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12"/>
    <p:sldMasterId id="2147484310" r:id="rId13"/>
    <p:sldMasterId id="2147484341" r:id="rId14"/>
  </p:sldMasterIdLst>
  <p:notesMasterIdLst>
    <p:notesMasterId r:id="rId137"/>
  </p:notesMasterIdLst>
  <p:handoutMasterIdLst>
    <p:handoutMasterId r:id="rId138"/>
  </p:handoutMasterIdLst>
  <p:sldIdLst>
    <p:sldId id="1398" r:id="rId15"/>
    <p:sldId id="1393" r:id="rId16"/>
    <p:sldId id="1534" r:id="rId17"/>
    <p:sldId id="1535" r:id="rId18"/>
    <p:sldId id="1533" r:id="rId19"/>
    <p:sldId id="1413" r:id="rId20"/>
    <p:sldId id="1416" r:id="rId21"/>
    <p:sldId id="1432" r:id="rId22"/>
    <p:sldId id="1434" r:id="rId23"/>
    <p:sldId id="1437" r:id="rId24"/>
    <p:sldId id="1438" r:id="rId25"/>
    <p:sldId id="1449" r:id="rId26"/>
    <p:sldId id="1451" r:id="rId27"/>
    <p:sldId id="1435" r:id="rId28"/>
    <p:sldId id="1452" r:id="rId29"/>
    <p:sldId id="1527" r:id="rId30"/>
    <p:sldId id="1536" r:id="rId31"/>
    <p:sldId id="1454" r:id="rId32"/>
    <p:sldId id="1453" r:id="rId33"/>
    <p:sldId id="1436" r:id="rId34"/>
    <p:sldId id="1538" r:id="rId35"/>
    <p:sldId id="1439" r:id="rId36"/>
    <p:sldId id="1450" r:id="rId37"/>
    <p:sldId id="1528" r:id="rId38"/>
    <p:sldId id="1440" r:id="rId39"/>
    <p:sldId id="1447" r:id="rId40"/>
    <p:sldId id="1445" r:id="rId41"/>
    <p:sldId id="1446" r:id="rId42"/>
    <p:sldId id="1441" r:id="rId43"/>
    <p:sldId id="1422" r:id="rId44"/>
    <p:sldId id="1462" r:id="rId45"/>
    <p:sldId id="1460" r:id="rId46"/>
    <p:sldId id="1463" r:id="rId47"/>
    <p:sldId id="1461" r:id="rId48"/>
    <p:sldId id="1537" r:id="rId49"/>
    <p:sldId id="1466" r:id="rId50"/>
    <p:sldId id="1464" r:id="rId51"/>
    <p:sldId id="1418" r:id="rId52"/>
    <p:sldId id="1465" r:id="rId53"/>
    <p:sldId id="1424" r:id="rId54"/>
    <p:sldId id="1459" r:id="rId55"/>
    <p:sldId id="1456" r:id="rId56"/>
    <p:sldId id="1457" r:id="rId57"/>
    <p:sldId id="1458" r:id="rId58"/>
    <p:sldId id="1423" r:id="rId59"/>
    <p:sldId id="1467" r:id="rId60"/>
    <p:sldId id="1468" r:id="rId61"/>
    <p:sldId id="1469" r:id="rId62"/>
    <p:sldId id="1470" r:id="rId63"/>
    <p:sldId id="1471" r:id="rId64"/>
    <p:sldId id="1473" r:id="rId65"/>
    <p:sldId id="1472" r:id="rId66"/>
    <p:sldId id="1474" r:id="rId67"/>
    <p:sldId id="1529" r:id="rId68"/>
    <p:sldId id="1526" r:id="rId69"/>
    <p:sldId id="1414" r:id="rId70"/>
    <p:sldId id="1417" r:id="rId71"/>
    <p:sldId id="1475" r:id="rId72"/>
    <p:sldId id="1477" r:id="rId73"/>
    <p:sldId id="1478" r:id="rId74"/>
    <p:sldId id="1479" r:id="rId75"/>
    <p:sldId id="1480" r:id="rId76"/>
    <p:sldId id="1530" r:id="rId77"/>
    <p:sldId id="1425" r:id="rId78"/>
    <p:sldId id="1481" r:id="rId79"/>
    <p:sldId id="1482" r:id="rId80"/>
    <p:sldId id="1483" r:id="rId81"/>
    <p:sldId id="1484" r:id="rId82"/>
    <p:sldId id="1427" r:id="rId83"/>
    <p:sldId id="1485" r:id="rId84"/>
    <p:sldId id="1426" r:id="rId85"/>
    <p:sldId id="1500" r:id="rId86"/>
    <p:sldId id="1501" r:id="rId87"/>
    <p:sldId id="1539" r:id="rId88"/>
    <p:sldId id="1486" r:id="rId89"/>
    <p:sldId id="1502" r:id="rId90"/>
    <p:sldId id="1488" r:id="rId91"/>
    <p:sldId id="1515" r:id="rId92"/>
    <p:sldId id="1516" r:id="rId93"/>
    <p:sldId id="1421" r:id="rId94"/>
    <p:sldId id="1489" r:id="rId95"/>
    <p:sldId id="1531" r:id="rId96"/>
    <p:sldId id="1525" r:id="rId97"/>
    <p:sldId id="1415" r:id="rId98"/>
    <p:sldId id="1419" r:id="rId99"/>
    <p:sldId id="1490" r:id="rId100"/>
    <p:sldId id="1503" r:id="rId101"/>
    <p:sldId id="1505" r:id="rId102"/>
    <p:sldId id="1491" r:id="rId103"/>
    <p:sldId id="1506" r:id="rId104"/>
    <p:sldId id="1521" r:id="rId105"/>
    <p:sldId id="1492" r:id="rId106"/>
    <p:sldId id="1493" r:id="rId107"/>
    <p:sldId id="1420" r:id="rId108"/>
    <p:sldId id="1522" r:id="rId109"/>
    <p:sldId id="1494" r:id="rId110"/>
    <p:sldId id="1495" r:id="rId111"/>
    <p:sldId id="1496" r:id="rId112"/>
    <p:sldId id="1507" r:id="rId113"/>
    <p:sldId id="1497" r:id="rId114"/>
    <p:sldId id="1498" r:id="rId115"/>
    <p:sldId id="1428" r:id="rId116"/>
    <p:sldId id="1508" r:id="rId117"/>
    <p:sldId id="1509" r:id="rId118"/>
    <p:sldId id="1510" r:id="rId119"/>
    <p:sldId id="1511" r:id="rId120"/>
    <p:sldId id="1430" r:id="rId121"/>
    <p:sldId id="1517" r:id="rId122"/>
    <p:sldId id="1519" r:id="rId123"/>
    <p:sldId id="1520" r:id="rId124"/>
    <p:sldId id="1518" r:id="rId125"/>
    <p:sldId id="1429" r:id="rId126"/>
    <p:sldId id="1512" r:id="rId127"/>
    <p:sldId id="1513" r:id="rId128"/>
    <p:sldId id="1514" r:id="rId129"/>
    <p:sldId id="1532" r:id="rId130"/>
    <p:sldId id="1524" r:id="rId131"/>
    <p:sldId id="1523" r:id="rId132"/>
    <p:sldId id="1540" r:id="rId133"/>
    <p:sldId id="1499" r:id="rId134"/>
    <p:sldId id="1405" r:id="rId135"/>
    <p:sldId id="1326" r:id="rId13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398"/>
            <p14:sldId id="1393"/>
            <p14:sldId id="1534"/>
            <p14:sldId id="1535"/>
            <p14:sldId id="1533"/>
          </p14:sldIdLst>
        </p14:section>
        <p14:section name="Impement Windows" id="{098C9EBC-AF9B-43E5-BF41-5BF413C386FF}">
          <p14:sldIdLst>
            <p14:sldId id="1413"/>
            <p14:sldId id="1416"/>
            <p14:sldId id="1432"/>
            <p14:sldId id="1434"/>
            <p14:sldId id="1437"/>
            <p14:sldId id="1438"/>
            <p14:sldId id="1449"/>
            <p14:sldId id="1451"/>
            <p14:sldId id="1435"/>
            <p14:sldId id="1452"/>
            <p14:sldId id="1527"/>
            <p14:sldId id="1536"/>
            <p14:sldId id="1454"/>
            <p14:sldId id="1453"/>
            <p14:sldId id="1436"/>
            <p14:sldId id="1538"/>
            <p14:sldId id="1439"/>
            <p14:sldId id="1450"/>
            <p14:sldId id="1528"/>
            <p14:sldId id="1440"/>
            <p14:sldId id="1447"/>
            <p14:sldId id="1445"/>
            <p14:sldId id="1446"/>
            <p14:sldId id="1441"/>
            <p14:sldId id="1422"/>
            <p14:sldId id="1462"/>
            <p14:sldId id="1460"/>
            <p14:sldId id="1463"/>
            <p14:sldId id="1461"/>
            <p14:sldId id="1537"/>
            <p14:sldId id="1466"/>
            <p14:sldId id="1464"/>
            <p14:sldId id="1418"/>
            <p14:sldId id="1465"/>
            <p14:sldId id="1424"/>
            <p14:sldId id="1459"/>
            <p14:sldId id="1456"/>
            <p14:sldId id="1457"/>
            <p14:sldId id="1458"/>
            <p14:sldId id="1423"/>
            <p14:sldId id="1467"/>
            <p14:sldId id="1468"/>
            <p14:sldId id="1469"/>
            <p14:sldId id="1470"/>
            <p14:sldId id="1471"/>
            <p14:sldId id="1473"/>
            <p14:sldId id="1472"/>
            <p14:sldId id="1474"/>
            <p14:sldId id="1529"/>
            <p14:sldId id="1526"/>
          </p14:sldIdLst>
        </p14:section>
        <p14:section name="Configure and Support Core Services" id="{3E4B2AD3-9673-4F80-A9C2-23AEEE08A4CF}">
          <p14:sldIdLst>
            <p14:sldId id="1414"/>
            <p14:sldId id="1417"/>
            <p14:sldId id="1475"/>
            <p14:sldId id="1477"/>
            <p14:sldId id="1478"/>
            <p14:sldId id="1479"/>
            <p14:sldId id="1480"/>
            <p14:sldId id="1530"/>
            <p14:sldId id="1425"/>
            <p14:sldId id="1481"/>
            <p14:sldId id="1482"/>
            <p14:sldId id="1483"/>
            <p14:sldId id="1484"/>
            <p14:sldId id="1427"/>
            <p14:sldId id="1485"/>
            <p14:sldId id="1426"/>
            <p14:sldId id="1500"/>
            <p14:sldId id="1501"/>
            <p14:sldId id="1539"/>
            <p14:sldId id="1486"/>
            <p14:sldId id="1502"/>
            <p14:sldId id="1488"/>
            <p14:sldId id="1515"/>
            <p14:sldId id="1516"/>
            <p14:sldId id="1421"/>
            <p14:sldId id="1489"/>
            <p14:sldId id="1531"/>
            <p14:sldId id="1525"/>
          </p14:sldIdLst>
        </p14:section>
        <p14:section name="Manage and Maintain Windows" id="{F937392B-2005-4654-8021-805998C140B9}">
          <p14:sldIdLst>
            <p14:sldId id="1415"/>
            <p14:sldId id="1419"/>
            <p14:sldId id="1490"/>
            <p14:sldId id="1503"/>
            <p14:sldId id="1505"/>
            <p14:sldId id="1491"/>
            <p14:sldId id="1506"/>
            <p14:sldId id="1521"/>
            <p14:sldId id="1492"/>
            <p14:sldId id="1493"/>
            <p14:sldId id="1420"/>
            <p14:sldId id="1522"/>
            <p14:sldId id="1494"/>
            <p14:sldId id="1495"/>
            <p14:sldId id="1496"/>
            <p14:sldId id="1507"/>
            <p14:sldId id="1497"/>
            <p14:sldId id="1498"/>
            <p14:sldId id="1428"/>
            <p14:sldId id="1508"/>
            <p14:sldId id="1509"/>
            <p14:sldId id="1510"/>
            <p14:sldId id="1511"/>
            <p14:sldId id="1430"/>
            <p14:sldId id="1517"/>
            <p14:sldId id="1519"/>
            <p14:sldId id="1520"/>
            <p14:sldId id="1518"/>
            <p14:sldId id="1429"/>
            <p14:sldId id="1512"/>
            <p14:sldId id="1513"/>
            <p14:sldId id="1514"/>
            <p14:sldId id="1532"/>
            <p14:sldId id="1524"/>
            <p14:sldId id="1523"/>
            <p14:sldId id="1540"/>
            <p14:sldId id="1499"/>
            <p14:sldId id="1405"/>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292929"/>
    <a:srgbClr val="FFFFFF"/>
    <a:srgbClr val="BAD80A"/>
    <a:srgbClr val="A80000"/>
    <a:srgbClr val="5C2D91"/>
    <a:srgbClr val="0078D7"/>
    <a:srgbClr val="107C10"/>
    <a:srgbClr val="000000"/>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5B333-BAA0-42A6-AD29-6A8679DF558C}" v="2105" dt="2016-09-25T10:37:03.219"/>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94" autoAdjust="0"/>
    <p:restoredTop sz="94050" autoAdjust="0"/>
  </p:normalViewPr>
  <p:slideViewPr>
    <p:cSldViewPr>
      <p:cViewPr varScale="1">
        <p:scale>
          <a:sx n="101" d="100"/>
          <a:sy n="101" d="100"/>
        </p:scale>
        <p:origin x="1116"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3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handoutMaster" Target="handoutMasters/handoutMaster1.xml"/><Relationship Id="rId107" Type="http://schemas.openxmlformats.org/officeDocument/2006/relationships/slide" Target="slides/slide93.xml"/><Relationship Id="rId11" Type="http://schemas.openxmlformats.org/officeDocument/2006/relationships/customXml" Target="../customXml/item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microsoft.com/office/2015/10/relationships/revisionInfo" Target="revisionInfo.xml"/><Relationship Id="rId5" Type="http://schemas.openxmlformats.org/officeDocument/2006/relationships/customXml" Target="../customXml/item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commentAuthors" Target="commentAuthor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1.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2.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3.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8" Type="http://schemas.openxmlformats.org/officeDocument/2006/relationships/customXml" Target="../customXml/item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customXml" Target="../customXml/item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11:14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11:14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723568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82281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03979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9/28/2016</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313475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115061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414758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799261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193774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3039195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553458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6D188-CA74-47B2-AC5D-FB04B9474C3E}" type="slidenum">
              <a:rPr lang="en-US" smtClean="0"/>
              <a:t>33</a:t>
            </a:fld>
            <a:endParaRPr lang="en-US"/>
          </a:p>
        </p:txBody>
      </p:sp>
    </p:spTree>
    <p:extLst>
      <p:ext uri="{BB962C8B-B14F-4D97-AF65-F5344CB8AC3E}">
        <p14:creationId xmlns:p14="http://schemas.microsoft.com/office/powerpoint/2010/main" val="41785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2016</a:t>
            </a: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655168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699624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328355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50495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309433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384175" y="484188"/>
            <a:ext cx="6096000" cy="3429000"/>
          </a:xfrm>
        </p:spPr>
      </p:sp>
      <p:sp>
        <p:nvSpPr>
          <p:cNvPr id="5" name="Notes Placeholder 4"/>
          <p:cNvSpPr>
            <a:spLocks noGrp="1"/>
          </p:cNvSpPr>
          <p:nvPr>
            <p:ph type="body" idx="1"/>
          </p:nvPr>
        </p:nvSpPr>
        <p:spPr/>
        <p:txBody>
          <a:bodyPr/>
          <a:lstStyle/>
          <a:p>
            <a:pPr marL="171450" marR="0" indent="-171450" algn="l" defTabSz="914400" rtl="0" eaLnBrk="1" fontAlgn="auto" latinLnBrk="0" hangingPunct="1">
              <a:lnSpc>
                <a:spcPct val="114000"/>
              </a:lnSpc>
              <a:spcBef>
                <a:spcPts val="0"/>
              </a:spcBef>
              <a:spcAft>
                <a:spcPts val="300"/>
              </a:spcAft>
              <a:buClrTx/>
              <a:buSzPct val="116000"/>
              <a:buFont typeface="Arial" panose="020B0604020202020204" pitchFamily="34" charset="0"/>
              <a:buChar char="•"/>
              <a:tabLst/>
              <a:defRPr/>
            </a:pPr>
            <a:endParaRPr lang="en-US" dirty="0"/>
          </a:p>
        </p:txBody>
      </p:sp>
      <p:sp>
        <p:nvSpPr>
          <p:cNvPr id="6" name="Slide Number Placeholder 5"/>
          <p:cNvSpPr>
            <a:spLocks noGrp="1"/>
          </p:cNvSpPr>
          <p:nvPr>
            <p:ph type="sldNum" sz="quarter" idx="10"/>
          </p:nvPr>
        </p:nvSpPr>
        <p:spPr/>
        <p:txBody>
          <a:bodyPr/>
          <a:lstStyle/>
          <a:p>
            <a:fld id="{1489DB6A-E92B-415B-AFB4-9C72D4A9006D}" type="slidenum">
              <a:rPr lang="en-US" smtClean="0"/>
              <a:t>44</a:t>
            </a:fld>
            <a:endParaRPr lang="en-US"/>
          </a:p>
        </p:txBody>
      </p:sp>
    </p:spTree>
    <p:extLst>
      <p:ext uri="{BB962C8B-B14F-4D97-AF65-F5344CB8AC3E}">
        <p14:creationId xmlns:p14="http://schemas.microsoft.com/office/powerpoint/2010/main" val="264277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679377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1867078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3421471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253383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093141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1459549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3688816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1586404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59</a:t>
            </a:fld>
            <a:endParaRPr lang="en-US" dirty="0"/>
          </a:p>
        </p:txBody>
      </p:sp>
    </p:spTree>
    <p:extLst>
      <p:ext uri="{BB962C8B-B14F-4D97-AF65-F5344CB8AC3E}">
        <p14:creationId xmlns:p14="http://schemas.microsoft.com/office/powerpoint/2010/main" val="1962933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60</a:t>
            </a:fld>
            <a:endParaRPr lang="en-US" dirty="0"/>
          </a:p>
        </p:txBody>
      </p:sp>
    </p:spTree>
    <p:extLst>
      <p:ext uri="{BB962C8B-B14F-4D97-AF65-F5344CB8AC3E}">
        <p14:creationId xmlns:p14="http://schemas.microsoft.com/office/powerpoint/2010/main" val="2484956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Tree>
    <p:extLst>
      <p:ext uri="{BB962C8B-B14F-4D97-AF65-F5344CB8AC3E}">
        <p14:creationId xmlns:p14="http://schemas.microsoft.com/office/powerpoint/2010/main" val="1514048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63</a:t>
            </a:fld>
            <a:endParaRPr lang="en-US" dirty="0"/>
          </a:p>
        </p:txBody>
      </p:sp>
    </p:spTree>
    <p:extLst>
      <p:ext uri="{BB962C8B-B14F-4D97-AF65-F5344CB8AC3E}">
        <p14:creationId xmlns:p14="http://schemas.microsoft.com/office/powerpoint/2010/main" val="1292842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1179373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68</a:t>
            </a:fld>
            <a:endParaRPr lang="en-US" dirty="0"/>
          </a:p>
        </p:txBody>
      </p:sp>
    </p:spTree>
    <p:extLst>
      <p:ext uri="{BB962C8B-B14F-4D97-AF65-F5344CB8AC3E}">
        <p14:creationId xmlns:p14="http://schemas.microsoft.com/office/powerpoint/2010/main" val="1342514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36152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3937596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74</a:t>
            </a:fld>
            <a:endParaRPr lang="en-US" dirty="0"/>
          </a:p>
        </p:txBody>
      </p:sp>
    </p:spTree>
    <p:extLst>
      <p:ext uri="{BB962C8B-B14F-4D97-AF65-F5344CB8AC3E}">
        <p14:creationId xmlns:p14="http://schemas.microsoft.com/office/powerpoint/2010/main" val="2721593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75</a:t>
            </a:fld>
            <a:endParaRPr lang="en-US" dirty="0"/>
          </a:p>
        </p:txBody>
      </p:sp>
    </p:spTree>
    <p:extLst>
      <p:ext uri="{BB962C8B-B14F-4D97-AF65-F5344CB8AC3E}">
        <p14:creationId xmlns:p14="http://schemas.microsoft.com/office/powerpoint/2010/main" val="280750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TechReady 23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76</a:t>
            </a:fld>
            <a:endParaRPr lang="en-US" dirty="0"/>
          </a:p>
        </p:txBody>
      </p:sp>
    </p:spTree>
    <p:extLst>
      <p:ext uri="{BB962C8B-B14F-4D97-AF65-F5344CB8AC3E}">
        <p14:creationId xmlns:p14="http://schemas.microsoft.com/office/powerpoint/2010/main" val="3370779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82</a:t>
            </a:fld>
            <a:endParaRPr lang="en-US" dirty="0"/>
          </a:p>
        </p:txBody>
      </p:sp>
    </p:spTree>
    <p:extLst>
      <p:ext uri="{BB962C8B-B14F-4D97-AF65-F5344CB8AC3E}">
        <p14:creationId xmlns:p14="http://schemas.microsoft.com/office/powerpoint/2010/main" val="618493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86</a:t>
            </a:fld>
            <a:endParaRPr lang="en-US" dirty="0"/>
          </a:p>
        </p:txBody>
      </p:sp>
    </p:spTree>
    <p:extLst>
      <p:ext uri="{BB962C8B-B14F-4D97-AF65-F5344CB8AC3E}">
        <p14:creationId xmlns:p14="http://schemas.microsoft.com/office/powerpoint/2010/main" val="1026490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87</a:t>
            </a:fld>
            <a:endParaRPr lang="en-US" dirty="0"/>
          </a:p>
        </p:txBody>
      </p:sp>
    </p:spTree>
    <p:extLst>
      <p:ext uri="{BB962C8B-B14F-4D97-AF65-F5344CB8AC3E}">
        <p14:creationId xmlns:p14="http://schemas.microsoft.com/office/powerpoint/2010/main" val="3905922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88</a:t>
            </a:fld>
            <a:endParaRPr lang="en-US" dirty="0"/>
          </a:p>
        </p:txBody>
      </p:sp>
    </p:spTree>
    <p:extLst>
      <p:ext uri="{BB962C8B-B14F-4D97-AF65-F5344CB8AC3E}">
        <p14:creationId xmlns:p14="http://schemas.microsoft.com/office/powerpoint/2010/main" val="503587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89</a:t>
            </a:fld>
            <a:endParaRPr lang="en-US" dirty="0"/>
          </a:p>
        </p:txBody>
      </p:sp>
    </p:spTree>
    <p:extLst>
      <p:ext uri="{BB962C8B-B14F-4D97-AF65-F5344CB8AC3E}">
        <p14:creationId xmlns:p14="http://schemas.microsoft.com/office/powerpoint/2010/main" val="2298889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90</a:t>
            </a:fld>
            <a:endParaRPr lang="en-US" dirty="0"/>
          </a:p>
        </p:txBody>
      </p:sp>
    </p:spTree>
    <p:extLst>
      <p:ext uri="{BB962C8B-B14F-4D97-AF65-F5344CB8AC3E}">
        <p14:creationId xmlns:p14="http://schemas.microsoft.com/office/powerpoint/2010/main" val="3530936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92</a:t>
            </a:fld>
            <a:endParaRPr lang="en-US" dirty="0"/>
          </a:p>
        </p:txBody>
      </p:sp>
    </p:spTree>
    <p:extLst>
      <p:ext uri="{BB962C8B-B14F-4D97-AF65-F5344CB8AC3E}">
        <p14:creationId xmlns:p14="http://schemas.microsoft.com/office/powerpoint/2010/main" val="127806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102763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93</a:t>
            </a:fld>
            <a:endParaRPr lang="en-US" dirty="0"/>
          </a:p>
        </p:txBody>
      </p:sp>
    </p:spTree>
    <p:extLst>
      <p:ext uri="{BB962C8B-B14F-4D97-AF65-F5344CB8AC3E}">
        <p14:creationId xmlns:p14="http://schemas.microsoft.com/office/powerpoint/2010/main" val="2736989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96</a:t>
            </a:fld>
            <a:endParaRPr lang="en-US" dirty="0"/>
          </a:p>
        </p:txBody>
      </p:sp>
    </p:spTree>
    <p:extLst>
      <p:ext uri="{BB962C8B-B14F-4D97-AF65-F5344CB8AC3E}">
        <p14:creationId xmlns:p14="http://schemas.microsoft.com/office/powerpoint/2010/main" val="833286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97</a:t>
            </a:fld>
            <a:endParaRPr lang="en-US" dirty="0"/>
          </a:p>
        </p:txBody>
      </p:sp>
    </p:spTree>
    <p:extLst>
      <p:ext uri="{BB962C8B-B14F-4D97-AF65-F5344CB8AC3E}">
        <p14:creationId xmlns:p14="http://schemas.microsoft.com/office/powerpoint/2010/main" val="1815379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98</a:t>
            </a:fld>
            <a:endParaRPr lang="en-US" dirty="0"/>
          </a:p>
        </p:txBody>
      </p:sp>
    </p:spTree>
    <p:extLst>
      <p:ext uri="{BB962C8B-B14F-4D97-AF65-F5344CB8AC3E}">
        <p14:creationId xmlns:p14="http://schemas.microsoft.com/office/powerpoint/2010/main" val="1210234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99</a:t>
            </a:fld>
            <a:endParaRPr lang="en-US" dirty="0"/>
          </a:p>
        </p:txBody>
      </p:sp>
    </p:spTree>
    <p:extLst>
      <p:ext uri="{BB962C8B-B14F-4D97-AF65-F5344CB8AC3E}">
        <p14:creationId xmlns:p14="http://schemas.microsoft.com/office/powerpoint/2010/main" val="20691792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100</a:t>
            </a:fld>
            <a:endParaRPr lang="en-US" dirty="0"/>
          </a:p>
        </p:txBody>
      </p:sp>
    </p:spTree>
    <p:extLst>
      <p:ext uri="{BB962C8B-B14F-4D97-AF65-F5344CB8AC3E}">
        <p14:creationId xmlns:p14="http://schemas.microsoft.com/office/powerpoint/2010/main" val="3746709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101</a:t>
            </a:fld>
            <a:endParaRPr lang="en-US" dirty="0"/>
          </a:p>
        </p:txBody>
      </p:sp>
    </p:spTree>
    <p:extLst>
      <p:ext uri="{BB962C8B-B14F-4D97-AF65-F5344CB8AC3E}">
        <p14:creationId xmlns:p14="http://schemas.microsoft.com/office/powerpoint/2010/main" val="1881326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103</a:t>
            </a:fld>
            <a:endParaRPr lang="en-US" dirty="0"/>
          </a:p>
        </p:txBody>
      </p:sp>
    </p:spTree>
    <p:extLst>
      <p:ext uri="{BB962C8B-B14F-4D97-AF65-F5344CB8AC3E}">
        <p14:creationId xmlns:p14="http://schemas.microsoft.com/office/powerpoint/2010/main" val="11638328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104</a:t>
            </a:fld>
            <a:endParaRPr lang="en-US" dirty="0"/>
          </a:p>
        </p:txBody>
      </p:sp>
    </p:spTree>
    <p:extLst>
      <p:ext uri="{BB962C8B-B14F-4D97-AF65-F5344CB8AC3E}">
        <p14:creationId xmlns:p14="http://schemas.microsoft.com/office/powerpoint/2010/main" val="35502005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105</a:t>
            </a:fld>
            <a:endParaRPr lang="en-US" dirty="0"/>
          </a:p>
        </p:txBody>
      </p:sp>
    </p:spTree>
    <p:extLst>
      <p:ext uri="{BB962C8B-B14F-4D97-AF65-F5344CB8AC3E}">
        <p14:creationId xmlns:p14="http://schemas.microsoft.com/office/powerpoint/2010/main" val="89976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114761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106</a:t>
            </a:fld>
            <a:endParaRPr lang="en-US" dirty="0"/>
          </a:p>
        </p:txBody>
      </p:sp>
    </p:spTree>
    <p:extLst>
      <p:ext uri="{BB962C8B-B14F-4D97-AF65-F5344CB8AC3E}">
        <p14:creationId xmlns:p14="http://schemas.microsoft.com/office/powerpoint/2010/main" val="10754965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108</a:t>
            </a:fld>
            <a:endParaRPr lang="en-US" dirty="0"/>
          </a:p>
        </p:txBody>
      </p:sp>
    </p:spTree>
    <p:extLst>
      <p:ext uri="{BB962C8B-B14F-4D97-AF65-F5344CB8AC3E}">
        <p14:creationId xmlns:p14="http://schemas.microsoft.com/office/powerpoint/2010/main" val="5490287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109</a:t>
            </a:fld>
            <a:endParaRPr lang="en-US" dirty="0"/>
          </a:p>
        </p:txBody>
      </p:sp>
    </p:spTree>
    <p:extLst>
      <p:ext uri="{BB962C8B-B14F-4D97-AF65-F5344CB8AC3E}">
        <p14:creationId xmlns:p14="http://schemas.microsoft.com/office/powerpoint/2010/main" val="33765970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110</a:t>
            </a:fld>
            <a:endParaRPr lang="en-US" dirty="0"/>
          </a:p>
        </p:txBody>
      </p:sp>
    </p:spTree>
    <p:extLst>
      <p:ext uri="{BB962C8B-B14F-4D97-AF65-F5344CB8AC3E}">
        <p14:creationId xmlns:p14="http://schemas.microsoft.com/office/powerpoint/2010/main" val="25212275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111</a:t>
            </a:fld>
            <a:endParaRPr lang="en-US" dirty="0"/>
          </a:p>
        </p:txBody>
      </p:sp>
    </p:spTree>
    <p:extLst>
      <p:ext uri="{BB962C8B-B14F-4D97-AF65-F5344CB8AC3E}">
        <p14:creationId xmlns:p14="http://schemas.microsoft.com/office/powerpoint/2010/main" val="4199112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113</a:t>
            </a:fld>
            <a:endParaRPr lang="en-US" dirty="0"/>
          </a:p>
        </p:txBody>
      </p:sp>
    </p:spTree>
    <p:extLst>
      <p:ext uri="{BB962C8B-B14F-4D97-AF65-F5344CB8AC3E}">
        <p14:creationId xmlns:p14="http://schemas.microsoft.com/office/powerpoint/2010/main" val="42636249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114</a:t>
            </a:fld>
            <a:endParaRPr lang="en-US" dirty="0"/>
          </a:p>
        </p:txBody>
      </p:sp>
    </p:spTree>
    <p:extLst>
      <p:ext uri="{BB962C8B-B14F-4D97-AF65-F5344CB8AC3E}">
        <p14:creationId xmlns:p14="http://schemas.microsoft.com/office/powerpoint/2010/main" val="215128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115</a:t>
            </a:fld>
            <a:endParaRPr lang="en-US" dirty="0"/>
          </a:p>
        </p:txBody>
      </p:sp>
    </p:spTree>
    <p:extLst>
      <p:ext uri="{BB962C8B-B14F-4D97-AF65-F5344CB8AC3E}">
        <p14:creationId xmlns:p14="http://schemas.microsoft.com/office/powerpoint/2010/main" val="17488497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116</a:t>
            </a:fld>
            <a:endParaRPr lang="en-US" dirty="0"/>
          </a:p>
        </p:txBody>
      </p:sp>
    </p:spTree>
    <p:extLst>
      <p:ext uri="{BB962C8B-B14F-4D97-AF65-F5344CB8AC3E}">
        <p14:creationId xmlns:p14="http://schemas.microsoft.com/office/powerpoint/2010/main" val="33067278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indent="-114300" eaLnBrk="1" hangingPunct="1">
              <a:spcBef>
                <a:spcPct val="0"/>
              </a:spcBef>
              <a:buFont typeface="Wingdings" pitchFamily="2" charset="2"/>
              <a:buNone/>
            </a:pPr>
            <a:endParaRPr lang="en-US" dirty="0">
              <a:latin typeface="Segoe"/>
            </a:endParaRPr>
          </a:p>
        </p:txBody>
      </p:sp>
      <p:sp>
        <p:nvSpPr>
          <p:cNvPr id="8" name="Date Placeholder 7"/>
          <p:cNvSpPr>
            <a:spLocks noGrp="1"/>
          </p:cNvSpPr>
          <p:nvPr>
            <p:ph type="dt" idx="10"/>
          </p:nvPr>
        </p:nvSpPr>
        <p:spPr/>
        <p:txBody>
          <a:bodyPr/>
          <a:lstStyle/>
          <a:p>
            <a:fld id="{4E52F265-F367-4F41-8133-621F21EFA5ED}" type="datetime1">
              <a:rPr lang="en-US" smtClean="0"/>
              <a:pPr/>
              <a:t>9/28/2016</a:t>
            </a:fld>
            <a:endParaRPr lang="en-US" dirty="0"/>
          </a:p>
        </p:txBody>
      </p:sp>
      <p:sp>
        <p:nvSpPr>
          <p:cNvPr id="9" name="Footer Placeholder 8"/>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10" name="Slide Number Placeholder 9"/>
          <p:cNvSpPr>
            <a:spLocks noGrp="1"/>
          </p:cNvSpPr>
          <p:nvPr>
            <p:ph type="sldNum" sz="quarter" idx="12"/>
          </p:nvPr>
        </p:nvSpPr>
        <p:spPr/>
        <p:txBody>
          <a:bodyPr/>
          <a:lstStyle/>
          <a:p>
            <a:fld id="{8B263312-38AA-4E1E-B2B5-0F8F122B24FE}" type="slidenum">
              <a:rPr lang="en-US" smtClean="0"/>
              <a:pPr/>
              <a:t>119</a:t>
            </a:fld>
            <a:endParaRPr lang="en-US" dirty="0"/>
          </a:p>
        </p:txBody>
      </p:sp>
      <p:sp>
        <p:nvSpPr>
          <p:cNvPr id="11" name="Header Placeholder 10"/>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980511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8802427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121</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9/28/2016 11:14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122</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97232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9/28/2016 11:14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193460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customXml" Target="../../customXml/item6.xml"/><Relationship Id="rId7" Type="http://schemas.openxmlformats.org/officeDocument/2006/relationships/image" Target="../media/image8.png"/><Relationship Id="rId2" Type="http://schemas.openxmlformats.org/officeDocument/2006/relationships/customXml" Target="../../customXml/item8.xml"/><Relationship Id="rId1" Type="http://schemas.openxmlformats.org/officeDocument/2006/relationships/customXml" Target="../../customXml/item10.xml"/><Relationship Id="rId6" Type="http://schemas.openxmlformats.org/officeDocument/2006/relationships/slideMaster" Target="../slideMasters/slideMaster1.xml"/><Relationship Id="rId5" Type="http://schemas.openxmlformats.org/officeDocument/2006/relationships/customXml" Target="../../customXml/item5.xml"/><Relationship Id="rId4" Type="http://schemas.openxmlformats.org/officeDocument/2006/relationships/customXml" Target="../../customXml/item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088587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Rectangle 1"/>
          <p:cNvSpPr/>
          <p:nvPr userDrawn="1"/>
        </p:nvSpPr>
        <p:spPr bwMode="auto">
          <a:xfrm>
            <a:off x="8809037" y="0"/>
            <a:ext cx="3627437" cy="6994525"/>
          </a:xfrm>
          <a:prstGeom prst="rect">
            <a:avLst/>
          </a:prstGeom>
          <a:solidFill>
            <a:srgbClr val="EEEE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4638" y="2774679"/>
            <a:ext cx="8436348" cy="914400"/>
          </a:xfrm>
          <a:noFill/>
        </p:spPr>
        <p:txBody>
          <a:bodyPr lIns="91440" tIns="91440" rIns="91440" bIns="91440">
            <a:noAutofit/>
          </a:bodyPr>
          <a:lstStyle>
            <a:lvl1pPr marL="0" indent="0">
              <a:spcBef>
                <a:spcPts val="0"/>
              </a:spcBef>
              <a:buNone/>
              <a:defRPr sz="28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637" y="1677399"/>
            <a:ext cx="8436348" cy="1097280"/>
          </a:xfrm>
          <a:noFill/>
        </p:spPr>
        <p:txBody>
          <a:bodyPr lIns="91440" tIns="91440" rIns="91440" bIns="91440" anchor="t" anchorCtr="0"/>
          <a:lstStyle>
            <a:lvl1pPr>
              <a:defRPr sz="6000" spc="-80" baseline="0">
                <a:solidFill>
                  <a:srgbClr val="0072C6"/>
                </a:solidFill>
              </a:defRPr>
            </a:lvl1pPr>
          </a:lstStyle>
          <a:p>
            <a:r>
              <a:rPr lang="en-US" dirty="0"/>
              <a:t>Presentation title</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350837" y="6164262"/>
            <a:ext cx="1645920" cy="352578"/>
          </a:xfrm>
          <a:prstGeom prst="rect">
            <a:avLst/>
          </a:prstGeom>
        </p:spPr>
      </p:pic>
      <p:grpSp>
        <p:nvGrpSpPr>
          <p:cNvPr id="49" name="Group 48"/>
          <p:cNvGrpSpPr/>
          <p:nvPr userDrawn="1"/>
        </p:nvGrpSpPr>
        <p:grpSpPr>
          <a:xfrm>
            <a:off x="9258067" y="1695132"/>
            <a:ext cx="2805578" cy="3604260"/>
            <a:chOff x="4173933" y="1990739"/>
            <a:chExt cx="2457160" cy="3156656"/>
          </a:xfrm>
        </p:grpSpPr>
        <p:sp>
          <p:nvSpPr>
            <p:cNvPr id="50" name="Freeform 8"/>
            <p:cNvSpPr>
              <a:spLocks noEditPoints="1"/>
            </p:cNvSpPr>
            <p:nvPr/>
          </p:nvSpPr>
          <p:spPr bwMode="auto">
            <a:xfrm>
              <a:off x="4825097" y="2367213"/>
              <a:ext cx="1197063" cy="1195470"/>
            </a:xfrm>
            <a:custGeom>
              <a:avLst/>
              <a:gdLst>
                <a:gd name="T0" fmla="*/ 670 w 1598"/>
                <a:gd name="T1" fmla="*/ 1577 h 1597"/>
                <a:gd name="T2" fmla="*/ 760 w 1598"/>
                <a:gd name="T3" fmla="*/ 1597 h 1597"/>
                <a:gd name="T4" fmla="*/ 917 w 1598"/>
                <a:gd name="T5" fmla="*/ 1569 h 1597"/>
                <a:gd name="T6" fmla="*/ 839 w 1598"/>
                <a:gd name="T7" fmla="*/ 1597 h 1597"/>
                <a:gd name="T8" fmla="*/ 516 w 1598"/>
                <a:gd name="T9" fmla="*/ 1535 h 1597"/>
                <a:gd name="T10" fmla="*/ 602 w 1598"/>
                <a:gd name="T11" fmla="*/ 1573 h 1597"/>
                <a:gd name="T12" fmla="*/ 1070 w 1598"/>
                <a:gd name="T13" fmla="*/ 1529 h 1597"/>
                <a:gd name="T14" fmla="*/ 997 w 1598"/>
                <a:gd name="T15" fmla="*/ 1573 h 1597"/>
                <a:gd name="T16" fmla="*/ 374 w 1598"/>
                <a:gd name="T17" fmla="*/ 1463 h 1597"/>
                <a:gd name="T18" fmla="*/ 452 w 1598"/>
                <a:gd name="T19" fmla="*/ 1517 h 1597"/>
                <a:gd name="T20" fmla="*/ 1211 w 1598"/>
                <a:gd name="T21" fmla="*/ 1460 h 1597"/>
                <a:gd name="T22" fmla="*/ 1147 w 1598"/>
                <a:gd name="T23" fmla="*/ 1517 h 1597"/>
                <a:gd name="T24" fmla="*/ 249 w 1598"/>
                <a:gd name="T25" fmla="*/ 1364 h 1597"/>
                <a:gd name="T26" fmla="*/ 317 w 1598"/>
                <a:gd name="T27" fmla="*/ 1433 h 1597"/>
                <a:gd name="T28" fmla="*/ 1336 w 1598"/>
                <a:gd name="T29" fmla="*/ 1363 h 1597"/>
                <a:gd name="T30" fmla="*/ 1282 w 1598"/>
                <a:gd name="T31" fmla="*/ 1432 h 1597"/>
                <a:gd name="T32" fmla="*/ 146 w 1598"/>
                <a:gd name="T33" fmla="*/ 1242 h 1597"/>
                <a:gd name="T34" fmla="*/ 201 w 1598"/>
                <a:gd name="T35" fmla="*/ 1323 h 1597"/>
                <a:gd name="T36" fmla="*/ 1438 w 1598"/>
                <a:gd name="T37" fmla="*/ 1244 h 1597"/>
                <a:gd name="T38" fmla="*/ 1398 w 1598"/>
                <a:gd name="T39" fmla="*/ 1323 h 1597"/>
                <a:gd name="T40" fmla="*/ 71 w 1598"/>
                <a:gd name="T41" fmla="*/ 1102 h 1597"/>
                <a:gd name="T42" fmla="*/ 110 w 1598"/>
                <a:gd name="T43" fmla="*/ 1192 h 1597"/>
                <a:gd name="T44" fmla="*/ 1515 w 1598"/>
                <a:gd name="T45" fmla="*/ 1106 h 1597"/>
                <a:gd name="T46" fmla="*/ 1489 w 1598"/>
                <a:gd name="T47" fmla="*/ 1192 h 1597"/>
                <a:gd name="T48" fmla="*/ 25 w 1598"/>
                <a:gd name="T49" fmla="*/ 949 h 1597"/>
                <a:gd name="T50" fmla="*/ 47 w 1598"/>
                <a:gd name="T51" fmla="*/ 1046 h 1597"/>
                <a:gd name="T52" fmla="*/ 1562 w 1598"/>
                <a:gd name="T53" fmla="*/ 956 h 1597"/>
                <a:gd name="T54" fmla="*/ 1552 w 1598"/>
                <a:gd name="T55" fmla="*/ 1045 h 1597"/>
                <a:gd name="T56" fmla="*/ 10 w 1598"/>
                <a:gd name="T57" fmla="*/ 790 h 1597"/>
                <a:gd name="T58" fmla="*/ 16 w 1598"/>
                <a:gd name="T59" fmla="*/ 890 h 1597"/>
                <a:gd name="T60" fmla="*/ 1574 w 1598"/>
                <a:gd name="T61" fmla="*/ 878 h 1597"/>
                <a:gd name="T62" fmla="*/ 1598 w 1598"/>
                <a:gd name="T63" fmla="*/ 797 h 1597"/>
                <a:gd name="T64" fmla="*/ 14 w 1598"/>
                <a:gd name="T65" fmla="*/ 730 h 1597"/>
                <a:gd name="T66" fmla="*/ 28 w 1598"/>
                <a:gd name="T67" fmla="*/ 631 h 1597"/>
                <a:gd name="T68" fmla="*/ 1584 w 1598"/>
                <a:gd name="T69" fmla="*/ 727 h 1597"/>
                <a:gd name="T70" fmla="*/ 1581 w 1598"/>
                <a:gd name="T71" fmla="*/ 637 h 1597"/>
                <a:gd name="T72" fmla="*/ 46 w 1598"/>
                <a:gd name="T73" fmla="*/ 574 h 1597"/>
                <a:gd name="T74" fmla="*/ 78 w 1598"/>
                <a:gd name="T75" fmla="*/ 480 h 1597"/>
                <a:gd name="T76" fmla="*/ 1551 w 1598"/>
                <a:gd name="T77" fmla="*/ 571 h 1597"/>
                <a:gd name="T78" fmla="*/ 1533 w 1598"/>
                <a:gd name="T79" fmla="*/ 482 h 1597"/>
                <a:gd name="T80" fmla="*/ 109 w 1598"/>
                <a:gd name="T81" fmla="*/ 427 h 1597"/>
                <a:gd name="T82" fmla="*/ 157 w 1598"/>
                <a:gd name="T83" fmla="*/ 341 h 1597"/>
                <a:gd name="T84" fmla="*/ 1488 w 1598"/>
                <a:gd name="T85" fmla="*/ 425 h 1597"/>
                <a:gd name="T86" fmla="*/ 1454 w 1598"/>
                <a:gd name="T87" fmla="*/ 341 h 1597"/>
                <a:gd name="T88" fmla="*/ 200 w 1598"/>
                <a:gd name="T89" fmla="*/ 296 h 1597"/>
                <a:gd name="T90" fmla="*/ 262 w 1598"/>
                <a:gd name="T91" fmla="*/ 221 h 1597"/>
                <a:gd name="T92" fmla="*/ 1396 w 1598"/>
                <a:gd name="T93" fmla="*/ 294 h 1597"/>
                <a:gd name="T94" fmla="*/ 1348 w 1598"/>
                <a:gd name="T95" fmla="*/ 219 h 1597"/>
                <a:gd name="T96" fmla="*/ 315 w 1598"/>
                <a:gd name="T97" fmla="*/ 186 h 1597"/>
                <a:gd name="T98" fmla="*/ 389 w 1598"/>
                <a:gd name="T99" fmla="*/ 125 h 1597"/>
                <a:gd name="T100" fmla="*/ 1281 w 1598"/>
                <a:gd name="T101" fmla="*/ 184 h 1597"/>
                <a:gd name="T102" fmla="*/ 1220 w 1598"/>
                <a:gd name="T103" fmla="*/ 120 h 1597"/>
                <a:gd name="T104" fmla="*/ 451 w 1598"/>
                <a:gd name="T105" fmla="*/ 101 h 1597"/>
                <a:gd name="T106" fmla="*/ 533 w 1598"/>
                <a:gd name="T107" fmla="*/ 56 h 1597"/>
                <a:gd name="T108" fmla="*/ 1145 w 1598"/>
                <a:gd name="T109" fmla="*/ 100 h 1597"/>
                <a:gd name="T110" fmla="*/ 1075 w 1598"/>
                <a:gd name="T111" fmla="*/ 49 h 1597"/>
                <a:gd name="T112" fmla="*/ 600 w 1598"/>
                <a:gd name="T113" fmla="*/ 46 h 1597"/>
                <a:gd name="T114" fmla="*/ 688 w 1598"/>
                <a:gd name="T115" fmla="*/ 18 h 1597"/>
                <a:gd name="T116" fmla="*/ 995 w 1598"/>
                <a:gd name="T117" fmla="*/ 45 h 1597"/>
                <a:gd name="T118" fmla="*/ 919 w 1598"/>
                <a:gd name="T119" fmla="*/ 9 h 1597"/>
                <a:gd name="T120" fmla="*/ 758 w 1598"/>
                <a:gd name="T121" fmla="*/ 21 h 1597"/>
                <a:gd name="T122" fmla="*/ 848 w 1598"/>
                <a:gd name="T123" fmla="*/ 12 h 1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8" h="1597">
                  <a:moveTo>
                    <a:pt x="760" y="1597"/>
                  </a:moveTo>
                  <a:cubicBezTo>
                    <a:pt x="759" y="1597"/>
                    <a:pt x="759" y="1597"/>
                    <a:pt x="759" y="1597"/>
                  </a:cubicBezTo>
                  <a:cubicBezTo>
                    <a:pt x="732" y="1595"/>
                    <a:pt x="705" y="1593"/>
                    <a:pt x="679" y="1589"/>
                  </a:cubicBezTo>
                  <a:cubicBezTo>
                    <a:pt x="673" y="1588"/>
                    <a:pt x="669" y="1583"/>
                    <a:pt x="670" y="1577"/>
                  </a:cubicBezTo>
                  <a:cubicBezTo>
                    <a:pt x="671" y="1572"/>
                    <a:pt x="676" y="1568"/>
                    <a:pt x="682" y="1569"/>
                  </a:cubicBezTo>
                  <a:cubicBezTo>
                    <a:pt x="707" y="1573"/>
                    <a:pt x="734" y="1575"/>
                    <a:pt x="760" y="1577"/>
                  </a:cubicBezTo>
                  <a:cubicBezTo>
                    <a:pt x="766" y="1577"/>
                    <a:pt x="770" y="1582"/>
                    <a:pt x="770" y="1587"/>
                  </a:cubicBezTo>
                  <a:cubicBezTo>
                    <a:pt x="769" y="1592"/>
                    <a:pt x="765" y="1597"/>
                    <a:pt x="760" y="1597"/>
                  </a:cubicBezTo>
                  <a:close/>
                  <a:moveTo>
                    <a:pt x="839" y="1597"/>
                  </a:moveTo>
                  <a:cubicBezTo>
                    <a:pt x="834" y="1597"/>
                    <a:pt x="830" y="1592"/>
                    <a:pt x="829" y="1587"/>
                  </a:cubicBezTo>
                  <a:cubicBezTo>
                    <a:pt x="829" y="1582"/>
                    <a:pt x="833" y="1577"/>
                    <a:pt x="839" y="1577"/>
                  </a:cubicBezTo>
                  <a:cubicBezTo>
                    <a:pt x="865" y="1575"/>
                    <a:pt x="892" y="1573"/>
                    <a:pt x="917" y="1569"/>
                  </a:cubicBezTo>
                  <a:cubicBezTo>
                    <a:pt x="923" y="1568"/>
                    <a:pt x="928" y="1572"/>
                    <a:pt x="929" y="1577"/>
                  </a:cubicBezTo>
                  <a:cubicBezTo>
                    <a:pt x="930" y="1583"/>
                    <a:pt x="926" y="1588"/>
                    <a:pt x="920" y="1588"/>
                  </a:cubicBezTo>
                  <a:cubicBezTo>
                    <a:pt x="894" y="1592"/>
                    <a:pt x="867" y="1595"/>
                    <a:pt x="840" y="1597"/>
                  </a:cubicBezTo>
                  <a:lnTo>
                    <a:pt x="839" y="1597"/>
                  </a:lnTo>
                  <a:close/>
                  <a:moveTo>
                    <a:pt x="602" y="1573"/>
                  </a:moveTo>
                  <a:cubicBezTo>
                    <a:pt x="601" y="1573"/>
                    <a:pt x="600" y="1573"/>
                    <a:pt x="599" y="1572"/>
                  </a:cubicBezTo>
                  <a:cubicBezTo>
                    <a:pt x="573" y="1566"/>
                    <a:pt x="547" y="1558"/>
                    <a:pt x="522" y="1548"/>
                  </a:cubicBezTo>
                  <a:cubicBezTo>
                    <a:pt x="517" y="1546"/>
                    <a:pt x="514" y="1541"/>
                    <a:pt x="516" y="1535"/>
                  </a:cubicBezTo>
                  <a:cubicBezTo>
                    <a:pt x="518" y="1530"/>
                    <a:pt x="524" y="1528"/>
                    <a:pt x="529" y="1530"/>
                  </a:cubicBezTo>
                  <a:cubicBezTo>
                    <a:pt x="554" y="1539"/>
                    <a:pt x="579" y="1547"/>
                    <a:pt x="604" y="1553"/>
                  </a:cubicBezTo>
                  <a:cubicBezTo>
                    <a:pt x="610" y="1554"/>
                    <a:pt x="613" y="1560"/>
                    <a:pt x="612" y="1565"/>
                  </a:cubicBezTo>
                  <a:cubicBezTo>
                    <a:pt x="610" y="1570"/>
                    <a:pt x="606" y="1573"/>
                    <a:pt x="602" y="1573"/>
                  </a:cubicBezTo>
                  <a:close/>
                  <a:moveTo>
                    <a:pt x="997" y="1573"/>
                  </a:moveTo>
                  <a:cubicBezTo>
                    <a:pt x="993" y="1573"/>
                    <a:pt x="989" y="1570"/>
                    <a:pt x="987" y="1565"/>
                  </a:cubicBezTo>
                  <a:cubicBezTo>
                    <a:pt x="986" y="1560"/>
                    <a:pt x="989" y="1554"/>
                    <a:pt x="995" y="1553"/>
                  </a:cubicBezTo>
                  <a:cubicBezTo>
                    <a:pt x="1020" y="1546"/>
                    <a:pt x="1045" y="1538"/>
                    <a:pt x="1070" y="1529"/>
                  </a:cubicBezTo>
                  <a:cubicBezTo>
                    <a:pt x="1075" y="1527"/>
                    <a:pt x="1081" y="1530"/>
                    <a:pt x="1083" y="1535"/>
                  </a:cubicBezTo>
                  <a:cubicBezTo>
                    <a:pt x="1085" y="1540"/>
                    <a:pt x="1082" y="1546"/>
                    <a:pt x="1077" y="1548"/>
                  </a:cubicBezTo>
                  <a:cubicBezTo>
                    <a:pt x="1052" y="1557"/>
                    <a:pt x="1026" y="1565"/>
                    <a:pt x="1000" y="1572"/>
                  </a:cubicBezTo>
                  <a:cubicBezTo>
                    <a:pt x="999" y="1572"/>
                    <a:pt x="998" y="1573"/>
                    <a:pt x="997" y="1573"/>
                  </a:cubicBezTo>
                  <a:close/>
                  <a:moveTo>
                    <a:pt x="452" y="1517"/>
                  </a:moveTo>
                  <a:cubicBezTo>
                    <a:pt x="451" y="1517"/>
                    <a:pt x="449" y="1517"/>
                    <a:pt x="448" y="1516"/>
                  </a:cubicBezTo>
                  <a:cubicBezTo>
                    <a:pt x="424" y="1505"/>
                    <a:pt x="400" y="1491"/>
                    <a:pt x="377" y="1477"/>
                  </a:cubicBezTo>
                  <a:cubicBezTo>
                    <a:pt x="372" y="1474"/>
                    <a:pt x="371" y="1468"/>
                    <a:pt x="374" y="1463"/>
                  </a:cubicBezTo>
                  <a:cubicBezTo>
                    <a:pt x="377" y="1459"/>
                    <a:pt x="383" y="1457"/>
                    <a:pt x="388" y="1460"/>
                  </a:cubicBezTo>
                  <a:cubicBezTo>
                    <a:pt x="410" y="1474"/>
                    <a:pt x="433" y="1487"/>
                    <a:pt x="457" y="1498"/>
                  </a:cubicBezTo>
                  <a:cubicBezTo>
                    <a:pt x="462" y="1501"/>
                    <a:pt x="464" y="1507"/>
                    <a:pt x="461" y="1512"/>
                  </a:cubicBezTo>
                  <a:cubicBezTo>
                    <a:pt x="459" y="1515"/>
                    <a:pt x="456" y="1517"/>
                    <a:pt x="452" y="1517"/>
                  </a:cubicBezTo>
                  <a:close/>
                  <a:moveTo>
                    <a:pt x="1147" y="1517"/>
                  </a:moveTo>
                  <a:cubicBezTo>
                    <a:pt x="1143" y="1517"/>
                    <a:pt x="1139" y="1515"/>
                    <a:pt x="1138" y="1511"/>
                  </a:cubicBezTo>
                  <a:cubicBezTo>
                    <a:pt x="1135" y="1506"/>
                    <a:pt x="1137" y="1501"/>
                    <a:pt x="1142" y="1498"/>
                  </a:cubicBezTo>
                  <a:cubicBezTo>
                    <a:pt x="1166" y="1487"/>
                    <a:pt x="1189" y="1474"/>
                    <a:pt x="1211" y="1460"/>
                  </a:cubicBezTo>
                  <a:cubicBezTo>
                    <a:pt x="1216" y="1457"/>
                    <a:pt x="1222" y="1458"/>
                    <a:pt x="1225" y="1463"/>
                  </a:cubicBezTo>
                  <a:cubicBezTo>
                    <a:pt x="1228" y="1468"/>
                    <a:pt x="1226" y="1474"/>
                    <a:pt x="1222" y="1477"/>
                  </a:cubicBezTo>
                  <a:cubicBezTo>
                    <a:pt x="1199" y="1491"/>
                    <a:pt x="1175" y="1504"/>
                    <a:pt x="1151" y="1516"/>
                  </a:cubicBezTo>
                  <a:cubicBezTo>
                    <a:pt x="1150" y="1517"/>
                    <a:pt x="1148" y="1517"/>
                    <a:pt x="1147" y="1517"/>
                  </a:cubicBezTo>
                  <a:close/>
                  <a:moveTo>
                    <a:pt x="317" y="1433"/>
                  </a:moveTo>
                  <a:cubicBezTo>
                    <a:pt x="315" y="1433"/>
                    <a:pt x="313" y="1432"/>
                    <a:pt x="311" y="1431"/>
                  </a:cubicBezTo>
                  <a:cubicBezTo>
                    <a:pt x="289" y="1414"/>
                    <a:pt x="269" y="1397"/>
                    <a:pt x="249" y="1378"/>
                  </a:cubicBezTo>
                  <a:cubicBezTo>
                    <a:pt x="245" y="1374"/>
                    <a:pt x="245" y="1368"/>
                    <a:pt x="249" y="1364"/>
                  </a:cubicBezTo>
                  <a:cubicBezTo>
                    <a:pt x="253" y="1360"/>
                    <a:pt x="259" y="1360"/>
                    <a:pt x="263" y="1364"/>
                  </a:cubicBezTo>
                  <a:cubicBezTo>
                    <a:pt x="282" y="1382"/>
                    <a:pt x="302" y="1399"/>
                    <a:pt x="323" y="1415"/>
                  </a:cubicBezTo>
                  <a:cubicBezTo>
                    <a:pt x="327" y="1418"/>
                    <a:pt x="328" y="1425"/>
                    <a:pt x="325" y="1429"/>
                  </a:cubicBezTo>
                  <a:cubicBezTo>
                    <a:pt x="323" y="1432"/>
                    <a:pt x="320" y="1433"/>
                    <a:pt x="317" y="1433"/>
                  </a:cubicBezTo>
                  <a:close/>
                  <a:moveTo>
                    <a:pt x="1282" y="1432"/>
                  </a:moveTo>
                  <a:cubicBezTo>
                    <a:pt x="1279" y="1432"/>
                    <a:pt x="1276" y="1431"/>
                    <a:pt x="1274" y="1429"/>
                  </a:cubicBezTo>
                  <a:cubicBezTo>
                    <a:pt x="1271" y="1424"/>
                    <a:pt x="1271" y="1418"/>
                    <a:pt x="1276" y="1415"/>
                  </a:cubicBezTo>
                  <a:cubicBezTo>
                    <a:pt x="1297" y="1399"/>
                    <a:pt x="1317" y="1381"/>
                    <a:pt x="1336" y="1363"/>
                  </a:cubicBezTo>
                  <a:cubicBezTo>
                    <a:pt x="1340" y="1359"/>
                    <a:pt x="1346" y="1360"/>
                    <a:pt x="1350" y="1364"/>
                  </a:cubicBezTo>
                  <a:cubicBezTo>
                    <a:pt x="1354" y="1368"/>
                    <a:pt x="1353" y="1374"/>
                    <a:pt x="1349" y="1378"/>
                  </a:cubicBezTo>
                  <a:cubicBezTo>
                    <a:pt x="1330" y="1396"/>
                    <a:pt x="1309" y="1414"/>
                    <a:pt x="1288" y="1430"/>
                  </a:cubicBezTo>
                  <a:cubicBezTo>
                    <a:pt x="1286" y="1432"/>
                    <a:pt x="1284" y="1432"/>
                    <a:pt x="1282" y="1432"/>
                  </a:cubicBezTo>
                  <a:close/>
                  <a:moveTo>
                    <a:pt x="201" y="1323"/>
                  </a:moveTo>
                  <a:cubicBezTo>
                    <a:pt x="198" y="1323"/>
                    <a:pt x="196" y="1322"/>
                    <a:pt x="194" y="1320"/>
                  </a:cubicBezTo>
                  <a:cubicBezTo>
                    <a:pt x="176" y="1299"/>
                    <a:pt x="159" y="1278"/>
                    <a:pt x="144" y="1256"/>
                  </a:cubicBezTo>
                  <a:cubicBezTo>
                    <a:pt x="141" y="1251"/>
                    <a:pt x="142" y="1245"/>
                    <a:pt x="146" y="1242"/>
                  </a:cubicBezTo>
                  <a:cubicBezTo>
                    <a:pt x="151" y="1239"/>
                    <a:pt x="157" y="1240"/>
                    <a:pt x="160" y="1244"/>
                  </a:cubicBezTo>
                  <a:cubicBezTo>
                    <a:pt x="175" y="1266"/>
                    <a:pt x="192" y="1287"/>
                    <a:pt x="209" y="1307"/>
                  </a:cubicBezTo>
                  <a:cubicBezTo>
                    <a:pt x="212" y="1311"/>
                    <a:pt x="212" y="1317"/>
                    <a:pt x="208" y="1321"/>
                  </a:cubicBezTo>
                  <a:cubicBezTo>
                    <a:pt x="206" y="1322"/>
                    <a:pt x="203" y="1323"/>
                    <a:pt x="201" y="1323"/>
                  </a:cubicBezTo>
                  <a:close/>
                  <a:moveTo>
                    <a:pt x="1398" y="1323"/>
                  </a:moveTo>
                  <a:cubicBezTo>
                    <a:pt x="1395" y="1323"/>
                    <a:pt x="1393" y="1322"/>
                    <a:pt x="1391" y="1320"/>
                  </a:cubicBezTo>
                  <a:cubicBezTo>
                    <a:pt x="1387" y="1317"/>
                    <a:pt x="1386" y="1310"/>
                    <a:pt x="1390" y="1306"/>
                  </a:cubicBezTo>
                  <a:cubicBezTo>
                    <a:pt x="1407" y="1286"/>
                    <a:pt x="1423" y="1265"/>
                    <a:pt x="1438" y="1244"/>
                  </a:cubicBezTo>
                  <a:cubicBezTo>
                    <a:pt x="1441" y="1239"/>
                    <a:pt x="1448" y="1238"/>
                    <a:pt x="1452" y="1241"/>
                  </a:cubicBezTo>
                  <a:cubicBezTo>
                    <a:pt x="1457" y="1244"/>
                    <a:pt x="1458" y="1251"/>
                    <a:pt x="1455" y="1255"/>
                  </a:cubicBezTo>
                  <a:cubicBezTo>
                    <a:pt x="1439" y="1277"/>
                    <a:pt x="1423" y="1299"/>
                    <a:pt x="1405" y="1319"/>
                  </a:cubicBezTo>
                  <a:cubicBezTo>
                    <a:pt x="1403" y="1321"/>
                    <a:pt x="1400" y="1323"/>
                    <a:pt x="1398" y="1323"/>
                  </a:cubicBezTo>
                  <a:close/>
                  <a:moveTo>
                    <a:pt x="110" y="1192"/>
                  </a:moveTo>
                  <a:cubicBezTo>
                    <a:pt x="106" y="1192"/>
                    <a:pt x="103" y="1191"/>
                    <a:pt x="101" y="1187"/>
                  </a:cubicBezTo>
                  <a:cubicBezTo>
                    <a:pt x="88" y="1164"/>
                    <a:pt x="76" y="1139"/>
                    <a:pt x="65" y="1115"/>
                  </a:cubicBezTo>
                  <a:cubicBezTo>
                    <a:pt x="63" y="1110"/>
                    <a:pt x="65" y="1104"/>
                    <a:pt x="71" y="1102"/>
                  </a:cubicBezTo>
                  <a:cubicBezTo>
                    <a:pt x="76" y="1099"/>
                    <a:pt x="81" y="1102"/>
                    <a:pt x="84" y="1107"/>
                  </a:cubicBezTo>
                  <a:cubicBezTo>
                    <a:pt x="94" y="1131"/>
                    <a:pt x="106" y="1155"/>
                    <a:pt x="119" y="1177"/>
                  </a:cubicBezTo>
                  <a:cubicBezTo>
                    <a:pt x="121" y="1182"/>
                    <a:pt x="119" y="1188"/>
                    <a:pt x="115" y="1191"/>
                  </a:cubicBezTo>
                  <a:cubicBezTo>
                    <a:pt x="113" y="1192"/>
                    <a:pt x="111" y="1192"/>
                    <a:pt x="110" y="1192"/>
                  </a:cubicBezTo>
                  <a:close/>
                  <a:moveTo>
                    <a:pt x="1489" y="1192"/>
                  </a:moveTo>
                  <a:cubicBezTo>
                    <a:pt x="1487" y="1192"/>
                    <a:pt x="1485" y="1191"/>
                    <a:pt x="1484" y="1190"/>
                  </a:cubicBezTo>
                  <a:cubicBezTo>
                    <a:pt x="1479" y="1188"/>
                    <a:pt x="1477" y="1182"/>
                    <a:pt x="1480" y="1177"/>
                  </a:cubicBezTo>
                  <a:cubicBezTo>
                    <a:pt x="1493" y="1154"/>
                    <a:pt x="1505" y="1130"/>
                    <a:pt x="1515" y="1106"/>
                  </a:cubicBezTo>
                  <a:cubicBezTo>
                    <a:pt x="1517" y="1101"/>
                    <a:pt x="1523" y="1099"/>
                    <a:pt x="1528" y="1101"/>
                  </a:cubicBezTo>
                  <a:cubicBezTo>
                    <a:pt x="1533" y="1103"/>
                    <a:pt x="1535" y="1109"/>
                    <a:pt x="1533" y="1114"/>
                  </a:cubicBezTo>
                  <a:cubicBezTo>
                    <a:pt x="1523" y="1139"/>
                    <a:pt x="1511" y="1163"/>
                    <a:pt x="1498" y="1186"/>
                  </a:cubicBezTo>
                  <a:cubicBezTo>
                    <a:pt x="1496" y="1190"/>
                    <a:pt x="1492" y="1192"/>
                    <a:pt x="1489" y="1192"/>
                  </a:cubicBezTo>
                  <a:close/>
                  <a:moveTo>
                    <a:pt x="47" y="1046"/>
                  </a:moveTo>
                  <a:cubicBezTo>
                    <a:pt x="42" y="1046"/>
                    <a:pt x="38" y="1043"/>
                    <a:pt x="37" y="1039"/>
                  </a:cubicBezTo>
                  <a:cubicBezTo>
                    <a:pt x="29" y="1013"/>
                    <a:pt x="22" y="987"/>
                    <a:pt x="17" y="961"/>
                  </a:cubicBezTo>
                  <a:cubicBezTo>
                    <a:pt x="16" y="955"/>
                    <a:pt x="19" y="950"/>
                    <a:pt x="25" y="949"/>
                  </a:cubicBezTo>
                  <a:cubicBezTo>
                    <a:pt x="30" y="948"/>
                    <a:pt x="35" y="951"/>
                    <a:pt x="36" y="957"/>
                  </a:cubicBezTo>
                  <a:cubicBezTo>
                    <a:pt x="42" y="982"/>
                    <a:pt x="48" y="1008"/>
                    <a:pt x="56" y="1033"/>
                  </a:cubicBezTo>
                  <a:cubicBezTo>
                    <a:pt x="58" y="1038"/>
                    <a:pt x="55" y="1044"/>
                    <a:pt x="50" y="1045"/>
                  </a:cubicBezTo>
                  <a:cubicBezTo>
                    <a:pt x="49" y="1046"/>
                    <a:pt x="48" y="1046"/>
                    <a:pt x="47" y="1046"/>
                  </a:cubicBezTo>
                  <a:close/>
                  <a:moveTo>
                    <a:pt x="1552" y="1045"/>
                  </a:moveTo>
                  <a:cubicBezTo>
                    <a:pt x="1551" y="1045"/>
                    <a:pt x="1550" y="1045"/>
                    <a:pt x="1549" y="1045"/>
                  </a:cubicBezTo>
                  <a:cubicBezTo>
                    <a:pt x="1543" y="1043"/>
                    <a:pt x="1541" y="1037"/>
                    <a:pt x="1542" y="1032"/>
                  </a:cubicBezTo>
                  <a:cubicBezTo>
                    <a:pt x="1550" y="1007"/>
                    <a:pt x="1557" y="981"/>
                    <a:pt x="1562" y="956"/>
                  </a:cubicBezTo>
                  <a:cubicBezTo>
                    <a:pt x="1563" y="950"/>
                    <a:pt x="1568" y="947"/>
                    <a:pt x="1574" y="948"/>
                  </a:cubicBezTo>
                  <a:cubicBezTo>
                    <a:pt x="1579" y="949"/>
                    <a:pt x="1583" y="954"/>
                    <a:pt x="1582" y="960"/>
                  </a:cubicBezTo>
                  <a:cubicBezTo>
                    <a:pt x="1576" y="986"/>
                    <a:pt x="1569" y="1012"/>
                    <a:pt x="1561" y="1038"/>
                  </a:cubicBezTo>
                  <a:cubicBezTo>
                    <a:pt x="1560" y="1042"/>
                    <a:pt x="1556" y="1045"/>
                    <a:pt x="1552" y="1045"/>
                  </a:cubicBezTo>
                  <a:close/>
                  <a:moveTo>
                    <a:pt x="15" y="890"/>
                  </a:moveTo>
                  <a:cubicBezTo>
                    <a:pt x="9" y="890"/>
                    <a:pt x="5" y="886"/>
                    <a:pt x="5" y="881"/>
                  </a:cubicBezTo>
                  <a:cubicBezTo>
                    <a:pt x="2" y="854"/>
                    <a:pt x="1" y="827"/>
                    <a:pt x="0" y="800"/>
                  </a:cubicBezTo>
                  <a:cubicBezTo>
                    <a:pt x="0" y="794"/>
                    <a:pt x="5" y="790"/>
                    <a:pt x="10" y="790"/>
                  </a:cubicBezTo>
                  <a:cubicBezTo>
                    <a:pt x="10" y="790"/>
                    <a:pt x="10" y="790"/>
                    <a:pt x="10" y="790"/>
                  </a:cubicBezTo>
                  <a:cubicBezTo>
                    <a:pt x="16" y="790"/>
                    <a:pt x="20" y="794"/>
                    <a:pt x="20" y="800"/>
                  </a:cubicBezTo>
                  <a:cubicBezTo>
                    <a:pt x="21" y="826"/>
                    <a:pt x="22" y="853"/>
                    <a:pt x="24" y="879"/>
                  </a:cubicBezTo>
                  <a:cubicBezTo>
                    <a:pt x="25" y="884"/>
                    <a:pt x="21" y="889"/>
                    <a:pt x="16" y="890"/>
                  </a:cubicBezTo>
                  <a:lnTo>
                    <a:pt x="15" y="890"/>
                  </a:lnTo>
                  <a:close/>
                  <a:moveTo>
                    <a:pt x="1584" y="889"/>
                  </a:moveTo>
                  <a:cubicBezTo>
                    <a:pt x="1583" y="889"/>
                    <a:pt x="1583" y="889"/>
                    <a:pt x="1583" y="889"/>
                  </a:cubicBezTo>
                  <a:cubicBezTo>
                    <a:pt x="1577" y="888"/>
                    <a:pt x="1573" y="883"/>
                    <a:pt x="1574" y="878"/>
                  </a:cubicBezTo>
                  <a:cubicBezTo>
                    <a:pt x="1576" y="852"/>
                    <a:pt x="1578" y="825"/>
                    <a:pt x="1578" y="799"/>
                  </a:cubicBezTo>
                  <a:cubicBezTo>
                    <a:pt x="1578" y="797"/>
                    <a:pt x="1578" y="797"/>
                    <a:pt x="1578" y="797"/>
                  </a:cubicBezTo>
                  <a:cubicBezTo>
                    <a:pt x="1578" y="792"/>
                    <a:pt x="1582" y="787"/>
                    <a:pt x="1588" y="787"/>
                  </a:cubicBezTo>
                  <a:cubicBezTo>
                    <a:pt x="1593" y="787"/>
                    <a:pt x="1598" y="792"/>
                    <a:pt x="1598" y="797"/>
                  </a:cubicBezTo>
                  <a:cubicBezTo>
                    <a:pt x="1598" y="799"/>
                    <a:pt x="1598" y="799"/>
                    <a:pt x="1598" y="799"/>
                  </a:cubicBezTo>
                  <a:cubicBezTo>
                    <a:pt x="1598" y="826"/>
                    <a:pt x="1596" y="853"/>
                    <a:pt x="1594" y="880"/>
                  </a:cubicBezTo>
                  <a:cubicBezTo>
                    <a:pt x="1593" y="885"/>
                    <a:pt x="1589" y="889"/>
                    <a:pt x="1584" y="889"/>
                  </a:cubicBezTo>
                  <a:close/>
                  <a:moveTo>
                    <a:pt x="14" y="730"/>
                  </a:moveTo>
                  <a:cubicBezTo>
                    <a:pt x="13" y="730"/>
                    <a:pt x="13" y="730"/>
                    <a:pt x="13" y="730"/>
                  </a:cubicBezTo>
                  <a:cubicBezTo>
                    <a:pt x="8" y="730"/>
                    <a:pt x="4" y="725"/>
                    <a:pt x="4" y="719"/>
                  </a:cubicBezTo>
                  <a:cubicBezTo>
                    <a:pt x="7" y="692"/>
                    <a:pt x="11" y="665"/>
                    <a:pt x="16" y="639"/>
                  </a:cubicBezTo>
                  <a:cubicBezTo>
                    <a:pt x="18" y="634"/>
                    <a:pt x="23" y="630"/>
                    <a:pt x="28" y="631"/>
                  </a:cubicBezTo>
                  <a:cubicBezTo>
                    <a:pt x="34" y="632"/>
                    <a:pt x="37" y="638"/>
                    <a:pt x="36" y="643"/>
                  </a:cubicBezTo>
                  <a:cubicBezTo>
                    <a:pt x="31" y="669"/>
                    <a:pt x="27" y="695"/>
                    <a:pt x="24" y="721"/>
                  </a:cubicBezTo>
                  <a:cubicBezTo>
                    <a:pt x="24" y="726"/>
                    <a:pt x="19" y="730"/>
                    <a:pt x="14" y="730"/>
                  </a:cubicBezTo>
                  <a:close/>
                  <a:moveTo>
                    <a:pt x="1584" y="727"/>
                  </a:moveTo>
                  <a:cubicBezTo>
                    <a:pt x="1578" y="727"/>
                    <a:pt x="1574" y="724"/>
                    <a:pt x="1574" y="718"/>
                  </a:cubicBezTo>
                  <a:cubicBezTo>
                    <a:pt x="1571" y="692"/>
                    <a:pt x="1567" y="666"/>
                    <a:pt x="1562" y="641"/>
                  </a:cubicBezTo>
                  <a:cubicBezTo>
                    <a:pt x="1560" y="635"/>
                    <a:pt x="1564" y="630"/>
                    <a:pt x="1569" y="629"/>
                  </a:cubicBezTo>
                  <a:cubicBezTo>
                    <a:pt x="1575" y="628"/>
                    <a:pt x="1580" y="631"/>
                    <a:pt x="1581" y="637"/>
                  </a:cubicBezTo>
                  <a:cubicBezTo>
                    <a:pt x="1587" y="663"/>
                    <a:pt x="1591" y="690"/>
                    <a:pt x="1593" y="716"/>
                  </a:cubicBezTo>
                  <a:cubicBezTo>
                    <a:pt x="1594" y="722"/>
                    <a:pt x="1590" y="727"/>
                    <a:pt x="1585" y="727"/>
                  </a:cubicBezTo>
                  <a:lnTo>
                    <a:pt x="1584" y="727"/>
                  </a:lnTo>
                  <a:close/>
                  <a:moveTo>
                    <a:pt x="46" y="574"/>
                  </a:moveTo>
                  <a:cubicBezTo>
                    <a:pt x="45" y="574"/>
                    <a:pt x="44" y="574"/>
                    <a:pt x="43" y="573"/>
                  </a:cubicBezTo>
                  <a:cubicBezTo>
                    <a:pt x="38" y="572"/>
                    <a:pt x="35" y="566"/>
                    <a:pt x="37" y="561"/>
                  </a:cubicBezTo>
                  <a:cubicBezTo>
                    <a:pt x="45" y="535"/>
                    <a:pt x="54" y="510"/>
                    <a:pt x="65" y="485"/>
                  </a:cubicBezTo>
                  <a:cubicBezTo>
                    <a:pt x="67" y="480"/>
                    <a:pt x="73" y="477"/>
                    <a:pt x="78" y="480"/>
                  </a:cubicBezTo>
                  <a:cubicBezTo>
                    <a:pt x="83" y="482"/>
                    <a:pt x="85" y="488"/>
                    <a:pt x="83" y="493"/>
                  </a:cubicBezTo>
                  <a:cubicBezTo>
                    <a:pt x="73" y="517"/>
                    <a:pt x="63" y="542"/>
                    <a:pt x="56" y="567"/>
                  </a:cubicBezTo>
                  <a:cubicBezTo>
                    <a:pt x="54" y="571"/>
                    <a:pt x="50" y="574"/>
                    <a:pt x="46" y="574"/>
                  </a:cubicBezTo>
                  <a:close/>
                  <a:moveTo>
                    <a:pt x="1551" y="571"/>
                  </a:moveTo>
                  <a:cubicBezTo>
                    <a:pt x="1547" y="571"/>
                    <a:pt x="1543" y="569"/>
                    <a:pt x="1542" y="564"/>
                  </a:cubicBezTo>
                  <a:cubicBezTo>
                    <a:pt x="1534" y="539"/>
                    <a:pt x="1525" y="514"/>
                    <a:pt x="1514" y="490"/>
                  </a:cubicBezTo>
                  <a:cubicBezTo>
                    <a:pt x="1512" y="485"/>
                    <a:pt x="1514" y="479"/>
                    <a:pt x="1519" y="477"/>
                  </a:cubicBezTo>
                  <a:cubicBezTo>
                    <a:pt x="1524" y="475"/>
                    <a:pt x="1530" y="477"/>
                    <a:pt x="1533" y="482"/>
                  </a:cubicBezTo>
                  <a:cubicBezTo>
                    <a:pt x="1543" y="507"/>
                    <a:pt x="1553" y="533"/>
                    <a:pt x="1561" y="558"/>
                  </a:cubicBezTo>
                  <a:cubicBezTo>
                    <a:pt x="1562" y="564"/>
                    <a:pt x="1560" y="569"/>
                    <a:pt x="1554" y="571"/>
                  </a:cubicBezTo>
                  <a:cubicBezTo>
                    <a:pt x="1553" y="571"/>
                    <a:pt x="1552" y="571"/>
                    <a:pt x="1551" y="571"/>
                  </a:cubicBezTo>
                  <a:close/>
                  <a:moveTo>
                    <a:pt x="109" y="427"/>
                  </a:moveTo>
                  <a:cubicBezTo>
                    <a:pt x="107" y="427"/>
                    <a:pt x="106" y="427"/>
                    <a:pt x="104" y="426"/>
                  </a:cubicBezTo>
                  <a:cubicBezTo>
                    <a:pt x="99" y="423"/>
                    <a:pt x="98" y="417"/>
                    <a:pt x="100" y="412"/>
                  </a:cubicBezTo>
                  <a:cubicBezTo>
                    <a:pt x="113" y="389"/>
                    <a:pt x="128" y="366"/>
                    <a:pt x="143" y="344"/>
                  </a:cubicBezTo>
                  <a:cubicBezTo>
                    <a:pt x="146" y="339"/>
                    <a:pt x="152" y="338"/>
                    <a:pt x="157" y="341"/>
                  </a:cubicBezTo>
                  <a:cubicBezTo>
                    <a:pt x="161" y="344"/>
                    <a:pt x="163" y="350"/>
                    <a:pt x="159" y="355"/>
                  </a:cubicBezTo>
                  <a:cubicBezTo>
                    <a:pt x="144" y="377"/>
                    <a:pt x="130" y="399"/>
                    <a:pt x="118" y="422"/>
                  </a:cubicBezTo>
                  <a:cubicBezTo>
                    <a:pt x="116" y="425"/>
                    <a:pt x="112" y="427"/>
                    <a:pt x="109" y="427"/>
                  </a:cubicBezTo>
                  <a:close/>
                  <a:moveTo>
                    <a:pt x="1488" y="425"/>
                  </a:moveTo>
                  <a:cubicBezTo>
                    <a:pt x="1484" y="425"/>
                    <a:pt x="1481" y="423"/>
                    <a:pt x="1479" y="420"/>
                  </a:cubicBezTo>
                  <a:cubicBezTo>
                    <a:pt x="1466" y="397"/>
                    <a:pt x="1452" y="374"/>
                    <a:pt x="1437" y="353"/>
                  </a:cubicBezTo>
                  <a:cubicBezTo>
                    <a:pt x="1434" y="348"/>
                    <a:pt x="1435" y="342"/>
                    <a:pt x="1440" y="339"/>
                  </a:cubicBezTo>
                  <a:cubicBezTo>
                    <a:pt x="1444" y="336"/>
                    <a:pt x="1451" y="337"/>
                    <a:pt x="1454" y="341"/>
                  </a:cubicBezTo>
                  <a:cubicBezTo>
                    <a:pt x="1469" y="363"/>
                    <a:pt x="1484" y="387"/>
                    <a:pt x="1497" y="410"/>
                  </a:cubicBezTo>
                  <a:cubicBezTo>
                    <a:pt x="1499" y="415"/>
                    <a:pt x="1498" y="421"/>
                    <a:pt x="1493" y="424"/>
                  </a:cubicBezTo>
                  <a:cubicBezTo>
                    <a:pt x="1491" y="424"/>
                    <a:pt x="1490" y="425"/>
                    <a:pt x="1488" y="425"/>
                  </a:cubicBezTo>
                  <a:close/>
                  <a:moveTo>
                    <a:pt x="200" y="296"/>
                  </a:moveTo>
                  <a:cubicBezTo>
                    <a:pt x="198" y="296"/>
                    <a:pt x="195" y="295"/>
                    <a:pt x="194" y="294"/>
                  </a:cubicBezTo>
                  <a:cubicBezTo>
                    <a:pt x="189" y="290"/>
                    <a:pt x="189" y="284"/>
                    <a:pt x="192" y="280"/>
                  </a:cubicBezTo>
                  <a:cubicBezTo>
                    <a:pt x="210" y="259"/>
                    <a:pt x="229" y="239"/>
                    <a:pt x="248" y="221"/>
                  </a:cubicBezTo>
                  <a:cubicBezTo>
                    <a:pt x="252" y="217"/>
                    <a:pt x="258" y="217"/>
                    <a:pt x="262" y="221"/>
                  </a:cubicBezTo>
                  <a:cubicBezTo>
                    <a:pt x="266" y="225"/>
                    <a:pt x="266" y="232"/>
                    <a:pt x="262" y="235"/>
                  </a:cubicBezTo>
                  <a:cubicBezTo>
                    <a:pt x="243" y="253"/>
                    <a:pt x="225" y="273"/>
                    <a:pt x="208" y="293"/>
                  </a:cubicBezTo>
                  <a:cubicBezTo>
                    <a:pt x="206" y="295"/>
                    <a:pt x="203" y="296"/>
                    <a:pt x="200" y="296"/>
                  </a:cubicBezTo>
                  <a:close/>
                  <a:moveTo>
                    <a:pt x="1396" y="294"/>
                  </a:moveTo>
                  <a:cubicBezTo>
                    <a:pt x="1394" y="294"/>
                    <a:pt x="1391" y="293"/>
                    <a:pt x="1389" y="291"/>
                  </a:cubicBezTo>
                  <a:cubicBezTo>
                    <a:pt x="1372" y="271"/>
                    <a:pt x="1353" y="252"/>
                    <a:pt x="1334" y="234"/>
                  </a:cubicBezTo>
                  <a:cubicBezTo>
                    <a:pt x="1330" y="230"/>
                    <a:pt x="1330" y="223"/>
                    <a:pt x="1334" y="219"/>
                  </a:cubicBezTo>
                  <a:cubicBezTo>
                    <a:pt x="1338" y="215"/>
                    <a:pt x="1344" y="215"/>
                    <a:pt x="1348" y="219"/>
                  </a:cubicBezTo>
                  <a:cubicBezTo>
                    <a:pt x="1368" y="238"/>
                    <a:pt x="1387" y="257"/>
                    <a:pt x="1404" y="278"/>
                  </a:cubicBezTo>
                  <a:cubicBezTo>
                    <a:pt x="1408" y="282"/>
                    <a:pt x="1407" y="288"/>
                    <a:pt x="1403" y="292"/>
                  </a:cubicBezTo>
                  <a:cubicBezTo>
                    <a:pt x="1401" y="293"/>
                    <a:pt x="1399" y="294"/>
                    <a:pt x="1396" y="294"/>
                  </a:cubicBezTo>
                  <a:close/>
                  <a:moveTo>
                    <a:pt x="315" y="186"/>
                  </a:moveTo>
                  <a:cubicBezTo>
                    <a:pt x="313" y="186"/>
                    <a:pt x="310" y="185"/>
                    <a:pt x="308" y="182"/>
                  </a:cubicBezTo>
                  <a:cubicBezTo>
                    <a:pt x="304" y="178"/>
                    <a:pt x="305" y="172"/>
                    <a:pt x="309" y="168"/>
                  </a:cubicBezTo>
                  <a:cubicBezTo>
                    <a:pt x="331" y="152"/>
                    <a:pt x="353" y="136"/>
                    <a:pt x="376" y="122"/>
                  </a:cubicBezTo>
                  <a:cubicBezTo>
                    <a:pt x="380" y="119"/>
                    <a:pt x="386" y="120"/>
                    <a:pt x="389" y="125"/>
                  </a:cubicBezTo>
                  <a:cubicBezTo>
                    <a:pt x="392" y="130"/>
                    <a:pt x="391" y="136"/>
                    <a:pt x="386" y="139"/>
                  </a:cubicBezTo>
                  <a:cubicBezTo>
                    <a:pt x="364" y="153"/>
                    <a:pt x="342" y="168"/>
                    <a:pt x="322" y="184"/>
                  </a:cubicBezTo>
                  <a:cubicBezTo>
                    <a:pt x="320" y="185"/>
                    <a:pt x="318" y="186"/>
                    <a:pt x="315" y="186"/>
                  </a:cubicBezTo>
                  <a:close/>
                  <a:moveTo>
                    <a:pt x="1281" y="184"/>
                  </a:moveTo>
                  <a:cubicBezTo>
                    <a:pt x="1279" y="184"/>
                    <a:pt x="1276" y="184"/>
                    <a:pt x="1275" y="182"/>
                  </a:cubicBezTo>
                  <a:cubicBezTo>
                    <a:pt x="1254" y="166"/>
                    <a:pt x="1232" y="151"/>
                    <a:pt x="1210" y="137"/>
                  </a:cubicBezTo>
                  <a:cubicBezTo>
                    <a:pt x="1205" y="134"/>
                    <a:pt x="1204" y="128"/>
                    <a:pt x="1207" y="124"/>
                  </a:cubicBezTo>
                  <a:cubicBezTo>
                    <a:pt x="1209" y="119"/>
                    <a:pt x="1216" y="117"/>
                    <a:pt x="1220" y="120"/>
                  </a:cubicBezTo>
                  <a:cubicBezTo>
                    <a:pt x="1243" y="135"/>
                    <a:pt x="1265" y="150"/>
                    <a:pt x="1287" y="167"/>
                  </a:cubicBezTo>
                  <a:cubicBezTo>
                    <a:pt x="1291" y="170"/>
                    <a:pt x="1292" y="176"/>
                    <a:pt x="1289" y="181"/>
                  </a:cubicBezTo>
                  <a:cubicBezTo>
                    <a:pt x="1287" y="183"/>
                    <a:pt x="1284" y="184"/>
                    <a:pt x="1281" y="184"/>
                  </a:cubicBezTo>
                  <a:close/>
                  <a:moveTo>
                    <a:pt x="451" y="101"/>
                  </a:moveTo>
                  <a:cubicBezTo>
                    <a:pt x="447" y="101"/>
                    <a:pt x="443" y="99"/>
                    <a:pt x="442" y="96"/>
                  </a:cubicBezTo>
                  <a:cubicBezTo>
                    <a:pt x="439" y="91"/>
                    <a:pt x="441" y="85"/>
                    <a:pt x="446" y="82"/>
                  </a:cubicBezTo>
                  <a:cubicBezTo>
                    <a:pt x="470" y="70"/>
                    <a:pt x="495" y="60"/>
                    <a:pt x="521" y="50"/>
                  </a:cubicBezTo>
                  <a:cubicBezTo>
                    <a:pt x="526" y="48"/>
                    <a:pt x="531" y="51"/>
                    <a:pt x="533" y="56"/>
                  </a:cubicBezTo>
                  <a:cubicBezTo>
                    <a:pt x="535" y="61"/>
                    <a:pt x="533" y="67"/>
                    <a:pt x="527" y="69"/>
                  </a:cubicBezTo>
                  <a:cubicBezTo>
                    <a:pt x="503" y="78"/>
                    <a:pt x="479" y="89"/>
                    <a:pt x="455" y="100"/>
                  </a:cubicBezTo>
                  <a:cubicBezTo>
                    <a:pt x="454" y="101"/>
                    <a:pt x="452" y="101"/>
                    <a:pt x="451" y="101"/>
                  </a:cubicBezTo>
                  <a:close/>
                  <a:moveTo>
                    <a:pt x="1145" y="100"/>
                  </a:moveTo>
                  <a:cubicBezTo>
                    <a:pt x="1144" y="100"/>
                    <a:pt x="1142" y="100"/>
                    <a:pt x="1141" y="99"/>
                  </a:cubicBezTo>
                  <a:cubicBezTo>
                    <a:pt x="1117" y="88"/>
                    <a:pt x="1093" y="77"/>
                    <a:pt x="1068" y="68"/>
                  </a:cubicBezTo>
                  <a:cubicBezTo>
                    <a:pt x="1063" y="66"/>
                    <a:pt x="1060" y="60"/>
                    <a:pt x="1062" y="55"/>
                  </a:cubicBezTo>
                  <a:cubicBezTo>
                    <a:pt x="1064" y="50"/>
                    <a:pt x="1070" y="47"/>
                    <a:pt x="1075" y="49"/>
                  </a:cubicBezTo>
                  <a:cubicBezTo>
                    <a:pt x="1100" y="59"/>
                    <a:pt x="1125" y="69"/>
                    <a:pt x="1150" y="81"/>
                  </a:cubicBezTo>
                  <a:cubicBezTo>
                    <a:pt x="1155" y="84"/>
                    <a:pt x="1157" y="90"/>
                    <a:pt x="1154" y="95"/>
                  </a:cubicBezTo>
                  <a:cubicBezTo>
                    <a:pt x="1152" y="98"/>
                    <a:pt x="1149" y="100"/>
                    <a:pt x="1145" y="100"/>
                  </a:cubicBezTo>
                  <a:close/>
                  <a:moveTo>
                    <a:pt x="600" y="46"/>
                  </a:moveTo>
                  <a:cubicBezTo>
                    <a:pt x="596" y="46"/>
                    <a:pt x="592" y="43"/>
                    <a:pt x="591" y="38"/>
                  </a:cubicBezTo>
                  <a:cubicBezTo>
                    <a:pt x="589" y="33"/>
                    <a:pt x="592" y="27"/>
                    <a:pt x="598" y="26"/>
                  </a:cubicBezTo>
                  <a:cubicBezTo>
                    <a:pt x="624" y="19"/>
                    <a:pt x="650" y="14"/>
                    <a:pt x="677" y="10"/>
                  </a:cubicBezTo>
                  <a:cubicBezTo>
                    <a:pt x="682" y="9"/>
                    <a:pt x="687" y="13"/>
                    <a:pt x="688" y="18"/>
                  </a:cubicBezTo>
                  <a:cubicBezTo>
                    <a:pt x="689" y="23"/>
                    <a:pt x="685" y="29"/>
                    <a:pt x="680" y="29"/>
                  </a:cubicBezTo>
                  <a:cubicBezTo>
                    <a:pt x="654" y="33"/>
                    <a:pt x="628" y="39"/>
                    <a:pt x="603" y="45"/>
                  </a:cubicBezTo>
                  <a:cubicBezTo>
                    <a:pt x="602" y="46"/>
                    <a:pt x="601" y="46"/>
                    <a:pt x="600" y="46"/>
                  </a:cubicBezTo>
                  <a:close/>
                  <a:moveTo>
                    <a:pt x="995" y="45"/>
                  </a:moveTo>
                  <a:cubicBezTo>
                    <a:pt x="995" y="45"/>
                    <a:pt x="994" y="45"/>
                    <a:pt x="993" y="45"/>
                  </a:cubicBezTo>
                  <a:cubicBezTo>
                    <a:pt x="968" y="38"/>
                    <a:pt x="942" y="33"/>
                    <a:pt x="916" y="29"/>
                  </a:cubicBezTo>
                  <a:cubicBezTo>
                    <a:pt x="910" y="28"/>
                    <a:pt x="906" y="23"/>
                    <a:pt x="907" y="18"/>
                  </a:cubicBezTo>
                  <a:cubicBezTo>
                    <a:pt x="908" y="12"/>
                    <a:pt x="913" y="8"/>
                    <a:pt x="919" y="9"/>
                  </a:cubicBezTo>
                  <a:cubicBezTo>
                    <a:pt x="945" y="13"/>
                    <a:pt x="972" y="19"/>
                    <a:pt x="998" y="25"/>
                  </a:cubicBezTo>
                  <a:cubicBezTo>
                    <a:pt x="1003" y="27"/>
                    <a:pt x="1007" y="32"/>
                    <a:pt x="1005" y="37"/>
                  </a:cubicBezTo>
                  <a:cubicBezTo>
                    <a:pt x="1004" y="42"/>
                    <a:pt x="1000" y="45"/>
                    <a:pt x="995" y="45"/>
                  </a:cubicBezTo>
                  <a:close/>
                  <a:moveTo>
                    <a:pt x="758" y="21"/>
                  </a:moveTo>
                  <a:cubicBezTo>
                    <a:pt x="753" y="21"/>
                    <a:pt x="748" y="17"/>
                    <a:pt x="748" y="12"/>
                  </a:cubicBezTo>
                  <a:cubicBezTo>
                    <a:pt x="748" y="6"/>
                    <a:pt x="752" y="2"/>
                    <a:pt x="757" y="1"/>
                  </a:cubicBezTo>
                  <a:cubicBezTo>
                    <a:pt x="784" y="0"/>
                    <a:pt x="811" y="0"/>
                    <a:pt x="838" y="1"/>
                  </a:cubicBezTo>
                  <a:cubicBezTo>
                    <a:pt x="844" y="2"/>
                    <a:pt x="848" y="6"/>
                    <a:pt x="848" y="12"/>
                  </a:cubicBezTo>
                  <a:cubicBezTo>
                    <a:pt x="847" y="17"/>
                    <a:pt x="843" y="22"/>
                    <a:pt x="837" y="21"/>
                  </a:cubicBezTo>
                  <a:cubicBezTo>
                    <a:pt x="811" y="20"/>
                    <a:pt x="784" y="20"/>
                    <a:pt x="758" y="21"/>
                  </a:cubicBez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1" name="Oval 50"/>
            <p:cNvSpPr>
              <a:spLocks noChangeArrowheads="1"/>
            </p:cNvSpPr>
            <p:nvPr/>
          </p:nvSpPr>
          <p:spPr bwMode="auto">
            <a:xfrm>
              <a:off x="4378042" y="5054831"/>
              <a:ext cx="2073439" cy="92564"/>
            </a:xfrm>
            <a:prstGeom prst="ellipse">
              <a:avLst/>
            </a:pr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2" name="Freeform 51"/>
            <p:cNvSpPr>
              <a:spLocks/>
            </p:cNvSpPr>
            <p:nvPr/>
          </p:nvSpPr>
          <p:spPr bwMode="auto">
            <a:xfrm>
              <a:off x="6002951" y="4381427"/>
              <a:ext cx="150418" cy="115705"/>
            </a:xfrm>
            <a:custGeom>
              <a:avLst/>
              <a:gdLst>
                <a:gd name="T0" fmla="*/ 0 w 65"/>
                <a:gd name="T1" fmla="*/ 16 h 50"/>
                <a:gd name="T2" fmla="*/ 31 w 65"/>
                <a:gd name="T3" fmla="*/ 0 h 50"/>
                <a:gd name="T4" fmla="*/ 65 w 65"/>
                <a:gd name="T5" fmla="*/ 33 h 50"/>
                <a:gd name="T6" fmla="*/ 65 w 65"/>
                <a:gd name="T7" fmla="*/ 47 h 50"/>
                <a:gd name="T8" fmla="*/ 58 w 65"/>
                <a:gd name="T9" fmla="*/ 50 h 50"/>
                <a:gd name="T10" fmla="*/ 11 w 65"/>
                <a:gd name="T11" fmla="*/ 34 h 50"/>
                <a:gd name="T12" fmla="*/ 0 w 65"/>
                <a:gd name="T13" fmla="*/ 16 h 50"/>
              </a:gdLst>
              <a:ahLst/>
              <a:cxnLst>
                <a:cxn ang="0">
                  <a:pos x="T0" y="T1"/>
                </a:cxn>
                <a:cxn ang="0">
                  <a:pos x="T2" y="T3"/>
                </a:cxn>
                <a:cxn ang="0">
                  <a:pos x="T4" y="T5"/>
                </a:cxn>
                <a:cxn ang="0">
                  <a:pos x="T6" y="T7"/>
                </a:cxn>
                <a:cxn ang="0">
                  <a:pos x="T8" y="T9"/>
                </a:cxn>
                <a:cxn ang="0">
                  <a:pos x="T10" y="T11"/>
                </a:cxn>
                <a:cxn ang="0">
                  <a:pos x="T12" y="T13"/>
                </a:cxn>
              </a:cxnLst>
              <a:rect l="0" t="0" r="r" b="b"/>
              <a:pathLst>
                <a:path w="65" h="50">
                  <a:moveTo>
                    <a:pt x="0" y="16"/>
                  </a:moveTo>
                  <a:lnTo>
                    <a:pt x="31" y="0"/>
                  </a:lnTo>
                  <a:lnTo>
                    <a:pt x="65" y="33"/>
                  </a:lnTo>
                  <a:lnTo>
                    <a:pt x="65" y="47"/>
                  </a:lnTo>
                  <a:lnTo>
                    <a:pt x="58" y="50"/>
                  </a:lnTo>
                  <a:lnTo>
                    <a:pt x="11" y="34"/>
                  </a:lnTo>
                  <a:lnTo>
                    <a:pt x="0" y="16"/>
                  </a:lnTo>
                  <a:close/>
                </a:path>
              </a:pathLst>
            </a:custGeom>
            <a:solidFill>
              <a:srgbClr val="002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3" name="Freeform 52"/>
            <p:cNvSpPr>
              <a:spLocks/>
            </p:cNvSpPr>
            <p:nvPr/>
          </p:nvSpPr>
          <p:spPr bwMode="auto">
            <a:xfrm>
              <a:off x="5417483" y="3666368"/>
              <a:ext cx="657206" cy="768283"/>
            </a:xfrm>
            <a:custGeom>
              <a:avLst/>
              <a:gdLst>
                <a:gd name="T0" fmla="*/ 0 w 284"/>
                <a:gd name="T1" fmla="*/ 25 h 332"/>
                <a:gd name="T2" fmla="*/ 257 w 284"/>
                <a:gd name="T3" fmla="*/ 332 h 332"/>
                <a:gd name="T4" fmla="*/ 284 w 284"/>
                <a:gd name="T5" fmla="*/ 310 h 332"/>
                <a:gd name="T6" fmla="*/ 62 w 284"/>
                <a:gd name="T7" fmla="*/ 0 h 332"/>
                <a:gd name="T8" fmla="*/ 0 w 284"/>
                <a:gd name="T9" fmla="*/ 25 h 332"/>
              </a:gdLst>
              <a:ahLst/>
              <a:cxnLst>
                <a:cxn ang="0">
                  <a:pos x="T0" y="T1"/>
                </a:cxn>
                <a:cxn ang="0">
                  <a:pos x="T2" y="T3"/>
                </a:cxn>
                <a:cxn ang="0">
                  <a:pos x="T4" y="T5"/>
                </a:cxn>
                <a:cxn ang="0">
                  <a:pos x="T6" y="T7"/>
                </a:cxn>
                <a:cxn ang="0">
                  <a:pos x="T8" y="T9"/>
                </a:cxn>
              </a:cxnLst>
              <a:rect l="0" t="0" r="r" b="b"/>
              <a:pathLst>
                <a:path w="284" h="332">
                  <a:moveTo>
                    <a:pt x="0" y="25"/>
                  </a:moveTo>
                  <a:lnTo>
                    <a:pt x="257" y="332"/>
                  </a:lnTo>
                  <a:lnTo>
                    <a:pt x="284" y="310"/>
                  </a:lnTo>
                  <a:lnTo>
                    <a:pt x="62" y="0"/>
                  </a:lnTo>
                  <a:lnTo>
                    <a:pt x="0" y="25"/>
                  </a:lnTo>
                  <a:close/>
                </a:path>
              </a:pathLst>
            </a:custGeom>
            <a:solidFill>
              <a:srgbClr val="5B9BD5"/>
            </a:solid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4" name="Freeform 53"/>
            <p:cNvSpPr>
              <a:spLocks/>
            </p:cNvSpPr>
            <p:nvPr/>
          </p:nvSpPr>
          <p:spPr bwMode="auto">
            <a:xfrm>
              <a:off x="5259717" y="3670996"/>
              <a:ext cx="155046" cy="978868"/>
            </a:xfrm>
            <a:custGeom>
              <a:avLst/>
              <a:gdLst>
                <a:gd name="T0" fmla="*/ 67 w 67"/>
                <a:gd name="T1" fmla="*/ 423 h 423"/>
                <a:gd name="T2" fmla="*/ 67 w 67"/>
                <a:gd name="T3" fmla="*/ 28 h 423"/>
                <a:gd name="T4" fmla="*/ 0 w 67"/>
                <a:gd name="T5" fmla="*/ 0 h 423"/>
                <a:gd name="T6" fmla="*/ 32 w 67"/>
                <a:gd name="T7" fmla="*/ 423 h 423"/>
                <a:gd name="T8" fmla="*/ 67 w 67"/>
                <a:gd name="T9" fmla="*/ 423 h 423"/>
              </a:gdLst>
              <a:ahLst/>
              <a:cxnLst>
                <a:cxn ang="0">
                  <a:pos x="T0" y="T1"/>
                </a:cxn>
                <a:cxn ang="0">
                  <a:pos x="T2" y="T3"/>
                </a:cxn>
                <a:cxn ang="0">
                  <a:pos x="T4" y="T5"/>
                </a:cxn>
                <a:cxn ang="0">
                  <a:pos x="T6" y="T7"/>
                </a:cxn>
                <a:cxn ang="0">
                  <a:pos x="T8" y="T9"/>
                </a:cxn>
              </a:cxnLst>
              <a:rect l="0" t="0" r="r" b="b"/>
              <a:pathLst>
                <a:path w="67" h="423">
                  <a:moveTo>
                    <a:pt x="67" y="423"/>
                  </a:moveTo>
                  <a:lnTo>
                    <a:pt x="67" y="28"/>
                  </a:lnTo>
                  <a:lnTo>
                    <a:pt x="0" y="0"/>
                  </a:lnTo>
                  <a:lnTo>
                    <a:pt x="32" y="423"/>
                  </a:lnTo>
                  <a:lnTo>
                    <a:pt x="67" y="423"/>
                  </a:ln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5" name="Freeform 54"/>
            <p:cNvSpPr>
              <a:spLocks/>
            </p:cNvSpPr>
            <p:nvPr/>
          </p:nvSpPr>
          <p:spPr bwMode="auto">
            <a:xfrm>
              <a:off x="4739042" y="3080899"/>
              <a:ext cx="32397" cy="94879"/>
            </a:xfrm>
            <a:custGeom>
              <a:avLst/>
              <a:gdLst>
                <a:gd name="T0" fmla="*/ 9 w 14"/>
                <a:gd name="T1" fmla="*/ 0 h 41"/>
                <a:gd name="T2" fmla="*/ 0 w 14"/>
                <a:gd name="T3" fmla="*/ 40 h 41"/>
                <a:gd name="T4" fmla="*/ 5 w 14"/>
                <a:gd name="T5" fmla="*/ 41 h 41"/>
                <a:gd name="T6" fmla="*/ 14 w 14"/>
                <a:gd name="T7" fmla="*/ 1 h 41"/>
                <a:gd name="T8" fmla="*/ 9 w 14"/>
                <a:gd name="T9" fmla="*/ 0 h 41"/>
              </a:gdLst>
              <a:ahLst/>
              <a:cxnLst>
                <a:cxn ang="0">
                  <a:pos x="T0" y="T1"/>
                </a:cxn>
                <a:cxn ang="0">
                  <a:pos x="T2" y="T3"/>
                </a:cxn>
                <a:cxn ang="0">
                  <a:pos x="T4" y="T5"/>
                </a:cxn>
                <a:cxn ang="0">
                  <a:pos x="T6" y="T7"/>
                </a:cxn>
                <a:cxn ang="0">
                  <a:pos x="T8" y="T9"/>
                </a:cxn>
              </a:cxnLst>
              <a:rect l="0" t="0" r="r" b="b"/>
              <a:pathLst>
                <a:path w="14" h="41">
                  <a:moveTo>
                    <a:pt x="9" y="0"/>
                  </a:moveTo>
                  <a:lnTo>
                    <a:pt x="0" y="40"/>
                  </a:lnTo>
                  <a:lnTo>
                    <a:pt x="5" y="41"/>
                  </a:lnTo>
                  <a:lnTo>
                    <a:pt x="14" y="1"/>
                  </a:lnTo>
                  <a:lnTo>
                    <a:pt x="9"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6" name="Freeform 55"/>
            <p:cNvSpPr>
              <a:spLocks/>
            </p:cNvSpPr>
            <p:nvPr/>
          </p:nvSpPr>
          <p:spPr bwMode="auto">
            <a:xfrm>
              <a:off x="6060397" y="3080899"/>
              <a:ext cx="30084" cy="94879"/>
            </a:xfrm>
            <a:custGeom>
              <a:avLst/>
              <a:gdLst>
                <a:gd name="T0" fmla="*/ 5 w 13"/>
                <a:gd name="T1" fmla="*/ 0 h 41"/>
                <a:gd name="T2" fmla="*/ 13 w 13"/>
                <a:gd name="T3" fmla="*/ 40 h 41"/>
                <a:gd name="T4" fmla="*/ 8 w 13"/>
                <a:gd name="T5" fmla="*/ 41 h 41"/>
                <a:gd name="T6" fmla="*/ 0 w 13"/>
                <a:gd name="T7" fmla="*/ 1 h 41"/>
                <a:gd name="T8" fmla="*/ 5 w 13"/>
                <a:gd name="T9" fmla="*/ 0 h 41"/>
              </a:gdLst>
              <a:ahLst/>
              <a:cxnLst>
                <a:cxn ang="0">
                  <a:pos x="T0" y="T1"/>
                </a:cxn>
                <a:cxn ang="0">
                  <a:pos x="T2" y="T3"/>
                </a:cxn>
                <a:cxn ang="0">
                  <a:pos x="T4" y="T5"/>
                </a:cxn>
                <a:cxn ang="0">
                  <a:pos x="T6" y="T7"/>
                </a:cxn>
                <a:cxn ang="0">
                  <a:pos x="T8" y="T9"/>
                </a:cxn>
              </a:cxnLst>
              <a:rect l="0" t="0" r="r" b="b"/>
              <a:pathLst>
                <a:path w="13" h="41">
                  <a:moveTo>
                    <a:pt x="5" y="0"/>
                  </a:moveTo>
                  <a:lnTo>
                    <a:pt x="13" y="40"/>
                  </a:lnTo>
                  <a:lnTo>
                    <a:pt x="8" y="41"/>
                  </a:lnTo>
                  <a:lnTo>
                    <a:pt x="0" y="1"/>
                  </a:lnTo>
                  <a:lnTo>
                    <a:pt x="5"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7" name="Oval 28"/>
            <p:cNvSpPr>
              <a:spLocks noChangeArrowheads="1"/>
            </p:cNvSpPr>
            <p:nvPr/>
          </p:nvSpPr>
          <p:spPr bwMode="auto">
            <a:xfrm>
              <a:off x="5206492" y="4696145"/>
              <a:ext cx="416539" cy="416539"/>
            </a:xfrm>
            <a:prstGeom prst="ellipse">
              <a:avLst/>
            </a:prstGeom>
            <a:solidFill>
              <a:srgbClr val="FFC000"/>
            </a:solid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8" name="Freeform 29"/>
            <p:cNvSpPr>
              <a:spLocks/>
            </p:cNvSpPr>
            <p:nvPr/>
          </p:nvSpPr>
          <p:spPr bwMode="auto">
            <a:xfrm>
              <a:off x="5206492" y="4883588"/>
              <a:ext cx="416539" cy="229097"/>
            </a:xfrm>
            <a:custGeom>
              <a:avLst/>
              <a:gdLst>
                <a:gd name="T0" fmla="*/ 192 w 383"/>
                <a:gd name="T1" fmla="*/ 210 h 210"/>
                <a:gd name="T2" fmla="*/ 383 w 383"/>
                <a:gd name="T3" fmla="*/ 18 h 210"/>
                <a:gd name="T4" fmla="*/ 382 w 383"/>
                <a:gd name="T5" fmla="*/ 0 h 210"/>
                <a:gd name="T6" fmla="*/ 192 w 383"/>
                <a:gd name="T7" fmla="*/ 173 h 210"/>
                <a:gd name="T8" fmla="*/ 1 w 383"/>
                <a:gd name="T9" fmla="*/ 0 h 210"/>
                <a:gd name="T10" fmla="*/ 0 w 383"/>
                <a:gd name="T11" fmla="*/ 18 h 210"/>
                <a:gd name="T12" fmla="*/ 192 w 383"/>
                <a:gd name="T13" fmla="*/ 210 h 210"/>
              </a:gdLst>
              <a:ahLst/>
              <a:cxnLst>
                <a:cxn ang="0">
                  <a:pos x="T0" y="T1"/>
                </a:cxn>
                <a:cxn ang="0">
                  <a:pos x="T2" y="T3"/>
                </a:cxn>
                <a:cxn ang="0">
                  <a:pos x="T4" y="T5"/>
                </a:cxn>
                <a:cxn ang="0">
                  <a:pos x="T6" y="T7"/>
                </a:cxn>
                <a:cxn ang="0">
                  <a:pos x="T8" y="T9"/>
                </a:cxn>
                <a:cxn ang="0">
                  <a:pos x="T10" y="T11"/>
                </a:cxn>
                <a:cxn ang="0">
                  <a:pos x="T12" y="T13"/>
                </a:cxn>
              </a:cxnLst>
              <a:rect l="0" t="0" r="r" b="b"/>
              <a:pathLst>
                <a:path w="383" h="210">
                  <a:moveTo>
                    <a:pt x="192" y="210"/>
                  </a:moveTo>
                  <a:cubicBezTo>
                    <a:pt x="298" y="210"/>
                    <a:pt x="383" y="124"/>
                    <a:pt x="383" y="18"/>
                  </a:cubicBezTo>
                  <a:cubicBezTo>
                    <a:pt x="383" y="12"/>
                    <a:pt x="383" y="6"/>
                    <a:pt x="382" y="0"/>
                  </a:cubicBezTo>
                  <a:cubicBezTo>
                    <a:pt x="373" y="97"/>
                    <a:pt x="291" y="173"/>
                    <a:pt x="192" y="173"/>
                  </a:cubicBezTo>
                  <a:cubicBezTo>
                    <a:pt x="92" y="173"/>
                    <a:pt x="10" y="97"/>
                    <a:pt x="1" y="0"/>
                  </a:cubicBezTo>
                  <a:cubicBezTo>
                    <a:pt x="0" y="6"/>
                    <a:pt x="0" y="12"/>
                    <a:pt x="0" y="18"/>
                  </a:cubicBezTo>
                  <a:cubicBezTo>
                    <a:pt x="0" y="124"/>
                    <a:pt x="86" y="210"/>
                    <a:pt x="192" y="210"/>
                  </a:cubicBezTo>
                </a:path>
              </a:pathLst>
            </a:custGeom>
            <a:solidFill>
              <a:srgbClr val="ED7D31"/>
            </a:solid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59" name="Freeform 30"/>
            <p:cNvSpPr>
              <a:spLocks/>
            </p:cNvSpPr>
            <p:nvPr/>
          </p:nvSpPr>
          <p:spPr bwMode="auto">
            <a:xfrm>
              <a:off x="5299056" y="4649863"/>
              <a:ext cx="113392" cy="131905"/>
            </a:xfrm>
            <a:custGeom>
              <a:avLst/>
              <a:gdLst>
                <a:gd name="T0" fmla="*/ 49 w 49"/>
                <a:gd name="T1" fmla="*/ 0 h 57"/>
                <a:gd name="T2" fmla="*/ 15 w 49"/>
                <a:gd name="T3" fmla="*/ 0 h 57"/>
                <a:gd name="T4" fmla="*/ 0 w 49"/>
                <a:gd name="T5" fmla="*/ 44 h 57"/>
                <a:gd name="T6" fmla="*/ 6 w 49"/>
                <a:gd name="T7" fmla="*/ 57 h 57"/>
                <a:gd name="T8" fmla="*/ 14 w 49"/>
                <a:gd name="T9" fmla="*/ 57 h 57"/>
                <a:gd name="T10" fmla="*/ 49 w 49"/>
                <a:gd name="T11" fmla="*/ 19 h 57"/>
                <a:gd name="T12" fmla="*/ 49 w 4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49" h="57">
                  <a:moveTo>
                    <a:pt x="49" y="0"/>
                  </a:moveTo>
                  <a:lnTo>
                    <a:pt x="15" y="0"/>
                  </a:lnTo>
                  <a:lnTo>
                    <a:pt x="0" y="44"/>
                  </a:lnTo>
                  <a:lnTo>
                    <a:pt x="6" y="57"/>
                  </a:lnTo>
                  <a:lnTo>
                    <a:pt x="14" y="57"/>
                  </a:lnTo>
                  <a:lnTo>
                    <a:pt x="49" y="19"/>
                  </a:lnTo>
                  <a:lnTo>
                    <a:pt x="49" y="0"/>
                  </a:lnTo>
                  <a:close/>
                </a:path>
              </a:pathLst>
            </a:custGeom>
            <a:solidFill>
              <a:srgbClr val="0020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nvGrpSpPr>
            <p:cNvPr id="60" name="Group 59"/>
            <p:cNvGrpSpPr>
              <a:grpSpLocks noChangeAspect="1"/>
            </p:cNvGrpSpPr>
            <p:nvPr>
              <p:custDataLst>
                <p:custData r:id="rId1"/>
              </p:custDataLst>
            </p:nvPr>
          </p:nvGrpSpPr>
          <p:grpSpPr>
            <a:xfrm>
              <a:off x="4696944" y="2059194"/>
              <a:ext cx="415996" cy="234364"/>
              <a:chOff x="3370263" y="896938"/>
              <a:chExt cx="450850" cy="254000"/>
            </a:xfrm>
            <a:solidFill>
              <a:srgbClr val="0072C6"/>
            </a:solidFill>
          </p:grpSpPr>
          <p:sp>
            <p:nvSpPr>
              <p:cNvPr id="88" name="Freeform 107"/>
              <p:cNvSpPr>
                <a:spLocks noEditPoints="1"/>
              </p:cNvSpPr>
              <p:nvPr/>
            </p:nvSpPr>
            <p:spPr bwMode="auto">
              <a:xfrm>
                <a:off x="3370263" y="896938"/>
                <a:ext cx="450850" cy="254000"/>
              </a:xfrm>
              <a:custGeom>
                <a:avLst/>
                <a:gdLst>
                  <a:gd name="T0" fmla="*/ 268 w 284"/>
                  <a:gd name="T1" fmla="*/ 0 h 160"/>
                  <a:gd name="T2" fmla="*/ 16 w 284"/>
                  <a:gd name="T3" fmla="*/ 0 h 160"/>
                  <a:gd name="T4" fmla="*/ 16 w 284"/>
                  <a:gd name="T5" fmla="*/ 0 h 160"/>
                  <a:gd name="T6" fmla="*/ 10 w 284"/>
                  <a:gd name="T7" fmla="*/ 2 h 160"/>
                  <a:gd name="T8" fmla="*/ 6 w 284"/>
                  <a:gd name="T9" fmla="*/ 6 h 160"/>
                  <a:gd name="T10" fmla="*/ 2 w 284"/>
                  <a:gd name="T11" fmla="*/ 10 h 160"/>
                  <a:gd name="T12" fmla="*/ 0 w 284"/>
                  <a:gd name="T13" fmla="*/ 16 h 160"/>
                  <a:gd name="T14" fmla="*/ 0 w 284"/>
                  <a:gd name="T15" fmla="*/ 144 h 160"/>
                  <a:gd name="T16" fmla="*/ 0 w 284"/>
                  <a:gd name="T17" fmla="*/ 144 h 160"/>
                  <a:gd name="T18" fmla="*/ 2 w 284"/>
                  <a:gd name="T19" fmla="*/ 150 h 160"/>
                  <a:gd name="T20" fmla="*/ 6 w 284"/>
                  <a:gd name="T21" fmla="*/ 156 h 160"/>
                  <a:gd name="T22" fmla="*/ 10 w 284"/>
                  <a:gd name="T23" fmla="*/ 160 h 160"/>
                  <a:gd name="T24" fmla="*/ 16 w 284"/>
                  <a:gd name="T25" fmla="*/ 160 h 160"/>
                  <a:gd name="T26" fmla="*/ 268 w 284"/>
                  <a:gd name="T27" fmla="*/ 160 h 160"/>
                  <a:gd name="T28" fmla="*/ 268 w 284"/>
                  <a:gd name="T29" fmla="*/ 160 h 160"/>
                  <a:gd name="T30" fmla="*/ 274 w 284"/>
                  <a:gd name="T31" fmla="*/ 160 h 160"/>
                  <a:gd name="T32" fmla="*/ 280 w 284"/>
                  <a:gd name="T33" fmla="*/ 156 h 160"/>
                  <a:gd name="T34" fmla="*/ 282 w 284"/>
                  <a:gd name="T35" fmla="*/ 150 h 160"/>
                  <a:gd name="T36" fmla="*/ 284 w 284"/>
                  <a:gd name="T37" fmla="*/ 144 h 160"/>
                  <a:gd name="T38" fmla="*/ 284 w 284"/>
                  <a:gd name="T39" fmla="*/ 16 h 160"/>
                  <a:gd name="T40" fmla="*/ 284 w 284"/>
                  <a:gd name="T41" fmla="*/ 16 h 160"/>
                  <a:gd name="T42" fmla="*/ 282 w 284"/>
                  <a:gd name="T43" fmla="*/ 10 h 160"/>
                  <a:gd name="T44" fmla="*/ 280 w 284"/>
                  <a:gd name="T45" fmla="*/ 6 h 160"/>
                  <a:gd name="T46" fmla="*/ 274 w 284"/>
                  <a:gd name="T47" fmla="*/ 2 h 160"/>
                  <a:gd name="T48" fmla="*/ 268 w 284"/>
                  <a:gd name="T49" fmla="*/ 0 h 160"/>
                  <a:gd name="T50" fmla="*/ 268 w 284"/>
                  <a:gd name="T51" fmla="*/ 0 h 160"/>
                  <a:gd name="T52" fmla="*/ 256 w 284"/>
                  <a:gd name="T53" fmla="*/ 136 h 160"/>
                  <a:gd name="T54" fmla="*/ 28 w 284"/>
                  <a:gd name="T55" fmla="*/ 136 h 160"/>
                  <a:gd name="T56" fmla="*/ 28 w 284"/>
                  <a:gd name="T57" fmla="*/ 26 h 160"/>
                  <a:gd name="T58" fmla="*/ 256 w 284"/>
                  <a:gd name="T59" fmla="*/ 26 h 160"/>
                  <a:gd name="T60" fmla="*/ 256 w 284"/>
                  <a:gd name="T61" fmla="*/ 1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4" h="160">
                    <a:moveTo>
                      <a:pt x="268" y="0"/>
                    </a:moveTo>
                    <a:lnTo>
                      <a:pt x="16" y="0"/>
                    </a:lnTo>
                    <a:lnTo>
                      <a:pt x="16" y="0"/>
                    </a:lnTo>
                    <a:lnTo>
                      <a:pt x="10" y="2"/>
                    </a:lnTo>
                    <a:lnTo>
                      <a:pt x="6" y="6"/>
                    </a:lnTo>
                    <a:lnTo>
                      <a:pt x="2" y="10"/>
                    </a:lnTo>
                    <a:lnTo>
                      <a:pt x="0" y="16"/>
                    </a:lnTo>
                    <a:lnTo>
                      <a:pt x="0" y="144"/>
                    </a:lnTo>
                    <a:lnTo>
                      <a:pt x="0" y="144"/>
                    </a:lnTo>
                    <a:lnTo>
                      <a:pt x="2" y="150"/>
                    </a:lnTo>
                    <a:lnTo>
                      <a:pt x="6" y="156"/>
                    </a:lnTo>
                    <a:lnTo>
                      <a:pt x="10" y="160"/>
                    </a:lnTo>
                    <a:lnTo>
                      <a:pt x="16" y="160"/>
                    </a:lnTo>
                    <a:lnTo>
                      <a:pt x="268" y="160"/>
                    </a:lnTo>
                    <a:lnTo>
                      <a:pt x="268" y="160"/>
                    </a:lnTo>
                    <a:lnTo>
                      <a:pt x="274" y="160"/>
                    </a:lnTo>
                    <a:lnTo>
                      <a:pt x="280" y="156"/>
                    </a:lnTo>
                    <a:lnTo>
                      <a:pt x="282" y="150"/>
                    </a:lnTo>
                    <a:lnTo>
                      <a:pt x="284" y="144"/>
                    </a:lnTo>
                    <a:lnTo>
                      <a:pt x="284" y="16"/>
                    </a:lnTo>
                    <a:lnTo>
                      <a:pt x="284" y="16"/>
                    </a:lnTo>
                    <a:lnTo>
                      <a:pt x="282" y="10"/>
                    </a:lnTo>
                    <a:lnTo>
                      <a:pt x="280" y="6"/>
                    </a:lnTo>
                    <a:lnTo>
                      <a:pt x="274" y="2"/>
                    </a:lnTo>
                    <a:lnTo>
                      <a:pt x="268" y="0"/>
                    </a:lnTo>
                    <a:lnTo>
                      <a:pt x="268" y="0"/>
                    </a:lnTo>
                    <a:close/>
                    <a:moveTo>
                      <a:pt x="256" y="136"/>
                    </a:moveTo>
                    <a:lnTo>
                      <a:pt x="28" y="136"/>
                    </a:lnTo>
                    <a:lnTo>
                      <a:pt x="28" y="26"/>
                    </a:lnTo>
                    <a:lnTo>
                      <a:pt x="256" y="26"/>
                    </a:lnTo>
                    <a:lnTo>
                      <a:pt x="256" y="136"/>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9" name="Freeform 108"/>
              <p:cNvSpPr>
                <a:spLocks/>
              </p:cNvSpPr>
              <p:nvPr/>
            </p:nvSpPr>
            <p:spPr bwMode="auto">
              <a:xfrm>
                <a:off x="3570288" y="966788"/>
                <a:ext cx="76200" cy="117475"/>
              </a:xfrm>
              <a:custGeom>
                <a:avLst/>
                <a:gdLst>
                  <a:gd name="T0" fmla="*/ 0 w 48"/>
                  <a:gd name="T1" fmla="*/ 0 h 74"/>
                  <a:gd name="T2" fmla="*/ 0 w 48"/>
                  <a:gd name="T3" fmla="*/ 74 h 74"/>
                  <a:gd name="T4" fmla="*/ 48 w 48"/>
                  <a:gd name="T5" fmla="*/ 36 h 74"/>
                  <a:gd name="T6" fmla="*/ 0 w 48"/>
                  <a:gd name="T7" fmla="*/ 0 h 74"/>
                </a:gdLst>
                <a:ahLst/>
                <a:cxnLst>
                  <a:cxn ang="0">
                    <a:pos x="T0" y="T1"/>
                  </a:cxn>
                  <a:cxn ang="0">
                    <a:pos x="T2" y="T3"/>
                  </a:cxn>
                  <a:cxn ang="0">
                    <a:pos x="T4" y="T5"/>
                  </a:cxn>
                  <a:cxn ang="0">
                    <a:pos x="T6" y="T7"/>
                  </a:cxn>
                </a:cxnLst>
                <a:rect l="0" t="0" r="r" b="b"/>
                <a:pathLst>
                  <a:path w="48" h="74">
                    <a:moveTo>
                      <a:pt x="0" y="0"/>
                    </a:moveTo>
                    <a:lnTo>
                      <a:pt x="0" y="74"/>
                    </a:lnTo>
                    <a:lnTo>
                      <a:pt x="48" y="36"/>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grpSp>
          <p:nvGrpSpPr>
            <p:cNvPr id="61" name="Group 60"/>
            <p:cNvGrpSpPr>
              <a:grpSpLocks noChangeAspect="1"/>
            </p:cNvGrpSpPr>
            <p:nvPr>
              <p:custDataLst>
                <p:custData r:id="rId2"/>
              </p:custDataLst>
            </p:nvPr>
          </p:nvGrpSpPr>
          <p:grpSpPr>
            <a:xfrm>
              <a:off x="4173933" y="2731263"/>
              <a:ext cx="337455" cy="204957"/>
              <a:chOff x="4722813" y="836613"/>
              <a:chExt cx="517525" cy="314325"/>
            </a:xfrm>
            <a:solidFill>
              <a:srgbClr val="0072C6"/>
            </a:solidFill>
          </p:grpSpPr>
          <p:sp>
            <p:nvSpPr>
              <p:cNvPr id="85" name="Freeform 104"/>
              <p:cNvSpPr>
                <a:spLocks/>
              </p:cNvSpPr>
              <p:nvPr/>
            </p:nvSpPr>
            <p:spPr bwMode="auto">
              <a:xfrm>
                <a:off x="4792663" y="836613"/>
                <a:ext cx="447675" cy="254000"/>
              </a:xfrm>
              <a:custGeom>
                <a:avLst/>
                <a:gdLst>
                  <a:gd name="T0" fmla="*/ 266 w 282"/>
                  <a:gd name="T1" fmla="*/ 0 h 160"/>
                  <a:gd name="T2" fmla="*/ 14 w 282"/>
                  <a:gd name="T3" fmla="*/ 0 h 160"/>
                  <a:gd name="T4" fmla="*/ 14 w 282"/>
                  <a:gd name="T5" fmla="*/ 0 h 160"/>
                  <a:gd name="T6" fmla="*/ 8 w 282"/>
                  <a:gd name="T7" fmla="*/ 0 h 160"/>
                  <a:gd name="T8" fmla="*/ 4 w 282"/>
                  <a:gd name="T9" fmla="*/ 4 h 160"/>
                  <a:gd name="T10" fmla="*/ 0 w 282"/>
                  <a:gd name="T11" fmla="*/ 8 h 160"/>
                  <a:gd name="T12" fmla="*/ 0 w 282"/>
                  <a:gd name="T13" fmla="*/ 16 h 160"/>
                  <a:gd name="T14" fmla="*/ 0 w 282"/>
                  <a:gd name="T15" fmla="*/ 20 h 160"/>
                  <a:gd name="T16" fmla="*/ 242 w 282"/>
                  <a:gd name="T17" fmla="*/ 20 h 160"/>
                  <a:gd name="T18" fmla="*/ 242 w 282"/>
                  <a:gd name="T19" fmla="*/ 20 h 160"/>
                  <a:gd name="T20" fmla="*/ 248 w 282"/>
                  <a:gd name="T21" fmla="*/ 22 h 160"/>
                  <a:gd name="T22" fmla="*/ 254 w 282"/>
                  <a:gd name="T23" fmla="*/ 24 h 160"/>
                  <a:gd name="T24" fmla="*/ 258 w 282"/>
                  <a:gd name="T25" fmla="*/ 30 h 160"/>
                  <a:gd name="T26" fmla="*/ 258 w 282"/>
                  <a:gd name="T27" fmla="*/ 36 h 160"/>
                  <a:gd name="T28" fmla="*/ 258 w 282"/>
                  <a:gd name="T29" fmla="*/ 160 h 160"/>
                  <a:gd name="T30" fmla="*/ 266 w 282"/>
                  <a:gd name="T31" fmla="*/ 160 h 160"/>
                  <a:gd name="T32" fmla="*/ 266 w 282"/>
                  <a:gd name="T33" fmla="*/ 160 h 160"/>
                  <a:gd name="T34" fmla="*/ 272 w 282"/>
                  <a:gd name="T35" fmla="*/ 158 h 160"/>
                  <a:gd name="T36" fmla="*/ 278 w 282"/>
                  <a:gd name="T37" fmla="*/ 154 h 160"/>
                  <a:gd name="T38" fmla="*/ 282 w 282"/>
                  <a:gd name="T39" fmla="*/ 150 h 160"/>
                  <a:gd name="T40" fmla="*/ 282 w 282"/>
                  <a:gd name="T41" fmla="*/ 144 h 160"/>
                  <a:gd name="T42" fmla="*/ 282 w 282"/>
                  <a:gd name="T43" fmla="*/ 16 h 160"/>
                  <a:gd name="T44" fmla="*/ 282 w 282"/>
                  <a:gd name="T45" fmla="*/ 16 h 160"/>
                  <a:gd name="T46" fmla="*/ 282 w 282"/>
                  <a:gd name="T47" fmla="*/ 8 h 160"/>
                  <a:gd name="T48" fmla="*/ 278 w 282"/>
                  <a:gd name="T49" fmla="*/ 4 h 160"/>
                  <a:gd name="T50" fmla="*/ 272 w 282"/>
                  <a:gd name="T51" fmla="*/ 0 h 160"/>
                  <a:gd name="T52" fmla="*/ 266 w 282"/>
                  <a:gd name="T53" fmla="*/ 0 h 160"/>
                  <a:gd name="T54" fmla="*/ 266 w 282"/>
                  <a:gd name="T5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2" h="160">
                    <a:moveTo>
                      <a:pt x="266" y="0"/>
                    </a:moveTo>
                    <a:lnTo>
                      <a:pt x="14" y="0"/>
                    </a:lnTo>
                    <a:lnTo>
                      <a:pt x="14" y="0"/>
                    </a:lnTo>
                    <a:lnTo>
                      <a:pt x="8" y="0"/>
                    </a:lnTo>
                    <a:lnTo>
                      <a:pt x="4" y="4"/>
                    </a:lnTo>
                    <a:lnTo>
                      <a:pt x="0" y="8"/>
                    </a:lnTo>
                    <a:lnTo>
                      <a:pt x="0" y="16"/>
                    </a:lnTo>
                    <a:lnTo>
                      <a:pt x="0" y="20"/>
                    </a:lnTo>
                    <a:lnTo>
                      <a:pt x="242" y="20"/>
                    </a:lnTo>
                    <a:lnTo>
                      <a:pt x="242" y="20"/>
                    </a:lnTo>
                    <a:lnTo>
                      <a:pt x="248" y="22"/>
                    </a:lnTo>
                    <a:lnTo>
                      <a:pt x="254" y="24"/>
                    </a:lnTo>
                    <a:lnTo>
                      <a:pt x="258" y="30"/>
                    </a:lnTo>
                    <a:lnTo>
                      <a:pt x="258" y="36"/>
                    </a:lnTo>
                    <a:lnTo>
                      <a:pt x="258" y="160"/>
                    </a:lnTo>
                    <a:lnTo>
                      <a:pt x="266" y="160"/>
                    </a:lnTo>
                    <a:lnTo>
                      <a:pt x="266" y="160"/>
                    </a:lnTo>
                    <a:lnTo>
                      <a:pt x="272" y="158"/>
                    </a:lnTo>
                    <a:lnTo>
                      <a:pt x="278" y="154"/>
                    </a:lnTo>
                    <a:lnTo>
                      <a:pt x="282" y="150"/>
                    </a:lnTo>
                    <a:lnTo>
                      <a:pt x="282" y="144"/>
                    </a:lnTo>
                    <a:lnTo>
                      <a:pt x="282" y="16"/>
                    </a:lnTo>
                    <a:lnTo>
                      <a:pt x="282" y="16"/>
                    </a:lnTo>
                    <a:lnTo>
                      <a:pt x="282" y="8"/>
                    </a:lnTo>
                    <a:lnTo>
                      <a:pt x="278" y="4"/>
                    </a:lnTo>
                    <a:lnTo>
                      <a:pt x="272" y="0"/>
                    </a:lnTo>
                    <a:lnTo>
                      <a:pt x="266" y="0"/>
                    </a:lnTo>
                    <a:lnTo>
                      <a:pt x="266"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6" name="Freeform 105"/>
              <p:cNvSpPr>
                <a:spLocks noEditPoints="1"/>
              </p:cNvSpPr>
              <p:nvPr/>
            </p:nvSpPr>
            <p:spPr bwMode="auto">
              <a:xfrm>
                <a:off x="4722813" y="896938"/>
                <a:ext cx="447675" cy="254000"/>
              </a:xfrm>
              <a:custGeom>
                <a:avLst/>
                <a:gdLst>
                  <a:gd name="T0" fmla="*/ 266 w 282"/>
                  <a:gd name="T1" fmla="*/ 0 h 160"/>
                  <a:gd name="T2" fmla="*/ 14 w 282"/>
                  <a:gd name="T3" fmla="*/ 0 h 160"/>
                  <a:gd name="T4" fmla="*/ 14 w 282"/>
                  <a:gd name="T5" fmla="*/ 0 h 160"/>
                  <a:gd name="T6" fmla="*/ 8 w 282"/>
                  <a:gd name="T7" fmla="*/ 2 h 160"/>
                  <a:gd name="T8" fmla="*/ 4 w 282"/>
                  <a:gd name="T9" fmla="*/ 6 h 160"/>
                  <a:gd name="T10" fmla="*/ 0 w 282"/>
                  <a:gd name="T11" fmla="*/ 10 h 160"/>
                  <a:gd name="T12" fmla="*/ 0 w 282"/>
                  <a:gd name="T13" fmla="*/ 16 h 160"/>
                  <a:gd name="T14" fmla="*/ 0 w 282"/>
                  <a:gd name="T15" fmla="*/ 144 h 160"/>
                  <a:gd name="T16" fmla="*/ 0 w 282"/>
                  <a:gd name="T17" fmla="*/ 144 h 160"/>
                  <a:gd name="T18" fmla="*/ 0 w 282"/>
                  <a:gd name="T19" fmla="*/ 150 h 160"/>
                  <a:gd name="T20" fmla="*/ 4 w 282"/>
                  <a:gd name="T21" fmla="*/ 156 h 160"/>
                  <a:gd name="T22" fmla="*/ 8 w 282"/>
                  <a:gd name="T23" fmla="*/ 160 h 160"/>
                  <a:gd name="T24" fmla="*/ 14 w 282"/>
                  <a:gd name="T25" fmla="*/ 160 h 160"/>
                  <a:gd name="T26" fmla="*/ 266 w 282"/>
                  <a:gd name="T27" fmla="*/ 160 h 160"/>
                  <a:gd name="T28" fmla="*/ 266 w 282"/>
                  <a:gd name="T29" fmla="*/ 160 h 160"/>
                  <a:gd name="T30" fmla="*/ 272 w 282"/>
                  <a:gd name="T31" fmla="*/ 160 h 160"/>
                  <a:gd name="T32" fmla="*/ 278 w 282"/>
                  <a:gd name="T33" fmla="*/ 156 h 160"/>
                  <a:gd name="T34" fmla="*/ 282 w 282"/>
                  <a:gd name="T35" fmla="*/ 150 h 160"/>
                  <a:gd name="T36" fmla="*/ 282 w 282"/>
                  <a:gd name="T37" fmla="*/ 144 h 160"/>
                  <a:gd name="T38" fmla="*/ 282 w 282"/>
                  <a:gd name="T39" fmla="*/ 16 h 160"/>
                  <a:gd name="T40" fmla="*/ 282 w 282"/>
                  <a:gd name="T41" fmla="*/ 16 h 160"/>
                  <a:gd name="T42" fmla="*/ 282 w 282"/>
                  <a:gd name="T43" fmla="*/ 10 h 160"/>
                  <a:gd name="T44" fmla="*/ 278 w 282"/>
                  <a:gd name="T45" fmla="*/ 6 h 160"/>
                  <a:gd name="T46" fmla="*/ 272 w 282"/>
                  <a:gd name="T47" fmla="*/ 2 h 160"/>
                  <a:gd name="T48" fmla="*/ 266 w 282"/>
                  <a:gd name="T49" fmla="*/ 0 h 160"/>
                  <a:gd name="T50" fmla="*/ 266 w 282"/>
                  <a:gd name="T51" fmla="*/ 0 h 160"/>
                  <a:gd name="T52" fmla="*/ 254 w 282"/>
                  <a:gd name="T53" fmla="*/ 136 h 160"/>
                  <a:gd name="T54" fmla="*/ 28 w 282"/>
                  <a:gd name="T55" fmla="*/ 136 h 160"/>
                  <a:gd name="T56" fmla="*/ 28 w 282"/>
                  <a:gd name="T57" fmla="*/ 26 h 160"/>
                  <a:gd name="T58" fmla="*/ 254 w 282"/>
                  <a:gd name="T59" fmla="*/ 26 h 160"/>
                  <a:gd name="T60" fmla="*/ 254 w 282"/>
                  <a:gd name="T61" fmla="*/ 13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160">
                    <a:moveTo>
                      <a:pt x="266" y="0"/>
                    </a:moveTo>
                    <a:lnTo>
                      <a:pt x="14" y="0"/>
                    </a:lnTo>
                    <a:lnTo>
                      <a:pt x="14" y="0"/>
                    </a:lnTo>
                    <a:lnTo>
                      <a:pt x="8" y="2"/>
                    </a:lnTo>
                    <a:lnTo>
                      <a:pt x="4" y="6"/>
                    </a:lnTo>
                    <a:lnTo>
                      <a:pt x="0" y="10"/>
                    </a:lnTo>
                    <a:lnTo>
                      <a:pt x="0" y="16"/>
                    </a:lnTo>
                    <a:lnTo>
                      <a:pt x="0" y="144"/>
                    </a:lnTo>
                    <a:lnTo>
                      <a:pt x="0" y="144"/>
                    </a:lnTo>
                    <a:lnTo>
                      <a:pt x="0" y="150"/>
                    </a:lnTo>
                    <a:lnTo>
                      <a:pt x="4" y="156"/>
                    </a:lnTo>
                    <a:lnTo>
                      <a:pt x="8" y="160"/>
                    </a:lnTo>
                    <a:lnTo>
                      <a:pt x="14" y="160"/>
                    </a:lnTo>
                    <a:lnTo>
                      <a:pt x="266" y="160"/>
                    </a:lnTo>
                    <a:lnTo>
                      <a:pt x="266" y="160"/>
                    </a:lnTo>
                    <a:lnTo>
                      <a:pt x="272" y="160"/>
                    </a:lnTo>
                    <a:lnTo>
                      <a:pt x="278" y="156"/>
                    </a:lnTo>
                    <a:lnTo>
                      <a:pt x="282" y="150"/>
                    </a:lnTo>
                    <a:lnTo>
                      <a:pt x="282" y="144"/>
                    </a:lnTo>
                    <a:lnTo>
                      <a:pt x="282" y="16"/>
                    </a:lnTo>
                    <a:lnTo>
                      <a:pt x="282" y="16"/>
                    </a:lnTo>
                    <a:lnTo>
                      <a:pt x="282" y="10"/>
                    </a:lnTo>
                    <a:lnTo>
                      <a:pt x="278" y="6"/>
                    </a:lnTo>
                    <a:lnTo>
                      <a:pt x="272" y="2"/>
                    </a:lnTo>
                    <a:lnTo>
                      <a:pt x="266" y="0"/>
                    </a:lnTo>
                    <a:lnTo>
                      <a:pt x="266" y="0"/>
                    </a:lnTo>
                    <a:close/>
                    <a:moveTo>
                      <a:pt x="254" y="136"/>
                    </a:moveTo>
                    <a:lnTo>
                      <a:pt x="28" y="136"/>
                    </a:lnTo>
                    <a:lnTo>
                      <a:pt x="28" y="26"/>
                    </a:lnTo>
                    <a:lnTo>
                      <a:pt x="254" y="26"/>
                    </a:lnTo>
                    <a:lnTo>
                      <a:pt x="254" y="136"/>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7" name="Freeform 106"/>
              <p:cNvSpPr>
                <a:spLocks/>
              </p:cNvSpPr>
              <p:nvPr/>
            </p:nvSpPr>
            <p:spPr bwMode="auto">
              <a:xfrm>
                <a:off x="4919663" y="966788"/>
                <a:ext cx="76200" cy="117475"/>
              </a:xfrm>
              <a:custGeom>
                <a:avLst/>
                <a:gdLst>
                  <a:gd name="T0" fmla="*/ 0 w 48"/>
                  <a:gd name="T1" fmla="*/ 0 h 74"/>
                  <a:gd name="T2" fmla="*/ 0 w 48"/>
                  <a:gd name="T3" fmla="*/ 74 h 74"/>
                  <a:gd name="T4" fmla="*/ 48 w 48"/>
                  <a:gd name="T5" fmla="*/ 36 h 74"/>
                  <a:gd name="T6" fmla="*/ 0 w 48"/>
                  <a:gd name="T7" fmla="*/ 0 h 74"/>
                </a:gdLst>
                <a:ahLst/>
                <a:cxnLst>
                  <a:cxn ang="0">
                    <a:pos x="T0" y="T1"/>
                  </a:cxn>
                  <a:cxn ang="0">
                    <a:pos x="T2" y="T3"/>
                  </a:cxn>
                  <a:cxn ang="0">
                    <a:pos x="T4" y="T5"/>
                  </a:cxn>
                  <a:cxn ang="0">
                    <a:pos x="T6" y="T7"/>
                  </a:cxn>
                </a:cxnLst>
                <a:rect l="0" t="0" r="r" b="b"/>
                <a:pathLst>
                  <a:path w="48" h="74">
                    <a:moveTo>
                      <a:pt x="0" y="0"/>
                    </a:moveTo>
                    <a:lnTo>
                      <a:pt x="0" y="74"/>
                    </a:lnTo>
                    <a:lnTo>
                      <a:pt x="48" y="36"/>
                    </a:lnTo>
                    <a:lnTo>
                      <a:pt x="0" y="0"/>
                    </a:lnTo>
                    <a:close/>
                  </a:path>
                </a:pathLst>
              </a:custGeom>
              <a:grp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sp>
          <p:nvSpPr>
            <p:cNvPr id="62" name="Freeform 59"/>
            <p:cNvSpPr>
              <a:spLocks noChangeAspect="1" noEditPoints="1"/>
            </p:cNvSpPr>
            <p:nvPr>
              <p:custDataLst>
                <p:custData r:id="rId3"/>
              </p:custDataLst>
            </p:nvPr>
          </p:nvSpPr>
          <p:spPr bwMode="auto">
            <a:xfrm>
              <a:off x="6351773" y="2659837"/>
              <a:ext cx="279320" cy="337291"/>
            </a:xfrm>
            <a:custGeom>
              <a:avLst/>
              <a:gdLst>
                <a:gd name="T0" fmla="*/ 0 w 212"/>
                <a:gd name="T1" fmla="*/ 188 h 256"/>
                <a:gd name="T2" fmla="*/ 106 w 212"/>
                <a:gd name="T3" fmla="*/ 56 h 256"/>
                <a:gd name="T4" fmla="*/ 128 w 212"/>
                <a:gd name="T5" fmla="*/ 90 h 256"/>
                <a:gd name="T6" fmla="*/ 134 w 212"/>
                <a:gd name="T7" fmla="*/ 110 h 256"/>
                <a:gd name="T8" fmla="*/ 134 w 212"/>
                <a:gd name="T9" fmla="*/ 152 h 256"/>
                <a:gd name="T10" fmla="*/ 128 w 212"/>
                <a:gd name="T11" fmla="*/ 170 h 256"/>
                <a:gd name="T12" fmla="*/ 106 w 212"/>
                <a:gd name="T13" fmla="*/ 206 h 256"/>
                <a:gd name="T14" fmla="*/ 104 w 212"/>
                <a:gd name="T15" fmla="*/ 208 h 256"/>
                <a:gd name="T16" fmla="*/ 90 w 212"/>
                <a:gd name="T17" fmla="*/ 200 h 256"/>
                <a:gd name="T18" fmla="*/ 106 w 212"/>
                <a:gd name="T19" fmla="*/ 182 h 256"/>
                <a:gd name="T20" fmla="*/ 120 w 212"/>
                <a:gd name="T21" fmla="*/ 148 h 256"/>
                <a:gd name="T22" fmla="*/ 122 w 212"/>
                <a:gd name="T23" fmla="*/ 130 h 256"/>
                <a:gd name="T24" fmla="*/ 116 w 212"/>
                <a:gd name="T25" fmla="*/ 96 h 256"/>
                <a:gd name="T26" fmla="*/ 94 w 212"/>
                <a:gd name="T27" fmla="*/ 66 h 256"/>
                <a:gd name="T28" fmla="*/ 90 w 212"/>
                <a:gd name="T29" fmla="*/ 62 h 256"/>
                <a:gd name="T30" fmla="*/ 98 w 212"/>
                <a:gd name="T31" fmla="*/ 48 h 256"/>
                <a:gd name="T32" fmla="*/ 106 w 212"/>
                <a:gd name="T33" fmla="*/ 56 h 256"/>
                <a:gd name="T34" fmla="*/ 122 w 212"/>
                <a:gd name="T35" fmla="*/ 222 h 256"/>
                <a:gd name="T36" fmla="*/ 138 w 212"/>
                <a:gd name="T37" fmla="*/ 202 h 256"/>
                <a:gd name="T38" fmla="*/ 150 w 212"/>
                <a:gd name="T39" fmla="*/ 180 h 256"/>
                <a:gd name="T40" fmla="*/ 154 w 212"/>
                <a:gd name="T41" fmla="*/ 168 h 256"/>
                <a:gd name="T42" fmla="*/ 158 w 212"/>
                <a:gd name="T43" fmla="*/ 144 h 256"/>
                <a:gd name="T44" fmla="*/ 160 w 212"/>
                <a:gd name="T45" fmla="*/ 130 h 256"/>
                <a:gd name="T46" fmla="*/ 156 w 212"/>
                <a:gd name="T47" fmla="*/ 106 h 256"/>
                <a:gd name="T48" fmla="*/ 154 w 212"/>
                <a:gd name="T49" fmla="*/ 94 h 256"/>
                <a:gd name="T50" fmla="*/ 144 w 212"/>
                <a:gd name="T51" fmla="*/ 70 h 256"/>
                <a:gd name="T52" fmla="*/ 130 w 212"/>
                <a:gd name="T53" fmla="*/ 48 h 256"/>
                <a:gd name="T54" fmla="*/ 118 w 212"/>
                <a:gd name="T55" fmla="*/ 36 h 256"/>
                <a:gd name="T56" fmla="*/ 128 w 212"/>
                <a:gd name="T57" fmla="*/ 26 h 256"/>
                <a:gd name="T58" fmla="*/ 130 w 212"/>
                <a:gd name="T59" fmla="*/ 28 h 256"/>
                <a:gd name="T60" fmla="*/ 142 w 212"/>
                <a:gd name="T61" fmla="*/ 40 h 256"/>
                <a:gd name="T62" fmla="*/ 158 w 212"/>
                <a:gd name="T63" fmla="*/ 64 h 256"/>
                <a:gd name="T64" fmla="*/ 168 w 212"/>
                <a:gd name="T65" fmla="*/ 90 h 256"/>
                <a:gd name="T66" fmla="*/ 172 w 212"/>
                <a:gd name="T67" fmla="*/ 116 h 256"/>
                <a:gd name="T68" fmla="*/ 172 w 212"/>
                <a:gd name="T69" fmla="*/ 144 h 256"/>
                <a:gd name="T70" fmla="*/ 168 w 212"/>
                <a:gd name="T71" fmla="*/ 172 h 256"/>
                <a:gd name="T72" fmla="*/ 158 w 212"/>
                <a:gd name="T73" fmla="*/ 198 h 256"/>
                <a:gd name="T74" fmla="*/ 142 w 212"/>
                <a:gd name="T75" fmla="*/ 220 h 256"/>
                <a:gd name="T76" fmla="*/ 160 w 212"/>
                <a:gd name="T77" fmla="*/ 2 h 256"/>
                <a:gd name="T78" fmla="*/ 182 w 212"/>
                <a:gd name="T79" fmla="*/ 30 h 256"/>
                <a:gd name="T80" fmla="*/ 200 w 212"/>
                <a:gd name="T81" fmla="*/ 62 h 256"/>
                <a:gd name="T82" fmla="*/ 210 w 212"/>
                <a:gd name="T83" fmla="*/ 96 h 256"/>
                <a:gd name="T84" fmla="*/ 212 w 212"/>
                <a:gd name="T85" fmla="*/ 130 h 256"/>
                <a:gd name="T86" fmla="*/ 210 w 212"/>
                <a:gd name="T87" fmla="*/ 164 h 256"/>
                <a:gd name="T88" fmla="*/ 200 w 212"/>
                <a:gd name="T89" fmla="*/ 198 h 256"/>
                <a:gd name="T90" fmla="*/ 184 w 212"/>
                <a:gd name="T91" fmla="*/ 228 h 256"/>
                <a:gd name="T92" fmla="*/ 162 w 212"/>
                <a:gd name="T93" fmla="*/ 256 h 256"/>
                <a:gd name="T94" fmla="*/ 162 w 212"/>
                <a:gd name="T95" fmla="*/ 236 h 256"/>
                <a:gd name="T96" fmla="*/ 170 w 212"/>
                <a:gd name="T97" fmla="*/ 224 h 256"/>
                <a:gd name="T98" fmla="*/ 186 w 212"/>
                <a:gd name="T99" fmla="*/ 194 h 256"/>
                <a:gd name="T100" fmla="*/ 196 w 212"/>
                <a:gd name="T101" fmla="*/ 162 h 256"/>
                <a:gd name="T102" fmla="*/ 198 w 212"/>
                <a:gd name="T103" fmla="*/ 146 h 256"/>
                <a:gd name="T104" fmla="*/ 198 w 212"/>
                <a:gd name="T105" fmla="*/ 114 h 256"/>
                <a:gd name="T106" fmla="*/ 196 w 212"/>
                <a:gd name="T107" fmla="*/ 98 h 256"/>
                <a:gd name="T108" fmla="*/ 186 w 212"/>
                <a:gd name="T109" fmla="*/ 68 h 256"/>
                <a:gd name="T110" fmla="*/ 178 w 212"/>
                <a:gd name="T111" fmla="*/ 52 h 256"/>
                <a:gd name="T112" fmla="*/ 160 w 212"/>
                <a:gd name="T113" fmla="*/ 24 h 256"/>
                <a:gd name="T114" fmla="*/ 148 w 212"/>
                <a:gd name="T115" fmla="*/ 10 h 256"/>
                <a:gd name="T116" fmla="*/ 158 w 212"/>
                <a:gd name="T117" fmla="*/ 0 h 256"/>
                <a:gd name="T118" fmla="*/ 158 w 212"/>
                <a:gd name="T119" fmla="*/ 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2" h="256">
                  <a:moveTo>
                    <a:pt x="0" y="74"/>
                  </a:moveTo>
                  <a:lnTo>
                    <a:pt x="74" y="130"/>
                  </a:lnTo>
                  <a:lnTo>
                    <a:pt x="0" y="188"/>
                  </a:lnTo>
                  <a:lnTo>
                    <a:pt x="0" y="74"/>
                  </a:lnTo>
                  <a:close/>
                  <a:moveTo>
                    <a:pt x="106" y="56"/>
                  </a:moveTo>
                  <a:lnTo>
                    <a:pt x="106" y="56"/>
                  </a:lnTo>
                  <a:lnTo>
                    <a:pt x="118" y="72"/>
                  </a:lnTo>
                  <a:lnTo>
                    <a:pt x="118" y="72"/>
                  </a:lnTo>
                  <a:lnTo>
                    <a:pt x="128" y="90"/>
                  </a:lnTo>
                  <a:lnTo>
                    <a:pt x="128" y="90"/>
                  </a:lnTo>
                  <a:lnTo>
                    <a:pt x="134" y="110"/>
                  </a:lnTo>
                  <a:lnTo>
                    <a:pt x="134" y="110"/>
                  </a:lnTo>
                  <a:lnTo>
                    <a:pt x="136" y="130"/>
                  </a:lnTo>
                  <a:lnTo>
                    <a:pt x="136" y="130"/>
                  </a:lnTo>
                  <a:lnTo>
                    <a:pt x="134" y="152"/>
                  </a:lnTo>
                  <a:lnTo>
                    <a:pt x="134" y="152"/>
                  </a:lnTo>
                  <a:lnTo>
                    <a:pt x="128" y="170"/>
                  </a:lnTo>
                  <a:lnTo>
                    <a:pt x="128" y="170"/>
                  </a:lnTo>
                  <a:lnTo>
                    <a:pt x="118" y="190"/>
                  </a:lnTo>
                  <a:lnTo>
                    <a:pt x="118" y="190"/>
                  </a:lnTo>
                  <a:lnTo>
                    <a:pt x="106" y="206"/>
                  </a:lnTo>
                  <a:lnTo>
                    <a:pt x="106" y="206"/>
                  </a:lnTo>
                  <a:lnTo>
                    <a:pt x="104" y="208"/>
                  </a:lnTo>
                  <a:lnTo>
                    <a:pt x="104" y="208"/>
                  </a:lnTo>
                  <a:lnTo>
                    <a:pt x="102" y="208"/>
                  </a:lnTo>
                  <a:lnTo>
                    <a:pt x="90" y="200"/>
                  </a:lnTo>
                  <a:lnTo>
                    <a:pt x="90" y="200"/>
                  </a:lnTo>
                  <a:lnTo>
                    <a:pt x="94" y="196"/>
                  </a:lnTo>
                  <a:lnTo>
                    <a:pt x="94" y="196"/>
                  </a:lnTo>
                  <a:lnTo>
                    <a:pt x="106" y="182"/>
                  </a:lnTo>
                  <a:lnTo>
                    <a:pt x="116" y="166"/>
                  </a:lnTo>
                  <a:lnTo>
                    <a:pt x="116" y="166"/>
                  </a:lnTo>
                  <a:lnTo>
                    <a:pt x="120" y="148"/>
                  </a:lnTo>
                  <a:lnTo>
                    <a:pt x="120" y="148"/>
                  </a:lnTo>
                  <a:lnTo>
                    <a:pt x="122" y="130"/>
                  </a:lnTo>
                  <a:lnTo>
                    <a:pt x="122" y="130"/>
                  </a:lnTo>
                  <a:lnTo>
                    <a:pt x="120" y="114"/>
                  </a:lnTo>
                  <a:lnTo>
                    <a:pt x="116" y="96"/>
                  </a:lnTo>
                  <a:lnTo>
                    <a:pt x="116" y="96"/>
                  </a:lnTo>
                  <a:lnTo>
                    <a:pt x="106" y="80"/>
                  </a:lnTo>
                  <a:lnTo>
                    <a:pt x="106" y="80"/>
                  </a:lnTo>
                  <a:lnTo>
                    <a:pt x="94" y="66"/>
                  </a:lnTo>
                  <a:lnTo>
                    <a:pt x="94" y="66"/>
                  </a:lnTo>
                  <a:lnTo>
                    <a:pt x="90" y="62"/>
                  </a:lnTo>
                  <a:lnTo>
                    <a:pt x="90" y="62"/>
                  </a:lnTo>
                  <a:lnTo>
                    <a:pt x="86" y="58"/>
                  </a:lnTo>
                  <a:lnTo>
                    <a:pt x="98" y="48"/>
                  </a:lnTo>
                  <a:lnTo>
                    <a:pt x="98" y="48"/>
                  </a:lnTo>
                  <a:lnTo>
                    <a:pt x="102" y="52"/>
                  </a:lnTo>
                  <a:lnTo>
                    <a:pt x="102" y="52"/>
                  </a:lnTo>
                  <a:lnTo>
                    <a:pt x="106" y="56"/>
                  </a:lnTo>
                  <a:lnTo>
                    <a:pt x="106" y="56"/>
                  </a:lnTo>
                  <a:close/>
                  <a:moveTo>
                    <a:pt x="120" y="222"/>
                  </a:moveTo>
                  <a:lnTo>
                    <a:pt x="122" y="222"/>
                  </a:lnTo>
                  <a:lnTo>
                    <a:pt x="122" y="222"/>
                  </a:lnTo>
                  <a:lnTo>
                    <a:pt x="130" y="212"/>
                  </a:lnTo>
                  <a:lnTo>
                    <a:pt x="138" y="202"/>
                  </a:lnTo>
                  <a:lnTo>
                    <a:pt x="138" y="202"/>
                  </a:lnTo>
                  <a:lnTo>
                    <a:pt x="144" y="192"/>
                  </a:lnTo>
                  <a:lnTo>
                    <a:pt x="150" y="180"/>
                  </a:lnTo>
                  <a:lnTo>
                    <a:pt x="150" y="180"/>
                  </a:lnTo>
                  <a:lnTo>
                    <a:pt x="154" y="168"/>
                  </a:lnTo>
                  <a:lnTo>
                    <a:pt x="154" y="168"/>
                  </a:lnTo>
                  <a:lnTo>
                    <a:pt x="156" y="156"/>
                  </a:lnTo>
                  <a:lnTo>
                    <a:pt x="156" y="156"/>
                  </a:lnTo>
                  <a:lnTo>
                    <a:pt x="158" y="144"/>
                  </a:lnTo>
                  <a:lnTo>
                    <a:pt x="158" y="144"/>
                  </a:lnTo>
                  <a:lnTo>
                    <a:pt x="160" y="130"/>
                  </a:lnTo>
                  <a:lnTo>
                    <a:pt x="160" y="130"/>
                  </a:lnTo>
                  <a:lnTo>
                    <a:pt x="158" y="118"/>
                  </a:lnTo>
                  <a:lnTo>
                    <a:pt x="158" y="118"/>
                  </a:lnTo>
                  <a:lnTo>
                    <a:pt x="156" y="106"/>
                  </a:lnTo>
                  <a:lnTo>
                    <a:pt x="156" y="106"/>
                  </a:lnTo>
                  <a:lnTo>
                    <a:pt x="154" y="94"/>
                  </a:lnTo>
                  <a:lnTo>
                    <a:pt x="154" y="94"/>
                  </a:lnTo>
                  <a:lnTo>
                    <a:pt x="150" y="82"/>
                  </a:lnTo>
                  <a:lnTo>
                    <a:pt x="150" y="82"/>
                  </a:lnTo>
                  <a:lnTo>
                    <a:pt x="144" y="70"/>
                  </a:lnTo>
                  <a:lnTo>
                    <a:pt x="138" y="60"/>
                  </a:lnTo>
                  <a:lnTo>
                    <a:pt x="138" y="60"/>
                  </a:lnTo>
                  <a:lnTo>
                    <a:pt x="130" y="48"/>
                  </a:lnTo>
                  <a:lnTo>
                    <a:pt x="122" y="40"/>
                  </a:lnTo>
                  <a:lnTo>
                    <a:pt x="122" y="40"/>
                  </a:lnTo>
                  <a:lnTo>
                    <a:pt x="118" y="36"/>
                  </a:lnTo>
                  <a:lnTo>
                    <a:pt x="118" y="36"/>
                  </a:lnTo>
                  <a:lnTo>
                    <a:pt x="116" y="34"/>
                  </a:lnTo>
                  <a:lnTo>
                    <a:pt x="128" y="26"/>
                  </a:lnTo>
                  <a:lnTo>
                    <a:pt x="128" y="26"/>
                  </a:lnTo>
                  <a:lnTo>
                    <a:pt x="130" y="28"/>
                  </a:lnTo>
                  <a:lnTo>
                    <a:pt x="130" y="28"/>
                  </a:lnTo>
                  <a:lnTo>
                    <a:pt x="132" y="30"/>
                  </a:lnTo>
                  <a:lnTo>
                    <a:pt x="132" y="30"/>
                  </a:lnTo>
                  <a:lnTo>
                    <a:pt x="142" y="40"/>
                  </a:lnTo>
                  <a:lnTo>
                    <a:pt x="150" y="52"/>
                  </a:lnTo>
                  <a:lnTo>
                    <a:pt x="150" y="52"/>
                  </a:lnTo>
                  <a:lnTo>
                    <a:pt x="158" y="64"/>
                  </a:lnTo>
                  <a:lnTo>
                    <a:pt x="164" y="76"/>
                  </a:lnTo>
                  <a:lnTo>
                    <a:pt x="164" y="76"/>
                  </a:lnTo>
                  <a:lnTo>
                    <a:pt x="168" y="90"/>
                  </a:lnTo>
                  <a:lnTo>
                    <a:pt x="170" y="104"/>
                  </a:lnTo>
                  <a:lnTo>
                    <a:pt x="170" y="104"/>
                  </a:lnTo>
                  <a:lnTo>
                    <a:pt x="172" y="116"/>
                  </a:lnTo>
                  <a:lnTo>
                    <a:pt x="174" y="130"/>
                  </a:lnTo>
                  <a:lnTo>
                    <a:pt x="174" y="130"/>
                  </a:lnTo>
                  <a:lnTo>
                    <a:pt x="172" y="144"/>
                  </a:lnTo>
                  <a:lnTo>
                    <a:pt x="170" y="158"/>
                  </a:lnTo>
                  <a:lnTo>
                    <a:pt x="170" y="158"/>
                  </a:lnTo>
                  <a:lnTo>
                    <a:pt x="168" y="172"/>
                  </a:lnTo>
                  <a:lnTo>
                    <a:pt x="164" y="184"/>
                  </a:lnTo>
                  <a:lnTo>
                    <a:pt x="164" y="184"/>
                  </a:lnTo>
                  <a:lnTo>
                    <a:pt x="158" y="198"/>
                  </a:lnTo>
                  <a:lnTo>
                    <a:pt x="150" y="210"/>
                  </a:lnTo>
                  <a:lnTo>
                    <a:pt x="150" y="210"/>
                  </a:lnTo>
                  <a:lnTo>
                    <a:pt x="142" y="220"/>
                  </a:lnTo>
                  <a:lnTo>
                    <a:pt x="132" y="232"/>
                  </a:lnTo>
                  <a:lnTo>
                    <a:pt x="120" y="222"/>
                  </a:lnTo>
                  <a:close/>
                  <a:moveTo>
                    <a:pt x="160" y="2"/>
                  </a:moveTo>
                  <a:lnTo>
                    <a:pt x="160" y="2"/>
                  </a:lnTo>
                  <a:lnTo>
                    <a:pt x="172" y="16"/>
                  </a:lnTo>
                  <a:lnTo>
                    <a:pt x="182" y="30"/>
                  </a:lnTo>
                  <a:lnTo>
                    <a:pt x="182" y="30"/>
                  </a:lnTo>
                  <a:lnTo>
                    <a:pt x="192" y="46"/>
                  </a:lnTo>
                  <a:lnTo>
                    <a:pt x="200" y="62"/>
                  </a:lnTo>
                  <a:lnTo>
                    <a:pt x="200" y="62"/>
                  </a:lnTo>
                  <a:lnTo>
                    <a:pt x="206" y="78"/>
                  </a:lnTo>
                  <a:lnTo>
                    <a:pt x="210" y="96"/>
                  </a:lnTo>
                  <a:lnTo>
                    <a:pt x="210" y="96"/>
                  </a:lnTo>
                  <a:lnTo>
                    <a:pt x="212" y="114"/>
                  </a:lnTo>
                  <a:lnTo>
                    <a:pt x="212" y="130"/>
                  </a:lnTo>
                  <a:lnTo>
                    <a:pt x="212" y="130"/>
                  </a:lnTo>
                  <a:lnTo>
                    <a:pt x="212" y="148"/>
                  </a:lnTo>
                  <a:lnTo>
                    <a:pt x="210" y="164"/>
                  </a:lnTo>
                  <a:lnTo>
                    <a:pt x="210" y="164"/>
                  </a:lnTo>
                  <a:lnTo>
                    <a:pt x="206" y="180"/>
                  </a:lnTo>
                  <a:lnTo>
                    <a:pt x="200" y="198"/>
                  </a:lnTo>
                  <a:lnTo>
                    <a:pt x="200" y="198"/>
                  </a:lnTo>
                  <a:lnTo>
                    <a:pt x="194" y="212"/>
                  </a:lnTo>
                  <a:lnTo>
                    <a:pt x="184" y="228"/>
                  </a:lnTo>
                  <a:lnTo>
                    <a:pt x="184" y="228"/>
                  </a:lnTo>
                  <a:lnTo>
                    <a:pt x="174" y="242"/>
                  </a:lnTo>
                  <a:lnTo>
                    <a:pt x="162" y="256"/>
                  </a:lnTo>
                  <a:lnTo>
                    <a:pt x="152" y="248"/>
                  </a:lnTo>
                  <a:lnTo>
                    <a:pt x="152" y="248"/>
                  </a:lnTo>
                  <a:lnTo>
                    <a:pt x="162" y="236"/>
                  </a:lnTo>
                  <a:lnTo>
                    <a:pt x="162" y="236"/>
                  </a:lnTo>
                  <a:lnTo>
                    <a:pt x="170" y="224"/>
                  </a:lnTo>
                  <a:lnTo>
                    <a:pt x="170" y="224"/>
                  </a:lnTo>
                  <a:lnTo>
                    <a:pt x="178" y="210"/>
                  </a:lnTo>
                  <a:lnTo>
                    <a:pt x="186" y="194"/>
                  </a:lnTo>
                  <a:lnTo>
                    <a:pt x="186" y="194"/>
                  </a:lnTo>
                  <a:lnTo>
                    <a:pt x="192" y="178"/>
                  </a:lnTo>
                  <a:lnTo>
                    <a:pt x="192" y="178"/>
                  </a:lnTo>
                  <a:lnTo>
                    <a:pt x="196" y="162"/>
                  </a:lnTo>
                  <a:lnTo>
                    <a:pt x="196" y="162"/>
                  </a:lnTo>
                  <a:lnTo>
                    <a:pt x="198" y="146"/>
                  </a:lnTo>
                  <a:lnTo>
                    <a:pt x="198" y="146"/>
                  </a:lnTo>
                  <a:lnTo>
                    <a:pt x="198" y="130"/>
                  </a:lnTo>
                  <a:lnTo>
                    <a:pt x="198" y="130"/>
                  </a:lnTo>
                  <a:lnTo>
                    <a:pt x="198" y="114"/>
                  </a:lnTo>
                  <a:lnTo>
                    <a:pt x="198" y="114"/>
                  </a:lnTo>
                  <a:lnTo>
                    <a:pt x="196" y="98"/>
                  </a:lnTo>
                  <a:lnTo>
                    <a:pt x="196" y="98"/>
                  </a:lnTo>
                  <a:lnTo>
                    <a:pt x="192" y="82"/>
                  </a:lnTo>
                  <a:lnTo>
                    <a:pt x="192" y="82"/>
                  </a:lnTo>
                  <a:lnTo>
                    <a:pt x="186" y="68"/>
                  </a:lnTo>
                  <a:lnTo>
                    <a:pt x="186" y="68"/>
                  </a:lnTo>
                  <a:lnTo>
                    <a:pt x="178" y="52"/>
                  </a:lnTo>
                  <a:lnTo>
                    <a:pt x="178" y="52"/>
                  </a:lnTo>
                  <a:lnTo>
                    <a:pt x="170" y="38"/>
                  </a:lnTo>
                  <a:lnTo>
                    <a:pt x="170" y="38"/>
                  </a:lnTo>
                  <a:lnTo>
                    <a:pt x="160" y="24"/>
                  </a:lnTo>
                  <a:lnTo>
                    <a:pt x="148" y="12"/>
                  </a:lnTo>
                  <a:lnTo>
                    <a:pt x="148" y="12"/>
                  </a:lnTo>
                  <a:lnTo>
                    <a:pt x="148" y="10"/>
                  </a:lnTo>
                  <a:lnTo>
                    <a:pt x="148" y="10"/>
                  </a:lnTo>
                  <a:lnTo>
                    <a:pt x="148" y="10"/>
                  </a:lnTo>
                  <a:lnTo>
                    <a:pt x="158" y="0"/>
                  </a:lnTo>
                  <a:lnTo>
                    <a:pt x="158" y="0"/>
                  </a:lnTo>
                  <a:lnTo>
                    <a:pt x="158" y="2"/>
                  </a:lnTo>
                  <a:lnTo>
                    <a:pt x="158" y="2"/>
                  </a:lnTo>
                  <a:lnTo>
                    <a:pt x="160" y="2"/>
                  </a:lnTo>
                  <a:lnTo>
                    <a:pt x="160" y="2"/>
                  </a:ln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63" name="Freeform 131"/>
            <p:cNvSpPr>
              <a:spLocks noChangeAspect="1" noEditPoints="1"/>
            </p:cNvSpPr>
            <p:nvPr>
              <p:custDataLst>
                <p:custData r:id="rId4"/>
              </p:custDataLst>
            </p:nvPr>
          </p:nvSpPr>
          <p:spPr bwMode="auto">
            <a:xfrm>
              <a:off x="4576419" y="3479171"/>
              <a:ext cx="340241" cy="267244"/>
            </a:xfrm>
            <a:custGeom>
              <a:avLst/>
              <a:gdLst>
                <a:gd name="T0" fmla="*/ 62 w 275"/>
                <a:gd name="T1" fmla="*/ 5 h 216"/>
                <a:gd name="T2" fmla="*/ 62 w 275"/>
                <a:gd name="T3" fmla="*/ 212 h 216"/>
                <a:gd name="T4" fmla="*/ 0 w 275"/>
                <a:gd name="T5" fmla="*/ 212 h 216"/>
                <a:gd name="T6" fmla="*/ 0 w 275"/>
                <a:gd name="T7" fmla="*/ 5 h 216"/>
                <a:gd name="T8" fmla="*/ 62 w 275"/>
                <a:gd name="T9" fmla="*/ 5 h 216"/>
                <a:gd name="T10" fmla="*/ 50 w 275"/>
                <a:gd name="T11" fmla="*/ 29 h 216"/>
                <a:gd name="T12" fmla="*/ 12 w 275"/>
                <a:gd name="T13" fmla="*/ 29 h 216"/>
                <a:gd name="T14" fmla="*/ 12 w 275"/>
                <a:gd name="T15" fmla="*/ 41 h 216"/>
                <a:gd name="T16" fmla="*/ 50 w 275"/>
                <a:gd name="T17" fmla="*/ 41 h 216"/>
                <a:gd name="T18" fmla="*/ 50 w 275"/>
                <a:gd name="T19" fmla="*/ 29 h 216"/>
                <a:gd name="T20" fmla="*/ 50 w 275"/>
                <a:gd name="T21" fmla="*/ 53 h 216"/>
                <a:gd name="T22" fmla="*/ 12 w 275"/>
                <a:gd name="T23" fmla="*/ 53 h 216"/>
                <a:gd name="T24" fmla="*/ 12 w 275"/>
                <a:gd name="T25" fmla="*/ 66 h 216"/>
                <a:gd name="T26" fmla="*/ 50 w 275"/>
                <a:gd name="T27" fmla="*/ 66 h 216"/>
                <a:gd name="T28" fmla="*/ 50 w 275"/>
                <a:gd name="T29" fmla="*/ 53 h 216"/>
                <a:gd name="T30" fmla="*/ 134 w 275"/>
                <a:gd name="T31" fmla="*/ 5 h 216"/>
                <a:gd name="T32" fmla="*/ 134 w 275"/>
                <a:gd name="T33" fmla="*/ 212 h 216"/>
                <a:gd name="T34" fmla="*/ 74 w 275"/>
                <a:gd name="T35" fmla="*/ 212 h 216"/>
                <a:gd name="T36" fmla="*/ 74 w 275"/>
                <a:gd name="T37" fmla="*/ 5 h 216"/>
                <a:gd name="T38" fmla="*/ 134 w 275"/>
                <a:gd name="T39" fmla="*/ 5 h 216"/>
                <a:gd name="T40" fmla="*/ 122 w 275"/>
                <a:gd name="T41" fmla="*/ 29 h 216"/>
                <a:gd name="T42" fmla="*/ 86 w 275"/>
                <a:gd name="T43" fmla="*/ 29 h 216"/>
                <a:gd name="T44" fmla="*/ 86 w 275"/>
                <a:gd name="T45" fmla="*/ 41 h 216"/>
                <a:gd name="T46" fmla="*/ 122 w 275"/>
                <a:gd name="T47" fmla="*/ 41 h 216"/>
                <a:gd name="T48" fmla="*/ 122 w 275"/>
                <a:gd name="T49" fmla="*/ 29 h 216"/>
                <a:gd name="T50" fmla="*/ 122 w 275"/>
                <a:gd name="T51" fmla="*/ 53 h 216"/>
                <a:gd name="T52" fmla="*/ 86 w 275"/>
                <a:gd name="T53" fmla="*/ 53 h 216"/>
                <a:gd name="T54" fmla="*/ 86 w 275"/>
                <a:gd name="T55" fmla="*/ 66 h 216"/>
                <a:gd name="T56" fmla="*/ 122 w 275"/>
                <a:gd name="T57" fmla="*/ 66 h 216"/>
                <a:gd name="T58" fmla="*/ 122 w 275"/>
                <a:gd name="T59" fmla="*/ 53 h 216"/>
                <a:gd name="T60" fmla="*/ 275 w 275"/>
                <a:gd name="T61" fmla="*/ 195 h 216"/>
                <a:gd name="T62" fmla="*/ 218 w 275"/>
                <a:gd name="T63" fmla="*/ 216 h 216"/>
                <a:gd name="T64" fmla="*/ 147 w 275"/>
                <a:gd name="T65" fmla="*/ 21 h 216"/>
                <a:gd name="T66" fmla="*/ 204 w 275"/>
                <a:gd name="T67" fmla="*/ 0 h 216"/>
                <a:gd name="T68" fmla="*/ 275 w 275"/>
                <a:gd name="T69" fmla="*/ 19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5" h="216">
                  <a:moveTo>
                    <a:pt x="62" y="5"/>
                  </a:moveTo>
                  <a:lnTo>
                    <a:pt x="62" y="212"/>
                  </a:lnTo>
                  <a:lnTo>
                    <a:pt x="0" y="212"/>
                  </a:lnTo>
                  <a:lnTo>
                    <a:pt x="0" y="5"/>
                  </a:lnTo>
                  <a:lnTo>
                    <a:pt x="62" y="5"/>
                  </a:lnTo>
                  <a:close/>
                  <a:moveTo>
                    <a:pt x="50" y="29"/>
                  </a:moveTo>
                  <a:lnTo>
                    <a:pt x="12" y="29"/>
                  </a:lnTo>
                  <a:lnTo>
                    <a:pt x="12" y="41"/>
                  </a:lnTo>
                  <a:lnTo>
                    <a:pt x="50" y="41"/>
                  </a:lnTo>
                  <a:lnTo>
                    <a:pt x="50" y="29"/>
                  </a:lnTo>
                  <a:close/>
                  <a:moveTo>
                    <a:pt x="50" y="53"/>
                  </a:moveTo>
                  <a:lnTo>
                    <a:pt x="12" y="53"/>
                  </a:lnTo>
                  <a:lnTo>
                    <a:pt x="12" y="66"/>
                  </a:lnTo>
                  <a:lnTo>
                    <a:pt x="50" y="66"/>
                  </a:lnTo>
                  <a:lnTo>
                    <a:pt x="50" y="53"/>
                  </a:lnTo>
                  <a:close/>
                  <a:moveTo>
                    <a:pt x="134" y="5"/>
                  </a:moveTo>
                  <a:lnTo>
                    <a:pt x="134" y="212"/>
                  </a:lnTo>
                  <a:lnTo>
                    <a:pt x="74" y="212"/>
                  </a:lnTo>
                  <a:lnTo>
                    <a:pt x="74" y="5"/>
                  </a:lnTo>
                  <a:lnTo>
                    <a:pt x="134" y="5"/>
                  </a:lnTo>
                  <a:close/>
                  <a:moveTo>
                    <a:pt x="122" y="29"/>
                  </a:moveTo>
                  <a:lnTo>
                    <a:pt x="86" y="29"/>
                  </a:lnTo>
                  <a:lnTo>
                    <a:pt x="86" y="41"/>
                  </a:lnTo>
                  <a:lnTo>
                    <a:pt x="122" y="41"/>
                  </a:lnTo>
                  <a:lnTo>
                    <a:pt x="122" y="29"/>
                  </a:lnTo>
                  <a:close/>
                  <a:moveTo>
                    <a:pt x="122" y="53"/>
                  </a:moveTo>
                  <a:lnTo>
                    <a:pt x="86" y="53"/>
                  </a:lnTo>
                  <a:lnTo>
                    <a:pt x="86" y="66"/>
                  </a:lnTo>
                  <a:lnTo>
                    <a:pt x="122" y="66"/>
                  </a:lnTo>
                  <a:lnTo>
                    <a:pt x="122" y="53"/>
                  </a:lnTo>
                  <a:close/>
                  <a:moveTo>
                    <a:pt x="275" y="195"/>
                  </a:moveTo>
                  <a:lnTo>
                    <a:pt x="218" y="216"/>
                  </a:lnTo>
                  <a:lnTo>
                    <a:pt x="147" y="21"/>
                  </a:lnTo>
                  <a:lnTo>
                    <a:pt x="204" y="0"/>
                  </a:lnTo>
                  <a:lnTo>
                    <a:pt x="275" y="195"/>
                  </a:ln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nvGrpSpPr>
            <p:cNvPr id="64" name="Group 63"/>
            <p:cNvGrpSpPr/>
            <p:nvPr/>
          </p:nvGrpSpPr>
          <p:grpSpPr>
            <a:xfrm>
              <a:off x="5817717" y="1990739"/>
              <a:ext cx="256972" cy="381312"/>
              <a:chOff x="8785977" y="2372203"/>
              <a:chExt cx="482479" cy="715935"/>
            </a:xfrm>
            <a:solidFill>
              <a:srgbClr val="0072C6"/>
            </a:solidFill>
          </p:grpSpPr>
          <p:sp>
            <p:nvSpPr>
              <p:cNvPr id="83" name="Freeform 28"/>
              <p:cNvSpPr>
                <a:spLocks noEditPoints="1"/>
              </p:cNvSpPr>
              <p:nvPr/>
            </p:nvSpPr>
            <p:spPr bwMode="auto">
              <a:xfrm>
                <a:off x="8785977" y="2372203"/>
                <a:ext cx="482479" cy="715935"/>
              </a:xfrm>
              <a:custGeom>
                <a:avLst/>
                <a:gdLst>
                  <a:gd name="T0" fmla="*/ 90 w 93"/>
                  <a:gd name="T1" fmla="*/ 34 h 138"/>
                  <a:gd name="T2" fmla="*/ 86 w 93"/>
                  <a:gd name="T3" fmla="*/ 23 h 138"/>
                  <a:gd name="T4" fmla="*/ 79 w 93"/>
                  <a:gd name="T5" fmla="*/ 13 h 138"/>
                  <a:gd name="T6" fmla="*/ 69 w 93"/>
                  <a:gd name="T7" fmla="*/ 6 h 138"/>
                  <a:gd name="T8" fmla="*/ 58 w 93"/>
                  <a:gd name="T9" fmla="*/ 2 h 138"/>
                  <a:gd name="T10" fmla="*/ 46 w 93"/>
                  <a:gd name="T11" fmla="*/ 0 h 138"/>
                  <a:gd name="T12" fmla="*/ 35 w 93"/>
                  <a:gd name="T13" fmla="*/ 2 h 138"/>
                  <a:gd name="T14" fmla="*/ 24 w 93"/>
                  <a:gd name="T15" fmla="*/ 6 h 138"/>
                  <a:gd name="T16" fmla="*/ 14 w 93"/>
                  <a:gd name="T17" fmla="*/ 13 h 138"/>
                  <a:gd name="T18" fmla="*/ 7 w 93"/>
                  <a:gd name="T19" fmla="*/ 23 h 138"/>
                  <a:gd name="T20" fmla="*/ 2 w 93"/>
                  <a:gd name="T21" fmla="*/ 34 h 138"/>
                  <a:gd name="T22" fmla="*/ 0 w 93"/>
                  <a:gd name="T23" fmla="*/ 46 h 138"/>
                  <a:gd name="T24" fmla="*/ 2 w 93"/>
                  <a:gd name="T25" fmla="*/ 57 h 138"/>
                  <a:gd name="T26" fmla="*/ 7 w 93"/>
                  <a:gd name="T27" fmla="*/ 68 h 138"/>
                  <a:gd name="T28" fmla="*/ 14 w 93"/>
                  <a:gd name="T29" fmla="*/ 79 h 138"/>
                  <a:gd name="T30" fmla="*/ 21 w 93"/>
                  <a:gd name="T31" fmla="*/ 138 h 138"/>
                  <a:gd name="T32" fmla="*/ 71 w 93"/>
                  <a:gd name="T33" fmla="*/ 138 h 138"/>
                  <a:gd name="T34" fmla="*/ 79 w 93"/>
                  <a:gd name="T35" fmla="*/ 79 h 138"/>
                  <a:gd name="T36" fmla="*/ 86 w 93"/>
                  <a:gd name="T37" fmla="*/ 68 h 138"/>
                  <a:gd name="T38" fmla="*/ 90 w 93"/>
                  <a:gd name="T39" fmla="*/ 57 h 138"/>
                  <a:gd name="T40" fmla="*/ 93 w 93"/>
                  <a:gd name="T41" fmla="*/ 46 h 138"/>
                  <a:gd name="T42" fmla="*/ 46 w 93"/>
                  <a:gd name="T43" fmla="*/ 72 h 138"/>
                  <a:gd name="T44" fmla="*/ 41 w 93"/>
                  <a:gd name="T45" fmla="*/ 72 h 138"/>
                  <a:gd name="T46" fmla="*/ 32 w 93"/>
                  <a:gd name="T47" fmla="*/ 67 h 138"/>
                  <a:gd name="T48" fmla="*/ 25 w 93"/>
                  <a:gd name="T49" fmla="*/ 61 h 138"/>
                  <a:gd name="T50" fmla="*/ 21 w 93"/>
                  <a:gd name="T51" fmla="*/ 52 h 138"/>
                  <a:gd name="T52" fmla="*/ 20 w 93"/>
                  <a:gd name="T53" fmla="*/ 47 h 138"/>
                  <a:gd name="T54" fmla="*/ 23 w 93"/>
                  <a:gd name="T55" fmla="*/ 37 h 138"/>
                  <a:gd name="T56" fmla="*/ 28 w 93"/>
                  <a:gd name="T57" fmla="*/ 29 h 138"/>
                  <a:gd name="T58" fmla="*/ 36 w 93"/>
                  <a:gd name="T59" fmla="*/ 23 h 138"/>
                  <a:gd name="T60" fmla="*/ 46 w 93"/>
                  <a:gd name="T61" fmla="*/ 21 h 138"/>
                  <a:gd name="T62" fmla="*/ 52 w 93"/>
                  <a:gd name="T63" fmla="*/ 22 h 138"/>
                  <a:gd name="T64" fmla="*/ 61 w 93"/>
                  <a:gd name="T65" fmla="*/ 26 h 138"/>
                  <a:gd name="T66" fmla="*/ 68 w 93"/>
                  <a:gd name="T67" fmla="*/ 32 h 138"/>
                  <a:gd name="T68" fmla="*/ 71 w 93"/>
                  <a:gd name="T69" fmla="*/ 41 h 138"/>
                  <a:gd name="T70" fmla="*/ 72 w 93"/>
                  <a:gd name="T71" fmla="*/ 47 h 138"/>
                  <a:gd name="T72" fmla="*/ 70 w 93"/>
                  <a:gd name="T73" fmla="*/ 56 h 138"/>
                  <a:gd name="T74" fmla="*/ 64 w 93"/>
                  <a:gd name="T75" fmla="*/ 65 h 138"/>
                  <a:gd name="T76" fmla="*/ 56 w 93"/>
                  <a:gd name="T77" fmla="*/ 70 h 138"/>
                  <a:gd name="T78" fmla="*/ 46 w 93"/>
                  <a:gd name="T79" fmla="*/ 7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138">
                    <a:moveTo>
                      <a:pt x="80" y="41"/>
                    </a:moveTo>
                    <a:lnTo>
                      <a:pt x="90" y="34"/>
                    </a:lnTo>
                    <a:lnTo>
                      <a:pt x="78" y="32"/>
                    </a:lnTo>
                    <a:lnTo>
                      <a:pt x="86" y="23"/>
                    </a:lnTo>
                    <a:lnTo>
                      <a:pt x="73" y="24"/>
                    </a:lnTo>
                    <a:lnTo>
                      <a:pt x="79" y="13"/>
                    </a:lnTo>
                    <a:lnTo>
                      <a:pt x="68" y="19"/>
                    </a:lnTo>
                    <a:lnTo>
                      <a:pt x="69" y="6"/>
                    </a:lnTo>
                    <a:lnTo>
                      <a:pt x="60" y="14"/>
                    </a:lnTo>
                    <a:lnTo>
                      <a:pt x="58" y="2"/>
                    </a:lnTo>
                    <a:lnTo>
                      <a:pt x="51" y="12"/>
                    </a:lnTo>
                    <a:lnTo>
                      <a:pt x="46" y="0"/>
                    </a:lnTo>
                    <a:lnTo>
                      <a:pt x="42" y="12"/>
                    </a:lnTo>
                    <a:lnTo>
                      <a:pt x="35" y="2"/>
                    </a:lnTo>
                    <a:lnTo>
                      <a:pt x="33" y="14"/>
                    </a:lnTo>
                    <a:lnTo>
                      <a:pt x="24" y="6"/>
                    </a:lnTo>
                    <a:lnTo>
                      <a:pt x="25" y="19"/>
                    </a:lnTo>
                    <a:lnTo>
                      <a:pt x="14" y="13"/>
                    </a:lnTo>
                    <a:lnTo>
                      <a:pt x="19" y="24"/>
                    </a:lnTo>
                    <a:lnTo>
                      <a:pt x="7" y="23"/>
                    </a:lnTo>
                    <a:lnTo>
                      <a:pt x="15" y="32"/>
                    </a:lnTo>
                    <a:lnTo>
                      <a:pt x="2" y="34"/>
                    </a:lnTo>
                    <a:lnTo>
                      <a:pt x="12" y="41"/>
                    </a:lnTo>
                    <a:lnTo>
                      <a:pt x="0" y="46"/>
                    </a:lnTo>
                    <a:lnTo>
                      <a:pt x="12" y="50"/>
                    </a:lnTo>
                    <a:lnTo>
                      <a:pt x="2" y="57"/>
                    </a:lnTo>
                    <a:lnTo>
                      <a:pt x="15" y="59"/>
                    </a:lnTo>
                    <a:lnTo>
                      <a:pt x="7" y="68"/>
                    </a:lnTo>
                    <a:lnTo>
                      <a:pt x="19" y="67"/>
                    </a:lnTo>
                    <a:lnTo>
                      <a:pt x="14" y="79"/>
                    </a:lnTo>
                    <a:lnTo>
                      <a:pt x="21" y="75"/>
                    </a:lnTo>
                    <a:lnTo>
                      <a:pt x="21" y="138"/>
                    </a:lnTo>
                    <a:lnTo>
                      <a:pt x="46" y="113"/>
                    </a:lnTo>
                    <a:lnTo>
                      <a:pt x="71" y="138"/>
                    </a:lnTo>
                    <a:lnTo>
                      <a:pt x="71" y="75"/>
                    </a:lnTo>
                    <a:lnTo>
                      <a:pt x="79" y="79"/>
                    </a:lnTo>
                    <a:lnTo>
                      <a:pt x="73" y="67"/>
                    </a:lnTo>
                    <a:lnTo>
                      <a:pt x="86" y="68"/>
                    </a:lnTo>
                    <a:lnTo>
                      <a:pt x="78" y="59"/>
                    </a:lnTo>
                    <a:lnTo>
                      <a:pt x="90" y="57"/>
                    </a:lnTo>
                    <a:lnTo>
                      <a:pt x="80" y="50"/>
                    </a:lnTo>
                    <a:lnTo>
                      <a:pt x="93" y="46"/>
                    </a:lnTo>
                    <a:lnTo>
                      <a:pt x="80" y="41"/>
                    </a:lnTo>
                    <a:close/>
                    <a:moveTo>
                      <a:pt x="46" y="72"/>
                    </a:moveTo>
                    <a:lnTo>
                      <a:pt x="46" y="72"/>
                    </a:lnTo>
                    <a:lnTo>
                      <a:pt x="41" y="72"/>
                    </a:lnTo>
                    <a:lnTo>
                      <a:pt x="36" y="70"/>
                    </a:lnTo>
                    <a:lnTo>
                      <a:pt x="32" y="67"/>
                    </a:lnTo>
                    <a:lnTo>
                      <a:pt x="28" y="65"/>
                    </a:lnTo>
                    <a:lnTo>
                      <a:pt x="25" y="61"/>
                    </a:lnTo>
                    <a:lnTo>
                      <a:pt x="23" y="56"/>
                    </a:lnTo>
                    <a:lnTo>
                      <a:pt x="21" y="52"/>
                    </a:lnTo>
                    <a:lnTo>
                      <a:pt x="20" y="47"/>
                    </a:lnTo>
                    <a:lnTo>
                      <a:pt x="20" y="47"/>
                    </a:lnTo>
                    <a:lnTo>
                      <a:pt x="21" y="41"/>
                    </a:lnTo>
                    <a:lnTo>
                      <a:pt x="23" y="37"/>
                    </a:lnTo>
                    <a:lnTo>
                      <a:pt x="25" y="32"/>
                    </a:lnTo>
                    <a:lnTo>
                      <a:pt x="28" y="29"/>
                    </a:lnTo>
                    <a:lnTo>
                      <a:pt x="32" y="26"/>
                    </a:lnTo>
                    <a:lnTo>
                      <a:pt x="36" y="23"/>
                    </a:lnTo>
                    <a:lnTo>
                      <a:pt x="41" y="22"/>
                    </a:lnTo>
                    <a:lnTo>
                      <a:pt x="46" y="21"/>
                    </a:lnTo>
                    <a:lnTo>
                      <a:pt x="46" y="21"/>
                    </a:lnTo>
                    <a:lnTo>
                      <a:pt x="52" y="22"/>
                    </a:lnTo>
                    <a:lnTo>
                      <a:pt x="56" y="23"/>
                    </a:lnTo>
                    <a:lnTo>
                      <a:pt x="61" y="26"/>
                    </a:lnTo>
                    <a:lnTo>
                      <a:pt x="64" y="29"/>
                    </a:lnTo>
                    <a:lnTo>
                      <a:pt x="68" y="32"/>
                    </a:lnTo>
                    <a:lnTo>
                      <a:pt x="70" y="37"/>
                    </a:lnTo>
                    <a:lnTo>
                      <a:pt x="71" y="41"/>
                    </a:lnTo>
                    <a:lnTo>
                      <a:pt x="72" y="47"/>
                    </a:lnTo>
                    <a:lnTo>
                      <a:pt x="72" y="47"/>
                    </a:lnTo>
                    <a:lnTo>
                      <a:pt x="71" y="52"/>
                    </a:lnTo>
                    <a:lnTo>
                      <a:pt x="70" y="56"/>
                    </a:lnTo>
                    <a:lnTo>
                      <a:pt x="68" y="61"/>
                    </a:lnTo>
                    <a:lnTo>
                      <a:pt x="64" y="65"/>
                    </a:lnTo>
                    <a:lnTo>
                      <a:pt x="61" y="67"/>
                    </a:lnTo>
                    <a:lnTo>
                      <a:pt x="56" y="70"/>
                    </a:lnTo>
                    <a:lnTo>
                      <a:pt x="52" y="72"/>
                    </a:lnTo>
                    <a:lnTo>
                      <a:pt x="46" y="72"/>
                    </a:lnTo>
                    <a:lnTo>
                      <a:pt x="46"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4" name="Freeform 29"/>
              <p:cNvSpPr>
                <a:spLocks/>
              </p:cNvSpPr>
              <p:nvPr/>
            </p:nvSpPr>
            <p:spPr bwMode="auto">
              <a:xfrm>
                <a:off x="8926053" y="2517465"/>
                <a:ext cx="197141" cy="197141"/>
              </a:xfrm>
              <a:custGeom>
                <a:avLst/>
                <a:gdLst>
                  <a:gd name="T0" fmla="*/ 19 w 38"/>
                  <a:gd name="T1" fmla="*/ 0 h 38"/>
                  <a:gd name="T2" fmla="*/ 19 w 38"/>
                  <a:gd name="T3" fmla="*/ 0 h 38"/>
                  <a:gd name="T4" fmla="*/ 16 w 38"/>
                  <a:gd name="T5" fmla="*/ 0 h 38"/>
                  <a:gd name="T6" fmla="*/ 11 w 38"/>
                  <a:gd name="T7" fmla="*/ 1 h 38"/>
                  <a:gd name="T8" fmla="*/ 9 w 38"/>
                  <a:gd name="T9" fmla="*/ 3 h 38"/>
                  <a:gd name="T10" fmla="*/ 6 w 38"/>
                  <a:gd name="T11" fmla="*/ 6 h 38"/>
                  <a:gd name="T12" fmla="*/ 4 w 38"/>
                  <a:gd name="T13" fmla="*/ 8 h 38"/>
                  <a:gd name="T14" fmla="*/ 1 w 38"/>
                  <a:gd name="T15" fmla="*/ 11 h 38"/>
                  <a:gd name="T16" fmla="*/ 0 w 38"/>
                  <a:gd name="T17" fmla="*/ 15 h 38"/>
                  <a:gd name="T18" fmla="*/ 0 w 38"/>
                  <a:gd name="T19" fmla="*/ 19 h 38"/>
                  <a:gd name="T20" fmla="*/ 0 w 38"/>
                  <a:gd name="T21" fmla="*/ 19 h 38"/>
                  <a:gd name="T22" fmla="*/ 0 w 38"/>
                  <a:gd name="T23" fmla="*/ 22 h 38"/>
                  <a:gd name="T24" fmla="*/ 1 w 38"/>
                  <a:gd name="T25" fmla="*/ 26 h 38"/>
                  <a:gd name="T26" fmla="*/ 4 w 38"/>
                  <a:gd name="T27" fmla="*/ 29 h 38"/>
                  <a:gd name="T28" fmla="*/ 6 w 38"/>
                  <a:gd name="T29" fmla="*/ 33 h 38"/>
                  <a:gd name="T30" fmla="*/ 9 w 38"/>
                  <a:gd name="T31" fmla="*/ 35 h 38"/>
                  <a:gd name="T32" fmla="*/ 11 w 38"/>
                  <a:gd name="T33" fmla="*/ 36 h 38"/>
                  <a:gd name="T34" fmla="*/ 16 w 38"/>
                  <a:gd name="T35" fmla="*/ 37 h 38"/>
                  <a:gd name="T36" fmla="*/ 19 w 38"/>
                  <a:gd name="T37" fmla="*/ 38 h 38"/>
                  <a:gd name="T38" fmla="*/ 19 w 38"/>
                  <a:gd name="T39" fmla="*/ 38 h 38"/>
                  <a:gd name="T40" fmla="*/ 23 w 38"/>
                  <a:gd name="T41" fmla="*/ 37 h 38"/>
                  <a:gd name="T42" fmla="*/ 27 w 38"/>
                  <a:gd name="T43" fmla="*/ 36 h 38"/>
                  <a:gd name="T44" fmla="*/ 29 w 38"/>
                  <a:gd name="T45" fmla="*/ 35 h 38"/>
                  <a:gd name="T46" fmla="*/ 33 w 38"/>
                  <a:gd name="T47" fmla="*/ 33 h 38"/>
                  <a:gd name="T48" fmla="*/ 35 w 38"/>
                  <a:gd name="T49" fmla="*/ 29 h 38"/>
                  <a:gd name="T50" fmla="*/ 37 w 38"/>
                  <a:gd name="T51" fmla="*/ 26 h 38"/>
                  <a:gd name="T52" fmla="*/ 38 w 38"/>
                  <a:gd name="T53" fmla="*/ 22 h 38"/>
                  <a:gd name="T54" fmla="*/ 38 w 38"/>
                  <a:gd name="T55" fmla="*/ 19 h 38"/>
                  <a:gd name="T56" fmla="*/ 38 w 38"/>
                  <a:gd name="T57" fmla="*/ 19 h 38"/>
                  <a:gd name="T58" fmla="*/ 38 w 38"/>
                  <a:gd name="T59" fmla="*/ 15 h 38"/>
                  <a:gd name="T60" fmla="*/ 37 w 38"/>
                  <a:gd name="T61" fmla="*/ 11 h 38"/>
                  <a:gd name="T62" fmla="*/ 35 w 38"/>
                  <a:gd name="T63" fmla="*/ 8 h 38"/>
                  <a:gd name="T64" fmla="*/ 33 w 38"/>
                  <a:gd name="T65" fmla="*/ 6 h 38"/>
                  <a:gd name="T66" fmla="*/ 29 w 38"/>
                  <a:gd name="T67" fmla="*/ 3 h 38"/>
                  <a:gd name="T68" fmla="*/ 27 w 38"/>
                  <a:gd name="T69" fmla="*/ 1 h 38"/>
                  <a:gd name="T70" fmla="*/ 23 w 38"/>
                  <a:gd name="T71" fmla="*/ 0 h 38"/>
                  <a:gd name="T72" fmla="*/ 19 w 38"/>
                  <a:gd name="T73" fmla="*/ 0 h 38"/>
                  <a:gd name="T74" fmla="*/ 19 w 38"/>
                  <a:gd name="T7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38">
                    <a:moveTo>
                      <a:pt x="19" y="0"/>
                    </a:moveTo>
                    <a:lnTo>
                      <a:pt x="19" y="0"/>
                    </a:lnTo>
                    <a:lnTo>
                      <a:pt x="16" y="0"/>
                    </a:lnTo>
                    <a:lnTo>
                      <a:pt x="11" y="1"/>
                    </a:lnTo>
                    <a:lnTo>
                      <a:pt x="9" y="3"/>
                    </a:lnTo>
                    <a:lnTo>
                      <a:pt x="6" y="6"/>
                    </a:lnTo>
                    <a:lnTo>
                      <a:pt x="4" y="8"/>
                    </a:lnTo>
                    <a:lnTo>
                      <a:pt x="1" y="11"/>
                    </a:lnTo>
                    <a:lnTo>
                      <a:pt x="0" y="15"/>
                    </a:lnTo>
                    <a:lnTo>
                      <a:pt x="0" y="19"/>
                    </a:lnTo>
                    <a:lnTo>
                      <a:pt x="0" y="19"/>
                    </a:lnTo>
                    <a:lnTo>
                      <a:pt x="0" y="22"/>
                    </a:lnTo>
                    <a:lnTo>
                      <a:pt x="1" y="26"/>
                    </a:lnTo>
                    <a:lnTo>
                      <a:pt x="4" y="29"/>
                    </a:lnTo>
                    <a:lnTo>
                      <a:pt x="6" y="33"/>
                    </a:lnTo>
                    <a:lnTo>
                      <a:pt x="9" y="35"/>
                    </a:lnTo>
                    <a:lnTo>
                      <a:pt x="11" y="36"/>
                    </a:lnTo>
                    <a:lnTo>
                      <a:pt x="16" y="37"/>
                    </a:lnTo>
                    <a:lnTo>
                      <a:pt x="19" y="38"/>
                    </a:lnTo>
                    <a:lnTo>
                      <a:pt x="19" y="38"/>
                    </a:lnTo>
                    <a:lnTo>
                      <a:pt x="23" y="37"/>
                    </a:lnTo>
                    <a:lnTo>
                      <a:pt x="27" y="36"/>
                    </a:lnTo>
                    <a:lnTo>
                      <a:pt x="29" y="35"/>
                    </a:lnTo>
                    <a:lnTo>
                      <a:pt x="33" y="33"/>
                    </a:lnTo>
                    <a:lnTo>
                      <a:pt x="35" y="29"/>
                    </a:lnTo>
                    <a:lnTo>
                      <a:pt x="37" y="26"/>
                    </a:lnTo>
                    <a:lnTo>
                      <a:pt x="38" y="22"/>
                    </a:lnTo>
                    <a:lnTo>
                      <a:pt x="38" y="19"/>
                    </a:lnTo>
                    <a:lnTo>
                      <a:pt x="38" y="19"/>
                    </a:lnTo>
                    <a:lnTo>
                      <a:pt x="38" y="15"/>
                    </a:lnTo>
                    <a:lnTo>
                      <a:pt x="37" y="11"/>
                    </a:lnTo>
                    <a:lnTo>
                      <a:pt x="35" y="8"/>
                    </a:lnTo>
                    <a:lnTo>
                      <a:pt x="33" y="6"/>
                    </a:lnTo>
                    <a:lnTo>
                      <a:pt x="29" y="3"/>
                    </a:lnTo>
                    <a:lnTo>
                      <a:pt x="27" y="1"/>
                    </a:lnTo>
                    <a:lnTo>
                      <a:pt x="23" y="0"/>
                    </a:lnTo>
                    <a:lnTo>
                      <a:pt x="19" y="0"/>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grpSp>
          <p:nvGrpSpPr>
            <p:cNvPr id="65" name="Group 64"/>
            <p:cNvGrpSpPr>
              <a:grpSpLocks noChangeAspect="1"/>
            </p:cNvGrpSpPr>
            <p:nvPr>
              <p:custDataLst>
                <p:custData r:id="rId5"/>
              </p:custDataLst>
            </p:nvPr>
          </p:nvGrpSpPr>
          <p:grpSpPr>
            <a:xfrm>
              <a:off x="5989763" y="3481970"/>
              <a:ext cx="359056" cy="244464"/>
              <a:chOff x="7554913" y="3697288"/>
              <a:chExt cx="596900" cy="406400"/>
            </a:xfrm>
            <a:solidFill>
              <a:srgbClr val="0072C6"/>
            </a:solidFill>
          </p:grpSpPr>
          <p:sp>
            <p:nvSpPr>
              <p:cNvPr id="78" name="Freeform 16"/>
              <p:cNvSpPr>
                <a:spLocks noEditPoints="1"/>
              </p:cNvSpPr>
              <p:nvPr/>
            </p:nvSpPr>
            <p:spPr bwMode="auto">
              <a:xfrm>
                <a:off x="7554913" y="3697288"/>
                <a:ext cx="596900" cy="406400"/>
              </a:xfrm>
              <a:custGeom>
                <a:avLst/>
                <a:gdLst>
                  <a:gd name="T0" fmla="*/ 358 w 376"/>
                  <a:gd name="T1" fmla="*/ 0 h 256"/>
                  <a:gd name="T2" fmla="*/ 18 w 376"/>
                  <a:gd name="T3" fmla="*/ 0 h 256"/>
                  <a:gd name="T4" fmla="*/ 18 w 376"/>
                  <a:gd name="T5" fmla="*/ 0 h 256"/>
                  <a:gd name="T6" fmla="*/ 10 w 376"/>
                  <a:gd name="T7" fmla="*/ 2 h 256"/>
                  <a:gd name="T8" fmla="*/ 4 w 376"/>
                  <a:gd name="T9" fmla="*/ 6 h 256"/>
                  <a:gd name="T10" fmla="*/ 0 w 376"/>
                  <a:gd name="T11" fmla="*/ 12 h 256"/>
                  <a:gd name="T12" fmla="*/ 0 w 376"/>
                  <a:gd name="T13" fmla="*/ 18 h 256"/>
                  <a:gd name="T14" fmla="*/ 0 w 376"/>
                  <a:gd name="T15" fmla="*/ 236 h 256"/>
                  <a:gd name="T16" fmla="*/ 0 w 376"/>
                  <a:gd name="T17" fmla="*/ 236 h 256"/>
                  <a:gd name="T18" fmla="*/ 0 w 376"/>
                  <a:gd name="T19" fmla="*/ 244 h 256"/>
                  <a:gd name="T20" fmla="*/ 4 w 376"/>
                  <a:gd name="T21" fmla="*/ 250 h 256"/>
                  <a:gd name="T22" fmla="*/ 10 w 376"/>
                  <a:gd name="T23" fmla="*/ 254 h 256"/>
                  <a:gd name="T24" fmla="*/ 18 w 376"/>
                  <a:gd name="T25" fmla="*/ 256 h 256"/>
                  <a:gd name="T26" fmla="*/ 358 w 376"/>
                  <a:gd name="T27" fmla="*/ 256 h 256"/>
                  <a:gd name="T28" fmla="*/ 358 w 376"/>
                  <a:gd name="T29" fmla="*/ 256 h 256"/>
                  <a:gd name="T30" fmla="*/ 364 w 376"/>
                  <a:gd name="T31" fmla="*/ 254 h 256"/>
                  <a:gd name="T32" fmla="*/ 370 w 376"/>
                  <a:gd name="T33" fmla="*/ 250 h 256"/>
                  <a:gd name="T34" fmla="*/ 376 w 376"/>
                  <a:gd name="T35" fmla="*/ 244 h 256"/>
                  <a:gd name="T36" fmla="*/ 376 w 376"/>
                  <a:gd name="T37" fmla="*/ 236 h 256"/>
                  <a:gd name="T38" fmla="*/ 376 w 376"/>
                  <a:gd name="T39" fmla="*/ 18 h 256"/>
                  <a:gd name="T40" fmla="*/ 376 w 376"/>
                  <a:gd name="T41" fmla="*/ 18 h 256"/>
                  <a:gd name="T42" fmla="*/ 376 w 376"/>
                  <a:gd name="T43" fmla="*/ 12 h 256"/>
                  <a:gd name="T44" fmla="*/ 370 w 376"/>
                  <a:gd name="T45" fmla="*/ 6 h 256"/>
                  <a:gd name="T46" fmla="*/ 364 w 376"/>
                  <a:gd name="T47" fmla="*/ 2 h 256"/>
                  <a:gd name="T48" fmla="*/ 358 w 376"/>
                  <a:gd name="T49" fmla="*/ 0 h 256"/>
                  <a:gd name="T50" fmla="*/ 358 w 376"/>
                  <a:gd name="T51" fmla="*/ 0 h 256"/>
                  <a:gd name="T52" fmla="*/ 342 w 376"/>
                  <a:gd name="T53" fmla="*/ 224 h 256"/>
                  <a:gd name="T54" fmla="*/ 34 w 376"/>
                  <a:gd name="T55" fmla="*/ 224 h 256"/>
                  <a:gd name="T56" fmla="*/ 34 w 376"/>
                  <a:gd name="T57" fmla="*/ 30 h 256"/>
                  <a:gd name="T58" fmla="*/ 342 w 376"/>
                  <a:gd name="T59" fmla="*/ 30 h 256"/>
                  <a:gd name="T60" fmla="*/ 342 w 376"/>
                  <a:gd name="T61" fmla="*/ 2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6" h="256">
                    <a:moveTo>
                      <a:pt x="358" y="0"/>
                    </a:moveTo>
                    <a:lnTo>
                      <a:pt x="18" y="0"/>
                    </a:lnTo>
                    <a:lnTo>
                      <a:pt x="18" y="0"/>
                    </a:lnTo>
                    <a:lnTo>
                      <a:pt x="10" y="2"/>
                    </a:lnTo>
                    <a:lnTo>
                      <a:pt x="4" y="6"/>
                    </a:lnTo>
                    <a:lnTo>
                      <a:pt x="0" y="12"/>
                    </a:lnTo>
                    <a:lnTo>
                      <a:pt x="0" y="18"/>
                    </a:lnTo>
                    <a:lnTo>
                      <a:pt x="0" y="236"/>
                    </a:lnTo>
                    <a:lnTo>
                      <a:pt x="0" y="236"/>
                    </a:lnTo>
                    <a:lnTo>
                      <a:pt x="0" y="244"/>
                    </a:lnTo>
                    <a:lnTo>
                      <a:pt x="4" y="250"/>
                    </a:lnTo>
                    <a:lnTo>
                      <a:pt x="10" y="254"/>
                    </a:lnTo>
                    <a:lnTo>
                      <a:pt x="18" y="256"/>
                    </a:lnTo>
                    <a:lnTo>
                      <a:pt x="358" y="256"/>
                    </a:lnTo>
                    <a:lnTo>
                      <a:pt x="358" y="256"/>
                    </a:lnTo>
                    <a:lnTo>
                      <a:pt x="364" y="254"/>
                    </a:lnTo>
                    <a:lnTo>
                      <a:pt x="370" y="250"/>
                    </a:lnTo>
                    <a:lnTo>
                      <a:pt x="376" y="244"/>
                    </a:lnTo>
                    <a:lnTo>
                      <a:pt x="376" y="236"/>
                    </a:lnTo>
                    <a:lnTo>
                      <a:pt x="376" y="18"/>
                    </a:lnTo>
                    <a:lnTo>
                      <a:pt x="376" y="18"/>
                    </a:lnTo>
                    <a:lnTo>
                      <a:pt x="376" y="12"/>
                    </a:lnTo>
                    <a:lnTo>
                      <a:pt x="370" y="6"/>
                    </a:lnTo>
                    <a:lnTo>
                      <a:pt x="364" y="2"/>
                    </a:lnTo>
                    <a:lnTo>
                      <a:pt x="358" y="0"/>
                    </a:lnTo>
                    <a:lnTo>
                      <a:pt x="358" y="0"/>
                    </a:lnTo>
                    <a:close/>
                    <a:moveTo>
                      <a:pt x="342" y="224"/>
                    </a:moveTo>
                    <a:lnTo>
                      <a:pt x="34" y="224"/>
                    </a:lnTo>
                    <a:lnTo>
                      <a:pt x="34" y="30"/>
                    </a:lnTo>
                    <a:lnTo>
                      <a:pt x="342" y="30"/>
                    </a:lnTo>
                    <a:lnTo>
                      <a:pt x="342"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9" name="Freeform 17"/>
              <p:cNvSpPr>
                <a:spLocks/>
              </p:cNvSpPr>
              <p:nvPr/>
            </p:nvSpPr>
            <p:spPr bwMode="auto">
              <a:xfrm>
                <a:off x="7910513" y="3805238"/>
                <a:ext cx="117475" cy="187325"/>
              </a:xfrm>
              <a:custGeom>
                <a:avLst/>
                <a:gdLst>
                  <a:gd name="T0" fmla="*/ 18 w 74"/>
                  <a:gd name="T1" fmla="*/ 70 h 118"/>
                  <a:gd name="T2" fmla="*/ 18 w 74"/>
                  <a:gd name="T3" fmla="*/ 118 h 118"/>
                  <a:gd name="T4" fmla="*/ 36 w 74"/>
                  <a:gd name="T5" fmla="*/ 100 h 118"/>
                  <a:gd name="T6" fmla="*/ 56 w 74"/>
                  <a:gd name="T7" fmla="*/ 118 h 118"/>
                  <a:gd name="T8" fmla="*/ 56 w 74"/>
                  <a:gd name="T9" fmla="*/ 70 h 118"/>
                  <a:gd name="T10" fmla="*/ 56 w 74"/>
                  <a:gd name="T11" fmla="*/ 70 h 118"/>
                  <a:gd name="T12" fmla="*/ 62 w 74"/>
                  <a:gd name="T13" fmla="*/ 64 h 118"/>
                  <a:gd name="T14" fmla="*/ 68 w 74"/>
                  <a:gd name="T15" fmla="*/ 56 h 118"/>
                  <a:gd name="T16" fmla="*/ 72 w 74"/>
                  <a:gd name="T17" fmla="*/ 48 h 118"/>
                  <a:gd name="T18" fmla="*/ 74 w 74"/>
                  <a:gd name="T19" fmla="*/ 38 h 118"/>
                  <a:gd name="T20" fmla="*/ 74 w 74"/>
                  <a:gd name="T21" fmla="*/ 38 h 118"/>
                  <a:gd name="T22" fmla="*/ 72 w 74"/>
                  <a:gd name="T23" fmla="*/ 30 h 118"/>
                  <a:gd name="T24" fmla="*/ 70 w 74"/>
                  <a:gd name="T25" fmla="*/ 22 h 118"/>
                  <a:gd name="T26" fmla="*/ 68 w 74"/>
                  <a:gd name="T27" fmla="*/ 16 h 118"/>
                  <a:gd name="T28" fmla="*/ 62 w 74"/>
                  <a:gd name="T29" fmla="*/ 10 h 118"/>
                  <a:gd name="T30" fmla="*/ 58 w 74"/>
                  <a:gd name="T31" fmla="*/ 6 h 118"/>
                  <a:gd name="T32" fmla="*/ 50 w 74"/>
                  <a:gd name="T33" fmla="*/ 2 h 118"/>
                  <a:gd name="T34" fmla="*/ 44 w 74"/>
                  <a:gd name="T35" fmla="*/ 0 h 118"/>
                  <a:gd name="T36" fmla="*/ 36 w 74"/>
                  <a:gd name="T37" fmla="*/ 0 h 118"/>
                  <a:gd name="T38" fmla="*/ 36 w 74"/>
                  <a:gd name="T39" fmla="*/ 0 h 118"/>
                  <a:gd name="T40" fmla="*/ 28 w 74"/>
                  <a:gd name="T41" fmla="*/ 0 h 118"/>
                  <a:gd name="T42" fmla="*/ 22 w 74"/>
                  <a:gd name="T43" fmla="*/ 2 h 118"/>
                  <a:gd name="T44" fmla="*/ 16 w 74"/>
                  <a:gd name="T45" fmla="*/ 6 h 118"/>
                  <a:gd name="T46" fmla="*/ 10 w 74"/>
                  <a:gd name="T47" fmla="*/ 10 h 118"/>
                  <a:gd name="T48" fmla="*/ 6 w 74"/>
                  <a:gd name="T49" fmla="*/ 16 h 118"/>
                  <a:gd name="T50" fmla="*/ 2 w 74"/>
                  <a:gd name="T51" fmla="*/ 22 h 118"/>
                  <a:gd name="T52" fmla="*/ 0 w 74"/>
                  <a:gd name="T53" fmla="*/ 30 h 118"/>
                  <a:gd name="T54" fmla="*/ 0 w 74"/>
                  <a:gd name="T55" fmla="*/ 38 h 118"/>
                  <a:gd name="T56" fmla="*/ 0 w 74"/>
                  <a:gd name="T57" fmla="*/ 38 h 118"/>
                  <a:gd name="T58" fmla="*/ 0 w 74"/>
                  <a:gd name="T59" fmla="*/ 48 h 118"/>
                  <a:gd name="T60" fmla="*/ 4 w 74"/>
                  <a:gd name="T61" fmla="*/ 56 h 118"/>
                  <a:gd name="T62" fmla="*/ 10 w 74"/>
                  <a:gd name="T63" fmla="*/ 64 h 118"/>
                  <a:gd name="T64" fmla="*/ 18 w 74"/>
                  <a:gd name="T65" fmla="*/ 70 h 118"/>
                  <a:gd name="T66" fmla="*/ 18 w 74"/>
                  <a:gd name="T67" fmla="*/ 7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118">
                    <a:moveTo>
                      <a:pt x="18" y="70"/>
                    </a:moveTo>
                    <a:lnTo>
                      <a:pt x="18" y="118"/>
                    </a:lnTo>
                    <a:lnTo>
                      <a:pt x="36" y="100"/>
                    </a:lnTo>
                    <a:lnTo>
                      <a:pt x="56" y="118"/>
                    </a:lnTo>
                    <a:lnTo>
                      <a:pt x="56" y="70"/>
                    </a:lnTo>
                    <a:lnTo>
                      <a:pt x="56" y="70"/>
                    </a:lnTo>
                    <a:lnTo>
                      <a:pt x="62" y="64"/>
                    </a:lnTo>
                    <a:lnTo>
                      <a:pt x="68" y="56"/>
                    </a:lnTo>
                    <a:lnTo>
                      <a:pt x="72" y="48"/>
                    </a:lnTo>
                    <a:lnTo>
                      <a:pt x="74" y="38"/>
                    </a:lnTo>
                    <a:lnTo>
                      <a:pt x="74" y="38"/>
                    </a:lnTo>
                    <a:lnTo>
                      <a:pt x="72" y="30"/>
                    </a:lnTo>
                    <a:lnTo>
                      <a:pt x="70" y="22"/>
                    </a:lnTo>
                    <a:lnTo>
                      <a:pt x="68" y="16"/>
                    </a:lnTo>
                    <a:lnTo>
                      <a:pt x="62" y="10"/>
                    </a:lnTo>
                    <a:lnTo>
                      <a:pt x="58" y="6"/>
                    </a:lnTo>
                    <a:lnTo>
                      <a:pt x="50" y="2"/>
                    </a:lnTo>
                    <a:lnTo>
                      <a:pt x="44" y="0"/>
                    </a:lnTo>
                    <a:lnTo>
                      <a:pt x="36" y="0"/>
                    </a:lnTo>
                    <a:lnTo>
                      <a:pt x="36" y="0"/>
                    </a:lnTo>
                    <a:lnTo>
                      <a:pt x="28" y="0"/>
                    </a:lnTo>
                    <a:lnTo>
                      <a:pt x="22" y="2"/>
                    </a:lnTo>
                    <a:lnTo>
                      <a:pt x="16" y="6"/>
                    </a:lnTo>
                    <a:lnTo>
                      <a:pt x="10" y="10"/>
                    </a:lnTo>
                    <a:lnTo>
                      <a:pt x="6" y="16"/>
                    </a:lnTo>
                    <a:lnTo>
                      <a:pt x="2" y="22"/>
                    </a:lnTo>
                    <a:lnTo>
                      <a:pt x="0" y="30"/>
                    </a:lnTo>
                    <a:lnTo>
                      <a:pt x="0" y="38"/>
                    </a:lnTo>
                    <a:lnTo>
                      <a:pt x="0" y="38"/>
                    </a:lnTo>
                    <a:lnTo>
                      <a:pt x="0" y="48"/>
                    </a:lnTo>
                    <a:lnTo>
                      <a:pt x="4" y="56"/>
                    </a:lnTo>
                    <a:lnTo>
                      <a:pt x="10" y="64"/>
                    </a:lnTo>
                    <a:lnTo>
                      <a:pt x="18" y="70"/>
                    </a:lnTo>
                    <a:lnTo>
                      <a:pt x="18"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0" name="Rectangle 18"/>
              <p:cNvSpPr>
                <a:spLocks noChangeArrowheads="1"/>
              </p:cNvSpPr>
              <p:nvPr/>
            </p:nvSpPr>
            <p:spPr bwMode="auto">
              <a:xfrm>
                <a:off x="7694613" y="3808413"/>
                <a:ext cx="18097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1" name="Rectangle 19"/>
              <p:cNvSpPr>
                <a:spLocks noChangeArrowheads="1"/>
              </p:cNvSpPr>
              <p:nvPr/>
            </p:nvSpPr>
            <p:spPr bwMode="auto">
              <a:xfrm>
                <a:off x="7694613" y="3878263"/>
                <a:ext cx="18097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82" name="Rectangle 20"/>
              <p:cNvSpPr>
                <a:spLocks noChangeArrowheads="1"/>
              </p:cNvSpPr>
              <p:nvPr/>
            </p:nvSpPr>
            <p:spPr bwMode="auto">
              <a:xfrm>
                <a:off x="7694613" y="3951288"/>
                <a:ext cx="180975"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grpSp>
          <p:nvGrpSpPr>
            <p:cNvPr id="66" name="Group 65"/>
            <p:cNvGrpSpPr/>
            <p:nvPr/>
          </p:nvGrpSpPr>
          <p:grpSpPr>
            <a:xfrm>
              <a:off x="4576010" y="2578029"/>
              <a:ext cx="1719157" cy="1164284"/>
              <a:chOff x="8933043" y="3080582"/>
              <a:chExt cx="1940444" cy="1314148"/>
            </a:xfrm>
          </p:grpSpPr>
          <p:sp>
            <p:nvSpPr>
              <p:cNvPr id="67" name="Freeform 12"/>
              <p:cNvSpPr>
                <a:spLocks/>
              </p:cNvSpPr>
              <p:nvPr/>
            </p:nvSpPr>
            <p:spPr bwMode="auto">
              <a:xfrm>
                <a:off x="10739663" y="3286670"/>
                <a:ext cx="133824" cy="211441"/>
              </a:xfrm>
              <a:custGeom>
                <a:avLst/>
                <a:gdLst>
                  <a:gd name="T0" fmla="*/ 102 w 107"/>
                  <a:gd name="T1" fmla="*/ 60 h 169"/>
                  <a:gd name="T2" fmla="*/ 96 w 107"/>
                  <a:gd name="T3" fmla="*/ 60 h 169"/>
                  <a:gd name="T4" fmla="*/ 101 w 107"/>
                  <a:gd name="T5" fmla="*/ 47 h 169"/>
                  <a:gd name="T6" fmla="*/ 97 w 107"/>
                  <a:gd name="T7" fmla="*/ 37 h 169"/>
                  <a:gd name="T8" fmla="*/ 94 w 107"/>
                  <a:gd name="T9" fmla="*/ 37 h 169"/>
                  <a:gd name="T10" fmla="*/ 98 w 107"/>
                  <a:gd name="T11" fmla="*/ 26 h 169"/>
                  <a:gd name="T12" fmla="*/ 93 w 107"/>
                  <a:gd name="T13" fmla="*/ 14 h 169"/>
                  <a:gd name="T14" fmla="*/ 86 w 107"/>
                  <a:gd name="T15" fmla="*/ 15 h 169"/>
                  <a:gd name="T16" fmla="*/ 86 w 107"/>
                  <a:gd name="T17" fmla="*/ 13 h 169"/>
                  <a:gd name="T18" fmla="*/ 81 w 107"/>
                  <a:gd name="T19" fmla="*/ 1 h 169"/>
                  <a:gd name="T20" fmla="*/ 69 w 107"/>
                  <a:gd name="T21" fmla="*/ 7 h 169"/>
                  <a:gd name="T22" fmla="*/ 50 w 107"/>
                  <a:gd name="T23" fmla="*/ 56 h 169"/>
                  <a:gd name="T24" fmla="*/ 44 w 107"/>
                  <a:gd name="T25" fmla="*/ 49 h 169"/>
                  <a:gd name="T26" fmla="*/ 29 w 107"/>
                  <a:gd name="T27" fmla="*/ 55 h 169"/>
                  <a:gd name="T28" fmla="*/ 28 w 107"/>
                  <a:gd name="T29" fmla="*/ 58 h 169"/>
                  <a:gd name="T30" fmla="*/ 16 w 107"/>
                  <a:gd name="T31" fmla="*/ 89 h 169"/>
                  <a:gd name="T32" fmla="*/ 7 w 107"/>
                  <a:gd name="T33" fmla="*/ 112 h 169"/>
                  <a:gd name="T34" fmla="*/ 7 w 107"/>
                  <a:gd name="T35" fmla="*/ 112 h 169"/>
                  <a:gd name="T36" fmla="*/ 29 w 107"/>
                  <a:gd name="T37" fmla="*/ 161 h 169"/>
                  <a:gd name="T38" fmla="*/ 79 w 107"/>
                  <a:gd name="T39" fmla="*/ 139 h 169"/>
                  <a:gd name="T40" fmla="*/ 79 w 107"/>
                  <a:gd name="T41" fmla="*/ 139 h 169"/>
                  <a:gd name="T42" fmla="*/ 89 w 107"/>
                  <a:gd name="T43" fmla="*/ 114 h 169"/>
                  <a:gd name="T44" fmla="*/ 99 w 107"/>
                  <a:gd name="T45" fmla="*/ 86 h 169"/>
                  <a:gd name="T46" fmla="*/ 106 w 107"/>
                  <a:gd name="T47" fmla="*/ 69 h 169"/>
                  <a:gd name="T48" fmla="*/ 102 w 107"/>
                  <a:gd name="T49" fmla="*/ 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169">
                    <a:moveTo>
                      <a:pt x="102" y="60"/>
                    </a:moveTo>
                    <a:cubicBezTo>
                      <a:pt x="100" y="59"/>
                      <a:pt x="98" y="59"/>
                      <a:pt x="96" y="60"/>
                    </a:cubicBezTo>
                    <a:cubicBezTo>
                      <a:pt x="99" y="53"/>
                      <a:pt x="101" y="47"/>
                      <a:pt x="101" y="47"/>
                    </a:cubicBezTo>
                    <a:cubicBezTo>
                      <a:pt x="102" y="43"/>
                      <a:pt x="101" y="39"/>
                      <a:pt x="97" y="37"/>
                    </a:cubicBezTo>
                    <a:cubicBezTo>
                      <a:pt x="96" y="37"/>
                      <a:pt x="95" y="37"/>
                      <a:pt x="94" y="37"/>
                    </a:cubicBezTo>
                    <a:cubicBezTo>
                      <a:pt x="96" y="31"/>
                      <a:pt x="98" y="27"/>
                      <a:pt x="98" y="26"/>
                    </a:cubicBezTo>
                    <a:cubicBezTo>
                      <a:pt x="100" y="21"/>
                      <a:pt x="98" y="16"/>
                      <a:pt x="93" y="14"/>
                    </a:cubicBezTo>
                    <a:cubicBezTo>
                      <a:pt x="90" y="13"/>
                      <a:pt x="88" y="13"/>
                      <a:pt x="86" y="15"/>
                    </a:cubicBezTo>
                    <a:cubicBezTo>
                      <a:pt x="86" y="14"/>
                      <a:pt x="86" y="13"/>
                      <a:pt x="86" y="13"/>
                    </a:cubicBezTo>
                    <a:cubicBezTo>
                      <a:pt x="88" y="8"/>
                      <a:pt x="86" y="3"/>
                      <a:pt x="81" y="1"/>
                    </a:cubicBezTo>
                    <a:cubicBezTo>
                      <a:pt x="76" y="0"/>
                      <a:pt x="71" y="2"/>
                      <a:pt x="69" y="7"/>
                    </a:cubicBezTo>
                    <a:cubicBezTo>
                      <a:pt x="68" y="9"/>
                      <a:pt x="56" y="41"/>
                      <a:pt x="50" y="56"/>
                    </a:cubicBezTo>
                    <a:cubicBezTo>
                      <a:pt x="49" y="53"/>
                      <a:pt x="47" y="50"/>
                      <a:pt x="44" y="49"/>
                    </a:cubicBezTo>
                    <a:cubicBezTo>
                      <a:pt x="38" y="46"/>
                      <a:pt x="31" y="49"/>
                      <a:pt x="29" y="55"/>
                    </a:cubicBezTo>
                    <a:cubicBezTo>
                      <a:pt x="29" y="56"/>
                      <a:pt x="28" y="57"/>
                      <a:pt x="28" y="58"/>
                    </a:cubicBezTo>
                    <a:cubicBezTo>
                      <a:pt x="25" y="67"/>
                      <a:pt x="17" y="86"/>
                      <a:pt x="16" y="89"/>
                    </a:cubicBezTo>
                    <a:cubicBezTo>
                      <a:pt x="7" y="112"/>
                      <a:pt x="7" y="112"/>
                      <a:pt x="7" y="112"/>
                    </a:cubicBezTo>
                    <a:cubicBezTo>
                      <a:pt x="7" y="112"/>
                      <a:pt x="7" y="112"/>
                      <a:pt x="7" y="112"/>
                    </a:cubicBezTo>
                    <a:cubicBezTo>
                      <a:pt x="0" y="132"/>
                      <a:pt x="10" y="154"/>
                      <a:pt x="29" y="161"/>
                    </a:cubicBezTo>
                    <a:cubicBezTo>
                      <a:pt x="49" y="169"/>
                      <a:pt x="71" y="159"/>
                      <a:pt x="79" y="139"/>
                    </a:cubicBezTo>
                    <a:cubicBezTo>
                      <a:pt x="79" y="139"/>
                      <a:pt x="79" y="139"/>
                      <a:pt x="79" y="139"/>
                    </a:cubicBezTo>
                    <a:cubicBezTo>
                      <a:pt x="89" y="114"/>
                      <a:pt x="89" y="114"/>
                      <a:pt x="89" y="114"/>
                    </a:cubicBezTo>
                    <a:cubicBezTo>
                      <a:pt x="89" y="113"/>
                      <a:pt x="95" y="98"/>
                      <a:pt x="99" y="86"/>
                    </a:cubicBezTo>
                    <a:cubicBezTo>
                      <a:pt x="103" y="77"/>
                      <a:pt x="106" y="70"/>
                      <a:pt x="106" y="69"/>
                    </a:cubicBezTo>
                    <a:cubicBezTo>
                      <a:pt x="107" y="65"/>
                      <a:pt x="105" y="61"/>
                      <a:pt x="102" y="60"/>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68" name="Freeform 13"/>
              <p:cNvSpPr>
                <a:spLocks/>
              </p:cNvSpPr>
              <p:nvPr/>
            </p:nvSpPr>
            <p:spPr bwMode="auto">
              <a:xfrm>
                <a:off x="8933043" y="3286670"/>
                <a:ext cx="136500" cy="211441"/>
              </a:xfrm>
              <a:custGeom>
                <a:avLst/>
                <a:gdLst>
                  <a:gd name="T0" fmla="*/ 5 w 107"/>
                  <a:gd name="T1" fmla="*/ 60 h 169"/>
                  <a:gd name="T2" fmla="*/ 11 w 107"/>
                  <a:gd name="T3" fmla="*/ 60 h 169"/>
                  <a:gd name="T4" fmla="*/ 6 w 107"/>
                  <a:gd name="T5" fmla="*/ 47 h 169"/>
                  <a:gd name="T6" fmla="*/ 10 w 107"/>
                  <a:gd name="T7" fmla="*/ 37 h 169"/>
                  <a:gd name="T8" fmla="*/ 13 w 107"/>
                  <a:gd name="T9" fmla="*/ 37 h 169"/>
                  <a:gd name="T10" fmla="*/ 9 w 107"/>
                  <a:gd name="T11" fmla="*/ 26 h 169"/>
                  <a:gd name="T12" fmla="*/ 14 w 107"/>
                  <a:gd name="T13" fmla="*/ 14 h 169"/>
                  <a:gd name="T14" fmla="*/ 21 w 107"/>
                  <a:gd name="T15" fmla="*/ 15 h 169"/>
                  <a:gd name="T16" fmla="*/ 21 w 107"/>
                  <a:gd name="T17" fmla="*/ 13 h 169"/>
                  <a:gd name="T18" fmla="*/ 26 w 107"/>
                  <a:gd name="T19" fmla="*/ 1 h 169"/>
                  <a:gd name="T20" fmla="*/ 38 w 107"/>
                  <a:gd name="T21" fmla="*/ 7 h 169"/>
                  <a:gd name="T22" fmla="*/ 57 w 107"/>
                  <a:gd name="T23" fmla="*/ 56 h 169"/>
                  <a:gd name="T24" fmla="*/ 63 w 107"/>
                  <a:gd name="T25" fmla="*/ 49 h 169"/>
                  <a:gd name="T26" fmla="*/ 78 w 107"/>
                  <a:gd name="T27" fmla="*/ 55 h 169"/>
                  <a:gd name="T28" fmla="*/ 79 w 107"/>
                  <a:gd name="T29" fmla="*/ 58 h 169"/>
                  <a:gd name="T30" fmla="*/ 91 w 107"/>
                  <a:gd name="T31" fmla="*/ 89 h 169"/>
                  <a:gd name="T32" fmla="*/ 100 w 107"/>
                  <a:gd name="T33" fmla="*/ 112 h 169"/>
                  <a:gd name="T34" fmla="*/ 100 w 107"/>
                  <a:gd name="T35" fmla="*/ 112 h 169"/>
                  <a:gd name="T36" fmla="*/ 78 w 107"/>
                  <a:gd name="T37" fmla="*/ 161 h 169"/>
                  <a:gd name="T38" fmla="*/ 28 w 107"/>
                  <a:gd name="T39" fmla="*/ 139 h 169"/>
                  <a:gd name="T40" fmla="*/ 28 w 107"/>
                  <a:gd name="T41" fmla="*/ 139 h 169"/>
                  <a:gd name="T42" fmla="*/ 18 w 107"/>
                  <a:gd name="T43" fmla="*/ 114 h 169"/>
                  <a:gd name="T44" fmla="*/ 8 w 107"/>
                  <a:gd name="T45" fmla="*/ 86 h 169"/>
                  <a:gd name="T46" fmla="*/ 1 w 107"/>
                  <a:gd name="T47" fmla="*/ 69 h 169"/>
                  <a:gd name="T48" fmla="*/ 5 w 107"/>
                  <a:gd name="T49" fmla="*/ 6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169">
                    <a:moveTo>
                      <a:pt x="5" y="60"/>
                    </a:moveTo>
                    <a:cubicBezTo>
                      <a:pt x="7" y="59"/>
                      <a:pt x="9" y="59"/>
                      <a:pt x="11" y="60"/>
                    </a:cubicBezTo>
                    <a:cubicBezTo>
                      <a:pt x="8" y="53"/>
                      <a:pt x="6" y="47"/>
                      <a:pt x="6" y="47"/>
                    </a:cubicBezTo>
                    <a:cubicBezTo>
                      <a:pt x="5" y="43"/>
                      <a:pt x="6" y="39"/>
                      <a:pt x="10" y="37"/>
                    </a:cubicBezTo>
                    <a:cubicBezTo>
                      <a:pt x="11" y="37"/>
                      <a:pt x="12" y="37"/>
                      <a:pt x="13" y="37"/>
                    </a:cubicBezTo>
                    <a:cubicBezTo>
                      <a:pt x="11" y="31"/>
                      <a:pt x="9" y="27"/>
                      <a:pt x="9" y="26"/>
                    </a:cubicBezTo>
                    <a:cubicBezTo>
                      <a:pt x="7" y="21"/>
                      <a:pt x="9" y="16"/>
                      <a:pt x="14" y="14"/>
                    </a:cubicBezTo>
                    <a:cubicBezTo>
                      <a:pt x="17" y="13"/>
                      <a:pt x="19" y="13"/>
                      <a:pt x="21" y="15"/>
                    </a:cubicBezTo>
                    <a:cubicBezTo>
                      <a:pt x="21" y="14"/>
                      <a:pt x="21" y="13"/>
                      <a:pt x="21" y="13"/>
                    </a:cubicBezTo>
                    <a:cubicBezTo>
                      <a:pt x="19" y="8"/>
                      <a:pt x="21" y="3"/>
                      <a:pt x="26" y="1"/>
                    </a:cubicBezTo>
                    <a:cubicBezTo>
                      <a:pt x="31" y="0"/>
                      <a:pt x="36" y="2"/>
                      <a:pt x="38" y="7"/>
                    </a:cubicBezTo>
                    <a:cubicBezTo>
                      <a:pt x="39" y="9"/>
                      <a:pt x="51" y="41"/>
                      <a:pt x="57" y="56"/>
                    </a:cubicBezTo>
                    <a:cubicBezTo>
                      <a:pt x="58" y="53"/>
                      <a:pt x="60" y="50"/>
                      <a:pt x="63" y="49"/>
                    </a:cubicBezTo>
                    <a:cubicBezTo>
                      <a:pt x="69" y="46"/>
                      <a:pt x="76" y="49"/>
                      <a:pt x="78" y="55"/>
                    </a:cubicBezTo>
                    <a:cubicBezTo>
                      <a:pt x="78" y="56"/>
                      <a:pt x="79" y="57"/>
                      <a:pt x="79" y="58"/>
                    </a:cubicBezTo>
                    <a:cubicBezTo>
                      <a:pt x="82" y="67"/>
                      <a:pt x="90" y="86"/>
                      <a:pt x="91" y="89"/>
                    </a:cubicBezTo>
                    <a:cubicBezTo>
                      <a:pt x="100" y="112"/>
                      <a:pt x="100" y="112"/>
                      <a:pt x="100" y="112"/>
                    </a:cubicBezTo>
                    <a:cubicBezTo>
                      <a:pt x="100" y="112"/>
                      <a:pt x="100" y="112"/>
                      <a:pt x="100" y="112"/>
                    </a:cubicBezTo>
                    <a:cubicBezTo>
                      <a:pt x="107" y="132"/>
                      <a:pt x="97" y="154"/>
                      <a:pt x="78" y="161"/>
                    </a:cubicBezTo>
                    <a:cubicBezTo>
                      <a:pt x="58" y="169"/>
                      <a:pt x="36" y="159"/>
                      <a:pt x="28" y="139"/>
                    </a:cubicBezTo>
                    <a:cubicBezTo>
                      <a:pt x="28" y="139"/>
                      <a:pt x="28" y="139"/>
                      <a:pt x="28" y="139"/>
                    </a:cubicBezTo>
                    <a:cubicBezTo>
                      <a:pt x="18" y="114"/>
                      <a:pt x="18" y="114"/>
                      <a:pt x="18" y="114"/>
                    </a:cubicBezTo>
                    <a:cubicBezTo>
                      <a:pt x="18" y="113"/>
                      <a:pt x="12" y="98"/>
                      <a:pt x="8" y="86"/>
                    </a:cubicBezTo>
                    <a:cubicBezTo>
                      <a:pt x="4" y="77"/>
                      <a:pt x="1" y="70"/>
                      <a:pt x="1" y="69"/>
                    </a:cubicBezTo>
                    <a:cubicBezTo>
                      <a:pt x="0" y="65"/>
                      <a:pt x="1" y="61"/>
                      <a:pt x="5" y="60"/>
                    </a:cubicBez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69" name="Freeform 14"/>
              <p:cNvSpPr>
                <a:spLocks/>
              </p:cNvSpPr>
              <p:nvPr/>
            </p:nvSpPr>
            <p:spPr bwMode="auto">
              <a:xfrm>
                <a:off x="8973190" y="3436553"/>
                <a:ext cx="1862826" cy="958177"/>
              </a:xfrm>
              <a:custGeom>
                <a:avLst/>
                <a:gdLst>
                  <a:gd name="T0" fmla="*/ 1400 w 1478"/>
                  <a:gd name="T1" fmla="*/ 0 h 762"/>
                  <a:gd name="T2" fmla="*/ 1292 w 1478"/>
                  <a:gd name="T3" fmla="*/ 133 h 762"/>
                  <a:gd name="T4" fmla="*/ 1072 w 1478"/>
                  <a:gd name="T5" fmla="*/ 178 h 762"/>
                  <a:gd name="T6" fmla="*/ 898 w 1478"/>
                  <a:gd name="T7" fmla="*/ 72 h 762"/>
                  <a:gd name="T8" fmla="*/ 579 w 1478"/>
                  <a:gd name="T9" fmla="*/ 74 h 762"/>
                  <a:gd name="T10" fmla="*/ 406 w 1478"/>
                  <a:gd name="T11" fmla="*/ 178 h 762"/>
                  <a:gd name="T12" fmla="*/ 185 w 1478"/>
                  <a:gd name="T13" fmla="*/ 133 h 762"/>
                  <a:gd name="T14" fmla="*/ 78 w 1478"/>
                  <a:gd name="T15" fmla="*/ 0 h 762"/>
                  <a:gd name="T16" fmla="*/ 0 w 1478"/>
                  <a:gd name="T17" fmla="*/ 31 h 762"/>
                  <a:gd name="T18" fmla="*/ 139 w 1478"/>
                  <a:gd name="T19" fmla="*/ 203 h 762"/>
                  <a:gd name="T20" fmla="*/ 349 w 1478"/>
                  <a:gd name="T21" fmla="*/ 268 h 762"/>
                  <a:gd name="T22" fmla="*/ 422 w 1478"/>
                  <a:gd name="T23" fmla="*/ 261 h 762"/>
                  <a:gd name="T24" fmla="*/ 579 w 1478"/>
                  <a:gd name="T25" fmla="*/ 190 h 762"/>
                  <a:gd name="T26" fmla="*/ 579 w 1478"/>
                  <a:gd name="T27" fmla="*/ 762 h 762"/>
                  <a:gd name="T28" fmla="*/ 898 w 1478"/>
                  <a:gd name="T29" fmla="*/ 762 h 762"/>
                  <a:gd name="T30" fmla="*/ 898 w 1478"/>
                  <a:gd name="T31" fmla="*/ 189 h 762"/>
                  <a:gd name="T32" fmla="*/ 1128 w 1478"/>
                  <a:gd name="T33" fmla="*/ 267 h 762"/>
                  <a:gd name="T34" fmla="*/ 1339 w 1478"/>
                  <a:gd name="T35" fmla="*/ 203 h 762"/>
                  <a:gd name="T36" fmla="*/ 1478 w 1478"/>
                  <a:gd name="T37" fmla="*/ 31 h 762"/>
                  <a:gd name="T38" fmla="*/ 1400 w 1478"/>
                  <a:gd name="T39"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8" h="762">
                    <a:moveTo>
                      <a:pt x="1400" y="0"/>
                    </a:moveTo>
                    <a:cubicBezTo>
                      <a:pt x="1378" y="54"/>
                      <a:pt x="1341" y="101"/>
                      <a:pt x="1292" y="133"/>
                    </a:cubicBezTo>
                    <a:cubicBezTo>
                      <a:pt x="1227" y="177"/>
                      <a:pt x="1149" y="193"/>
                      <a:pt x="1072" y="178"/>
                    </a:cubicBezTo>
                    <a:cubicBezTo>
                      <a:pt x="1002" y="165"/>
                      <a:pt x="941" y="127"/>
                      <a:pt x="898" y="72"/>
                    </a:cubicBezTo>
                    <a:cubicBezTo>
                      <a:pt x="579" y="74"/>
                      <a:pt x="579" y="74"/>
                      <a:pt x="579" y="74"/>
                    </a:cubicBezTo>
                    <a:cubicBezTo>
                      <a:pt x="535" y="128"/>
                      <a:pt x="475" y="165"/>
                      <a:pt x="406" y="178"/>
                    </a:cubicBezTo>
                    <a:cubicBezTo>
                      <a:pt x="329" y="193"/>
                      <a:pt x="250" y="177"/>
                      <a:pt x="185" y="133"/>
                    </a:cubicBezTo>
                    <a:cubicBezTo>
                      <a:pt x="137" y="101"/>
                      <a:pt x="99" y="54"/>
                      <a:pt x="78" y="0"/>
                    </a:cubicBezTo>
                    <a:cubicBezTo>
                      <a:pt x="0" y="31"/>
                      <a:pt x="0" y="31"/>
                      <a:pt x="0" y="31"/>
                    </a:cubicBezTo>
                    <a:cubicBezTo>
                      <a:pt x="28" y="101"/>
                      <a:pt x="76" y="161"/>
                      <a:pt x="139" y="203"/>
                    </a:cubicBezTo>
                    <a:cubicBezTo>
                      <a:pt x="202" y="246"/>
                      <a:pt x="274" y="268"/>
                      <a:pt x="349" y="268"/>
                    </a:cubicBezTo>
                    <a:cubicBezTo>
                      <a:pt x="373" y="268"/>
                      <a:pt x="397" y="265"/>
                      <a:pt x="422" y="261"/>
                    </a:cubicBezTo>
                    <a:cubicBezTo>
                      <a:pt x="480" y="249"/>
                      <a:pt x="533" y="225"/>
                      <a:pt x="579" y="190"/>
                    </a:cubicBezTo>
                    <a:cubicBezTo>
                      <a:pt x="579" y="762"/>
                      <a:pt x="579" y="762"/>
                      <a:pt x="579" y="762"/>
                    </a:cubicBezTo>
                    <a:cubicBezTo>
                      <a:pt x="898" y="762"/>
                      <a:pt x="898" y="762"/>
                      <a:pt x="898" y="762"/>
                    </a:cubicBezTo>
                    <a:cubicBezTo>
                      <a:pt x="898" y="189"/>
                      <a:pt x="898" y="189"/>
                      <a:pt x="898" y="189"/>
                    </a:cubicBezTo>
                    <a:cubicBezTo>
                      <a:pt x="964" y="241"/>
                      <a:pt x="1046" y="267"/>
                      <a:pt x="1128" y="267"/>
                    </a:cubicBezTo>
                    <a:cubicBezTo>
                      <a:pt x="1201" y="267"/>
                      <a:pt x="1274" y="247"/>
                      <a:pt x="1339" y="203"/>
                    </a:cubicBezTo>
                    <a:cubicBezTo>
                      <a:pt x="1402" y="161"/>
                      <a:pt x="1450" y="101"/>
                      <a:pt x="1478" y="31"/>
                    </a:cubicBezTo>
                    <a:lnTo>
                      <a:pt x="1400" y="0"/>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0" name="Freeform 15"/>
              <p:cNvSpPr>
                <a:spLocks/>
              </p:cNvSpPr>
              <p:nvPr/>
            </p:nvSpPr>
            <p:spPr bwMode="auto">
              <a:xfrm>
                <a:off x="8973190" y="3436552"/>
                <a:ext cx="1862827" cy="337236"/>
              </a:xfrm>
              <a:custGeom>
                <a:avLst/>
                <a:gdLst>
                  <a:gd name="T0" fmla="*/ 1128 w 1478"/>
                  <a:gd name="T1" fmla="*/ 267 h 268"/>
                  <a:gd name="T2" fmla="*/ 1339 w 1478"/>
                  <a:gd name="T3" fmla="*/ 203 h 268"/>
                  <a:gd name="T4" fmla="*/ 1478 w 1478"/>
                  <a:gd name="T5" fmla="*/ 31 h 268"/>
                  <a:gd name="T6" fmla="*/ 1400 w 1478"/>
                  <a:gd name="T7" fmla="*/ 0 h 268"/>
                  <a:gd name="T8" fmla="*/ 1292 w 1478"/>
                  <a:gd name="T9" fmla="*/ 133 h 268"/>
                  <a:gd name="T10" fmla="*/ 1072 w 1478"/>
                  <a:gd name="T11" fmla="*/ 178 h 268"/>
                  <a:gd name="T12" fmla="*/ 898 w 1478"/>
                  <a:gd name="T13" fmla="*/ 72 h 268"/>
                  <a:gd name="T14" fmla="*/ 579 w 1478"/>
                  <a:gd name="T15" fmla="*/ 74 h 268"/>
                  <a:gd name="T16" fmla="*/ 406 w 1478"/>
                  <a:gd name="T17" fmla="*/ 178 h 268"/>
                  <a:gd name="T18" fmla="*/ 185 w 1478"/>
                  <a:gd name="T19" fmla="*/ 133 h 268"/>
                  <a:gd name="T20" fmla="*/ 78 w 1478"/>
                  <a:gd name="T21" fmla="*/ 0 h 268"/>
                  <a:gd name="T22" fmla="*/ 0 w 1478"/>
                  <a:gd name="T23" fmla="*/ 31 h 268"/>
                  <a:gd name="T24" fmla="*/ 139 w 1478"/>
                  <a:gd name="T25" fmla="*/ 203 h 268"/>
                  <a:gd name="T26" fmla="*/ 349 w 1478"/>
                  <a:gd name="T27" fmla="*/ 268 h 268"/>
                  <a:gd name="T28" fmla="*/ 422 w 1478"/>
                  <a:gd name="T29" fmla="*/ 261 h 268"/>
                  <a:gd name="T30" fmla="*/ 579 w 1478"/>
                  <a:gd name="T31" fmla="*/ 190 h 268"/>
                  <a:gd name="T32" fmla="*/ 579 w 1478"/>
                  <a:gd name="T33" fmla="*/ 199 h 268"/>
                  <a:gd name="T34" fmla="*/ 613 w 1478"/>
                  <a:gd name="T35" fmla="*/ 85 h 268"/>
                  <a:gd name="T36" fmla="*/ 643 w 1478"/>
                  <a:gd name="T37" fmla="*/ 85 h 268"/>
                  <a:gd name="T38" fmla="*/ 713 w 1478"/>
                  <a:gd name="T39" fmla="*/ 135 h 268"/>
                  <a:gd name="T40" fmla="*/ 778 w 1478"/>
                  <a:gd name="T41" fmla="*/ 85 h 268"/>
                  <a:gd name="T42" fmla="*/ 835 w 1478"/>
                  <a:gd name="T43" fmla="*/ 85 h 268"/>
                  <a:gd name="T44" fmla="*/ 913 w 1478"/>
                  <a:gd name="T45" fmla="*/ 200 h 268"/>
                  <a:gd name="T46" fmla="*/ 1128 w 1478"/>
                  <a:gd name="T47" fmla="*/ 26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8" h="268">
                    <a:moveTo>
                      <a:pt x="1128" y="267"/>
                    </a:moveTo>
                    <a:cubicBezTo>
                      <a:pt x="1201" y="267"/>
                      <a:pt x="1274" y="247"/>
                      <a:pt x="1339" y="203"/>
                    </a:cubicBezTo>
                    <a:cubicBezTo>
                      <a:pt x="1402" y="161"/>
                      <a:pt x="1450" y="101"/>
                      <a:pt x="1478" y="31"/>
                    </a:cubicBezTo>
                    <a:cubicBezTo>
                      <a:pt x="1400" y="0"/>
                      <a:pt x="1400" y="0"/>
                      <a:pt x="1400" y="0"/>
                    </a:cubicBezTo>
                    <a:cubicBezTo>
                      <a:pt x="1378" y="54"/>
                      <a:pt x="1341" y="101"/>
                      <a:pt x="1292" y="133"/>
                    </a:cubicBezTo>
                    <a:cubicBezTo>
                      <a:pt x="1227" y="177"/>
                      <a:pt x="1149" y="193"/>
                      <a:pt x="1072" y="178"/>
                    </a:cubicBezTo>
                    <a:cubicBezTo>
                      <a:pt x="1002" y="165"/>
                      <a:pt x="941" y="127"/>
                      <a:pt x="898" y="72"/>
                    </a:cubicBezTo>
                    <a:cubicBezTo>
                      <a:pt x="579" y="74"/>
                      <a:pt x="579" y="74"/>
                      <a:pt x="579" y="74"/>
                    </a:cubicBezTo>
                    <a:cubicBezTo>
                      <a:pt x="535" y="128"/>
                      <a:pt x="475" y="165"/>
                      <a:pt x="406" y="178"/>
                    </a:cubicBezTo>
                    <a:cubicBezTo>
                      <a:pt x="329" y="193"/>
                      <a:pt x="250" y="177"/>
                      <a:pt x="185" y="133"/>
                    </a:cubicBezTo>
                    <a:cubicBezTo>
                      <a:pt x="137" y="101"/>
                      <a:pt x="99" y="54"/>
                      <a:pt x="78" y="0"/>
                    </a:cubicBezTo>
                    <a:cubicBezTo>
                      <a:pt x="0" y="31"/>
                      <a:pt x="0" y="31"/>
                      <a:pt x="0" y="31"/>
                    </a:cubicBezTo>
                    <a:cubicBezTo>
                      <a:pt x="28" y="101"/>
                      <a:pt x="76" y="161"/>
                      <a:pt x="139" y="203"/>
                    </a:cubicBezTo>
                    <a:cubicBezTo>
                      <a:pt x="202" y="246"/>
                      <a:pt x="274" y="268"/>
                      <a:pt x="349" y="268"/>
                    </a:cubicBezTo>
                    <a:cubicBezTo>
                      <a:pt x="373" y="268"/>
                      <a:pt x="397" y="265"/>
                      <a:pt x="422" y="261"/>
                    </a:cubicBezTo>
                    <a:cubicBezTo>
                      <a:pt x="480" y="249"/>
                      <a:pt x="533" y="225"/>
                      <a:pt x="579" y="190"/>
                    </a:cubicBezTo>
                    <a:cubicBezTo>
                      <a:pt x="579" y="199"/>
                      <a:pt x="579" y="199"/>
                      <a:pt x="579" y="199"/>
                    </a:cubicBezTo>
                    <a:cubicBezTo>
                      <a:pt x="613" y="85"/>
                      <a:pt x="613" y="85"/>
                      <a:pt x="613" y="85"/>
                    </a:cubicBezTo>
                    <a:cubicBezTo>
                      <a:pt x="643" y="85"/>
                      <a:pt x="643" y="85"/>
                      <a:pt x="643" y="85"/>
                    </a:cubicBezTo>
                    <a:cubicBezTo>
                      <a:pt x="713" y="135"/>
                      <a:pt x="713" y="135"/>
                      <a:pt x="713" y="135"/>
                    </a:cubicBezTo>
                    <a:cubicBezTo>
                      <a:pt x="778" y="85"/>
                      <a:pt x="778" y="85"/>
                      <a:pt x="778" y="85"/>
                    </a:cubicBezTo>
                    <a:cubicBezTo>
                      <a:pt x="835" y="85"/>
                      <a:pt x="835" y="85"/>
                      <a:pt x="835" y="85"/>
                    </a:cubicBezTo>
                    <a:cubicBezTo>
                      <a:pt x="913" y="200"/>
                      <a:pt x="913" y="200"/>
                      <a:pt x="913" y="200"/>
                    </a:cubicBezTo>
                    <a:cubicBezTo>
                      <a:pt x="976" y="244"/>
                      <a:pt x="1052" y="267"/>
                      <a:pt x="1128" y="267"/>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1" name="Freeform 35"/>
              <p:cNvSpPr>
                <a:spLocks/>
              </p:cNvSpPr>
              <p:nvPr/>
            </p:nvSpPr>
            <p:spPr bwMode="auto">
              <a:xfrm>
                <a:off x="9481720" y="3080582"/>
                <a:ext cx="291736" cy="291736"/>
              </a:xfrm>
              <a:custGeom>
                <a:avLst/>
                <a:gdLst>
                  <a:gd name="T0" fmla="*/ 92 w 232"/>
                  <a:gd name="T1" fmla="*/ 232 h 232"/>
                  <a:gd name="T2" fmla="*/ 139 w 232"/>
                  <a:gd name="T3" fmla="*/ 0 h 232"/>
                  <a:gd name="T4" fmla="*/ 92 w 232"/>
                  <a:gd name="T5" fmla="*/ 232 h 232"/>
                </a:gdLst>
                <a:ahLst/>
                <a:cxnLst>
                  <a:cxn ang="0">
                    <a:pos x="T0" y="T1"/>
                  </a:cxn>
                  <a:cxn ang="0">
                    <a:pos x="T2" y="T3"/>
                  </a:cxn>
                  <a:cxn ang="0">
                    <a:pos x="T4" y="T5"/>
                  </a:cxn>
                </a:cxnLst>
                <a:rect l="0" t="0" r="r" b="b"/>
                <a:pathLst>
                  <a:path w="232" h="232">
                    <a:moveTo>
                      <a:pt x="92" y="232"/>
                    </a:moveTo>
                    <a:cubicBezTo>
                      <a:pt x="92" y="232"/>
                      <a:pt x="0" y="92"/>
                      <a:pt x="139" y="0"/>
                    </a:cubicBezTo>
                    <a:cubicBezTo>
                      <a:pt x="139" y="0"/>
                      <a:pt x="232" y="139"/>
                      <a:pt x="92" y="232"/>
                    </a:cubicBez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2" name="Freeform 36"/>
              <p:cNvSpPr>
                <a:spLocks/>
              </p:cNvSpPr>
              <p:nvPr/>
            </p:nvSpPr>
            <p:spPr bwMode="auto">
              <a:xfrm>
                <a:off x="9444250" y="3152847"/>
                <a:ext cx="278353" cy="278353"/>
              </a:xfrm>
              <a:custGeom>
                <a:avLst/>
                <a:gdLst>
                  <a:gd name="T0" fmla="*/ 153 w 220"/>
                  <a:gd name="T1" fmla="*/ 221 h 221"/>
                  <a:gd name="T2" fmla="*/ 67 w 220"/>
                  <a:gd name="T3" fmla="*/ 0 h 221"/>
                  <a:gd name="T4" fmla="*/ 153 w 220"/>
                  <a:gd name="T5" fmla="*/ 221 h 221"/>
                </a:gdLst>
                <a:ahLst/>
                <a:cxnLst>
                  <a:cxn ang="0">
                    <a:pos x="T0" y="T1"/>
                  </a:cxn>
                  <a:cxn ang="0">
                    <a:pos x="T2" y="T3"/>
                  </a:cxn>
                  <a:cxn ang="0">
                    <a:pos x="T4" y="T5"/>
                  </a:cxn>
                </a:cxnLst>
                <a:rect l="0" t="0" r="r" b="b"/>
                <a:pathLst>
                  <a:path w="220" h="221">
                    <a:moveTo>
                      <a:pt x="153" y="221"/>
                    </a:moveTo>
                    <a:cubicBezTo>
                      <a:pt x="153" y="221"/>
                      <a:pt x="0" y="153"/>
                      <a:pt x="67" y="0"/>
                    </a:cubicBezTo>
                    <a:cubicBezTo>
                      <a:pt x="67" y="0"/>
                      <a:pt x="220" y="68"/>
                      <a:pt x="153" y="221"/>
                    </a:cubicBez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3" name="Freeform 37"/>
              <p:cNvSpPr>
                <a:spLocks/>
              </p:cNvSpPr>
              <p:nvPr/>
            </p:nvSpPr>
            <p:spPr bwMode="auto">
              <a:xfrm>
                <a:off x="9529897" y="3292023"/>
                <a:ext cx="270324" cy="283706"/>
              </a:xfrm>
              <a:custGeom>
                <a:avLst/>
                <a:gdLst>
                  <a:gd name="T0" fmla="*/ 216 w 216"/>
                  <a:gd name="T1" fmla="*/ 156 h 224"/>
                  <a:gd name="T2" fmla="*/ 0 w 216"/>
                  <a:gd name="T3" fmla="*/ 61 h 224"/>
                  <a:gd name="T4" fmla="*/ 216 w 216"/>
                  <a:gd name="T5" fmla="*/ 156 h 224"/>
                </a:gdLst>
                <a:ahLst/>
                <a:cxnLst>
                  <a:cxn ang="0">
                    <a:pos x="T0" y="T1"/>
                  </a:cxn>
                  <a:cxn ang="0">
                    <a:pos x="T2" y="T3"/>
                  </a:cxn>
                  <a:cxn ang="0">
                    <a:pos x="T4" y="T5"/>
                  </a:cxn>
                </a:cxnLst>
                <a:rect l="0" t="0" r="r" b="b"/>
                <a:pathLst>
                  <a:path w="216" h="224">
                    <a:moveTo>
                      <a:pt x="216" y="156"/>
                    </a:moveTo>
                    <a:cubicBezTo>
                      <a:pt x="206" y="160"/>
                      <a:pt x="63" y="224"/>
                      <a:pt x="0" y="61"/>
                    </a:cubicBezTo>
                    <a:cubicBezTo>
                      <a:pt x="0" y="61"/>
                      <a:pt x="156" y="0"/>
                      <a:pt x="216" y="156"/>
                    </a:cubicBez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4" name="Freeform 38"/>
              <p:cNvSpPr>
                <a:spLocks/>
              </p:cNvSpPr>
              <p:nvPr/>
            </p:nvSpPr>
            <p:spPr bwMode="auto">
              <a:xfrm>
                <a:off x="9596809" y="3281317"/>
                <a:ext cx="222147" cy="187353"/>
              </a:xfrm>
              <a:custGeom>
                <a:avLst/>
                <a:gdLst>
                  <a:gd name="T0" fmla="*/ 83 w 83"/>
                  <a:gd name="T1" fmla="*/ 31 h 70"/>
                  <a:gd name="T2" fmla="*/ 65 w 83"/>
                  <a:gd name="T3" fmla="*/ 70 h 70"/>
                  <a:gd name="T4" fmla="*/ 0 w 83"/>
                  <a:gd name="T5" fmla="*/ 39 h 70"/>
                  <a:gd name="T6" fmla="*/ 18 w 83"/>
                  <a:gd name="T7" fmla="*/ 0 h 70"/>
                  <a:gd name="T8" fmla="*/ 83 w 83"/>
                  <a:gd name="T9" fmla="*/ 31 h 70"/>
                </a:gdLst>
                <a:ahLst/>
                <a:cxnLst>
                  <a:cxn ang="0">
                    <a:pos x="T0" y="T1"/>
                  </a:cxn>
                  <a:cxn ang="0">
                    <a:pos x="T2" y="T3"/>
                  </a:cxn>
                  <a:cxn ang="0">
                    <a:pos x="T4" y="T5"/>
                  </a:cxn>
                  <a:cxn ang="0">
                    <a:pos x="T6" y="T7"/>
                  </a:cxn>
                  <a:cxn ang="0">
                    <a:pos x="T8" y="T9"/>
                  </a:cxn>
                </a:cxnLst>
                <a:rect l="0" t="0" r="r" b="b"/>
                <a:pathLst>
                  <a:path w="83" h="70">
                    <a:moveTo>
                      <a:pt x="83" y="31"/>
                    </a:moveTo>
                    <a:lnTo>
                      <a:pt x="65" y="70"/>
                    </a:lnTo>
                    <a:lnTo>
                      <a:pt x="0" y="39"/>
                    </a:lnTo>
                    <a:lnTo>
                      <a:pt x="18" y="0"/>
                    </a:lnTo>
                    <a:lnTo>
                      <a:pt x="83" y="31"/>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5" name="Freeform 39"/>
              <p:cNvSpPr>
                <a:spLocks/>
              </p:cNvSpPr>
              <p:nvPr/>
            </p:nvSpPr>
            <p:spPr bwMode="auto">
              <a:xfrm>
                <a:off x="9626250" y="3171582"/>
                <a:ext cx="372030" cy="414853"/>
              </a:xfrm>
              <a:custGeom>
                <a:avLst/>
                <a:gdLst>
                  <a:gd name="T0" fmla="*/ 17 w 296"/>
                  <a:gd name="T1" fmla="*/ 0 h 330"/>
                  <a:gd name="T2" fmla="*/ 15 w 296"/>
                  <a:gd name="T3" fmla="*/ 73 h 330"/>
                  <a:gd name="T4" fmla="*/ 0 w 296"/>
                  <a:gd name="T5" fmla="*/ 90 h 330"/>
                  <a:gd name="T6" fmla="*/ 84 w 296"/>
                  <a:gd name="T7" fmla="*/ 125 h 330"/>
                  <a:gd name="T8" fmla="*/ 90 w 296"/>
                  <a:gd name="T9" fmla="*/ 129 h 330"/>
                  <a:gd name="T10" fmla="*/ 109 w 296"/>
                  <a:gd name="T11" fmla="*/ 146 h 330"/>
                  <a:gd name="T12" fmla="*/ 101 w 296"/>
                  <a:gd name="T13" fmla="*/ 163 h 330"/>
                  <a:gd name="T14" fmla="*/ 88 w 296"/>
                  <a:gd name="T15" fmla="*/ 155 h 330"/>
                  <a:gd name="T16" fmla="*/ 61 w 296"/>
                  <a:gd name="T17" fmla="*/ 161 h 330"/>
                  <a:gd name="T18" fmla="*/ 67 w 296"/>
                  <a:gd name="T19" fmla="*/ 189 h 330"/>
                  <a:gd name="T20" fmla="*/ 89 w 296"/>
                  <a:gd name="T21" fmla="*/ 203 h 330"/>
                  <a:gd name="T22" fmla="*/ 122 w 296"/>
                  <a:gd name="T23" fmla="*/ 223 h 330"/>
                  <a:gd name="T24" fmla="*/ 132 w 296"/>
                  <a:gd name="T25" fmla="*/ 291 h 330"/>
                  <a:gd name="T26" fmla="*/ 201 w 296"/>
                  <a:gd name="T27" fmla="*/ 330 h 330"/>
                  <a:gd name="T28" fmla="*/ 248 w 296"/>
                  <a:gd name="T29" fmla="*/ 205 h 330"/>
                  <a:gd name="T30" fmla="*/ 282 w 296"/>
                  <a:gd name="T31" fmla="*/ 176 h 330"/>
                  <a:gd name="T32" fmla="*/ 296 w 296"/>
                  <a:gd name="T33" fmla="*/ 153 h 330"/>
                  <a:gd name="T34" fmla="*/ 208 w 296"/>
                  <a:gd name="T35" fmla="*/ 89 h 330"/>
                  <a:gd name="T36" fmla="*/ 223 w 296"/>
                  <a:gd name="T37" fmla="*/ 64 h 330"/>
                  <a:gd name="T38" fmla="*/ 17 w 296"/>
                  <a:gd name="T39"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6" h="330">
                    <a:moveTo>
                      <a:pt x="17" y="0"/>
                    </a:moveTo>
                    <a:cubicBezTo>
                      <a:pt x="30" y="20"/>
                      <a:pt x="30" y="48"/>
                      <a:pt x="15" y="73"/>
                    </a:cubicBezTo>
                    <a:cubicBezTo>
                      <a:pt x="10" y="79"/>
                      <a:pt x="6" y="85"/>
                      <a:pt x="0" y="90"/>
                    </a:cubicBezTo>
                    <a:cubicBezTo>
                      <a:pt x="27" y="95"/>
                      <a:pt x="56" y="107"/>
                      <a:pt x="84" y="125"/>
                    </a:cubicBezTo>
                    <a:cubicBezTo>
                      <a:pt x="86" y="126"/>
                      <a:pt x="88" y="127"/>
                      <a:pt x="90" y="129"/>
                    </a:cubicBezTo>
                    <a:cubicBezTo>
                      <a:pt x="101" y="139"/>
                      <a:pt x="109" y="146"/>
                      <a:pt x="109" y="146"/>
                    </a:cubicBezTo>
                    <a:cubicBezTo>
                      <a:pt x="106" y="152"/>
                      <a:pt x="104" y="158"/>
                      <a:pt x="101" y="163"/>
                    </a:cubicBezTo>
                    <a:cubicBezTo>
                      <a:pt x="96" y="160"/>
                      <a:pt x="91" y="156"/>
                      <a:pt x="88" y="155"/>
                    </a:cubicBezTo>
                    <a:cubicBezTo>
                      <a:pt x="79" y="149"/>
                      <a:pt x="67" y="152"/>
                      <a:pt x="61" y="161"/>
                    </a:cubicBezTo>
                    <a:cubicBezTo>
                      <a:pt x="55" y="171"/>
                      <a:pt x="58" y="183"/>
                      <a:pt x="67" y="189"/>
                    </a:cubicBezTo>
                    <a:cubicBezTo>
                      <a:pt x="71" y="191"/>
                      <a:pt x="85" y="200"/>
                      <a:pt x="89" y="203"/>
                    </a:cubicBezTo>
                    <a:cubicBezTo>
                      <a:pt x="90" y="203"/>
                      <a:pt x="122" y="223"/>
                      <a:pt x="122" y="223"/>
                    </a:cubicBezTo>
                    <a:cubicBezTo>
                      <a:pt x="122" y="239"/>
                      <a:pt x="132" y="291"/>
                      <a:pt x="132" y="291"/>
                    </a:cubicBezTo>
                    <a:cubicBezTo>
                      <a:pt x="201" y="330"/>
                      <a:pt x="201" y="330"/>
                      <a:pt x="201" y="330"/>
                    </a:cubicBezTo>
                    <a:cubicBezTo>
                      <a:pt x="248" y="205"/>
                      <a:pt x="248" y="205"/>
                      <a:pt x="248" y="205"/>
                    </a:cubicBezTo>
                    <a:cubicBezTo>
                      <a:pt x="260" y="195"/>
                      <a:pt x="273" y="191"/>
                      <a:pt x="282" y="176"/>
                    </a:cubicBezTo>
                    <a:cubicBezTo>
                      <a:pt x="287" y="168"/>
                      <a:pt x="293" y="162"/>
                      <a:pt x="296" y="153"/>
                    </a:cubicBezTo>
                    <a:cubicBezTo>
                      <a:pt x="208" y="89"/>
                      <a:pt x="208" y="89"/>
                      <a:pt x="208" y="89"/>
                    </a:cubicBezTo>
                    <a:cubicBezTo>
                      <a:pt x="223" y="64"/>
                      <a:pt x="223" y="64"/>
                      <a:pt x="223" y="64"/>
                    </a:cubicBezTo>
                    <a:lnTo>
                      <a:pt x="17" y="0"/>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6" name="Freeform 40"/>
              <p:cNvSpPr>
                <a:spLocks/>
              </p:cNvSpPr>
              <p:nvPr/>
            </p:nvSpPr>
            <p:spPr bwMode="auto">
              <a:xfrm>
                <a:off x="9778809" y="3259906"/>
                <a:ext cx="18735" cy="18735"/>
              </a:xfrm>
              <a:custGeom>
                <a:avLst/>
                <a:gdLst>
                  <a:gd name="T0" fmla="*/ 11 w 15"/>
                  <a:gd name="T1" fmla="*/ 2 h 16"/>
                  <a:gd name="T2" fmla="*/ 13 w 15"/>
                  <a:gd name="T3" fmla="*/ 12 h 16"/>
                  <a:gd name="T4" fmla="*/ 4 w 15"/>
                  <a:gd name="T5" fmla="*/ 14 h 16"/>
                  <a:gd name="T6" fmla="*/ 2 w 15"/>
                  <a:gd name="T7" fmla="*/ 5 h 16"/>
                  <a:gd name="T8" fmla="*/ 11 w 15"/>
                  <a:gd name="T9" fmla="*/ 2 h 16"/>
                </a:gdLst>
                <a:ahLst/>
                <a:cxnLst>
                  <a:cxn ang="0">
                    <a:pos x="T0" y="T1"/>
                  </a:cxn>
                  <a:cxn ang="0">
                    <a:pos x="T2" y="T3"/>
                  </a:cxn>
                  <a:cxn ang="0">
                    <a:pos x="T4" y="T5"/>
                  </a:cxn>
                  <a:cxn ang="0">
                    <a:pos x="T6" y="T7"/>
                  </a:cxn>
                  <a:cxn ang="0">
                    <a:pos x="T8" y="T9"/>
                  </a:cxn>
                </a:cxnLst>
                <a:rect l="0" t="0" r="r" b="b"/>
                <a:pathLst>
                  <a:path w="15" h="16">
                    <a:moveTo>
                      <a:pt x="11" y="2"/>
                    </a:moveTo>
                    <a:cubicBezTo>
                      <a:pt x="14" y="4"/>
                      <a:pt x="15" y="9"/>
                      <a:pt x="13" y="12"/>
                    </a:cubicBezTo>
                    <a:cubicBezTo>
                      <a:pt x="11" y="15"/>
                      <a:pt x="7" y="16"/>
                      <a:pt x="4" y="14"/>
                    </a:cubicBezTo>
                    <a:cubicBezTo>
                      <a:pt x="1" y="12"/>
                      <a:pt x="0" y="8"/>
                      <a:pt x="2" y="5"/>
                    </a:cubicBezTo>
                    <a:cubicBezTo>
                      <a:pt x="4" y="1"/>
                      <a:pt x="8" y="0"/>
                      <a:pt x="11" y="2"/>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sp>
            <p:nvSpPr>
              <p:cNvPr id="77" name="Freeform 41"/>
              <p:cNvSpPr>
                <a:spLocks/>
              </p:cNvSpPr>
              <p:nvPr/>
            </p:nvSpPr>
            <p:spPr bwMode="auto">
              <a:xfrm>
                <a:off x="9816280" y="3356259"/>
                <a:ext cx="179324" cy="230177"/>
              </a:xfrm>
              <a:custGeom>
                <a:avLst/>
                <a:gdLst>
                  <a:gd name="T0" fmla="*/ 130 w 142"/>
                  <a:gd name="T1" fmla="*/ 0 h 184"/>
                  <a:gd name="T2" fmla="*/ 46 w 142"/>
                  <a:gd name="T3" fmla="*/ 69 h 184"/>
                  <a:gd name="T4" fmla="*/ 0 w 142"/>
                  <a:gd name="T5" fmla="*/ 59 h 184"/>
                  <a:gd name="T6" fmla="*/ 26 w 142"/>
                  <a:gd name="T7" fmla="*/ 171 h 184"/>
                  <a:gd name="T8" fmla="*/ 50 w 142"/>
                  <a:gd name="T9" fmla="*/ 184 h 184"/>
                  <a:gd name="T10" fmla="*/ 103 w 142"/>
                  <a:gd name="T11" fmla="*/ 137 h 184"/>
                  <a:gd name="T12" fmla="*/ 99 w 142"/>
                  <a:gd name="T13" fmla="*/ 75 h 184"/>
                  <a:gd name="T14" fmla="*/ 128 w 142"/>
                  <a:gd name="T15" fmla="*/ 38 h 184"/>
                  <a:gd name="T16" fmla="*/ 129 w 142"/>
                  <a:gd name="T17" fmla="*/ 33 h 184"/>
                  <a:gd name="T18" fmla="*/ 132 w 142"/>
                  <a:gd name="T19" fmla="*/ 31 h 184"/>
                  <a:gd name="T20" fmla="*/ 142 w 142"/>
                  <a:gd name="T21" fmla="*/ 7 h 184"/>
                  <a:gd name="T22" fmla="*/ 130 w 142"/>
                  <a:gd name="T23"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184">
                    <a:moveTo>
                      <a:pt x="130" y="0"/>
                    </a:moveTo>
                    <a:cubicBezTo>
                      <a:pt x="46" y="69"/>
                      <a:pt x="46" y="69"/>
                      <a:pt x="46" y="69"/>
                    </a:cubicBezTo>
                    <a:cubicBezTo>
                      <a:pt x="0" y="59"/>
                      <a:pt x="0" y="59"/>
                      <a:pt x="0" y="59"/>
                    </a:cubicBezTo>
                    <a:cubicBezTo>
                      <a:pt x="26" y="171"/>
                      <a:pt x="26" y="171"/>
                      <a:pt x="26" y="171"/>
                    </a:cubicBezTo>
                    <a:cubicBezTo>
                      <a:pt x="50" y="184"/>
                      <a:pt x="50" y="184"/>
                      <a:pt x="50" y="184"/>
                    </a:cubicBezTo>
                    <a:cubicBezTo>
                      <a:pt x="103" y="137"/>
                      <a:pt x="103" y="137"/>
                      <a:pt x="103" y="137"/>
                    </a:cubicBezTo>
                    <a:cubicBezTo>
                      <a:pt x="99" y="75"/>
                      <a:pt x="99" y="75"/>
                      <a:pt x="99" y="75"/>
                    </a:cubicBezTo>
                    <a:cubicBezTo>
                      <a:pt x="110" y="64"/>
                      <a:pt x="120" y="52"/>
                      <a:pt x="128" y="38"/>
                    </a:cubicBezTo>
                    <a:cubicBezTo>
                      <a:pt x="128" y="36"/>
                      <a:pt x="128" y="35"/>
                      <a:pt x="129" y="33"/>
                    </a:cubicBezTo>
                    <a:cubicBezTo>
                      <a:pt x="130" y="32"/>
                      <a:pt x="131" y="32"/>
                      <a:pt x="132" y="31"/>
                    </a:cubicBezTo>
                    <a:cubicBezTo>
                      <a:pt x="136" y="23"/>
                      <a:pt x="139" y="15"/>
                      <a:pt x="142" y="7"/>
                    </a:cubicBezTo>
                    <a:lnTo>
                      <a:pt x="13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75665" eaLnBrk="1" fontAlgn="auto" latinLnBrk="0" hangingPunct="1">
                  <a:lnSpc>
                    <a:spcPct val="100000"/>
                  </a:lnSpc>
                  <a:spcBef>
                    <a:spcPts val="0"/>
                  </a:spcBef>
                  <a:spcAft>
                    <a:spcPts val="0"/>
                  </a:spcAft>
                  <a:buClrTx/>
                  <a:buSzTx/>
                  <a:buFontTx/>
                  <a:buNone/>
                  <a:tabLst/>
                  <a:defRPr/>
                </a:pPr>
                <a:endParaRPr kumimoji="0" lang="en-US" sz="1921" b="0" i="0" u="none" strike="noStrike" kern="0" cap="none" spc="0" normalizeH="0" baseline="0" noProof="0">
                  <a:ln>
                    <a:noFill/>
                  </a:ln>
                  <a:solidFill>
                    <a:prstClr val="white"/>
                  </a:solidFill>
                  <a:effectLst/>
                  <a:uLnTx/>
                  <a:uFillTx/>
                </a:endParaRPr>
              </a:p>
            </p:txBody>
          </p:sp>
        </p:grpSp>
      </p:grpSp>
    </p:spTree>
    <p:extLst>
      <p:ext uri="{BB962C8B-B14F-4D97-AF65-F5344CB8AC3E}">
        <p14:creationId xmlns:p14="http://schemas.microsoft.com/office/powerpoint/2010/main" val="1987138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a:xfrm>
            <a:off x="365760" y="365760"/>
            <a:ext cx="11704320" cy="822960"/>
          </a:xfrm>
        </p:spPr>
        <p:txBody>
          <a:bodyPr/>
          <a:lstStyle/>
          <a:p>
            <a:r>
              <a:rPr lang="en-US" dirty="0"/>
              <a:t>Click to edit Master title style</a:t>
            </a:r>
          </a:p>
        </p:txBody>
      </p:sp>
      <p:sp>
        <p:nvSpPr>
          <p:cNvPr id="4" name="Text Placeholder 3"/>
          <p:cNvSpPr>
            <a:spLocks noGrp="1"/>
          </p:cNvSpPr>
          <p:nvPr>
            <p:ph type="body" sz="quarter" idx="10" hasCustomPrompt="1"/>
          </p:nvPr>
        </p:nvSpPr>
        <p:spPr>
          <a:xfrm>
            <a:off x="365760" y="1188720"/>
            <a:ext cx="11704320" cy="822960"/>
          </a:xfrm>
        </p:spPr>
        <p:txBody>
          <a:bodyPr/>
          <a:lstStyle>
            <a:lvl1pPr marL="0" indent="0">
              <a:buNone/>
              <a:defRPr sz="2800" spc="-30" baseline="0">
                <a:solidFill>
                  <a:schemeClr val="tx1"/>
                </a:solidFill>
                <a:latin typeface="+mj-lt"/>
              </a:defRPr>
            </a:lvl1pPr>
          </a:lstStyle>
          <a:p>
            <a:pPr lvl="0"/>
            <a:r>
              <a:rPr lang="en-US" dirty="0"/>
              <a:t>Click to edit Master subhead style</a:t>
            </a:r>
          </a:p>
        </p:txBody>
      </p:sp>
    </p:spTree>
    <p:extLst>
      <p:ext uri="{BB962C8B-B14F-4D97-AF65-F5344CB8AC3E}">
        <p14:creationId xmlns:p14="http://schemas.microsoft.com/office/powerpoint/2010/main" val="239164422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120198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38"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64" r:id="rId23"/>
    <p:sldLayoutId id="2147484365" r:id="rId24"/>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359" r:id="rId18"/>
    <p:sldLayoutId id="2147484360" r:id="rId19"/>
    <p:sldLayoutId id="2147484361" r:id="rId20"/>
    <p:sldLayoutId id="2147484362" r:id="rId21"/>
    <p:sldLayoutId id="21474843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4.xml"/><Relationship Id="rId4" Type="http://schemas.openxmlformats.org/officeDocument/2006/relationships/image" Target="../media/image117.png"/></Relationships>
</file>

<file path=ppt/slides/_rels/slide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jpg"/><Relationship Id="rId4" Type="http://schemas.openxmlformats.org/officeDocument/2006/relationships/hyperlink" Target="https://aka.ms/ignite.mobileapp"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4.xml"/><Relationship Id="rId5" Type="http://schemas.openxmlformats.org/officeDocument/2006/relationships/tags" Target="../tags/tag11.xml"/><Relationship Id="rId4"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4"/><Relationship Id="rId7"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31.png"/><Relationship Id="rId4" Type="http://schemas.openxmlformats.org/officeDocument/2006/relationships/video" Target="../media/media2.mp4"/><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8.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jpe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Layout" Target="../slideLayouts/slideLayout5.xml"/><Relationship Id="rId4" Type="http://schemas.openxmlformats.org/officeDocument/2006/relationships/tags" Target="../tags/tag15.xml"/></Relationships>
</file>

<file path=ppt/slides/_rels/slide7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hyperlink" Target="file:///\\Server1\LegalDocs"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0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Deployment Options</a:t>
            </a:r>
          </a:p>
        </p:txBody>
      </p:sp>
      <p:grpSp>
        <p:nvGrpSpPr>
          <p:cNvPr id="2" name="Group 1"/>
          <p:cNvGrpSpPr/>
          <p:nvPr/>
        </p:nvGrpSpPr>
        <p:grpSpPr>
          <a:xfrm>
            <a:off x="580621" y="1212849"/>
            <a:ext cx="11277599" cy="4693204"/>
            <a:chOff x="1467994" y="1699659"/>
            <a:chExt cx="9053090" cy="3671730"/>
          </a:xfrm>
        </p:grpSpPr>
        <p:sp>
          <p:nvSpPr>
            <p:cNvPr id="4" name="Rectangle 3"/>
            <p:cNvSpPr/>
            <p:nvPr/>
          </p:nvSpPr>
          <p:spPr bwMode="auto">
            <a:xfrm>
              <a:off x="1467994" y="2311325"/>
              <a:ext cx="2416071" cy="3060064"/>
            </a:xfrm>
            <a:prstGeom prst="rect">
              <a:avLst/>
            </a:prstGeom>
            <a:solidFill>
              <a:schemeClr val="tx2">
                <a:lumMod val="20000"/>
                <a:lumOff val="80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defTabSz="658737" fontAlgn="base">
                <a:spcBef>
                  <a:spcPct val="0"/>
                </a:spcBef>
                <a:spcAft>
                  <a:spcPct val="0"/>
                </a:spcAft>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Familiar enterprise process for all scenarios</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Capture Data / Settings</a:t>
              </a: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Deploy (custom) OS image</a:t>
              </a: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Inject Drivers</a:t>
              </a: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Install Apps</a:t>
              </a: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Restore Data / Settings</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r>
                <a:rPr lang="en-US" sz="2000" dirty="0">
                  <a:solidFill>
                    <a:srgbClr val="D83B01"/>
                  </a:solidFill>
                  <a:latin typeface="+mj-lt"/>
                  <a:ea typeface="Segoe UI" pitchFamily="34" charset="0"/>
                  <a:cs typeface="Segoe UI Semilight" panose="020B0402040204020203" pitchFamily="34" charset="0"/>
                </a:rPr>
                <a:t>Still an option for all scenarios</a:t>
              </a:r>
            </a:p>
          </p:txBody>
        </p:sp>
        <p:sp>
          <p:nvSpPr>
            <p:cNvPr id="5" name="Rectangle 4"/>
            <p:cNvSpPr/>
            <p:nvPr/>
          </p:nvSpPr>
          <p:spPr bwMode="auto">
            <a:xfrm>
              <a:off x="8105012" y="2306939"/>
              <a:ext cx="2416071" cy="3060064"/>
            </a:xfrm>
            <a:prstGeom prst="rect">
              <a:avLst/>
            </a:prstGeom>
            <a:solidFill>
              <a:schemeClr val="tx2">
                <a:lumMod val="20000"/>
                <a:lumOff val="80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defTabSz="658737" fontAlgn="base">
                <a:spcBef>
                  <a:spcPct val="0"/>
                </a:spcBef>
                <a:spcAft>
                  <a:spcPct val="0"/>
                </a:spcAft>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New capability for new devices</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r>
                <a:rPr lang="en-US" sz="2000" dirty="0">
                  <a:solidFill>
                    <a:srgbClr val="4F4F4F"/>
                  </a:solidFill>
                  <a:latin typeface="Segoe UI Semilight" panose="020B0402040204020203" pitchFamily="34" charset="0"/>
                  <a:ea typeface="Segoe UI" pitchFamily="34" charset="0"/>
                  <a:cs typeface="Segoe UI Semilight" panose="020B0402040204020203" pitchFamily="34" charset="0"/>
                </a:rPr>
                <a:t>Transform</a:t>
              </a: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 into an enterprise device</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Remove existing items</a:t>
              </a:r>
            </a:p>
            <a:p>
              <a:pPr defTabSz="658737" fontAlgn="base">
                <a:spcBef>
                  <a:spcPct val="0"/>
                </a:spcBef>
                <a:spcAft>
                  <a:spcPct val="0"/>
                </a:spcAft>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Add organizational apps</a:t>
              </a:r>
            </a:p>
            <a:p>
              <a:pPr defTabSz="658737" fontAlgn="base">
                <a:spcBef>
                  <a:spcPct val="0"/>
                </a:spcBef>
                <a:spcAft>
                  <a:spcPct val="0"/>
                </a:spcAft>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Add organizational configuration</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r>
                <a:rPr lang="en-US" sz="2000" dirty="0">
                  <a:solidFill>
                    <a:srgbClr val="D83B01"/>
                  </a:solidFill>
                  <a:latin typeface="Segoe UI Semilight" panose="020B0402040204020203" pitchFamily="34" charset="0"/>
                  <a:ea typeface="Segoe UI" pitchFamily="34" charset="0"/>
                  <a:cs typeface="Segoe UI Semilight" panose="020B0402040204020203" pitchFamily="34" charset="0"/>
                </a:rPr>
                <a:t>For Windows 10 CYOD scenarios</a:t>
              </a:r>
            </a:p>
          </p:txBody>
        </p:sp>
        <p:sp>
          <p:nvSpPr>
            <p:cNvPr id="6" name="Rectangle 5"/>
            <p:cNvSpPr/>
            <p:nvPr/>
          </p:nvSpPr>
          <p:spPr bwMode="auto">
            <a:xfrm>
              <a:off x="4780377" y="2306939"/>
              <a:ext cx="2416070" cy="3060064"/>
            </a:xfrm>
            <a:prstGeom prst="rect">
              <a:avLst/>
            </a:prstGeom>
            <a:solidFill>
              <a:schemeClr val="tx2">
                <a:lumMod val="20000"/>
                <a:lumOff val="80000"/>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defTabSz="658737" fontAlgn="base">
                <a:spcBef>
                  <a:spcPct val="0"/>
                </a:spcBef>
                <a:spcAft>
                  <a:spcPct val="0"/>
                </a:spcAft>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Let Windows do the work</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Preserve data, settings, apps, drivers</a:t>
              </a: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Install (standard) OS image</a:t>
              </a:r>
            </a:p>
            <a:p>
              <a:pPr marL="342900" indent="-342900" defTabSz="658737" fontAlgn="base">
                <a:spcBef>
                  <a:spcPct val="0"/>
                </a:spcBef>
                <a:spcAft>
                  <a:spcPct val="0"/>
                </a:spcAft>
                <a:buFont typeface="+mj-lt"/>
                <a:buAutoNum type="arabicPeriod"/>
              </a:pPr>
              <a:r>
                <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rPr>
                <a:t>Restore </a:t>
              </a:r>
              <a:r>
                <a:rPr lang="en-US" sz="2000" dirty="0">
                  <a:solidFill>
                    <a:srgbClr val="4F4F4F"/>
                  </a:solidFill>
                  <a:latin typeface="Segoe UI Semilight" panose="020B0402040204020203" pitchFamily="34" charset="0"/>
                  <a:ea typeface="Segoe UI" pitchFamily="34" charset="0"/>
                  <a:cs typeface="Segoe UI Semilight" panose="020B0402040204020203" pitchFamily="34" charset="0"/>
                </a:rPr>
                <a:t>everything</a:t>
              </a: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endParaRPr lang="en-US" sz="2000" b="1" dirty="0">
                <a:solidFill>
                  <a:srgbClr val="4F4F4F"/>
                </a:solidFill>
                <a:latin typeface="Segoe UI Semilight" panose="020B0402040204020203" pitchFamily="34" charset="0"/>
                <a:ea typeface="Segoe UI" pitchFamily="34" charset="0"/>
                <a:cs typeface="Segoe UI Semilight" panose="020B0402040204020203" pitchFamily="34" charset="0"/>
              </a:endParaRPr>
            </a:p>
            <a:p>
              <a:pPr defTabSz="658737" fontAlgn="base">
                <a:spcBef>
                  <a:spcPct val="0"/>
                </a:spcBef>
                <a:spcAft>
                  <a:spcPct val="0"/>
                </a:spcAft>
              </a:pPr>
              <a:br>
                <a:rPr lang="en-US" sz="2000" dirty="0">
                  <a:solidFill>
                    <a:srgbClr val="4F4F4F"/>
                  </a:solidFill>
                  <a:latin typeface="Segoe UI Semilight" panose="020B0402040204020203" pitchFamily="34" charset="0"/>
                  <a:ea typeface="Segoe UI" pitchFamily="34" charset="0"/>
                  <a:cs typeface="Segoe UI Semilight" panose="020B0402040204020203" pitchFamily="34" charset="0"/>
                </a:rPr>
              </a:br>
              <a:r>
                <a:rPr lang="en-US" sz="2000" dirty="0">
                  <a:solidFill>
                    <a:srgbClr val="D83B01"/>
                  </a:solidFill>
                  <a:latin typeface="Segoe UI Semilight" panose="020B0402040204020203" pitchFamily="34" charset="0"/>
                  <a:ea typeface="Segoe UI" pitchFamily="34" charset="0"/>
                  <a:cs typeface="Segoe UI Semilight" panose="020B0402040204020203" pitchFamily="34" charset="0"/>
                </a:rPr>
                <a:t>Recommended for existing Windows 7 / 8 / 8.1 devices</a:t>
              </a:r>
            </a:p>
          </p:txBody>
        </p:sp>
        <p:sp>
          <p:nvSpPr>
            <p:cNvPr id="7" name="Title 1"/>
            <p:cNvSpPr txBox="1">
              <a:spLocks/>
            </p:cNvSpPr>
            <p:nvPr/>
          </p:nvSpPr>
          <p:spPr>
            <a:xfrm>
              <a:off x="4780376" y="1699659"/>
              <a:ext cx="2416071" cy="605087"/>
            </a:xfrm>
            <a:prstGeom prst="rect">
              <a:avLst/>
            </a:prstGeom>
            <a:solidFill>
              <a:schemeClr val="tx2"/>
            </a:solidFill>
          </p:spPr>
          <p:txBody>
            <a:bodyPr vert="horz" lIns="137053" tIns="0" rIns="182737" bIns="0" anchor="ctr"/>
            <a:lstStyle>
              <a:defPPr>
                <a:defRPr lang="en-US"/>
              </a:defPPr>
              <a:lvl1pPr algn="ctr">
                <a:lnSpc>
                  <a:spcPct val="90000"/>
                </a:lnSpc>
                <a:spcBef>
                  <a:spcPct val="20000"/>
                </a:spcBef>
                <a:buSzPct val="90000"/>
                <a:buFont typeface="Wingdings" pitchFamily="2" charset="2"/>
                <a:buNone/>
                <a:defRPr sz="1600" b="1">
                  <a:solidFill>
                    <a:schemeClr val="bg1"/>
                  </a:solidFill>
                  <a:cs typeface="Segoe UI Light" panose="020B0502040204020203" pitchFamily="34" charset="0"/>
                </a:defRPr>
              </a:lvl1pPr>
            </a:lstStyle>
            <a:p>
              <a:pPr>
                <a:spcBef>
                  <a:spcPct val="0"/>
                </a:spcBef>
              </a:pPr>
              <a:r>
                <a:rPr lang="en-GB" sz="2800" b="0" spc="-100" dirty="0">
                  <a:ln w="3175">
                    <a:noFill/>
                  </a:ln>
                  <a:solidFill>
                    <a:srgbClr val="F2F2F2"/>
                  </a:solidFill>
                  <a:latin typeface="+mj-lt"/>
                  <a:cs typeface="+mn-cs"/>
                </a:rPr>
                <a:t>In-Place Upgrade</a:t>
              </a:r>
            </a:p>
          </p:txBody>
        </p:sp>
        <p:sp>
          <p:nvSpPr>
            <p:cNvPr id="8" name="Title 1"/>
            <p:cNvSpPr txBox="1">
              <a:spLocks/>
            </p:cNvSpPr>
            <p:nvPr/>
          </p:nvSpPr>
          <p:spPr>
            <a:xfrm>
              <a:off x="8105013" y="1699659"/>
              <a:ext cx="2416071" cy="605087"/>
            </a:xfrm>
            <a:prstGeom prst="rect">
              <a:avLst/>
            </a:prstGeom>
            <a:solidFill>
              <a:schemeClr val="tx2"/>
            </a:solidFill>
          </p:spPr>
          <p:txBody>
            <a:bodyPr vert="horz" lIns="137053" tIns="0" rIns="182737" bIns="0" anchor="ctr"/>
            <a:lstStyle>
              <a:defPPr>
                <a:defRPr lang="en-US"/>
              </a:defPPr>
              <a:lvl1pPr algn="ctr">
                <a:lnSpc>
                  <a:spcPct val="90000"/>
                </a:lnSpc>
                <a:spcBef>
                  <a:spcPct val="20000"/>
                </a:spcBef>
                <a:buSzPct val="90000"/>
                <a:buFont typeface="Wingdings" pitchFamily="2" charset="2"/>
                <a:buNone/>
                <a:defRPr sz="1600" b="1">
                  <a:solidFill>
                    <a:schemeClr val="bg1"/>
                  </a:solidFill>
                  <a:cs typeface="Segoe UI Light" panose="020B0502040204020203" pitchFamily="34" charset="0"/>
                </a:defRPr>
              </a:lvl1pPr>
            </a:lstStyle>
            <a:p>
              <a:pPr>
                <a:spcBef>
                  <a:spcPct val="0"/>
                </a:spcBef>
              </a:pPr>
              <a:r>
                <a:rPr lang="en-GB" sz="2800" b="0" spc="-100" dirty="0">
                  <a:ln w="3175">
                    <a:noFill/>
                  </a:ln>
                  <a:solidFill>
                    <a:srgbClr val="F2F2F2"/>
                  </a:solidFill>
                  <a:latin typeface="+mj-lt"/>
                  <a:cs typeface="+mn-cs"/>
                </a:rPr>
                <a:t>Provisioning</a:t>
              </a:r>
            </a:p>
          </p:txBody>
        </p:sp>
        <p:sp>
          <p:nvSpPr>
            <p:cNvPr id="9" name="Title 1"/>
            <p:cNvSpPr txBox="1">
              <a:spLocks/>
            </p:cNvSpPr>
            <p:nvPr/>
          </p:nvSpPr>
          <p:spPr>
            <a:xfrm>
              <a:off x="1467995" y="1706238"/>
              <a:ext cx="2416071" cy="605087"/>
            </a:xfrm>
            <a:prstGeom prst="rect">
              <a:avLst/>
            </a:prstGeom>
            <a:solidFill>
              <a:schemeClr val="tx2"/>
            </a:solidFill>
          </p:spPr>
          <p:txBody>
            <a:bodyPr vert="horz" lIns="137053" tIns="0" rIns="182737" bIns="0" anchor="ctr"/>
            <a:lstStyle>
              <a:defPPr>
                <a:defRPr lang="en-US"/>
              </a:defPPr>
              <a:lvl1pPr algn="ctr">
                <a:lnSpc>
                  <a:spcPct val="90000"/>
                </a:lnSpc>
                <a:spcBef>
                  <a:spcPct val="20000"/>
                </a:spcBef>
                <a:buSzPct val="90000"/>
                <a:buFont typeface="Wingdings" pitchFamily="2" charset="2"/>
                <a:buNone/>
                <a:defRPr sz="1600" b="1">
                  <a:solidFill>
                    <a:schemeClr val="bg1"/>
                  </a:solidFill>
                  <a:cs typeface="Segoe UI Light" panose="020B0502040204020203" pitchFamily="34" charset="0"/>
                </a:defRPr>
              </a:lvl1pPr>
            </a:lstStyle>
            <a:p>
              <a:pPr>
                <a:spcBef>
                  <a:spcPct val="0"/>
                </a:spcBef>
              </a:pPr>
              <a:r>
                <a:rPr lang="en-GB" sz="2800" b="0" spc="-100" dirty="0">
                  <a:ln w="3175">
                    <a:noFill/>
                  </a:ln>
                  <a:solidFill>
                    <a:srgbClr val="F2F2F2"/>
                  </a:solidFill>
                  <a:latin typeface="+mj-lt"/>
                  <a:cs typeface="+mn-cs"/>
                </a:rPr>
                <a:t>Wipe &amp; Load</a:t>
              </a:r>
            </a:p>
          </p:txBody>
        </p:sp>
      </p:grpSp>
    </p:spTree>
    <p:extLst>
      <p:ext uri="{BB962C8B-B14F-4D97-AF65-F5344CB8AC3E}">
        <p14:creationId xmlns:p14="http://schemas.microsoft.com/office/powerpoint/2010/main" val="164964216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641009" cy="4801314"/>
          </a:xfrm>
        </p:spPr>
        <p:txBody>
          <a:bodyPr vert="horz" wrap="square" lIns="146304" tIns="91440" rIns="146304" bIns="91440" rtlCol="0" anchor="t">
            <a:spAutoFit/>
          </a:bodyPr>
          <a:lstStyle/>
          <a:p>
            <a:r>
              <a:rPr lang="EN-US" sz="3200" dirty="0"/>
              <a:t>Real time or logged performance data.</a:t>
            </a:r>
            <a:endParaRPr lang="en-US" sz="3200" dirty="0"/>
          </a:p>
          <a:p>
            <a:r>
              <a:rPr lang="EN-US" sz="3200" dirty="0"/>
              <a:t>Data based on 100's of counters.</a:t>
            </a:r>
            <a:endParaRPr lang="en-US" sz="3200" dirty="0"/>
          </a:p>
          <a:p>
            <a:endParaRPr lang="en-US">
              <a:solidFill>
                <a:schemeClr val="tx1"/>
              </a:solidFill>
            </a:endParaRPr>
          </a:p>
          <a:p>
            <a:r>
              <a:rPr lang="EN-US" sz="3200" dirty="0"/>
              <a:t>Data collector sets.</a:t>
            </a:r>
            <a:endParaRPr lang="en-US" sz="3200" dirty="0"/>
          </a:p>
          <a:p>
            <a:r>
              <a:rPr lang="EN-US" sz="3200" dirty="0"/>
              <a:t>Allow scheduling and automated performance data collection.</a:t>
            </a:r>
            <a:endParaRPr lang="en-US" sz="3200" dirty="0"/>
          </a:p>
          <a:p>
            <a:r>
              <a:rPr lang="EN-US" sz="3200" dirty="0">
                <a:solidFill>
                  <a:srgbClr val="D83B01"/>
                </a:solidFill>
              </a:rPr>
              <a:t>Can also collect event trace data and system configuration data.</a:t>
            </a:r>
            <a:endParaRPr lang="en-US" sz="3200" dirty="0">
              <a:solidFill>
                <a:srgbClr val="D83B01"/>
              </a:solidFill>
            </a:endParaRPr>
          </a:p>
        </p:txBody>
      </p:sp>
      <p:sp>
        <p:nvSpPr>
          <p:cNvPr id="3" name="Title 2"/>
          <p:cNvSpPr>
            <a:spLocks noGrp="1"/>
          </p:cNvSpPr>
          <p:nvPr>
            <p:ph type="title"/>
          </p:nvPr>
        </p:nvSpPr>
        <p:spPr/>
        <p:txBody>
          <a:bodyPr/>
          <a:lstStyle/>
          <a:p>
            <a:r>
              <a:rPr lang="EN-US"/>
              <a:t>Performance Monitor</a:t>
            </a:r>
            <a:endParaRPr lang="en-US"/>
          </a:p>
        </p:txBody>
      </p:sp>
      <p:pic>
        <p:nvPicPr>
          <p:cNvPr id="4" name="Picture 3"/>
          <p:cNvPicPr>
            <a:picLocks noChangeAspect="1"/>
          </p:cNvPicPr>
          <p:nvPr/>
        </p:nvPicPr>
        <p:blipFill>
          <a:blip r:embed="rId3"/>
          <a:stretch>
            <a:fillRect/>
          </a:stretch>
        </p:blipFill>
        <p:spPr>
          <a:xfrm>
            <a:off x="6689771" y="1181100"/>
            <a:ext cx="5526312" cy="5196109"/>
          </a:xfrm>
          <a:prstGeom prst="rect">
            <a:avLst/>
          </a:prstGeom>
        </p:spPr>
      </p:pic>
    </p:spTree>
    <p:extLst>
      <p:ext uri="{BB962C8B-B14F-4D97-AF65-F5344CB8AC3E}">
        <p14:creationId xmlns:p14="http://schemas.microsoft.com/office/powerpoint/2010/main" val="95711807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vert="horz" wrap="square" lIns="146304" tIns="91440" rIns="146304" bIns="91440" rtlCol="0" anchor="t">
            <a:spAutoFit/>
          </a:bodyPr>
          <a:lstStyle/>
          <a:p>
            <a:r>
              <a:rPr lang="EN-US" dirty="0"/>
              <a:t>PowerShell and settings app configuration</a:t>
            </a:r>
            <a:endParaRPr lang="en-US" dirty="0"/>
          </a:p>
        </p:txBody>
      </p:sp>
      <p:sp>
        <p:nvSpPr>
          <p:cNvPr id="3" name="Title 2"/>
          <p:cNvSpPr>
            <a:spLocks noGrp="1"/>
          </p:cNvSpPr>
          <p:nvPr>
            <p:ph type="title"/>
          </p:nvPr>
        </p:nvSpPr>
        <p:spPr/>
        <p:txBody>
          <a:bodyPr/>
          <a:lstStyle/>
          <a:p>
            <a:r>
              <a:rPr lang="EN-US"/>
              <a:t>Windows Defender</a:t>
            </a:r>
            <a:endParaRPr lang="en-US"/>
          </a:p>
        </p:txBody>
      </p:sp>
      <p:pic>
        <p:nvPicPr>
          <p:cNvPr id="4" name="Picture 3"/>
          <p:cNvPicPr>
            <a:picLocks noChangeAspect="1"/>
          </p:cNvPicPr>
          <p:nvPr/>
        </p:nvPicPr>
        <p:blipFill>
          <a:blip r:embed="rId3"/>
          <a:stretch>
            <a:fillRect/>
          </a:stretch>
        </p:blipFill>
        <p:spPr>
          <a:xfrm>
            <a:off x="533657" y="2138949"/>
            <a:ext cx="3807522" cy="3207639"/>
          </a:xfrm>
          <a:prstGeom prst="rect">
            <a:avLst/>
          </a:prstGeom>
        </p:spPr>
      </p:pic>
      <p:pic>
        <p:nvPicPr>
          <p:cNvPr id="5" name="Picture 4"/>
          <p:cNvPicPr>
            <a:picLocks noChangeAspect="1"/>
          </p:cNvPicPr>
          <p:nvPr/>
        </p:nvPicPr>
        <p:blipFill>
          <a:blip r:embed="rId4"/>
          <a:stretch>
            <a:fillRect/>
          </a:stretch>
        </p:blipFill>
        <p:spPr>
          <a:xfrm>
            <a:off x="5596980" y="1960432"/>
            <a:ext cx="6127206" cy="5325688"/>
          </a:xfrm>
          <a:prstGeom prst="rect">
            <a:avLst/>
          </a:prstGeom>
        </p:spPr>
      </p:pic>
    </p:spTree>
    <p:extLst>
      <p:ext uri="{BB962C8B-B14F-4D97-AF65-F5344CB8AC3E}">
        <p14:creationId xmlns:p14="http://schemas.microsoft.com/office/powerpoint/2010/main" val="4062800174"/>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943599" cy="6355586"/>
          </a:xfrm>
        </p:spPr>
        <p:txBody>
          <a:bodyPr vert="horz" wrap="square" lIns="146304" tIns="91440" rIns="146304" bIns="91440" rtlCol="0" anchor="t">
            <a:spAutoFit/>
          </a:bodyPr>
          <a:lstStyle/>
          <a:p>
            <a:pPr lvl="1"/>
            <a:r>
              <a:rPr lang="EN-US" sz="3500" dirty="0">
                <a:latin typeface="+mj-lt"/>
              </a:rPr>
              <a:t>Configure a recovery drive</a:t>
            </a:r>
          </a:p>
          <a:p>
            <a:pPr lvl="1"/>
            <a:r>
              <a:rPr lang="EN-US" sz="3500" dirty="0">
                <a:latin typeface="+mj-lt"/>
              </a:rPr>
              <a:t>Configure a system restore</a:t>
            </a:r>
          </a:p>
          <a:p>
            <a:pPr lvl="1"/>
            <a:r>
              <a:rPr lang="EN-US" sz="3500" dirty="0">
                <a:latin typeface="+mj-lt"/>
              </a:rPr>
              <a:t>Perform a refresh or recycle</a:t>
            </a:r>
          </a:p>
          <a:p>
            <a:pPr lvl="1"/>
            <a:r>
              <a:rPr lang="EN-US" sz="3500" dirty="0">
                <a:latin typeface="+mj-lt"/>
              </a:rPr>
              <a:t>Perform a driver rollback</a:t>
            </a:r>
          </a:p>
          <a:p>
            <a:pPr lvl="1"/>
            <a:r>
              <a:rPr lang="EN-US" sz="3500" dirty="0">
                <a:latin typeface="+mj-lt"/>
              </a:rPr>
              <a:t>Configure restore points</a:t>
            </a:r>
          </a:p>
          <a:p>
            <a:pPr lvl="1"/>
            <a:r>
              <a:rPr lang="EN-US" sz="3500" dirty="0">
                <a:latin typeface="+mj-lt"/>
              </a:rPr>
              <a:t>Resolve hardware and device issues</a:t>
            </a:r>
          </a:p>
          <a:p>
            <a:pPr lvl="1"/>
            <a:r>
              <a:rPr lang="EN-US" sz="3500" dirty="0">
                <a:latin typeface="+mj-lt"/>
              </a:rPr>
              <a:t>Interpret data from Device Manager</a:t>
            </a:r>
          </a:p>
          <a:p>
            <a:endParaRPr lang="en-US" dirty="0"/>
          </a:p>
        </p:txBody>
      </p:sp>
      <p:sp>
        <p:nvSpPr>
          <p:cNvPr id="3" name="Title 2"/>
          <p:cNvSpPr>
            <a:spLocks noGrp="1"/>
          </p:cNvSpPr>
          <p:nvPr>
            <p:ph type="title"/>
          </p:nvPr>
        </p:nvSpPr>
        <p:spPr/>
        <p:txBody>
          <a:bodyPr/>
          <a:lstStyle/>
          <a:p>
            <a:r>
              <a:rPr lang="en-US" dirty="0">
                <a:solidFill>
                  <a:schemeClr val="tx2"/>
                </a:solidFill>
              </a:rPr>
              <a:t>Configure system and data recovery </a:t>
            </a:r>
            <a:br>
              <a:rPr lang="en-US" sz="4000" dirty="0"/>
            </a:br>
            <a:endParaRPr lang="en-US" sz="4000" dirty="0"/>
          </a:p>
        </p:txBody>
      </p:sp>
      <p:sp>
        <p:nvSpPr>
          <p:cNvPr id="4" name="Text Placeholder 1"/>
          <p:cNvSpPr txBox="1">
            <a:spLocks/>
          </p:cNvSpPr>
          <p:nvPr/>
        </p:nvSpPr>
        <p:spPr>
          <a:xfrm>
            <a:off x="5989638" y="1211262"/>
            <a:ext cx="6174565" cy="594778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3500" dirty="0">
                <a:latin typeface="+mj-lt"/>
              </a:rPr>
              <a:t>Restore previous versions of files and folders, configure File History</a:t>
            </a:r>
          </a:p>
          <a:p>
            <a:pPr lvl="1"/>
            <a:r>
              <a:rPr lang="en-US" sz="3500" dirty="0">
                <a:latin typeface="+mj-lt"/>
              </a:rPr>
              <a:t>Recover files from OneDrive</a:t>
            </a:r>
          </a:p>
          <a:p>
            <a:pPr lvl="1"/>
            <a:r>
              <a:rPr lang="en-US" sz="3500" dirty="0">
                <a:latin typeface="+mj-lt"/>
              </a:rPr>
              <a:t>Use Windows Backup and Restore</a:t>
            </a:r>
          </a:p>
          <a:p>
            <a:pPr lvl="1"/>
            <a:r>
              <a:rPr lang="en-US" sz="3500" dirty="0">
                <a:latin typeface="+mj-lt"/>
              </a:rPr>
              <a:t>Perform a backup and restore with </a:t>
            </a:r>
            <a:r>
              <a:rPr lang="en-US" sz="3500" dirty="0" err="1">
                <a:latin typeface="+mj-lt"/>
              </a:rPr>
              <a:t>WBAdmin</a:t>
            </a:r>
            <a:endParaRPr lang="en-US" sz="3500" dirty="0">
              <a:latin typeface="+mj-lt"/>
            </a:endParaRPr>
          </a:p>
          <a:p>
            <a:pPr lvl="1"/>
            <a:r>
              <a:rPr lang="en-US" sz="3500" dirty="0">
                <a:latin typeface="+mj-lt"/>
              </a:rPr>
              <a:t>Perform recovery operations using Windows Recovery</a:t>
            </a:r>
            <a:endParaRPr lang="en-US" dirty="0"/>
          </a:p>
        </p:txBody>
      </p:sp>
    </p:spTree>
    <p:extLst>
      <p:ext uri="{BB962C8B-B14F-4D97-AF65-F5344CB8AC3E}">
        <p14:creationId xmlns:p14="http://schemas.microsoft.com/office/powerpoint/2010/main" val="1247218426"/>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200876"/>
          </a:xfrm>
        </p:spPr>
        <p:txBody>
          <a:bodyPr vert="horz" wrap="square" lIns="146304" tIns="91440" rIns="146304" bIns="91440" rtlCol="0" anchor="t">
            <a:spAutoFit/>
          </a:bodyPr>
          <a:lstStyle/>
          <a:p>
            <a:pPr marL="0" indent="0">
              <a:buNone/>
            </a:pPr>
            <a:r>
              <a:rPr lang="EN-US" dirty="0">
                <a:solidFill>
                  <a:srgbClr val="505050"/>
                </a:solidFill>
              </a:rPr>
              <a:t>There are so many options for recovery of Windows and data, it can be confusing.</a:t>
            </a:r>
            <a:endParaRPr lang="en-US" dirty="0">
              <a:solidFill>
                <a:srgbClr val="505050"/>
              </a:solidFill>
            </a:endParaRPr>
          </a:p>
          <a:p>
            <a:pPr marL="0" indent="0">
              <a:buNone/>
            </a:pPr>
            <a:endParaRPr lang="en-US" dirty="0"/>
          </a:p>
          <a:p>
            <a:pPr marL="0" indent="0">
              <a:buNone/>
            </a:pPr>
            <a:r>
              <a:rPr lang="EN-US" dirty="0">
                <a:solidFill>
                  <a:srgbClr val="505050"/>
                </a:solidFill>
              </a:rPr>
              <a:t>Understand the ins and outs of each technology and where they may overlap.</a:t>
            </a:r>
          </a:p>
        </p:txBody>
      </p:sp>
      <p:sp>
        <p:nvSpPr>
          <p:cNvPr id="3" name="Title 2"/>
          <p:cNvSpPr>
            <a:spLocks noGrp="1"/>
          </p:cNvSpPr>
          <p:nvPr>
            <p:ph type="title"/>
          </p:nvPr>
        </p:nvSpPr>
        <p:spPr/>
        <p:txBody>
          <a:bodyPr/>
          <a:lstStyle/>
          <a:p>
            <a:r>
              <a:rPr lang="EN-US"/>
              <a:t>Exam Tip!</a:t>
            </a:r>
            <a:endParaRPr lang="en-US"/>
          </a:p>
        </p:txBody>
      </p:sp>
    </p:spTree>
    <p:extLst>
      <p:ext uri="{BB962C8B-B14F-4D97-AF65-F5344CB8AC3E}">
        <p14:creationId xmlns:p14="http://schemas.microsoft.com/office/powerpoint/2010/main" val="334377840"/>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310454" cy="4284250"/>
          </a:xfrm>
        </p:spPr>
        <p:txBody>
          <a:bodyPr vert="horz" wrap="square" lIns="146304" tIns="91440" rIns="146304" bIns="91440" rtlCol="0" anchor="t">
            <a:spAutoFit/>
          </a:bodyPr>
          <a:lstStyle/>
          <a:p>
            <a:r>
              <a:rPr lang="EN-US" sz="3600" dirty="0"/>
              <a:t>Creates bootable USB media that can be used to troubleshoot a system that won't start.</a:t>
            </a:r>
            <a:endParaRPr lang="en-US" sz="3600" dirty="0"/>
          </a:p>
          <a:p>
            <a:r>
              <a:rPr lang="EN-US" sz="3600" dirty="0"/>
              <a:t>Not to be confused with recovery partitions on hard drives.</a:t>
            </a:r>
          </a:p>
        </p:txBody>
      </p:sp>
      <p:sp>
        <p:nvSpPr>
          <p:cNvPr id="3" name="Title 2"/>
          <p:cNvSpPr>
            <a:spLocks noGrp="1"/>
          </p:cNvSpPr>
          <p:nvPr>
            <p:ph type="title"/>
          </p:nvPr>
        </p:nvSpPr>
        <p:spPr/>
        <p:txBody>
          <a:bodyPr/>
          <a:lstStyle/>
          <a:p>
            <a:r>
              <a:rPr lang="EN-US"/>
              <a:t>Recovery Drive</a:t>
            </a:r>
            <a:endParaRPr lang="en-US"/>
          </a:p>
        </p:txBody>
      </p:sp>
      <p:pic>
        <p:nvPicPr>
          <p:cNvPr id="4" name="Picture 3"/>
          <p:cNvPicPr>
            <a:picLocks noChangeAspect="1"/>
          </p:cNvPicPr>
          <p:nvPr/>
        </p:nvPicPr>
        <p:blipFill>
          <a:blip r:embed="rId3"/>
          <a:stretch>
            <a:fillRect/>
          </a:stretch>
        </p:blipFill>
        <p:spPr>
          <a:xfrm>
            <a:off x="5744373" y="1311173"/>
            <a:ext cx="6548449" cy="5149936"/>
          </a:xfrm>
          <a:prstGeom prst="rect">
            <a:avLst/>
          </a:prstGeom>
        </p:spPr>
      </p:pic>
    </p:spTree>
    <p:extLst>
      <p:ext uri="{BB962C8B-B14F-4D97-AF65-F5344CB8AC3E}">
        <p14:creationId xmlns:p14="http://schemas.microsoft.com/office/powerpoint/2010/main" val="322102864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956723" cy="3243965"/>
          </a:xfrm>
        </p:spPr>
        <p:txBody>
          <a:bodyPr vert="horz" wrap="square" lIns="146304" tIns="91440" rIns="146304" bIns="91440" rtlCol="0" anchor="t">
            <a:spAutoFit/>
          </a:bodyPr>
          <a:lstStyle/>
          <a:p>
            <a:pPr marL="0" indent="0">
              <a:buNone/>
            </a:pPr>
            <a:r>
              <a:rPr lang="EN-US" sz="2800" dirty="0">
                <a:solidFill>
                  <a:srgbClr val="505050"/>
                </a:solidFill>
              </a:rPr>
              <a:t>System Restore</a:t>
            </a:r>
            <a:endParaRPr lang="en-US" sz="2800" dirty="0">
              <a:solidFill>
                <a:srgbClr val="505050"/>
              </a:solidFill>
            </a:endParaRPr>
          </a:p>
          <a:p>
            <a:r>
              <a:rPr lang="EN-US" sz="2800" dirty="0"/>
              <a:t>Restore points allow point in time recovery of the OS and apps</a:t>
            </a:r>
          </a:p>
          <a:p>
            <a:pPr marL="0" indent="0">
              <a:buNone/>
            </a:pPr>
            <a:r>
              <a:rPr lang="EN-US" sz="2800" dirty="0">
                <a:solidFill>
                  <a:srgbClr val="505050"/>
                </a:solidFill>
              </a:rPr>
              <a:t>Driver rollback</a:t>
            </a:r>
            <a:endParaRPr lang="en-US" sz="2800" dirty="0">
              <a:solidFill>
                <a:srgbClr val="505050"/>
              </a:solidFill>
            </a:endParaRPr>
          </a:p>
          <a:p>
            <a:r>
              <a:rPr lang="EN-US" sz="2800" dirty="0">
                <a:solidFill>
                  <a:srgbClr val="D83B01"/>
                </a:solidFill>
              </a:rPr>
              <a:t>Updated drivers can be rolled back once</a:t>
            </a:r>
            <a:endParaRPr lang="en-US" sz="2800" dirty="0">
              <a:solidFill>
                <a:srgbClr val="D83B01"/>
              </a:solidFill>
            </a:endParaRPr>
          </a:p>
          <a:p>
            <a:pPr marL="0" indent="0">
              <a:buNone/>
            </a:pPr>
            <a:r>
              <a:rPr lang="EN-US" sz="2800" dirty="0">
                <a:solidFill>
                  <a:schemeClr val="tx1"/>
                </a:solidFill>
              </a:rPr>
              <a:t>Refresh PC</a:t>
            </a:r>
            <a:endParaRPr lang="en-US" sz="2800" dirty="0">
              <a:solidFill>
                <a:schemeClr val="tx1"/>
              </a:solidFill>
            </a:endParaRPr>
          </a:p>
        </p:txBody>
      </p:sp>
      <p:sp>
        <p:nvSpPr>
          <p:cNvPr id="3" name="Title 2"/>
          <p:cNvSpPr>
            <a:spLocks noGrp="1"/>
          </p:cNvSpPr>
          <p:nvPr>
            <p:ph type="title"/>
          </p:nvPr>
        </p:nvSpPr>
        <p:spPr/>
        <p:txBody>
          <a:bodyPr/>
          <a:lstStyle/>
          <a:p>
            <a:r>
              <a:rPr lang="EN-US"/>
              <a:t>System Restore Tools</a:t>
            </a:r>
            <a:endParaRPr lang="en-US"/>
          </a:p>
        </p:txBody>
      </p:sp>
      <p:pic>
        <p:nvPicPr>
          <p:cNvPr id="5" name="Picture 4"/>
          <p:cNvPicPr>
            <a:picLocks noChangeAspect="1"/>
          </p:cNvPicPr>
          <p:nvPr/>
        </p:nvPicPr>
        <p:blipFill>
          <a:blip r:embed="rId3"/>
          <a:stretch>
            <a:fillRect/>
          </a:stretch>
        </p:blipFill>
        <p:spPr>
          <a:xfrm>
            <a:off x="6365765" y="371475"/>
            <a:ext cx="5705543" cy="6230625"/>
          </a:xfrm>
          <a:prstGeom prst="rect">
            <a:avLst/>
          </a:prstGeom>
        </p:spPr>
      </p:pic>
      <p:pic>
        <p:nvPicPr>
          <p:cNvPr id="6" name="Picture 5"/>
          <p:cNvPicPr>
            <a:picLocks noChangeAspect="1"/>
          </p:cNvPicPr>
          <p:nvPr/>
        </p:nvPicPr>
        <p:blipFill>
          <a:blip r:embed="rId4"/>
          <a:stretch>
            <a:fillRect/>
          </a:stretch>
        </p:blipFill>
        <p:spPr>
          <a:xfrm>
            <a:off x="1073287" y="4456593"/>
            <a:ext cx="4361321" cy="1861625"/>
          </a:xfrm>
          <a:prstGeom prst="rect">
            <a:avLst/>
          </a:prstGeom>
        </p:spPr>
      </p:pic>
    </p:spTree>
    <p:extLst>
      <p:ext uri="{BB962C8B-B14F-4D97-AF65-F5344CB8AC3E}">
        <p14:creationId xmlns:p14="http://schemas.microsoft.com/office/powerpoint/2010/main" val="1241712202"/>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769989"/>
          </a:xfrm>
        </p:spPr>
        <p:txBody>
          <a:bodyPr vert="horz" wrap="square" lIns="146304" tIns="91440" rIns="146304" bIns="91440" rtlCol="0" anchor="t">
            <a:spAutoFit/>
          </a:bodyPr>
          <a:lstStyle/>
          <a:p>
            <a:r>
              <a:rPr lang="EN-US" dirty="0"/>
              <a:t>File History</a:t>
            </a:r>
            <a:endParaRPr lang="en-US" dirty="0"/>
          </a:p>
          <a:p>
            <a:r>
              <a:rPr lang="EN-US" dirty="0"/>
              <a:t>OneDrive</a:t>
            </a:r>
            <a:endParaRPr lang="en-US" dirty="0"/>
          </a:p>
          <a:p>
            <a:r>
              <a:rPr lang="EN-US" dirty="0">
                <a:solidFill>
                  <a:srgbClr val="D83B01"/>
                </a:solidFill>
              </a:rPr>
              <a:t>Backup/Restore</a:t>
            </a:r>
            <a:endParaRPr lang="en-US" dirty="0">
              <a:solidFill>
                <a:srgbClr val="D83B01"/>
              </a:solidFill>
            </a:endParaRPr>
          </a:p>
          <a:p>
            <a:r>
              <a:rPr lang="EN-US" dirty="0">
                <a:solidFill>
                  <a:srgbClr val="D83B01"/>
                </a:solidFill>
              </a:rPr>
              <a:t>Wbadmin.exe</a:t>
            </a:r>
            <a:endParaRPr lang="en-US" dirty="0">
              <a:solidFill>
                <a:srgbClr val="D83B01"/>
              </a:solidFill>
            </a:endParaRPr>
          </a:p>
        </p:txBody>
      </p:sp>
      <p:sp>
        <p:nvSpPr>
          <p:cNvPr id="3" name="Title 2"/>
          <p:cNvSpPr>
            <a:spLocks noGrp="1"/>
          </p:cNvSpPr>
          <p:nvPr>
            <p:ph type="title"/>
          </p:nvPr>
        </p:nvSpPr>
        <p:spPr/>
        <p:txBody>
          <a:bodyPr/>
          <a:lstStyle/>
          <a:p>
            <a:r>
              <a:rPr lang="EN-US"/>
              <a:t>Data Recovery Tools</a:t>
            </a:r>
            <a:endParaRPr lang="en-US"/>
          </a:p>
        </p:txBody>
      </p:sp>
      <p:pic>
        <p:nvPicPr>
          <p:cNvPr id="4" name="Picture 3"/>
          <p:cNvPicPr>
            <a:picLocks noChangeAspect="1"/>
          </p:cNvPicPr>
          <p:nvPr/>
        </p:nvPicPr>
        <p:blipFill>
          <a:blip r:embed="rId3"/>
          <a:stretch>
            <a:fillRect/>
          </a:stretch>
        </p:blipFill>
        <p:spPr>
          <a:xfrm>
            <a:off x="5041152" y="1143000"/>
            <a:ext cx="7054199" cy="3755430"/>
          </a:xfrm>
          <a:prstGeom prst="rect">
            <a:avLst/>
          </a:prstGeom>
        </p:spPr>
      </p:pic>
    </p:spTree>
    <p:extLst>
      <p:ext uri="{BB962C8B-B14F-4D97-AF65-F5344CB8AC3E}">
        <p14:creationId xmlns:p14="http://schemas.microsoft.com/office/powerpoint/2010/main" val="1521198054"/>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476999" cy="5678478"/>
          </a:xfrm>
        </p:spPr>
        <p:txBody>
          <a:bodyPr/>
          <a:lstStyle/>
          <a:p>
            <a:pPr lvl="1"/>
            <a:r>
              <a:rPr lang="en-US" sz="3500" dirty="0">
                <a:latin typeface="+mj-lt"/>
              </a:rPr>
              <a:t>Configure </a:t>
            </a:r>
            <a:r>
              <a:rPr lang="en-US" sz="3500">
                <a:latin typeface="+mj-lt"/>
              </a:rPr>
              <a:t>Microsoft Passport</a:t>
            </a:r>
            <a:endParaRPr lang="en-US" sz="3500" dirty="0">
              <a:latin typeface="+mj-lt"/>
            </a:endParaRPr>
          </a:p>
          <a:p>
            <a:pPr lvl="1"/>
            <a:r>
              <a:rPr lang="en-US" sz="3500">
                <a:latin typeface="+mj-lt"/>
              </a:rPr>
              <a:t>Configure picture </a:t>
            </a:r>
            <a:r>
              <a:rPr lang="en-US" sz="3500" dirty="0">
                <a:latin typeface="+mj-lt"/>
              </a:rPr>
              <a:t>passwords </a:t>
            </a:r>
            <a:r>
              <a:rPr lang="en-US" sz="3500">
                <a:latin typeface="+mj-lt"/>
              </a:rPr>
              <a:t>and biometrics</a:t>
            </a:r>
            <a:endParaRPr lang="en-US" sz="3500" dirty="0">
              <a:latin typeface="+mj-lt"/>
            </a:endParaRPr>
          </a:p>
          <a:p>
            <a:pPr lvl="1"/>
            <a:r>
              <a:rPr lang="en-US" sz="3500">
                <a:latin typeface="+mj-lt"/>
              </a:rPr>
              <a:t>Configure workgroups</a:t>
            </a:r>
            <a:endParaRPr lang="en-US" sz="3500" dirty="0">
              <a:latin typeface="+mj-lt"/>
            </a:endParaRPr>
          </a:p>
          <a:p>
            <a:pPr lvl="1"/>
            <a:r>
              <a:rPr lang="en-US" sz="3500">
                <a:latin typeface="+mj-lt"/>
              </a:rPr>
              <a:t>Configure domain settings</a:t>
            </a:r>
            <a:endParaRPr lang="en-US" sz="3500" dirty="0">
              <a:latin typeface="+mj-lt"/>
            </a:endParaRPr>
          </a:p>
          <a:p>
            <a:pPr lvl="1"/>
            <a:r>
              <a:rPr lang="en-US" sz="3500">
                <a:latin typeface="+mj-lt"/>
              </a:rPr>
              <a:t>Configure HomeGroup settings</a:t>
            </a:r>
            <a:endParaRPr lang="en-US" sz="3500" dirty="0">
              <a:latin typeface="+mj-lt"/>
            </a:endParaRPr>
          </a:p>
          <a:p>
            <a:pPr lvl="1"/>
            <a:r>
              <a:rPr lang="en-US" sz="3500">
                <a:latin typeface="+mj-lt"/>
              </a:rPr>
              <a:t>Configure Credential Manager</a:t>
            </a:r>
            <a:endParaRPr lang="en-US" sz="3500" dirty="0">
              <a:latin typeface="+mj-lt"/>
            </a:endParaRPr>
          </a:p>
          <a:p>
            <a:pPr lvl="1"/>
            <a:r>
              <a:rPr lang="en-US" sz="3500">
                <a:latin typeface="+mj-lt"/>
              </a:rPr>
              <a:t>Configure local accounts</a:t>
            </a:r>
            <a:endParaRPr lang="en-US" sz="3500" dirty="0">
              <a:latin typeface="+mj-lt"/>
            </a:endParaRPr>
          </a:p>
        </p:txBody>
      </p:sp>
      <p:sp>
        <p:nvSpPr>
          <p:cNvPr id="3" name="Title 2"/>
          <p:cNvSpPr>
            <a:spLocks noGrp="1"/>
          </p:cNvSpPr>
          <p:nvPr>
            <p:ph type="title"/>
          </p:nvPr>
        </p:nvSpPr>
        <p:spPr/>
        <p:txBody>
          <a:bodyPr/>
          <a:lstStyle/>
          <a:p>
            <a:r>
              <a:rPr lang="en-US" dirty="0">
                <a:solidFill>
                  <a:schemeClr val="tx2"/>
                </a:solidFill>
              </a:rPr>
              <a:t>Configure authorization and authentication </a:t>
            </a:r>
            <a:br>
              <a:rPr lang="en-US" dirty="0"/>
            </a:br>
            <a:endParaRPr lang="en-US" dirty="0"/>
          </a:p>
        </p:txBody>
      </p:sp>
      <p:sp>
        <p:nvSpPr>
          <p:cNvPr id="4" name="Text Placeholder 1"/>
          <p:cNvSpPr txBox="1">
            <a:spLocks/>
          </p:cNvSpPr>
          <p:nvPr/>
        </p:nvSpPr>
        <p:spPr>
          <a:xfrm>
            <a:off x="6065837" y="1212849"/>
            <a:ext cx="6476999" cy="470898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3500" dirty="0">
                <a:latin typeface="+mj-lt"/>
              </a:rPr>
              <a:t>Configure Microsoft accounts</a:t>
            </a:r>
          </a:p>
          <a:p>
            <a:pPr lvl="1"/>
            <a:r>
              <a:rPr lang="en-US" sz="3500" dirty="0">
                <a:latin typeface="+mj-lt"/>
              </a:rPr>
              <a:t>Configure Device Registration</a:t>
            </a:r>
          </a:p>
          <a:p>
            <a:pPr lvl="1"/>
            <a:r>
              <a:rPr lang="en-US" sz="3500" dirty="0">
                <a:latin typeface="+mj-lt"/>
              </a:rPr>
              <a:t>Configure Windows Hello</a:t>
            </a:r>
          </a:p>
          <a:p>
            <a:pPr lvl="1"/>
            <a:r>
              <a:rPr lang="en-US" sz="3500" dirty="0">
                <a:latin typeface="+mj-lt"/>
              </a:rPr>
              <a:t>Configure Device Guard</a:t>
            </a:r>
          </a:p>
          <a:p>
            <a:pPr lvl="1"/>
            <a:r>
              <a:rPr lang="en-US" sz="3500" dirty="0">
                <a:latin typeface="+mj-lt"/>
              </a:rPr>
              <a:t>Configure Credential Guard</a:t>
            </a:r>
          </a:p>
          <a:p>
            <a:pPr lvl="1"/>
            <a:r>
              <a:rPr lang="en-US" sz="3500" dirty="0">
                <a:latin typeface="+mj-lt"/>
              </a:rPr>
              <a:t>Configure Device Health Attestation</a:t>
            </a:r>
          </a:p>
          <a:p>
            <a:pPr lvl="1"/>
            <a:r>
              <a:rPr lang="en-US" sz="3500" dirty="0">
                <a:latin typeface="+mj-lt"/>
              </a:rPr>
              <a:t>Configure UAC behavior</a:t>
            </a:r>
          </a:p>
        </p:txBody>
      </p:sp>
    </p:spTree>
    <p:extLst>
      <p:ext uri="{BB962C8B-B14F-4D97-AF65-F5344CB8AC3E}">
        <p14:creationId xmlns:p14="http://schemas.microsoft.com/office/powerpoint/2010/main" val="2570521675"/>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7692782" cy="3200876"/>
          </a:xfrm>
        </p:spPr>
        <p:txBody>
          <a:bodyPr vert="horz" wrap="square" lIns="146304" tIns="91440" rIns="146304" bIns="91440" rtlCol="0" anchor="t">
            <a:spAutoFit/>
          </a:bodyPr>
          <a:lstStyle/>
          <a:p>
            <a:r>
              <a:rPr lang="EN-US" dirty="0"/>
              <a:t>Windows Hello</a:t>
            </a:r>
            <a:endParaRPr lang="en-US" dirty="0"/>
          </a:p>
          <a:p>
            <a:r>
              <a:rPr lang="EN-US" dirty="0"/>
              <a:t>Microsoft Passport for Work</a:t>
            </a:r>
            <a:endParaRPr lang="en-US" dirty="0"/>
          </a:p>
          <a:p>
            <a:r>
              <a:rPr lang="EN-US" dirty="0"/>
              <a:t>Know about biometric methods and what is required to support them.</a:t>
            </a:r>
          </a:p>
        </p:txBody>
      </p:sp>
      <p:sp>
        <p:nvSpPr>
          <p:cNvPr id="3" name="Title 2"/>
          <p:cNvSpPr>
            <a:spLocks noGrp="1"/>
          </p:cNvSpPr>
          <p:nvPr>
            <p:ph type="title"/>
          </p:nvPr>
        </p:nvSpPr>
        <p:spPr/>
        <p:txBody>
          <a:bodyPr/>
          <a:lstStyle/>
          <a:p>
            <a:r>
              <a:rPr lang="EN-US" dirty="0"/>
              <a:t>Windows Authentication</a:t>
            </a:r>
            <a:endParaRPr lang="en-US" dirty="0"/>
          </a:p>
        </p:txBody>
      </p:sp>
      <p:pic>
        <p:nvPicPr>
          <p:cNvPr id="4" name="Picture 3"/>
          <p:cNvPicPr>
            <a:picLocks noChangeAspect="1"/>
          </p:cNvPicPr>
          <p:nvPr/>
        </p:nvPicPr>
        <p:blipFill>
          <a:blip r:embed="rId3"/>
          <a:stretch>
            <a:fillRect/>
          </a:stretch>
        </p:blipFill>
        <p:spPr>
          <a:xfrm>
            <a:off x="7965979" y="1077913"/>
            <a:ext cx="4030759" cy="2966798"/>
          </a:xfrm>
          <a:prstGeom prst="rect">
            <a:avLst/>
          </a:prstGeom>
        </p:spPr>
      </p:pic>
    </p:spTree>
    <p:extLst>
      <p:ext uri="{BB962C8B-B14F-4D97-AF65-F5344CB8AC3E}">
        <p14:creationId xmlns:p14="http://schemas.microsoft.com/office/powerpoint/2010/main" val="367286610"/>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447098"/>
          </a:xfrm>
        </p:spPr>
        <p:txBody>
          <a:bodyPr vert="horz" wrap="square" lIns="146304" tIns="91440" rIns="146304" bIns="91440" rtlCol="0" anchor="t">
            <a:spAutoFit/>
          </a:bodyPr>
          <a:lstStyle/>
          <a:p>
            <a:r>
              <a:rPr lang="EN-US" dirty="0"/>
              <a:t>Describe each scenario and how each is configured.</a:t>
            </a:r>
            <a:endParaRPr lang="en-US" dirty="0"/>
          </a:p>
          <a:p>
            <a:r>
              <a:rPr lang="EN-US" dirty="0"/>
              <a:t>What options are there for joining each one?</a:t>
            </a:r>
            <a:endParaRPr lang="en-US" dirty="0"/>
          </a:p>
          <a:p>
            <a:r>
              <a:rPr lang="EN-US" dirty="0"/>
              <a:t>e.g. domain join online and offline.</a:t>
            </a:r>
          </a:p>
          <a:p>
            <a:endParaRPr lang="en-US">
              <a:solidFill>
                <a:schemeClr val="tx1"/>
              </a:solidFill>
            </a:endParaRPr>
          </a:p>
          <a:p>
            <a:r>
              <a:rPr lang="EN-US" dirty="0">
                <a:solidFill>
                  <a:srgbClr val="D83B01"/>
                </a:solidFill>
              </a:rPr>
              <a:t>How do you configure a HomeGroup?</a:t>
            </a:r>
            <a:endParaRPr lang="en-US" dirty="0">
              <a:solidFill>
                <a:srgbClr val="D83B01"/>
              </a:solidFill>
            </a:endParaRPr>
          </a:p>
        </p:txBody>
      </p:sp>
      <p:sp>
        <p:nvSpPr>
          <p:cNvPr id="3" name="Title 2"/>
          <p:cNvSpPr>
            <a:spLocks noGrp="1"/>
          </p:cNvSpPr>
          <p:nvPr>
            <p:ph type="title"/>
          </p:nvPr>
        </p:nvSpPr>
        <p:spPr/>
        <p:txBody>
          <a:bodyPr/>
          <a:lstStyle/>
          <a:p>
            <a:r>
              <a:rPr lang="EN-US"/>
              <a:t>Workgroup/Domain/HomeGroup/Azure AD</a:t>
            </a:r>
            <a:endParaRPr lang="en-US"/>
          </a:p>
        </p:txBody>
      </p:sp>
    </p:spTree>
    <p:extLst>
      <p:ext uri="{BB962C8B-B14F-4D97-AF65-F5344CB8AC3E}">
        <p14:creationId xmlns:p14="http://schemas.microsoft.com/office/powerpoint/2010/main" val="258634889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2"/>
                </a:solidFill>
              </a:rPr>
              <a:t>Option for Deploying Windows 10</a:t>
            </a:r>
          </a:p>
        </p:txBody>
      </p:sp>
      <p:grpSp>
        <p:nvGrpSpPr>
          <p:cNvPr id="4" name="Group 3"/>
          <p:cNvGrpSpPr/>
          <p:nvPr/>
        </p:nvGrpSpPr>
        <p:grpSpPr>
          <a:xfrm>
            <a:off x="4287644" y="3092731"/>
            <a:ext cx="2212216" cy="2282786"/>
            <a:chOff x="2697643" y="2356792"/>
            <a:chExt cx="2138879" cy="2265416"/>
          </a:xfrm>
          <a:solidFill>
            <a:schemeClr val="bg2"/>
          </a:solidFill>
        </p:grpSpPr>
        <p:sp>
          <p:nvSpPr>
            <p:cNvPr id="5" name="Rectangle 4"/>
            <p:cNvSpPr/>
            <p:nvPr/>
          </p:nvSpPr>
          <p:spPr bwMode="auto">
            <a:xfrm>
              <a:off x="2697643" y="2356792"/>
              <a:ext cx="2138879" cy="39175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defTabSz="658737" fontAlgn="base">
                <a:spcBef>
                  <a:spcPct val="0"/>
                </a:spcBef>
                <a:spcAft>
                  <a:spcPct val="0"/>
                </a:spcAft>
              </a:pPr>
              <a:endParaRPr lang="en-US" sz="1800" dirty="0">
                <a:solidFill>
                  <a:srgbClr val="4F4F4F"/>
                </a:solidFill>
                <a:latin typeface="+mj-lt"/>
                <a:ea typeface="Segoe UI" pitchFamily="34" charset="0"/>
                <a:cs typeface="Segoe UI" pitchFamily="34" charset="0"/>
              </a:endParaRPr>
            </a:p>
          </p:txBody>
        </p:sp>
        <p:sp>
          <p:nvSpPr>
            <p:cNvPr id="6" name="Down Arrow 5"/>
            <p:cNvSpPr/>
            <p:nvPr/>
          </p:nvSpPr>
          <p:spPr bwMode="auto">
            <a:xfrm>
              <a:off x="2697782" y="2731868"/>
              <a:ext cx="2138739" cy="1890340"/>
            </a:xfrm>
            <a:prstGeom prst="downArrow">
              <a:avLst>
                <a:gd name="adj1" fmla="val 100000"/>
                <a:gd name="adj2" fmla="val 27682"/>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Architecture (x86 </a:t>
              </a:r>
              <a:r>
                <a:rPr lang="en-US" sz="1200" dirty="0">
                  <a:solidFill>
                    <a:srgbClr val="4F4F4F"/>
                  </a:solidFill>
                  <a:ea typeface="Segoe UI" pitchFamily="34" charset="0"/>
                  <a:cs typeface="Segoe UI" pitchFamily="34" charset="0"/>
                  <a:sym typeface="Wingdings" panose="05000000000000000000" pitchFamily="2" charset="2"/>
                </a:rPr>
                <a:t> x64)</a:t>
              </a:r>
              <a:endParaRPr lang="en-US" sz="1200" dirty="0">
                <a:solidFill>
                  <a:srgbClr val="4F4F4F"/>
                </a:solidFill>
                <a:ea typeface="Segoe UI" pitchFamily="34" charset="0"/>
                <a:cs typeface="Segoe UI" pitchFamily="34" charset="0"/>
              </a:endParaRP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Base OS language</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Domain</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Local Administrators</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Configuration drift</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Moving from XP or Vista</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Custom base image</a:t>
              </a:r>
            </a:p>
          </p:txBody>
        </p:sp>
        <p:grpSp>
          <p:nvGrpSpPr>
            <p:cNvPr id="7" name="Group 6"/>
            <p:cNvGrpSpPr/>
            <p:nvPr/>
          </p:nvGrpSpPr>
          <p:grpSpPr bwMode="black">
            <a:xfrm>
              <a:off x="3429710" y="2420319"/>
              <a:ext cx="457686" cy="375417"/>
              <a:chOff x="2576513" y="670158"/>
              <a:chExt cx="851344" cy="698500"/>
            </a:xfrm>
            <a:grpFill/>
          </p:grpSpPr>
          <p:sp>
            <p:nvSpPr>
              <p:cNvPr id="8" name="Freeform 7"/>
              <p:cNvSpPr>
                <a:spLocks noEditPoints="1"/>
              </p:cNvSpPr>
              <p:nvPr/>
            </p:nvSpPr>
            <p:spPr bwMode="black">
              <a:xfrm>
                <a:off x="2576513" y="670158"/>
                <a:ext cx="700088" cy="698500"/>
              </a:xfrm>
              <a:custGeom>
                <a:avLst/>
                <a:gdLst>
                  <a:gd name="T0" fmla="*/ 333 w 394"/>
                  <a:gd name="T1" fmla="*/ 0 h 393"/>
                  <a:gd name="T2" fmla="*/ 61 w 394"/>
                  <a:gd name="T3" fmla="*/ 0 h 393"/>
                  <a:gd name="T4" fmla="*/ 0 w 394"/>
                  <a:gd name="T5" fmla="*/ 60 h 393"/>
                  <a:gd name="T6" fmla="*/ 0 w 394"/>
                  <a:gd name="T7" fmla="*/ 333 h 393"/>
                  <a:gd name="T8" fmla="*/ 61 w 394"/>
                  <a:gd name="T9" fmla="*/ 393 h 393"/>
                  <a:gd name="T10" fmla="*/ 333 w 394"/>
                  <a:gd name="T11" fmla="*/ 393 h 393"/>
                  <a:gd name="T12" fmla="*/ 394 w 394"/>
                  <a:gd name="T13" fmla="*/ 333 h 393"/>
                  <a:gd name="T14" fmla="*/ 394 w 394"/>
                  <a:gd name="T15" fmla="*/ 60 h 393"/>
                  <a:gd name="T16" fmla="*/ 333 w 394"/>
                  <a:gd name="T17" fmla="*/ 0 h 393"/>
                  <a:gd name="T18" fmla="*/ 376 w 394"/>
                  <a:gd name="T19" fmla="*/ 333 h 393"/>
                  <a:gd name="T20" fmla="*/ 333 w 394"/>
                  <a:gd name="T21" fmla="*/ 376 h 393"/>
                  <a:gd name="T22" fmla="*/ 61 w 394"/>
                  <a:gd name="T23" fmla="*/ 376 h 393"/>
                  <a:gd name="T24" fmla="*/ 18 w 394"/>
                  <a:gd name="T25" fmla="*/ 333 h 393"/>
                  <a:gd name="T26" fmla="*/ 18 w 394"/>
                  <a:gd name="T27" fmla="*/ 60 h 393"/>
                  <a:gd name="T28" fmla="*/ 61 w 394"/>
                  <a:gd name="T29" fmla="*/ 17 h 393"/>
                  <a:gd name="T30" fmla="*/ 333 w 394"/>
                  <a:gd name="T31" fmla="*/ 17 h 393"/>
                  <a:gd name="T32" fmla="*/ 376 w 394"/>
                  <a:gd name="T33" fmla="*/ 60 h 393"/>
                  <a:gd name="T34" fmla="*/ 376 w 394"/>
                  <a:gd name="T35" fmla="*/ 33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3">
                    <a:moveTo>
                      <a:pt x="333" y="0"/>
                    </a:moveTo>
                    <a:cubicBezTo>
                      <a:pt x="61" y="0"/>
                      <a:pt x="61" y="0"/>
                      <a:pt x="61" y="0"/>
                    </a:cubicBezTo>
                    <a:cubicBezTo>
                      <a:pt x="28" y="0"/>
                      <a:pt x="0" y="27"/>
                      <a:pt x="0" y="60"/>
                    </a:cubicBezTo>
                    <a:cubicBezTo>
                      <a:pt x="0" y="333"/>
                      <a:pt x="0" y="333"/>
                      <a:pt x="0" y="333"/>
                    </a:cubicBezTo>
                    <a:cubicBezTo>
                      <a:pt x="0" y="366"/>
                      <a:pt x="28" y="393"/>
                      <a:pt x="61" y="393"/>
                    </a:cubicBezTo>
                    <a:cubicBezTo>
                      <a:pt x="333" y="393"/>
                      <a:pt x="333" y="393"/>
                      <a:pt x="333" y="393"/>
                    </a:cubicBezTo>
                    <a:cubicBezTo>
                      <a:pt x="366" y="393"/>
                      <a:pt x="394" y="366"/>
                      <a:pt x="394" y="333"/>
                    </a:cubicBezTo>
                    <a:cubicBezTo>
                      <a:pt x="394" y="60"/>
                      <a:pt x="394" y="60"/>
                      <a:pt x="394" y="60"/>
                    </a:cubicBezTo>
                    <a:cubicBezTo>
                      <a:pt x="394" y="27"/>
                      <a:pt x="366" y="0"/>
                      <a:pt x="333" y="0"/>
                    </a:cubicBezTo>
                    <a:close/>
                    <a:moveTo>
                      <a:pt x="376" y="333"/>
                    </a:moveTo>
                    <a:cubicBezTo>
                      <a:pt x="376" y="356"/>
                      <a:pt x="357" y="376"/>
                      <a:pt x="333" y="376"/>
                    </a:cubicBezTo>
                    <a:cubicBezTo>
                      <a:pt x="61" y="376"/>
                      <a:pt x="61" y="376"/>
                      <a:pt x="61" y="376"/>
                    </a:cubicBezTo>
                    <a:cubicBezTo>
                      <a:pt x="37" y="376"/>
                      <a:pt x="18" y="356"/>
                      <a:pt x="18" y="333"/>
                    </a:cubicBezTo>
                    <a:cubicBezTo>
                      <a:pt x="18" y="60"/>
                      <a:pt x="18" y="60"/>
                      <a:pt x="18" y="60"/>
                    </a:cubicBezTo>
                    <a:cubicBezTo>
                      <a:pt x="18" y="37"/>
                      <a:pt x="37" y="17"/>
                      <a:pt x="61" y="17"/>
                    </a:cubicBezTo>
                    <a:cubicBezTo>
                      <a:pt x="333" y="17"/>
                      <a:pt x="333" y="17"/>
                      <a:pt x="333" y="17"/>
                    </a:cubicBezTo>
                    <a:cubicBezTo>
                      <a:pt x="357" y="17"/>
                      <a:pt x="376" y="37"/>
                      <a:pt x="376" y="60"/>
                    </a:cubicBezTo>
                    <a:lnTo>
                      <a:pt x="376" y="3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9" name="Freeform 21"/>
              <p:cNvSpPr>
                <a:spLocks/>
              </p:cNvSpPr>
              <p:nvPr/>
            </p:nvSpPr>
            <p:spPr bwMode="black">
              <a:xfrm>
                <a:off x="2867025" y="833438"/>
                <a:ext cx="30163" cy="76200"/>
              </a:xfrm>
              <a:custGeom>
                <a:avLst/>
                <a:gdLst>
                  <a:gd name="T0" fmla="*/ 17 w 17"/>
                  <a:gd name="T1" fmla="*/ 43 h 43"/>
                  <a:gd name="T2" fmla="*/ 17 w 17"/>
                  <a:gd name="T3" fmla="*/ 0 h 43"/>
                  <a:gd name="T4" fmla="*/ 0 w 17"/>
                  <a:gd name="T5" fmla="*/ 25 h 43"/>
                  <a:gd name="T6" fmla="*/ 17 w 17"/>
                  <a:gd name="T7" fmla="*/ 43 h 43"/>
                </a:gdLst>
                <a:ahLst/>
                <a:cxnLst>
                  <a:cxn ang="0">
                    <a:pos x="T0" y="T1"/>
                  </a:cxn>
                  <a:cxn ang="0">
                    <a:pos x="T2" y="T3"/>
                  </a:cxn>
                  <a:cxn ang="0">
                    <a:pos x="T4" y="T5"/>
                  </a:cxn>
                  <a:cxn ang="0">
                    <a:pos x="T6" y="T7"/>
                  </a:cxn>
                </a:cxnLst>
                <a:rect l="0" t="0" r="r" b="b"/>
                <a:pathLst>
                  <a:path w="17" h="43">
                    <a:moveTo>
                      <a:pt x="17" y="43"/>
                    </a:moveTo>
                    <a:cubicBezTo>
                      <a:pt x="17" y="0"/>
                      <a:pt x="17" y="0"/>
                      <a:pt x="17" y="0"/>
                    </a:cubicBezTo>
                    <a:cubicBezTo>
                      <a:pt x="17" y="0"/>
                      <a:pt x="5" y="16"/>
                      <a:pt x="0" y="25"/>
                    </a:cubicBezTo>
                    <a:lnTo>
                      <a:pt x="17" y="43"/>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10" name="Freeform 22"/>
              <p:cNvSpPr>
                <a:spLocks noEditPoints="1"/>
              </p:cNvSpPr>
              <p:nvPr/>
            </p:nvSpPr>
            <p:spPr bwMode="black">
              <a:xfrm>
                <a:off x="2851595" y="730483"/>
                <a:ext cx="576262" cy="574676"/>
              </a:xfrm>
              <a:custGeom>
                <a:avLst/>
                <a:gdLst>
                  <a:gd name="T0" fmla="*/ 298 w 324"/>
                  <a:gd name="T1" fmla="*/ 0 h 324"/>
                  <a:gd name="T2" fmla="*/ 26 w 324"/>
                  <a:gd name="T3" fmla="*/ 0 h 324"/>
                  <a:gd name="T4" fmla="*/ 0 w 324"/>
                  <a:gd name="T5" fmla="*/ 26 h 324"/>
                  <a:gd name="T6" fmla="*/ 0 w 324"/>
                  <a:gd name="T7" fmla="*/ 299 h 324"/>
                  <a:gd name="T8" fmla="*/ 26 w 324"/>
                  <a:gd name="T9" fmla="*/ 324 h 324"/>
                  <a:gd name="T10" fmla="*/ 298 w 324"/>
                  <a:gd name="T11" fmla="*/ 324 h 324"/>
                  <a:gd name="T12" fmla="*/ 324 w 324"/>
                  <a:gd name="T13" fmla="*/ 299 h 324"/>
                  <a:gd name="T14" fmla="*/ 324 w 324"/>
                  <a:gd name="T15" fmla="*/ 26 h 324"/>
                  <a:gd name="T16" fmla="*/ 298 w 324"/>
                  <a:gd name="T17" fmla="*/ 0 h 324"/>
                  <a:gd name="T18" fmla="*/ 236 w 324"/>
                  <a:gd name="T19" fmla="*/ 268 h 324"/>
                  <a:gd name="T20" fmla="*/ 171 w 324"/>
                  <a:gd name="T21" fmla="*/ 268 h 324"/>
                  <a:gd name="T22" fmla="*/ 203 w 324"/>
                  <a:gd name="T23" fmla="*/ 237 h 324"/>
                  <a:gd name="T24" fmla="*/ 130 w 324"/>
                  <a:gd name="T25" fmla="*/ 166 h 324"/>
                  <a:gd name="T26" fmla="*/ 142 w 324"/>
                  <a:gd name="T27" fmla="*/ 210 h 324"/>
                  <a:gd name="T28" fmla="*/ 142 w 324"/>
                  <a:gd name="T29" fmla="*/ 271 h 324"/>
                  <a:gd name="T30" fmla="*/ 125 w 324"/>
                  <a:gd name="T31" fmla="*/ 271 h 324"/>
                  <a:gd name="T32" fmla="*/ 125 w 324"/>
                  <a:gd name="T33" fmla="*/ 219 h 324"/>
                  <a:gd name="T34" fmla="*/ 113 w 324"/>
                  <a:gd name="T35" fmla="*/ 185 h 324"/>
                  <a:gd name="T36" fmla="*/ 101 w 324"/>
                  <a:gd name="T37" fmla="*/ 198 h 324"/>
                  <a:gd name="T38" fmla="*/ 95 w 324"/>
                  <a:gd name="T39" fmla="*/ 269 h 324"/>
                  <a:gd name="T40" fmla="*/ 80 w 324"/>
                  <a:gd name="T41" fmla="*/ 269 h 324"/>
                  <a:gd name="T42" fmla="*/ 79 w 324"/>
                  <a:gd name="T43" fmla="*/ 187 h 324"/>
                  <a:gd name="T44" fmla="*/ 84 w 324"/>
                  <a:gd name="T45" fmla="*/ 136 h 324"/>
                  <a:gd name="T46" fmla="*/ 66 w 324"/>
                  <a:gd name="T47" fmla="*/ 99 h 324"/>
                  <a:gd name="T48" fmla="*/ 123 w 324"/>
                  <a:gd name="T49" fmla="*/ 72 h 324"/>
                  <a:gd name="T50" fmla="*/ 145 w 324"/>
                  <a:gd name="T51" fmla="*/ 67 h 324"/>
                  <a:gd name="T52" fmla="*/ 137 w 324"/>
                  <a:gd name="T53" fmla="*/ 50 h 324"/>
                  <a:gd name="T54" fmla="*/ 161 w 324"/>
                  <a:gd name="T55" fmla="*/ 26 h 324"/>
                  <a:gd name="T56" fmla="*/ 185 w 324"/>
                  <a:gd name="T57" fmla="*/ 50 h 324"/>
                  <a:gd name="T58" fmla="*/ 161 w 324"/>
                  <a:gd name="T59" fmla="*/ 74 h 324"/>
                  <a:gd name="T60" fmla="*/ 152 w 324"/>
                  <a:gd name="T61" fmla="*/ 72 h 324"/>
                  <a:gd name="T62" fmla="*/ 164 w 324"/>
                  <a:gd name="T63" fmla="*/ 101 h 324"/>
                  <a:gd name="T64" fmla="*/ 157 w 324"/>
                  <a:gd name="T65" fmla="*/ 122 h 324"/>
                  <a:gd name="T66" fmla="*/ 158 w 324"/>
                  <a:gd name="T67" fmla="*/ 177 h 324"/>
                  <a:gd name="T68" fmla="*/ 207 w 324"/>
                  <a:gd name="T69" fmla="*/ 225 h 324"/>
                  <a:gd name="T70" fmla="*/ 208 w 324"/>
                  <a:gd name="T71" fmla="*/ 222 h 324"/>
                  <a:gd name="T72" fmla="*/ 290 w 324"/>
                  <a:gd name="T73" fmla="*/ 210 h 324"/>
                  <a:gd name="T74" fmla="*/ 236 w 324"/>
                  <a:gd name="T75" fmla="*/ 26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 h="324">
                    <a:moveTo>
                      <a:pt x="298" y="0"/>
                    </a:moveTo>
                    <a:cubicBezTo>
                      <a:pt x="26" y="0"/>
                      <a:pt x="26" y="0"/>
                      <a:pt x="26" y="0"/>
                    </a:cubicBezTo>
                    <a:cubicBezTo>
                      <a:pt x="12" y="0"/>
                      <a:pt x="0" y="12"/>
                      <a:pt x="0" y="26"/>
                    </a:cubicBezTo>
                    <a:cubicBezTo>
                      <a:pt x="0" y="299"/>
                      <a:pt x="0" y="299"/>
                      <a:pt x="0" y="299"/>
                    </a:cubicBezTo>
                    <a:cubicBezTo>
                      <a:pt x="0" y="313"/>
                      <a:pt x="12" y="324"/>
                      <a:pt x="26" y="324"/>
                    </a:cubicBezTo>
                    <a:cubicBezTo>
                      <a:pt x="298" y="324"/>
                      <a:pt x="298" y="324"/>
                      <a:pt x="298" y="324"/>
                    </a:cubicBezTo>
                    <a:cubicBezTo>
                      <a:pt x="312" y="324"/>
                      <a:pt x="324" y="313"/>
                      <a:pt x="324" y="299"/>
                    </a:cubicBezTo>
                    <a:cubicBezTo>
                      <a:pt x="324" y="26"/>
                      <a:pt x="324" y="26"/>
                      <a:pt x="324" y="26"/>
                    </a:cubicBezTo>
                    <a:cubicBezTo>
                      <a:pt x="324" y="12"/>
                      <a:pt x="312" y="0"/>
                      <a:pt x="298" y="0"/>
                    </a:cubicBezTo>
                    <a:close/>
                    <a:moveTo>
                      <a:pt x="236" y="268"/>
                    </a:moveTo>
                    <a:cubicBezTo>
                      <a:pt x="171" y="268"/>
                      <a:pt x="171" y="268"/>
                      <a:pt x="171" y="268"/>
                    </a:cubicBezTo>
                    <a:cubicBezTo>
                      <a:pt x="179" y="250"/>
                      <a:pt x="200" y="239"/>
                      <a:pt x="203" y="237"/>
                    </a:cubicBezTo>
                    <a:cubicBezTo>
                      <a:pt x="130" y="166"/>
                      <a:pt x="130" y="166"/>
                      <a:pt x="130" y="166"/>
                    </a:cubicBezTo>
                    <a:cubicBezTo>
                      <a:pt x="134" y="176"/>
                      <a:pt x="141" y="191"/>
                      <a:pt x="142" y="210"/>
                    </a:cubicBezTo>
                    <a:cubicBezTo>
                      <a:pt x="142" y="271"/>
                      <a:pt x="142" y="271"/>
                      <a:pt x="142" y="271"/>
                    </a:cubicBezTo>
                    <a:cubicBezTo>
                      <a:pt x="125" y="271"/>
                      <a:pt x="125" y="271"/>
                      <a:pt x="125" y="271"/>
                    </a:cubicBezTo>
                    <a:cubicBezTo>
                      <a:pt x="125" y="219"/>
                      <a:pt x="125" y="219"/>
                      <a:pt x="125" y="219"/>
                    </a:cubicBezTo>
                    <a:cubicBezTo>
                      <a:pt x="125" y="219"/>
                      <a:pt x="121" y="193"/>
                      <a:pt x="113" y="185"/>
                    </a:cubicBezTo>
                    <a:cubicBezTo>
                      <a:pt x="105" y="177"/>
                      <a:pt x="101" y="192"/>
                      <a:pt x="101" y="198"/>
                    </a:cubicBezTo>
                    <a:cubicBezTo>
                      <a:pt x="101" y="204"/>
                      <a:pt x="100" y="262"/>
                      <a:pt x="95" y="269"/>
                    </a:cubicBezTo>
                    <a:cubicBezTo>
                      <a:pt x="80" y="269"/>
                      <a:pt x="80" y="269"/>
                      <a:pt x="80" y="269"/>
                    </a:cubicBezTo>
                    <a:cubicBezTo>
                      <a:pt x="79" y="187"/>
                      <a:pt x="79" y="187"/>
                      <a:pt x="79" y="187"/>
                    </a:cubicBezTo>
                    <a:cubicBezTo>
                      <a:pt x="79" y="187"/>
                      <a:pt x="66" y="154"/>
                      <a:pt x="84" y="136"/>
                    </a:cubicBezTo>
                    <a:cubicBezTo>
                      <a:pt x="84" y="136"/>
                      <a:pt x="62" y="108"/>
                      <a:pt x="66" y="99"/>
                    </a:cubicBezTo>
                    <a:cubicBezTo>
                      <a:pt x="70" y="90"/>
                      <a:pt x="116" y="76"/>
                      <a:pt x="123" y="72"/>
                    </a:cubicBezTo>
                    <a:cubicBezTo>
                      <a:pt x="128" y="69"/>
                      <a:pt x="138" y="67"/>
                      <a:pt x="145" y="67"/>
                    </a:cubicBezTo>
                    <a:cubicBezTo>
                      <a:pt x="140" y="63"/>
                      <a:pt x="137" y="57"/>
                      <a:pt x="137" y="50"/>
                    </a:cubicBezTo>
                    <a:cubicBezTo>
                      <a:pt x="137" y="37"/>
                      <a:pt x="148" y="26"/>
                      <a:pt x="161" y="26"/>
                    </a:cubicBezTo>
                    <a:cubicBezTo>
                      <a:pt x="174" y="26"/>
                      <a:pt x="185" y="37"/>
                      <a:pt x="185" y="50"/>
                    </a:cubicBezTo>
                    <a:cubicBezTo>
                      <a:pt x="185" y="63"/>
                      <a:pt x="174" y="74"/>
                      <a:pt x="161" y="74"/>
                    </a:cubicBezTo>
                    <a:cubicBezTo>
                      <a:pt x="158" y="74"/>
                      <a:pt x="155" y="73"/>
                      <a:pt x="152" y="72"/>
                    </a:cubicBezTo>
                    <a:cubicBezTo>
                      <a:pt x="155" y="80"/>
                      <a:pt x="166" y="94"/>
                      <a:pt x="164" y="101"/>
                    </a:cubicBezTo>
                    <a:cubicBezTo>
                      <a:pt x="162" y="108"/>
                      <a:pt x="157" y="122"/>
                      <a:pt x="157" y="122"/>
                    </a:cubicBezTo>
                    <a:cubicBezTo>
                      <a:pt x="158" y="177"/>
                      <a:pt x="158" y="177"/>
                      <a:pt x="158" y="177"/>
                    </a:cubicBezTo>
                    <a:cubicBezTo>
                      <a:pt x="207" y="225"/>
                      <a:pt x="207" y="225"/>
                      <a:pt x="207" y="225"/>
                    </a:cubicBezTo>
                    <a:cubicBezTo>
                      <a:pt x="208" y="222"/>
                      <a:pt x="208" y="222"/>
                      <a:pt x="208" y="222"/>
                    </a:cubicBezTo>
                    <a:cubicBezTo>
                      <a:pt x="224" y="171"/>
                      <a:pt x="290" y="210"/>
                      <a:pt x="290" y="210"/>
                    </a:cubicBezTo>
                    <a:lnTo>
                      <a:pt x="236" y="2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p>
            </p:txBody>
          </p:sp>
        </p:grpSp>
      </p:grpSp>
      <p:sp>
        <p:nvSpPr>
          <p:cNvPr id="11" name="Pentagon 10"/>
          <p:cNvSpPr/>
          <p:nvPr/>
        </p:nvSpPr>
        <p:spPr bwMode="auto">
          <a:xfrm>
            <a:off x="4287645" y="2578527"/>
            <a:ext cx="2467586" cy="522554"/>
          </a:xfrm>
          <a:prstGeom prst="homePlate">
            <a:avLst/>
          </a:prstGeom>
          <a:solidFill>
            <a:srgbClr val="5C00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36576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800" dirty="0">
                <a:gradFill>
                  <a:gsLst>
                    <a:gs pos="0">
                      <a:srgbClr val="FFFFFF"/>
                    </a:gs>
                    <a:gs pos="100000">
                      <a:srgbClr val="FFFFFF"/>
                    </a:gs>
                  </a:gsLst>
                  <a:lin ang="5400000" scaled="0"/>
                </a:gradFill>
                <a:latin typeface="+mj-lt"/>
                <a:ea typeface="Segoe UI" pitchFamily="34" charset="0"/>
                <a:cs typeface="Segoe UI" pitchFamily="34" charset="0"/>
              </a:rPr>
              <a:t>Operating System Considerations</a:t>
            </a:r>
          </a:p>
        </p:txBody>
      </p:sp>
      <p:sp>
        <p:nvSpPr>
          <p:cNvPr id="12" name="Pentagon 11"/>
          <p:cNvSpPr/>
          <p:nvPr/>
        </p:nvSpPr>
        <p:spPr bwMode="auto">
          <a:xfrm>
            <a:off x="6755234" y="2566335"/>
            <a:ext cx="2113325" cy="545734"/>
          </a:xfrm>
          <a:prstGeom prst="homePlate">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45720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800" dirty="0">
                <a:gradFill>
                  <a:gsLst>
                    <a:gs pos="0">
                      <a:srgbClr val="FFFFFF"/>
                    </a:gs>
                    <a:gs pos="100000">
                      <a:srgbClr val="FFFFFF"/>
                    </a:gs>
                  </a:gsLst>
                  <a:lin ang="5400000" scaled="0"/>
                </a:gradFill>
                <a:latin typeface="+mj-lt"/>
                <a:ea typeface="Segoe UI" pitchFamily="34" charset="0"/>
                <a:cs typeface="Segoe UI" pitchFamily="34" charset="0"/>
              </a:rPr>
              <a:t>Application</a:t>
            </a:r>
          </a:p>
          <a:p>
            <a:pPr algn="ctr" defTabSz="932472" fontAlgn="base">
              <a:lnSpc>
                <a:spcPct val="90000"/>
              </a:lnSpc>
              <a:spcBef>
                <a:spcPct val="0"/>
              </a:spcBef>
              <a:spcAft>
                <a:spcPct val="0"/>
              </a:spcAft>
            </a:pPr>
            <a:r>
              <a:rPr lang="en-US" dirty="0">
                <a:gradFill>
                  <a:gsLst>
                    <a:gs pos="0">
                      <a:srgbClr val="FFFFFF"/>
                    </a:gs>
                    <a:gs pos="100000">
                      <a:srgbClr val="FFFFFF"/>
                    </a:gs>
                  </a:gsLst>
                  <a:lin ang="5400000" scaled="0"/>
                </a:gradFill>
                <a:latin typeface="+mj-lt"/>
                <a:ea typeface="Segoe UI" pitchFamily="34" charset="0"/>
                <a:cs typeface="Segoe UI" pitchFamily="34" charset="0"/>
              </a:rPr>
              <a:t>Considerations</a:t>
            </a:r>
            <a:endParaRPr lang="en-US" sz="18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3" name="Rectangle 12"/>
          <p:cNvSpPr/>
          <p:nvPr/>
        </p:nvSpPr>
        <p:spPr bwMode="auto">
          <a:xfrm>
            <a:off x="1997183" y="5375515"/>
            <a:ext cx="6782617" cy="88460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Refresh (Wipe &amp; Load) </a:t>
            </a:r>
          </a:p>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Re-install the operating system (Custom Image)</a:t>
            </a:r>
          </a:p>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Install applications</a:t>
            </a:r>
          </a:p>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Migrate user state</a:t>
            </a:r>
          </a:p>
        </p:txBody>
      </p:sp>
      <p:sp>
        <p:nvSpPr>
          <p:cNvPr id="14" name="Pentagon 13"/>
          <p:cNvSpPr/>
          <p:nvPr/>
        </p:nvSpPr>
        <p:spPr bwMode="auto">
          <a:xfrm>
            <a:off x="1997185" y="2554142"/>
            <a:ext cx="2290458" cy="555619"/>
          </a:xfrm>
          <a:prstGeom prst="homePlate">
            <a:avLst/>
          </a:prstGeom>
          <a:solidFill>
            <a:srgbClr val="32145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54864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800" dirty="0">
                <a:gradFill>
                  <a:gsLst>
                    <a:gs pos="0">
                      <a:srgbClr val="FFFFFF"/>
                    </a:gs>
                    <a:gs pos="100000">
                      <a:srgbClr val="FFFFFF"/>
                    </a:gs>
                  </a:gsLst>
                  <a:lin ang="5400000" scaled="0"/>
                </a:gradFill>
                <a:latin typeface="+mj-lt"/>
                <a:ea typeface="Segoe UI" pitchFamily="34" charset="0"/>
                <a:cs typeface="Segoe UI" pitchFamily="34" charset="0"/>
              </a:rPr>
              <a:t>Device Considerations</a:t>
            </a:r>
          </a:p>
        </p:txBody>
      </p:sp>
      <p:grpSp>
        <p:nvGrpSpPr>
          <p:cNvPr id="15" name="Group 14"/>
          <p:cNvGrpSpPr/>
          <p:nvPr/>
        </p:nvGrpSpPr>
        <p:grpSpPr>
          <a:xfrm>
            <a:off x="1997184" y="3112071"/>
            <a:ext cx="2013148" cy="2263445"/>
            <a:chOff x="407323" y="2358762"/>
            <a:chExt cx="2013148" cy="2263445"/>
          </a:xfrm>
          <a:solidFill>
            <a:schemeClr val="bg2"/>
          </a:solidFill>
        </p:grpSpPr>
        <p:sp>
          <p:nvSpPr>
            <p:cNvPr id="16" name="Rectangle 15"/>
            <p:cNvSpPr/>
            <p:nvPr/>
          </p:nvSpPr>
          <p:spPr bwMode="auto">
            <a:xfrm>
              <a:off x="407323" y="2358762"/>
              <a:ext cx="2013148" cy="37541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defTabSz="658737" fontAlgn="base">
                <a:spcBef>
                  <a:spcPct val="0"/>
                </a:spcBef>
                <a:spcAft>
                  <a:spcPct val="0"/>
                </a:spcAft>
              </a:pPr>
              <a:endParaRPr lang="en-US" sz="1800" dirty="0">
                <a:solidFill>
                  <a:srgbClr val="4F4F4F"/>
                </a:solidFill>
                <a:latin typeface="+mj-lt"/>
                <a:ea typeface="Segoe UI" pitchFamily="34" charset="0"/>
                <a:cs typeface="Segoe UI" pitchFamily="34" charset="0"/>
              </a:endParaRPr>
            </a:p>
          </p:txBody>
        </p:sp>
        <p:sp>
          <p:nvSpPr>
            <p:cNvPr id="17" name="Down Arrow 16"/>
            <p:cNvSpPr/>
            <p:nvPr/>
          </p:nvSpPr>
          <p:spPr bwMode="auto">
            <a:xfrm>
              <a:off x="407323" y="2731868"/>
              <a:ext cx="2013147" cy="1890339"/>
            </a:xfrm>
            <a:prstGeom prst="downArrow">
              <a:avLst>
                <a:gd name="adj1" fmla="val 100000"/>
                <a:gd name="adj2" fmla="val 27260"/>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BIOS </a:t>
              </a:r>
              <a:r>
                <a:rPr lang="en-US" sz="1200" dirty="0">
                  <a:solidFill>
                    <a:srgbClr val="4F4F4F"/>
                  </a:solidFill>
                  <a:ea typeface="Segoe UI" pitchFamily="34" charset="0"/>
                  <a:cs typeface="Segoe UI" pitchFamily="34" charset="0"/>
                  <a:sym typeface="Wingdings" panose="05000000000000000000" pitchFamily="2" charset="2"/>
                </a:rPr>
                <a:t> UEFI</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sym typeface="Wingdings" panose="05000000000000000000" pitchFamily="2" charset="2"/>
                </a:rPr>
                <a:t>Disk partitioning </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sym typeface="Wingdings" panose="05000000000000000000" pitchFamily="2" charset="2"/>
                </a:rPr>
                <a:t>WinPE Offline Operation</a:t>
              </a:r>
            </a:p>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sym typeface="Wingdings" panose="05000000000000000000" pitchFamily="2" charset="2"/>
                </a:rPr>
                <a:t>3rd party disk encryption*</a:t>
              </a:r>
            </a:p>
            <a:p>
              <a:pPr marL="171450" indent="-171450" defTabSz="658737" fontAlgn="base">
                <a:spcBef>
                  <a:spcPct val="0"/>
                </a:spcBef>
                <a:spcAft>
                  <a:spcPct val="0"/>
                </a:spcAft>
                <a:buFont typeface="Wingdings" panose="05000000000000000000" pitchFamily="2" charset="2"/>
                <a:buChar char="§"/>
              </a:pPr>
              <a:endParaRPr lang="en-US" sz="1200" dirty="0">
                <a:solidFill>
                  <a:srgbClr val="4F4F4F"/>
                </a:solidFill>
                <a:ea typeface="Segoe UI" pitchFamily="34" charset="0"/>
                <a:cs typeface="Segoe UI" pitchFamily="34" charset="0"/>
                <a:sym typeface="Wingdings" panose="05000000000000000000" pitchFamily="2" charset="2"/>
              </a:endParaRPr>
            </a:p>
            <a:p>
              <a:pPr marL="857250" lvl="2" indent="-171450">
                <a:buFont typeface="Wingdings" panose="05000000000000000000" pitchFamily="2" charset="2"/>
                <a:buChar char="§"/>
              </a:pPr>
              <a:endParaRPr lang="en-US" sz="1050" dirty="0"/>
            </a:p>
          </p:txBody>
        </p:sp>
        <p:grpSp>
          <p:nvGrpSpPr>
            <p:cNvPr id="18" name="Group 17"/>
            <p:cNvGrpSpPr/>
            <p:nvPr/>
          </p:nvGrpSpPr>
          <p:grpSpPr bwMode="black">
            <a:xfrm>
              <a:off x="1088531" y="2426430"/>
              <a:ext cx="495481" cy="375417"/>
              <a:chOff x="2576513" y="681528"/>
              <a:chExt cx="921649" cy="698499"/>
            </a:xfrm>
            <a:grpFill/>
          </p:grpSpPr>
          <p:sp>
            <p:nvSpPr>
              <p:cNvPr id="19" name="Freeform 18"/>
              <p:cNvSpPr>
                <a:spLocks noEditPoints="1"/>
              </p:cNvSpPr>
              <p:nvPr/>
            </p:nvSpPr>
            <p:spPr bwMode="black">
              <a:xfrm>
                <a:off x="2576513" y="681528"/>
                <a:ext cx="700088" cy="698499"/>
              </a:xfrm>
              <a:custGeom>
                <a:avLst/>
                <a:gdLst>
                  <a:gd name="T0" fmla="*/ 333 w 394"/>
                  <a:gd name="T1" fmla="*/ 0 h 393"/>
                  <a:gd name="T2" fmla="*/ 61 w 394"/>
                  <a:gd name="T3" fmla="*/ 0 h 393"/>
                  <a:gd name="T4" fmla="*/ 0 w 394"/>
                  <a:gd name="T5" fmla="*/ 60 h 393"/>
                  <a:gd name="T6" fmla="*/ 0 w 394"/>
                  <a:gd name="T7" fmla="*/ 333 h 393"/>
                  <a:gd name="T8" fmla="*/ 61 w 394"/>
                  <a:gd name="T9" fmla="*/ 393 h 393"/>
                  <a:gd name="T10" fmla="*/ 333 w 394"/>
                  <a:gd name="T11" fmla="*/ 393 h 393"/>
                  <a:gd name="T12" fmla="*/ 394 w 394"/>
                  <a:gd name="T13" fmla="*/ 333 h 393"/>
                  <a:gd name="T14" fmla="*/ 394 w 394"/>
                  <a:gd name="T15" fmla="*/ 60 h 393"/>
                  <a:gd name="T16" fmla="*/ 333 w 394"/>
                  <a:gd name="T17" fmla="*/ 0 h 393"/>
                  <a:gd name="T18" fmla="*/ 376 w 394"/>
                  <a:gd name="T19" fmla="*/ 333 h 393"/>
                  <a:gd name="T20" fmla="*/ 333 w 394"/>
                  <a:gd name="T21" fmla="*/ 376 h 393"/>
                  <a:gd name="T22" fmla="*/ 61 w 394"/>
                  <a:gd name="T23" fmla="*/ 376 h 393"/>
                  <a:gd name="T24" fmla="*/ 18 w 394"/>
                  <a:gd name="T25" fmla="*/ 333 h 393"/>
                  <a:gd name="T26" fmla="*/ 18 w 394"/>
                  <a:gd name="T27" fmla="*/ 60 h 393"/>
                  <a:gd name="T28" fmla="*/ 61 w 394"/>
                  <a:gd name="T29" fmla="*/ 17 h 393"/>
                  <a:gd name="T30" fmla="*/ 333 w 394"/>
                  <a:gd name="T31" fmla="*/ 17 h 393"/>
                  <a:gd name="T32" fmla="*/ 376 w 394"/>
                  <a:gd name="T33" fmla="*/ 60 h 393"/>
                  <a:gd name="T34" fmla="*/ 376 w 394"/>
                  <a:gd name="T35" fmla="*/ 33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3">
                    <a:moveTo>
                      <a:pt x="333" y="0"/>
                    </a:moveTo>
                    <a:cubicBezTo>
                      <a:pt x="61" y="0"/>
                      <a:pt x="61" y="0"/>
                      <a:pt x="61" y="0"/>
                    </a:cubicBezTo>
                    <a:cubicBezTo>
                      <a:pt x="28" y="0"/>
                      <a:pt x="0" y="27"/>
                      <a:pt x="0" y="60"/>
                    </a:cubicBezTo>
                    <a:cubicBezTo>
                      <a:pt x="0" y="333"/>
                      <a:pt x="0" y="333"/>
                      <a:pt x="0" y="333"/>
                    </a:cubicBezTo>
                    <a:cubicBezTo>
                      <a:pt x="0" y="366"/>
                      <a:pt x="28" y="393"/>
                      <a:pt x="61" y="393"/>
                    </a:cubicBezTo>
                    <a:cubicBezTo>
                      <a:pt x="333" y="393"/>
                      <a:pt x="333" y="393"/>
                      <a:pt x="333" y="393"/>
                    </a:cubicBezTo>
                    <a:cubicBezTo>
                      <a:pt x="366" y="393"/>
                      <a:pt x="394" y="366"/>
                      <a:pt x="394" y="333"/>
                    </a:cubicBezTo>
                    <a:cubicBezTo>
                      <a:pt x="394" y="60"/>
                      <a:pt x="394" y="60"/>
                      <a:pt x="394" y="60"/>
                    </a:cubicBezTo>
                    <a:cubicBezTo>
                      <a:pt x="394" y="27"/>
                      <a:pt x="366" y="0"/>
                      <a:pt x="333" y="0"/>
                    </a:cubicBezTo>
                    <a:close/>
                    <a:moveTo>
                      <a:pt x="376" y="333"/>
                    </a:moveTo>
                    <a:cubicBezTo>
                      <a:pt x="376" y="356"/>
                      <a:pt x="357" y="376"/>
                      <a:pt x="333" y="376"/>
                    </a:cubicBezTo>
                    <a:cubicBezTo>
                      <a:pt x="61" y="376"/>
                      <a:pt x="61" y="376"/>
                      <a:pt x="61" y="376"/>
                    </a:cubicBezTo>
                    <a:cubicBezTo>
                      <a:pt x="37" y="376"/>
                      <a:pt x="18" y="356"/>
                      <a:pt x="18" y="333"/>
                    </a:cubicBezTo>
                    <a:cubicBezTo>
                      <a:pt x="18" y="60"/>
                      <a:pt x="18" y="60"/>
                      <a:pt x="18" y="60"/>
                    </a:cubicBezTo>
                    <a:cubicBezTo>
                      <a:pt x="18" y="37"/>
                      <a:pt x="37" y="17"/>
                      <a:pt x="61" y="17"/>
                    </a:cubicBezTo>
                    <a:cubicBezTo>
                      <a:pt x="333" y="17"/>
                      <a:pt x="333" y="17"/>
                      <a:pt x="333" y="17"/>
                    </a:cubicBezTo>
                    <a:cubicBezTo>
                      <a:pt x="357" y="17"/>
                      <a:pt x="376" y="37"/>
                      <a:pt x="376" y="60"/>
                    </a:cubicBezTo>
                    <a:lnTo>
                      <a:pt x="376" y="3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0" name="Freeform 21"/>
              <p:cNvSpPr>
                <a:spLocks/>
              </p:cNvSpPr>
              <p:nvPr/>
            </p:nvSpPr>
            <p:spPr bwMode="black">
              <a:xfrm>
                <a:off x="2867025" y="833438"/>
                <a:ext cx="30163" cy="76200"/>
              </a:xfrm>
              <a:custGeom>
                <a:avLst/>
                <a:gdLst>
                  <a:gd name="T0" fmla="*/ 17 w 17"/>
                  <a:gd name="T1" fmla="*/ 43 h 43"/>
                  <a:gd name="T2" fmla="*/ 17 w 17"/>
                  <a:gd name="T3" fmla="*/ 0 h 43"/>
                  <a:gd name="T4" fmla="*/ 0 w 17"/>
                  <a:gd name="T5" fmla="*/ 25 h 43"/>
                  <a:gd name="T6" fmla="*/ 17 w 17"/>
                  <a:gd name="T7" fmla="*/ 43 h 43"/>
                </a:gdLst>
                <a:ahLst/>
                <a:cxnLst>
                  <a:cxn ang="0">
                    <a:pos x="T0" y="T1"/>
                  </a:cxn>
                  <a:cxn ang="0">
                    <a:pos x="T2" y="T3"/>
                  </a:cxn>
                  <a:cxn ang="0">
                    <a:pos x="T4" y="T5"/>
                  </a:cxn>
                  <a:cxn ang="0">
                    <a:pos x="T6" y="T7"/>
                  </a:cxn>
                </a:cxnLst>
                <a:rect l="0" t="0" r="r" b="b"/>
                <a:pathLst>
                  <a:path w="17" h="43">
                    <a:moveTo>
                      <a:pt x="17" y="43"/>
                    </a:moveTo>
                    <a:cubicBezTo>
                      <a:pt x="17" y="0"/>
                      <a:pt x="17" y="0"/>
                      <a:pt x="17" y="0"/>
                    </a:cubicBezTo>
                    <a:cubicBezTo>
                      <a:pt x="17" y="0"/>
                      <a:pt x="5" y="16"/>
                      <a:pt x="0" y="25"/>
                    </a:cubicBezTo>
                    <a:lnTo>
                      <a:pt x="17" y="43"/>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1" name="Freeform 22"/>
              <p:cNvSpPr>
                <a:spLocks noEditPoints="1"/>
              </p:cNvSpPr>
              <p:nvPr/>
            </p:nvSpPr>
            <p:spPr bwMode="black">
              <a:xfrm>
                <a:off x="2921900" y="741852"/>
                <a:ext cx="576262" cy="574675"/>
              </a:xfrm>
              <a:custGeom>
                <a:avLst/>
                <a:gdLst>
                  <a:gd name="T0" fmla="*/ 298 w 324"/>
                  <a:gd name="T1" fmla="*/ 0 h 324"/>
                  <a:gd name="T2" fmla="*/ 26 w 324"/>
                  <a:gd name="T3" fmla="*/ 0 h 324"/>
                  <a:gd name="T4" fmla="*/ 0 w 324"/>
                  <a:gd name="T5" fmla="*/ 26 h 324"/>
                  <a:gd name="T6" fmla="*/ 0 w 324"/>
                  <a:gd name="T7" fmla="*/ 299 h 324"/>
                  <a:gd name="T8" fmla="*/ 26 w 324"/>
                  <a:gd name="T9" fmla="*/ 324 h 324"/>
                  <a:gd name="T10" fmla="*/ 298 w 324"/>
                  <a:gd name="T11" fmla="*/ 324 h 324"/>
                  <a:gd name="T12" fmla="*/ 324 w 324"/>
                  <a:gd name="T13" fmla="*/ 299 h 324"/>
                  <a:gd name="T14" fmla="*/ 324 w 324"/>
                  <a:gd name="T15" fmla="*/ 26 h 324"/>
                  <a:gd name="T16" fmla="*/ 298 w 324"/>
                  <a:gd name="T17" fmla="*/ 0 h 324"/>
                  <a:gd name="T18" fmla="*/ 236 w 324"/>
                  <a:gd name="T19" fmla="*/ 268 h 324"/>
                  <a:gd name="T20" fmla="*/ 171 w 324"/>
                  <a:gd name="T21" fmla="*/ 268 h 324"/>
                  <a:gd name="T22" fmla="*/ 203 w 324"/>
                  <a:gd name="T23" fmla="*/ 237 h 324"/>
                  <a:gd name="T24" fmla="*/ 130 w 324"/>
                  <a:gd name="T25" fmla="*/ 166 h 324"/>
                  <a:gd name="T26" fmla="*/ 142 w 324"/>
                  <a:gd name="T27" fmla="*/ 210 h 324"/>
                  <a:gd name="T28" fmla="*/ 142 w 324"/>
                  <a:gd name="T29" fmla="*/ 271 h 324"/>
                  <a:gd name="T30" fmla="*/ 125 w 324"/>
                  <a:gd name="T31" fmla="*/ 271 h 324"/>
                  <a:gd name="T32" fmla="*/ 125 w 324"/>
                  <a:gd name="T33" fmla="*/ 219 h 324"/>
                  <a:gd name="T34" fmla="*/ 113 w 324"/>
                  <a:gd name="T35" fmla="*/ 185 h 324"/>
                  <a:gd name="T36" fmla="*/ 101 w 324"/>
                  <a:gd name="T37" fmla="*/ 198 h 324"/>
                  <a:gd name="T38" fmla="*/ 95 w 324"/>
                  <a:gd name="T39" fmla="*/ 269 h 324"/>
                  <a:gd name="T40" fmla="*/ 80 w 324"/>
                  <a:gd name="T41" fmla="*/ 269 h 324"/>
                  <a:gd name="T42" fmla="*/ 79 w 324"/>
                  <a:gd name="T43" fmla="*/ 187 h 324"/>
                  <a:gd name="T44" fmla="*/ 84 w 324"/>
                  <a:gd name="T45" fmla="*/ 136 h 324"/>
                  <a:gd name="T46" fmla="*/ 66 w 324"/>
                  <a:gd name="T47" fmla="*/ 99 h 324"/>
                  <a:gd name="T48" fmla="*/ 123 w 324"/>
                  <a:gd name="T49" fmla="*/ 72 h 324"/>
                  <a:gd name="T50" fmla="*/ 145 w 324"/>
                  <a:gd name="T51" fmla="*/ 67 h 324"/>
                  <a:gd name="T52" fmla="*/ 137 w 324"/>
                  <a:gd name="T53" fmla="*/ 50 h 324"/>
                  <a:gd name="T54" fmla="*/ 161 w 324"/>
                  <a:gd name="T55" fmla="*/ 26 h 324"/>
                  <a:gd name="T56" fmla="*/ 185 w 324"/>
                  <a:gd name="T57" fmla="*/ 50 h 324"/>
                  <a:gd name="T58" fmla="*/ 161 w 324"/>
                  <a:gd name="T59" fmla="*/ 74 h 324"/>
                  <a:gd name="T60" fmla="*/ 152 w 324"/>
                  <a:gd name="T61" fmla="*/ 72 h 324"/>
                  <a:gd name="T62" fmla="*/ 164 w 324"/>
                  <a:gd name="T63" fmla="*/ 101 h 324"/>
                  <a:gd name="T64" fmla="*/ 157 w 324"/>
                  <a:gd name="T65" fmla="*/ 122 h 324"/>
                  <a:gd name="T66" fmla="*/ 158 w 324"/>
                  <a:gd name="T67" fmla="*/ 177 h 324"/>
                  <a:gd name="T68" fmla="*/ 207 w 324"/>
                  <a:gd name="T69" fmla="*/ 225 h 324"/>
                  <a:gd name="T70" fmla="*/ 208 w 324"/>
                  <a:gd name="T71" fmla="*/ 222 h 324"/>
                  <a:gd name="T72" fmla="*/ 290 w 324"/>
                  <a:gd name="T73" fmla="*/ 210 h 324"/>
                  <a:gd name="T74" fmla="*/ 236 w 324"/>
                  <a:gd name="T75" fmla="*/ 26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 h="324">
                    <a:moveTo>
                      <a:pt x="298" y="0"/>
                    </a:moveTo>
                    <a:cubicBezTo>
                      <a:pt x="26" y="0"/>
                      <a:pt x="26" y="0"/>
                      <a:pt x="26" y="0"/>
                    </a:cubicBezTo>
                    <a:cubicBezTo>
                      <a:pt x="12" y="0"/>
                      <a:pt x="0" y="12"/>
                      <a:pt x="0" y="26"/>
                    </a:cubicBezTo>
                    <a:cubicBezTo>
                      <a:pt x="0" y="299"/>
                      <a:pt x="0" y="299"/>
                      <a:pt x="0" y="299"/>
                    </a:cubicBezTo>
                    <a:cubicBezTo>
                      <a:pt x="0" y="313"/>
                      <a:pt x="12" y="324"/>
                      <a:pt x="26" y="324"/>
                    </a:cubicBezTo>
                    <a:cubicBezTo>
                      <a:pt x="298" y="324"/>
                      <a:pt x="298" y="324"/>
                      <a:pt x="298" y="324"/>
                    </a:cubicBezTo>
                    <a:cubicBezTo>
                      <a:pt x="312" y="324"/>
                      <a:pt x="324" y="313"/>
                      <a:pt x="324" y="299"/>
                    </a:cubicBezTo>
                    <a:cubicBezTo>
                      <a:pt x="324" y="26"/>
                      <a:pt x="324" y="26"/>
                      <a:pt x="324" y="26"/>
                    </a:cubicBezTo>
                    <a:cubicBezTo>
                      <a:pt x="324" y="12"/>
                      <a:pt x="312" y="0"/>
                      <a:pt x="298" y="0"/>
                    </a:cubicBezTo>
                    <a:close/>
                    <a:moveTo>
                      <a:pt x="236" y="268"/>
                    </a:moveTo>
                    <a:cubicBezTo>
                      <a:pt x="171" y="268"/>
                      <a:pt x="171" y="268"/>
                      <a:pt x="171" y="268"/>
                    </a:cubicBezTo>
                    <a:cubicBezTo>
                      <a:pt x="179" y="250"/>
                      <a:pt x="200" y="239"/>
                      <a:pt x="203" y="237"/>
                    </a:cubicBezTo>
                    <a:cubicBezTo>
                      <a:pt x="130" y="166"/>
                      <a:pt x="130" y="166"/>
                      <a:pt x="130" y="166"/>
                    </a:cubicBezTo>
                    <a:cubicBezTo>
                      <a:pt x="134" y="176"/>
                      <a:pt x="141" y="191"/>
                      <a:pt x="142" y="210"/>
                    </a:cubicBezTo>
                    <a:cubicBezTo>
                      <a:pt x="142" y="271"/>
                      <a:pt x="142" y="271"/>
                      <a:pt x="142" y="271"/>
                    </a:cubicBezTo>
                    <a:cubicBezTo>
                      <a:pt x="125" y="271"/>
                      <a:pt x="125" y="271"/>
                      <a:pt x="125" y="271"/>
                    </a:cubicBezTo>
                    <a:cubicBezTo>
                      <a:pt x="125" y="219"/>
                      <a:pt x="125" y="219"/>
                      <a:pt x="125" y="219"/>
                    </a:cubicBezTo>
                    <a:cubicBezTo>
                      <a:pt x="125" y="219"/>
                      <a:pt x="121" y="193"/>
                      <a:pt x="113" y="185"/>
                    </a:cubicBezTo>
                    <a:cubicBezTo>
                      <a:pt x="105" y="177"/>
                      <a:pt x="101" y="192"/>
                      <a:pt x="101" y="198"/>
                    </a:cubicBezTo>
                    <a:cubicBezTo>
                      <a:pt x="101" y="204"/>
                      <a:pt x="100" y="262"/>
                      <a:pt x="95" y="269"/>
                    </a:cubicBezTo>
                    <a:cubicBezTo>
                      <a:pt x="80" y="269"/>
                      <a:pt x="80" y="269"/>
                      <a:pt x="80" y="269"/>
                    </a:cubicBezTo>
                    <a:cubicBezTo>
                      <a:pt x="79" y="187"/>
                      <a:pt x="79" y="187"/>
                      <a:pt x="79" y="187"/>
                    </a:cubicBezTo>
                    <a:cubicBezTo>
                      <a:pt x="79" y="187"/>
                      <a:pt x="66" y="154"/>
                      <a:pt x="84" y="136"/>
                    </a:cubicBezTo>
                    <a:cubicBezTo>
                      <a:pt x="84" y="136"/>
                      <a:pt x="62" y="108"/>
                      <a:pt x="66" y="99"/>
                    </a:cubicBezTo>
                    <a:cubicBezTo>
                      <a:pt x="70" y="90"/>
                      <a:pt x="116" y="76"/>
                      <a:pt x="123" y="72"/>
                    </a:cubicBezTo>
                    <a:cubicBezTo>
                      <a:pt x="128" y="69"/>
                      <a:pt x="138" y="67"/>
                      <a:pt x="145" y="67"/>
                    </a:cubicBezTo>
                    <a:cubicBezTo>
                      <a:pt x="140" y="63"/>
                      <a:pt x="137" y="57"/>
                      <a:pt x="137" y="50"/>
                    </a:cubicBezTo>
                    <a:cubicBezTo>
                      <a:pt x="137" y="37"/>
                      <a:pt x="148" y="26"/>
                      <a:pt x="161" y="26"/>
                    </a:cubicBezTo>
                    <a:cubicBezTo>
                      <a:pt x="174" y="26"/>
                      <a:pt x="185" y="37"/>
                      <a:pt x="185" y="50"/>
                    </a:cubicBezTo>
                    <a:cubicBezTo>
                      <a:pt x="185" y="63"/>
                      <a:pt x="174" y="74"/>
                      <a:pt x="161" y="74"/>
                    </a:cubicBezTo>
                    <a:cubicBezTo>
                      <a:pt x="158" y="74"/>
                      <a:pt x="155" y="73"/>
                      <a:pt x="152" y="72"/>
                    </a:cubicBezTo>
                    <a:cubicBezTo>
                      <a:pt x="155" y="80"/>
                      <a:pt x="166" y="94"/>
                      <a:pt x="164" y="101"/>
                    </a:cubicBezTo>
                    <a:cubicBezTo>
                      <a:pt x="162" y="108"/>
                      <a:pt x="157" y="122"/>
                      <a:pt x="157" y="122"/>
                    </a:cubicBezTo>
                    <a:cubicBezTo>
                      <a:pt x="158" y="177"/>
                      <a:pt x="158" y="177"/>
                      <a:pt x="158" y="177"/>
                    </a:cubicBezTo>
                    <a:cubicBezTo>
                      <a:pt x="207" y="225"/>
                      <a:pt x="207" y="225"/>
                      <a:pt x="207" y="225"/>
                    </a:cubicBezTo>
                    <a:cubicBezTo>
                      <a:pt x="208" y="222"/>
                      <a:pt x="208" y="222"/>
                      <a:pt x="208" y="222"/>
                    </a:cubicBezTo>
                    <a:cubicBezTo>
                      <a:pt x="224" y="171"/>
                      <a:pt x="290" y="210"/>
                      <a:pt x="290" y="210"/>
                    </a:cubicBezTo>
                    <a:lnTo>
                      <a:pt x="236" y="2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p>
            </p:txBody>
          </p:sp>
        </p:grpSp>
      </p:grpSp>
      <p:grpSp>
        <p:nvGrpSpPr>
          <p:cNvPr id="22" name="Group 21"/>
          <p:cNvGrpSpPr/>
          <p:nvPr/>
        </p:nvGrpSpPr>
        <p:grpSpPr>
          <a:xfrm>
            <a:off x="6755234" y="3112071"/>
            <a:ext cx="1836018" cy="2263444"/>
            <a:chOff x="4988242" y="2358762"/>
            <a:chExt cx="2013149" cy="2263444"/>
          </a:xfrm>
          <a:solidFill>
            <a:schemeClr val="bg2"/>
          </a:solidFill>
        </p:grpSpPr>
        <p:sp>
          <p:nvSpPr>
            <p:cNvPr id="23" name="Rectangle 22"/>
            <p:cNvSpPr/>
            <p:nvPr/>
          </p:nvSpPr>
          <p:spPr bwMode="auto">
            <a:xfrm>
              <a:off x="4988243" y="2358762"/>
              <a:ext cx="2013148" cy="375417"/>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defTabSz="658737" fontAlgn="base">
                <a:spcBef>
                  <a:spcPct val="0"/>
                </a:spcBef>
                <a:spcAft>
                  <a:spcPct val="0"/>
                </a:spcAft>
              </a:pPr>
              <a:endParaRPr lang="en-US" sz="1800" dirty="0">
                <a:solidFill>
                  <a:srgbClr val="4F4F4F"/>
                </a:solidFill>
                <a:latin typeface="+mj-lt"/>
                <a:ea typeface="Segoe UI" pitchFamily="34" charset="0"/>
                <a:cs typeface="Segoe UI" pitchFamily="34" charset="0"/>
              </a:endParaRPr>
            </a:p>
          </p:txBody>
        </p:sp>
        <p:sp>
          <p:nvSpPr>
            <p:cNvPr id="24" name="Down Arrow 23"/>
            <p:cNvSpPr/>
            <p:nvPr/>
          </p:nvSpPr>
          <p:spPr bwMode="auto">
            <a:xfrm>
              <a:off x="4988242" y="2731868"/>
              <a:ext cx="2013149" cy="1890338"/>
            </a:xfrm>
            <a:prstGeom prst="downArrow">
              <a:avLst>
                <a:gd name="adj1" fmla="val 100000"/>
                <a:gd name="adj2" fmla="val 25155"/>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34464" rIns="65893" bIns="65893" numCol="1" spcCol="0" rtlCol="0" fromWordArt="0" anchor="t" anchorCtr="0" forceAA="0" compatLnSpc="1">
              <a:prstTxWarp prst="textNoShape">
                <a:avLst/>
              </a:prstTxWarp>
              <a:noAutofit/>
            </a:bodyPr>
            <a:lstStyle/>
            <a:p>
              <a:pPr marL="171450" indent="-171450" defTabSz="658737" fontAlgn="base">
                <a:spcBef>
                  <a:spcPct val="0"/>
                </a:spcBef>
                <a:spcAft>
                  <a:spcPct val="0"/>
                </a:spcAft>
                <a:buFont typeface="Wingdings" panose="05000000000000000000" pitchFamily="2" charset="2"/>
                <a:buChar char="§"/>
              </a:pPr>
              <a:r>
                <a:rPr lang="en-US" sz="1200" dirty="0">
                  <a:solidFill>
                    <a:srgbClr val="4F4F4F"/>
                  </a:solidFill>
                  <a:ea typeface="Segoe UI" pitchFamily="34" charset="0"/>
                  <a:cs typeface="Segoe UI" pitchFamily="34" charset="0"/>
                </a:rPr>
                <a:t>Bulk app change</a:t>
              </a:r>
            </a:p>
          </p:txBody>
        </p:sp>
        <p:grpSp>
          <p:nvGrpSpPr>
            <p:cNvPr id="25" name="Group 24"/>
            <p:cNvGrpSpPr/>
            <p:nvPr/>
          </p:nvGrpSpPr>
          <p:grpSpPr bwMode="black">
            <a:xfrm>
              <a:off x="5720171" y="2428266"/>
              <a:ext cx="435918" cy="375417"/>
              <a:chOff x="2576513" y="684944"/>
              <a:chExt cx="810853" cy="698500"/>
            </a:xfrm>
            <a:grpFill/>
          </p:grpSpPr>
          <p:sp>
            <p:nvSpPr>
              <p:cNvPr id="26" name="Freeform 25"/>
              <p:cNvSpPr>
                <a:spLocks noEditPoints="1"/>
              </p:cNvSpPr>
              <p:nvPr/>
            </p:nvSpPr>
            <p:spPr bwMode="black">
              <a:xfrm>
                <a:off x="2576513" y="684944"/>
                <a:ext cx="700088" cy="698500"/>
              </a:xfrm>
              <a:custGeom>
                <a:avLst/>
                <a:gdLst>
                  <a:gd name="T0" fmla="*/ 333 w 394"/>
                  <a:gd name="T1" fmla="*/ 0 h 393"/>
                  <a:gd name="T2" fmla="*/ 61 w 394"/>
                  <a:gd name="T3" fmla="*/ 0 h 393"/>
                  <a:gd name="T4" fmla="*/ 0 w 394"/>
                  <a:gd name="T5" fmla="*/ 60 h 393"/>
                  <a:gd name="T6" fmla="*/ 0 w 394"/>
                  <a:gd name="T7" fmla="*/ 333 h 393"/>
                  <a:gd name="T8" fmla="*/ 61 w 394"/>
                  <a:gd name="T9" fmla="*/ 393 h 393"/>
                  <a:gd name="T10" fmla="*/ 333 w 394"/>
                  <a:gd name="T11" fmla="*/ 393 h 393"/>
                  <a:gd name="T12" fmla="*/ 394 w 394"/>
                  <a:gd name="T13" fmla="*/ 333 h 393"/>
                  <a:gd name="T14" fmla="*/ 394 w 394"/>
                  <a:gd name="T15" fmla="*/ 60 h 393"/>
                  <a:gd name="T16" fmla="*/ 333 w 394"/>
                  <a:gd name="T17" fmla="*/ 0 h 393"/>
                  <a:gd name="T18" fmla="*/ 376 w 394"/>
                  <a:gd name="T19" fmla="*/ 333 h 393"/>
                  <a:gd name="T20" fmla="*/ 333 w 394"/>
                  <a:gd name="T21" fmla="*/ 376 h 393"/>
                  <a:gd name="T22" fmla="*/ 61 w 394"/>
                  <a:gd name="T23" fmla="*/ 376 h 393"/>
                  <a:gd name="T24" fmla="*/ 18 w 394"/>
                  <a:gd name="T25" fmla="*/ 333 h 393"/>
                  <a:gd name="T26" fmla="*/ 18 w 394"/>
                  <a:gd name="T27" fmla="*/ 60 h 393"/>
                  <a:gd name="T28" fmla="*/ 61 w 394"/>
                  <a:gd name="T29" fmla="*/ 17 h 393"/>
                  <a:gd name="T30" fmla="*/ 333 w 394"/>
                  <a:gd name="T31" fmla="*/ 17 h 393"/>
                  <a:gd name="T32" fmla="*/ 376 w 394"/>
                  <a:gd name="T33" fmla="*/ 60 h 393"/>
                  <a:gd name="T34" fmla="*/ 376 w 394"/>
                  <a:gd name="T35" fmla="*/ 33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3">
                    <a:moveTo>
                      <a:pt x="333" y="0"/>
                    </a:moveTo>
                    <a:cubicBezTo>
                      <a:pt x="61" y="0"/>
                      <a:pt x="61" y="0"/>
                      <a:pt x="61" y="0"/>
                    </a:cubicBezTo>
                    <a:cubicBezTo>
                      <a:pt x="28" y="0"/>
                      <a:pt x="0" y="27"/>
                      <a:pt x="0" y="60"/>
                    </a:cubicBezTo>
                    <a:cubicBezTo>
                      <a:pt x="0" y="333"/>
                      <a:pt x="0" y="333"/>
                      <a:pt x="0" y="333"/>
                    </a:cubicBezTo>
                    <a:cubicBezTo>
                      <a:pt x="0" y="366"/>
                      <a:pt x="28" y="393"/>
                      <a:pt x="61" y="393"/>
                    </a:cubicBezTo>
                    <a:cubicBezTo>
                      <a:pt x="333" y="393"/>
                      <a:pt x="333" y="393"/>
                      <a:pt x="333" y="393"/>
                    </a:cubicBezTo>
                    <a:cubicBezTo>
                      <a:pt x="366" y="393"/>
                      <a:pt x="394" y="366"/>
                      <a:pt x="394" y="333"/>
                    </a:cubicBezTo>
                    <a:cubicBezTo>
                      <a:pt x="394" y="60"/>
                      <a:pt x="394" y="60"/>
                      <a:pt x="394" y="60"/>
                    </a:cubicBezTo>
                    <a:cubicBezTo>
                      <a:pt x="394" y="27"/>
                      <a:pt x="366" y="0"/>
                      <a:pt x="333" y="0"/>
                    </a:cubicBezTo>
                    <a:close/>
                    <a:moveTo>
                      <a:pt x="376" y="333"/>
                    </a:moveTo>
                    <a:cubicBezTo>
                      <a:pt x="376" y="356"/>
                      <a:pt x="357" y="376"/>
                      <a:pt x="333" y="376"/>
                    </a:cubicBezTo>
                    <a:cubicBezTo>
                      <a:pt x="61" y="376"/>
                      <a:pt x="61" y="376"/>
                      <a:pt x="61" y="376"/>
                    </a:cubicBezTo>
                    <a:cubicBezTo>
                      <a:pt x="37" y="376"/>
                      <a:pt x="18" y="356"/>
                      <a:pt x="18" y="333"/>
                    </a:cubicBezTo>
                    <a:cubicBezTo>
                      <a:pt x="18" y="60"/>
                      <a:pt x="18" y="60"/>
                      <a:pt x="18" y="60"/>
                    </a:cubicBezTo>
                    <a:cubicBezTo>
                      <a:pt x="18" y="37"/>
                      <a:pt x="37" y="17"/>
                      <a:pt x="61" y="17"/>
                    </a:cubicBezTo>
                    <a:cubicBezTo>
                      <a:pt x="333" y="17"/>
                      <a:pt x="333" y="17"/>
                      <a:pt x="333" y="17"/>
                    </a:cubicBezTo>
                    <a:cubicBezTo>
                      <a:pt x="357" y="17"/>
                      <a:pt x="376" y="37"/>
                      <a:pt x="376" y="60"/>
                    </a:cubicBezTo>
                    <a:lnTo>
                      <a:pt x="376" y="333"/>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7" name="Freeform 21"/>
              <p:cNvSpPr>
                <a:spLocks/>
              </p:cNvSpPr>
              <p:nvPr/>
            </p:nvSpPr>
            <p:spPr bwMode="black">
              <a:xfrm>
                <a:off x="2867025" y="833438"/>
                <a:ext cx="30163" cy="76200"/>
              </a:xfrm>
              <a:custGeom>
                <a:avLst/>
                <a:gdLst>
                  <a:gd name="T0" fmla="*/ 17 w 17"/>
                  <a:gd name="T1" fmla="*/ 43 h 43"/>
                  <a:gd name="T2" fmla="*/ 17 w 17"/>
                  <a:gd name="T3" fmla="*/ 0 h 43"/>
                  <a:gd name="T4" fmla="*/ 0 w 17"/>
                  <a:gd name="T5" fmla="*/ 25 h 43"/>
                  <a:gd name="T6" fmla="*/ 17 w 17"/>
                  <a:gd name="T7" fmla="*/ 43 h 43"/>
                </a:gdLst>
                <a:ahLst/>
                <a:cxnLst>
                  <a:cxn ang="0">
                    <a:pos x="T0" y="T1"/>
                  </a:cxn>
                  <a:cxn ang="0">
                    <a:pos x="T2" y="T3"/>
                  </a:cxn>
                  <a:cxn ang="0">
                    <a:pos x="T4" y="T5"/>
                  </a:cxn>
                  <a:cxn ang="0">
                    <a:pos x="T6" y="T7"/>
                  </a:cxn>
                </a:cxnLst>
                <a:rect l="0" t="0" r="r" b="b"/>
                <a:pathLst>
                  <a:path w="17" h="43">
                    <a:moveTo>
                      <a:pt x="17" y="43"/>
                    </a:moveTo>
                    <a:cubicBezTo>
                      <a:pt x="17" y="0"/>
                      <a:pt x="17" y="0"/>
                      <a:pt x="17" y="0"/>
                    </a:cubicBezTo>
                    <a:cubicBezTo>
                      <a:pt x="17" y="0"/>
                      <a:pt x="5" y="16"/>
                      <a:pt x="0" y="25"/>
                    </a:cubicBezTo>
                    <a:lnTo>
                      <a:pt x="17" y="43"/>
                    </a:lnTo>
                    <a:close/>
                  </a:path>
                </a:pathLst>
              </a:custGeom>
              <a:grpFill/>
              <a:ln>
                <a:noFill/>
              </a:ln>
            </p:spPr>
            <p:txBody>
              <a:bodyPr vert="horz" wrap="square" lIns="91440" tIns="45720" rIns="91440" bIns="45720" numCol="1" anchor="t" anchorCtr="0" compatLnSpc="1">
                <a:prstTxWarp prst="textNoShape">
                  <a:avLst/>
                </a:prstTxWarp>
              </a:bodyPr>
              <a:lstStyle/>
              <a:p>
                <a:endParaRPr lang="en-US" sz="1600" dirty="0"/>
              </a:p>
            </p:txBody>
          </p:sp>
          <p:sp>
            <p:nvSpPr>
              <p:cNvPr id="28" name="Freeform 22"/>
              <p:cNvSpPr>
                <a:spLocks noEditPoints="1"/>
              </p:cNvSpPr>
              <p:nvPr/>
            </p:nvSpPr>
            <p:spPr bwMode="black">
              <a:xfrm>
                <a:off x="2811103" y="745268"/>
                <a:ext cx="576263" cy="574675"/>
              </a:xfrm>
              <a:custGeom>
                <a:avLst/>
                <a:gdLst>
                  <a:gd name="T0" fmla="*/ 298 w 324"/>
                  <a:gd name="T1" fmla="*/ 0 h 324"/>
                  <a:gd name="T2" fmla="*/ 26 w 324"/>
                  <a:gd name="T3" fmla="*/ 0 h 324"/>
                  <a:gd name="T4" fmla="*/ 0 w 324"/>
                  <a:gd name="T5" fmla="*/ 26 h 324"/>
                  <a:gd name="T6" fmla="*/ 0 w 324"/>
                  <a:gd name="T7" fmla="*/ 299 h 324"/>
                  <a:gd name="T8" fmla="*/ 26 w 324"/>
                  <a:gd name="T9" fmla="*/ 324 h 324"/>
                  <a:gd name="T10" fmla="*/ 298 w 324"/>
                  <a:gd name="T11" fmla="*/ 324 h 324"/>
                  <a:gd name="T12" fmla="*/ 324 w 324"/>
                  <a:gd name="T13" fmla="*/ 299 h 324"/>
                  <a:gd name="T14" fmla="*/ 324 w 324"/>
                  <a:gd name="T15" fmla="*/ 26 h 324"/>
                  <a:gd name="T16" fmla="*/ 298 w 324"/>
                  <a:gd name="T17" fmla="*/ 0 h 324"/>
                  <a:gd name="T18" fmla="*/ 236 w 324"/>
                  <a:gd name="T19" fmla="*/ 268 h 324"/>
                  <a:gd name="T20" fmla="*/ 171 w 324"/>
                  <a:gd name="T21" fmla="*/ 268 h 324"/>
                  <a:gd name="T22" fmla="*/ 203 w 324"/>
                  <a:gd name="T23" fmla="*/ 237 h 324"/>
                  <a:gd name="T24" fmla="*/ 130 w 324"/>
                  <a:gd name="T25" fmla="*/ 166 h 324"/>
                  <a:gd name="T26" fmla="*/ 142 w 324"/>
                  <a:gd name="T27" fmla="*/ 210 h 324"/>
                  <a:gd name="T28" fmla="*/ 142 w 324"/>
                  <a:gd name="T29" fmla="*/ 271 h 324"/>
                  <a:gd name="T30" fmla="*/ 125 w 324"/>
                  <a:gd name="T31" fmla="*/ 271 h 324"/>
                  <a:gd name="T32" fmla="*/ 125 w 324"/>
                  <a:gd name="T33" fmla="*/ 219 h 324"/>
                  <a:gd name="T34" fmla="*/ 113 w 324"/>
                  <a:gd name="T35" fmla="*/ 185 h 324"/>
                  <a:gd name="T36" fmla="*/ 101 w 324"/>
                  <a:gd name="T37" fmla="*/ 198 h 324"/>
                  <a:gd name="T38" fmla="*/ 95 w 324"/>
                  <a:gd name="T39" fmla="*/ 269 h 324"/>
                  <a:gd name="T40" fmla="*/ 80 w 324"/>
                  <a:gd name="T41" fmla="*/ 269 h 324"/>
                  <a:gd name="T42" fmla="*/ 79 w 324"/>
                  <a:gd name="T43" fmla="*/ 187 h 324"/>
                  <a:gd name="T44" fmla="*/ 84 w 324"/>
                  <a:gd name="T45" fmla="*/ 136 h 324"/>
                  <a:gd name="T46" fmla="*/ 66 w 324"/>
                  <a:gd name="T47" fmla="*/ 99 h 324"/>
                  <a:gd name="T48" fmla="*/ 123 w 324"/>
                  <a:gd name="T49" fmla="*/ 72 h 324"/>
                  <a:gd name="T50" fmla="*/ 145 w 324"/>
                  <a:gd name="T51" fmla="*/ 67 h 324"/>
                  <a:gd name="T52" fmla="*/ 137 w 324"/>
                  <a:gd name="T53" fmla="*/ 50 h 324"/>
                  <a:gd name="T54" fmla="*/ 161 w 324"/>
                  <a:gd name="T55" fmla="*/ 26 h 324"/>
                  <a:gd name="T56" fmla="*/ 185 w 324"/>
                  <a:gd name="T57" fmla="*/ 50 h 324"/>
                  <a:gd name="T58" fmla="*/ 161 w 324"/>
                  <a:gd name="T59" fmla="*/ 74 h 324"/>
                  <a:gd name="T60" fmla="*/ 152 w 324"/>
                  <a:gd name="T61" fmla="*/ 72 h 324"/>
                  <a:gd name="T62" fmla="*/ 164 w 324"/>
                  <a:gd name="T63" fmla="*/ 101 h 324"/>
                  <a:gd name="T64" fmla="*/ 157 w 324"/>
                  <a:gd name="T65" fmla="*/ 122 h 324"/>
                  <a:gd name="T66" fmla="*/ 158 w 324"/>
                  <a:gd name="T67" fmla="*/ 177 h 324"/>
                  <a:gd name="T68" fmla="*/ 207 w 324"/>
                  <a:gd name="T69" fmla="*/ 225 h 324"/>
                  <a:gd name="T70" fmla="*/ 208 w 324"/>
                  <a:gd name="T71" fmla="*/ 222 h 324"/>
                  <a:gd name="T72" fmla="*/ 290 w 324"/>
                  <a:gd name="T73" fmla="*/ 210 h 324"/>
                  <a:gd name="T74" fmla="*/ 236 w 324"/>
                  <a:gd name="T75" fmla="*/ 26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4" h="324">
                    <a:moveTo>
                      <a:pt x="298" y="0"/>
                    </a:moveTo>
                    <a:cubicBezTo>
                      <a:pt x="26" y="0"/>
                      <a:pt x="26" y="0"/>
                      <a:pt x="26" y="0"/>
                    </a:cubicBezTo>
                    <a:cubicBezTo>
                      <a:pt x="12" y="0"/>
                      <a:pt x="0" y="12"/>
                      <a:pt x="0" y="26"/>
                    </a:cubicBezTo>
                    <a:cubicBezTo>
                      <a:pt x="0" y="299"/>
                      <a:pt x="0" y="299"/>
                      <a:pt x="0" y="299"/>
                    </a:cubicBezTo>
                    <a:cubicBezTo>
                      <a:pt x="0" y="313"/>
                      <a:pt x="12" y="324"/>
                      <a:pt x="26" y="324"/>
                    </a:cubicBezTo>
                    <a:cubicBezTo>
                      <a:pt x="298" y="324"/>
                      <a:pt x="298" y="324"/>
                      <a:pt x="298" y="324"/>
                    </a:cubicBezTo>
                    <a:cubicBezTo>
                      <a:pt x="312" y="324"/>
                      <a:pt x="324" y="313"/>
                      <a:pt x="324" y="299"/>
                    </a:cubicBezTo>
                    <a:cubicBezTo>
                      <a:pt x="324" y="26"/>
                      <a:pt x="324" y="26"/>
                      <a:pt x="324" y="26"/>
                    </a:cubicBezTo>
                    <a:cubicBezTo>
                      <a:pt x="324" y="12"/>
                      <a:pt x="312" y="0"/>
                      <a:pt x="298" y="0"/>
                    </a:cubicBezTo>
                    <a:close/>
                    <a:moveTo>
                      <a:pt x="236" y="268"/>
                    </a:moveTo>
                    <a:cubicBezTo>
                      <a:pt x="171" y="268"/>
                      <a:pt x="171" y="268"/>
                      <a:pt x="171" y="268"/>
                    </a:cubicBezTo>
                    <a:cubicBezTo>
                      <a:pt x="179" y="250"/>
                      <a:pt x="200" y="239"/>
                      <a:pt x="203" y="237"/>
                    </a:cubicBezTo>
                    <a:cubicBezTo>
                      <a:pt x="130" y="166"/>
                      <a:pt x="130" y="166"/>
                      <a:pt x="130" y="166"/>
                    </a:cubicBezTo>
                    <a:cubicBezTo>
                      <a:pt x="134" y="176"/>
                      <a:pt x="141" y="191"/>
                      <a:pt x="142" y="210"/>
                    </a:cubicBezTo>
                    <a:cubicBezTo>
                      <a:pt x="142" y="271"/>
                      <a:pt x="142" y="271"/>
                      <a:pt x="142" y="271"/>
                    </a:cubicBezTo>
                    <a:cubicBezTo>
                      <a:pt x="125" y="271"/>
                      <a:pt x="125" y="271"/>
                      <a:pt x="125" y="271"/>
                    </a:cubicBezTo>
                    <a:cubicBezTo>
                      <a:pt x="125" y="219"/>
                      <a:pt x="125" y="219"/>
                      <a:pt x="125" y="219"/>
                    </a:cubicBezTo>
                    <a:cubicBezTo>
                      <a:pt x="125" y="219"/>
                      <a:pt x="121" y="193"/>
                      <a:pt x="113" y="185"/>
                    </a:cubicBezTo>
                    <a:cubicBezTo>
                      <a:pt x="105" y="177"/>
                      <a:pt x="101" y="192"/>
                      <a:pt x="101" y="198"/>
                    </a:cubicBezTo>
                    <a:cubicBezTo>
                      <a:pt x="101" y="204"/>
                      <a:pt x="100" y="262"/>
                      <a:pt x="95" y="269"/>
                    </a:cubicBezTo>
                    <a:cubicBezTo>
                      <a:pt x="80" y="269"/>
                      <a:pt x="80" y="269"/>
                      <a:pt x="80" y="269"/>
                    </a:cubicBezTo>
                    <a:cubicBezTo>
                      <a:pt x="79" y="187"/>
                      <a:pt x="79" y="187"/>
                      <a:pt x="79" y="187"/>
                    </a:cubicBezTo>
                    <a:cubicBezTo>
                      <a:pt x="79" y="187"/>
                      <a:pt x="66" y="154"/>
                      <a:pt x="84" y="136"/>
                    </a:cubicBezTo>
                    <a:cubicBezTo>
                      <a:pt x="84" y="136"/>
                      <a:pt x="62" y="108"/>
                      <a:pt x="66" y="99"/>
                    </a:cubicBezTo>
                    <a:cubicBezTo>
                      <a:pt x="70" y="90"/>
                      <a:pt x="116" y="76"/>
                      <a:pt x="123" y="72"/>
                    </a:cubicBezTo>
                    <a:cubicBezTo>
                      <a:pt x="128" y="69"/>
                      <a:pt x="138" y="67"/>
                      <a:pt x="145" y="67"/>
                    </a:cubicBezTo>
                    <a:cubicBezTo>
                      <a:pt x="140" y="63"/>
                      <a:pt x="137" y="57"/>
                      <a:pt x="137" y="50"/>
                    </a:cubicBezTo>
                    <a:cubicBezTo>
                      <a:pt x="137" y="37"/>
                      <a:pt x="148" y="26"/>
                      <a:pt x="161" y="26"/>
                    </a:cubicBezTo>
                    <a:cubicBezTo>
                      <a:pt x="174" y="26"/>
                      <a:pt x="185" y="37"/>
                      <a:pt x="185" y="50"/>
                    </a:cubicBezTo>
                    <a:cubicBezTo>
                      <a:pt x="185" y="63"/>
                      <a:pt x="174" y="74"/>
                      <a:pt x="161" y="74"/>
                    </a:cubicBezTo>
                    <a:cubicBezTo>
                      <a:pt x="158" y="74"/>
                      <a:pt x="155" y="73"/>
                      <a:pt x="152" y="72"/>
                    </a:cubicBezTo>
                    <a:cubicBezTo>
                      <a:pt x="155" y="80"/>
                      <a:pt x="166" y="94"/>
                      <a:pt x="164" y="101"/>
                    </a:cubicBezTo>
                    <a:cubicBezTo>
                      <a:pt x="162" y="108"/>
                      <a:pt x="157" y="122"/>
                      <a:pt x="157" y="122"/>
                    </a:cubicBezTo>
                    <a:cubicBezTo>
                      <a:pt x="158" y="177"/>
                      <a:pt x="158" y="177"/>
                      <a:pt x="158" y="177"/>
                    </a:cubicBezTo>
                    <a:cubicBezTo>
                      <a:pt x="207" y="225"/>
                      <a:pt x="207" y="225"/>
                      <a:pt x="207" y="225"/>
                    </a:cubicBezTo>
                    <a:cubicBezTo>
                      <a:pt x="208" y="222"/>
                      <a:pt x="208" y="222"/>
                      <a:pt x="208" y="222"/>
                    </a:cubicBezTo>
                    <a:cubicBezTo>
                      <a:pt x="224" y="171"/>
                      <a:pt x="290" y="210"/>
                      <a:pt x="290" y="210"/>
                    </a:cubicBezTo>
                    <a:lnTo>
                      <a:pt x="236" y="2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600" dirty="0"/>
              </a:p>
            </p:txBody>
          </p:sp>
        </p:grpSp>
      </p:grpSp>
      <p:sp>
        <p:nvSpPr>
          <p:cNvPr id="29" name="Right Arrow 28"/>
          <p:cNvSpPr/>
          <p:nvPr/>
        </p:nvSpPr>
        <p:spPr bwMode="auto">
          <a:xfrm>
            <a:off x="2582558" y="1330579"/>
            <a:ext cx="6286001" cy="474585"/>
          </a:xfrm>
          <a:prstGeom prst="rightArrow">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p:cNvGrpSpPr/>
          <p:nvPr/>
        </p:nvGrpSpPr>
        <p:grpSpPr>
          <a:xfrm>
            <a:off x="5190856" y="1261864"/>
            <a:ext cx="5548204" cy="581204"/>
            <a:chOff x="3395606" y="989485"/>
            <a:chExt cx="5548204" cy="581204"/>
          </a:xfrm>
        </p:grpSpPr>
        <p:sp>
          <p:nvSpPr>
            <p:cNvPr id="31" name="Rectangle 30"/>
            <p:cNvSpPr/>
            <p:nvPr/>
          </p:nvSpPr>
          <p:spPr bwMode="auto">
            <a:xfrm>
              <a:off x="7073309" y="989485"/>
              <a:ext cx="1870501" cy="555619"/>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1440" rIns="0" bIns="9144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Bare Metal</a:t>
              </a:r>
            </a:p>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(Custom Image)</a:t>
              </a:r>
            </a:p>
          </p:txBody>
        </p:sp>
        <p:sp>
          <p:nvSpPr>
            <p:cNvPr id="32" name="TextBox 31"/>
            <p:cNvSpPr txBox="1"/>
            <p:nvPr/>
          </p:nvSpPr>
          <p:spPr>
            <a:xfrm>
              <a:off x="3395606" y="1053624"/>
              <a:ext cx="1387239" cy="517065"/>
            </a:xfrm>
            <a:prstGeom prst="rect">
              <a:avLst/>
            </a:prstGeom>
            <a:noFill/>
          </p:spPr>
          <p:txBody>
            <a:bodyPr wrap="none" lIns="182880" tIns="146304" rIns="182880" bIns="146304" rtlCol="0">
              <a:spAutoFit/>
            </a:bodyPr>
            <a:lstStyle/>
            <a:p>
              <a:pPr>
                <a:lnSpc>
                  <a:spcPct val="90000"/>
                </a:lnSpc>
                <a:spcAft>
                  <a:spcPts val="600"/>
                </a:spcAft>
              </a:pPr>
              <a:r>
                <a:rPr lang="en-US" sz="1600" dirty="0">
                  <a:solidFill>
                    <a:schemeClr val="bg1"/>
                  </a:solidFill>
                  <a:latin typeface="+mj-lt"/>
                </a:rPr>
                <a:t>New Device</a:t>
              </a:r>
            </a:p>
          </p:txBody>
        </p:sp>
      </p:grpSp>
      <p:sp>
        <p:nvSpPr>
          <p:cNvPr id="33" name="Down Arrow 32"/>
          <p:cNvSpPr/>
          <p:nvPr/>
        </p:nvSpPr>
        <p:spPr bwMode="auto">
          <a:xfrm>
            <a:off x="2752356" y="1580265"/>
            <a:ext cx="484632" cy="978408"/>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1226765" y="1921181"/>
            <a:ext cx="1637308" cy="517065"/>
          </a:xfrm>
          <a:prstGeom prst="rect">
            <a:avLst/>
          </a:prstGeom>
          <a:noFill/>
        </p:spPr>
        <p:txBody>
          <a:bodyPr wrap="none" lIns="182880" tIns="146304" rIns="182880" bIns="146304" rtlCol="0">
            <a:spAutoFit/>
          </a:bodyPr>
          <a:lstStyle/>
          <a:p>
            <a:pPr>
              <a:lnSpc>
                <a:spcPct val="90000"/>
              </a:lnSpc>
              <a:spcAft>
                <a:spcPts val="600"/>
              </a:spcAft>
            </a:pPr>
            <a:r>
              <a:rPr lang="en-US" sz="1600" dirty="0">
                <a:latin typeface="+mj-lt"/>
              </a:rPr>
              <a:t>Existing Device</a:t>
            </a:r>
          </a:p>
        </p:txBody>
      </p:sp>
      <p:sp>
        <p:nvSpPr>
          <p:cNvPr id="35" name="Multiply 34"/>
          <p:cNvSpPr/>
          <p:nvPr/>
        </p:nvSpPr>
        <p:spPr bwMode="auto">
          <a:xfrm>
            <a:off x="7438726" y="4919514"/>
            <a:ext cx="469035" cy="457046"/>
          </a:xfrm>
          <a:prstGeom prst="mathMultiply">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36" name="Multiply 35"/>
          <p:cNvSpPr/>
          <p:nvPr/>
        </p:nvSpPr>
        <p:spPr bwMode="auto">
          <a:xfrm>
            <a:off x="5159235" y="4919514"/>
            <a:ext cx="469035" cy="457046"/>
          </a:xfrm>
          <a:prstGeom prst="mathMultiply">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37" name="Multiply 36"/>
          <p:cNvSpPr/>
          <p:nvPr/>
        </p:nvSpPr>
        <p:spPr bwMode="auto">
          <a:xfrm>
            <a:off x="2769241" y="4919514"/>
            <a:ext cx="469035" cy="457046"/>
          </a:xfrm>
          <a:prstGeom prst="mathMultiply">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38" name="Half Frame 37"/>
          <p:cNvSpPr/>
          <p:nvPr/>
        </p:nvSpPr>
        <p:spPr bwMode="auto">
          <a:xfrm rot="13142259">
            <a:off x="3866777" y="2536137"/>
            <a:ext cx="213051" cy="457461"/>
          </a:xfrm>
          <a:prstGeom prst="halfFrame">
            <a:avLst>
              <a:gd name="adj1" fmla="val 33333"/>
              <a:gd name="adj2" fmla="val 26214"/>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Half Frame 38"/>
          <p:cNvSpPr/>
          <p:nvPr/>
        </p:nvSpPr>
        <p:spPr bwMode="auto">
          <a:xfrm rot="13142259">
            <a:off x="6344954" y="2546235"/>
            <a:ext cx="213051" cy="457461"/>
          </a:xfrm>
          <a:prstGeom prst="halfFrame">
            <a:avLst>
              <a:gd name="adj1" fmla="val 33333"/>
              <a:gd name="adj2" fmla="val 26214"/>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40" name="Half Frame 39"/>
          <p:cNvSpPr/>
          <p:nvPr/>
        </p:nvSpPr>
        <p:spPr bwMode="auto">
          <a:xfrm rot="13142259">
            <a:off x="8446471" y="2559357"/>
            <a:ext cx="213051" cy="457461"/>
          </a:xfrm>
          <a:prstGeom prst="halfFrame">
            <a:avLst>
              <a:gd name="adj1" fmla="val 33333"/>
              <a:gd name="adj2" fmla="val 26214"/>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1" name="Group 40"/>
          <p:cNvGrpSpPr/>
          <p:nvPr/>
        </p:nvGrpSpPr>
        <p:grpSpPr>
          <a:xfrm>
            <a:off x="8868562" y="2554140"/>
            <a:ext cx="1870502" cy="1463945"/>
            <a:chOff x="8868562" y="2554140"/>
            <a:chExt cx="1870502" cy="1463945"/>
          </a:xfrm>
        </p:grpSpPr>
        <p:sp>
          <p:nvSpPr>
            <p:cNvPr id="42" name="Rectangle 41"/>
            <p:cNvSpPr/>
            <p:nvPr/>
          </p:nvSpPr>
          <p:spPr bwMode="auto">
            <a:xfrm>
              <a:off x="8868562" y="2554140"/>
              <a:ext cx="1870502" cy="1463945"/>
            </a:xfrm>
            <a:prstGeom prst="rect">
              <a:avLst/>
            </a:prstGeom>
            <a:solidFill>
              <a:srgbClr val="7DB91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0" bIns="9144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In-Place </a:t>
              </a:r>
            </a:p>
            <a:p>
              <a:pP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Upgrade</a:t>
              </a:r>
            </a:p>
            <a:p>
              <a:pPr defTabSz="932472" fontAlgn="base">
                <a:lnSpc>
                  <a:spcPct val="90000"/>
                </a:lnSpc>
                <a:spcBef>
                  <a:spcPct val="0"/>
                </a:spcBef>
                <a:spcAft>
                  <a:spcPct val="0"/>
                </a:spcAft>
              </a:pPr>
              <a:endParaRPr lang="en-US" sz="1600" dirty="0">
                <a:gradFill>
                  <a:gsLst>
                    <a:gs pos="0">
                      <a:srgbClr val="FFFFFF"/>
                    </a:gs>
                    <a:gs pos="100000">
                      <a:srgbClr val="FFFFFF"/>
                    </a:gs>
                  </a:gsLst>
                  <a:lin ang="5400000" scaled="0"/>
                </a:gradFill>
                <a:latin typeface="+mj-lt"/>
                <a:ea typeface="Segoe UI" pitchFamily="34" charset="0"/>
                <a:cs typeface="Segoe UI" pitchFamily="34" charset="0"/>
              </a:endParaRPr>
            </a:p>
            <a:p>
              <a:pP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latin typeface="+mj-lt"/>
                  <a:ea typeface="Segoe UI" pitchFamily="34" charset="0"/>
                  <a:cs typeface="Segoe UI" pitchFamily="34" charset="0"/>
                </a:rPr>
                <a:t>Upgrade key apps as needed post OS update</a:t>
              </a:r>
            </a:p>
          </p:txBody>
        </p:sp>
        <p:sp>
          <p:nvSpPr>
            <p:cNvPr id="43" name="Freeform 18"/>
            <p:cNvSpPr>
              <a:spLocks noEditPoints="1"/>
            </p:cNvSpPr>
            <p:nvPr/>
          </p:nvSpPr>
          <p:spPr bwMode="black">
            <a:xfrm>
              <a:off x="10145591" y="2618980"/>
              <a:ext cx="453183" cy="552879"/>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chemeClr val="bg1"/>
            </a:solidFill>
            <a:ln>
              <a:noFill/>
            </a:ln>
          </p:spPr>
          <p:txBody>
            <a:bodyPr vert="horz" wrap="square" lIns="82305" tIns="41153" rIns="82305" bIns="41153" numCol="1" anchor="t" anchorCtr="0" compatLnSpc="1">
              <a:prstTxWarp prst="textNoShape">
                <a:avLst/>
              </a:prstTxWarp>
            </a:bodyPr>
            <a:lstStyle/>
            <a:p>
              <a:endParaRPr lang="en-US" sz="1600" dirty="0"/>
            </a:p>
          </p:txBody>
        </p:sp>
      </p:grpSp>
      <p:pic>
        <p:nvPicPr>
          <p:cNvPr id="44" name="2-i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5419" y="1027638"/>
            <a:ext cx="2123904" cy="1066648"/>
          </a:xfrm>
          <a:prstGeom prst="rect">
            <a:avLst/>
          </a:prstGeom>
        </p:spPr>
      </p:pic>
    </p:spTree>
    <p:extLst>
      <p:ext uri="{BB962C8B-B14F-4D97-AF65-F5344CB8AC3E}">
        <p14:creationId xmlns:p14="http://schemas.microsoft.com/office/powerpoint/2010/main" val="281781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9" grpId="0" animBg="1"/>
      <p:bldP spid="33" grpId="0" animBg="1"/>
      <p:bldP spid="34" grpId="0"/>
      <p:bldP spid="35" grpId="0" animBg="1"/>
      <p:bldP spid="36" grpId="0" animBg="1"/>
      <p:bldP spid="37" grpId="0" animBg="1"/>
      <p:bldP spid="38" grpId="0" animBg="1"/>
      <p:bldP spid="39" grpId="0" animBg="1"/>
      <p:bldP spid="4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804660" cy="4308872"/>
          </a:xfrm>
        </p:spPr>
        <p:txBody>
          <a:bodyPr vert="horz" wrap="square" lIns="146304" tIns="91440" rIns="146304" bIns="91440" rtlCol="0" anchor="t">
            <a:spAutoFit/>
          </a:bodyPr>
          <a:lstStyle/>
          <a:p>
            <a:r>
              <a:rPr lang="EN-US" dirty="0"/>
              <a:t>Connecting a device to a domain.</a:t>
            </a:r>
            <a:endParaRPr lang="en-US" dirty="0"/>
          </a:p>
          <a:p>
            <a:r>
              <a:rPr lang="EN-US" dirty="0"/>
              <a:t>SSO for web applications.</a:t>
            </a:r>
            <a:endParaRPr lang="en-US" dirty="0"/>
          </a:p>
          <a:p>
            <a:r>
              <a:rPr lang="EN-US" dirty="0">
                <a:solidFill>
                  <a:srgbClr val="D83B01"/>
                </a:solidFill>
              </a:rPr>
              <a:t>Need Web Application Proxy, DNS record, AD FS.</a:t>
            </a:r>
            <a:endParaRPr lang="en-US" dirty="0">
              <a:solidFill>
                <a:srgbClr val="D83B01"/>
              </a:solidFill>
            </a:endParaRPr>
          </a:p>
        </p:txBody>
      </p:sp>
      <p:sp>
        <p:nvSpPr>
          <p:cNvPr id="3" name="Title 2"/>
          <p:cNvSpPr>
            <a:spLocks noGrp="1"/>
          </p:cNvSpPr>
          <p:nvPr>
            <p:ph type="title"/>
          </p:nvPr>
        </p:nvSpPr>
        <p:spPr/>
        <p:txBody>
          <a:bodyPr/>
          <a:lstStyle/>
          <a:p>
            <a:r>
              <a:rPr lang="EN-US"/>
              <a:t>Device Registration</a:t>
            </a:r>
            <a:endParaRPr lang="en-US"/>
          </a:p>
        </p:txBody>
      </p:sp>
      <p:pic>
        <p:nvPicPr>
          <p:cNvPr id="4" name="Picture 3"/>
          <p:cNvPicPr>
            <a:picLocks noChangeAspect="1"/>
          </p:cNvPicPr>
          <p:nvPr/>
        </p:nvPicPr>
        <p:blipFill>
          <a:blip r:embed="rId3"/>
          <a:stretch>
            <a:fillRect/>
          </a:stretch>
        </p:blipFill>
        <p:spPr>
          <a:xfrm>
            <a:off x="6641588" y="1089957"/>
            <a:ext cx="5513386" cy="5340983"/>
          </a:xfrm>
          <a:prstGeom prst="rect">
            <a:avLst/>
          </a:prstGeom>
        </p:spPr>
      </p:pic>
    </p:spTree>
    <p:extLst>
      <p:ext uri="{BB962C8B-B14F-4D97-AF65-F5344CB8AC3E}">
        <p14:creationId xmlns:p14="http://schemas.microsoft.com/office/powerpoint/2010/main" val="1909204799"/>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108787" cy="3200876"/>
          </a:xfrm>
        </p:spPr>
        <p:txBody>
          <a:bodyPr vert="horz" wrap="square" lIns="146304" tIns="91440" rIns="146304" bIns="91440" rtlCol="0" anchor="t">
            <a:spAutoFit/>
          </a:bodyPr>
          <a:lstStyle/>
          <a:p>
            <a:r>
              <a:rPr lang="EN-US" dirty="0"/>
              <a:t>Why use a Microsoft Account with Windows 10?</a:t>
            </a:r>
            <a:endParaRPr lang="en-US" dirty="0"/>
          </a:p>
          <a:p>
            <a:r>
              <a:rPr lang="EN-US" dirty="0"/>
              <a:t>Sync options</a:t>
            </a:r>
            <a:endParaRPr lang="en-US" dirty="0"/>
          </a:p>
          <a:p>
            <a:r>
              <a:rPr lang="EN-US" dirty="0">
                <a:solidFill>
                  <a:srgbClr val="D83B01"/>
                </a:solidFill>
              </a:rPr>
              <a:t>Sign-in settings</a:t>
            </a:r>
            <a:endParaRPr lang="en-US" dirty="0">
              <a:solidFill>
                <a:srgbClr val="D83B01"/>
              </a:solidFill>
            </a:endParaRPr>
          </a:p>
        </p:txBody>
      </p:sp>
      <p:sp>
        <p:nvSpPr>
          <p:cNvPr id="3" name="Title 2"/>
          <p:cNvSpPr>
            <a:spLocks noGrp="1"/>
          </p:cNvSpPr>
          <p:nvPr>
            <p:ph type="title"/>
          </p:nvPr>
        </p:nvSpPr>
        <p:spPr/>
        <p:txBody>
          <a:bodyPr/>
          <a:lstStyle/>
          <a:p>
            <a:r>
              <a:rPr lang="EN-US" dirty="0"/>
              <a:t>Microsoft Accounts</a:t>
            </a:r>
            <a:endParaRPr lang="en-US" dirty="0"/>
          </a:p>
        </p:txBody>
      </p:sp>
      <p:pic>
        <p:nvPicPr>
          <p:cNvPr id="4" name="Picture 3"/>
          <p:cNvPicPr>
            <a:picLocks noChangeAspect="1"/>
          </p:cNvPicPr>
          <p:nvPr/>
        </p:nvPicPr>
        <p:blipFill>
          <a:blip r:embed="rId3"/>
          <a:stretch>
            <a:fillRect/>
          </a:stretch>
        </p:blipFill>
        <p:spPr>
          <a:xfrm>
            <a:off x="6537298" y="1247775"/>
            <a:ext cx="5440651" cy="4795241"/>
          </a:xfrm>
          <a:prstGeom prst="rect">
            <a:avLst/>
          </a:prstGeom>
        </p:spPr>
      </p:pic>
    </p:spTree>
    <p:extLst>
      <p:ext uri="{BB962C8B-B14F-4D97-AF65-F5344CB8AC3E}">
        <p14:creationId xmlns:p14="http://schemas.microsoft.com/office/powerpoint/2010/main" val="81286624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678204"/>
          </a:xfrm>
        </p:spPr>
        <p:txBody>
          <a:bodyPr/>
          <a:lstStyle/>
          <a:p>
            <a:pPr lvl="1"/>
            <a:r>
              <a:rPr lang="en-US" sz="4000">
                <a:latin typeface="+mj-lt"/>
              </a:rPr>
              <a:t>Configure services</a:t>
            </a:r>
            <a:endParaRPr lang="en-US" sz="4000" dirty="0">
              <a:latin typeface="+mj-lt"/>
            </a:endParaRPr>
          </a:p>
          <a:p>
            <a:pPr lvl="1"/>
            <a:r>
              <a:rPr lang="en-US" sz="4000">
                <a:latin typeface="+mj-lt"/>
              </a:rPr>
              <a:t>Configure Device Manager</a:t>
            </a:r>
            <a:endParaRPr lang="en-US" sz="4000" dirty="0">
              <a:latin typeface="+mj-lt"/>
            </a:endParaRPr>
          </a:p>
          <a:p>
            <a:pPr lvl="1"/>
            <a:r>
              <a:rPr lang="en-US" sz="4000">
                <a:latin typeface="+mj-lt"/>
              </a:rPr>
              <a:t>Configure and </a:t>
            </a:r>
            <a:r>
              <a:rPr lang="en-US" sz="4000" dirty="0">
                <a:latin typeface="+mj-lt"/>
              </a:rPr>
              <a:t>use </a:t>
            </a:r>
            <a:r>
              <a:rPr lang="en-US" sz="4000">
                <a:latin typeface="+mj-lt"/>
              </a:rPr>
              <a:t>the MMC</a:t>
            </a:r>
            <a:endParaRPr lang="en-US" sz="4000" dirty="0">
              <a:latin typeface="+mj-lt"/>
            </a:endParaRPr>
          </a:p>
          <a:p>
            <a:pPr lvl="1"/>
            <a:r>
              <a:rPr lang="en-US" sz="4000">
                <a:latin typeface="+mj-lt"/>
              </a:rPr>
              <a:t>Configure Task Scheduler</a:t>
            </a:r>
            <a:endParaRPr lang="en-US" sz="4000" dirty="0">
              <a:latin typeface="+mj-lt"/>
            </a:endParaRPr>
          </a:p>
          <a:p>
            <a:pPr lvl="1"/>
            <a:r>
              <a:rPr lang="en-US" sz="4000">
                <a:latin typeface="+mj-lt"/>
              </a:rPr>
              <a:t>Configure automation </a:t>
            </a:r>
            <a:r>
              <a:rPr lang="en-US" sz="4000" dirty="0">
                <a:latin typeface="+mj-lt"/>
              </a:rPr>
              <a:t>of management tasks using </a:t>
            </a:r>
            <a:r>
              <a:rPr lang="en-US" sz="4000">
                <a:latin typeface="+mj-lt"/>
              </a:rPr>
              <a:t>Windows PowerShell</a:t>
            </a:r>
            <a:endParaRPr lang="en-US" sz="4000" dirty="0">
              <a:latin typeface="+mj-lt"/>
            </a:endParaRPr>
          </a:p>
          <a:p>
            <a:endParaRPr lang="en-US" dirty="0"/>
          </a:p>
        </p:txBody>
      </p:sp>
      <p:sp>
        <p:nvSpPr>
          <p:cNvPr id="3" name="Title 2"/>
          <p:cNvSpPr>
            <a:spLocks noGrp="1"/>
          </p:cNvSpPr>
          <p:nvPr>
            <p:ph type="title"/>
          </p:nvPr>
        </p:nvSpPr>
        <p:spPr/>
        <p:txBody>
          <a:bodyPr/>
          <a:lstStyle/>
          <a:p>
            <a:r>
              <a:rPr lang="en-US" dirty="0">
                <a:solidFill>
                  <a:schemeClr val="tx2"/>
                </a:solidFill>
              </a:rPr>
              <a:t>Configure advanced </a:t>
            </a:r>
            <a:r>
              <a:rPr lang="en-US">
                <a:solidFill>
                  <a:schemeClr val="tx2"/>
                </a:solidFill>
              </a:rPr>
              <a:t>management tools</a:t>
            </a:r>
            <a:endParaRPr lang="en-US" dirty="0"/>
          </a:p>
        </p:txBody>
      </p:sp>
    </p:spTree>
    <p:extLst>
      <p:ext uri="{BB962C8B-B14F-4D97-AF65-F5344CB8AC3E}">
        <p14:creationId xmlns:p14="http://schemas.microsoft.com/office/powerpoint/2010/main" val="3164595481"/>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210163" cy="3539430"/>
          </a:xfrm>
        </p:spPr>
        <p:txBody>
          <a:bodyPr vert="horz" wrap="square" lIns="146304" tIns="91440" rIns="146304" bIns="91440" rtlCol="0" anchor="t">
            <a:spAutoFit/>
          </a:bodyPr>
          <a:lstStyle/>
          <a:p>
            <a:pPr marL="0" indent="0">
              <a:buNone/>
            </a:pPr>
            <a:r>
              <a:rPr lang="EN-US" sz="3200" dirty="0">
                <a:solidFill>
                  <a:srgbClr val="505050"/>
                </a:solidFill>
              </a:rPr>
              <a:t>Tasks relating to services:</a:t>
            </a:r>
            <a:endParaRPr lang="en-US" sz="3200" dirty="0">
              <a:solidFill>
                <a:srgbClr val="505050"/>
              </a:solidFill>
            </a:endParaRPr>
          </a:p>
          <a:p>
            <a:r>
              <a:rPr lang="EN-US" sz="2000" dirty="0"/>
              <a:t>Change startup type</a:t>
            </a:r>
            <a:endParaRPr lang="en-US" sz="2000" dirty="0"/>
          </a:p>
          <a:p>
            <a:r>
              <a:rPr lang="EN-US" sz="2000" dirty="0"/>
              <a:t>Which account the service starts under</a:t>
            </a:r>
            <a:endParaRPr lang="en-US" sz="2000" dirty="0"/>
          </a:p>
          <a:p>
            <a:r>
              <a:rPr lang="EN-US" sz="2000" dirty="0">
                <a:solidFill>
                  <a:srgbClr val="D83B01"/>
                </a:solidFill>
              </a:rPr>
              <a:t>Recovery actions</a:t>
            </a:r>
            <a:endParaRPr lang="en-US" sz="2000" dirty="0">
              <a:solidFill>
                <a:srgbClr val="D83B01"/>
              </a:solidFill>
            </a:endParaRPr>
          </a:p>
          <a:p>
            <a:r>
              <a:rPr lang="EN-US" sz="2000" dirty="0">
                <a:solidFill>
                  <a:srgbClr val="D83B01"/>
                </a:solidFill>
              </a:rPr>
              <a:t>Manual start/stop</a:t>
            </a:r>
          </a:p>
          <a:p>
            <a:pPr marL="0" indent="0">
              <a:buNone/>
            </a:pPr>
            <a:r>
              <a:rPr lang="en-US" sz="3200" dirty="0">
                <a:solidFill>
                  <a:srgbClr val="505050"/>
                </a:solidFill>
              </a:rPr>
              <a:t>PowerShell related to Services</a:t>
            </a:r>
            <a:endParaRPr lang="EN-US" sz="3200" dirty="0">
              <a:solidFill>
                <a:srgbClr val="505050"/>
              </a:solidFill>
            </a:endParaRPr>
          </a:p>
          <a:p>
            <a:r>
              <a:rPr lang="EN-US" sz="2000" dirty="0">
                <a:solidFill>
                  <a:schemeClr val="tx2"/>
                </a:solidFill>
              </a:rPr>
              <a:t>Stop-Service</a:t>
            </a:r>
            <a:endParaRPr lang="en-US" sz="2000" dirty="0">
              <a:solidFill>
                <a:schemeClr val="tx2"/>
              </a:solidFill>
            </a:endParaRPr>
          </a:p>
          <a:p>
            <a:r>
              <a:rPr lang="EN-US" sz="2000" dirty="0">
                <a:solidFill>
                  <a:schemeClr val="tx2"/>
                </a:solidFill>
              </a:rPr>
              <a:t>Get-Service</a:t>
            </a:r>
            <a:endParaRPr lang="en-US" sz="2000" dirty="0">
              <a:solidFill>
                <a:schemeClr val="tx2"/>
              </a:solidFill>
            </a:endParaRPr>
          </a:p>
          <a:p>
            <a:r>
              <a:rPr lang="EN-US" sz="2000" dirty="0">
                <a:solidFill>
                  <a:schemeClr val="tx2"/>
                </a:solidFill>
              </a:rPr>
              <a:t>Set-Service</a:t>
            </a:r>
            <a:endParaRPr lang="en-US" sz="2000" dirty="0">
              <a:solidFill>
                <a:schemeClr val="tx2"/>
              </a:solidFill>
            </a:endParaRPr>
          </a:p>
        </p:txBody>
      </p:sp>
      <p:sp>
        <p:nvSpPr>
          <p:cNvPr id="3" name="Title 2"/>
          <p:cNvSpPr>
            <a:spLocks noGrp="1"/>
          </p:cNvSpPr>
          <p:nvPr>
            <p:ph type="title"/>
          </p:nvPr>
        </p:nvSpPr>
        <p:spPr/>
        <p:txBody>
          <a:bodyPr/>
          <a:lstStyle/>
          <a:p>
            <a:r>
              <a:rPr lang="EN-US"/>
              <a:t>Configure Services</a:t>
            </a:r>
            <a:endParaRPr lang="en-US"/>
          </a:p>
        </p:txBody>
      </p:sp>
      <p:pic>
        <p:nvPicPr>
          <p:cNvPr id="4" name="Picture 3"/>
          <p:cNvPicPr>
            <a:picLocks noChangeAspect="1"/>
          </p:cNvPicPr>
          <p:nvPr/>
        </p:nvPicPr>
        <p:blipFill>
          <a:blip r:embed="rId3"/>
          <a:stretch>
            <a:fillRect/>
          </a:stretch>
        </p:blipFill>
        <p:spPr>
          <a:xfrm>
            <a:off x="6538471" y="401981"/>
            <a:ext cx="5483265" cy="6327172"/>
          </a:xfrm>
          <a:prstGeom prst="rect">
            <a:avLst/>
          </a:prstGeom>
        </p:spPr>
      </p:pic>
    </p:spTree>
    <p:extLst>
      <p:ext uri="{BB962C8B-B14F-4D97-AF65-F5344CB8AC3E}">
        <p14:creationId xmlns:p14="http://schemas.microsoft.com/office/powerpoint/2010/main" val="1355149946"/>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1684" y="1380575"/>
            <a:ext cx="6264009" cy="5109091"/>
          </a:xfrm>
        </p:spPr>
        <p:txBody>
          <a:bodyPr vert="horz" wrap="square" lIns="146304" tIns="91440" rIns="146304" bIns="91440" rtlCol="0" anchor="t">
            <a:spAutoFit/>
          </a:bodyPr>
          <a:lstStyle/>
          <a:p>
            <a:r>
              <a:rPr lang="EN-US" dirty="0">
                <a:solidFill>
                  <a:srgbClr val="505050"/>
                </a:solidFill>
              </a:rPr>
              <a:t>User-defined and system tasks.</a:t>
            </a:r>
            <a:endParaRPr lang="en-US" dirty="0">
              <a:solidFill>
                <a:srgbClr val="505050"/>
              </a:solidFill>
            </a:endParaRPr>
          </a:p>
          <a:p>
            <a:r>
              <a:rPr lang="EN-US" dirty="0">
                <a:solidFill>
                  <a:srgbClr val="505050"/>
                </a:solidFill>
              </a:rPr>
              <a:t>Tasks have triggers and actions.</a:t>
            </a:r>
            <a:endParaRPr lang="en-US" dirty="0">
              <a:solidFill>
                <a:srgbClr val="505050"/>
              </a:solidFill>
            </a:endParaRPr>
          </a:p>
          <a:p>
            <a:r>
              <a:rPr lang="EN-US" dirty="0">
                <a:solidFill>
                  <a:srgbClr val="505050"/>
                </a:solidFill>
              </a:rPr>
              <a:t>E.g. at 10:00 am daily, run app1.exe. </a:t>
            </a:r>
            <a:endParaRPr lang="en-US" dirty="0">
              <a:solidFill>
                <a:srgbClr val="505050"/>
              </a:solidFill>
            </a:endParaRPr>
          </a:p>
          <a:p>
            <a:pPr marL="0" indent="0">
              <a:buNone/>
            </a:pPr>
            <a:r>
              <a:rPr lang="en-US" dirty="0">
                <a:solidFill>
                  <a:srgbClr val="505050"/>
                </a:solidFill>
              </a:rPr>
              <a:t>Common PowerShell CMDs</a:t>
            </a:r>
            <a:endParaRPr lang="EN-US" dirty="0">
              <a:solidFill>
                <a:srgbClr val="505050"/>
              </a:solidFill>
            </a:endParaRPr>
          </a:p>
          <a:p>
            <a:r>
              <a:rPr lang="EN-US" sz="2000" dirty="0"/>
              <a:t>Get-</a:t>
            </a:r>
            <a:r>
              <a:rPr lang="EN-US" sz="2000" dirty="0" err="1"/>
              <a:t>ScheduledTask</a:t>
            </a:r>
            <a:endParaRPr lang="en-US" sz="2000" dirty="0"/>
          </a:p>
          <a:p>
            <a:r>
              <a:rPr lang="EN-US" sz="2000" dirty="0">
                <a:solidFill>
                  <a:srgbClr val="D83B01"/>
                </a:solidFill>
              </a:rPr>
              <a:t>New-</a:t>
            </a:r>
            <a:r>
              <a:rPr lang="EN-US" sz="2000" dirty="0" err="1">
                <a:solidFill>
                  <a:srgbClr val="D83B01"/>
                </a:solidFill>
              </a:rPr>
              <a:t>ScheduledTask</a:t>
            </a:r>
            <a:endParaRPr lang="en-US" sz="2000" dirty="0">
              <a:solidFill>
                <a:srgbClr val="D83B01"/>
              </a:solidFill>
            </a:endParaRPr>
          </a:p>
        </p:txBody>
      </p:sp>
      <p:sp>
        <p:nvSpPr>
          <p:cNvPr id="3" name="Title 2"/>
          <p:cNvSpPr>
            <a:spLocks noGrp="1"/>
          </p:cNvSpPr>
          <p:nvPr>
            <p:ph type="title"/>
          </p:nvPr>
        </p:nvSpPr>
        <p:spPr/>
        <p:txBody>
          <a:bodyPr/>
          <a:lstStyle/>
          <a:p>
            <a:r>
              <a:rPr lang="EN-US"/>
              <a:t>Configure Task Scheduler</a:t>
            </a:r>
            <a:endParaRPr lang="en-US"/>
          </a:p>
        </p:txBody>
      </p:sp>
      <p:pic>
        <p:nvPicPr>
          <p:cNvPr id="4" name="Picture 3"/>
          <p:cNvPicPr>
            <a:picLocks noChangeAspect="1"/>
          </p:cNvPicPr>
          <p:nvPr/>
        </p:nvPicPr>
        <p:blipFill>
          <a:blip r:embed="rId3"/>
          <a:stretch>
            <a:fillRect/>
          </a:stretch>
        </p:blipFill>
        <p:spPr>
          <a:xfrm>
            <a:off x="6538647" y="1058862"/>
            <a:ext cx="5619048" cy="5580952"/>
          </a:xfrm>
          <a:prstGeom prst="rect">
            <a:avLst/>
          </a:prstGeom>
        </p:spPr>
      </p:pic>
    </p:spTree>
    <p:extLst>
      <p:ext uri="{BB962C8B-B14F-4D97-AF65-F5344CB8AC3E}">
        <p14:creationId xmlns:p14="http://schemas.microsoft.com/office/powerpoint/2010/main" val="358844224"/>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343001"/>
          </a:xfrm>
        </p:spPr>
        <p:txBody>
          <a:bodyPr vert="horz" wrap="square" lIns="146304" tIns="91440" rIns="146304" bIns="91440" rtlCol="0" anchor="t">
            <a:spAutoFit/>
          </a:bodyPr>
          <a:lstStyle/>
          <a:p>
            <a:pPr marL="0" indent="0">
              <a:buNone/>
            </a:pPr>
            <a:r>
              <a:rPr lang="EN-US" sz="3200" dirty="0">
                <a:solidFill>
                  <a:srgbClr val="505050"/>
                </a:solidFill>
              </a:rPr>
              <a:t>PowerShell is a key component of Windows for IT Pros.</a:t>
            </a:r>
            <a:endParaRPr lang="en-US" sz="3200" dirty="0">
              <a:solidFill>
                <a:srgbClr val="505050"/>
              </a:solidFill>
            </a:endParaRPr>
          </a:p>
          <a:p>
            <a:pPr marL="0" indent="0">
              <a:buNone/>
            </a:pPr>
            <a:r>
              <a:rPr lang="EN-US" sz="3200" dirty="0">
                <a:solidFill>
                  <a:srgbClr val="505050"/>
                </a:solidFill>
              </a:rPr>
              <a:t>Learn it, use it and enjoy it!</a:t>
            </a:r>
            <a:br>
              <a:rPr lang="en-US" sz="3200" dirty="0">
                <a:solidFill>
                  <a:schemeClr val="tx1"/>
                </a:solidFill>
              </a:rPr>
            </a:br>
            <a:endParaRPr lang="en-US" sz="3200" dirty="0">
              <a:solidFill>
                <a:schemeClr val="tx1"/>
              </a:solidFill>
            </a:endParaRPr>
          </a:p>
          <a:p>
            <a:pPr marL="0" indent="0">
              <a:buNone/>
            </a:pPr>
            <a:r>
              <a:rPr lang="EN-US" sz="3200" dirty="0">
                <a:solidFill>
                  <a:srgbClr val="505050"/>
                </a:solidFill>
              </a:rPr>
              <a:t>Exam questions may ask you GUI or PowerShell related questions on the same technology. Be prepared!</a:t>
            </a:r>
            <a:br>
              <a:rPr lang="en-US" sz="3200" dirty="0">
                <a:solidFill>
                  <a:schemeClr val="tx1"/>
                </a:solidFill>
              </a:rPr>
            </a:br>
            <a:endParaRPr lang="en-US" sz="3200" dirty="0">
              <a:solidFill>
                <a:schemeClr val="tx1"/>
              </a:solidFill>
            </a:endParaRPr>
          </a:p>
          <a:p>
            <a:pPr marL="0" indent="0">
              <a:buNone/>
            </a:pPr>
            <a:r>
              <a:rPr lang="EN-US" sz="3200" dirty="0">
                <a:solidFill>
                  <a:srgbClr val="505050"/>
                </a:solidFill>
              </a:rPr>
              <a:t>Understand how to create scripts, jobs, and schedule them.</a:t>
            </a:r>
          </a:p>
          <a:p>
            <a:pPr marL="0" indent="0">
              <a:buNone/>
            </a:pPr>
            <a:endParaRPr lang="en-US" sz="3200" dirty="0">
              <a:solidFill>
                <a:srgbClr val="505050"/>
              </a:solidFill>
            </a:endParaRPr>
          </a:p>
          <a:p>
            <a:pPr marL="0" indent="0">
              <a:buNone/>
            </a:pPr>
            <a:r>
              <a:rPr lang="en-US" sz="3200" dirty="0">
                <a:solidFill>
                  <a:schemeClr val="tx1"/>
                </a:solidFill>
              </a:rPr>
              <a:t>Sample Commands</a:t>
            </a:r>
          </a:p>
          <a:p>
            <a:r>
              <a:rPr lang="EN-US" sz="2000" dirty="0">
                <a:solidFill>
                  <a:srgbClr val="D83B01"/>
                </a:solidFill>
                <a:latin typeface="Segoe UI Light"/>
              </a:rPr>
              <a:t>New-JobTrigger</a:t>
            </a:r>
            <a:endParaRPr lang="EN-US" sz="2000" dirty="0">
              <a:solidFill>
                <a:schemeClr val="tx1"/>
              </a:solidFill>
              <a:latin typeface="Segoe UI Light"/>
            </a:endParaRPr>
          </a:p>
          <a:p>
            <a:r>
              <a:rPr lang="EN-US" sz="2000" dirty="0">
                <a:solidFill>
                  <a:srgbClr val="D83B01"/>
                </a:solidFill>
                <a:latin typeface="Segoe UI Light"/>
              </a:rPr>
              <a:t>Register-ScheduledJob</a:t>
            </a:r>
            <a:endParaRPr lang="en-US" sz="2000" dirty="0">
              <a:solidFill>
                <a:srgbClr val="D83B01"/>
              </a:solidFill>
              <a:latin typeface="Segoe UI Light"/>
            </a:endParaRPr>
          </a:p>
        </p:txBody>
      </p:sp>
      <p:sp>
        <p:nvSpPr>
          <p:cNvPr id="3" name="Title 2"/>
          <p:cNvSpPr>
            <a:spLocks noGrp="1"/>
          </p:cNvSpPr>
          <p:nvPr>
            <p:ph type="title"/>
          </p:nvPr>
        </p:nvSpPr>
        <p:spPr/>
        <p:txBody>
          <a:bodyPr/>
          <a:lstStyle/>
          <a:p>
            <a:r>
              <a:rPr lang="EN-US"/>
              <a:t>Task Automation with Windows PowerShell</a:t>
            </a:r>
            <a:endParaRPr lang="en-US"/>
          </a:p>
        </p:txBody>
      </p:sp>
    </p:spTree>
    <p:extLst>
      <p:ext uri="{BB962C8B-B14F-4D97-AF65-F5344CB8AC3E}">
        <p14:creationId xmlns:p14="http://schemas.microsoft.com/office/powerpoint/2010/main" val="4236636856"/>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253746"/>
          </a:xfrm>
        </p:spPr>
        <p:txBody>
          <a:bodyPr/>
          <a:lstStyle/>
          <a:p>
            <a:pPr marL="0" indent="0">
              <a:buNone/>
            </a:pPr>
            <a:r>
              <a:rPr lang="en-GB" sz="1800" dirty="0"/>
              <a:t>You are the help desk technician for Contoso.com. A user connects to her desktop each evening from home to run some reports. The user calls you to tell you that recently the reports seem to be taking a long time to run.</a:t>
            </a:r>
          </a:p>
          <a:p>
            <a:pPr marL="0" indent="0">
              <a:buNone/>
            </a:pPr>
            <a:endParaRPr lang="en-GB" sz="1800" dirty="0"/>
          </a:p>
          <a:p>
            <a:pPr marL="0" indent="0">
              <a:buNone/>
            </a:pPr>
            <a:r>
              <a:rPr lang="en-GB" sz="1800" dirty="0"/>
              <a:t>You decide to schedule the collection of the relevant performance data.</a:t>
            </a:r>
          </a:p>
          <a:p>
            <a:pPr marL="0" indent="0">
              <a:buNone/>
            </a:pPr>
            <a:endParaRPr lang="en-GB" sz="1800" dirty="0"/>
          </a:p>
          <a:p>
            <a:pPr marL="0" indent="0">
              <a:buNone/>
            </a:pPr>
            <a:r>
              <a:rPr lang="en-GB" sz="1800" dirty="0"/>
              <a:t>Which tool below allows you to schedule the capturing of performance data?</a:t>
            </a:r>
          </a:p>
          <a:p>
            <a:pPr marL="0" indent="0">
              <a:buNone/>
            </a:pPr>
            <a:endParaRPr lang="en-GB" sz="1800" dirty="0"/>
          </a:p>
          <a:p>
            <a:pPr>
              <a:buAutoNum type="alphaUcPeriod"/>
            </a:pPr>
            <a:r>
              <a:rPr lang="en-GB" sz="1800" b="1" dirty="0">
                <a:solidFill>
                  <a:srgbClr val="C00000"/>
                </a:solidFill>
              </a:rPr>
              <a:t>Resource Monitor</a:t>
            </a:r>
          </a:p>
          <a:p>
            <a:pPr>
              <a:buAutoNum type="alphaUcPeriod"/>
            </a:pPr>
            <a:r>
              <a:rPr lang="en-GB" sz="1800" b="1" dirty="0">
                <a:solidFill>
                  <a:srgbClr val="C00000"/>
                </a:solidFill>
              </a:rPr>
              <a:t>Task Manager</a:t>
            </a:r>
          </a:p>
          <a:p>
            <a:pPr>
              <a:buAutoNum type="alphaUcPeriod"/>
            </a:pPr>
            <a:r>
              <a:rPr lang="en-GB" sz="1800" b="1" dirty="0">
                <a:solidFill>
                  <a:srgbClr val="C00000"/>
                </a:solidFill>
              </a:rPr>
              <a:t>Performance Monitor</a:t>
            </a:r>
          </a:p>
          <a:p>
            <a:pPr>
              <a:buAutoNum type="alphaUcPeriod"/>
            </a:pPr>
            <a:r>
              <a:rPr lang="en-GB" sz="1800" b="1" dirty="0">
                <a:solidFill>
                  <a:srgbClr val="C00000"/>
                </a:solidFill>
              </a:rPr>
              <a:t>Data Collector Sets</a:t>
            </a:r>
          </a:p>
          <a:p>
            <a:pPr>
              <a:buAutoNum type="alphaUcPeriod"/>
            </a:pPr>
            <a:r>
              <a:rPr lang="en-GB" sz="1800" b="1" dirty="0">
                <a:solidFill>
                  <a:srgbClr val="C00000"/>
                </a:solidFill>
              </a:rPr>
              <a:t>Event Viewer</a:t>
            </a: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dirty="0"/>
          </a:p>
        </p:txBody>
      </p:sp>
      <p:sp>
        <p:nvSpPr>
          <p:cNvPr id="3" name="Title 2"/>
          <p:cNvSpPr>
            <a:spLocks noGrp="1"/>
          </p:cNvSpPr>
          <p:nvPr>
            <p:ph type="title"/>
          </p:nvPr>
        </p:nvSpPr>
        <p:spPr/>
        <p:txBody>
          <a:bodyPr/>
          <a:lstStyle/>
          <a:p>
            <a:r>
              <a:rPr lang="en-GB" dirty="0"/>
              <a:t>Practice Question</a:t>
            </a:r>
          </a:p>
        </p:txBody>
      </p:sp>
    </p:spTree>
    <p:extLst>
      <p:ext uri="{BB962C8B-B14F-4D97-AF65-F5344CB8AC3E}">
        <p14:creationId xmlns:p14="http://schemas.microsoft.com/office/powerpoint/2010/main" val="2715257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9" end="9"/>
                                            </p:txEl>
                                          </p:spTgt>
                                        </p:tgtEl>
                                      </p:cBhvr>
                                    </p:animEffect>
                                    <p:animScale>
                                      <p:cBhvr>
                                        <p:cTn id="7" dur="250" autoRev="1" fill="hold"/>
                                        <p:tgtEl>
                                          <p:spTgt spid="2">
                                            <p:txEl>
                                              <p:pRg st="9" end="9"/>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2"/>
                </a:solidFill>
              </a:rPr>
              <a:t>Managing and Maintaining Windows</a:t>
            </a:r>
          </a:p>
        </p:txBody>
      </p:sp>
      <p:sp>
        <p:nvSpPr>
          <p:cNvPr id="4" name="Rectangle 3"/>
          <p:cNvSpPr>
            <a:spLocks/>
          </p:cNvSpPr>
          <p:nvPr/>
        </p:nvSpPr>
        <p:spPr bwMode="auto">
          <a:xfrm>
            <a:off x="457199" y="2194560"/>
            <a:ext cx="1572727" cy="141870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a:spLocks/>
          </p:cNvSpPr>
          <p:nvPr/>
        </p:nvSpPr>
        <p:spPr bwMode="auto">
          <a:xfrm>
            <a:off x="457199" y="3660557"/>
            <a:ext cx="1572727" cy="141870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a:spLocks/>
          </p:cNvSpPr>
          <p:nvPr/>
        </p:nvSpPr>
        <p:spPr bwMode="auto">
          <a:xfrm>
            <a:off x="457199" y="5126555"/>
            <a:ext cx="1572727" cy="1418707"/>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a:spLocks/>
          </p:cNvSpPr>
          <p:nvPr/>
        </p:nvSpPr>
        <p:spPr bwMode="auto">
          <a:xfrm>
            <a:off x="2082348" y="2194558"/>
            <a:ext cx="3197879" cy="199707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mj-lt"/>
                <a:ea typeface="Segoe UI" pitchFamily="34" charset="0"/>
                <a:cs typeface="Segoe UI" pitchFamily="34" charset="0"/>
              </a:rPr>
              <a:t>Tip #1</a:t>
            </a:r>
          </a:p>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Many recovery options, between file-level and OS level. Understand them all:</a:t>
            </a:r>
          </a:p>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Restore files, recover files, previous versions, Refresh the OS, reset the OS, </a:t>
            </a:r>
            <a:r>
              <a:rPr lang="en-US" sz="1400" dirty="0" err="1">
                <a:gradFill>
                  <a:gsLst>
                    <a:gs pos="0">
                      <a:srgbClr val="FFFFFF"/>
                    </a:gs>
                    <a:gs pos="100000">
                      <a:srgbClr val="FFFFFF"/>
                    </a:gs>
                  </a:gsLst>
                  <a:lin ang="5400000" scaled="0"/>
                </a:gradFill>
                <a:ea typeface="Segoe UI" pitchFamily="34" charset="0"/>
                <a:cs typeface="Segoe UI" pitchFamily="34" charset="0"/>
              </a:rPr>
              <a:t>etc</a:t>
            </a:r>
            <a:r>
              <a:rPr lang="en-US" sz="1400" dirty="0">
                <a:gradFill>
                  <a:gsLst>
                    <a:gs pos="0">
                      <a:srgbClr val="FFFFFF"/>
                    </a:gs>
                    <a:gs pos="100000">
                      <a:srgbClr val="FFFFFF"/>
                    </a:gs>
                  </a:gsLst>
                  <a:lin ang="5400000" scaled="0"/>
                </a:gradFill>
                <a:ea typeface="Segoe UI" pitchFamily="34" charset="0"/>
                <a:cs typeface="Segoe UI" pitchFamily="34" charset="0"/>
              </a:rPr>
              <a:t>…</a:t>
            </a:r>
          </a:p>
        </p:txBody>
      </p:sp>
      <p:sp>
        <p:nvSpPr>
          <p:cNvPr id="11" name="Rectangle 10"/>
          <p:cNvSpPr>
            <a:spLocks/>
          </p:cNvSpPr>
          <p:nvPr/>
        </p:nvSpPr>
        <p:spPr bwMode="auto">
          <a:xfrm>
            <a:off x="2102635" y="4259262"/>
            <a:ext cx="3177592" cy="22860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a:spLocks/>
          </p:cNvSpPr>
          <p:nvPr/>
        </p:nvSpPr>
        <p:spPr bwMode="auto">
          <a:xfrm>
            <a:off x="5332654" y="3802062"/>
            <a:ext cx="3197879" cy="27432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Segoe UI Light"/>
                <a:ea typeface="Segoe UI" pitchFamily="34" charset="0"/>
                <a:cs typeface="Segoe UI" pitchFamily="34" charset="0"/>
              </a:rPr>
              <a:t>Tip #2</a:t>
            </a:r>
          </a:p>
          <a:p>
            <a:pPr lvl="0" defTabSz="932472"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a:p>
            <a:pPr lvl="0"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You can roll-back a specific update or even </a:t>
            </a:r>
            <a:r>
              <a:rPr lang="en-US" dirty="0" err="1">
                <a:gradFill>
                  <a:gsLst>
                    <a:gs pos="0">
                      <a:srgbClr val="FFFFFF"/>
                    </a:gs>
                    <a:gs pos="100000">
                      <a:srgbClr val="FFFFFF"/>
                    </a:gs>
                  </a:gsLst>
                  <a:lin ang="5400000" scaled="0"/>
                </a:gradFill>
                <a:ea typeface="Segoe UI" pitchFamily="34" charset="0"/>
                <a:cs typeface="Segoe UI" pitchFamily="34" charset="0"/>
              </a:rPr>
              <a:t>rool</a:t>
            </a:r>
            <a:r>
              <a:rPr lang="en-US" dirty="0">
                <a:gradFill>
                  <a:gsLst>
                    <a:gs pos="0">
                      <a:srgbClr val="FFFFFF"/>
                    </a:gs>
                    <a:gs pos="100000">
                      <a:srgbClr val="FFFFFF"/>
                    </a:gs>
                  </a:gsLst>
                  <a:lin ang="5400000" scaled="0"/>
                </a:gradFill>
                <a:ea typeface="Segoe UI" pitchFamily="34" charset="0"/>
                <a:cs typeface="Segoe UI" pitchFamily="34" charset="0"/>
              </a:rPr>
              <a:t>-back to a previous OS. Watch for the required end result</a:t>
            </a:r>
          </a:p>
        </p:txBody>
      </p:sp>
      <p:sp>
        <p:nvSpPr>
          <p:cNvPr id="14" name="Rectangle 13"/>
          <p:cNvSpPr>
            <a:spLocks/>
          </p:cNvSpPr>
          <p:nvPr/>
        </p:nvSpPr>
        <p:spPr bwMode="auto">
          <a:xfrm>
            <a:off x="9090065" y="2194560"/>
            <a:ext cx="2690771" cy="1531302"/>
          </a:xfrm>
          <a:prstGeom prst="rect">
            <a:avLst/>
          </a:prstGeom>
          <a:solidFill>
            <a:srgbClr val="3C3C3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r>
              <a:rPr lang="en-US" sz="2800" dirty="0">
                <a:gradFill>
                  <a:gsLst>
                    <a:gs pos="0">
                      <a:srgbClr val="FFFFFF"/>
                    </a:gs>
                    <a:gs pos="100000">
                      <a:srgbClr val="FFFFFF"/>
                    </a:gs>
                  </a:gsLst>
                  <a:lin ang="5400000" scaled="0"/>
                </a:gradFill>
                <a:ea typeface="Segoe UI" pitchFamily="34" charset="0"/>
                <a:cs typeface="Segoe UI" pitchFamily="34" charset="0"/>
              </a:rPr>
              <a:t>Monitoring tools are abundant</a:t>
            </a:r>
            <a:endParaRPr lang="en-US" sz="3200" dirty="0">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p:cNvSpPr>
            <a:spLocks/>
          </p:cNvSpPr>
          <p:nvPr/>
        </p:nvSpPr>
        <p:spPr bwMode="auto">
          <a:xfrm>
            <a:off x="8582957" y="3802062"/>
            <a:ext cx="3197879" cy="274320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Segoe UI Light"/>
                <a:ea typeface="Segoe UI" pitchFamily="34" charset="0"/>
                <a:cs typeface="Segoe UI" pitchFamily="34" charset="0"/>
              </a:rPr>
              <a:t>Tip #3</a:t>
            </a:r>
          </a:p>
          <a:p>
            <a:pPr lvl="0" defTabSz="932472"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a:p>
            <a:pPr lvl="0"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There are many tools, like Perf Mon, Resource Mon, Reliability Mon, Task Manager. Read the questions carefully to determine the *BEST* tool for the given scenario</a:t>
            </a:r>
          </a:p>
        </p:txBody>
      </p:sp>
      <p:pic>
        <p:nvPicPr>
          <p:cNvPr id="17" name="Picture 16"/>
          <p:cNvPicPr>
            <a:picLocks noChangeAspect="1"/>
          </p:cNvPicPr>
          <p:nvPr/>
        </p:nvPicPr>
        <p:blipFill>
          <a:blip r:embed="rId2"/>
          <a:stretch>
            <a:fillRect/>
          </a:stretch>
        </p:blipFill>
        <p:spPr>
          <a:xfrm>
            <a:off x="554764" y="5214567"/>
            <a:ext cx="1377593" cy="1242682"/>
          </a:xfrm>
          <a:prstGeom prst="rect">
            <a:avLst/>
          </a:prstGeom>
        </p:spPr>
      </p:pic>
      <p:pic>
        <p:nvPicPr>
          <p:cNvPr id="18" name="Picture 17"/>
          <p:cNvPicPr>
            <a:picLocks noChangeAspect="1"/>
          </p:cNvPicPr>
          <p:nvPr/>
        </p:nvPicPr>
        <p:blipFill>
          <a:blip r:embed="rId3"/>
          <a:stretch>
            <a:fillRect/>
          </a:stretch>
        </p:blipFill>
        <p:spPr>
          <a:xfrm>
            <a:off x="719318" y="2431011"/>
            <a:ext cx="1048485" cy="945805"/>
          </a:xfrm>
          <a:prstGeom prst="rect">
            <a:avLst/>
          </a:prstGeom>
        </p:spPr>
      </p:pic>
      <p:sp>
        <p:nvSpPr>
          <p:cNvPr id="15" name="Rectangle 14"/>
          <p:cNvSpPr>
            <a:spLocks/>
          </p:cNvSpPr>
          <p:nvPr/>
        </p:nvSpPr>
        <p:spPr bwMode="auto">
          <a:xfrm>
            <a:off x="5332654" y="2213761"/>
            <a:ext cx="3704984" cy="1512101"/>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Roll back an update</a:t>
            </a:r>
          </a:p>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a:t>
            </a:r>
          </a:p>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Roll back an OS</a:t>
            </a:r>
          </a:p>
        </p:txBody>
      </p:sp>
      <p:pic>
        <p:nvPicPr>
          <p:cNvPr id="5" name="Picture 4"/>
          <p:cNvPicPr>
            <a:picLocks noChangeAspect="1"/>
          </p:cNvPicPr>
          <p:nvPr/>
        </p:nvPicPr>
        <p:blipFill>
          <a:blip r:embed="rId4"/>
          <a:stretch>
            <a:fillRect/>
          </a:stretch>
        </p:blipFill>
        <p:spPr>
          <a:xfrm>
            <a:off x="2179637" y="4290186"/>
            <a:ext cx="3055448" cy="2234783"/>
          </a:xfrm>
          <a:prstGeom prst="rect">
            <a:avLst/>
          </a:prstGeom>
        </p:spPr>
      </p:pic>
    </p:spTree>
    <p:extLst>
      <p:ext uri="{BB962C8B-B14F-4D97-AF65-F5344CB8AC3E}">
        <p14:creationId xmlns:p14="http://schemas.microsoft.com/office/powerpoint/2010/main" val="2087785638"/>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72317" y="144462"/>
            <a:ext cx="8436348" cy="1097280"/>
          </a:xfrm>
          <a:noFill/>
        </p:spPr>
        <p:txBody>
          <a:bodyPr lIns="91440" tIns="91440" rIns="91440" bIns="91440" anchor="t" anchorCtr="0"/>
          <a:lstStyle>
            <a:lvl1pPr>
              <a:defRPr sz="6000" spc="-80" baseline="0">
                <a:solidFill>
                  <a:srgbClr val="0072C6"/>
                </a:solidFill>
              </a:defRPr>
            </a:lvl1pPr>
          </a:lstStyle>
          <a:p>
            <a:r>
              <a:rPr lang="en-US" sz="4000" spc="-102" dirty="0">
                <a:solidFill>
                  <a:schemeClr val="tx2"/>
                </a:solidFill>
              </a:rPr>
              <a:t>70-698: Installing and Configuring Windows 10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350837" y="6164262"/>
            <a:ext cx="1645920" cy="352578"/>
          </a:xfrm>
          <a:prstGeom prst="rect">
            <a:avLst/>
          </a:prstGeom>
        </p:spPr>
      </p:pic>
      <p:sp>
        <p:nvSpPr>
          <p:cNvPr id="56" name="Text Placeholder 1"/>
          <p:cNvSpPr>
            <a:spLocks noGrp="1"/>
          </p:cNvSpPr>
          <p:nvPr>
            <p:ph type="body" sz="quarter" idx="4294967295"/>
          </p:nvPr>
        </p:nvSpPr>
        <p:spPr>
          <a:xfrm>
            <a:off x="198437" y="1516062"/>
            <a:ext cx="8610600" cy="2092881"/>
          </a:xfrm>
          <a:prstGeom prst="rect">
            <a:avLst/>
          </a:prstGeom>
        </p:spPr>
        <p:txBody>
          <a:bodyPr/>
          <a:lstStyle/>
          <a:p>
            <a:r>
              <a:rPr lang="en-US" dirty="0">
                <a:solidFill>
                  <a:srgbClr val="292929"/>
                </a:solidFill>
              </a:rPr>
              <a:t>Implement Windows</a:t>
            </a:r>
          </a:p>
          <a:p>
            <a:r>
              <a:rPr lang="en-US" dirty="0">
                <a:solidFill>
                  <a:srgbClr val="292929"/>
                </a:solidFill>
              </a:rPr>
              <a:t>Configure and support core services </a:t>
            </a:r>
          </a:p>
          <a:p>
            <a:r>
              <a:rPr lang="en-US" dirty="0">
                <a:solidFill>
                  <a:srgbClr val="292929"/>
                </a:solidFill>
              </a:rPr>
              <a:t>Manage and maintain Windows</a:t>
            </a:r>
          </a:p>
        </p:txBody>
      </p:sp>
    </p:spTree>
    <p:extLst>
      <p:ext uri="{BB962C8B-B14F-4D97-AF65-F5344CB8AC3E}">
        <p14:creationId xmlns:p14="http://schemas.microsoft.com/office/powerpoint/2010/main" val="27467547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638" y="295275"/>
            <a:ext cx="11888787" cy="715255"/>
          </a:xfrm>
        </p:spPr>
        <p:txBody>
          <a:bodyPr/>
          <a:lstStyle/>
          <a:p>
            <a:r>
              <a:rPr lang="en-US"/>
              <a:t>Related Content</a:t>
            </a:r>
            <a:endParaRPr lang="en-US" dirty="0"/>
          </a:p>
        </p:txBody>
      </p:sp>
      <p:sp>
        <p:nvSpPr>
          <p:cNvPr id="6" name="Text Placeholder 5"/>
          <p:cNvSpPr>
            <a:spLocks noGrp="1"/>
          </p:cNvSpPr>
          <p:nvPr>
            <p:ph type="body" sz="quarter" idx="4294967295"/>
          </p:nvPr>
        </p:nvSpPr>
        <p:spPr>
          <a:xfrm>
            <a:off x="274638" y="1004864"/>
            <a:ext cx="11267527" cy="5219891"/>
          </a:xfrm>
        </p:spPr>
        <p:txBody>
          <a:bodyPr vert="horz" wrap="square" lIns="146304" tIns="91440" rIns="146304" bIns="91440" rtlCol="0" anchor="t">
            <a:spAutoFit/>
          </a:bodyPr>
          <a:lstStyle/>
          <a:p>
            <a:r>
              <a:rPr lang="en-US" sz="3600" dirty="0"/>
              <a:t>Certification Sessions</a:t>
            </a:r>
          </a:p>
          <a:p>
            <a:pPr lvl="1"/>
            <a:r>
              <a:rPr lang="en-US" sz="1800" dirty="0"/>
              <a:t>CRT311-R1 Cert Exam Prep: Exam 70-697: Configuring Windows Devices, Tue. 14:30</a:t>
            </a:r>
          </a:p>
          <a:p>
            <a:pPr lvl="1"/>
            <a:r>
              <a:rPr lang="en-US" sz="1800" dirty="0"/>
              <a:t>CRT305 Cert Exam Prep: Exam 70-398: Managing Windows Applications and Devices, Thur. 10:15</a:t>
            </a:r>
          </a:p>
          <a:p>
            <a:pPr lvl="1"/>
            <a:r>
              <a:rPr lang="en-US" sz="3200" dirty="0">
                <a:latin typeface="Segoe UI Light" charset="0"/>
              </a:rPr>
              <a:t>Breakout Sessions/Chalk Talks</a:t>
            </a:r>
          </a:p>
          <a:p>
            <a:pPr lvl="1"/>
            <a:r>
              <a:rPr lang="en-US" sz="1800" dirty="0">
                <a:latin typeface="Segoe UI" charset="0"/>
              </a:rPr>
              <a:t>WAD220 Windows as a Service: An Overview, Wed 10:30</a:t>
            </a:r>
          </a:p>
          <a:p>
            <a:pPr lvl="1"/>
            <a:r>
              <a:rPr lang="en-US" sz="1800" dirty="0">
                <a:latin typeface="Segoe UI" charset="0"/>
              </a:rPr>
              <a:t>WAD300 Deploying Windows 10 Mobile phones and tablets for the mobile workforce of the future, Part 1, Tue 14:30</a:t>
            </a:r>
          </a:p>
          <a:p>
            <a:pPr lvl="1"/>
            <a:r>
              <a:rPr lang="en-US" sz="1800" dirty="0">
                <a:latin typeface="Segoe UI" charset="0"/>
              </a:rPr>
              <a:t>WAD301 Deploying Windows 10 Mobile phones and tablets for the mobile workforce of the future, Part 2, Wed 13:00</a:t>
            </a:r>
          </a:p>
          <a:p>
            <a:pPr lvl="1"/>
            <a:r>
              <a:rPr lang="en-US" sz="1800" dirty="0">
                <a:latin typeface="Segoe UI" charset="0"/>
              </a:rPr>
              <a:t>WAD302 Managing Windows 10 with CSPs, Tue 16:15</a:t>
            </a:r>
          </a:p>
          <a:p>
            <a:pPr lvl="1"/>
            <a:r>
              <a:rPr lang="en-US" sz="1800" dirty="0">
                <a:latin typeface="Segoe UI" charset="0"/>
              </a:rPr>
              <a:t>Any Windows and Devices session | Any Enterprise and Mobility Security Session             </a:t>
            </a:r>
          </a:p>
          <a:p>
            <a:pPr lvl="1"/>
            <a:r>
              <a:rPr lang="en-US" sz="3600" dirty="0">
                <a:latin typeface="+mj-lt"/>
              </a:rPr>
              <a:t>Hands-on Labs</a:t>
            </a:r>
            <a:endParaRPr lang="en-US" sz="3600" dirty="0"/>
          </a:p>
          <a:p>
            <a:pPr lvl="1"/>
            <a:r>
              <a:rPr lang="en-US" sz="1800" dirty="0"/>
              <a:t>EMSHOL200 Microsoft Intune 1/7: Getting Started with EMS through 7/7 Configure MFA</a:t>
            </a:r>
          </a:p>
          <a:p>
            <a:pPr lvl="1"/>
            <a:r>
              <a:rPr lang="en-US" sz="1800" dirty="0"/>
              <a:t>WADIL300 Build, Deploy and customize Windows 10 image the WICD way!</a:t>
            </a:r>
          </a:p>
          <a:p>
            <a:pPr lvl="1"/>
            <a:r>
              <a:rPr lang="en-US" sz="1800" dirty="0"/>
              <a:t>WADIL200 Windows Store for Business - Seeing is believing, </a:t>
            </a:r>
            <a:r>
              <a:rPr lang="en-US" sz="1800" dirty="0" err="1"/>
              <a:t>Thur</a:t>
            </a:r>
            <a:r>
              <a:rPr lang="en-US" sz="1800" dirty="0"/>
              <a:t>, 10:15</a:t>
            </a:r>
          </a:p>
          <a:p>
            <a:pPr lvl="1"/>
            <a:r>
              <a:rPr lang="en-US" sz="1800" dirty="0"/>
              <a:t>WADIL402  How to troubleshoot Device Management in Windows 10</a:t>
            </a:r>
          </a:p>
          <a:p>
            <a:pPr lvl="1"/>
            <a:endParaRPr lang="en-US" sz="1800" dirty="0"/>
          </a:p>
        </p:txBody>
      </p:sp>
    </p:spTree>
    <p:extLst>
      <p:ext uri="{BB962C8B-B14F-4D97-AF65-F5344CB8AC3E}">
        <p14:creationId xmlns:p14="http://schemas.microsoft.com/office/powerpoint/2010/main" val="331450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9170" y="289514"/>
            <a:ext cx="11652805" cy="765564"/>
          </a:xfrm>
        </p:spPr>
        <p:txBody>
          <a:bodyPr/>
          <a:lstStyle/>
          <a:p>
            <a:r>
              <a:rPr lang="en-US" dirty="0"/>
              <a:t>Wipe &amp; Load Overview</a:t>
            </a:r>
          </a:p>
        </p:txBody>
      </p:sp>
      <p:sp>
        <p:nvSpPr>
          <p:cNvPr id="5" name="Right Arrow 4"/>
          <p:cNvSpPr/>
          <p:nvPr/>
        </p:nvSpPr>
        <p:spPr>
          <a:xfrm>
            <a:off x="2574590" y="3547732"/>
            <a:ext cx="7340582" cy="2002490"/>
          </a:xfrm>
          <a:prstGeom prst="rightArrow">
            <a:avLst/>
          </a:prstGeom>
          <a:solidFill>
            <a:schemeClr val="tx1">
              <a:lumMod val="50000"/>
            </a:schemeClr>
          </a:solidFill>
          <a:ln>
            <a:noFill/>
          </a:ln>
        </p:spPr>
      </p:sp>
      <p:sp>
        <p:nvSpPr>
          <p:cNvPr id="6" name="Freeform 5"/>
          <p:cNvSpPr/>
          <p:nvPr/>
        </p:nvSpPr>
        <p:spPr>
          <a:xfrm>
            <a:off x="3031601" y="4125219"/>
            <a:ext cx="1058026"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Capture data and settings</a:t>
            </a:r>
          </a:p>
        </p:txBody>
      </p:sp>
      <p:sp>
        <p:nvSpPr>
          <p:cNvPr id="7" name="Freeform 6"/>
          <p:cNvSpPr/>
          <p:nvPr/>
        </p:nvSpPr>
        <p:spPr>
          <a:xfrm>
            <a:off x="4254570" y="4122432"/>
            <a:ext cx="1050953" cy="85556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Remove existing OS</a:t>
            </a:r>
          </a:p>
        </p:txBody>
      </p:sp>
      <p:sp>
        <p:nvSpPr>
          <p:cNvPr id="8" name="Left Brace 7"/>
          <p:cNvSpPr/>
          <p:nvPr/>
        </p:nvSpPr>
        <p:spPr>
          <a:xfrm rot="16200000">
            <a:off x="3381970" y="4710462"/>
            <a:ext cx="310868" cy="1053652"/>
          </a:xfrm>
          <a:prstGeom prst="leftBrace">
            <a:avLst/>
          </a:prstGeom>
          <a:ln>
            <a:solidFill>
              <a:srgbClr val="06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FFFFFF"/>
              </a:solidFill>
            </a:endParaRPr>
          </a:p>
        </p:txBody>
      </p:sp>
      <p:sp>
        <p:nvSpPr>
          <p:cNvPr id="9" name="TextBox 8"/>
          <p:cNvSpPr txBox="1"/>
          <p:nvPr/>
        </p:nvSpPr>
        <p:spPr>
          <a:xfrm>
            <a:off x="2861834" y="5389705"/>
            <a:ext cx="1346759" cy="184666"/>
          </a:xfrm>
          <a:prstGeom prst="rect">
            <a:avLst/>
          </a:prstGeom>
          <a:noFill/>
        </p:spPr>
        <p:txBody>
          <a:bodyPr wrap="square" lIns="0" tIns="0" rIns="0" bIns="0" rtlCol="0">
            <a:spAutoFit/>
          </a:bodyPr>
          <a:lstStyle/>
          <a:p>
            <a:pPr algn="ctr"/>
            <a:r>
              <a:rPr lang="en-US" sz="12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USMT</a:t>
            </a:r>
          </a:p>
        </p:txBody>
      </p:sp>
      <p:sp>
        <p:nvSpPr>
          <p:cNvPr id="10" name="Left Brace 9"/>
          <p:cNvSpPr/>
          <p:nvPr/>
        </p:nvSpPr>
        <p:spPr>
          <a:xfrm rot="16200000">
            <a:off x="8227162" y="4754089"/>
            <a:ext cx="310868" cy="1002591"/>
          </a:xfrm>
          <a:prstGeom prst="leftBrace">
            <a:avLst/>
          </a:prstGeom>
          <a:ln>
            <a:solidFill>
              <a:srgbClr val="06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FFFFFF"/>
              </a:solidFill>
            </a:endParaRPr>
          </a:p>
        </p:txBody>
      </p:sp>
      <p:sp>
        <p:nvSpPr>
          <p:cNvPr id="11" name="TextBox 10"/>
          <p:cNvSpPr txBox="1"/>
          <p:nvPr/>
        </p:nvSpPr>
        <p:spPr>
          <a:xfrm>
            <a:off x="7707238" y="5393427"/>
            <a:ext cx="1346337" cy="184666"/>
          </a:xfrm>
          <a:prstGeom prst="rect">
            <a:avLst/>
          </a:prstGeom>
          <a:noFill/>
        </p:spPr>
        <p:txBody>
          <a:bodyPr wrap="square" lIns="0" tIns="0" rIns="0" bIns="0" rtlCol="0">
            <a:spAutoFit/>
          </a:bodyPr>
          <a:lstStyle/>
          <a:p>
            <a:pPr algn="ctr"/>
            <a:r>
              <a:rPr lang="en-US" sz="12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USMT</a:t>
            </a:r>
          </a:p>
        </p:txBody>
      </p:sp>
      <p:sp>
        <p:nvSpPr>
          <p:cNvPr id="12" name="Left Brace 11"/>
          <p:cNvSpPr/>
          <p:nvPr/>
        </p:nvSpPr>
        <p:spPr>
          <a:xfrm rot="16200000">
            <a:off x="5834897" y="4744539"/>
            <a:ext cx="310868" cy="1039722"/>
          </a:xfrm>
          <a:prstGeom prst="leftBrace">
            <a:avLst/>
          </a:prstGeom>
          <a:ln>
            <a:solidFill>
              <a:srgbClr val="06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FFFFFF"/>
              </a:solidFill>
            </a:endParaRPr>
          </a:p>
        </p:txBody>
      </p:sp>
      <p:sp>
        <p:nvSpPr>
          <p:cNvPr id="13" name="TextBox 12"/>
          <p:cNvSpPr txBox="1"/>
          <p:nvPr/>
        </p:nvSpPr>
        <p:spPr>
          <a:xfrm>
            <a:off x="5317602" y="5389230"/>
            <a:ext cx="1345454" cy="184666"/>
          </a:xfrm>
          <a:prstGeom prst="rect">
            <a:avLst/>
          </a:prstGeom>
          <a:noFill/>
        </p:spPr>
        <p:txBody>
          <a:bodyPr wrap="square" lIns="0" tIns="0" rIns="0" bIns="0" rtlCol="0">
            <a:spAutoFit/>
          </a:bodyPr>
          <a:lstStyle/>
          <a:p>
            <a:pPr algn="ctr"/>
            <a:r>
              <a:rPr lang="en-US" sz="12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DISM</a:t>
            </a:r>
          </a:p>
        </p:txBody>
      </p:sp>
      <p:sp>
        <p:nvSpPr>
          <p:cNvPr id="14" name="TextBox 13"/>
          <p:cNvSpPr txBox="1"/>
          <p:nvPr/>
        </p:nvSpPr>
        <p:spPr>
          <a:xfrm>
            <a:off x="2765670" y="5861397"/>
            <a:ext cx="6248775" cy="276999"/>
          </a:xfrm>
          <a:prstGeom prst="rect">
            <a:avLst/>
          </a:prstGeom>
          <a:noFill/>
        </p:spPr>
        <p:txBody>
          <a:bodyPr wrap="square" lIns="0" tIns="0" rIns="0" bIns="0" rtlCol="0">
            <a:spAutoFit/>
          </a:bodyPr>
          <a:lstStyle/>
          <a:p>
            <a:pPr algn="ctr"/>
            <a:r>
              <a:rPr lang="en-US" sz="1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Deployment</a:t>
            </a:r>
            <a:r>
              <a:rPr lang="en-US" dirty="0">
                <a:solidFill>
                  <a:srgbClr val="007233"/>
                </a:solidFill>
                <a:latin typeface="Segoe UI Light" pitchFamily="34" charset="0"/>
              </a:rPr>
              <a:t> </a:t>
            </a:r>
            <a:r>
              <a:rPr lang="en-US" sz="1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Tools (MDT, System Center Configuration Manager)</a:t>
            </a:r>
          </a:p>
        </p:txBody>
      </p:sp>
      <p:sp>
        <p:nvSpPr>
          <p:cNvPr id="15" name="Left Brace 14"/>
          <p:cNvSpPr/>
          <p:nvPr/>
        </p:nvSpPr>
        <p:spPr>
          <a:xfrm rot="16200000">
            <a:off x="5630862" y="2704033"/>
            <a:ext cx="310868" cy="6169792"/>
          </a:xfrm>
          <a:prstGeom prst="leftBrace">
            <a:avLst/>
          </a:prstGeom>
          <a:ln>
            <a:solidFill>
              <a:srgbClr val="06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FFFFFF"/>
              </a:solidFill>
            </a:endParaRPr>
          </a:p>
        </p:txBody>
      </p:sp>
      <p:sp>
        <p:nvSpPr>
          <p:cNvPr id="16" name="Freeform 15"/>
          <p:cNvSpPr/>
          <p:nvPr/>
        </p:nvSpPr>
        <p:spPr>
          <a:xfrm>
            <a:off x="5470467" y="4120377"/>
            <a:ext cx="1039725" cy="857621"/>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Install new OS image</a:t>
            </a:r>
          </a:p>
        </p:txBody>
      </p:sp>
      <p:sp>
        <p:nvSpPr>
          <p:cNvPr id="17" name="Freeform 16"/>
          <p:cNvSpPr/>
          <p:nvPr/>
        </p:nvSpPr>
        <p:spPr>
          <a:xfrm>
            <a:off x="6675136" y="4115203"/>
            <a:ext cx="1049544" cy="856247"/>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Install apps</a:t>
            </a:r>
          </a:p>
        </p:txBody>
      </p:sp>
      <p:sp>
        <p:nvSpPr>
          <p:cNvPr id="18" name="Freeform 17"/>
          <p:cNvSpPr/>
          <p:nvPr/>
        </p:nvSpPr>
        <p:spPr>
          <a:xfrm>
            <a:off x="7876924" y="4114167"/>
            <a:ext cx="1006967" cy="86036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Restore data and settings</a:t>
            </a:r>
          </a:p>
        </p:txBody>
      </p:sp>
      <p:sp>
        <p:nvSpPr>
          <p:cNvPr id="19" name="Rectangle 18">
            <a:hlinkClick r:id="" action="ppaction://noaction"/>
          </p:cNvPr>
          <p:cNvSpPr/>
          <p:nvPr>
            <p:custDataLst>
              <p:tags r:id="rId1"/>
            </p:custDataLst>
          </p:nvPr>
        </p:nvSpPr>
        <p:spPr>
          <a:xfrm>
            <a:off x="2660073" y="1379684"/>
            <a:ext cx="9010169" cy="1566716"/>
          </a:xfrm>
          <a:prstGeom prst="rect">
            <a:avLst/>
          </a:prstGeom>
          <a:solidFill>
            <a:schemeClr val="bg1">
              <a:lumMod val="85000"/>
              <a:alpha val="3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marL="285750" indent="-285750" defTabSz="913703" fontAlgn="base">
              <a:spcBef>
                <a:spcPct val="0"/>
              </a:spcBef>
              <a:spcAft>
                <a:spcPts val="600"/>
              </a:spcAft>
              <a:buFont typeface="Wingdings" panose="05000000000000000000" pitchFamily="2" charset="2"/>
              <a:buChar char="§"/>
            </a:pPr>
            <a:r>
              <a:rPr lang="en-US" sz="1500" dirty="0">
                <a:solidFill>
                  <a:schemeClr val="tx1">
                    <a:lumMod val="75000"/>
                  </a:schemeClr>
                </a:solidFill>
              </a:rPr>
              <a:t>Familiar with enterprises</a:t>
            </a:r>
          </a:p>
          <a:p>
            <a:pPr marL="285750" indent="-285750" defTabSz="913703" fontAlgn="base">
              <a:spcBef>
                <a:spcPct val="0"/>
              </a:spcBef>
              <a:spcAft>
                <a:spcPts val="600"/>
              </a:spcAft>
              <a:buFont typeface="Wingdings" panose="05000000000000000000" pitchFamily="2" charset="2"/>
              <a:buChar char="§"/>
            </a:pPr>
            <a:r>
              <a:rPr lang="en-US" sz="1500" dirty="0">
                <a:solidFill>
                  <a:schemeClr val="tx1">
                    <a:lumMod val="75000"/>
                  </a:schemeClr>
                </a:solidFill>
              </a:rPr>
              <a:t>Out of the box support with Windows 7, Windows 8, and Windows 8.1</a:t>
            </a:r>
          </a:p>
          <a:p>
            <a:pPr marL="285750" indent="-285750" defTabSz="913703" fontAlgn="base">
              <a:spcBef>
                <a:spcPct val="0"/>
              </a:spcBef>
              <a:spcAft>
                <a:spcPts val="600"/>
              </a:spcAft>
              <a:buFont typeface="Wingdings" panose="05000000000000000000" pitchFamily="2" charset="2"/>
              <a:buChar char="§"/>
            </a:pPr>
            <a:r>
              <a:rPr lang="en-US" sz="1500" dirty="0">
                <a:solidFill>
                  <a:schemeClr val="tx1">
                    <a:lumMod val="75000"/>
                  </a:schemeClr>
                </a:solidFill>
              </a:rPr>
              <a:t>Customized approach required to move from Windows XP/Vista to Windows 10</a:t>
            </a:r>
          </a:p>
          <a:p>
            <a:pPr marL="285750" indent="-285750" defTabSz="913703" fontAlgn="base">
              <a:spcBef>
                <a:spcPct val="0"/>
              </a:spcBef>
              <a:spcAft>
                <a:spcPts val="600"/>
              </a:spcAft>
              <a:buFont typeface="Wingdings" panose="05000000000000000000" pitchFamily="2" charset="2"/>
              <a:buChar char="§"/>
            </a:pPr>
            <a:r>
              <a:rPr lang="en-US" sz="1500" dirty="0">
                <a:solidFill>
                  <a:schemeClr val="tx1">
                    <a:lumMod val="75000"/>
                  </a:schemeClr>
                </a:solidFill>
              </a:rPr>
              <a:t>Use System Center Configuration Manager or MDT for managing the process – requires update</a:t>
            </a:r>
          </a:p>
          <a:p>
            <a:pPr marL="285750" indent="-285750" defTabSz="913703" fontAlgn="base">
              <a:spcBef>
                <a:spcPct val="0"/>
              </a:spcBef>
              <a:spcAft>
                <a:spcPts val="600"/>
              </a:spcAft>
              <a:buFont typeface="Wingdings" panose="05000000000000000000" pitchFamily="2" charset="2"/>
              <a:buChar char="§"/>
            </a:pPr>
            <a:r>
              <a:rPr lang="en-US" sz="1500" dirty="0">
                <a:solidFill>
                  <a:schemeClr val="tx1">
                    <a:lumMod val="75000"/>
                  </a:schemeClr>
                </a:solidFill>
              </a:rPr>
              <a:t>Administrator to configure preservation of existing apps, settings, and drivers</a:t>
            </a:r>
          </a:p>
        </p:txBody>
      </p:sp>
      <p:sp>
        <p:nvSpPr>
          <p:cNvPr id="20" name="Rectangle 19">
            <a:hlinkClick r:id="" action="ppaction://noaction"/>
          </p:cNvPr>
          <p:cNvSpPr/>
          <p:nvPr>
            <p:custDataLst>
              <p:tags r:id="rId2"/>
            </p:custDataLst>
          </p:nvPr>
        </p:nvSpPr>
        <p:spPr>
          <a:xfrm>
            <a:off x="519113" y="1379683"/>
            <a:ext cx="1965232" cy="1566717"/>
          </a:xfrm>
          <a:prstGeom prst="rect">
            <a:avLst/>
          </a:prstGeom>
          <a:solidFill>
            <a:schemeClr val="tx1">
              <a:lumMod val="50000"/>
            </a:schemeClr>
          </a:solidFill>
          <a:ln>
            <a:noFill/>
          </a:ln>
        </p:spPr>
        <p:txBody>
          <a:bodyPr vert="horz" lIns="0" tIns="45584" rIns="91163" bIns="45584" rtlCol="0" anchor="ctr">
            <a:noAutofit/>
          </a:bodyPr>
          <a:lstStyle/>
          <a:p>
            <a:pPr marL="91164" algn="ctr" defTabSz="914400">
              <a:spcBef>
                <a:spcPts val="2400"/>
              </a:spcBef>
              <a:buClr>
                <a:srgbClr val="FFFFFF"/>
              </a:buClr>
              <a:buSzPct val="100000"/>
              <a:buFont typeface="Wingdings" pitchFamily="2" charset="2"/>
              <a:buNone/>
            </a:pPr>
            <a:r>
              <a:rPr lang="en-US" sz="1600" b="1" spc="-70" dirty="0">
                <a:solidFill>
                  <a:schemeClr val="bg1"/>
                </a:solidFill>
                <a:cs typeface="Segoe UI Light" panose="020B0502040204020203" pitchFamily="34" charset="0"/>
              </a:rPr>
              <a:t>Minimal changes to existing process</a:t>
            </a:r>
          </a:p>
        </p:txBody>
      </p:sp>
      <p:sp>
        <p:nvSpPr>
          <p:cNvPr id="21" name="Freeform 20"/>
          <p:cNvSpPr/>
          <p:nvPr/>
        </p:nvSpPr>
        <p:spPr>
          <a:xfrm>
            <a:off x="1088307" y="4125219"/>
            <a:ext cx="1220163" cy="852779"/>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rgbClr val="A5002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chemeClr val="bg1"/>
                </a:solidFill>
                <a:latin typeface="Segoe UI Light" panose="020B0502040204020203" pitchFamily="34" charset="0"/>
                <a:cs typeface="Segoe UI Light" panose="020B0502040204020203" pitchFamily="34" charset="0"/>
              </a:rPr>
              <a:t>Start </a:t>
            </a:r>
            <a:br>
              <a:rPr lang="en-US" sz="1100" dirty="0">
                <a:solidFill>
                  <a:schemeClr val="bg1"/>
                </a:solidFill>
                <a:latin typeface="Segoe UI Light" panose="020B0502040204020203" pitchFamily="34" charset="0"/>
                <a:cs typeface="Segoe UI Light" panose="020B0502040204020203" pitchFamily="34" charset="0"/>
              </a:rPr>
            </a:br>
            <a:r>
              <a:rPr lang="en-US" sz="1100" dirty="0">
                <a:solidFill>
                  <a:schemeClr val="bg1"/>
                </a:solidFill>
                <a:latin typeface="Segoe UI Light" panose="020B0502040204020203" pitchFamily="34" charset="0"/>
                <a:cs typeface="Segoe UI Light" panose="020B0502040204020203" pitchFamily="34" charset="0"/>
              </a:rPr>
              <a:t>Windows 7</a:t>
            </a:r>
            <a:br>
              <a:rPr lang="en-US" sz="1100" dirty="0">
                <a:solidFill>
                  <a:schemeClr val="bg1"/>
                </a:solidFill>
                <a:latin typeface="Segoe UI Light" panose="020B0502040204020203" pitchFamily="34" charset="0"/>
                <a:cs typeface="Segoe UI Light" panose="020B0502040204020203" pitchFamily="34" charset="0"/>
              </a:rPr>
            </a:br>
            <a:r>
              <a:rPr lang="en-US" sz="1100" dirty="0">
                <a:solidFill>
                  <a:schemeClr val="bg1"/>
                </a:solidFill>
                <a:latin typeface="Segoe UI Light" panose="020B0502040204020203" pitchFamily="34" charset="0"/>
                <a:cs typeface="Segoe UI Light" panose="020B0502040204020203" pitchFamily="34" charset="0"/>
              </a:rPr>
              <a:t>Windows 8</a:t>
            </a:r>
            <a:br>
              <a:rPr lang="en-US" sz="1100" dirty="0">
                <a:solidFill>
                  <a:schemeClr val="bg1"/>
                </a:solidFill>
                <a:latin typeface="Segoe UI Light" panose="020B0502040204020203" pitchFamily="34" charset="0"/>
                <a:cs typeface="Segoe UI Light" panose="020B0502040204020203" pitchFamily="34" charset="0"/>
              </a:rPr>
            </a:br>
            <a:r>
              <a:rPr lang="en-US" sz="1100" dirty="0">
                <a:solidFill>
                  <a:schemeClr val="bg1"/>
                </a:solidFill>
                <a:latin typeface="Segoe UI Light" panose="020B0502040204020203" pitchFamily="34" charset="0"/>
                <a:cs typeface="Segoe UI Light" panose="020B0502040204020203" pitchFamily="34" charset="0"/>
              </a:rPr>
              <a:t>Windows 8.1</a:t>
            </a:r>
          </a:p>
        </p:txBody>
      </p:sp>
      <p:sp>
        <p:nvSpPr>
          <p:cNvPr id="22" name="Freeform 21"/>
          <p:cNvSpPr/>
          <p:nvPr/>
        </p:nvSpPr>
        <p:spPr>
          <a:xfrm>
            <a:off x="10056813" y="4178703"/>
            <a:ext cx="1042987" cy="856248"/>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rgbClr val="00B05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sz="1600" dirty="0">
                <a:solidFill>
                  <a:schemeClr val="bg1"/>
                </a:solidFill>
                <a:latin typeface="Segoe UI Light" panose="020B0502040204020203" pitchFamily="34" charset="0"/>
                <a:cs typeface="Segoe UI Light" panose="020B0502040204020203" pitchFamily="34" charset="0"/>
              </a:rPr>
              <a:t>Finish</a:t>
            </a:r>
            <a:br>
              <a:rPr lang="en-US" sz="1600" dirty="0">
                <a:solidFill>
                  <a:schemeClr val="bg1"/>
                </a:solidFill>
                <a:latin typeface="Segoe UI Light" panose="020B0502040204020203" pitchFamily="34" charset="0"/>
                <a:cs typeface="Segoe UI Light" panose="020B0502040204020203" pitchFamily="34" charset="0"/>
              </a:rPr>
            </a:br>
            <a:r>
              <a:rPr lang="en-US" sz="1200" dirty="0">
                <a:solidFill>
                  <a:schemeClr val="bg1"/>
                </a:solidFill>
                <a:latin typeface="Segoe UI Light" panose="020B0502040204020203" pitchFamily="34" charset="0"/>
                <a:cs typeface="Segoe UI Light" panose="020B0502040204020203" pitchFamily="34" charset="0"/>
              </a:rPr>
              <a:t>Windows 10</a:t>
            </a:r>
          </a:p>
        </p:txBody>
      </p:sp>
      <p:sp>
        <p:nvSpPr>
          <p:cNvPr id="23" name="Rectangle 22">
            <a:hlinkClick r:id="" action="ppaction://noaction"/>
          </p:cNvPr>
          <p:cNvSpPr/>
          <p:nvPr>
            <p:custDataLst>
              <p:tags r:id="rId3"/>
            </p:custDataLst>
          </p:nvPr>
        </p:nvSpPr>
        <p:spPr>
          <a:xfrm>
            <a:off x="519112" y="3071985"/>
            <a:ext cx="11151129" cy="318915"/>
          </a:xfrm>
          <a:prstGeom prst="rect">
            <a:avLst/>
          </a:prstGeom>
          <a:solidFill>
            <a:schemeClr val="tx1">
              <a:lumMod val="50000"/>
            </a:schemeClr>
          </a:solidFill>
          <a:ln>
            <a:noFill/>
          </a:ln>
        </p:spPr>
        <p:txBody>
          <a:bodyPr vert="horz" lIns="0" tIns="45584" rIns="91163" bIns="45584" rtlCol="0" anchor="ctr">
            <a:noAutofit/>
          </a:bodyPr>
          <a:lstStyle/>
          <a:p>
            <a:pPr marL="91164" algn="ctr" defTabSz="914400">
              <a:spcBef>
                <a:spcPts val="2400"/>
              </a:spcBef>
              <a:buClr>
                <a:srgbClr val="FFFFFF"/>
              </a:buClr>
              <a:buSzPct val="100000"/>
              <a:buFont typeface="Wingdings" pitchFamily="2" charset="2"/>
              <a:buNone/>
            </a:pPr>
            <a:r>
              <a:rPr lang="en-US" sz="1600" b="1" spc="-70" dirty="0">
                <a:solidFill>
                  <a:schemeClr val="bg1"/>
                </a:solidFill>
                <a:cs typeface="Segoe UI Light" panose="020B0502040204020203" pitchFamily="34" charset="0"/>
              </a:rPr>
              <a:t>Wipe &amp; Load (Refresh) Process</a:t>
            </a:r>
          </a:p>
        </p:txBody>
      </p:sp>
    </p:spTree>
    <p:extLst>
      <p:ext uri="{BB962C8B-B14F-4D97-AF65-F5344CB8AC3E}">
        <p14:creationId xmlns:p14="http://schemas.microsoft.com/office/powerpoint/2010/main" val="2575462088"/>
      </p:ext>
    </p:extLst>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 Ref Book</a:t>
            </a:r>
            <a:endParaRPr lang="en-US" dirty="0"/>
          </a:p>
        </p:txBody>
      </p:sp>
      <p:sp>
        <p:nvSpPr>
          <p:cNvPr id="4" name="TextBox 3"/>
          <p:cNvSpPr txBox="1"/>
          <p:nvPr/>
        </p:nvSpPr>
        <p:spPr>
          <a:xfrm>
            <a:off x="4663678" y="3268662"/>
            <a:ext cx="3109118" cy="627864"/>
          </a:xfrm>
          <a:prstGeom prst="rect">
            <a:avLst/>
          </a:prstGeom>
        </p:spPr>
        <p:txBody>
          <a:bodyPr wrap="square" lIns="182880" tIns="146304" rIns="182880" bIns="146304" rtlCol="0">
            <a:spAutoFit/>
          </a:bodyPr>
          <a:lstStyle/>
          <a:p>
            <a:pPr>
              <a:lnSpc>
                <a:spcPct val="90000"/>
              </a:lnSpc>
              <a:spcAft>
                <a:spcPts val="600"/>
              </a:spcAft>
            </a:pPr>
            <a:r>
              <a:rPr lang="EN-US" sz="2400" dirty="0">
                <a:latin typeface="Segoe UI Light"/>
              </a:rPr>
              <a:t>​</a:t>
            </a:r>
            <a:endParaRPr lang="en-US" sz="2400" dirty="0">
              <a:latin typeface="Segoe UI Light"/>
            </a:endParaRPr>
          </a:p>
        </p:txBody>
      </p:sp>
      <p:pic>
        <p:nvPicPr>
          <p:cNvPr id="5" name="Picture 4" descr="698.jpg"/>
          <p:cNvPicPr>
            <a:picLocks noChangeAspect="1"/>
          </p:cNvPicPr>
          <p:nvPr/>
        </p:nvPicPr>
        <p:blipFill>
          <a:blip r:embed="rId2"/>
          <a:stretch>
            <a:fillRect/>
          </a:stretch>
        </p:blipFill>
        <p:spPr>
          <a:xfrm>
            <a:off x="4695690" y="830262"/>
            <a:ext cx="3896348" cy="4760510"/>
          </a:xfrm>
          <a:prstGeom prst="rect">
            <a:avLst/>
          </a:prstGeom>
        </p:spPr>
      </p:pic>
      <p:sp>
        <p:nvSpPr>
          <p:cNvPr id="2" name="Rectangle 1"/>
          <p:cNvSpPr/>
          <p:nvPr/>
        </p:nvSpPr>
        <p:spPr>
          <a:xfrm>
            <a:off x="350837" y="6392862"/>
            <a:ext cx="12192000" cy="369332"/>
          </a:xfrm>
          <a:prstGeom prst="rect">
            <a:avLst/>
          </a:prstGeom>
        </p:spPr>
        <p:txBody>
          <a:bodyPr wrap="square">
            <a:spAutoFit/>
          </a:bodyPr>
          <a:lstStyle/>
          <a:p>
            <a:r>
              <a:rPr lang="en-US" dirty="0"/>
              <a:t>https://www.microsoftpressstore.com/store/exam-ref-70-698-installing-and-configuring-windows-9781509302307</a:t>
            </a:r>
          </a:p>
        </p:txBody>
      </p:sp>
    </p:spTree>
    <p:extLst>
      <p:ext uri="{BB962C8B-B14F-4D97-AF65-F5344CB8AC3E}">
        <p14:creationId xmlns:p14="http://schemas.microsoft.com/office/powerpoint/2010/main" val="2436527612"/>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In-Place Upgrade to Windows 10</a:t>
            </a:r>
          </a:p>
        </p:txBody>
      </p:sp>
      <p:sp>
        <p:nvSpPr>
          <p:cNvPr id="4" name="Rectangle 3">
            <a:hlinkClick r:id="" action="ppaction://noaction"/>
          </p:cNvPr>
          <p:cNvSpPr/>
          <p:nvPr>
            <p:custDataLst>
              <p:tags r:id="rId1"/>
            </p:custDataLst>
          </p:nvPr>
        </p:nvSpPr>
        <p:spPr>
          <a:xfrm>
            <a:off x="2660073" y="1500047"/>
            <a:ext cx="9010169" cy="2172793"/>
          </a:xfrm>
          <a:prstGeom prst="rect">
            <a:avLst/>
          </a:prstGeom>
          <a:solidFill>
            <a:schemeClr val="bg1">
              <a:lumMod val="85000"/>
              <a:alpha val="3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rPr>
              <a:t>Supported with Windows 7, Windows 8, and Windows 8.1</a:t>
            </a:r>
          </a:p>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lang="en-US" sz="1500" dirty="0">
                <a:solidFill>
                  <a:srgbClr val="505050">
                    <a:lumMod val="75000"/>
                  </a:srgbClr>
                </a:solidFill>
                <a:latin typeface="Segoe UI"/>
              </a:rPr>
              <a:t>Supported to upgrade Windows 10 RTM to November Update</a:t>
            </a:r>
            <a:endPar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endParaRPr>
          </a:p>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rPr>
              <a:t>Consumers use Windows Update, but enterprises want more control</a:t>
            </a:r>
          </a:p>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rPr>
              <a:t>Use System Center Configuration Manager or MDT for managing the process</a:t>
            </a:r>
          </a:p>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rPr>
              <a:t>Uses the standard Windows 10 image</a:t>
            </a:r>
          </a:p>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rPr>
              <a:t>Automatically preserves existing apps, settings, and drivers</a:t>
            </a:r>
          </a:p>
          <a:p>
            <a:pPr marL="285750" marR="0" lvl="0" indent="-285750" algn="l" defTabSz="913703"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505050">
                    <a:lumMod val="75000"/>
                  </a:srgbClr>
                </a:solidFill>
                <a:effectLst/>
                <a:uLnTx/>
                <a:uFillTx/>
                <a:latin typeface="Segoe UI"/>
                <a:ea typeface="+mn-ea"/>
                <a:cs typeface="+mn-cs"/>
              </a:rPr>
              <a:t>Proven process - popular for Windows 8 to Windows 8.1 upgrade</a:t>
            </a:r>
          </a:p>
        </p:txBody>
      </p:sp>
      <p:sp>
        <p:nvSpPr>
          <p:cNvPr id="5" name="Rectangle 4">
            <a:hlinkClick r:id="" action="ppaction://noaction"/>
          </p:cNvPr>
          <p:cNvSpPr/>
          <p:nvPr>
            <p:custDataLst>
              <p:tags r:id="rId2"/>
            </p:custDataLst>
          </p:nvPr>
        </p:nvSpPr>
        <p:spPr>
          <a:xfrm>
            <a:off x="519113" y="1500047"/>
            <a:ext cx="1965232" cy="2172793"/>
          </a:xfrm>
          <a:prstGeom prst="rect">
            <a:avLst/>
          </a:prstGeom>
          <a:solidFill>
            <a:srgbClr val="CC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marL="0" marR="0" lvl="0" indent="0" algn="ctr" defTabSz="914363" rtl="0" eaLnBrk="1" fontAlgn="auto" latinLnBrk="0" hangingPunct="1">
              <a:lnSpc>
                <a:spcPct val="90000"/>
              </a:lnSpc>
              <a:spcBef>
                <a:spcPct val="20000"/>
              </a:spcBef>
              <a:spcAft>
                <a:spcPts val="0"/>
              </a:spcAft>
              <a:buClr>
                <a:srgbClr val="FFFFFF"/>
              </a:buClr>
              <a:buSzPct val="90000"/>
              <a:buFontTx/>
              <a:buNone/>
              <a:tabLst/>
              <a:defRPr/>
            </a:pPr>
            <a:r>
              <a:rPr kumimoji="0" lang="en-US" sz="1600" b="1" i="0" u="none" strike="noStrike" kern="1200" cap="none" spc="0" normalizeH="0" baseline="0" noProof="0" dirty="0">
                <a:ln>
                  <a:noFill/>
                </a:ln>
                <a:solidFill>
                  <a:srgbClr val="FFFFFF"/>
                </a:solidFill>
                <a:effectLst/>
                <a:uLnTx/>
                <a:uFillTx/>
                <a:latin typeface="Segoe UI"/>
                <a:ea typeface="+mn-ea"/>
                <a:cs typeface="Segoe UI Light" panose="020B0502040204020203" pitchFamily="34" charset="0"/>
              </a:rPr>
              <a:t>Preferred Option for Enterprises</a:t>
            </a:r>
          </a:p>
        </p:txBody>
      </p:sp>
      <p:sp>
        <p:nvSpPr>
          <p:cNvPr id="6" name="Right Arrow 5"/>
          <p:cNvSpPr/>
          <p:nvPr/>
        </p:nvSpPr>
        <p:spPr>
          <a:xfrm>
            <a:off x="4006198" y="3998565"/>
            <a:ext cx="6141005" cy="2002490"/>
          </a:xfrm>
          <a:prstGeom prst="rightArrow">
            <a:avLst/>
          </a:prstGeom>
          <a:solidFill>
            <a:srgbClr val="CC6600"/>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7" name="Freeform 6"/>
          <p:cNvSpPr/>
          <p:nvPr/>
        </p:nvSpPr>
        <p:spPr>
          <a:xfrm>
            <a:off x="4136817" y="4581573"/>
            <a:ext cx="1067643"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marL="0" marR="0" lvl="0" indent="0" algn="ctr" defTabSz="914363" rtl="0" eaLnBrk="1" fontAlgn="auto" latinLnBrk="0" hangingPunct="1">
              <a:lnSpc>
                <a:spcPct val="90000"/>
              </a:lnSpc>
              <a:spcBef>
                <a:spcPct val="20000"/>
              </a:spcBef>
              <a:spcAft>
                <a:spcPct val="35000"/>
              </a:spcAft>
              <a:buClrTx/>
              <a:buSzPct val="90000"/>
              <a:buFontTx/>
              <a:buNone/>
              <a:tabLst/>
              <a:defRPr/>
            </a:pPr>
            <a:r>
              <a:rPr kumimoji="0" lang="en-US" sz="1800" b="0" i="0" u="none" strike="noStrike" kern="1200" cap="none" spc="0" normalizeH="0" baseline="0" noProof="0" dirty="0">
                <a:ln>
                  <a:noFill/>
                </a:ln>
                <a:solidFill>
                  <a:srgbClr val="060606"/>
                </a:solidFill>
                <a:effectLst/>
                <a:uLnTx/>
                <a:uFillTx/>
                <a:latin typeface="Segoe UI Light" panose="020B0502040204020203" pitchFamily="34" charset="0"/>
                <a:ea typeface="+mn-ea"/>
                <a:cs typeface="Segoe UI Light" panose="020B0502040204020203" pitchFamily="34" charset="0"/>
              </a:rPr>
              <a:t>Capture data and settings</a:t>
            </a:r>
          </a:p>
        </p:txBody>
      </p:sp>
      <p:sp>
        <p:nvSpPr>
          <p:cNvPr id="8" name="Freeform 7"/>
          <p:cNvSpPr/>
          <p:nvPr/>
        </p:nvSpPr>
        <p:spPr>
          <a:xfrm>
            <a:off x="5495141" y="4581573"/>
            <a:ext cx="1103779" cy="85556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marL="0" marR="0" lvl="0" indent="0" algn="ctr" defTabSz="914363" rtl="0" eaLnBrk="1" fontAlgn="auto" latinLnBrk="0" hangingPunct="1">
              <a:lnSpc>
                <a:spcPct val="90000"/>
              </a:lnSpc>
              <a:spcBef>
                <a:spcPct val="20000"/>
              </a:spcBef>
              <a:spcAft>
                <a:spcPct val="35000"/>
              </a:spcAft>
              <a:buClrTx/>
              <a:buSzPct val="90000"/>
              <a:buFontTx/>
              <a:buNone/>
              <a:tabLst/>
              <a:defRPr/>
            </a:pPr>
            <a:r>
              <a:rPr kumimoji="0" lang="en-US" sz="1800" b="0" i="0" u="none" strike="noStrike" kern="1200" cap="none" spc="0" normalizeH="0" baseline="0" noProof="0" dirty="0">
                <a:ln>
                  <a:noFill/>
                </a:ln>
                <a:solidFill>
                  <a:srgbClr val="060606"/>
                </a:solidFill>
                <a:effectLst/>
                <a:uLnTx/>
                <a:uFillTx/>
                <a:latin typeface="Segoe UI Light" panose="020B0502040204020203" pitchFamily="34" charset="0"/>
                <a:ea typeface="+mn-ea"/>
                <a:cs typeface="Segoe UI Light" panose="020B0502040204020203" pitchFamily="34" charset="0"/>
              </a:rPr>
              <a:t>Remove existing OS</a:t>
            </a:r>
          </a:p>
        </p:txBody>
      </p:sp>
      <p:sp>
        <p:nvSpPr>
          <p:cNvPr id="9" name="TextBox 8"/>
          <p:cNvSpPr txBox="1"/>
          <p:nvPr/>
        </p:nvSpPr>
        <p:spPr>
          <a:xfrm>
            <a:off x="3352328" y="5879248"/>
            <a:ext cx="6248775" cy="215444"/>
          </a:xfrm>
          <a:prstGeom prst="rect">
            <a:avLst/>
          </a:prstGeom>
          <a:noFill/>
        </p:spPr>
        <p:txBody>
          <a:bodyPr wrap="square" lIns="0" tIns="0" rIns="0" bIns="0" rtlCol="0">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gradFill>
                  <a:gsLst>
                    <a:gs pos="0">
                      <a:srgbClr val="505050"/>
                    </a:gs>
                    <a:gs pos="86000">
                      <a:srgbClr val="505050"/>
                    </a:gs>
                  </a:gsLst>
                  <a:lin ang="5400000" scaled="0"/>
                </a:gradFill>
                <a:effectLst/>
                <a:uLnTx/>
                <a:uFillTx/>
                <a:latin typeface="Segoe UI Light" panose="020B0502040204020203" pitchFamily="34" charset="0"/>
                <a:ea typeface="+mn-ea"/>
                <a:cs typeface="Segoe UI Light" panose="020B0502040204020203" pitchFamily="34" charset="0"/>
              </a:rPr>
              <a:t>Windows Setup</a:t>
            </a:r>
          </a:p>
        </p:txBody>
      </p:sp>
      <p:sp>
        <p:nvSpPr>
          <p:cNvPr id="10" name="Left Brace 9"/>
          <p:cNvSpPr/>
          <p:nvPr/>
        </p:nvSpPr>
        <p:spPr>
          <a:xfrm rot="16200000">
            <a:off x="6385377" y="3169159"/>
            <a:ext cx="310868" cy="5069220"/>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Freeform 10"/>
          <p:cNvSpPr/>
          <p:nvPr/>
        </p:nvSpPr>
        <p:spPr>
          <a:xfrm>
            <a:off x="6831873" y="4581573"/>
            <a:ext cx="1077687" cy="86588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marL="0" marR="0" lvl="0" indent="0" algn="ctr" defTabSz="914363" rtl="0" eaLnBrk="1" fontAlgn="auto" latinLnBrk="0" hangingPunct="1">
              <a:lnSpc>
                <a:spcPct val="90000"/>
              </a:lnSpc>
              <a:spcBef>
                <a:spcPct val="20000"/>
              </a:spcBef>
              <a:spcAft>
                <a:spcPct val="35000"/>
              </a:spcAft>
              <a:buClrTx/>
              <a:buSzPct val="90000"/>
              <a:buFontTx/>
              <a:buNone/>
              <a:tabLst/>
              <a:defRPr/>
            </a:pPr>
            <a:r>
              <a:rPr kumimoji="0" lang="en-US" sz="1800" b="0" i="0" u="none" strike="noStrike" kern="1200" cap="none" spc="0" normalizeH="0" baseline="0" noProof="0" dirty="0">
                <a:ln>
                  <a:noFill/>
                </a:ln>
                <a:solidFill>
                  <a:srgbClr val="060606"/>
                </a:solidFill>
                <a:effectLst/>
                <a:uLnTx/>
                <a:uFillTx/>
                <a:latin typeface="Segoe UI Light" panose="020B0502040204020203" pitchFamily="34" charset="0"/>
                <a:ea typeface="+mn-ea"/>
                <a:cs typeface="Segoe UI Light" panose="020B0502040204020203" pitchFamily="34" charset="0"/>
              </a:rPr>
              <a:t>Install new OS image</a:t>
            </a:r>
          </a:p>
        </p:txBody>
      </p:sp>
      <p:sp>
        <p:nvSpPr>
          <p:cNvPr id="12" name="Freeform 11"/>
          <p:cNvSpPr/>
          <p:nvPr/>
        </p:nvSpPr>
        <p:spPr>
          <a:xfrm>
            <a:off x="8125325" y="4581573"/>
            <a:ext cx="1033189" cy="86036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marL="0" marR="0" lvl="0" indent="0" algn="ctr" defTabSz="914363" rtl="0" eaLnBrk="1" fontAlgn="auto" latinLnBrk="0" hangingPunct="1">
              <a:lnSpc>
                <a:spcPct val="90000"/>
              </a:lnSpc>
              <a:spcBef>
                <a:spcPct val="20000"/>
              </a:spcBef>
              <a:spcAft>
                <a:spcPct val="35000"/>
              </a:spcAft>
              <a:buClrTx/>
              <a:buSzPct val="90000"/>
              <a:buFontTx/>
              <a:buNone/>
              <a:tabLst/>
              <a:defRPr/>
            </a:pPr>
            <a:r>
              <a:rPr kumimoji="0" lang="en-US" sz="1800" b="0" i="0" u="none" strike="noStrike" kern="1200" cap="none" spc="0" normalizeH="0" baseline="0" noProof="0" dirty="0">
                <a:ln>
                  <a:noFill/>
                </a:ln>
                <a:solidFill>
                  <a:srgbClr val="060606"/>
                </a:solidFill>
                <a:effectLst/>
                <a:uLnTx/>
                <a:uFillTx/>
                <a:latin typeface="Segoe UI Light" panose="020B0502040204020203" pitchFamily="34" charset="0"/>
                <a:ea typeface="+mn-ea"/>
                <a:cs typeface="Segoe UI Light" panose="020B0502040204020203" pitchFamily="34" charset="0"/>
              </a:rPr>
              <a:t>Restore data and settings</a:t>
            </a:r>
          </a:p>
        </p:txBody>
      </p:sp>
      <p:sp>
        <p:nvSpPr>
          <p:cNvPr id="13" name="Rectangle 12">
            <a:hlinkClick r:id="" action="ppaction://noaction"/>
          </p:cNvPr>
          <p:cNvSpPr/>
          <p:nvPr>
            <p:custDataLst>
              <p:tags r:id="rId3"/>
            </p:custDataLst>
          </p:nvPr>
        </p:nvSpPr>
        <p:spPr>
          <a:xfrm>
            <a:off x="519113" y="3882573"/>
            <a:ext cx="1965232" cy="2249108"/>
          </a:xfrm>
          <a:prstGeom prst="rect">
            <a:avLst/>
          </a:prstGeom>
          <a:solidFill>
            <a:srgbClr val="CC66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marL="0" marR="0" lvl="0" indent="0" algn="ctr" defTabSz="914363" rtl="0" eaLnBrk="1" fontAlgn="auto" latinLnBrk="0" hangingPunct="1">
              <a:lnSpc>
                <a:spcPct val="90000"/>
              </a:lnSpc>
              <a:spcBef>
                <a:spcPct val="20000"/>
              </a:spcBef>
              <a:spcAft>
                <a:spcPts val="0"/>
              </a:spcAft>
              <a:buClr>
                <a:srgbClr val="FFFFFF"/>
              </a:buClr>
              <a:buSzPct val="90000"/>
              <a:buFontTx/>
              <a:buNone/>
              <a:tabLst/>
              <a:defRPr/>
            </a:pPr>
            <a:r>
              <a:rPr kumimoji="0" lang="en-US" sz="1600" b="1" i="0" u="none" strike="noStrike" kern="1200" cap="none" spc="0" normalizeH="0" baseline="0" noProof="0" dirty="0">
                <a:ln>
                  <a:noFill/>
                </a:ln>
                <a:solidFill>
                  <a:srgbClr val="FFFFFF"/>
                </a:solidFill>
                <a:effectLst/>
                <a:uLnTx/>
                <a:uFillTx/>
                <a:latin typeface="Segoe UI"/>
                <a:ea typeface="+mn-ea"/>
                <a:cs typeface="Segoe UI Light" panose="020B0502040204020203" pitchFamily="34" charset="0"/>
              </a:rPr>
              <a:t>In-Place Upgrade Process</a:t>
            </a:r>
          </a:p>
        </p:txBody>
      </p:sp>
      <p:sp>
        <p:nvSpPr>
          <p:cNvPr id="14" name="Freeform 13"/>
          <p:cNvSpPr/>
          <p:nvPr/>
        </p:nvSpPr>
        <p:spPr>
          <a:xfrm>
            <a:off x="2678265" y="4561795"/>
            <a:ext cx="1220163"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rgbClr val="CC660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marL="0" marR="0" lvl="0" indent="0" algn="ctr" defTabSz="914363" rtl="0" eaLnBrk="1" fontAlgn="auto" latinLnBrk="0" hangingPunct="1">
              <a:lnSpc>
                <a:spcPct val="90000"/>
              </a:lnSpc>
              <a:spcBef>
                <a:spcPct val="20000"/>
              </a:spcBef>
              <a:spcAft>
                <a:spcPct val="35000"/>
              </a:spcAft>
              <a:buClrTx/>
              <a:buSzPct val="90000"/>
              <a:buFontTx/>
              <a:buNone/>
              <a:tabLst/>
              <a:defRPr/>
            </a:pPr>
            <a:r>
              <a:rPr kumimoji="0" lang="en-US" sz="18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Start </a:t>
            </a:r>
            <a:br>
              <a:rPr kumimoji="0" lang="en-US" sz="1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r>
              <a:rPr kumimoji="0" lang="en-US" sz="1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Windows 7</a:t>
            </a:r>
            <a:br>
              <a:rPr kumimoji="0" lang="en-US" sz="1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r>
              <a:rPr kumimoji="0" lang="en-US" sz="1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Windows 8</a:t>
            </a:r>
            <a:br>
              <a:rPr kumimoji="0" lang="en-US" sz="1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r>
              <a:rPr kumimoji="0" lang="en-US" sz="11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Windows 8.1</a:t>
            </a:r>
          </a:p>
        </p:txBody>
      </p:sp>
      <p:sp>
        <p:nvSpPr>
          <p:cNvPr id="15" name="Freeform 14"/>
          <p:cNvSpPr/>
          <p:nvPr/>
        </p:nvSpPr>
        <p:spPr>
          <a:xfrm>
            <a:off x="10147203" y="4581573"/>
            <a:ext cx="1220163"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rgbClr val="00B05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marL="0" marR="0" lvl="0" indent="0" algn="ctr" defTabSz="914363" rtl="0" eaLnBrk="1" fontAlgn="auto" latinLnBrk="0" hangingPunct="1">
              <a:lnSpc>
                <a:spcPct val="90000"/>
              </a:lnSpc>
              <a:spcBef>
                <a:spcPct val="20000"/>
              </a:spcBef>
              <a:spcAft>
                <a:spcPct val="35000"/>
              </a:spcAft>
              <a:buClrTx/>
              <a:buSzPct val="90000"/>
              <a:buFontTx/>
              <a:buNone/>
              <a:tabLst/>
              <a:defRPr/>
            </a:pPr>
            <a:r>
              <a:rPr kumimoji="0" lang="en-US" sz="1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Finish</a:t>
            </a:r>
            <a:br>
              <a:rPr kumimoji="0" lang="en-US" sz="1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r>
              <a:rPr kumimoji="0" lang="en-US" sz="12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Windows 10</a:t>
            </a:r>
          </a:p>
        </p:txBody>
      </p:sp>
    </p:spTree>
    <p:extLst>
      <p:ext uri="{BB962C8B-B14F-4D97-AF65-F5344CB8AC3E}">
        <p14:creationId xmlns:p14="http://schemas.microsoft.com/office/powerpoint/2010/main" val="666990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857999" cy="5601533"/>
          </a:xfrm>
        </p:spPr>
        <p:txBody>
          <a:bodyPr/>
          <a:lstStyle/>
          <a:p>
            <a:pPr marL="0" indent="0">
              <a:buNone/>
            </a:pPr>
            <a:r>
              <a:rPr lang="en-US" dirty="0"/>
              <a:t>Considerations for In-Place Upgrade</a:t>
            </a:r>
          </a:p>
          <a:p>
            <a:r>
              <a:rPr lang="en-US" sz="2000" dirty="0">
                <a:solidFill>
                  <a:schemeClr val="tx2"/>
                </a:solidFill>
                <a:latin typeface="+mj-lt"/>
              </a:rPr>
              <a:t>It is a simple process and is ideal for small groups of computers. </a:t>
            </a:r>
          </a:p>
          <a:p>
            <a:r>
              <a:rPr lang="en-US" sz="2000" dirty="0">
                <a:solidFill>
                  <a:schemeClr val="tx2"/>
                </a:solidFill>
                <a:latin typeface="+mj-lt"/>
              </a:rPr>
              <a:t>It provides for rollback to the earlier version of Windows.</a:t>
            </a:r>
          </a:p>
          <a:p>
            <a:r>
              <a:rPr lang="en-US" sz="2000" dirty="0">
                <a:solidFill>
                  <a:schemeClr val="tx2"/>
                </a:solidFill>
                <a:latin typeface="+mj-lt"/>
              </a:rPr>
              <a:t>User and application settings and user data files are retained automatically. </a:t>
            </a:r>
          </a:p>
          <a:p>
            <a:r>
              <a:rPr lang="en-US" sz="2000" dirty="0">
                <a:solidFill>
                  <a:schemeClr val="tx2"/>
                </a:solidFill>
                <a:latin typeface="+mj-lt"/>
              </a:rPr>
              <a:t>Installed applications are retained; however, retained applications might not work correctly after upgrading from an earlier Windows version.</a:t>
            </a:r>
          </a:p>
          <a:p>
            <a:r>
              <a:rPr lang="en-US" sz="2000" dirty="0">
                <a:solidFill>
                  <a:schemeClr val="tx2"/>
                </a:solidFill>
              </a:rPr>
              <a:t>You do not need to provide for external storage space for data and settings migration. </a:t>
            </a:r>
          </a:p>
          <a:p>
            <a:r>
              <a:rPr lang="en-US" sz="2000" dirty="0">
                <a:solidFill>
                  <a:schemeClr val="tx2"/>
                </a:solidFill>
                <a:latin typeface="+mj-lt"/>
              </a:rPr>
              <a:t>It does not allow for edition changes and is available only on supported operating systems.</a:t>
            </a:r>
          </a:p>
          <a:p>
            <a:r>
              <a:rPr lang="en-US" sz="2000" dirty="0">
                <a:solidFill>
                  <a:schemeClr val="tx2"/>
                </a:solidFill>
                <a:latin typeface="+mj-lt"/>
              </a:rPr>
              <a:t> It does not provide the opportunity to start with a clean, standardized configuration </a:t>
            </a:r>
          </a:p>
        </p:txBody>
      </p:sp>
      <p:sp>
        <p:nvSpPr>
          <p:cNvPr id="3" name="Title 2"/>
          <p:cNvSpPr>
            <a:spLocks noGrp="1"/>
          </p:cNvSpPr>
          <p:nvPr>
            <p:ph type="title"/>
          </p:nvPr>
        </p:nvSpPr>
        <p:spPr/>
        <p:txBody>
          <a:bodyPr/>
          <a:lstStyle/>
          <a:p>
            <a:r>
              <a:rPr lang="en-US" dirty="0">
                <a:solidFill>
                  <a:schemeClr val="tx2"/>
                </a:solidFill>
              </a:rPr>
              <a:t>Upgrading to Windows 10</a:t>
            </a:r>
          </a:p>
        </p:txBody>
      </p:sp>
      <p:pic>
        <p:nvPicPr>
          <p:cNvPr id="4" name="Picture 3"/>
          <p:cNvPicPr>
            <a:picLocks noChangeAspect="1"/>
          </p:cNvPicPr>
          <p:nvPr/>
        </p:nvPicPr>
        <p:blipFill>
          <a:blip r:embed="rId3"/>
          <a:stretch>
            <a:fillRect/>
          </a:stretch>
        </p:blipFill>
        <p:spPr>
          <a:xfrm>
            <a:off x="7204747" y="2081560"/>
            <a:ext cx="4959456" cy="4571999"/>
          </a:xfrm>
          <a:prstGeom prst="rect">
            <a:avLst/>
          </a:prstGeom>
        </p:spPr>
      </p:pic>
    </p:spTree>
    <p:extLst>
      <p:ext uri="{BB962C8B-B14F-4D97-AF65-F5344CB8AC3E}">
        <p14:creationId xmlns:p14="http://schemas.microsoft.com/office/powerpoint/2010/main" val="38282755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10 Provisioning (Not Re-imaging)</a:t>
            </a:r>
          </a:p>
        </p:txBody>
      </p:sp>
      <p:sp>
        <p:nvSpPr>
          <p:cNvPr id="4" name="Oval 3"/>
          <p:cNvSpPr/>
          <p:nvPr/>
        </p:nvSpPr>
        <p:spPr bwMode="auto">
          <a:xfrm>
            <a:off x="9378826" y="3855894"/>
            <a:ext cx="1643673" cy="1651144"/>
          </a:xfrm>
          <a:prstGeom prst="ellipse">
            <a:avLst/>
          </a:prstGeom>
          <a:noFill/>
          <a:ln>
            <a:solidFill>
              <a:srgbClr val="004C2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hlinkClick r:id="" action="ppaction://noaction"/>
          </p:cNvPr>
          <p:cNvSpPr/>
          <p:nvPr>
            <p:custDataLst>
              <p:tags r:id="rId1"/>
            </p:custDataLst>
          </p:nvPr>
        </p:nvSpPr>
        <p:spPr>
          <a:xfrm>
            <a:off x="2660073" y="1735285"/>
            <a:ext cx="9010169" cy="882920"/>
          </a:xfrm>
          <a:prstGeom prst="rect">
            <a:avLst/>
          </a:prstGeom>
          <a:solidFill>
            <a:schemeClr val="bg1">
              <a:lumMod val="85000"/>
              <a:alpha val="3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marL="285750" indent="-285750" defTabSz="913703" fontAlgn="base">
              <a:spcBef>
                <a:spcPct val="0"/>
              </a:spcBef>
              <a:spcAft>
                <a:spcPts val="600"/>
              </a:spcAft>
              <a:buFont typeface="Wingdings" panose="05000000000000000000" pitchFamily="2" charset="2"/>
              <a:buChar char="§"/>
            </a:pPr>
            <a:r>
              <a:rPr lang="en-GB" sz="1500" dirty="0">
                <a:solidFill>
                  <a:schemeClr val="tx1">
                    <a:lumMod val="75000"/>
                  </a:schemeClr>
                </a:solidFill>
              </a:rPr>
              <a:t>Using media, USB tethering, or even e-mail for manual distribution</a:t>
            </a:r>
          </a:p>
          <a:p>
            <a:pPr marL="285750" indent="-285750" defTabSz="913703" fontAlgn="base">
              <a:spcBef>
                <a:spcPct val="0"/>
              </a:spcBef>
              <a:spcAft>
                <a:spcPts val="600"/>
              </a:spcAft>
              <a:buFont typeface="Wingdings" panose="05000000000000000000" pitchFamily="2" charset="2"/>
              <a:buChar char="§"/>
            </a:pPr>
            <a:r>
              <a:rPr lang="en-GB" sz="1500" dirty="0">
                <a:solidFill>
                  <a:schemeClr val="tx1">
                    <a:lumMod val="75000"/>
                  </a:schemeClr>
                </a:solidFill>
              </a:rPr>
              <a:t>Automatically trigged from the cloud or connection to a corporate network</a:t>
            </a:r>
          </a:p>
          <a:p>
            <a:pPr marL="285750" indent="-285750" defTabSz="913703" fontAlgn="base">
              <a:spcBef>
                <a:spcPct val="0"/>
              </a:spcBef>
              <a:spcAft>
                <a:spcPts val="600"/>
              </a:spcAft>
              <a:buFont typeface="Wingdings" panose="05000000000000000000" pitchFamily="2" charset="2"/>
              <a:buChar char="§"/>
            </a:pPr>
            <a:r>
              <a:rPr lang="en-GB" sz="1500" dirty="0">
                <a:solidFill>
                  <a:schemeClr val="tx1">
                    <a:lumMod val="75000"/>
                  </a:schemeClr>
                </a:solidFill>
              </a:rPr>
              <a:t>Leverage NFC or QR codes </a:t>
            </a:r>
          </a:p>
        </p:txBody>
      </p:sp>
      <p:sp>
        <p:nvSpPr>
          <p:cNvPr id="6" name="Rectangle 5">
            <a:hlinkClick r:id="" action="ppaction://noaction"/>
          </p:cNvPr>
          <p:cNvSpPr/>
          <p:nvPr>
            <p:custDataLst>
              <p:tags r:id="rId2"/>
            </p:custDataLst>
          </p:nvPr>
        </p:nvSpPr>
        <p:spPr>
          <a:xfrm>
            <a:off x="519113" y="1735284"/>
            <a:ext cx="1965232" cy="882921"/>
          </a:xfrm>
          <a:prstGeom prst="rect">
            <a:avLst/>
          </a:prstGeom>
          <a:solidFill>
            <a:schemeClr val="accent2">
              <a:lumMod val="50000"/>
            </a:schemeClr>
          </a:solidFill>
        </p:spPr>
        <p:txBody>
          <a:bodyPr vert="horz" lIns="137053" tIns="0" rIns="182737" bIns="0" anchor="ctr"/>
          <a:lstStyle/>
          <a:p>
            <a:pPr algn="ctr">
              <a:lnSpc>
                <a:spcPct val="90000"/>
              </a:lnSpc>
              <a:spcBef>
                <a:spcPct val="20000"/>
              </a:spcBef>
              <a:buSzPct val="90000"/>
              <a:buFont typeface="Wingdings" pitchFamily="2" charset="2"/>
              <a:buNone/>
            </a:pPr>
            <a:r>
              <a:rPr lang="en-US" sz="1600" b="1" dirty="0">
                <a:solidFill>
                  <a:schemeClr val="bg1"/>
                </a:solidFill>
                <a:cs typeface="Segoe UI Light" panose="020B0502040204020203" pitchFamily="34" charset="0"/>
              </a:rPr>
              <a:t>Flexible Methods</a:t>
            </a:r>
          </a:p>
        </p:txBody>
      </p:sp>
      <p:sp>
        <p:nvSpPr>
          <p:cNvPr id="7" name="Rectangle 6">
            <a:hlinkClick r:id="" action="ppaction://noaction"/>
          </p:cNvPr>
          <p:cNvSpPr/>
          <p:nvPr>
            <p:custDataLst>
              <p:tags r:id="rId3"/>
            </p:custDataLst>
          </p:nvPr>
        </p:nvSpPr>
        <p:spPr>
          <a:xfrm>
            <a:off x="2660073" y="2700484"/>
            <a:ext cx="9010169" cy="845923"/>
          </a:xfrm>
          <a:prstGeom prst="rect">
            <a:avLst/>
          </a:prstGeom>
          <a:solidFill>
            <a:schemeClr val="bg1">
              <a:lumMod val="85000"/>
              <a:alpha val="3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marL="285750" indent="-285750" defTabSz="913703" fontAlgn="base">
              <a:spcBef>
                <a:spcPct val="0"/>
              </a:spcBef>
              <a:spcAft>
                <a:spcPts val="600"/>
              </a:spcAft>
              <a:buFont typeface="Wingdings" panose="05000000000000000000" pitchFamily="2" charset="2"/>
              <a:buChar char="§"/>
            </a:pPr>
            <a:r>
              <a:rPr lang="en-GB" sz="1500" dirty="0">
                <a:solidFill>
                  <a:schemeClr val="tx1">
                    <a:lumMod val="75000"/>
                  </a:schemeClr>
                </a:solidFill>
              </a:rPr>
              <a:t>Enable the Enterprise SKU</a:t>
            </a:r>
          </a:p>
          <a:p>
            <a:pPr marL="285750" indent="-285750" defTabSz="913703" fontAlgn="base">
              <a:spcBef>
                <a:spcPct val="0"/>
              </a:spcBef>
              <a:spcAft>
                <a:spcPts val="600"/>
              </a:spcAft>
              <a:buFont typeface="Wingdings" panose="05000000000000000000" pitchFamily="2" charset="2"/>
              <a:buChar char="§"/>
            </a:pPr>
            <a:r>
              <a:rPr lang="en-GB" sz="1500" dirty="0">
                <a:solidFill>
                  <a:schemeClr val="tx1">
                    <a:lumMod val="75000"/>
                  </a:schemeClr>
                </a:solidFill>
              </a:rPr>
              <a:t>Install apps and enterprise configuration</a:t>
            </a:r>
          </a:p>
          <a:p>
            <a:pPr marL="285750" indent="-285750" defTabSz="913703" fontAlgn="base">
              <a:spcBef>
                <a:spcPct val="0"/>
              </a:spcBef>
              <a:spcAft>
                <a:spcPts val="600"/>
              </a:spcAft>
              <a:buFont typeface="Wingdings" panose="05000000000000000000" pitchFamily="2" charset="2"/>
              <a:buChar char="§"/>
            </a:pPr>
            <a:r>
              <a:rPr lang="en-GB" sz="1500" dirty="0">
                <a:solidFill>
                  <a:schemeClr val="tx1">
                    <a:lumMod val="75000"/>
                  </a:schemeClr>
                </a:solidFill>
              </a:rPr>
              <a:t>Enroll the device to be managed via MDM</a:t>
            </a:r>
          </a:p>
        </p:txBody>
      </p:sp>
      <p:sp>
        <p:nvSpPr>
          <p:cNvPr id="8" name="Rectangle 7">
            <a:hlinkClick r:id="" action="ppaction://noaction"/>
          </p:cNvPr>
          <p:cNvSpPr/>
          <p:nvPr>
            <p:custDataLst>
              <p:tags r:id="rId4"/>
            </p:custDataLst>
          </p:nvPr>
        </p:nvSpPr>
        <p:spPr>
          <a:xfrm>
            <a:off x="519113" y="2700484"/>
            <a:ext cx="1965232" cy="845924"/>
          </a:xfrm>
          <a:prstGeom prst="rect">
            <a:avLst/>
          </a:prstGeom>
          <a:solidFill>
            <a:schemeClr val="accent2">
              <a:lumMod val="50000"/>
            </a:schemeClr>
          </a:solidFill>
        </p:spPr>
        <p:txBody>
          <a:bodyPr vert="horz" lIns="137053" tIns="0" rIns="182737" bIns="0" anchor="ctr"/>
          <a:lstStyle/>
          <a:p>
            <a:pPr algn="ctr">
              <a:lnSpc>
                <a:spcPct val="90000"/>
              </a:lnSpc>
              <a:spcBef>
                <a:spcPct val="20000"/>
              </a:spcBef>
              <a:buSzPct val="90000"/>
              <a:buFont typeface="Wingdings" pitchFamily="2" charset="2"/>
              <a:buNone/>
            </a:pPr>
            <a:r>
              <a:rPr lang="en-US" sz="1600" b="1" dirty="0">
                <a:solidFill>
                  <a:schemeClr val="bg1"/>
                </a:solidFill>
                <a:cs typeface="Segoe UI Light" panose="020B0502040204020203" pitchFamily="34" charset="0"/>
              </a:rPr>
              <a:t>Transform a Device</a:t>
            </a:r>
          </a:p>
        </p:txBody>
      </p:sp>
      <p:sp>
        <p:nvSpPr>
          <p:cNvPr id="9" name="Right Arrow 8"/>
          <p:cNvSpPr/>
          <p:nvPr/>
        </p:nvSpPr>
        <p:spPr>
          <a:xfrm>
            <a:off x="3651228" y="3655007"/>
            <a:ext cx="5311343" cy="2002490"/>
          </a:xfrm>
          <a:prstGeom prst="rightArrow">
            <a:avLst/>
          </a:prstGeom>
          <a:solidFill>
            <a:schemeClr val="accent2">
              <a:lumMod val="50000"/>
            </a:schemeClr>
          </a:solidFill>
        </p:spPr>
      </p:sp>
      <p:sp>
        <p:nvSpPr>
          <p:cNvPr id="10" name="Freeform 9"/>
          <p:cNvSpPr/>
          <p:nvPr/>
        </p:nvSpPr>
        <p:spPr>
          <a:xfrm>
            <a:off x="3752190" y="4251373"/>
            <a:ext cx="985210"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Remove existing items</a:t>
            </a:r>
          </a:p>
        </p:txBody>
      </p:sp>
      <p:sp>
        <p:nvSpPr>
          <p:cNvPr id="11" name="Freeform 10"/>
          <p:cNvSpPr/>
          <p:nvPr/>
        </p:nvSpPr>
        <p:spPr>
          <a:xfrm>
            <a:off x="6125980" y="4251373"/>
            <a:ext cx="1109392" cy="85556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Add corporate apps</a:t>
            </a:r>
          </a:p>
        </p:txBody>
      </p:sp>
      <p:sp>
        <p:nvSpPr>
          <p:cNvPr id="12" name="TextBox 11"/>
          <p:cNvSpPr txBox="1"/>
          <p:nvPr/>
        </p:nvSpPr>
        <p:spPr>
          <a:xfrm>
            <a:off x="3650601" y="5916237"/>
            <a:ext cx="4710452" cy="430887"/>
          </a:xfrm>
          <a:prstGeom prst="rect">
            <a:avLst/>
          </a:prstGeom>
          <a:noFill/>
        </p:spPr>
        <p:txBody>
          <a:bodyPr wrap="square" lIns="0" tIns="0" rIns="0" bIns="0" rtlCol="0">
            <a:spAutoFit/>
          </a:bodyPr>
          <a:lstStyle/>
          <a:p>
            <a:pPr algn="ctr"/>
            <a:r>
              <a:rPr lang="en-US" sz="1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Provisioning Package</a:t>
            </a:r>
          </a:p>
          <a:p>
            <a:pPr algn="ctr"/>
            <a:r>
              <a:rPr lang="en-US" sz="1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(Deployment)</a:t>
            </a:r>
          </a:p>
        </p:txBody>
      </p:sp>
      <p:sp>
        <p:nvSpPr>
          <p:cNvPr id="13" name="Left Brace 12"/>
          <p:cNvSpPr/>
          <p:nvPr/>
        </p:nvSpPr>
        <p:spPr>
          <a:xfrm rot="16200000">
            <a:off x="5888082" y="3310854"/>
            <a:ext cx="310868" cy="4785830"/>
          </a:xfrm>
          <a:prstGeom prst="leftBrace">
            <a:avLst/>
          </a:prstGeom>
          <a:ln>
            <a:solidFill>
              <a:srgbClr val="06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FFFFFF"/>
              </a:solidFill>
            </a:endParaRPr>
          </a:p>
        </p:txBody>
      </p:sp>
      <p:sp>
        <p:nvSpPr>
          <p:cNvPr id="14" name="Freeform 13"/>
          <p:cNvSpPr/>
          <p:nvPr/>
        </p:nvSpPr>
        <p:spPr>
          <a:xfrm>
            <a:off x="7323469" y="4241053"/>
            <a:ext cx="1112962" cy="865886"/>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Add corporate config</a:t>
            </a:r>
          </a:p>
        </p:txBody>
      </p:sp>
      <p:sp>
        <p:nvSpPr>
          <p:cNvPr id="15" name="Rectangle 14">
            <a:hlinkClick r:id="" action="ppaction://noaction"/>
          </p:cNvPr>
          <p:cNvSpPr/>
          <p:nvPr>
            <p:custDataLst>
              <p:tags r:id="rId5"/>
            </p:custDataLst>
          </p:nvPr>
        </p:nvSpPr>
        <p:spPr>
          <a:xfrm>
            <a:off x="519113" y="3628687"/>
            <a:ext cx="1965232" cy="2502994"/>
          </a:xfrm>
          <a:prstGeom prst="rect">
            <a:avLst/>
          </a:prstGeom>
          <a:solidFill>
            <a:schemeClr val="accent2">
              <a:lumMod val="50000"/>
            </a:schemeClr>
          </a:solidFill>
        </p:spPr>
        <p:txBody>
          <a:bodyPr vert="horz" lIns="137053" tIns="0" rIns="182737" bIns="0" anchor="ctr"/>
          <a:lstStyle/>
          <a:p>
            <a:pPr algn="ctr">
              <a:lnSpc>
                <a:spcPct val="90000"/>
              </a:lnSpc>
              <a:spcBef>
                <a:spcPct val="20000"/>
              </a:spcBef>
              <a:buSzPct val="90000"/>
              <a:buFont typeface="Wingdings" pitchFamily="2" charset="2"/>
              <a:buNone/>
            </a:pPr>
            <a:r>
              <a:rPr lang="en-US" sz="1600" b="1" dirty="0">
                <a:solidFill>
                  <a:schemeClr val="bg1"/>
                </a:solidFill>
                <a:cs typeface="Segoe UI Light" panose="020B0502040204020203" pitchFamily="34" charset="0"/>
              </a:rPr>
              <a:t>Provisioning Process</a:t>
            </a:r>
          </a:p>
        </p:txBody>
      </p:sp>
      <p:sp>
        <p:nvSpPr>
          <p:cNvPr id="16" name="Freeform 15"/>
          <p:cNvSpPr/>
          <p:nvPr/>
        </p:nvSpPr>
        <p:spPr>
          <a:xfrm>
            <a:off x="2678266" y="4157662"/>
            <a:ext cx="921278" cy="997743"/>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rgbClr val="A5002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chemeClr val="bg1"/>
                </a:solidFill>
                <a:latin typeface="Segoe UI Light" panose="020B0502040204020203" pitchFamily="34" charset="0"/>
                <a:cs typeface="Segoe UI Light" panose="020B0502040204020203" pitchFamily="34" charset="0"/>
              </a:rPr>
              <a:t>Start </a:t>
            </a:r>
            <a:br>
              <a:rPr lang="en-US" sz="1100" dirty="0">
                <a:solidFill>
                  <a:schemeClr val="bg1"/>
                </a:solidFill>
                <a:latin typeface="Segoe UI Light" panose="020B0502040204020203" pitchFamily="34" charset="0"/>
                <a:cs typeface="Segoe UI Light" panose="020B0502040204020203" pitchFamily="34" charset="0"/>
              </a:rPr>
            </a:br>
            <a:r>
              <a:rPr lang="en-US" sz="1100" dirty="0">
                <a:solidFill>
                  <a:schemeClr val="bg1"/>
                </a:solidFill>
                <a:latin typeface="Segoe UI Light" panose="020B0502040204020203" pitchFamily="34" charset="0"/>
                <a:cs typeface="Segoe UI Light" panose="020B0502040204020203" pitchFamily="34" charset="0"/>
              </a:rPr>
              <a:t>Windows 10</a:t>
            </a:r>
          </a:p>
        </p:txBody>
      </p:sp>
      <p:sp>
        <p:nvSpPr>
          <p:cNvPr id="17" name="Freeform 16"/>
          <p:cNvSpPr/>
          <p:nvPr/>
        </p:nvSpPr>
        <p:spPr>
          <a:xfrm>
            <a:off x="9067949" y="4230848"/>
            <a:ext cx="985254"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rgbClr val="00B050"/>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sz="1600" dirty="0">
                <a:solidFill>
                  <a:schemeClr val="bg1"/>
                </a:solidFill>
                <a:latin typeface="Segoe UI Light" panose="020B0502040204020203" pitchFamily="34" charset="0"/>
                <a:cs typeface="Segoe UI Light" panose="020B0502040204020203" pitchFamily="34" charset="0"/>
              </a:rPr>
              <a:t>Finish</a:t>
            </a:r>
            <a:br>
              <a:rPr lang="en-US" sz="1600" dirty="0">
                <a:solidFill>
                  <a:schemeClr val="bg1"/>
                </a:solidFill>
                <a:latin typeface="Segoe UI Light" panose="020B0502040204020203" pitchFamily="34" charset="0"/>
                <a:cs typeface="Segoe UI Light" panose="020B0502040204020203" pitchFamily="34" charset="0"/>
              </a:rPr>
            </a:br>
            <a:r>
              <a:rPr lang="en-US" sz="1200" dirty="0">
                <a:solidFill>
                  <a:schemeClr val="bg1"/>
                </a:solidFill>
                <a:latin typeface="Segoe UI Light" panose="020B0502040204020203" pitchFamily="34" charset="0"/>
                <a:cs typeface="Segoe UI Light" panose="020B0502040204020203" pitchFamily="34" charset="0"/>
              </a:rPr>
              <a:t>Windows 10</a:t>
            </a:r>
          </a:p>
        </p:txBody>
      </p:sp>
      <p:sp>
        <p:nvSpPr>
          <p:cNvPr id="18" name="Freeform 17"/>
          <p:cNvSpPr/>
          <p:nvPr/>
        </p:nvSpPr>
        <p:spPr>
          <a:xfrm>
            <a:off x="4819955" y="4249783"/>
            <a:ext cx="1220029"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dirty="0">
                <a:solidFill>
                  <a:srgbClr val="060606"/>
                </a:solidFill>
                <a:latin typeface="Segoe UI Light" panose="020B0502040204020203" pitchFamily="34" charset="0"/>
                <a:cs typeface="Segoe UI Light" panose="020B0502040204020203" pitchFamily="34" charset="0"/>
              </a:rPr>
              <a:t>Enable Enterprise SKU</a:t>
            </a:r>
          </a:p>
        </p:txBody>
      </p:sp>
      <p:sp>
        <p:nvSpPr>
          <p:cNvPr id="19" name="Freeform 18"/>
          <p:cNvSpPr/>
          <p:nvPr/>
        </p:nvSpPr>
        <p:spPr>
          <a:xfrm>
            <a:off x="10500056" y="4225226"/>
            <a:ext cx="985210" cy="849314"/>
          </a:xfrm>
          <a:custGeom>
            <a:avLst/>
            <a:gdLst>
              <a:gd name="connsiteX0" fmla="*/ 0 w 1620261"/>
              <a:gd name="connsiteY0" fmla="*/ 0 h 1287592"/>
              <a:gd name="connsiteX1" fmla="*/ 1620261 w 1620261"/>
              <a:gd name="connsiteY1" fmla="*/ 0 h 1287592"/>
              <a:gd name="connsiteX2" fmla="*/ 1620261 w 1620261"/>
              <a:gd name="connsiteY2" fmla="*/ 1287592 h 1287592"/>
              <a:gd name="connsiteX3" fmla="*/ 0 w 1620261"/>
              <a:gd name="connsiteY3" fmla="*/ 1287592 h 1287592"/>
              <a:gd name="connsiteX4" fmla="*/ 0 w 1620261"/>
              <a:gd name="connsiteY4" fmla="*/ 0 h 1287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261" h="1287592">
                <a:moveTo>
                  <a:pt x="0" y="0"/>
                </a:moveTo>
                <a:lnTo>
                  <a:pt x="1620261" y="0"/>
                </a:lnTo>
                <a:lnTo>
                  <a:pt x="1620261" y="1287592"/>
                </a:lnTo>
                <a:lnTo>
                  <a:pt x="0" y="1287592"/>
                </a:lnTo>
                <a:lnTo>
                  <a:pt x="0" y="0"/>
                </a:lnTo>
                <a:close/>
              </a:path>
            </a:pathLst>
          </a:custGeom>
          <a:solidFill>
            <a:schemeClr val="bg1"/>
          </a:solidFill>
          <a:ln>
            <a:solidFill>
              <a:srgbClr val="004C2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717" tIns="77717" rIns="77717" bIns="77717" numCol="1" spcCol="1270" anchor="ctr" anchorCtr="0">
            <a:noAutofit/>
          </a:bodyPr>
          <a:lstStyle/>
          <a:p>
            <a:pPr algn="ctr">
              <a:lnSpc>
                <a:spcPct val="90000"/>
              </a:lnSpc>
              <a:spcBef>
                <a:spcPct val="20000"/>
              </a:spcBef>
              <a:spcAft>
                <a:spcPct val="35000"/>
              </a:spcAft>
              <a:buSzPct val="90000"/>
            </a:pPr>
            <a:r>
              <a:rPr lang="en-US" sz="1200" dirty="0">
                <a:solidFill>
                  <a:srgbClr val="060606"/>
                </a:solidFill>
                <a:latin typeface="Segoe UI Light" panose="020B0502040204020203" pitchFamily="34" charset="0"/>
                <a:cs typeface="Segoe UI Light" panose="020B0502040204020203" pitchFamily="34" charset="0"/>
              </a:rPr>
              <a:t>Provisioning Package</a:t>
            </a:r>
          </a:p>
        </p:txBody>
      </p:sp>
      <p:sp>
        <p:nvSpPr>
          <p:cNvPr id="20" name="TextBox 19"/>
          <p:cNvSpPr txBox="1"/>
          <p:nvPr/>
        </p:nvSpPr>
        <p:spPr>
          <a:xfrm>
            <a:off x="10053203" y="5916237"/>
            <a:ext cx="1862621" cy="430887"/>
          </a:xfrm>
          <a:prstGeom prst="rect">
            <a:avLst/>
          </a:prstGeom>
          <a:noFill/>
        </p:spPr>
        <p:txBody>
          <a:bodyPr wrap="square" lIns="0" tIns="0" rIns="0" bIns="0" rtlCol="0">
            <a:spAutoFit/>
          </a:bodyPr>
          <a:lstStyle/>
          <a:p>
            <a:pPr algn="ctr"/>
            <a:r>
              <a:rPr lang="en-US" sz="1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Provisioning Package</a:t>
            </a:r>
          </a:p>
          <a:p>
            <a:pPr algn="ctr"/>
            <a:r>
              <a:rPr lang="en-US" sz="1400" b="1" dirty="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rPr>
              <a:t>(Runtime)</a:t>
            </a:r>
          </a:p>
        </p:txBody>
      </p:sp>
      <p:sp>
        <p:nvSpPr>
          <p:cNvPr id="21" name="Left Brace 20"/>
          <p:cNvSpPr/>
          <p:nvPr/>
        </p:nvSpPr>
        <p:spPr>
          <a:xfrm rot="16200000">
            <a:off x="10844296" y="5218232"/>
            <a:ext cx="310868" cy="971072"/>
          </a:xfrm>
          <a:prstGeom prst="leftBrace">
            <a:avLst/>
          </a:prstGeom>
          <a:ln>
            <a:solidFill>
              <a:srgbClr val="06060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solidFill>
                <a:srgbClr val="FFFFFF"/>
              </a:solidFill>
            </a:endParaRPr>
          </a:p>
        </p:txBody>
      </p:sp>
      <p:cxnSp>
        <p:nvCxnSpPr>
          <p:cNvPr id="22" name="Straight Arrow Connector 21"/>
          <p:cNvCxnSpPr/>
          <p:nvPr/>
        </p:nvCxnSpPr>
        <p:spPr>
          <a:xfrm>
            <a:off x="10248900" y="3858207"/>
            <a:ext cx="25400" cy="0"/>
          </a:xfrm>
          <a:prstGeom prst="straightConnector1">
            <a:avLst/>
          </a:prstGeom>
          <a:ln>
            <a:solidFill>
              <a:srgbClr val="004C2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 idx="4"/>
          </p:cNvCxnSpPr>
          <p:nvPr/>
        </p:nvCxnSpPr>
        <p:spPr>
          <a:xfrm flipH="1">
            <a:off x="10175923" y="5507038"/>
            <a:ext cx="24740" cy="0"/>
          </a:xfrm>
          <a:prstGeom prst="straightConnector1">
            <a:avLst/>
          </a:prstGeom>
          <a:ln>
            <a:solidFill>
              <a:srgbClr val="004C22"/>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4438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WICD Provisioning Tool</a:t>
            </a:r>
          </a:p>
        </p:txBody>
      </p:sp>
      <p:pic>
        <p:nvPicPr>
          <p:cNvPr id="5" name="Picture 4"/>
          <p:cNvPicPr>
            <a:picLocks noChangeAspect="1"/>
          </p:cNvPicPr>
          <p:nvPr/>
        </p:nvPicPr>
        <p:blipFill>
          <a:blip r:embed="rId3"/>
          <a:stretch>
            <a:fillRect/>
          </a:stretch>
        </p:blipFill>
        <p:spPr>
          <a:xfrm>
            <a:off x="804391" y="2054253"/>
            <a:ext cx="7140594" cy="4042795"/>
          </a:xfrm>
          <a:prstGeom prst="rect">
            <a:avLst/>
          </a:prstGeom>
        </p:spPr>
      </p:pic>
      <p:pic>
        <p:nvPicPr>
          <p:cNvPr id="6" name="Picture 5"/>
          <p:cNvPicPr>
            <a:picLocks noChangeAspect="1"/>
          </p:cNvPicPr>
          <p:nvPr/>
        </p:nvPicPr>
        <p:blipFill>
          <a:blip r:embed="rId4"/>
          <a:stretch>
            <a:fillRect/>
          </a:stretch>
        </p:blipFill>
        <p:spPr>
          <a:xfrm>
            <a:off x="1843283" y="1197356"/>
            <a:ext cx="4017401" cy="2353895"/>
          </a:xfrm>
          <a:prstGeom prst="rect">
            <a:avLst/>
          </a:prstGeom>
        </p:spPr>
      </p:pic>
      <p:pic>
        <p:nvPicPr>
          <p:cNvPr id="7" name="Picture 6"/>
          <p:cNvPicPr>
            <a:picLocks noChangeAspect="1"/>
          </p:cNvPicPr>
          <p:nvPr/>
        </p:nvPicPr>
        <p:blipFill>
          <a:blip r:embed="rId5"/>
          <a:stretch>
            <a:fillRect/>
          </a:stretch>
        </p:blipFill>
        <p:spPr>
          <a:xfrm>
            <a:off x="2961872" y="1454085"/>
            <a:ext cx="4849890" cy="3572695"/>
          </a:xfrm>
          <a:prstGeom prst="rect">
            <a:avLst/>
          </a:prstGeom>
        </p:spPr>
      </p:pic>
      <p:pic>
        <p:nvPicPr>
          <p:cNvPr id="8" name="Picture 7"/>
          <p:cNvPicPr>
            <a:picLocks noChangeAspect="1"/>
          </p:cNvPicPr>
          <p:nvPr/>
        </p:nvPicPr>
        <p:blipFill>
          <a:blip r:embed="rId6"/>
          <a:stretch>
            <a:fillRect/>
          </a:stretch>
        </p:blipFill>
        <p:spPr>
          <a:xfrm>
            <a:off x="3808117" y="2114931"/>
            <a:ext cx="4822608" cy="3532775"/>
          </a:xfrm>
          <a:prstGeom prst="rect">
            <a:avLst/>
          </a:prstGeom>
        </p:spPr>
      </p:pic>
      <p:pic>
        <p:nvPicPr>
          <p:cNvPr id="9" name="Picture 8"/>
          <p:cNvPicPr>
            <a:picLocks noChangeAspect="1"/>
          </p:cNvPicPr>
          <p:nvPr/>
        </p:nvPicPr>
        <p:blipFill>
          <a:blip r:embed="rId7"/>
          <a:stretch>
            <a:fillRect/>
          </a:stretch>
        </p:blipFill>
        <p:spPr>
          <a:xfrm>
            <a:off x="5860684" y="3751508"/>
            <a:ext cx="3206429" cy="2265467"/>
          </a:xfrm>
          <a:prstGeom prst="rect">
            <a:avLst/>
          </a:prstGeom>
        </p:spPr>
      </p:pic>
      <p:sp>
        <p:nvSpPr>
          <p:cNvPr id="10" name="Rectangle 9"/>
          <p:cNvSpPr/>
          <p:nvPr/>
        </p:nvSpPr>
        <p:spPr>
          <a:xfrm>
            <a:off x="8724797" y="469203"/>
            <a:ext cx="3657600" cy="3170099"/>
          </a:xfrm>
          <a:prstGeom prst="rect">
            <a:avLst/>
          </a:prstGeom>
        </p:spPr>
        <p:txBody>
          <a:bodyPr wrap="square">
            <a:spAutoFit/>
          </a:bodyPr>
          <a:lstStyle/>
          <a:p>
            <a:r>
              <a:rPr lang="en-US" sz="4000" dirty="0">
                <a:latin typeface="+mj-lt"/>
              </a:rPr>
              <a:t>WICD Uses</a:t>
            </a:r>
          </a:p>
          <a:p>
            <a:pPr marL="342900" indent="-342900">
              <a:buFont typeface="Arial" panose="020B0604020202020204" pitchFamily="34" charset="0"/>
              <a:buChar char="•"/>
            </a:pPr>
            <a:r>
              <a:rPr lang="en-US" sz="2000" dirty="0">
                <a:solidFill>
                  <a:srgbClr val="D83B01"/>
                </a:solidFill>
                <a:latin typeface="Segoe UI Light" pitchFamily="34" charset="0"/>
              </a:rPr>
              <a:t>View settings and policies in a Windows 10 image or provisioning package. </a:t>
            </a:r>
          </a:p>
          <a:p>
            <a:pPr marL="342900" indent="-342900">
              <a:buFont typeface="Arial" panose="020B0604020202020204" pitchFamily="34" charset="0"/>
              <a:buChar char="•"/>
            </a:pPr>
            <a:r>
              <a:rPr lang="en-US" sz="2000" dirty="0">
                <a:solidFill>
                  <a:srgbClr val="D83B01"/>
                </a:solidFill>
                <a:latin typeface="Segoe UI Light" pitchFamily="34" charset="0"/>
              </a:rPr>
              <a:t>Create and manage Windows provisioning answer files. </a:t>
            </a:r>
          </a:p>
          <a:p>
            <a:pPr marL="342900" indent="-342900">
              <a:buFont typeface="Arial" panose="020B0604020202020204" pitchFamily="34" charset="0"/>
              <a:buChar char="•"/>
            </a:pPr>
            <a:r>
              <a:rPr lang="en-US" sz="2000" dirty="0">
                <a:solidFill>
                  <a:srgbClr val="D83B01"/>
                </a:solidFill>
                <a:latin typeface="Segoe UI Light" pitchFamily="34" charset="0"/>
              </a:rPr>
              <a:t>Define applications and drivers in an answer file. </a:t>
            </a:r>
          </a:p>
        </p:txBody>
      </p:sp>
    </p:spTree>
    <p:extLst>
      <p:ext uri="{BB962C8B-B14F-4D97-AF65-F5344CB8AC3E}">
        <p14:creationId xmlns:p14="http://schemas.microsoft.com/office/powerpoint/2010/main" val="680499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System Image Manager (WSIM)</a:t>
            </a:r>
          </a:p>
        </p:txBody>
      </p:sp>
      <p:pic>
        <p:nvPicPr>
          <p:cNvPr id="4" name="Picture 3"/>
          <p:cNvPicPr>
            <a:picLocks noChangeAspect="1"/>
          </p:cNvPicPr>
          <p:nvPr/>
        </p:nvPicPr>
        <p:blipFill>
          <a:blip r:embed="rId3"/>
          <a:stretch>
            <a:fillRect/>
          </a:stretch>
        </p:blipFill>
        <p:spPr>
          <a:xfrm>
            <a:off x="4999037" y="1511427"/>
            <a:ext cx="7165166" cy="5252178"/>
          </a:xfrm>
          <a:prstGeom prst="rect">
            <a:avLst/>
          </a:prstGeom>
        </p:spPr>
      </p:pic>
      <p:sp>
        <p:nvSpPr>
          <p:cNvPr id="5" name="Rectangle 4"/>
          <p:cNvSpPr/>
          <p:nvPr/>
        </p:nvSpPr>
        <p:spPr>
          <a:xfrm>
            <a:off x="274639" y="1511427"/>
            <a:ext cx="4724398" cy="2554545"/>
          </a:xfrm>
          <a:prstGeom prst="rect">
            <a:avLst/>
          </a:prstGeom>
        </p:spPr>
        <p:txBody>
          <a:bodyPr wrap="square">
            <a:spAutoFit/>
          </a:bodyPr>
          <a:lstStyle/>
          <a:p>
            <a:r>
              <a:rPr lang="en-US" sz="4000" dirty="0">
                <a:latin typeface="+mj-lt"/>
              </a:rPr>
              <a:t>Creates answer files</a:t>
            </a:r>
          </a:p>
          <a:p>
            <a:pPr marL="342900" indent="-342900">
              <a:buFont typeface="Arial" panose="020B0604020202020204" pitchFamily="34" charset="0"/>
              <a:buChar char="•"/>
            </a:pPr>
            <a:r>
              <a:rPr lang="en-US" sz="2000" dirty="0">
                <a:solidFill>
                  <a:srgbClr val="D83B01"/>
                </a:solidFill>
                <a:latin typeface="Segoe UI Light" pitchFamily="34" charset="0"/>
              </a:rPr>
              <a:t>Contains configuration information</a:t>
            </a:r>
          </a:p>
          <a:p>
            <a:pPr marL="342900" indent="-342900">
              <a:buFont typeface="Arial" panose="020B0604020202020204" pitchFamily="34" charset="0"/>
              <a:buChar char="•"/>
            </a:pPr>
            <a:r>
              <a:rPr lang="en-US" sz="2000" dirty="0">
                <a:solidFill>
                  <a:srgbClr val="D83B01"/>
                </a:solidFill>
                <a:latin typeface="Segoe UI Light" pitchFamily="34" charset="0"/>
              </a:rPr>
              <a:t>Associate file with USB or installation media</a:t>
            </a:r>
          </a:p>
          <a:p>
            <a:pPr marL="342900" indent="-342900">
              <a:buFont typeface="Arial" panose="020B0604020202020204" pitchFamily="34" charset="0"/>
              <a:buChar char="•"/>
            </a:pPr>
            <a:r>
              <a:rPr lang="en-US" sz="2000" dirty="0">
                <a:solidFill>
                  <a:srgbClr val="D83B01"/>
                </a:solidFill>
                <a:latin typeface="Segoe UI Light" pitchFamily="34" charset="0"/>
              </a:rPr>
              <a:t>Works with MDT 2013</a:t>
            </a:r>
          </a:p>
          <a:p>
            <a:pPr marL="342900" indent="-342900">
              <a:buFont typeface="Arial" panose="020B0604020202020204" pitchFamily="34" charset="0"/>
              <a:buChar char="•"/>
            </a:pPr>
            <a:r>
              <a:rPr lang="en-US" sz="2000" dirty="0">
                <a:solidFill>
                  <a:srgbClr val="D83B01"/>
                </a:solidFill>
                <a:latin typeface="Segoe UI Light" pitchFamily="34" charset="0"/>
              </a:rPr>
              <a:t>Answer file can be placed on a WDS Server</a:t>
            </a:r>
          </a:p>
        </p:txBody>
      </p:sp>
    </p:spTree>
    <p:extLst>
      <p:ext uri="{BB962C8B-B14F-4D97-AF65-F5344CB8AC3E}">
        <p14:creationId xmlns:p14="http://schemas.microsoft.com/office/powerpoint/2010/main" val="13304851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Upgrading to Windows 10 (Videos)</a:t>
            </a:r>
          </a:p>
        </p:txBody>
      </p:sp>
      <p:pic>
        <p:nvPicPr>
          <p:cNvPr id="4" name="XP_Mig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3176" y="2367750"/>
            <a:ext cx="3366928" cy="1893897"/>
          </a:xfrm>
          <a:prstGeom prst="rect">
            <a:avLst/>
          </a:prstGeom>
        </p:spPr>
      </p:pic>
      <p:sp>
        <p:nvSpPr>
          <p:cNvPr id="5" name="Rectangle 4"/>
          <p:cNvSpPr/>
          <p:nvPr/>
        </p:nvSpPr>
        <p:spPr>
          <a:xfrm>
            <a:off x="787747" y="4495329"/>
            <a:ext cx="2917786" cy="646331"/>
          </a:xfrm>
          <a:prstGeom prst="rect">
            <a:avLst/>
          </a:prstGeom>
        </p:spPr>
        <p:txBody>
          <a:bodyPr wrap="none">
            <a:spAutoFit/>
          </a:bodyPr>
          <a:lstStyle/>
          <a:p>
            <a:pPr algn="ctr"/>
            <a:r>
              <a:rPr lang="en-GB" dirty="0">
                <a:latin typeface="Segoe UI Light" panose="020B0502040204020203" pitchFamily="34" charset="0"/>
                <a:cs typeface="Segoe UI Light" panose="020B0502040204020203" pitchFamily="34" charset="0"/>
              </a:rPr>
              <a:t>Windows XP to Windows 10 </a:t>
            </a:r>
          </a:p>
          <a:p>
            <a:pPr algn="ctr"/>
            <a:r>
              <a:rPr lang="en-GB" dirty="0">
                <a:latin typeface="Segoe UI Light" panose="020B0502040204020203" pitchFamily="34" charset="0"/>
                <a:cs typeface="Segoe UI Light" panose="020B0502040204020203" pitchFamily="34" charset="0"/>
              </a:rPr>
              <a:t>(Wipe &amp; Load)</a:t>
            </a:r>
          </a:p>
        </p:txBody>
      </p:sp>
      <p:pic>
        <p:nvPicPr>
          <p:cNvPr id="6" name="Enterprise Upgrad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062289" y="2374975"/>
            <a:ext cx="2519361" cy="1886900"/>
          </a:xfrm>
          <a:prstGeom prst="rect">
            <a:avLst/>
          </a:prstGeom>
        </p:spPr>
      </p:pic>
      <p:sp>
        <p:nvSpPr>
          <p:cNvPr id="7" name="Rectangle 6"/>
          <p:cNvSpPr/>
          <p:nvPr/>
        </p:nvSpPr>
        <p:spPr>
          <a:xfrm>
            <a:off x="4932806" y="4495329"/>
            <a:ext cx="2778325" cy="646331"/>
          </a:xfrm>
          <a:prstGeom prst="rect">
            <a:avLst/>
          </a:prstGeom>
        </p:spPr>
        <p:txBody>
          <a:bodyPr wrap="none">
            <a:spAutoFit/>
          </a:bodyPr>
          <a:lstStyle/>
          <a:p>
            <a:pPr algn="ctr"/>
            <a:r>
              <a:rPr lang="en-GB" dirty="0">
                <a:latin typeface="Segoe UI Light" panose="020B0502040204020203" pitchFamily="34" charset="0"/>
                <a:cs typeface="Segoe UI Light" panose="020B0502040204020203" pitchFamily="34" charset="0"/>
              </a:rPr>
              <a:t>Windows 7 to Windows 10 </a:t>
            </a:r>
          </a:p>
          <a:p>
            <a:pPr algn="ctr"/>
            <a:r>
              <a:rPr lang="en-GB" dirty="0">
                <a:latin typeface="Segoe UI Light" panose="020B0502040204020203" pitchFamily="34" charset="0"/>
                <a:cs typeface="Segoe UI Light" panose="020B0502040204020203" pitchFamily="34" charset="0"/>
              </a:rPr>
              <a:t>(In-place Upgrade)</a:t>
            </a:r>
          </a:p>
        </p:txBody>
      </p:sp>
      <p:pic>
        <p:nvPicPr>
          <p:cNvPr id="8" name="Failed Upgrad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794357" y="2372097"/>
            <a:ext cx="2535728" cy="1889549"/>
          </a:xfrm>
          <a:prstGeom prst="rect">
            <a:avLst/>
          </a:prstGeom>
        </p:spPr>
      </p:pic>
      <p:sp>
        <p:nvSpPr>
          <p:cNvPr id="9" name="Rectangle 8"/>
          <p:cNvSpPr/>
          <p:nvPr/>
        </p:nvSpPr>
        <p:spPr>
          <a:xfrm>
            <a:off x="8673058" y="4495329"/>
            <a:ext cx="2778325" cy="646331"/>
          </a:xfrm>
          <a:prstGeom prst="rect">
            <a:avLst/>
          </a:prstGeom>
        </p:spPr>
        <p:txBody>
          <a:bodyPr wrap="none">
            <a:spAutoFit/>
          </a:bodyPr>
          <a:lstStyle/>
          <a:p>
            <a:pPr algn="ctr"/>
            <a:r>
              <a:rPr lang="en-GB" dirty="0">
                <a:latin typeface="Segoe UI Light" panose="020B0502040204020203" pitchFamily="34" charset="0"/>
                <a:cs typeface="Segoe UI Light" panose="020B0502040204020203" pitchFamily="34" charset="0"/>
              </a:rPr>
              <a:t>Windows 7 to Windows 10 </a:t>
            </a:r>
          </a:p>
          <a:p>
            <a:pPr algn="ctr"/>
            <a:r>
              <a:rPr lang="en-GB" dirty="0">
                <a:latin typeface="Segoe UI Light" panose="020B0502040204020203" pitchFamily="34" charset="0"/>
                <a:cs typeface="Segoe UI Light" panose="020B0502040204020203" pitchFamily="34" charset="0"/>
              </a:rPr>
              <a:t>(Fail Scenario)</a:t>
            </a:r>
          </a:p>
        </p:txBody>
      </p:sp>
    </p:spTree>
    <p:extLst>
      <p:ext uri="{BB962C8B-B14F-4D97-AF65-F5344CB8AC3E}">
        <p14:creationId xmlns:p14="http://schemas.microsoft.com/office/powerpoint/2010/main" val="1796257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12" fill="hold"/>
                                        <p:tgtEl>
                                          <p:spTgt spid="6"/>
                                        </p:tgtEl>
                                      </p:cBhvr>
                                    </p:cmd>
                                  </p:childTnLst>
                                </p:cTn>
                              </p:par>
                            </p:childTnLst>
                          </p:cTn>
                        </p:par>
                        <p:par>
                          <p:cTn id="7" fill="hold">
                            <p:stCondLst>
                              <p:cond delay="190612"/>
                            </p:stCondLst>
                            <p:childTnLst>
                              <p:par>
                                <p:cTn id="8" presetID="1" presetClass="mediacall" presetSubtype="0" fill="hold" nodeType="afterEffect">
                                  <p:stCondLst>
                                    <p:cond delay="0"/>
                                  </p:stCondLst>
                                  <p:childTnLst>
                                    <p:cmd type="call" cmd="playFrom(0.0)">
                                      <p:cBhvr>
                                        <p:cTn id="9" dur="113567" fill="hold"/>
                                        <p:tgtEl>
                                          <p:spTgt spid="8"/>
                                        </p:tgtEl>
                                      </p:cBhvr>
                                    </p:cmd>
                                  </p:childTnLst>
                                </p:cTn>
                              </p:par>
                            </p:childTnLst>
                          </p:cTn>
                        </p:par>
                        <p:par>
                          <p:cTn id="10" fill="hold">
                            <p:stCondLst>
                              <p:cond delay="304179"/>
                            </p:stCondLst>
                            <p:childTnLst>
                              <p:par>
                                <p:cTn id="11" presetID="1" presetClass="mediacall" presetSubtype="0" fill="hold" nodeType="afterEffect">
                                  <p:stCondLst>
                                    <p:cond delay="0"/>
                                  </p:stCondLst>
                                  <p:childTnLst>
                                    <p:cmd type="call" cmd="playFrom(0.0)">
                                      <p:cBhvr>
                                        <p:cTn id="12" dur="71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video>
              <p:cMediaNode vol="80000">
                <p:cTn id="28" fill="hold" display="0">
                  <p:stCondLst>
                    <p:cond delay="indefinite"/>
                  </p:stCondLst>
                </p:cTn>
                <p:tgtEl>
                  <p:spTgt spid="6"/>
                </p:tgtEl>
              </p:cMediaNode>
            </p:video>
            <p:video>
              <p:cMediaNode vol="80000">
                <p:cTn id="29" fill="hold" display="0">
                  <p:stCondLst>
                    <p:cond delay="indefinite"/>
                  </p:stCondLst>
                </p:cTn>
                <p:tgtEl>
                  <p:spTgt spid="8"/>
                </p:tgtEl>
              </p:cMediaNode>
            </p:video>
            <p:video>
              <p:cMediaNode vol="80000">
                <p:cTn id="30"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Path to Windows 10 Upgrades</a:t>
            </a:r>
          </a:p>
        </p:txBody>
      </p:sp>
      <p:graphicFrame>
        <p:nvGraphicFramePr>
          <p:cNvPr id="4" name="Table 3"/>
          <p:cNvGraphicFramePr>
            <a:graphicFrameLocks noGrp="1"/>
          </p:cNvGraphicFramePr>
          <p:nvPr>
            <p:extLst>
              <p:ext uri="{D42A27DB-BD31-4B8C-83A1-F6EECF244321}">
                <p14:modId xmlns:p14="http://schemas.microsoft.com/office/powerpoint/2010/main" val="2503686869"/>
              </p:ext>
            </p:extLst>
          </p:nvPr>
        </p:nvGraphicFramePr>
        <p:xfrm>
          <a:off x="427037" y="1287462"/>
          <a:ext cx="11294386" cy="4765328"/>
        </p:xfrm>
        <a:graphic>
          <a:graphicData uri="http://schemas.openxmlformats.org/drawingml/2006/table">
            <a:tbl>
              <a:tblPr firstRow="1" bandRow="1">
                <a:tableStyleId>{5C22544A-7EE6-4342-B048-85BDC9FD1C3A}</a:tableStyleId>
              </a:tblPr>
              <a:tblGrid>
                <a:gridCol w="6404697">
                  <a:extLst>
                    <a:ext uri="{9D8B030D-6E8A-4147-A177-3AD203B41FA5}">
                      <a16:colId xmlns:a16="http://schemas.microsoft.com/office/drawing/2014/main" val="342051892"/>
                    </a:ext>
                  </a:extLst>
                </a:gridCol>
                <a:gridCol w="4889689">
                  <a:extLst>
                    <a:ext uri="{9D8B030D-6E8A-4147-A177-3AD203B41FA5}">
                      <a16:colId xmlns:a16="http://schemas.microsoft.com/office/drawing/2014/main" val="1345473314"/>
                    </a:ext>
                  </a:extLst>
                </a:gridCol>
              </a:tblGrid>
              <a:tr h="370840">
                <a:tc>
                  <a:txBody>
                    <a:bodyPr/>
                    <a:lstStyle/>
                    <a:p>
                      <a:r>
                        <a:rPr lang="en-GB" sz="2000" dirty="0">
                          <a:latin typeface="+mj-lt"/>
                        </a:rPr>
                        <a:t>Path</a:t>
                      </a:r>
                    </a:p>
                  </a:txBody>
                  <a:tcPr/>
                </a:tc>
                <a:tc>
                  <a:txBody>
                    <a:bodyPr/>
                    <a:lstStyle/>
                    <a:p>
                      <a:r>
                        <a:rPr lang="en-GB" sz="2000" dirty="0">
                          <a:latin typeface="+mj-lt"/>
                        </a:rPr>
                        <a:t>Technology</a:t>
                      </a:r>
                    </a:p>
                  </a:txBody>
                  <a:tcPr/>
                </a:tc>
                <a:extLst>
                  <a:ext uri="{0D108BD9-81ED-4DB2-BD59-A6C34878D82A}">
                    <a16:rowId xmlns:a16="http://schemas.microsoft.com/office/drawing/2014/main" val="4033281964"/>
                  </a:ext>
                </a:extLst>
              </a:tr>
              <a:tr h="370840">
                <a:tc>
                  <a:txBody>
                    <a:bodyPr/>
                    <a:lstStyle/>
                    <a:p>
                      <a:r>
                        <a:rPr lang="en-GB" sz="2000" kern="1200" dirty="0">
                          <a:latin typeface="+mj-lt"/>
                        </a:rPr>
                        <a:t>Windows 7, Windows 8</a:t>
                      </a:r>
                      <a:r>
                        <a:rPr lang="en-GB" sz="2000" kern="1200" baseline="0" dirty="0">
                          <a:latin typeface="+mj-lt"/>
                        </a:rPr>
                        <a:t> and Windows 8.1 to Windows 10</a:t>
                      </a:r>
                      <a:endParaRPr lang="en-GB" sz="2000" kern="1200" dirty="0">
                        <a:solidFill>
                          <a:schemeClr val="tx1"/>
                        </a:solidFill>
                        <a:latin typeface="+mj-lt"/>
                        <a:ea typeface="+mn-ea"/>
                        <a:cs typeface="Segoe UI Light" panose="020B0502040204020203"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mj-lt"/>
                        </a:rPr>
                        <a:t>In-place upgrade using Windows Update, Installation</a:t>
                      </a:r>
                      <a:r>
                        <a:rPr lang="en-GB" sz="2000" baseline="0" dirty="0">
                          <a:latin typeface="+mj-lt"/>
                        </a:rPr>
                        <a:t> Media or Task Sequence</a:t>
                      </a:r>
                      <a:endParaRPr lang="en-GB" sz="2000" dirty="0">
                        <a:latin typeface="+mj-lt"/>
                      </a:endParaRPr>
                    </a:p>
                  </a:txBody>
                  <a:tcPr/>
                </a:tc>
                <a:extLst>
                  <a:ext uri="{0D108BD9-81ED-4DB2-BD59-A6C34878D82A}">
                    <a16:rowId xmlns:a16="http://schemas.microsoft.com/office/drawing/2014/main" val="3949683716"/>
                  </a:ext>
                </a:extLst>
              </a:tr>
              <a:tr h="1564928">
                <a:tc>
                  <a:txBody>
                    <a:bodyPr/>
                    <a:lstStyle/>
                    <a:p>
                      <a:r>
                        <a:rPr lang="en-GB" sz="2000" kern="1200" dirty="0">
                          <a:latin typeface="+mj-lt"/>
                        </a:rPr>
                        <a:t>Windows 10 RTM to</a:t>
                      </a:r>
                      <a:r>
                        <a:rPr lang="en-GB" sz="2000" kern="1200" baseline="0" dirty="0">
                          <a:latin typeface="+mj-lt"/>
                        </a:rPr>
                        <a:t> Windows 10 (Fall 2015)</a:t>
                      </a:r>
                    </a:p>
                    <a:p>
                      <a:endParaRPr lang="en-GB" sz="2000" kern="1200" baseline="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a:latin typeface="+mj-lt"/>
                        </a:rPr>
                        <a:t>Windows 7, Windows 8</a:t>
                      </a:r>
                      <a:r>
                        <a:rPr lang="en-GB" sz="2000" kern="1200" baseline="0" dirty="0">
                          <a:latin typeface="+mj-lt"/>
                        </a:rPr>
                        <a:t> and Windows 8.1 to Windows 10 (Fall 2015)</a:t>
                      </a:r>
                      <a:endParaRPr lang="en-GB" sz="2000" kern="1200" dirty="0">
                        <a:solidFill>
                          <a:schemeClr val="tx1"/>
                        </a:solidFill>
                        <a:latin typeface="+mj-lt"/>
                        <a:ea typeface="+mn-ea"/>
                        <a:cs typeface="Segoe UI Light" panose="020B0502040204020203" pitchFamily="34" charset="0"/>
                      </a:endParaRPr>
                    </a:p>
                  </a:txBody>
                  <a:tcPr/>
                </a:tc>
                <a:tc>
                  <a:txBody>
                    <a:bodyPr/>
                    <a:lstStyle/>
                    <a:p>
                      <a:r>
                        <a:rPr lang="en-GB" sz="2000" dirty="0">
                          <a:latin typeface="+mj-lt"/>
                        </a:rPr>
                        <a:t>In-place upgrade</a:t>
                      </a:r>
                      <a:r>
                        <a:rPr lang="en-GB" sz="2000" baseline="0" dirty="0">
                          <a:latin typeface="+mj-lt"/>
                        </a:rPr>
                        <a:t> using Windows Update, Installation Media, Task Sequence or WSUS</a:t>
                      </a:r>
                      <a:endParaRPr lang="en-GB" sz="2000" dirty="0">
                        <a:latin typeface="+mj-lt"/>
                      </a:endParaRPr>
                    </a:p>
                  </a:txBody>
                  <a:tcPr/>
                </a:tc>
                <a:extLst>
                  <a:ext uri="{0D108BD9-81ED-4DB2-BD59-A6C34878D82A}">
                    <a16:rowId xmlns:a16="http://schemas.microsoft.com/office/drawing/2014/main" val="111106063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a:latin typeface="+mj-lt"/>
                        </a:rPr>
                        <a:t>Windows 10 (Fall</a:t>
                      </a:r>
                      <a:r>
                        <a:rPr lang="en-GB" sz="2000" kern="1200" baseline="0" dirty="0">
                          <a:latin typeface="+mj-lt"/>
                        </a:rPr>
                        <a:t> 2015) to Windows 10 (Summer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kern="1200" baseline="0" dirty="0">
                        <a:solidFill>
                          <a:schemeClr val="tx1"/>
                        </a:solidFill>
                        <a:latin typeface="+mj-lt"/>
                        <a:ea typeface="+mn-ea"/>
                        <a:cs typeface="Segoe UI Light" panose="020B0502040204020203"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mj-lt"/>
                        </a:rPr>
                        <a:t>In-place upgrade (via Servicing) using Windows Update or WSUS</a:t>
                      </a:r>
                    </a:p>
                  </a:txBody>
                  <a:tcPr/>
                </a:tc>
                <a:extLst>
                  <a:ext uri="{0D108BD9-81ED-4DB2-BD59-A6C34878D82A}">
                    <a16:rowId xmlns:a16="http://schemas.microsoft.com/office/drawing/2014/main" val="168836605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a:latin typeface="+mj-lt"/>
                        </a:rPr>
                        <a:t>Windows 7, Windows 8</a:t>
                      </a:r>
                      <a:r>
                        <a:rPr lang="en-GB" sz="2000" kern="1200" baseline="0" dirty="0">
                          <a:latin typeface="+mj-lt"/>
                        </a:rPr>
                        <a:t> and Windows 8.1 to Windows 10 (Summer  2016)</a:t>
                      </a:r>
                      <a:endParaRPr lang="en-GB" sz="2000" kern="120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2000" kern="1200" dirty="0">
                        <a:solidFill>
                          <a:schemeClr val="tx1"/>
                        </a:solidFill>
                        <a:latin typeface="+mj-lt"/>
                        <a:ea typeface="+mn-ea"/>
                        <a:cs typeface="Segoe UI Light" panose="020B0502040204020203"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latin typeface="+mj-lt"/>
                        </a:rPr>
                        <a:t>In-place upgrade</a:t>
                      </a:r>
                      <a:r>
                        <a:rPr lang="en-GB" sz="2000" baseline="0" dirty="0">
                          <a:latin typeface="+mj-lt"/>
                        </a:rPr>
                        <a:t> using Windows Update, Installation Media, Task Sequence or WSUS</a:t>
                      </a:r>
                      <a:endParaRPr lang="en-GB" sz="2000" dirty="0">
                        <a:latin typeface="+mj-lt"/>
                      </a:endParaRPr>
                    </a:p>
                    <a:p>
                      <a:endParaRPr lang="en-GB" sz="2000" dirty="0">
                        <a:latin typeface="+mj-lt"/>
                      </a:endParaRPr>
                    </a:p>
                  </a:txBody>
                  <a:tcPr/>
                </a:tc>
                <a:extLst>
                  <a:ext uri="{0D108BD9-81ED-4DB2-BD59-A6C34878D82A}">
                    <a16:rowId xmlns:a16="http://schemas.microsoft.com/office/drawing/2014/main" val="215728737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a:latin typeface="+mj-lt"/>
                        </a:rPr>
                        <a:t>LTSB</a:t>
                      </a:r>
                      <a:r>
                        <a:rPr lang="en-GB" sz="2000" kern="1200" baseline="0" dirty="0">
                          <a:latin typeface="+mj-lt"/>
                        </a:rPr>
                        <a:t> 2015 to LTSB 2016</a:t>
                      </a:r>
                      <a:endParaRPr lang="en-GB" sz="2000" kern="1200" dirty="0">
                        <a:solidFill>
                          <a:schemeClr val="tx1"/>
                        </a:solidFill>
                        <a:latin typeface="+mj-lt"/>
                        <a:ea typeface="+mn-ea"/>
                        <a:cs typeface="Segoe UI Light" panose="020B0502040204020203" pitchFamily="34" charset="0"/>
                      </a:endParaRPr>
                    </a:p>
                  </a:txBody>
                  <a:tcPr/>
                </a:tc>
                <a:tc>
                  <a:txBody>
                    <a:bodyPr/>
                    <a:lstStyle/>
                    <a:p>
                      <a:r>
                        <a:rPr lang="en-GB" sz="2000" dirty="0">
                          <a:latin typeface="+mj-lt"/>
                        </a:rPr>
                        <a:t>In-place Upgrade</a:t>
                      </a:r>
                    </a:p>
                  </a:txBody>
                  <a:tcPr/>
                </a:tc>
                <a:extLst>
                  <a:ext uri="{0D108BD9-81ED-4DB2-BD59-A6C34878D82A}">
                    <a16:rowId xmlns:a16="http://schemas.microsoft.com/office/drawing/2014/main" val="2853525047"/>
                  </a:ext>
                </a:extLst>
              </a:tr>
            </a:tbl>
          </a:graphicData>
        </a:graphic>
      </p:graphicFrame>
    </p:spTree>
    <p:extLst>
      <p:ext uri="{BB962C8B-B14F-4D97-AF65-F5344CB8AC3E}">
        <p14:creationId xmlns:p14="http://schemas.microsoft.com/office/powerpoint/2010/main" val="293883714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 70-698: </a:t>
            </a:r>
            <a:r>
              <a:rPr lang="en-US" b="1" dirty="0"/>
              <a:t>Installing and Configuring Windows 10</a:t>
            </a:r>
            <a:endParaRPr lang="en-US" dirty="0"/>
          </a:p>
        </p:txBody>
      </p:sp>
      <p:sp>
        <p:nvSpPr>
          <p:cNvPr id="5" name="Text Placeholder 4"/>
          <p:cNvSpPr>
            <a:spLocks noGrp="1"/>
          </p:cNvSpPr>
          <p:nvPr>
            <p:ph type="body" sz="quarter" idx="12"/>
          </p:nvPr>
        </p:nvSpPr>
        <p:spPr>
          <a:xfrm>
            <a:off x="274702" y="3509753"/>
            <a:ext cx="5410136" cy="1828007"/>
          </a:xfrm>
        </p:spPr>
        <p:txBody>
          <a:bodyPr/>
          <a:lstStyle/>
          <a:p>
            <a:r>
              <a:rPr lang="en-US" dirty="0"/>
              <a:t>Alfred Ojukwu</a:t>
            </a:r>
          </a:p>
          <a:p>
            <a:r>
              <a:rPr lang="en-US" dirty="0"/>
              <a:t>Senior Consultant II</a:t>
            </a:r>
          </a:p>
          <a:p>
            <a:r>
              <a:rPr lang="en-US" dirty="0"/>
              <a:t>Microsoft Consulting Services</a:t>
            </a:r>
          </a:p>
          <a:p>
            <a:r>
              <a:rPr lang="en-US" dirty="0"/>
              <a:t>Microsoft Certified Trainer</a:t>
            </a:r>
          </a:p>
        </p:txBody>
      </p:sp>
      <p:sp>
        <p:nvSpPr>
          <p:cNvPr id="6" name="Text Placeholder 4"/>
          <p:cNvSpPr txBox="1">
            <a:spLocks/>
          </p:cNvSpPr>
          <p:nvPr/>
        </p:nvSpPr>
        <p:spPr bwMode="white">
          <a:xfrm>
            <a:off x="6218237" y="3509753"/>
            <a:ext cx="5410136" cy="1828007"/>
          </a:xfrm>
          <a:prstGeom prst="rect">
            <a:avLst/>
          </a:prstGeom>
          <a:noFill/>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91000">
                      <a:schemeClr val="tx1"/>
                    </a:gs>
                    <a:gs pos="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Joe Lurie</a:t>
            </a:r>
          </a:p>
          <a:p>
            <a:r>
              <a:rPr lang="en-US" dirty="0"/>
              <a:t>Senior Consultant</a:t>
            </a:r>
          </a:p>
          <a:p>
            <a:r>
              <a:rPr lang="en-US" dirty="0"/>
              <a:t>Microsoft Consulting Services</a:t>
            </a:r>
          </a:p>
          <a:p>
            <a:r>
              <a:rPr lang="en-US" dirty="0"/>
              <a:t>Microsoft Certified Trainer</a:t>
            </a:r>
          </a:p>
        </p:txBody>
      </p:sp>
      <p:sp>
        <p:nvSpPr>
          <p:cNvPr id="2" name="Rectangle 1"/>
          <p:cNvSpPr/>
          <p:nvPr/>
        </p:nvSpPr>
        <p:spPr>
          <a:xfrm>
            <a:off x="11018837" y="220662"/>
            <a:ext cx="1186543" cy="400110"/>
          </a:xfrm>
          <a:prstGeom prst="rect">
            <a:avLst/>
          </a:prstGeom>
        </p:spPr>
        <p:txBody>
          <a:bodyPr wrap="none">
            <a:spAutoFit/>
          </a:bodyPr>
          <a:lstStyle/>
          <a:p>
            <a:r>
              <a:rPr lang="en-US" sz="2000" dirty="0"/>
              <a:t>BRK3267</a:t>
            </a:r>
          </a:p>
        </p:txBody>
      </p:sp>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7" y="296862"/>
            <a:ext cx="11889564" cy="917575"/>
          </a:xfrm>
        </p:spPr>
        <p:txBody>
          <a:bodyPr/>
          <a:lstStyle/>
          <a:p>
            <a:r>
              <a:rPr lang="en-US" dirty="0">
                <a:solidFill>
                  <a:srgbClr val="D83B01"/>
                </a:solidFill>
              </a:rPr>
              <a:t>Supported upgrade paths to Windows 10</a:t>
            </a:r>
          </a:p>
        </p:txBody>
      </p:sp>
      <p:graphicFrame>
        <p:nvGraphicFramePr>
          <p:cNvPr id="45" name="Table 44"/>
          <p:cNvGraphicFramePr>
            <a:graphicFrameLocks noGrp="1"/>
          </p:cNvGraphicFramePr>
          <p:nvPr>
            <p:extLst>
              <p:ext uri="{D42A27DB-BD31-4B8C-83A1-F6EECF244321}">
                <p14:modId xmlns:p14="http://schemas.microsoft.com/office/powerpoint/2010/main" val="2854053108"/>
              </p:ext>
            </p:extLst>
          </p:nvPr>
        </p:nvGraphicFramePr>
        <p:xfrm>
          <a:off x="655637" y="1363662"/>
          <a:ext cx="10549626" cy="5378544"/>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1428592825"/>
                    </a:ext>
                  </a:extLst>
                </a:gridCol>
                <a:gridCol w="1524000">
                  <a:extLst>
                    <a:ext uri="{9D8B030D-6E8A-4147-A177-3AD203B41FA5}">
                      <a16:colId xmlns:a16="http://schemas.microsoft.com/office/drawing/2014/main" val="912772803"/>
                    </a:ext>
                  </a:extLst>
                </a:gridCol>
                <a:gridCol w="3065013">
                  <a:extLst>
                    <a:ext uri="{9D8B030D-6E8A-4147-A177-3AD203B41FA5}">
                      <a16:colId xmlns:a16="http://schemas.microsoft.com/office/drawing/2014/main" val="1311177765"/>
                    </a:ext>
                  </a:extLst>
                </a:gridCol>
                <a:gridCol w="3065013">
                  <a:extLst>
                    <a:ext uri="{9D8B030D-6E8A-4147-A177-3AD203B41FA5}">
                      <a16:colId xmlns:a16="http://schemas.microsoft.com/office/drawing/2014/main" val="4259071536"/>
                    </a:ext>
                  </a:extLst>
                </a:gridCol>
              </a:tblGrid>
              <a:tr h="577224">
                <a:tc>
                  <a:txBody>
                    <a:bodyPr/>
                    <a:lstStyle/>
                    <a:p>
                      <a:pPr algn="ctr"/>
                      <a:r>
                        <a:rPr lang="en-US" sz="2000" dirty="0">
                          <a:latin typeface="Segoe UI Semilight" panose="020B0402040204020203" pitchFamily="34" charset="0"/>
                          <a:cs typeface="Segoe UI Semilight" panose="020B0402040204020203" pitchFamily="34" charset="0"/>
                        </a:rPr>
                        <a:t>Earlier</a:t>
                      </a:r>
                      <a:r>
                        <a:rPr lang="en-US" sz="2000" baseline="0" dirty="0">
                          <a:latin typeface="Segoe UI Semilight" panose="020B0402040204020203" pitchFamily="34" charset="0"/>
                          <a:cs typeface="Segoe UI Semilight" panose="020B0402040204020203" pitchFamily="34" charset="0"/>
                        </a:rPr>
                        <a:t> Windows version</a:t>
                      </a:r>
                      <a:endParaRPr lang="en-US" sz="2000" dirty="0">
                        <a:latin typeface="Segoe UI Semilight" panose="020B0402040204020203" pitchFamily="34" charset="0"/>
                        <a:cs typeface="Segoe UI Semilight" panose="020B0402040204020203" pitchFamily="34" charset="0"/>
                      </a:endParaRPr>
                    </a:p>
                  </a:txBody>
                  <a:tcPr marL="83892" marR="83892" marT="41946" marB="41946" anchor="ctr"/>
                </a:tc>
                <a:tc>
                  <a:txBody>
                    <a:bodyPr/>
                    <a:lstStyle/>
                    <a:p>
                      <a:pPr algn="ctr"/>
                      <a:r>
                        <a:rPr lang="en-US" sz="2000" dirty="0">
                          <a:latin typeface="Segoe UI Semilight" panose="020B0402040204020203" pitchFamily="34" charset="0"/>
                          <a:cs typeface="Segoe UI Semilight" panose="020B0402040204020203" pitchFamily="34" charset="0"/>
                        </a:rPr>
                        <a:t>Windows 10 Home</a:t>
                      </a: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Windows 10 Pro</a:t>
                      </a: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Windows 10 Enterprise</a:t>
                      </a:r>
                    </a:p>
                  </a:txBody>
                  <a:tcPr marL="83892" marR="83892" marT="41946" marB="41946"/>
                </a:tc>
                <a:extLst>
                  <a:ext uri="{0D108BD9-81ED-4DB2-BD59-A6C34878D82A}">
                    <a16:rowId xmlns:a16="http://schemas.microsoft.com/office/drawing/2014/main" val="3217066930"/>
                  </a:ext>
                </a:extLst>
              </a:tr>
              <a:tr h="340229">
                <a:tc>
                  <a:txBody>
                    <a:bodyPr/>
                    <a:lstStyle/>
                    <a:p>
                      <a:r>
                        <a:rPr lang="en-US" sz="2000" dirty="0">
                          <a:latin typeface="Segoe UI Semilight" panose="020B0402040204020203" pitchFamily="34" charset="0"/>
                          <a:cs typeface="Segoe UI Semilight" panose="020B0402040204020203" pitchFamily="34" charset="0"/>
                        </a:rPr>
                        <a:t>Windows 8/8.1</a:t>
                      </a: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2769624844"/>
                  </a:ext>
                </a:extLst>
              </a:tr>
              <a:tr h="577224">
                <a:tc>
                  <a:txBody>
                    <a:bodyPr/>
                    <a:lstStyle/>
                    <a:p>
                      <a:r>
                        <a:rPr lang="en-US" sz="2000" dirty="0">
                          <a:latin typeface="Segoe UI Semilight" panose="020B0402040204020203" pitchFamily="34" charset="0"/>
                          <a:cs typeface="Segoe UI Semilight" panose="020B0402040204020203" pitchFamily="34" charset="0"/>
                        </a:rPr>
                        <a:t>Windows 8/8.1 Pro</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2365719541"/>
                  </a:ext>
                </a:extLst>
              </a:tr>
              <a:tr h="340229">
                <a:tc>
                  <a:txBody>
                    <a:bodyPr/>
                    <a:lstStyle/>
                    <a:p>
                      <a:r>
                        <a:rPr lang="en-US" sz="2000" dirty="0">
                          <a:latin typeface="Segoe UI Semilight" panose="020B0402040204020203" pitchFamily="34" charset="0"/>
                          <a:cs typeface="Segoe UI Semilight" panose="020B0402040204020203" pitchFamily="34" charset="0"/>
                        </a:rPr>
                        <a:t>Windows 8/8.1 Enterprise</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extLst>
                  <a:ext uri="{0D108BD9-81ED-4DB2-BD59-A6C34878D82A}">
                    <a16:rowId xmlns:a16="http://schemas.microsoft.com/office/drawing/2014/main" val="3251689782"/>
                  </a:ext>
                </a:extLst>
              </a:tr>
              <a:tr h="340229">
                <a:tc>
                  <a:txBody>
                    <a:bodyPr/>
                    <a:lstStyle/>
                    <a:p>
                      <a:r>
                        <a:rPr lang="en-US" sz="2000" dirty="0">
                          <a:latin typeface="Segoe UI Semilight" panose="020B0402040204020203" pitchFamily="34" charset="0"/>
                          <a:cs typeface="Segoe UI Semilight" panose="020B0402040204020203" pitchFamily="34" charset="0"/>
                        </a:rPr>
                        <a:t>Windows RT</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48167806"/>
                  </a:ext>
                </a:extLst>
              </a:tr>
              <a:tr h="340229">
                <a:tc>
                  <a:txBody>
                    <a:bodyPr/>
                    <a:lstStyle/>
                    <a:p>
                      <a:pPr marL="0" marR="0" indent="0" algn="l" defTabSz="914163" rtl="0" eaLnBrk="1" fontAlgn="auto" latinLnBrk="0" hangingPunct="1">
                        <a:lnSpc>
                          <a:spcPct val="100000"/>
                        </a:lnSpc>
                        <a:spcBef>
                          <a:spcPts val="0"/>
                        </a:spcBef>
                        <a:spcAft>
                          <a:spcPts val="0"/>
                        </a:spcAft>
                        <a:buClrTx/>
                        <a:buSzTx/>
                        <a:buFontTx/>
                        <a:buNone/>
                        <a:tabLst/>
                        <a:defRPr/>
                      </a:pPr>
                      <a:r>
                        <a:rPr lang="en-US" sz="2000" dirty="0">
                          <a:latin typeface="Segoe UI Semilight" panose="020B0402040204020203" pitchFamily="34" charset="0"/>
                          <a:cs typeface="Segoe UI Semilight" panose="020B0402040204020203" pitchFamily="34" charset="0"/>
                        </a:rPr>
                        <a:t>Windows</a:t>
                      </a:r>
                      <a:r>
                        <a:rPr lang="en-US" sz="2000" baseline="0" dirty="0">
                          <a:latin typeface="Segoe UI Semilight" panose="020B0402040204020203" pitchFamily="34" charset="0"/>
                          <a:cs typeface="Segoe UI Semilight" panose="020B0402040204020203" pitchFamily="34" charset="0"/>
                        </a:rPr>
                        <a:t> 7 Starter</a:t>
                      </a: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3430086211"/>
                  </a:ext>
                </a:extLst>
              </a:tr>
              <a:tr h="340229">
                <a:tc>
                  <a:txBody>
                    <a:bodyPr/>
                    <a:lstStyle/>
                    <a:p>
                      <a:r>
                        <a:rPr lang="en-US" sz="2000" dirty="0">
                          <a:latin typeface="Segoe UI Semilight" panose="020B0402040204020203" pitchFamily="34" charset="0"/>
                          <a:cs typeface="Segoe UI Semilight" panose="020B0402040204020203" pitchFamily="34" charset="0"/>
                        </a:rPr>
                        <a:t>Windows 7 Home Basic</a:t>
                      </a: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endParaRPr lang="en-US" sz="200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1003657412"/>
                  </a:ext>
                </a:extLst>
              </a:tr>
              <a:tr h="340229">
                <a:tc>
                  <a:txBody>
                    <a:bodyPr/>
                    <a:lstStyle/>
                    <a:p>
                      <a:r>
                        <a:rPr lang="en-US" sz="2000" dirty="0">
                          <a:latin typeface="Segoe UI Semilight" panose="020B0402040204020203" pitchFamily="34" charset="0"/>
                          <a:cs typeface="Segoe UI Semilight" panose="020B0402040204020203" pitchFamily="34" charset="0"/>
                        </a:rPr>
                        <a:t>Windows 7 Home Premium</a:t>
                      </a: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3999939035"/>
                  </a:ext>
                </a:extLst>
              </a:tr>
              <a:tr h="340229">
                <a:tc>
                  <a:txBody>
                    <a:bodyPr/>
                    <a:lstStyle/>
                    <a:p>
                      <a:r>
                        <a:rPr lang="en-US" sz="2000" dirty="0">
                          <a:latin typeface="Segoe UI Semilight" panose="020B0402040204020203" pitchFamily="34" charset="0"/>
                          <a:cs typeface="Segoe UI Semilight" panose="020B0402040204020203" pitchFamily="34" charset="0"/>
                        </a:rPr>
                        <a:t>Windows 7 Professional</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252489026"/>
                  </a:ext>
                </a:extLst>
              </a:tr>
              <a:tr h="170115">
                <a:tc>
                  <a:txBody>
                    <a:bodyPr/>
                    <a:lstStyle/>
                    <a:p>
                      <a:r>
                        <a:rPr lang="en-US" sz="2000" dirty="0">
                          <a:latin typeface="Segoe UI Semilight" panose="020B0402040204020203" pitchFamily="34" charset="0"/>
                          <a:cs typeface="Segoe UI Semilight" panose="020B0402040204020203" pitchFamily="34" charset="0"/>
                        </a:rPr>
                        <a:t>Windows 7 Ultimate</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extLst>
                  <a:ext uri="{0D108BD9-81ED-4DB2-BD59-A6C34878D82A}">
                    <a16:rowId xmlns:a16="http://schemas.microsoft.com/office/drawing/2014/main" val="954563585"/>
                  </a:ext>
                </a:extLst>
              </a:tr>
              <a:tr h="170115">
                <a:tc>
                  <a:txBody>
                    <a:bodyPr/>
                    <a:lstStyle/>
                    <a:p>
                      <a:r>
                        <a:rPr lang="en-US" sz="2000" dirty="0">
                          <a:latin typeface="Segoe UI Semilight" panose="020B0402040204020203" pitchFamily="34" charset="0"/>
                          <a:cs typeface="Segoe UI Semilight" panose="020B0402040204020203" pitchFamily="34" charset="0"/>
                        </a:rPr>
                        <a:t>Windows</a:t>
                      </a:r>
                      <a:r>
                        <a:rPr lang="en-US" sz="2000" baseline="0" dirty="0">
                          <a:latin typeface="Segoe UI Semilight" panose="020B0402040204020203" pitchFamily="34" charset="0"/>
                          <a:cs typeface="Segoe UI Semilight" panose="020B0402040204020203" pitchFamily="34" charset="0"/>
                        </a:rPr>
                        <a:t> 7 Enterprise</a:t>
                      </a: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endParaRPr lang="en-US" sz="2000" dirty="0">
                        <a:latin typeface="Segoe UI Semilight" panose="020B0402040204020203" pitchFamily="34" charset="0"/>
                        <a:cs typeface="Segoe UI Semilight" panose="020B0402040204020203" pitchFamily="34" charset="0"/>
                      </a:endParaRPr>
                    </a:p>
                  </a:txBody>
                  <a:tcPr marL="83892" marR="83892" marT="41946" marB="41946"/>
                </a:tc>
                <a:tc>
                  <a:txBody>
                    <a:bodyPr/>
                    <a:lstStyle/>
                    <a:p>
                      <a:pPr algn="ctr"/>
                      <a:r>
                        <a:rPr lang="en-US" sz="2000" dirty="0">
                          <a:latin typeface="Segoe UI Semilight" panose="020B0402040204020203" pitchFamily="34" charset="0"/>
                          <a:cs typeface="Segoe UI Semilight" panose="020B0402040204020203" pitchFamily="34" charset="0"/>
                        </a:rPr>
                        <a:t>X</a:t>
                      </a:r>
                    </a:p>
                  </a:txBody>
                  <a:tcPr marL="83892" marR="83892" marT="41946" marB="41946"/>
                </a:tc>
                <a:extLst>
                  <a:ext uri="{0D108BD9-81ED-4DB2-BD59-A6C34878D82A}">
                    <a16:rowId xmlns:a16="http://schemas.microsoft.com/office/drawing/2014/main" val="2189788001"/>
                  </a:ext>
                </a:extLst>
              </a:tr>
            </a:tbl>
          </a:graphicData>
        </a:graphic>
      </p:graphicFrame>
    </p:spTree>
    <p:extLst>
      <p:ext uri="{BB962C8B-B14F-4D97-AF65-F5344CB8AC3E}">
        <p14:creationId xmlns:p14="http://schemas.microsoft.com/office/powerpoint/2010/main" val="373989310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USMT Components  &amp; Windows 10 Support</a:t>
            </a:r>
          </a:p>
        </p:txBody>
      </p:sp>
      <p:sp>
        <p:nvSpPr>
          <p:cNvPr id="4" name="Content Placeholder 4"/>
          <p:cNvSpPr>
            <a:spLocks noGrp="1"/>
          </p:cNvSpPr>
          <p:nvPr>
            <p:ph type="body" sz="quarter" idx="10"/>
          </p:nvPr>
        </p:nvSpPr>
        <p:spPr>
          <a:xfrm>
            <a:off x="274638" y="1212850"/>
            <a:ext cx="11887200" cy="3311676"/>
          </a:xfrm>
        </p:spPr>
        <p:txBody>
          <a:bodyPr/>
          <a:lstStyle/>
          <a:p>
            <a:pPr marL="0" indent="0">
              <a:buNone/>
            </a:pPr>
            <a:r>
              <a:rPr lang="en-US" b="1" dirty="0"/>
              <a:t>ScanState.exe</a:t>
            </a:r>
          </a:p>
          <a:p>
            <a:pPr lvl="1"/>
            <a:r>
              <a:rPr lang="en-US" dirty="0">
                <a:solidFill>
                  <a:srgbClr val="FF0000"/>
                </a:solidFill>
                <a:latin typeface="+mj-lt"/>
              </a:rPr>
              <a:t>Collects the files and settings from the source computer and creates a store</a:t>
            </a:r>
          </a:p>
          <a:p>
            <a:pPr marL="0" indent="0">
              <a:buNone/>
            </a:pPr>
            <a:r>
              <a:rPr lang="en-US" b="1" dirty="0"/>
              <a:t>LoadState.exe</a:t>
            </a:r>
          </a:p>
          <a:p>
            <a:pPr lvl="1"/>
            <a:r>
              <a:rPr lang="en-US" dirty="0">
                <a:solidFill>
                  <a:srgbClr val="FF0000"/>
                </a:solidFill>
                <a:latin typeface="+mj-lt"/>
              </a:rPr>
              <a:t>Migrates the files and settings from the store to the destination computer</a:t>
            </a:r>
          </a:p>
          <a:p>
            <a:pPr marL="0" indent="0">
              <a:buNone/>
            </a:pPr>
            <a:r>
              <a:rPr lang="en-US" dirty="0"/>
              <a:t>Migration XML files</a:t>
            </a:r>
          </a:p>
          <a:p>
            <a:pPr lvl="1"/>
            <a:r>
              <a:rPr lang="en-US" b="1" dirty="0">
                <a:solidFill>
                  <a:srgbClr val="FF0000"/>
                </a:solidFill>
                <a:latin typeface="+mj-lt"/>
              </a:rPr>
              <a:t>MigDocs.xml</a:t>
            </a:r>
            <a:r>
              <a:rPr lang="en-US" dirty="0">
                <a:solidFill>
                  <a:srgbClr val="FF0000"/>
                </a:solidFill>
                <a:latin typeface="+mj-lt"/>
              </a:rPr>
              <a:t>, </a:t>
            </a:r>
            <a:r>
              <a:rPr lang="en-US" b="1" dirty="0">
                <a:solidFill>
                  <a:srgbClr val="FF0000"/>
                </a:solidFill>
                <a:latin typeface="+mj-lt"/>
              </a:rPr>
              <a:t>MigApp.xml</a:t>
            </a:r>
            <a:r>
              <a:rPr lang="en-US" dirty="0">
                <a:solidFill>
                  <a:srgbClr val="FF0000"/>
                </a:solidFill>
                <a:latin typeface="+mj-lt"/>
              </a:rPr>
              <a:t>, </a:t>
            </a:r>
            <a:r>
              <a:rPr lang="en-US" b="1" dirty="0">
                <a:solidFill>
                  <a:srgbClr val="FF0000"/>
                </a:solidFill>
                <a:latin typeface="+mj-lt"/>
              </a:rPr>
              <a:t>MigUser.xml</a:t>
            </a:r>
            <a:r>
              <a:rPr lang="en-US" dirty="0">
                <a:solidFill>
                  <a:srgbClr val="FF0000"/>
                </a:solidFill>
                <a:latin typeface="+mj-lt"/>
              </a:rPr>
              <a:t>, and any custom XML files that you create</a:t>
            </a:r>
          </a:p>
        </p:txBody>
      </p:sp>
      <p:sp>
        <p:nvSpPr>
          <p:cNvPr id="5" name="Rectangle 4"/>
          <p:cNvSpPr/>
          <p:nvPr/>
        </p:nvSpPr>
        <p:spPr>
          <a:xfrm>
            <a:off x="350837" y="4716462"/>
            <a:ext cx="11887200" cy="1631216"/>
          </a:xfrm>
          <a:prstGeom prst="rect">
            <a:avLst/>
          </a:prstGeom>
        </p:spPr>
        <p:txBody>
          <a:bodyPr wrap="square">
            <a:spAutoFit/>
          </a:bodyPr>
          <a:lstStyle/>
          <a:p>
            <a:r>
              <a:rPr lang="en-US" sz="4000" dirty="0">
                <a:latin typeface="+mj-lt"/>
              </a:rPr>
              <a:t>Unsupported on USMT 10</a:t>
            </a:r>
          </a:p>
          <a:p>
            <a:pPr marL="342900" indent="-342900">
              <a:buFont typeface="Arial" panose="020B0604020202020204" pitchFamily="34" charset="0"/>
              <a:buChar char="•"/>
            </a:pPr>
            <a:r>
              <a:rPr lang="en-US" sz="2000" i="1" dirty="0">
                <a:solidFill>
                  <a:srgbClr val="FF0000"/>
                </a:solidFill>
                <a:latin typeface="+mj-lt"/>
              </a:rPr>
              <a:t>Any</a:t>
            </a:r>
            <a:r>
              <a:rPr lang="en-US" sz="2000" dirty="0">
                <a:solidFill>
                  <a:srgbClr val="FF0000"/>
                </a:solidFill>
                <a:latin typeface="+mj-lt"/>
              </a:rPr>
              <a:t> version of Windows Server operating systems, Microsoft Windows 2000 or Windows XP</a:t>
            </a:r>
          </a:p>
          <a:p>
            <a:pPr marL="342900" indent="-342900">
              <a:buFont typeface="Arial" panose="020B0604020202020204" pitchFamily="34" charset="0"/>
              <a:buChar char="•"/>
            </a:pPr>
            <a:endParaRPr lang="en-US" sz="2000" dirty="0">
              <a:solidFill>
                <a:srgbClr val="FF0000"/>
              </a:solidFill>
              <a:latin typeface="+mj-lt"/>
            </a:endParaRPr>
          </a:p>
          <a:p>
            <a:pPr marL="342900" indent="-342900">
              <a:buFont typeface="Arial" panose="020B0604020202020204" pitchFamily="34" charset="0"/>
              <a:buChar char="•"/>
            </a:pPr>
            <a:r>
              <a:rPr lang="en-US" sz="2000" i="1" dirty="0">
                <a:solidFill>
                  <a:srgbClr val="FF0000"/>
                </a:solidFill>
                <a:latin typeface="+mj-lt"/>
              </a:rPr>
              <a:t>Any</a:t>
            </a:r>
            <a:r>
              <a:rPr lang="en-US" sz="2000" dirty="0">
                <a:solidFill>
                  <a:srgbClr val="FF0000"/>
                </a:solidFill>
                <a:latin typeface="+mj-lt"/>
              </a:rPr>
              <a:t> </a:t>
            </a:r>
            <a:r>
              <a:rPr lang="en-US" sz="2000" b="1" dirty="0">
                <a:solidFill>
                  <a:srgbClr val="FF0000"/>
                </a:solidFill>
                <a:latin typeface="+mj-lt"/>
              </a:rPr>
              <a:t>starter</a:t>
            </a:r>
            <a:r>
              <a:rPr lang="en-US" sz="2000" dirty="0">
                <a:solidFill>
                  <a:srgbClr val="FF0000"/>
                </a:solidFill>
                <a:latin typeface="+mj-lt"/>
              </a:rPr>
              <a:t> or </a:t>
            </a:r>
            <a:r>
              <a:rPr lang="en-US" sz="2000" b="1" dirty="0">
                <a:solidFill>
                  <a:srgbClr val="FF0000"/>
                </a:solidFill>
                <a:latin typeface="+mj-lt"/>
              </a:rPr>
              <a:t>home</a:t>
            </a:r>
            <a:r>
              <a:rPr lang="en-US" sz="2000" dirty="0">
                <a:solidFill>
                  <a:srgbClr val="FF0000"/>
                </a:solidFill>
                <a:latin typeface="+mj-lt"/>
              </a:rPr>
              <a:t> edition of Windows Vista / 7 / 8 / 10, Windows RT</a:t>
            </a:r>
          </a:p>
        </p:txBody>
      </p:sp>
    </p:spTree>
    <p:extLst>
      <p:ext uri="{BB962C8B-B14F-4D97-AF65-F5344CB8AC3E}">
        <p14:creationId xmlns:p14="http://schemas.microsoft.com/office/powerpoint/2010/main" val="39483368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D83B01"/>
                </a:solidFill>
              </a:rPr>
              <a:t>The USMT Process (Still the same)</a:t>
            </a:r>
          </a:p>
        </p:txBody>
      </p:sp>
      <p:pic>
        <p:nvPicPr>
          <p:cNvPr id="8" name="Content Placeholder 5" descr="Process1f.png"/>
          <p:cNvPicPr>
            <a:picLocks noChangeAspect="1"/>
          </p:cNvPicPr>
          <p:nvPr/>
        </p:nvPicPr>
        <p:blipFill>
          <a:blip r:embed="rId3" cstate="print"/>
          <a:stretch>
            <a:fillRect/>
          </a:stretch>
        </p:blipFill>
        <p:spPr>
          <a:xfrm>
            <a:off x="4817529" y="1975763"/>
            <a:ext cx="7420508" cy="3124200"/>
          </a:xfrm>
          <a:prstGeom prst="rect">
            <a:avLst/>
          </a:prstGeom>
        </p:spPr>
      </p:pic>
      <p:pic>
        <p:nvPicPr>
          <p:cNvPr id="9" name="Content Placeholder 5" descr="Process1e.png"/>
          <p:cNvPicPr>
            <a:picLocks noChangeAspect="1"/>
          </p:cNvPicPr>
          <p:nvPr/>
        </p:nvPicPr>
        <p:blipFill>
          <a:blip r:embed="rId4" cstate="print"/>
          <a:stretch>
            <a:fillRect/>
          </a:stretch>
        </p:blipFill>
        <p:spPr>
          <a:xfrm>
            <a:off x="4846638" y="2005899"/>
            <a:ext cx="7347722" cy="3124200"/>
          </a:xfrm>
          <a:prstGeom prst="rect">
            <a:avLst/>
          </a:prstGeom>
        </p:spPr>
      </p:pic>
      <p:pic>
        <p:nvPicPr>
          <p:cNvPr id="10" name="Content Placeholder 5" descr="Process1d.png"/>
          <p:cNvPicPr>
            <a:picLocks noChangeAspect="1"/>
          </p:cNvPicPr>
          <p:nvPr/>
        </p:nvPicPr>
        <p:blipFill>
          <a:blip r:embed="rId5" cstate="print"/>
          <a:stretch>
            <a:fillRect/>
          </a:stretch>
        </p:blipFill>
        <p:spPr>
          <a:xfrm>
            <a:off x="4846637" y="2002114"/>
            <a:ext cx="7347722" cy="3124200"/>
          </a:xfrm>
          <a:prstGeom prst="rect">
            <a:avLst/>
          </a:prstGeom>
        </p:spPr>
      </p:pic>
      <p:pic>
        <p:nvPicPr>
          <p:cNvPr id="11" name="Content Placeholder 5" descr="Process1c.png"/>
          <p:cNvPicPr>
            <a:picLocks noChangeAspect="1"/>
          </p:cNvPicPr>
          <p:nvPr/>
        </p:nvPicPr>
        <p:blipFill>
          <a:blip r:embed="rId6" cstate="print"/>
          <a:stretch>
            <a:fillRect/>
          </a:stretch>
        </p:blipFill>
        <p:spPr>
          <a:xfrm>
            <a:off x="4922837" y="1988939"/>
            <a:ext cx="7289932" cy="3124200"/>
          </a:xfrm>
          <a:prstGeom prst="rect">
            <a:avLst/>
          </a:prstGeom>
        </p:spPr>
      </p:pic>
      <p:pic>
        <p:nvPicPr>
          <p:cNvPr id="12" name="Content Placeholder 5" descr="Process1b.png"/>
          <p:cNvPicPr>
            <a:picLocks noChangeAspect="1"/>
          </p:cNvPicPr>
          <p:nvPr/>
        </p:nvPicPr>
        <p:blipFill>
          <a:blip r:embed="rId7" cstate="print"/>
          <a:stretch>
            <a:fillRect/>
          </a:stretch>
        </p:blipFill>
        <p:spPr>
          <a:xfrm>
            <a:off x="4897570" y="2002114"/>
            <a:ext cx="7266634" cy="3124200"/>
          </a:xfrm>
          <a:prstGeom prst="rect">
            <a:avLst/>
          </a:prstGeom>
        </p:spPr>
      </p:pic>
      <p:pic>
        <p:nvPicPr>
          <p:cNvPr id="13" name="Content Placeholder 5" descr="Process1a.png"/>
          <p:cNvPicPr>
            <a:picLocks noChangeAspect="1"/>
          </p:cNvPicPr>
          <p:nvPr/>
        </p:nvPicPr>
        <p:blipFill>
          <a:blip r:embed="rId8" cstate="print"/>
          <a:stretch>
            <a:fillRect/>
          </a:stretch>
        </p:blipFill>
        <p:spPr>
          <a:xfrm>
            <a:off x="4846637" y="1988939"/>
            <a:ext cx="7289933" cy="3124200"/>
          </a:xfrm>
          <a:prstGeom prst="rect">
            <a:avLst/>
          </a:prstGeom>
        </p:spPr>
      </p:pic>
      <p:sp>
        <p:nvSpPr>
          <p:cNvPr id="14" name="TextBox 13"/>
          <p:cNvSpPr txBox="1"/>
          <p:nvPr/>
        </p:nvSpPr>
        <p:spPr>
          <a:xfrm>
            <a:off x="188466" y="1285128"/>
            <a:ext cx="4658171" cy="4558171"/>
          </a:xfrm>
          <a:prstGeom prst="rect">
            <a:avLst/>
          </a:prstGeom>
          <a:noFill/>
        </p:spPr>
        <p:txBody>
          <a:bodyPr wrap="square" lIns="182880" tIns="146304" rIns="182880" bIns="146304" rtlCol="0">
            <a:spAutoFit/>
          </a:bodyPr>
          <a:lstStyle/>
          <a:p>
            <a:pPr marL="457200" indent="-457200">
              <a:lnSpc>
                <a:spcPct val="90000"/>
              </a:lnSpc>
              <a:spcAft>
                <a:spcPts val="600"/>
              </a:spcAft>
              <a:buAutoNum type="arabicPeriod"/>
            </a:pPr>
            <a:r>
              <a:rPr lang="en-US" sz="2800" dirty="0">
                <a:latin typeface="+mj-lt"/>
              </a:rPr>
              <a:t>Admin Launches Scanstate</a:t>
            </a:r>
          </a:p>
          <a:p>
            <a:pPr marL="457200" indent="-457200">
              <a:lnSpc>
                <a:spcPct val="90000"/>
              </a:lnSpc>
              <a:spcAft>
                <a:spcPts val="600"/>
              </a:spcAft>
              <a:buAutoNum type="arabicPeriod"/>
            </a:pPr>
            <a:r>
              <a:rPr lang="en-US" sz="2800" dirty="0">
                <a:latin typeface="+mj-lt"/>
              </a:rPr>
              <a:t>Scanstate Reads the XML</a:t>
            </a:r>
          </a:p>
          <a:p>
            <a:pPr marL="457200" indent="-457200">
              <a:lnSpc>
                <a:spcPct val="90000"/>
              </a:lnSpc>
              <a:spcAft>
                <a:spcPts val="600"/>
              </a:spcAft>
              <a:buAutoNum type="arabicPeriod"/>
            </a:pPr>
            <a:r>
              <a:rPr lang="en-US" sz="2800" dirty="0">
                <a:latin typeface="+mj-lt"/>
              </a:rPr>
              <a:t>Scanstate Collects Data</a:t>
            </a:r>
          </a:p>
          <a:p>
            <a:pPr marL="457200" indent="-457200">
              <a:lnSpc>
                <a:spcPct val="90000"/>
              </a:lnSpc>
              <a:spcAft>
                <a:spcPts val="600"/>
              </a:spcAft>
              <a:buAutoNum type="arabicPeriod"/>
            </a:pPr>
            <a:r>
              <a:rPr lang="en-US" sz="2800" dirty="0">
                <a:latin typeface="+mj-lt"/>
              </a:rPr>
              <a:t>Admin launches loadstate</a:t>
            </a:r>
          </a:p>
          <a:p>
            <a:pPr marL="457200" indent="-457200">
              <a:lnSpc>
                <a:spcPct val="90000"/>
              </a:lnSpc>
              <a:spcAft>
                <a:spcPts val="600"/>
              </a:spcAft>
              <a:buAutoNum type="arabicPeriod"/>
            </a:pPr>
            <a:r>
              <a:rPr lang="en-US" sz="2800" dirty="0">
                <a:latin typeface="+mj-lt"/>
              </a:rPr>
              <a:t>Loadstate Reads the supplied XML</a:t>
            </a:r>
          </a:p>
          <a:p>
            <a:pPr marL="457200" indent="-457200">
              <a:lnSpc>
                <a:spcPct val="90000"/>
              </a:lnSpc>
              <a:spcAft>
                <a:spcPts val="600"/>
              </a:spcAft>
              <a:buAutoNum type="arabicPeriod"/>
            </a:pPr>
            <a:r>
              <a:rPr lang="en-US" sz="2800" dirty="0">
                <a:latin typeface="+mj-lt"/>
              </a:rPr>
              <a:t>Loadstate writes data from store and writes to the store.</a:t>
            </a:r>
          </a:p>
        </p:txBody>
      </p:sp>
      <p:sp>
        <p:nvSpPr>
          <p:cNvPr id="15" name="TextBox 14"/>
          <p:cNvSpPr txBox="1"/>
          <p:nvPr/>
        </p:nvSpPr>
        <p:spPr>
          <a:xfrm>
            <a:off x="1951037" y="6042172"/>
            <a:ext cx="7350987"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solidFill>
                  <a:srgbClr val="D83B01"/>
                </a:solidFill>
                <a:latin typeface="+mj-lt"/>
              </a:rPr>
              <a:t>Note: </a:t>
            </a:r>
            <a:r>
              <a:rPr lang="en-US" sz="2400" dirty="0">
                <a:solidFill>
                  <a:srgbClr val="D83B01"/>
                </a:solidFill>
                <a:latin typeface="+mj-lt"/>
              </a:rPr>
              <a:t>User must log on and log off to save changes.</a:t>
            </a:r>
          </a:p>
        </p:txBody>
      </p:sp>
    </p:spTree>
    <p:extLst>
      <p:ext uri="{BB962C8B-B14F-4D97-AF65-F5344CB8AC3E}">
        <p14:creationId xmlns:p14="http://schemas.microsoft.com/office/powerpoint/2010/main" val="284955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par>
                                <p:cTn id="27" presetID="10" presetClass="exit" presetSubtype="0" fill="hold"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4" end="4"/>
                                            </p:txEl>
                                          </p:spTgt>
                                        </p:tgtEl>
                                        <p:attrNameLst>
                                          <p:attrName>style.visibility</p:attrName>
                                        </p:attrNameLst>
                                      </p:cBhvr>
                                      <p:to>
                                        <p:strVal val="visible"/>
                                      </p:to>
                                    </p:set>
                                    <p:animEffect transition="in" filter="fade">
                                      <p:cBhvr>
                                        <p:cTn id="48" dur="500"/>
                                        <p:tgtEl>
                                          <p:spTgt spid="14">
                                            <p:txEl>
                                              <p:pRg st="4" end="4"/>
                                            </p:txEl>
                                          </p:spTgt>
                                        </p:tgtEl>
                                      </p:cBhvr>
                                    </p:animEffect>
                                  </p:childTnLst>
                                </p:cTn>
                              </p:par>
                              <p:par>
                                <p:cTn id="49" presetID="10" presetClass="exit" presetSubtype="0" fill="hold"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
                                            <p:txEl>
                                              <p:pRg st="5" end="5"/>
                                            </p:txEl>
                                          </p:spTgt>
                                        </p:tgtEl>
                                        <p:attrNameLst>
                                          <p:attrName>style.visibility</p:attrName>
                                        </p:attrNameLst>
                                      </p:cBhvr>
                                      <p:to>
                                        <p:strVal val="visible"/>
                                      </p:to>
                                    </p:set>
                                    <p:animEffect transition="in" filter="fade">
                                      <p:cBhvr>
                                        <p:cTn id="59" dur="500"/>
                                        <p:tgtEl>
                                          <p:spTgt spid="14">
                                            <p:txEl>
                                              <p:pRg st="5" end="5"/>
                                            </p:txEl>
                                          </p:spTgt>
                                        </p:tgtEl>
                                      </p:cBhvr>
                                    </p:animEffec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86" y="243676"/>
            <a:ext cx="11889564" cy="917575"/>
          </a:xfrm>
        </p:spPr>
        <p:txBody>
          <a:bodyPr/>
          <a:lstStyle/>
          <a:p>
            <a:r>
              <a:rPr lang="en-US" dirty="0"/>
              <a:t>Option for the Windows 10 USMT</a:t>
            </a:r>
          </a:p>
        </p:txBody>
      </p:sp>
      <p:sp>
        <p:nvSpPr>
          <p:cNvPr id="4" name="Text Placeholder 4"/>
          <p:cNvSpPr txBox="1">
            <a:spLocks/>
          </p:cNvSpPr>
          <p:nvPr/>
        </p:nvSpPr>
        <p:spPr>
          <a:xfrm>
            <a:off x="2720401" y="1739708"/>
            <a:ext cx="9074119" cy="829240"/>
          </a:xfrm>
          <a:prstGeom prst="rect">
            <a:avLst/>
          </a:prstGeom>
          <a:solidFill>
            <a:schemeClr val="tx2">
              <a:lumMod val="20000"/>
              <a:lumOff val="80000"/>
              <a:alpha val="33000"/>
            </a:schemeClr>
          </a:solidFill>
        </p:spPr>
        <p:txBody>
          <a:bodyPr lIns="137053" tIns="0" rIns="182737" bIns="0" anchor="ctr"/>
          <a:lstStyle>
            <a:defPPr>
              <a:defRPr lang="en-US"/>
            </a:defPPr>
            <a:lvl1pPr marL="285750" indent="-285750" defTabSz="914363">
              <a:lnSpc>
                <a:spcPct val="90000"/>
              </a:lnSpc>
              <a:spcBef>
                <a:spcPct val="20000"/>
              </a:spcBef>
              <a:buSzPct val="90000"/>
              <a:buFont typeface="Arial" panose="020B0604020202020204" pitchFamily="34" charset="0"/>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pPr marL="0" indent="0">
              <a:buNone/>
            </a:pPr>
            <a:r>
              <a:rPr lang="en-GB" sz="2000" dirty="0">
                <a:latin typeface="+mj-lt"/>
              </a:rPr>
              <a:t>User state migration preserves user generated content, the user’s customized experience of Windows, and application settings within the constraints of operating system and application compatibility.</a:t>
            </a:r>
          </a:p>
        </p:txBody>
      </p:sp>
      <p:sp>
        <p:nvSpPr>
          <p:cNvPr id="5" name="Rectangle 4"/>
          <p:cNvSpPr/>
          <p:nvPr/>
        </p:nvSpPr>
        <p:spPr bwMode="auto">
          <a:xfrm>
            <a:off x="579438" y="1739708"/>
            <a:ext cx="1974711" cy="829240"/>
          </a:xfrm>
          <a:prstGeom prst="rect">
            <a:avLst/>
          </a:prstGeom>
          <a:solidFill>
            <a:schemeClr val="tx2"/>
          </a:solidFill>
          <a:ln>
            <a:noFill/>
          </a:ln>
        </p:spPr>
        <p:txBody>
          <a:bodyPr vert="horz" lIns="0" tIns="45584" rIns="91163" bIns="45584" rtlCol="0" anchor="ctr">
            <a:noAutofit/>
          </a:bodyPr>
          <a:lstStyle/>
          <a:p>
            <a:pPr algn="ctr">
              <a:lnSpc>
                <a:spcPct val="90000"/>
              </a:lnSpc>
              <a:spcBef>
                <a:spcPct val="20000"/>
              </a:spcBef>
              <a:buClr>
                <a:srgbClr val="FFFFFF"/>
              </a:buClr>
              <a:buSzPct val="90000"/>
            </a:pPr>
            <a:r>
              <a:rPr lang="en-US" sz="2000" dirty="0">
                <a:solidFill>
                  <a:schemeClr val="bg1"/>
                </a:solidFill>
                <a:latin typeface="+mj-lt"/>
                <a:cs typeface="Segoe UI Light" panose="020B0502040204020203" pitchFamily="34" charset="0"/>
              </a:rPr>
              <a:t>Overview</a:t>
            </a:r>
          </a:p>
        </p:txBody>
      </p:sp>
      <p:graphicFrame>
        <p:nvGraphicFramePr>
          <p:cNvPr id="6" name="Table 5"/>
          <p:cNvGraphicFramePr>
            <a:graphicFrameLocks noGrp="1"/>
          </p:cNvGraphicFramePr>
          <p:nvPr>
            <p:extLst>
              <p:ext uri="{D42A27DB-BD31-4B8C-83A1-F6EECF244321}">
                <p14:modId xmlns:p14="http://schemas.microsoft.com/office/powerpoint/2010/main" val="888529860"/>
              </p:ext>
            </p:extLst>
          </p:nvPr>
        </p:nvGraphicFramePr>
        <p:xfrm>
          <a:off x="579437" y="3725862"/>
          <a:ext cx="11235862" cy="2212689"/>
        </p:xfrm>
        <a:graphic>
          <a:graphicData uri="http://schemas.openxmlformats.org/drawingml/2006/table">
            <a:tbl>
              <a:tblPr firstRow="1" firstCol="1" bandRow="1">
                <a:tableStyleId>{5C22544A-7EE6-4342-B048-85BDC9FD1C3A}</a:tableStyleId>
              </a:tblPr>
              <a:tblGrid>
                <a:gridCol w="195739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44040">
                  <a:extLst>
                    <a:ext uri="{9D8B030D-6E8A-4147-A177-3AD203B41FA5}">
                      <a16:colId xmlns:a16="http://schemas.microsoft.com/office/drawing/2014/main" val="20002"/>
                    </a:ext>
                  </a:extLst>
                </a:gridCol>
                <a:gridCol w="1418155">
                  <a:extLst>
                    <a:ext uri="{9D8B030D-6E8A-4147-A177-3AD203B41FA5}">
                      <a16:colId xmlns:a16="http://schemas.microsoft.com/office/drawing/2014/main" val="20003"/>
                    </a:ext>
                  </a:extLst>
                </a:gridCol>
                <a:gridCol w="1355525">
                  <a:extLst>
                    <a:ext uri="{9D8B030D-6E8A-4147-A177-3AD203B41FA5}">
                      <a16:colId xmlns:a16="http://schemas.microsoft.com/office/drawing/2014/main" val="20004"/>
                    </a:ext>
                  </a:extLst>
                </a:gridCol>
                <a:gridCol w="1432560">
                  <a:extLst>
                    <a:ext uri="{9D8B030D-6E8A-4147-A177-3AD203B41FA5}">
                      <a16:colId xmlns:a16="http://schemas.microsoft.com/office/drawing/2014/main" val="20005"/>
                    </a:ext>
                  </a:extLst>
                </a:gridCol>
                <a:gridCol w="1361292">
                  <a:extLst>
                    <a:ext uri="{9D8B030D-6E8A-4147-A177-3AD203B41FA5}">
                      <a16:colId xmlns:a16="http://schemas.microsoft.com/office/drawing/2014/main" val="20006"/>
                    </a:ext>
                  </a:extLst>
                </a:gridCol>
              </a:tblGrid>
              <a:tr h="363383">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8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kern="1200" dirty="0"/>
                        <a:t>Windows XP Pro</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kern="1200" dirty="0"/>
                        <a:t>Windows Vista</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kern="1200" dirty="0"/>
                        <a:t>Windows 7</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kern="1200" dirty="0"/>
                        <a:t>Windows 8</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kern="1200" dirty="0"/>
                        <a:t>Windows 8.1</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kern="1200" dirty="0"/>
                        <a:t>Windows 10</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extLst>
                  <a:ext uri="{0D108BD9-81ED-4DB2-BD59-A6C34878D82A}">
                    <a16:rowId xmlns:a16="http://schemas.microsoft.com/office/drawing/2014/main" val="10000"/>
                  </a:ext>
                </a:extLst>
              </a:tr>
              <a:tr h="304166">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b="0" kern="1200" dirty="0">
                          <a:latin typeface="+mj-lt"/>
                        </a:rPr>
                        <a:t>Windows XP Pro</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3.0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4.0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4.0, 5.0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5.0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rgbClr val="FF0000"/>
                        </a:solidFill>
                        <a:effectLst/>
                        <a:latin typeface="+mj-lt"/>
                        <a:ea typeface="Calibri" panose="020F0502020204030204" pitchFamily="34" charset="0"/>
                        <a:cs typeface="Segoe UI Light" panose="020B0502040204020203" pitchFamily="34" charset="0"/>
                      </a:endParaRPr>
                    </a:p>
                  </a:txBody>
                  <a:tcPr marL="50938" marR="50938" marT="0" marB="0" anchor="ctr"/>
                </a:tc>
                <a:extLst>
                  <a:ext uri="{0D108BD9-81ED-4DB2-BD59-A6C34878D82A}">
                    <a16:rowId xmlns:a16="http://schemas.microsoft.com/office/drawing/2014/main" val="10001"/>
                  </a:ext>
                </a:extLst>
              </a:tr>
              <a:tr h="271652">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b="0" kern="1200" dirty="0">
                          <a:latin typeface="+mj-lt"/>
                        </a:rPr>
                        <a:t>Windows Vista</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4.0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4.0, 5.0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5.0</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rgbClr val="FF0000"/>
                        </a:solidFill>
                        <a:effectLst/>
                        <a:latin typeface="+mj-lt"/>
                        <a:ea typeface="Calibri" panose="020F0502020204030204" pitchFamily="34" charset="0"/>
                        <a:cs typeface="Segoe UI Light" panose="020B0502040204020203" pitchFamily="34" charset="0"/>
                      </a:endParaRPr>
                    </a:p>
                  </a:txBody>
                  <a:tcPr marL="50938" marR="50938" marT="0" marB="0" anchor="ctr"/>
                </a:tc>
                <a:extLst>
                  <a:ext uri="{0D108BD9-81ED-4DB2-BD59-A6C34878D82A}">
                    <a16:rowId xmlns:a16="http://schemas.microsoft.com/office/drawing/2014/main" val="10002"/>
                  </a:ext>
                </a:extLst>
              </a:tr>
              <a:tr h="318372">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GB" sz="1600" b="0" kern="1200" dirty="0">
                          <a:latin typeface="+mj-lt"/>
                        </a:rPr>
                        <a:t>Windows 7</a:t>
                      </a:r>
                      <a:endParaRPr lang="en-GB"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4.0, 5.0, 6.3</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5.0, 6.3</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6.3</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kern="1200" dirty="0">
                          <a:effectLst/>
                        </a:rPr>
                        <a:t>10</a:t>
                      </a: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extLst>
                  <a:ext uri="{0D108BD9-81ED-4DB2-BD59-A6C34878D82A}">
                    <a16:rowId xmlns:a16="http://schemas.microsoft.com/office/drawing/2014/main" val="10003"/>
                  </a:ext>
                </a:extLst>
              </a:tr>
              <a:tr h="318372">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b="0" kern="1200" dirty="0">
                          <a:latin typeface="+mj-lt"/>
                        </a:rPr>
                        <a:t>Windows 8</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5.0, 6.3</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6.3</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kern="1200" dirty="0">
                          <a:effectLst/>
                        </a:rPr>
                        <a:t>10</a:t>
                      </a: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extLst>
                  <a:ext uri="{0D108BD9-81ED-4DB2-BD59-A6C34878D82A}">
                    <a16:rowId xmlns:a16="http://schemas.microsoft.com/office/drawing/2014/main" val="10004"/>
                  </a:ext>
                </a:extLst>
              </a:tr>
              <a:tr h="318372">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b="0" kern="1200" dirty="0">
                          <a:latin typeface="+mj-lt"/>
                        </a:rPr>
                        <a:t>Windows 8.1</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dirty="0">
                          <a:effectLst/>
                        </a:rPr>
                        <a:t>6.3</a:t>
                      </a: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kern="1200" dirty="0">
                          <a:effectLst/>
                        </a:rPr>
                        <a:t>10</a:t>
                      </a: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extLst>
                  <a:ext uri="{0D108BD9-81ED-4DB2-BD59-A6C34878D82A}">
                    <a16:rowId xmlns:a16="http://schemas.microsoft.com/office/drawing/2014/main" val="10005"/>
                  </a:ext>
                </a:extLst>
              </a:tr>
              <a:tr h="318372">
                <a:tc>
                  <a:txBody>
                    <a:bodyPr/>
                    <a:lstStyle/>
                    <a:p>
                      <a:pPr marL="0" marR="0" indent="0" algn="ctr" defTabSz="914363" rtl="0" eaLnBrk="1" latinLnBrk="0" hangingPunct="1">
                        <a:lnSpc>
                          <a:spcPct val="90000"/>
                        </a:lnSpc>
                        <a:spcBef>
                          <a:spcPct val="20000"/>
                        </a:spcBef>
                        <a:spcAft>
                          <a:spcPts val="0"/>
                        </a:spcAft>
                        <a:buClr>
                          <a:srgbClr val="FFFFFF"/>
                        </a:buClr>
                        <a:buSzPct val="90000"/>
                        <a:buFont typeface="Wingdings" pitchFamily="2" charset="2"/>
                        <a:buNone/>
                      </a:pPr>
                      <a:r>
                        <a:rPr lang="en-US" sz="1600" b="0" kern="1200" dirty="0">
                          <a:latin typeface="+mj-lt"/>
                        </a:rPr>
                        <a:t>Windows 10</a:t>
                      </a:r>
                      <a:endParaRPr lang="en-US" sz="1600" b="0" kern="1200" dirty="0">
                        <a:solidFill>
                          <a:schemeClr val="bg1"/>
                        </a:solidFill>
                        <a:latin typeface="+mj-lt"/>
                        <a:ea typeface="+mn-ea"/>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kern="1200" dirty="0">
                          <a:effectLst/>
                        </a:rPr>
                        <a:t>10</a:t>
                      </a: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tc>
                  <a:txBody>
                    <a:bodyPr/>
                    <a:lstStyle/>
                    <a:p>
                      <a:pPr marL="0" marR="0" indent="0" algn="ctr" defTabSz="914363" rtl="0" eaLnBrk="1" fontAlgn="auto" latinLnBrk="0" hangingPunct="1">
                        <a:lnSpc>
                          <a:spcPct val="115000"/>
                        </a:lnSpc>
                        <a:spcBef>
                          <a:spcPts val="0"/>
                        </a:spcBef>
                        <a:spcAft>
                          <a:spcPts val="0"/>
                        </a:spcAft>
                        <a:buClrTx/>
                        <a:buSzTx/>
                        <a:buFontTx/>
                        <a:buNone/>
                        <a:tabLst/>
                        <a:defRPr/>
                      </a:pPr>
                      <a:r>
                        <a:rPr lang="en-US" sz="1400" kern="1200" dirty="0">
                          <a:effectLst/>
                        </a:rPr>
                        <a:t>10</a:t>
                      </a:r>
                      <a:endParaRPr lang="en-US" sz="1400" b="0" kern="1200" dirty="0">
                        <a:solidFill>
                          <a:schemeClr val="tx1"/>
                        </a:solidFill>
                        <a:effectLst/>
                        <a:latin typeface="+mj-lt"/>
                        <a:ea typeface="Calibri" panose="020F0502020204030204" pitchFamily="34" charset="0"/>
                        <a:cs typeface="Segoe UI Light" panose="020B0502040204020203" pitchFamily="34" charset="0"/>
                      </a:endParaRPr>
                    </a:p>
                  </a:txBody>
                  <a:tcPr marL="50938" marR="50938" marT="0" marB="0" anchor="ctr"/>
                </a:tc>
                <a:extLst>
                  <a:ext uri="{0D108BD9-81ED-4DB2-BD59-A6C34878D82A}">
                    <a16:rowId xmlns:a16="http://schemas.microsoft.com/office/drawing/2014/main" val="10006"/>
                  </a:ext>
                </a:extLst>
              </a:tr>
            </a:tbl>
          </a:graphicData>
        </a:graphic>
      </p:graphicFrame>
      <p:sp>
        <p:nvSpPr>
          <p:cNvPr id="7" name="Text Placeholder 4"/>
          <p:cNvSpPr txBox="1">
            <a:spLocks/>
          </p:cNvSpPr>
          <p:nvPr/>
        </p:nvSpPr>
        <p:spPr>
          <a:xfrm>
            <a:off x="2741182" y="2752256"/>
            <a:ext cx="9074119" cy="781443"/>
          </a:xfrm>
          <a:prstGeom prst="rect">
            <a:avLst/>
          </a:prstGeom>
          <a:solidFill>
            <a:schemeClr val="tx2">
              <a:lumMod val="20000"/>
              <a:lumOff val="80000"/>
              <a:alpha val="33000"/>
            </a:schemeClr>
          </a:solidFill>
        </p:spPr>
        <p:txBody>
          <a:bodyPr lIns="137053" tIns="0" rIns="182737" bIns="0" anchor="ctr"/>
          <a:lstStyle>
            <a:defPPr>
              <a:defRPr lang="en-US"/>
            </a:defPPr>
            <a:lvl1pPr indent="0">
              <a:lnSpc>
                <a:spcPct val="90000"/>
              </a:lnSpc>
              <a:spcBef>
                <a:spcPct val="20000"/>
              </a:spcBef>
              <a:buSzPct val="90000"/>
              <a:buFont typeface="Arial" panose="020B0604020202020204" pitchFamily="34" charset="0"/>
              <a:buNone/>
              <a:defRPr sz="1500">
                <a:gradFill>
                  <a:gsLst>
                    <a:gs pos="0">
                      <a:schemeClr val="tx1"/>
                    </a:gs>
                    <a:gs pos="86000">
                      <a:schemeClr val="tx1"/>
                    </a:gs>
                  </a:gsLst>
                  <a:lin ang="5400000" scaled="0"/>
                </a:gradFill>
                <a:cs typeface="Segoe UI Light" panose="020B0502040204020203" pitchFamily="34" charset="0"/>
              </a:defRPr>
            </a:lvl1pPr>
            <a:lvl2pPr marL="460375" indent="0">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r>
              <a:rPr lang="en-GB" sz="2000" dirty="0">
                <a:latin typeface="+mj-lt"/>
              </a:rPr>
              <a:t>Customers moving from earlier versions of Windows may choose to move to an intermediate Operating System version to allow full USMT support.</a:t>
            </a:r>
          </a:p>
        </p:txBody>
      </p:sp>
      <p:sp>
        <p:nvSpPr>
          <p:cNvPr id="8" name="Rectangle 7"/>
          <p:cNvSpPr/>
          <p:nvPr/>
        </p:nvSpPr>
        <p:spPr bwMode="auto">
          <a:xfrm>
            <a:off x="579438" y="2752256"/>
            <a:ext cx="1974711" cy="781443"/>
          </a:xfrm>
          <a:prstGeom prst="rect">
            <a:avLst/>
          </a:prstGeom>
          <a:solidFill>
            <a:schemeClr val="tx2"/>
          </a:solidFill>
          <a:ln>
            <a:noFill/>
          </a:ln>
        </p:spPr>
        <p:txBody>
          <a:bodyPr vert="horz" lIns="0" tIns="45584" rIns="91163" bIns="45584" rtlCol="0" anchor="ctr">
            <a:noAutofit/>
          </a:bodyPr>
          <a:lstStyle/>
          <a:p>
            <a:pPr algn="ctr">
              <a:lnSpc>
                <a:spcPct val="90000"/>
              </a:lnSpc>
              <a:spcBef>
                <a:spcPct val="20000"/>
              </a:spcBef>
              <a:buClr>
                <a:srgbClr val="FFFFFF"/>
              </a:buClr>
              <a:buSzPct val="90000"/>
            </a:pPr>
            <a:r>
              <a:rPr lang="en-US" sz="2000" dirty="0">
                <a:solidFill>
                  <a:schemeClr val="bg1"/>
                </a:solidFill>
                <a:latin typeface="+mj-lt"/>
                <a:cs typeface="Segoe UI Light" panose="020B0502040204020203" pitchFamily="34" charset="0"/>
              </a:rPr>
              <a:t>Supported </a:t>
            </a:r>
          </a:p>
          <a:p>
            <a:pPr algn="ctr">
              <a:lnSpc>
                <a:spcPct val="90000"/>
              </a:lnSpc>
              <a:spcBef>
                <a:spcPct val="20000"/>
              </a:spcBef>
              <a:buClr>
                <a:srgbClr val="FFFFFF"/>
              </a:buClr>
              <a:buSzPct val="90000"/>
            </a:pPr>
            <a:r>
              <a:rPr lang="en-US" sz="2000" dirty="0">
                <a:solidFill>
                  <a:schemeClr val="bg1"/>
                </a:solidFill>
                <a:latin typeface="+mj-lt"/>
                <a:cs typeface="Segoe UI Light" panose="020B0502040204020203" pitchFamily="34" charset="0"/>
              </a:rPr>
              <a:t>Versions</a:t>
            </a:r>
          </a:p>
        </p:txBody>
      </p:sp>
    </p:spTree>
    <p:extLst>
      <p:ext uri="{BB962C8B-B14F-4D97-AF65-F5344CB8AC3E}">
        <p14:creationId xmlns:p14="http://schemas.microsoft.com/office/powerpoint/2010/main" val="25910240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49047"/>
          </a:xfrm>
        </p:spPr>
        <p:txBody>
          <a:bodyPr/>
          <a:lstStyle/>
          <a:p>
            <a:pPr marL="0" indent="0">
              <a:buNone/>
            </a:pPr>
            <a:r>
              <a:rPr lang="en-GB" sz="1800" dirty="0"/>
              <a:t>Your company’s desktops run 32-bit Windows 7 with Service Pack 1 (SP1). You are planning the migration to 64-bit Windows 10. You have confirmed that all of the hardware is compatible with 64-bit Windows 10.</a:t>
            </a:r>
          </a:p>
          <a:p>
            <a:pPr marL="0" indent="0">
              <a:buNone/>
            </a:pPr>
            <a:endParaRPr lang="en-GB" sz="1800" dirty="0"/>
          </a:p>
          <a:p>
            <a:pPr marL="0" indent="0">
              <a:buNone/>
            </a:pPr>
            <a:r>
              <a:rPr lang="en-GB" sz="1800" dirty="0"/>
              <a:t>The migration must meet the following requirements:</a:t>
            </a:r>
          </a:p>
          <a:p>
            <a:r>
              <a:rPr lang="en-GB" sz="1800" dirty="0"/>
              <a:t>User settings and files must be preserved during the migration</a:t>
            </a:r>
          </a:p>
          <a:p>
            <a:r>
              <a:rPr lang="en-GB" sz="1800" dirty="0"/>
              <a:t>Existing hardware should be used</a:t>
            </a:r>
          </a:p>
          <a:p>
            <a:pPr marL="0" indent="0">
              <a:buNone/>
            </a:pPr>
            <a:endParaRPr lang="en-GB" sz="1800" dirty="0"/>
          </a:p>
          <a:p>
            <a:pPr marL="0" indent="0">
              <a:buNone/>
            </a:pPr>
            <a:r>
              <a:rPr lang="en-GB" sz="1800" dirty="0"/>
              <a:t>What is the best path for this migration?</a:t>
            </a:r>
          </a:p>
          <a:p>
            <a:pPr marL="0" indent="0">
              <a:buNone/>
            </a:pPr>
            <a:endParaRPr lang="en-GB" sz="1800" dirty="0"/>
          </a:p>
          <a:p>
            <a:pPr>
              <a:buAutoNum type="alphaUcPeriod"/>
            </a:pPr>
            <a:r>
              <a:rPr lang="en-GB" sz="1800" b="1" dirty="0">
                <a:solidFill>
                  <a:srgbClr val="C00000"/>
                </a:solidFill>
              </a:rPr>
              <a:t>In-Place Upgrade with a provisioning package</a:t>
            </a:r>
          </a:p>
          <a:p>
            <a:pPr>
              <a:buAutoNum type="alphaUcPeriod"/>
            </a:pPr>
            <a:r>
              <a:rPr lang="en-GB" sz="1800" b="1" dirty="0">
                <a:solidFill>
                  <a:srgbClr val="C00000"/>
                </a:solidFill>
              </a:rPr>
              <a:t>Wipe and Load Migration. Use User State Migration Tool (USMT) to migrate user files and settings</a:t>
            </a:r>
          </a:p>
          <a:p>
            <a:pPr>
              <a:buAutoNum type="alphaUcPeriod"/>
            </a:pPr>
            <a:r>
              <a:rPr lang="en-GB" sz="1800" b="1" dirty="0">
                <a:solidFill>
                  <a:srgbClr val="C00000"/>
                </a:solidFill>
              </a:rPr>
              <a:t>In-place Upgrade</a:t>
            </a:r>
          </a:p>
          <a:p>
            <a:pPr>
              <a:buAutoNum type="alphaUcPeriod"/>
            </a:pPr>
            <a:r>
              <a:rPr lang="en-GB" sz="1800" b="1" dirty="0">
                <a:solidFill>
                  <a:srgbClr val="C00000"/>
                </a:solidFill>
              </a:rPr>
              <a:t>Side-by-side migration</a:t>
            </a:r>
          </a:p>
          <a:p>
            <a:pPr>
              <a:buAutoNum type="alphaUcPeriod"/>
            </a:pPr>
            <a:endParaRPr lang="en-GB" sz="1800" b="1" dirty="0">
              <a:solidFill>
                <a:srgbClr val="C00000"/>
              </a:solidFill>
            </a:endParaRPr>
          </a:p>
          <a:p>
            <a:pPr marL="0" indent="0">
              <a:buNone/>
            </a:pPr>
            <a:r>
              <a:rPr lang="en-GB" sz="1800" dirty="0"/>
              <a:t> </a:t>
            </a:r>
          </a:p>
          <a:p>
            <a:pPr marL="0" indent="0">
              <a:buNone/>
            </a:pPr>
            <a:endParaRPr lang="en-GB" sz="1800" dirty="0"/>
          </a:p>
        </p:txBody>
      </p:sp>
      <p:sp>
        <p:nvSpPr>
          <p:cNvPr id="3" name="Title 2"/>
          <p:cNvSpPr>
            <a:spLocks noGrp="1"/>
          </p:cNvSpPr>
          <p:nvPr>
            <p:ph type="title"/>
          </p:nvPr>
        </p:nvSpPr>
        <p:spPr/>
        <p:txBody>
          <a:bodyPr/>
          <a:lstStyle/>
          <a:p>
            <a:r>
              <a:rPr lang="en-GB" dirty="0"/>
              <a:t>Practice Question</a:t>
            </a:r>
          </a:p>
        </p:txBody>
      </p:sp>
    </p:spTree>
    <p:extLst>
      <p:ext uri="{BB962C8B-B14F-4D97-AF65-F5344CB8AC3E}">
        <p14:creationId xmlns:p14="http://schemas.microsoft.com/office/powerpoint/2010/main" val="1328752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8" end="8"/>
                                            </p:txEl>
                                          </p:spTgt>
                                        </p:tgtEl>
                                      </p:cBhvr>
                                    </p:animEffect>
                                    <p:animScale>
                                      <p:cBhvr>
                                        <p:cTn id="7" dur="250" autoRev="1" fill="hold"/>
                                        <p:tgtEl>
                                          <p:spTgt spid="2">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7" y="982662"/>
            <a:ext cx="11277599" cy="6011863"/>
          </a:xfrm>
        </p:spPr>
        <p:txBody>
          <a:bodyPr/>
          <a:lstStyle/>
          <a:p>
            <a:pPr marL="0" indent="0">
              <a:buNone/>
            </a:pPr>
            <a:r>
              <a:rPr lang="en-US" sz="2600" dirty="0"/>
              <a:t>Windows 10 Home</a:t>
            </a:r>
          </a:p>
          <a:p>
            <a:r>
              <a:rPr lang="en-US" sz="1800" dirty="0">
                <a:solidFill>
                  <a:srgbClr val="D83B01"/>
                </a:solidFill>
              </a:rPr>
              <a:t>Designed for use in PCs</a:t>
            </a:r>
          </a:p>
          <a:p>
            <a:pPr marL="0" indent="0">
              <a:buNone/>
            </a:pPr>
            <a:r>
              <a:rPr lang="en-US" sz="2600" dirty="0"/>
              <a:t>Windows 10 Pro</a:t>
            </a:r>
          </a:p>
          <a:p>
            <a:r>
              <a:rPr lang="en-US" sz="1800" dirty="0">
                <a:solidFill>
                  <a:srgbClr val="D83B01"/>
                </a:solidFill>
              </a:rPr>
              <a:t>Windows 10 Pro is comparable with Windows 7 Professional, Ultimate and Windows 8/8.1 Pro.</a:t>
            </a:r>
          </a:p>
          <a:p>
            <a:pPr marL="0" indent="0">
              <a:buNone/>
            </a:pPr>
            <a:r>
              <a:rPr lang="en-US" sz="2600" dirty="0"/>
              <a:t>Windows 10 Pro Education</a:t>
            </a:r>
          </a:p>
          <a:p>
            <a:r>
              <a:rPr lang="en-US" sz="1800" dirty="0">
                <a:solidFill>
                  <a:srgbClr val="D83B01"/>
                </a:solidFill>
              </a:rPr>
              <a:t>Introduced in July 2016 for hardware partners</a:t>
            </a:r>
          </a:p>
          <a:p>
            <a:pPr marL="0" indent="0">
              <a:buNone/>
            </a:pPr>
            <a:r>
              <a:rPr lang="en-US" sz="2600" dirty="0"/>
              <a:t>Windows 10 Enterprise</a:t>
            </a:r>
          </a:p>
          <a:p>
            <a:r>
              <a:rPr lang="en-US" sz="1800" dirty="0">
                <a:solidFill>
                  <a:srgbClr val="D83B01"/>
                </a:solidFill>
              </a:rPr>
              <a:t>Windows 10 Enterprise provides all the features] of Windows 10 Pro </a:t>
            </a:r>
          </a:p>
          <a:p>
            <a:pPr marL="0" indent="0">
              <a:buNone/>
            </a:pPr>
            <a:r>
              <a:rPr lang="en-US" sz="2600" dirty="0"/>
              <a:t>Windows 10 Enterprise LTSB</a:t>
            </a:r>
          </a:p>
          <a:p>
            <a:r>
              <a:rPr lang="en-US" sz="1800" dirty="0">
                <a:solidFill>
                  <a:srgbClr val="D83B01"/>
                </a:solidFill>
              </a:rPr>
              <a:t>Enterprise version that does not include Cortana, Windows Store, Edge, Photo Viewer and UWP Calculator</a:t>
            </a:r>
          </a:p>
          <a:p>
            <a:pPr marL="0" indent="0">
              <a:buNone/>
            </a:pPr>
            <a:r>
              <a:rPr lang="en-US" sz="2600" dirty="0"/>
              <a:t>Windows 10 Education</a:t>
            </a:r>
          </a:p>
          <a:p>
            <a:r>
              <a:rPr lang="en-US" sz="1800" dirty="0">
                <a:solidFill>
                  <a:srgbClr val="D83B01"/>
                </a:solidFill>
              </a:rPr>
              <a:t>For use in schools, colleges, and universities.</a:t>
            </a:r>
          </a:p>
          <a:p>
            <a:pPr marL="0" indent="0">
              <a:buNone/>
            </a:pPr>
            <a:r>
              <a:rPr lang="en-US" sz="2600" dirty="0"/>
              <a:t>Windows 10 Mobile</a:t>
            </a:r>
          </a:p>
          <a:p>
            <a:r>
              <a:rPr lang="en-US" sz="1800" dirty="0">
                <a:solidFill>
                  <a:srgbClr val="D83B01"/>
                </a:solidFill>
              </a:rPr>
              <a:t>For use in schools, colleges, and universities.</a:t>
            </a:r>
          </a:p>
          <a:p>
            <a:pPr marL="0" indent="0">
              <a:buNone/>
            </a:pPr>
            <a:r>
              <a:rPr lang="en-US" sz="2600" dirty="0"/>
              <a:t>Windows 10 Mobile Enterprise</a:t>
            </a:r>
          </a:p>
          <a:p>
            <a:r>
              <a:rPr lang="en-US" sz="1800" dirty="0">
                <a:solidFill>
                  <a:srgbClr val="D83B01"/>
                </a:solidFill>
              </a:rPr>
              <a:t>Provides security updates more quickly</a:t>
            </a:r>
          </a:p>
        </p:txBody>
      </p:sp>
      <p:sp>
        <p:nvSpPr>
          <p:cNvPr id="3" name="Title 2"/>
          <p:cNvSpPr>
            <a:spLocks noGrp="1"/>
          </p:cNvSpPr>
          <p:nvPr>
            <p:ph type="title"/>
          </p:nvPr>
        </p:nvSpPr>
        <p:spPr/>
        <p:txBody>
          <a:bodyPr/>
          <a:lstStyle/>
          <a:p>
            <a:r>
              <a:rPr lang="en-US" dirty="0">
                <a:solidFill>
                  <a:srgbClr val="D83B01"/>
                </a:solidFill>
              </a:rPr>
              <a:t>Windows 10 Editions</a:t>
            </a:r>
          </a:p>
        </p:txBody>
      </p:sp>
    </p:spTree>
    <p:extLst>
      <p:ext uri="{BB962C8B-B14F-4D97-AF65-F5344CB8AC3E}">
        <p14:creationId xmlns:p14="http://schemas.microsoft.com/office/powerpoint/2010/main" val="25783796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83B01"/>
                </a:solidFill>
              </a:rPr>
              <a:t>Configure a Virtual Smart Card</a:t>
            </a:r>
          </a:p>
        </p:txBody>
      </p:sp>
      <p:sp>
        <p:nvSpPr>
          <p:cNvPr id="3" name="Text Placeholder 2"/>
          <p:cNvSpPr>
            <a:spLocks noGrp="1"/>
          </p:cNvSpPr>
          <p:nvPr>
            <p:ph type="body" sz="quarter" idx="11"/>
          </p:nvPr>
        </p:nvSpPr>
        <p:spPr>
          <a:xfrm>
            <a:off x="274639" y="1244865"/>
            <a:ext cx="6632598" cy="1377300"/>
          </a:xfrm>
        </p:spPr>
        <p:txBody>
          <a:bodyPr/>
          <a:lstStyle/>
          <a:p>
            <a:pPr marL="0" indent="0">
              <a:buNone/>
            </a:pPr>
            <a:r>
              <a:rPr lang="en-US" dirty="0"/>
              <a:t>Sample Exam Steps:</a:t>
            </a:r>
          </a:p>
          <a:p>
            <a:r>
              <a:rPr lang="en-US" sz="2500" dirty="0">
                <a:solidFill>
                  <a:srgbClr val="D83B01"/>
                </a:solidFill>
              </a:rPr>
              <a:t>Step 1: Create a certificate Template</a:t>
            </a:r>
          </a:p>
          <a:p>
            <a:r>
              <a:rPr lang="en-US" sz="2500" dirty="0">
                <a:solidFill>
                  <a:srgbClr val="D83B01"/>
                </a:solidFill>
              </a:rPr>
              <a:t>Step 2: Create the virtual TPM smartcard</a:t>
            </a:r>
          </a:p>
          <a:p>
            <a:r>
              <a:rPr lang="en-US" sz="2500" dirty="0">
                <a:solidFill>
                  <a:srgbClr val="D83B01"/>
                </a:solidFill>
              </a:rPr>
              <a:t>Step 3: Enroll the certificate on the TPM virtual smartcard</a:t>
            </a:r>
          </a:p>
        </p:txBody>
      </p:sp>
      <p:sp>
        <p:nvSpPr>
          <p:cNvPr id="4" name="Text Placeholder 2"/>
          <p:cNvSpPr txBox="1">
            <a:spLocks/>
          </p:cNvSpPr>
          <p:nvPr/>
        </p:nvSpPr>
        <p:spPr>
          <a:xfrm>
            <a:off x="274639" y="3652526"/>
            <a:ext cx="6363882" cy="1508105"/>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1250">
                      <a:schemeClr val="tx1"/>
                    </a:gs>
                    <a:gs pos="100000">
                      <a:schemeClr val="tx1"/>
                    </a:gs>
                  </a:gsLst>
                  <a:lin ang="5400000" scaled="0"/>
                </a:gradFill>
                <a:latin typeface="+mj-lt"/>
                <a:ea typeface="+mn-ea"/>
                <a:cs typeface="+mn-cs"/>
              </a:defRPr>
            </a:lvl1pPr>
            <a:lvl2pPr marL="28575"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223838"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76250"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739775" marR="0" indent="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Key Exam Content</a:t>
            </a:r>
          </a:p>
          <a:p>
            <a:r>
              <a:rPr lang="en-US" sz="2500" dirty="0">
                <a:solidFill>
                  <a:srgbClr val="D83B01"/>
                </a:solidFill>
              </a:rPr>
              <a:t>Understand how to use tpsvmcmgr.exe to configure a smart card.</a:t>
            </a:r>
          </a:p>
        </p:txBody>
      </p:sp>
      <p:sp>
        <p:nvSpPr>
          <p:cNvPr id="5" name="Rectangle 4"/>
          <p:cNvSpPr/>
          <p:nvPr/>
        </p:nvSpPr>
        <p:spPr bwMode="auto">
          <a:xfrm>
            <a:off x="427037" y="5815895"/>
            <a:ext cx="10744200" cy="685800"/>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dirty="0">
                <a:solidFill>
                  <a:schemeClr val="bg1"/>
                </a:solidFill>
                <a:latin typeface="Courier New" panose="02070309020205020404" pitchFamily="49" charset="0"/>
                <a:cs typeface="Courier New" panose="02070309020205020404" pitchFamily="49" charset="0"/>
              </a:rPr>
              <a:t>tpmvscmgr.exe create /name </a:t>
            </a:r>
            <a:r>
              <a:rPr lang="en-US" dirty="0" err="1">
                <a:solidFill>
                  <a:schemeClr val="bg1"/>
                </a:solidFill>
                <a:latin typeface="Courier New" panose="02070309020205020404" pitchFamily="49" charset="0"/>
                <a:cs typeface="Courier New" panose="02070309020205020404" pitchFamily="49" charset="0"/>
              </a:rPr>
              <a:t>tpmvsc</a:t>
            </a:r>
            <a:r>
              <a:rPr lang="en-US" dirty="0">
                <a:solidFill>
                  <a:schemeClr val="bg1"/>
                </a:solidFill>
                <a:latin typeface="Courier New" panose="02070309020205020404" pitchFamily="49" charset="0"/>
                <a:cs typeface="Courier New" panose="02070309020205020404" pitchFamily="49" charset="0"/>
              </a:rPr>
              <a:t> /pin default /</a:t>
            </a:r>
            <a:r>
              <a:rPr lang="en-US" dirty="0" err="1">
                <a:solidFill>
                  <a:schemeClr val="bg1"/>
                </a:solidFill>
                <a:latin typeface="Courier New" panose="02070309020205020404" pitchFamily="49" charset="0"/>
                <a:cs typeface="Courier New" panose="02070309020205020404" pitchFamily="49" charset="0"/>
              </a:rPr>
              <a:t>adminkey</a:t>
            </a:r>
            <a:r>
              <a:rPr lang="en-US" dirty="0">
                <a:solidFill>
                  <a:schemeClr val="bg1"/>
                </a:solidFill>
                <a:latin typeface="Courier New" panose="02070309020205020404" pitchFamily="49" charset="0"/>
                <a:cs typeface="Courier New" panose="02070309020205020404" pitchFamily="49" charset="0"/>
              </a:rPr>
              <a:t> random /generate</a:t>
            </a:r>
            <a:endParaRPr lang="en-US" sz="2000" dirty="0">
              <a:solidFill>
                <a:schemeClr val="bg1"/>
              </a:solidFill>
              <a:latin typeface="Courier New" panose="02070309020205020404" pitchFamily="49" charset="0"/>
              <a:cs typeface="Courier New" panose="02070309020205020404" pitchFamily="49" charset="0"/>
            </a:endParaRPr>
          </a:p>
        </p:txBody>
      </p:sp>
      <p:pic>
        <p:nvPicPr>
          <p:cNvPr id="8" name="Picture 7"/>
          <p:cNvPicPr>
            <a:picLocks noChangeAspect="1"/>
          </p:cNvPicPr>
          <p:nvPr/>
        </p:nvPicPr>
        <p:blipFill>
          <a:blip r:embed="rId3"/>
          <a:stretch>
            <a:fillRect/>
          </a:stretch>
        </p:blipFill>
        <p:spPr>
          <a:xfrm>
            <a:off x="7447429" y="1132106"/>
            <a:ext cx="4803565" cy="3057546"/>
          </a:xfrm>
          <a:prstGeom prst="rect">
            <a:avLst/>
          </a:prstGeom>
        </p:spPr>
      </p:pic>
      <p:pic>
        <p:nvPicPr>
          <p:cNvPr id="6" name="Picture 5"/>
          <p:cNvPicPr>
            <a:picLocks noChangeAspect="1"/>
          </p:cNvPicPr>
          <p:nvPr/>
        </p:nvPicPr>
        <p:blipFill>
          <a:blip r:embed="rId4"/>
          <a:stretch>
            <a:fillRect/>
          </a:stretch>
        </p:blipFill>
        <p:spPr>
          <a:xfrm>
            <a:off x="6760160" y="3790364"/>
            <a:ext cx="3924300" cy="1648206"/>
          </a:xfrm>
          <a:prstGeom prst="rect">
            <a:avLst/>
          </a:prstGeom>
        </p:spPr>
      </p:pic>
      <p:pic>
        <p:nvPicPr>
          <p:cNvPr id="7" name="Picture 6"/>
          <p:cNvPicPr>
            <a:picLocks noChangeAspect="1"/>
          </p:cNvPicPr>
          <p:nvPr/>
        </p:nvPicPr>
        <p:blipFill>
          <a:blip r:embed="rId5"/>
          <a:stretch>
            <a:fillRect/>
          </a:stretch>
        </p:blipFill>
        <p:spPr>
          <a:xfrm>
            <a:off x="7894637" y="4932374"/>
            <a:ext cx="995363" cy="809787"/>
          </a:xfrm>
          <a:prstGeom prst="rect">
            <a:avLst/>
          </a:prstGeom>
        </p:spPr>
      </p:pic>
    </p:spTree>
    <p:extLst>
      <p:ext uri="{BB962C8B-B14F-4D97-AF65-F5344CB8AC3E}">
        <p14:creationId xmlns:p14="http://schemas.microsoft.com/office/powerpoint/2010/main" val="40440792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2237" y="982662"/>
            <a:ext cx="7772400" cy="6155531"/>
          </a:xfrm>
        </p:spPr>
        <p:txBody>
          <a:bodyPr/>
          <a:lstStyle/>
          <a:p>
            <a:r>
              <a:rPr lang="en-US" dirty="0"/>
              <a:t>Cortana</a:t>
            </a:r>
          </a:p>
          <a:p>
            <a:pPr marL="0" indent="0">
              <a:buNone/>
            </a:pPr>
            <a:r>
              <a:rPr lang="en-US" sz="2000" dirty="0">
                <a:solidFill>
                  <a:srgbClr val="D83B01"/>
                </a:solidFill>
              </a:rPr>
              <a:t>Windows 10 Digital Assistant</a:t>
            </a:r>
          </a:p>
          <a:p>
            <a:r>
              <a:rPr lang="en-US" dirty="0"/>
              <a:t>Continuum</a:t>
            </a:r>
          </a:p>
          <a:p>
            <a:pPr marL="0" indent="0">
              <a:buNone/>
            </a:pPr>
            <a:r>
              <a:rPr lang="en-US" sz="2000" dirty="0">
                <a:solidFill>
                  <a:srgbClr val="D83B01"/>
                </a:solidFill>
              </a:rPr>
              <a:t>Optimization of the Experience across device types</a:t>
            </a:r>
          </a:p>
          <a:p>
            <a:r>
              <a:rPr lang="en-US" dirty="0"/>
              <a:t>Miracast</a:t>
            </a:r>
          </a:p>
          <a:p>
            <a:pPr marL="0" indent="0">
              <a:buNone/>
            </a:pPr>
            <a:r>
              <a:rPr lang="en-US" sz="2000" dirty="0">
                <a:solidFill>
                  <a:srgbClr val="D83B01"/>
                </a:solidFill>
              </a:rPr>
              <a:t>Used to connect to monitors or projectors Windows device wirelesses</a:t>
            </a:r>
          </a:p>
          <a:p>
            <a:r>
              <a:rPr lang="en-US" dirty="0"/>
              <a:t>Touch </a:t>
            </a:r>
          </a:p>
          <a:p>
            <a:pPr marL="0" indent="0">
              <a:buNone/>
            </a:pPr>
            <a:r>
              <a:rPr lang="en-US" sz="2000" dirty="0">
                <a:solidFill>
                  <a:srgbClr val="D83B01"/>
                </a:solidFill>
              </a:rPr>
              <a:t>Allows for interactive, touch-centric operating system experience</a:t>
            </a:r>
          </a:p>
          <a:p>
            <a:r>
              <a:rPr lang="en-US" dirty="0"/>
              <a:t>OneDrive</a:t>
            </a:r>
          </a:p>
          <a:p>
            <a:pPr marL="0" indent="0">
              <a:buNone/>
            </a:pPr>
            <a:r>
              <a:rPr lang="en-US" sz="2000" dirty="0">
                <a:solidFill>
                  <a:srgbClr val="D83B01"/>
                </a:solidFill>
              </a:rPr>
              <a:t>Free online storage</a:t>
            </a:r>
          </a:p>
          <a:p>
            <a:r>
              <a:rPr lang="en-US" dirty="0"/>
              <a:t>Sync your settings</a:t>
            </a:r>
          </a:p>
          <a:p>
            <a:pPr marL="0" indent="0">
              <a:buNone/>
            </a:pPr>
            <a:r>
              <a:rPr lang="en-US" sz="2000" dirty="0">
                <a:solidFill>
                  <a:srgbClr val="D83B01"/>
                </a:solidFill>
              </a:rPr>
              <a:t>Data remains synced across multiple Windows 10 devices</a:t>
            </a:r>
          </a:p>
        </p:txBody>
      </p:sp>
      <p:sp>
        <p:nvSpPr>
          <p:cNvPr id="3" name="Title 2"/>
          <p:cNvSpPr>
            <a:spLocks noGrp="1"/>
          </p:cNvSpPr>
          <p:nvPr>
            <p:ph type="title"/>
          </p:nvPr>
        </p:nvSpPr>
        <p:spPr/>
        <p:txBody>
          <a:bodyPr/>
          <a:lstStyle/>
          <a:p>
            <a:r>
              <a:rPr lang="en-US" dirty="0"/>
              <a:t>General Features in Windows 10 </a:t>
            </a:r>
          </a:p>
        </p:txBody>
      </p:sp>
    </p:spTree>
    <p:extLst>
      <p:ext uri="{BB962C8B-B14F-4D97-AF65-F5344CB8AC3E}">
        <p14:creationId xmlns:p14="http://schemas.microsoft.com/office/powerpoint/2010/main" val="208626612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2237" y="982662"/>
            <a:ext cx="11887200" cy="6155531"/>
          </a:xfrm>
        </p:spPr>
        <p:txBody>
          <a:bodyPr/>
          <a:lstStyle/>
          <a:p>
            <a:r>
              <a:rPr lang="en-US" dirty="0"/>
              <a:t>BitLocker</a:t>
            </a:r>
          </a:p>
          <a:p>
            <a:pPr marL="0" indent="0">
              <a:buNone/>
            </a:pPr>
            <a:r>
              <a:rPr lang="en-US" sz="2000" dirty="0">
                <a:solidFill>
                  <a:srgbClr val="D83B01"/>
                </a:solidFill>
              </a:rPr>
              <a:t>A TPM works with BitLocker to help protect against data theft</a:t>
            </a:r>
          </a:p>
          <a:p>
            <a:r>
              <a:rPr lang="en-US" dirty="0"/>
              <a:t>Device Health Attestation</a:t>
            </a:r>
          </a:p>
          <a:p>
            <a:pPr marL="0" indent="0">
              <a:buNone/>
            </a:pPr>
            <a:r>
              <a:rPr lang="en-US" sz="2000" dirty="0">
                <a:solidFill>
                  <a:srgbClr val="D83B01"/>
                </a:solidFill>
              </a:rPr>
              <a:t>Ensures Windows 10 Boot process meets the requirements of the organization</a:t>
            </a:r>
          </a:p>
          <a:p>
            <a:r>
              <a:rPr lang="en-US" dirty="0"/>
              <a:t>Secure Boot</a:t>
            </a:r>
          </a:p>
          <a:p>
            <a:pPr marL="0" indent="0">
              <a:buNone/>
            </a:pPr>
            <a:r>
              <a:rPr lang="en-US" sz="2000" dirty="0">
                <a:solidFill>
                  <a:srgbClr val="D83B01"/>
                </a:solidFill>
              </a:rPr>
              <a:t>Secures the process of Booting up the Windows 10 device</a:t>
            </a:r>
          </a:p>
          <a:p>
            <a:r>
              <a:rPr lang="en-US" dirty="0"/>
              <a:t>Two-Factor Authentication</a:t>
            </a:r>
          </a:p>
          <a:p>
            <a:pPr marL="0" indent="0">
              <a:buNone/>
            </a:pPr>
            <a:r>
              <a:rPr lang="en-US" sz="2000" dirty="0">
                <a:solidFill>
                  <a:srgbClr val="D83B01"/>
                </a:solidFill>
              </a:rPr>
              <a:t>Enforces the need for more than one form factor to authenticate to the device</a:t>
            </a:r>
          </a:p>
          <a:p>
            <a:r>
              <a:rPr lang="en-US" dirty="0"/>
              <a:t>Virtual Secure Mode</a:t>
            </a:r>
          </a:p>
          <a:p>
            <a:pPr marL="0" indent="0">
              <a:buNone/>
            </a:pPr>
            <a:r>
              <a:rPr lang="en-US" sz="2000" dirty="0">
                <a:solidFill>
                  <a:srgbClr val="D83B01"/>
                </a:solidFill>
              </a:rPr>
              <a:t>The VSM moves sensitive elements of the OS to a more secure location</a:t>
            </a:r>
          </a:p>
          <a:p>
            <a:r>
              <a:rPr lang="en-US" dirty="0"/>
              <a:t>Virtual Smart Card</a:t>
            </a:r>
          </a:p>
          <a:p>
            <a:pPr marL="0" indent="0">
              <a:buNone/>
            </a:pPr>
            <a:r>
              <a:rPr lang="en-US" sz="2000" dirty="0">
                <a:solidFill>
                  <a:srgbClr val="D83B01"/>
                </a:solidFill>
              </a:rPr>
              <a:t>Allows for the use of a virtual smart card without having a physical smart card</a:t>
            </a:r>
          </a:p>
        </p:txBody>
      </p:sp>
      <p:sp>
        <p:nvSpPr>
          <p:cNvPr id="3" name="Title 2"/>
          <p:cNvSpPr>
            <a:spLocks noGrp="1"/>
          </p:cNvSpPr>
          <p:nvPr>
            <p:ph type="title"/>
          </p:nvPr>
        </p:nvSpPr>
        <p:spPr/>
        <p:txBody>
          <a:bodyPr/>
          <a:lstStyle/>
          <a:p>
            <a:r>
              <a:rPr lang="en-US" dirty="0"/>
              <a:t>Security Features in Windows 10 </a:t>
            </a:r>
          </a:p>
        </p:txBody>
      </p:sp>
    </p:spTree>
    <p:extLst>
      <p:ext uri="{BB962C8B-B14F-4D97-AF65-F5344CB8AC3E}">
        <p14:creationId xmlns:p14="http://schemas.microsoft.com/office/powerpoint/2010/main" val="126128379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47237" y="677862"/>
            <a:ext cx="1447800" cy="5278227"/>
          </a:xfrm>
        </p:spPr>
        <p:txBody>
          <a:bodyPr vert="vert"/>
          <a:lstStyle/>
          <a:p>
            <a:pPr algn="ctr"/>
            <a:r>
              <a:rPr lang="en-US" dirty="0"/>
              <a:t>Feature Availability Pro vs Enterprise</a:t>
            </a:r>
          </a:p>
        </p:txBody>
      </p:sp>
      <p:graphicFrame>
        <p:nvGraphicFramePr>
          <p:cNvPr id="5" name="Content Placeholder 7"/>
          <p:cNvGraphicFramePr>
            <a:graphicFrameLocks/>
          </p:cNvGraphicFramePr>
          <p:nvPr>
            <p:extLst>
              <p:ext uri="{D42A27DB-BD31-4B8C-83A1-F6EECF244321}">
                <p14:modId xmlns:p14="http://schemas.microsoft.com/office/powerpoint/2010/main" val="155680073"/>
              </p:ext>
            </p:extLst>
          </p:nvPr>
        </p:nvGraphicFramePr>
        <p:xfrm>
          <a:off x="564816" y="211852"/>
          <a:ext cx="7030388" cy="6638210"/>
        </p:xfrm>
        <a:graphic>
          <a:graphicData uri="http://schemas.openxmlformats.org/drawingml/2006/table">
            <a:tbl>
              <a:tblPr firstRow="1" bandRow="1">
                <a:tableStyleId>{5C22544A-7EE6-4342-B048-85BDC9FD1C3A}</a:tableStyleId>
              </a:tblPr>
              <a:tblGrid>
                <a:gridCol w="5047268">
                  <a:extLst>
                    <a:ext uri="{9D8B030D-6E8A-4147-A177-3AD203B41FA5}">
                      <a16:colId xmlns:a16="http://schemas.microsoft.com/office/drawing/2014/main" val="52199786"/>
                    </a:ext>
                  </a:extLst>
                </a:gridCol>
                <a:gridCol w="767438">
                  <a:extLst>
                    <a:ext uri="{9D8B030D-6E8A-4147-A177-3AD203B41FA5}">
                      <a16:colId xmlns:a16="http://schemas.microsoft.com/office/drawing/2014/main" val="620490075"/>
                    </a:ext>
                  </a:extLst>
                </a:gridCol>
                <a:gridCol w="1215682">
                  <a:extLst>
                    <a:ext uri="{9D8B030D-6E8A-4147-A177-3AD203B41FA5}">
                      <a16:colId xmlns:a16="http://schemas.microsoft.com/office/drawing/2014/main" val="1795063942"/>
                    </a:ext>
                  </a:extLst>
                </a:gridCol>
              </a:tblGrid>
              <a:tr h="36000">
                <a:tc>
                  <a:txBody>
                    <a:bodyPr/>
                    <a:lstStyle/>
                    <a:p>
                      <a:pPr algn="ctr" fontAlgn="b"/>
                      <a:r>
                        <a:rPr lang="en-US" sz="1200" u="none" strike="noStrike" noProof="0" dirty="0">
                          <a:effectLst/>
                        </a:rPr>
                        <a:t>Feature name</a:t>
                      </a:r>
                      <a:endParaRPr lang="en-US" sz="1200" b="1" i="0" u="none" strike="noStrike" noProof="0" dirty="0">
                        <a:solidFill>
                          <a:srgbClr val="FFFFFF"/>
                        </a:solidFill>
                        <a:effectLst/>
                        <a:latin typeface="+mn-lt"/>
                      </a:endParaRPr>
                    </a:p>
                  </a:txBody>
                  <a:tcPr marL="1558" marR="1558" marT="1558" marB="0" anchor="ctr"/>
                </a:tc>
                <a:tc>
                  <a:txBody>
                    <a:bodyPr/>
                    <a:lstStyle/>
                    <a:p>
                      <a:pPr algn="ctr" fontAlgn="b"/>
                      <a:r>
                        <a:rPr lang="en-US" sz="1200" u="none" strike="noStrike" noProof="0" dirty="0">
                          <a:effectLst/>
                        </a:rPr>
                        <a:t>Windows 10 Pro </a:t>
                      </a:r>
                      <a:endParaRPr lang="en-US" sz="1200" b="1" i="0" u="none" strike="noStrike" noProof="0" dirty="0">
                        <a:solidFill>
                          <a:srgbClr val="FFFFFF"/>
                        </a:solidFill>
                        <a:effectLst/>
                        <a:latin typeface="Calibri" panose="020F0502020204030204" pitchFamily="34" charset="0"/>
                      </a:endParaRPr>
                    </a:p>
                  </a:txBody>
                  <a:tcPr marL="1558" marR="1558" marT="1558" marB="0" anchor="ctr"/>
                </a:tc>
                <a:tc>
                  <a:txBody>
                    <a:bodyPr/>
                    <a:lstStyle/>
                    <a:p>
                      <a:pPr algn="ctr" fontAlgn="b"/>
                      <a:r>
                        <a:rPr lang="en-US" sz="1200" u="none" strike="noStrike" noProof="0" dirty="0">
                          <a:effectLst/>
                        </a:rPr>
                        <a:t>Windows 10 Enterprise</a:t>
                      </a:r>
                      <a:endParaRPr lang="en-US" sz="1200" b="1" i="0" u="none" strike="noStrike" noProof="0" dirty="0">
                        <a:solidFill>
                          <a:srgbClr val="FFFFFF"/>
                        </a:solidFill>
                        <a:effectLst/>
                        <a:latin typeface="Calibri" panose="020F0502020204030204" pitchFamily="34" charset="0"/>
                      </a:endParaRPr>
                    </a:p>
                  </a:txBody>
                  <a:tcPr marL="1558" marR="1558" marT="1558" marB="0" anchor="ctr"/>
                </a:tc>
                <a:extLst>
                  <a:ext uri="{0D108BD9-81ED-4DB2-BD59-A6C34878D82A}">
                    <a16:rowId xmlns:a16="http://schemas.microsoft.com/office/drawing/2014/main" val="2743878265"/>
                  </a:ext>
                </a:extLst>
              </a:tr>
              <a:tr h="36000">
                <a:tc>
                  <a:txBody>
                    <a:bodyPr/>
                    <a:lstStyle/>
                    <a:p>
                      <a:pPr algn="l" fontAlgn="b"/>
                      <a:r>
                        <a:rPr lang="en-US" sz="1200" u="none" strike="noStrike" noProof="0" dirty="0">
                          <a:effectLst/>
                        </a:rPr>
                        <a:t>Bitlocker</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19876612"/>
                  </a:ext>
                </a:extLst>
              </a:tr>
              <a:tr h="36000">
                <a:tc>
                  <a:txBody>
                    <a:bodyPr/>
                    <a:lstStyle/>
                    <a:p>
                      <a:pPr algn="l" fontAlgn="b"/>
                      <a:r>
                        <a:rPr lang="en-US" sz="1200" u="none" strike="noStrike" noProof="0" dirty="0">
                          <a:effectLst/>
                        </a:rPr>
                        <a:t>Bitlocker to Go</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604760891"/>
                  </a:ext>
                </a:extLst>
              </a:tr>
              <a:tr h="36000">
                <a:tc>
                  <a:txBody>
                    <a:bodyPr/>
                    <a:lstStyle/>
                    <a:p>
                      <a:pPr algn="l" fontAlgn="b"/>
                      <a:r>
                        <a:rPr lang="en-US" sz="1200" u="none" strike="noStrike" noProof="0" dirty="0">
                          <a:effectLst/>
                        </a:rPr>
                        <a:t>Multilingual User Interface</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4087845311"/>
                  </a:ext>
                </a:extLst>
              </a:tr>
              <a:tr h="36000">
                <a:tc>
                  <a:txBody>
                    <a:bodyPr/>
                    <a:lstStyle/>
                    <a:p>
                      <a:pPr algn="l" fontAlgn="b"/>
                      <a:r>
                        <a:rPr lang="en-US" sz="1200" u="none" strike="noStrike" noProof="0" dirty="0">
                          <a:effectLst/>
                        </a:rPr>
                        <a:t>Hyper-V host</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x64 only</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x64 only</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334278085"/>
                  </a:ext>
                </a:extLst>
              </a:tr>
              <a:tr h="36000">
                <a:tc>
                  <a:txBody>
                    <a:bodyPr/>
                    <a:lstStyle/>
                    <a:p>
                      <a:pPr algn="l" fontAlgn="b"/>
                      <a:r>
                        <a:rPr lang="en-US" sz="1200" u="none" strike="noStrike" noProof="0" dirty="0">
                          <a:effectLst/>
                        </a:rPr>
                        <a:t>Auto triggered VPN</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672022395"/>
                  </a:ext>
                </a:extLst>
              </a:tr>
              <a:tr h="36000">
                <a:tc>
                  <a:txBody>
                    <a:bodyPr/>
                    <a:lstStyle/>
                    <a:p>
                      <a:pPr algn="l" fontAlgn="b"/>
                      <a:r>
                        <a:rPr lang="en-US" sz="1200" u="none" strike="noStrike" noProof="0" dirty="0">
                          <a:effectLst/>
                        </a:rPr>
                        <a:t>WorkFolders</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2820747724"/>
                  </a:ext>
                </a:extLst>
              </a:tr>
              <a:tr h="36000">
                <a:tc>
                  <a:txBody>
                    <a:bodyPr/>
                    <a:lstStyle/>
                    <a:p>
                      <a:pPr algn="l" fontAlgn="b"/>
                      <a:r>
                        <a:rPr lang="en-US" sz="1200" u="none" strike="noStrike" noProof="0" dirty="0">
                          <a:effectLst/>
                        </a:rPr>
                        <a:t>MDM enrollment</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568246299"/>
                  </a:ext>
                </a:extLst>
              </a:tr>
              <a:tr h="36000">
                <a:tc>
                  <a:txBody>
                    <a:bodyPr/>
                    <a:lstStyle/>
                    <a:p>
                      <a:pPr algn="l" fontAlgn="b"/>
                      <a:r>
                        <a:rPr lang="en-US" sz="1200" u="none" strike="noStrike" noProof="0" dirty="0">
                          <a:effectLst/>
                        </a:rPr>
                        <a:t>Virtual SmartCard</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796437606"/>
                  </a:ext>
                </a:extLst>
              </a:tr>
              <a:tr h="36000">
                <a:tc>
                  <a:txBody>
                    <a:bodyPr/>
                    <a:lstStyle/>
                    <a:p>
                      <a:pPr algn="l" fontAlgn="b"/>
                      <a:r>
                        <a:rPr lang="en-US" sz="1200" u="none" strike="noStrike" noProof="0" dirty="0">
                          <a:effectLst/>
                        </a:rPr>
                        <a:t>Azure AD join</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505990156"/>
                  </a:ext>
                </a:extLst>
              </a:tr>
              <a:tr h="36000">
                <a:tc>
                  <a:txBody>
                    <a:bodyPr/>
                    <a:lstStyle/>
                    <a:p>
                      <a:pPr algn="l" fontAlgn="b"/>
                      <a:r>
                        <a:rPr lang="en-US" sz="1200" u="none" strike="noStrike" noProof="0" dirty="0">
                          <a:effectLst/>
                        </a:rPr>
                        <a:t>Full MDM support</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177088816"/>
                  </a:ext>
                </a:extLst>
              </a:tr>
              <a:tr h="36000">
                <a:tc>
                  <a:txBody>
                    <a:bodyPr/>
                    <a:lstStyle/>
                    <a:p>
                      <a:pPr algn="l" fontAlgn="b"/>
                      <a:r>
                        <a:rPr lang="en-US" sz="1200" u="none" strike="noStrike" noProof="0" dirty="0">
                          <a:effectLst/>
                        </a:rPr>
                        <a:t>Business Store</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733640331"/>
                  </a:ext>
                </a:extLst>
              </a:tr>
              <a:tr h="36000">
                <a:tc>
                  <a:txBody>
                    <a:bodyPr/>
                    <a:lstStyle/>
                    <a:p>
                      <a:pPr algn="l" fontAlgn="b"/>
                      <a:r>
                        <a:rPr lang="en-US" sz="1200" u="none" strike="noStrike" noProof="0" dirty="0">
                          <a:effectLst/>
                        </a:rPr>
                        <a:t>Microsoft Passport</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45745332"/>
                  </a:ext>
                </a:extLst>
              </a:tr>
              <a:tr h="36000">
                <a:tc>
                  <a:txBody>
                    <a:bodyPr/>
                    <a:lstStyle/>
                    <a:p>
                      <a:pPr algn="l" fontAlgn="b"/>
                      <a:r>
                        <a:rPr lang="en-US" sz="1200" u="none" strike="noStrike" noProof="0" dirty="0">
                          <a:effectLst/>
                        </a:rPr>
                        <a:t>Enterprise Data Protection</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605147861"/>
                  </a:ext>
                </a:extLst>
              </a:tr>
              <a:tr h="36000">
                <a:tc>
                  <a:txBody>
                    <a:bodyPr/>
                    <a:lstStyle/>
                    <a:p>
                      <a:pPr marL="0" algn="l" defTabSz="914367" rtl="0" eaLnBrk="1" fontAlgn="b" latinLnBrk="0" hangingPunct="1"/>
                      <a:r>
                        <a:rPr lang="en-US" sz="1200" u="none" strike="noStrike" kern="1200" noProof="0" dirty="0">
                          <a:effectLst/>
                        </a:rPr>
                        <a:t>2 factors authentication</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773216254"/>
                  </a:ext>
                </a:extLst>
              </a:tr>
              <a:tr h="36000">
                <a:tc>
                  <a:txBody>
                    <a:bodyPr/>
                    <a:lstStyle/>
                    <a:p>
                      <a:pPr algn="l" fontAlgn="b"/>
                      <a:r>
                        <a:rPr lang="en-US" sz="1200" u="none" strike="noStrike" noProof="0" dirty="0">
                          <a:effectLst/>
                        </a:rPr>
                        <a:t>Windows Update for Business</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351574822"/>
                  </a:ext>
                </a:extLst>
              </a:tr>
              <a:tr h="36000">
                <a:tc>
                  <a:txBody>
                    <a:bodyPr/>
                    <a:lstStyle/>
                    <a:p>
                      <a:pPr algn="l" fontAlgn="b"/>
                      <a:r>
                        <a:rPr lang="en-US" sz="1200" u="none" strike="noStrike" noProof="0" dirty="0">
                          <a:effectLst/>
                        </a:rPr>
                        <a:t>Current Branch for Business</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686450049"/>
                  </a:ext>
                </a:extLst>
              </a:tr>
              <a:tr h="36000">
                <a:tc>
                  <a:txBody>
                    <a:bodyPr/>
                    <a:lstStyle/>
                    <a:p>
                      <a:pPr algn="l" fontAlgn="b"/>
                      <a:r>
                        <a:rPr lang="en-US" sz="1200" u="none" strike="noStrike" noProof="0" dirty="0">
                          <a:effectLst/>
                        </a:rPr>
                        <a:t>Long Term Servicing Branch</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2630088615"/>
                  </a:ext>
                </a:extLst>
              </a:tr>
              <a:tr h="36000">
                <a:tc>
                  <a:txBody>
                    <a:bodyPr/>
                    <a:lstStyle/>
                    <a:p>
                      <a:pPr algn="l" fontAlgn="b"/>
                      <a:r>
                        <a:rPr lang="en-US" sz="1200" u="none" strike="noStrike" noProof="0" dirty="0">
                          <a:effectLst/>
                        </a:rPr>
                        <a:t>AppLocker</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954001779"/>
                  </a:ext>
                </a:extLst>
              </a:tr>
              <a:tr h="36000">
                <a:tc>
                  <a:txBody>
                    <a:bodyPr/>
                    <a:lstStyle/>
                    <a:p>
                      <a:pPr algn="l" fontAlgn="b"/>
                      <a:r>
                        <a:rPr lang="en-US" sz="1200" u="none" strike="noStrike" noProof="0" dirty="0">
                          <a:effectLst/>
                        </a:rPr>
                        <a:t>Enterprise Search Scope</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640473576"/>
                  </a:ext>
                </a:extLst>
              </a:tr>
              <a:tr h="36000">
                <a:tc>
                  <a:txBody>
                    <a:bodyPr/>
                    <a:lstStyle/>
                    <a:p>
                      <a:pPr algn="l" fontAlgn="b"/>
                      <a:r>
                        <a:rPr lang="en-US" sz="1200" u="none" strike="noStrike" noProof="0">
                          <a:effectLst/>
                        </a:rPr>
                        <a:t>Branch Cache</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2215936374"/>
                  </a:ext>
                </a:extLst>
              </a:tr>
              <a:tr h="172017">
                <a:tc>
                  <a:txBody>
                    <a:bodyPr/>
                    <a:lstStyle/>
                    <a:p>
                      <a:pPr algn="l" fontAlgn="b"/>
                      <a:r>
                        <a:rPr lang="en-US" sz="1200" u="none" strike="noStrike" noProof="0" dirty="0">
                          <a:effectLst/>
                        </a:rPr>
                        <a:t>Direct Access</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431744616"/>
                  </a:ext>
                </a:extLst>
              </a:tr>
              <a:tr h="36000">
                <a:tc>
                  <a:txBody>
                    <a:bodyPr/>
                    <a:lstStyle/>
                    <a:p>
                      <a:pPr algn="l" fontAlgn="b"/>
                      <a:r>
                        <a:rPr lang="en-US" sz="1200" u="none" strike="noStrike" noProof="0" dirty="0">
                          <a:effectLst/>
                        </a:rPr>
                        <a:t>Granular UX Control / Embedded functionalities</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682312817"/>
                  </a:ext>
                </a:extLst>
              </a:tr>
              <a:tr h="36000">
                <a:tc>
                  <a:txBody>
                    <a:bodyPr/>
                    <a:lstStyle/>
                    <a:p>
                      <a:pPr algn="l" fontAlgn="b"/>
                      <a:r>
                        <a:rPr lang="en-US" sz="1200" u="none" strike="noStrike" noProof="0" dirty="0">
                          <a:effectLst/>
                        </a:rPr>
                        <a:t>Start screen control</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782590262"/>
                  </a:ext>
                </a:extLst>
              </a:tr>
              <a:tr h="36000">
                <a:tc>
                  <a:txBody>
                    <a:bodyPr/>
                    <a:lstStyle/>
                    <a:p>
                      <a:pPr marL="0" algn="l" defTabSz="914367" rtl="0" eaLnBrk="1" fontAlgn="b" latinLnBrk="0" hangingPunct="1"/>
                      <a:r>
                        <a:rPr lang="en-US" sz="1200" u="none" strike="noStrike" kern="1200" noProof="0" dirty="0">
                          <a:effectLst/>
                        </a:rPr>
                        <a:t>Telemetry </a:t>
                      </a:r>
                      <a:r>
                        <a:rPr lang="en-US" sz="1200" u="none" strike="noStrike" kern="1200" baseline="0" noProof="0" dirty="0">
                          <a:effectLst/>
                        </a:rPr>
                        <a:t>Control</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2239109233"/>
                  </a:ext>
                </a:extLst>
              </a:tr>
              <a:tr h="36000">
                <a:tc>
                  <a:txBody>
                    <a:bodyPr/>
                    <a:lstStyle/>
                    <a:p>
                      <a:pPr algn="l" fontAlgn="b"/>
                      <a:r>
                        <a:rPr lang="en-US" sz="1200" u="none" strike="noStrike" noProof="0" dirty="0">
                          <a:effectLst/>
                        </a:rPr>
                        <a:t>Credential Guard</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X64 Only</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17892253"/>
                  </a:ext>
                </a:extLst>
              </a:tr>
              <a:tr h="36000">
                <a:tc>
                  <a:txBody>
                    <a:bodyPr/>
                    <a:lstStyle/>
                    <a:p>
                      <a:pPr algn="l" fontAlgn="b"/>
                      <a:r>
                        <a:rPr lang="en-US" sz="1200" u="none" strike="noStrike" noProof="0" dirty="0">
                          <a:effectLst/>
                        </a:rPr>
                        <a:t>Device Guard</a:t>
                      </a:r>
                      <a:endParaRPr lang="en-US" sz="1200" b="1" i="0" u="none" strike="noStrike" noProof="0" dirty="0">
                        <a:solidFill>
                          <a:srgbClr val="000000"/>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X64 Only</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849310466"/>
                  </a:ext>
                </a:extLst>
              </a:tr>
              <a:tr h="36000">
                <a:tc>
                  <a:txBody>
                    <a:bodyPr/>
                    <a:lstStyle/>
                    <a:p>
                      <a:pPr algn="l" fontAlgn="b"/>
                      <a:r>
                        <a:rPr lang="en-US" sz="1200" u="none" strike="noStrike" noProof="0" dirty="0">
                          <a:effectLst/>
                        </a:rPr>
                        <a:t>Windows Defender Advanced</a:t>
                      </a:r>
                      <a:r>
                        <a:rPr lang="en-US" sz="1200" u="none" strike="noStrike" baseline="0" noProof="0" dirty="0">
                          <a:effectLst/>
                        </a:rPr>
                        <a:t> Threat Protection - Soon</a:t>
                      </a:r>
                      <a:endParaRPr lang="en-US" sz="1200" b="1" i="0" u="none" strike="noStrike" noProof="0" dirty="0">
                        <a:solidFill>
                          <a:schemeClr val="bg1"/>
                        </a:solidFill>
                        <a:effectLst/>
                        <a:latin typeface="+mn-lt"/>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663421914"/>
                  </a:ext>
                </a:extLst>
              </a:tr>
              <a:tr h="36000">
                <a:tc>
                  <a:txBody>
                    <a:bodyPr/>
                    <a:lstStyle/>
                    <a:p>
                      <a:pPr algn="l" fontAlgn="b"/>
                      <a:r>
                        <a:rPr lang="en-US" sz="1200" u="none" strike="noStrike" kern="1200" noProof="0" dirty="0">
                          <a:effectLst/>
                        </a:rPr>
                        <a:t>Windows To Go</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4011719718"/>
                  </a:ext>
                </a:extLst>
              </a:tr>
              <a:tr h="36000">
                <a:tc>
                  <a:txBody>
                    <a:bodyPr/>
                    <a:lstStyle/>
                    <a:p>
                      <a:pPr marL="0" algn="l" defTabSz="914367" rtl="0" eaLnBrk="1" fontAlgn="b" latinLnBrk="0" hangingPunct="1"/>
                      <a:r>
                        <a:rPr lang="en-US" sz="1200" u="none" strike="noStrike" kern="1200" noProof="0" dirty="0">
                          <a:effectLst/>
                        </a:rPr>
                        <a:t>User Environment</a:t>
                      </a:r>
                      <a:r>
                        <a:rPr lang="en-US" sz="1200" u="none" strike="noStrike" kern="1200" baseline="0" noProof="0" dirty="0">
                          <a:effectLst/>
                        </a:rPr>
                        <a:t> Virtualization</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748083342"/>
                  </a:ext>
                </a:extLst>
              </a:tr>
              <a:tr h="36000">
                <a:tc>
                  <a:txBody>
                    <a:bodyPr/>
                    <a:lstStyle/>
                    <a:p>
                      <a:pPr marL="0" algn="l" defTabSz="914367" rtl="0" eaLnBrk="1" fontAlgn="b" latinLnBrk="0" hangingPunct="1"/>
                      <a:r>
                        <a:rPr lang="en-US" sz="1200" u="none" strike="noStrike" kern="1200" noProof="0" dirty="0">
                          <a:effectLst/>
                        </a:rPr>
                        <a:t>Application</a:t>
                      </a:r>
                      <a:r>
                        <a:rPr lang="en-US" sz="1200" u="none" strike="noStrike" kern="1200" baseline="0" noProof="0" dirty="0">
                          <a:effectLst/>
                        </a:rPr>
                        <a:t> Virtualization</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4112562071"/>
                  </a:ext>
                </a:extLst>
              </a:tr>
              <a:tr h="36000">
                <a:tc>
                  <a:txBody>
                    <a:bodyPr/>
                    <a:lstStyle/>
                    <a:p>
                      <a:pPr marL="0" algn="l" defTabSz="914367" rtl="0" eaLnBrk="1" fontAlgn="b" latinLnBrk="0" hangingPunct="1"/>
                      <a:r>
                        <a:rPr lang="en-US" sz="1200" u="none" strike="noStrike" kern="1200" noProof="0" dirty="0">
                          <a:effectLst/>
                        </a:rPr>
                        <a:t>Advanced</a:t>
                      </a:r>
                      <a:r>
                        <a:rPr lang="en-US" sz="1200" u="none" strike="noStrike" kern="1200" baseline="0" noProof="0" dirty="0">
                          <a:effectLst/>
                        </a:rPr>
                        <a:t> Group Policy Management Console</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904633381"/>
                  </a:ext>
                </a:extLst>
              </a:tr>
              <a:tr h="36000">
                <a:tc>
                  <a:txBody>
                    <a:bodyPr/>
                    <a:lstStyle/>
                    <a:p>
                      <a:pPr marL="0" algn="l" defTabSz="914367" rtl="0" eaLnBrk="1" fontAlgn="b" latinLnBrk="0" hangingPunct="1"/>
                      <a:r>
                        <a:rPr lang="en-US" sz="1200" u="none" strike="noStrike" kern="1200" noProof="0" dirty="0">
                          <a:effectLst/>
                        </a:rPr>
                        <a:t>Microsoft Bitlocker Administration and</a:t>
                      </a:r>
                      <a:r>
                        <a:rPr lang="en-US" sz="1200" u="none" strike="noStrike" kern="1200" baseline="0" noProof="0" dirty="0">
                          <a:effectLst/>
                        </a:rPr>
                        <a:t> Monitoring</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1345893497"/>
                  </a:ext>
                </a:extLst>
              </a:tr>
              <a:tr h="36000">
                <a:tc>
                  <a:txBody>
                    <a:bodyPr/>
                    <a:lstStyle/>
                    <a:p>
                      <a:pPr marL="0" algn="l" defTabSz="914367" rtl="0" eaLnBrk="1" fontAlgn="b" latinLnBrk="0" hangingPunct="1"/>
                      <a:r>
                        <a:rPr lang="en-US" sz="1200" u="none" strike="noStrike" kern="1200" noProof="0" dirty="0">
                          <a:effectLst/>
                        </a:rPr>
                        <a:t>Diagnostic</a:t>
                      </a:r>
                      <a:r>
                        <a:rPr lang="en-US" sz="1200" u="none" strike="noStrike" kern="1200" baseline="0" noProof="0" dirty="0">
                          <a:effectLst/>
                        </a:rPr>
                        <a:t> And Recovery Toolkit</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3398520903"/>
                  </a:ext>
                </a:extLst>
              </a:tr>
              <a:tr h="36000">
                <a:tc>
                  <a:txBody>
                    <a:bodyPr/>
                    <a:lstStyle/>
                    <a:p>
                      <a:pPr marL="0" algn="l" defTabSz="914367" rtl="0" eaLnBrk="1" fontAlgn="b" latinLnBrk="0" hangingPunct="1"/>
                      <a:r>
                        <a:rPr lang="en-US" sz="1200" u="none" strike="noStrike" kern="1200" noProof="0" dirty="0">
                          <a:effectLst/>
                        </a:rPr>
                        <a:t>Virtualization Right</a:t>
                      </a:r>
                      <a:r>
                        <a:rPr lang="en-US" sz="1200" u="none" strike="noStrike" kern="1200" baseline="0" noProof="0" dirty="0">
                          <a:effectLst/>
                        </a:rPr>
                        <a:t> for 4 desktops Sessions (VDI)</a:t>
                      </a:r>
                      <a:endParaRPr lang="en-US" sz="1200" b="1" u="none" strike="noStrike" kern="1200" noProof="0" dirty="0">
                        <a:solidFill>
                          <a:schemeClr val="dk1"/>
                        </a:solidFill>
                        <a:effectLst/>
                        <a:latin typeface="+mn-lt"/>
                        <a:ea typeface="+mn-ea"/>
                        <a:cs typeface="+mn-cs"/>
                      </a:endParaRPr>
                    </a:p>
                  </a:txBody>
                  <a:tcPr marL="1558" marR="1558" marT="1558" marB="0" anchor="b"/>
                </a:tc>
                <a:tc>
                  <a:txBody>
                    <a:bodyPr/>
                    <a:lstStyle/>
                    <a:p>
                      <a:pPr algn="ctr" fontAlgn="b"/>
                      <a:endParaRPr lang="en-US" sz="1200" b="0" i="0" u="none" strike="noStrike" noProof="0" dirty="0">
                        <a:solidFill>
                          <a:srgbClr val="000000"/>
                        </a:solidFill>
                        <a:effectLst/>
                        <a:latin typeface="Calibri" panose="020F0502020204030204" pitchFamily="34" charset="0"/>
                      </a:endParaRPr>
                    </a:p>
                  </a:txBody>
                  <a:tcPr marL="1558" marR="1558" marT="1558" marB="0" anchor="b"/>
                </a:tc>
                <a:tc>
                  <a:txBody>
                    <a:bodyPr/>
                    <a:lstStyle/>
                    <a:p>
                      <a:pPr algn="ctr" fontAlgn="b"/>
                      <a:r>
                        <a:rPr lang="en-US" sz="1200" u="none" strike="noStrike" noProof="0" dirty="0">
                          <a:effectLst/>
                        </a:rPr>
                        <a:t>X*</a:t>
                      </a:r>
                      <a:endParaRPr lang="en-US" sz="1200" b="0" i="0" u="none" strike="noStrike" noProof="0" dirty="0">
                        <a:solidFill>
                          <a:srgbClr val="000000"/>
                        </a:solidFill>
                        <a:effectLst/>
                        <a:latin typeface="Calibri" panose="020F0502020204030204" pitchFamily="34" charset="0"/>
                      </a:endParaRPr>
                    </a:p>
                  </a:txBody>
                  <a:tcPr marL="1558" marR="1558" marT="1558" marB="0" anchor="b"/>
                </a:tc>
                <a:extLst>
                  <a:ext uri="{0D108BD9-81ED-4DB2-BD59-A6C34878D82A}">
                    <a16:rowId xmlns:a16="http://schemas.microsoft.com/office/drawing/2014/main" val="515661964"/>
                  </a:ext>
                </a:extLst>
              </a:tr>
            </a:tbl>
          </a:graphicData>
        </a:graphic>
      </p:graphicFrame>
    </p:spTree>
    <p:extLst>
      <p:ext uri="{BB962C8B-B14F-4D97-AF65-F5344CB8AC3E}">
        <p14:creationId xmlns:p14="http://schemas.microsoft.com/office/powerpoint/2010/main" val="20910464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3684" y="715962"/>
            <a:ext cx="3445306" cy="3581400"/>
          </a:xfrm>
          <a:prstGeom prst="ellipse">
            <a:avLst/>
          </a:prstGeom>
          <a:ln w="38100">
            <a:solidFill>
              <a:schemeClr val="tx1"/>
            </a:solidFill>
          </a:ln>
        </p:spPr>
      </p:pic>
      <p:sp>
        <p:nvSpPr>
          <p:cNvPr id="6" name="Title 1"/>
          <p:cNvSpPr txBox="1">
            <a:spLocks/>
          </p:cNvSpPr>
          <p:nvPr/>
        </p:nvSpPr>
        <p:spPr>
          <a:xfrm>
            <a:off x="4770437" y="601662"/>
            <a:ext cx="6858000" cy="777240"/>
          </a:xfrm>
          <a:prstGeom prst="rect">
            <a:avLst/>
          </a:prstGeom>
        </p:spPr>
        <p:txBody>
          <a:bodyPr/>
          <a:lstStyle>
            <a:lvl1pPr algn="l" defTabSz="932742" rtl="0" eaLnBrk="1" latinLnBrk="0" hangingPunct="1">
              <a:lnSpc>
                <a:spcPct val="90000"/>
              </a:lnSpc>
              <a:spcBef>
                <a:spcPct val="0"/>
              </a:spcBef>
              <a:buNone/>
              <a:defRPr lang="en-US" sz="4800" b="0" kern="1200" cap="none" spc="-70" baseline="0" dirty="0" smtClean="0">
                <a:ln w="3175">
                  <a:noFill/>
                </a:ln>
                <a:solidFill>
                  <a:srgbClr val="0072C6"/>
                </a:solidFill>
                <a:effectLst/>
                <a:latin typeface="+mj-lt"/>
                <a:ea typeface="+mn-ea"/>
                <a:cs typeface="Segoe UI" pitchFamily="34" charset="0"/>
              </a:defRPr>
            </a:lvl1pPr>
          </a:lstStyle>
          <a:p>
            <a:r>
              <a:rPr lang="en-US" sz="6000" dirty="0">
                <a:solidFill>
                  <a:schemeClr val="tx1"/>
                </a:solidFill>
              </a:rPr>
              <a:t>Joe Lurie</a:t>
            </a:r>
          </a:p>
        </p:txBody>
      </p:sp>
      <p:sp>
        <p:nvSpPr>
          <p:cNvPr id="9" name="Title 1"/>
          <p:cNvSpPr txBox="1">
            <a:spLocks/>
          </p:cNvSpPr>
          <p:nvPr/>
        </p:nvSpPr>
        <p:spPr>
          <a:xfrm>
            <a:off x="655637" y="4934901"/>
            <a:ext cx="3581400" cy="777240"/>
          </a:xfrm>
          <a:prstGeom prst="rect">
            <a:avLst/>
          </a:prstGeom>
        </p:spPr>
        <p:txBody>
          <a:bodyPr/>
          <a:lstStyle>
            <a:lvl1pPr algn="l" defTabSz="932742" rtl="0" eaLnBrk="1" latinLnBrk="0" hangingPunct="1">
              <a:lnSpc>
                <a:spcPct val="90000"/>
              </a:lnSpc>
              <a:spcBef>
                <a:spcPct val="0"/>
              </a:spcBef>
              <a:buNone/>
              <a:defRPr lang="en-US" sz="4800" b="0" kern="1200" cap="none" spc="-70" baseline="0" dirty="0" smtClean="0">
                <a:ln w="3175">
                  <a:noFill/>
                </a:ln>
                <a:solidFill>
                  <a:srgbClr val="0072C6"/>
                </a:solidFill>
                <a:effectLst/>
                <a:latin typeface="+mj-lt"/>
                <a:ea typeface="+mn-ea"/>
                <a:cs typeface="Segoe UI" pitchFamily="34" charset="0"/>
              </a:defRPr>
            </a:lvl1pPr>
          </a:lstStyle>
          <a:p>
            <a:pPr algn="ctr"/>
            <a:endParaRPr lang="en-US" sz="3600" dirty="0">
              <a:solidFill>
                <a:schemeClr val="tx1"/>
              </a:solidFill>
            </a:endParaRPr>
          </a:p>
        </p:txBody>
      </p:sp>
      <p:pic>
        <p:nvPicPr>
          <p:cNvPr id="7" name="Picture 6"/>
          <p:cNvPicPr>
            <a:picLocks noChangeAspect="1"/>
          </p:cNvPicPr>
          <p:nvPr/>
        </p:nvPicPr>
        <p:blipFill>
          <a:blip r:embed="rId3"/>
          <a:stretch>
            <a:fillRect/>
          </a:stretch>
        </p:blipFill>
        <p:spPr>
          <a:xfrm>
            <a:off x="680935" y="4716462"/>
            <a:ext cx="1257300" cy="1676400"/>
          </a:xfrm>
          <a:prstGeom prst="ellipse">
            <a:avLst/>
          </a:prstGeom>
          <a:ln w="38100">
            <a:solidFill>
              <a:schemeClr val="tx1"/>
            </a:solidFill>
          </a:ln>
        </p:spPr>
      </p:pic>
      <p:pic>
        <p:nvPicPr>
          <p:cNvPr id="10" name="Picture 9"/>
          <p:cNvPicPr>
            <a:picLocks noChangeAspect="1"/>
          </p:cNvPicPr>
          <p:nvPr/>
        </p:nvPicPr>
        <p:blipFill>
          <a:blip r:embed="rId4"/>
          <a:stretch>
            <a:fillRect/>
          </a:stretch>
        </p:blipFill>
        <p:spPr>
          <a:xfrm>
            <a:off x="2792658" y="4716462"/>
            <a:ext cx="1257300" cy="1676400"/>
          </a:xfrm>
          <a:prstGeom prst="ellipse">
            <a:avLst/>
          </a:prstGeom>
          <a:ln w="38100">
            <a:solidFill>
              <a:schemeClr val="tx1"/>
            </a:solidFill>
          </a:ln>
        </p:spPr>
      </p:pic>
      <p:sp>
        <p:nvSpPr>
          <p:cNvPr id="11" name="Text Placeholder 3"/>
          <p:cNvSpPr txBox="1">
            <a:spLocks/>
          </p:cNvSpPr>
          <p:nvPr/>
        </p:nvSpPr>
        <p:spPr>
          <a:xfrm>
            <a:off x="4999037" y="1744662"/>
            <a:ext cx="6858000" cy="4267200"/>
          </a:xfrm>
          <a:prstGeom prst="rect">
            <a:avLst/>
          </a:prstGeom>
        </p:spPr>
        <p:txBody>
          <a:bodyPr/>
          <a:lstStyle>
            <a:lvl1pPr marL="2286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tx1"/>
                </a:solidFill>
                <a:latin typeface="Segoe UI Light" panose="020B0502040204020203" pitchFamily="34" charset="0"/>
                <a:cs typeface="Segoe UI Light" panose="020B0502040204020203" pitchFamily="34" charset="0"/>
              </a:rPr>
              <a:t>Senior Consultant  - Microsoft</a:t>
            </a:r>
          </a:p>
          <a:p>
            <a:pPr marL="0" indent="0">
              <a:buNone/>
            </a:pPr>
            <a:r>
              <a:rPr lang="en-US" dirty="0">
                <a:solidFill>
                  <a:schemeClr val="tx1"/>
                </a:solidFill>
                <a:latin typeface="Segoe UI Light" panose="020B0502040204020203" pitchFamily="34" charset="0"/>
                <a:cs typeface="Segoe UI Light" panose="020B0502040204020203" pitchFamily="34" charset="0"/>
              </a:rPr>
              <a:t>jolurie@microsoft.com</a:t>
            </a:r>
          </a:p>
          <a:p>
            <a:pPr marL="0" indent="0">
              <a:buNone/>
            </a:pPr>
            <a:endParaRPr lang="en-US" dirty="0">
              <a:solidFill>
                <a:schemeClr val="tx1"/>
              </a:solidFill>
              <a:latin typeface="Segoe UI Light" panose="020B0502040204020203" pitchFamily="34" charset="0"/>
              <a:cs typeface="Segoe UI Light" panose="020B0502040204020203" pitchFamily="34" charset="0"/>
            </a:endParaRP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System Center consultant with Microsoft Consulting Services, including Windows client and server upgrades</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TechReady Speaker, exam prep sessions for Windows 8 and 10, Azure, and EMS</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Microsoft Certified Trainer since 2000</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Active in Devices and Mobility community</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From Boston – GO SOX</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Fun fact (you decide): Never watched Star Trek of any flavor – no episodes of any variety, no movies </a:t>
            </a:r>
            <a:endParaRPr lang="en-US" dirty="0">
              <a:solidFill>
                <a:schemeClr val="tx1"/>
              </a:solidFill>
            </a:endParaRPr>
          </a:p>
        </p:txBody>
      </p:sp>
    </p:spTree>
    <p:extLst>
      <p:ext uri="{BB962C8B-B14F-4D97-AF65-F5344CB8AC3E}">
        <p14:creationId xmlns:p14="http://schemas.microsoft.com/office/powerpoint/2010/main" val="57932543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847755"/>
          </a:xfrm>
        </p:spPr>
        <p:txBody>
          <a:bodyPr/>
          <a:lstStyle/>
          <a:p>
            <a:pPr lvl="1"/>
            <a:r>
              <a:rPr lang="en-US" sz="3000" b="1" dirty="0">
                <a:latin typeface="+mj-lt"/>
              </a:rPr>
              <a:t>Perform clean installations</a:t>
            </a:r>
          </a:p>
          <a:p>
            <a:pPr lvl="1"/>
            <a:r>
              <a:rPr lang="en-US" sz="3000" b="1" dirty="0">
                <a:latin typeface="+mj-lt"/>
              </a:rPr>
              <a:t>Upgrade using Windows Update</a:t>
            </a:r>
          </a:p>
          <a:p>
            <a:pPr lvl="1"/>
            <a:r>
              <a:rPr lang="en-US" sz="3000" b="1" dirty="0">
                <a:latin typeface="+mj-lt"/>
              </a:rPr>
              <a:t>Upgrade using installation media</a:t>
            </a:r>
          </a:p>
          <a:p>
            <a:pPr lvl="1"/>
            <a:r>
              <a:rPr lang="en-US" sz="3000" b="1" dirty="0">
                <a:latin typeface="+mj-lt"/>
              </a:rPr>
              <a:t>Configure native boot scenarios</a:t>
            </a:r>
          </a:p>
          <a:p>
            <a:pPr lvl="1"/>
            <a:r>
              <a:rPr lang="en-US" sz="3000" b="1" dirty="0">
                <a:latin typeface="+mj-lt"/>
              </a:rPr>
              <a:t>Migrate from previous versions of Windows</a:t>
            </a:r>
          </a:p>
          <a:p>
            <a:pPr lvl="1"/>
            <a:r>
              <a:rPr lang="en-US" sz="3000" b="1" dirty="0">
                <a:latin typeface="+mj-lt"/>
              </a:rPr>
              <a:t>Install to virtual hard disk (VHD)</a:t>
            </a:r>
          </a:p>
          <a:p>
            <a:pPr lvl="1"/>
            <a:r>
              <a:rPr lang="en-US" sz="3000" b="1" dirty="0">
                <a:latin typeface="+mj-lt"/>
              </a:rPr>
              <a:t>Boot from VHD</a:t>
            </a:r>
          </a:p>
          <a:p>
            <a:pPr lvl="1"/>
            <a:r>
              <a:rPr lang="en-US" sz="3000" b="1" dirty="0">
                <a:latin typeface="+mj-lt"/>
              </a:rPr>
              <a:t>Install on bootable USB</a:t>
            </a:r>
          </a:p>
          <a:p>
            <a:pPr lvl="1"/>
            <a:r>
              <a:rPr lang="en-US" sz="3000" b="1" dirty="0">
                <a:latin typeface="+mj-lt"/>
              </a:rPr>
              <a:t>Install additional Windows features</a:t>
            </a:r>
          </a:p>
          <a:p>
            <a:pPr lvl="1"/>
            <a:r>
              <a:rPr lang="en-US" sz="3000" b="1" dirty="0">
                <a:latin typeface="+mj-lt"/>
              </a:rPr>
              <a:t>Configure Windows for additional regional and language support</a:t>
            </a:r>
          </a:p>
          <a:p>
            <a:endParaRPr lang="en-US" dirty="0"/>
          </a:p>
        </p:txBody>
      </p:sp>
      <p:sp>
        <p:nvSpPr>
          <p:cNvPr id="3" name="Title 2"/>
          <p:cNvSpPr>
            <a:spLocks noGrp="1"/>
          </p:cNvSpPr>
          <p:nvPr>
            <p:ph type="title"/>
          </p:nvPr>
        </p:nvSpPr>
        <p:spPr/>
        <p:txBody>
          <a:bodyPr/>
          <a:lstStyle/>
          <a:p>
            <a:r>
              <a:rPr lang="en-US" dirty="0">
                <a:solidFill>
                  <a:srgbClr val="FF0000"/>
                </a:solidFill>
              </a:rPr>
              <a:t>Install Windows </a:t>
            </a:r>
            <a:br>
              <a:rPr lang="en-US" sz="4000" dirty="0"/>
            </a:br>
            <a:endParaRPr lang="en-US" sz="4000" dirty="0"/>
          </a:p>
        </p:txBody>
      </p:sp>
    </p:spTree>
    <p:extLst>
      <p:ext uri="{BB962C8B-B14F-4D97-AF65-F5344CB8AC3E}">
        <p14:creationId xmlns:p14="http://schemas.microsoft.com/office/powerpoint/2010/main" val="18003431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Switches for configuring Windows 10 Updates</a:t>
            </a:r>
          </a:p>
        </p:txBody>
      </p:sp>
      <p:sp>
        <p:nvSpPr>
          <p:cNvPr id="4" name="Content Placeholder 2"/>
          <p:cNvSpPr>
            <a:spLocks noGrp="1"/>
          </p:cNvSpPr>
          <p:nvPr>
            <p:ph type="body" sz="quarter" idx="10"/>
          </p:nvPr>
        </p:nvSpPr>
        <p:spPr>
          <a:xfrm>
            <a:off x="274638" y="1058862"/>
            <a:ext cx="11887200" cy="5816977"/>
          </a:xfrm>
        </p:spPr>
        <p:txBody>
          <a:bodyPr vert="horz" wrap="square" lIns="146304" tIns="91440" rIns="146304" bIns="91440" rtlCol="0" anchor="t">
            <a:spAutoFit/>
          </a:bodyPr>
          <a:lstStyle/>
          <a:p>
            <a:pPr marL="0" indent="0">
              <a:buNone/>
            </a:pPr>
            <a:r>
              <a:rPr lang="EN-US" dirty="0"/>
              <a:t>Commonly used commands</a:t>
            </a:r>
          </a:p>
          <a:p>
            <a:pPr lvl="1"/>
            <a:r>
              <a:rPr lang="EN-US" sz="2000" dirty="0">
                <a:solidFill>
                  <a:schemeClr val="tx1"/>
                </a:solidFill>
              </a:rPr>
              <a:t>/Auto {Clean | </a:t>
            </a:r>
            <a:r>
              <a:rPr lang="EN-US" sz="2000" dirty="0" err="1">
                <a:solidFill>
                  <a:schemeClr val="tx1"/>
                </a:solidFill>
              </a:rPr>
              <a:t>DataOnly</a:t>
            </a:r>
            <a:r>
              <a:rPr lang="EN-US" sz="2000" dirty="0">
                <a:solidFill>
                  <a:schemeClr val="tx1"/>
                </a:solidFill>
              </a:rPr>
              <a:t> | Upgrade}</a:t>
            </a:r>
          </a:p>
          <a:p>
            <a:pPr lvl="2"/>
            <a:r>
              <a:rPr lang="EN-US" dirty="0">
                <a:solidFill>
                  <a:srgbClr val="D83B01"/>
                </a:solidFill>
              </a:rPr>
              <a:t>Automates setup UI and selects migration option</a:t>
            </a:r>
          </a:p>
          <a:p>
            <a:pPr lvl="1"/>
            <a:r>
              <a:rPr lang="EN-US" sz="2000" dirty="0">
                <a:solidFill>
                  <a:schemeClr val="tx1"/>
                </a:solidFill>
              </a:rPr>
              <a:t>/</a:t>
            </a:r>
            <a:r>
              <a:rPr lang="EN-US" sz="2000" dirty="0" err="1">
                <a:solidFill>
                  <a:schemeClr val="tx1"/>
                </a:solidFill>
              </a:rPr>
              <a:t>Compat</a:t>
            </a:r>
            <a:r>
              <a:rPr lang="EN-US" sz="2000" dirty="0">
                <a:solidFill>
                  <a:schemeClr val="tx1"/>
                </a:solidFill>
              </a:rPr>
              <a:t> {</a:t>
            </a:r>
            <a:r>
              <a:rPr lang="EN-US" sz="2000" dirty="0" err="1">
                <a:solidFill>
                  <a:schemeClr val="tx1"/>
                </a:solidFill>
              </a:rPr>
              <a:t>IgnoreWarning</a:t>
            </a:r>
            <a:r>
              <a:rPr lang="EN-US" sz="2000" dirty="0">
                <a:solidFill>
                  <a:schemeClr val="tx1"/>
                </a:solidFill>
              </a:rPr>
              <a:t> | </a:t>
            </a:r>
            <a:r>
              <a:rPr lang="EN-US" sz="2000" dirty="0" err="1">
                <a:solidFill>
                  <a:schemeClr val="tx1"/>
                </a:solidFill>
              </a:rPr>
              <a:t>ScanOnly</a:t>
            </a:r>
            <a:r>
              <a:rPr lang="EN-US" sz="2000" dirty="0">
                <a:solidFill>
                  <a:schemeClr val="tx1"/>
                </a:solidFill>
              </a:rPr>
              <a:t>}</a:t>
            </a:r>
          </a:p>
          <a:p>
            <a:pPr lvl="2"/>
            <a:r>
              <a:rPr lang="EN-US" dirty="0" err="1">
                <a:solidFill>
                  <a:srgbClr val="D83B01"/>
                </a:solidFill>
              </a:rPr>
              <a:t>IgnoreWarnings</a:t>
            </a:r>
            <a:r>
              <a:rPr lang="EN-US" dirty="0">
                <a:solidFill>
                  <a:srgbClr val="D83B01"/>
                </a:solidFill>
              </a:rPr>
              <a:t> auto accepts dismissible </a:t>
            </a:r>
            <a:r>
              <a:rPr lang="EN-US" dirty="0" err="1">
                <a:solidFill>
                  <a:srgbClr val="D83B01"/>
                </a:solidFill>
              </a:rPr>
              <a:t>compat</a:t>
            </a:r>
            <a:r>
              <a:rPr lang="EN-US" dirty="0">
                <a:solidFill>
                  <a:srgbClr val="D83B01"/>
                </a:solidFill>
              </a:rPr>
              <a:t> warnings</a:t>
            </a:r>
          </a:p>
          <a:p>
            <a:pPr lvl="2"/>
            <a:r>
              <a:rPr lang="EN-US" dirty="0" err="1">
                <a:solidFill>
                  <a:srgbClr val="D83B01"/>
                </a:solidFill>
              </a:rPr>
              <a:t>ScanOnly</a:t>
            </a:r>
            <a:r>
              <a:rPr lang="EN-US" dirty="0">
                <a:solidFill>
                  <a:srgbClr val="D83B01"/>
                </a:solidFill>
              </a:rPr>
              <a:t> runs setup through the down-level </a:t>
            </a:r>
            <a:r>
              <a:rPr lang="EN-US" dirty="0" err="1">
                <a:solidFill>
                  <a:srgbClr val="D83B01"/>
                </a:solidFill>
              </a:rPr>
              <a:t>compat</a:t>
            </a:r>
            <a:r>
              <a:rPr lang="EN-US" dirty="0">
                <a:solidFill>
                  <a:srgbClr val="D83B01"/>
                </a:solidFill>
              </a:rPr>
              <a:t> scan</a:t>
            </a:r>
          </a:p>
          <a:p>
            <a:pPr lvl="1"/>
            <a:r>
              <a:rPr lang="EN-US" sz="2000" dirty="0">
                <a:solidFill>
                  <a:schemeClr val="tx1"/>
                </a:solidFill>
              </a:rPr>
              <a:t>/</a:t>
            </a:r>
            <a:r>
              <a:rPr lang="EN-US" sz="2000" dirty="0" err="1">
                <a:solidFill>
                  <a:schemeClr val="tx1"/>
                </a:solidFill>
              </a:rPr>
              <a:t>DynamicUpdate</a:t>
            </a:r>
            <a:r>
              <a:rPr lang="EN-US" sz="2000" dirty="0">
                <a:solidFill>
                  <a:schemeClr val="tx1"/>
                </a:solidFill>
              </a:rPr>
              <a:t> {enable | disable}</a:t>
            </a:r>
          </a:p>
          <a:p>
            <a:pPr lvl="2"/>
            <a:r>
              <a:rPr lang="EN-US" dirty="0">
                <a:solidFill>
                  <a:srgbClr val="D83B01"/>
                </a:solidFill>
              </a:rPr>
              <a:t>Enable or disable downloading updates (default is enabled)</a:t>
            </a:r>
          </a:p>
          <a:p>
            <a:pPr lvl="1"/>
            <a:r>
              <a:rPr lang="EN-US" sz="2000" dirty="0">
                <a:solidFill>
                  <a:schemeClr val="tx1"/>
                </a:solidFill>
              </a:rPr>
              <a:t>/</a:t>
            </a:r>
            <a:r>
              <a:rPr lang="EN-US" sz="2000" dirty="0" err="1">
                <a:solidFill>
                  <a:schemeClr val="tx1"/>
                </a:solidFill>
              </a:rPr>
              <a:t>InstallLangPacks</a:t>
            </a:r>
            <a:r>
              <a:rPr lang="EN-US" sz="2000" dirty="0">
                <a:solidFill>
                  <a:schemeClr val="tx1"/>
                </a:solidFill>
              </a:rPr>
              <a:t> &lt;location&gt;</a:t>
            </a:r>
          </a:p>
          <a:p>
            <a:pPr lvl="2"/>
            <a:r>
              <a:rPr lang="EN-US" dirty="0">
                <a:solidFill>
                  <a:srgbClr val="D83B01"/>
                </a:solidFill>
              </a:rPr>
              <a:t>Auto install language packs during upgrade </a:t>
            </a:r>
          </a:p>
          <a:p>
            <a:pPr lvl="1"/>
            <a:r>
              <a:rPr lang="EN-US" sz="2000" dirty="0">
                <a:solidFill>
                  <a:schemeClr val="tx1"/>
                </a:solidFill>
              </a:rPr>
              <a:t>/</a:t>
            </a:r>
            <a:r>
              <a:rPr lang="EN-US" sz="2000" dirty="0" err="1">
                <a:solidFill>
                  <a:schemeClr val="tx1"/>
                </a:solidFill>
              </a:rPr>
              <a:t>NoReboot</a:t>
            </a:r>
            <a:endParaRPr lang="EN-US" sz="2000" dirty="0">
              <a:solidFill>
                <a:schemeClr val="tx1"/>
              </a:solidFill>
            </a:endParaRPr>
          </a:p>
          <a:p>
            <a:pPr lvl="2"/>
            <a:r>
              <a:rPr lang="EN-US" dirty="0">
                <a:solidFill>
                  <a:srgbClr val="D83B01"/>
                </a:solidFill>
              </a:rPr>
              <a:t>Use to postpone first reboot during upgrade</a:t>
            </a:r>
          </a:p>
          <a:p>
            <a:pPr marL="0" indent="0">
              <a:buNone/>
            </a:pPr>
            <a:endParaRPr lang="en-US" sz="2000" dirty="0"/>
          </a:p>
          <a:p>
            <a:r>
              <a:rPr lang="EN-US" sz="2000" dirty="0">
                <a:latin typeface="+mn-lt"/>
              </a:rPr>
              <a:t>Full list is documented below</a:t>
            </a:r>
          </a:p>
          <a:p>
            <a:pPr lvl="1"/>
            <a:r>
              <a:rPr lang="EN-US" sz="2000" dirty="0">
                <a:solidFill>
                  <a:srgbClr val="D83B01"/>
                </a:solidFill>
              </a:rPr>
              <a:t>https://msdn.microsoft.com/en-us/library/windows/hardware/dn938368(v=vs.85).aspx</a:t>
            </a:r>
          </a:p>
          <a:p>
            <a:endParaRPr lang="en-US" sz="2000" dirty="0"/>
          </a:p>
        </p:txBody>
      </p:sp>
    </p:spTree>
    <p:extLst>
      <p:ext uri="{BB962C8B-B14F-4D97-AF65-F5344CB8AC3E}">
        <p14:creationId xmlns:p14="http://schemas.microsoft.com/office/powerpoint/2010/main" val="174653663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experience (media-based)</a:t>
            </a:r>
          </a:p>
        </p:txBody>
      </p:sp>
      <p:pic>
        <p:nvPicPr>
          <p:cNvPr id="7" name="Picture 6"/>
          <p:cNvPicPr>
            <a:picLocks/>
          </p:cNvPicPr>
          <p:nvPr/>
        </p:nvPicPr>
        <p:blipFill>
          <a:blip r:embed="rId3"/>
          <a:stretch>
            <a:fillRect/>
          </a:stretch>
        </p:blipFill>
        <p:spPr>
          <a:xfrm>
            <a:off x="1417637" y="1135855"/>
            <a:ext cx="3474720" cy="2377440"/>
          </a:xfrm>
          <a:prstGeom prst="rect">
            <a:avLst/>
          </a:prstGeom>
        </p:spPr>
      </p:pic>
      <p:pic>
        <p:nvPicPr>
          <p:cNvPr id="4" name="Picture 3"/>
          <p:cNvPicPr>
            <a:picLocks/>
          </p:cNvPicPr>
          <p:nvPr/>
        </p:nvPicPr>
        <p:blipFill rotWithShape="1">
          <a:blip r:embed="rId4"/>
          <a:srcRect t="4669"/>
          <a:stretch/>
        </p:blipFill>
        <p:spPr>
          <a:xfrm>
            <a:off x="3368674" y="2369660"/>
            <a:ext cx="3474720" cy="2377440"/>
          </a:xfrm>
          <a:prstGeom prst="rect">
            <a:avLst/>
          </a:prstGeom>
        </p:spPr>
      </p:pic>
      <p:pic>
        <p:nvPicPr>
          <p:cNvPr id="5" name="Picture 4"/>
          <p:cNvPicPr>
            <a:picLocks/>
          </p:cNvPicPr>
          <p:nvPr/>
        </p:nvPicPr>
        <p:blipFill>
          <a:blip r:embed="rId5"/>
          <a:stretch>
            <a:fillRect/>
          </a:stretch>
        </p:blipFill>
        <p:spPr>
          <a:xfrm>
            <a:off x="5807074" y="3481704"/>
            <a:ext cx="3474720" cy="2377440"/>
          </a:xfrm>
          <a:prstGeom prst="rect">
            <a:avLst/>
          </a:prstGeom>
        </p:spPr>
      </p:pic>
      <p:pic>
        <p:nvPicPr>
          <p:cNvPr id="6" name="Picture 5"/>
          <p:cNvPicPr>
            <a:picLocks/>
          </p:cNvPicPr>
          <p:nvPr/>
        </p:nvPicPr>
        <p:blipFill>
          <a:blip r:embed="rId6"/>
          <a:stretch>
            <a:fillRect/>
          </a:stretch>
        </p:blipFill>
        <p:spPr>
          <a:xfrm>
            <a:off x="7635874" y="4625022"/>
            <a:ext cx="3474720" cy="2377440"/>
          </a:xfrm>
          <a:prstGeom prst="rect">
            <a:avLst/>
          </a:prstGeom>
        </p:spPr>
      </p:pic>
    </p:spTree>
    <p:extLst>
      <p:ext uri="{BB962C8B-B14F-4D97-AF65-F5344CB8AC3E}">
        <p14:creationId xmlns:p14="http://schemas.microsoft.com/office/powerpoint/2010/main" val="2003403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Current Branch vs. Current Branch for Business</a:t>
            </a:r>
          </a:p>
        </p:txBody>
      </p:sp>
      <p:pic>
        <p:nvPicPr>
          <p:cNvPr id="3" name="Picture 2"/>
          <p:cNvPicPr>
            <a:picLocks noChangeAspect="1"/>
          </p:cNvPicPr>
          <p:nvPr/>
        </p:nvPicPr>
        <p:blipFill>
          <a:blip r:embed="rId3"/>
          <a:stretch>
            <a:fillRect/>
          </a:stretch>
        </p:blipFill>
        <p:spPr>
          <a:xfrm>
            <a:off x="784243" y="1161209"/>
            <a:ext cx="4780872" cy="4142787"/>
          </a:xfrm>
          <a:prstGeom prst="rect">
            <a:avLst/>
          </a:prstGeom>
        </p:spPr>
      </p:pic>
      <p:sp>
        <p:nvSpPr>
          <p:cNvPr id="4" name="Rectangle 3"/>
          <p:cNvSpPr/>
          <p:nvPr/>
        </p:nvSpPr>
        <p:spPr bwMode="auto">
          <a:xfrm>
            <a:off x="784243" y="4583873"/>
            <a:ext cx="1514345" cy="577435"/>
          </a:xfrm>
          <a:prstGeom prst="rect">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5" name="Picture 4"/>
          <p:cNvPicPr>
            <a:picLocks noChangeAspect="1"/>
          </p:cNvPicPr>
          <p:nvPr/>
        </p:nvPicPr>
        <p:blipFill>
          <a:blip r:embed="rId4"/>
          <a:stretch>
            <a:fillRect/>
          </a:stretch>
        </p:blipFill>
        <p:spPr>
          <a:xfrm>
            <a:off x="6287379" y="1161208"/>
            <a:ext cx="4468210" cy="4142540"/>
          </a:xfrm>
          <a:prstGeom prst="rect">
            <a:avLst/>
          </a:prstGeom>
        </p:spPr>
      </p:pic>
      <p:sp>
        <p:nvSpPr>
          <p:cNvPr id="6" name="TextBox 5"/>
          <p:cNvSpPr txBox="1"/>
          <p:nvPr/>
        </p:nvSpPr>
        <p:spPr>
          <a:xfrm>
            <a:off x="883" y="6484840"/>
            <a:ext cx="12434711" cy="447514"/>
          </a:xfrm>
          <a:prstGeom prst="rect">
            <a:avLst/>
          </a:prstGeom>
          <a:noFill/>
        </p:spPr>
        <p:txBody>
          <a:bodyPr wrap="square" lIns="139851" tIns="111880" rIns="139851" bIns="111880" rtlCol="0">
            <a:spAutoFit/>
          </a:bodyPr>
          <a:lstStyle/>
          <a:p>
            <a:pPr algn="ctr" defTabSz="932215">
              <a:lnSpc>
                <a:spcPct val="90000"/>
              </a:lnSpc>
              <a:spcBef>
                <a:spcPts val="612"/>
              </a:spcBef>
              <a:defRPr/>
            </a:pPr>
            <a:r>
              <a:rPr lang="en-US" sz="1599" spc="-30" dirty="0">
                <a:solidFill>
                  <a:srgbClr val="505050"/>
                </a:solidFill>
                <a:latin typeface="Segoe UI"/>
              </a:rPr>
              <a:t>If you are using WSUS or </a:t>
            </a:r>
            <a:r>
              <a:rPr lang="en-US" sz="1599" spc="-30" dirty="0" err="1">
                <a:solidFill>
                  <a:srgbClr val="505050"/>
                </a:solidFill>
                <a:latin typeface="Segoe UI"/>
              </a:rPr>
              <a:t>ConfigMgr</a:t>
            </a:r>
            <a:r>
              <a:rPr lang="en-US" sz="1599" spc="-30" dirty="0">
                <a:solidFill>
                  <a:srgbClr val="505050"/>
                </a:solidFill>
                <a:latin typeface="Segoe UI"/>
              </a:rPr>
              <a:t>, the setting doesn’t really matter.  Affects Windows Update. </a:t>
            </a:r>
          </a:p>
        </p:txBody>
      </p:sp>
      <p:sp>
        <p:nvSpPr>
          <p:cNvPr id="7" name="TextBox 6"/>
          <p:cNvSpPr txBox="1"/>
          <p:nvPr/>
        </p:nvSpPr>
        <p:spPr>
          <a:xfrm>
            <a:off x="6439757" y="5396131"/>
            <a:ext cx="4468209" cy="903584"/>
          </a:xfrm>
          <a:prstGeom prst="rect">
            <a:avLst/>
          </a:prstGeom>
          <a:noFill/>
        </p:spPr>
        <p:txBody>
          <a:bodyPr wrap="square" lIns="139851" tIns="111880" rIns="139851" bIns="111880" rtlCol="0">
            <a:spAutoFit/>
          </a:bodyPr>
          <a:lstStyle/>
          <a:p>
            <a:pPr algn="ctr" defTabSz="932215">
              <a:lnSpc>
                <a:spcPct val="90000"/>
              </a:lnSpc>
              <a:spcBef>
                <a:spcPts val="612"/>
              </a:spcBef>
              <a:defRPr/>
            </a:pPr>
            <a:r>
              <a:rPr lang="en-US" sz="1599" spc="-30" dirty="0">
                <a:solidFill>
                  <a:srgbClr val="505050"/>
                </a:solidFill>
                <a:latin typeface="Segoe UI"/>
              </a:rPr>
              <a:t>Computer Configuration -&gt; Administrative Templates -&gt; Windows Components -&gt; Windows Update</a:t>
            </a:r>
          </a:p>
        </p:txBody>
      </p:sp>
    </p:spTree>
    <p:extLst>
      <p:ext uri="{BB962C8B-B14F-4D97-AF65-F5344CB8AC3E}">
        <p14:creationId xmlns:p14="http://schemas.microsoft.com/office/powerpoint/2010/main" val="118381553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3868"/>
          <a:stretch/>
        </p:blipFill>
        <p:spPr>
          <a:xfrm>
            <a:off x="1493837" y="1257616"/>
            <a:ext cx="3187197" cy="2377440"/>
          </a:xfrm>
          <a:prstGeom prst="rect">
            <a:avLst/>
          </a:prstGeom>
        </p:spPr>
      </p:pic>
      <p:sp>
        <p:nvSpPr>
          <p:cNvPr id="2" name="Title 1"/>
          <p:cNvSpPr>
            <a:spLocks noGrp="1"/>
          </p:cNvSpPr>
          <p:nvPr>
            <p:ph type="title"/>
          </p:nvPr>
        </p:nvSpPr>
        <p:spPr/>
        <p:txBody>
          <a:bodyPr/>
          <a:lstStyle/>
          <a:p>
            <a:r>
              <a:rPr lang="en-US" dirty="0">
                <a:solidFill>
                  <a:srgbClr val="FF0000"/>
                </a:solidFill>
              </a:rPr>
              <a:t>User experience (WU-based)</a:t>
            </a:r>
          </a:p>
        </p:txBody>
      </p:sp>
      <p:pic>
        <p:nvPicPr>
          <p:cNvPr id="4" name="Picture 3"/>
          <p:cNvPicPr>
            <a:picLocks/>
          </p:cNvPicPr>
          <p:nvPr/>
        </p:nvPicPr>
        <p:blipFill rotWithShape="1">
          <a:blip r:embed="rId4"/>
          <a:srcRect t="4669"/>
          <a:stretch/>
        </p:blipFill>
        <p:spPr>
          <a:xfrm>
            <a:off x="3368674" y="2369660"/>
            <a:ext cx="3474720" cy="2377440"/>
          </a:xfrm>
          <a:prstGeom prst="rect">
            <a:avLst/>
          </a:prstGeom>
        </p:spPr>
      </p:pic>
      <p:pic>
        <p:nvPicPr>
          <p:cNvPr id="5" name="Picture 4"/>
          <p:cNvPicPr>
            <a:picLocks/>
          </p:cNvPicPr>
          <p:nvPr/>
        </p:nvPicPr>
        <p:blipFill>
          <a:blip r:embed="rId5"/>
          <a:stretch>
            <a:fillRect/>
          </a:stretch>
        </p:blipFill>
        <p:spPr>
          <a:xfrm>
            <a:off x="5807074" y="3481704"/>
            <a:ext cx="3474720" cy="2377440"/>
          </a:xfrm>
          <a:prstGeom prst="rect">
            <a:avLst/>
          </a:prstGeom>
        </p:spPr>
      </p:pic>
      <p:pic>
        <p:nvPicPr>
          <p:cNvPr id="6" name="Picture 5"/>
          <p:cNvPicPr>
            <a:picLocks/>
          </p:cNvPicPr>
          <p:nvPr/>
        </p:nvPicPr>
        <p:blipFill>
          <a:blip r:embed="rId6"/>
          <a:stretch>
            <a:fillRect/>
          </a:stretch>
        </p:blipFill>
        <p:spPr>
          <a:xfrm>
            <a:off x="7635874" y="4625022"/>
            <a:ext cx="3474720" cy="2377440"/>
          </a:xfrm>
          <a:prstGeom prst="rect">
            <a:avLst/>
          </a:prstGeom>
        </p:spPr>
      </p:pic>
    </p:spTree>
    <p:extLst>
      <p:ext uri="{BB962C8B-B14F-4D97-AF65-F5344CB8AC3E}">
        <p14:creationId xmlns:p14="http://schemas.microsoft.com/office/powerpoint/2010/main" val="1714094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029199" cy="2228302"/>
          </a:xfrm>
        </p:spPr>
        <p:txBody>
          <a:bodyPr/>
          <a:lstStyle/>
          <a:p>
            <a:pPr marL="0" indent="0">
              <a:buNone/>
            </a:pPr>
            <a:r>
              <a:rPr lang="en-US" dirty="0"/>
              <a:t>Boot Partition</a:t>
            </a:r>
          </a:p>
          <a:p>
            <a:pPr lvl="1"/>
            <a:r>
              <a:rPr lang="en-US" dirty="0">
                <a:solidFill>
                  <a:srgbClr val="FF0000"/>
                </a:solidFill>
                <a:latin typeface="+mj-lt"/>
              </a:rPr>
              <a:t>Contains Files Required to Boot Windows 10</a:t>
            </a:r>
          </a:p>
          <a:p>
            <a:pPr marL="0" indent="0">
              <a:buNone/>
            </a:pPr>
            <a:r>
              <a:rPr lang="en-US" dirty="0"/>
              <a:t>System Partition</a:t>
            </a:r>
          </a:p>
          <a:p>
            <a:pPr lvl="1"/>
            <a:r>
              <a:rPr lang="en-US" dirty="0">
                <a:solidFill>
                  <a:srgbClr val="FF0000"/>
                </a:solidFill>
                <a:latin typeface="+mj-lt"/>
              </a:rPr>
              <a:t>Contains Windows 10 System Files</a:t>
            </a:r>
            <a:r>
              <a:rPr lang="en-US" dirty="0"/>
              <a:t>	</a:t>
            </a:r>
          </a:p>
        </p:txBody>
      </p:sp>
      <p:sp>
        <p:nvSpPr>
          <p:cNvPr id="3" name="Title 2"/>
          <p:cNvSpPr>
            <a:spLocks noGrp="1"/>
          </p:cNvSpPr>
          <p:nvPr>
            <p:ph type="title"/>
          </p:nvPr>
        </p:nvSpPr>
        <p:spPr/>
        <p:txBody>
          <a:bodyPr/>
          <a:lstStyle/>
          <a:p>
            <a:r>
              <a:rPr lang="en-US" dirty="0"/>
              <a:t>Configure Native Boot Scenarios</a:t>
            </a:r>
          </a:p>
        </p:txBody>
      </p:sp>
      <p:pic>
        <p:nvPicPr>
          <p:cNvPr id="4" name="Picture 3"/>
          <p:cNvPicPr>
            <a:picLocks noChangeAspect="1"/>
          </p:cNvPicPr>
          <p:nvPr/>
        </p:nvPicPr>
        <p:blipFill>
          <a:blip r:embed="rId3"/>
          <a:stretch>
            <a:fillRect/>
          </a:stretch>
        </p:blipFill>
        <p:spPr>
          <a:xfrm>
            <a:off x="7208837" y="982662"/>
            <a:ext cx="4876800" cy="5824684"/>
          </a:xfrm>
          <a:prstGeom prst="rect">
            <a:avLst/>
          </a:prstGeom>
        </p:spPr>
      </p:pic>
      <p:sp>
        <p:nvSpPr>
          <p:cNvPr id="5" name="Text Placeholder 1"/>
          <p:cNvSpPr txBox="1">
            <a:spLocks/>
          </p:cNvSpPr>
          <p:nvPr/>
        </p:nvSpPr>
        <p:spPr>
          <a:xfrm>
            <a:off x="274637" y="4012160"/>
            <a:ext cx="6096000" cy="155119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Boot Terms &amp; Commands</a:t>
            </a:r>
          </a:p>
          <a:p>
            <a:pPr lvl="1"/>
            <a:r>
              <a:rPr lang="en-US" dirty="0" err="1">
                <a:solidFill>
                  <a:srgbClr val="FF0000"/>
                </a:solidFill>
                <a:latin typeface="+mj-lt"/>
              </a:rPr>
              <a:t>Diskmgmt.msc</a:t>
            </a:r>
            <a:endParaRPr lang="en-US" dirty="0">
              <a:solidFill>
                <a:srgbClr val="FF0000"/>
              </a:solidFill>
              <a:latin typeface="+mj-lt"/>
            </a:endParaRPr>
          </a:p>
          <a:p>
            <a:pPr lvl="1"/>
            <a:r>
              <a:rPr lang="en-US" dirty="0">
                <a:solidFill>
                  <a:srgbClr val="FF0000"/>
                </a:solidFill>
                <a:latin typeface="+mj-lt"/>
              </a:rPr>
              <a:t>BCDEDIT -v</a:t>
            </a:r>
            <a:r>
              <a:rPr lang="en-US" dirty="0"/>
              <a:t>	</a:t>
            </a:r>
          </a:p>
        </p:txBody>
      </p:sp>
    </p:spTree>
    <p:extLst>
      <p:ext uri="{BB962C8B-B14F-4D97-AF65-F5344CB8AC3E}">
        <p14:creationId xmlns:p14="http://schemas.microsoft.com/office/powerpoint/2010/main" val="23171480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 y="3573462"/>
            <a:ext cx="5684837" cy="3539430"/>
          </a:xfrm>
        </p:spPr>
        <p:txBody>
          <a:bodyPr/>
          <a:lstStyle/>
          <a:p>
            <a:pPr marL="0" indent="0">
              <a:buNone/>
            </a:pPr>
            <a:r>
              <a:rPr lang="en-US" dirty="0"/>
              <a:t>Sample </a:t>
            </a:r>
            <a:r>
              <a:rPr lang="en-US" dirty="0" err="1"/>
              <a:t>Powershell</a:t>
            </a:r>
            <a:endParaRPr lang="en-US" dirty="0"/>
          </a:p>
          <a:p>
            <a:r>
              <a:rPr lang="en-US" sz="2000" dirty="0">
                <a:solidFill>
                  <a:schemeClr val="tx1"/>
                </a:solidFill>
              </a:rPr>
              <a:t>New-VHD -Path C:\VHD\&lt;File&gt;-Fixed </a:t>
            </a:r>
            <a:r>
              <a:rPr lang="en-US" sz="2000" dirty="0" err="1">
                <a:solidFill>
                  <a:schemeClr val="tx1"/>
                </a:solidFill>
              </a:rPr>
              <a:t>SizeBytes</a:t>
            </a:r>
            <a:r>
              <a:rPr lang="en-US" sz="2000" dirty="0">
                <a:solidFill>
                  <a:schemeClr val="tx1"/>
                </a:solidFill>
              </a:rPr>
              <a:t>  32GB</a:t>
            </a:r>
          </a:p>
          <a:p>
            <a:r>
              <a:rPr lang="en-US" sz="2000" dirty="0">
                <a:solidFill>
                  <a:schemeClr val="tx1"/>
                </a:solidFill>
              </a:rPr>
              <a:t>Mount-VHD – Path C:\VHD\&lt;File&gt;</a:t>
            </a:r>
          </a:p>
          <a:p>
            <a:r>
              <a:rPr lang="en-US" sz="2000" dirty="0">
                <a:solidFill>
                  <a:schemeClr val="tx1"/>
                </a:solidFill>
              </a:rPr>
              <a:t>get-disk</a:t>
            </a:r>
          </a:p>
          <a:p>
            <a:r>
              <a:rPr lang="en-US" sz="2000" dirty="0">
                <a:solidFill>
                  <a:schemeClr val="tx1"/>
                </a:solidFill>
              </a:rPr>
              <a:t>Initialize-Disk Number 2</a:t>
            </a:r>
          </a:p>
          <a:p>
            <a:r>
              <a:rPr lang="en-US" sz="2000" dirty="0">
                <a:solidFill>
                  <a:schemeClr val="tx1"/>
                </a:solidFill>
              </a:rPr>
              <a:t>Get-Disk -Number 2 | New-Partition -</a:t>
            </a:r>
            <a:r>
              <a:rPr lang="en-US" sz="2000" dirty="0" err="1">
                <a:solidFill>
                  <a:schemeClr val="tx1"/>
                </a:solidFill>
              </a:rPr>
              <a:t>AssignDriveLetter</a:t>
            </a:r>
            <a:r>
              <a:rPr lang="en-US" sz="2000" dirty="0">
                <a:solidFill>
                  <a:schemeClr val="tx1"/>
                </a:solidFill>
              </a:rPr>
              <a:t> -</a:t>
            </a:r>
            <a:r>
              <a:rPr lang="en-US" sz="2000" dirty="0" err="1">
                <a:solidFill>
                  <a:schemeClr val="tx1"/>
                </a:solidFill>
              </a:rPr>
              <a:t>UseMaximumSize</a:t>
            </a:r>
            <a:r>
              <a:rPr lang="en-US" sz="2000" dirty="0">
                <a:solidFill>
                  <a:schemeClr val="tx1"/>
                </a:solidFill>
              </a:rPr>
              <a:t> | Format-Volume -</a:t>
            </a:r>
            <a:r>
              <a:rPr lang="en-US" sz="2000" dirty="0" err="1">
                <a:solidFill>
                  <a:schemeClr val="tx1"/>
                </a:solidFill>
              </a:rPr>
              <a:t>FileSystem</a:t>
            </a:r>
            <a:r>
              <a:rPr lang="en-US" sz="2000" dirty="0">
                <a:solidFill>
                  <a:schemeClr val="tx1"/>
                </a:solidFill>
              </a:rPr>
              <a:t> NTFS -Confirm:$false –Force</a:t>
            </a:r>
          </a:p>
        </p:txBody>
      </p:sp>
      <p:sp>
        <p:nvSpPr>
          <p:cNvPr id="3" name="Title 2"/>
          <p:cNvSpPr>
            <a:spLocks noGrp="1"/>
          </p:cNvSpPr>
          <p:nvPr>
            <p:ph type="title"/>
          </p:nvPr>
        </p:nvSpPr>
        <p:spPr/>
        <p:txBody>
          <a:bodyPr/>
          <a:lstStyle/>
          <a:p>
            <a:r>
              <a:rPr lang="en-US" dirty="0">
                <a:solidFill>
                  <a:schemeClr val="tx2"/>
                </a:solidFill>
              </a:rPr>
              <a:t>Boot to VHD (Native Boot)</a:t>
            </a:r>
          </a:p>
        </p:txBody>
      </p:sp>
      <p:pic>
        <p:nvPicPr>
          <p:cNvPr id="5" name="Picture 4"/>
          <p:cNvPicPr>
            <a:picLocks noChangeAspect="1"/>
          </p:cNvPicPr>
          <p:nvPr/>
        </p:nvPicPr>
        <p:blipFill>
          <a:blip r:embed="rId3"/>
          <a:stretch>
            <a:fillRect/>
          </a:stretch>
        </p:blipFill>
        <p:spPr>
          <a:xfrm>
            <a:off x="3212340" y="935779"/>
            <a:ext cx="7142857" cy="2704762"/>
          </a:xfrm>
          <a:prstGeom prst="rect">
            <a:avLst/>
          </a:prstGeom>
        </p:spPr>
      </p:pic>
      <p:pic>
        <p:nvPicPr>
          <p:cNvPr id="4" name="Picture 3"/>
          <p:cNvPicPr>
            <a:picLocks noChangeAspect="1"/>
          </p:cNvPicPr>
          <p:nvPr/>
        </p:nvPicPr>
        <p:blipFill>
          <a:blip r:embed="rId4"/>
          <a:stretch>
            <a:fillRect/>
          </a:stretch>
        </p:blipFill>
        <p:spPr>
          <a:xfrm>
            <a:off x="5819011" y="1903599"/>
            <a:ext cx="6617464" cy="5085571"/>
          </a:xfrm>
          <a:prstGeom prst="rect">
            <a:avLst/>
          </a:prstGeom>
        </p:spPr>
      </p:pic>
    </p:spTree>
    <p:extLst>
      <p:ext uri="{BB962C8B-B14F-4D97-AF65-F5344CB8AC3E}">
        <p14:creationId xmlns:p14="http://schemas.microsoft.com/office/powerpoint/2010/main" val="1354996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Upgrade Process – Additional Info</a:t>
            </a:r>
          </a:p>
        </p:txBody>
      </p:sp>
      <p:sp>
        <p:nvSpPr>
          <p:cNvPr id="3" name="Rectangle 2"/>
          <p:cNvSpPr/>
          <p:nvPr/>
        </p:nvSpPr>
        <p:spPr>
          <a:xfrm>
            <a:off x="808037" y="1373605"/>
            <a:ext cx="10668000" cy="4093428"/>
          </a:xfrm>
          <a:prstGeom prst="rect">
            <a:avLst/>
          </a:prstGeom>
        </p:spPr>
        <p:txBody>
          <a:bodyPr wrap="square">
            <a:spAutoFit/>
          </a:bodyPr>
          <a:lstStyle/>
          <a:p>
            <a:r>
              <a:rPr lang="en-US" sz="4000" b="1" dirty="0">
                <a:latin typeface="+mj-lt"/>
              </a:rPr>
              <a:t>Languages</a:t>
            </a:r>
          </a:p>
          <a:p>
            <a:pPr marL="457200" indent="-457200">
              <a:buFont typeface="Arial" panose="020B0604020202020204" pitchFamily="34" charset="0"/>
              <a:buChar char="•"/>
            </a:pPr>
            <a:r>
              <a:rPr lang="en-US" sz="2000" dirty="0">
                <a:latin typeface="+mj-lt"/>
              </a:rPr>
              <a:t>System UI language of the running OS must match that of the image being used to upgrade</a:t>
            </a:r>
          </a:p>
          <a:p>
            <a:pPr marL="457200" indent="-457200">
              <a:buFont typeface="Arial" panose="020B0604020202020204" pitchFamily="34" charset="0"/>
              <a:buChar char="•"/>
            </a:pPr>
            <a:r>
              <a:rPr lang="en-US" sz="2000" dirty="0">
                <a:latin typeface="+mj-lt"/>
              </a:rPr>
              <a:t>Additional language packs must be reinstalled after the upgrade – you can provide a set of them to SETUP and it will take care of it</a:t>
            </a:r>
          </a:p>
          <a:p>
            <a:pPr marL="457200" indent="-457200">
              <a:buFont typeface="Arial" panose="020B0604020202020204" pitchFamily="34" charset="0"/>
              <a:buChar char="•"/>
            </a:pPr>
            <a:r>
              <a:rPr lang="en-US" sz="2000" dirty="0">
                <a:latin typeface="+mj-lt"/>
              </a:rPr>
              <a:t>You can change the system UI language in the OS or in the image to make it match, e.g. “</a:t>
            </a:r>
            <a:r>
              <a:rPr lang="en-US" sz="2000" b="1" dirty="0" err="1">
                <a:latin typeface="+mj-lt"/>
              </a:rPr>
              <a:t>Dism</a:t>
            </a:r>
            <a:r>
              <a:rPr lang="en-US" sz="2000" b="1" dirty="0">
                <a:latin typeface="+mj-lt"/>
              </a:rPr>
              <a:t> /</a:t>
            </a:r>
            <a:r>
              <a:rPr lang="en-US" sz="2000" b="1" dirty="0" err="1">
                <a:latin typeface="+mj-lt"/>
              </a:rPr>
              <a:t>image:E</a:t>
            </a:r>
            <a:r>
              <a:rPr lang="en-US" sz="2000" b="1" dirty="0">
                <a:latin typeface="+mj-lt"/>
              </a:rPr>
              <a:t>:\ /</a:t>
            </a:r>
            <a:r>
              <a:rPr lang="en-US" sz="2000" b="1" dirty="0" err="1">
                <a:latin typeface="+mj-lt"/>
              </a:rPr>
              <a:t>Set-UILang:en-US</a:t>
            </a:r>
            <a:r>
              <a:rPr lang="en-US" sz="2000" dirty="0">
                <a:latin typeface="+mj-lt"/>
              </a:rPr>
              <a:t>”, but only offline</a:t>
            </a:r>
          </a:p>
          <a:p>
            <a:pPr marL="457200" indent="-457200">
              <a:buFont typeface="Arial" panose="020B0604020202020204" pitchFamily="34" charset="0"/>
              <a:buChar char="•"/>
            </a:pPr>
            <a:endParaRPr lang="en-US" sz="2000" dirty="0">
              <a:latin typeface="+mj-lt"/>
            </a:endParaRPr>
          </a:p>
          <a:p>
            <a:r>
              <a:rPr lang="en-US" sz="4000" b="1" dirty="0">
                <a:latin typeface="+mj-lt"/>
              </a:rPr>
              <a:t>Disk encryption</a:t>
            </a:r>
          </a:p>
          <a:p>
            <a:pPr marL="457200" indent="-457200">
              <a:buFont typeface="Arial" panose="020B0604020202020204" pitchFamily="34" charset="0"/>
              <a:buChar char="•"/>
            </a:pPr>
            <a:r>
              <a:rPr lang="en-US" sz="2000" dirty="0">
                <a:latin typeface="+mj-lt"/>
              </a:rPr>
              <a:t>Third-party encryption products need to be hooked into media – OK with task sequences, but not with servicing (WU, WSUS, </a:t>
            </a:r>
            <a:r>
              <a:rPr lang="en-US" sz="2000" dirty="0" err="1">
                <a:latin typeface="+mj-lt"/>
              </a:rPr>
              <a:t>ConfigMgr</a:t>
            </a:r>
            <a:r>
              <a:rPr lang="en-US" sz="2000" dirty="0">
                <a:latin typeface="+mj-lt"/>
              </a:rPr>
              <a:t> SUP)</a:t>
            </a:r>
          </a:p>
          <a:p>
            <a:pPr marL="457200" indent="-457200">
              <a:buFont typeface="Arial" panose="020B0604020202020204" pitchFamily="34" charset="0"/>
              <a:buChar char="•"/>
            </a:pPr>
            <a:r>
              <a:rPr lang="en-US" sz="2000" dirty="0">
                <a:latin typeface="+mj-lt"/>
              </a:rPr>
              <a:t>BitLocker is so much easier</a:t>
            </a:r>
          </a:p>
        </p:txBody>
      </p:sp>
    </p:spTree>
    <p:extLst>
      <p:ext uri="{BB962C8B-B14F-4D97-AF65-F5344CB8AC3E}">
        <p14:creationId xmlns:p14="http://schemas.microsoft.com/office/powerpoint/2010/main" val="212078282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404556"/>
          </a:xfrm>
        </p:spPr>
        <p:txBody>
          <a:bodyPr/>
          <a:lstStyle/>
          <a:p>
            <a:pPr lvl="1"/>
            <a:r>
              <a:rPr lang="en-US" sz="3600" dirty="0">
                <a:latin typeface="+mj-lt"/>
              </a:rPr>
              <a:t>Install, update, disable, and roll back drivers</a:t>
            </a:r>
          </a:p>
          <a:p>
            <a:pPr lvl="1"/>
            <a:r>
              <a:rPr lang="en-US" sz="3600" dirty="0">
                <a:latin typeface="+mj-lt"/>
              </a:rPr>
              <a:t>Resolve driver issues</a:t>
            </a:r>
          </a:p>
          <a:p>
            <a:pPr lvl="1"/>
            <a:r>
              <a:rPr lang="en-US" sz="3600" dirty="0">
                <a:latin typeface="+mj-lt"/>
              </a:rPr>
              <a:t>Configure driver settings, including signed and unsigned drivers</a:t>
            </a:r>
          </a:p>
          <a:p>
            <a:pPr lvl="1"/>
            <a:r>
              <a:rPr lang="en-US" sz="3600" dirty="0">
                <a:latin typeface="+mj-lt"/>
              </a:rPr>
              <a:t>Manage driver packages</a:t>
            </a:r>
          </a:p>
          <a:p>
            <a:pPr lvl="1"/>
            <a:r>
              <a:rPr lang="en-US" sz="3600" dirty="0">
                <a:latin typeface="+mj-lt"/>
              </a:rPr>
              <a:t>Download and import driver packages</a:t>
            </a:r>
          </a:p>
          <a:p>
            <a:pPr lvl="1"/>
            <a:r>
              <a:rPr lang="en-US" sz="3600" dirty="0">
                <a:latin typeface="+mj-lt"/>
              </a:rPr>
              <a:t>Use the Deployment Image Servicing and Management (DISM) tool to add packages</a:t>
            </a:r>
          </a:p>
          <a:p>
            <a:endParaRPr lang="en-US" dirty="0"/>
          </a:p>
        </p:txBody>
      </p:sp>
      <p:sp>
        <p:nvSpPr>
          <p:cNvPr id="3" name="Title 2"/>
          <p:cNvSpPr>
            <a:spLocks noGrp="1"/>
          </p:cNvSpPr>
          <p:nvPr>
            <p:ph type="title"/>
          </p:nvPr>
        </p:nvSpPr>
        <p:spPr/>
        <p:txBody>
          <a:bodyPr/>
          <a:lstStyle/>
          <a:p>
            <a:r>
              <a:rPr lang="en-US" dirty="0">
                <a:solidFill>
                  <a:srgbClr val="FF0000"/>
                </a:solidFill>
              </a:rPr>
              <a:t>Configure devices and device drivers</a:t>
            </a:r>
            <a:endParaRPr lang="en-US" dirty="0"/>
          </a:p>
        </p:txBody>
      </p:sp>
    </p:spTree>
    <p:extLst>
      <p:ext uri="{BB962C8B-B14F-4D97-AF65-F5344CB8AC3E}">
        <p14:creationId xmlns:p14="http://schemas.microsoft.com/office/powerpoint/2010/main" val="374168674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0000"/>
                </a:solidFill>
              </a:rPr>
              <a:t>Gotchas</a:t>
            </a:r>
            <a:r>
              <a:rPr lang="en-US" dirty="0">
                <a:solidFill>
                  <a:srgbClr val="FF0000"/>
                </a:solidFill>
              </a:rPr>
              <a:t> - Drivers and Dynamic Updates</a:t>
            </a:r>
          </a:p>
        </p:txBody>
      </p:sp>
      <p:sp>
        <p:nvSpPr>
          <p:cNvPr id="3" name="Rectangle 2"/>
          <p:cNvSpPr/>
          <p:nvPr/>
        </p:nvSpPr>
        <p:spPr>
          <a:xfrm>
            <a:off x="808037" y="1373605"/>
            <a:ext cx="10668000" cy="3477875"/>
          </a:xfrm>
          <a:prstGeom prst="rect">
            <a:avLst/>
          </a:prstGeom>
        </p:spPr>
        <p:txBody>
          <a:bodyPr wrap="square">
            <a:spAutoFit/>
          </a:bodyPr>
          <a:lstStyle/>
          <a:p>
            <a:r>
              <a:rPr lang="en-US" sz="4000" dirty="0">
                <a:latin typeface="+mj-lt"/>
              </a:rPr>
              <a:t>Drivers</a:t>
            </a:r>
          </a:p>
          <a:p>
            <a:pPr marL="457200" indent="-457200">
              <a:buFont typeface="Arial" panose="020B0604020202020204" pitchFamily="34" charset="0"/>
              <a:buChar char="•"/>
            </a:pPr>
            <a:r>
              <a:rPr lang="en-US" sz="2000" dirty="0">
                <a:latin typeface="+mj-lt"/>
              </a:rPr>
              <a:t>Display and Bluetooth drivers are not migrated during the upgrade, other drivers may be left behind too</a:t>
            </a:r>
          </a:p>
          <a:p>
            <a:pPr marL="457200" indent="-457200">
              <a:buFont typeface="Arial" panose="020B0604020202020204" pitchFamily="34" charset="0"/>
              <a:buChar char="•"/>
            </a:pPr>
            <a:r>
              <a:rPr lang="en-US" sz="2000" dirty="0">
                <a:latin typeface="+mj-lt"/>
              </a:rPr>
              <a:t>If other drivers are needed, provide them to SETUP but understand driver ranking rules for installation</a:t>
            </a:r>
            <a:endParaRPr lang="en-US" sz="4000" dirty="0">
              <a:latin typeface="+mj-lt"/>
            </a:endParaRPr>
          </a:p>
          <a:p>
            <a:r>
              <a:rPr lang="en-US" sz="4000" dirty="0">
                <a:latin typeface="+mj-lt"/>
              </a:rPr>
              <a:t>Dynamic Update</a:t>
            </a:r>
          </a:p>
          <a:p>
            <a:pPr marL="457200" indent="-457200">
              <a:buFont typeface="Arial" panose="020B0604020202020204" pitchFamily="34" charset="0"/>
              <a:buChar char="•"/>
            </a:pPr>
            <a:r>
              <a:rPr lang="en-US" sz="2000" dirty="0">
                <a:latin typeface="+mj-lt"/>
              </a:rPr>
              <a:t>SETUP wants to download needed drivers, a cumulative update (which is injected on the fly), and an updated compatibility database – can be 500+MB per machine</a:t>
            </a:r>
          </a:p>
          <a:p>
            <a:pPr marL="457200" indent="-457200">
              <a:buFont typeface="Arial" panose="020B0604020202020204" pitchFamily="34" charset="0"/>
              <a:buChar char="•"/>
            </a:pPr>
            <a:r>
              <a:rPr lang="en-US" sz="2000" dirty="0">
                <a:latin typeface="+mj-lt"/>
              </a:rPr>
              <a:t>This doesn’t work well/at all with </a:t>
            </a:r>
            <a:r>
              <a:rPr lang="en-US" sz="2000" dirty="0" err="1">
                <a:latin typeface="+mj-lt"/>
              </a:rPr>
              <a:t>ConfigMgr</a:t>
            </a:r>
            <a:r>
              <a:rPr lang="en-US" sz="2000" dirty="0">
                <a:latin typeface="+mj-lt"/>
              </a:rPr>
              <a:t> or WSUS today</a:t>
            </a:r>
            <a:endParaRPr lang="en-US" sz="2000" b="1" dirty="0">
              <a:latin typeface="+mj-lt"/>
            </a:endParaRPr>
          </a:p>
        </p:txBody>
      </p:sp>
    </p:spTree>
    <p:extLst>
      <p:ext uri="{BB962C8B-B14F-4D97-AF65-F5344CB8AC3E}">
        <p14:creationId xmlns:p14="http://schemas.microsoft.com/office/powerpoint/2010/main" val="31686377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70437" y="601662"/>
            <a:ext cx="6858000" cy="777240"/>
          </a:xfrm>
          <a:prstGeom prst="rect">
            <a:avLst/>
          </a:prstGeom>
        </p:spPr>
        <p:txBody>
          <a:bodyPr/>
          <a:lstStyle>
            <a:lvl1pPr algn="l" defTabSz="932742" rtl="0" eaLnBrk="1" latinLnBrk="0" hangingPunct="1">
              <a:lnSpc>
                <a:spcPct val="90000"/>
              </a:lnSpc>
              <a:spcBef>
                <a:spcPct val="0"/>
              </a:spcBef>
              <a:buNone/>
              <a:defRPr lang="en-US" sz="4800" b="0" kern="1200" cap="none" spc="-70" baseline="0" dirty="0" smtClean="0">
                <a:ln w="3175">
                  <a:noFill/>
                </a:ln>
                <a:solidFill>
                  <a:srgbClr val="0072C6"/>
                </a:solidFill>
                <a:effectLst/>
                <a:latin typeface="+mj-lt"/>
                <a:ea typeface="+mn-ea"/>
                <a:cs typeface="Segoe UI" pitchFamily="34" charset="0"/>
              </a:defRPr>
            </a:lvl1pPr>
          </a:lstStyle>
          <a:p>
            <a:r>
              <a:rPr lang="en-US" sz="6000" dirty="0">
                <a:solidFill>
                  <a:schemeClr val="tx1"/>
                </a:solidFill>
              </a:rPr>
              <a:t>Alfred Ojukwu</a:t>
            </a:r>
          </a:p>
        </p:txBody>
      </p:sp>
      <p:sp>
        <p:nvSpPr>
          <p:cNvPr id="8" name="Text Placeholder 3"/>
          <p:cNvSpPr txBox="1">
            <a:spLocks/>
          </p:cNvSpPr>
          <p:nvPr/>
        </p:nvSpPr>
        <p:spPr>
          <a:xfrm>
            <a:off x="4999037" y="1744662"/>
            <a:ext cx="6858000" cy="3984942"/>
          </a:xfrm>
          <a:prstGeom prst="rect">
            <a:avLst/>
          </a:prstGeom>
        </p:spPr>
        <p:txBody>
          <a:bodyPr/>
          <a:lstStyle>
            <a:lvl1pPr marL="2286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1pPr>
            <a:lvl2pPr marL="4572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ts val="6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tx1"/>
                </a:solidFill>
                <a:latin typeface="Segoe UI Light" panose="020B0502040204020203" pitchFamily="34" charset="0"/>
                <a:cs typeface="Segoe UI Light" panose="020B0502040204020203" pitchFamily="34" charset="0"/>
              </a:rPr>
              <a:t>Senior Consultant  - Microsoft</a:t>
            </a:r>
          </a:p>
          <a:p>
            <a:pPr marL="0" indent="0">
              <a:buNone/>
            </a:pPr>
            <a:r>
              <a:rPr lang="en-US" dirty="0">
                <a:solidFill>
                  <a:schemeClr val="tx1"/>
                </a:solidFill>
                <a:latin typeface="Segoe UI Light" panose="020B0502040204020203" pitchFamily="34" charset="0"/>
                <a:cs typeface="Segoe UI Light" panose="020B0502040204020203" pitchFamily="34" charset="0"/>
              </a:rPr>
              <a:t>alojukwu@microsoft.com</a:t>
            </a:r>
          </a:p>
          <a:p>
            <a:pPr marL="0" indent="0">
              <a:buNone/>
            </a:pPr>
            <a:endParaRPr lang="en-US" dirty="0">
              <a:solidFill>
                <a:schemeClr val="tx1"/>
              </a:solidFill>
              <a:latin typeface="Segoe UI Light" panose="020B0502040204020203" pitchFamily="34" charset="0"/>
              <a:cs typeface="Segoe UI Light" panose="020B0502040204020203" pitchFamily="34" charset="0"/>
            </a:endParaRP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Mobility Consultant with Microsoft Consulting Services (MCS)</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Certified Trainer – MCT - Mobility</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20+ Years in IT Administration</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WW Community Lead, Devices and Mobility</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Extensive involvement with Internal and External Readiness</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Blog: http://thedevicepros.com </a:t>
            </a:r>
          </a:p>
          <a:p>
            <a:pPr marL="342900" indent="-342900">
              <a:buFont typeface="Wingdings" panose="05000000000000000000" pitchFamily="2" charset="2"/>
              <a:buChar char="Ø"/>
            </a:pPr>
            <a:r>
              <a:rPr lang="en-US" dirty="0">
                <a:solidFill>
                  <a:schemeClr val="tx1"/>
                </a:solidFill>
                <a:latin typeface="Segoe UI Light" panose="020B0502040204020203" pitchFamily="34" charset="0"/>
                <a:cs typeface="Segoe UI Light" panose="020B0502040204020203" pitchFamily="34" charset="0"/>
              </a:rPr>
              <a:t>Interesting Fact: Grew up in Hawaii</a:t>
            </a:r>
          </a:p>
          <a:p>
            <a:pPr marL="0" indent="0">
              <a:spcBef>
                <a:spcPts val="1200"/>
              </a:spcBef>
              <a:buNone/>
            </a:pPr>
            <a:endParaRPr lang="en-US" dirty="0">
              <a:solidFill>
                <a:schemeClr val="tx1"/>
              </a:solidFill>
            </a:endParaRPr>
          </a:p>
        </p:txBody>
      </p:sp>
      <p:sp>
        <p:nvSpPr>
          <p:cNvPr id="9" name="Title 1"/>
          <p:cNvSpPr txBox="1">
            <a:spLocks/>
          </p:cNvSpPr>
          <p:nvPr/>
        </p:nvSpPr>
        <p:spPr>
          <a:xfrm>
            <a:off x="655637" y="4934901"/>
            <a:ext cx="3581400" cy="777240"/>
          </a:xfrm>
          <a:prstGeom prst="rect">
            <a:avLst/>
          </a:prstGeom>
        </p:spPr>
        <p:txBody>
          <a:bodyPr/>
          <a:lstStyle>
            <a:lvl1pPr algn="l" defTabSz="932742" rtl="0" eaLnBrk="1" latinLnBrk="0" hangingPunct="1">
              <a:lnSpc>
                <a:spcPct val="90000"/>
              </a:lnSpc>
              <a:spcBef>
                <a:spcPct val="0"/>
              </a:spcBef>
              <a:buNone/>
              <a:defRPr lang="en-US" sz="4800" b="0" kern="1200" cap="none" spc="-70" baseline="0" dirty="0" smtClean="0">
                <a:ln w="3175">
                  <a:noFill/>
                </a:ln>
                <a:solidFill>
                  <a:srgbClr val="0072C6"/>
                </a:solidFill>
                <a:effectLst/>
                <a:latin typeface="+mj-lt"/>
                <a:ea typeface="+mn-ea"/>
                <a:cs typeface="Segoe UI" pitchFamily="34" charset="0"/>
              </a:defRPr>
            </a:lvl1pPr>
          </a:lstStyle>
          <a:p>
            <a:pPr algn="ctr"/>
            <a:endParaRPr lang="en-US" sz="360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37" y="248520"/>
            <a:ext cx="3905297" cy="3736564"/>
          </a:xfrm>
          <a:prstGeom prst="ellipse">
            <a:avLst/>
          </a:prstGeom>
          <a:ln w="38100">
            <a:solidFill>
              <a:schemeClr val="tx1"/>
            </a:solidFill>
          </a:ln>
        </p:spPr>
      </p:pic>
      <p:sp>
        <p:nvSpPr>
          <p:cNvPr id="10" name="Rectangle 9"/>
          <p:cNvSpPr/>
          <p:nvPr/>
        </p:nvSpPr>
        <p:spPr>
          <a:xfrm>
            <a:off x="660110" y="6195141"/>
            <a:ext cx="1247457" cy="369332"/>
          </a:xfrm>
          <a:prstGeom prst="rect">
            <a:avLst/>
          </a:prstGeom>
        </p:spPr>
        <p:txBody>
          <a:bodyPr wrap="none">
            <a:spAutoFit/>
          </a:bodyPr>
          <a:lstStyle/>
          <a:p>
            <a:r>
              <a:rPr lang="en-US" dirty="0">
                <a:latin typeface="Segoe UI Light" panose="020B0502040204020203" pitchFamily="34" charset="0"/>
                <a:cs typeface="Segoe UI Light" panose="020B0502040204020203" pitchFamily="34" charset="0"/>
              </a:rPr>
              <a:t>alojukwu@</a:t>
            </a:r>
            <a:endParaRPr lang="en-US" dirty="0"/>
          </a:p>
        </p:txBody>
      </p:sp>
      <p:pic>
        <p:nvPicPr>
          <p:cNvPr id="11" name="Picture 10" descr="if you are an avid facebooker and love to check facebook updates eve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93" y="6079112"/>
            <a:ext cx="473617" cy="47361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Picture 11" descr="Twitter Takipçi Sayını Yükseltme | QvertzNet | Herşey Açık v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414" y="6055645"/>
            <a:ext cx="527771" cy="5277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descr="Instagr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4371" y="6113573"/>
            <a:ext cx="456215" cy="4562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Picture 13" descr="Linkedin Profi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9329" y="6078273"/>
            <a:ext cx="505143" cy="5051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descr="Will the @Yammer-@Klout Partnership Condition the Wrong Behavior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5823" y="6067565"/>
            <a:ext cx="568499" cy="5684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Title 1"/>
          <p:cNvSpPr txBox="1">
            <a:spLocks/>
          </p:cNvSpPr>
          <p:nvPr/>
        </p:nvSpPr>
        <p:spPr>
          <a:xfrm>
            <a:off x="530151" y="4547027"/>
            <a:ext cx="3581400" cy="777240"/>
          </a:xfrm>
          <a:prstGeom prst="rect">
            <a:avLst/>
          </a:prstGeom>
        </p:spPr>
        <p:txBody>
          <a:bodyPr/>
          <a:lstStyle>
            <a:lvl1pPr algn="l" defTabSz="932742" rtl="0" eaLnBrk="1" latinLnBrk="0" hangingPunct="1">
              <a:lnSpc>
                <a:spcPct val="90000"/>
              </a:lnSpc>
              <a:spcBef>
                <a:spcPct val="0"/>
              </a:spcBef>
              <a:buNone/>
              <a:defRPr lang="en-US" sz="4800" b="0" kern="1200" cap="none" spc="-70" baseline="0" dirty="0" smtClean="0">
                <a:ln w="3175">
                  <a:noFill/>
                </a:ln>
                <a:solidFill>
                  <a:srgbClr val="0072C6"/>
                </a:solidFill>
                <a:effectLst/>
                <a:latin typeface="+mj-lt"/>
                <a:ea typeface="+mn-ea"/>
                <a:cs typeface="Segoe UI" pitchFamily="34" charset="0"/>
              </a:defRPr>
            </a:lvl1pPr>
          </a:lstStyle>
          <a:p>
            <a:pPr algn="ctr"/>
            <a:endParaRPr lang="en-US" sz="3600" dirty="0">
              <a:solidFill>
                <a:schemeClr val="tx1"/>
              </a:solidFill>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819" y="4077283"/>
            <a:ext cx="1260257" cy="1818344"/>
          </a:xfrm>
          <a:prstGeom prst="ellipse">
            <a:avLst/>
          </a:prstGeom>
          <a:ln w="38100">
            <a:solidFill>
              <a:schemeClr val="tx1"/>
            </a:solidFill>
          </a:ln>
        </p:spPr>
      </p:pic>
      <p:pic>
        <p:nvPicPr>
          <p:cNvPr id="3" name="Picture 2"/>
          <p:cNvPicPr>
            <a:picLocks noChangeAspect="1"/>
          </p:cNvPicPr>
          <p:nvPr/>
        </p:nvPicPr>
        <p:blipFill rotWithShape="1">
          <a:blip r:embed="rId9"/>
          <a:srcRect l="8458" r="14226"/>
          <a:stretch/>
        </p:blipFill>
        <p:spPr>
          <a:xfrm>
            <a:off x="2729434" y="4016320"/>
            <a:ext cx="1375572" cy="1830306"/>
          </a:xfrm>
          <a:prstGeom prst="ellipse">
            <a:avLst/>
          </a:prstGeom>
          <a:ln w="38100">
            <a:solidFill>
              <a:schemeClr val="tx1"/>
            </a:solidFill>
          </a:ln>
        </p:spPr>
      </p:pic>
    </p:spTree>
    <p:extLst>
      <p:ext uri="{BB962C8B-B14F-4D97-AF65-F5344CB8AC3E}">
        <p14:creationId xmlns:p14="http://schemas.microsoft.com/office/powerpoint/2010/main" val="321598903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404556"/>
          </a:xfrm>
        </p:spPr>
        <p:txBody>
          <a:bodyPr/>
          <a:lstStyle/>
          <a:p>
            <a:pPr lvl="1"/>
            <a:r>
              <a:rPr lang="en-US" sz="3600" dirty="0">
                <a:latin typeface="+mj-lt"/>
              </a:rPr>
              <a:t>Configure and customize start menu, desktop, taskbar, and notification settings, according to device type; configure accessibility options</a:t>
            </a:r>
          </a:p>
          <a:p>
            <a:pPr lvl="1"/>
            <a:r>
              <a:rPr lang="en-US" sz="3600" dirty="0">
                <a:latin typeface="+mj-lt"/>
              </a:rPr>
              <a:t>Configure Cortana</a:t>
            </a:r>
          </a:p>
          <a:p>
            <a:pPr lvl="1"/>
            <a:r>
              <a:rPr lang="en-US" sz="3600" dirty="0">
                <a:latin typeface="+mj-lt"/>
              </a:rPr>
              <a:t>Configure Microsoft Edge</a:t>
            </a:r>
          </a:p>
          <a:p>
            <a:pPr lvl="1"/>
            <a:r>
              <a:rPr lang="en-US" sz="3600" dirty="0">
                <a:latin typeface="+mj-lt"/>
              </a:rPr>
              <a:t>Configure Internet Explorer</a:t>
            </a:r>
          </a:p>
          <a:p>
            <a:pPr lvl="1"/>
            <a:r>
              <a:rPr lang="en-US" sz="3600" dirty="0">
                <a:latin typeface="+mj-lt"/>
              </a:rPr>
              <a:t>Configure Hyper-V</a:t>
            </a:r>
          </a:p>
          <a:p>
            <a:pPr lvl="1"/>
            <a:r>
              <a:rPr lang="en-US" sz="3600" dirty="0">
                <a:latin typeface="+mj-lt"/>
              </a:rPr>
              <a:t>Configure power settings</a:t>
            </a:r>
          </a:p>
          <a:p>
            <a:endParaRPr lang="en-US" dirty="0"/>
          </a:p>
        </p:txBody>
      </p:sp>
      <p:sp>
        <p:nvSpPr>
          <p:cNvPr id="3" name="Title 2"/>
          <p:cNvSpPr>
            <a:spLocks noGrp="1"/>
          </p:cNvSpPr>
          <p:nvPr>
            <p:ph type="title"/>
          </p:nvPr>
        </p:nvSpPr>
        <p:spPr/>
        <p:txBody>
          <a:bodyPr/>
          <a:lstStyle/>
          <a:p>
            <a:r>
              <a:rPr lang="en-US" dirty="0">
                <a:solidFill>
                  <a:srgbClr val="FF0000"/>
                </a:solidFill>
              </a:rPr>
              <a:t>Perform post-installation configuration </a:t>
            </a:r>
          </a:p>
        </p:txBody>
      </p:sp>
    </p:spTree>
    <p:extLst>
      <p:ext uri="{BB962C8B-B14F-4D97-AF65-F5344CB8AC3E}">
        <p14:creationId xmlns:p14="http://schemas.microsoft.com/office/powerpoint/2010/main" val="345503243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443116" cy="5232202"/>
          </a:xfrm>
        </p:spPr>
        <p:txBody>
          <a:bodyPr/>
          <a:lstStyle/>
          <a:p>
            <a:r>
              <a:rPr lang="en-US" dirty="0"/>
              <a:t>Personal Digital Assistant</a:t>
            </a:r>
          </a:p>
          <a:p>
            <a:r>
              <a:rPr lang="en-US" dirty="0"/>
              <a:t>Enabling Cortana</a:t>
            </a:r>
          </a:p>
          <a:p>
            <a:pPr marL="0" indent="0">
              <a:buNone/>
            </a:pPr>
            <a:r>
              <a:rPr lang="en-US" sz="2000" b="1" dirty="0">
                <a:solidFill>
                  <a:srgbClr val="D83B01"/>
                </a:solidFill>
              </a:rPr>
              <a:t>Available Configuration</a:t>
            </a:r>
          </a:p>
          <a:p>
            <a:r>
              <a:rPr lang="en-US" sz="2000" dirty="0">
                <a:solidFill>
                  <a:srgbClr val="D83B01"/>
                </a:solidFill>
              </a:rPr>
              <a:t>Suggestions, Ideas, Reminders, Alerts and More..</a:t>
            </a:r>
          </a:p>
          <a:p>
            <a:r>
              <a:rPr lang="en-US" sz="2000" dirty="0">
                <a:solidFill>
                  <a:srgbClr val="D83B01"/>
                </a:solidFill>
              </a:rPr>
              <a:t>Hey Cortana</a:t>
            </a:r>
          </a:p>
          <a:p>
            <a:r>
              <a:rPr lang="en-US" sz="2000" dirty="0">
                <a:solidFill>
                  <a:srgbClr val="D83B01"/>
                </a:solidFill>
              </a:rPr>
              <a:t>Find Flights And More</a:t>
            </a:r>
          </a:p>
          <a:p>
            <a:r>
              <a:rPr lang="en-US" sz="2000" dirty="0">
                <a:solidFill>
                  <a:srgbClr val="D83B01"/>
                </a:solidFill>
              </a:rPr>
              <a:t>Taskbar Titbits</a:t>
            </a:r>
          </a:p>
          <a:p>
            <a:r>
              <a:rPr lang="en-US" sz="2000" dirty="0">
                <a:solidFill>
                  <a:srgbClr val="D83B01"/>
                </a:solidFill>
              </a:rPr>
              <a:t>Missed Call Notifications On Windows 10 Mobile</a:t>
            </a:r>
          </a:p>
          <a:p>
            <a:r>
              <a:rPr lang="en-US" sz="2000" dirty="0">
                <a:solidFill>
                  <a:srgbClr val="D83B01"/>
                </a:solidFill>
              </a:rPr>
              <a:t>Device Search History</a:t>
            </a:r>
          </a:p>
          <a:p>
            <a:r>
              <a:rPr lang="en-US" sz="2000" dirty="0">
                <a:solidFill>
                  <a:srgbClr val="D83B01"/>
                </a:solidFill>
              </a:rPr>
              <a:t>Web Search History </a:t>
            </a:r>
            <a:endParaRPr lang="en-US" dirty="0"/>
          </a:p>
        </p:txBody>
      </p:sp>
      <p:sp>
        <p:nvSpPr>
          <p:cNvPr id="3" name="Title 2"/>
          <p:cNvSpPr>
            <a:spLocks noGrp="1"/>
          </p:cNvSpPr>
          <p:nvPr>
            <p:ph type="title"/>
          </p:nvPr>
        </p:nvSpPr>
        <p:spPr/>
        <p:txBody>
          <a:bodyPr/>
          <a:lstStyle/>
          <a:p>
            <a:r>
              <a:rPr lang="en-US" dirty="0"/>
              <a:t>Post-Installation: Configuring Cortana</a:t>
            </a:r>
          </a:p>
        </p:txBody>
      </p:sp>
      <p:pic>
        <p:nvPicPr>
          <p:cNvPr id="4" name="Picture 3"/>
          <p:cNvPicPr>
            <a:picLocks noChangeAspect="1"/>
          </p:cNvPicPr>
          <p:nvPr/>
        </p:nvPicPr>
        <p:blipFill>
          <a:blip r:embed="rId3"/>
          <a:stretch>
            <a:fillRect/>
          </a:stretch>
        </p:blipFill>
        <p:spPr>
          <a:xfrm>
            <a:off x="5684837" y="1210093"/>
            <a:ext cx="5639090" cy="3651438"/>
          </a:xfrm>
          <a:prstGeom prst="rect">
            <a:avLst/>
          </a:prstGeom>
        </p:spPr>
      </p:pic>
      <p:pic>
        <p:nvPicPr>
          <p:cNvPr id="5" name="Picture 4"/>
          <p:cNvPicPr>
            <a:picLocks noChangeAspect="1"/>
          </p:cNvPicPr>
          <p:nvPr/>
        </p:nvPicPr>
        <p:blipFill>
          <a:blip r:embed="rId4"/>
          <a:stretch>
            <a:fillRect/>
          </a:stretch>
        </p:blipFill>
        <p:spPr>
          <a:xfrm>
            <a:off x="5380037" y="3035810"/>
            <a:ext cx="2857647" cy="3492679"/>
          </a:xfrm>
          <a:prstGeom prst="rect">
            <a:avLst/>
          </a:prstGeom>
        </p:spPr>
      </p:pic>
      <p:pic>
        <p:nvPicPr>
          <p:cNvPr id="6" name="Picture 5"/>
          <p:cNvPicPr>
            <a:picLocks noChangeAspect="1"/>
          </p:cNvPicPr>
          <p:nvPr/>
        </p:nvPicPr>
        <p:blipFill>
          <a:blip r:embed="rId5"/>
          <a:stretch>
            <a:fillRect/>
          </a:stretch>
        </p:blipFill>
        <p:spPr>
          <a:xfrm>
            <a:off x="8428036" y="3035811"/>
            <a:ext cx="2826483" cy="3492679"/>
          </a:xfrm>
          <a:prstGeom prst="rect">
            <a:avLst/>
          </a:prstGeom>
        </p:spPr>
      </p:pic>
    </p:spTree>
    <p:extLst>
      <p:ext uri="{BB962C8B-B14F-4D97-AF65-F5344CB8AC3E}">
        <p14:creationId xmlns:p14="http://schemas.microsoft.com/office/powerpoint/2010/main" val="3662873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49"/>
            <a:ext cx="4264094" cy="6069354"/>
          </a:xfrm>
        </p:spPr>
        <p:txBody>
          <a:bodyPr/>
          <a:lstStyle/>
          <a:p>
            <a:r>
              <a:rPr lang="en-US" dirty="0">
                <a:solidFill>
                  <a:schemeClr val="tx1"/>
                </a:solidFill>
              </a:rPr>
              <a:t>UI has been changed to display Configuration Version</a:t>
            </a:r>
          </a:p>
          <a:p>
            <a:r>
              <a:rPr lang="en-US" dirty="0">
                <a:solidFill>
                  <a:schemeClr val="tx1"/>
                </a:solidFill>
              </a:rPr>
              <a:t>Features</a:t>
            </a:r>
          </a:p>
          <a:p>
            <a:pPr lvl="1"/>
            <a:r>
              <a:rPr lang="en-US" sz="2000" dirty="0">
                <a:solidFill>
                  <a:srgbClr val="D83B01"/>
                </a:solidFill>
                <a:latin typeface="+mj-lt"/>
              </a:rPr>
              <a:t>Delayed Upgrade</a:t>
            </a:r>
          </a:p>
          <a:p>
            <a:pPr lvl="1"/>
            <a:r>
              <a:rPr lang="en-US" sz="2000" dirty="0">
                <a:solidFill>
                  <a:srgbClr val="D83B01"/>
                </a:solidFill>
                <a:latin typeface="+mj-lt"/>
              </a:rPr>
              <a:t>Integration Components</a:t>
            </a:r>
          </a:p>
          <a:p>
            <a:pPr lvl="1"/>
            <a:r>
              <a:rPr lang="en-US" sz="2000" dirty="0">
                <a:solidFill>
                  <a:srgbClr val="D83B01"/>
                </a:solidFill>
                <a:latin typeface="+mj-lt"/>
              </a:rPr>
              <a:t>Production Checkpoints</a:t>
            </a:r>
          </a:p>
          <a:p>
            <a:pPr lvl="1"/>
            <a:r>
              <a:rPr lang="en-US" sz="2000" dirty="0">
                <a:solidFill>
                  <a:srgbClr val="D83B01"/>
                </a:solidFill>
                <a:latin typeface="+mj-lt"/>
              </a:rPr>
              <a:t>Connected Standby</a:t>
            </a:r>
          </a:p>
          <a:p>
            <a:pPr lvl="1"/>
            <a:r>
              <a:rPr lang="en-US" sz="2000" dirty="0">
                <a:solidFill>
                  <a:srgbClr val="D83B01"/>
                </a:solidFill>
                <a:latin typeface="+mj-lt"/>
              </a:rPr>
              <a:t>PowerShell Improvements</a:t>
            </a:r>
          </a:p>
          <a:p>
            <a:pPr lvl="1"/>
            <a:r>
              <a:rPr lang="en-US" sz="2000" dirty="0">
                <a:solidFill>
                  <a:srgbClr val="D83B01"/>
                </a:solidFill>
                <a:latin typeface="+mj-lt"/>
              </a:rPr>
              <a:t>Reduced VM Downtime</a:t>
            </a:r>
          </a:p>
          <a:p>
            <a:pPr lvl="1"/>
            <a:endParaRPr lang="en-US" dirty="0">
              <a:solidFill>
                <a:srgbClr val="D83B01"/>
              </a:solidFill>
              <a:latin typeface="+mj-lt"/>
            </a:endParaRPr>
          </a:p>
        </p:txBody>
      </p:sp>
      <p:sp>
        <p:nvSpPr>
          <p:cNvPr id="3" name="Title 2"/>
          <p:cNvSpPr>
            <a:spLocks noGrp="1"/>
          </p:cNvSpPr>
          <p:nvPr>
            <p:ph type="title"/>
          </p:nvPr>
        </p:nvSpPr>
        <p:spPr/>
        <p:txBody>
          <a:bodyPr/>
          <a:lstStyle/>
          <a:p>
            <a:r>
              <a:rPr lang="en-US" dirty="0">
                <a:solidFill>
                  <a:srgbClr val="D83B01"/>
                </a:solidFill>
              </a:rPr>
              <a:t>Windows 10  - Hyper-V Client</a:t>
            </a:r>
          </a:p>
        </p:txBody>
      </p:sp>
      <p:pic>
        <p:nvPicPr>
          <p:cNvPr id="4" name="Picture 3" descr="C:\Users\robtm\AppData\Local\Temp\SNAGHTML5c78a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732" y="1855833"/>
            <a:ext cx="7804446" cy="17372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robtm\AppData\Local\Temp\SNAGHTML5c819b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702" y="3725862"/>
            <a:ext cx="8865037" cy="1298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60837" y="5157465"/>
            <a:ext cx="3200400" cy="707886"/>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D83B01"/>
                </a:solidFill>
                <a:latin typeface="+mj-lt"/>
              </a:rPr>
              <a:t>Shielded VM</a:t>
            </a:r>
          </a:p>
          <a:p>
            <a:pPr marL="285750" indent="-285750">
              <a:buFont typeface="Arial" panose="020B0604020202020204" pitchFamily="34" charset="0"/>
              <a:buChar char="•"/>
            </a:pPr>
            <a:r>
              <a:rPr lang="en-US" sz="2000" dirty="0">
                <a:solidFill>
                  <a:srgbClr val="D83B01"/>
                </a:solidFill>
                <a:latin typeface="+mj-lt"/>
              </a:rPr>
              <a:t>Virtual Machine Groups</a:t>
            </a:r>
          </a:p>
        </p:txBody>
      </p:sp>
    </p:spTree>
    <p:extLst>
      <p:ext uri="{BB962C8B-B14F-4D97-AF65-F5344CB8AC3E}">
        <p14:creationId xmlns:p14="http://schemas.microsoft.com/office/powerpoint/2010/main" val="213854650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D83B01"/>
                </a:solidFill>
              </a:rPr>
              <a:t>Configuring Client Hyper-V for Windows 10</a:t>
            </a:r>
          </a:p>
        </p:txBody>
      </p:sp>
      <p:sp>
        <p:nvSpPr>
          <p:cNvPr id="3" name="Text Placeholder 2"/>
          <p:cNvSpPr>
            <a:spLocks noGrp="1"/>
          </p:cNvSpPr>
          <p:nvPr>
            <p:ph type="body" sz="quarter" idx="11"/>
          </p:nvPr>
        </p:nvSpPr>
        <p:spPr>
          <a:xfrm>
            <a:off x="274639" y="1212848"/>
            <a:ext cx="5714998" cy="4494213"/>
          </a:xfrm>
        </p:spPr>
        <p:txBody>
          <a:bodyPr/>
          <a:lstStyle/>
          <a:p>
            <a:r>
              <a:rPr lang="en-US" dirty="0"/>
              <a:t>Built into Windows 10 and Windows 8.x. </a:t>
            </a:r>
          </a:p>
          <a:p>
            <a:r>
              <a:rPr lang="en-US" dirty="0"/>
              <a:t>Previously only available in Windows Server</a:t>
            </a:r>
          </a:p>
          <a:p>
            <a:r>
              <a:rPr lang="en-US" dirty="0"/>
              <a:t>Enables the ability to run VMs</a:t>
            </a:r>
          </a:p>
          <a:p>
            <a:r>
              <a:rPr lang="en-US" dirty="0"/>
              <a:t>Nested VMs are the latest feature available in Hyper-V</a:t>
            </a:r>
          </a:p>
        </p:txBody>
      </p:sp>
      <p:pic>
        <p:nvPicPr>
          <p:cNvPr id="4" name="Picture 3"/>
          <p:cNvPicPr>
            <a:picLocks noChangeAspect="1"/>
          </p:cNvPicPr>
          <p:nvPr/>
        </p:nvPicPr>
        <p:blipFill>
          <a:blip r:embed="rId2"/>
          <a:stretch>
            <a:fillRect/>
          </a:stretch>
        </p:blipFill>
        <p:spPr>
          <a:xfrm>
            <a:off x="6370637" y="1668462"/>
            <a:ext cx="5905500" cy="5172075"/>
          </a:xfrm>
          <a:prstGeom prst="rect">
            <a:avLst/>
          </a:prstGeom>
        </p:spPr>
      </p:pic>
    </p:spTree>
    <p:extLst>
      <p:ext uri="{BB962C8B-B14F-4D97-AF65-F5344CB8AC3E}">
        <p14:creationId xmlns:p14="http://schemas.microsoft.com/office/powerpoint/2010/main" val="31633903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body" sz="quarter" idx="10"/>
          </p:nvPr>
        </p:nvSpPr>
        <p:spPr>
          <a:xfrm>
            <a:off x="174290" y="1212849"/>
            <a:ext cx="11887200" cy="2092881"/>
          </a:xfrm>
        </p:spPr>
        <p:txBody>
          <a:bodyPr/>
          <a:lstStyle/>
          <a:p>
            <a:endParaRPr lang="en-US"/>
          </a:p>
          <a:p>
            <a:endParaRPr lang="en-US"/>
          </a:p>
          <a:p>
            <a:endParaRPr lang="en-US"/>
          </a:p>
          <a:p>
            <a:endParaRPr lang="en-US"/>
          </a:p>
          <a:p>
            <a:endParaRPr lang="en-US"/>
          </a:p>
          <a:p>
            <a:endParaRPr lang="en-US"/>
          </a:p>
          <a:p>
            <a:endParaRPr lang="en-US"/>
          </a:p>
          <a:p>
            <a:endParaRPr lang="en-US" dirty="0"/>
          </a:p>
        </p:txBody>
      </p:sp>
      <p:sp>
        <p:nvSpPr>
          <p:cNvPr id="6" name="Title 5"/>
          <p:cNvSpPr>
            <a:spLocks noGrp="1"/>
          </p:cNvSpPr>
          <p:nvPr>
            <p:ph type="title"/>
          </p:nvPr>
        </p:nvSpPr>
        <p:spPr/>
        <p:txBody>
          <a:bodyPr/>
          <a:lstStyle/>
          <a:p>
            <a:r>
              <a:rPr lang="en-US"/>
              <a:t>Production Checkpoints: New UI</a:t>
            </a:r>
            <a:endParaRPr lang="en-US" dirty="0"/>
          </a:p>
        </p:txBody>
      </p:sp>
      <p:pic>
        <p:nvPicPr>
          <p:cNvPr id="8194" name="Picture 2" descr="C:\Users\robtm\AppData\Local\Temp\SNAGHTML15be07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464" y="1070629"/>
            <a:ext cx="5895306" cy="56222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131986" y="1781510"/>
            <a:ext cx="3519848" cy="3048440"/>
          </a:xfrm>
          <a:prstGeom prst="rect">
            <a:avLst/>
          </a:prstGeom>
        </p:spPr>
      </p:pic>
      <p:sp>
        <p:nvSpPr>
          <p:cNvPr id="8" name="Text Placeholder 1"/>
          <p:cNvSpPr txBox="1">
            <a:spLocks/>
          </p:cNvSpPr>
          <p:nvPr/>
        </p:nvSpPr>
        <p:spPr>
          <a:xfrm>
            <a:off x="274637" y="1212849"/>
            <a:ext cx="6019800" cy="631557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Standard Checkpoints</a:t>
            </a:r>
          </a:p>
          <a:p>
            <a:r>
              <a:rPr lang="en-US" dirty="0">
                <a:solidFill>
                  <a:schemeClr val="tx1"/>
                </a:solidFill>
              </a:rPr>
              <a:t>Production Checkpoints</a:t>
            </a:r>
          </a:p>
          <a:p>
            <a:r>
              <a:rPr lang="en-US" dirty="0">
                <a:solidFill>
                  <a:schemeClr val="tx1"/>
                </a:solidFill>
              </a:rPr>
              <a:t>Action:</a:t>
            </a:r>
          </a:p>
          <a:p>
            <a:pPr marL="0" indent="0">
              <a:buNone/>
            </a:pPr>
            <a:r>
              <a:rPr lang="en-US" sz="2000" b="1" dirty="0">
                <a:solidFill>
                  <a:srgbClr val="D83B01"/>
                </a:solidFill>
              </a:rPr>
              <a:t>Using Hyper-V Manager</a:t>
            </a:r>
            <a:endParaRPr lang="en-US" sz="2000" dirty="0">
              <a:solidFill>
                <a:srgbClr val="D83B01"/>
              </a:solidFill>
            </a:endParaRPr>
          </a:p>
          <a:p>
            <a:pPr marL="457200" indent="-457200">
              <a:buFont typeface="+mj-lt"/>
              <a:buAutoNum type="arabicPeriod"/>
            </a:pPr>
            <a:r>
              <a:rPr lang="en-US" sz="2000" dirty="0">
                <a:solidFill>
                  <a:srgbClr val="D83B01"/>
                </a:solidFill>
              </a:rPr>
              <a:t>Open Hyper-V Manager.</a:t>
            </a:r>
          </a:p>
          <a:p>
            <a:pPr marL="457200" indent="-457200">
              <a:buFont typeface="+mj-lt"/>
              <a:buAutoNum type="arabicPeriod"/>
            </a:pPr>
            <a:r>
              <a:rPr lang="en-US" sz="2000" dirty="0">
                <a:solidFill>
                  <a:srgbClr val="D83B01"/>
                </a:solidFill>
              </a:rPr>
              <a:t>Right click on a virtual machine and select </a:t>
            </a:r>
            <a:r>
              <a:rPr lang="en-US" sz="2000" b="1" dirty="0">
                <a:solidFill>
                  <a:srgbClr val="D83B01"/>
                </a:solidFill>
              </a:rPr>
              <a:t>settings</a:t>
            </a:r>
            <a:r>
              <a:rPr lang="en-US" sz="2000" dirty="0">
                <a:solidFill>
                  <a:srgbClr val="D83B01"/>
                </a:solidFill>
              </a:rPr>
              <a:t>.</a:t>
            </a:r>
          </a:p>
          <a:p>
            <a:pPr marL="457200" indent="-457200">
              <a:buFont typeface="+mj-lt"/>
              <a:buAutoNum type="arabicPeriod"/>
            </a:pPr>
            <a:r>
              <a:rPr lang="en-US" sz="2000" dirty="0">
                <a:solidFill>
                  <a:srgbClr val="D83B01"/>
                </a:solidFill>
              </a:rPr>
              <a:t>Under Management select </a:t>
            </a:r>
            <a:r>
              <a:rPr lang="en-US" sz="2000" b="1" dirty="0">
                <a:solidFill>
                  <a:srgbClr val="D83B01"/>
                </a:solidFill>
              </a:rPr>
              <a:t>Checkpoints</a:t>
            </a:r>
            <a:r>
              <a:rPr lang="en-US" sz="2000" dirty="0">
                <a:solidFill>
                  <a:srgbClr val="D83B01"/>
                </a:solidFill>
              </a:rPr>
              <a:t>.</a:t>
            </a:r>
          </a:p>
          <a:p>
            <a:pPr marL="457200" indent="-457200">
              <a:buFont typeface="+mj-lt"/>
              <a:buAutoNum type="arabicPeriod"/>
            </a:pPr>
            <a:r>
              <a:rPr lang="en-US" sz="2000" dirty="0">
                <a:solidFill>
                  <a:srgbClr val="D83B01"/>
                </a:solidFill>
              </a:rPr>
              <a:t>Select the desired checkpoint type.</a:t>
            </a:r>
          </a:p>
          <a:p>
            <a:r>
              <a:rPr lang="en-US" dirty="0">
                <a:solidFill>
                  <a:schemeClr val="tx1"/>
                </a:solidFill>
              </a:rPr>
              <a:t>PowerShell Samples:</a:t>
            </a:r>
          </a:p>
          <a:p>
            <a:r>
              <a:rPr lang="en-US" sz="2000" dirty="0">
                <a:solidFill>
                  <a:srgbClr val="D83B01"/>
                </a:solidFill>
              </a:rPr>
              <a:t>Get-</a:t>
            </a:r>
            <a:r>
              <a:rPr lang="en-US" sz="2000" dirty="0" err="1">
                <a:solidFill>
                  <a:srgbClr val="D83B01"/>
                </a:solidFill>
              </a:rPr>
              <a:t>VMCheckpoint</a:t>
            </a:r>
            <a:r>
              <a:rPr lang="en-US" sz="2000" dirty="0">
                <a:solidFill>
                  <a:srgbClr val="D83B01"/>
                </a:solidFill>
              </a:rPr>
              <a:t> -</a:t>
            </a:r>
            <a:r>
              <a:rPr lang="en-US" sz="2000" dirty="0" err="1">
                <a:solidFill>
                  <a:srgbClr val="D83B01"/>
                </a:solidFill>
              </a:rPr>
              <a:t>VMName</a:t>
            </a:r>
            <a:r>
              <a:rPr lang="en-US" sz="2000" dirty="0">
                <a:solidFill>
                  <a:srgbClr val="D83B01"/>
                </a:solidFill>
              </a:rPr>
              <a:t> &lt;</a:t>
            </a:r>
            <a:r>
              <a:rPr lang="en-US" sz="2000" dirty="0" err="1">
                <a:solidFill>
                  <a:srgbClr val="D83B01"/>
                </a:solidFill>
              </a:rPr>
              <a:t>VMName</a:t>
            </a:r>
            <a:r>
              <a:rPr lang="en-US" sz="2000" dirty="0">
                <a:solidFill>
                  <a:srgbClr val="D83B01"/>
                </a:solidFill>
              </a:rPr>
              <a:t>&gt;</a:t>
            </a:r>
          </a:p>
          <a:p>
            <a:r>
              <a:rPr lang="en-US" sz="2000" dirty="0">
                <a:solidFill>
                  <a:srgbClr val="D83B01"/>
                </a:solidFill>
                <a:latin typeface="+mj-lt"/>
              </a:rPr>
              <a:t>Restore-</a:t>
            </a:r>
            <a:r>
              <a:rPr lang="en-US" sz="2000" dirty="0" err="1">
                <a:solidFill>
                  <a:srgbClr val="D83B01"/>
                </a:solidFill>
                <a:latin typeface="+mj-lt"/>
              </a:rPr>
              <a:t>VMCheckpoint</a:t>
            </a:r>
            <a:r>
              <a:rPr lang="en-US" sz="2000" dirty="0">
                <a:solidFill>
                  <a:srgbClr val="D83B01"/>
                </a:solidFill>
                <a:latin typeface="+mj-lt"/>
              </a:rPr>
              <a:t> -Name &lt;checkpoint name&gt; -</a:t>
            </a:r>
            <a:r>
              <a:rPr lang="en-US" sz="2000" dirty="0" err="1">
                <a:solidFill>
                  <a:srgbClr val="D83B01"/>
                </a:solidFill>
                <a:latin typeface="+mj-lt"/>
              </a:rPr>
              <a:t>VMName</a:t>
            </a:r>
            <a:r>
              <a:rPr lang="en-US" sz="2000" dirty="0">
                <a:solidFill>
                  <a:srgbClr val="D83B01"/>
                </a:solidFill>
                <a:latin typeface="+mj-lt"/>
              </a:rPr>
              <a:t> &lt;</a:t>
            </a:r>
            <a:r>
              <a:rPr lang="en-US" sz="2000" dirty="0" err="1">
                <a:solidFill>
                  <a:srgbClr val="D83B01"/>
                </a:solidFill>
                <a:latin typeface="+mj-lt"/>
              </a:rPr>
              <a:t>VMName</a:t>
            </a:r>
            <a:r>
              <a:rPr lang="en-US" sz="2000" dirty="0">
                <a:solidFill>
                  <a:srgbClr val="D83B01"/>
                </a:solidFill>
                <a:latin typeface="+mj-lt"/>
              </a:rPr>
              <a:t>&gt; -Confirm:$false</a:t>
            </a:r>
          </a:p>
          <a:p>
            <a:pPr lvl="1"/>
            <a:endParaRPr lang="en-US" dirty="0">
              <a:solidFill>
                <a:srgbClr val="D83B01"/>
              </a:solidFill>
              <a:latin typeface="+mj-lt"/>
            </a:endParaRPr>
          </a:p>
        </p:txBody>
      </p:sp>
    </p:spTree>
    <p:extLst>
      <p:ext uri="{BB962C8B-B14F-4D97-AF65-F5344CB8AC3E}">
        <p14:creationId xmlns:p14="http://schemas.microsoft.com/office/powerpoint/2010/main" val="452372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903154"/>
          </a:xfrm>
        </p:spPr>
        <p:txBody>
          <a:bodyPr/>
          <a:lstStyle/>
          <a:p>
            <a:pPr lvl="1"/>
            <a:r>
              <a:rPr lang="en-US" sz="3600" dirty="0">
                <a:latin typeface="+mj-lt"/>
              </a:rPr>
              <a:t>Provision with the Windows Imaging and Configuration Designer (ICD) tool</a:t>
            </a:r>
          </a:p>
          <a:p>
            <a:pPr lvl="1"/>
            <a:r>
              <a:rPr lang="en-US" sz="3600" dirty="0">
                <a:latin typeface="+mj-lt"/>
              </a:rPr>
              <a:t>Implement Active Directory–based activation</a:t>
            </a:r>
          </a:p>
          <a:p>
            <a:pPr lvl="1"/>
            <a:r>
              <a:rPr lang="en-US" sz="3600" dirty="0">
                <a:latin typeface="+mj-lt"/>
              </a:rPr>
              <a:t>Implement volume activation using a Key Management Service (KMS)</a:t>
            </a:r>
          </a:p>
          <a:p>
            <a:pPr lvl="1"/>
            <a:r>
              <a:rPr lang="en-US" sz="3600" dirty="0">
                <a:latin typeface="+mj-lt"/>
              </a:rPr>
              <a:t>Query and configure activation states using the command line</a:t>
            </a:r>
          </a:p>
          <a:p>
            <a:pPr lvl="1"/>
            <a:r>
              <a:rPr lang="en-US" sz="3600" dirty="0">
                <a:latin typeface="+mj-lt"/>
              </a:rPr>
              <a:t>Configure Active Directory, including Group Policies</a:t>
            </a:r>
          </a:p>
          <a:p>
            <a:pPr lvl="1"/>
            <a:r>
              <a:rPr lang="en-US" sz="3600" dirty="0">
                <a:latin typeface="+mj-lt"/>
              </a:rPr>
              <a:t>Configure and optimize user account control (UAC</a:t>
            </a:r>
            <a:r>
              <a:rPr lang="en-US" dirty="0"/>
              <a:t>)</a:t>
            </a:r>
          </a:p>
          <a:p>
            <a:endParaRPr lang="en-US" dirty="0"/>
          </a:p>
        </p:txBody>
      </p:sp>
      <p:sp>
        <p:nvSpPr>
          <p:cNvPr id="3" name="Title 2"/>
          <p:cNvSpPr>
            <a:spLocks noGrp="1"/>
          </p:cNvSpPr>
          <p:nvPr>
            <p:ph type="title"/>
          </p:nvPr>
        </p:nvSpPr>
        <p:spPr>
          <a:xfrm>
            <a:off x="122237" y="295274"/>
            <a:ext cx="12314238" cy="917575"/>
          </a:xfrm>
        </p:spPr>
        <p:txBody>
          <a:bodyPr/>
          <a:lstStyle/>
          <a:p>
            <a:r>
              <a:rPr lang="en-US" sz="4600" dirty="0">
                <a:solidFill>
                  <a:srgbClr val="FF0000"/>
                </a:solidFill>
              </a:rPr>
              <a:t>Implement Windows in an enterprise environment </a:t>
            </a:r>
            <a:br>
              <a:rPr lang="en-US" dirty="0"/>
            </a:br>
            <a:endParaRPr lang="en-US" dirty="0"/>
          </a:p>
        </p:txBody>
      </p:sp>
    </p:spTree>
    <p:extLst>
      <p:ext uri="{BB962C8B-B14F-4D97-AF65-F5344CB8AC3E}">
        <p14:creationId xmlns:p14="http://schemas.microsoft.com/office/powerpoint/2010/main" val="22577053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WICD Provisioning Tool</a:t>
            </a:r>
          </a:p>
        </p:txBody>
      </p:sp>
      <p:pic>
        <p:nvPicPr>
          <p:cNvPr id="5" name="Picture 4"/>
          <p:cNvPicPr>
            <a:picLocks noChangeAspect="1"/>
          </p:cNvPicPr>
          <p:nvPr/>
        </p:nvPicPr>
        <p:blipFill>
          <a:blip r:embed="rId3"/>
          <a:stretch>
            <a:fillRect/>
          </a:stretch>
        </p:blipFill>
        <p:spPr>
          <a:xfrm>
            <a:off x="804391" y="2054253"/>
            <a:ext cx="7140594" cy="4042795"/>
          </a:xfrm>
          <a:prstGeom prst="rect">
            <a:avLst/>
          </a:prstGeom>
        </p:spPr>
      </p:pic>
      <p:pic>
        <p:nvPicPr>
          <p:cNvPr id="6" name="Picture 5"/>
          <p:cNvPicPr>
            <a:picLocks noChangeAspect="1"/>
          </p:cNvPicPr>
          <p:nvPr/>
        </p:nvPicPr>
        <p:blipFill>
          <a:blip r:embed="rId4"/>
          <a:stretch>
            <a:fillRect/>
          </a:stretch>
        </p:blipFill>
        <p:spPr>
          <a:xfrm>
            <a:off x="1843283" y="1197356"/>
            <a:ext cx="4017401" cy="2353895"/>
          </a:xfrm>
          <a:prstGeom prst="rect">
            <a:avLst/>
          </a:prstGeom>
        </p:spPr>
      </p:pic>
      <p:pic>
        <p:nvPicPr>
          <p:cNvPr id="7" name="Picture 6"/>
          <p:cNvPicPr>
            <a:picLocks noChangeAspect="1"/>
          </p:cNvPicPr>
          <p:nvPr/>
        </p:nvPicPr>
        <p:blipFill>
          <a:blip r:embed="rId5"/>
          <a:stretch>
            <a:fillRect/>
          </a:stretch>
        </p:blipFill>
        <p:spPr>
          <a:xfrm>
            <a:off x="2961872" y="1454085"/>
            <a:ext cx="4849890" cy="3572695"/>
          </a:xfrm>
          <a:prstGeom prst="rect">
            <a:avLst/>
          </a:prstGeom>
        </p:spPr>
      </p:pic>
      <p:pic>
        <p:nvPicPr>
          <p:cNvPr id="8" name="Picture 7"/>
          <p:cNvPicPr>
            <a:picLocks noChangeAspect="1"/>
          </p:cNvPicPr>
          <p:nvPr/>
        </p:nvPicPr>
        <p:blipFill>
          <a:blip r:embed="rId6"/>
          <a:stretch>
            <a:fillRect/>
          </a:stretch>
        </p:blipFill>
        <p:spPr>
          <a:xfrm>
            <a:off x="3808117" y="2114931"/>
            <a:ext cx="4822608" cy="3532775"/>
          </a:xfrm>
          <a:prstGeom prst="rect">
            <a:avLst/>
          </a:prstGeom>
        </p:spPr>
      </p:pic>
      <p:pic>
        <p:nvPicPr>
          <p:cNvPr id="9" name="Picture 8"/>
          <p:cNvPicPr>
            <a:picLocks noChangeAspect="1"/>
          </p:cNvPicPr>
          <p:nvPr/>
        </p:nvPicPr>
        <p:blipFill>
          <a:blip r:embed="rId7"/>
          <a:stretch>
            <a:fillRect/>
          </a:stretch>
        </p:blipFill>
        <p:spPr>
          <a:xfrm>
            <a:off x="5860684" y="3751508"/>
            <a:ext cx="3206429" cy="2265467"/>
          </a:xfrm>
          <a:prstGeom prst="rect">
            <a:avLst/>
          </a:prstGeom>
        </p:spPr>
      </p:pic>
      <p:sp>
        <p:nvSpPr>
          <p:cNvPr id="10" name="Rectangle 9"/>
          <p:cNvSpPr/>
          <p:nvPr/>
        </p:nvSpPr>
        <p:spPr>
          <a:xfrm>
            <a:off x="8724797" y="469203"/>
            <a:ext cx="3657600" cy="3170099"/>
          </a:xfrm>
          <a:prstGeom prst="rect">
            <a:avLst/>
          </a:prstGeom>
        </p:spPr>
        <p:txBody>
          <a:bodyPr wrap="square">
            <a:spAutoFit/>
          </a:bodyPr>
          <a:lstStyle/>
          <a:p>
            <a:r>
              <a:rPr lang="en-US" sz="4000" dirty="0">
                <a:latin typeface="+mj-lt"/>
              </a:rPr>
              <a:t>WICD Uses</a:t>
            </a:r>
          </a:p>
          <a:p>
            <a:pPr marL="342900" indent="-342900">
              <a:buFont typeface="Arial" panose="020B0604020202020204" pitchFamily="34" charset="0"/>
              <a:buChar char="•"/>
            </a:pPr>
            <a:r>
              <a:rPr lang="en-US" sz="2000" dirty="0">
                <a:solidFill>
                  <a:srgbClr val="D83B01"/>
                </a:solidFill>
                <a:latin typeface="Segoe UI Light" pitchFamily="34" charset="0"/>
              </a:rPr>
              <a:t>View settings and policies in a Windows 10 image or provisioning package. </a:t>
            </a:r>
          </a:p>
          <a:p>
            <a:pPr marL="342900" indent="-342900">
              <a:buFont typeface="Arial" panose="020B0604020202020204" pitchFamily="34" charset="0"/>
              <a:buChar char="•"/>
            </a:pPr>
            <a:r>
              <a:rPr lang="en-US" sz="2000" dirty="0">
                <a:solidFill>
                  <a:srgbClr val="D83B01"/>
                </a:solidFill>
                <a:latin typeface="Segoe UI Light" pitchFamily="34" charset="0"/>
              </a:rPr>
              <a:t>Create and manage Windows provisioning answer files. </a:t>
            </a:r>
          </a:p>
          <a:p>
            <a:pPr marL="342900" indent="-342900">
              <a:buFont typeface="Arial" panose="020B0604020202020204" pitchFamily="34" charset="0"/>
              <a:buChar char="•"/>
            </a:pPr>
            <a:r>
              <a:rPr lang="en-US" sz="2000" dirty="0">
                <a:solidFill>
                  <a:srgbClr val="D83B01"/>
                </a:solidFill>
                <a:latin typeface="Segoe UI Light" pitchFamily="34" charset="0"/>
              </a:rPr>
              <a:t>Define applications and drivers in an answer file. </a:t>
            </a:r>
          </a:p>
        </p:txBody>
      </p:sp>
    </p:spTree>
    <p:extLst>
      <p:ext uri="{BB962C8B-B14F-4D97-AF65-F5344CB8AC3E}">
        <p14:creationId xmlns:p14="http://schemas.microsoft.com/office/powerpoint/2010/main" val="2189904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10 Activation Methods</a:t>
            </a:r>
          </a:p>
        </p:txBody>
      </p:sp>
      <p:sp>
        <p:nvSpPr>
          <p:cNvPr id="4" name="Text Placeholder 4"/>
          <p:cNvSpPr txBox="1">
            <a:spLocks/>
          </p:cNvSpPr>
          <p:nvPr/>
        </p:nvSpPr>
        <p:spPr>
          <a:xfrm>
            <a:off x="941344" y="1567154"/>
            <a:ext cx="4052192" cy="384573"/>
          </a:xfrm>
          <a:prstGeom prst="rect">
            <a:avLst/>
          </a:prstGeom>
          <a:solidFill>
            <a:schemeClr val="accent6"/>
          </a:solidFill>
        </p:spPr>
        <p:txBody>
          <a:bodyPr lIns="137053" tIns="0" rIns="182737"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b="1" dirty="0">
                <a:solidFill>
                  <a:schemeClr val="bg1"/>
                </a:solidFill>
                <a:cs typeface="Segoe UI Light" panose="020B0502040204020203" pitchFamily="34" charset="0"/>
              </a:rPr>
              <a:t>Advantages</a:t>
            </a:r>
          </a:p>
        </p:txBody>
      </p:sp>
      <p:sp>
        <p:nvSpPr>
          <p:cNvPr id="5" name="Text Placeholder 4"/>
          <p:cNvSpPr txBox="1">
            <a:spLocks/>
          </p:cNvSpPr>
          <p:nvPr/>
        </p:nvSpPr>
        <p:spPr>
          <a:xfrm>
            <a:off x="5149997" y="2041011"/>
            <a:ext cx="4590760" cy="1609344"/>
          </a:xfrm>
          <a:prstGeom prst="rect">
            <a:avLst/>
          </a:prstGeom>
          <a:solidFill>
            <a:schemeClr val="bg1">
              <a:lumMod val="95000"/>
            </a:schemeClr>
          </a:solidFill>
        </p:spPr>
        <p:txBody>
          <a:bodyPr lIns="137053" tIns="0" rIns="182737" bIns="0" anchor="ctr"/>
          <a:lstStyle>
            <a:defPPr>
              <a:defRPr lang="en-US"/>
            </a:defPPr>
            <a:lvl1pPr marL="342632" indent="-342632" defTabSz="914363">
              <a:lnSpc>
                <a:spcPct val="90000"/>
              </a:lnSpc>
              <a:spcBef>
                <a:spcPct val="20000"/>
              </a:spcBef>
              <a:buSzPct val="90000"/>
              <a:buFont typeface="Wingdings" pitchFamily="2" charset="2"/>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latin typeface="+mj-lt"/>
              </a:rPr>
              <a:t>One time activation, no renewal</a:t>
            </a:r>
          </a:p>
          <a:p>
            <a:r>
              <a:rPr lang="en-US" dirty="0">
                <a:latin typeface="+mj-lt"/>
              </a:rPr>
              <a:t>Key can be used for any activations</a:t>
            </a:r>
          </a:p>
          <a:p>
            <a:r>
              <a:rPr lang="en-US" dirty="0">
                <a:latin typeface="+mj-lt"/>
              </a:rPr>
              <a:t>IT staff has full control of key</a:t>
            </a:r>
          </a:p>
          <a:p>
            <a:r>
              <a:rPr lang="en-US" dirty="0">
                <a:latin typeface="+mj-lt"/>
              </a:rPr>
              <a:t>Single activation key for entire organization</a:t>
            </a:r>
          </a:p>
          <a:p>
            <a:r>
              <a:rPr lang="en-US" dirty="0">
                <a:latin typeface="+mj-lt"/>
              </a:rPr>
              <a:t>Can require implementation in image creation service </a:t>
            </a:r>
          </a:p>
        </p:txBody>
      </p:sp>
      <p:sp>
        <p:nvSpPr>
          <p:cNvPr id="6" name="Text Placeholder 4"/>
          <p:cNvSpPr txBox="1">
            <a:spLocks/>
          </p:cNvSpPr>
          <p:nvPr/>
        </p:nvSpPr>
        <p:spPr>
          <a:xfrm>
            <a:off x="5150673" y="1566033"/>
            <a:ext cx="4590108" cy="384573"/>
          </a:xfrm>
          <a:prstGeom prst="rect">
            <a:avLst/>
          </a:prstGeom>
          <a:solidFill>
            <a:schemeClr val="accent6"/>
          </a:solidFill>
        </p:spPr>
        <p:txBody>
          <a:bodyPr lIns="137053" tIns="0" rIns="182737"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b="1" dirty="0">
                <a:solidFill>
                  <a:schemeClr val="bg1"/>
                </a:solidFill>
                <a:cs typeface="Segoe UI Light" panose="020B0502040204020203" pitchFamily="34" charset="0"/>
              </a:rPr>
              <a:t>Disadvantages</a:t>
            </a:r>
          </a:p>
        </p:txBody>
      </p:sp>
      <p:sp>
        <p:nvSpPr>
          <p:cNvPr id="7" name="Text Placeholder 4"/>
          <p:cNvSpPr txBox="1">
            <a:spLocks/>
          </p:cNvSpPr>
          <p:nvPr/>
        </p:nvSpPr>
        <p:spPr>
          <a:xfrm>
            <a:off x="5150673" y="3855405"/>
            <a:ext cx="4590759" cy="1936365"/>
          </a:xfrm>
          <a:prstGeom prst="rect">
            <a:avLst/>
          </a:prstGeom>
          <a:solidFill>
            <a:schemeClr val="bg1">
              <a:lumMod val="95000"/>
            </a:schemeClr>
          </a:solidFill>
        </p:spPr>
        <p:txBody>
          <a:bodyPr lIns="137053" tIns="0" rIns="182737" bIns="0" anchor="ctr"/>
          <a:lstStyle>
            <a:defPPr>
              <a:defRPr lang="en-US"/>
            </a:defPPr>
            <a:lvl1pPr marL="342632" indent="-342632" defTabSz="914363">
              <a:lnSpc>
                <a:spcPct val="90000"/>
              </a:lnSpc>
              <a:spcBef>
                <a:spcPct val="20000"/>
              </a:spcBef>
              <a:buSzPct val="90000"/>
              <a:buFont typeface="Wingdings" pitchFamily="2" charset="2"/>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latin typeface="+mj-lt"/>
              </a:rPr>
              <a:t>Requires activation renewal</a:t>
            </a:r>
          </a:p>
          <a:p>
            <a:r>
              <a:rPr lang="en-US" dirty="0">
                <a:latin typeface="+mj-lt"/>
              </a:rPr>
              <a:t>Disconnected machines require manual intervention</a:t>
            </a:r>
          </a:p>
          <a:p>
            <a:r>
              <a:rPr lang="en-US" dirty="0">
                <a:latin typeface="+mj-lt"/>
              </a:rPr>
              <a:t>Server infrastructure required</a:t>
            </a:r>
          </a:p>
          <a:p>
            <a:r>
              <a:rPr lang="en-US" dirty="0">
                <a:latin typeface="+mj-lt"/>
              </a:rPr>
              <a:t>Allows machines on network immediate activation</a:t>
            </a:r>
          </a:p>
        </p:txBody>
      </p:sp>
      <p:sp>
        <p:nvSpPr>
          <p:cNvPr id="8" name="Text Placeholder 4"/>
          <p:cNvSpPr txBox="1">
            <a:spLocks/>
          </p:cNvSpPr>
          <p:nvPr/>
        </p:nvSpPr>
        <p:spPr>
          <a:xfrm>
            <a:off x="933500" y="2042130"/>
            <a:ext cx="4061581" cy="1609344"/>
          </a:xfrm>
          <a:prstGeom prst="rect">
            <a:avLst/>
          </a:prstGeom>
          <a:solidFill>
            <a:schemeClr val="bg1">
              <a:lumMod val="95000"/>
            </a:schemeClr>
          </a:solidFill>
        </p:spPr>
        <p:txBody>
          <a:bodyPr lIns="137053" tIns="0" rIns="182737" bIns="0" anchor="ctr"/>
          <a:lstStyle>
            <a:defPPr>
              <a:defRPr lang="en-US"/>
            </a:defPPr>
            <a:lvl1pPr marL="342632" indent="-342632" defTabSz="914363">
              <a:lnSpc>
                <a:spcPct val="90000"/>
              </a:lnSpc>
              <a:spcBef>
                <a:spcPct val="20000"/>
              </a:spcBef>
              <a:buSzPct val="90000"/>
              <a:buFont typeface="Wingdings" pitchFamily="2" charset="2"/>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latin typeface="+mj-lt"/>
              </a:rPr>
              <a:t>Single activation key</a:t>
            </a:r>
          </a:p>
          <a:p>
            <a:r>
              <a:rPr lang="en-US" dirty="0">
                <a:latin typeface="+mj-lt"/>
              </a:rPr>
              <a:t>Multiple uses</a:t>
            </a:r>
          </a:p>
          <a:p>
            <a:r>
              <a:rPr lang="en-US" dirty="0">
                <a:latin typeface="+mj-lt"/>
              </a:rPr>
              <a:t>Similar to retail activation</a:t>
            </a:r>
          </a:p>
          <a:p>
            <a:r>
              <a:rPr lang="en-US" dirty="0">
                <a:latin typeface="+mj-lt"/>
              </a:rPr>
              <a:t>No infrastructure required</a:t>
            </a:r>
          </a:p>
        </p:txBody>
      </p:sp>
      <p:sp>
        <p:nvSpPr>
          <p:cNvPr id="9" name="Text Placeholder 4"/>
          <p:cNvSpPr txBox="1">
            <a:spLocks/>
          </p:cNvSpPr>
          <p:nvPr/>
        </p:nvSpPr>
        <p:spPr>
          <a:xfrm>
            <a:off x="933502" y="3843919"/>
            <a:ext cx="4061580" cy="1961573"/>
          </a:xfrm>
          <a:prstGeom prst="rect">
            <a:avLst/>
          </a:prstGeom>
          <a:solidFill>
            <a:schemeClr val="bg1">
              <a:lumMod val="95000"/>
            </a:schemeClr>
          </a:solidFill>
        </p:spPr>
        <p:txBody>
          <a:bodyPr lIns="137053" tIns="0" rIns="182737" bIns="0" anchor="ctr"/>
          <a:lstStyle>
            <a:defPPr>
              <a:defRPr lang="en-US"/>
            </a:defPPr>
            <a:lvl1pPr marL="342632" indent="-342632" defTabSz="914363">
              <a:lnSpc>
                <a:spcPct val="90000"/>
              </a:lnSpc>
              <a:spcBef>
                <a:spcPct val="20000"/>
              </a:spcBef>
              <a:buSzPct val="90000"/>
              <a:buFont typeface="Wingdings" pitchFamily="2" charset="2"/>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latin typeface="+mj-lt"/>
              </a:rPr>
              <a:t>Key management server governs all transactions</a:t>
            </a:r>
          </a:p>
          <a:p>
            <a:r>
              <a:rPr lang="en-US" dirty="0">
                <a:latin typeface="+mj-lt"/>
              </a:rPr>
              <a:t>Activation renewal required</a:t>
            </a:r>
          </a:p>
          <a:p>
            <a:r>
              <a:rPr lang="en-US" dirty="0">
                <a:latin typeface="+mj-lt"/>
              </a:rPr>
              <a:t>Active directory activation</a:t>
            </a:r>
          </a:p>
          <a:p>
            <a:r>
              <a:rPr lang="en-US" dirty="0">
                <a:latin typeface="+mj-lt"/>
              </a:rPr>
              <a:t>No IT support required for devices on LAN/VPN/DirectAccess</a:t>
            </a:r>
          </a:p>
        </p:txBody>
      </p:sp>
      <p:sp>
        <p:nvSpPr>
          <p:cNvPr id="10" name="Content Placeholder 6"/>
          <p:cNvSpPr txBox="1">
            <a:spLocks/>
          </p:cNvSpPr>
          <p:nvPr/>
        </p:nvSpPr>
        <p:spPr>
          <a:xfrm>
            <a:off x="122548" y="3836875"/>
            <a:ext cx="655361" cy="1961573"/>
          </a:xfrm>
          <a:prstGeom prst="rect">
            <a:avLst/>
          </a:prstGeom>
          <a:solidFill>
            <a:schemeClr val="accent6"/>
          </a:solidFill>
        </p:spPr>
        <p:txBody>
          <a:bodyPr vert="vert270" lIns="137053" tIns="0" rIns="182737" bIns="0" anchor="ctr"/>
          <a:lstStyle>
            <a:defPPr>
              <a:defRPr lang="en-US"/>
            </a:defPPr>
            <a:lvl1pPr indent="0" algn="ctr" defTabSz="914363">
              <a:lnSpc>
                <a:spcPct val="90000"/>
              </a:lnSpc>
              <a:spcBef>
                <a:spcPct val="20000"/>
              </a:spcBef>
              <a:buSzPct val="90000"/>
              <a:buFont typeface="Wingdings" pitchFamily="2" charset="2"/>
              <a:buNone/>
              <a:defRPr sz="1600" b="1">
                <a:solidFill>
                  <a:schemeClr val="bg1"/>
                </a:solidFill>
                <a:latin typeface="Segoe UI Semibold"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t>Key Management Service (KMS)</a:t>
            </a:r>
          </a:p>
        </p:txBody>
      </p:sp>
      <p:sp>
        <p:nvSpPr>
          <p:cNvPr id="11" name="Content Placeholder 6"/>
          <p:cNvSpPr txBox="1">
            <a:spLocks/>
          </p:cNvSpPr>
          <p:nvPr/>
        </p:nvSpPr>
        <p:spPr>
          <a:xfrm>
            <a:off x="122548" y="2035087"/>
            <a:ext cx="655362" cy="1609344"/>
          </a:xfrm>
          <a:prstGeom prst="rect">
            <a:avLst/>
          </a:prstGeom>
          <a:solidFill>
            <a:schemeClr val="accent6"/>
          </a:solidFill>
        </p:spPr>
        <p:txBody>
          <a:bodyPr vert="vert270" lIns="137053" tIns="0" rIns="182737" bIns="0" anchor="ctr"/>
          <a:lstStyle>
            <a:defPPr>
              <a:defRPr lang="en-US"/>
            </a:defPPr>
            <a:lvl1pPr indent="0" algn="ctr" defTabSz="914363">
              <a:lnSpc>
                <a:spcPct val="90000"/>
              </a:lnSpc>
              <a:spcBef>
                <a:spcPct val="20000"/>
              </a:spcBef>
              <a:buSzPct val="90000"/>
              <a:buFont typeface="Wingdings" pitchFamily="2" charset="2"/>
              <a:buNone/>
              <a:defRPr sz="1600" b="1">
                <a:solidFill>
                  <a:schemeClr val="bg1"/>
                </a:solidFill>
                <a:latin typeface="Segoe UI Semibold"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sz="1400" dirty="0"/>
              <a:t>Multiple Activation Key (MAK)</a:t>
            </a:r>
          </a:p>
        </p:txBody>
      </p:sp>
      <p:sp>
        <p:nvSpPr>
          <p:cNvPr id="12" name="Text Placeholder 4"/>
          <p:cNvSpPr txBox="1">
            <a:spLocks/>
          </p:cNvSpPr>
          <p:nvPr/>
        </p:nvSpPr>
        <p:spPr>
          <a:xfrm>
            <a:off x="9895673" y="1566033"/>
            <a:ext cx="2026302" cy="384573"/>
          </a:xfrm>
          <a:prstGeom prst="rect">
            <a:avLst/>
          </a:prstGeom>
          <a:solidFill>
            <a:schemeClr val="accent6"/>
          </a:solidFill>
        </p:spPr>
        <p:txBody>
          <a:bodyPr lIns="137053" tIns="0" rIns="182737"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b="1" dirty="0">
                <a:solidFill>
                  <a:schemeClr val="bg1"/>
                </a:solidFill>
                <a:cs typeface="Segoe UI Light" panose="020B0502040204020203" pitchFamily="34" charset="0"/>
              </a:rPr>
              <a:t>Considerations</a:t>
            </a:r>
          </a:p>
        </p:txBody>
      </p:sp>
      <p:sp>
        <p:nvSpPr>
          <p:cNvPr id="13" name="Text Placeholder 4"/>
          <p:cNvSpPr txBox="1">
            <a:spLocks/>
          </p:cNvSpPr>
          <p:nvPr/>
        </p:nvSpPr>
        <p:spPr>
          <a:xfrm>
            <a:off x="9895673" y="2035087"/>
            <a:ext cx="2026302" cy="1609344"/>
          </a:xfrm>
          <a:prstGeom prst="rect">
            <a:avLst/>
          </a:prstGeom>
          <a:solidFill>
            <a:schemeClr val="bg1">
              <a:lumMod val="95000"/>
            </a:schemeClr>
          </a:solidFill>
        </p:spPr>
        <p:txBody>
          <a:bodyPr lIns="137053" tIns="0" rIns="182737" bIns="0" anchor="ctr"/>
          <a:lstStyle>
            <a:defPPr>
              <a:defRPr lang="en-US"/>
            </a:defPPr>
            <a:lvl1pPr marL="342632" indent="-342632" defTabSz="914363">
              <a:lnSpc>
                <a:spcPct val="90000"/>
              </a:lnSpc>
              <a:spcBef>
                <a:spcPct val="20000"/>
              </a:spcBef>
              <a:buSzPct val="90000"/>
              <a:buFont typeface="Wingdings" pitchFamily="2" charset="2"/>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latin typeface="+mj-lt"/>
              </a:rPr>
              <a:t>May be beneficial for development purposes.</a:t>
            </a:r>
          </a:p>
        </p:txBody>
      </p:sp>
      <p:sp>
        <p:nvSpPr>
          <p:cNvPr id="14" name="Text Placeholder 4"/>
          <p:cNvSpPr txBox="1">
            <a:spLocks/>
          </p:cNvSpPr>
          <p:nvPr/>
        </p:nvSpPr>
        <p:spPr>
          <a:xfrm>
            <a:off x="9895673" y="3855404"/>
            <a:ext cx="2026302" cy="1943043"/>
          </a:xfrm>
          <a:prstGeom prst="rect">
            <a:avLst/>
          </a:prstGeom>
          <a:solidFill>
            <a:schemeClr val="bg1">
              <a:lumMod val="95000"/>
            </a:schemeClr>
          </a:solidFill>
        </p:spPr>
        <p:txBody>
          <a:bodyPr lIns="137053" tIns="0" rIns="182737" bIns="0" anchor="ctr"/>
          <a:lstStyle>
            <a:defPPr>
              <a:defRPr lang="en-US"/>
            </a:defPPr>
            <a:lvl1pPr marL="342632" indent="-342632" defTabSz="914363">
              <a:lnSpc>
                <a:spcPct val="90000"/>
              </a:lnSpc>
              <a:spcBef>
                <a:spcPct val="20000"/>
              </a:spcBef>
              <a:buSzPct val="90000"/>
              <a:buFont typeface="Wingdings" pitchFamily="2" charset="2"/>
              <a:buChar char="§"/>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dirty="0">
                <a:latin typeface="+mj-lt"/>
              </a:rPr>
              <a:t>Very useful for full environment rollout of activation.</a:t>
            </a:r>
          </a:p>
        </p:txBody>
      </p:sp>
    </p:spTree>
    <p:extLst>
      <p:ext uri="{BB962C8B-B14F-4D97-AF65-F5344CB8AC3E}">
        <p14:creationId xmlns:p14="http://schemas.microsoft.com/office/powerpoint/2010/main" val="265896212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10 Activation Options</a:t>
            </a:r>
          </a:p>
        </p:txBody>
      </p:sp>
      <p:sp>
        <p:nvSpPr>
          <p:cNvPr id="3" name="Text Placeholder 2"/>
          <p:cNvSpPr>
            <a:spLocks noGrp="1"/>
          </p:cNvSpPr>
          <p:nvPr>
            <p:ph type="body" sz="quarter" idx="10"/>
          </p:nvPr>
        </p:nvSpPr>
        <p:spPr>
          <a:xfrm>
            <a:off x="274640" y="1058862"/>
            <a:ext cx="3886198" cy="3520964"/>
          </a:xfrm>
        </p:spPr>
        <p:txBody>
          <a:bodyPr/>
          <a:lstStyle/>
          <a:p>
            <a:r>
              <a:rPr lang="en-US" dirty="0"/>
              <a:t>KMS Activation</a:t>
            </a:r>
          </a:p>
          <a:p>
            <a:pPr marL="342900" indent="-342900">
              <a:buFont typeface="Arial" panose="020B0604020202020204" pitchFamily="34" charset="0"/>
              <a:buChar char="•"/>
            </a:pPr>
            <a:r>
              <a:rPr lang="en-US" sz="2000" dirty="0">
                <a:solidFill>
                  <a:schemeClr val="tx2"/>
                </a:solidFill>
              </a:rPr>
              <a:t>Open an elevated command prompt.</a:t>
            </a:r>
          </a:p>
          <a:p>
            <a:pPr marL="342900" indent="-342900">
              <a:buFont typeface="Arial" panose="020B0604020202020204" pitchFamily="34" charset="0"/>
              <a:buChar char="•"/>
            </a:pPr>
            <a:r>
              <a:rPr lang="en-US" sz="2000" dirty="0">
                <a:solidFill>
                  <a:schemeClr val="tx2"/>
                </a:solidFill>
              </a:rPr>
              <a:t>Enter one of the following commands.</a:t>
            </a:r>
          </a:p>
          <a:p>
            <a:pPr marL="571500" lvl="2" indent="-342900">
              <a:buFont typeface="Arial" panose="020B0604020202020204" pitchFamily="34" charset="0"/>
              <a:buChar char="•"/>
            </a:pPr>
            <a:r>
              <a:rPr lang="en-US" sz="1600" i="1" dirty="0">
                <a:solidFill>
                  <a:schemeClr val="tx1"/>
                </a:solidFill>
                <a:latin typeface="+mj-lt"/>
              </a:rPr>
              <a:t>To install a KMS key, type </a:t>
            </a:r>
            <a:r>
              <a:rPr lang="en-US" sz="1600" b="1" i="1" dirty="0">
                <a:solidFill>
                  <a:schemeClr val="tx1"/>
                </a:solidFill>
                <a:latin typeface="+mj-lt"/>
              </a:rPr>
              <a:t>slmgr.vbs /</a:t>
            </a:r>
            <a:r>
              <a:rPr lang="en-US" sz="1600" b="1" i="1" dirty="0" err="1">
                <a:solidFill>
                  <a:schemeClr val="tx1"/>
                </a:solidFill>
                <a:latin typeface="+mj-lt"/>
              </a:rPr>
              <a:t>ipk</a:t>
            </a:r>
            <a:r>
              <a:rPr lang="en-US" sz="1600" b="1" i="1" dirty="0">
                <a:solidFill>
                  <a:schemeClr val="tx1"/>
                </a:solidFill>
                <a:latin typeface="+mj-lt"/>
              </a:rPr>
              <a:t> &lt;</a:t>
            </a:r>
            <a:r>
              <a:rPr lang="en-US" sz="1600" b="1" i="1" dirty="0" err="1">
                <a:solidFill>
                  <a:schemeClr val="tx1"/>
                </a:solidFill>
                <a:latin typeface="+mj-lt"/>
              </a:rPr>
              <a:t>KmsKey</a:t>
            </a:r>
            <a:r>
              <a:rPr lang="en-US" sz="1600" b="1" i="1" dirty="0">
                <a:solidFill>
                  <a:schemeClr val="tx1"/>
                </a:solidFill>
                <a:latin typeface="+mj-lt"/>
              </a:rPr>
              <a:t>&gt;</a:t>
            </a:r>
            <a:r>
              <a:rPr lang="en-US" sz="1600" i="1" dirty="0">
                <a:solidFill>
                  <a:schemeClr val="tx1"/>
                </a:solidFill>
                <a:latin typeface="+mj-lt"/>
              </a:rPr>
              <a:t>.</a:t>
            </a:r>
          </a:p>
          <a:p>
            <a:pPr marL="571500" lvl="2" indent="-342900">
              <a:buFont typeface="Arial" panose="020B0604020202020204" pitchFamily="34" charset="0"/>
              <a:buChar char="•"/>
            </a:pPr>
            <a:r>
              <a:rPr lang="en-US" sz="1600" i="1" dirty="0">
                <a:solidFill>
                  <a:schemeClr val="tx1"/>
                </a:solidFill>
                <a:latin typeface="+mj-lt"/>
              </a:rPr>
              <a:t>To activate online, type </a:t>
            </a:r>
            <a:r>
              <a:rPr lang="en-US" sz="1600" b="1" i="1" dirty="0">
                <a:solidFill>
                  <a:schemeClr val="tx1"/>
                </a:solidFill>
                <a:latin typeface="+mj-lt"/>
              </a:rPr>
              <a:t>slmgr.vbs /</a:t>
            </a:r>
            <a:r>
              <a:rPr lang="en-US" sz="1600" b="1" i="1" dirty="0" err="1">
                <a:solidFill>
                  <a:schemeClr val="tx1"/>
                </a:solidFill>
                <a:latin typeface="+mj-lt"/>
              </a:rPr>
              <a:t>ato</a:t>
            </a:r>
            <a:r>
              <a:rPr lang="en-US" sz="1600" i="1" dirty="0">
                <a:solidFill>
                  <a:schemeClr val="tx1"/>
                </a:solidFill>
                <a:latin typeface="+mj-lt"/>
              </a:rPr>
              <a:t>.</a:t>
            </a:r>
          </a:p>
          <a:p>
            <a:pPr marL="571500" lvl="2" indent="-342900">
              <a:buFont typeface="Arial" panose="020B0604020202020204" pitchFamily="34" charset="0"/>
              <a:buChar char="•"/>
            </a:pPr>
            <a:r>
              <a:rPr lang="en-US" sz="1600" i="1" dirty="0">
                <a:solidFill>
                  <a:schemeClr val="tx1"/>
                </a:solidFill>
                <a:latin typeface="+mj-lt"/>
              </a:rPr>
              <a:t>To activate by using the telephone, type </a:t>
            </a:r>
            <a:r>
              <a:rPr lang="en-US" sz="1600" b="1" i="1" dirty="0">
                <a:solidFill>
                  <a:schemeClr val="tx1"/>
                </a:solidFill>
                <a:latin typeface="+mj-lt"/>
              </a:rPr>
              <a:t>slui.exe 4</a:t>
            </a:r>
            <a:r>
              <a:rPr lang="en-US" sz="1600" i="1" dirty="0">
                <a:solidFill>
                  <a:schemeClr val="tx1"/>
                </a:solidFill>
                <a:latin typeface="+mj-lt"/>
              </a:rPr>
              <a:t>.</a:t>
            </a:r>
          </a:p>
          <a:p>
            <a:pPr marL="342900" indent="-342900">
              <a:buFont typeface="Arial" panose="020B0604020202020204" pitchFamily="34" charset="0"/>
              <a:buChar char="•"/>
            </a:pPr>
            <a:r>
              <a:rPr lang="en-US" sz="2000" dirty="0">
                <a:solidFill>
                  <a:schemeClr val="tx2"/>
                </a:solidFill>
              </a:rPr>
              <a:t>After activating the KMS key, restart the Software Protection Service.</a:t>
            </a:r>
          </a:p>
          <a:p>
            <a:endParaRPr lang="en-US" dirty="0"/>
          </a:p>
        </p:txBody>
      </p:sp>
      <p:sp>
        <p:nvSpPr>
          <p:cNvPr id="6" name="Text Placeholder 2"/>
          <p:cNvSpPr txBox="1">
            <a:spLocks/>
          </p:cNvSpPr>
          <p:nvPr/>
        </p:nvSpPr>
        <p:spPr>
          <a:xfrm>
            <a:off x="259716" y="5173662"/>
            <a:ext cx="7391400" cy="1822037"/>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Finding Activation States</a:t>
            </a:r>
          </a:p>
          <a:p>
            <a:pPr marL="571500" lvl="2" indent="-342900">
              <a:buFont typeface="Arial" pitchFamily="34" charset="0"/>
              <a:buChar char="•"/>
            </a:pPr>
            <a:r>
              <a:rPr lang="en-US" sz="1600" b="1" i="1" dirty="0">
                <a:solidFill>
                  <a:schemeClr val="tx1"/>
                </a:solidFill>
                <a:latin typeface="+mj-lt"/>
              </a:rPr>
              <a:t>slmgr.vbs /</a:t>
            </a:r>
            <a:r>
              <a:rPr lang="en-US" sz="1600" b="1" i="1" dirty="0" err="1">
                <a:solidFill>
                  <a:schemeClr val="tx1"/>
                </a:solidFill>
                <a:latin typeface="+mj-lt"/>
              </a:rPr>
              <a:t>ipk</a:t>
            </a:r>
            <a:r>
              <a:rPr lang="en-US" sz="1600" b="1" i="1" dirty="0">
                <a:solidFill>
                  <a:schemeClr val="tx1"/>
                </a:solidFill>
                <a:latin typeface="+mj-lt"/>
              </a:rPr>
              <a:t> &lt;</a:t>
            </a:r>
            <a:r>
              <a:rPr lang="en-US" sz="1600" b="1" i="1" dirty="0" err="1">
                <a:solidFill>
                  <a:schemeClr val="tx1"/>
                </a:solidFill>
                <a:latin typeface="+mj-lt"/>
              </a:rPr>
              <a:t>KmsKey</a:t>
            </a:r>
            <a:r>
              <a:rPr lang="en-US" sz="1600" b="1" i="1" dirty="0">
                <a:solidFill>
                  <a:schemeClr val="tx1"/>
                </a:solidFill>
                <a:latin typeface="+mj-lt"/>
              </a:rPr>
              <a:t>&gt;</a:t>
            </a:r>
            <a:r>
              <a:rPr lang="en-US" sz="1600" i="1" dirty="0">
                <a:solidFill>
                  <a:schemeClr val="tx1"/>
                </a:solidFill>
                <a:latin typeface="+mj-lt"/>
              </a:rPr>
              <a:t>.</a:t>
            </a:r>
          </a:p>
          <a:p>
            <a:pPr marL="571500" lvl="2" indent="-342900">
              <a:buFont typeface="Arial" pitchFamily="34" charset="0"/>
              <a:buChar char="•"/>
            </a:pPr>
            <a:r>
              <a:rPr lang="en-US" sz="1600" i="1" dirty="0">
                <a:solidFill>
                  <a:schemeClr val="tx1"/>
                </a:solidFill>
                <a:latin typeface="+mj-lt"/>
              </a:rPr>
              <a:t>Slmgr.vbs /</a:t>
            </a:r>
            <a:r>
              <a:rPr lang="en-US" sz="1600" i="1" dirty="0" err="1">
                <a:solidFill>
                  <a:schemeClr val="tx1"/>
                </a:solidFill>
                <a:latin typeface="+mj-lt"/>
              </a:rPr>
              <a:t>xpr</a:t>
            </a:r>
            <a:endParaRPr lang="en-US" sz="1600" i="1" dirty="0">
              <a:solidFill>
                <a:schemeClr val="tx1"/>
              </a:solidFill>
              <a:latin typeface="+mj-lt"/>
            </a:endParaRPr>
          </a:p>
          <a:p>
            <a:pPr marL="571500" lvl="2" indent="-342900">
              <a:buFont typeface="Arial" pitchFamily="34" charset="0"/>
              <a:buChar char="•"/>
            </a:pPr>
            <a:r>
              <a:rPr lang="en-US" sz="1600" b="1" i="1" dirty="0">
                <a:solidFill>
                  <a:schemeClr val="tx1"/>
                </a:solidFill>
                <a:latin typeface="+mj-lt"/>
              </a:rPr>
              <a:t>slmgr.vbs /</a:t>
            </a:r>
            <a:r>
              <a:rPr lang="en-US" sz="1600" b="1" i="1" dirty="0" err="1">
                <a:solidFill>
                  <a:schemeClr val="tx1"/>
                </a:solidFill>
                <a:latin typeface="+mj-lt"/>
              </a:rPr>
              <a:t>ato</a:t>
            </a:r>
            <a:r>
              <a:rPr lang="en-US" sz="1600" i="1" dirty="0">
                <a:solidFill>
                  <a:schemeClr val="tx1"/>
                </a:solidFill>
                <a:latin typeface="+mj-lt"/>
              </a:rPr>
              <a:t>.</a:t>
            </a:r>
          </a:p>
          <a:p>
            <a:pPr marL="571500" lvl="2" indent="-342900">
              <a:buFont typeface="Arial" pitchFamily="34" charset="0"/>
              <a:buChar char="•"/>
            </a:pPr>
            <a:r>
              <a:rPr lang="en-US" sz="1600" i="1" dirty="0">
                <a:latin typeface="+mj-lt"/>
              </a:rPr>
              <a:t>slmgr.vbs [</a:t>
            </a:r>
            <a:r>
              <a:rPr lang="en-US" sz="1600" i="1" dirty="0" err="1">
                <a:latin typeface="+mj-lt"/>
              </a:rPr>
              <a:t>MachineName</a:t>
            </a:r>
            <a:r>
              <a:rPr lang="en-US" sz="1600" i="1" dirty="0">
                <a:latin typeface="+mj-lt"/>
              </a:rPr>
              <a:t> [User Password]] [&lt;Option&gt;]</a:t>
            </a:r>
            <a:endParaRPr lang="en-US" dirty="0"/>
          </a:p>
        </p:txBody>
      </p:sp>
      <p:pic>
        <p:nvPicPr>
          <p:cNvPr id="7" name="Picture 6"/>
          <p:cNvPicPr>
            <a:picLocks noChangeAspect="1"/>
          </p:cNvPicPr>
          <p:nvPr/>
        </p:nvPicPr>
        <p:blipFill>
          <a:blip r:embed="rId3"/>
          <a:stretch>
            <a:fillRect/>
          </a:stretch>
        </p:blipFill>
        <p:spPr>
          <a:xfrm>
            <a:off x="6294437" y="3192462"/>
            <a:ext cx="5717366" cy="3590703"/>
          </a:xfrm>
          <a:prstGeom prst="rect">
            <a:avLst/>
          </a:prstGeom>
        </p:spPr>
      </p:pic>
      <p:sp>
        <p:nvSpPr>
          <p:cNvPr id="8" name="Text Placeholder 2"/>
          <p:cNvSpPr txBox="1">
            <a:spLocks/>
          </p:cNvSpPr>
          <p:nvPr/>
        </p:nvSpPr>
        <p:spPr>
          <a:xfrm>
            <a:off x="4846637" y="1087672"/>
            <a:ext cx="7391400" cy="1754326"/>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Basic Activation Options</a:t>
            </a:r>
          </a:p>
          <a:p>
            <a:pPr marL="571500" lvl="2" indent="-342900">
              <a:buFont typeface="Arial" pitchFamily="34" charset="0"/>
              <a:buChar char="•"/>
            </a:pPr>
            <a:r>
              <a:rPr lang="en-US" dirty="0">
                <a:solidFill>
                  <a:schemeClr val="tx2"/>
                </a:solidFill>
                <a:latin typeface="+mj-lt"/>
              </a:rPr>
              <a:t>Retail</a:t>
            </a:r>
          </a:p>
          <a:p>
            <a:pPr marL="571500" lvl="2" indent="-342900">
              <a:buFont typeface="Arial" pitchFamily="34" charset="0"/>
              <a:buChar char="•"/>
            </a:pPr>
            <a:r>
              <a:rPr lang="en-US" dirty="0">
                <a:solidFill>
                  <a:schemeClr val="tx2"/>
                </a:solidFill>
                <a:latin typeface="+mj-lt"/>
              </a:rPr>
              <a:t>OEM</a:t>
            </a:r>
          </a:p>
          <a:p>
            <a:pPr marL="571500" lvl="2" indent="-342900">
              <a:buFont typeface="Arial" pitchFamily="34" charset="0"/>
              <a:buChar char="•"/>
            </a:pPr>
            <a:r>
              <a:rPr lang="en-US" dirty="0">
                <a:solidFill>
                  <a:schemeClr val="tx2"/>
                </a:solidFill>
                <a:latin typeface="+mj-lt"/>
              </a:rPr>
              <a:t>Volume Licensing</a:t>
            </a:r>
            <a:endParaRPr lang="en-US" dirty="0">
              <a:solidFill>
                <a:schemeClr val="tx2"/>
              </a:solidFill>
            </a:endParaRPr>
          </a:p>
        </p:txBody>
      </p:sp>
    </p:spTree>
    <p:extLst>
      <p:ext uri="{BB962C8B-B14F-4D97-AF65-F5344CB8AC3E}">
        <p14:creationId xmlns:p14="http://schemas.microsoft.com/office/powerpoint/2010/main" val="427481876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10 Activation Options</a:t>
            </a:r>
          </a:p>
        </p:txBody>
      </p:sp>
      <p:pic>
        <p:nvPicPr>
          <p:cNvPr id="5" name="Picture 4"/>
          <p:cNvPicPr>
            <a:picLocks noChangeAspect="1"/>
          </p:cNvPicPr>
          <p:nvPr/>
        </p:nvPicPr>
        <p:blipFill>
          <a:blip r:embed="rId3"/>
          <a:stretch>
            <a:fillRect/>
          </a:stretch>
        </p:blipFill>
        <p:spPr>
          <a:xfrm>
            <a:off x="6904037" y="3192462"/>
            <a:ext cx="3771900" cy="3019425"/>
          </a:xfrm>
          <a:prstGeom prst="rect">
            <a:avLst/>
          </a:prstGeom>
        </p:spPr>
      </p:pic>
      <p:sp>
        <p:nvSpPr>
          <p:cNvPr id="6" name="Text Placeholder 2"/>
          <p:cNvSpPr txBox="1">
            <a:spLocks/>
          </p:cNvSpPr>
          <p:nvPr/>
        </p:nvSpPr>
        <p:spPr>
          <a:xfrm>
            <a:off x="198437" y="1287462"/>
            <a:ext cx="5791200" cy="5663089"/>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Active Directory Activation</a:t>
            </a:r>
          </a:p>
          <a:p>
            <a:pPr marL="342900" indent="-342900">
              <a:buFont typeface="Arial" pitchFamily="34" charset="0"/>
              <a:buChar char="•"/>
            </a:pPr>
            <a:r>
              <a:rPr lang="en-US" sz="2000" dirty="0">
                <a:solidFill>
                  <a:schemeClr val="tx2"/>
                </a:solidFill>
              </a:rPr>
              <a:t>Use an account with Domain Administrator and Enterprise Administrator credentials to sign in to a domain controller.</a:t>
            </a:r>
          </a:p>
          <a:p>
            <a:pPr marL="342900" indent="-342900">
              <a:buFont typeface="Arial" pitchFamily="34" charset="0"/>
              <a:buChar char="•"/>
            </a:pPr>
            <a:r>
              <a:rPr lang="en-US" sz="2000" dirty="0">
                <a:solidFill>
                  <a:schemeClr val="tx2"/>
                </a:solidFill>
              </a:rPr>
              <a:t>Launch Server Manager.</a:t>
            </a:r>
          </a:p>
          <a:p>
            <a:pPr marL="342900" indent="-342900">
              <a:buFont typeface="Arial" pitchFamily="34" charset="0"/>
              <a:buChar char="•"/>
            </a:pPr>
            <a:r>
              <a:rPr lang="en-US" sz="2000" dirty="0">
                <a:solidFill>
                  <a:schemeClr val="tx2"/>
                </a:solidFill>
              </a:rPr>
              <a:t>Add the Volume Activation Services role</a:t>
            </a:r>
          </a:p>
          <a:p>
            <a:pPr marL="342900" indent="-342900">
              <a:buFont typeface="Arial" pitchFamily="34" charset="0"/>
              <a:buChar char="•"/>
            </a:pPr>
            <a:r>
              <a:rPr lang="en-US" sz="2000" dirty="0">
                <a:solidFill>
                  <a:schemeClr val="tx2"/>
                </a:solidFill>
              </a:rPr>
              <a:t>Click the link to launch the Volume Activation Tools</a:t>
            </a:r>
          </a:p>
          <a:p>
            <a:pPr marL="342900" indent="-342900">
              <a:buFont typeface="Arial" pitchFamily="34" charset="0"/>
              <a:buChar char="•"/>
            </a:pPr>
            <a:r>
              <a:rPr lang="en-US" sz="2000" dirty="0">
                <a:solidFill>
                  <a:schemeClr val="tx2"/>
                </a:solidFill>
              </a:rPr>
              <a:t>Select the Active Directory-Based Activation option</a:t>
            </a:r>
          </a:p>
          <a:p>
            <a:pPr marL="342900" indent="-342900">
              <a:buFont typeface="Arial" pitchFamily="34" charset="0"/>
              <a:buChar char="•"/>
            </a:pPr>
            <a:r>
              <a:rPr lang="en-US" sz="2000" dirty="0">
                <a:solidFill>
                  <a:schemeClr val="tx2"/>
                </a:solidFill>
              </a:rPr>
              <a:t>Enter your KMS host key and (optionally) a display name </a:t>
            </a:r>
          </a:p>
          <a:p>
            <a:pPr marL="342900" indent="-342900">
              <a:buFont typeface="Arial" pitchFamily="34" charset="0"/>
              <a:buChar char="•"/>
            </a:pPr>
            <a:r>
              <a:rPr lang="en-US" sz="2000" dirty="0">
                <a:solidFill>
                  <a:schemeClr val="tx2"/>
                </a:solidFill>
              </a:rPr>
              <a:t>Activate your KMS host key by phone or online</a:t>
            </a:r>
          </a:p>
          <a:p>
            <a:pPr marL="342900" indent="-342900">
              <a:buFont typeface="Arial" pitchFamily="34" charset="0"/>
              <a:buChar char="•"/>
            </a:pPr>
            <a:r>
              <a:rPr lang="en-US" sz="2000" dirty="0">
                <a:solidFill>
                  <a:schemeClr val="tx2"/>
                </a:solidFill>
              </a:rPr>
              <a:t>After activating the key, click Commit, and then click Close</a:t>
            </a:r>
            <a:endParaRPr lang="en-US" dirty="0"/>
          </a:p>
        </p:txBody>
      </p:sp>
      <p:pic>
        <p:nvPicPr>
          <p:cNvPr id="7" name="Picture 6"/>
          <p:cNvPicPr>
            <a:picLocks noChangeAspect="1"/>
          </p:cNvPicPr>
          <p:nvPr/>
        </p:nvPicPr>
        <p:blipFill>
          <a:blip r:embed="rId4"/>
          <a:stretch>
            <a:fillRect/>
          </a:stretch>
        </p:blipFill>
        <p:spPr>
          <a:xfrm>
            <a:off x="5947722" y="3040062"/>
            <a:ext cx="6487685" cy="3686622"/>
          </a:xfrm>
          <a:prstGeom prst="rect">
            <a:avLst/>
          </a:prstGeom>
        </p:spPr>
      </p:pic>
    </p:spTree>
    <p:extLst>
      <p:ext uri="{BB962C8B-B14F-4D97-AF65-F5344CB8AC3E}">
        <p14:creationId xmlns:p14="http://schemas.microsoft.com/office/powerpoint/2010/main" val="1001280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172317" y="144462"/>
            <a:ext cx="8436348" cy="1097280"/>
          </a:xfrm>
          <a:noFill/>
        </p:spPr>
        <p:txBody>
          <a:bodyPr lIns="91440" tIns="91440" rIns="91440" bIns="91440" anchor="t" anchorCtr="0"/>
          <a:lstStyle>
            <a:lvl1pPr>
              <a:defRPr sz="6000" spc="-80" baseline="0">
                <a:solidFill>
                  <a:srgbClr val="0072C6"/>
                </a:solidFill>
              </a:defRPr>
            </a:lvl1pPr>
          </a:lstStyle>
          <a:p>
            <a:r>
              <a:rPr lang="en-US" sz="4000" spc="-102" dirty="0">
                <a:solidFill>
                  <a:schemeClr val="tx2"/>
                </a:solidFill>
              </a:rPr>
              <a:t>70-698: Installing and Configuring Windows 10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350837" y="6164262"/>
            <a:ext cx="1645920" cy="352578"/>
          </a:xfrm>
          <a:prstGeom prst="rect">
            <a:avLst/>
          </a:prstGeom>
        </p:spPr>
      </p:pic>
      <p:sp>
        <p:nvSpPr>
          <p:cNvPr id="56" name="Text Placeholder 1"/>
          <p:cNvSpPr>
            <a:spLocks noGrp="1"/>
          </p:cNvSpPr>
          <p:nvPr>
            <p:ph type="body" sz="quarter" idx="4294967295"/>
          </p:nvPr>
        </p:nvSpPr>
        <p:spPr>
          <a:xfrm>
            <a:off x="198437" y="1516062"/>
            <a:ext cx="8610600" cy="2092881"/>
          </a:xfrm>
          <a:prstGeom prst="rect">
            <a:avLst/>
          </a:prstGeom>
        </p:spPr>
        <p:txBody>
          <a:bodyPr/>
          <a:lstStyle/>
          <a:p>
            <a:r>
              <a:rPr lang="en-US" dirty="0">
                <a:solidFill>
                  <a:srgbClr val="292929"/>
                </a:solidFill>
              </a:rPr>
              <a:t>Implement Windows</a:t>
            </a:r>
          </a:p>
          <a:p>
            <a:r>
              <a:rPr lang="en-US" dirty="0">
                <a:solidFill>
                  <a:srgbClr val="292929"/>
                </a:solidFill>
              </a:rPr>
              <a:t>Configure and support core services </a:t>
            </a:r>
          </a:p>
          <a:p>
            <a:r>
              <a:rPr lang="en-US" dirty="0">
                <a:solidFill>
                  <a:srgbClr val="292929"/>
                </a:solidFill>
              </a:rPr>
              <a:t>Manage and maintain Windows</a:t>
            </a:r>
          </a:p>
        </p:txBody>
      </p:sp>
    </p:spTree>
    <p:extLst>
      <p:ext uri="{BB962C8B-B14F-4D97-AF65-F5344CB8AC3E}">
        <p14:creationId xmlns:p14="http://schemas.microsoft.com/office/powerpoint/2010/main" val="13691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a:t>
            </a:r>
            <a:r>
              <a:rPr lang="en-US"/>
              <a:t> </a:t>
            </a:r>
            <a:r>
              <a:rPr lang="en-US" dirty="0"/>
              <a:t>Account Control (UAC</a:t>
            </a:r>
            <a:r>
              <a:rPr lang="en-US"/>
              <a:t>) in </a:t>
            </a:r>
            <a:r>
              <a:rPr lang="en-US" dirty="0"/>
              <a:t>Windows 10</a:t>
            </a:r>
          </a:p>
        </p:txBody>
      </p:sp>
      <p:pic>
        <p:nvPicPr>
          <p:cNvPr id="4" name="Picture 3"/>
          <p:cNvPicPr>
            <a:picLocks noChangeAspect="1"/>
          </p:cNvPicPr>
          <p:nvPr/>
        </p:nvPicPr>
        <p:blipFill>
          <a:blip r:embed="rId3"/>
          <a:stretch>
            <a:fillRect/>
          </a:stretch>
        </p:blipFill>
        <p:spPr>
          <a:xfrm>
            <a:off x="5260764" y="2278062"/>
            <a:ext cx="6717912" cy="4189413"/>
          </a:xfrm>
          <a:prstGeom prst="rect">
            <a:avLst/>
          </a:prstGeom>
        </p:spPr>
      </p:pic>
      <p:sp>
        <p:nvSpPr>
          <p:cNvPr id="5" name="Text Placeholder 2"/>
          <p:cNvSpPr>
            <a:spLocks noGrp="1"/>
          </p:cNvSpPr>
          <p:nvPr>
            <p:ph type="body" sz="quarter" idx="10"/>
          </p:nvPr>
        </p:nvSpPr>
        <p:spPr>
          <a:xfrm>
            <a:off x="274638" y="1212850"/>
            <a:ext cx="4876799" cy="5632311"/>
          </a:xfrm>
        </p:spPr>
        <p:txBody>
          <a:bodyPr/>
          <a:lstStyle/>
          <a:p>
            <a:r>
              <a:rPr lang="en-US" dirty="0"/>
              <a:t>Benefits</a:t>
            </a:r>
          </a:p>
          <a:p>
            <a:pPr marL="571500" indent="-571500">
              <a:buFont typeface="Arial" panose="020B0604020202020204" pitchFamily="34" charset="0"/>
              <a:buChar char="•"/>
            </a:pPr>
            <a:r>
              <a:rPr lang="en-US" sz="2000" dirty="0">
                <a:solidFill>
                  <a:schemeClr val="tx2"/>
                </a:solidFill>
              </a:rPr>
              <a:t>Prevents Malware</a:t>
            </a:r>
          </a:p>
          <a:p>
            <a:pPr marL="571500" indent="-571500">
              <a:buFont typeface="Arial" panose="020B0604020202020204" pitchFamily="34" charset="0"/>
              <a:buChar char="•"/>
            </a:pPr>
            <a:r>
              <a:rPr lang="en-US" sz="2000" dirty="0">
                <a:solidFill>
                  <a:schemeClr val="tx2"/>
                </a:solidFill>
              </a:rPr>
              <a:t>Runs in Secure Context	</a:t>
            </a:r>
          </a:p>
          <a:p>
            <a:pPr marL="571500" indent="-571500">
              <a:buFont typeface="Arial" panose="020B0604020202020204" pitchFamily="34" charset="0"/>
              <a:buChar char="•"/>
            </a:pPr>
            <a:r>
              <a:rPr lang="en-US" sz="2000" dirty="0">
                <a:solidFill>
                  <a:schemeClr val="tx2"/>
                </a:solidFill>
              </a:rPr>
              <a:t>Block Automatic Installation</a:t>
            </a:r>
          </a:p>
          <a:p>
            <a:pPr marL="571500" indent="-571500">
              <a:buFont typeface="Arial" panose="020B0604020202020204" pitchFamily="34" charset="0"/>
              <a:buChar char="•"/>
            </a:pPr>
            <a:r>
              <a:rPr lang="en-US" sz="2000" dirty="0">
                <a:solidFill>
                  <a:schemeClr val="tx2"/>
                </a:solidFill>
              </a:rPr>
              <a:t>Encourage Standard User Accounts</a:t>
            </a:r>
          </a:p>
          <a:p>
            <a:pPr marL="571500" indent="-571500">
              <a:buFont typeface="Arial" panose="020B0604020202020204" pitchFamily="34" charset="0"/>
              <a:buChar char="•"/>
            </a:pPr>
            <a:r>
              <a:rPr lang="en-US" sz="2000" dirty="0">
                <a:solidFill>
                  <a:schemeClr val="tx2"/>
                </a:solidFill>
              </a:rPr>
              <a:t>Can be controlled using Group Policy</a:t>
            </a:r>
          </a:p>
          <a:p>
            <a:r>
              <a:rPr lang="en-US" dirty="0"/>
              <a:t>Settings</a:t>
            </a:r>
          </a:p>
          <a:p>
            <a:pPr marL="342900" indent="-342900">
              <a:buFont typeface="Arial" panose="020B0604020202020204" pitchFamily="34" charset="0"/>
              <a:buChar char="•"/>
            </a:pPr>
            <a:r>
              <a:rPr lang="en-US" sz="2000" dirty="0">
                <a:solidFill>
                  <a:schemeClr val="tx2"/>
                </a:solidFill>
              </a:rPr>
              <a:t>Prompt for credentials on the secure desktop</a:t>
            </a:r>
          </a:p>
          <a:p>
            <a:pPr marL="342900" indent="-342900">
              <a:buFont typeface="Arial" panose="020B0604020202020204" pitchFamily="34" charset="0"/>
              <a:buChar char="•"/>
            </a:pPr>
            <a:r>
              <a:rPr lang="en-US" sz="2000" dirty="0">
                <a:solidFill>
                  <a:schemeClr val="tx2"/>
                </a:solidFill>
              </a:rPr>
              <a:t>Prompt for consent on the secure desktop </a:t>
            </a:r>
          </a:p>
          <a:p>
            <a:pPr marL="342900" indent="-342900">
              <a:buFont typeface="Arial" panose="020B0604020202020204" pitchFamily="34" charset="0"/>
              <a:buChar char="•"/>
            </a:pPr>
            <a:r>
              <a:rPr lang="en-US" sz="2000" dirty="0">
                <a:solidFill>
                  <a:schemeClr val="tx2"/>
                </a:solidFill>
              </a:rPr>
              <a:t>Prompt for credentials </a:t>
            </a:r>
          </a:p>
          <a:p>
            <a:pPr marL="342900" indent="-342900">
              <a:buFont typeface="Arial" panose="020B0604020202020204" pitchFamily="34" charset="0"/>
              <a:buChar char="•"/>
            </a:pPr>
            <a:r>
              <a:rPr lang="en-US" sz="2000" dirty="0">
                <a:solidFill>
                  <a:schemeClr val="tx2"/>
                </a:solidFill>
              </a:rPr>
              <a:t>Prompt for consent </a:t>
            </a:r>
          </a:p>
          <a:p>
            <a:pPr marL="342900" indent="-342900">
              <a:buFont typeface="Arial" panose="020B0604020202020204" pitchFamily="34" charset="0"/>
              <a:buChar char="•"/>
            </a:pPr>
            <a:r>
              <a:rPr lang="en-US" sz="2000" dirty="0">
                <a:solidFill>
                  <a:schemeClr val="tx2"/>
                </a:solidFill>
              </a:rPr>
              <a:t>Prompt for consent for non-Windows binaries </a:t>
            </a:r>
          </a:p>
        </p:txBody>
      </p:sp>
    </p:spTree>
    <p:extLst>
      <p:ext uri="{BB962C8B-B14F-4D97-AF65-F5344CB8AC3E}">
        <p14:creationId xmlns:p14="http://schemas.microsoft.com/office/powerpoint/2010/main" val="284189336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Configuring UAC in Windows 10</a:t>
            </a:r>
          </a:p>
        </p:txBody>
      </p:sp>
      <p:sp>
        <p:nvSpPr>
          <p:cNvPr id="4" name="Text Placeholder 2"/>
          <p:cNvSpPr txBox="1">
            <a:spLocks/>
          </p:cNvSpPr>
          <p:nvPr/>
        </p:nvSpPr>
        <p:spPr>
          <a:xfrm>
            <a:off x="6219421" y="1236661"/>
            <a:ext cx="5334000" cy="3385542"/>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Requires Elevation</a:t>
            </a:r>
          </a:p>
          <a:p>
            <a:pPr marL="342900" indent="-342900">
              <a:buFont typeface="Arial" pitchFamily="34" charset="0"/>
              <a:buChar char="•"/>
            </a:pPr>
            <a:r>
              <a:rPr lang="en-US" sz="2000" dirty="0">
                <a:solidFill>
                  <a:schemeClr val="tx2"/>
                </a:solidFill>
              </a:rPr>
              <a:t>Install or remove apps</a:t>
            </a:r>
          </a:p>
          <a:p>
            <a:pPr marL="342900" indent="-342900">
              <a:buFont typeface="Arial" pitchFamily="34" charset="0"/>
              <a:buChar char="•"/>
            </a:pPr>
            <a:r>
              <a:rPr lang="en-US" sz="2000" dirty="0">
                <a:solidFill>
                  <a:schemeClr val="tx2"/>
                </a:solidFill>
              </a:rPr>
              <a:t>Install a device driver not included in Windows or Windows Update</a:t>
            </a:r>
          </a:p>
          <a:p>
            <a:pPr marL="342900" indent="-342900">
              <a:buFont typeface="Arial" pitchFamily="34" charset="0"/>
              <a:buChar char="•"/>
            </a:pPr>
            <a:r>
              <a:rPr lang="en-US" sz="2000" dirty="0">
                <a:solidFill>
                  <a:schemeClr val="tx2"/>
                </a:solidFill>
              </a:rPr>
              <a:t>Modify UAC settings</a:t>
            </a:r>
          </a:p>
          <a:p>
            <a:pPr marL="342900" indent="-342900">
              <a:buFont typeface="Arial" pitchFamily="34" charset="0"/>
              <a:buChar char="•"/>
            </a:pPr>
            <a:r>
              <a:rPr lang="en-US" sz="2000" dirty="0">
                <a:solidFill>
                  <a:schemeClr val="tx2"/>
                </a:solidFill>
              </a:rPr>
              <a:t>Open Windows Firewall in Control Panel</a:t>
            </a:r>
          </a:p>
          <a:p>
            <a:pPr marL="342900" indent="-342900">
              <a:buFont typeface="Arial" pitchFamily="34" charset="0"/>
              <a:buChar char="•"/>
            </a:pPr>
            <a:r>
              <a:rPr lang="en-US" sz="2000" dirty="0">
                <a:solidFill>
                  <a:schemeClr val="tx2"/>
                </a:solidFill>
              </a:rPr>
              <a:t>Add or remove user accounts</a:t>
            </a:r>
          </a:p>
          <a:p>
            <a:pPr marL="342900" indent="-342900">
              <a:buFont typeface="Arial" pitchFamily="34" charset="0"/>
              <a:buChar char="•"/>
            </a:pPr>
            <a:r>
              <a:rPr lang="en-US" sz="2000" dirty="0">
                <a:solidFill>
                  <a:schemeClr val="tx2"/>
                </a:solidFill>
              </a:rPr>
              <a:t>Restore system backups</a:t>
            </a:r>
          </a:p>
          <a:p>
            <a:pPr marL="342900" indent="-342900">
              <a:buFont typeface="Arial" pitchFamily="34" charset="0"/>
              <a:buChar char="•"/>
            </a:pPr>
            <a:r>
              <a:rPr lang="en-US" sz="2000" dirty="0">
                <a:solidFill>
                  <a:schemeClr val="tx2"/>
                </a:solidFill>
              </a:rPr>
              <a:t>Configure Windows Update settings</a:t>
            </a:r>
          </a:p>
        </p:txBody>
      </p:sp>
      <p:sp>
        <p:nvSpPr>
          <p:cNvPr id="5" name="Text Placeholder 2"/>
          <p:cNvSpPr>
            <a:spLocks noGrp="1"/>
          </p:cNvSpPr>
          <p:nvPr>
            <p:ph type="body" sz="quarter" idx="10"/>
          </p:nvPr>
        </p:nvSpPr>
        <p:spPr>
          <a:xfrm>
            <a:off x="274638" y="1212850"/>
            <a:ext cx="5791199" cy="4278094"/>
          </a:xfrm>
        </p:spPr>
        <p:txBody>
          <a:bodyPr/>
          <a:lstStyle/>
          <a:p>
            <a:r>
              <a:rPr lang="en-US" dirty="0"/>
              <a:t>No Elevation Required</a:t>
            </a:r>
          </a:p>
          <a:p>
            <a:pPr marL="342900" indent="-342900">
              <a:buFont typeface="Arial" panose="020B0604020202020204" pitchFamily="34" charset="0"/>
              <a:buChar char="•"/>
            </a:pPr>
            <a:r>
              <a:rPr lang="en-US" sz="2000" dirty="0">
                <a:solidFill>
                  <a:schemeClr val="tx2"/>
                </a:solidFill>
              </a:rPr>
              <a:t>Change their user account passwords</a:t>
            </a:r>
          </a:p>
          <a:p>
            <a:pPr marL="342900" indent="-342900">
              <a:buFont typeface="Arial" panose="020B0604020202020204" pitchFamily="34" charset="0"/>
              <a:buChar char="•"/>
            </a:pPr>
            <a:r>
              <a:rPr lang="en-US" sz="2000" dirty="0">
                <a:solidFill>
                  <a:schemeClr val="tx2"/>
                </a:solidFill>
              </a:rPr>
              <a:t>Configure accessibility options</a:t>
            </a:r>
          </a:p>
          <a:p>
            <a:pPr marL="342900" indent="-342900">
              <a:buFont typeface="Arial" panose="020B0604020202020204" pitchFamily="34" charset="0"/>
              <a:buChar char="•"/>
            </a:pPr>
            <a:r>
              <a:rPr lang="en-US" sz="2000" dirty="0">
                <a:solidFill>
                  <a:schemeClr val="tx2"/>
                </a:solidFill>
              </a:rPr>
              <a:t>Configure power options</a:t>
            </a:r>
          </a:p>
          <a:p>
            <a:pPr marL="342900" indent="-342900">
              <a:buFont typeface="Arial" panose="020B0604020202020204" pitchFamily="34" charset="0"/>
              <a:buChar char="•"/>
            </a:pPr>
            <a:r>
              <a:rPr lang="en-US" sz="2000" dirty="0">
                <a:solidFill>
                  <a:schemeClr val="tx2"/>
                </a:solidFill>
              </a:rPr>
              <a:t>Install updates by using Windows Update</a:t>
            </a:r>
          </a:p>
          <a:p>
            <a:pPr marL="342900" indent="-342900">
              <a:buFont typeface="Arial" panose="020B0604020202020204" pitchFamily="34" charset="0"/>
              <a:buChar char="•"/>
            </a:pPr>
            <a:r>
              <a:rPr lang="en-US" sz="2000" dirty="0">
                <a:solidFill>
                  <a:schemeClr val="tx2"/>
                </a:solidFill>
              </a:rPr>
              <a:t>Install device drivers included in the operating system or by using Windows Update</a:t>
            </a:r>
          </a:p>
          <a:p>
            <a:pPr marL="342900" indent="-342900">
              <a:buFont typeface="Arial" panose="020B0604020202020204" pitchFamily="34" charset="0"/>
              <a:buChar char="•"/>
            </a:pPr>
            <a:r>
              <a:rPr lang="en-US" sz="2000" dirty="0">
                <a:solidFill>
                  <a:schemeClr val="tx2"/>
                </a:solidFill>
              </a:rPr>
              <a:t>View Windows 10 settings</a:t>
            </a:r>
          </a:p>
          <a:p>
            <a:pPr marL="342900" indent="-342900">
              <a:buFont typeface="Arial" panose="020B0604020202020204" pitchFamily="34" charset="0"/>
              <a:buChar char="•"/>
            </a:pPr>
            <a:r>
              <a:rPr lang="en-US" sz="2000" dirty="0">
                <a:solidFill>
                  <a:schemeClr val="tx2"/>
                </a:solidFill>
              </a:rPr>
              <a:t>Pair Bluetooth devices</a:t>
            </a:r>
          </a:p>
          <a:p>
            <a:pPr marL="342900" indent="-342900">
              <a:buFont typeface="Arial" panose="020B0604020202020204" pitchFamily="34" charset="0"/>
              <a:buChar char="•"/>
            </a:pPr>
            <a:r>
              <a:rPr lang="en-US" sz="2000" dirty="0">
                <a:solidFill>
                  <a:schemeClr val="tx2"/>
                </a:solidFill>
              </a:rPr>
              <a:t>Establish network connections, reset network adapters, and perform network diagnostics and repair</a:t>
            </a:r>
          </a:p>
        </p:txBody>
      </p:sp>
    </p:spTree>
    <p:extLst>
      <p:ext uri="{BB962C8B-B14F-4D97-AF65-F5344CB8AC3E}">
        <p14:creationId xmlns:p14="http://schemas.microsoft.com/office/powerpoint/2010/main" val="383002067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Windows 10 – Group Policy</a:t>
            </a:r>
          </a:p>
        </p:txBody>
      </p:sp>
      <p:sp>
        <p:nvSpPr>
          <p:cNvPr id="4" name="Text Placeholder 4"/>
          <p:cNvSpPr txBox="1">
            <a:spLocks/>
          </p:cNvSpPr>
          <p:nvPr/>
        </p:nvSpPr>
        <p:spPr>
          <a:xfrm>
            <a:off x="2660074" y="1735285"/>
            <a:ext cx="9094900" cy="1146460"/>
          </a:xfrm>
          <a:prstGeom prst="rect">
            <a:avLst/>
          </a:prstGeom>
          <a:solidFill>
            <a:schemeClr val="bg1">
              <a:lumMod val="85000"/>
              <a:alpha val="33000"/>
            </a:schemeClr>
          </a:solidFill>
        </p:spPr>
        <p:txBody>
          <a:bodyPr lIns="137053" tIns="0" rIns="182737" bIns="0" anchor="ctr"/>
          <a:lstStyle>
            <a:defPPr>
              <a:defRPr lang="en-US"/>
            </a:defPPr>
            <a:lvl1pPr indent="0" defTabSz="914363">
              <a:lnSpc>
                <a:spcPct val="90000"/>
              </a:lnSpc>
              <a:spcBef>
                <a:spcPct val="20000"/>
              </a:spcBef>
              <a:buSzPct val="90000"/>
              <a:buFont typeface="Wingdings" pitchFamily="2" charset="2"/>
              <a:buNone/>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pPr marL="285750" indent="-285750">
              <a:buFont typeface="Wingdings" panose="05000000000000000000" pitchFamily="2" charset="2"/>
              <a:buChar char="§"/>
            </a:pPr>
            <a:r>
              <a:rPr lang="en-GB" sz="1500" dirty="0">
                <a:latin typeface="+mn-lt"/>
              </a:rPr>
              <a:t>Start screen and start menu management</a:t>
            </a:r>
          </a:p>
          <a:p>
            <a:pPr marL="285750" indent="-285750">
              <a:buFont typeface="Wingdings" panose="05000000000000000000" pitchFamily="2" charset="2"/>
              <a:buChar char="§"/>
            </a:pPr>
            <a:r>
              <a:rPr lang="en-GB" sz="1500">
                <a:latin typeface="+mn-lt"/>
              </a:rPr>
              <a:t>Microsoft Edge </a:t>
            </a:r>
            <a:r>
              <a:rPr lang="en-GB" sz="1500" dirty="0">
                <a:latin typeface="+mn-lt"/>
              </a:rPr>
              <a:t>settings</a:t>
            </a:r>
          </a:p>
          <a:p>
            <a:pPr marL="285750" indent="-285750">
              <a:buFont typeface="Wingdings" panose="05000000000000000000" pitchFamily="2" charset="2"/>
              <a:buChar char="§"/>
            </a:pPr>
            <a:r>
              <a:rPr lang="en-GB" sz="1500" dirty="0">
                <a:latin typeface="+mn-lt"/>
              </a:rPr>
              <a:t>Next-Generation Credential PIN settings</a:t>
            </a:r>
          </a:p>
          <a:p>
            <a:pPr marL="285750" indent="-285750">
              <a:buFont typeface="Wingdings" panose="05000000000000000000" pitchFamily="2" charset="2"/>
              <a:buChar char="§"/>
            </a:pPr>
            <a:r>
              <a:rPr lang="en-GB" sz="1500" dirty="0">
                <a:latin typeface="+mn-lt"/>
              </a:rPr>
              <a:t>Universal app management</a:t>
            </a:r>
          </a:p>
        </p:txBody>
      </p:sp>
      <p:sp>
        <p:nvSpPr>
          <p:cNvPr id="5" name="Text Placeholder 4"/>
          <p:cNvSpPr txBox="1">
            <a:spLocks/>
          </p:cNvSpPr>
          <p:nvPr/>
        </p:nvSpPr>
        <p:spPr>
          <a:xfrm>
            <a:off x="2660074" y="4003964"/>
            <a:ext cx="9094900" cy="1413162"/>
          </a:xfrm>
          <a:prstGeom prst="rect">
            <a:avLst/>
          </a:prstGeom>
          <a:solidFill>
            <a:schemeClr val="bg1">
              <a:lumMod val="85000"/>
              <a:alpha val="33000"/>
            </a:schemeClr>
          </a:solidFill>
        </p:spPr>
        <p:txBody>
          <a:bodyPr lIns="137053" tIns="0" rIns="182737" bIns="0" anchor="ctr"/>
          <a:lstStyle>
            <a:defPPr>
              <a:defRPr lang="en-US"/>
            </a:defPPr>
            <a:lvl1pPr indent="0" defTabSz="914363">
              <a:lnSpc>
                <a:spcPct val="90000"/>
              </a:lnSpc>
              <a:spcBef>
                <a:spcPct val="20000"/>
              </a:spcBef>
              <a:buSzPct val="90000"/>
              <a:buFont typeface="Wingdings" pitchFamily="2" charset="2"/>
              <a:buNone/>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sz="1500" dirty="0">
                <a:latin typeface="+mn-lt"/>
              </a:rPr>
              <a:t>New capabilities released in Windows 8</a:t>
            </a:r>
          </a:p>
          <a:p>
            <a:pPr marL="285750" indent="-285750">
              <a:buFont typeface="Wingdings" panose="05000000000000000000" pitchFamily="2" charset="2"/>
              <a:buChar char="§"/>
            </a:pPr>
            <a:r>
              <a:rPr lang="en-GB" sz="1500" dirty="0">
                <a:latin typeface="+mn-lt"/>
              </a:rPr>
              <a:t>Sign-in optimization for DirectAccess clients</a:t>
            </a:r>
          </a:p>
          <a:p>
            <a:pPr marL="285750" indent="-285750">
              <a:buFont typeface="Wingdings" panose="05000000000000000000" pitchFamily="2" charset="2"/>
              <a:buChar char="§"/>
            </a:pPr>
            <a:r>
              <a:rPr lang="en-GB" sz="1500" dirty="0">
                <a:latin typeface="+mn-lt"/>
              </a:rPr>
              <a:t>Better use of larger registry policies (</a:t>
            </a:r>
            <a:r>
              <a:rPr lang="en-GB" sz="1500" dirty="0" err="1">
                <a:latin typeface="+mn-lt"/>
              </a:rPr>
              <a:t>registry.pol</a:t>
            </a:r>
            <a:r>
              <a:rPr lang="en-GB" sz="1500" dirty="0">
                <a:latin typeface="+mn-lt"/>
              </a:rPr>
              <a:t>)</a:t>
            </a:r>
          </a:p>
          <a:p>
            <a:pPr marL="285750" indent="-285750">
              <a:buFont typeface="Wingdings" panose="05000000000000000000" pitchFamily="2" charset="2"/>
              <a:buChar char="§"/>
            </a:pPr>
            <a:r>
              <a:rPr lang="en-GB" sz="1500" dirty="0">
                <a:latin typeface="+mn-lt"/>
              </a:rPr>
              <a:t>Remote group policy refresh (</a:t>
            </a:r>
            <a:r>
              <a:rPr lang="en-GB" sz="1500" dirty="0" err="1">
                <a:latin typeface="+mn-lt"/>
              </a:rPr>
              <a:t>GPUpdate</a:t>
            </a:r>
            <a:r>
              <a:rPr lang="en-GB" sz="1500" dirty="0">
                <a:latin typeface="+mn-lt"/>
              </a:rPr>
              <a:t>)</a:t>
            </a:r>
          </a:p>
          <a:p>
            <a:pPr marL="285750" indent="-285750">
              <a:buFont typeface="Wingdings" panose="05000000000000000000" pitchFamily="2" charset="2"/>
              <a:buChar char="§"/>
            </a:pPr>
            <a:r>
              <a:rPr lang="en-GB" sz="1500" dirty="0">
                <a:latin typeface="+mn-lt"/>
              </a:rPr>
              <a:t>More efficient background processing</a:t>
            </a:r>
          </a:p>
        </p:txBody>
      </p:sp>
      <p:sp>
        <p:nvSpPr>
          <p:cNvPr id="6" name="Content Placeholder 6"/>
          <p:cNvSpPr txBox="1">
            <a:spLocks/>
          </p:cNvSpPr>
          <p:nvPr/>
        </p:nvSpPr>
        <p:spPr>
          <a:xfrm>
            <a:off x="519112" y="1735285"/>
            <a:ext cx="1974387" cy="1146460"/>
          </a:xfrm>
          <a:prstGeom prst="rect">
            <a:avLst/>
          </a:prstGeom>
          <a:solidFill>
            <a:schemeClr val="tx1">
              <a:lumMod val="50000"/>
            </a:schemeClr>
          </a:solidFill>
          <a:ln>
            <a:noFill/>
          </a:ln>
        </p:spPr>
        <p:txBody>
          <a:bodyPr vert="horz" lIns="0" tIns="45584" rIns="91163" bIns="45584" rtlCol="0" anchor="ctr">
            <a:noAutofit/>
          </a:bodyPr>
          <a:lstStyle>
            <a:defPPr>
              <a:defRPr lang="en-US"/>
            </a:defPPr>
            <a:lvl1pPr marL="91164" indent="0" algn="ctr" defTabSz="914400">
              <a:lnSpc>
                <a:spcPct val="100000"/>
              </a:lnSpc>
              <a:spcBef>
                <a:spcPts val="2400"/>
              </a:spcBef>
              <a:spcAft>
                <a:spcPts val="0"/>
              </a:spcAft>
              <a:buClr>
                <a:srgbClr val="FFFFFF"/>
              </a:buClr>
              <a:buSzPct val="100000"/>
              <a:buFont typeface="Wingdings" pitchFamily="2" charset="2"/>
              <a:buNone/>
              <a:defRPr sz="1600" b="1" spc="-70" baseline="0">
                <a:solidFill>
                  <a:schemeClr val="bg1"/>
                </a:solidFill>
                <a:cs typeface="Segoe UI Light" panose="020B0502040204020203" pitchFamily="34" charset="0"/>
              </a:defRPr>
            </a:lvl1pPr>
            <a:lvl2pPr marL="742950" indent="-285750" defTabSz="914400">
              <a:lnSpc>
                <a:spcPct val="85000"/>
              </a:lnSpc>
              <a:spcBef>
                <a:spcPts val="600"/>
              </a:spcBef>
              <a:spcAft>
                <a:spcPts val="0"/>
              </a:spcAft>
              <a:buClr>
                <a:srgbClr val="00B0F0"/>
              </a:buClr>
              <a:buSzPct val="100000"/>
              <a:buFont typeface="Wingdings" pitchFamily="2" charset="2"/>
              <a:buChar char="§"/>
              <a:defRPr sz="2000" spc="-70" baseline="0">
                <a:solidFill>
                  <a:srgbClr val="666666"/>
                </a:solidFill>
                <a:latin typeface="Segoe UI" pitchFamily="34" charset="0"/>
                <a:ea typeface="Segoe UI" pitchFamily="34" charset="0"/>
                <a:cs typeface="Segoe UI" pitchFamily="34" charset="0"/>
              </a:defRPr>
            </a:lvl2pPr>
            <a:lvl3pPr marL="11430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3pPr>
            <a:lvl4pPr marL="16002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4pPr>
            <a:lvl5pPr marL="20574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New Policies in Windows 10</a:t>
            </a:r>
          </a:p>
        </p:txBody>
      </p:sp>
      <p:sp>
        <p:nvSpPr>
          <p:cNvPr id="7" name="Content Placeholder 6"/>
          <p:cNvSpPr txBox="1">
            <a:spLocks/>
          </p:cNvSpPr>
          <p:nvPr/>
        </p:nvSpPr>
        <p:spPr>
          <a:xfrm>
            <a:off x="519113" y="5550241"/>
            <a:ext cx="1974386" cy="590785"/>
          </a:xfrm>
          <a:prstGeom prst="rect">
            <a:avLst/>
          </a:prstGeom>
          <a:solidFill>
            <a:schemeClr val="tx1">
              <a:lumMod val="50000"/>
            </a:schemeClr>
          </a:solidFill>
          <a:ln>
            <a:noFill/>
          </a:ln>
        </p:spPr>
        <p:txBody>
          <a:bodyPr vert="horz" lIns="0" tIns="45584" rIns="91163" bIns="45584" rtlCol="0" anchor="ctr">
            <a:noAutofit/>
          </a:bodyPr>
          <a:lstStyle>
            <a:defPPr>
              <a:defRPr lang="en-US"/>
            </a:defPPr>
            <a:lvl1pPr marL="91164" indent="0" algn="ctr" defTabSz="914400">
              <a:lnSpc>
                <a:spcPct val="100000"/>
              </a:lnSpc>
              <a:spcBef>
                <a:spcPts val="2400"/>
              </a:spcBef>
              <a:spcAft>
                <a:spcPts val="0"/>
              </a:spcAft>
              <a:buClr>
                <a:srgbClr val="FFFFFF"/>
              </a:buClr>
              <a:buSzPct val="100000"/>
              <a:buFont typeface="Wingdings" pitchFamily="2" charset="2"/>
              <a:buNone/>
              <a:defRPr sz="1600" b="1" spc="-70" baseline="0">
                <a:solidFill>
                  <a:schemeClr val="bg1"/>
                </a:solidFill>
                <a:cs typeface="Segoe UI Light" panose="020B0502040204020203" pitchFamily="34" charset="0"/>
              </a:defRPr>
            </a:lvl1pPr>
            <a:lvl2pPr marL="742950" indent="-285750" defTabSz="914400">
              <a:lnSpc>
                <a:spcPct val="85000"/>
              </a:lnSpc>
              <a:spcBef>
                <a:spcPts val="600"/>
              </a:spcBef>
              <a:spcAft>
                <a:spcPts val="0"/>
              </a:spcAft>
              <a:buClr>
                <a:srgbClr val="00B0F0"/>
              </a:buClr>
              <a:buSzPct val="100000"/>
              <a:buFont typeface="Wingdings" pitchFamily="2" charset="2"/>
              <a:buChar char="§"/>
              <a:defRPr sz="2000" spc="-70" baseline="0">
                <a:solidFill>
                  <a:srgbClr val="666666"/>
                </a:solidFill>
                <a:latin typeface="Segoe UI" pitchFamily="34" charset="0"/>
                <a:ea typeface="Segoe UI" pitchFamily="34" charset="0"/>
                <a:cs typeface="Segoe UI" pitchFamily="34" charset="0"/>
              </a:defRPr>
            </a:lvl2pPr>
            <a:lvl3pPr marL="11430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3pPr>
            <a:lvl4pPr marL="16002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4pPr>
            <a:lvl5pPr marL="20574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Security Baselines</a:t>
            </a:r>
          </a:p>
        </p:txBody>
      </p:sp>
      <p:sp>
        <p:nvSpPr>
          <p:cNvPr id="8" name="Text Placeholder 4"/>
          <p:cNvSpPr txBox="1">
            <a:spLocks/>
          </p:cNvSpPr>
          <p:nvPr/>
        </p:nvSpPr>
        <p:spPr>
          <a:xfrm>
            <a:off x="2660074" y="3008876"/>
            <a:ext cx="9094900" cy="861973"/>
          </a:xfrm>
          <a:prstGeom prst="rect">
            <a:avLst/>
          </a:prstGeom>
          <a:solidFill>
            <a:schemeClr val="bg1">
              <a:lumMod val="85000"/>
              <a:alpha val="33000"/>
            </a:schemeClr>
          </a:solidFill>
        </p:spPr>
        <p:txBody>
          <a:bodyPr lIns="137053" tIns="0" rIns="182737" bIns="0" anchor="ctr"/>
          <a:lstStyle>
            <a:defPPr>
              <a:defRPr lang="en-US"/>
            </a:defPPr>
            <a:lvl1pPr indent="0" defTabSz="914363">
              <a:lnSpc>
                <a:spcPct val="90000"/>
              </a:lnSpc>
              <a:spcBef>
                <a:spcPct val="20000"/>
              </a:spcBef>
              <a:buSzPct val="90000"/>
              <a:buFont typeface="Wingdings" pitchFamily="2" charset="2"/>
              <a:buNone/>
              <a:defRPr sz="1600">
                <a:gradFill>
                  <a:gsLst>
                    <a:gs pos="0">
                      <a:schemeClr val="tx1"/>
                    </a:gs>
                    <a:gs pos="86000">
                      <a:schemeClr val="tx1"/>
                    </a:gs>
                  </a:gsLst>
                  <a:lin ang="5400000" scaled="0"/>
                </a:gradFill>
                <a:latin typeface="Segoe UI Light" panose="020B0502040204020203" pitchFamily="34" charset="0"/>
                <a:cs typeface="Segoe UI Light" panose="020B0502040204020203" pitchFamily="34" charset="0"/>
              </a:defRPr>
            </a:lvl1pPr>
            <a:lvl2pPr marL="460375" indent="0" defTabSz="914363">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defTabSz="914363">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defTabSz="914363">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defTabSz="914363">
              <a:spcBef>
                <a:spcPct val="20000"/>
              </a:spcBef>
              <a:buFont typeface="Arial" pitchFamily="34" charset="0"/>
              <a:buChar char="•"/>
              <a:defRPr sz="2000"/>
            </a:lvl6pPr>
            <a:lvl7pPr marL="2971681" indent="-228591" defTabSz="914363">
              <a:spcBef>
                <a:spcPct val="20000"/>
              </a:spcBef>
              <a:buFont typeface="Arial" pitchFamily="34" charset="0"/>
              <a:buChar char="•"/>
              <a:defRPr sz="2000"/>
            </a:lvl7pPr>
            <a:lvl8pPr marL="3428863" indent="-228591" defTabSz="914363">
              <a:spcBef>
                <a:spcPct val="20000"/>
              </a:spcBef>
              <a:buFont typeface="Arial" pitchFamily="34" charset="0"/>
              <a:buChar char="•"/>
              <a:defRPr sz="2000"/>
            </a:lvl8pPr>
            <a:lvl9pPr marL="3886045" indent="-228591" defTabSz="914363">
              <a:spcBef>
                <a:spcPct val="20000"/>
              </a:spcBef>
              <a:buFont typeface="Arial" pitchFamily="34" charset="0"/>
              <a:buChar char="•"/>
              <a:defRPr sz="2000"/>
            </a:lvl9pPr>
          </a:lstStyle>
          <a:p>
            <a:r>
              <a:rPr lang="en-US" sz="1500" dirty="0">
                <a:latin typeface="+mn-lt"/>
              </a:rPr>
              <a:t>New capabilities released in Windows 8.1</a:t>
            </a:r>
          </a:p>
          <a:p>
            <a:pPr marL="285750" indent="-285750">
              <a:buFont typeface="Wingdings" panose="05000000000000000000" pitchFamily="2" charset="2"/>
              <a:buChar char="§"/>
            </a:pPr>
            <a:r>
              <a:rPr lang="en-GB" sz="1500" dirty="0">
                <a:latin typeface="+mn-lt"/>
              </a:rPr>
              <a:t>Policy caching</a:t>
            </a:r>
          </a:p>
          <a:p>
            <a:pPr marL="285750" indent="-285750">
              <a:buFont typeface="Wingdings" panose="05000000000000000000" pitchFamily="2" charset="2"/>
              <a:buChar char="§"/>
            </a:pPr>
            <a:r>
              <a:rPr lang="en-GB" sz="1500" dirty="0">
                <a:latin typeface="+mn-lt"/>
              </a:rPr>
              <a:t>IPv6 support for printers, VPN, targeting</a:t>
            </a:r>
          </a:p>
        </p:txBody>
      </p:sp>
      <p:sp>
        <p:nvSpPr>
          <p:cNvPr id="9" name="Content Placeholder 6"/>
          <p:cNvSpPr txBox="1">
            <a:spLocks/>
          </p:cNvSpPr>
          <p:nvPr/>
        </p:nvSpPr>
        <p:spPr>
          <a:xfrm>
            <a:off x="519113" y="3008876"/>
            <a:ext cx="1974386" cy="2408250"/>
          </a:xfrm>
          <a:prstGeom prst="rect">
            <a:avLst/>
          </a:prstGeom>
          <a:solidFill>
            <a:schemeClr val="tx1">
              <a:lumMod val="50000"/>
            </a:schemeClr>
          </a:solidFill>
          <a:ln>
            <a:noFill/>
          </a:ln>
        </p:spPr>
        <p:txBody>
          <a:bodyPr vert="horz" lIns="0" tIns="45584" rIns="91163" bIns="45584" rtlCol="0" anchor="ctr">
            <a:noAutofit/>
          </a:bodyPr>
          <a:lstStyle>
            <a:defPPr>
              <a:defRPr lang="en-US"/>
            </a:defPPr>
            <a:lvl1pPr marL="91164" indent="0" algn="ctr" defTabSz="914400">
              <a:lnSpc>
                <a:spcPct val="100000"/>
              </a:lnSpc>
              <a:spcBef>
                <a:spcPts val="2400"/>
              </a:spcBef>
              <a:spcAft>
                <a:spcPts val="0"/>
              </a:spcAft>
              <a:buClr>
                <a:srgbClr val="FFFFFF"/>
              </a:buClr>
              <a:buSzPct val="100000"/>
              <a:buFont typeface="Wingdings" pitchFamily="2" charset="2"/>
              <a:buNone/>
              <a:defRPr sz="1600" b="1" spc="-70" baseline="0">
                <a:solidFill>
                  <a:schemeClr val="bg1"/>
                </a:solidFill>
                <a:cs typeface="Segoe UI Light" panose="020B0502040204020203" pitchFamily="34" charset="0"/>
              </a:defRPr>
            </a:lvl1pPr>
            <a:lvl2pPr marL="742950" indent="-285750" defTabSz="914400">
              <a:lnSpc>
                <a:spcPct val="85000"/>
              </a:lnSpc>
              <a:spcBef>
                <a:spcPts val="600"/>
              </a:spcBef>
              <a:spcAft>
                <a:spcPts val="0"/>
              </a:spcAft>
              <a:buClr>
                <a:srgbClr val="00B0F0"/>
              </a:buClr>
              <a:buSzPct val="100000"/>
              <a:buFont typeface="Wingdings" pitchFamily="2" charset="2"/>
              <a:buChar char="§"/>
              <a:defRPr sz="2000" spc="-70" baseline="0">
                <a:solidFill>
                  <a:srgbClr val="666666"/>
                </a:solidFill>
                <a:latin typeface="Segoe UI" pitchFamily="34" charset="0"/>
                <a:ea typeface="Segoe UI" pitchFamily="34" charset="0"/>
                <a:cs typeface="Segoe UI" pitchFamily="34" charset="0"/>
              </a:defRPr>
            </a:lvl2pPr>
            <a:lvl3pPr marL="11430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3pPr>
            <a:lvl4pPr marL="16002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4pPr>
            <a:lvl5pPr marL="2057400" indent="-228600" defTabSz="914400">
              <a:lnSpc>
                <a:spcPct val="85000"/>
              </a:lnSpc>
              <a:spcBef>
                <a:spcPts val="600"/>
              </a:spcBef>
              <a:spcAft>
                <a:spcPts val="0"/>
              </a:spcAft>
              <a:buClr>
                <a:srgbClr val="00B0F0"/>
              </a:buClr>
              <a:buFont typeface="Wingdings" pitchFamily="2" charset="2"/>
              <a:buChar char="§"/>
              <a:defRPr spc="-70" baseline="0">
                <a:solidFill>
                  <a:srgbClr val="666666"/>
                </a:solidFill>
                <a:latin typeface="Segoe UI" pitchFamily="34" charset="0"/>
                <a:ea typeface="Segoe UI" pitchFamily="34" charset="0"/>
                <a:cs typeface="Segoe UI" pitchFamily="34" charset="0"/>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r>
              <a:rPr lang="en-US" dirty="0"/>
              <a:t>New Policies From Windows 7</a:t>
            </a:r>
          </a:p>
        </p:txBody>
      </p:sp>
      <p:sp>
        <p:nvSpPr>
          <p:cNvPr id="10" name="Text Placeholder 4"/>
          <p:cNvSpPr txBox="1">
            <a:spLocks/>
          </p:cNvSpPr>
          <p:nvPr/>
        </p:nvSpPr>
        <p:spPr>
          <a:xfrm>
            <a:off x="2660074" y="5550241"/>
            <a:ext cx="9094900" cy="590785"/>
          </a:xfrm>
          <a:prstGeom prst="rect">
            <a:avLst/>
          </a:prstGeom>
          <a:solidFill>
            <a:schemeClr val="bg1">
              <a:lumMod val="85000"/>
              <a:alpha val="33000"/>
            </a:schemeClr>
          </a:solidFill>
        </p:spPr>
        <p:txBody>
          <a:bodyPr lIns="137053" tIns="0" rIns="182737" bIns="0" anchor="ctr"/>
          <a:lstStyle>
            <a:defPPr>
              <a:defRPr lang="en-US"/>
            </a:defPPr>
            <a:lvl1pPr marL="285750" indent="-285750">
              <a:lnSpc>
                <a:spcPct val="90000"/>
              </a:lnSpc>
              <a:spcBef>
                <a:spcPct val="20000"/>
              </a:spcBef>
              <a:buSzPct val="90000"/>
              <a:buFont typeface="Wingdings" panose="05000000000000000000" pitchFamily="2" charset="2"/>
              <a:buChar char="§"/>
              <a:defRPr sz="1500">
                <a:gradFill>
                  <a:gsLst>
                    <a:gs pos="0">
                      <a:schemeClr val="tx1"/>
                    </a:gs>
                    <a:gs pos="86000">
                      <a:schemeClr val="tx1"/>
                    </a:gs>
                  </a:gsLst>
                  <a:lin ang="5400000" scaled="0"/>
                </a:gradFill>
                <a:cs typeface="Segoe UI Light" panose="020B0502040204020203" pitchFamily="34" charset="0"/>
              </a:defRPr>
            </a:lvl1pPr>
            <a:lvl2pPr marL="460375" indent="0">
              <a:lnSpc>
                <a:spcPct val="90000"/>
              </a:lnSpc>
              <a:spcBef>
                <a:spcPct val="20000"/>
              </a:spcBef>
              <a:buSzPct val="90000"/>
              <a:buFont typeface="Wingdings" pitchFamily="2" charset="2"/>
              <a:buNone/>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r>
              <a:rPr lang="en-US" dirty="0"/>
              <a:t>Microsoft will continue to work with relevant parties to expedite the release of Windows 10 Security Baselines.</a:t>
            </a:r>
          </a:p>
        </p:txBody>
      </p:sp>
    </p:spTree>
    <p:extLst>
      <p:ext uri="{BB962C8B-B14F-4D97-AF65-F5344CB8AC3E}">
        <p14:creationId xmlns:p14="http://schemas.microsoft.com/office/powerpoint/2010/main" val="69235368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Directory Terms</a:t>
            </a:r>
          </a:p>
        </p:txBody>
      </p:sp>
      <p:sp>
        <p:nvSpPr>
          <p:cNvPr id="5" name="Text Placeholder 2"/>
          <p:cNvSpPr>
            <a:spLocks noGrp="1"/>
          </p:cNvSpPr>
          <p:nvPr>
            <p:ph type="body" sz="quarter" idx="10"/>
          </p:nvPr>
        </p:nvSpPr>
        <p:spPr>
          <a:xfrm>
            <a:off x="274638" y="1212850"/>
            <a:ext cx="3886199" cy="4616648"/>
          </a:xfrm>
        </p:spPr>
        <p:txBody>
          <a:bodyPr/>
          <a:lstStyle/>
          <a:p>
            <a:r>
              <a:rPr lang="en-US" dirty="0"/>
              <a:t>Terms to be Familiar with:</a:t>
            </a:r>
          </a:p>
          <a:p>
            <a:pPr marL="342900" indent="-342900">
              <a:buFont typeface="Arial" panose="020B0604020202020204" pitchFamily="34" charset="0"/>
              <a:buChar char="•"/>
            </a:pPr>
            <a:r>
              <a:rPr lang="en-US" sz="2000" dirty="0">
                <a:solidFill>
                  <a:schemeClr val="tx2"/>
                </a:solidFill>
              </a:rPr>
              <a:t>Site</a:t>
            </a:r>
          </a:p>
          <a:p>
            <a:pPr marL="342900" indent="-342900">
              <a:buFont typeface="Arial" panose="020B0604020202020204" pitchFamily="34" charset="0"/>
              <a:buChar char="•"/>
            </a:pPr>
            <a:r>
              <a:rPr lang="en-US" sz="2000" dirty="0">
                <a:solidFill>
                  <a:schemeClr val="tx2"/>
                </a:solidFill>
              </a:rPr>
              <a:t>Forest</a:t>
            </a:r>
          </a:p>
          <a:p>
            <a:pPr marL="342900" indent="-342900">
              <a:buFont typeface="Arial" panose="020B0604020202020204" pitchFamily="34" charset="0"/>
              <a:buChar char="•"/>
            </a:pPr>
            <a:r>
              <a:rPr lang="en-US" sz="2000" dirty="0">
                <a:solidFill>
                  <a:schemeClr val="tx2"/>
                </a:solidFill>
              </a:rPr>
              <a:t>Domain</a:t>
            </a:r>
          </a:p>
          <a:p>
            <a:pPr marL="342900" indent="-342900">
              <a:buFont typeface="Arial" panose="020B0604020202020204" pitchFamily="34" charset="0"/>
              <a:buChar char="•"/>
            </a:pPr>
            <a:r>
              <a:rPr lang="en-US" sz="2000" dirty="0">
                <a:solidFill>
                  <a:schemeClr val="tx2"/>
                </a:solidFill>
              </a:rPr>
              <a:t>Domain trees</a:t>
            </a:r>
          </a:p>
          <a:p>
            <a:pPr marL="342900" indent="-342900">
              <a:buFont typeface="Arial" panose="020B0604020202020204" pitchFamily="34" charset="0"/>
              <a:buChar char="•"/>
            </a:pPr>
            <a:r>
              <a:rPr lang="en-US" sz="2000" dirty="0">
                <a:solidFill>
                  <a:schemeClr val="tx2"/>
                </a:solidFill>
              </a:rPr>
              <a:t>Organizational units</a:t>
            </a:r>
          </a:p>
          <a:p>
            <a:pPr marL="342900" indent="-342900">
              <a:buFont typeface="Arial" panose="020B0604020202020204" pitchFamily="34" charset="0"/>
              <a:buChar char="•"/>
            </a:pPr>
            <a:r>
              <a:rPr lang="en-US" sz="2000" dirty="0">
                <a:solidFill>
                  <a:schemeClr val="tx2"/>
                </a:solidFill>
              </a:rPr>
              <a:t>Domain controllers</a:t>
            </a:r>
          </a:p>
          <a:p>
            <a:pPr marL="342900" indent="-342900">
              <a:buFont typeface="Arial" panose="020B0604020202020204" pitchFamily="34" charset="0"/>
              <a:buChar char="•"/>
            </a:pPr>
            <a:r>
              <a:rPr lang="en-US" sz="2000" dirty="0">
                <a:solidFill>
                  <a:schemeClr val="tx2"/>
                </a:solidFill>
              </a:rPr>
              <a:t>Global catalog servers</a:t>
            </a:r>
          </a:p>
          <a:p>
            <a:pPr marL="342900" indent="-342900">
              <a:buFont typeface="Arial" panose="020B0604020202020204" pitchFamily="34" charset="0"/>
              <a:buChar char="•"/>
            </a:pPr>
            <a:r>
              <a:rPr lang="en-US" sz="2000" dirty="0">
                <a:solidFill>
                  <a:schemeClr val="tx2"/>
                </a:solidFill>
              </a:rPr>
              <a:t>Operations masters</a:t>
            </a:r>
          </a:p>
          <a:p>
            <a:pPr marL="342900" indent="-342900">
              <a:buFont typeface="Arial" panose="020B0604020202020204" pitchFamily="34" charset="0"/>
              <a:buChar char="•"/>
            </a:pPr>
            <a:r>
              <a:rPr lang="en-US" sz="2000" dirty="0">
                <a:solidFill>
                  <a:schemeClr val="tx2"/>
                </a:solidFill>
              </a:rPr>
              <a:t>Read-only domain controllers (RODC)</a:t>
            </a:r>
          </a:p>
        </p:txBody>
      </p:sp>
      <p:pic>
        <p:nvPicPr>
          <p:cNvPr id="7" name="Picture 6"/>
          <p:cNvPicPr>
            <a:picLocks noChangeAspect="1"/>
          </p:cNvPicPr>
          <p:nvPr/>
        </p:nvPicPr>
        <p:blipFill>
          <a:blip r:embed="rId3"/>
          <a:stretch>
            <a:fillRect/>
          </a:stretch>
        </p:blipFill>
        <p:spPr>
          <a:xfrm>
            <a:off x="4922837" y="1211262"/>
            <a:ext cx="6937006" cy="4681925"/>
          </a:xfrm>
          <a:prstGeom prst="rect">
            <a:avLst/>
          </a:prstGeom>
        </p:spPr>
      </p:pic>
      <p:sp>
        <p:nvSpPr>
          <p:cNvPr id="8" name="Rectangle 7"/>
          <p:cNvSpPr/>
          <p:nvPr/>
        </p:nvSpPr>
        <p:spPr>
          <a:xfrm>
            <a:off x="350837" y="6011862"/>
            <a:ext cx="11125200" cy="923330"/>
          </a:xfrm>
          <a:prstGeom prst="rect">
            <a:avLst/>
          </a:prstGeom>
        </p:spPr>
        <p:txBody>
          <a:bodyPr wrap="square">
            <a:spAutoFit/>
          </a:bodyPr>
          <a:lstStyle/>
          <a:p>
            <a:r>
              <a:rPr lang="en-US" b="1" dirty="0">
                <a:latin typeface="Segoe UI Light" pitchFamily="34" charset="0"/>
              </a:rPr>
              <a:t>Note: </a:t>
            </a:r>
            <a:r>
              <a:rPr lang="en-US" dirty="0">
                <a:latin typeface="Segoe UI Light" pitchFamily="34" charset="0"/>
              </a:rPr>
              <a:t>In the ADAC, at the bottom is Windows PowerShell History. You can click the small caret at the bottom right to display the Windows PowerShell History Viewer, which displays a history of the Windows PowerShell commands that are executed when you perform administrative tasks with ADAC.</a:t>
            </a:r>
            <a:endParaRPr lang="en-US" dirty="0"/>
          </a:p>
        </p:txBody>
      </p:sp>
    </p:spTree>
    <p:extLst>
      <p:ext uri="{BB962C8B-B14F-4D97-AF65-F5344CB8AC3E}">
        <p14:creationId xmlns:p14="http://schemas.microsoft.com/office/powerpoint/2010/main" val="220445900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49047"/>
          </a:xfrm>
        </p:spPr>
        <p:txBody>
          <a:bodyPr/>
          <a:lstStyle/>
          <a:p>
            <a:pPr marL="0" indent="0">
              <a:buNone/>
            </a:pPr>
            <a:r>
              <a:rPr lang="en-GB" sz="1800" dirty="0"/>
              <a:t>You are planning your company’s User Account Control (UAC) policies and need to provide the security team with a list of actions which do not require UAC.</a:t>
            </a:r>
          </a:p>
          <a:p>
            <a:pPr marL="0" indent="0">
              <a:buNone/>
            </a:pPr>
            <a:endParaRPr lang="en-GB" sz="1800" dirty="0"/>
          </a:p>
          <a:p>
            <a:pPr marL="0" indent="0">
              <a:buNone/>
            </a:pPr>
            <a:r>
              <a:rPr lang="en-GB" sz="1800" dirty="0"/>
              <a:t>Which of the following actions do not require UAC? Select 3.</a:t>
            </a:r>
          </a:p>
          <a:p>
            <a:pPr marL="0" indent="0">
              <a:buNone/>
            </a:pPr>
            <a:endParaRPr lang="en-GB" sz="1800" dirty="0"/>
          </a:p>
          <a:p>
            <a:pPr>
              <a:buAutoNum type="alphaUcPeriod"/>
            </a:pPr>
            <a:r>
              <a:rPr lang="en-GB" sz="1800" b="1" dirty="0">
                <a:solidFill>
                  <a:srgbClr val="C00000"/>
                </a:solidFill>
              </a:rPr>
              <a:t>Installing Windows Updates</a:t>
            </a:r>
          </a:p>
          <a:p>
            <a:pPr>
              <a:buAutoNum type="alphaUcPeriod"/>
            </a:pPr>
            <a:r>
              <a:rPr lang="en-GB" sz="1800" b="1" dirty="0">
                <a:solidFill>
                  <a:srgbClr val="C00000"/>
                </a:solidFill>
              </a:rPr>
              <a:t>Configuring Windows Update settings</a:t>
            </a:r>
          </a:p>
          <a:p>
            <a:pPr>
              <a:buAutoNum type="alphaUcPeriod"/>
            </a:pPr>
            <a:r>
              <a:rPr lang="en-GB" sz="1800" b="1" dirty="0">
                <a:solidFill>
                  <a:srgbClr val="C00000"/>
                </a:solidFill>
              </a:rPr>
              <a:t>Installing a device driver from a USB drive</a:t>
            </a:r>
          </a:p>
          <a:p>
            <a:pPr>
              <a:buAutoNum type="alphaUcPeriod"/>
            </a:pPr>
            <a:r>
              <a:rPr lang="en-GB" sz="1800" b="1" dirty="0">
                <a:solidFill>
                  <a:srgbClr val="C00000"/>
                </a:solidFill>
              </a:rPr>
              <a:t>Pairing a Bluetooth microphone and headset</a:t>
            </a:r>
          </a:p>
          <a:p>
            <a:pPr>
              <a:buAutoNum type="alphaUcPeriod"/>
            </a:pPr>
            <a:r>
              <a:rPr lang="en-GB" sz="1800" b="1" dirty="0">
                <a:solidFill>
                  <a:srgbClr val="C00000"/>
                </a:solidFill>
              </a:rPr>
              <a:t>Configuring Windows Firewall settings</a:t>
            </a:r>
          </a:p>
          <a:p>
            <a:pPr>
              <a:buAutoNum type="alphaUcPeriod"/>
            </a:pPr>
            <a:r>
              <a:rPr lang="en-GB" sz="1800" b="1" dirty="0">
                <a:solidFill>
                  <a:srgbClr val="C00000"/>
                </a:solidFill>
              </a:rPr>
              <a:t>Configuring Accessibility options</a:t>
            </a: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dirty="0"/>
          </a:p>
        </p:txBody>
      </p:sp>
      <p:sp>
        <p:nvSpPr>
          <p:cNvPr id="3" name="Title 2"/>
          <p:cNvSpPr>
            <a:spLocks noGrp="1"/>
          </p:cNvSpPr>
          <p:nvPr>
            <p:ph type="title"/>
          </p:nvPr>
        </p:nvSpPr>
        <p:spPr/>
        <p:txBody>
          <a:bodyPr/>
          <a:lstStyle/>
          <a:p>
            <a:r>
              <a:rPr lang="en-GB" dirty="0"/>
              <a:t>Practice Question</a:t>
            </a:r>
          </a:p>
        </p:txBody>
      </p:sp>
    </p:spTree>
    <p:extLst>
      <p:ext uri="{BB962C8B-B14F-4D97-AF65-F5344CB8AC3E}">
        <p14:creationId xmlns:p14="http://schemas.microsoft.com/office/powerpoint/2010/main" val="2958649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4" end="4"/>
                                            </p:txEl>
                                          </p:spTgt>
                                        </p:tgtEl>
                                      </p:cBhvr>
                                    </p:animEffect>
                                    <p:animScale>
                                      <p:cBhvr>
                                        <p:cTn id="7" dur="250" autoRev="1" fill="hold"/>
                                        <p:tgtEl>
                                          <p:spTgt spid="2">
                                            <p:txEl>
                                              <p:pRg st="4" end="4"/>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
                                            <p:txEl>
                                              <p:pRg st="7" end="7"/>
                                            </p:txEl>
                                          </p:spTgt>
                                        </p:tgtEl>
                                      </p:cBhvr>
                                    </p:animEffect>
                                    <p:animScale>
                                      <p:cBhvr>
                                        <p:cTn id="10" dur="250" autoRev="1" fill="hold"/>
                                        <p:tgtEl>
                                          <p:spTgt spid="2">
                                            <p:txEl>
                                              <p:pRg st="7" end="7"/>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
                                            <p:txEl>
                                              <p:pRg st="9" end="9"/>
                                            </p:txEl>
                                          </p:spTgt>
                                        </p:tgtEl>
                                      </p:cBhvr>
                                    </p:animEffect>
                                    <p:animScale>
                                      <p:cBhvr>
                                        <p:cTn id="13" dur="250" autoRev="1" fill="hold"/>
                                        <p:tgtEl>
                                          <p:spTgt spid="2">
                                            <p:txEl>
                                              <p:pRg st="9" end="9"/>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2"/>
                </a:solidFill>
              </a:rPr>
              <a:t>Implement Windows</a:t>
            </a:r>
          </a:p>
        </p:txBody>
      </p:sp>
      <p:sp>
        <p:nvSpPr>
          <p:cNvPr id="4" name="Rectangle 3"/>
          <p:cNvSpPr>
            <a:spLocks/>
          </p:cNvSpPr>
          <p:nvPr/>
        </p:nvSpPr>
        <p:spPr bwMode="auto">
          <a:xfrm>
            <a:off x="457199" y="2194560"/>
            <a:ext cx="1572727" cy="141870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a:spLocks/>
          </p:cNvSpPr>
          <p:nvPr/>
        </p:nvSpPr>
        <p:spPr bwMode="auto">
          <a:xfrm>
            <a:off x="457199" y="3660557"/>
            <a:ext cx="1572727" cy="141870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a:spLocks/>
          </p:cNvSpPr>
          <p:nvPr/>
        </p:nvSpPr>
        <p:spPr bwMode="auto">
          <a:xfrm>
            <a:off x="457199" y="5126555"/>
            <a:ext cx="1572727" cy="1418707"/>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a:spLocks/>
          </p:cNvSpPr>
          <p:nvPr/>
        </p:nvSpPr>
        <p:spPr bwMode="auto">
          <a:xfrm>
            <a:off x="2082348" y="2194558"/>
            <a:ext cx="3197879" cy="219363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mj-lt"/>
                <a:ea typeface="Segoe UI" pitchFamily="34" charset="0"/>
                <a:cs typeface="Segoe UI" pitchFamily="34" charset="0"/>
              </a:rPr>
              <a:t>Tip #1</a:t>
            </a:r>
          </a:p>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USMT order-of-operations:</a:t>
            </a:r>
          </a:p>
          <a:p>
            <a:pPr marL="342900" indent="-342900" defTabSz="932472" fontAlgn="base">
              <a:lnSpc>
                <a:spcPct val="90000"/>
              </a:lnSpc>
              <a:spcBef>
                <a:spcPct val="0"/>
              </a:spcBef>
              <a:spcAft>
                <a:spcPct val="0"/>
              </a:spcAft>
              <a:buFont typeface="+mj-lt"/>
              <a:buAutoNum type="arabicPeriod"/>
            </a:pPr>
            <a:r>
              <a:rPr lang="en-US" sz="1400" dirty="0">
                <a:gradFill>
                  <a:gsLst>
                    <a:gs pos="0">
                      <a:srgbClr val="FFFFFF"/>
                    </a:gs>
                    <a:gs pos="100000">
                      <a:srgbClr val="FFFFFF"/>
                    </a:gs>
                  </a:gsLst>
                  <a:lin ang="5400000" scaled="0"/>
                </a:gradFill>
                <a:ea typeface="Segoe UI" pitchFamily="34" charset="0"/>
                <a:cs typeface="Segoe UI" pitchFamily="34" charset="0"/>
              </a:rPr>
              <a:t>Scan settings using scanstate.exe</a:t>
            </a:r>
          </a:p>
          <a:p>
            <a:pPr marL="342900" indent="-342900" defTabSz="932472" fontAlgn="base">
              <a:lnSpc>
                <a:spcPct val="90000"/>
              </a:lnSpc>
              <a:spcBef>
                <a:spcPct val="0"/>
              </a:spcBef>
              <a:spcAft>
                <a:spcPct val="0"/>
              </a:spcAft>
              <a:buFont typeface="+mj-lt"/>
              <a:buAutoNum type="arabicPeriod"/>
            </a:pPr>
            <a:r>
              <a:rPr lang="en-US" sz="1400" dirty="0">
                <a:gradFill>
                  <a:gsLst>
                    <a:gs pos="0">
                      <a:srgbClr val="FFFFFF"/>
                    </a:gs>
                    <a:gs pos="100000">
                      <a:srgbClr val="FFFFFF"/>
                    </a:gs>
                  </a:gsLst>
                  <a:lin ang="5400000" scaled="0"/>
                </a:gradFill>
                <a:ea typeface="Segoe UI" pitchFamily="34" charset="0"/>
                <a:cs typeface="Segoe UI" pitchFamily="34" charset="0"/>
              </a:rPr>
              <a:t>Upgrade OS (or wipe and load OS)</a:t>
            </a:r>
          </a:p>
          <a:p>
            <a:pPr marL="342900" indent="-342900" defTabSz="932472" fontAlgn="base">
              <a:lnSpc>
                <a:spcPct val="90000"/>
              </a:lnSpc>
              <a:spcBef>
                <a:spcPct val="0"/>
              </a:spcBef>
              <a:spcAft>
                <a:spcPct val="0"/>
              </a:spcAft>
              <a:buFont typeface="+mj-lt"/>
              <a:buAutoNum type="arabicPeriod"/>
            </a:pPr>
            <a:r>
              <a:rPr lang="en-US" sz="1400" dirty="0">
                <a:gradFill>
                  <a:gsLst>
                    <a:gs pos="0">
                      <a:srgbClr val="FFFFFF"/>
                    </a:gs>
                    <a:gs pos="100000">
                      <a:srgbClr val="FFFFFF"/>
                    </a:gs>
                  </a:gsLst>
                  <a:lin ang="5400000" scaled="0"/>
                </a:gradFill>
                <a:ea typeface="Segoe UI" pitchFamily="34" charset="0"/>
                <a:cs typeface="Segoe UI" pitchFamily="34" charset="0"/>
              </a:rPr>
              <a:t>Restore settings using Loadstate.exe</a:t>
            </a:r>
          </a:p>
        </p:txBody>
      </p:sp>
      <p:sp>
        <p:nvSpPr>
          <p:cNvPr id="11" name="Rectangle 10"/>
          <p:cNvSpPr>
            <a:spLocks/>
          </p:cNvSpPr>
          <p:nvPr/>
        </p:nvSpPr>
        <p:spPr bwMode="auto">
          <a:xfrm>
            <a:off x="2102635" y="4487862"/>
            <a:ext cx="3177592" cy="20574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a:spLocks/>
          </p:cNvSpPr>
          <p:nvPr/>
        </p:nvSpPr>
        <p:spPr bwMode="auto">
          <a:xfrm>
            <a:off x="5332654" y="3802062"/>
            <a:ext cx="3197879" cy="27432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Segoe UI Light"/>
                <a:ea typeface="Segoe UI" pitchFamily="34" charset="0"/>
                <a:cs typeface="Segoe UI" pitchFamily="34" charset="0"/>
              </a:rPr>
              <a:t>Tip #2</a:t>
            </a:r>
          </a:p>
          <a:p>
            <a:pPr lvl="0" defTabSz="932472"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a:p>
            <a:pPr lvl="0"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Know the different activation methods and commands</a:t>
            </a:r>
          </a:p>
        </p:txBody>
      </p:sp>
      <p:sp>
        <p:nvSpPr>
          <p:cNvPr id="14" name="Rectangle 13"/>
          <p:cNvSpPr>
            <a:spLocks/>
          </p:cNvSpPr>
          <p:nvPr/>
        </p:nvSpPr>
        <p:spPr bwMode="auto">
          <a:xfrm>
            <a:off x="8582955" y="2194560"/>
            <a:ext cx="3197881" cy="1759902"/>
          </a:xfrm>
          <a:prstGeom prst="rect">
            <a:avLst/>
          </a:prstGeom>
          <a:solidFill>
            <a:srgbClr val="3C3C3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Going from 32-bit OS to 64-bit OS</a:t>
            </a:r>
          </a:p>
          <a:p>
            <a:pPr lvl="0" algn="ctr" defTabSz="932472" fontAlgn="base">
              <a:lnSpc>
                <a:spcPct val="90000"/>
              </a:lnSpc>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a:p>
            <a:pPr lvl="0" algn="ctr" defTabSz="932472" fontAlgn="base">
              <a:lnSpc>
                <a:spcPct val="90000"/>
              </a:lnSpc>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Hint: wipe and load</a:t>
            </a:r>
          </a:p>
        </p:txBody>
      </p:sp>
      <p:sp>
        <p:nvSpPr>
          <p:cNvPr id="23" name="Rectangle 22"/>
          <p:cNvSpPr>
            <a:spLocks/>
          </p:cNvSpPr>
          <p:nvPr/>
        </p:nvSpPr>
        <p:spPr bwMode="auto">
          <a:xfrm>
            <a:off x="8582957" y="4030662"/>
            <a:ext cx="3197879" cy="251460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Segoe UI Light"/>
                <a:ea typeface="Segoe UI" pitchFamily="34" charset="0"/>
                <a:cs typeface="Segoe UI" pitchFamily="34" charset="0"/>
              </a:rPr>
              <a:t>Tip #3</a:t>
            </a:r>
          </a:p>
          <a:p>
            <a:pPr lvl="0" defTabSz="932472"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a:p>
            <a:pPr lvl="0"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As of TODAY: exam does not include Anniversary edition specific Group Policy or system settings</a:t>
            </a:r>
          </a:p>
        </p:txBody>
      </p:sp>
      <p:pic>
        <p:nvPicPr>
          <p:cNvPr id="17" name="Picture 16"/>
          <p:cNvPicPr>
            <a:picLocks noChangeAspect="1"/>
          </p:cNvPicPr>
          <p:nvPr/>
        </p:nvPicPr>
        <p:blipFill>
          <a:blip r:embed="rId2"/>
          <a:stretch>
            <a:fillRect/>
          </a:stretch>
        </p:blipFill>
        <p:spPr>
          <a:xfrm>
            <a:off x="554764" y="5214567"/>
            <a:ext cx="1377593" cy="1242682"/>
          </a:xfrm>
          <a:prstGeom prst="rect">
            <a:avLst/>
          </a:prstGeom>
        </p:spPr>
      </p:pic>
      <p:pic>
        <p:nvPicPr>
          <p:cNvPr id="18" name="Picture 17"/>
          <p:cNvPicPr>
            <a:picLocks noChangeAspect="1"/>
          </p:cNvPicPr>
          <p:nvPr/>
        </p:nvPicPr>
        <p:blipFill>
          <a:blip r:embed="rId3"/>
          <a:stretch>
            <a:fillRect/>
          </a:stretch>
        </p:blipFill>
        <p:spPr>
          <a:xfrm>
            <a:off x="719318" y="2431011"/>
            <a:ext cx="1048485" cy="945805"/>
          </a:xfrm>
          <a:prstGeom prst="rect">
            <a:avLst/>
          </a:prstGeom>
        </p:spPr>
      </p:pic>
      <p:sp>
        <p:nvSpPr>
          <p:cNvPr id="15" name="Rectangle 14"/>
          <p:cNvSpPr>
            <a:spLocks/>
          </p:cNvSpPr>
          <p:nvPr/>
        </p:nvSpPr>
        <p:spPr bwMode="auto">
          <a:xfrm>
            <a:off x="5332654" y="2213761"/>
            <a:ext cx="3197879" cy="1512101"/>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In-place Upgrade</a:t>
            </a:r>
          </a:p>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a:t>
            </a:r>
          </a:p>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Wipe and Load</a:t>
            </a:r>
          </a:p>
        </p:txBody>
      </p:sp>
      <p:pic>
        <p:nvPicPr>
          <p:cNvPr id="19" name="2-i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896" y="4744470"/>
            <a:ext cx="3130541" cy="1572192"/>
          </a:xfrm>
          <a:prstGeom prst="rect">
            <a:avLst/>
          </a:prstGeom>
        </p:spPr>
      </p:pic>
    </p:spTree>
    <p:extLst>
      <p:ext uri="{BB962C8B-B14F-4D97-AF65-F5344CB8AC3E}">
        <p14:creationId xmlns:p14="http://schemas.microsoft.com/office/powerpoint/2010/main" val="347917490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3176254"/>
          </a:xfrm>
        </p:spPr>
        <p:txBody>
          <a:bodyPr/>
          <a:lstStyle/>
          <a:p>
            <a:r>
              <a:rPr lang="en-US" dirty="0"/>
              <a:t>02-Configure and Support Core Services</a:t>
            </a:r>
            <a:br>
              <a:rPr lang="en-US" dirty="0"/>
            </a:br>
            <a:endParaRPr lang="en-US" dirty="0"/>
          </a:p>
        </p:txBody>
      </p:sp>
    </p:spTree>
    <p:extLst>
      <p:ext uri="{BB962C8B-B14F-4D97-AF65-F5344CB8AC3E}">
        <p14:creationId xmlns:p14="http://schemas.microsoft.com/office/powerpoint/2010/main" val="214498794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985980"/>
          </a:xfrm>
        </p:spPr>
        <p:txBody>
          <a:bodyPr/>
          <a:lstStyle/>
          <a:p>
            <a:pPr lvl="1"/>
            <a:r>
              <a:rPr lang="en-US" dirty="0">
                <a:latin typeface="+mj-lt"/>
              </a:rPr>
              <a:t>Configure and support IPv4 and IPv6 network settings</a:t>
            </a:r>
          </a:p>
          <a:p>
            <a:pPr lvl="1"/>
            <a:r>
              <a:rPr lang="en-US">
                <a:latin typeface="+mj-lt"/>
              </a:rPr>
              <a:t>Configure name </a:t>
            </a:r>
            <a:r>
              <a:rPr lang="en-US" dirty="0">
                <a:latin typeface="+mj-lt"/>
              </a:rPr>
              <a:t>resolution</a:t>
            </a:r>
          </a:p>
          <a:p>
            <a:pPr lvl="1"/>
            <a:r>
              <a:rPr lang="en-US">
                <a:latin typeface="+mj-lt"/>
              </a:rPr>
              <a:t>Connect to </a:t>
            </a:r>
            <a:r>
              <a:rPr lang="en-US" dirty="0">
                <a:latin typeface="+mj-lt"/>
              </a:rPr>
              <a:t>a network</a:t>
            </a:r>
          </a:p>
          <a:p>
            <a:pPr lvl="1"/>
            <a:r>
              <a:rPr lang="en-US">
                <a:latin typeface="+mj-lt"/>
              </a:rPr>
              <a:t>Configure network </a:t>
            </a:r>
            <a:r>
              <a:rPr lang="en-US" dirty="0">
                <a:latin typeface="+mj-lt"/>
              </a:rPr>
              <a:t>locations</a:t>
            </a:r>
          </a:p>
          <a:p>
            <a:pPr lvl="1"/>
            <a:r>
              <a:rPr lang="en-US">
                <a:latin typeface="+mj-lt"/>
              </a:rPr>
              <a:t>Configure Windows </a:t>
            </a:r>
            <a:r>
              <a:rPr lang="en-US" dirty="0">
                <a:latin typeface="+mj-lt"/>
              </a:rPr>
              <a:t>Firewall</a:t>
            </a:r>
          </a:p>
          <a:p>
            <a:pPr lvl="1"/>
            <a:r>
              <a:rPr lang="en-US">
                <a:latin typeface="+mj-lt"/>
              </a:rPr>
              <a:t>Configure Windows </a:t>
            </a:r>
            <a:r>
              <a:rPr lang="en-US" dirty="0">
                <a:latin typeface="+mj-lt"/>
              </a:rPr>
              <a:t>Firewall with Advanced Security</a:t>
            </a:r>
          </a:p>
          <a:p>
            <a:pPr lvl="1"/>
            <a:r>
              <a:rPr lang="en-US">
                <a:latin typeface="+mj-lt"/>
              </a:rPr>
              <a:t>Configure network </a:t>
            </a:r>
            <a:r>
              <a:rPr lang="en-US" dirty="0">
                <a:latin typeface="+mj-lt"/>
              </a:rPr>
              <a:t>discovery</a:t>
            </a:r>
          </a:p>
          <a:p>
            <a:pPr lvl="1"/>
            <a:r>
              <a:rPr lang="en-US">
                <a:latin typeface="+mj-lt"/>
              </a:rPr>
              <a:t>Configure Wi-Fi </a:t>
            </a:r>
            <a:r>
              <a:rPr lang="en-US" dirty="0">
                <a:latin typeface="+mj-lt"/>
              </a:rPr>
              <a:t>settings</a:t>
            </a:r>
          </a:p>
          <a:p>
            <a:pPr lvl="1"/>
            <a:r>
              <a:rPr lang="en-US">
                <a:latin typeface="+mj-lt"/>
              </a:rPr>
              <a:t>Configure Wi-Fi </a:t>
            </a:r>
            <a:r>
              <a:rPr lang="en-US" dirty="0">
                <a:latin typeface="+mj-lt"/>
              </a:rPr>
              <a:t>Direct</a:t>
            </a:r>
          </a:p>
          <a:p>
            <a:pPr lvl="1"/>
            <a:r>
              <a:rPr lang="en-US">
                <a:latin typeface="+mj-lt"/>
              </a:rPr>
              <a:t>Troubleshoot network </a:t>
            </a:r>
            <a:r>
              <a:rPr lang="en-US" dirty="0">
                <a:latin typeface="+mj-lt"/>
              </a:rPr>
              <a:t>issues</a:t>
            </a:r>
          </a:p>
          <a:p>
            <a:pPr lvl="1"/>
            <a:r>
              <a:rPr lang="en-US">
                <a:latin typeface="+mj-lt"/>
              </a:rPr>
              <a:t>Configure VPN</a:t>
            </a:r>
            <a:r>
              <a:rPr lang="en-US" dirty="0">
                <a:latin typeface="+mj-lt"/>
              </a:rPr>
              <a:t>, such as app-triggered VPN, traffic filters, and lockdown VPN</a:t>
            </a:r>
          </a:p>
          <a:p>
            <a:pPr lvl="1"/>
            <a:r>
              <a:rPr lang="en-US">
                <a:latin typeface="+mj-lt"/>
              </a:rPr>
              <a:t>Configure </a:t>
            </a:r>
            <a:r>
              <a:rPr lang="en-US" dirty="0">
                <a:latin typeface="+mj-lt"/>
              </a:rPr>
              <a:t>IPsec; configure Direct Access</a:t>
            </a:r>
          </a:p>
        </p:txBody>
      </p:sp>
      <p:sp>
        <p:nvSpPr>
          <p:cNvPr id="3" name="Title 2"/>
          <p:cNvSpPr>
            <a:spLocks noGrp="1"/>
          </p:cNvSpPr>
          <p:nvPr>
            <p:ph type="title"/>
          </p:nvPr>
        </p:nvSpPr>
        <p:spPr/>
        <p:txBody>
          <a:bodyPr/>
          <a:lstStyle/>
          <a:p>
            <a:r>
              <a:rPr lang="en-US" sz="4000" dirty="0">
                <a:solidFill>
                  <a:srgbClr val="FF0000"/>
                </a:solidFill>
              </a:rPr>
              <a:t>Configure networking </a:t>
            </a:r>
            <a:br>
              <a:rPr lang="en-US" sz="4000" dirty="0"/>
            </a:br>
            <a:endParaRPr lang="en-US" sz="4000" dirty="0"/>
          </a:p>
        </p:txBody>
      </p:sp>
    </p:spTree>
    <p:extLst>
      <p:ext uri="{BB962C8B-B14F-4D97-AF65-F5344CB8AC3E}">
        <p14:creationId xmlns:p14="http://schemas.microsoft.com/office/powerpoint/2010/main" val="90471098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791199" cy="2092881"/>
          </a:xfrm>
        </p:spPr>
        <p:txBody>
          <a:bodyPr/>
          <a:lstStyle/>
          <a:p>
            <a:pPr marL="0" indent="0">
              <a:buNone/>
            </a:pPr>
            <a:r>
              <a:rPr lang="en-US" dirty="0"/>
              <a:t>Terms to Know</a:t>
            </a:r>
          </a:p>
          <a:p>
            <a:r>
              <a:rPr lang="en-US" sz="2000" dirty="0">
                <a:solidFill>
                  <a:schemeClr val="tx1"/>
                </a:solidFill>
              </a:rPr>
              <a:t>An IPv4 Address</a:t>
            </a:r>
          </a:p>
          <a:p>
            <a:r>
              <a:rPr lang="en-US" sz="2000" dirty="0">
                <a:solidFill>
                  <a:schemeClr val="tx1"/>
                </a:solidFill>
              </a:rPr>
              <a:t>A subnet mask</a:t>
            </a:r>
          </a:p>
          <a:p>
            <a:r>
              <a:rPr lang="en-US" sz="2000" dirty="0">
                <a:solidFill>
                  <a:schemeClr val="tx1"/>
                </a:solidFill>
              </a:rPr>
              <a:t>A default gateway address</a:t>
            </a:r>
          </a:p>
          <a:p>
            <a:r>
              <a:rPr lang="en-US" sz="2000" dirty="0">
                <a:solidFill>
                  <a:schemeClr val="tx1"/>
                </a:solidFill>
              </a:rPr>
              <a:t>A Domain Name Server (DNS) server address</a:t>
            </a:r>
          </a:p>
        </p:txBody>
      </p:sp>
      <p:sp>
        <p:nvSpPr>
          <p:cNvPr id="3" name="Title 2"/>
          <p:cNvSpPr>
            <a:spLocks noGrp="1"/>
          </p:cNvSpPr>
          <p:nvPr>
            <p:ph type="title"/>
          </p:nvPr>
        </p:nvSpPr>
        <p:spPr/>
        <p:txBody>
          <a:bodyPr/>
          <a:lstStyle/>
          <a:p>
            <a:r>
              <a:rPr lang="en-US" dirty="0"/>
              <a:t>Overview of IPv4 and Networking Terms</a:t>
            </a:r>
          </a:p>
        </p:txBody>
      </p:sp>
      <p:pic>
        <p:nvPicPr>
          <p:cNvPr id="4" name="Picture 3"/>
          <p:cNvPicPr>
            <a:picLocks noChangeAspect="1"/>
          </p:cNvPicPr>
          <p:nvPr/>
        </p:nvPicPr>
        <p:blipFill>
          <a:blip r:embed="rId3"/>
          <a:stretch>
            <a:fillRect/>
          </a:stretch>
        </p:blipFill>
        <p:spPr>
          <a:xfrm>
            <a:off x="7437437" y="1212849"/>
            <a:ext cx="4041192" cy="3997445"/>
          </a:xfrm>
          <a:prstGeom prst="rect">
            <a:avLst/>
          </a:prstGeom>
        </p:spPr>
      </p:pic>
      <p:sp>
        <p:nvSpPr>
          <p:cNvPr id="5" name="Text Placeholder 1"/>
          <p:cNvSpPr txBox="1">
            <a:spLocks/>
          </p:cNvSpPr>
          <p:nvPr/>
        </p:nvSpPr>
        <p:spPr>
          <a:xfrm>
            <a:off x="350837" y="3421062"/>
            <a:ext cx="5791199"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Subnets</a:t>
            </a:r>
          </a:p>
          <a:p>
            <a:r>
              <a:rPr lang="en-US" sz="2000" dirty="0">
                <a:solidFill>
                  <a:schemeClr val="tx1"/>
                </a:solidFill>
              </a:rPr>
              <a:t>Simple Networks</a:t>
            </a:r>
          </a:p>
          <a:p>
            <a:r>
              <a:rPr lang="en-US" sz="2000" dirty="0">
                <a:solidFill>
                  <a:schemeClr val="tx1"/>
                </a:solidFill>
              </a:rPr>
              <a:t>Complex Networks</a:t>
            </a:r>
          </a:p>
        </p:txBody>
      </p:sp>
      <p:sp>
        <p:nvSpPr>
          <p:cNvPr id="6" name="Text Placeholder 1"/>
          <p:cNvSpPr txBox="1">
            <a:spLocks/>
          </p:cNvSpPr>
          <p:nvPr/>
        </p:nvSpPr>
        <p:spPr>
          <a:xfrm>
            <a:off x="329141" y="4836834"/>
            <a:ext cx="6803496" cy="175432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Public and Private Addressing</a:t>
            </a:r>
          </a:p>
          <a:p>
            <a:r>
              <a:rPr lang="en-US" sz="2000" dirty="0">
                <a:solidFill>
                  <a:schemeClr val="tx1"/>
                </a:solidFill>
              </a:rPr>
              <a:t>Class A, B and C</a:t>
            </a:r>
          </a:p>
          <a:p>
            <a:r>
              <a:rPr lang="en-US" sz="2000" dirty="0">
                <a:solidFill>
                  <a:schemeClr val="tx1"/>
                </a:solidFill>
              </a:rPr>
              <a:t>Masks: {10.0… } {172.16…} {192.168…}</a:t>
            </a:r>
          </a:p>
          <a:p>
            <a:r>
              <a:rPr lang="en-US" sz="2000" dirty="0">
                <a:solidFill>
                  <a:schemeClr val="tx1"/>
                </a:solidFill>
              </a:rPr>
              <a:t>Ranges</a:t>
            </a:r>
          </a:p>
        </p:txBody>
      </p:sp>
      <p:pic>
        <p:nvPicPr>
          <p:cNvPr id="7" name="Picture 6"/>
          <p:cNvPicPr>
            <a:picLocks noChangeAspect="1"/>
          </p:cNvPicPr>
          <p:nvPr/>
        </p:nvPicPr>
        <p:blipFill>
          <a:blip r:embed="rId4"/>
          <a:stretch>
            <a:fillRect/>
          </a:stretch>
        </p:blipFill>
        <p:spPr>
          <a:xfrm>
            <a:off x="5380037" y="5550401"/>
            <a:ext cx="6553537" cy="1206562"/>
          </a:xfrm>
          <a:prstGeom prst="rect">
            <a:avLst/>
          </a:prstGeom>
        </p:spPr>
      </p:pic>
    </p:spTree>
    <p:extLst>
      <p:ext uri="{BB962C8B-B14F-4D97-AF65-F5344CB8AC3E}">
        <p14:creationId xmlns:p14="http://schemas.microsoft.com/office/powerpoint/2010/main" val="3991009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4419599" cy="3323987"/>
          </a:xfrm>
        </p:spPr>
        <p:txBody>
          <a:bodyPr/>
          <a:lstStyle/>
          <a:p>
            <a:r>
              <a:rPr lang="en-US" dirty="0"/>
              <a:t>Domain Networks</a:t>
            </a:r>
          </a:p>
          <a:p>
            <a:r>
              <a:rPr lang="en-US" dirty="0"/>
              <a:t>Private Networks</a:t>
            </a:r>
          </a:p>
          <a:p>
            <a:r>
              <a:rPr lang="en-US" dirty="0"/>
              <a:t>Guest Networks</a:t>
            </a:r>
          </a:p>
          <a:p>
            <a:endParaRPr lang="en-US" dirty="0"/>
          </a:p>
        </p:txBody>
      </p:sp>
      <p:sp>
        <p:nvSpPr>
          <p:cNvPr id="3" name="Title 2"/>
          <p:cNvSpPr>
            <a:spLocks noGrp="1"/>
          </p:cNvSpPr>
          <p:nvPr>
            <p:ph type="title"/>
          </p:nvPr>
        </p:nvSpPr>
        <p:spPr/>
        <p:txBody>
          <a:bodyPr/>
          <a:lstStyle/>
          <a:p>
            <a:r>
              <a:rPr lang="en-US" dirty="0"/>
              <a:t>A look at Network Locations</a:t>
            </a:r>
          </a:p>
        </p:txBody>
      </p:sp>
      <p:pic>
        <p:nvPicPr>
          <p:cNvPr id="5" name="Picture 4"/>
          <p:cNvPicPr>
            <a:picLocks noChangeAspect="1"/>
          </p:cNvPicPr>
          <p:nvPr/>
        </p:nvPicPr>
        <p:blipFill>
          <a:blip r:embed="rId3"/>
          <a:stretch>
            <a:fillRect/>
          </a:stretch>
        </p:blipFill>
        <p:spPr>
          <a:xfrm>
            <a:off x="7213355" y="1058863"/>
            <a:ext cx="4910666" cy="4267200"/>
          </a:xfrm>
          <a:prstGeom prst="rect">
            <a:avLst/>
          </a:prstGeom>
        </p:spPr>
      </p:pic>
      <p:pic>
        <p:nvPicPr>
          <p:cNvPr id="4" name="Picture 3"/>
          <p:cNvPicPr>
            <a:picLocks noChangeAspect="1"/>
          </p:cNvPicPr>
          <p:nvPr/>
        </p:nvPicPr>
        <p:blipFill>
          <a:blip r:embed="rId4"/>
          <a:stretch>
            <a:fillRect/>
          </a:stretch>
        </p:blipFill>
        <p:spPr>
          <a:xfrm>
            <a:off x="4846637" y="2582862"/>
            <a:ext cx="4089638" cy="4196373"/>
          </a:xfrm>
          <a:prstGeom prst="rect">
            <a:avLst/>
          </a:prstGeom>
        </p:spPr>
      </p:pic>
      <p:pic>
        <p:nvPicPr>
          <p:cNvPr id="6" name="Picture 5"/>
          <p:cNvPicPr>
            <a:picLocks noChangeAspect="1"/>
          </p:cNvPicPr>
          <p:nvPr/>
        </p:nvPicPr>
        <p:blipFill>
          <a:blip r:embed="rId5"/>
          <a:stretch>
            <a:fillRect/>
          </a:stretch>
        </p:blipFill>
        <p:spPr>
          <a:xfrm>
            <a:off x="1265237" y="3996531"/>
            <a:ext cx="2216785" cy="2659063"/>
          </a:xfrm>
          <a:prstGeom prst="rect">
            <a:avLst/>
          </a:prstGeom>
        </p:spPr>
      </p:pic>
    </p:spTree>
    <p:extLst>
      <p:ext uri="{BB962C8B-B14F-4D97-AF65-F5344CB8AC3E}">
        <p14:creationId xmlns:p14="http://schemas.microsoft.com/office/powerpoint/2010/main" val="376302065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125662"/>
            <a:ext cx="11887200" cy="1181862"/>
          </a:xfrm>
        </p:spPr>
        <p:txBody>
          <a:bodyPr/>
          <a:lstStyle/>
          <a:p>
            <a:r>
              <a:rPr lang="en-US" dirty="0"/>
              <a:t>01-Implement Windows</a:t>
            </a:r>
          </a:p>
        </p:txBody>
      </p:sp>
    </p:spTree>
    <p:extLst>
      <p:ext uri="{BB962C8B-B14F-4D97-AF65-F5344CB8AC3E}">
        <p14:creationId xmlns:p14="http://schemas.microsoft.com/office/powerpoint/2010/main" val="213217128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 b="22670"/>
          <a:stretch/>
        </p:blipFill>
        <p:spPr>
          <a:xfrm>
            <a:off x="4667779" y="1287462"/>
            <a:ext cx="7772400" cy="4938777"/>
          </a:xfrm>
          <a:prstGeom prst="rect">
            <a:avLst/>
          </a:prstGeom>
        </p:spPr>
      </p:pic>
      <p:pic>
        <p:nvPicPr>
          <p:cNvPr id="4" name="Picture 3"/>
          <p:cNvPicPr>
            <a:picLocks noChangeAspect="1"/>
          </p:cNvPicPr>
          <p:nvPr/>
        </p:nvPicPr>
        <p:blipFill rotWithShape="1">
          <a:blip r:embed="rId4"/>
          <a:srcRect b="6147"/>
          <a:stretch/>
        </p:blipFill>
        <p:spPr>
          <a:xfrm>
            <a:off x="4613290" y="1212848"/>
            <a:ext cx="7853347" cy="4913907"/>
          </a:xfrm>
          <a:prstGeom prst="rect">
            <a:avLst/>
          </a:prstGeom>
        </p:spPr>
      </p:pic>
      <p:sp>
        <p:nvSpPr>
          <p:cNvPr id="2" name="Text Placeholder 1"/>
          <p:cNvSpPr>
            <a:spLocks noGrp="1"/>
          </p:cNvSpPr>
          <p:nvPr>
            <p:ph type="body" sz="quarter" idx="10"/>
          </p:nvPr>
        </p:nvSpPr>
        <p:spPr>
          <a:xfrm>
            <a:off x="274638" y="1212850"/>
            <a:ext cx="4343399" cy="4722812"/>
          </a:xfrm>
        </p:spPr>
        <p:txBody>
          <a:bodyPr/>
          <a:lstStyle/>
          <a:p>
            <a:r>
              <a:rPr lang="en-US" dirty="0"/>
              <a:t>Windows Firewall State Default</a:t>
            </a:r>
          </a:p>
          <a:p>
            <a:r>
              <a:rPr lang="en-US" dirty="0"/>
              <a:t>Incoming Connections</a:t>
            </a:r>
          </a:p>
          <a:p>
            <a:r>
              <a:rPr lang="en-US" dirty="0"/>
              <a:t>Active Domain/Private/Public Networks</a:t>
            </a:r>
          </a:p>
          <a:p>
            <a:r>
              <a:rPr lang="en-US" dirty="0"/>
              <a:t>Notification State</a:t>
            </a:r>
          </a:p>
        </p:txBody>
      </p:sp>
      <p:sp>
        <p:nvSpPr>
          <p:cNvPr id="3" name="Title 2"/>
          <p:cNvSpPr>
            <a:spLocks noGrp="1"/>
          </p:cNvSpPr>
          <p:nvPr>
            <p:ph type="title"/>
          </p:nvPr>
        </p:nvSpPr>
        <p:spPr/>
        <p:txBody>
          <a:bodyPr/>
          <a:lstStyle/>
          <a:p>
            <a:r>
              <a:rPr lang="en-US" dirty="0"/>
              <a:t>Configure Windows Firewall concepts</a:t>
            </a:r>
          </a:p>
        </p:txBody>
      </p:sp>
      <p:sp>
        <p:nvSpPr>
          <p:cNvPr id="6" name="Rectangle 5"/>
          <p:cNvSpPr/>
          <p:nvPr/>
        </p:nvSpPr>
        <p:spPr bwMode="auto">
          <a:xfrm>
            <a:off x="4636558" y="5249862"/>
            <a:ext cx="7700947" cy="1600200"/>
          </a:xfrm>
          <a:prstGeom prst="rect">
            <a:avLst/>
          </a:prstGeom>
          <a:solidFill>
            <a:schemeClr val="accent1">
              <a:alpha val="7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6637" rIns="0" bIns="46637" numCol="1" rtlCol="0" anchor="ctr" anchorCtr="0" compatLnSpc="1">
            <a:prstTxWarp prst="textNoShape">
              <a:avLst/>
            </a:prstTxWarp>
          </a:bodyPr>
          <a:lstStyle/>
          <a:p>
            <a:r>
              <a:rPr lang="en-US" sz="2000" b="1" dirty="0">
                <a:latin typeface="+mj-lt"/>
              </a:rPr>
              <a:t>Get-</a:t>
            </a:r>
            <a:r>
              <a:rPr lang="en-US" sz="2000" b="1" dirty="0" err="1">
                <a:latin typeface="+mj-lt"/>
              </a:rPr>
              <a:t>NetFirewallRule</a:t>
            </a:r>
            <a:r>
              <a:rPr lang="en-US" sz="2000" b="1" dirty="0">
                <a:latin typeface="+mj-lt"/>
              </a:rPr>
              <a:t> </a:t>
            </a:r>
            <a:r>
              <a:rPr lang="en-US" sz="2000" dirty="0">
                <a:latin typeface="+mj-lt"/>
              </a:rPr>
              <a:t>Displays a list of available firewall rules </a:t>
            </a:r>
          </a:p>
          <a:p>
            <a:r>
              <a:rPr lang="en-US" sz="2000" b="1" dirty="0">
                <a:latin typeface="+mj-lt"/>
              </a:rPr>
              <a:t>Enable-</a:t>
            </a:r>
            <a:r>
              <a:rPr lang="en-US" sz="2000" b="1" dirty="0" err="1">
                <a:latin typeface="+mj-lt"/>
              </a:rPr>
              <a:t>NetFirewallRule</a:t>
            </a:r>
            <a:r>
              <a:rPr lang="en-US" sz="2000" b="1" dirty="0">
                <a:latin typeface="+mj-lt"/>
              </a:rPr>
              <a:t> </a:t>
            </a:r>
            <a:r>
              <a:rPr lang="en-US" sz="2000" dirty="0">
                <a:latin typeface="+mj-lt"/>
              </a:rPr>
              <a:t>Enables an existing firewall rule </a:t>
            </a:r>
          </a:p>
          <a:p>
            <a:r>
              <a:rPr lang="en-US" sz="2000" b="1" dirty="0">
                <a:latin typeface="+mj-lt"/>
              </a:rPr>
              <a:t>Disable-</a:t>
            </a:r>
            <a:r>
              <a:rPr lang="en-US" sz="2000" b="1" dirty="0" err="1">
                <a:latin typeface="+mj-lt"/>
              </a:rPr>
              <a:t>NetFirewallRule</a:t>
            </a:r>
            <a:r>
              <a:rPr lang="en-US" sz="2000" b="1" dirty="0">
                <a:latin typeface="+mj-lt"/>
              </a:rPr>
              <a:t> </a:t>
            </a:r>
            <a:r>
              <a:rPr lang="en-US" sz="2000" dirty="0">
                <a:latin typeface="+mj-lt"/>
              </a:rPr>
              <a:t>Disables an existing firewall rule </a:t>
            </a:r>
          </a:p>
          <a:p>
            <a:r>
              <a:rPr lang="en-US" sz="2000" b="1" dirty="0">
                <a:latin typeface="+mj-lt"/>
              </a:rPr>
              <a:t>New-</a:t>
            </a:r>
            <a:r>
              <a:rPr lang="en-US" sz="2000" b="1" dirty="0" err="1">
                <a:latin typeface="+mj-lt"/>
              </a:rPr>
              <a:t>NetFirewallRule</a:t>
            </a:r>
            <a:r>
              <a:rPr lang="en-US" sz="2000" b="1" dirty="0">
                <a:latin typeface="+mj-lt"/>
              </a:rPr>
              <a:t> </a:t>
            </a:r>
            <a:r>
              <a:rPr lang="en-US" sz="2000" dirty="0">
                <a:latin typeface="+mj-lt"/>
              </a:rPr>
              <a:t>Creates a new firewall rule </a:t>
            </a:r>
          </a:p>
          <a:p>
            <a:r>
              <a:rPr lang="en-US" sz="2000" b="1" dirty="0">
                <a:latin typeface="+mj-lt"/>
              </a:rPr>
              <a:t>Set-</a:t>
            </a:r>
            <a:r>
              <a:rPr lang="en-US" sz="2000" b="1" dirty="0" err="1">
                <a:latin typeface="+mj-lt"/>
              </a:rPr>
              <a:t>NetFirewallRule</a:t>
            </a:r>
            <a:r>
              <a:rPr lang="en-US" sz="2000" b="1" dirty="0">
                <a:latin typeface="+mj-lt"/>
              </a:rPr>
              <a:t> </a:t>
            </a:r>
            <a:r>
              <a:rPr lang="en-US" sz="2000" dirty="0">
                <a:latin typeface="+mj-lt"/>
              </a:rPr>
              <a:t>Configures the properties of an existing firewall rule</a:t>
            </a:r>
          </a:p>
        </p:txBody>
      </p:sp>
    </p:spTree>
    <p:extLst>
      <p:ext uri="{BB962C8B-B14F-4D97-AF65-F5344CB8AC3E}">
        <p14:creationId xmlns:p14="http://schemas.microsoft.com/office/powerpoint/2010/main" val="355231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2819399" cy="1754326"/>
          </a:xfrm>
        </p:spPr>
        <p:txBody>
          <a:bodyPr/>
          <a:lstStyle/>
          <a:p>
            <a:pPr marL="0" indent="0">
              <a:buNone/>
            </a:pPr>
            <a:r>
              <a:rPr lang="en-US" dirty="0"/>
              <a:t>Modes</a:t>
            </a:r>
          </a:p>
          <a:p>
            <a:r>
              <a:rPr lang="en-US" sz="2000" dirty="0">
                <a:solidFill>
                  <a:schemeClr val="tx1"/>
                </a:solidFill>
              </a:rPr>
              <a:t>Ad-Hoc</a:t>
            </a:r>
          </a:p>
          <a:p>
            <a:r>
              <a:rPr lang="en-US" sz="2000" dirty="0" err="1">
                <a:solidFill>
                  <a:schemeClr val="tx1"/>
                </a:solidFill>
              </a:rPr>
              <a:t>Wifi</a:t>
            </a:r>
            <a:r>
              <a:rPr lang="en-US" sz="2000" dirty="0">
                <a:solidFill>
                  <a:schemeClr val="tx1"/>
                </a:solidFill>
              </a:rPr>
              <a:t> Direct</a:t>
            </a:r>
          </a:p>
          <a:p>
            <a:r>
              <a:rPr lang="en-US" sz="2000" dirty="0">
                <a:solidFill>
                  <a:schemeClr val="tx1"/>
                </a:solidFill>
              </a:rPr>
              <a:t>Infrastructure</a:t>
            </a:r>
          </a:p>
        </p:txBody>
      </p:sp>
      <p:sp>
        <p:nvSpPr>
          <p:cNvPr id="3" name="Title 2"/>
          <p:cNvSpPr>
            <a:spLocks noGrp="1"/>
          </p:cNvSpPr>
          <p:nvPr>
            <p:ph type="title"/>
          </p:nvPr>
        </p:nvSpPr>
        <p:spPr/>
        <p:txBody>
          <a:bodyPr/>
          <a:lstStyle/>
          <a:p>
            <a:r>
              <a:rPr lang="en-US" dirty="0"/>
              <a:t>Configure Wi-Fi-Settings and Wi-Fi-Direct</a:t>
            </a:r>
          </a:p>
        </p:txBody>
      </p:sp>
      <p:sp>
        <p:nvSpPr>
          <p:cNvPr id="4" name="Text Placeholder 1"/>
          <p:cNvSpPr txBox="1">
            <a:spLocks/>
          </p:cNvSpPr>
          <p:nvPr/>
        </p:nvSpPr>
        <p:spPr>
          <a:xfrm>
            <a:off x="303742" y="2967176"/>
            <a:ext cx="2819399" cy="175432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Standards</a:t>
            </a:r>
          </a:p>
          <a:p>
            <a:r>
              <a:rPr lang="en-US" sz="2000" dirty="0">
                <a:solidFill>
                  <a:schemeClr val="tx1"/>
                </a:solidFill>
              </a:rPr>
              <a:t>802.11 a-ac</a:t>
            </a:r>
          </a:p>
          <a:p>
            <a:r>
              <a:rPr lang="en-US" sz="2000" dirty="0" err="1">
                <a:solidFill>
                  <a:schemeClr val="tx1"/>
                </a:solidFill>
              </a:rPr>
              <a:t>Wifi</a:t>
            </a:r>
            <a:r>
              <a:rPr lang="en-US" sz="2000" dirty="0">
                <a:solidFill>
                  <a:schemeClr val="tx1"/>
                </a:solidFill>
              </a:rPr>
              <a:t> Direct</a:t>
            </a:r>
          </a:p>
          <a:p>
            <a:r>
              <a:rPr lang="en-US" sz="2000" dirty="0">
                <a:solidFill>
                  <a:schemeClr val="tx1"/>
                </a:solidFill>
              </a:rPr>
              <a:t>Infrastructure</a:t>
            </a:r>
          </a:p>
        </p:txBody>
      </p:sp>
      <p:sp>
        <p:nvSpPr>
          <p:cNvPr id="5" name="Text Placeholder 1"/>
          <p:cNvSpPr txBox="1">
            <a:spLocks/>
          </p:cNvSpPr>
          <p:nvPr/>
        </p:nvSpPr>
        <p:spPr>
          <a:xfrm>
            <a:off x="332846" y="4738964"/>
            <a:ext cx="4132791" cy="175432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Wi-Fi Security</a:t>
            </a:r>
          </a:p>
          <a:p>
            <a:r>
              <a:rPr lang="en-US" sz="2000" dirty="0">
                <a:solidFill>
                  <a:schemeClr val="tx1"/>
                </a:solidFill>
              </a:rPr>
              <a:t>Wired Equivalent Privacy (WEP)</a:t>
            </a:r>
          </a:p>
          <a:p>
            <a:r>
              <a:rPr lang="en-US" sz="2000" dirty="0">
                <a:solidFill>
                  <a:schemeClr val="tx1"/>
                </a:solidFill>
              </a:rPr>
              <a:t>Wi-Fi Protected Access</a:t>
            </a:r>
          </a:p>
          <a:p>
            <a:r>
              <a:rPr lang="en-US" sz="2000" dirty="0">
                <a:solidFill>
                  <a:schemeClr val="tx1"/>
                </a:solidFill>
              </a:rPr>
              <a:t>WPA2</a:t>
            </a:r>
          </a:p>
        </p:txBody>
      </p:sp>
      <p:pic>
        <p:nvPicPr>
          <p:cNvPr id="6" name="Picture 5"/>
          <p:cNvPicPr>
            <a:picLocks noChangeAspect="1"/>
          </p:cNvPicPr>
          <p:nvPr/>
        </p:nvPicPr>
        <p:blipFill>
          <a:blip r:embed="rId3"/>
          <a:stretch>
            <a:fillRect/>
          </a:stretch>
        </p:blipFill>
        <p:spPr>
          <a:xfrm>
            <a:off x="4846637" y="2339077"/>
            <a:ext cx="2703150" cy="4481267"/>
          </a:xfrm>
          <a:prstGeom prst="rect">
            <a:avLst/>
          </a:prstGeom>
        </p:spPr>
      </p:pic>
      <p:pic>
        <p:nvPicPr>
          <p:cNvPr id="7" name="Picture 6"/>
          <p:cNvPicPr>
            <a:picLocks noChangeAspect="1"/>
          </p:cNvPicPr>
          <p:nvPr/>
        </p:nvPicPr>
        <p:blipFill>
          <a:blip r:embed="rId4"/>
          <a:stretch>
            <a:fillRect/>
          </a:stretch>
        </p:blipFill>
        <p:spPr>
          <a:xfrm>
            <a:off x="7898455" y="1058860"/>
            <a:ext cx="2635385" cy="5810549"/>
          </a:xfrm>
          <a:prstGeom prst="rect">
            <a:avLst/>
          </a:prstGeom>
        </p:spPr>
      </p:pic>
      <p:sp>
        <p:nvSpPr>
          <p:cNvPr id="8" name="Rectangle 7"/>
          <p:cNvSpPr/>
          <p:nvPr/>
        </p:nvSpPr>
        <p:spPr>
          <a:xfrm>
            <a:off x="4830273" y="1744662"/>
            <a:ext cx="2735877" cy="400110"/>
          </a:xfrm>
          <a:prstGeom prst="rect">
            <a:avLst/>
          </a:prstGeom>
        </p:spPr>
        <p:txBody>
          <a:bodyPr wrap="none">
            <a:spAutoFit/>
          </a:bodyPr>
          <a:lstStyle/>
          <a:p>
            <a:r>
              <a:rPr lang="en-US" sz="2000" b="1" i="1" dirty="0" err="1">
                <a:solidFill>
                  <a:schemeClr val="tx2"/>
                </a:solidFill>
                <a:latin typeface="+mj-lt"/>
              </a:rPr>
              <a:t>Netsh</a:t>
            </a:r>
            <a:r>
              <a:rPr lang="en-US" sz="2000" b="1" i="1" dirty="0">
                <a:solidFill>
                  <a:schemeClr val="tx2"/>
                </a:solidFill>
                <a:latin typeface="+mj-lt"/>
              </a:rPr>
              <a:t> </a:t>
            </a:r>
            <a:r>
              <a:rPr lang="en-US" sz="2000" b="1" i="1" dirty="0" err="1">
                <a:solidFill>
                  <a:schemeClr val="tx2"/>
                </a:solidFill>
                <a:latin typeface="+mj-lt"/>
              </a:rPr>
              <a:t>wlan</a:t>
            </a:r>
            <a:r>
              <a:rPr lang="en-US" sz="2000" b="1" i="1" dirty="0">
                <a:solidFill>
                  <a:schemeClr val="tx2"/>
                </a:solidFill>
                <a:latin typeface="+mj-lt"/>
              </a:rPr>
              <a:t> show profile</a:t>
            </a:r>
            <a:endParaRPr lang="en-US" sz="2000" i="1" dirty="0">
              <a:solidFill>
                <a:schemeClr val="tx2"/>
              </a:solidFill>
              <a:latin typeface="+mj-lt"/>
            </a:endParaRPr>
          </a:p>
        </p:txBody>
      </p:sp>
    </p:spTree>
    <p:extLst>
      <p:ext uri="{BB962C8B-B14F-4D97-AF65-F5344CB8AC3E}">
        <p14:creationId xmlns:p14="http://schemas.microsoft.com/office/powerpoint/2010/main" val="206618611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400799" cy="5336846"/>
          </a:xfrm>
        </p:spPr>
        <p:txBody>
          <a:bodyPr/>
          <a:lstStyle/>
          <a:p>
            <a:pPr marL="0" indent="0">
              <a:buNone/>
            </a:pPr>
            <a:r>
              <a:rPr lang="en-US" dirty="0"/>
              <a:t>Troubleshooting Steps</a:t>
            </a:r>
          </a:p>
          <a:p>
            <a:r>
              <a:rPr lang="en-US" sz="2000" b="1" dirty="0">
                <a:solidFill>
                  <a:schemeClr val="tx1"/>
                </a:solidFill>
              </a:rPr>
              <a:t>Determine the scope of the problem. </a:t>
            </a:r>
            <a:r>
              <a:rPr lang="en-US" sz="2000" dirty="0">
                <a:solidFill>
                  <a:schemeClr val="tx1"/>
                </a:solidFill>
              </a:rPr>
              <a:t>Knowing how many users are affected can help you determine possible causes. </a:t>
            </a:r>
          </a:p>
          <a:p>
            <a:r>
              <a:rPr lang="en-US" sz="2000" b="1" dirty="0">
                <a:solidFill>
                  <a:schemeClr val="tx1"/>
                </a:solidFill>
              </a:rPr>
              <a:t>Determine the IP configuration. </a:t>
            </a:r>
            <a:r>
              <a:rPr lang="en-US" sz="2000" dirty="0">
                <a:solidFill>
                  <a:schemeClr val="tx1"/>
                </a:solidFill>
              </a:rPr>
              <a:t>Verify that the network configuration of affected devices is correct. </a:t>
            </a:r>
          </a:p>
          <a:p>
            <a:r>
              <a:rPr lang="en-US" sz="2000" b="1" dirty="0">
                <a:solidFill>
                  <a:schemeClr val="tx1"/>
                </a:solidFill>
              </a:rPr>
              <a:t>Determine the network’s hardware configuration. </a:t>
            </a:r>
            <a:r>
              <a:rPr lang="en-US" sz="2000" dirty="0">
                <a:solidFill>
                  <a:schemeClr val="tx1"/>
                </a:solidFill>
              </a:rPr>
              <a:t>Determine whether there are problems with the networking hardware or device drivers for that hardware. </a:t>
            </a:r>
          </a:p>
          <a:p>
            <a:r>
              <a:rPr lang="en-US" sz="2000" b="1" dirty="0">
                <a:solidFill>
                  <a:schemeClr val="tx1"/>
                </a:solidFill>
              </a:rPr>
              <a:t>Test communications. </a:t>
            </a:r>
            <a:r>
              <a:rPr lang="en-US" sz="2000" dirty="0">
                <a:solidFill>
                  <a:schemeClr val="tx1"/>
                </a:solidFill>
              </a:rPr>
              <a:t>Perform a series of tests that help you pinpoint the nature of the problem. </a:t>
            </a:r>
          </a:p>
          <a:p>
            <a:pPr marL="685800" lvl="1" indent="-342900">
              <a:buFont typeface="+mj-lt"/>
              <a:buAutoNum type="arabicPeriod"/>
            </a:pPr>
            <a:r>
              <a:rPr lang="en-US" sz="1600" dirty="0">
                <a:solidFill>
                  <a:schemeClr val="tx2"/>
                </a:solidFill>
                <a:latin typeface="+mj-lt"/>
              </a:rPr>
              <a:t>Verifying basic communications. </a:t>
            </a:r>
          </a:p>
          <a:p>
            <a:pPr marL="685800" lvl="1" indent="-342900">
              <a:buFont typeface="+mj-lt"/>
              <a:buAutoNum type="arabicPeriod"/>
            </a:pPr>
            <a:r>
              <a:rPr lang="en-US" sz="1600" dirty="0">
                <a:solidFill>
                  <a:schemeClr val="tx2"/>
                </a:solidFill>
                <a:latin typeface="+mj-lt"/>
              </a:rPr>
              <a:t>Checking the routing and firewall configuration of your network. </a:t>
            </a:r>
          </a:p>
          <a:p>
            <a:pPr marL="685800" lvl="1" indent="-342900">
              <a:buFont typeface="+mj-lt"/>
              <a:buAutoNum type="arabicPeriod"/>
            </a:pPr>
            <a:r>
              <a:rPr lang="en-US" sz="1600" dirty="0">
                <a:solidFill>
                  <a:schemeClr val="tx2"/>
                </a:solidFill>
                <a:latin typeface="+mj-lt"/>
              </a:rPr>
              <a:t>Testing name resolution. </a:t>
            </a:r>
          </a:p>
          <a:p>
            <a:pPr marL="685800" lvl="1" indent="-342900">
              <a:buFont typeface="+mj-lt"/>
              <a:buAutoNum type="arabicPeriod"/>
            </a:pPr>
            <a:r>
              <a:rPr lang="en-US" sz="1600" dirty="0">
                <a:solidFill>
                  <a:schemeClr val="tx2"/>
                </a:solidFill>
                <a:latin typeface="+mj-lt"/>
              </a:rPr>
              <a:t>Testing connectivity to specific applications on servers.</a:t>
            </a:r>
            <a:endParaRPr lang="en-US" dirty="0"/>
          </a:p>
        </p:txBody>
      </p:sp>
      <p:sp>
        <p:nvSpPr>
          <p:cNvPr id="3" name="Title 2"/>
          <p:cNvSpPr>
            <a:spLocks noGrp="1"/>
          </p:cNvSpPr>
          <p:nvPr>
            <p:ph type="title"/>
          </p:nvPr>
        </p:nvSpPr>
        <p:spPr/>
        <p:txBody>
          <a:bodyPr/>
          <a:lstStyle/>
          <a:p>
            <a:r>
              <a:rPr lang="en-US" dirty="0"/>
              <a:t>Troubleshooting Network Issues</a:t>
            </a:r>
          </a:p>
        </p:txBody>
      </p:sp>
      <p:pic>
        <p:nvPicPr>
          <p:cNvPr id="4" name="Picture 3"/>
          <p:cNvPicPr>
            <a:picLocks noChangeAspect="1"/>
          </p:cNvPicPr>
          <p:nvPr/>
        </p:nvPicPr>
        <p:blipFill>
          <a:blip r:embed="rId2"/>
          <a:stretch>
            <a:fillRect/>
          </a:stretch>
        </p:blipFill>
        <p:spPr>
          <a:xfrm>
            <a:off x="6523037" y="2201862"/>
            <a:ext cx="5549007" cy="4283029"/>
          </a:xfrm>
          <a:prstGeom prst="rect">
            <a:avLst/>
          </a:prstGeom>
        </p:spPr>
      </p:pic>
    </p:spTree>
    <p:extLst>
      <p:ext uri="{BB962C8B-B14F-4D97-AF65-F5344CB8AC3E}">
        <p14:creationId xmlns:p14="http://schemas.microsoft.com/office/powerpoint/2010/main" val="382808876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6857999" cy="5946243"/>
          </a:xfrm>
        </p:spPr>
        <p:txBody>
          <a:bodyPr/>
          <a:lstStyle/>
          <a:p>
            <a:pPr marL="0" indent="0">
              <a:buNone/>
            </a:pPr>
            <a:r>
              <a:rPr lang="en-GB" sz="1800" dirty="0"/>
              <a:t>You are the help desk technician at Contoso.com. A user calls you because they are unable to access a resource on Server1.</a:t>
            </a:r>
          </a:p>
          <a:p>
            <a:pPr marL="0" indent="0">
              <a:buNone/>
            </a:pPr>
            <a:endParaRPr lang="en-GB" sz="1800" dirty="0"/>
          </a:p>
          <a:p>
            <a:pPr marL="0" indent="0">
              <a:buNone/>
            </a:pPr>
            <a:r>
              <a:rPr lang="en-GB" sz="1800" dirty="0"/>
              <a:t>You ask the user for the Internet Protocol (IP) Address of the computer, and walk the user through getting you that information.</a:t>
            </a:r>
          </a:p>
          <a:p>
            <a:pPr marL="0" indent="0">
              <a:buNone/>
            </a:pPr>
            <a:endParaRPr lang="en-GB" sz="1800" dirty="0"/>
          </a:p>
          <a:p>
            <a:pPr marL="0" indent="0">
              <a:buNone/>
            </a:pPr>
            <a:r>
              <a:rPr lang="en-GB" sz="1800" dirty="0"/>
              <a:t>The user’s IP Address is displayed to the right.</a:t>
            </a:r>
          </a:p>
          <a:p>
            <a:pPr marL="0" indent="0">
              <a:buNone/>
            </a:pPr>
            <a:endParaRPr lang="en-GB" sz="1800" dirty="0"/>
          </a:p>
          <a:p>
            <a:pPr marL="0" indent="0">
              <a:buNone/>
            </a:pPr>
            <a:r>
              <a:rPr lang="en-GB" sz="1800" dirty="0"/>
              <a:t>What should you do?</a:t>
            </a:r>
          </a:p>
          <a:p>
            <a:pPr marL="0" indent="0">
              <a:buNone/>
            </a:pPr>
            <a:endParaRPr lang="en-GB" sz="1800" dirty="0"/>
          </a:p>
          <a:p>
            <a:pPr>
              <a:buAutoNum type="alphaUcPeriod"/>
            </a:pPr>
            <a:r>
              <a:rPr lang="en-GB" sz="1800" b="1" dirty="0">
                <a:solidFill>
                  <a:srgbClr val="C00000"/>
                </a:solidFill>
              </a:rPr>
              <a:t>Add a default gateway to the Network Interface Card (NIC) IPv4 properties of Computer1</a:t>
            </a:r>
          </a:p>
          <a:p>
            <a:pPr>
              <a:buAutoNum type="alphaUcPeriod"/>
            </a:pPr>
            <a:r>
              <a:rPr lang="en-GB" sz="1800" b="1" dirty="0">
                <a:solidFill>
                  <a:srgbClr val="C00000"/>
                </a:solidFill>
              </a:rPr>
              <a:t>Enable IP Routing on Computer1</a:t>
            </a:r>
          </a:p>
          <a:p>
            <a:pPr>
              <a:buAutoNum type="alphaUcPeriod"/>
            </a:pPr>
            <a:r>
              <a:rPr lang="en-GB" sz="1800" b="1" dirty="0">
                <a:solidFill>
                  <a:srgbClr val="C00000"/>
                </a:solidFill>
              </a:rPr>
              <a:t>Check the DHCP server to see if it is online and has IP Addresses available</a:t>
            </a:r>
          </a:p>
          <a:p>
            <a:pPr>
              <a:buAutoNum type="alphaUcPeriod"/>
            </a:pPr>
            <a:r>
              <a:rPr lang="en-GB" sz="1800" b="1" dirty="0">
                <a:solidFill>
                  <a:srgbClr val="C00000"/>
                </a:solidFill>
              </a:rPr>
              <a:t>Check the DNS server to see if it is online and able to resolve Server1 to an IP Address</a:t>
            </a: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marL="0" indent="0">
              <a:buNone/>
            </a:pPr>
            <a:endParaRPr lang="en-GB" sz="1800" dirty="0"/>
          </a:p>
        </p:txBody>
      </p:sp>
      <p:sp>
        <p:nvSpPr>
          <p:cNvPr id="3" name="Title 2"/>
          <p:cNvSpPr>
            <a:spLocks noGrp="1"/>
          </p:cNvSpPr>
          <p:nvPr>
            <p:ph type="title"/>
          </p:nvPr>
        </p:nvSpPr>
        <p:spPr/>
        <p:txBody>
          <a:bodyPr/>
          <a:lstStyle/>
          <a:p>
            <a:r>
              <a:rPr lang="en-GB" dirty="0"/>
              <a:t>Practice Question</a:t>
            </a:r>
          </a:p>
        </p:txBody>
      </p:sp>
      <p:pic>
        <p:nvPicPr>
          <p:cNvPr id="4" name="Picture 3"/>
          <p:cNvPicPr>
            <a:picLocks noChangeAspect="1"/>
          </p:cNvPicPr>
          <p:nvPr/>
        </p:nvPicPr>
        <p:blipFill>
          <a:blip r:embed="rId3"/>
          <a:stretch>
            <a:fillRect/>
          </a:stretch>
        </p:blipFill>
        <p:spPr>
          <a:xfrm>
            <a:off x="7361237" y="1537671"/>
            <a:ext cx="4615146" cy="4548704"/>
          </a:xfrm>
          <a:prstGeom prst="rect">
            <a:avLst/>
          </a:prstGeom>
        </p:spPr>
      </p:pic>
    </p:spTree>
    <p:extLst>
      <p:ext uri="{BB962C8B-B14F-4D97-AF65-F5344CB8AC3E}">
        <p14:creationId xmlns:p14="http://schemas.microsoft.com/office/powerpoint/2010/main" val="3423059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10" end="10"/>
                                            </p:txEl>
                                          </p:spTgt>
                                        </p:tgtEl>
                                      </p:cBhvr>
                                    </p:animEffect>
                                    <p:animScale>
                                      <p:cBhvr>
                                        <p:cTn id="7" dur="250" autoRev="1" fill="hold"/>
                                        <p:tgtEl>
                                          <p:spTgt spid="2">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678204"/>
          </a:xfrm>
        </p:spPr>
        <p:txBody>
          <a:bodyPr/>
          <a:lstStyle/>
          <a:p>
            <a:pPr lvl="1"/>
            <a:r>
              <a:rPr lang="en-US" sz="4000" dirty="0">
                <a:latin typeface="+mj-lt"/>
              </a:rPr>
              <a:t>Configure disks, volumes, and file system options using Disk Management and Windows PowerShell</a:t>
            </a:r>
          </a:p>
          <a:p>
            <a:pPr lvl="1"/>
            <a:r>
              <a:rPr lang="en-US" sz="4000">
                <a:latin typeface="+mj-lt"/>
              </a:rPr>
              <a:t>Create and </a:t>
            </a:r>
            <a:r>
              <a:rPr lang="en-US" sz="4000" dirty="0">
                <a:latin typeface="+mj-lt"/>
              </a:rPr>
              <a:t>configure VHDs</a:t>
            </a:r>
          </a:p>
          <a:p>
            <a:pPr lvl="1"/>
            <a:r>
              <a:rPr lang="en-US" sz="4000">
                <a:latin typeface="+mj-lt"/>
              </a:rPr>
              <a:t>Configure removable </a:t>
            </a:r>
            <a:r>
              <a:rPr lang="en-US" sz="4000" dirty="0">
                <a:latin typeface="+mj-lt"/>
              </a:rPr>
              <a:t>devices</a:t>
            </a:r>
          </a:p>
          <a:p>
            <a:pPr lvl="1"/>
            <a:r>
              <a:rPr lang="en-US" sz="4000">
                <a:latin typeface="+mj-lt"/>
              </a:rPr>
              <a:t>Create and </a:t>
            </a:r>
            <a:r>
              <a:rPr lang="en-US" sz="4000" dirty="0">
                <a:latin typeface="+mj-lt"/>
              </a:rPr>
              <a:t>configure storage spaces</a:t>
            </a:r>
          </a:p>
          <a:p>
            <a:pPr lvl="1"/>
            <a:r>
              <a:rPr lang="en-US" sz="4000">
                <a:latin typeface="+mj-lt"/>
              </a:rPr>
              <a:t>Troubleshoot </a:t>
            </a:r>
            <a:r>
              <a:rPr lang="en-US" sz="4000" dirty="0">
                <a:latin typeface="+mj-lt"/>
              </a:rPr>
              <a:t>storage and removable devices issues</a:t>
            </a:r>
          </a:p>
          <a:p>
            <a:endParaRPr lang="en-US" dirty="0"/>
          </a:p>
        </p:txBody>
      </p:sp>
      <p:sp>
        <p:nvSpPr>
          <p:cNvPr id="3" name="Title 2"/>
          <p:cNvSpPr>
            <a:spLocks noGrp="1"/>
          </p:cNvSpPr>
          <p:nvPr>
            <p:ph type="title"/>
          </p:nvPr>
        </p:nvSpPr>
        <p:spPr/>
        <p:txBody>
          <a:bodyPr/>
          <a:lstStyle/>
          <a:p>
            <a:r>
              <a:rPr lang="en-US">
                <a:solidFill>
                  <a:schemeClr val="tx2"/>
                </a:solidFill>
              </a:rPr>
              <a:t>Configure Storage </a:t>
            </a:r>
            <a:br>
              <a:rPr lang="en-US" sz="4000" dirty="0"/>
            </a:br>
            <a:endParaRPr lang="en-US" sz="4000" dirty="0"/>
          </a:p>
        </p:txBody>
      </p:sp>
    </p:spTree>
    <p:extLst>
      <p:ext uri="{BB962C8B-B14F-4D97-AF65-F5344CB8AC3E}">
        <p14:creationId xmlns:p14="http://schemas.microsoft.com/office/powerpoint/2010/main" val="303492835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3809999" cy="1415772"/>
          </a:xfrm>
        </p:spPr>
        <p:txBody>
          <a:bodyPr/>
          <a:lstStyle/>
          <a:p>
            <a:pPr marL="0" indent="0">
              <a:buNone/>
            </a:pPr>
            <a:r>
              <a:rPr lang="en-US" dirty="0"/>
              <a:t>Disk Partitions</a:t>
            </a:r>
          </a:p>
          <a:p>
            <a:r>
              <a:rPr lang="en-US" sz="2000" dirty="0"/>
              <a:t>Master Boot Record (MBR)</a:t>
            </a:r>
          </a:p>
          <a:p>
            <a:r>
              <a:rPr lang="en-US" sz="2000" dirty="0"/>
              <a:t>GUID Partition Table (GPT)</a:t>
            </a:r>
          </a:p>
        </p:txBody>
      </p:sp>
      <p:sp>
        <p:nvSpPr>
          <p:cNvPr id="3" name="Title 2"/>
          <p:cNvSpPr>
            <a:spLocks noGrp="1"/>
          </p:cNvSpPr>
          <p:nvPr>
            <p:ph type="title"/>
          </p:nvPr>
        </p:nvSpPr>
        <p:spPr/>
        <p:txBody>
          <a:bodyPr/>
          <a:lstStyle/>
          <a:p>
            <a:r>
              <a:rPr lang="en-US" dirty="0"/>
              <a:t>Configure Disks, Volumes and File Systems</a:t>
            </a:r>
          </a:p>
        </p:txBody>
      </p:sp>
      <p:sp>
        <p:nvSpPr>
          <p:cNvPr id="4" name="Text Placeholder 1"/>
          <p:cNvSpPr txBox="1">
            <a:spLocks/>
          </p:cNvSpPr>
          <p:nvPr/>
        </p:nvSpPr>
        <p:spPr>
          <a:xfrm>
            <a:off x="274638" y="2628622"/>
            <a:ext cx="3809999" cy="175432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Volumes</a:t>
            </a:r>
          </a:p>
          <a:p>
            <a:r>
              <a:rPr lang="en-US" sz="2000" dirty="0"/>
              <a:t>Mirrored</a:t>
            </a:r>
          </a:p>
          <a:p>
            <a:r>
              <a:rPr lang="en-US" sz="2000" dirty="0"/>
              <a:t>Spanned</a:t>
            </a:r>
          </a:p>
          <a:p>
            <a:r>
              <a:rPr lang="en-US" sz="2000" dirty="0"/>
              <a:t>Striped</a:t>
            </a:r>
          </a:p>
        </p:txBody>
      </p:sp>
      <p:sp>
        <p:nvSpPr>
          <p:cNvPr id="5" name="Text Placeholder 1"/>
          <p:cNvSpPr txBox="1">
            <a:spLocks/>
          </p:cNvSpPr>
          <p:nvPr/>
        </p:nvSpPr>
        <p:spPr>
          <a:xfrm>
            <a:off x="261408" y="4382948"/>
            <a:ext cx="3809999" cy="243143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File Systems</a:t>
            </a:r>
          </a:p>
          <a:p>
            <a:r>
              <a:rPr lang="en-US" sz="2000" dirty="0"/>
              <a:t>NTFS</a:t>
            </a:r>
          </a:p>
          <a:p>
            <a:r>
              <a:rPr lang="en-US" sz="2000" dirty="0" err="1"/>
              <a:t>ReFS</a:t>
            </a:r>
            <a:endParaRPr lang="en-US" sz="2000" dirty="0"/>
          </a:p>
          <a:p>
            <a:r>
              <a:rPr lang="en-US" sz="2000" dirty="0" err="1"/>
              <a:t>exFAT</a:t>
            </a:r>
            <a:endParaRPr lang="en-US" sz="2000" dirty="0"/>
          </a:p>
          <a:p>
            <a:r>
              <a:rPr lang="en-US" sz="2000" dirty="0"/>
              <a:t>FAT32</a:t>
            </a:r>
          </a:p>
          <a:p>
            <a:r>
              <a:rPr lang="en-US" sz="2000" dirty="0"/>
              <a:t>FAT</a:t>
            </a:r>
          </a:p>
        </p:txBody>
      </p:sp>
      <p:sp>
        <p:nvSpPr>
          <p:cNvPr id="6" name="Text Placeholder 1"/>
          <p:cNvSpPr txBox="1">
            <a:spLocks/>
          </p:cNvSpPr>
          <p:nvPr/>
        </p:nvSpPr>
        <p:spPr>
          <a:xfrm>
            <a:off x="3856037" y="1198031"/>
            <a:ext cx="5486400" cy="175432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Disk Management Tools</a:t>
            </a:r>
          </a:p>
          <a:p>
            <a:r>
              <a:rPr lang="en-US" sz="2000" dirty="0"/>
              <a:t>Disk Management</a:t>
            </a:r>
          </a:p>
          <a:p>
            <a:r>
              <a:rPr lang="en-US" sz="2000" dirty="0"/>
              <a:t>Windows PowerShell</a:t>
            </a:r>
          </a:p>
          <a:p>
            <a:r>
              <a:rPr lang="en-US" sz="2000" dirty="0" err="1"/>
              <a:t>DiskPart</a:t>
            </a:r>
            <a:endParaRPr lang="en-US" sz="2000" dirty="0"/>
          </a:p>
        </p:txBody>
      </p:sp>
      <p:pic>
        <p:nvPicPr>
          <p:cNvPr id="7" name="Picture 6"/>
          <p:cNvPicPr>
            <a:picLocks noChangeAspect="1"/>
          </p:cNvPicPr>
          <p:nvPr/>
        </p:nvPicPr>
        <p:blipFill>
          <a:blip r:embed="rId3"/>
          <a:stretch>
            <a:fillRect/>
          </a:stretch>
        </p:blipFill>
        <p:spPr>
          <a:xfrm>
            <a:off x="5761037" y="2628622"/>
            <a:ext cx="5758435" cy="4560884"/>
          </a:xfrm>
          <a:prstGeom prst="rect">
            <a:avLst/>
          </a:prstGeom>
        </p:spPr>
      </p:pic>
    </p:spTree>
    <p:extLst>
      <p:ext uri="{BB962C8B-B14F-4D97-AF65-F5344CB8AC3E}">
        <p14:creationId xmlns:p14="http://schemas.microsoft.com/office/powerpoint/2010/main" val="101206382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639" y="295274"/>
            <a:ext cx="9601198" cy="917575"/>
          </a:xfrm>
        </p:spPr>
        <p:txBody>
          <a:bodyPr/>
          <a:lstStyle/>
          <a:p>
            <a:r>
              <a:rPr lang="en-US" dirty="0"/>
              <a:t>Configure shared folder permissions</a:t>
            </a:r>
          </a:p>
        </p:txBody>
      </p:sp>
      <p:sp>
        <p:nvSpPr>
          <p:cNvPr id="5" name="Text Placeholder 2"/>
          <p:cNvSpPr>
            <a:spLocks noGrp="1"/>
          </p:cNvSpPr>
          <p:nvPr>
            <p:ph type="body" sz="quarter" idx="4294967295"/>
          </p:nvPr>
        </p:nvSpPr>
        <p:spPr>
          <a:xfrm>
            <a:off x="503237" y="2201862"/>
            <a:ext cx="2971800" cy="4161139"/>
          </a:xfrm>
        </p:spPr>
        <p:txBody>
          <a:bodyPr vert="horz" wrap="square" lIns="146304" tIns="91440" rIns="146304" bIns="91440" rtlCol="0" anchor="t">
            <a:spAutoFit/>
          </a:bodyPr>
          <a:lstStyle/>
          <a:p>
            <a:pPr marL="0" indent="0">
              <a:buNone/>
            </a:pPr>
            <a:r>
              <a:rPr lang="en-US" dirty="0">
                <a:solidFill>
                  <a:schemeClr val="tx2"/>
                </a:solidFill>
              </a:rPr>
              <a:t>Benefits</a:t>
            </a:r>
          </a:p>
          <a:p>
            <a:r>
              <a:rPr lang="en-US" sz="2000" dirty="0"/>
              <a:t>Allow data resources to be available over a corporate network</a:t>
            </a:r>
          </a:p>
          <a:p>
            <a:r>
              <a:rPr lang="en-US" sz="2000" dirty="0"/>
              <a:t>Managed by Server message Block (SMB)</a:t>
            </a:r>
          </a:p>
          <a:p>
            <a:pPr marL="0" indent="0">
              <a:buNone/>
            </a:pPr>
            <a:endParaRPr lang="en-US" sz="2000" dirty="0"/>
          </a:p>
          <a:p>
            <a:pPr marL="0" indent="0">
              <a:buNone/>
            </a:pPr>
            <a:r>
              <a:rPr lang="en-US" sz="2000" b="1" dirty="0">
                <a:solidFill>
                  <a:schemeClr val="tx2"/>
                </a:solidFill>
              </a:rPr>
              <a:t>Note: </a:t>
            </a:r>
            <a:r>
              <a:rPr lang="en-US" sz="2000" dirty="0">
                <a:solidFill>
                  <a:schemeClr val="tx2"/>
                </a:solidFill>
              </a:rPr>
              <a:t>SMB Share permissions are ignored for local accessed resource or via RDP</a:t>
            </a:r>
          </a:p>
          <a:p>
            <a:pPr lvl="1"/>
            <a:endParaRPr lang="en-US" dirty="0"/>
          </a:p>
        </p:txBody>
      </p:sp>
      <p:pic>
        <p:nvPicPr>
          <p:cNvPr id="6" name="Picture 5"/>
          <p:cNvPicPr>
            <a:picLocks noChangeAspect="1"/>
          </p:cNvPicPr>
          <p:nvPr/>
        </p:nvPicPr>
        <p:blipFill>
          <a:blip r:embed="rId2"/>
          <a:stretch>
            <a:fillRect/>
          </a:stretch>
        </p:blipFill>
        <p:spPr>
          <a:xfrm>
            <a:off x="3932237" y="2319361"/>
            <a:ext cx="7171428" cy="4333333"/>
          </a:xfrm>
          <a:prstGeom prst="rect">
            <a:avLst/>
          </a:prstGeom>
        </p:spPr>
      </p:pic>
    </p:spTree>
    <p:extLst>
      <p:ext uri="{BB962C8B-B14F-4D97-AF65-F5344CB8AC3E}">
        <p14:creationId xmlns:p14="http://schemas.microsoft.com/office/powerpoint/2010/main" val="213329859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429999" cy="2179058"/>
          </a:xfrm>
        </p:spPr>
        <p:txBody>
          <a:bodyPr/>
          <a:lstStyle/>
          <a:p>
            <a:r>
              <a:rPr lang="en-US" dirty="0"/>
              <a:t>Demo:</a:t>
            </a:r>
            <a:br>
              <a:rPr lang="en-US" dirty="0"/>
            </a:br>
            <a:r>
              <a:rPr lang="en-US" dirty="0"/>
              <a:t>Create and Configure a VHD</a:t>
            </a:r>
          </a:p>
        </p:txBody>
      </p:sp>
    </p:spTree>
    <p:extLst>
      <p:ext uri="{BB962C8B-B14F-4D97-AF65-F5344CB8AC3E}">
        <p14:creationId xmlns:p14="http://schemas.microsoft.com/office/powerpoint/2010/main" val="334414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4876799" cy="2769989"/>
          </a:xfrm>
        </p:spPr>
        <p:txBody>
          <a:bodyPr/>
          <a:lstStyle/>
          <a:p>
            <a:pPr marL="0" indent="0">
              <a:buNone/>
            </a:pPr>
            <a:r>
              <a:rPr lang="en-US" dirty="0">
                <a:solidFill>
                  <a:schemeClr val="tx1"/>
                </a:solidFill>
              </a:rPr>
              <a:t>Create a Virtual Disk using Storage Spaces</a:t>
            </a:r>
          </a:p>
          <a:p>
            <a:r>
              <a:rPr lang="en-US" sz="2000" dirty="0"/>
              <a:t>Physical Disk</a:t>
            </a:r>
          </a:p>
          <a:p>
            <a:r>
              <a:rPr lang="en-US" sz="2000" dirty="0"/>
              <a:t>Storage Pool</a:t>
            </a:r>
          </a:p>
          <a:p>
            <a:r>
              <a:rPr lang="en-US" sz="2000" dirty="0"/>
              <a:t>Storage Space</a:t>
            </a:r>
          </a:p>
          <a:p>
            <a:r>
              <a:rPr lang="en-US" sz="2000" dirty="0"/>
              <a:t>Disk Drive</a:t>
            </a:r>
          </a:p>
          <a:p>
            <a:endParaRPr lang="en-US" dirty="0"/>
          </a:p>
        </p:txBody>
      </p:sp>
      <p:sp>
        <p:nvSpPr>
          <p:cNvPr id="3" name="Title 2"/>
          <p:cNvSpPr>
            <a:spLocks noGrp="1"/>
          </p:cNvSpPr>
          <p:nvPr>
            <p:ph type="title"/>
          </p:nvPr>
        </p:nvSpPr>
        <p:spPr/>
        <p:txBody>
          <a:bodyPr/>
          <a:lstStyle/>
          <a:p>
            <a:r>
              <a:rPr lang="en-US" dirty="0">
                <a:solidFill>
                  <a:schemeClr val="tx2"/>
                </a:solidFill>
              </a:rPr>
              <a:t>Create a Virtual Disk using Storage Spaces</a:t>
            </a:r>
          </a:p>
        </p:txBody>
      </p:sp>
      <p:sp>
        <p:nvSpPr>
          <p:cNvPr id="4" name="Text Placeholder 1"/>
          <p:cNvSpPr txBox="1">
            <a:spLocks/>
          </p:cNvSpPr>
          <p:nvPr/>
        </p:nvSpPr>
        <p:spPr>
          <a:xfrm>
            <a:off x="5761038" y="1212849"/>
            <a:ext cx="2819400" cy="141577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tx1"/>
                </a:solidFill>
              </a:rPr>
              <a:t>Provision</a:t>
            </a:r>
          </a:p>
          <a:p>
            <a:r>
              <a:rPr lang="en-US" sz="2000" dirty="0"/>
              <a:t>Thin Provisioning</a:t>
            </a:r>
          </a:p>
          <a:p>
            <a:r>
              <a:rPr lang="en-US" sz="2000" dirty="0"/>
              <a:t>Fixed Provisioning</a:t>
            </a:r>
          </a:p>
        </p:txBody>
      </p:sp>
      <p:sp>
        <p:nvSpPr>
          <p:cNvPr id="5" name="Text Placeholder 1"/>
          <p:cNvSpPr txBox="1">
            <a:spLocks/>
          </p:cNvSpPr>
          <p:nvPr/>
        </p:nvSpPr>
        <p:spPr>
          <a:xfrm>
            <a:off x="413808" y="4030662"/>
            <a:ext cx="4356629" cy="175432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2"/>
                    </a:gs>
                    <a:gs pos="99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tx1"/>
                </a:solidFill>
              </a:rPr>
              <a:t>Storage Layouts</a:t>
            </a:r>
          </a:p>
          <a:p>
            <a:r>
              <a:rPr lang="en-US" sz="2000" dirty="0"/>
              <a:t>Simple</a:t>
            </a:r>
          </a:p>
          <a:p>
            <a:r>
              <a:rPr lang="en-US" sz="2000" dirty="0"/>
              <a:t>Two-Way or Three-Way Mirroring</a:t>
            </a:r>
          </a:p>
          <a:p>
            <a:r>
              <a:rPr lang="en-US" sz="2000" dirty="0"/>
              <a:t>Parity</a:t>
            </a:r>
          </a:p>
        </p:txBody>
      </p:sp>
      <p:pic>
        <p:nvPicPr>
          <p:cNvPr id="6" name="Picture 5"/>
          <p:cNvPicPr>
            <a:picLocks noChangeAspect="1"/>
          </p:cNvPicPr>
          <p:nvPr/>
        </p:nvPicPr>
        <p:blipFill>
          <a:blip r:embed="rId3"/>
          <a:stretch>
            <a:fillRect/>
          </a:stretch>
        </p:blipFill>
        <p:spPr>
          <a:xfrm>
            <a:off x="5151437" y="2735262"/>
            <a:ext cx="7055213" cy="4737343"/>
          </a:xfrm>
          <a:prstGeom prst="rect">
            <a:avLst/>
          </a:prstGeom>
        </p:spPr>
      </p:pic>
    </p:spTree>
    <p:extLst>
      <p:ext uri="{BB962C8B-B14F-4D97-AF65-F5344CB8AC3E}">
        <p14:creationId xmlns:p14="http://schemas.microsoft.com/office/powerpoint/2010/main" val="272222294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232202"/>
          </a:xfrm>
        </p:spPr>
        <p:txBody>
          <a:bodyPr/>
          <a:lstStyle/>
          <a:p>
            <a:pPr lvl="1"/>
            <a:r>
              <a:rPr lang="en-US" sz="4000" dirty="0">
                <a:latin typeface="+mj-lt"/>
              </a:rPr>
              <a:t>Configure file and printer sharing and </a:t>
            </a:r>
            <a:r>
              <a:rPr lang="en-US" sz="4000" dirty="0" err="1">
                <a:latin typeface="+mj-lt"/>
              </a:rPr>
              <a:t>HomeGroup</a:t>
            </a:r>
            <a:r>
              <a:rPr lang="en-US" sz="4000" dirty="0">
                <a:latin typeface="+mj-lt"/>
              </a:rPr>
              <a:t> connections</a:t>
            </a:r>
          </a:p>
          <a:p>
            <a:pPr lvl="1"/>
            <a:r>
              <a:rPr lang="en-US" sz="4000">
                <a:latin typeface="+mj-lt"/>
              </a:rPr>
              <a:t>Configure folder </a:t>
            </a:r>
            <a:r>
              <a:rPr lang="en-US" sz="4000" dirty="0">
                <a:latin typeface="+mj-lt"/>
              </a:rPr>
              <a:t>shares, public folders, and OneDrive</a:t>
            </a:r>
          </a:p>
          <a:p>
            <a:pPr lvl="1"/>
            <a:r>
              <a:rPr lang="en-US" sz="4000">
                <a:latin typeface="+mj-lt"/>
              </a:rPr>
              <a:t>Configure file </a:t>
            </a:r>
            <a:r>
              <a:rPr lang="en-US" sz="4000" dirty="0">
                <a:latin typeface="+mj-lt"/>
              </a:rPr>
              <a:t>system permissions</a:t>
            </a:r>
          </a:p>
          <a:p>
            <a:pPr lvl="1"/>
            <a:r>
              <a:rPr lang="en-US" sz="4000">
                <a:latin typeface="+mj-lt"/>
              </a:rPr>
              <a:t>Configure OneDrive </a:t>
            </a:r>
            <a:r>
              <a:rPr lang="en-US" sz="4000" dirty="0">
                <a:latin typeface="+mj-lt"/>
              </a:rPr>
              <a:t>usage</a:t>
            </a:r>
          </a:p>
          <a:p>
            <a:pPr lvl="1"/>
            <a:r>
              <a:rPr lang="en-US" sz="4000">
                <a:latin typeface="+mj-lt"/>
              </a:rPr>
              <a:t>Troubleshoot </a:t>
            </a:r>
            <a:r>
              <a:rPr lang="en-US" sz="4000" dirty="0">
                <a:latin typeface="+mj-lt"/>
              </a:rPr>
              <a:t>data access and usage </a:t>
            </a:r>
          </a:p>
          <a:p>
            <a:endParaRPr lang="en-US" dirty="0"/>
          </a:p>
        </p:txBody>
      </p:sp>
      <p:sp>
        <p:nvSpPr>
          <p:cNvPr id="3" name="Title 2"/>
          <p:cNvSpPr>
            <a:spLocks noGrp="1"/>
          </p:cNvSpPr>
          <p:nvPr>
            <p:ph type="title"/>
          </p:nvPr>
        </p:nvSpPr>
        <p:spPr/>
        <p:txBody>
          <a:bodyPr/>
          <a:lstStyle/>
          <a:p>
            <a:r>
              <a:rPr lang="en-US" dirty="0">
                <a:solidFill>
                  <a:schemeClr val="tx2"/>
                </a:solidFill>
              </a:rPr>
              <a:t>Configure data access and usage </a:t>
            </a:r>
            <a:br>
              <a:rPr lang="en-US" sz="4000" dirty="0"/>
            </a:br>
            <a:endParaRPr lang="en-US" sz="4000" dirty="0"/>
          </a:p>
        </p:txBody>
      </p:sp>
    </p:spTree>
    <p:extLst>
      <p:ext uri="{BB962C8B-B14F-4D97-AF65-F5344CB8AC3E}">
        <p14:creationId xmlns:p14="http://schemas.microsoft.com/office/powerpoint/2010/main" val="27707439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490734"/>
          </a:xfrm>
        </p:spPr>
        <p:txBody>
          <a:bodyPr/>
          <a:lstStyle/>
          <a:p>
            <a:pPr lvl="1"/>
            <a:r>
              <a:rPr lang="en-US" sz="3600" dirty="0">
                <a:latin typeface="+mj-lt"/>
              </a:rPr>
              <a:t>Determine hardware requirements and compatibility</a:t>
            </a:r>
          </a:p>
          <a:p>
            <a:pPr lvl="1"/>
            <a:r>
              <a:rPr lang="en-US" sz="3600" dirty="0">
                <a:latin typeface="+mj-lt"/>
              </a:rPr>
              <a:t>Choose between an upgrade and a clean installation</a:t>
            </a:r>
          </a:p>
          <a:p>
            <a:pPr lvl="1"/>
            <a:r>
              <a:rPr lang="en-US" sz="3600" dirty="0">
                <a:latin typeface="+mj-lt"/>
              </a:rPr>
              <a:t>Determine appropriate editions according to device type </a:t>
            </a:r>
          </a:p>
          <a:p>
            <a:pPr lvl="1"/>
            <a:r>
              <a:rPr lang="en-US" sz="3600" dirty="0">
                <a:latin typeface="+mj-lt"/>
              </a:rPr>
              <a:t>Determine requirements for particular features:</a:t>
            </a:r>
          </a:p>
          <a:p>
            <a:pPr lvl="2"/>
            <a:r>
              <a:rPr lang="en-US" dirty="0">
                <a:solidFill>
                  <a:schemeClr val="tx2"/>
                </a:solidFill>
                <a:latin typeface="+mj-lt"/>
              </a:rPr>
              <a:t>Hyper-V </a:t>
            </a:r>
          </a:p>
          <a:p>
            <a:pPr lvl="2"/>
            <a:r>
              <a:rPr lang="en-US" dirty="0">
                <a:solidFill>
                  <a:schemeClr val="tx2"/>
                </a:solidFill>
                <a:latin typeface="+mj-lt"/>
              </a:rPr>
              <a:t>Cortana</a:t>
            </a:r>
          </a:p>
          <a:p>
            <a:pPr lvl="2"/>
            <a:r>
              <a:rPr lang="en-US" dirty="0">
                <a:solidFill>
                  <a:schemeClr val="tx2"/>
                </a:solidFill>
                <a:latin typeface="+mj-lt"/>
              </a:rPr>
              <a:t>Miracast</a:t>
            </a:r>
          </a:p>
          <a:p>
            <a:pPr lvl="2"/>
            <a:r>
              <a:rPr lang="en-US" dirty="0">
                <a:solidFill>
                  <a:schemeClr val="tx2"/>
                </a:solidFill>
                <a:latin typeface="+mj-lt"/>
              </a:rPr>
              <a:t>Virtual Smart Cards</a:t>
            </a:r>
          </a:p>
          <a:p>
            <a:pPr lvl="2"/>
            <a:r>
              <a:rPr lang="en-US" dirty="0">
                <a:solidFill>
                  <a:schemeClr val="tx2"/>
                </a:solidFill>
                <a:latin typeface="+mj-lt"/>
              </a:rPr>
              <a:t>Secure Boot </a:t>
            </a:r>
          </a:p>
          <a:p>
            <a:pPr lvl="1"/>
            <a:r>
              <a:rPr lang="en-US" sz="3600" dirty="0">
                <a:latin typeface="+mj-lt"/>
              </a:rPr>
              <a:t>Determine and create appropriate installation media</a:t>
            </a:r>
          </a:p>
          <a:p>
            <a:endParaRPr lang="en-US" dirty="0"/>
          </a:p>
        </p:txBody>
      </p:sp>
      <p:sp>
        <p:nvSpPr>
          <p:cNvPr id="3" name="Title 2"/>
          <p:cNvSpPr>
            <a:spLocks noGrp="1"/>
          </p:cNvSpPr>
          <p:nvPr>
            <p:ph type="title"/>
          </p:nvPr>
        </p:nvSpPr>
        <p:spPr/>
        <p:txBody>
          <a:bodyPr/>
          <a:lstStyle/>
          <a:p>
            <a:r>
              <a:rPr lang="en-US" dirty="0">
                <a:solidFill>
                  <a:srgbClr val="D83B01"/>
                </a:solidFill>
              </a:rPr>
              <a:t>Prepare for installation requirements </a:t>
            </a:r>
            <a:br>
              <a:rPr lang="en-US" sz="4000" dirty="0"/>
            </a:br>
            <a:endParaRPr lang="en-US" sz="4000" dirty="0"/>
          </a:p>
        </p:txBody>
      </p:sp>
    </p:spTree>
    <p:extLst>
      <p:ext uri="{BB962C8B-B14F-4D97-AF65-F5344CB8AC3E}">
        <p14:creationId xmlns:p14="http://schemas.microsoft.com/office/powerpoint/2010/main" val="139542068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4639" y="295274"/>
            <a:ext cx="11889564" cy="917575"/>
          </a:xfrm>
        </p:spPr>
        <p:txBody>
          <a:bodyPr/>
          <a:lstStyle/>
          <a:p>
            <a:r>
              <a:rPr lang="en-US" dirty="0"/>
              <a:t>Configure shared folder permissions</a:t>
            </a:r>
          </a:p>
        </p:txBody>
      </p:sp>
      <p:sp>
        <p:nvSpPr>
          <p:cNvPr id="5" name="Text Placeholder 2"/>
          <p:cNvSpPr>
            <a:spLocks noGrp="1"/>
          </p:cNvSpPr>
          <p:nvPr>
            <p:ph type="body" sz="quarter" idx="4294967295"/>
          </p:nvPr>
        </p:nvSpPr>
        <p:spPr>
          <a:xfrm>
            <a:off x="503237" y="2201862"/>
            <a:ext cx="2971800" cy="3754874"/>
          </a:xfrm>
        </p:spPr>
        <p:txBody>
          <a:bodyPr vert="horz" wrap="square" lIns="146304" tIns="91440" rIns="146304" bIns="91440" rtlCol="0" anchor="t">
            <a:spAutoFit/>
          </a:bodyPr>
          <a:lstStyle/>
          <a:p>
            <a:pPr marL="0" indent="0">
              <a:buNone/>
            </a:pPr>
            <a:r>
              <a:rPr lang="en-US" dirty="0">
                <a:solidFill>
                  <a:schemeClr val="tx2"/>
                </a:solidFill>
              </a:rPr>
              <a:t>Benefits</a:t>
            </a:r>
          </a:p>
          <a:p>
            <a:r>
              <a:rPr lang="en-US" sz="2000" dirty="0"/>
              <a:t>Allow data resources to be available over a corporate network</a:t>
            </a:r>
          </a:p>
          <a:p>
            <a:r>
              <a:rPr lang="en-US" sz="2000" dirty="0"/>
              <a:t>Managed by Server message Block (SMB)</a:t>
            </a:r>
          </a:p>
          <a:p>
            <a:pPr marL="0" indent="0">
              <a:buNone/>
            </a:pPr>
            <a:endParaRPr lang="en-US" sz="2000" dirty="0"/>
          </a:p>
          <a:p>
            <a:pPr marL="0" indent="0">
              <a:buNone/>
            </a:pPr>
            <a:r>
              <a:rPr lang="en-US" sz="2000" b="1" dirty="0">
                <a:solidFill>
                  <a:schemeClr val="tx2"/>
                </a:solidFill>
              </a:rPr>
              <a:t>Note: </a:t>
            </a:r>
            <a:r>
              <a:rPr lang="en-US" sz="2000" dirty="0"/>
              <a:t>SMB Share permissions are ignored for local accessed resource or via RDP</a:t>
            </a:r>
          </a:p>
          <a:p>
            <a:pPr lvl="1"/>
            <a:endParaRPr lang="en-US" dirty="0"/>
          </a:p>
        </p:txBody>
      </p:sp>
      <p:pic>
        <p:nvPicPr>
          <p:cNvPr id="6" name="Picture 5"/>
          <p:cNvPicPr>
            <a:picLocks noChangeAspect="1"/>
          </p:cNvPicPr>
          <p:nvPr/>
        </p:nvPicPr>
        <p:blipFill>
          <a:blip r:embed="rId2"/>
          <a:stretch>
            <a:fillRect/>
          </a:stretch>
        </p:blipFill>
        <p:spPr>
          <a:xfrm>
            <a:off x="3932237" y="2319361"/>
            <a:ext cx="7171428" cy="4333333"/>
          </a:xfrm>
          <a:prstGeom prst="rect">
            <a:avLst/>
          </a:prstGeom>
        </p:spPr>
      </p:pic>
    </p:spTree>
    <p:extLst>
      <p:ext uri="{BB962C8B-B14F-4D97-AF65-F5344CB8AC3E}">
        <p14:creationId xmlns:p14="http://schemas.microsoft.com/office/powerpoint/2010/main" val="52722359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558445"/>
          </a:xfrm>
        </p:spPr>
        <p:txBody>
          <a:bodyPr vert="horz" wrap="square" lIns="146304" tIns="91440" rIns="146304" bIns="91440" rtlCol="0" anchor="t">
            <a:spAutoFit/>
          </a:bodyPr>
          <a:lstStyle/>
          <a:p>
            <a:pPr lvl="1"/>
            <a:r>
              <a:rPr lang="EN-US" sz="3600" dirty="0">
                <a:latin typeface="+mj-lt"/>
              </a:rPr>
              <a:t>Configure </a:t>
            </a:r>
            <a:r>
              <a:rPr lang="EN-US" sz="3600">
                <a:latin typeface="+mj-lt"/>
              </a:rPr>
              <a:t>desktop apps </a:t>
            </a:r>
            <a:endParaRPr lang="EN-US" sz="3600" dirty="0">
              <a:latin typeface="+mj-lt"/>
            </a:endParaRPr>
          </a:p>
          <a:p>
            <a:pPr lvl="1"/>
            <a:r>
              <a:rPr lang="EN-US" sz="3600">
                <a:latin typeface="+mj-lt"/>
              </a:rPr>
              <a:t>Configure startup options </a:t>
            </a:r>
            <a:endParaRPr lang="EN-US" sz="3600" dirty="0">
              <a:latin typeface="+mj-lt"/>
            </a:endParaRPr>
          </a:p>
          <a:p>
            <a:pPr lvl="1"/>
            <a:r>
              <a:rPr lang="EN-US" sz="3600">
                <a:latin typeface="+mj-lt"/>
              </a:rPr>
              <a:t>Configure Windows features </a:t>
            </a:r>
            <a:endParaRPr lang="EN-US" sz="3600" dirty="0">
              <a:latin typeface="+mj-lt"/>
            </a:endParaRPr>
          </a:p>
          <a:p>
            <a:pPr lvl="1"/>
            <a:r>
              <a:rPr lang="EN-US" sz="3600">
                <a:latin typeface="+mj-lt"/>
              </a:rPr>
              <a:t>Configure Windows Store </a:t>
            </a:r>
            <a:endParaRPr lang="EN-US" sz="3600" dirty="0">
              <a:latin typeface="+mj-lt"/>
            </a:endParaRPr>
          </a:p>
          <a:p>
            <a:pPr lvl="1"/>
            <a:r>
              <a:rPr lang="EN-US" sz="3600">
                <a:latin typeface="+mj-lt"/>
              </a:rPr>
              <a:t>Implement Windows Store apps </a:t>
            </a:r>
            <a:endParaRPr lang="EN-US" sz="3600" dirty="0">
              <a:latin typeface="+mj-lt"/>
            </a:endParaRPr>
          </a:p>
          <a:p>
            <a:pPr lvl="1"/>
            <a:r>
              <a:rPr lang="EN-US" sz="3600">
                <a:latin typeface="+mj-lt"/>
              </a:rPr>
              <a:t>Implement Windows Store for Business </a:t>
            </a:r>
            <a:endParaRPr lang="EN-US" sz="3600" dirty="0">
              <a:latin typeface="+mj-lt"/>
            </a:endParaRPr>
          </a:p>
          <a:p>
            <a:pPr lvl="1"/>
            <a:r>
              <a:rPr lang="EN-US" sz="3600">
                <a:latin typeface="+mj-lt"/>
              </a:rPr>
              <a:t>Provision packages, create packages</a:t>
            </a:r>
            <a:endParaRPr lang="EN-US" sz="3600" dirty="0">
              <a:latin typeface="+mj-lt"/>
            </a:endParaRPr>
          </a:p>
          <a:p>
            <a:pPr lvl="1"/>
            <a:r>
              <a:rPr lang="EN-US" sz="3600">
                <a:latin typeface="+mj-lt"/>
              </a:rPr>
              <a:t>Use deployment tools </a:t>
            </a:r>
            <a:endParaRPr lang="EN-US" sz="3600" dirty="0">
              <a:latin typeface="+mj-lt"/>
            </a:endParaRPr>
          </a:p>
          <a:p>
            <a:pPr lvl="1"/>
            <a:r>
              <a:rPr lang="EN-US" sz="3600">
                <a:latin typeface="+mj-lt"/>
              </a:rPr>
              <a:t>Use the Windows Assessment and Deployment Kit (ADK) </a:t>
            </a:r>
            <a:endParaRPr lang="EN-US" sz="3600" dirty="0">
              <a:latin typeface="+mj-lt"/>
            </a:endParaRPr>
          </a:p>
        </p:txBody>
      </p:sp>
      <p:sp>
        <p:nvSpPr>
          <p:cNvPr id="3" name="Title 2"/>
          <p:cNvSpPr>
            <a:spLocks noGrp="1"/>
          </p:cNvSpPr>
          <p:nvPr>
            <p:ph type="title"/>
          </p:nvPr>
        </p:nvSpPr>
        <p:spPr/>
        <p:txBody>
          <a:bodyPr/>
          <a:lstStyle/>
          <a:p>
            <a:r>
              <a:rPr lang="en-US">
                <a:solidFill>
                  <a:schemeClr val="tx2"/>
                </a:solidFill>
              </a:rPr>
              <a:t>Implement apps</a:t>
            </a:r>
            <a:endParaRPr lang="en-US" dirty="0">
              <a:solidFill>
                <a:schemeClr val="tx2"/>
              </a:solidFill>
            </a:endParaRPr>
          </a:p>
        </p:txBody>
      </p:sp>
    </p:spTree>
    <p:extLst>
      <p:ext uri="{BB962C8B-B14F-4D97-AF65-F5344CB8AC3E}">
        <p14:creationId xmlns:p14="http://schemas.microsoft.com/office/powerpoint/2010/main" val="74314127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Supporting Windows Store and Cloud Apps</a:t>
            </a:r>
            <a:endParaRPr lang="en-US" sz="3200" dirty="0">
              <a:solidFill>
                <a:schemeClr val="tx2"/>
              </a:solidFill>
            </a:endParaRPr>
          </a:p>
        </p:txBody>
      </p:sp>
      <p:sp>
        <p:nvSpPr>
          <p:cNvPr id="5" name="Content Placeholder 2"/>
          <p:cNvSpPr>
            <a:spLocks noGrp="1"/>
          </p:cNvSpPr>
          <p:nvPr>
            <p:ph type="body" sz="quarter" idx="4294967295"/>
          </p:nvPr>
        </p:nvSpPr>
        <p:spPr>
          <a:xfrm>
            <a:off x="301626" y="1592262"/>
            <a:ext cx="6754811" cy="4508927"/>
          </a:xfrm>
          <a:prstGeom prst="rect">
            <a:avLst/>
          </a:prstGeom>
        </p:spPr>
        <p:txBody>
          <a:bodyPr vert="horz" wrap="square" lIns="146304" tIns="91440" rIns="146304" bIns="91440" rtlCol="0" anchor="t">
            <a:spAutoFit/>
          </a:bodyPr>
          <a:lstStyle/>
          <a:p>
            <a:pPr marL="0" indent="0">
              <a:buNone/>
            </a:pPr>
            <a:r>
              <a:rPr lang="EN-US" dirty="0"/>
              <a:t>Key </a:t>
            </a:r>
            <a:r>
              <a:rPr lang="EN-US"/>
              <a:t>concepts:</a:t>
            </a:r>
            <a:endParaRPr lang="EN-US" dirty="0"/>
          </a:p>
          <a:p>
            <a:pPr marL="695918" lvl="1" indent="-342900"/>
            <a:r>
              <a:rPr lang="EN-US" sz="2500">
                <a:latin typeface="+mj-lt"/>
              </a:rPr>
              <a:t>Integrate User’s Microsoft Account into their organization to enable synchronization.</a:t>
            </a:r>
            <a:endParaRPr lang="EN-US" sz="2500" dirty="0">
              <a:latin typeface="+mj-lt"/>
            </a:endParaRPr>
          </a:p>
          <a:p>
            <a:pPr marL="695918" lvl="1" indent="-342900"/>
            <a:r>
              <a:rPr lang="EN-US" sz="2500">
                <a:latin typeface="+mj-lt"/>
              </a:rPr>
              <a:t>Manage apps by using Office 365, DISM, and Microsoft Intune</a:t>
            </a:r>
            <a:endParaRPr lang="EN-US" sz="2500" dirty="0">
              <a:latin typeface="+mj-lt"/>
            </a:endParaRPr>
          </a:p>
          <a:p>
            <a:pPr marL="695918" lvl="1" indent="-342900"/>
            <a:r>
              <a:rPr lang="EN-US" sz="2500">
                <a:latin typeface="+mj-lt"/>
              </a:rPr>
              <a:t>Configure Group Policy to manage apps, manage access to the Windows Store, and enable sideloading</a:t>
            </a:r>
            <a:endParaRPr lang="EN-US" sz="2500" dirty="0">
              <a:latin typeface="+mj-lt"/>
            </a:endParaRPr>
          </a:p>
          <a:p>
            <a:pPr marL="695918" lvl="1" indent="-342900"/>
            <a:r>
              <a:rPr lang="EN-US" sz="2500">
                <a:latin typeface="+mj-lt"/>
              </a:rPr>
              <a:t>Sideload apps to enable LOB apps without going through the Windows Store</a:t>
            </a:r>
            <a:endParaRPr lang="EN-US" sz="2500" dirty="0">
              <a:latin typeface="+mj-lt"/>
            </a:endParaRPr>
          </a:p>
        </p:txBody>
      </p:sp>
      <p:pic>
        <p:nvPicPr>
          <p:cNvPr id="7" name="Picture 6"/>
          <p:cNvPicPr>
            <a:picLocks noChangeAspect="1"/>
          </p:cNvPicPr>
          <p:nvPr/>
        </p:nvPicPr>
        <p:blipFill>
          <a:blip r:embed="rId3"/>
          <a:stretch>
            <a:fillRect/>
          </a:stretch>
        </p:blipFill>
        <p:spPr>
          <a:xfrm>
            <a:off x="6980237" y="1897062"/>
            <a:ext cx="4885714" cy="3819048"/>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15349445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56333" y="1135062"/>
            <a:ext cx="6160268" cy="5173662"/>
          </a:xfrm>
          <a:prstGeom prst="rect">
            <a:avLst/>
          </a:prstGeom>
        </p:spPr>
      </p:pic>
      <p:sp>
        <p:nvSpPr>
          <p:cNvPr id="17" name="Title 16"/>
          <p:cNvSpPr>
            <a:spLocks noGrp="1"/>
          </p:cNvSpPr>
          <p:nvPr>
            <p:ph type="title"/>
          </p:nvPr>
        </p:nvSpPr>
        <p:spPr/>
        <p:txBody>
          <a:bodyPr/>
          <a:lstStyle/>
          <a:p>
            <a:r>
              <a:rPr lang="tr-TR" dirty="0">
                <a:solidFill>
                  <a:schemeClr val="tx2"/>
                </a:solidFill>
              </a:rPr>
              <a:t>Windows Store for Business</a:t>
            </a:r>
            <a:endParaRPr lang="en-US" dirty="0">
              <a:solidFill>
                <a:schemeClr val="tx2"/>
              </a:solidFill>
            </a:endParaRPr>
          </a:p>
        </p:txBody>
      </p:sp>
      <p:sp>
        <p:nvSpPr>
          <p:cNvPr id="6" name="Text Placeholder 5"/>
          <p:cNvSpPr>
            <a:spLocks noGrp="1"/>
          </p:cNvSpPr>
          <p:nvPr>
            <p:ph type="body" sz="quarter" idx="10"/>
          </p:nvPr>
        </p:nvSpPr>
        <p:spPr>
          <a:xfrm>
            <a:off x="427037" y="1212849"/>
            <a:ext cx="5791200" cy="4062651"/>
          </a:xfrm>
        </p:spPr>
        <p:txBody>
          <a:bodyPr vert="horz" wrap="square" lIns="146304" tIns="91440" rIns="146304" bIns="91440" rtlCol="0" anchor="t">
            <a:spAutoFit/>
          </a:bodyPr>
          <a:lstStyle/>
          <a:p>
            <a:r>
              <a:rPr lang="TR-TR">
                <a:solidFill>
                  <a:schemeClr val="tx1"/>
                </a:solidFill>
              </a:rPr>
              <a:t>Why:</a:t>
            </a:r>
            <a:endParaRPr lang="TR-TR" dirty="0">
              <a:solidFill>
                <a:schemeClr val="tx1"/>
              </a:solidFill>
            </a:endParaRPr>
          </a:p>
          <a:p>
            <a:pPr marL="342900" lvl="1" indent="-342900">
              <a:buFont typeface="Arial" panose="020B0604020202020204" pitchFamily="34" charset="0"/>
              <a:buChar char="•"/>
            </a:pPr>
            <a:r>
              <a:rPr lang="TR-TR">
                <a:solidFill>
                  <a:schemeClr val="tx2"/>
                </a:solidFill>
                <a:latin typeface="+mj-lt"/>
              </a:rPr>
              <a:t>Application &amp; License Manageability, Ease of Use, Integration with Management Systems</a:t>
            </a:r>
            <a:endParaRPr lang="TR-TR" dirty="0">
              <a:solidFill>
                <a:schemeClr val="tx2"/>
              </a:solidFill>
              <a:latin typeface="+mj-lt"/>
            </a:endParaRPr>
          </a:p>
          <a:p>
            <a:r>
              <a:rPr lang="TR-TR">
                <a:solidFill>
                  <a:schemeClr val="tx1"/>
                </a:solidFill>
              </a:rPr>
              <a:t>Need for Managed Store</a:t>
            </a:r>
            <a:endParaRPr lang="TR-TR" dirty="0">
              <a:solidFill>
                <a:schemeClr val="tx1"/>
              </a:solidFill>
            </a:endParaRPr>
          </a:p>
          <a:p>
            <a:pPr marL="342900" lvl="1" indent="-342900">
              <a:buFont typeface="Arial" panose="020B0604020202020204" pitchFamily="34" charset="0"/>
              <a:buChar char="•"/>
            </a:pPr>
            <a:r>
              <a:rPr lang="TR-TR">
                <a:solidFill>
                  <a:schemeClr val="tx2"/>
                </a:solidFill>
                <a:latin typeface="+mj-lt"/>
              </a:rPr>
              <a:t>Acquire apps in volume</a:t>
            </a:r>
            <a:endParaRPr lang="TR-TR" dirty="0">
              <a:solidFill>
                <a:schemeClr val="tx2"/>
              </a:solidFill>
              <a:latin typeface="+mj-lt"/>
            </a:endParaRPr>
          </a:p>
          <a:p>
            <a:pPr marL="342900" lvl="1" indent="-342900">
              <a:buFont typeface="Arial" panose="020B0604020202020204" pitchFamily="34" charset="0"/>
              <a:buChar char="•"/>
            </a:pPr>
            <a:r>
              <a:rPr lang="TR-TR">
                <a:solidFill>
                  <a:schemeClr val="tx2"/>
                </a:solidFill>
                <a:latin typeface="+mj-lt"/>
              </a:rPr>
              <a:t>Manage Licenses</a:t>
            </a:r>
            <a:endParaRPr lang="TR-TR" dirty="0">
              <a:solidFill>
                <a:schemeClr val="tx2"/>
              </a:solidFill>
              <a:latin typeface="+mj-lt"/>
            </a:endParaRPr>
          </a:p>
          <a:p>
            <a:pPr marL="342900" lvl="1" indent="-342900">
              <a:buFont typeface="Arial" panose="020B0604020202020204" pitchFamily="34" charset="0"/>
              <a:buChar char="•"/>
            </a:pPr>
            <a:r>
              <a:rPr lang="TR-TR">
                <a:solidFill>
                  <a:schemeClr val="tx2"/>
                </a:solidFill>
                <a:latin typeface="+mj-lt"/>
              </a:rPr>
              <a:t>Use Organizational Identities</a:t>
            </a:r>
            <a:endParaRPr lang="TR-TR" dirty="0">
              <a:solidFill>
                <a:schemeClr val="tx2"/>
              </a:solidFill>
              <a:latin typeface="+mj-lt"/>
            </a:endParaRPr>
          </a:p>
          <a:p>
            <a:pPr marL="342900" lvl="1" indent="-342900">
              <a:buFont typeface="Arial" panose="020B0604020202020204" pitchFamily="34" charset="0"/>
              <a:buChar char="•"/>
            </a:pPr>
            <a:r>
              <a:rPr lang="TR-TR">
                <a:solidFill>
                  <a:schemeClr val="tx2"/>
                </a:solidFill>
                <a:latin typeface="+mj-lt"/>
              </a:rPr>
              <a:t>Pre-Load Apps</a:t>
            </a:r>
            <a:endParaRPr lang="TR-TR" dirty="0">
              <a:solidFill>
                <a:schemeClr val="tx2"/>
              </a:solidFill>
              <a:latin typeface="+mj-lt"/>
            </a:endParaRPr>
          </a:p>
          <a:p>
            <a:pPr marL="342900" lvl="1" indent="-342900">
              <a:buFont typeface="Arial" panose="020B0604020202020204" pitchFamily="34" charset="0"/>
              <a:buChar char="•"/>
            </a:pPr>
            <a:r>
              <a:rPr lang="TR-TR">
                <a:solidFill>
                  <a:schemeClr val="tx2"/>
                </a:solidFill>
                <a:latin typeface="+mj-lt"/>
              </a:rPr>
              <a:t>Connect with management systems</a:t>
            </a:r>
            <a:endParaRPr lang="TR-TR" dirty="0">
              <a:solidFill>
                <a:schemeClr val="tx2"/>
              </a:solidFill>
              <a:latin typeface="+mj-lt"/>
            </a:endParaRPr>
          </a:p>
          <a:p>
            <a:pPr marL="342900" lvl="1" indent="-342900">
              <a:buFont typeface="Arial" panose="020B0604020202020204" pitchFamily="34" charset="0"/>
              <a:buChar char="•"/>
            </a:pPr>
            <a:r>
              <a:rPr lang="TR-TR">
                <a:solidFill>
                  <a:schemeClr val="tx2"/>
                </a:solidFill>
                <a:latin typeface="+mj-lt"/>
              </a:rPr>
              <a:t>Manage LOB Apps</a:t>
            </a:r>
            <a:endParaRPr lang="TR-TR" dirty="0">
              <a:solidFill>
                <a:schemeClr val="tx2"/>
              </a:solidFill>
              <a:latin typeface="+mj-lt"/>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104" b="3232"/>
          <a:stretch/>
        </p:blipFill>
        <p:spPr>
          <a:xfrm>
            <a:off x="10541228" y="4032220"/>
            <a:ext cx="1895247" cy="2962305"/>
          </a:xfrm>
          <a:prstGeom prst="rect">
            <a:avLst/>
          </a:prstGeom>
        </p:spPr>
      </p:pic>
      <p:sp>
        <p:nvSpPr>
          <p:cNvPr id="5" name="Text Placeholder 5"/>
          <p:cNvSpPr txBox="1">
            <a:spLocks/>
          </p:cNvSpPr>
          <p:nvPr/>
        </p:nvSpPr>
        <p:spPr>
          <a:xfrm>
            <a:off x="427037" y="4985781"/>
            <a:ext cx="7086600" cy="209288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dirty="0">
                <a:solidFill>
                  <a:schemeClr val="tx1"/>
                </a:solidFill>
              </a:rPr>
              <a:t>Roles:</a:t>
            </a:r>
            <a:endParaRPr lang="en-US" dirty="0">
              <a:solidFill>
                <a:schemeClr val="tx1"/>
              </a:solidFill>
            </a:endParaRPr>
          </a:p>
          <a:p>
            <a:pPr marL="342900" lvl="1" indent="-342900">
              <a:buFont typeface="Arial" panose="020B0604020202020204" pitchFamily="34" charset="0"/>
              <a:buChar char="•"/>
            </a:pPr>
            <a:r>
              <a:rPr lang="tr-TR" dirty="0">
                <a:solidFill>
                  <a:schemeClr val="tx2"/>
                </a:solidFill>
                <a:latin typeface="+mj-lt"/>
              </a:rPr>
              <a:t>User, IT Professional</a:t>
            </a:r>
          </a:p>
          <a:p>
            <a:r>
              <a:rPr lang="tr-TR" dirty="0">
                <a:solidFill>
                  <a:schemeClr val="tx1"/>
                </a:solidFill>
              </a:rPr>
              <a:t>Scenarios</a:t>
            </a:r>
            <a:endParaRPr lang="en-US" dirty="0">
              <a:solidFill>
                <a:schemeClr val="tx1"/>
              </a:solidFill>
            </a:endParaRPr>
          </a:p>
          <a:p>
            <a:pPr marL="342900" lvl="1" indent="-342900">
              <a:buFont typeface="Arial" panose="020B0604020202020204" pitchFamily="34" charset="0"/>
              <a:buChar char="•"/>
            </a:pPr>
            <a:r>
              <a:rPr lang="tr-TR" dirty="0">
                <a:solidFill>
                  <a:schemeClr val="tx2"/>
                </a:solidFill>
                <a:latin typeface="+mj-lt"/>
              </a:rPr>
              <a:t>Inventorying App, Online Distribution, Offline Distribution</a:t>
            </a:r>
            <a:endParaRPr lang="en-US" dirty="0">
              <a:solidFill>
                <a:schemeClr val="tx2"/>
              </a:solidFill>
              <a:latin typeface="+mj-lt"/>
            </a:endParaRPr>
          </a:p>
        </p:txBody>
      </p:sp>
    </p:spTree>
    <p:extLst>
      <p:ext uri="{BB962C8B-B14F-4D97-AF65-F5344CB8AC3E}">
        <p14:creationId xmlns:p14="http://schemas.microsoft.com/office/powerpoint/2010/main" val="93885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 Walk through the Windows Store</a:t>
            </a:r>
          </a:p>
        </p:txBody>
      </p:sp>
      <p:sp>
        <p:nvSpPr>
          <p:cNvPr id="3" name="Text Placeholder 2"/>
          <p:cNvSpPr>
            <a:spLocks noGrp="1"/>
          </p:cNvSpPr>
          <p:nvPr>
            <p:ph type="body" sz="quarter" idx="10"/>
          </p:nvPr>
        </p:nvSpPr>
        <p:spPr>
          <a:xfrm>
            <a:off x="198437" y="1268606"/>
            <a:ext cx="3276600" cy="3600986"/>
          </a:xfrm>
        </p:spPr>
        <p:txBody>
          <a:bodyPr/>
          <a:lstStyle/>
          <a:p>
            <a:r>
              <a:rPr lang="en-US" dirty="0"/>
              <a:t>Step Through</a:t>
            </a:r>
          </a:p>
          <a:p>
            <a:pPr marL="457200" indent="-457200">
              <a:buFont typeface="+mj-lt"/>
              <a:buAutoNum type="arabicPeriod"/>
            </a:pPr>
            <a:r>
              <a:rPr lang="en-US" sz="2000" dirty="0">
                <a:solidFill>
                  <a:schemeClr val="tx2"/>
                </a:solidFill>
              </a:rPr>
              <a:t>Sign to Office 365</a:t>
            </a:r>
          </a:p>
          <a:p>
            <a:pPr marL="457200" indent="-457200">
              <a:buFont typeface="+mj-lt"/>
              <a:buAutoNum type="arabicPeriod"/>
            </a:pPr>
            <a:r>
              <a:rPr lang="en-US" sz="2000" dirty="0">
                <a:solidFill>
                  <a:schemeClr val="tx2"/>
                </a:solidFill>
              </a:rPr>
              <a:t>Accept the Agreement</a:t>
            </a:r>
          </a:p>
          <a:p>
            <a:pPr marL="457200" indent="-457200">
              <a:buFont typeface="+mj-lt"/>
              <a:buAutoNum type="arabicPeriod"/>
            </a:pPr>
            <a:r>
              <a:rPr lang="en-US" sz="2000" dirty="0">
                <a:solidFill>
                  <a:schemeClr val="tx2"/>
                </a:solidFill>
              </a:rPr>
              <a:t>Get the App</a:t>
            </a:r>
          </a:p>
          <a:p>
            <a:pPr marL="457200" indent="-457200">
              <a:buFont typeface="+mj-lt"/>
              <a:buAutoNum type="arabicPeriod"/>
            </a:pPr>
            <a:r>
              <a:rPr lang="en-US" sz="2000" dirty="0">
                <a:solidFill>
                  <a:schemeClr val="tx2"/>
                </a:solidFill>
              </a:rPr>
              <a:t>Add the App to your Private Store</a:t>
            </a:r>
          </a:p>
          <a:p>
            <a:pPr marL="457200" indent="-457200">
              <a:buFont typeface="+mj-lt"/>
              <a:buAutoNum type="arabicPeriod"/>
            </a:pPr>
            <a:r>
              <a:rPr lang="en-US" sz="2000" dirty="0">
                <a:solidFill>
                  <a:schemeClr val="tx2"/>
                </a:solidFill>
              </a:rPr>
              <a:t>Click activate to enable integration with Intune</a:t>
            </a:r>
          </a:p>
          <a:p>
            <a:pPr marL="457200" indent="-457200">
              <a:buFont typeface="+mj-lt"/>
              <a:buAutoNum type="arabicPeriod"/>
            </a:pPr>
            <a:r>
              <a:rPr lang="en-US" sz="2000" dirty="0">
                <a:solidFill>
                  <a:schemeClr val="tx2"/>
                </a:solidFill>
              </a:rPr>
              <a:t>Student and Teachers can now shop for Apps</a:t>
            </a:r>
          </a:p>
        </p:txBody>
      </p:sp>
      <p:pic>
        <p:nvPicPr>
          <p:cNvPr id="1026" name="Picture 8" descr="Machine generated alternative text:&#10;Introducing Windows Store for &#10;Business &#10;Designed 'cc ctganizatico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41" y="1592262"/>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Machine generated alternative text:&#10;Wiruows Store For Business Services &#10;STORE FOR sus'NEss SERVK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40" y="1592262"/>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6" descr="Machine generated alternative text:&#10;Minecraft Educ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139" y="1592262"/>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achine generated alternative text:&#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38" y="1619636"/>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Machine generated alternative text:&#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3135" y="1647010"/>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Machine generated alternative text:&#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0847" y="1619636"/>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Machine generated alternative text:&#10;Contoso Public Schools Apps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8837" y="1592262"/>
            <a:ext cx="893919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51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500"/>
                                        <p:tgtEl>
                                          <p:spTgt spid="10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500"/>
                                        <p:tgtEl>
                                          <p:spTgt spid="10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031"/>
                                        </p:tgtEl>
                                        <p:attrNameLst>
                                          <p:attrName>style.visibility</p:attrName>
                                        </p:attrNameLst>
                                      </p:cBhvr>
                                      <p:to>
                                        <p:strVal val="visible"/>
                                      </p:to>
                                    </p:set>
                                    <p:animEffect transition="in" filter="fade">
                                      <p:cBhvr>
                                        <p:cTn id="47" dur="500"/>
                                        <p:tgtEl>
                                          <p:spTgt spid="10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48614" y="1058862"/>
            <a:ext cx="5523413" cy="5845385"/>
          </a:xfrm>
          <a:prstGeom prst="rect">
            <a:avLst/>
          </a:prstGeom>
        </p:spPr>
      </p:pic>
      <p:pic>
        <p:nvPicPr>
          <p:cNvPr id="5" name="Picture 4"/>
          <p:cNvPicPr>
            <a:picLocks noChangeAspect="1"/>
          </p:cNvPicPr>
          <p:nvPr/>
        </p:nvPicPr>
        <p:blipFill>
          <a:blip r:embed="rId4"/>
          <a:stretch>
            <a:fillRect/>
          </a:stretch>
        </p:blipFill>
        <p:spPr>
          <a:xfrm>
            <a:off x="6863265" y="1058862"/>
            <a:ext cx="5679572" cy="5872609"/>
          </a:xfrm>
          <a:prstGeom prst="rect">
            <a:avLst/>
          </a:prstGeom>
        </p:spPr>
      </p:pic>
      <p:sp>
        <p:nvSpPr>
          <p:cNvPr id="2" name="Text Placeholder 1"/>
          <p:cNvSpPr>
            <a:spLocks noGrp="1"/>
          </p:cNvSpPr>
          <p:nvPr>
            <p:ph type="body" sz="quarter" idx="10"/>
          </p:nvPr>
        </p:nvSpPr>
        <p:spPr>
          <a:xfrm>
            <a:off x="274638" y="1212850"/>
            <a:ext cx="6781799" cy="3108543"/>
          </a:xfrm>
        </p:spPr>
        <p:txBody>
          <a:bodyPr/>
          <a:lstStyle/>
          <a:p>
            <a:pPr marL="0" indent="0">
              <a:buNone/>
            </a:pPr>
            <a:r>
              <a:rPr lang="en-US" dirty="0"/>
              <a:t>What </a:t>
            </a:r>
            <a:r>
              <a:rPr lang="en-US"/>
              <a:t>can I do</a:t>
            </a:r>
            <a:r>
              <a:rPr lang="en-US" dirty="0"/>
              <a:t>?</a:t>
            </a:r>
          </a:p>
          <a:p>
            <a:r>
              <a:rPr lang="en-US" sz="2000" dirty="0">
                <a:solidFill>
                  <a:schemeClr val="tx1"/>
                </a:solidFill>
              </a:rPr>
              <a:t>Block </a:t>
            </a:r>
            <a:r>
              <a:rPr lang="en-US" sz="2000">
                <a:solidFill>
                  <a:schemeClr val="tx1"/>
                </a:solidFill>
              </a:rPr>
              <a:t>the App</a:t>
            </a:r>
            <a:endParaRPr lang="en-US" sz="2000" dirty="0">
              <a:solidFill>
                <a:schemeClr val="tx1"/>
              </a:solidFill>
            </a:endParaRPr>
          </a:p>
          <a:p>
            <a:r>
              <a:rPr lang="en-US" sz="2000">
                <a:solidFill>
                  <a:schemeClr val="tx1"/>
                </a:solidFill>
              </a:rPr>
              <a:t>Sideload </a:t>
            </a:r>
            <a:r>
              <a:rPr lang="en-US" sz="2000" dirty="0">
                <a:solidFill>
                  <a:schemeClr val="tx1"/>
                </a:solidFill>
              </a:rPr>
              <a:t>Apps</a:t>
            </a:r>
          </a:p>
          <a:p>
            <a:r>
              <a:rPr lang="en-US" sz="2000">
                <a:solidFill>
                  <a:schemeClr val="tx1"/>
                </a:solidFill>
              </a:rPr>
              <a:t>Distribute </a:t>
            </a:r>
            <a:r>
              <a:rPr lang="en-US" sz="2000" dirty="0">
                <a:solidFill>
                  <a:schemeClr val="tx1"/>
                </a:solidFill>
              </a:rPr>
              <a:t>Apps through the Windows Store</a:t>
            </a:r>
          </a:p>
          <a:p>
            <a:r>
              <a:rPr lang="en-US" sz="2000">
                <a:solidFill>
                  <a:schemeClr val="tx1"/>
                </a:solidFill>
              </a:rPr>
              <a:t>Download </a:t>
            </a:r>
            <a:r>
              <a:rPr lang="en-US" sz="2000" dirty="0">
                <a:solidFill>
                  <a:schemeClr val="tx1"/>
                </a:solidFill>
              </a:rPr>
              <a:t>Apps</a:t>
            </a:r>
          </a:p>
          <a:p>
            <a:r>
              <a:rPr lang="en-US" sz="2000">
                <a:solidFill>
                  <a:schemeClr val="tx1"/>
                </a:solidFill>
              </a:rPr>
              <a:t>Store </a:t>
            </a:r>
            <a:r>
              <a:rPr lang="en-US" sz="2000" dirty="0">
                <a:solidFill>
                  <a:schemeClr val="tx1"/>
                </a:solidFill>
              </a:rPr>
              <a:t>Apps in Different Drives</a:t>
            </a:r>
          </a:p>
          <a:p>
            <a:r>
              <a:rPr lang="en-US" sz="2000">
                <a:solidFill>
                  <a:schemeClr val="tx1"/>
                </a:solidFill>
              </a:rPr>
              <a:t>Apps </a:t>
            </a:r>
            <a:r>
              <a:rPr lang="en-US" sz="2000" dirty="0">
                <a:solidFill>
                  <a:schemeClr val="tx1"/>
                </a:solidFill>
              </a:rPr>
              <a:t>Installed per-user</a:t>
            </a:r>
          </a:p>
          <a:p>
            <a:endParaRPr lang="en-US" sz="2000" dirty="0">
              <a:solidFill>
                <a:schemeClr val="tx1"/>
              </a:solidFill>
            </a:endParaRPr>
          </a:p>
        </p:txBody>
      </p:sp>
      <p:sp>
        <p:nvSpPr>
          <p:cNvPr id="3" name="Title 2"/>
          <p:cNvSpPr>
            <a:spLocks noGrp="1"/>
          </p:cNvSpPr>
          <p:nvPr>
            <p:ph type="title"/>
          </p:nvPr>
        </p:nvSpPr>
        <p:spPr/>
        <p:txBody>
          <a:bodyPr/>
          <a:lstStyle/>
          <a:p>
            <a:r>
              <a:rPr lang="en-US" dirty="0"/>
              <a:t>Configuring Windows Store Apps</a:t>
            </a:r>
          </a:p>
        </p:txBody>
      </p:sp>
    </p:spTree>
    <p:extLst>
      <p:ext uri="{BB962C8B-B14F-4D97-AF65-F5344CB8AC3E}">
        <p14:creationId xmlns:p14="http://schemas.microsoft.com/office/powerpoint/2010/main" val="14351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Sideloading Store Apps</a:t>
            </a:r>
          </a:p>
        </p:txBody>
      </p:sp>
      <p:sp>
        <p:nvSpPr>
          <p:cNvPr id="5" name="Rectangle 4"/>
          <p:cNvSpPr/>
          <p:nvPr/>
        </p:nvSpPr>
        <p:spPr bwMode="auto">
          <a:xfrm>
            <a:off x="30162" y="1363662"/>
            <a:ext cx="12436475" cy="5630863"/>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t" anchorCtr="0" compatLnSpc="1">
            <a:prstTxWarp prst="textNoShape">
              <a:avLst/>
            </a:prstTxWarp>
          </a:bodyPr>
          <a:lstStyle/>
          <a:p>
            <a:endParaRPr lang="en-GB" b="1" dirty="0">
              <a:latin typeface="Courier New" panose="02070309020205020404" pitchFamily="49" charset="0"/>
              <a:cs typeface="Courier New" panose="02070309020205020404" pitchFamily="49" charset="0"/>
            </a:endParaRPr>
          </a:p>
        </p:txBody>
      </p:sp>
      <p:sp>
        <p:nvSpPr>
          <p:cNvPr id="6" name="Content Placeholder 3"/>
          <p:cNvSpPr txBox="1">
            <a:spLocks/>
          </p:cNvSpPr>
          <p:nvPr/>
        </p:nvSpPr>
        <p:spPr>
          <a:xfrm>
            <a:off x="30163" y="1363662"/>
            <a:ext cx="12284074" cy="5781676"/>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GB" sz="3200" dirty="0">
                <a:solidFill>
                  <a:schemeClr val="bg1"/>
                </a:solidFill>
              </a:rPr>
              <a:t>Add and Appx Package</a:t>
            </a:r>
          </a:p>
          <a:p>
            <a:pPr marL="0" indent="0">
              <a:buFont typeface="Wingdings" panose="05000000000000000000" pitchFamily="2" charset="2"/>
              <a:buNone/>
            </a:pPr>
            <a:r>
              <a:rPr lang="en-GB" sz="2800" b="1" dirty="0">
                <a:solidFill>
                  <a:schemeClr val="bg1"/>
                </a:solidFill>
                <a:latin typeface="Courier New" panose="02070309020205020404" pitchFamily="49" charset="0"/>
                <a:cs typeface="Courier New" panose="02070309020205020404" pitchFamily="49" charset="0"/>
              </a:rPr>
              <a:t>Add-</a:t>
            </a:r>
            <a:r>
              <a:rPr lang="en-GB" sz="2800" b="1" dirty="0" err="1">
                <a:solidFill>
                  <a:schemeClr val="bg1"/>
                </a:solidFill>
                <a:latin typeface="Courier New" panose="02070309020205020404" pitchFamily="49" charset="0"/>
                <a:cs typeface="Courier New" panose="02070309020205020404" pitchFamily="49" charset="0"/>
              </a:rPr>
              <a:t>AppxProvisionedPackage</a:t>
            </a:r>
            <a:r>
              <a:rPr lang="en-GB" sz="2800" b="1" dirty="0">
                <a:solidFill>
                  <a:schemeClr val="bg1"/>
                </a:solidFill>
                <a:latin typeface="Courier New" panose="02070309020205020404" pitchFamily="49" charset="0"/>
                <a:cs typeface="Courier New" panose="02070309020205020404" pitchFamily="49" charset="0"/>
              </a:rPr>
              <a:t> -Online -</a:t>
            </a:r>
            <a:r>
              <a:rPr lang="en-GB" sz="2800" b="1" dirty="0" err="1">
                <a:solidFill>
                  <a:schemeClr val="bg1"/>
                </a:solidFill>
                <a:latin typeface="Courier New" panose="02070309020205020404" pitchFamily="49" charset="0"/>
                <a:cs typeface="Courier New" panose="02070309020205020404" pitchFamily="49" charset="0"/>
              </a:rPr>
              <a:t>FolderPath</a:t>
            </a:r>
            <a:r>
              <a:rPr lang="en-GB" sz="2800" b="1" dirty="0">
                <a:solidFill>
                  <a:schemeClr val="bg1"/>
                </a:solidFill>
                <a:latin typeface="Courier New" panose="02070309020205020404" pitchFamily="49" charset="0"/>
                <a:cs typeface="Courier New" panose="02070309020205020404" pitchFamily="49" charset="0"/>
              </a:rPr>
              <a:t> C:\Appx</a:t>
            </a:r>
          </a:p>
          <a:p>
            <a:pPr marL="0" indent="0">
              <a:buNone/>
            </a:pPr>
            <a:endParaRPr lang="en-GB" sz="2000" dirty="0">
              <a:solidFill>
                <a:schemeClr val="bg1"/>
              </a:solidFill>
            </a:endParaRPr>
          </a:p>
          <a:p>
            <a:pPr marL="0" indent="0">
              <a:buNone/>
            </a:pPr>
            <a:r>
              <a:rPr lang="en-GB" sz="3200" dirty="0">
                <a:solidFill>
                  <a:schemeClr val="bg1"/>
                </a:solidFill>
              </a:rPr>
              <a:t>Get all appx packages installed for all users:</a:t>
            </a:r>
          </a:p>
          <a:p>
            <a:pPr marL="0" indent="0">
              <a:buNone/>
            </a:pPr>
            <a:r>
              <a:rPr lang="en-GB" sz="2800" b="1" dirty="0">
                <a:solidFill>
                  <a:schemeClr val="bg1"/>
                </a:solidFill>
                <a:latin typeface="Courier New" panose="02070309020205020404" pitchFamily="49" charset="0"/>
                <a:cs typeface="Courier New" panose="02070309020205020404" pitchFamily="49" charset="0"/>
              </a:rPr>
              <a:t>Get-</a:t>
            </a:r>
            <a:r>
              <a:rPr lang="en-GB" sz="2800" b="1" dirty="0" err="1">
                <a:solidFill>
                  <a:schemeClr val="bg1"/>
                </a:solidFill>
                <a:latin typeface="Courier New" panose="02070309020205020404" pitchFamily="49" charset="0"/>
                <a:cs typeface="Courier New" panose="02070309020205020404" pitchFamily="49" charset="0"/>
              </a:rPr>
              <a:t>AppxPackage</a:t>
            </a:r>
            <a:r>
              <a:rPr lang="en-GB" sz="2800" b="1" dirty="0">
                <a:solidFill>
                  <a:schemeClr val="bg1"/>
                </a:solidFill>
                <a:latin typeface="Courier New" panose="02070309020205020404" pitchFamily="49" charset="0"/>
                <a:cs typeface="Courier New" panose="02070309020205020404" pitchFamily="49" charset="0"/>
              </a:rPr>
              <a:t> –</a:t>
            </a:r>
            <a:r>
              <a:rPr lang="en-GB" sz="2800" b="1" dirty="0" err="1">
                <a:solidFill>
                  <a:schemeClr val="bg1"/>
                </a:solidFill>
                <a:latin typeface="Courier New" panose="02070309020205020404" pitchFamily="49" charset="0"/>
                <a:cs typeface="Courier New" panose="02070309020205020404" pitchFamily="49" charset="0"/>
              </a:rPr>
              <a:t>AllUsers</a:t>
            </a:r>
            <a:endParaRPr lang="en-GB" sz="2800" b="1" dirty="0">
              <a:solidFill>
                <a:schemeClr val="bg1"/>
              </a:solidFill>
              <a:latin typeface="Courier New" panose="02070309020205020404" pitchFamily="49" charset="0"/>
              <a:cs typeface="Courier New" panose="02070309020205020404" pitchFamily="49" charset="0"/>
            </a:endParaRPr>
          </a:p>
          <a:p>
            <a:pPr marL="0" indent="0">
              <a:buNone/>
            </a:pPr>
            <a:endParaRPr lang="en-GB" sz="2800" b="1" dirty="0">
              <a:solidFill>
                <a:schemeClr val="bg1"/>
              </a:solidFill>
              <a:latin typeface="Courier New" panose="02070309020205020404" pitchFamily="49" charset="0"/>
              <a:cs typeface="Courier New" panose="02070309020205020404" pitchFamily="49" charset="0"/>
            </a:endParaRPr>
          </a:p>
          <a:p>
            <a:pPr marL="0" indent="0">
              <a:buNone/>
            </a:pPr>
            <a:r>
              <a:rPr lang="en-GB" sz="3200" dirty="0">
                <a:solidFill>
                  <a:schemeClr val="bg1"/>
                </a:solidFill>
              </a:rPr>
              <a:t>Get all appx packages installed for a specific user:</a:t>
            </a:r>
          </a:p>
          <a:p>
            <a:pPr marL="0" indent="0">
              <a:buNone/>
            </a:pPr>
            <a:r>
              <a:rPr lang="en-GB" sz="2800" b="1" dirty="0">
                <a:solidFill>
                  <a:schemeClr val="bg1"/>
                </a:solidFill>
                <a:latin typeface="Courier New" panose="02070309020205020404" pitchFamily="49" charset="0"/>
                <a:cs typeface="Courier New" panose="02070309020205020404" pitchFamily="49" charset="0"/>
              </a:rPr>
              <a:t>Get-</a:t>
            </a:r>
            <a:r>
              <a:rPr lang="en-GB" sz="2800" b="1" dirty="0" err="1">
                <a:solidFill>
                  <a:schemeClr val="bg1"/>
                </a:solidFill>
                <a:latin typeface="Courier New" panose="02070309020205020404" pitchFamily="49" charset="0"/>
                <a:cs typeface="Courier New" panose="02070309020205020404" pitchFamily="49" charset="0"/>
              </a:rPr>
              <a:t>AppxPackage</a:t>
            </a:r>
            <a:r>
              <a:rPr lang="en-GB" sz="2800" b="1" dirty="0">
                <a:solidFill>
                  <a:schemeClr val="bg1"/>
                </a:solidFill>
                <a:latin typeface="Courier New" panose="02070309020205020404" pitchFamily="49" charset="0"/>
                <a:cs typeface="Courier New" panose="02070309020205020404" pitchFamily="49" charset="0"/>
              </a:rPr>
              <a:t> -User domain\username</a:t>
            </a:r>
          </a:p>
          <a:p>
            <a:pPr marL="0" indent="0">
              <a:buNone/>
            </a:pPr>
            <a:endParaRPr lang="en-GB" sz="2800" b="1" dirty="0">
              <a:solidFill>
                <a:schemeClr val="bg1"/>
              </a:solidFill>
              <a:latin typeface="Courier New" panose="02070309020205020404" pitchFamily="49" charset="0"/>
              <a:cs typeface="Courier New" panose="02070309020205020404" pitchFamily="49" charset="0"/>
            </a:endParaRPr>
          </a:p>
          <a:p>
            <a:pPr marL="0" indent="0">
              <a:buNone/>
            </a:pPr>
            <a:r>
              <a:rPr lang="en-GB" sz="3200" dirty="0">
                <a:solidFill>
                  <a:schemeClr val="bg1"/>
                </a:solidFill>
              </a:rPr>
              <a:t>Get the manifest, including the package ID of an app:</a:t>
            </a:r>
          </a:p>
          <a:p>
            <a:pPr marL="0" indent="0">
              <a:buNone/>
            </a:pPr>
            <a:r>
              <a:rPr lang="en-GB" sz="2800" b="1" dirty="0">
                <a:solidFill>
                  <a:schemeClr val="bg1"/>
                </a:solidFill>
                <a:latin typeface="Courier New" panose="02070309020205020404" pitchFamily="49" charset="0"/>
                <a:cs typeface="Courier New" panose="02070309020205020404" pitchFamily="49" charset="0"/>
              </a:rPr>
              <a:t>Get-</a:t>
            </a:r>
            <a:r>
              <a:rPr lang="en-GB" sz="2800" b="1" dirty="0" err="1">
                <a:solidFill>
                  <a:schemeClr val="bg1"/>
                </a:solidFill>
                <a:latin typeface="Courier New" panose="02070309020205020404" pitchFamily="49" charset="0"/>
                <a:cs typeface="Courier New" panose="02070309020205020404" pitchFamily="49" charset="0"/>
              </a:rPr>
              <a:t>AppxPackageManifest</a:t>
            </a:r>
            <a:r>
              <a:rPr lang="en-GB" sz="2800" b="1" dirty="0">
                <a:solidFill>
                  <a:schemeClr val="bg1"/>
                </a:solidFill>
                <a:latin typeface="Courier New" panose="02070309020205020404" pitchFamily="49" charset="0"/>
                <a:cs typeface="Courier New" panose="02070309020205020404" pitchFamily="49" charset="0"/>
              </a:rPr>
              <a:t> -Package Package1 </a:t>
            </a:r>
          </a:p>
          <a:p>
            <a:pPr marL="0" indent="0">
              <a:buFont typeface="Wingdings" panose="05000000000000000000" pitchFamily="2" charset="2"/>
              <a:buNone/>
            </a:pPr>
            <a:endParaRPr lang="en-GB" sz="3200" b="1"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741204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95274"/>
            <a:ext cx="12268198" cy="917575"/>
          </a:xfrm>
        </p:spPr>
        <p:txBody>
          <a:bodyPr/>
          <a:lstStyle/>
          <a:p>
            <a:r>
              <a:rPr lang="en-US" dirty="0"/>
              <a:t>Windows Assessment and Deployment Kit (ADK)</a:t>
            </a:r>
          </a:p>
        </p:txBody>
      </p:sp>
      <p:sp>
        <p:nvSpPr>
          <p:cNvPr id="4" name="Text Placeholder 4"/>
          <p:cNvSpPr txBox="1">
            <a:spLocks/>
          </p:cNvSpPr>
          <p:nvPr/>
        </p:nvSpPr>
        <p:spPr>
          <a:xfrm>
            <a:off x="2474258" y="2422877"/>
            <a:ext cx="9123374" cy="170154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2"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en-US" dirty="0">
                <a:latin typeface="+mj-lt"/>
              </a:rPr>
              <a:t>The ADK includes the following tools:</a:t>
            </a:r>
          </a:p>
          <a:p>
            <a:pPr>
              <a:buFont typeface="Wingdings" panose="05000000000000000000" pitchFamily="2" charset="2"/>
              <a:buChar char="§"/>
            </a:pPr>
            <a:r>
              <a:rPr lang="en-US" dirty="0">
                <a:latin typeface="+mj-lt"/>
              </a:rPr>
              <a:t>Application Compatibility Tools</a:t>
            </a:r>
          </a:p>
          <a:p>
            <a:pPr>
              <a:buFont typeface="Wingdings" panose="05000000000000000000" pitchFamily="2" charset="2"/>
              <a:buChar char="§"/>
            </a:pPr>
            <a:r>
              <a:rPr lang="en-US" b="1" dirty="0">
                <a:latin typeface="+mj-lt"/>
              </a:rPr>
              <a:t>Deployment Tools</a:t>
            </a:r>
          </a:p>
          <a:p>
            <a:pPr>
              <a:buFont typeface="Wingdings" panose="05000000000000000000" pitchFamily="2" charset="2"/>
              <a:buChar char="§"/>
            </a:pPr>
            <a:r>
              <a:rPr lang="en-US" b="1" dirty="0">
                <a:latin typeface="+mj-lt"/>
              </a:rPr>
              <a:t>Windows Pre-installation Environment</a:t>
            </a:r>
          </a:p>
          <a:p>
            <a:pPr>
              <a:buFont typeface="Wingdings" panose="05000000000000000000" pitchFamily="2" charset="2"/>
              <a:buChar char="§"/>
            </a:pPr>
            <a:r>
              <a:rPr lang="en-US" b="1" dirty="0">
                <a:latin typeface="+mj-lt"/>
              </a:rPr>
              <a:t>Windows Image and Configuration Designer</a:t>
            </a:r>
          </a:p>
          <a:p>
            <a:pPr>
              <a:buFont typeface="Wingdings" panose="05000000000000000000" pitchFamily="2" charset="2"/>
              <a:buChar char="§"/>
            </a:pPr>
            <a:r>
              <a:rPr lang="en-US" dirty="0">
                <a:latin typeface="+mj-lt"/>
              </a:rPr>
              <a:t>Configuration Designer</a:t>
            </a:r>
          </a:p>
          <a:p>
            <a:pPr marL="0" indent="0">
              <a:buNone/>
            </a:pPr>
            <a:endParaRPr lang="en-US" dirty="0">
              <a:latin typeface="+mj-lt"/>
            </a:endParaRPr>
          </a:p>
          <a:p>
            <a:pPr>
              <a:buFont typeface="Wingdings" panose="05000000000000000000" pitchFamily="2" charset="2"/>
              <a:buChar char="§"/>
            </a:pPr>
            <a:r>
              <a:rPr lang="en-US" dirty="0">
                <a:latin typeface="+mj-lt"/>
              </a:rPr>
              <a:t>User State Migration Tools</a:t>
            </a:r>
          </a:p>
          <a:p>
            <a:pPr>
              <a:buFont typeface="Wingdings" panose="05000000000000000000" pitchFamily="2" charset="2"/>
              <a:buChar char="§"/>
            </a:pPr>
            <a:r>
              <a:rPr lang="en-US" dirty="0">
                <a:latin typeface="+mj-lt"/>
              </a:rPr>
              <a:t>Volume Activation Management Tool</a:t>
            </a:r>
          </a:p>
          <a:p>
            <a:pPr>
              <a:buFont typeface="Wingdings" panose="05000000000000000000" pitchFamily="2" charset="2"/>
              <a:buChar char="§"/>
            </a:pPr>
            <a:r>
              <a:rPr lang="en-US" dirty="0">
                <a:latin typeface="+mj-lt"/>
              </a:rPr>
              <a:t>Windows Performance Toolkit</a:t>
            </a:r>
          </a:p>
          <a:p>
            <a:pPr>
              <a:buFont typeface="Wingdings" panose="05000000000000000000" pitchFamily="2" charset="2"/>
              <a:buChar char="§"/>
            </a:pPr>
            <a:r>
              <a:rPr lang="en-US" dirty="0">
                <a:latin typeface="+mj-lt"/>
              </a:rPr>
              <a:t>Windows Assessment Toolkit / Services</a:t>
            </a:r>
          </a:p>
          <a:p>
            <a:pPr>
              <a:buFont typeface="Wingdings" panose="05000000000000000000" pitchFamily="2" charset="2"/>
              <a:buChar char="§"/>
            </a:pPr>
            <a:r>
              <a:rPr lang="en-US" dirty="0">
                <a:latin typeface="+mj-lt"/>
              </a:rPr>
              <a:t>Application Virtualization Sequencer</a:t>
            </a:r>
          </a:p>
          <a:p>
            <a:pPr>
              <a:buFont typeface="Wingdings" panose="05000000000000000000" pitchFamily="2" charset="2"/>
              <a:buChar char="§"/>
            </a:pPr>
            <a:r>
              <a:rPr lang="en-US" dirty="0">
                <a:latin typeface="+mj-lt"/>
              </a:rPr>
              <a:t>UE-V Template Generator</a:t>
            </a:r>
          </a:p>
          <a:p>
            <a:pPr>
              <a:buFont typeface="Wingdings" panose="05000000000000000000" pitchFamily="2" charset="2"/>
              <a:buChar char="§"/>
            </a:pPr>
            <a:r>
              <a:rPr lang="en-US" dirty="0">
                <a:latin typeface="+mj-lt"/>
              </a:rPr>
              <a:t>Media eXperience Analyzer</a:t>
            </a:r>
          </a:p>
        </p:txBody>
      </p:sp>
      <p:sp>
        <p:nvSpPr>
          <p:cNvPr id="5" name="Text Placeholder 4"/>
          <p:cNvSpPr txBox="1">
            <a:spLocks/>
          </p:cNvSpPr>
          <p:nvPr/>
        </p:nvSpPr>
        <p:spPr>
          <a:xfrm>
            <a:off x="2474259" y="1395246"/>
            <a:ext cx="9123373" cy="80534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1"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en-US" dirty="0">
                <a:latin typeface="+mj-lt"/>
              </a:rPr>
              <a:t>The Windows® Assessment and Deployment Kit (Windows ADK) is a collection of tools that can be used to customize, assess, and deploy Windows operating systems to devices</a:t>
            </a:r>
          </a:p>
        </p:txBody>
      </p:sp>
      <p:sp>
        <p:nvSpPr>
          <p:cNvPr id="6" name="Text Placeholder 4"/>
          <p:cNvSpPr txBox="1">
            <a:spLocks/>
          </p:cNvSpPr>
          <p:nvPr/>
        </p:nvSpPr>
        <p:spPr>
          <a:xfrm>
            <a:off x="2485018" y="5206701"/>
            <a:ext cx="9112613" cy="69826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1"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Font typeface="Wingdings" panose="05000000000000000000" pitchFamily="2" charset="2"/>
              <a:buChar char="§"/>
            </a:pPr>
            <a:r>
              <a:rPr lang="en-US" dirty="0">
                <a:latin typeface="+mj-lt"/>
              </a:rPr>
              <a:t>The Windows ADK is used in the Windows 10 Enterprise Pilot to facilitate the configuration of the image for automated deployment</a:t>
            </a:r>
          </a:p>
        </p:txBody>
      </p:sp>
      <p:sp>
        <p:nvSpPr>
          <p:cNvPr id="7" name="Rectangle 6">
            <a:hlinkClick r:id="" action="ppaction://noaction"/>
          </p:cNvPr>
          <p:cNvSpPr/>
          <p:nvPr>
            <p:custDataLst>
              <p:tags r:id="rId1"/>
            </p:custDataLst>
          </p:nvPr>
        </p:nvSpPr>
        <p:spPr>
          <a:xfrm>
            <a:off x="395742" y="1401454"/>
            <a:ext cx="1965232" cy="79914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Overview</a:t>
            </a:r>
          </a:p>
        </p:txBody>
      </p:sp>
      <p:sp>
        <p:nvSpPr>
          <p:cNvPr id="8" name="Rectangle 7">
            <a:hlinkClick r:id="" action="ppaction://noaction"/>
          </p:cNvPr>
          <p:cNvSpPr/>
          <p:nvPr>
            <p:custDataLst>
              <p:tags r:id="rId2"/>
            </p:custDataLst>
          </p:nvPr>
        </p:nvSpPr>
        <p:spPr>
          <a:xfrm>
            <a:off x="395742" y="5206701"/>
            <a:ext cx="1965232" cy="69826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Windows 10 Enterprise Pilot</a:t>
            </a:r>
          </a:p>
        </p:txBody>
      </p:sp>
      <p:sp>
        <p:nvSpPr>
          <p:cNvPr id="9" name="Rectangle 8">
            <a:hlinkClick r:id="" action="ppaction://noaction"/>
          </p:cNvPr>
          <p:cNvSpPr/>
          <p:nvPr>
            <p:custDataLst>
              <p:tags r:id="rId3"/>
            </p:custDataLst>
          </p:nvPr>
        </p:nvSpPr>
        <p:spPr>
          <a:xfrm>
            <a:off x="395742" y="2422877"/>
            <a:ext cx="1965232" cy="166645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Features</a:t>
            </a:r>
          </a:p>
        </p:txBody>
      </p:sp>
      <p:sp>
        <p:nvSpPr>
          <p:cNvPr id="10" name="Rectangle 9">
            <a:hlinkClick r:id="" action="ppaction://noaction"/>
          </p:cNvPr>
          <p:cNvSpPr/>
          <p:nvPr>
            <p:custDataLst>
              <p:tags r:id="rId4"/>
            </p:custDataLst>
          </p:nvPr>
        </p:nvSpPr>
        <p:spPr>
          <a:xfrm>
            <a:off x="395742" y="4344913"/>
            <a:ext cx="1965232" cy="69826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Requirements</a:t>
            </a:r>
          </a:p>
        </p:txBody>
      </p:sp>
      <p:sp>
        <p:nvSpPr>
          <p:cNvPr id="11" name="Text Placeholder 4"/>
          <p:cNvSpPr txBox="1">
            <a:spLocks/>
          </p:cNvSpPr>
          <p:nvPr/>
        </p:nvSpPr>
        <p:spPr>
          <a:xfrm>
            <a:off x="2485018" y="4346707"/>
            <a:ext cx="9112613" cy="69826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1"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Font typeface="Wingdings" panose="05000000000000000000" pitchFamily="2" charset="2"/>
              <a:buChar char="§"/>
            </a:pPr>
            <a:r>
              <a:rPr lang="en-US" dirty="0">
                <a:latin typeface="+mj-lt"/>
              </a:rPr>
              <a:t>Latest version of the Windows ADK for Windows 10</a:t>
            </a:r>
          </a:p>
        </p:txBody>
      </p:sp>
    </p:spTree>
    <p:extLst>
      <p:ext uri="{BB962C8B-B14F-4D97-AF65-F5344CB8AC3E}">
        <p14:creationId xmlns:p14="http://schemas.microsoft.com/office/powerpoint/2010/main" val="241548754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Microsoft Deployment Toolkit 2013 Update 2</a:t>
            </a:r>
          </a:p>
        </p:txBody>
      </p:sp>
      <p:sp>
        <p:nvSpPr>
          <p:cNvPr id="4" name="Text Placeholder 4"/>
          <p:cNvSpPr txBox="1">
            <a:spLocks/>
          </p:cNvSpPr>
          <p:nvPr/>
        </p:nvSpPr>
        <p:spPr>
          <a:xfrm>
            <a:off x="2474259" y="1395246"/>
            <a:ext cx="9123373" cy="80534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1"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en-US" dirty="0">
                <a:latin typeface="+mj-lt"/>
              </a:rPr>
              <a:t>Microsoft Deployment Toolkit is a free solution accelerator that allows for Windows Image Creation and unattended operating system deployment. It is the recommended tool for creating Windows Images</a:t>
            </a:r>
          </a:p>
        </p:txBody>
      </p:sp>
      <p:sp>
        <p:nvSpPr>
          <p:cNvPr id="5" name="Rectangle 4">
            <a:hlinkClick r:id="" action="ppaction://noaction"/>
          </p:cNvPr>
          <p:cNvSpPr/>
          <p:nvPr>
            <p:custDataLst>
              <p:tags r:id="rId1"/>
            </p:custDataLst>
          </p:nvPr>
        </p:nvSpPr>
        <p:spPr>
          <a:xfrm>
            <a:off x="395742" y="1401454"/>
            <a:ext cx="1965232" cy="79914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Overview</a:t>
            </a:r>
          </a:p>
        </p:txBody>
      </p:sp>
      <p:sp>
        <p:nvSpPr>
          <p:cNvPr id="6" name="Text Placeholder 4"/>
          <p:cNvSpPr txBox="1">
            <a:spLocks/>
          </p:cNvSpPr>
          <p:nvPr/>
        </p:nvSpPr>
        <p:spPr>
          <a:xfrm>
            <a:off x="2474263" y="2346787"/>
            <a:ext cx="9123369" cy="101717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1"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Font typeface="Wingdings" panose="05000000000000000000" pitchFamily="2" charset="2"/>
              <a:buChar char="§"/>
            </a:pPr>
            <a:r>
              <a:rPr lang="en-US" dirty="0">
                <a:latin typeface="+mj-lt"/>
              </a:rPr>
              <a:t>Windows 10 Image Creation</a:t>
            </a:r>
          </a:p>
          <a:p>
            <a:pPr>
              <a:buFont typeface="Wingdings" panose="05000000000000000000" pitchFamily="2" charset="2"/>
              <a:buChar char="§"/>
            </a:pPr>
            <a:r>
              <a:rPr lang="en-US" dirty="0">
                <a:latin typeface="+mj-lt"/>
              </a:rPr>
              <a:t>Scenarios which require minimal infrastructure requirements</a:t>
            </a:r>
          </a:p>
          <a:p>
            <a:pPr>
              <a:buFont typeface="Wingdings" panose="05000000000000000000" pitchFamily="2" charset="2"/>
              <a:buChar char="§"/>
            </a:pPr>
            <a:r>
              <a:rPr lang="en-US" dirty="0">
                <a:latin typeface="+mj-lt"/>
              </a:rPr>
              <a:t>Scenarios where System Center Configuration Manager needs extended functionality</a:t>
            </a:r>
          </a:p>
        </p:txBody>
      </p:sp>
      <p:sp>
        <p:nvSpPr>
          <p:cNvPr id="7" name="Rectangle 6">
            <a:hlinkClick r:id="" action="ppaction://noaction"/>
          </p:cNvPr>
          <p:cNvSpPr/>
          <p:nvPr>
            <p:custDataLst>
              <p:tags r:id="rId2"/>
            </p:custDataLst>
          </p:nvPr>
        </p:nvSpPr>
        <p:spPr>
          <a:xfrm>
            <a:off x="395746" y="2352995"/>
            <a:ext cx="1965232" cy="100933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Use Cases</a:t>
            </a:r>
          </a:p>
        </p:txBody>
      </p:sp>
      <p:sp>
        <p:nvSpPr>
          <p:cNvPr id="8" name="Rectangle 7">
            <a:hlinkClick r:id="" action="ppaction://noaction"/>
          </p:cNvPr>
          <p:cNvSpPr/>
          <p:nvPr>
            <p:custDataLst>
              <p:tags r:id="rId3"/>
            </p:custDataLst>
          </p:nvPr>
        </p:nvSpPr>
        <p:spPr>
          <a:xfrm>
            <a:off x="395742" y="3514724"/>
            <a:ext cx="1965232" cy="238125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Image Engineering Design Benefits</a:t>
            </a:r>
          </a:p>
        </p:txBody>
      </p:sp>
      <p:sp>
        <p:nvSpPr>
          <p:cNvPr id="9" name="Text Placeholder 4"/>
          <p:cNvSpPr txBox="1">
            <a:spLocks/>
          </p:cNvSpPr>
          <p:nvPr/>
        </p:nvSpPr>
        <p:spPr>
          <a:xfrm>
            <a:off x="2474258" y="3516358"/>
            <a:ext cx="9123374" cy="237961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2" rtlCol="0" anchor="ctr"/>
          <a:lstStyle>
            <a:defPPr>
              <a:defRPr lang="en-US"/>
            </a:defPPr>
            <a:lvl1pPr marL="285750" indent="-285750">
              <a:buFont typeface="Arial" panose="020B0604020202020204" pitchFamily="34" charset="0"/>
              <a:buChar char="•"/>
              <a:defRPr sz="1600">
                <a:solidFill>
                  <a:schemeClr val="tx1">
                    <a:lumMod val="75000"/>
                  </a:schemeClr>
                </a:solidFill>
                <a:cs typeface="Segoe UI Light"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buFont typeface="Wingdings" panose="05000000000000000000" pitchFamily="2" charset="2"/>
              <a:buChar char="§"/>
            </a:pPr>
            <a:r>
              <a:rPr lang="en-US" dirty="0">
                <a:latin typeface="+mj-lt"/>
              </a:rPr>
              <a:t>Unattended Installation Configuration</a:t>
            </a:r>
          </a:p>
          <a:p>
            <a:pPr>
              <a:buFont typeface="Wingdings" panose="05000000000000000000" pitchFamily="2" charset="2"/>
              <a:buChar char="§"/>
            </a:pPr>
            <a:r>
              <a:rPr lang="en-US" dirty="0">
                <a:latin typeface="+mj-lt"/>
              </a:rPr>
              <a:t>Custom Application Installation</a:t>
            </a:r>
          </a:p>
          <a:p>
            <a:pPr>
              <a:buFont typeface="Wingdings" panose="05000000000000000000" pitchFamily="2" charset="2"/>
              <a:buChar char="§"/>
            </a:pPr>
            <a:r>
              <a:rPr lang="en-US" dirty="0">
                <a:latin typeface="+mj-lt"/>
              </a:rPr>
              <a:t>Custom Application Configuration</a:t>
            </a:r>
          </a:p>
          <a:p>
            <a:pPr>
              <a:buFont typeface="Wingdings" panose="05000000000000000000" pitchFamily="2" charset="2"/>
              <a:buChar char="§"/>
            </a:pPr>
            <a:r>
              <a:rPr lang="en-US" dirty="0">
                <a:latin typeface="+mj-lt"/>
              </a:rPr>
              <a:t>User Profile Configuration</a:t>
            </a:r>
          </a:p>
          <a:p>
            <a:pPr>
              <a:buFont typeface="Wingdings" panose="05000000000000000000" pitchFamily="2" charset="2"/>
              <a:buChar char="§"/>
            </a:pPr>
            <a:r>
              <a:rPr lang="en-US" dirty="0">
                <a:latin typeface="+mj-lt"/>
              </a:rPr>
              <a:t>Patch and Update Implementation</a:t>
            </a:r>
          </a:p>
          <a:p>
            <a:pPr>
              <a:buFont typeface="Wingdings" panose="05000000000000000000" pitchFamily="2" charset="2"/>
              <a:buChar char="§"/>
            </a:pPr>
            <a:r>
              <a:rPr lang="en-US" dirty="0">
                <a:latin typeface="+mj-lt"/>
              </a:rPr>
              <a:t>Unattended Image Generation</a:t>
            </a:r>
          </a:p>
          <a:p>
            <a:pPr>
              <a:buFont typeface="Wingdings" panose="05000000000000000000" pitchFamily="2" charset="2"/>
              <a:buChar char="§"/>
            </a:pPr>
            <a:r>
              <a:rPr lang="en-US" dirty="0">
                <a:latin typeface="+mj-lt"/>
              </a:rPr>
              <a:t>Implementation of Custom Security Settings</a:t>
            </a:r>
          </a:p>
          <a:p>
            <a:pPr>
              <a:buFont typeface="Wingdings" panose="05000000000000000000" pitchFamily="2" charset="2"/>
              <a:buChar char="§"/>
            </a:pPr>
            <a:r>
              <a:rPr lang="en-US" dirty="0">
                <a:latin typeface="+mj-lt"/>
              </a:rPr>
              <a:t>Modular Application Sets</a:t>
            </a:r>
          </a:p>
          <a:p>
            <a:pPr>
              <a:buFont typeface="Wingdings" panose="05000000000000000000" pitchFamily="2" charset="2"/>
              <a:buChar char="§"/>
            </a:pPr>
            <a:r>
              <a:rPr lang="en-US" dirty="0">
                <a:latin typeface="+mj-lt"/>
              </a:rPr>
              <a:t>Organizational Branding</a:t>
            </a:r>
          </a:p>
          <a:p>
            <a:pPr>
              <a:buFont typeface="Wingdings" panose="05000000000000000000" pitchFamily="2" charset="2"/>
              <a:buChar char="§"/>
            </a:pPr>
            <a:r>
              <a:rPr lang="en-US" dirty="0">
                <a:latin typeface="+mj-lt"/>
              </a:rPr>
              <a:t>Multi-Platform Image Development</a:t>
            </a:r>
          </a:p>
          <a:p>
            <a:pPr>
              <a:buFont typeface="Wingdings" panose="05000000000000000000" pitchFamily="2" charset="2"/>
              <a:buChar char="§"/>
            </a:pPr>
            <a:r>
              <a:rPr lang="en-US" dirty="0">
                <a:latin typeface="+mj-lt"/>
              </a:rPr>
              <a:t>Driver Management</a:t>
            </a:r>
          </a:p>
          <a:p>
            <a:pPr>
              <a:buFont typeface="Wingdings" panose="05000000000000000000" pitchFamily="2" charset="2"/>
              <a:buChar char="§"/>
            </a:pPr>
            <a:r>
              <a:rPr lang="en-US" dirty="0">
                <a:latin typeface="+mj-lt"/>
              </a:rPr>
              <a:t>Framework for custom script development</a:t>
            </a:r>
          </a:p>
        </p:txBody>
      </p:sp>
    </p:spTree>
    <p:extLst>
      <p:ext uri="{BB962C8B-B14F-4D97-AF65-F5344CB8AC3E}">
        <p14:creationId xmlns:p14="http://schemas.microsoft.com/office/powerpoint/2010/main" val="1773647186"/>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Windows Image and Configuration Designer</a:t>
            </a:r>
          </a:p>
        </p:txBody>
      </p:sp>
      <p:sp>
        <p:nvSpPr>
          <p:cNvPr id="4" name="Rectangle 3">
            <a:hlinkClick r:id="" action="ppaction://noaction"/>
          </p:cNvPr>
          <p:cNvSpPr/>
          <p:nvPr>
            <p:custDataLst>
              <p:tags r:id="rId1"/>
            </p:custDataLst>
          </p:nvPr>
        </p:nvSpPr>
        <p:spPr>
          <a:xfrm>
            <a:off x="2536702" y="1401455"/>
            <a:ext cx="9010169" cy="95332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r>
              <a:rPr lang="en-US" sz="1600" dirty="0">
                <a:solidFill>
                  <a:schemeClr val="tx1">
                    <a:lumMod val="75000"/>
                  </a:schemeClr>
                </a:solidFill>
                <a:latin typeface="+mj-lt"/>
                <a:cs typeface="Segoe UI Light" panose="020B0502040204020203" pitchFamily="34" charset="0"/>
              </a:rPr>
              <a:t>Starting with Windows 10, the Image Configuration and Designer (WICD) can be used to provide limited customization to Windows 10 clients. This allows common items like PKI Profiles, WIFI settings, Applications and even security settings to be applied as part of a single package.</a:t>
            </a:r>
          </a:p>
        </p:txBody>
      </p:sp>
      <p:sp>
        <p:nvSpPr>
          <p:cNvPr id="5" name="Rectangle 4">
            <a:hlinkClick r:id="" action="ppaction://noaction"/>
          </p:cNvPr>
          <p:cNvSpPr/>
          <p:nvPr>
            <p:custDataLst>
              <p:tags r:id="rId2"/>
            </p:custDataLst>
          </p:nvPr>
        </p:nvSpPr>
        <p:spPr>
          <a:xfrm>
            <a:off x="2536702" y="2469351"/>
            <a:ext cx="9010169" cy="91283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2" rtlCol="0" anchor="ctr"/>
          <a:lstStyle/>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Apply a limited configuration to devices brought by users into the enterprise</a:t>
            </a:r>
          </a:p>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Deploy standard settings to BYOD devices</a:t>
            </a:r>
          </a:p>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Deploy standard applications to CYOD devices</a:t>
            </a:r>
          </a:p>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Prevent Re-imaging</a:t>
            </a:r>
          </a:p>
          <a:p>
            <a:pPr marL="285750" indent="-285750">
              <a:buFont typeface="Arial" panose="020B0604020202020204" pitchFamily="34" charset="0"/>
              <a:buChar char="•"/>
            </a:pPr>
            <a:endParaRPr lang="en-US" sz="1600" dirty="0">
              <a:solidFill>
                <a:schemeClr val="tx1">
                  <a:lumMod val="75000"/>
                </a:schemeClr>
              </a:solidFill>
              <a:latin typeface="Segoe UI Light" panose="020B0502040204020203" pitchFamily="34" charset="0"/>
              <a:cs typeface="Segoe UI Light" panose="020B0502040204020203" pitchFamily="34" charset="0"/>
            </a:endParaRPr>
          </a:p>
        </p:txBody>
      </p:sp>
      <p:sp>
        <p:nvSpPr>
          <p:cNvPr id="6" name="Rectangle 5">
            <a:hlinkClick r:id="" action="ppaction://noaction"/>
          </p:cNvPr>
          <p:cNvSpPr/>
          <p:nvPr>
            <p:custDataLst>
              <p:tags r:id="rId3"/>
            </p:custDataLst>
          </p:nvPr>
        </p:nvSpPr>
        <p:spPr>
          <a:xfrm>
            <a:off x="2536702" y="3527125"/>
            <a:ext cx="9008053" cy="98373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2" rtlCol="0" anchor="ctr"/>
          <a:lstStyle/>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Limited Configuration Options</a:t>
            </a:r>
          </a:p>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Another baseline delivery mechanism to manage</a:t>
            </a:r>
          </a:p>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Promotes non-standard hardware purchase</a:t>
            </a:r>
          </a:p>
          <a:p>
            <a:pPr marL="285750" indent="-285750">
              <a:buFont typeface="Arial" panose="020B0604020202020204" pitchFamily="34" charset="0"/>
              <a:buChar char="•"/>
            </a:pPr>
            <a:endParaRPr lang="en-US" sz="1600" dirty="0">
              <a:solidFill>
                <a:schemeClr val="tx1">
                  <a:lumMod val="75000"/>
                </a:schemeClr>
              </a:solidFill>
              <a:latin typeface="Segoe UI Light" panose="020B0502040204020203" pitchFamily="34" charset="0"/>
              <a:cs typeface="Segoe UI Light" panose="020B0502040204020203" pitchFamily="34" charset="0"/>
            </a:endParaRPr>
          </a:p>
        </p:txBody>
      </p:sp>
      <p:sp>
        <p:nvSpPr>
          <p:cNvPr id="7" name="Rectangle 6">
            <a:hlinkClick r:id="" action="ppaction://noaction"/>
          </p:cNvPr>
          <p:cNvSpPr/>
          <p:nvPr>
            <p:custDataLst>
              <p:tags r:id="rId4"/>
            </p:custDataLst>
          </p:nvPr>
        </p:nvSpPr>
        <p:spPr>
          <a:xfrm>
            <a:off x="395742" y="1401454"/>
            <a:ext cx="1965232" cy="95332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Overview</a:t>
            </a:r>
          </a:p>
        </p:txBody>
      </p:sp>
      <p:sp>
        <p:nvSpPr>
          <p:cNvPr id="8" name="Rectangle 7">
            <a:hlinkClick r:id="" action="ppaction://noaction"/>
          </p:cNvPr>
          <p:cNvSpPr/>
          <p:nvPr>
            <p:custDataLst>
              <p:tags r:id="rId5"/>
            </p:custDataLst>
          </p:nvPr>
        </p:nvSpPr>
        <p:spPr>
          <a:xfrm>
            <a:off x="395742" y="4675450"/>
            <a:ext cx="1965232" cy="113174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Recommendation</a:t>
            </a:r>
          </a:p>
        </p:txBody>
      </p:sp>
      <p:sp>
        <p:nvSpPr>
          <p:cNvPr id="9" name="Rectangle 8">
            <a:hlinkClick r:id="" action="ppaction://noaction"/>
          </p:cNvPr>
          <p:cNvSpPr/>
          <p:nvPr>
            <p:custDataLst>
              <p:tags r:id="rId6"/>
            </p:custDataLst>
          </p:nvPr>
        </p:nvSpPr>
        <p:spPr>
          <a:xfrm>
            <a:off x="395742" y="3527125"/>
            <a:ext cx="1965232" cy="983733"/>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Considerations</a:t>
            </a:r>
          </a:p>
        </p:txBody>
      </p:sp>
      <p:sp>
        <p:nvSpPr>
          <p:cNvPr id="10" name="Rectangle 9">
            <a:hlinkClick r:id="" action="ppaction://noaction"/>
          </p:cNvPr>
          <p:cNvSpPr/>
          <p:nvPr>
            <p:custDataLst>
              <p:tags r:id="rId7"/>
            </p:custDataLst>
          </p:nvPr>
        </p:nvSpPr>
        <p:spPr>
          <a:xfrm>
            <a:off x="395742" y="2469350"/>
            <a:ext cx="1965232" cy="91283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rtlCol="0" anchor="ctr"/>
          <a:lstStyle/>
          <a:p>
            <a:pPr algn="ctr">
              <a:lnSpc>
                <a:spcPct val="90000"/>
              </a:lnSpc>
              <a:spcBef>
                <a:spcPct val="20000"/>
              </a:spcBef>
              <a:buClr>
                <a:srgbClr val="FFFFFF"/>
              </a:buClr>
              <a:buSzPct val="90000"/>
            </a:pPr>
            <a:r>
              <a:rPr lang="en-US" sz="1600" b="1" dirty="0">
                <a:solidFill>
                  <a:schemeClr val="bg1"/>
                </a:solidFill>
                <a:cs typeface="Segoe UI Light" panose="020B0502040204020203" pitchFamily="34" charset="0"/>
              </a:rPr>
              <a:t>Use Cases</a:t>
            </a:r>
          </a:p>
        </p:txBody>
      </p:sp>
      <p:sp>
        <p:nvSpPr>
          <p:cNvPr id="11" name="Rectangle 10">
            <a:hlinkClick r:id="" action="ppaction://noaction"/>
          </p:cNvPr>
          <p:cNvSpPr/>
          <p:nvPr>
            <p:custDataLst>
              <p:tags r:id="rId8"/>
            </p:custDataLst>
          </p:nvPr>
        </p:nvSpPr>
        <p:spPr>
          <a:xfrm>
            <a:off x="2525591" y="4675451"/>
            <a:ext cx="9008053" cy="113174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27" tIns="45686" rIns="68527" bIns="45686" numCol="1" rtlCol="0" anchor="ctr"/>
          <a:lstStyle/>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Use WICD to configure settings on employee owned devices to allow limited access to corporate resources, by allowing IT to deploy a single package to configure a multitude of settings</a:t>
            </a:r>
          </a:p>
          <a:p>
            <a:pPr marL="285750" indent="-285750">
              <a:buFont typeface="Arial" panose="020B0604020202020204" pitchFamily="34" charset="0"/>
              <a:buChar char="•"/>
            </a:pPr>
            <a:r>
              <a:rPr lang="en-US" sz="1600" dirty="0">
                <a:solidFill>
                  <a:schemeClr val="tx1">
                    <a:lumMod val="75000"/>
                  </a:schemeClr>
                </a:solidFill>
                <a:latin typeface="Segoe UI Light" panose="020B0502040204020203" pitchFamily="34" charset="0"/>
                <a:cs typeface="Segoe UI Light" panose="020B0502040204020203" pitchFamily="34" charset="0"/>
              </a:rPr>
              <a:t>Continue to use Microsoft Deployment Toolkit to create Windows 10 Images</a:t>
            </a:r>
          </a:p>
        </p:txBody>
      </p:sp>
    </p:spTree>
    <p:extLst>
      <p:ext uri="{BB962C8B-B14F-4D97-AF65-F5344CB8AC3E}">
        <p14:creationId xmlns:p14="http://schemas.microsoft.com/office/powerpoint/2010/main" val="29351217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2412" y="1100792"/>
            <a:ext cx="8572825" cy="3176254"/>
          </a:xfrm>
        </p:spPr>
        <p:txBody>
          <a:bodyPr/>
          <a:lstStyle/>
          <a:p>
            <a:pPr marL="0" indent="0">
              <a:buNone/>
            </a:pPr>
            <a:r>
              <a:rPr lang="en-US" dirty="0"/>
              <a:t>Hardware Requirements (minimums)</a:t>
            </a:r>
          </a:p>
          <a:p>
            <a:pPr marL="342900" lvl="1" indent="0">
              <a:buNone/>
            </a:pPr>
            <a:endParaRPr lang="en-US" b="1" dirty="0"/>
          </a:p>
          <a:p>
            <a:pPr marL="342900" lvl="1" indent="0">
              <a:buNone/>
            </a:pPr>
            <a:endParaRPr lang="en-US" b="1" dirty="0"/>
          </a:p>
          <a:p>
            <a:pPr marL="342900" lvl="1" indent="0">
              <a:buNone/>
            </a:pPr>
            <a:endParaRPr lang="en-US" b="1" dirty="0"/>
          </a:p>
          <a:p>
            <a:pPr marL="342900" lvl="1" indent="0">
              <a:buNone/>
            </a:pPr>
            <a:endParaRPr lang="en-US" b="1" dirty="0"/>
          </a:p>
          <a:p>
            <a:pPr marL="342900" lvl="1" indent="0">
              <a:buNone/>
            </a:pPr>
            <a:endParaRPr lang="en-US" b="1" dirty="0"/>
          </a:p>
          <a:p>
            <a:pPr marL="342900" lvl="1" indent="0">
              <a:buNone/>
            </a:pPr>
            <a:endParaRPr lang="en-US" b="1" dirty="0">
              <a:latin typeface="+mj-lt"/>
            </a:endParaRPr>
          </a:p>
        </p:txBody>
      </p:sp>
      <p:sp>
        <p:nvSpPr>
          <p:cNvPr id="3" name="Title 2"/>
          <p:cNvSpPr>
            <a:spLocks noGrp="1"/>
          </p:cNvSpPr>
          <p:nvPr>
            <p:ph type="title"/>
          </p:nvPr>
        </p:nvSpPr>
        <p:spPr/>
        <p:txBody>
          <a:bodyPr/>
          <a:lstStyle/>
          <a:p>
            <a:r>
              <a:rPr lang="en-US" dirty="0">
                <a:solidFill>
                  <a:srgbClr val="D83B01"/>
                </a:solidFill>
              </a:rPr>
              <a:t>Windows 10 Hardware Requirements</a:t>
            </a:r>
          </a:p>
        </p:txBody>
      </p:sp>
      <p:graphicFrame>
        <p:nvGraphicFramePr>
          <p:cNvPr id="4" name="Table 3"/>
          <p:cNvGraphicFramePr>
            <a:graphicFrameLocks noGrp="1"/>
          </p:cNvGraphicFramePr>
          <p:nvPr>
            <p:extLst>
              <p:ext uri="{D42A27DB-BD31-4B8C-83A1-F6EECF244321}">
                <p14:modId xmlns:p14="http://schemas.microsoft.com/office/powerpoint/2010/main" val="2393938046"/>
              </p:ext>
            </p:extLst>
          </p:nvPr>
        </p:nvGraphicFramePr>
        <p:xfrm>
          <a:off x="503237" y="2125662"/>
          <a:ext cx="11029788" cy="2438400"/>
        </p:xfrm>
        <a:graphic>
          <a:graphicData uri="http://schemas.openxmlformats.org/drawingml/2006/table">
            <a:tbl>
              <a:tblPr/>
              <a:tblGrid>
                <a:gridCol w="3034890">
                  <a:extLst>
                    <a:ext uri="{9D8B030D-6E8A-4147-A177-3AD203B41FA5}">
                      <a16:colId xmlns:a16="http://schemas.microsoft.com/office/drawing/2014/main" val="2907714328"/>
                    </a:ext>
                  </a:extLst>
                </a:gridCol>
                <a:gridCol w="7994898">
                  <a:extLst>
                    <a:ext uri="{9D8B030D-6E8A-4147-A177-3AD203B41FA5}">
                      <a16:colId xmlns:a16="http://schemas.microsoft.com/office/drawing/2014/main" val="3989646901"/>
                    </a:ext>
                  </a:extLst>
                </a:gridCol>
              </a:tblGrid>
              <a:tr h="0">
                <a:tc>
                  <a:txBody>
                    <a:bodyPr/>
                    <a:lstStyle/>
                    <a:p>
                      <a:pPr marL="0" marR="0" fontAlgn="t">
                        <a:spcBef>
                          <a:spcPts val="0"/>
                        </a:spcBef>
                        <a:spcAft>
                          <a:spcPts val="0"/>
                        </a:spcAft>
                      </a:pPr>
                      <a:r>
                        <a:rPr lang="en-US" sz="2000" b="1">
                          <a:solidFill>
                            <a:srgbClr val="D83B01"/>
                          </a:solidFill>
                          <a:effectLst/>
                          <a:latin typeface="+mj-lt"/>
                        </a:rPr>
                        <a:t>Component</a:t>
                      </a:r>
                      <a:endParaRPr lang="en-US" sz="2000">
                        <a:solidFill>
                          <a:srgbClr val="D83B01"/>
                        </a:solidFill>
                        <a:effectLst/>
                        <a:latin typeface="+mj-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tc>
                  <a:txBody>
                    <a:bodyPr/>
                    <a:lstStyle/>
                    <a:p>
                      <a:pPr marL="0" marR="0" fontAlgn="t">
                        <a:spcBef>
                          <a:spcPts val="0"/>
                        </a:spcBef>
                        <a:spcAft>
                          <a:spcPts val="0"/>
                        </a:spcAft>
                      </a:pPr>
                      <a:r>
                        <a:rPr lang="en-US" sz="2000" b="1" dirty="0">
                          <a:solidFill>
                            <a:srgbClr val="D83B01"/>
                          </a:solidFill>
                          <a:effectLst/>
                          <a:latin typeface="+mj-lt"/>
                        </a:rPr>
                        <a:t>Requirement</a:t>
                      </a:r>
                      <a:endParaRPr lang="en-US" sz="2000" dirty="0">
                        <a:solidFill>
                          <a:srgbClr val="D83B01"/>
                        </a:solidFill>
                        <a:effectLst/>
                        <a:latin typeface="+mj-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3701207"/>
                  </a:ext>
                </a:extLst>
              </a:tr>
              <a:tr h="0">
                <a:tc>
                  <a:txBody>
                    <a:bodyPr/>
                    <a:lstStyle/>
                    <a:p>
                      <a:pPr marL="0" marR="0" fontAlgn="t">
                        <a:spcBef>
                          <a:spcPts val="0"/>
                        </a:spcBef>
                        <a:spcAft>
                          <a:spcPts val="0"/>
                        </a:spcAft>
                      </a:pPr>
                      <a:r>
                        <a:rPr lang="en-US" sz="2000" dirty="0">
                          <a:solidFill>
                            <a:srgbClr val="D83B01"/>
                          </a:solidFill>
                          <a:effectLst/>
                          <a:latin typeface="+mj-lt"/>
                        </a:rPr>
                        <a:t>Processor</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2000" dirty="0">
                          <a:solidFill>
                            <a:srgbClr val="D83B01"/>
                          </a:solidFill>
                          <a:effectLst/>
                          <a:latin typeface="+mj-lt"/>
                        </a:rPr>
                        <a:t>A 1-gigahertz (GHz) or faster processor</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734442716"/>
                  </a:ext>
                </a:extLst>
              </a:tr>
              <a:tr h="0">
                <a:tc>
                  <a:txBody>
                    <a:bodyPr/>
                    <a:lstStyle/>
                    <a:p>
                      <a:pPr marL="0" marR="0" fontAlgn="t">
                        <a:spcBef>
                          <a:spcPts val="0"/>
                        </a:spcBef>
                        <a:spcAft>
                          <a:spcPts val="0"/>
                        </a:spcAft>
                      </a:pPr>
                      <a:r>
                        <a:rPr lang="en-US" sz="2000" dirty="0">
                          <a:solidFill>
                            <a:srgbClr val="D83B01"/>
                          </a:solidFill>
                          <a:effectLst/>
                          <a:latin typeface="+mj-lt"/>
                        </a:rPr>
                        <a:t>Memory</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2000" dirty="0">
                          <a:solidFill>
                            <a:srgbClr val="D83B01"/>
                          </a:solidFill>
                          <a:effectLst/>
                          <a:latin typeface="+mj-lt"/>
                        </a:rPr>
                        <a:t>1 gigabyte (GB) or RAM on 32-bit versions and 2 GB for 64-bit versions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492769671"/>
                  </a:ext>
                </a:extLst>
              </a:tr>
              <a:tr h="0">
                <a:tc>
                  <a:txBody>
                    <a:bodyPr/>
                    <a:lstStyle/>
                    <a:p>
                      <a:pPr marL="0" marR="0" fontAlgn="t">
                        <a:spcBef>
                          <a:spcPts val="0"/>
                        </a:spcBef>
                        <a:spcAft>
                          <a:spcPts val="0"/>
                        </a:spcAft>
                      </a:pPr>
                      <a:r>
                        <a:rPr lang="en-US" sz="2000" dirty="0">
                          <a:solidFill>
                            <a:srgbClr val="D83B01"/>
                          </a:solidFill>
                          <a:effectLst/>
                          <a:latin typeface="+mj-lt"/>
                        </a:rPr>
                        <a:t>Hard disk space</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2000" dirty="0">
                          <a:solidFill>
                            <a:srgbClr val="D83B01"/>
                          </a:solidFill>
                          <a:effectLst/>
                          <a:latin typeface="+mj-lt"/>
                        </a:rPr>
                        <a:t>16 GB for 32-bit versions and 20 GB for 64-bit versions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548508525"/>
                  </a:ext>
                </a:extLst>
              </a:tr>
              <a:tr h="203200">
                <a:tc>
                  <a:txBody>
                    <a:bodyPr/>
                    <a:lstStyle/>
                    <a:p>
                      <a:pPr marL="0" marR="0" fontAlgn="t">
                        <a:spcBef>
                          <a:spcPts val="0"/>
                        </a:spcBef>
                        <a:spcAft>
                          <a:spcPts val="0"/>
                        </a:spcAft>
                      </a:pPr>
                      <a:r>
                        <a:rPr lang="en-US" sz="2000" dirty="0">
                          <a:solidFill>
                            <a:srgbClr val="D83B01"/>
                          </a:solidFill>
                          <a:effectLst/>
                          <a:latin typeface="+mj-lt"/>
                        </a:rPr>
                        <a:t>Graphics card</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2000" dirty="0">
                          <a:solidFill>
                            <a:srgbClr val="D83B01"/>
                          </a:solidFill>
                          <a:effectLst/>
                          <a:latin typeface="+mj-lt"/>
                        </a:rPr>
                        <a:t>DirectX 9 or later with a Windows Display Driver Model (WDDM) 1.0 driver</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50356878"/>
                  </a:ext>
                </a:extLst>
              </a:tr>
              <a:tr h="203200">
                <a:tc>
                  <a:txBody>
                    <a:bodyPr/>
                    <a:lstStyle/>
                    <a:p>
                      <a:pPr marL="0" marR="0" fontAlgn="t">
                        <a:spcBef>
                          <a:spcPts val="0"/>
                        </a:spcBef>
                        <a:spcAft>
                          <a:spcPts val="0"/>
                        </a:spcAft>
                      </a:pPr>
                      <a:r>
                        <a:rPr lang="en-US" sz="2000" dirty="0">
                          <a:solidFill>
                            <a:srgbClr val="D83B01"/>
                          </a:solidFill>
                          <a:effectLst/>
                          <a:latin typeface="+mj-lt"/>
                        </a:rPr>
                        <a:t>Display</a:t>
                      </a:r>
                      <a:r>
                        <a:rPr lang="en-US" sz="2000" baseline="0" dirty="0">
                          <a:solidFill>
                            <a:srgbClr val="D83B01"/>
                          </a:solidFill>
                          <a:effectLst/>
                          <a:latin typeface="+mj-lt"/>
                        </a:rPr>
                        <a:t> Resolution</a:t>
                      </a:r>
                      <a:endParaRPr lang="en-US" sz="2000" dirty="0">
                        <a:solidFill>
                          <a:srgbClr val="D83B01"/>
                        </a:solidFill>
                        <a:effectLst/>
                        <a:latin typeface="+mj-lt"/>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2000" dirty="0">
                          <a:solidFill>
                            <a:srgbClr val="D83B01"/>
                          </a:solidFill>
                          <a:effectLst/>
                          <a:latin typeface="+mj-lt"/>
                        </a:rPr>
                        <a:t>800 x 600 pixels</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621504285"/>
                  </a:ext>
                </a:extLst>
              </a:tr>
            </a:tbl>
          </a:graphicData>
        </a:graphic>
      </p:graphicFrame>
      <p:pic>
        <p:nvPicPr>
          <p:cNvPr id="8" name="Picture 7"/>
          <p:cNvPicPr>
            <a:picLocks noChangeAspect="1"/>
          </p:cNvPicPr>
          <p:nvPr/>
        </p:nvPicPr>
        <p:blipFill>
          <a:blip r:embed="rId3"/>
          <a:stretch>
            <a:fillRect/>
          </a:stretch>
        </p:blipFill>
        <p:spPr>
          <a:xfrm>
            <a:off x="827249" y="4722707"/>
            <a:ext cx="8922209" cy="2051155"/>
          </a:xfrm>
          <a:prstGeom prst="rect">
            <a:avLst/>
          </a:prstGeom>
        </p:spPr>
      </p:pic>
    </p:spTree>
    <p:extLst>
      <p:ext uri="{BB962C8B-B14F-4D97-AF65-F5344CB8AC3E}">
        <p14:creationId xmlns:p14="http://schemas.microsoft.com/office/powerpoint/2010/main" val="103369476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340197"/>
          </a:xfrm>
        </p:spPr>
        <p:txBody>
          <a:bodyPr vert="horz" wrap="square" lIns="146304" tIns="91440" rIns="146304" bIns="91440" rtlCol="0" anchor="t">
            <a:spAutoFit/>
          </a:bodyPr>
          <a:lstStyle/>
          <a:p>
            <a:pPr lvl="1"/>
            <a:r>
              <a:rPr lang="EN-US" sz="4000" dirty="0">
                <a:latin typeface="+mj-lt"/>
              </a:rPr>
              <a:t>Choose the appropriate remote management tools; configure remote management settings</a:t>
            </a:r>
          </a:p>
          <a:p>
            <a:pPr lvl="1"/>
            <a:r>
              <a:rPr lang="EN-US" sz="4000" dirty="0">
                <a:latin typeface="+mj-lt"/>
              </a:rPr>
              <a:t>Modify settings remotely by using the Microsoft Management Console (MMC) </a:t>
            </a:r>
            <a:r>
              <a:rPr lang="EN-US" sz="4000" dirty="0" err="1">
                <a:latin typeface="+mj-lt"/>
              </a:rPr>
              <a:t>or</a:t>
            </a:r>
            <a:r>
              <a:rPr lang="EN-US" sz="4000" dirty="0">
                <a:latin typeface="+mj-lt"/>
              </a:rPr>
              <a:t> Windows PowerShell</a:t>
            </a:r>
          </a:p>
          <a:p>
            <a:pPr lvl="1"/>
            <a:r>
              <a:rPr lang="EN-US" sz="4000" dirty="0">
                <a:latin typeface="+mj-lt"/>
              </a:rPr>
              <a:t>Configure Remote Assistance, including Easy Connect</a:t>
            </a:r>
          </a:p>
          <a:p>
            <a:pPr lvl="1"/>
            <a:r>
              <a:rPr lang="EN-US" sz="4000" dirty="0">
                <a:latin typeface="+mj-lt"/>
              </a:rPr>
              <a:t>Configure Remote Desktop</a:t>
            </a:r>
          </a:p>
          <a:p>
            <a:pPr lvl="1"/>
            <a:r>
              <a:rPr lang="EN-US" sz="4000" dirty="0">
                <a:latin typeface="+mj-lt"/>
              </a:rPr>
              <a:t>Configure remote PowerShell</a:t>
            </a:r>
          </a:p>
          <a:p>
            <a:endParaRPr lang="en-US" dirty="0"/>
          </a:p>
        </p:txBody>
      </p:sp>
      <p:sp>
        <p:nvSpPr>
          <p:cNvPr id="3" name="Title 2"/>
          <p:cNvSpPr>
            <a:spLocks noGrp="1"/>
          </p:cNvSpPr>
          <p:nvPr>
            <p:ph type="title"/>
          </p:nvPr>
        </p:nvSpPr>
        <p:spPr/>
        <p:txBody>
          <a:bodyPr/>
          <a:lstStyle/>
          <a:p>
            <a:r>
              <a:rPr lang="en-US" dirty="0">
                <a:solidFill>
                  <a:schemeClr val="tx2"/>
                </a:solidFill>
              </a:rPr>
              <a:t>Configure remote management </a:t>
            </a:r>
            <a:br>
              <a:rPr lang="en-US" sz="4000" dirty="0"/>
            </a:br>
            <a:endParaRPr lang="en-US" sz="4000" dirty="0"/>
          </a:p>
        </p:txBody>
      </p:sp>
    </p:spTree>
    <p:extLst>
      <p:ext uri="{BB962C8B-B14F-4D97-AF65-F5344CB8AC3E}">
        <p14:creationId xmlns:p14="http://schemas.microsoft.com/office/powerpoint/2010/main" val="1187370934"/>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092881"/>
          </a:xfrm>
        </p:spPr>
        <p:txBody>
          <a:bodyPr vert="horz" wrap="square" lIns="146304" tIns="91440" rIns="146304" bIns="91440" rtlCol="0" anchor="t">
            <a:spAutoFit/>
          </a:bodyPr>
          <a:lstStyle/>
          <a:p>
            <a:pPr marL="0" indent="0">
              <a:buNone/>
            </a:pPr>
            <a:r>
              <a:rPr lang="EN-US" dirty="0"/>
              <a:t>Creating and Editing Remote Desktop connections</a:t>
            </a:r>
          </a:p>
          <a:p>
            <a:r>
              <a:rPr lang="EN-US" sz="2000" dirty="0">
                <a:solidFill>
                  <a:schemeClr val="tx1"/>
                </a:solidFill>
              </a:rPr>
              <a:t>General</a:t>
            </a:r>
          </a:p>
          <a:p>
            <a:r>
              <a:rPr lang="EN-US" sz="2000" dirty="0">
                <a:solidFill>
                  <a:schemeClr val="tx1"/>
                </a:solidFill>
              </a:rPr>
              <a:t>Display</a:t>
            </a:r>
          </a:p>
          <a:p>
            <a:r>
              <a:rPr lang="EN-US" sz="2000" dirty="0">
                <a:solidFill>
                  <a:schemeClr val="tx1"/>
                </a:solidFill>
              </a:rPr>
              <a:t>Local Resources</a:t>
            </a:r>
          </a:p>
          <a:p>
            <a:r>
              <a:rPr lang="EN-US" sz="2000" dirty="0">
                <a:solidFill>
                  <a:schemeClr val="tx1"/>
                </a:solidFill>
              </a:rPr>
              <a:t>Experiences</a:t>
            </a:r>
          </a:p>
        </p:txBody>
      </p:sp>
      <p:sp>
        <p:nvSpPr>
          <p:cNvPr id="3" name="Title 2"/>
          <p:cNvSpPr>
            <a:spLocks noGrp="1"/>
          </p:cNvSpPr>
          <p:nvPr>
            <p:ph type="title"/>
          </p:nvPr>
        </p:nvSpPr>
        <p:spPr/>
        <p:txBody>
          <a:bodyPr/>
          <a:lstStyle/>
          <a:p>
            <a:r>
              <a:rPr lang="en-US" dirty="0"/>
              <a:t>Configure Remote Desktop</a:t>
            </a:r>
          </a:p>
        </p:txBody>
      </p:sp>
      <p:pic>
        <p:nvPicPr>
          <p:cNvPr id="4" name="Picture 3"/>
          <p:cNvPicPr>
            <a:picLocks noChangeAspect="1"/>
          </p:cNvPicPr>
          <p:nvPr/>
        </p:nvPicPr>
        <p:blipFill>
          <a:blip r:embed="rId2"/>
          <a:stretch>
            <a:fillRect/>
          </a:stretch>
        </p:blipFill>
        <p:spPr>
          <a:xfrm>
            <a:off x="2560637" y="1897062"/>
            <a:ext cx="3876190" cy="4514286"/>
          </a:xfrm>
          <a:prstGeom prst="rect">
            <a:avLst/>
          </a:prstGeom>
        </p:spPr>
      </p:pic>
      <p:pic>
        <p:nvPicPr>
          <p:cNvPr id="6" name="Picture 5"/>
          <p:cNvPicPr>
            <a:picLocks noChangeAspect="1"/>
          </p:cNvPicPr>
          <p:nvPr/>
        </p:nvPicPr>
        <p:blipFill>
          <a:blip r:embed="rId3"/>
          <a:stretch>
            <a:fillRect/>
          </a:stretch>
        </p:blipFill>
        <p:spPr>
          <a:xfrm>
            <a:off x="3866047" y="1897062"/>
            <a:ext cx="3876190" cy="4514286"/>
          </a:xfrm>
          <a:prstGeom prst="rect">
            <a:avLst/>
          </a:prstGeom>
        </p:spPr>
      </p:pic>
      <p:pic>
        <p:nvPicPr>
          <p:cNvPr id="7" name="Picture 6"/>
          <p:cNvPicPr>
            <a:picLocks noChangeAspect="1"/>
          </p:cNvPicPr>
          <p:nvPr/>
        </p:nvPicPr>
        <p:blipFill>
          <a:blip r:embed="rId4"/>
          <a:stretch>
            <a:fillRect/>
          </a:stretch>
        </p:blipFill>
        <p:spPr>
          <a:xfrm>
            <a:off x="5151437" y="1897062"/>
            <a:ext cx="3876190" cy="4514286"/>
          </a:xfrm>
          <a:prstGeom prst="rect">
            <a:avLst/>
          </a:prstGeom>
        </p:spPr>
      </p:pic>
      <p:pic>
        <p:nvPicPr>
          <p:cNvPr id="8" name="Picture 7"/>
          <p:cNvPicPr>
            <a:picLocks noChangeAspect="1"/>
          </p:cNvPicPr>
          <p:nvPr/>
        </p:nvPicPr>
        <p:blipFill>
          <a:blip r:embed="rId5"/>
          <a:stretch>
            <a:fillRect/>
          </a:stretch>
        </p:blipFill>
        <p:spPr>
          <a:xfrm>
            <a:off x="6446837" y="1897062"/>
            <a:ext cx="3876190" cy="4514286"/>
          </a:xfrm>
          <a:prstGeom prst="rect">
            <a:avLst/>
          </a:prstGeom>
        </p:spPr>
      </p:pic>
      <p:pic>
        <p:nvPicPr>
          <p:cNvPr id="9" name="Picture 8"/>
          <p:cNvPicPr>
            <a:picLocks noChangeAspect="1"/>
          </p:cNvPicPr>
          <p:nvPr/>
        </p:nvPicPr>
        <p:blipFill>
          <a:blip r:embed="rId6"/>
          <a:stretch>
            <a:fillRect/>
          </a:stretch>
        </p:blipFill>
        <p:spPr>
          <a:xfrm>
            <a:off x="7742237" y="1897062"/>
            <a:ext cx="3876190" cy="4514286"/>
          </a:xfrm>
          <a:prstGeom prst="rect">
            <a:avLst/>
          </a:prstGeom>
        </p:spPr>
      </p:pic>
    </p:spTree>
    <p:extLst>
      <p:ext uri="{BB962C8B-B14F-4D97-AF65-F5344CB8AC3E}">
        <p14:creationId xmlns:p14="http://schemas.microsoft.com/office/powerpoint/2010/main" val="1113719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6306342"/>
          </a:xfrm>
        </p:spPr>
        <p:txBody>
          <a:bodyPr/>
          <a:lstStyle/>
          <a:p>
            <a:pPr marL="0" indent="0">
              <a:buNone/>
            </a:pPr>
            <a:r>
              <a:rPr lang="en-GB" sz="1800" dirty="0"/>
              <a:t>You are the administrator for contoso.com. A user named Jane attempts to access a resource on Server1 named </a:t>
            </a:r>
            <a:r>
              <a:rPr lang="en-GB" sz="1800" dirty="0" err="1"/>
              <a:t>LegalDocs</a:t>
            </a:r>
            <a:r>
              <a:rPr lang="en-GB" sz="1800" dirty="0"/>
              <a:t> (</a:t>
            </a:r>
            <a:r>
              <a:rPr lang="en-GB" sz="1800" dirty="0">
                <a:hlinkClick r:id="rId3" action="ppaction://hlinkfile"/>
              </a:rPr>
              <a:t>\\Server1\</a:t>
            </a:r>
            <a:r>
              <a:rPr lang="en-GB" sz="1800" dirty="0" err="1">
                <a:hlinkClick r:id="rId3" action="ppaction://hlinkfile"/>
              </a:rPr>
              <a:t>LegalDocs</a:t>
            </a:r>
            <a:r>
              <a:rPr lang="en-GB" sz="1800" dirty="0"/>
              <a:t>) but is denied access. She then uses Remote Desktop to connect to Server1, opens File Explorer, and is able to access </a:t>
            </a:r>
            <a:r>
              <a:rPr lang="en-GB" sz="1800" dirty="0" err="1"/>
              <a:t>LegalDocs</a:t>
            </a:r>
            <a:r>
              <a:rPr lang="en-GB" sz="1800" dirty="0"/>
              <a:t>.</a:t>
            </a:r>
          </a:p>
          <a:p>
            <a:pPr marL="0" indent="0">
              <a:buNone/>
            </a:pPr>
            <a:endParaRPr lang="en-GB" sz="1800" dirty="0"/>
          </a:p>
          <a:p>
            <a:pPr marL="0" indent="0">
              <a:buNone/>
            </a:pPr>
            <a:r>
              <a:rPr lang="en-GB" sz="1800" dirty="0"/>
              <a:t>You need to make sure when Jane attempts to access </a:t>
            </a:r>
            <a:r>
              <a:rPr lang="en-GB" sz="1800" dirty="0" err="1"/>
              <a:t>LegalDocs</a:t>
            </a:r>
            <a:r>
              <a:rPr lang="en-GB" sz="1800" dirty="0"/>
              <a:t>, she is denied access. All other users should not be effected by any changes you make.</a:t>
            </a:r>
          </a:p>
          <a:p>
            <a:pPr marL="0" indent="0">
              <a:buNone/>
            </a:pPr>
            <a:endParaRPr lang="en-GB" sz="1800" dirty="0"/>
          </a:p>
          <a:p>
            <a:pPr marL="0" indent="0">
              <a:buNone/>
            </a:pPr>
            <a:r>
              <a:rPr lang="en-GB" sz="1800" dirty="0"/>
              <a:t>You connect to Server1 through Computer Management, expand Shared Folders, click </a:t>
            </a:r>
            <a:r>
              <a:rPr lang="en-GB" sz="1800" dirty="0" err="1"/>
              <a:t>LegalDocs</a:t>
            </a:r>
            <a:r>
              <a:rPr lang="en-GB" sz="1800" dirty="0"/>
              <a:t>, and then click Properties.</a:t>
            </a:r>
          </a:p>
          <a:p>
            <a:pPr marL="0" indent="0">
              <a:buNone/>
            </a:pPr>
            <a:endParaRPr lang="en-GB" sz="1800" dirty="0"/>
          </a:p>
          <a:p>
            <a:pPr marL="0" indent="0">
              <a:buNone/>
            </a:pPr>
            <a:r>
              <a:rPr lang="en-GB" sz="1800" dirty="0"/>
              <a:t>What should you do next?</a:t>
            </a:r>
          </a:p>
          <a:p>
            <a:pPr marL="0" indent="0">
              <a:buNone/>
            </a:pPr>
            <a:endParaRPr lang="en-GB" sz="1800" dirty="0"/>
          </a:p>
          <a:p>
            <a:pPr>
              <a:buAutoNum type="alphaUcPeriod"/>
            </a:pPr>
            <a:r>
              <a:rPr lang="en-GB" sz="1800" b="1" dirty="0">
                <a:solidFill>
                  <a:srgbClr val="C00000"/>
                </a:solidFill>
              </a:rPr>
              <a:t>On the Share Permissions tab, add Jane’s account and select Deny Read</a:t>
            </a:r>
          </a:p>
          <a:p>
            <a:pPr>
              <a:buAutoNum type="alphaUcPeriod"/>
            </a:pPr>
            <a:r>
              <a:rPr lang="en-GB" sz="1800" b="1" dirty="0">
                <a:solidFill>
                  <a:srgbClr val="C00000"/>
                </a:solidFill>
              </a:rPr>
              <a:t>On the Security tab, add Jane’s account and select Deny Read</a:t>
            </a:r>
          </a:p>
          <a:p>
            <a:pPr>
              <a:buAutoNum type="alphaUcPeriod"/>
            </a:pPr>
            <a:r>
              <a:rPr lang="en-GB" sz="1800" b="1" dirty="0">
                <a:solidFill>
                  <a:srgbClr val="C00000"/>
                </a:solidFill>
              </a:rPr>
              <a:t>On the General tab, change the User Limit to 0</a:t>
            </a:r>
          </a:p>
          <a:p>
            <a:pPr>
              <a:buAutoNum type="alphaUcPeriod"/>
            </a:pPr>
            <a:r>
              <a:rPr lang="en-GB" sz="1800" b="1" dirty="0">
                <a:solidFill>
                  <a:srgbClr val="C00000"/>
                </a:solidFill>
              </a:rPr>
              <a:t>On the General tab, change the share name to </a:t>
            </a:r>
            <a:r>
              <a:rPr lang="en-GB" sz="1800" b="1" dirty="0" err="1">
                <a:solidFill>
                  <a:srgbClr val="C00000"/>
                </a:solidFill>
              </a:rPr>
              <a:t>LegalDocs</a:t>
            </a:r>
            <a:r>
              <a:rPr lang="en-GB" sz="1800" b="1" dirty="0">
                <a:solidFill>
                  <a:srgbClr val="C00000"/>
                </a:solidFill>
              </a:rPr>
              <a:t>$</a:t>
            </a: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b="1" dirty="0">
              <a:solidFill>
                <a:srgbClr val="C00000"/>
              </a:solidFill>
            </a:endParaRPr>
          </a:p>
          <a:p>
            <a:pPr>
              <a:buAutoNum type="alphaUcPeriod"/>
            </a:pPr>
            <a:endParaRPr lang="en-GB" sz="1800" dirty="0"/>
          </a:p>
        </p:txBody>
      </p:sp>
      <p:sp>
        <p:nvSpPr>
          <p:cNvPr id="3" name="Title 2"/>
          <p:cNvSpPr>
            <a:spLocks noGrp="1"/>
          </p:cNvSpPr>
          <p:nvPr>
            <p:ph type="title"/>
          </p:nvPr>
        </p:nvSpPr>
        <p:spPr/>
        <p:txBody>
          <a:bodyPr/>
          <a:lstStyle/>
          <a:p>
            <a:r>
              <a:rPr lang="en-GB" dirty="0"/>
              <a:t>Practice Question</a:t>
            </a:r>
          </a:p>
        </p:txBody>
      </p:sp>
    </p:spTree>
    <p:extLst>
      <p:ext uri="{BB962C8B-B14F-4D97-AF65-F5344CB8AC3E}">
        <p14:creationId xmlns:p14="http://schemas.microsoft.com/office/powerpoint/2010/main" val="68192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9" end="9"/>
                                            </p:txEl>
                                          </p:spTgt>
                                        </p:tgtEl>
                                      </p:cBhvr>
                                    </p:animEffect>
                                    <p:animScale>
                                      <p:cBhvr>
                                        <p:cTn id="7" dur="250" autoRev="1" fill="hold"/>
                                        <p:tgtEl>
                                          <p:spTgt spid="2">
                                            <p:txEl>
                                              <p:pRg st="9" end="9"/>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2"/>
                </a:solidFill>
              </a:rPr>
              <a:t>Configure and support core services</a:t>
            </a:r>
          </a:p>
        </p:txBody>
      </p:sp>
      <p:sp>
        <p:nvSpPr>
          <p:cNvPr id="4" name="Rectangle 3"/>
          <p:cNvSpPr>
            <a:spLocks/>
          </p:cNvSpPr>
          <p:nvPr/>
        </p:nvSpPr>
        <p:spPr bwMode="auto">
          <a:xfrm>
            <a:off x="457199" y="2194560"/>
            <a:ext cx="1572727" cy="1418707"/>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a:spLocks/>
          </p:cNvSpPr>
          <p:nvPr/>
        </p:nvSpPr>
        <p:spPr bwMode="auto">
          <a:xfrm>
            <a:off x="457199" y="3660557"/>
            <a:ext cx="1572727" cy="1418707"/>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a:spLocks/>
          </p:cNvSpPr>
          <p:nvPr/>
        </p:nvSpPr>
        <p:spPr bwMode="auto">
          <a:xfrm>
            <a:off x="457199" y="5126555"/>
            <a:ext cx="1572727" cy="1418707"/>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a:spLocks/>
          </p:cNvSpPr>
          <p:nvPr/>
        </p:nvSpPr>
        <p:spPr bwMode="auto">
          <a:xfrm>
            <a:off x="2082348" y="2194558"/>
            <a:ext cx="3197879" cy="199707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mj-lt"/>
                <a:ea typeface="Segoe UI" pitchFamily="34" charset="0"/>
                <a:cs typeface="Segoe UI" pitchFamily="34" charset="0"/>
              </a:rPr>
              <a:t>Tip #1</a:t>
            </a:r>
          </a:p>
          <a:p>
            <a:pP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Refresh yourself on how to subnet and </a:t>
            </a:r>
            <a:r>
              <a:rPr lang="en-US" sz="1400" dirty="0" err="1">
                <a:gradFill>
                  <a:gsLst>
                    <a:gs pos="0">
                      <a:srgbClr val="FFFFFF"/>
                    </a:gs>
                    <a:gs pos="100000">
                      <a:srgbClr val="FFFFFF"/>
                    </a:gs>
                  </a:gsLst>
                  <a:lin ang="5400000" scaled="0"/>
                </a:gradFill>
                <a:ea typeface="Segoe UI" pitchFamily="34" charset="0"/>
                <a:cs typeface="Segoe UI" pitchFamily="34" charset="0"/>
              </a:rPr>
              <a:t>supernet</a:t>
            </a:r>
            <a:r>
              <a:rPr lang="en-US" sz="1400" dirty="0">
                <a:gradFill>
                  <a:gsLst>
                    <a:gs pos="0">
                      <a:srgbClr val="FFFFFF"/>
                    </a:gs>
                    <a:gs pos="100000">
                      <a:srgbClr val="FFFFFF"/>
                    </a:gs>
                  </a:gsLst>
                  <a:lin ang="5400000" scaled="0"/>
                </a:gradFill>
                <a:ea typeface="Segoe UI" pitchFamily="34" charset="0"/>
                <a:cs typeface="Segoe UI" pitchFamily="34" charset="0"/>
              </a:rPr>
              <a:t>. Know common IPv6 addresses</a:t>
            </a:r>
          </a:p>
        </p:txBody>
      </p:sp>
      <p:sp>
        <p:nvSpPr>
          <p:cNvPr id="11" name="Rectangle 10"/>
          <p:cNvSpPr>
            <a:spLocks/>
          </p:cNvSpPr>
          <p:nvPr/>
        </p:nvSpPr>
        <p:spPr bwMode="auto">
          <a:xfrm>
            <a:off x="2102635" y="4259262"/>
            <a:ext cx="3177592" cy="22860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a:spLocks/>
          </p:cNvSpPr>
          <p:nvPr/>
        </p:nvSpPr>
        <p:spPr bwMode="auto">
          <a:xfrm>
            <a:off x="5332654" y="3802062"/>
            <a:ext cx="3197879" cy="274320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Segoe UI Light"/>
                <a:ea typeface="Segoe UI" pitchFamily="34" charset="0"/>
                <a:cs typeface="Segoe UI" pitchFamily="34" charset="0"/>
              </a:rPr>
              <a:t>Tip #2</a:t>
            </a:r>
          </a:p>
          <a:p>
            <a:pPr lvl="0" defTabSz="932472"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a:p>
            <a:pPr lvl="0" defTabSz="932472" fontAlgn="base">
              <a:lnSpc>
                <a:spcPct val="90000"/>
              </a:lnSpc>
              <a:spcBef>
                <a:spcPct val="0"/>
              </a:spcBef>
              <a:spcAft>
                <a:spcPct val="0"/>
              </a:spcAft>
            </a:pPr>
            <a:r>
              <a:rPr lang="en-US" dirty="0" err="1">
                <a:gradFill>
                  <a:gsLst>
                    <a:gs pos="0">
                      <a:srgbClr val="FFFFFF"/>
                    </a:gs>
                    <a:gs pos="100000">
                      <a:srgbClr val="FFFFFF"/>
                    </a:gs>
                  </a:gsLst>
                  <a:lin ang="5400000" scaled="0"/>
                </a:gradFill>
                <a:ea typeface="Segoe UI" pitchFamily="34" charset="0"/>
                <a:cs typeface="Segoe UI" pitchFamily="34" charset="0"/>
              </a:rPr>
              <a:t>netsh</a:t>
            </a:r>
            <a:r>
              <a:rPr lang="en-US" dirty="0">
                <a:gradFill>
                  <a:gsLst>
                    <a:gs pos="0">
                      <a:srgbClr val="FFFFFF"/>
                    </a:gs>
                    <a:gs pos="100000">
                      <a:srgbClr val="FFFFFF"/>
                    </a:gs>
                  </a:gsLst>
                  <a:lin ang="5400000" scaled="0"/>
                </a:gradFill>
                <a:ea typeface="Segoe UI" pitchFamily="34" charset="0"/>
                <a:cs typeface="Segoe UI" pitchFamily="34" charset="0"/>
              </a:rPr>
              <a:t> is still relevant on exams!</a:t>
            </a:r>
          </a:p>
        </p:txBody>
      </p:sp>
      <p:sp>
        <p:nvSpPr>
          <p:cNvPr id="14" name="Rectangle 13"/>
          <p:cNvSpPr>
            <a:spLocks/>
          </p:cNvSpPr>
          <p:nvPr/>
        </p:nvSpPr>
        <p:spPr bwMode="auto">
          <a:xfrm>
            <a:off x="9090065" y="2194560"/>
            <a:ext cx="2690771" cy="1531302"/>
          </a:xfrm>
          <a:prstGeom prst="rect">
            <a:avLst/>
          </a:prstGeom>
          <a:solidFill>
            <a:srgbClr val="3C3C3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Remote Desktop</a:t>
            </a:r>
          </a:p>
          <a:p>
            <a:pPr lvl="0" algn="ctr" defTabSz="932472" fontAlgn="base">
              <a:lnSpc>
                <a:spcPct val="90000"/>
              </a:lnSpc>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a:t>
            </a:r>
          </a:p>
          <a:p>
            <a:pPr lvl="0" algn="ctr" defTabSz="932472" fontAlgn="base">
              <a:lnSpc>
                <a:spcPct val="90000"/>
              </a:lnSpc>
              <a:spcBef>
                <a:spcPct val="0"/>
              </a:spcBef>
              <a:spcAft>
                <a:spcPct val="0"/>
              </a:spcAft>
            </a:pPr>
            <a:r>
              <a:rPr lang="en-US" sz="2200" dirty="0">
                <a:gradFill>
                  <a:gsLst>
                    <a:gs pos="0">
                      <a:srgbClr val="FFFFFF"/>
                    </a:gs>
                    <a:gs pos="100000">
                      <a:srgbClr val="FFFFFF"/>
                    </a:gs>
                  </a:gsLst>
                  <a:lin ang="5400000" scaled="0"/>
                </a:gradFill>
                <a:ea typeface="Segoe UI" pitchFamily="34" charset="0"/>
                <a:cs typeface="Segoe UI" pitchFamily="34" charset="0"/>
              </a:rPr>
              <a:t>Remote PowerShell</a:t>
            </a:r>
          </a:p>
        </p:txBody>
      </p:sp>
      <p:sp>
        <p:nvSpPr>
          <p:cNvPr id="23" name="Rectangle 22"/>
          <p:cNvSpPr>
            <a:spLocks/>
          </p:cNvSpPr>
          <p:nvPr/>
        </p:nvSpPr>
        <p:spPr bwMode="auto">
          <a:xfrm>
            <a:off x="8582957" y="3802062"/>
            <a:ext cx="3197879" cy="2743200"/>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82880" rIns="274320" bIns="182880"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4800" dirty="0">
                <a:gradFill>
                  <a:gsLst>
                    <a:gs pos="0">
                      <a:srgbClr val="FFFFFF"/>
                    </a:gs>
                    <a:gs pos="100000">
                      <a:srgbClr val="FFFFFF"/>
                    </a:gs>
                  </a:gsLst>
                  <a:lin ang="5400000" scaled="0"/>
                </a:gradFill>
                <a:latin typeface="Segoe UI Light"/>
                <a:ea typeface="Segoe UI" pitchFamily="34" charset="0"/>
                <a:cs typeface="Segoe UI" pitchFamily="34" charset="0"/>
              </a:rPr>
              <a:t>Tip #3</a:t>
            </a:r>
          </a:p>
          <a:p>
            <a:pPr lvl="0" defTabSz="932472" fontAlgn="base">
              <a:lnSpc>
                <a:spcPct val="90000"/>
              </a:lnSpc>
              <a:spcBef>
                <a:spcPct val="0"/>
              </a:spcBef>
              <a:spcAft>
                <a:spcPct val="0"/>
              </a:spcAft>
            </a:pPr>
            <a:endParaRPr lang="en-US" sz="1400" dirty="0">
              <a:gradFill>
                <a:gsLst>
                  <a:gs pos="0">
                    <a:srgbClr val="FFFFFF"/>
                  </a:gs>
                  <a:gs pos="100000">
                    <a:srgbClr val="FFFFFF"/>
                  </a:gs>
                </a:gsLst>
                <a:lin ang="5400000" scaled="0"/>
              </a:gradFill>
              <a:ea typeface="Segoe UI" pitchFamily="34" charset="0"/>
              <a:cs typeface="Segoe UI" pitchFamily="34" charset="0"/>
            </a:endParaRPr>
          </a:p>
          <a:p>
            <a:pPr lvl="0" defTabSz="932472" fontAlgn="base">
              <a:lnSpc>
                <a:spcPct val="90000"/>
              </a:lnSpc>
              <a:spcBef>
                <a:spcPct val="0"/>
              </a:spcBef>
              <a:spcAft>
                <a:spcPct val="0"/>
              </a:spcAft>
            </a:pPr>
            <a:r>
              <a:rPr lang="en-US" dirty="0">
                <a:gradFill>
                  <a:gsLst>
                    <a:gs pos="0">
                      <a:srgbClr val="FFFFFF"/>
                    </a:gs>
                    <a:gs pos="100000">
                      <a:srgbClr val="FFFFFF"/>
                    </a:gs>
                  </a:gsLst>
                  <a:lin ang="5400000" scaled="0"/>
                </a:gradFill>
                <a:ea typeface="Segoe UI" pitchFamily="34" charset="0"/>
                <a:cs typeface="Segoe UI" pitchFamily="34" charset="0"/>
              </a:rPr>
              <a:t>Folder Permissions haven’t changed. Know the relationship between Shared and NTFS</a:t>
            </a:r>
          </a:p>
        </p:txBody>
      </p:sp>
      <p:pic>
        <p:nvPicPr>
          <p:cNvPr id="17" name="Picture 16"/>
          <p:cNvPicPr>
            <a:picLocks noChangeAspect="1"/>
          </p:cNvPicPr>
          <p:nvPr/>
        </p:nvPicPr>
        <p:blipFill>
          <a:blip r:embed="rId2"/>
          <a:stretch>
            <a:fillRect/>
          </a:stretch>
        </p:blipFill>
        <p:spPr>
          <a:xfrm>
            <a:off x="554764" y="5214567"/>
            <a:ext cx="1377593" cy="1242682"/>
          </a:xfrm>
          <a:prstGeom prst="rect">
            <a:avLst/>
          </a:prstGeom>
        </p:spPr>
      </p:pic>
      <p:pic>
        <p:nvPicPr>
          <p:cNvPr id="18" name="Picture 17"/>
          <p:cNvPicPr>
            <a:picLocks noChangeAspect="1"/>
          </p:cNvPicPr>
          <p:nvPr/>
        </p:nvPicPr>
        <p:blipFill>
          <a:blip r:embed="rId3"/>
          <a:stretch>
            <a:fillRect/>
          </a:stretch>
        </p:blipFill>
        <p:spPr>
          <a:xfrm>
            <a:off x="719318" y="2431011"/>
            <a:ext cx="1048485" cy="945805"/>
          </a:xfrm>
          <a:prstGeom prst="rect">
            <a:avLst/>
          </a:prstGeom>
        </p:spPr>
      </p:pic>
      <p:sp>
        <p:nvSpPr>
          <p:cNvPr id="15" name="Rectangle 14"/>
          <p:cNvSpPr>
            <a:spLocks/>
          </p:cNvSpPr>
          <p:nvPr/>
        </p:nvSpPr>
        <p:spPr bwMode="auto">
          <a:xfrm>
            <a:off x="5332654" y="2213761"/>
            <a:ext cx="3704984" cy="1512101"/>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rgbClr val="FF0000"/>
                </a:solidFill>
                <a:ea typeface="Segoe UI" pitchFamily="34" charset="0"/>
                <a:cs typeface="Segoe UI" pitchFamily="34" charset="0"/>
              </a:rPr>
              <a:t>IPv4, IPv6, CIDR, </a:t>
            </a:r>
            <a:r>
              <a:rPr lang="en-US" sz="2400" dirty="0" err="1">
                <a:solidFill>
                  <a:srgbClr val="FF0000"/>
                </a:solidFill>
                <a:ea typeface="Segoe UI" pitchFamily="34" charset="0"/>
                <a:cs typeface="Segoe UI" pitchFamily="34" charset="0"/>
              </a:rPr>
              <a:t>Subnetting</a:t>
            </a:r>
            <a:r>
              <a:rPr lang="en-US" sz="2400" dirty="0">
                <a:solidFill>
                  <a:srgbClr val="FF0000"/>
                </a:solidFill>
                <a:ea typeface="Segoe UI" pitchFamily="34" charset="0"/>
                <a:cs typeface="Segoe UI" pitchFamily="34" charset="0"/>
              </a:rPr>
              <a:t> – it’s all there</a:t>
            </a:r>
          </a:p>
        </p:txBody>
      </p:sp>
      <p:pic>
        <p:nvPicPr>
          <p:cNvPr id="16" name="Picture 15"/>
          <p:cNvPicPr>
            <a:picLocks noChangeAspect="1"/>
          </p:cNvPicPr>
          <p:nvPr/>
        </p:nvPicPr>
        <p:blipFill>
          <a:blip r:embed="rId4"/>
          <a:stretch>
            <a:fillRect/>
          </a:stretch>
        </p:blipFill>
        <p:spPr>
          <a:xfrm>
            <a:off x="2257595" y="4292846"/>
            <a:ext cx="2867671" cy="2213427"/>
          </a:xfrm>
          <a:prstGeom prst="rect">
            <a:avLst/>
          </a:prstGeom>
        </p:spPr>
      </p:pic>
    </p:spTree>
    <p:extLst>
      <p:ext uri="{BB962C8B-B14F-4D97-AF65-F5344CB8AC3E}">
        <p14:creationId xmlns:p14="http://schemas.microsoft.com/office/powerpoint/2010/main" val="1066713856"/>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9058"/>
          </a:xfrm>
        </p:spPr>
        <p:txBody>
          <a:bodyPr/>
          <a:lstStyle/>
          <a:p>
            <a:r>
              <a:rPr lang="en-US" dirty="0"/>
              <a:t>03-Manage and Maintain Windows</a:t>
            </a:r>
          </a:p>
        </p:txBody>
      </p:sp>
    </p:spTree>
    <p:extLst>
      <p:ext uri="{BB962C8B-B14F-4D97-AF65-F5344CB8AC3E}">
        <p14:creationId xmlns:p14="http://schemas.microsoft.com/office/powerpoint/2010/main" val="3325084305"/>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909310"/>
          </a:xfrm>
        </p:spPr>
        <p:txBody>
          <a:bodyPr/>
          <a:lstStyle/>
          <a:p>
            <a:pPr lvl="1"/>
            <a:r>
              <a:rPr lang="en-US" sz="4000" dirty="0">
                <a:latin typeface="+mj-lt"/>
              </a:rPr>
              <a:t>Configure Windows Update options</a:t>
            </a:r>
          </a:p>
          <a:p>
            <a:pPr lvl="1"/>
            <a:r>
              <a:rPr lang="en-US" sz="4000" dirty="0">
                <a:latin typeface="+mj-lt"/>
              </a:rPr>
              <a:t>Implement Insider Preview, Current Branch (CB), Current Branch for Business (CBB), and Long Term Servicing Branch (LTSB) scenarios</a:t>
            </a:r>
          </a:p>
          <a:p>
            <a:pPr lvl="1"/>
            <a:r>
              <a:rPr lang="en-US" sz="4000" dirty="0">
                <a:latin typeface="+mj-lt"/>
              </a:rPr>
              <a:t>Manage update history</a:t>
            </a:r>
          </a:p>
          <a:p>
            <a:pPr lvl="1"/>
            <a:r>
              <a:rPr lang="en-US" sz="4000" dirty="0">
                <a:latin typeface="+mj-lt"/>
              </a:rPr>
              <a:t>Roll back updates</a:t>
            </a:r>
          </a:p>
          <a:p>
            <a:pPr lvl="1"/>
            <a:r>
              <a:rPr lang="en-US" sz="4000" dirty="0">
                <a:latin typeface="+mj-lt"/>
              </a:rPr>
              <a:t>Update Windows Store apps</a:t>
            </a:r>
          </a:p>
          <a:p>
            <a:endParaRPr lang="en-US" dirty="0"/>
          </a:p>
          <a:p>
            <a:endParaRPr lang="en-US" dirty="0"/>
          </a:p>
        </p:txBody>
      </p:sp>
      <p:sp>
        <p:nvSpPr>
          <p:cNvPr id="3" name="Title 2"/>
          <p:cNvSpPr>
            <a:spLocks noGrp="1"/>
          </p:cNvSpPr>
          <p:nvPr>
            <p:ph type="title"/>
          </p:nvPr>
        </p:nvSpPr>
        <p:spPr/>
        <p:txBody>
          <a:bodyPr/>
          <a:lstStyle/>
          <a:p>
            <a:r>
              <a:rPr lang="en-US" dirty="0">
                <a:solidFill>
                  <a:schemeClr val="tx2"/>
                </a:solidFill>
              </a:rPr>
              <a:t>Configure updates </a:t>
            </a:r>
            <a:br>
              <a:rPr lang="en-US" dirty="0"/>
            </a:br>
            <a:endParaRPr lang="en-US" dirty="0"/>
          </a:p>
        </p:txBody>
      </p:sp>
    </p:spTree>
    <p:extLst>
      <p:ext uri="{BB962C8B-B14F-4D97-AF65-F5344CB8AC3E}">
        <p14:creationId xmlns:p14="http://schemas.microsoft.com/office/powerpoint/2010/main" val="92271252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626156"/>
          </a:xfrm>
        </p:spPr>
        <p:txBody>
          <a:bodyPr vert="horz" wrap="square" lIns="146304" tIns="91440" rIns="146304" bIns="91440" rtlCol="0" anchor="t">
            <a:spAutoFit/>
          </a:bodyPr>
          <a:lstStyle/>
          <a:p>
            <a:pPr marL="0" indent="0">
              <a:buNone/>
            </a:pPr>
            <a:br>
              <a:rPr lang="en-US" dirty="0">
                <a:solidFill>
                  <a:schemeClr val="tx1"/>
                </a:solidFill>
              </a:rPr>
            </a:br>
            <a:r>
              <a:rPr lang="EN-US" dirty="0">
                <a:solidFill>
                  <a:srgbClr val="505050"/>
                </a:solidFill>
              </a:rPr>
              <a:t>Windows Update</a:t>
            </a:r>
            <a:endParaRPr lang="en-US" dirty="0">
              <a:solidFill>
                <a:srgbClr val="505050"/>
              </a:solidFill>
            </a:endParaRPr>
          </a:p>
          <a:p>
            <a:pPr lvl="1"/>
            <a:r>
              <a:rPr lang="EN-US" dirty="0">
                <a:solidFill>
                  <a:srgbClr val="D83B01"/>
                </a:solidFill>
                <a:latin typeface="Segoe UI Light"/>
              </a:rPr>
              <a:t>Default online location for home/small business PCs</a:t>
            </a:r>
          </a:p>
          <a:p>
            <a:pPr marL="0" indent="0">
              <a:buNone/>
            </a:pPr>
            <a:r>
              <a:rPr lang="EN-US" dirty="0">
                <a:solidFill>
                  <a:srgbClr val="505050"/>
                </a:solidFill>
              </a:rPr>
              <a:t>Windows Update for Business</a:t>
            </a:r>
            <a:endParaRPr lang="en-US" dirty="0">
              <a:solidFill>
                <a:srgbClr val="505050"/>
              </a:solidFill>
            </a:endParaRPr>
          </a:p>
          <a:p>
            <a:pPr lvl="1"/>
            <a:r>
              <a:rPr lang="EN-US" dirty="0">
                <a:solidFill>
                  <a:srgbClr val="D83B01"/>
                </a:solidFill>
                <a:latin typeface="Segoe UI Light"/>
              </a:rPr>
              <a:t>WU for the location, but with deferral settings that can be managed</a:t>
            </a:r>
            <a:endParaRPr lang="en-US" dirty="0">
              <a:solidFill>
                <a:srgbClr val="D83B01"/>
              </a:solidFill>
              <a:latin typeface="Segoe UI Light"/>
            </a:endParaRPr>
          </a:p>
          <a:p>
            <a:pPr marL="0" indent="0">
              <a:buNone/>
            </a:pPr>
            <a:r>
              <a:rPr lang="EN-US" dirty="0">
                <a:solidFill>
                  <a:srgbClr val="505050"/>
                </a:solidFill>
              </a:rPr>
              <a:t>WSUS</a:t>
            </a:r>
            <a:endParaRPr lang="en-US" dirty="0">
              <a:solidFill>
                <a:srgbClr val="505050"/>
              </a:solidFill>
            </a:endParaRPr>
          </a:p>
          <a:p>
            <a:pPr lvl="1"/>
            <a:r>
              <a:rPr lang="EN-US" dirty="0">
                <a:solidFill>
                  <a:srgbClr val="D83B01"/>
                </a:solidFill>
                <a:latin typeface="Segoe UI Light"/>
              </a:rPr>
              <a:t>Administrator defined releases of updates and upgrades.</a:t>
            </a:r>
          </a:p>
          <a:p>
            <a:pPr marL="0" indent="0">
              <a:buNone/>
            </a:pPr>
            <a:r>
              <a:rPr lang="EN-US" dirty="0">
                <a:solidFill>
                  <a:srgbClr val="505050"/>
                </a:solidFill>
              </a:rPr>
              <a:t>System Center Configuration Manager</a:t>
            </a:r>
          </a:p>
          <a:p>
            <a:pPr lvl="1"/>
            <a:r>
              <a:rPr lang="EN-US" dirty="0">
                <a:solidFill>
                  <a:srgbClr val="D83B01"/>
                </a:solidFill>
                <a:latin typeface="Segoe UI Light"/>
              </a:rPr>
              <a:t>Similar to WSUS but for Config Manager clients.</a:t>
            </a:r>
            <a:endParaRPr lang="en-US" dirty="0">
              <a:solidFill>
                <a:srgbClr val="D83B01"/>
              </a:solidFill>
              <a:latin typeface="Segoe UI Light"/>
            </a:endParaRPr>
          </a:p>
          <a:p>
            <a:endParaRPr lang="EN-US" dirty="0"/>
          </a:p>
        </p:txBody>
      </p:sp>
      <p:sp>
        <p:nvSpPr>
          <p:cNvPr id="3" name="Title 2"/>
          <p:cNvSpPr>
            <a:spLocks noGrp="1"/>
          </p:cNvSpPr>
          <p:nvPr>
            <p:ph type="title"/>
          </p:nvPr>
        </p:nvSpPr>
        <p:spPr/>
        <p:txBody>
          <a:bodyPr/>
          <a:lstStyle/>
          <a:p>
            <a:r>
              <a:rPr lang="EN-US" dirty="0"/>
              <a:t>Windows Update Options</a:t>
            </a:r>
            <a:endParaRPr lang="en-US" dirty="0"/>
          </a:p>
        </p:txBody>
      </p:sp>
    </p:spTree>
    <p:extLst>
      <p:ext uri="{BB962C8B-B14F-4D97-AF65-F5344CB8AC3E}">
        <p14:creationId xmlns:p14="http://schemas.microsoft.com/office/powerpoint/2010/main" val="8391786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Configuring Windows Updates</a:t>
            </a:r>
            <a:endParaRPr lang="en-US" dirty="0"/>
          </a:p>
        </p:txBody>
      </p:sp>
      <p:pic>
        <p:nvPicPr>
          <p:cNvPr id="4" name="Picture 3"/>
          <p:cNvPicPr>
            <a:picLocks noChangeAspect="1"/>
          </p:cNvPicPr>
          <p:nvPr/>
        </p:nvPicPr>
        <p:blipFill>
          <a:blip r:embed="rId3"/>
          <a:stretch>
            <a:fillRect/>
          </a:stretch>
        </p:blipFill>
        <p:spPr>
          <a:xfrm>
            <a:off x="6442147" y="1343025"/>
            <a:ext cx="5719691" cy="5025546"/>
          </a:xfrm>
          <a:prstGeom prst="rect">
            <a:avLst/>
          </a:prstGeom>
        </p:spPr>
      </p:pic>
      <p:pic>
        <p:nvPicPr>
          <p:cNvPr id="5" name="Picture 4" descr="cbb.JPG"/>
          <p:cNvPicPr>
            <a:picLocks noChangeAspect="1"/>
          </p:cNvPicPr>
          <p:nvPr/>
        </p:nvPicPr>
        <p:blipFill>
          <a:blip r:embed="rId4"/>
          <a:stretch>
            <a:fillRect/>
          </a:stretch>
        </p:blipFill>
        <p:spPr>
          <a:xfrm>
            <a:off x="272273" y="1343025"/>
            <a:ext cx="5429313" cy="5025546"/>
          </a:xfrm>
          <a:prstGeom prst="rect">
            <a:avLst/>
          </a:prstGeom>
        </p:spPr>
      </p:pic>
    </p:spTree>
    <p:extLst>
      <p:ext uri="{BB962C8B-B14F-4D97-AF65-F5344CB8AC3E}">
        <p14:creationId xmlns:p14="http://schemas.microsoft.com/office/powerpoint/2010/main" val="3660130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8" y="1209973"/>
            <a:ext cx="11429999" cy="3176254"/>
          </a:xfrm>
        </p:spPr>
        <p:txBody>
          <a:bodyPr/>
          <a:lstStyle/>
          <a:p>
            <a:r>
              <a:rPr lang="EN-US" dirty="0"/>
              <a:t>Demo:</a:t>
            </a:r>
            <a:br>
              <a:rPr lang="en-US" dirty="0">
                <a:solidFill>
                  <a:schemeClr val="tx1"/>
                </a:solidFill>
              </a:rPr>
            </a:br>
            <a:r>
              <a:rPr lang="EN-US" dirty="0">
                <a:solidFill>
                  <a:srgbClr val="FFFFFF"/>
                </a:solidFill>
                <a:latin typeface="Segoe UI Light"/>
              </a:rPr>
              <a:t>Configuring Windows Update Settings</a:t>
            </a:r>
            <a:endParaRPr lang="en-US" dirty="0"/>
          </a:p>
        </p:txBody>
      </p:sp>
    </p:spTree>
    <p:extLst>
      <p:ext uri="{BB962C8B-B14F-4D97-AF65-F5344CB8AC3E}">
        <p14:creationId xmlns:p14="http://schemas.microsoft.com/office/powerpoint/2010/main" val="3485902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8722" y="1058862"/>
            <a:ext cx="11887200" cy="5986254"/>
          </a:xfrm>
        </p:spPr>
        <p:txBody>
          <a:bodyPr vert="horz" wrap="square" lIns="146304" tIns="91440" rIns="146304" bIns="91440" rtlCol="0" anchor="t">
            <a:spAutoFit/>
          </a:bodyPr>
          <a:lstStyle/>
          <a:p>
            <a:pPr marL="0" indent="0">
              <a:buNone/>
            </a:pPr>
            <a:r>
              <a:rPr lang="EN-US" sz="3600" dirty="0">
                <a:solidFill>
                  <a:srgbClr val="505050"/>
                </a:solidFill>
              </a:rPr>
              <a:t>Insider Preview</a:t>
            </a:r>
            <a:endParaRPr lang="en-US" sz="3600" dirty="0">
              <a:solidFill>
                <a:srgbClr val="505050"/>
              </a:solidFill>
            </a:endParaRPr>
          </a:p>
          <a:p>
            <a:r>
              <a:rPr lang="EN-US" sz="1800" dirty="0">
                <a:solidFill>
                  <a:srgbClr val="D83B01"/>
                </a:solidFill>
              </a:rPr>
              <a:t>Prestaging for CB. Enthusiasts and non-production PCs</a:t>
            </a:r>
            <a:endParaRPr lang="en-US" sz="1800" dirty="0">
              <a:solidFill>
                <a:srgbClr val="D83B01"/>
              </a:solidFill>
            </a:endParaRPr>
          </a:p>
          <a:p>
            <a:r>
              <a:rPr lang="EN-US" sz="1800" dirty="0">
                <a:solidFill>
                  <a:srgbClr val="D83B01"/>
                </a:solidFill>
              </a:rPr>
              <a:t>Latest builds deployed</a:t>
            </a:r>
            <a:endParaRPr lang="en-US" sz="1800" dirty="0">
              <a:solidFill>
                <a:srgbClr val="D83B01"/>
              </a:solidFill>
            </a:endParaRPr>
          </a:p>
          <a:p>
            <a:pPr marL="0" indent="0">
              <a:buNone/>
            </a:pPr>
            <a:r>
              <a:rPr lang="EN-US" sz="3600" dirty="0">
                <a:solidFill>
                  <a:srgbClr val="505050"/>
                </a:solidFill>
              </a:rPr>
              <a:t>Current Branch (CB)</a:t>
            </a:r>
          </a:p>
          <a:p>
            <a:r>
              <a:rPr lang="EN-US" sz="1800" dirty="0">
                <a:solidFill>
                  <a:srgbClr val="D83B01"/>
                </a:solidFill>
              </a:rPr>
              <a:t>Officially released updates for consumers/businesses.</a:t>
            </a:r>
            <a:endParaRPr lang="en-US" sz="1800" dirty="0">
              <a:solidFill>
                <a:srgbClr val="D83B01"/>
              </a:solidFill>
            </a:endParaRPr>
          </a:p>
          <a:p>
            <a:r>
              <a:rPr lang="EN-US" sz="1800" dirty="0">
                <a:solidFill>
                  <a:srgbClr val="D83B01"/>
                </a:solidFill>
              </a:rPr>
              <a:t>Any PC not set to defer updates will receive updates for immediate installation.</a:t>
            </a:r>
            <a:endParaRPr lang="en-US" sz="1800" dirty="0">
              <a:solidFill>
                <a:srgbClr val="D83B01"/>
              </a:solidFill>
            </a:endParaRPr>
          </a:p>
          <a:p>
            <a:pPr marL="0" indent="0">
              <a:buNone/>
            </a:pPr>
            <a:r>
              <a:rPr lang="EN-US" sz="3600" dirty="0">
                <a:solidFill>
                  <a:srgbClr val="505050"/>
                </a:solidFill>
              </a:rPr>
              <a:t>Current Branch for Business (CBB)</a:t>
            </a:r>
          </a:p>
          <a:p>
            <a:r>
              <a:rPr lang="EN-US" sz="1800" dirty="0">
                <a:solidFill>
                  <a:srgbClr val="D83B01"/>
                </a:solidFill>
              </a:rPr>
              <a:t>Staged update releases for companies wishing to allow time for testing.</a:t>
            </a:r>
            <a:endParaRPr lang="en-US" sz="1800" dirty="0">
              <a:solidFill>
                <a:srgbClr val="D83B01"/>
              </a:solidFill>
            </a:endParaRPr>
          </a:p>
          <a:p>
            <a:r>
              <a:rPr lang="EN-US" sz="1800" dirty="0">
                <a:solidFill>
                  <a:srgbClr val="D83B01"/>
                </a:solidFill>
              </a:rPr>
              <a:t>Deferrals for up to 8 months for feature updates, and 4 weeks for quality updates. </a:t>
            </a:r>
            <a:endParaRPr lang="en-US" sz="1800" dirty="0">
              <a:solidFill>
                <a:srgbClr val="D83B01"/>
              </a:solidFill>
            </a:endParaRPr>
          </a:p>
          <a:p>
            <a:r>
              <a:rPr lang="EN-US" sz="1800" dirty="0">
                <a:solidFill>
                  <a:srgbClr val="D83B01"/>
                </a:solidFill>
              </a:rPr>
              <a:t>Support for 2 concurrent CBB builds.</a:t>
            </a:r>
            <a:endParaRPr lang="en-US" sz="1800" dirty="0">
              <a:solidFill>
                <a:srgbClr val="D83B01"/>
              </a:solidFill>
            </a:endParaRPr>
          </a:p>
          <a:p>
            <a:r>
              <a:rPr lang="EN-US" sz="1800" dirty="0">
                <a:solidFill>
                  <a:srgbClr val="D83B01"/>
                </a:solidFill>
              </a:rPr>
              <a:t>Managed by Intune or Group Policy.</a:t>
            </a:r>
            <a:endParaRPr lang="en-US" sz="1800" dirty="0">
              <a:solidFill>
                <a:srgbClr val="D83B01"/>
              </a:solidFill>
            </a:endParaRPr>
          </a:p>
          <a:p>
            <a:pPr marL="0" indent="0">
              <a:buNone/>
            </a:pPr>
            <a:r>
              <a:rPr lang="EN-US" sz="3600" dirty="0">
                <a:solidFill>
                  <a:srgbClr val="505050"/>
                </a:solidFill>
              </a:rPr>
              <a:t>Long Term Servicing Branch (LTSB)</a:t>
            </a:r>
          </a:p>
          <a:p>
            <a:r>
              <a:rPr lang="EN-US" sz="1800" dirty="0">
                <a:solidFill>
                  <a:srgbClr val="D83B01"/>
                </a:solidFill>
              </a:rPr>
              <a:t>Slowest release ring, new build every 1-3 years</a:t>
            </a:r>
            <a:endParaRPr lang="en-US" sz="1800" dirty="0">
              <a:solidFill>
                <a:srgbClr val="D83B01"/>
              </a:solidFill>
            </a:endParaRPr>
          </a:p>
          <a:p>
            <a:r>
              <a:rPr lang="EN-US" sz="1800" dirty="0">
                <a:solidFill>
                  <a:srgbClr val="D83B01"/>
                </a:solidFill>
              </a:rPr>
              <a:t>No feature updates, only quality updates (which are optional)</a:t>
            </a:r>
            <a:endParaRPr lang="en-US" sz="1800" dirty="0">
              <a:solidFill>
                <a:srgbClr val="D83B01"/>
              </a:solidFill>
            </a:endParaRPr>
          </a:p>
          <a:p>
            <a:r>
              <a:rPr lang="EN-US" sz="1800" dirty="0">
                <a:solidFill>
                  <a:srgbClr val="D83B01"/>
                </a:solidFill>
              </a:rPr>
              <a:t>Designed for mission critical non-Internet facing systems</a:t>
            </a:r>
          </a:p>
        </p:txBody>
      </p:sp>
      <p:sp>
        <p:nvSpPr>
          <p:cNvPr id="3" name="Title 2"/>
          <p:cNvSpPr>
            <a:spLocks noGrp="1"/>
          </p:cNvSpPr>
          <p:nvPr>
            <p:ph type="title"/>
          </p:nvPr>
        </p:nvSpPr>
        <p:spPr>
          <a:xfrm>
            <a:off x="276358" y="266700"/>
            <a:ext cx="11889564" cy="917575"/>
          </a:xfrm>
        </p:spPr>
        <p:txBody>
          <a:bodyPr/>
          <a:lstStyle/>
          <a:p>
            <a:r>
              <a:rPr lang="EN-US" dirty="0"/>
              <a:t>Servicing Options</a:t>
            </a:r>
            <a:endParaRPr lang="en-US" dirty="0"/>
          </a:p>
        </p:txBody>
      </p:sp>
    </p:spTree>
    <p:extLst>
      <p:ext uri="{BB962C8B-B14F-4D97-AF65-F5344CB8AC3E}">
        <p14:creationId xmlns:p14="http://schemas.microsoft.com/office/powerpoint/2010/main" val="34005652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D83B01"/>
                </a:solidFill>
              </a:rPr>
              <a:t>Windows 10 Hardware Compatibility</a:t>
            </a:r>
          </a:p>
        </p:txBody>
      </p:sp>
      <p:sp>
        <p:nvSpPr>
          <p:cNvPr id="13" name="Content Placeholder 2"/>
          <p:cNvSpPr>
            <a:spLocks noGrp="1"/>
          </p:cNvSpPr>
          <p:nvPr>
            <p:ph type="body" idx="4294967295"/>
          </p:nvPr>
        </p:nvSpPr>
        <p:spPr>
          <a:xfrm>
            <a:off x="432570" y="1071719"/>
            <a:ext cx="6674933" cy="3886200"/>
          </a:xfrm>
          <a:prstGeom prst="rect">
            <a:avLst/>
          </a:prstGeom>
        </p:spPr>
        <p:txBody>
          <a:bodyPr>
            <a:noAutofit/>
          </a:bodyPr>
          <a:lstStyle/>
          <a:p>
            <a:pPr marL="0" indent="0">
              <a:buNone/>
            </a:pPr>
            <a:r>
              <a:rPr lang="en-US" dirty="0">
                <a:solidFill>
                  <a:schemeClr val="tx1"/>
                </a:solidFill>
              </a:rPr>
              <a:t>Verify hardware compatibility for multiple devices</a:t>
            </a:r>
          </a:p>
          <a:p>
            <a:r>
              <a:rPr lang="en-US" sz="2000" dirty="0">
                <a:solidFill>
                  <a:schemeClr val="tx2"/>
                </a:solidFill>
              </a:rPr>
              <a:t>Secure, agentless PC, heterogeneous server, and database inventory</a:t>
            </a:r>
          </a:p>
          <a:p>
            <a:r>
              <a:rPr lang="en-US" sz="2000" dirty="0">
                <a:solidFill>
                  <a:schemeClr val="tx2"/>
                </a:solidFill>
              </a:rPr>
              <a:t>Automated hardware and software readiness assessment</a:t>
            </a:r>
          </a:p>
          <a:p>
            <a:r>
              <a:rPr lang="en-US" sz="2000" dirty="0">
                <a:solidFill>
                  <a:schemeClr val="tx2"/>
                </a:solidFill>
              </a:rPr>
              <a:t>Detailed and comprehensive reports </a:t>
            </a:r>
          </a:p>
          <a:p>
            <a:r>
              <a:rPr lang="en-US" sz="2000" dirty="0">
                <a:solidFill>
                  <a:schemeClr val="tx2"/>
                </a:solidFill>
              </a:rPr>
              <a:t>Quicker, easier migrations and upgrades</a:t>
            </a:r>
          </a:p>
          <a:p>
            <a:r>
              <a:rPr lang="en-US" sz="2000" dirty="0">
                <a:solidFill>
                  <a:schemeClr val="tx2"/>
                </a:solidFill>
              </a:rPr>
              <a:t>Saves your organization time, effort and money</a:t>
            </a:r>
          </a:p>
        </p:txBody>
      </p:sp>
      <p:grpSp>
        <p:nvGrpSpPr>
          <p:cNvPr id="33" name="Group 32"/>
          <p:cNvGrpSpPr/>
          <p:nvPr/>
        </p:nvGrpSpPr>
        <p:grpSpPr>
          <a:xfrm>
            <a:off x="7265433" y="918924"/>
            <a:ext cx="5045811" cy="4831039"/>
            <a:chOff x="6599237" y="1363662"/>
            <a:chExt cx="5486400" cy="4831039"/>
          </a:xfrm>
        </p:grpSpPr>
        <p:sp>
          <p:nvSpPr>
            <p:cNvPr id="15" name="Freeform 14"/>
            <p:cNvSpPr/>
            <p:nvPr/>
          </p:nvSpPr>
          <p:spPr>
            <a:xfrm>
              <a:off x="8838304" y="3296375"/>
              <a:ext cx="1017959" cy="997786"/>
            </a:xfrm>
            <a:custGeom>
              <a:avLst/>
              <a:gdLst>
                <a:gd name="connsiteX0" fmla="*/ 0 w 773267"/>
                <a:gd name="connsiteY0" fmla="*/ 386634 h 773267"/>
                <a:gd name="connsiteX1" fmla="*/ 386634 w 773267"/>
                <a:gd name="connsiteY1" fmla="*/ 0 h 773267"/>
                <a:gd name="connsiteX2" fmla="*/ 773268 w 773267"/>
                <a:gd name="connsiteY2" fmla="*/ 386634 h 773267"/>
                <a:gd name="connsiteX3" fmla="*/ 386634 w 773267"/>
                <a:gd name="connsiteY3" fmla="*/ 773268 h 773267"/>
                <a:gd name="connsiteX4" fmla="*/ 0 w 773267"/>
                <a:gd name="connsiteY4" fmla="*/ 386634 h 77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267" h="773267">
                  <a:moveTo>
                    <a:pt x="0" y="386634"/>
                  </a:moveTo>
                  <a:cubicBezTo>
                    <a:pt x="0" y="173102"/>
                    <a:pt x="173102" y="0"/>
                    <a:pt x="386634" y="0"/>
                  </a:cubicBezTo>
                  <a:cubicBezTo>
                    <a:pt x="600166" y="0"/>
                    <a:pt x="773268" y="173102"/>
                    <a:pt x="773268" y="386634"/>
                  </a:cubicBezTo>
                  <a:cubicBezTo>
                    <a:pt x="773268" y="600166"/>
                    <a:pt x="600166" y="773268"/>
                    <a:pt x="386634" y="773268"/>
                  </a:cubicBezTo>
                  <a:cubicBezTo>
                    <a:pt x="173102" y="773268"/>
                    <a:pt x="0" y="600166"/>
                    <a:pt x="0" y="386634"/>
                  </a:cubicBezTo>
                  <a:close/>
                </a:path>
              </a:pathLst>
            </a:custGeom>
            <a:gradFill flip="none" rotWithShape="0">
              <a:gsLst>
                <a:gs pos="0">
                  <a:schemeClr val="accent3">
                    <a:lumMod val="75000"/>
                    <a:shade val="30000"/>
                    <a:satMod val="115000"/>
                    <a:shade val="30000"/>
                    <a:satMod val="115000"/>
                  </a:schemeClr>
                </a:gs>
                <a:gs pos="50000">
                  <a:schemeClr val="accent3">
                    <a:lumMod val="75000"/>
                    <a:shade val="30000"/>
                    <a:satMod val="115000"/>
                    <a:shade val="67500"/>
                    <a:satMod val="115000"/>
                  </a:schemeClr>
                </a:gs>
                <a:gs pos="100000">
                  <a:schemeClr val="accent3">
                    <a:lumMod val="75000"/>
                    <a:shade val="30000"/>
                    <a:satMod val="115000"/>
                    <a:shade val="100000"/>
                    <a:satMod val="115000"/>
                  </a:schemeClr>
                </a:gs>
              </a:gsLst>
              <a:path path="circle">
                <a:fillToRect l="50000" t="50000" r="50000" b="50000"/>
              </a:path>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482" tIns="128482" rIns="128482" bIns="128482" numCol="1" spcCol="1270" anchor="ctr" anchorCtr="0">
              <a:noAutofit/>
            </a:bodyPr>
            <a:lstStyle/>
            <a:p>
              <a:pPr marL="0" lvl="0" indent="0" algn="ctr" defTabSz="533400">
                <a:lnSpc>
                  <a:spcPct val="90000"/>
                </a:lnSpc>
                <a:spcBef>
                  <a:spcPct val="0"/>
                </a:spcBef>
                <a:spcAft>
                  <a:spcPct val="35000"/>
                </a:spcAft>
                <a:buNone/>
              </a:pPr>
              <a:r>
                <a:rPr lang="en-US" sz="1200" kern="1200" dirty="0"/>
                <a:t>MAP Toolkit</a:t>
              </a:r>
            </a:p>
          </p:txBody>
        </p:sp>
        <p:sp>
          <p:nvSpPr>
            <p:cNvPr id="16" name="Freeform 15"/>
            <p:cNvSpPr/>
            <p:nvPr/>
          </p:nvSpPr>
          <p:spPr>
            <a:xfrm rot="16200000">
              <a:off x="9124007" y="2677655"/>
              <a:ext cx="446553" cy="420164"/>
            </a:xfrm>
            <a:custGeom>
              <a:avLst/>
              <a:gdLst>
                <a:gd name="connsiteX0" fmla="*/ 0 w 346071"/>
                <a:gd name="connsiteY0" fmla="*/ 63833 h 319167"/>
                <a:gd name="connsiteX1" fmla="*/ 186488 w 346071"/>
                <a:gd name="connsiteY1" fmla="*/ 63833 h 319167"/>
                <a:gd name="connsiteX2" fmla="*/ 186488 w 346071"/>
                <a:gd name="connsiteY2" fmla="*/ 0 h 319167"/>
                <a:gd name="connsiteX3" fmla="*/ 346071 w 346071"/>
                <a:gd name="connsiteY3" fmla="*/ 159584 h 319167"/>
                <a:gd name="connsiteX4" fmla="*/ 186488 w 346071"/>
                <a:gd name="connsiteY4" fmla="*/ 319167 h 319167"/>
                <a:gd name="connsiteX5" fmla="*/ 186488 w 346071"/>
                <a:gd name="connsiteY5" fmla="*/ 255334 h 319167"/>
                <a:gd name="connsiteX6" fmla="*/ 0 w 346071"/>
                <a:gd name="connsiteY6" fmla="*/ 255334 h 319167"/>
                <a:gd name="connsiteX7" fmla="*/ 0 w 346071"/>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071" h="319167">
                  <a:moveTo>
                    <a:pt x="0" y="63833"/>
                  </a:moveTo>
                  <a:lnTo>
                    <a:pt x="186488" y="63833"/>
                  </a:lnTo>
                  <a:lnTo>
                    <a:pt x="186488" y="0"/>
                  </a:lnTo>
                  <a:lnTo>
                    <a:pt x="346071" y="159584"/>
                  </a:lnTo>
                  <a:lnTo>
                    <a:pt x="186488" y="319167"/>
                  </a:lnTo>
                  <a:lnTo>
                    <a:pt x="186488" y="255334"/>
                  </a:lnTo>
                  <a:lnTo>
                    <a:pt x="0" y="255334"/>
                  </a:lnTo>
                  <a:lnTo>
                    <a:pt x="0" y="63833"/>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2" tIns="63832" rIns="95751" bIns="63833"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17" name="Freeform 16"/>
            <p:cNvSpPr/>
            <p:nvPr/>
          </p:nvSpPr>
          <p:spPr>
            <a:xfrm>
              <a:off x="8513495" y="1363662"/>
              <a:ext cx="1667575" cy="1090158"/>
            </a:xfrm>
            <a:custGeom>
              <a:avLst/>
              <a:gdLst>
                <a:gd name="connsiteX0" fmla="*/ 0 w 1266732"/>
                <a:gd name="connsiteY0" fmla="*/ 422427 h 844854"/>
                <a:gd name="connsiteX1" fmla="*/ 633366 w 1266732"/>
                <a:gd name="connsiteY1" fmla="*/ 0 h 844854"/>
                <a:gd name="connsiteX2" fmla="*/ 1266732 w 1266732"/>
                <a:gd name="connsiteY2" fmla="*/ 422427 h 844854"/>
                <a:gd name="connsiteX3" fmla="*/ 633366 w 1266732"/>
                <a:gd name="connsiteY3" fmla="*/ 844854 h 844854"/>
                <a:gd name="connsiteX4" fmla="*/ 0 w 1266732"/>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732" h="844854">
                  <a:moveTo>
                    <a:pt x="0" y="422427"/>
                  </a:moveTo>
                  <a:cubicBezTo>
                    <a:pt x="0" y="189127"/>
                    <a:pt x="283568" y="0"/>
                    <a:pt x="633366" y="0"/>
                  </a:cubicBezTo>
                  <a:cubicBezTo>
                    <a:pt x="983164" y="0"/>
                    <a:pt x="1266732" y="189127"/>
                    <a:pt x="1266732" y="422427"/>
                  </a:cubicBezTo>
                  <a:cubicBezTo>
                    <a:pt x="1266732" y="655727"/>
                    <a:pt x="983164" y="844854"/>
                    <a:pt x="633366" y="844854"/>
                  </a:cubicBezTo>
                  <a:cubicBezTo>
                    <a:pt x="283568" y="844854"/>
                    <a:pt x="0" y="655727"/>
                    <a:pt x="0" y="422427"/>
                  </a:cubicBezTo>
                  <a:close/>
                </a:path>
              </a:pathLst>
            </a:custGeom>
            <a:gradFill flip="none" rotWithShape="0">
              <a:gsLst>
                <a:gs pos="0">
                  <a:srgbClr val="F6AE1E">
                    <a:shade val="30000"/>
                    <a:satMod val="115000"/>
                  </a:srgbClr>
                </a:gs>
                <a:gs pos="50000">
                  <a:srgbClr val="F6AE1E">
                    <a:shade val="67500"/>
                    <a:satMod val="115000"/>
                  </a:srgbClr>
                </a:gs>
                <a:gs pos="100000">
                  <a:srgbClr val="F6AE1E">
                    <a:shade val="100000"/>
                    <a:satMod val="115000"/>
                  </a:srgbClr>
                </a:gs>
              </a:gsLst>
              <a:lin ang="54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8209" tIns="136426" rIns="198209" bIns="136426" numCol="1" spcCol="1270" anchor="ctr" anchorCtr="0">
              <a:noAutofit/>
            </a:bodyPr>
            <a:lstStyle/>
            <a:p>
              <a:pPr marL="0" lvl="0" indent="0" algn="ctr" defTabSz="444500">
                <a:lnSpc>
                  <a:spcPct val="90000"/>
                </a:lnSpc>
                <a:spcBef>
                  <a:spcPct val="0"/>
                </a:spcBef>
                <a:spcAft>
                  <a:spcPct val="35000"/>
                </a:spcAft>
                <a:buNone/>
              </a:pPr>
              <a:r>
                <a:rPr lang="en-US" sz="1000" kern="1200" dirty="0"/>
                <a:t>Internet Explorer</a:t>
              </a:r>
            </a:p>
          </p:txBody>
        </p:sp>
        <p:sp>
          <p:nvSpPr>
            <p:cNvPr id="18" name="Freeform 17"/>
            <p:cNvSpPr/>
            <p:nvPr/>
          </p:nvSpPr>
          <p:spPr>
            <a:xfrm rot="18900000">
              <a:off x="9729745" y="2994116"/>
              <a:ext cx="382282" cy="411838"/>
            </a:xfrm>
            <a:custGeom>
              <a:avLst/>
              <a:gdLst>
                <a:gd name="connsiteX0" fmla="*/ 0 w 290391"/>
                <a:gd name="connsiteY0" fmla="*/ 63833 h 319167"/>
                <a:gd name="connsiteX1" fmla="*/ 145196 w 290391"/>
                <a:gd name="connsiteY1" fmla="*/ 63833 h 319167"/>
                <a:gd name="connsiteX2" fmla="*/ 145196 w 290391"/>
                <a:gd name="connsiteY2" fmla="*/ 0 h 319167"/>
                <a:gd name="connsiteX3" fmla="*/ 290391 w 290391"/>
                <a:gd name="connsiteY3" fmla="*/ 159584 h 319167"/>
                <a:gd name="connsiteX4" fmla="*/ 145196 w 290391"/>
                <a:gd name="connsiteY4" fmla="*/ 319167 h 319167"/>
                <a:gd name="connsiteX5" fmla="*/ 145196 w 290391"/>
                <a:gd name="connsiteY5" fmla="*/ 255334 h 319167"/>
                <a:gd name="connsiteX6" fmla="*/ 0 w 290391"/>
                <a:gd name="connsiteY6" fmla="*/ 255334 h 319167"/>
                <a:gd name="connsiteX7" fmla="*/ 0 w 290391"/>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391" h="319167">
                  <a:moveTo>
                    <a:pt x="0" y="63833"/>
                  </a:moveTo>
                  <a:lnTo>
                    <a:pt x="145196" y="63833"/>
                  </a:lnTo>
                  <a:lnTo>
                    <a:pt x="145196" y="0"/>
                  </a:lnTo>
                  <a:lnTo>
                    <a:pt x="290391" y="159584"/>
                  </a:lnTo>
                  <a:lnTo>
                    <a:pt x="145196" y="319167"/>
                  </a:lnTo>
                  <a:lnTo>
                    <a:pt x="145196" y="255334"/>
                  </a:lnTo>
                  <a:lnTo>
                    <a:pt x="0" y="255334"/>
                  </a:lnTo>
                  <a:lnTo>
                    <a:pt x="0" y="63833"/>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63833" rIns="87117" bIns="63832"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19" name="Freeform 18"/>
            <p:cNvSpPr/>
            <p:nvPr/>
          </p:nvSpPr>
          <p:spPr>
            <a:xfrm>
              <a:off x="9819812" y="1938963"/>
              <a:ext cx="1730414" cy="1090158"/>
            </a:xfrm>
            <a:custGeom>
              <a:avLst/>
              <a:gdLst>
                <a:gd name="connsiteX0" fmla="*/ 0 w 1314466"/>
                <a:gd name="connsiteY0" fmla="*/ 422427 h 844854"/>
                <a:gd name="connsiteX1" fmla="*/ 657233 w 1314466"/>
                <a:gd name="connsiteY1" fmla="*/ 0 h 844854"/>
                <a:gd name="connsiteX2" fmla="*/ 1314466 w 1314466"/>
                <a:gd name="connsiteY2" fmla="*/ 422427 h 844854"/>
                <a:gd name="connsiteX3" fmla="*/ 657233 w 1314466"/>
                <a:gd name="connsiteY3" fmla="*/ 844854 h 844854"/>
                <a:gd name="connsiteX4" fmla="*/ 0 w 1314466"/>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66" h="844854">
                  <a:moveTo>
                    <a:pt x="0" y="422427"/>
                  </a:moveTo>
                  <a:cubicBezTo>
                    <a:pt x="0" y="189127"/>
                    <a:pt x="294253" y="0"/>
                    <a:pt x="657233" y="0"/>
                  </a:cubicBezTo>
                  <a:cubicBezTo>
                    <a:pt x="1020213" y="0"/>
                    <a:pt x="1314466" y="189127"/>
                    <a:pt x="1314466" y="422427"/>
                  </a:cubicBezTo>
                  <a:cubicBezTo>
                    <a:pt x="1314466" y="655727"/>
                    <a:pt x="1020213" y="844854"/>
                    <a:pt x="657233" y="844854"/>
                  </a:cubicBezTo>
                  <a:cubicBezTo>
                    <a:pt x="294253" y="844854"/>
                    <a:pt x="0" y="655727"/>
                    <a:pt x="0" y="422427"/>
                  </a:cubicBezTo>
                  <a:close/>
                </a:path>
              </a:pathLst>
            </a:custGeom>
            <a:gradFill flip="none" rotWithShape="0">
              <a:gsLst>
                <a:gs pos="0">
                  <a:schemeClr val="accent5">
                    <a:lumMod val="75000"/>
                    <a:lumOff val="25000"/>
                    <a:shade val="30000"/>
                    <a:satMod val="115000"/>
                  </a:schemeClr>
                </a:gs>
                <a:gs pos="50000">
                  <a:schemeClr val="accent5">
                    <a:lumMod val="75000"/>
                    <a:lumOff val="25000"/>
                    <a:shade val="67500"/>
                    <a:satMod val="115000"/>
                  </a:schemeClr>
                </a:gs>
                <a:gs pos="100000">
                  <a:schemeClr val="accent5">
                    <a:lumMod val="75000"/>
                    <a:lumOff val="25000"/>
                    <a:shade val="100000"/>
                    <a:satMod val="115000"/>
                  </a:schemeClr>
                </a:gs>
              </a:gsLst>
              <a:lin ang="81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5199" tIns="136426" rIns="205199" bIns="136426" numCol="1" spcCol="1270" anchor="ctr" anchorCtr="0">
              <a:noAutofit/>
            </a:bodyPr>
            <a:lstStyle/>
            <a:p>
              <a:pPr marL="0" lvl="0" indent="0" algn="ctr" defTabSz="444500">
                <a:lnSpc>
                  <a:spcPct val="90000"/>
                </a:lnSpc>
                <a:spcBef>
                  <a:spcPct val="0"/>
                </a:spcBef>
                <a:spcAft>
                  <a:spcPct val="35000"/>
                </a:spcAft>
                <a:buNone/>
              </a:pPr>
              <a:r>
                <a:rPr lang="en-US" sz="1000" kern="1200" dirty="0"/>
                <a:t>Windows 10</a:t>
              </a:r>
            </a:p>
          </p:txBody>
        </p:sp>
        <p:sp>
          <p:nvSpPr>
            <p:cNvPr id="20" name="Freeform 19"/>
            <p:cNvSpPr/>
            <p:nvPr/>
          </p:nvSpPr>
          <p:spPr>
            <a:xfrm>
              <a:off x="9974260" y="3589349"/>
              <a:ext cx="284266" cy="411838"/>
            </a:xfrm>
            <a:custGeom>
              <a:avLst/>
              <a:gdLst>
                <a:gd name="connsiteX0" fmla="*/ 0 w 215936"/>
                <a:gd name="connsiteY0" fmla="*/ 63833 h 319167"/>
                <a:gd name="connsiteX1" fmla="*/ 107968 w 215936"/>
                <a:gd name="connsiteY1" fmla="*/ 63833 h 319167"/>
                <a:gd name="connsiteX2" fmla="*/ 107968 w 215936"/>
                <a:gd name="connsiteY2" fmla="*/ 0 h 319167"/>
                <a:gd name="connsiteX3" fmla="*/ 215936 w 215936"/>
                <a:gd name="connsiteY3" fmla="*/ 159584 h 319167"/>
                <a:gd name="connsiteX4" fmla="*/ 107968 w 215936"/>
                <a:gd name="connsiteY4" fmla="*/ 319167 h 319167"/>
                <a:gd name="connsiteX5" fmla="*/ 107968 w 215936"/>
                <a:gd name="connsiteY5" fmla="*/ 255334 h 319167"/>
                <a:gd name="connsiteX6" fmla="*/ 0 w 215936"/>
                <a:gd name="connsiteY6" fmla="*/ 255334 h 319167"/>
                <a:gd name="connsiteX7" fmla="*/ 0 w 215936"/>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936" h="319167">
                  <a:moveTo>
                    <a:pt x="0" y="63833"/>
                  </a:moveTo>
                  <a:lnTo>
                    <a:pt x="107968" y="63833"/>
                  </a:lnTo>
                  <a:lnTo>
                    <a:pt x="107968" y="0"/>
                  </a:lnTo>
                  <a:lnTo>
                    <a:pt x="215936" y="159584"/>
                  </a:lnTo>
                  <a:lnTo>
                    <a:pt x="107968" y="319167"/>
                  </a:lnTo>
                  <a:lnTo>
                    <a:pt x="107968" y="255334"/>
                  </a:lnTo>
                  <a:lnTo>
                    <a:pt x="0" y="255334"/>
                  </a:lnTo>
                  <a:lnTo>
                    <a:pt x="0" y="63833"/>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63833" rIns="64781" bIns="63833"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21" name="Freeform 20"/>
            <p:cNvSpPr/>
            <p:nvPr/>
          </p:nvSpPr>
          <p:spPr>
            <a:xfrm>
              <a:off x="10392615" y="3250189"/>
              <a:ext cx="1693022" cy="1090158"/>
            </a:xfrm>
            <a:custGeom>
              <a:avLst/>
              <a:gdLst>
                <a:gd name="connsiteX0" fmla="*/ 0 w 1286062"/>
                <a:gd name="connsiteY0" fmla="*/ 422427 h 844854"/>
                <a:gd name="connsiteX1" fmla="*/ 643031 w 1286062"/>
                <a:gd name="connsiteY1" fmla="*/ 0 h 844854"/>
                <a:gd name="connsiteX2" fmla="*/ 1286062 w 1286062"/>
                <a:gd name="connsiteY2" fmla="*/ 422427 h 844854"/>
                <a:gd name="connsiteX3" fmla="*/ 643031 w 1286062"/>
                <a:gd name="connsiteY3" fmla="*/ 844854 h 844854"/>
                <a:gd name="connsiteX4" fmla="*/ 0 w 1286062"/>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062" h="844854">
                  <a:moveTo>
                    <a:pt x="0" y="422427"/>
                  </a:moveTo>
                  <a:cubicBezTo>
                    <a:pt x="0" y="189127"/>
                    <a:pt x="287895" y="0"/>
                    <a:pt x="643031" y="0"/>
                  </a:cubicBezTo>
                  <a:cubicBezTo>
                    <a:pt x="998167" y="0"/>
                    <a:pt x="1286062" y="189127"/>
                    <a:pt x="1286062" y="422427"/>
                  </a:cubicBezTo>
                  <a:cubicBezTo>
                    <a:pt x="1286062" y="655727"/>
                    <a:pt x="998167" y="844854"/>
                    <a:pt x="643031" y="844854"/>
                  </a:cubicBezTo>
                  <a:cubicBezTo>
                    <a:pt x="287895" y="844854"/>
                    <a:pt x="0" y="655727"/>
                    <a:pt x="0" y="422427"/>
                  </a:cubicBez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1039" tIns="136426" rIns="201039" bIns="136426" numCol="1" spcCol="1270" anchor="ctr" anchorCtr="0">
              <a:noAutofit/>
            </a:bodyPr>
            <a:lstStyle/>
            <a:p>
              <a:pPr marL="0" lvl="0" indent="0" algn="ctr" defTabSz="444500">
                <a:lnSpc>
                  <a:spcPct val="90000"/>
                </a:lnSpc>
                <a:spcBef>
                  <a:spcPct val="0"/>
                </a:spcBef>
                <a:spcAft>
                  <a:spcPct val="35000"/>
                </a:spcAft>
                <a:buNone/>
              </a:pPr>
              <a:r>
                <a:rPr lang="en-US" sz="1000" kern="1200" dirty="0"/>
                <a:t>Software Usage Tracking</a:t>
              </a:r>
            </a:p>
          </p:txBody>
        </p:sp>
        <p:sp>
          <p:nvSpPr>
            <p:cNvPr id="22" name="Freeform 21"/>
            <p:cNvSpPr/>
            <p:nvPr/>
          </p:nvSpPr>
          <p:spPr>
            <a:xfrm rot="2678170">
              <a:off x="9767107" y="4180185"/>
              <a:ext cx="381322" cy="411838"/>
            </a:xfrm>
            <a:custGeom>
              <a:avLst/>
              <a:gdLst>
                <a:gd name="connsiteX0" fmla="*/ 0 w 289662"/>
                <a:gd name="connsiteY0" fmla="*/ 63833 h 319167"/>
                <a:gd name="connsiteX1" fmla="*/ 144831 w 289662"/>
                <a:gd name="connsiteY1" fmla="*/ 63833 h 319167"/>
                <a:gd name="connsiteX2" fmla="*/ 144831 w 289662"/>
                <a:gd name="connsiteY2" fmla="*/ 0 h 319167"/>
                <a:gd name="connsiteX3" fmla="*/ 289662 w 289662"/>
                <a:gd name="connsiteY3" fmla="*/ 159584 h 319167"/>
                <a:gd name="connsiteX4" fmla="*/ 144831 w 289662"/>
                <a:gd name="connsiteY4" fmla="*/ 319167 h 319167"/>
                <a:gd name="connsiteX5" fmla="*/ 144831 w 289662"/>
                <a:gd name="connsiteY5" fmla="*/ 255334 h 319167"/>
                <a:gd name="connsiteX6" fmla="*/ 0 w 289662"/>
                <a:gd name="connsiteY6" fmla="*/ 255334 h 319167"/>
                <a:gd name="connsiteX7" fmla="*/ 0 w 289662"/>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662" h="319167">
                  <a:moveTo>
                    <a:pt x="0" y="63833"/>
                  </a:moveTo>
                  <a:lnTo>
                    <a:pt x="144831" y="63833"/>
                  </a:lnTo>
                  <a:lnTo>
                    <a:pt x="144831" y="0"/>
                  </a:lnTo>
                  <a:lnTo>
                    <a:pt x="289662" y="159584"/>
                  </a:lnTo>
                  <a:lnTo>
                    <a:pt x="144831" y="319167"/>
                  </a:lnTo>
                  <a:lnTo>
                    <a:pt x="144831" y="255334"/>
                  </a:lnTo>
                  <a:lnTo>
                    <a:pt x="0" y="255334"/>
                  </a:lnTo>
                  <a:lnTo>
                    <a:pt x="0" y="63833"/>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63832" rIns="86898" bIns="63833"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23" name="Freeform 22"/>
            <p:cNvSpPr/>
            <p:nvPr/>
          </p:nvSpPr>
          <p:spPr>
            <a:xfrm>
              <a:off x="9779730" y="4561414"/>
              <a:ext cx="1844770" cy="1090158"/>
            </a:xfrm>
            <a:custGeom>
              <a:avLst/>
              <a:gdLst>
                <a:gd name="connsiteX0" fmla="*/ 0 w 1401334"/>
                <a:gd name="connsiteY0" fmla="*/ 422427 h 844854"/>
                <a:gd name="connsiteX1" fmla="*/ 700667 w 1401334"/>
                <a:gd name="connsiteY1" fmla="*/ 0 h 844854"/>
                <a:gd name="connsiteX2" fmla="*/ 1401334 w 1401334"/>
                <a:gd name="connsiteY2" fmla="*/ 422427 h 844854"/>
                <a:gd name="connsiteX3" fmla="*/ 700667 w 1401334"/>
                <a:gd name="connsiteY3" fmla="*/ 844854 h 844854"/>
                <a:gd name="connsiteX4" fmla="*/ 0 w 1401334"/>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334" h="844854">
                  <a:moveTo>
                    <a:pt x="0" y="422427"/>
                  </a:moveTo>
                  <a:cubicBezTo>
                    <a:pt x="0" y="189127"/>
                    <a:pt x="313699" y="0"/>
                    <a:pt x="700667" y="0"/>
                  </a:cubicBezTo>
                  <a:cubicBezTo>
                    <a:pt x="1087635" y="0"/>
                    <a:pt x="1401334" y="189127"/>
                    <a:pt x="1401334" y="422427"/>
                  </a:cubicBezTo>
                  <a:cubicBezTo>
                    <a:pt x="1401334" y="655727"/>
                    <a:pt x="1087635" y="844854"/>
                    <a:pt x="700667" y="844854"/>
                  </a:cubicBezTo>
                  <a:cubicBezTo>
                    <a:pt x="313699" y="844854"/>
                    <a:pt x="0" y="655727"/>
                    <a:pt x="0" y="422427"/>
                  </a:cubicBezTo>
                  <a:close/>
                </a:path>
              </a:pathLst>
            </a:custGeom>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lin ang="135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7921" tIns="136426" rIns="217921" bIns="136426" numCol="1" spcCol="1270" anchor="ctr" anchorCtr="0">
              <a:noAutofit/>
            </a:bodyPr>
            <a:lstStyle/>
            <a:p>
              <a:pPr marL="0" lvl="0" indent="0" algn="ctr" defTabSz="444500">
                <a:lnSpc>
                  <a:spcPct val="90000"/>
                </a:lnSpc>
                <a:spcBef>
                  <a:spcPct val="0"/>
                </a:spcBef>
                <a:spcAft>
                  <a:spcPct val="35000"/>
                </a:spcAft>
                <a:buNone/>
              </a:pPr>
              <a:r>
                <a:rPr lang="en-US" sz="1000" kern="1200" dirty="0"/>
                <a:t>Heterogeneous Server and Database Inventory</a:t>
              </a:r>
            </a:p>
          </p:txBody>
        </p:sp>
        <p:sp>
          <p:nvSpPr>
            <p:cNvPr id="24" name="Freeform 23"/>
            <p:cNvSpPr/>
            <p:nvPr/>
          </p:nvSpPr>
          <p:spPr>
            <a:xfrm rot="5400000">
              <a:off x="9132532" y="4477114"/>
              <a:ext cx="429501" cy="420164"/>
            </a:xfrm>
            <a:custGeom>
              <a:avLst/>
              <a:gdLst>
                <a:gd name="connsiteX0" fmla="*/ 0 w 332856"/>
                <a:gd name="connsiteY0" fmla="*/ 63833 h 319167"/>
                <a:gd name="connsiteX1" fmla="*/ 173273 w 332856"/>
                <a:gd name="connsiteY1" fmla="*/ 63833 h 319167"/>
                <a:gd name="connsiteX2" fmla="*/ 173273 w 332856"/>
                <a:gd name="connsiteY2" fmla="*/ 0 h 319167"/>
                <a:gd name="connsiteX3" fmla="*/ 332856 w 332856"/>
                <a:gd name="connsiteY3" fmla="*/ 159584 h 319167"/>
                <a:gd name="connsiteX4" fmla="*/ 173273 w 332856"/>
                <a:gd name="connsiteY4" fmla="*/ 319167 h 319167"/>
                <a:gd name="connsiteX5" fmla="*/ 173273 w 332856"/>
                <a:gd name="connsiteY5" fmla="*/ 255334 h 319167"/>
                <a:gd name="connsiteX6" fmla="*/ 0 w 332856"/>
                <a:gd name="connsiteY6" fmla="*/ 255334 h 319167"/>
                <a:gd name="connsiteX7" fmla="*/ 0 w 332856"/>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856" h="319167">
                  <a:moveTo>
                    <a:pt x="0" y="63833"/>
                  </a:moveTo>
                  <a:lnTo>
                    <a:pt x="173273" y="63833"/>
                  </a:lnTo>
                  <a:lnTo>
                    <a:pt x="173273" y="0"/>
                  </a:lnTo>
                  <a:lnTo>
                    <a:pt x="332856" y="159584"/>
                  </a:lnTo>
                  <a:lnTo>
                    <a:pt x="173273" y="319167"/>
                  </a:lnTo>
                  <a:lnTo>
                    <a:pt x="173273" y="255334"/>
                  </a:lnTo>
                  <a:lnTo>
                    <a:pt x="0" y="255334"/>
                  </a:lnTo>
                  <a:lnTo>
                    <a:pt x="0" y="63833"/>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63832" rIns="95749" bIns="63833"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25" name="Freeform 24"/>
            <p:cNvSpPr/>
            <p:nvPr/>
          </p:nvSpPr>
          <p:spPr>
            <a:xfrm>
              <a:off x="8476933" y="5104543"/>
              <a:ext cx="1740702" cy="1090158"/>
            </a:xfrm>
            <a:custGeom>
              <a:avLst/>
              <a:gdLst>
                <a:gd name="connsiteX0" fmla="*/ 0 w 1322281"/>
                <a:gd name="connsiteY0" fmla="*/ 422427 h 844854"/>
                <a:gd name="connsiteX1" fmla="*/ 661141 w 1322281"/>
                <a:gd name="connsiteY1" fmla="*/ 0 h 844854"/>
                <a:gd name="connsiteX2" fmla="*/ 1322282 w 1322281"/>
                <a:gd name="connsiteY2" fmla="*/ 422427 h 844854"/>
                <a:gd name="connsiteX3" fmla="*/ 661141 w 1322281"/>
                <a:gd name="connsiteY3" fmla="*/ 844854 h 844854"/>
                <a:gd name="connsiteX4" fmla="*/ 0 w 1322281"/>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281" h="844854">
                  <a:moveTo>
                    <a:pt x="0" y="422427"/>
                  </a:moveTo>
                  <a:cubicBezTo>
                    <a:pt x="0" y="189127"/>
                    <a:pt x="296003" y="0"/>
                    <a:pt x="661141" y="0"/>
                  </a:cubicBezTo>
                  <a:cubicBezTo>
                    <a:pt x="1026279" y="0"/>
                    <a:pt x="1322282" y="189127"/>
                    <a:pt x="1322282" y="422427"/>
                  </a:cubicBezTo>
                  <a:cubicBezTo>
                    <a:pt x="1322282" y="655727"/>
                    <a:pt x="1026279" y="844854"/>
                    <a:pt x="661141" y="844854"/>
                  </a:cubicBezTo>
                  <a:cubicBezTo>
                    <a:pt x="296003" y="844854"/>
                    <a:pt x="0" y="655727"/>
                    <a:pt x="0" y="422427"/>
                  </a:cubicBezTo>
                  <a:close/>
                </a:path>
              </a:pathLst>
            </a:custGeom>
            <a:gradFill flip="none" rotWithShape="0">
              <a:gsLst>
                <a:gs pos="0">
                  <a:schemeClr val="accent4">
                    <a:lumMod val="75000"/>
                    <a:shade val="30000"/>
                    <a:satMod val="115000"/>
                  </a:schemeClr>
                </a:gs>
                <a:gs pos="50000">
                  <a:schemeClr val="accent4">
                    <a:lumMod val="75000"/>
                    <a:shade val="67500"/>
                    <a:satMod val="115000"/>
                  </a:schemeClr>
                </a:gs>
                <a:gs pos="100000">
                  <a:schemeClr val="accent4">
                    <a:lumMod val="75000"/>
                    <a:shade val="100000"/>
                    <a:satMod val="115000"/>
                  </a:schemeClr>
                </a:gs>
              </a:gsLst>
              <a:lin ang="162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344" tIns="136426" rIns="206344" bIns="136426" numCol="1" spcCol="1270" anchor="ctr" anchorCtr="0">
              <a:noAutofit/>
            </a:bodyPr>
            <a:lstStyle/>
            <a:p>
              <a:pPr marL="0" lvl="0" indent="0" algn="ctr" defTabSz="444500">
                <a:lnSpc>
                  <a:spcPct val="90000"/>
                </a:lnSpc>
                <a:spcBef>
                  <a:spcPct val="0"/>
                </a:spcBef>
                <a:spcAft>
                  <a:spcPts val="0"/>
                </a:spcAft>
                <a:buNone/>
              </a:pPr>
              <a:r>
                <a:rPr lang="en-US" sz="1000" kern="1200" dirty="0"/>
                <a:t>Windows Server 2012  </a:t>
              </a:r>
            </a:p>
            <a:p>
              <a:pPr marL="0" lvl="0" indent="0" algn="ctr" defTabSz="444500">
                <a:lnSpc>
                  <a:spcPct val="90000"/>
                </a:lnSpc>
                <a:spcBef>
                  <a:spcPct val="0"/>
                </a:spcBef>
                <a:spcAft>
                  <a:spcPts val="0"/>
                </a:spcAft>
                <a:buNone/>
              </a:pPr>
              <a:r>
                <a:rPr lang="en-US" sz="1000" kern="1200" dirty="0"/>
                <a:t>Hyper-V</a:t>
              </a:r>
            </a:p>
          </p:txBody>
        </p:sp>
        <p:sp>
          <p:nvSpPr>
            <p:cNvPr id="26" name="Freeform 25"/>
            <p:cNvSpPr/>
            <p:nvPr/>
          </p:nvSpPr>
          <p:spPr>
            <a:xfrm rot="18900000">
              <a:off x="8542231" y="4188256"/>
              <a:ext cx="388077" cy="411838"/>
            </a:xfrm>
            <a:custGeom>
              <a:avLst/>
              <a:gdLst>
                <a:gd name="connsiteX0" fmla="*/ 0 w 294792"/>
                <a:gd name="connsiteY0" fmla="*/ 63833 h 319167"/>
                <a:gd name="connsiteX1" fmla="*/ 147396 w 294792"/>
                <a:gd name="connsiteY1" fmla="*/ 63833 h 319167"/>
                <a:gd name="connsiteX2" fmla="*/ 147396 w 294792"/>
                <a:gd name="connsiteY2" fmla="*/ 0 h 319167"/>
                <a:gd name="connsiteX3" fmla="*/ 294792 w 294792"/>
                <a:gd name="connsiteY3" fmla="*/ 159584 h 319167"/>
                <a:gd name="connsiteX4" fmla="*/ 147396 w 294792"/>
                <a:gd name="connsiteY4" fmla="*/ 319167 h 319167"/>
                <a:gd name="connsiteX5" fmla="*/ 147396 w 294792"/>
                <a:gd name="connsiteY5" fmla="*/ 255334 h 319167"/>
                <a:gd name="connsiteX6" fmla="*/ 0 w 294792"/>
                <a:gd name="connsiteY6" fmla="*/ 255334 h 319167"/>
                <a:gd name="connsiteX7" fmla="*/ 0 w 294792"/>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792" h="319167">
                  <a:moveTo>
                    <a:pt x="294792" y="255334"/>
                  </a:moveTo>
                  <a:lnTo>
                    <a:pt x="147396" y="255334"/>
                  </a:lnTo>
                  <a:lnTo>
                    <a:pt x="147396" y="319167"/>
                  </a:lnTo>
                  <a:lnTo>
                    <a:pt x="0" y="159583"/>
                  </a:lnTo>
                  <a:lnTo>
                    <a:pt x="147396" y="0"/>
                  </a:lnTo>
                  <a:lnTo>
                    <a:pt x="147396" y="63833"/>
                  </a:lnTo>
                  <a:lnTo>
                    <a:pt x="294792" y="63833"/>
                  </a:lnTo>
                  <a:lnTo>
                    <a:pt x="294792" y="255334"/>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88438" tIns="63832" rIns="0" bIns="63833"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27" name="Freeform 26"/>
            <p:cNvSpPr/>
            <p:nvPr/>
          </p:nvSpPr>
          <p:spPr>
            <a:xfrm>
              <a:off x="7190502" y="4561414"/>
              <a:ext cx="1638091" cy="1090158"/>
            </a:xfrm>
            <a:custGeom>
              <a:avLst/>
              <a:gdLst>
                <a:gd name="connsiteX0" fmla="*/ 0 w 1244335"/>
                <a:gd name="connsiteY0" fmla="*/ 422427 h 844854"/>
                <a:gd name="connsiteX1" fmla="*/ 622168 w 1244335"/>
                <a:gd name="connsiteY1" fmla="*/ 0 h 844854"/>
                <a:gd name="connsiteX2" fmla="*/ 1244336 w 1244335"/>
                <a:gd name="connsiteY2" fmla="*/ 422427 h 844854"/>
                <a:gd name="connsiteX3" fmla="*/ 622168 w 1244335"/>
                <a:gd name="connsiteY3" fmla="*/ 844854 h 844854"/>
                <a:gd name="connsiteX4" fmla="*/ 0 w 1244335"/>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335" h="844854">
                  <a:moveTo>
                    <a:pt x="0" y="422427"/>
                  </a:moveTo>
                  <a:cubicBezTo>
                    <a:pt x="0" y="189127"/>
                    <a:pt x="278554" y="0"/>
                    <a:pt x="622168" y="0"/>
                  </a:cubicBezTo>
                  <a:cubicBezTo>
                    <a:pt x="965782" y="0"/>
                    <a:pt x="1244336" y="189127"/>
                    <a:pt x="1244336" y="422427"/>
                  </a:cubicBezTo>
                  <a:cubicBezTo>
                    <a:pt x="1244336" y="655727"/>
                    <a:pt x="965782" y="844854"/>
                    <a:pt x="622168" y="844854"/>
                  </a:cubicBezTo>
                  <a:cubicBezTo>
                    <a:pt x="278554" y="844854"/>
                    <a:pt x="0" y="655727"/>
                    <a:pt x="0" y="422427"/>
                  </a:cubicBezTo>
                  <a:close/>
                </a:path>
              </a:pathLst>
            </a:cu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189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4929" tIns="136426" rIns="194929" bIns="136426" numCol="1" spcCol="1270" anchor="ctr" anchorCtr="0">
              <a:noAutofit/>
            </a:bodyPr>
            <a:lstStyle/>
            <a:p>
              <a:pPr marL="0" lvl="0" indent="0" algn="ctr" defTabSz="444500">
                <a:lnSpc>
                  <a:spcPct val="90000"/>
                </a:lnSpc>
                <a:spcBef>
                  <a:spcPct val="0"/>
                </a:spcBef>
                <a:spcAft>
                  <a:spcPct val="35000"/>
                </a:spcAft>
                <a:buNone/>
              </a:pPr>
              <a:r>
                <a:rPr lang="en-US" sz="1000" kern="1200" dirty="0"/>
                <a:t>SQL Server 2014</a:t>
              </a:r>
            </a:p>
          </p:txBody>
        </p:sp>
        <p:sp>
          <p:nvSpPr>
            <p:cNvPr id="28" name="Freeform 27"/>
            <p:cNvSpPr/>
            <p:nvPr/>
          </p:nvSpPr>
          <p:spPr>
            <a:xfrm>
              <a:off x="8443308" y="3589349"/>
              <a:ext cx="279131" cy="411838"/>
            </a:xfrm>
            <a:custGeom>
              <a:avLst/>
              <a:gdLst>
                <a:gd name="connsiteX0" fmla="*/ 0 w 212034"/>
                <a:gd name="connsiteY0" fmla="*/ 63833 h 319167"/>
                <a:gd name="connsiteX1" fmla="*/ 106017 w 212034"/>
                <a:gd name="connsiteY1" fmla="*/ 63833 h 319167"/>
                <a:gd name="connsiteX2" fmla="*/ 106017 w 212034"/>
                <a:gd name="connsiteY2" fmla="*/ 0 h 319167"/>
                <a:gd name="connsiteX3" fmla="*/ 212034 w 212034"/>
                <a:gd name="connsiteY3" fmla="*/ 159584 h 319167"/>
                <a:gd name="connsiteX4" fmla="*/ 106017 w 212034"/>
                <a:gd name="connsiteY4" fmla="*/ 319167 h 319167"/>
                <a:gd name="connsiteX5" fmla="*/ 106017 w 212034"/>
                <a:gd name="connsiteY5" fmla="*/ 255334 h 319167"/>
                <a:gd name="connsiteX6" fmla="*/ 0 w 212034"/>
                <a:gd name="connsiteY6" fmla="*/ 255334 h 319167"/>
                <a:gd name="connsiteX7" fmla="*/ 0 w 212034"/>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034" h="319167">
                  <a:moveTo>
                    <a:pt x="212034" y="255334"/>
                  </a:moveTo>
                  <a:lnTo>
                    <a:pt x="106017" y="255334"/>
                  </a:lnTo>
                  <a:lnTo>
                    <a:pt x="106017" y="319167"/>
                  </a:lnTo>
                  <a:lnTo>
                    <a:pt x="0" y="159583"/>
                  </a:lnTo>
                  <a:lnTo>
                    <a:pt x="106017" y="0"/>
                  </a:lnTo>
                  <a:lnTo>
                    <a:pt x="106017" y="63833"/>
                  </a:lnTo>
                  <a:lnTo>
                    <a:pt x="212034" y="63833"/>
                  </a:lnTo>
                  <a:lnTo>
                    <a:pt x="212034" y="255334"/>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63610" tIns="63833" rIns="1" bIns="63833"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29" name="Freeform 28"/>
            <p:cNvSpPr/>
            <p:nvPr/>
          </p:nvSpPr>
          <p:spPr>
            <a:xfrm>
              <a:off x="6599237" y="3250189"/>
              <a:ext cx="1712408" cy="1090158"/>
            </a:xfrm>
            <a:custGeom>
              <a:avLst/>
              <a:gdLst>
                <a:gd name="connsiteX0" fmla="*/ 0 w 1300788"/>
                <a:gd name="connsiteY0" fmla="*/ 422427 h 844854"/>
                <a:gd name="connsiteX1" fmla="*/ 650394 w 1300788"/>
                <a:gd name="connsiteY1" fmla="*/ 0 h 844854"/>
                <a:gd name="connsiteX2" fmla="*/ 1300788 w 1300788"/>
                <a:gd name="connsiteY2" fmla="*/ 422427 h 844854"/>
                <a:gd name="connsiteX3" fmla="*/ 650394 w 1300788"/>
                <a:gd name="connsiteY3" fmla="*/ 844854 h 844854"/>
                <a:gd name="connsiteX4" fmla="*/ 0 w 1300788"/>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8" h="844854">
                  <a:moveTo>
                    <a:pt x="0" y="422427"/>
                  </a:moveTo>
                  <a:cubicBezTo>
                    <a:pt x="0" y="189127"/>
                    <a:pt x="291191" y="0"/>
                    <a:pt x="650394" y="0"/>
                  </a:cubicBezTo>
                  <a:cubicBezTo>
                    <a:pt x="1009597" y="0"/>
                    <a:pt x="1300788" y="189127"/>
                    <a:pt x="1300788" y="422427"/>
                  </a:cubicBezTo>
                  <a:cubicBezTo>
                    <a:pt x="1300788" y="655727"/>
                    <a:pt x="1009597" y="844854"/>
                    <a:pt x="650394" y="844854"/>
                  </a:cubicBezTo>
                  <a:cubicBezTo>
                    <a:pt x="291191" y="844854"/>
                    <a:pt x="0" y="655727"/>
                    <a:pt x="0" y="422427"/>
                  </a:cubicBezTo>
                  <a:close/>
                </a:path>
              </a:pathLst>
            </a:custGeom>
            <a:gradFill flip="none" rotWithShape="0">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1926" tIns="135156" rIns="201926" bIns="135156" numCol="1" spcCol="1270" anchor="ctr" anchorCtr="0">
              <a:noAutofit/>
            </a:bodyPr>
            <a:lstStyle/>
            <a:p>
              <a:pPr marL="0" lvl="0" indent="0" algn="ctr" defTabSz="400050">
                <a:lnSpc>
                  <a:spcPct val="90000"/>
                </a:lnSpc>
                <a:spcBef>
                  <a:spcPct val="0"/>
                </a:spcBef>
                <a:spcAft>
                  <a:spcPct val="35000"/>
                </a:spcAft>
                <a:buNone/>
              </a:pPr>
              <a:br>
                <a:rPr lang="en-US" sz="900" kern="1200" dirty="0"/>
              </a:br>
              <a:r>
                <a:rPr lang="en-US" sz="900" kern="1200" dirty="0"/>
                <a:t>Windows Azure</a:t>
              </a:r>
              <a:br>
                <a:rPr lang="en-US" sz="900" kern="1200" dirty="0"/>
              </a:br>
              <a:r>
                <a:rPr lang="en-US" sz="900" kern="1200" dirty="0"/>
                <a:t>Platform</a:t>
              </a:r>
            </a:p>
          </p:txBody>
        </p:sp>
        <p:sp>
          <p:nvSpPr>
            <p:cNvPr id="30" name="Freeform 29"/>
            <p:cNvSpPr/>
            <p:nvPr/>
          </p:nvSpPr>
          <p:spPr>
            <a:xfrm rot="2717685">
              <a:off x="8567359" y="2993401"/>
              <a:ext cx="364710" cy="420165"/>
            </a:xfrm>
            <a:custGeom>
              <a:avLst/>
              <a:gdLst>
                <a:gd name="connsiteX0" fmla="*/ 0 w 282643"/>
                <a:gd name="connsiteY0" fmla="*/ 63833 h 319167"/>
                <a:gd name="connsiteX1" fmla="*/ 141322 w 282643"/>
                <a:gd name="connsiteY1" fmla="*/ 63833 h 319167"/>
                <a:gd name="connsiteX2" fmla="*/ 141322 w 282643"/>
                <a:gd name="connsiteY2" fmla="*/ 0 h 319167"/>
                <a:gd name="connsiteX3" fmla="*/ 282643 w 282643"/>
                <a:gd name="connsiteY3" fmla="*/ 159584 h 319167"/>
                <a:gd name="connsiteX4" fmla="*/ 141322 w 282643"/>
                <a:gd name="connsiteY4" fmla="*/ 319167 h 319167"/>
                <a:gd name="connsiteX5" fmla="*/ 141322 w 282643"/>
                <a:gd name="connsiteY5" fmla="*/ 255334 h 319167"/>
                <a:gd name="connsiteX6" fmla="*/ 0 w 282643"/>
                <a:gd name="connsiteY6" fmla="*/ 255334 h 319167"/>
                <a:gd name="connsiteX7" fmla="*/ 0 w 282643"/>
                <a:gd name="connsiteY7" fmla="*/ 63833 h 31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643" h="319167">
                  <a:moveTo>
                    <a:pt x="282643" y="255334"/>
                  </a:moveTo>
                  <a:lnTo>
                    <a:pt x="141321" y="255334"/>
                  </a:lnTo>
                  <a:lnTo>
                    <a:pt x="141321" y="319167"/>
                  </a:lnTo>
                  <a:lnTo>
                    <a:pt x="0" y="159583"/>
                  </a:lnTo>
                  <a:lnTo>
                    <a:pt x="141321" y="0"/>
                  </a:lnTo>
                  <a:lnTo>
                    <a:pt x="141321" y="63833"/>
                  </a:lnTo>
                  <a:lnTo>
                    <a:pt x="282643" y="63833"/>
                  </a:lnTo>
                  <a:lnTo>
                    <a:pt x="282643" y="255334"/>
                  </a:lnTo>
                  <a:close/>
                </a:path>
              </a:pathLst>
            </a:custGeom>
            <a:solidFill>
              <a:schemeClr val="tx1">
                <a:lumMod val="5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84793" tIns="63834" rIns="0" bIns="63832"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31" name="Freeform 30"/>
            <p:cNvSpPr/>
            <p:nvPr/>
          </p:nvSpPr>
          <p:spPr>
            <a:xfrm>
              <a:off x="7104732" y="1938969"/>
              <a:ext cx="1837029" cy="1090158"/>
            </a:xfrm>
            <a:custGeom>
              <a:avLst/>
              <a:gdLst>
                <a:gd name="connsiteX0" fmla="*/ 0 w 1395454"/>
                <a:gd name="connsiteY0" fmla="*/ 422427 h 844854"/>
                <a:gd name="connsiteX1" fmla="*/ 697727 w 1395454"/>
                <a:gd name="connsiteY1" fmla="*/ 0 h 844854"/>
                <a:gd name="connsiteX2" fmla="*/ 1395454 w 1395454"/>
                <a:gd name="connsiteY2" fmla="*/ 422427 h 844854"/>
                <a:gd name="connsiteX3" fmla="*/ 697727 w 1395454"/>
                <a:gd name="connsiteY3" fmla="*/ 844854 h 844854"/>
                <a:gd name="connsiteX4" fmla="*/ 0 w 1395454"/>
                <a:gd name="connsiteY4" fmla="*/ 422427 h 84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454" h="844854">
                  <a:moveTo>
                    <a:pt x="0" y="422427"/>
                  </a:moveTo>
                  <a:cubicBezTo>
                    <a:pt x="0" y="189127"/>
                    <a:pt x="312383" y="0"/>
                    <a:pt x="697727" y="0"/>
                  </a:cubicBezTo>
                  <a:cubicBezTo>
                    <a:pt x="1083071" y="0"/>
                    <a:pt x="1395454" y="189127"/>
                    <a:pt x="1395454" y="422427"/>
                  </a:cubicBezTo>
                  <a:cubicBezTo>
                    <a:pt x="1395454" y="655727"/>
                    <a:pt x="1083071" y="844854"/>
                    <a:pt x="697727" y="844854"/>
                  </a:cubicBezTo>
                  <a:cubicBezTo>
                    <a:pt x="312383" y="844854"/>
                    <a:pt x="0" y="655727"/>
                    <a:pt x="0" y="422427"/>
                  </a:cubicBezTo>
                  <a:close/>
                </a:path>
              </a:pathLst>
            </a:custGeom>
            <a:gradFill flip="none" rotWithShape="0">
              <a:gsLst>
                <a:gs pos="0">
                  <a:srgbClr val="E8742C">
                    <a:shade val="30000"/>
                    <a:satMod val="115000"/>
                  </a:srgbClr>
                </a:gs>
                <a:gs pos="50000">
                  <a:srgbClr val="E8742C">
                    <a:shade val="67500"/>
                    <a:satMod val="115000"/>
                  </a:srgbClr>
                </a:gs>
                <a:gs pos="100000">
                  <a:srgbClr val="E8742C">
                    <a:shade val="100000"/>
                    <a:satMod val="115000"/>
                  </a:srgbClr>
                </a:gs>
              </a:gsLst>
              <a:lin ang="2700000" scaled="1"/>
              <a:tileRect/>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7060" tIns="136426" rIns="217060" bIns="136426" numCol="1" spcCol="1270" anchor="ctr" anchorCtr="0">
              <a:noAutofit/>
            </a:bodyPr>
            <a:lstStyle/>
            <a:p>
              <a:pPr marL="0" lvl="0" indent="0" algn="ctr" defTabSz="444500">
                <a:lnSpc>
                  <a:spcPct val="90000"/>
                </a:lnSpc>
                <a:spcBef>
                  <a:spcPct val="0"/>
                </a:spcBef>
                <a:spcAft>
                  <a:spcPct val="35000"/>
                </a:spcAft>
                <a:buNone/>
              </a:pPr>
              <a:r>
                <a:rPr lang="en-US" sz="1000" kern="1200" dirty="0"/>
                <a:t>Office 2013</a:t>
              </a:r>
            </a:p>
          </p:txBody>
        </p:sp>
      </p:grpSp>
      <p:sp>
        <p:nvSpPr>
          <p:cNvPr id="32" name="Rectangle 31"/>
          <p:cNvSpPr/>
          <p:nvPr/>
        </p:nvSpPr>
        <p:spPr>
          <a:xfrm>
            <a:off x="447160" y="4259262"/>
            <a:ext cx="6216650" cy="2246769"/>
          </a:xfrm>
          <a:prstGeom prst="rect">
            <a:avLst/>
          </a:prstGeom>
        </p:spPr>
        <p:txBody>
          <a:bodyPr>
            <a:spAutoFit/>
          </a:bodyPr>
          <a:lstStyle/>
          <a:p>
            <a:r>
              <a:rPr lang="en-US" sz="4000" dirty="0">
                <a:latin typeface="+mj-lt"/>
              </a:rPr>
              <a:t>Benefits of the Map Toolkit</a:t>
            </a:r>
          </a:p>
          <a:p>
            <a:pPr marL="342900" indent="-342900">
              <a:buFont typeface="Arial" panose="020B0604020202020204" pitchFamily="34" charset="0"/>
              <a:buChar char="•"/>
            </a:pPr>
            <a:r>
              <a:rPr lang="en-US" sz="2000" dirty="0">
                <a:solidFill>
                  <a:schemeClr val="tx2"/>
                </a:solidFill>
                <a:latin typeface="+mj-lt"/>
              </a:rPr>
              <a:t>Determine feasibility to upgrade scanned devices to Windows 10.</a:t>
            </a:r>
          </a:p>
          <a:p>
            <a:pPr marL="342900" indent="-342900">
              <a:buFont typeface="Arial" panose="020B0604020202020204" pitchFamily="34" charset="0"/>
              <a:buChar char="•"/>
            </a:pPr>
            <a:r>
              <a:rPr lang="en-US" sz="2000" dirty="0">
                <a:solidFill>
                  <a:schemeClr val="tx2"/>
                </a:solidFill>
                <a:latin typeface="+mj-lt"/>
              </a:rPr>
              <a:t>Determine your organization’s readiness to move to Microsoft Azure or Office 365.</a:t>
            </a:r>
          </a:p>
          <a:p>
            <a:pPr marL="342900" indent="-342900">
              <a:buFont typeface="Arial" panose="020B0604020202020204" pitchFamily="34" charset="0"/>
              <a:buChar char="•"/>
            </a:pPr>
            <a:r>
              <a:rPr lang="en-US" sz="2000" dirty="0">
                <a:solidFill>
                  <a:schemeClr val="tx2"/>
                </a:solidFill>
                <a:latin typeface="+mj-lt"/>
              </a:rPr>
              <a:t>Plan for virtualizing workloads to Hyper-V.</a:t>
            </a:r>
          </a:p>
        </p:txBody>
      </p:sp>
      <p:sp>
        <p:nvSpPr>
          <p:cNvPr id="2" name="Rectangle 1"/>
          <p:cNvSpPr/>
          <p:nvPr/>
        </p:nvSpPr>
        <p:spPr>
          <a:xfrm>
            <a:off x="4846637" y="6545262"/>
            <a:ext cx="7805176" cy="369332"/>
          </a:xfrm>
          <a:prstGeom prst="rect">
            <a:avLst/>
          </a:prstGeom>
        </p:spPr>
        <p:txBody>
          <a:bodyPr wrap="square">
            <a:spAutoFit/>
          </a:bodyPr>
          <a:lstStyle/>
          <a:p>
            <a:r>
              <a:rPr lang="en-US" dirty="0">
                <a:solidFill>
                  <a:schemeClr val="accent2"/>
                </a:solidFill>
                <a:latin typeface="+mj-lt"/>
              </a:rPr>
              <a:t>https://www.microsoft.com/en-us/download/confirmation.aspx?id=7826</a:t>
            </a:r>
          </a:p>
        </p:txBody>
      </p:sp>
    </p:spTree>
    <p:extLst>
      <p:ext uri="{BB962C8B-B14F-4D97-AF65-F5344CB8AC3E}">
        <p14:creationId xmlns:p14="http://schemas.microsoft.com/office/powerpoint/2010/main" val="235605577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a:t>Windows 10 release cycles</a:t>
            </a:r>
            <a:endParaRPr lang="en-US"/>
          </a:p>
        </p:txBody>
      </p:sp>
      <p:pic>
        <p:nvPicPr>
          <p:cNvPr id="4" name="Picture 3"/>
          <p:cNvPicPr>
            <a:picLocks noChangeAspect="1"/>
          </p:cNvPicPr>
          <p:nvPr/>
        </p:nvPicPr>
        <p:blipFill>
          <a:blip r:embed="rId3"/>
          <a:stretch>
            <a:fillRect/>
          </a:stretch>
        </p:blipFill>
        <p:spPr>
          <a:xfrm>
            <a:off x="66707" y="1225521"/>
            <a:ext cx="12202405" cy="5626031"/>
          </a:xfrm>
          <a:prstGeom prst="rect">
            <a:avLst/>
          </a:prstGeom>
        </p:spPr>
      </p:pic>
    </p:spTree>
    <p:extLst>
      <p:ext uri="{BB962C8B-B14F-4D97-AF65-F5344CB8AC3E}">
        <p14:creationId xmlns:p14="http://schemas.microsoft.com/office/powerpoint/2010/main" val="2964208950"/>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95275"/>
            <a:ext cx="11889564" cy="687388"/>
          </a:xfrm>
        </p:spPr>
        <p:txBody>
          <a:bodyPr/>
          <a:lstStyle/>
          <a:p>
            <a:r>
              <a:rPr lang="en-US" dirty="0"/>
              <a:t>Service Branch Comparison Chart</a:t>
            </a:r>
          </a:p>
        </p:txBody>
      </p:sp>
      <p:graphicFrame>
        <p:nvGraphicFramePr>
          <p:cNvPr id="4" name="Table 3"/>
          <p:cNvGraphicFramePr>
            <a:graphicFrameLocks noGrp="1"/>
          </p:cNvGraphicFramePr>
          <p:nvPr>
            <p:extLst>
              <p:ext uri="{D42A27DB-BD31-4B8C-83A1-F6EECF244321}">
                <p14:modId xmlns:p14="http://schemas.microsoft.com/office/powerpoint/2010/main" val="3201291938"/>
              </p:ext>
            </p:extLst>
          </p:nvPr>
        </p:nvGraphicFramePr>
        <p:xfrm>
          <a:off x="122237" y="1058862"/>
          <a:ext cx="12268200" cy="6016576"/>
        </p:xfrm>
        <a:graphic>
          <a:graphicData uri="http://schemas.openxmlformats.org/drawingml/2006/table">
            <a:tbl>
              <a:tblPr firstRow="1" firstCol="1" bandRow="1">
                <a:tableStyleId>{5C22544A-7EE6-4342-B048-85BDC9FD1C3A}</a:tableStyleId>
              </a:tblPr>
              <a:tblGrid>
                <a:gridCol w="3067050">
                  <a:extLst>
                    <a:ext uri="{9D8B030D-6E8A-4147-A177-3AD203B41FA5}">
                      <a16:colId xmlns:a16="http://schemas.microsoft.com/office/drawing/2014/main" val="3929099903"/>
                    </a:ext>
                  </a:extLst>
                </a:gridCol>
                <a:gridCol w="3067050">
                  <a:extLst>
                    <a:ext uri="{9D8B030D-6E8A-4147-A177-3AD203B41FA5}">
                      <a16:colId xmlns:a16="http://schemas.microsoft.com/office/drawing/2014/main" val="4279566918"/>
                    </a:ext>
                  </a:extLst>
                </a:gridCol>
                <a:gridCol w="3067050">
                  <a:extLst>
                    <a:ext uri="{9D8B030D-6E8A-4147-A177-3AD203B41FA5}">
                      <a16:colId xmlns:a16="http://schemas.microsoft.com/office/drawing/2014/main" val="504351973"/>
                    </a:ext>
                  </a:extLst>
                </a:gridCol>
                <a:gridCol w="3067050">
                  <a:extLst>
                    <a:ext uri="{9D8B030D-6E8A-4147-A177-3AD203B41FA5}">
                      <a16:colId xmlns:a16="http://schemas.microsoft.com/office/drawing/2014/main" val="4079931904"/>
                    </a:ext>
                  </a:extLst>
                </a:gridCol>
              </a:tblGrid>
              <a:tr h="694368">
                <a:tc>
                  <a:txBody>
                    <a:bodyPr/>
                    <a:lstStyle/>
                    <a:p>
                      <a:pPr marL="0" marR="0" fontAlgn="base">
                        <a:lnSpc>
                          <a:spcPct val="107000"/>
                        </a:lnSpc>
                        <a:spcBef>
                          <a:spcPts val="0"/>
                        </a:spcBef>
                        <a:spcAft>
                          <a:spcPts val="0"/>
                        </a:spcAft>
                      </a:pP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500" b="0" dirty="0">
                          <a:effectLst/>
                          <a:latin typeface="+mn-lt"/>
                          <a:ea typeface="+mn-ea"/>
                          <a:cs typeface="+mn-cs"/>
                        </a:rPr>
                        <a:t>Current</a:t>
                      </a:r>
                      <a:r>
                        <a:rPr lang="en-US" sz="1500" b="0" baseline="0" dirty="0">
                          <a:effectLst/>
                          <a:latin typeface="+mn-lt"/>
                          <a:ea typeface="+mn-ea"/>
                          <a:cs typeface="+mn-cs"/>
                        </a:rPr>
                        <a:t> Branch (CB)</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500" b="0" dirty="0">
                          <a:effectLst/>
                        </a:rPr>
                        <a:t>Current Branch for Business (CBB) </a:t>
                      </a:r>
                    </a:p>
                  </a:txBody>
                  <a:tcPr marL="6591" marR="6591" marT="6591" marB="6591" anchor="ctr"/>
                </a:tc>
                <a:tc>
                  <a:txBody>
                    <a:bodyPr/>
                    <a:lstStyle/>
                    <a:p>
                      <a:pPr marL="0" marR="0" fontAlgn="base">
                        <a:lnSpc>
                          <a:spcPct val="107000"/>
                        </a:lnSpc>
                        <a:spcBef>
                          <a:spcPts val="0"/>
                        </a:spcBef>
                        <a:spcAft>
                          <a:spcPts val="0"/>
                        </a:spcAft>
                      </a:pPr>
                      <a:r>
                        <a:rPr lang="en-US" sz="1500" b="0" dirty="0">
                          <a:effectLst/>
                        </a:rPr>
                        <a:t>Long-Term Servicing Branch (LTSB)</a:t>
                      </a:r>
                      <a:endParaRPr lang="en-US"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1571619605"/>
                  </a:ext>
                </a:extLst>
              </a:tr>
              <a:tr h="466775">
                <a:tc>
                  <a:txBody>
                    <a:bodyPr/>
                    <a:lstStyle/>
                    <a:p>
                      <a:pPr marL="0" marR="0" fontAlgn="base">
                        <a:lnSpc>
                          <a:spcPct val="107000"/>
                        </a:lnSpc>
                        <a:spcBef>
                          <a:spcPts val="0"/>
                        </a:spcBef>
                        <a:spcAft>
                          <a:spcPts val="0"/>
                        </a:spcAft>
                      </a:pPr>
                      <a:r>
                        <a:rPr lang="en-US" sz="1200" dirty="0">
                          <a:effectLst/>
                          <a:latin typeface="+mj-lt"/>
                        </a:rPr>
                        <a:t>New feature upgrades for installation available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mn-ea"/>
                          <a:cs typeface="+mn-cs"/>
                        </a:rPr>
                        <a:t>Immediately</a:t>
                      </a:r>
                      <a:r>
                        <a:rPr lang="en-US" sz="1200" baseline="0" dirty="0">
                          <a:effectLst/>
                          <a:latin typeface="+mj-lt"/>
                          <a:ea typeface="+mn-ea"/>
                          <a:cs typeface="+mn-cs"/>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Deferred by ~ 4</a:t>
                      </a:r>
                      <a:r>
                        <a:rPr lang="en-US" sz="1200" baseline="0" dirty="0">
                          <a:effectLst/>
                          <a:latin typeface="+mj-lt"/>
                          <a:ea typeface="Calibri" panose="020F0502020204030204" pitchFamily="34" charset="0"/>
                          <a:cs typeface="Times New Roman" panose="02020603050405020304" pitchFamily="18" charset="0"/>
                        </a:rPr>
                        <a:t> months</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mn-ea"/>
                          <a:cs typeface="+mn-cs"/>
                        </a:rPr>
                        <a:t>Not</a:t>
                      </a:r>
                      <a:r>
                        <a:rPr lang="en-US" sz="1200" baseline="0" dirty="0">
                          <a:effectLst/>
                          <a:latin typeface="+mj-lt"/>
                          <a:ea typeface="+mn-ea"/>
                          <a:cs typeface="+mn-cs"/>
                        </a:rPr>
                        <a:t> applicable</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3732615441"/>
                  </a:ext>
                </a:extLst>
              </a:tr>
              <a:tr h="493785">
                <a:tc>
                  <a:txBody>
                    <a:bodyPr/>
                    <a:lstStyle/>
                    <a:p>
                      <a:pPr marL="0" marR="0" fontAlgn="base">
                        <a:lnSpc>
                          <a:spcPct val="107000"/>
                        </a:lnSpc>
                        <a:spcBef>
                          <a:spcPts val="0"/>
                        </a:spcBef>
                        <a:spcAft>
                          <a:spcPts val="0"/>
                        </a:spcAft>
                      </a:pPr>
                      <a:r>
                        <a:rPr lang="en-US" sz="1200" dirty="0">
                          <a:effectLst/>
                          <a:latin typeface="+mj-lt"/>
                        </a:rPr>
                        <a:t>Features included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Windows 10 Home, Windows 10 Pro, Windows 10 Education, Windows 10 Enterprise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Windows 10 Pro, Windows 10 Education, Windows 10 Enterprise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Windows 10 Enterprise LTSB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3877244896"/>
                  </a:ext>
                </a:extLst>
              </a:tr>
              <a:tr h="466775">
                <a:tc>
                  <a:txBody>
                    <a:bodyPr/>
                    <a:lstStyle/>
                    <a:p>
                      <a:pPr marL="0" marR="0" fontAlgn="base">
                        <a:lnSpc>
                          <a:spcPct val="107000"/>
                        </a:lnSpc>
                        <a:spcBef>
                          <a:spcPts val="0"/>
                        </a:spcBef>
                        <a:spcAft>
                          <a:spcPts val="0"/>
                        </a:spcAft>
                      </a:pPr>
                      <a:r>
                        <a:rPr lang="en-US" sz="1200" dirty="0">
                          <a:effectLst/>
                          <a:latin typeface="+mj-lt"/>
                        </a:rPr>
                        <a:t>Optional month deferral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mn-ea"/>
                          <a:cs typeface="+mn-cs"/>
                        </a:rPr>
                        <a:t>~</a:t>
                      </a:r>
                      <a:r>
                        <a:rPr lang="en-US" sz="1200" baseline="0" dirty="0">
                          <a:effectLst/>
                          <a:latin typeface="+mj-lt"/>
                          <a:ea typeface="+mn-ea"/>
                          <a:cs typeface="+mn-cs"/>
                        </a:rPr>
                        <a:t> 4 months</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8 months</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10 years</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2984413945"/>
                  </a:ext>
                </a:extLst>
              </a:tr>
              <a:tr h="466775">
                <a:tc>
                  <a:txBody>
                    <a:bodyPr/>
                    <a:lstStyle/>
                    <a:p>
                      <a:pPr marL="0" marR="0" fontAlgn="base">
                        <a:lnSpc>
                          <a:spcPct val="107000"/>
                        </a:lnSpc>
                        <a:spcBef>
                          <a:spcPts val="0"/>
                        </a:spcBef>
                        <a:spcAft>
                          <a:spcPts val="0"/>
                        </a:spcAft>
                      </a:pPr>
                      <a:r>
                        <a:rPr lang="en-US" sz="1200" dirty="0">
                          <a:effectLst/>
                          <a:latin typeface="+mj-lt"/>
                        </a:rPr>
                        <a:t>Ongoing installation of new feature upgrades required to receive servicing updates </a:t>
                      </a: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2163737442"/>
                  </a:ext>
                </a:extLst>
              </a:tr>
              <a:tr h="466775">
                <a:tc>
                  <a:txBody>
                    <a:bodyPr/>
                    <a:lstStyle/>
                    <a:p>
                      <a:pPr marL="0" marR="0" fontAlgn="base">
                        <a:lnSpc>
                          <a:spcPct val="107000"/>
                        </a:lnSpc>
                        <a:spcBef>
                          <a:spcPts val="0"/>
                        </a:spcBef>
                        <a:spcAft>
                          <a:spcPts val="0"/>
                        </a:spcAft>
                      </a:pPr>
                      <a:r>
                        <a:rPr lang="en-US" sz="1200" dirty="0">
                          <a:effectLst/>
                          <a:latin typeface="+mj-lt"/>
                        </a:rPr>
                        <a:t>Supports Windows Server Update Services for release deployment</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a:t>
                      </a:r>
                      <a:br>
                        <a:rPr lang="en-US" sz="1200" dirty="0">
                          <a:effectLst/>
                          <a:latin typeface="+mj-lt"/>
                        </a:rPr>
                      </a:br>
                      <a:r>
                        <a:rPr lang="en-US" sz="1200" dirty="0">
                          <a:effectLst/>
                          <a:latin typeface="+mj-lt"/>
                        </a:rPr>
                        <a:t>(excludes Home edition)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2764614522"/>
                  </a:ext>
                </a:extLst>
              </a:tr>
              <a:tr h="654261">
                <a:tc>
                  <a:txBody>
                    <a:bodyPr/>
                    <a:lstStyle/>
                    <a:p>
                      <a:pPr marL="0" marR="0" fontAlgn="base">
                        <a:lnSpc>
                          <a:spcPct val="107000"/>
                        </a:lnSpc>
                        <a:spcBef>
                          <a:spcPts val="0"/>
                        </a:spcBef>
                        <a:spcAft>
                          <a:spcPts val="0"/>
                        </a:spcAft>
                      </a:pPr>
                      <a:r>
                        <a:rPr lang="en-US" sz="1200" dirty="0">
                          <a:effectLst/>
                          <a:latin typeface="+mj-lt"/>
                        </a:rPr>
                        <a:t>Supports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Configuration Manager/configuration management systems for release deployment </a:t>
                      </a:r>
                    </a:p>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(excludes Home)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Configuration Manager/configuration management systems for release deployment </a:t>
                      </a:r>
                    </a:p>
                    <a:p>
                      <a:pPr marL="0" marR="0" fontAlgn="base">
                        <a:lnSpc>
                          <a:spcPct val="107000"/>
                        </a:lnSpc>
                        <a:spcBef>
                          <a:spcPts val="0"/>
                        </a:spcBef>
                        <a:spcAft>
                          <a:spcPts val="0"/>
                        </a:spcAft>
                      </a:pPr>
                      <a:r>
                        <a:rPr lang="en-US" sz="120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Configuration Manager/configuration management systems for release deployment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3158789664"/>
                  </a:ext>
                </a:extLst>
              </a:tr>
              <a:tr h="466775">
                <a:tc>
                  <a:txBody>
                    <a:bodyPr/>
                    <a:lstStyle/>
                    <a:p>
                      <a:pPr marL="0" marR="0" fontAlgn="base">
                        <a:lnSpc>
                          <a:spcPct val="107000"/>
                        </a:lnSpc>
                        <a:spcBef>
                          <a:spcPts val="0"/>
                        </a:spcBef>
                        <a:spcAft>
                          <a:spcPts val="0"/>
                        </a:spcAft>
                      </a:pPr>
                      <a:r>
                        <a:rPr lang="en-US" sz="1200" dirty="0">
                          <a:effectLst/>
                          <a:latin typeface="+mj-lt"/>
                        </a:rPr>
                        <a:t>Browser</a:t>
                      </a:r>
                      <a:r>
                        <a:rPr lang="en-US" sz="1200" baseline="0" dirty="0">
                          <a:effectLst/>
                          <a:latin typeface="+mj-lt"/>
                        </a:rPr>
                        <a:t> </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Microsoft Edge, Internet Explorer 11 included</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Microsoft Edge, Internet Explorer 11 included</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Internet Explorer 11 included</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1658411943"/>
                  </a:ext>
                </a:extLst>
              </a:tr>
              <a:tr h="654261">
                <a:tc>
                  <a:txBody>
                    <a:bodyPr/>
                    <a:lstStyle/>
                    <a:p>
                      <a:pPr marL="0" marR="0" fontAlgn="base">
                        <a:lnSpc>
                          <a:spcPct val="107000"/>
                        </a:lnSpc>
                        <a:spcBef>
                          <a:spcPts val="0"/>
                        </a:spcBef>
                        <a:spcAft>
                          <a:spcPts val="0"/>
                        </a:spcAft>
                      </a:pPr>
                      <a:r>
                        <a:rPr lang="en-US" sz="1200" dirty="0">
                          <a:effectLst/>
                          <a:latin typeface="+mj-lt"/>
                        </a:rPr>
                        <a:t>System apps</a:t>
                      </a: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No Notable Windows system apps removed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No Notable Windows system apps removed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rPr>
                        <a:t> System apps removed: Microsoft Edge, Windows Store Client, Cortana (limited search available)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687240486"/>
                  </a:ext>
                </a:extLst>
              </a:tr>
              <a:tr h="654261">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Universal apps </a:t>
                      </a: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No notable Windows universal apps removed</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No notable Windows universal apps removed</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tc>
                  <a:txBody>
                    <a:bodyPr/>
                    <a:lstStyle/>
                    <a:p>
                      <a:pPr marL="0" marR="0" fontAlgn="base">
                        <a:lnSpc>
                          <a:spcPct val="107000"/>
                        </a:lnSpc>
                        <a:spcBef>
                          <a:spcPts val="0"/>
                        </a:spcBef>
                        <a:spcAft>
                          <a:spcPts val="0"/>
                        </a:spcAft>
                      </a:pPr>
                      <a:r>
                        <a:rPr lang="en-US" sz="1200" dirty="0">
                          <a:effectLst/>
                          <a:latin typeface="+mj-lt"/>
                          <a:ea typeface="Calibri" panose="020F0502020204030204" pitchFamily="34" charset="0"/>
                          <a:cs typeface="Times New Roman" panose="02020603050405020304" pitchFamily="18" charset="0"/>
                        </a:rPr>
                        <a:t>Universal apps removed: Outlook Mail/Calendar, OneNote, Weather, News, Sports, Money, Photos, Camera, Music, Clock </a:t>
                      </a:r>
                    </a:p>
                    <a:p>
                      <a:pPr marL="0" marR="0" fontAlgn="base">
                        <a:lnSpc>
                          <a:spcPct val="107000"/>
                        </a:lnSpc>
                        <a:spcBef>
                          <a:spcPts val="0"/>
                        </a:spcBef>
                        <a:spcAft>
                          <a:spcPts val="0"/>
                        </a:spcAft>
                      </a:pPr>
                      <a:endParaRPr lang="en-US" sz="1200" dirty="0">
                        <a:effectLst/>
                        <a:latin typeface="+mj-lt"/>
                        <a:ea typeface="Calibri" panose="020F0502020204030204" pitchFamily="34" charset="0"/>
                        <a:cs typeface="Times New Roman" panose="02020603050405020304" pitchFamily="18" charset="0"/>
                      </a:endParaRPr>
                    </a:p>
                  </a:txBody>
                  <a:tcPr marL="6591" marR="6591" marT="6591" marB="6591" anchor="ctr"/>
                </a:tc>
                <a:extLst>
                  <a:ext uri="{0D108BD9-81ED-4DB2-BD59-A6C34878D82A}">
                    <a16:rowId xmlns:a16="http://schemas.microsoft.com/office/drawing/2014/main" val="3468538473"/>
                  </a:ext>
                </a:extLst>
              </a:tr>
            </a:tbl>
          </a:graphicData>
        </a:graphic>
      </p:graphicFrame>
    </p:spTree>
    <p:extLst>
      <p:ext uri="{BB962C8B-B14F-4D97-AF65-F5344CB8AC3E}">
        <p14:creationId xmlns:p14="http://schemas.microsoft.com/office/powerpoint/2010/main" val="402500641"/>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246546" cy="3176254"/>
          </a:xfrm>
        </p:spPr>
        <p:txBody>
          <a:bodyPr vert="horz" wrap="square" lIns="146304" tIns="91440" rIns="146304" bIns="91440" rtlCol="0" anchor="t">
            <a:spAutoFit/>
          </a:bodyPr>
          <a:lstStyle/>
          <a:p>
            <a:r>
              <a:rPr lang="EN-US" sz="3200" dirty="0"/>
              <a:t>Updates can be viewed and also rolled back from control panel</a:t>
            </a:r>
            <a:endParaRPr lang="en-US" sz="3200" dirty="0"/>
          </a:p>
          <a:p>
            <a:endParaRPr lang="EN-US" dirty="0"/>
          </a:p>
          <a:p>
            <a:r>
              <a:rPr lang="EN-US" sz="3200" dirty="0"/>
              <a:t>Use Get-Hotfix to determine what is installed</a:t>
            </a:r>
          </a:p>
        </p:txBody>
      </p:sp>
      <p:sp>
        <p:nvSpPr>
          <p:cNvPr id="3" name="Title 2"/>
          <p:cNvSpPr>
            <a:spLocks noGrp="1"/>
          </p:cNvSpPr>
          <p:nvPr>
            <p:ph type="title"/>
          </p:nvPr>
        </p:nvSpPr>
        <p:spPr/>
        <p:txBody>
          <a:bodyPr/>
          <a:lstStyle/>
          <a:p>
            <a:r>
              <a:rPr lang="EN-US"/>
              <a:t>Manage Update History</a:t>
            </a:r>
            <a:endParaRPr lang="en-US"/>
          </a:p>
        </p:txBody>
      </p:sp>
      <p:pic>
        <p:nvPicPr>
          <p:cNvPr id="4" name="Picture 3"/>
          <p:cNvPicPr>
            <a:picLocks noChangeAspect="1"/>
          </p:cNvPicPr>
          <p:nvPr/>
        </p:nvPicPr>
        <p:blipFill>
          <a:blip r:embed="rId3"/>
          <a:stretch>
            <a:fillRect/>
          </a:stretch>
        </p:blipFill>
        <p:spPr>
          <a:xfrm>
            <a:off x="5307981" y="1638300"/>
            <a:ext cx="6707056" cy="4151307"/>
          </a:xfrm>
          <a:prstGeom prst="rect">
            <a:avLst/>
          </a:prstGeom>
        </p:spPr>
      </p:pic>
    </p:spTree>
    <p:extLst>
      <p:ext uri="{BB962C8B-B14F-4D97-AF65-F5344CB8AC3E}">
        <p14:creationId xmlns:p14="http://schemas.microsoft.com/office/powerpoint/2010/main" val="1897065246"/>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259766" cy="4431983"/>
          </a:xfrm>
        </p:spPr>
        <p:txBody>
          <a:bodyPr vert="horz" wrap="square" lIns="146304" tIns="91440" rIns="146304" bIns="91440" rtlCol="0" anchor="t">
            <a:spAutoFit/>
          </a:bodyPr>
          <a:lstStyle/>
          <a:p>
            <a:r>
              <a:rPr lang="EN-US" dirty="0"/>
              <a:t>Controlled through WU settings</a:t>
            </a:r>
            <a:endParaRPr lang="en-US" dirty="0"/>
          </a:p>
          <a:p>
            <a:r>
              <a:rPr lang="EN-US" dirty="0"/>
              <a:t>Can also obtain from PCs on the local network</a:t>
            </a:r>
          </a:p>
          <a:p>
            <a:endParaRPr lang="en-US" dirty="0"/>
          </a:p>
          <a:p>
            <a:endParaRPr lang="EN-US" dirty="0"/>
          </a:p>
        </p:txBody>
      </p:sp>
      <p:sp>
        <p:nvSpPr>
          <p:cNvPr id="3" name="Title 2"/>
          <p:cNvSpPr>
            <a:spLocks noGrp="1"/>
          </p:cNvSpPr>
          <p:nvPr>
            <p:ph type="title"/>
          </p:nvPr>
        </p:nvSpPr>
        <p:spPr/>
        <p:txBody>
          <a:bodyPr/>
          <a:lstStyle/>
          <a:p>
            <a:r>
              <a:rPr lang="EN-US"/>
              <a:t>Update Store Apps</a:t>
            </a:r>
            <a:endParaRPr lang="en-US"/>
          </a:p>
        </p:txBody>
      </p:sp>
      <p:pic>
        <p:nvPicPr>
          <p:cNvPr id="4" name="Picture 3"/>
          <p:cNvPicPr>
            <a:picLocks noChangeAspect="1"/>
          </p:cNvPicPr>
          <p:nvPr/>
        </p:nvPicPr>
        <p:blipFill>
          <a:blip r:embed="rId3"/>
          <a:stretch>
            <a:fillRect/>
          </a:stretch>
        </p:blipFill>
        <p:spPr>
          <a:xfrm>
            <a:off x="6608572" y="183356"/>
            <a:ext cx="5441040" cy="6579318"/>
          </a:xfrm>
          <a:prstGeom prst="rect">
            <a:avLst/>
          </a:prstGeom>
        </p:spPr>
      </p:pic>
    </p:spTree>
    <p:extLst>
      <p:ext uri="{BB962C8B-B14F-4D97-AF65-F5344CB8AC3E}">
        <p14:creationId xmlns:p14="http://schemas.microsoft.com/office/powerpoint/2010/main" val="3337015509"/>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4579715"/>
          </a:xfrm>
        </p:spPr>
        <p:txBody>
          <a:bodyPr/>
          <a:lstStyle/>
          <a:p>
            <a:pPr lvl="1"/>
            <a:r>
              <a:rPr lang="en-US" dirty="0">
                <a:latin typeface="+mj-lt"/>
              </a:rPr>
              <a:t>Configure and analyze Event Viewer logs</a:t>
            </a:r>
          </a:p>
          <a:p>
            <a:pPr lvl="1"/>
            <a:r>
              <a:rPr lang="en-US" dirty="0">
                <a:latin typeface="+mj-lt"/>
              </a:rPr>
              <a:t>Configure event subscriptions</a:t>
            </a:r>
          </a:p>
          <a:p>
            <a:pPr lvl="1"/>
            <a:r>
              <a:rPr lang="en-US" dirty="0">
                <a:latin typeface="+mj-lt"/>
              </a:rPr>
              <a:t>Monitor performance using Task Manager</a:t>
            </a:r>
          </a:p>
          <a:p>
            <a:pPr lvl="1"/>
            <a:r>
              <a:rPr lang="en-US" dirty="0">
                <a:latin typeface="+mj-lt"/>
              </a:rPr>
              <a:t>Monitor performance using Resource Monitor</a:t>
            </a:r>
          </a:p>
          <a:p>
            <a:pPr lvl="1"/>
            <a:r>
              <a:rPr lang="en-US" dirty="0">
                <a:latin typeface="+mj-lt"/>
              </a:rPr>
              <a:t>Monitor performance using Performance Monitor and Data Collector Sets</a:t>
            </a:r>
          </a:p>
          <a:p>
            <a:pPr lvl="1"/>
            <a:r>
              <a:rPr lang="en-US" dirty="0">
                <a:latin typeface="+mj-lt"/>
              </a:rPr>
              <a:t>Monitor system resources</a:t>
            </a:r>
          </a:p>
          <a:p>
            <a:pPr lvl="1"/>
            <a:r>
              <a:rPr lang="en-US" dirty="0">
                <a:latin typeface="+mj-lt"/>
              </a:rPr>
              <a:t>Monitor and manage printers</a:t>
            </a:r>
          </a:p>
          <a:p>
            <a:pPr lvl="1"/>
            <a:r>
              <a:rPr lang="en-US" dirty="0">
                <a:latin typeface="+mj-lt"/>
              </a:rPr>
              <a:t>Configure indexing options</a:t>
            </a:r>
          </a:p>
          <a:p>
            <a:pPr lvl="1"/>
            <a:r>
              <a:rPr lang="en-US" dirty="0">
                <a:latin typeface="+mj-lt"/>
              </a:rPr>
              <a:t>Manage client security by using Windows Defender</a:t>
            </a:r>
          </a:p>
          <a:p>
            <a:pPr lvl="1"/>
            <a:r>
              <a:rPr lang="en-US" dirty="0">
                <a:latin typeface="+mj-lt"/>
              </a:rPr>
              <a:t>Evaluate system stability using Reliability Monitor</a:t>
            </a:r>
          </a:p>
          <a:p>
            <a:pPr lvl="1"/>
            <a:r>
              <a:rPr lang="en-US" dirty="0">
                <a:latin typeface="+mj-lt"/>
              </a:rPr>
              <a:t>Troubleshoot performance issues</a:t>
            </a:r>
          </a:p>
        </p:txBody>
      </p:sp>
      <p:sp>
        <p:nvSpPr>
          <p:cNvPr id="3" name="Title 2"/>
          <p:cNvSpPr>
            <a:spLocks noGrp="1"/>
          </p:cNvSpPr>
          <p:nvPr>
            <p:ph type="title"/>
          </p:nvPr>
        </p:nvSpPr>
        <p:spPr/>
        <p:txBody>
          <a:bodyPr/>
          <a:lstStyle/>
          <a:p>
            <a:r>
              <a:rPr lang="en-US" dirty="0">
                <a:solidFill>
                  <a:schemeClr val="tx2"/>
                </a:solidFill>
              </a:rPr>
              <a:t>Monitor Windows </a:t>
            </a:r>
            <a:br>
              <a:rPr lang="en-US" sz="4000" dirty="0"/>
            </a:br>
            <a:endParaRPr lang="en-US" sz="4000" dirty="0"/>
          </a:p>
        </p:txBody>
      </p:sp>
    </p:spTree>
    <p:extLst>
      <p:ext uri="{BB962C8B-B14F-4D97-AF65-F5344CB8AC3E}">
        <p14:creationId xmlns:p14="http://schemas.microsoft.com/office/powerpoint/2010/main" val="3709077098"/>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Update History and Rollback of Updates</a:t>
            </a:r>
          </a:p>
        </p:txBody>
      </p:sp>
      <p:sp>
        <p:nvSpPr>
          <p:cNvPr id="4" name="Content Placeholder 2"/>
          <p:cNvSpPr>
            <a:spLocks noGrp="1"/>
          </p:cNvSpPr>
          <p:nvPr>
            <p:ph type="body" sz="quarter" idx="10"/>
          </p:nvPr>
        </p:nvSpPr>
        <p:spPr>
          <a:xfrm>
            <a:off x="274638" y="1212850"/>
            <a:ext cx="11887200" cy="4281172"/>
          </a:xfrm>
          <a:prstGeom prst="rect">
            <a:avLst/>
          </a:prstGeom>
        </p:spPr>
        <p:txBody>
          <a:bodyPr/>
          <a:lstStyle/>
          <a:p>
            <a:pPr marL="0" indent="0">
              <a:buNone/>
            </a:pPr>
            <a:r>
              <a:rPr lang="en-US" dirty="0"/>
              <a:t>What is it</a:t>
            </a:r>
          </a:p>
          <a:p>
            <a:pPr marL="353018" lvl="1" indent="0">
              <a:buNone/>
            </a:pPr>
            <a:r>
              <a:rPr lang="en-US" dirty="0">
                <a:latin typeface="+mj-lt"/>
              </a:rPr>
              <a:t>Can be viewed in </a:t>
            </a:r>
            <a:r>
              <a:rPr lang="en-US" b="1" dirty="0">
                <a:latin typeface="+mj-lt"/>
              </a:rPr>
              <a:t>Control Panel\Programs and Features\View Updates </a:t>
            </a:r>
            <a:r>
              <a:rPr lang="en-US" dirty="0">
                <a:latin typeface="+mj-lt"/>
              </a:rPr>
              <a:t>or </a:t>
            </a:r>
            <a:r>
              <a:rPr lang="en-US" b="1" dirty="0">
                <a:latin typeface="+mj-lt"/>
              </a:rPr>
              <a:t>Settings\All Settings\Update &amp; Security\Windows Updates\Advanced Options</a:t>
            </a:r>
          </a:p>
          <a:p>
            <a:pPr marL="0" indent="0">
              <a:buNone/>
            </a:pPr>
            <a:endParaRPr lang="en-US" sz="2000" dirty="0"/>
          </a:p>
          <a:p>
            <a:pPr marL="0" indent="0">
              <a:buNone/>
            </a:pPr>
            <a:r>
              <a:rPr lang="en-US" dirty="0"/>
              <a:t>Notes</a:t>
            </a:r>
          </a:p>
          <a:p>
            <a:pPr marL="695918" lvl="1" indent="-342900"/>
            <a:r>
              <a:rPr lang="en-US" dirty="0">
                <a:latin typeface="+mj-lt"/>
              </a:rPr>
              <a:t>Updates can be uninstalled individually or the OS can be rolled back to the previous build</a:t>
            </a:r>
          </a:p>
          <a:p>
            <a:pPr marL="695918" lvl="1" indent="-342900"/>
            <a:r>
              <a:rPr lang="en-US" dirty="0">
                <a:latin typeface="+mj-lt"/>
              </a:rPr>
              <a:t>App update history logs can be viewed in Event Viewer:</a:t>
            </a:r>
          </a:p>
          <a:p>
            <a:pPr marL="911818" lvl="2" indent="-342900"/>
            <a:r>
              <a:rPr lang="en-US" dirty="0">
                <a:solidFill>
                  <a:schemeClr val="tx2"/>
                </a:solidFill>
                <a:latin typeface="+mj-lt"/>
              </a:rPr>
              <a:t>Applications and Services logs\Microsoft\Windows\</a:t>
            </a:r>
            <a:r>
              <a:rPr lang="en-US" dirty="0" err="1">
                <a:solidFill>
                  <a:schemeClr val="tx2"/>
                </a:solidFill>
                <a:latin typeface="+mj-lt"/>
              </a:rPr>
              <a:t>AppxDelpoyment</a:t>
            </a:r>
            <a:r>
              <a:rPr lang="en-US" dirty="0">
                <a:solidFill>
                  <a:schemeClr val="tx2"/>
                </a:solidFill>
                <a:latin typeface="+mj-lt"/>
              </a:rPr>
              <a:t>-Server</a:t>
            </a:r>
          </a:p>
          <a:p>
            <a:pPr marL="1140418" lvl="3" indent="-342900"/>
            <a:r>
              <a:rPr lang="en-US" sz="2000">
                <a:solidFill>
                  <a:schemeClr val="tx2"/>
                </a:solidFill>
                <a:latin typeface="+mj-lt"/>
              </a:rPr>
              <a:t>Search for </a:t>
            </a:r>
            <a:r>
              <a:rPr lang="en-US" sz="2000" dirty="0">
                <a:solidFill>
                  <a:schemeClr val="tx2"/>
                </a:solidFill>
                <a:latin typeface="+mj-lt"/>
              </a:rPr>
              <a:t>Event 10001 (successful)</a:t>
            </a:r>
          </a:p>
        </p:txBody>
      </p:sp>
    </p:spTree>
    <p:extLst>
      <p:ext uri="{BB962C8B-B14F-4D97-AF65-F5344CB8AC3E}">
        <p14:creationId xmlns:p14="http://schemas.microsoft.com/office/powerpoint/2010/main" val="26352936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3754874"/>
          </a:xfrm>
        </p:spPr>
        <p:txBody>
          <a:bodyPr vert="horz" wrap="square" lIns="146304" tIns="91440" rIns="146304" bIns="91440" rtlCol="0" anchor="t">
            <a:spAutoFit/>
          </a:bodyPr>
          <a:lstStyle/>
          <a:p>
            <a:pPr marL="0" indent="0">
              <a:buNone/>
            </a:pPr>
            <a:r>
              <a:rPr lang="EN-US" b="1" dirty="0"/>
              <a:t>Exam Tip:</a:t>
            </a:r>
            <a:r>
              <a:rPr lang="EN-US" dirty="0"/>
              <a:t> Understand which </a:t>
            </a:r>
            <a:r>
              <a:rPr lang="EN-US" dirty="0" err="1"/>
              <a:t>tool(s</a:t>
            </a:r>
            <a:r>
              <a:rPr lang="EN-US" dirty="0"/>
              <a:t>) are best suited for a given task. </a:t>
            </a:r>
            <a:endParaRPr lang="en-US" dirty="0"/>
          </a:p>
          <a:p>
            <a:pPr marL="0" indent="0">
              <a:buNone/>
            </a:pPr>
            <a:endParaRPr lang="EN-US" dirty="0"/>
          </a:p>
          <a:p>
            <a:pPr marL="0" indent="0">
              <a:buNone/>
            </a:pPr>
            <a:r>
              <a:rPr lang="EN-US" dirty="0"/>
              <a:t>Sometimes more than one will appear to be correct, but there is often a catch such as 'real-time' monitoring or 'logged' events.</a:t>
            </a:r>
          </a:p>
        </p:txBody>
      </p:sp>
      <p:sp>
        <p:nvSpPr>
          <p:cNvPr id="3" name="Title 2"/>
          <p:cNvSpPr>
            <a:spLocks noGrp="1"/>
          </p:cNvSpPr>
          <p:nvPr>
            <p:ph type="title"/>
          </p:nvPr>
        </p:nvSpPr>
        <p:spPr/>
        <p:txBody>
          <a:bodyPr/>
          <a:lstStyle/>
          <a:p>
            <a:r>
              <a:rPr lang="EN-US"/>
              <a:t>Which Tool for the job?</a:t>
            </a:r>
            <a:endParaRPr lang="en-US"/>
          </a:p>
        </p:txBody>
      </p:sp>
    </p:spTree>
    <p:extLst>
      <p:ext uri="{BB962C8B-B14F-4D97-AF65-F5344CB8AC3E}">
        <p14:creationId xmlns:p14="http://schemas.microsoft.com/office/powerpoint/2010/main" val="2028686733"/>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703284" cy="5539978"/>
          </a:xfrm>
        </p:spPr>
        <p:txBody>
          <a:bodyPr vert="horz" wrap="square" lIns="146304" tIns="91440" rIns="146304" bIns="91440" rtlCol="0" anchor="t">
            <a:spAutoFit/>
          </a:bodyPr>
          <a:lstStyle/>
          <a:p>
            <a:pPr marL="0" indent="0">
              <a:buNone/>
            </a:pPr>
            <a:r>
              <a:rPr lang="EN-US" dirty="0"/>
              <a:t>Understand views and filtering.</a:t>
            </a:r>
            <a:br>
              <a:rPr lang="en-US" dirty="0">
                <a:solidFill>
                  <a:schemeClr val="tx1"/>
                </a:solidFill>
              </a:rPr>
            </a:br>
            <a:endParaRPr lang="en-US" dirty="0">
              <a:solidFill>
                <a:schemeClr val="tx1"/>
              </a:solidFill>
            </a:endParaRPr>
          </a:p>
          <a:p>
            <a:pPr marL="0" indent="0">
              <a:buNone/>
            </a:pPr>
            <a:r>
              <a:rPr lang="EN-US" dirty="0"/>
              <a:t>Know how to create subscriptions and what is required to enable this.</a:t>
            </a:r>
            <a:endParaRPr lang="en-US" dirty="0"/>
          </a:p>
          <a:p>
            <a:pPr marL="0" indent="0">
              <a:buNone/>
            </a:pPr>
            <a:br>
              <a:rPr lang="en-US" dirty="0">
                <a:solidFill>
                  <a:schemeClr val="tx1"/>
                </a:solidFill>
              </a:rPr>
            </a:br>
            <a:r>
              <a:rPr lang="EN-US" dirty="0"/>
              <a:t>Wecutil.exe </a:t>
            </a:r>
            <a:endParaRPr lang="en-US" dirty="0"/>
          </a:p>
          <a:p>
            <a:pPr marL="0" indent="0">
              <a:buNone/>
            </a:pPr>
            <a:endParaRPr lang="EN-US" dirty="0"/>
          </a:p>
        </p:txBody>
      </p:sp>
      <p:sp>
        <p:nvSpPr>
          <p:cNvPr id="3" name="Title 2"/>
          <p:cNvSpPr>
            <a:spLocks noGrp="1"/>
          </p:cNvSpPr>
          <p:nvPr>
            <p:ph type="title"/>
          </p:nvPr>
        </p:nvSpPr>
        <p:spPr/>
        <p:txBody>
          <a:bodyPr/>
          <a:lstStyle/>
          <a:p>
            <a:r>
              <a:rPr lang="EN-US"/>
              <a:t>Event Viewer and subscriptions</a:t>
            </a:r>
            <a:endParaRPr lang="en-US"/>
          </a:p>
        </p:txBody>
      </p:sp>
      <p:pic>
        <p:nvPicPr>
          <p:cNvPr id="4" name="Picture 3"/>
          <p:cNvPicPr>
            <a:picLocks noChangeAspect="1"/>
          </p:cNvPicPr>
          <p:nvPr/>
        </p:nvPicPr>
        <p:blipFill>
          <a:blip r:embed="rId3"/>
          <a:stretch>
            <a:fillRect/>
          </a:stretch>
        </p:blipFill>
        <p:spPr>
          <a:xfrm>
            <a:off x="6270469" y="1212850"/>
            <a:ext cx="5961534" cy="5047131"/>
          </a:xfrm>
          <a:prstGeom prst="rect">
            <a:avLst/>
          </a:prstGeom>
        </p:spPr>
      </p:pic>
    </p:spTree>
    <p:extLst>
      <p:ext uri="{BB962C8B-B14F-4D97-AF65-F5344CB8AC3E}">
        <p14:creationId xmlns:p14="http://schemas.microsoft.com/office/powerpoint/2010/main" val="197035098"/>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361141" cy="4308872"/>
          </a:xfrm>
        </p:spPr>
        <p:txBody>
          <a:bodyPr vert="horz" wrap="square" lIns="146304" tIns="91440" rIns="146304" bIns="91440" rtlCol="0" anchor="t">
            <a:spAutoFit/>
          </a:bodyPr>
          <a:lstStyle/>
          <a:p>
            <a:r>
              <a:rPr lang="EN-US" dirty="0"/>
              <a:t>Real-time tool showing app usage, processes</a:t>
            </a:r>
            <a:r>
              <a:rPr lang="EN-US"/>
              <a:t> </a:t>
            </a:r>
            <a:r>
              <a:rPr lang="EN-US" dirty="0"/>
              <a:t>and performance data.</a:t>
            </a:r>
            <a:endParaRPr lang="en-US" dirty="0"/>
          </a:p>
          <a:p>
            <a:endParaRPr lang="en-US" dirty="0"/>
          </a:p>
          <a:p>
            <a:r>
              <a:rPr lang="EN-US" dirty="0"/>
              <a:t>No way to save data.</a:t>
            </a:r>
          </a:p>
        </p:txBody>
      </p:sp>
      <p:sp>
        <p:nvSpPr>
          <p:cNvPr id="3" name="Title 2"/>
          <p:cNvSpPr>
            <a:spLocks noGrp="1"/>
          </p:cNvSpPr>
          <p:nvPr>
            <p:ph type="title"/>
          </p:nvPr>
        </p:nvSpPr>
        <p:spPr/>
        <p:txBody>
          <a:bodyPr/>
          <a:lstStyle/>
          <a:p>
            <a:r>
              <a:rPr lang="EN-US"/>
              <a:t>Task Manager and Resource Monitor</a:t>
            </a:r>
            <a:endParaRPr lang="en-US"/>
          </a:p>
        </p:txBody>
      </p:sp>
      <p:pic>
        <p:nvPicPr>
          <p:cNvPr id="4" name="Picture 3"/>
          <p:cNvPicPr>
            <a:picLocks noChangeAspect="1"/>
          </p:cNvPicPr>
          <p:nvPr/>
        </p:nvPicPr>
        <p:blipFill>
          <a:blip r:embed="rId3"/>
          <a:stretch>
            <a:fillRect/>
          </a:stretch>
        </p:blipFill>
        <p:spPr>
          <a:xfrm>
            <a:off x="5746342" y="1143000"/>
            <a:ext cx="6491972" cy="5769283"/>
          </a:xfrm>
          <a:prstGeom prst="rect">
            <a:avLst/>
          </a:prstGeom>
        </p:spPr>
      </p:pic>
    </p:spTree>
    <p:extLst>
      <p:ext uri="{BB962C8B-B14F-4D97-AF65-F5344CB8AC3E}">
        <p14:creationId xmlns:p14="http://schemas.microsoft.com/office/powerpoint/2010/main" val="1284212720"/>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5361141" cy="3588675"/>
          </a:xfrm>
        </p:spPr>
        <p:txBody>
          <a:bodyPr vert="horz" wrap="square" lIns="146304" tIns="91440" rIns="146304" bIns="91440" rtlCol="0" anchor="t">
            <a:spAutoFit/>
          </a:bodyPr>
          <a:lstStyle/>
          <a:p>
            <a:r>
              <a:rPr lang="EN-US" sz="3600" dirty="0"/>
              <a:t>Real-time tool showing processes and performance data.</a:t>
            </a:r>
            <a:endParaRPr lang="en-US" sz="3600" dirty="0"/>
          </a:p>
          <a:p>
            <a:endParaRPr lang="en-US" dirty="0"/>
          </a:p>
          <a:p>
            <a:r>
              <a:rPr lang="EN-US" sz="3600" dirty="0"/>
              <a:t>How is it different to Task Manager?</a:t>
            </a:r>
          </a:p>
        </p:txBody>
      </p:sp>
      <p:sp>
        <p:nvSpPr>
          <p:cNvPr id="3" name="Title 2"/>
          <p:cNvSpPr>
            <a:spLocks noGrp="1"/>
          </p:cNvSpPr>
          <p:nvPr>
            <p:ph type="title"/>
          </p:nvPr>
        </p:nvSpPr>
        <p:spPr/>
        <p:txBody>
          <a:bodyPr/>
          <a:lstStyle/>
          <a:p>
            <a:r>
              <a:rPr lang="EN-US"/>
              <a:t>Task Manager and Resource Monitor</a:t>
            </a:r>
            <a:endParaRPr lang="en-US"/>
          </a:p>
        </p:txBody>
      </p:sp>
      <p:pic>
        <p:nvPicPr>
          <p:cNvPr id="5" name="Picture 4"/>
          <p:cNvPicPr>
            <a:picLocks noChangeAspect="1"/>
          </p:cNvPicPr>
          <p:nvPr/>
        </p:nvPicPr>
        <p:blipFill>
          <a:blip r:embed="rId3"/>
          <a:stretch>
            <a:fillRect/>
          </a:stretch>
        </p:blipFill>
        <p:spPr>
          <a:xfrm>
            <a:off x="5750139" y="1363895"/>
            <a:ext cx="6416461" cy="4843230"/>
          </a:xfrm>
          <a:prstGeom prst="rect">
            <a:avLst/>
          </a:prstGeom>
        </p:spPr>
      </p:pic>
    </p:spTree>
    <p:extLst>
      <p:ext uri="{BB962C8B-B14F-4D97-AF65-F5344CB8AC3E}">
        <p14:creationId xmlns:p14="http://schemas.microsoft.com/office/powerpoint/2010/main" val="167019205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21.xml><?xml version="1.0" encoding="utf-8"?>
<p:tagLst xmlns:a="http://schemas.openxmlformats.org/drawingml/2006/main" xmlns:r="http://schemas.openxmlformats.org/officeDocument/2006/relationships" xmlns:p="http://schemas.openxmlformats.org/presentationml/2006/main">
  <p:tag name="MT_TILE" val="YES"/>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25.xml><?xml version="1.0" encoding="utf-8"?>
<p:tagLst xmlns:a="http://schemas.openxmlformats.org/drawingml/2006/main" xmlns:r="http://schemas.openxmlformats.org/officeDocument/2006/relationships" xmlns:p="http://schemas.openxmlformats.org/presentationml/2006/main">
  <p:tag name="MT_TILE" val="YES"/>
</p:tagLst>
</file>

<file path=ppt/tags/tag26.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70-698" id="{F72BB18F-2C18-4577-A5E0-5A8CEA315D26}" vid="{0BABA672-E176-41F0-A474-CE9A3786AE2B}"/>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70-698" id="{F72BB18F-2C18-4577-A5E0-5A8CEA315D26}" vid="{09D52C7E-F54C-4F7C-8B41-D8C704F1EBF5}"/>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70-698" id="{F72BB18F-2C18-4577-A5E0-5A8CEA315D26}" vid="{D220D64D-BA02-4054-8CC6-610983CCCFF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7aa9422-7f1f-4c84-9cdf-302b1a67e513">
      <UserInfo>
        <DisplayName>Gilad Turbahn</DisplayName>
        <AccountId>511</AccountId>
        <AccountType/>
      </UserInfo>
      <UserInfo>
        <DisplayName>Keith Boyd</DisplayName>
        <AccountId>993</AccountId>
        <AccountType/>
      </UserInfo>
      <UserInfo>
        <DisplayName>Christopher Harrison</DisplayName>
        <AccountId>1176</AccountId>
        <AccountType/>
      </UserInfo>
    </SharedWithUsers>
    <Indexing_x0020__x0023_ xmlns="dc8c4710-473d-4f1e-94c2-1e745f1b0d08">5</Indexing_x0020__x0023_>
  </documentManagement>
</p:properties>
</file>

<file path=customXml/item10.xml><?xml version="1.0" encoding="utf-8"?>
<Control xmlns="http://schemas.microsoft.com/VisualStudio/2011/storyboarding/control">
  <Id Name="a53d73d2-368b-429e-b817-1324eec1382c" Revision="1" Stencil="7276b9ef-3953-4dce-a89b-ed85f20b8b93" StencilVersion="1.0"/>
</Control>
</file>

<file path=customXml/item1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7aa9422-7f1f-4c84-9cdf-302b1a67e513">
      <UserInfo>
        <DisplayName>Gilad Turbahn</DisplayName>
        <AccountId>511</AccountId>
        <AccountType/>
      </UserInfo>
      <UserInfo>
        <DisplayName>Keith Boyd</DisplayName>
        <AccountId>993</AccountId>
        <AccountType/>
      </UserInfo>
      <UserInfo>
        <DisplayName>Christopher Harrison</DisplayName>
        <AccountId>1176</AccountId>
        <AccountType/>
      </UserInfo>
    </SharedWithUsers>
    <Indexing_x0020__x0023_ xmlns="dc8c4710-473d-4f1e-94c2-1e745f1b0d08">5</Indexing_x0020__x0023_>
  </documentManagement>
</p:properties>
</file>

<file path=customXml/item3.xml><?xml version="1.0" encoding="utf-8"?>
<Control xmlns="http://schemas.microsoft.com/VisualStudio/2011/storyboarding/control">
  <Id Name="a2191c86-fc50-4add-948c-129f6b5a88d8" Revision="1" Stencil="7276b9ef-3953-4dce-a89b-ed85f20b8b93" StencilVersion="1.0"/>
</Control>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SharedWithUsers xmlns="27aa9422-7f1f-4c84-9cdf-302b1a67e513">
      <UserInfo>
        <DisplayName>Gilad Turbahn</DisplayName>
        <AccountId>511</AccountId>
        <AccountType/>
      </UserInfo>
      <UserInfo>
        <DisplayName>Keith Boyd</DisplayName>
        <AccountId>993</AccountId>
        <AccountType/>
      </UserInfo>
      <UserInfo>
        <DisplayName>Christopher Harrison</DisplayName>
        <AccountId>1176</AccountId>
        <AccountType/>
      </UserInfo>
    </SharedWithUsers>
    <Indexing_x0020__x0023_ xmlns="dc8c4710-473d-4f1e-94c2-1e745f1b0d08">5</Indexing_x0020__x0023_>
  </documentManagement>
</p:properties>
</file>

<file path=customXml/item6.xml><?xml version="1.0" encoding="utf-8"?>
<Control xmlns="http://schemas.microsoft.com/VisualStudio/2011/storyboarding/control">
  <Id Name="fb22c541-ded0-47fa-8877-83a4c2d16227" Revision="1" Stencil="7276b9ef-3953-4dce-a89b-ed85f20b8b93" StencilVersion="1.0"/>
</Control>
</file>

<file path=customXml/item7.xml><?xml version="1.0" encoding="utf-8"?>
<p:properties xmlns:p="http://schemas.microsoft.com/office/2006/metadata/properties" xmlns:xsi="http://www.w3.org/2001/XMLSchema-instance" xmlns:pc="http://schemas.microsoft.com/office/infopath/2007/PartnerControls">
  <documentManagement>
    <SharedWithUsers xmlns="27aa9422-7f1f-4c84-9cdf-302b1a67e513">
      <UserInfo>
        <DisplayName>Gilad Turbahn</DisplayName>
        <AccountId>511</AccountId>
        <AccountType/>
      </UserInfo>
      <UserInfo>
        <DisplayName>Keith Boyd</DisplayName>
        <AccountId>993</AccountId>
        <AccountType/>
      </UserInfo>
      <UserInfo>
        <DisplayName>Christopher Harrison</DisplayName>
        <AccountId>1176</AccountId>
        <AccountType/>
      </UserInfo>
    </SharedWithUsers>
    <Indexing_x0020__x0023_ xmlns="dc8c4710-473d-4f1e-94c2-1e745f1b0d08">5</Indexing_x0020__x0023_>
  </documentManagement>
</p:properties>
</file>

<file path=customXml/item8.xml><?xml version="1.0" encoding="utf-8"?>
<Control xmlns="http://schemas.microsoft.com/VisualStudio/2011/storyboarding/control">
  <Id Name="369f9055-6b6c-48b9-9320-5df2d46c430a" Revision="1" Stencil="7276b9ef-3953-4dce-a89b-ed85f20b8b93" StencilVersion="1.0"/>
</Control>
</file>

<file path=customXml/item9.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 xsi:nil="true"/>
    <m6878b9dd7994da4ba144f95347d99c6 xmlns="01c77077-aee4-4b5f-bd4e-9cd40a6fff29">
      <Terms xmlns="http://schemas.microsoft.com/office/infopath/2007/PartnerControls"/>
    </m6878b9dd7994da4ba144f95347d99c6>
    <Presentation_x0020_Date xmlns="01c77077-aee4-4b5f-bd4e-9cd40a6fff29" xsi:nil="tru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 xsi:nil="tru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C99BDB8B-90ED-42F6-8788-2F09A181F9D3}">
  <ds:schemaRefs>
    <ds:schemaRef ds:uri="http://schemas.microsoft.com/office/2006/metadata/properties"/>
    <ds:schemaRef ds:uri="http://schemas.microsoft.com/office/infopath/2007/PartnerControls"/>
    <ds:schemaRef ds:uri="27aa9422-7f1f-4c84-9cdf-302b1a67e513"/>
    <ds:schemaRef ds:uri="dc8c4710-473d-4f1e-94c2-1e745f1b0d08"/>
  </ds:schemaRefs>
</ds:datastoreItem>
</file>

<file path=customXml/itemProps10.xml><?xml version="1.0" encoding="utf-8"?>
<ds:datastoreItem xmlns:ds="http://schemas.openxmlformats.org/officeDocument/2006/customXml" ds:itemID="{6FB9D450-4C47-4A44-8C0D-C78D8A54C46F}">
  <ds:schemaRefs>
    <ds:schemaRef ds:uri="http://schemas.microsoft.com/VisualStudio/2011/storyboarding/control"/>
  </ds:schemaRefs>
</ds:datastoreItem>
</file>

<file path=customXml/itemProps1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7B0231-9012-46D3-9A20-4FDADF168AD4}">
  <ds:schemaRefs>
    <ds:schemaRef ds:uri="http://schemas.microsoft.com/office/2006/metadata/properties"/>
    <ds:schemaRef ds:uri="http://schemas.microsoft.com/office/infopath/2007/PartnerControls"/>
    <ds:schemaRef ds:uri="27aa9422-7f1f-4c84-9cdf-302b1a67e513"/>
    <ds:schemaRef ds:uri="dc8c4710-473d-4f1e-94c2-1e745f1b0d08"/>
  </ds:schemaRefs>
</ds:datastoreItem>
</file>

<file path=customXml/itemProps3.xml><?xml version="1.0" encoding="utf-8"?>
<ds:datastoreItem xmlns:ds="http://schemas.openxmlformats.org/officeDocument/2006/customXml" ds:itemID="{4B16F4FE-7C26-4443-B426-81998D23ED87}">
  <ds:schemaRefs>
    <ds:schemaRef ds:uri="http://schemas.microsoft.com/VisualStudio/2011/storyboarding/control"/>
  </ds:schemaRefs>
</ds:datastoreItem>
</file>

<file path=customXml/itemProps4.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5.xml><?xml version="1.0" encoding="utf-8"?>
<ds:datastoreItem xmlns:ds="http://schemas.openxmlformats.org/officeDocument/2006/customXml" ds:itemID="{998C4F94-07D5-4DCA-B014-8FFFFF36AE28}">
  <ds:schemaRefs>
    <ds:schemaRef ds:uri="http://schemas.microsoft.com/office/2006/metadata/properties"/>
    <ds:schemaRef ds:uri="http://schemas.microsoft.com/office/infopath/2007/PartnerControls"/>
    <ds:schemaRef ds:uri="27aa9422-7f1f-4c84-9cdf-302b1a67e513"/>
    <ds:schemaRef ds:uri="dc8c4710-473d-4f1e-94c2-1e745f1b0d08"/>
  </ds:schemaRefs>
</ds:datastoreItem>
</file>

<file path=customXml/itemProps6.xml><?xml version="1.0" encoding="utf-8"?>
<ds:datastoreItem xmlns:ds="http://schemas.openxmlformats.org/officeDocument/2006/customXml" ds:itemID="{4E8278DB-3CDD-48A7-992E-A7596AD335B9}">
  <ds:schemaRefs>
    <ds:schemaRef ds:uri="http://schemas.microsoft.com/VisualStudio/2011/storyboarding/control"/>
  </ds:schemaRefs>
</ds:datastoreItem>
</file>

<file path=customXml/itemProps7.xml><?xml version="1.0" encoding="utf-8"?>
<ds:datastoreItem xmlns:ds="http://schemas.openxmlformats.org/officeDocument/2006/customXml" ds:itemID="{E3E606DE-D75D-4862-8641-CB47E260C77B}">
  <ds:schemaRefs>
    <ds:schemaRef ds:uri="http://schemas.microsoft.com/office/2006/metadata/properties"/>
    <ds:schemaRef ds:uri="http://schemas.microsoft.com/office/infopath/2007/PartnerControls"/>
    <ds:schemaRef ds:uri="27aa9422-7f1f-4c84-9cdf-302b1a67e513"/>
    <ds:schemaRef ds:uri="dc8c4710-473d-4f1e-94c2-1e745f1b0d08"/>
  </ds:schemaRefs>
</ds:datastoreItem>
</file>

<file path=customXml/itemProps8.xml><?xml version="1.0" encoding="utf-8"?>
<ds:datastoreItem xmlns:ds="http://schemas.openxmlformats.org/officeDocument/2006/customXml" ds:itemID="{82DB428A-B8F8-483F-8276-095629A8ECDB}">
  <ds:schemaRefs>
    <ds:schemaRef ds:uri="http://schemas.microsoft.com/VisualStudio/2011/storyboarding/control"/>
  </ds:schemaRefs>
</ds:datastoreItem>
</file>

<file path=customXml/itemProps9.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 ds:uri="http://schemas.microsoft.com/sharepoint/v3"/>
    <ds:schemaRef ds:uri="01c77077-aee4-4b5f-bd4e-9cd40a6fff29"/>
    <ds:schemaRef ds:uri="8ff673fc-3231-4e3a-893b-6d7f7cd32766"/>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70-698</Template>
  <TotalTime>2754</TotalTime>
  <Words>8805</Words>
  <Application>Microsoft Office PowerPoint</Application>
  <PresentationFormat>Custom</PresentationFormat>
  <Paragraphs>1609</Paragraphs>
  <Slides>122</Slides>
  <Notes>71</Notes>
  <HiddenSlides>1</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122</vt:i4>
      </vt:variant>
    </vt:vector>
  </HeadingPairs>
  <TitlesOfParts>
    <vt:vector size="136" baseType="lpstr">
      <vt:lpstr>Arial</vt:lpstr>
      <vt:lpstr>Calibri</vt:lpstr>
      <vt:lpstr>Consolas</vt:lpstr>
      <vt:lpstr>Courier New</vt:lpstr>
      <vt:lpstr>Segoe</vt:lpstr>
      <vt:lpstr>Segoe UI</vt:lpstr>
      <vt:lpstr>Segoe UI Light</vt:lpstr>
      <vt:lpstr>Segoe UI Semibold</vt:lpstr>
      <vt:lpstr>Segoe UI Semilight</vt:lpstr>
      <vt:lpstr>Times New Roman</vt:lpstr>
      <vt:lpstr>Wingdings</vt:lpstr>
      <vt:lpstr>5-50002_Ignite_Breakout_Template</vt:lpstr>
      <vt:lpstr>6-30537_Envision 2016 Concurrent Template_Dark</vt:lpstr>
      <vt:lpstr>1_5-50002_Ignite_Breakout_Template</vt:lpstr>
      <vt:lpstr>PowerPoint Presentation</vt:lpstr>
      <vt:lpstr>Exam 70-698: Installing and Configuring Windows 10</vt:lpstr>
      <vt:lpstr>PowerPoint Presentation</vt:lpstr>
      <vt:lpstr>PowerPoint Presentation</vt:lpstr>
      <vt:lpstr>70-698: Installing and Configuring Windows 10</vt:lpstr>
      <vt:lpstr>01-Implement Windows</vt:lpstr>
      <vt:lpstr>Prepare for installation requirements  </vt:lpstr>
      <vt:lpstr>Windows 10 Hardware Requirements</vt:lpstr>
      <vt:lpstr>Windows 10 Hardware Compatibility</vt:lpstr>
      <vt:lpstr>Deployment Options</vt:lpstr>
      <vt:lpstr>Option for Deploying Windows 10</vt:lpstr>
      <vt:lpstr>Wipe &amp; Load Overview</vt:lpstr>
      <vt:lpstr>In-Place Upgrade to Windows 10</vt:lpstr>
      <vt:lpstr>Upgrading to Windows 10</vt:lpstr>
      <vt:lpstr>Windows 10 Provisioning (Not Re-imaging)</vt:lpstr>
      <vt:lpstr>WICD Provisioning Tool</vt:lpstr>
      <vt:lpstr>Windows System Image Manager (WSIM)</vt:lpstr>
      <vt:lpstr>Upgrading to Windows 10 (Videos)</vt:lpstr>
      <vt:lpstr>The Path to Windows 10 Upgrades</vt:lpstr>
      <vt:lpstr>Supported upgrade paths to Windows 10</vt:lpstr>
      <vt:lpstr>USMT Components  &amp; Windows 10 Support</vt:lpstr>
      <vt:lpstr>The USMT Process (Still the same)</vt:lpstr>
      <vt:lpstr>Option for the Windows 10 USMT</vt:lpstr>
      <vt:lpstr>Practice Question</vt:lpstr>
      <vt:lpstr>Windows 10 Editions</vt:lpstr>
      <vt:lpstr>Configure a Virtual Smart Card</vt:lpstr>
      <vt:lpstr>General Features in Windows 10 </vt:lpstr>
      <vt:lpstr>Security Features in Windows 10 </vt:lpstr>
      <vt:lpstr>Feature Availability Pro vs Enterprise</vt:lpstr>
      <vt:lpstr>Install Windows  </vt:lpstr>
      <vt:lpstr>Switches for configuring Windows 10 Updates</vt:lpstr>
      <vt:lpstr>User experience (media-based)</vt:lpstr>
      <vt:lpstr>Current Branch vs. Current Branch for Business</vt:lpstr>
      <vt:lpstr>User experience (WU-based)</vt:lpstr>
      <vt:lpstr>Configure Native Boot Scenarios</vt:lpstr>
      <vt:lpstr>Boot to VHD (Native Boot)</vt:lpstr>
      <vt:lpstr>Upgrade Process – Additional Info</vt:lpstr>
      <vt:lpstr>Configure devices and device drivers</vt:lpstr>
      <vt:lpstr>Gotchas - Drivers and Dynamic Updates</vt:lpstr>
      <vt:lpstr>Perform post-installation configuration </vt:lpstr>
      <vt:lpstr>Post-Installation: Configuring Cortana</vt:lpstr>
      <vt:lpstr>Windows 10  - Hyper-V Client</vt:lpstr>
      <vt:lpstr>Configuring Client Hyper-V for Windows 10</vt:lpstr>
      <vt:lpstr>Production Checkpoints: New UI</vt:lpstr>
      <vt:lpstr>Implement Windows in an enterprise environment  </vt:lpstr>
      <vt:lpstr>WICD Provisioning Tool</vt:lpstr>
      <vt:lpstr>Windows 10 Activation Methods</vt:lpstr>
      <vt:lpstr>Windows 10 Activation Options</vt:lpstr>
      <vt:lpstr>Windows 10 Activation Options</vt:lpstr>
      <vt:lpstr>User Account Control (UAC) in Windows 10</vt:lpstr>
      <vt:lpstr>Configuring UAC in Windows 10</vt:lpstr>
      <vt:lpstr>Windows 10 – Group Policy</vt:lpstr>
      <vt:lpstr>Active Directory Terms</vt:lpstr>
      <vt:lpstr>Practice Question</vt:lpstr>
      <vt:lpstr>Implement Windows</vt:lpstr>
      <vt:lpstr>02-Configure and Support Core Services </vt:lpstr>
      <vt:lpstr>Configure networking  </vt:lpstr>
      <vt:lpstr>Overview of IPv4 and Networking Terms</vt:lpstr>
      <vt:lpstr>A look at Network Locations</vt:lpstr>
      <vt:lpstr>Configure Windows Firewall concepts</vt:lpstr>
      <vt:lpstr>Configure Wi-Fi-Settings and Wi-Fi-Direct</vt:lpstr>
      <vt:lpstr>Troubleshooting Network Issues</vt:lpstr>
      <vt:lpstr>Practice Question</vt:lpstr>
      <vt:lpstr>Configure Storage  </vt:lpstr>
      <vt:lpstr>Configure Disks, Volumes and File Systems</vt:lpstr>
      <vt:lpstr>Configure shared folder permissions</vt:lpstr>
      <vt:lpstr>Demo: Create and Configure a VHD</vt:lpstr>
      <vt:lpstr>Create a Virtual Disk using Storage Spaces</vt:lpstr>
      <vt:lpstr>Configure data access and usage  </vt:lpstr>
      <vt:lpstr>Configure shared folder permissions</vt:lpstr>
      <vt:lpstr>Implement apps</vt:lpstr>
      <vt:lpstr>Supporting Windows Store and Cloud Apps</vt:lpstr>
      <vt:lpstr>Windows Store for Business</vt:lpstr>
      <vt:lpstr>A Walk through the Windows Store</vt:lpstr>
      <vt:lpstr>Configuring Windows Store Apps</vt:lpstr>
      <vt:lpstr>Sideloading Store Apps</vt:lpstr>
      <vt:lpstr>Windows Assessment and Deployment Kit (ADK)</vt:lpstr>
      <vt:lpstr>Microsoft Deployment Toolkit 2013 Update 2</vt:lpstr>
      <vt:lpstr>Windows Image and Configuration Designer</vt:lpstr>
      <vt:lpstr>Configure remote management  </vt:lpstr>
      <vt:lpstr>Configure Remote Desktop</vt:lpstr>
      <vt:lpstr>Practice Question</vt:lpstr>
      <vt:lpstr>Configure and support core services</vt:lpstr>
      <vt:lpstr>03-Manage and Maintain Windows</vt:lpstr>
      <vt:lpstr>Configure updates  </vt:lpstr>
      <vt:lpstr>Windows Update Options</vt:lpstr>
      <vt:lpstr>Configuring Windows Updates</vt:lpstr>
      <vt:lpstr>Demo: Configuring Windows Update Settings</vt:lpstr>
      <vt:lpstr>Servicing Options</vt:lpstr>
      <vt:lpstr>Windows 10 release cycles</vt:lpstr>
      <vt:lpstr>Service Branch Comparison Chart</vt:lpstr>
      <vt:lpstr>Manage Update History</vt:lpstr>
      <vt:lpstr>Update Store Apps</vt:lpstr>
      <vt:lpstr>Monitor Windows  </vt:lpstr>
      <vt:lpstr>Update History and Rollback of Updates</vt:lpstr>
      <vt:lpstr>Which Tool for the job?</vt:lpstr>
      <vt:lpstr>Event Viewer and subscriptions</vt:lpstr>
      <vt:lpstr>Task Manager and Resource Monitor</vt:lpstr>
      <vt:lpstr>Task Manager and Resource Monitor</vt:lpstr>
      <vt:lpstr>Performance Monitor</vt:lpstr>
      <vt:lpstr>Windows Defender</vt:lpstr>
      <vt:lpstr>Configure system and data recovery  </vt:lpstr>
      <vt:lpstr>Exam Tip!</vt:lpstr>
      <vt:lpstr>Recovery Drive</vt:lpstr>
      <vt:lpstr>System Restore Tools</vt:lpstr>
      <vt:lpstr>Data Recovery Tools</vt:lpstr>
      <vt:lpstr>Configure authorization and authentication  </vt:lpstr>
      <vt:lpstr>Windows Authentication</vt:lpstr>
      <vt:lpstr>Workgroup/Domain/HomeGroup/Azure AD</vt:lpstr>
      <vt:lpstr>Device Registration</vt:lpstr>
      <vt:lpstr>Microsoft Accounts</vt:lpstr>
      <vt:lpstr>Configure advanced management tools</vt:lpstr>
      <vt:lpstr>Configure Services</vt:lpstr>
      <vt:lpstr>Configure Task Scheduler</vt:lpstr>
      <vt:lpstr>Task Automation with Windows PowerShell</vt:lpstr>
      <vt:lpstr>Practice Question</vt:lpstr>
      <vt:lpstr>Managing and Maintaining Windows</vt:lpstr>
      <vt:lpstr>70-698: Installing and Configuring Windows 10</vt:lpstr>
      <vt:lpstr>Related Content</vt:lpstr>
      <vt:lpstr>Exam Ref Book</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 Exam Prep: Exam 70-698: Installing and Configuring Windows 10</dc:title>
  <dc:subject>&lt;Speech title here&gt;</dc:subject>
  <dc:creator>Alfred Ojukwu</dc:creator>
  <cp:keywords>Microsoft Ignite 2016</cp:keywords>
  <dc:description>Template: Mitchell Derrey, Silverfox Productions_x000d_
Formatting: _x000d_
Audience Type:</dc:description>
  <cp:lastModifiedBy>MS Events 0091</cp:lastModifiedBy>
  <cp:revision>102</cp:revision>
  <dcterms:created xsi:type="dcterms:W3CDTF">2016-09-19T12:16:17Z</dcterms:created>
  <dcterms:modified xsi:type="dcterms:W3CDTF">2016-09-28T15:14:20Z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