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webextensions/webextension9.xml" ContentType="application/vnd.ms-office.webextension+xml"/>
  <Override PartName="/ppt/webextensions/webextension10.xml" ContentType="application/vnd.ms-office.webextension+xml"/>
  <Override PartName="/ppt/webextensions/webextension11.xml" ContentType="application/vnd.ms-office.webextension+xml"/>
  <Override PartName="/ppt/webextensions/webextension12.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68" r:id="rId5"/>
  </p:sldMasterIdLst>
  <p:notesMasterIdLst>
    <p:notesMasterId r:id="rId56"/>
  </p:notesMasterIdLst>
  <p:handoutMasterIdLst>
    <p:handoutMasterId r:id="rId57"/>
  </p:handoutMasterIdLst>
  <p:sldIdLst>
    <p:sldId id="315" r:id="rId6"/>
    <p:sldId id="305" r:id="rId7"/>
    <p:sldId id="306" r:id="rId8"/>
    <p:sldId id="264" r:id="rId9"/>
    <p:sldId id="309" r:id="rId10"/>
    <p:sldId id="307" r:id="rId11"/>
    <p:sldId id="308" r:id="rId12"/>
    <p:sldId id="266" r:id="rId13"/>
    <p:sldId id="270" r:id="rId14"/>
    <p:sldId id="272" r:id="rId15"/>
    <p:sldId id="273" r:id="rId16"/>
    <p:sldId id="271" r:id="rId17"/>
    <p:sldId id="274" r:id="rId18"/>
    <p:sldId id="311" r:id="rId19"/>
    <p:sldId id="312" r:id="rId20"/>
    <p:sldId id="313" r:id="rId21"/>
    <p:sldId id="275" r:id="rId22"/>
    <p:sldId id="276" r:id="rId23"/>
    <p:sldId id="277" r:id="rId24"/>
    <p:sldId id="278" r:id="rId25"/>
    <p:sldId id="279" r:id="rId26"/>
    <p:sldId id="267" r:id="rId27"/>
    <p:sldId id="284" r:id="rId28"/>
    <p:sldId id="280" r:id="rId29"/>
    <p:sldId id="281" r:id="rId30"/>
    <p:sldId id="282" r:id="rId31"/>
    <p:sldId id="294" r:id="rId32"/>
    <p:sldId id="295" r:id="rId33"/>
    <p:sldId id="268" r:id="rId34"/>
    <p:sldId id="285" r:id="rId35"/>
    <p:sldId id="286" r:id="rId36"/>
    <p:sldId id="287" r:id="rId37"/>
    <p:sldId id="288" r:id="rId38"/>
    <p:sldId id="289" r:id="rId39"/>
    <p:sldId id="291" r:id="rId40"/>
    <p:sldId id="290" r:id="rId41"/>
    <p:sldId id="292" r:id="rId42"/>
    <p:sldId id="293" r:id="rId43"/>
    <p:sldId id="269" r:id="rId44"/>
    <p:sldId id="300" r:id="rId45"/>
    <p:sldId id="303" r:id="rId46"/>
    <p:sldId id="301" r:id="rId47"/>
    <p:sldId id="302" r:id="rId48"/>
    <p:sldId id="298" r:id="rId49"/>
    <p:sldId id="299" r:id="rId50"/>
    <p:sldId id="296" r:id="rId51"/>
    <p:sldId id="297" r:id="rId52"/>
    <p:sldId id="310" r:id="rId53"/>
    <p:sldId id="316" r:id="rId54"/>
    <p:sldId id="317"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userDrawn="1">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userDrawn="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guide id="23" orient="horz" pos="1323">
          <p15:clr>
            <a:srgbClr val="A4A3A4"/>
          </p15:clr>
        </p15:guide>
        <p15:guide id="24" orient="horz" pos="3653">
          <p15:clr>
            <a:srgbClr val="A4A3A4"/>
          </p15:clr>
        </p15:guide>
        <p15:guide id="25" orient="horz" pos="755">
          <p15:clr>
            <a:srgbClr val="A4A3A4"/>
          </p15:clr>
        </p15:guide>
        <p15:guide id="26" pos="272">
          <p15:clr>
            <a:srgbClr val="A4A3A4"/>
          </p15:clr>
        </p15:guide>
        <p15:guide id="27" pos="7722">
          <p15:clr>
            <a:srgbClr val="A4A3A4"/>
          </p15:clr>
        </p15:guide>
        <p15:guide id="28" pos="787">
          <p15:clr>
            <a:srgbClr val="A4A3A4"/>
          </p15:clr>
        </p15:guide>
        <p15:guide id="29" pos="1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0000"/>
    <a:srgbClr val="DFDFDE"/>
    <a:srgbClr val="333333"/>
    <a:srgbClr val="FFFFFF"/>
    <a:srgbClr val="442359"/>
    <a:srgbClr val="505050"/>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5" autoAdjust="0"/>
    <p:restoredTop sz="74777" autoAdjust="0"/>
  </p:normalViewPr>
  <p:slideViewPr>
    <p:cSldViewPr snapToGrid="0">
      <p:cViewPr varScale="1">
        <p:scale>
          <a:sx n="80" d="100"/>
          <a:sy n="80" d="100"/>
        </p:scale>
        <p:origin x="1794" y="9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 orient="horz" pos="1323"/>
        <p:guide orient="horz" pos="3653"/>
        <p:guide orient="horz" pos="755"/>
        <p:guide pos="272"/>
        <p:guide pos="7722"/>
        <p:guide pos="787"/>
        <p:guide pos="1855"/>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&lt;Event Name Here&gt;</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9/29/2016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&lt;Event Name Here&gt;</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9/29/2016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29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AE04D-97BD-4E0F-ADE1-9450243617F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5497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a:t>TechEd</a:t>
            </a:r>
            <a:r>
              <a:rPr lang="en-US" dirty="0"/>
              <a:t> 2012</a:t>
            </a:r>
          </a:p>
        </p:txBody>
      </p:sp>
      <p:sp>
        <p:nvSpPr>
          <p:cNvPr id="5" name="Date Placeholder 4"/>
          <p:cNvSpPr>
            <a:spLocks noGrp="1"/>
          </p:cNvSpPr>
          <p:nvPr>
            <p:ph type="dt" idx="11"/>
          </p:nvPr>
        </p:nvSpPr>
        <p:spPr/>
        <p:txBody>
          <a:bodyPr/>
          <a:lstStyle/>
          <a:p>
            <a:fld id="{81331B57-0BE5-4F82-AA58-76F53EFF3ADA}" type="datetime8">
              <a:rPr lang="en-US" smtClean="0"/>
              <a:pPr/>
              <a:t>9/29/2016 4:42 PM</a:t>
            </a:fld>
            <a:endParaRPr lang="en-US"/>
          </a:p>
        </p:txBody>
      </p:sp>
      <p:sp>
        <p:nvSpPr>
          <p:cNvPr id="6" name="Footer Placeholder 5"/>
          <p:cNvSpPr>
            <a:spLocks noGrp="1"/>
          </p:cNvSpPr>
          <p:nvPr>
            <p:ph type="ftr" sz="quarter" idx="12"/>
          </p:nvPr>
        </p:nvSpPr>
        <p:spPr/>
        <p:txBody>
          <a:bodyPr/>
          <a:lstStyle/>
          <a:p>
            <a:r>
              <a:rPr lang="en-US" dirty="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UI" pitchFamily="34" charset="0"/>
              </a:rPr>
            </a:br>
            <a:r>
              <a:rPr lang="en-US" dirty="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20483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a:solidFill>
                  <a:prstClr val="black"/>
                </a:solidFill>
              </a:rPr>
              <a:t>DPE Metro Template</a:t>
            </a:r>
            <a:endParaRPr dirty="0">
              <a:solidFill>
                <a:prstClr val="black"/>
              </a:solidFill>
            </a:endParaRPr>
          </a:p>
        </p:txBody>
      </p:sp>
      <p:sp>
        <p:nvSpPr>
          <p:cNvPr id="5" name="Date Placeholder 4"/>
          <p:cNvSpPr>
            <a:spLocks noGrp="1"/>
          </p:cNvSpPr>
          <p:nvPr>
            <p:ph type="dt" idx="11"/>
          </p:nvPr>
        </p:nvSpPr>
        <p:spPr/>
        <p:txBody>
          <a:bodyPr/>
          <a:lstStyle/>
          <a:p>
            <a:fld id="{664A4CA7-DA15-4720-B26D-78CFEC791FDE}" type="datetime1">
              <a:rPr lang="en-US" smtClean="0">
                <a:solidFill>
                  <a:prstClr val="black"/>
                </a:solidFill>
              </a:rPr>
              <a:pPr/>
              <a:t>9/29/2016</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5285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9/29/2016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2781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9/29/2016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83377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AE04D-97BD-4E0F-ADE1-9450243617FD}" type="slidenum">
              <a:rPr lang="en-US" smtClean="0"/>
              <a:t>48</a:t>
            </a:fld>
            <a:endParaRPr lang="en-US"/>
          </a:p>
        </p:txBody>
      </p:sp>
    </p:spTree>
    <p:extLst>
      <p:ext uri="{BB962C8B-B14F-4D97-AF65-F5344CB8AC3E}">
        <p14:creationId xmlns:p14="http://schemas.microsoft.com/office/powerpoint/2010/main" val="93629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4:43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3490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4:43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537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 Placeholder 4"/>
          <p:cNvSpPr>
            <a:spLocks noGrp="1"/>
          </p:cNvSpPr>
          <p:nvPr>
            <p:ph type="body" sz="quarter" idx="12"/>
          </p:nvPr>
        </p:nvSpPr>
        <p:spPr>
          <a:xfrm>
            <a:off x="276540" y="3954457"/>
            <a:ext cx="6931959" cy="1830388"/>
          </a:xfrm>
          <a:noFill/>
        </p:spPr>
        <p:txBody>
          <a:bodyPr lIns="146304" tIns="109728" rIns="146304" bIns="109728">
            <a:noAutofit/>
          </a:bodyPr>
          <a:lstStyle>
            <a:lvl1pPr marL="0" indent="0">
              <a:lnSpc>
                <a:spcPts val="4000"/>
              </a:lnSpc>
              <a:spcBef>
                <a:spcPts val="0"/>
              </a:spcBef>
              <a:buNone/>
              <a:defRPr sz="3000" spc="0" baseline="0">
                <a:solidFill>
                  <a:schemeClr val="bg1"/>
                </a:solidFill>
                <a:latin typeface="+mj-lt"/>
              </a:defRPr>
            </a:lvl1pPr>
          </a:lstStyle>
          <a:p>
            <a:pPr lvl="0"/>
            <a:r>
              <a:rPr lang="en-US" dirty="0"/>
              <a:t>Click to edit</a:t>
            </a:r>
          </a:p>
        </p:txBody>
      </p:sp>
      <p:sp>
        <p:nvSpPr>
          <p:cNvPr id="19" name="Title 1"/>
          <p:cNvSpPr>
            <a:spLocks noGrp="1"/>
          </p:cNvSpPr>
          <p:nvPr>
            <p:ph type="title"/>
          </p:nvPr>
        </p:nvSpPr>
        <p:spPr>
          <a:xfrm>
            <a:off x="274320" y="2286000"/>
            <a:ext cx="11904759" cy="1669399"/>
          </a:xfrm>
          <a:noFill/>
        </p:spPr>
        <p:txBody>
          <a:bodyPr lIns="146304" tIns="91440" rIns="146304" bIns="91440" anchor="t" anchorCtr="0"/>
          <a:lstStyle>
            <a:lvl1pPr>
              <a:defRPr sz="10800" kern="1200" spc="-200" baseline="0">
                <a:solidFill>
                  <a:schemeClr val="bg1"/>
                </a:solidFill>
              </a:defRPr>
            </a:lvl1pPr>
          </a:lstStyle>
          <a:p>
            <a:r>
              <a:rPr lang="en-US" dirty="0"/>
              <a:t>Click to edit</a:t>
            </a:r>
          </a:p>
        </p:txBody>
      </p:sp>
      <p:pic>
        <p:nvPicPr>
          <p:cNvPr id="7" name="Picture 6" descr="MSFT_logo_rgb_C-Wht_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301" y="302400"/>
            <a:ext cx="1563772" cy="575168"/>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274639" y="2286000"/>
            <a:ext cx="5486399" cy="2536079"/>
          </a:xfrm>
        </p:spPr>
        <p:txBody>
          <a:bodyPr wrap="square">
            <a:spAutoFit/>
          </a:bodyPr>
          <a:lstStyle>
            <a:lvl1pPr marL="287338" indent="-287338">
              <a:spcBef>
                <a:spcPts val="1224"/>
              </a:spcBef>
              <a:buClr>
                <a:schemeClr val="tx2"/>
              </a:buClr>
              <a:buFont typeface="Arial" pitchFamily="34" charset="0"/>
              <a:buChar char="•"/>
              <a:defRPr sz="3600">
                <a:solidFill>
                  <a:schemeClr val="tx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2286000"/>
            <a:ext cx="5486399" cy="2536079"/>
          </a:xfrm>
        </p:spPr>
        <p:txBody>
          <a:bodyPr wrap="square">
            <a:spAutoFit/>
          </a:bodyPr>
          <a:lstStyle>
            <a:lvl1pPr marL="287338" indent="-287338">
              <a:spcBef>
                <a:spcPts val="1224"/>
              </a:spcBef>
              <a:buClr>
                <a:schemeClr val="tx2"/>
              </a:buClr>
              <a:buFont typeface="Arial" pitchFamily="34" charset="0"/>
              <a:buChar char="•"/>
              <a:defRPr sz="3600">
                <a:solidFill>
                  <a:schemeClr val="tx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6" name="Picture 5" descr="MSFT_logo_rgb_C-Wht_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448" y="2850021"/>
            <a:ext cx="3587669" cy="1319574"/>
          </a:xfrm>
          <a:prstGeom prst="rect">
            <a:avLst/>
          </a:prstGeom>
        </p:spPr>
      </p:pic>
    </p:spTree>
    <p:extLst>
      <p:ext uri="{BB962C8B-B14F-4D97-AF65-F5344CB8AC3E}">
        <p14:creationId xmlns:p14="http://schemas.microsoft.com/office/powerpoint/2010/main" val="18600693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30143099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5672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95670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25068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73862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702" y="457200"/>
            <a:ext cx="11904759" cy="1185049"/>
          </a:xfrm>
          <a:noFill/>
        </p:spPr>
        <p:txBody>
          <a:bodyPr lIns="146304" tIns="91440" rIns="146304" bIns="91440" anchor="t" anchorCtr="0"/>
          <a:lstStyle>
            <a:lvl1pPr>
              <a:defRPr sz="7000" spc="-100" baseline="0">
                <a:solidFill>
                  <a:schemeClr val="bg2"/>
                </a:solidFill>
              </a:defRPr>
            </a:lvl1pPr>
          </a:lstStyle>
          <a:p>
            <a:r>
              <a:rPr lang="en-US" dirty="0"/>
              <a:t>Click to edit</a:t>
            </a:r>
          </a:p>
        </p:txBody>
      </p:sp>
      <p:sp>
        <p:nvSpPr>
          <p:cNvPr id="4" name="Text Placeholder 4"/>
          <p:cNvSpPr>
            <a:spLocks noGrp="1"/>
          </p:cNvSpPr>
          <p:nvPr>
            <p:ph type="body" sz="quarter" idx="12"/>
          </p:nvPr>
        </p:nvSpPr>
        <p:spPr>
          <a:xfrm>
            <a:off x="276540" y="1600200"/>
            <a:ext cx="11890826" cy="1017008"/>
          </a:xfrm>
          <a:noFill/>
        </p:spPr>
        <p:txBody>
          <a:bodyPr lIns="146304" tIns="109728" rIns="146304" bIns="109728">
            <a:noAutofit/>
          </a:bodyPr>
          <a:lstStyle>
            <a:lvl1pPr marL="0" indent="0">
              <a:spcBef>
                <a:spcPts val="0"/>
              </a:spcBef>
              <a:buNone/>
              <a:defRPr sz="3000" spc="0" baseline="0">
                <a:solidFill>
                  <a:schemeClr val="bg2"/>
                </a:solidFill>
                <a:latin typeface="+mj-lt"/>
              </a:defRPr>
            </a:lvl1pPr>
          </a:lstStyle>
          <a:p>
            <a:pPr lvl="0"/>
            <a:r>
              <a:rPr lang="en-US" dirty="0"/>
              <a:t>Click to edit</a:t>
            </a:r>
          </a:p>
        </p:txBody>
      </p:sp>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1761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8543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9814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8561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31539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326737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36993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681631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838903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601124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702" y="4766194"/>
            <a:ext cx="11904759" cy="1051993"/>
          </a:xfrm>
          <a:noFill/>
        </p:spPr>
        <p:txBody>
          <a:bodyPr lIns="146304" tIns="91440" rIns="146304" bIns="91440" anchor="t" anchorCtr="0"/>
          <a:lstStyle>
            <a:lvl1pPr>
              <a:defRPr sz="7000" spc="-100" baseline="0">
                <a:solidFill>
                  <a:schemeClr val="tx1"/>
                </a:solidFill>
              </a:defRPr>
            </a:lvl1pPr>
          </a:lstStyle>
          <a:p>
            <a:r>
              <a:rPr lang="en-US" dirty="0"/>
              <a:t>Click to edit</a:t>
            </a:r>
          </a:p>
        </p:txBody>
      </p:sp>
      <p:sp>
        <p:nvSpPr>
          <p:cNvPr id="5" name="Text Placeholder 4"/>
          <p:cNvSpPr>
            <a:spLocks noGrp="1"/>
          </p:cNvSpPr>
          <p:nvPr>
            <p:ph type="body" sz="quarter" idx="12"/>
          </p:nvPr>
        </p:nvSpPr>
        <p:spPr>
          <a:xfrm>
            <a:off x="276540" y="5865629"/>
            <a:ext cx="11890826" cy="1017008"/>
          </a:xfrm>
          <a:noFill/>
        </p:spPr>
        <p:txBody>
          <a:bodyPr lIns="146304" tIns="109728" rIns="146304" bIns="109728">
            <a:noAutofit/>
          </a:bodyPr>
          <a:lstStyle>
            <a:lvl1pPr marL="0" indent="0">
              <a:spcBef>
                <a:spcPts val="0"/>
              </a:spcBef>
              <a:buNone/>
              <a:defRPr sz="3000" spc="0" baseline="0">
                <a:solidFill>
                  <a:schemeClr val="tx1"/>
                </a:solidFill>
                <a:latin typeface="+mj-lt"/>
              </a:defRPr>
            </a:lvl1pPr>
          </a:lstStyle>
          <a:p>
            <a:pPr lvl="0"/>
            <a:r>
              <a:rPr lang="en-US" dirty="0"/>
              <a:t>Click to edit</a:t>
            </a:r>
          </a:p>
        </p:txBody>
      </p:sp>
    </p:spTree>
    <p:extLst>
      <p:ext uri="{BB962C8B-B14F-4D97-AF65-F5344CB8AC3E}">
        <p14:creationId xmlns:p14="http://schemas.microsoft.com/office/powerpoint/2010/main" val="809214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503629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5901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767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0921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1264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1705242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4077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639" y="3040063"/>
            <a:ext cx="5486400" cy="2475723"/>
          </a:xfrm>
          <a:noFill/>
        </p:spPr>
        <p:txBody>
          <a:bodyPr lIns="146304" tIns="91440" rIns="146304" bIns="91440" anchor="t" anchorCtr="0"/>
          <a:lstStyle>
            <a:lvl1pPr>
              <a:defRPr sz="7000" spc="-100" baseline="0">
                <a:solidFill>
                  <a:schemeClr val="tx1"/>
                </a:solidFill>
              </a:defRPr>
            </a:lvl1pPr>
          </a:lstStyle>
          <a:p>
            <a:r>
              <a:rPr lang="en-US" dirty="0"/>
              <a:t>Click to edit</a:t>
            </a:r>
          </a:p>
        </p:txBody>
      </p:sp>
      <p:sp>
        <p:nvSpPr>
          <p:cNvPr id="4" name="Text Placeholder 4"/>
          <p:cNvSpPr>
            <a:spLocks noGrp="1"/>
          </p:cNvSpPr>
          <p:nvPr>
            <p:ph type="body" sz="quarter" idx="12"/>
          </p:nvPr>
        </p:nvSpPr>
        <p:spPr>
          <a:xfrm>
            <a:off x="276540" y="5865629"/>
            <a:ext cx="11890826" cy="1017008"/>
          </a:xfrm>
          <a:noFill/>
        </p:spPr>
        <p:txBody>
          <a:bodyPr lIns="146304" tIns="109728" rIns="146304" bIns="109728">
            <a:noAutofit/>
          </a:bodyPr>
          <a:lstStyle>
            <a:lvl1pPr marL="0" indent="0">
              <a:spcBef>
                <a:spcPts val="0"/>
              </a:spcBef>
              <a:buNone/>
              <a:defRPr sz="3000" spc="0" baseline="0">
                <a:solidFill>
                  <a:schemeClr val="tx1"/>
                </a:solidFill>
                <a:latin typeface="+mj-lt"/>
              </a:defRPr>
            </a:lvl1pPr>
          </a:lstStyle>
          <a:p>
            <a:pPr lvl="0"/>
            <a:r>
              <a:rPr lang="en-US" dirty="0"/>
              <a:t>Click to edit</a:t>
            </a:r>
          </a:p>
        </p:txBody>
      </p:sp>
    </p:spTree>
    <p:extLst>
      <p:ext uri="{BB962C8B-B14F-4D97-AF65-F5344CB8AC3E}">
        <p14:creationId xmlns:p14="http://schemas.microsoft.com/office/powerpoint/2010/main" val="2625480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702" y="457200"/>
            <a:ext cx="11904759" cy="1112473"/>
          </a:xfrm>
          <a:noFill/>
        </p:spPr>
        <p:txBody>
          <a:bodyPr lIns="146304" tIns="91440" rIns="146304" bIns="91440" anchor="t" anchorCtr="0"/>
          <a:lstStyle>
            <a:lvl1pPr>
              <a:defRPr sz="7000" spc="-100" baseline="0">
                <a:solidFill>
                  <a:schemeClr val="tx1"/>
                </a:solidFill>
              </a:defRPr>
            </a:lvl1pPr>
          </a:lstStyle>
          <a:p>
            <a:r>
              <a:rPr lang="en-US" dirty="0"/>
              <a:t>Click to edit</a:t>
            </a:r>
          </a:p>
        </p:txBody>
      </p:sp>
      <p:sp>
        <p:nvSpPr>
          <p:cNvPr id="4" name="Text Placeholder 4"/>
          <p:cNvSpPr>
            <a:spLocks noGrp="1"/>
          </p:cNvSpPr>
          <p:nvPr>
            <p:ph type="body" sz="quarter" idx="12"/>
          </p:nvPr>
        </p:nvSpPr>
        <p:spPr>
          <a:xfrm>
            <a:off x="276540" y="1600200"/>
            <a:ext cx="11890826" cy="924553"/>
          </a:xfrm>
          <a:noFill/>
        </p:spPr>
        <p:txBody>
          <a:bodyPr lIns="146304" tIns="109728" rIns="146304" bIns="109728">
            <a:noAutofit/>
          </a:bodyPr>
          <a:lstStyle>
            <a:lvl1pPr marL="0" indent="0">
              <a:spcBef>
                <a:spcPts val="0"/>
              </a:spcBef>
              <a:buNone/>
              <a:defRPr sz="3000" spc="0" baseline="0">
                <a:solidFill>
                  <a:schemeClr val="tx1"/>
                </a:solidFill>
                <a:latin typeface="+mj-lt"/>
              </a:defRPr>
            </a:lvl1pPr>
          </a:lstStyle>
          <a:p>
            <a:pPr lvl="0"/>
            <a:r>
              <a:rPr lang="en-US" dirty="0"/>
              <a:t>Click to edit</a:t>
            </a:r>
          </a:p>
        </p:txBody>
      </p:sp>
    </p:spTree>
    <p:extLst>
      <p:ext uri="{BB962C8B-B14F-4D97-AF65-F5344CB8AC3E}">
        <p14:creationId xmlns:p14="http://schemas.microsoft.com/office/powerpoint/2010/main" val="10942057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lvl1pPr>
              <a:defRPr>
                <a:solidFill>
                  <a:schemeClr val="bg1"/>
                </a:solidFill>
              </a:defRPr>
            </a:lvl1pPr>
          </a:lstStyle>
          <a:p>
            <a:r>
              <a:rPr lang="en-US" dirty="0"/>
              <a:t>Click to edit Master title style</a:t>
            </a:r>
          </a:p>
        </p:txBody>
      </p:sp>
      <p:sp>
        <p:nvSpPr>
          <p:cNvPr id="8" name="Text Placeholder 5"/>
          <p:cNvSpPr>
            <a:spLocks noGrp="1"/>
          </p:cNvSpPr>
          <p:nvPr>
            <p:ph type="body" sz="quarter" idx="10"/>
          </p:nvPr>
        </p:nvSpPr>
        <p:spPr>
          <a:xfrm>
            <a:off x="274638" y="2286000"/>
            <a:ext cx="11887200" cy="2029786"/>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lvl1pPr>
              <a:defRPr>
                <a:solidFill>
                  <a:schemeClr val="bg1"/>
                </a:solidFill>
              </a:defRPr>
            </a:lvl1pPr>
          </a:lstStyle>
          <a:p>
            <a:r>
              <a:rPr lang="en-US" dirty="0"/>
              <a:t>Click to edit Master title style</a:t>
            </a:r>
          </a:p>
        </p:txBody>
      </p:sp>
      <p:sp>
        <p:nvSpPr>
          <p:cNvPr id="8" name="Text Placeholder 5"/>
          <p:cNvSpPr>
            <a:spLocks noGrp="1"/>
          </p:cNvSpPr>
          <p:nvPr>
            <p:ph type="body" sz="quarter" idx="10"/>
          </p:nvPr>
        </p:nvSpPr>
        <p:spPr>
          <a:xfrm>
            <a:off x="274638" y="2286000"/>
            <a:ext cx="8070772" cy="566822"/>
          </a:xfrm>
        </p:spPr>
        <p:txBody>
          <a:bodyPr/>
          <a:lstStyle>
            <a:lvl1pPr marL="0" indent="0">
              <a:lnSpc>
                <a:spcPts val="3000"/>
              </a:lnSpc>
              <a:buNone/>
              <a:defRPr sz="2400">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p:txBody>
      </p:sp>
      <p:sp>
        <p:nvSpPr>
          <p:cNvPr id="5" name="Text Placeholder 5"/>
          <p:cNvSpPr>
            <a:spLocks noGrp="1"/>
          </p:cNvSpPr>
          <p:nvPr>
            <p:ph type="body" sz="quarter" idx="11"/>
          </p:nvPr>
        </p:nvSpPr>
        <p:spPr>
          <a:xfrm>
            <a:off x="274638" y="2878705"/>
            <a:ext cx="8082867" cy="461665"/>
          </a:xfrm>
        </p:spPr>
        <p:txBody>
          <a:bodyPr/>
          <a:lstStyle>
            <a:lvl1pPr marL="0" indent="0">
              <a:lnSpc>
                <a:spcPts val="2200"/>
              </a:lnSpc>
              <a:spcBef>
                <a:spcPts val="0"/>
              </a:spcBef>
              <a:spcAft>
                <a:spcPts val="2376"/>
              </a:spcAft>
              <a:buNone/>
              <a:defRPr sz="1800">
                <a:solidFill>
                  <a:schemeClr val="tx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p:txBody>
      </p:sp>
    </p:spTree>
    <p:extLst>
      <p:ext uri="{BB962C8B-B14F-4D97-AF65-F5344CB8AC3E}">
        <p14:creationId xmlns:p14="http://schemas.microsoft.com/office/powerpoint/2010/main" val="36716990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286000"/>
            <a:ext cx="11887200" cy="2097497"/>
          </a:xfrm>
        </p:spPr>
        <p:txBody>
          <a:bodyPr>
            <a:spAutoFit/>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274639" y="2286000"/>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2286000"/>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1" r:id="rId1"/>
    <p:sldLayoutId id="2147484128" r:id="rId2"/>
    <p:sldLayoutId id="2147484162" r:id="rId3"/>
    <p:sldLayoutId id="2147484163" r:id="rId4"/>
    <p:sldLayoutId id="2147484164" r:id="rId5"/>
    <p:sldLayoutId id="2147484087" r:id="rId6"/>
    <p:sldLayoutId id="2147484166" r:id="rId7"/>
    <p:sldLayoutId id="2147484107" r:id="rId8"/>
    <p:sldLayoutId id="2147484099" r:id="rId9"/>
    <p:sldLayoutId id="2147484089" r:id="rId10"/>
    <p:sldLayoutId id="2147484092" r:id="rId11"/>
    <p:sldLayoutId id="2147484094" r:id="rId12"/>
    <p:sldLayoutId id="2147484165" r:id="rId13"/>
    <p:sldLayoutId id="2147484096" r:id="rId14"/>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231147160"/>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 id="2147484187" r:id="rId19"/>
    <p:sldLayoutId id="2147484188" r:id="rId20"/>
    <p:sldLayoutId id="2147484189" r:id="rId21"/>
    <p:sldLayoutId id="2147484190"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1/relationships/webextension" Target="../webextensions/webextension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webextension" Target="../webextensions/webextension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webextension" Target="../webextensions/webextension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msdn.microsoft.com/en-us/library/system.security.cryptography.symmetricalgorithm(v=vs.110).aspx"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msdn.microsoft.com/en-us/library/system.security.cryptography.asymmetricalgorithm(v=vs.110).aspx"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msdn.microsoft.com/en-us/library/system.security.cryptography.hashalgorithm(v=vs.110).aspx"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1/relationships/webextension" Target="../webextensions/webextension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1/relationships/webextension" Target="../webextensions/webextension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1/relationships/webextension" Target="../webextensions/webextension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webextension" Target="../webextensions/webextension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1/relationships/webextension" Target="../webextensions/webextension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1/relationships/webextension" Target="../webextensions/webextension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1/relationships/webextension" Target="../webextensions/webextension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microsoft.com/learn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aka.ms/ignite-certapp" TargetMode="External"/><Relationship Id="rId4" Type="http://schemas.openxmlformats.org/officeDocument/2006/relationships/hyperlink" Target="http://www.microsoftvirtualacademy.co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hyperlink" Target="https://aka.ms/ignite.mobile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hyperlink" Target="https://www.microsoft.com/learning/en-us/exam-70-483.aspx"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 Prep: 70-483</a:t>
            </a:r>
            <a:br>
              <a:rPr lang="en-US" dirty="0"/>
            </a:br>
            <a:r>
              <a:rPr lang="en-US" dirty="0"/>
              <a:t>Programming in C#</a:t>
            </a:r>
          </a:p>
        </p:txBody>
      </p:sp>
      <p:sp>
        <p:nvSpPr>
          <p:cNvPr id="5" name="Text Placeholder 4"/>
          <p:cNvSpPr>
            <a:spLocks noGrp="1"/>
          </p:cNvSpPr>
          <p:nvPr>
            <p:ph type="body" sz="quarter" idx="12"/>
          </p:nvPr>
        </p:nvSpPr>
        <p:spPr/>
        <p:txBody>
          <a:bodyPr/>
          <a:lstStyle/>
          <a:p>
            <a:r>
              <a:rPr lang="en-US" dirty="0"/>
              <a:t>Mark Rosenberg, MCT, MVP</a:t>
            </a:r>
          </a:p>
          <a:p>
            <a:r>
              <a:rPr lang="en-US" dirty="0"/>
              <a:t>Senior Development Instructor</a:t>
            </a:r>
          </a:p>
          <a:p>
            <a:r>
              <a:rPr lang="en-US" dirty="0"/>
              <a:t>New Horizons</a:t>
            </a:r>
          </a:p>
          <a:p>
            <a:r>
              <a:rPr lang="en-US" dirty="0"/>
              <a:t>@</a:t>
            </a:r>
            <a:r>
              <a:rPr lang="en-US" dirty="0" err="1"/>
              <a:t>m_rosenberg</a:t>
            </a:r>
            <a:endParaRPr lang="en-US" dirty="0"/>
          </a:p>
        </p:txBody>
      </p:sp>
      <p:sp>
        <p:nvSpPr>
          <p:cNvPr id="6" name="Text Placeholder 5"/>
          <p:cNvSpPr>
            <a:spLocks noGrp="1"/>
          </p:cNvSpPr>
          <p:nvPr>
            <p:ph type="body" sz="quarter" idx="13"/>
          </p:nvPr>
        </p:nvSpPr>
        <p:spPr/>
        <p:txBody>
          <a:bodyPr/>
          <a:lstStyle/>
          <a:p>
            <a:r>
              <a:rPr lang="en-US" dirty="0"/>
              <a:t>BRK3260</a:t>
            </a:r>
          </a:p>
        </p:txBody>
      </p:sp>
    </p:spTree>
    <p:extLst>
      <p:ext uri="{BB962C8B-B14F-4D97-AF65-F5344CB8AC3E}">
        <p14:creationId xmlns:p14="http://schemas.microsoft.com/office/powerpoint/2010/main" val="244400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3" name="Text Placeholder 2"/>
          <p:cNvSpPr>
            <a:spLocks noGrp="1"/>
          </p:cNvSpPr>
          <p:nvPr>
            <p:ph type="body" sz="quarter" idx="10"/>
          </p:nvPr>
        </p:nvSpPr>
        <p:spPr>
          <a:xfrm>
            <a:off x="274638" y="2286000"/>
            <a:ext cx="11887200" cy="2837700"/>
          </a:xfrm>
        </p:spPr>
        <p:txBody>
          <a:bodyPr/>
          <a:lstStyle/>
          <a:p>
            <a:r>
              <a:rPr lang="en-US" dirty="0"/>
              <a:t>Represents an asynchronous operation</a:t>
            </a:r>
          </a:p>
          <a:p>
            <a:r>
              <a:rPr lang="en-US" dirty="0"/>
              <a:t>References an Action delegate</a:t>
            </a:r>
          </a:p>
          <a:p>
            <a:r>
              <a:rPr lang="en-US" sz="2800" dirty="0">
                <a:solidFill>
                  <a:srgbClr val="606060"/>
                </a:solidFill>
              </a:rPr>
              <a:t>Can have a return type</a:t>
            </a:r>
          </a:p>
          <a:p>
            <a:r>
              <a:rPr lang="en-US" sz="2800" dirty="0">
                <a:solidFill>
                  <a:srgbClr val="606060"/>
                </a:solidFill>
              </a:rPr>
              <a:t>No parameters</a:t>
            </a:r>
          </a:p>
          <a:p>
            <a:r>
              <a:rPr lang="en-US" sz="2800" dirty="0">
                <a:solidFill>
                  <a:srgbClr val="606060"/>
                </a:solidFill>
              </a:rPr>
              <a:t>	Can have a state object</a:t>
            </a:r>
          </a:p>
        </p:txBody>
      </p:sp>
    </p:spTree>
    <p:extLst>
      <p:ext uri="{BB962C8B-B14F-4D97-AF65-F5344CB8AC3E}">
        <p14:creationId xmlns:p14="http://schemas.microsoft.com/office/powerpoint/2010/main" val="2244235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 task</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3325163931"/>
                  </p:ext>
                </p:extLst>
              </p:nvPr>
            </p:nvGraphicFramePr>
            <p:xfrm>
              <a:off x="-1" y="2088776"/>
              <a:ext cx="12350750" cy="501764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1" y="2088776"/>
                <a:ext cx="12350750" cy="5017641"/>
              </a:xfrm>
              <a:prstGeom prst="rect">
                <a:avLst/>
              </a:prstGeom>
            </p:spPr>
          </p:pic>
        </mc:Fallback>
      </mc:AlternateContent>
    </p:spTree>
    <p:extLst>
      <p:ext uri="{BB962C8B-B14F-4D97-AF65-F5344CB8AC3E}">
        <p14:creationId xmlns:p14="http://schemas.microsoft.com/office/powerpoint/2010/main" val="32010367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async and await</a:t>
            </a:r>
          </a:p>
        </p:txBody>
      </p:sp>
      <p:sp>
        <p:nvSpPr>
          <p:cNvPr id="3" name="Text Placeholder 2"/>
          <p:cNvSpPr>
            <a:spLocks noGrp="1"/>
          </p:cNvSpPr>
          <p:nvPr>
            <p:ph type="body" sz="quarter" idx="10"/>
          </p:nvPr>
        </p:nvSpPr>
        <p:spPr>
          <a:xfrm>
            <a:off x="274638" y="2286000"/>
            <a:ext cx="11887200" cy="3323987"/>
          </a:xfrm>
        </p:spPr>
        <p:txBody>
          <a:bodyPr/>
          <a:lstStyle/>
          <a:p>
            <a:r>
              <a:rPr lang="en-US" dirty="0"/>
              <a:t>Offers simplest method of asynchronous development</a:t>
            </a:r>
          </a:p>
          <a:p>
            <a:r>
              <a:rPr lang="en-US" dirty="0"/>
              <a:t>async method can run on a separate thread</a:t>
            </a:r>
          </a:p>
          <a:p>
            <a:r>
              <a:rPr lang="en-US" dirty="0"/>
              <a:t>await keyword instructs runtime to pause until async method completes</a:t>
            </a:r>
          </a:p>
          <a:p>
            <a:r>
              <a:rPr lang="en-US" dirty="0"/>
              <a:t>Other threads are </a:t>
            </a:r>
            <a:r>
              <a:rPr lang="en-US" b="1" dirty="0"/>
              <a:t>not blocked</a:t>
            </a:r>
          </a:p>
        </p:txBody>
      </p:sp>
    </p:spTree>
    <p:extLst>
      <p:ext uri="{BB962C8B-B14F-4D97-AF65-F5344CB8AC3E}">
        <p14:creationId xmlns:p14="http://schemas.microsoft.com/office/powerpoint/2010/main" val="33211708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async and await syntax</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946986066"/>
                  </p:ext>
                </p:extLst>
              </p:nvPr>
            </p:nvGraphicFramePr>
            <p:xfrm>
              <a:off x="0" y="2057399"/>
              <a:ext cx="12353925" cy="493712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57399"/>
                <a:ext cx="12353925" cy="4937125"/>
              </a:xfrm>
              <a:prstGeom prst="rect">
                <a:avLst/>
              </a:prstGeom>
            </p:spPr>
          </p:pic>
        </mc:Fallback>
      </mc:AlternateContent>
    </p:spTree>
    <p:extLst>
      <p:ext uri="{BB962C8B-B14F-4D97-AF65-F5344CB8AC3E}">
        <p14:creationId xmlns:p14="http://schemas.microsoft.com/office/powerpoint/2010/main" val="38012188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xplosion 1 16"/>
          <p:cNvSpPr/>
          <p:nvPr/>
        </p:nvSpPr>
        <p:spPr>
          <a:xfrm>
            <a:off x="1430352" y="4840898"/>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59"/>
            <a:r>
              <a:rPr lang="en-US" sz="1836" dirty="0">
                <a:solidFill>
                  <a:srgbClr val="FFFFFF"/>
                </a:solidFill>
              </a:rPr>
              <a:t>Click</a:t>
            </a:r>
            <a:endParaRPr lang="en-GB" sz="1836" dirty="0">
              <a:solidFill>
                <a:srgbClr val="FFFFFF"/>
              </a:solidFill>
            </a:endParaRPr>
          </a:p>
        </p:txBody>
      </p:sp>
      <p:sp>
        <p:nvSpPr>
          <p:cNvPr id="15" name="TextBox 14"/>
          <p:cNvSpPr txBox="1"/>
          <p:nvPr/>
        </p:nvSpPr>
        <p:spPr>
          <a:xfrm>
            <a:off x="5687595" y="3186339"/>
            <a:ext cx="6199296" cy="1204725"/>
          </a:xfrm>
          <a:prstGeom prst="rect">
            <a:avLst/>
          </a:prstGeom>
          <a:solidFill>
            <a:srgbClr val="002060"/>
          </a:solidFill>
        </p:spPr>
        <p:txBody>
          <a:bodyPr wrap="none" lIns="93260" tIns="93260" rIns="93260" bIns="93260" rtlCol="0">
            <a:noAutofit/>
          </a:bodyPr>
          <a:lstStyle/>
          <a:p>
            <a:pPr defTabSz="932559">
              <a:lnSpc>
                <a:spcPct val="115000"/>
              </a:lnSpc>
            </a:pPr>
            <a:r>
              <a:rPr lang="en-US" sz="2040" b="1" dirty="0" err="1">
                <a:solidFill>
                  <a:srgbClr val="569CD6"/>
                </a:solidFill>
                <a:latin typeface="Consolas"/>
                <a:ea typeface="Calibri"/>
                <a:cs typeface="Times New Roman"/>
              </a:rPr>
              <a:t>async</a:t>
            </a:r>
            <a:r>
              <a:rPr lang="en-US" sz="2040" b="1" dirty="0">
                <a:solidFill>
                  <a:srgbClr val="569CD6"/>
                </a:solidFill>
                <a:latin typeface="Consolas"/>
                <a:ea typeface="Calibri"/>
                <a:cs typeface="Times New Roman"/>
              </a:rPr>
              <a:t> </a:t>
            </a:r>
            <a:r>
              <a:rPr lang="en-US" sz="2040" b="1" dirty="0">
                <a:solidFill>
                  <a:srgbClr val="4EC9B0"/>
                </a:solidFill>
                <a:latin typeface="Consolas"/>
                <a:ea typeface="Calibri"/>
                <a:cs typeface="Times New Roman"/>
              </a:rPr>
              <a:t>Task</a:t>
            </a:r>
            <a:r>
              <a:rPr lang="en-US" sz="2040" dirty="0">
                <a:solidFill>
                  <a:srgbClr val="C8C8C8"/>
                </a:solidFill>
                <a:latin typeface="Consolas"/>
                <a:ea typeface="Calibri"/>
                <a:cs typeface="Times New Roman"/>
              </a:rPr>
              <a:t> </a:t>
            </a:r>
            <a:r>
              <a:rPr lang="en-US" sz="2040" b="1" dirty="0" err="1">
                <a:solidFill>
                  <a:srgbClr val="C8C8C8"/>
                </a:solidFill>
                <a:latin typeface="Consolas"/>
                <a:ea typeface="Calibri"/>
                <a:cs typeface="Times New Roman"/>
              </a:rPr>
              <a:t>LoadSettingsAsync</a:t>
            </a:r>
            <a:r>
              <a:rPr lang="en-US" sz="2040" dirty="0">
                <a:solidFill>
                  <a:srgbClr val="C8C8C8"/>
                </a:solidFill>
                <a:latin typeface="Consolas"/>
                <a:ea typeface="Calibri"/>
                <a:cs typeface="Times New Roman"/>
              </a:rPr>
              <a:t>() {</a:t>
            </a:r>
            <a:endParaRPr lang="en-US" sz="2856" dirty="0">
              <a:solidFill>
                <a:srgbClr val="FFFFFF"/>
              </a:solidFill>
              <a:latin typeface="Calibri"/>
              <a:ea typeface="Calibri"/>
              <a:cs typeface="Times New Roman"/>
            </a:endParaRPr>
          </a:p>
          <a:p>
            <a:pPr defTabSz="932559">
              <a:lnSpc>
                <a:spcPct val="115000"/>
              </a:lnSpc>
            </a:pPr>
            <a:r>
              <a:rPr lang="en-US" sz="2040" dirty="0">
                <a:solidFill>
                  <a:srgbClr val="C8C8C8"/>
                </a:solidFill>
                <a:latin typeface="Consolas"/>
                <a:ea typeface="Calibri"/>
                <a:cs typeface="Times New Roman"/>
              </a:rPr>
              <a:t>  </a:t>
            </a:r>
            <a:r>
              <a:rPr lang="en-US" sz="2040" b="1" dirty="0">
                <a:solidFill>
                  <a:srgbClr val="569CD6"/>
                </a:solidFill>
                <a:latin typeface="Consolas"/>
                <a:ea typeface="Calibri"/>
                <a:cs typeface="Times New Roman"/>
              </a:rPr>
              <a:t>await </a:t>
            </a:r>
            <a:r>
              <a:rPr lang="en-US" sz="2040" b="1" dirty="0" err="1">
                <a:solidFill>
                  <a:srgbClr val="C8C8C8"/>
                </a:solidFill>
                <a:latin typeface="Consolas"/>
                <a:ea typeface="Calibri"/>
                <a:cs typeface="Times New Roman"/>
              </a:rPr>
              <a:t>IO</a:t>
            </a:r>
            <a:r>
              <a:rPr lang="en-US" sz="2040" dirty="0" err="1">
                <a:solidFill>
                  <a:srgbClr val="C8C8C8"/>
                </a:solidFill>
                <a:latin typeface="Consolas"/>
                <a:ea typeface="Calibri"/>
                <a:cs typeface="Times New Roman"/>
              </a:rPr>
              <a:t>.</a:t>
            </a:r>
            <a:r>
              <a:rPr lang="en-US" sz="2040" b="1" dirty="0" err="1">
                <a:solidFill>
                  <a:srgbClr val="4EC9B0"/>
                </a:solidFill>
                <a:latin typeface="Consolas"/>
                <a:ea typeface="Calibri"/>
                <a:cs typeface="Times New Roman"/>
              </a:rPr>
              <a:t>Network</a:t>
            </a:r>
            <a:r>
              <a:rPr lang="en-US" sz="2040" dirty="0" err="1">
                <a:solidFill>
                  <a:srgbClr val="C8C8C8"/>
                </a:solidFill>
                <a:latin typeface="Consolas"/>
                <a:ea typeface="Calibri"/>
                <a:cs typeface="Times New Roman"/>
              </a:rPr>
              <a:t>.</a:t>
            </a:r>
            <a:r>
              <a:rPr lang="en-US" sz="2040" b="1" dirty="0" err="1">
                <a:solidFill>
                  <a:srgbClr val="C8C8C8"/>
                </a:solidFill>
                <a:latin typeface="Consolas"/>
                <a:ea typeface="Calibri"/>
                <a:cs typeface="Times New Roman"/>
              </a:rPr>
              <a:t>DownloadAsync</a:t>
            </a:r>
            <a:r>
              <a:rPr lang="en-US" sz="2040" dirty="0">
                <a:solidFill>
                  <a:srgbClr val="C8C8C8"/>
                </a:solidFill>
                <a:latin typeface="Consolas"/>
                <a:ea typeface="Calibri"/>
                <a:cs typeface="Times New Roman"/>
              </a:rPr>
              <a:t>(</a:t>
            </a:r>
            <a:r>
              <a:rPr lang="en-US" sz="2040" b="1" dirty="0">
                <a:solidFill>
                  <a:srgbClr val="C8C8C8"/>
                </a:solidFill>
                <a:latin typeface="Consolas"/>
                <a:ea typeface="Calibri"/>
                <a:cs typeface="Times New Roman"/>
              </a:rPr>
              <a:t>path</a:t>
            </a:r>
            <a:r>
              <a:rPr lang="en-US" sz="2040" dirty="0">
                <a:solidFill>
                  <a:srgbClr val="C8C8C8"/>
                </a:solidFill>
                <a:latin typeface="Consolas"/>
                <a:ea typeface="Calibri"/>
                <a:cs typeface="Times New Roman"/>
              </a:rPr>
              <a:t>);</a:t>
            </a:r>
            <a:br>
              <a:rPr lang="en-US" sz="2040"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p:txBody>
      </p:sp>
      <p:sp>
        <p:nvSpPr>
          <p:cNvPr id="9" name="TextBox 8"/>
          <p:cNvSpPr txBox="1"/>
          <p:nvPr/>
        </p:nvSpPr>
        <p:spPr>
          <a:xfrm>
            <a:off x="1520937" y="2175103"/>
            <a:ext cx="4051979" cy="1596096"/>
          </a:xfrm>
          <a:prstGeom prst="rect">
            <a:avLst/>
          </a:prstGeom>
          <a:solidFill>
            <a:srgbClr val="002060"/>
          </a:solidFill>
        </p:spPr>
        <p:txBody>
          <a:bodyPr wrap="none" lIns="93260" tIns="93260" rIns="93260" bIns="93260" rtlCol="0">
            <a:noAutofit/>
          </a:bodyPr>
          <a:lstStyle/>
          <a:p>
            <a:pPr defTabSz="932559">
              <a:lnSpc>
                <a:spcPct val="115000"/>
              </a:lnSpc>
            </a:pPr>
            <a:r>
              <a:rPr lang="en-US" sz="2040" b="1" dirty="0" err="1">
                <a:solidFill>
                  <a:srgbClr val="569CD6"/>
                </a:solidFill>
                <a:latin typeface="Consolas"/>
                <a:ea typeface="Calibri"/>
                <a:cs typeface="Times New Roman"/>
              </a:rPr>
              <a:t>async</a:t>
            </a:r>
            <a:r>
              <a:rPr lang="en-US" sz="2040" b="1" dirty="0">
                <a:solidFill>
                  <a:srgbClr val="569CD6"/>
                </a:solidFill>
                <a:latin typeface="Consolas"/>
                <a:ea typeface="Calibri"/>
                <a:cs typeface="Times New Roman"/>
              </a:rPr>
              <a:t> void</a:t>
            </a:r>
            <a:r>
              <a:rPr lang="en-US" sz="2040" dirty="0">
                <a:solidFill>
                  <a:srgbClr val="C8C8C8"/>
                </a:solidFill>
                <a:latin typeface="Consolas"/>
                <a:ea typeface="Calibri"/>
                <a:cs typeface="Times New Roman"/>
              </a:rPr>
              <a:t> </a:t>
            </a:r>
            <a:r>
              <a:rPr lang="en-US" sz="2040" b="1" dirty="0">
                <a:solidFill>
                  <a:srgbClr val="C8C8C8"/>
                </a:solidFill>
                <a:latin typeface="Consolas"/>
                <a:ea typeface="Calibri"/>
                <a:cs typeface="Times New Roman"/>
              </a:rPr>
              <a:t>Button1_Click(){</a:t>
            </a:r>
            <a:br>
              <a:rPr lang="en-US" sz="2040" b="1"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  </a:t>
            </a:r>
            <a:r>
              <a:rPr lang="en-US" sz="2040" b="1" dirty="0">
                <a:solidFill>
                  <a:srgbClr val="569CD6"/>
                </a:solidFill>
                <a:latin typeface="Consolas"/>
                <a:ea typeface="Calibri"/>
                <a:cs typeface="Times New Roman"/>
              </a:rPr>
              <a:t>await </a:t>
            </a:r>
            <a:r>
              <a:rPr lang="en-US" sz="2040" b="1" dirty="0" err="1">
                <a:solidFill>
                  <a:srgbClr val="C8C8C8"/>
                </a:solidFill>
                <a:latin typeface="Consolas"/>
                <a:ea typeface="Calibri"/>
                <a:cs typeface="Times New Roman"/>
              </a:rPr>
              <a:t>LoadSettingsAsync</a:t>
            </a: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a:p>
            <a:pPr defTabSz="932559">
              <a:lnSpc>
                <a:spcPct val="115000"/>
              </a:lnSpc>
            </a:pPr>
            <a:r>
              <a:rPr lang="en-US" sz="2040" dirty="0">
                <a:solidFill>
                  <a:srgbClr val="C8C8C8"/>
                </a:solidFill>
                <a:latin typeface="Consolas"/>
                <a:ea typeface="Calibri"/>
                <a:cs typeface="Times New Roman"/>
              </a:rPr>
              <a:t>  </a:t>
            </a:r>
            <a:r>
              <a:rPr lang="en-US" sz="2040" b="1" dirty="0" err="1">
                <a:solidFill>
                  <a:srgbClr val="C8C8C8"/>
                </a:solidFill>
                <a:latin typeface="Consolas"/>
                <a:ea typeface="Calibri"/>
                <a:cs typeface="Times New Roman"/>
              </a:rPr>
              <a:t>UpdateView</a:t>
            </a:r>
            <a:r>
              <a:rPr lang="en-US" sz="2040" dirty="0">
                <a:solidFill>
                  <a:srgbClr val="C8C8C8"/>
                </a:solidFill>
                <a:latin typeface="Consolas"/>
                <a:ea typeface="Calibri"/>
                <a:cs typeface="Times New Roman"/>
              </a:rPr>
              <a:t>();</a:t>
            </a:r>
            <a:br>
              <a:rPr lang="en-US" sz="2040"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p:txBody>
      </p:sp>
      <p:sp>
        <p:nvSpPr>
          <p:cNvPr id="8" name="Explosion 1 7"/>
          <p:cNvSpPr/>
          <p:nvPr/>
        </p:nvSpPr>
        <p:spPr>
          <a:xfrm>
            <a:off x="1520936" y="1429449"/>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59"/>
            <a:r>
              <a:rPr lang="en-US" sz="1836" dirty="0">
                <a:solidFill>
                  <a:srgbClr val="FFFFFF"/>
                </a:solidFill>
              </a:rPr>
              <a:t>Click</a:t>
            </a:r>
            <a:endParaRPr lang="en-GB" sz="1836" dirty="0">
              <a:solidFill>
                <a:srgbClr val="FFFFFF"/>
              </a:solidFill>
            </a:endParaRPr>
          </a:p>
        </p:txBody>
      </p:sp>
      <p:sp>
        <p:nvSpPr>
          <p:cNvPr id="2" name="Title 1"/>
          <p:cNvSpPr>
            <a:spLocks noGrp="1"/>
          </p:cNvSpPr>
          <p:nvPr>
            <p:ph type="title"/>
          </p:nvPr>
        </p:nvSpPr>
        <p:spPr/>
        <p:txBody>
          <a:bodyPr/>
          <a:lstStyle/>
          <a:p>
            <a:r>
              <a:rPr lang="en-US" dirty="0"/>
              <a:t>Understanding Async</a:t>
            </a:r>
          </a:p>
        </p:txBody>
      </p:sp>
      <p:sp>
        <p:nvSpPr>
          <p:cNvPr id="3" name="U-Turn Arrow 2"/>
          <p:cNvSpPr/>
          <p:nvPr/>
        </p:nvSpPr>
        <p:spPr>
          <a:xfrm>
            <a:off x="578242" y="1585410"/>
            <a:ext cx="816240" cy="2768668"/>
          </a:xfrm>
          <a:prstGeom prst="uturnArrow">
            <a:avLst>
              <a:gd name="adj1" fmla="val 14706"/>
              <a:gd name="adj2" fmla="val 13603"/>
              <a:gd name="adj3" fmla="val 27942"/>
              <a:gd name="adj4" fmla="val 46875"/>
              <a:gd name="adj5" fmla="val 51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59"/>
            <a:endParaRPr lang="en-GB" sz="1836">
              <a:solidFill>
                <a:srgbClr val="FFFFFF"/>
              </a:solidFill>
            </a:endParaRPr>
          </a:p>
        </p:txBody>
      </p:sp>
      <p:sp>
        <p:nvSpPr>
          <p:cNvPr id="4" name="U-Turn Arrow 3"/>
          <p:cNvSpPr/>
          <p:nvPr/>
        </p:nvSpPr>
        <p:spPr>
          <a:xfrm rot="10800000">
            <a:off x="532087" y="3188322"/>
            <a:ext cx="816240" cy="2768668"/>
          </a:xfrm>
          <a:prstGeom prst="uturnArrow">
            <a:avLst>
              <a:gd name="adj1" fmla="val 14706"/>
              <a:gd name="adj2" fmla="val 13603"/>
              <a:gd name="adj3" fmla="val 27942"/>
              <a:gd name="adj4" fmla="val 46875"/>
              <a:gd name="adj5" fmla="val 51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59"/>
            <a:endParaRPr lang="en-GB" sz="1836">
              <a:solidFill>
                <a:srgbClr val="FFFFFF"/>
              </a:solidFill>
            </a:endParaRPr>
          </a:p>
        </p:txBody>
      </p:sp>
      <p:sp>
        <p:nvSpPr>
          <p:cNvPr id="5" name="TextBox 4"/>
          <p:cNvSpPr txBox="1"/>
          <p:nvPr/>
        </p:nvSpPr>
        <p:spPr>
          <a:xfrm rot="16200000">
            <a:off x="-963859" y="3564023"/>
            <a:ext cx="3808130" cy="414353"/>
          </a:xfrm>
          <a:prstGeom prst="rect">
            <a:avLst/>
          </a:prstGeom>
          <a:noFill/>
        </p:spPr>
        <p:txBody>
          <a:bodyPr wrap="square" rtlCol="0" anchor="ctr">
            <a:spAutoFit/>
          </a:bodyPr>
          <a:lstStyle/>
          <a:p>
            <a:pPr algn="ctr" defTabSz="932559"/>
            <a:r>
              <a:rPr lang="en-US" sz="2040" dirty="0"/>
              <a:t>Message</a:t>
            </a:r>
            <a:r>
              <a:rPr lang="en-US" sz="1836" dirty="0">
                <a:solidFill>
                  <a:srgbClr val="FFFFFF"/>
                </a:solidFill>
              </a:rPr>
              <a:t> </a:t>
            </a:r>
            <a:r>
              <a:rPr lang="en-US" sz="1836" dirty="0"/>
              <a:t>pump</a:t>
            </a:r>
            <a:endParaRPr lang="en-GB" sz="1836" dirty="0"/>
          </a:p>
        </p:txBody>
      </p:sp>
      <p:sp>
        <p:nvSpPr>
          <p:cNvPr id="13" name="Bent Arrow 12"/>
          <p:cNvSpPr/>
          <p:nvPr/>
        </p:nvSpPr>
        <p:spPr bwMode="auto">
          <a:xfrm rot="5400000">
            <a:off x="1564430" y="1699408"/>
            <a:ext cx="520245" cy="788401"/>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Bent Arrow 13"/>
          <p:cNvSpPr/>
          <p:nvPr/>
        </p:nvSpPr>
        <p:spPr bwMode="auto">
          <a:xfrm rot="5400000">
            <a:off x="5603401" y="2587335"/>
            <a:ext cx="648900" cy="936722"/>
          </a:xfrm>
          <a:prstGeom prst="bentArrow">
            <a:avLst>
              <a:gd name="adj1" fmla="val 18014"/>
              <a:gd name="adj2" fmla="val 25000"/>
              <a:gd name="adj3" fmla="val 25000"/>
              <a:gd name="adj4" fmla="val 4375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Bent Arrow 17"/>
          <p:cNvSpPr/>
          <p:nvPr/>
        </p:nvSpPr>
        <p:spPr bwMode="auto">
          <a:xfrm rot="5400000">
            <a:off x="1528560" y="5189307"/>
            <a:ext cx="520245" cy="788401"/>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396212" y="3996933"/>
            <a:ext cx="1798075" cy="820061"/>
          </a:xfrm>
          <a:prstGeom prst="roundRect">
            <a:avLst/>
          </a:prstGeom>
          <a:solidFill>
            <a:srgbClr val="0070C0">
              <a:alpha val="80000"/>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32559">
              <a:lnSpc>
                <a:spcPct val="115000"/>
              </a:lnSpc>
            </a:pPr>
            <a:r>
              <a:rPr lang="en-US" sz="2448" b="1" dirty="0">
                <a:solidFill>
                  <a:srgbClr val="4EC9B0"/>
                </a:solidFill>
                <a:latin typeface="Segoe UI Light"/>
                <a:ea typeface="Calibri"/>
                <a:cs typeface="Consolas" pitchFamily="49" charset="0"/>
              </a:rPr>
              <a:t>Task ...</a:t>
            </a:r>
            <a:br>
              <a:rPr lang="en-US" sz="2040" b="1" dirty="0">
                <a:solidFill>
                  <a:srgbClr val="4EC9B0"/>
                </a:solidFill>
                <a:ea typeface="Calibri"/>
                <a:cs typeface="Consolas" pitchFamily="49" charset="0"/>
              </a:rPr>
            </a:br>
            <a:r>
              <a:rPr lang="en-US" sz="1836" dirty="0" err="1">
                <a:solidFill>
                  <a:srgbClr val="FFFFFF">
                    <a:lumMod val="65000"/>
                  </a:srgbClr>
                </a:solidFill>
                <a:ea typeface="Calibri"/>
                <a:cs typeface="Consolas" pitchFamily="49" charset="0"/>
              </a:rPr>
              <a:t>DownloadAsync</a:t>
            </a:r>
            <a:endParaRPr lang="en-US" sz="3672" dirty="0">
              <a:solidFill>
                <a:srgbClr val="FFFFFF">
                  <a:lumMod val="65000"/>
                </a:srgbClr>
              </a:solidFill>
              <a:ea typeface="Calibri"/>
              <a:cs typeface="Consolas" pitchFamily="49" charset="0"/>
            </a:endParaRPr>
          </a:p>
        </p:txBody>
      </p:sp>
      <p:sp>
        <p:nvSpPr>
          <p:cNvPr id="10" name="12-Point Star 9"/>
          <p:cNvSpPr/>
          <p:nvPr/>
        </p:nvSpPr>
        <p:spPr bwMode="auto">
          <a:xfrm>
            <a:off x="6167937" y="3810412"/>
            <a:ext cx="373041" cy="373041"/>
          </a:xfrm>
          <a:prstGeom prst="star12">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Notched Right Arrow 11"/>
          <p:cNvSpPr/>
          <p:nvPr/>
        </p:nvSpPr>
        <p:spPr bwMode="auto">
          <a:xfrm rot="11694119">
            <a:off x="2644454" y="3243565"/>
            <a:ext cx="3414382"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2425733" y="2886515"/>
            <a:ext cx="2099346" cy="820061"/>
          </a:xfrm>
          <a:prstGeom prst="roundRect">
            <a:avLst/>
          </a:prstGeom>
          <a:solidFill>
            <a:srgbClr val="0070C0">
              <a:alpha val="85000"/>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32559">
              <a:lnSpc>
                <a:spcPct val="115000"/>
              </a:lnSpc>
            </a:pPr>
            <a:r>
              <a:rPr lang="en-US" sz="2448" b="1" dirty="0">
                <a:solidFill>
                  <a:srgbClr val="4EC9B0"/>
                </a:solidFill>
                <a:latin typeface="Segoe UI Light"/>
                <a:ea typeface="Calibri"/>
                <a:cs typeface="Consolas" pitchFamily="49" charset="0"/>
              </a:rPr>
              <a:t>Task ...</a:t>
            </a:r>
            <a:br>
              <a:rPr lang="en-US" sz="2040" b="1" dirty="0">
                <a:solidFill>
                  <a:srgbClr val="4EC9B0"/>
                </a:solidFill>
                <a:ea typeface="Calibri"/>
                <a:cs typeface="Consolas" pitchFamily="49" charset="0"/>
              </a:rPr>
            </a:br>
            <a:r>
              <a:rPr lang="en-US" sz="1836" dirty="0" err="1">
                <a:solidFill>
                  <a:srgbClr val="FFFFFF">
                    <a:lumMod val="65000"/>
                  </a:srgbClr>
                </a:solidFill>
                <a:ea typeface="Calibri"/>
                <a:cs typeface="Consolas" pitchFamily="49" charset="0"/>
              </a:rPr>
              <a:t>LoadSettingsAsync</a:t>
            </a:r>
            <a:endParaRPr lang="en-US" sz="3672" dirty="0">
              <a:solidFill>
                <a:srgbClr val="FFFFFF">
                  <a:lumMod val="65000"/>
                </a:srgbClr>
              </a:solidFill>
              <a:ea typeface="Calibri"/>
              <a:cs typeface="Consolas" pitchFamily="49" charset="0"/>
            </a:endParaRPr>
          </a:p>
        </p:txBody>
      </p:sp>
      <p:sp>
        <p:nvSpPr>
          <p:cNvPr id="22" name="12-Point Star 21"/>
          <p:cNvSpPr/>
          <p:nvPr/>
        </p:nvSpPr>
        <p:spPr bwMode="auto">
          <a:xfrm>
            <a:off x="2117570" y="2783223"/>
            <a:ext cx="373041" cy="373041"/>
          </a:xfrm>
          <a:prstGeom prst="star12">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Notched Right Arrow 22"/>
          <p:cNvSpPr/>
          <p:nvPr/>
        </p:nvSpPr>
        <p:spPr bwMode="auto">
          <a:xfrm rot="10800000">
            <a:off x="1332796" y="2816901"/>
            <a:ext cx="880710"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Explosion 1 23"/>
          <p:cNvSpPr/>
          <p:nvPr/>
        </p:nvSpPr>
        <p:spPr>
          <a:xfrm>
            <a:off x="6512093" y="4006610"/>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lstStyle/>
          <a:p>
            <a:pPr algn="ctr" defTabSz="932559"/>
            <a:r>
              <a:rPr lang="en-US" sz="1836" dirty="0">
                <a:solidFill>
                  <a:srgbClr val="FFFFFF"/>
                </a:solidFill>
              </a:rPr>
              <a:t>Download</a:t>
            </a:r>
            <a:endParaRPr lang="en-GB" sz="1836" dirty="0">
              <a:solidFill>
                <a:srgbClr val="FFFFFF"/>
              </a:solidFill>
            </a:endParaRPr>
          </a:p>
        </p:txBody>
      </p:sp>
      <p:sp>
        <p:nvSpPr>
          <p:cNvPr id="26" name="Notched Right Arrow 25"/>
          <p:cNvSpPr/>
          <p:nvPr/>
        </p:nvSpPr>
        <p:spPr bwMode="auto">
          <a:xfrm rot="20655833">
            <a:off x="2559629" y="4486060"/>
            <a:ext cx="3702519"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Notched Right Arrow 26"/>
          <p:cNvSpPr/>
          <p:nvPr/>
        </p:nvSpPr>
        <p:spPr bwMode="auto">
          <a:xfrm rot="9796578">
            <a:off x="1393225" y="4872056"/>
            <a:ext cx="4831937"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Explosion 1 27"/>
          <p:cNvSpPr/>
          <p:nvPr/>
        </p:nvSpPr>
        <p:spPr>
          <a:xfrm>
            <a:off x="2757071" y="2886515"/>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lstStyle/>
          <a:p>
            <a:pPr algn="ctr" defTabSz="932559"/>
            <a:r>
              <a:rPr lang="en-US" sz="1836" dirty="0" err="1">
                <a:solidFill>
                  <a:srgbClr val="FFFFFF"/>
                </a:solidFill>
              </a:rPr>
              <a:t>LoadSettings</a:t>
            </a:r>
            <a:endParaRPr lang="en-GB" sz="1836" dirty="0">
              <a:solidFill>
                <a:srgbClr val="FFFFFF"/>
              </a:solidFill>
            </a:endParaRPr>
          </a:p>
        </p:txBody>
      </p:sp>
      <p:sp>
        <p:nvSpPr>
          <p:cNvPr id="29" name="Notched Right Arrow 28"/>
          <p:cNvSpPr/>
          <p:nvPr/>
        </p:nvSpPr>
        <p:spPr bwMode="auto">
          <a:xfrm rot="16550090">
            <a:off x="1125627" y="3891389"/>
            <a:ext cx="1983885"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Octagon 5"/>
          <p:cNvSpPr/>
          <p:nvPr/>
        </p:nvSpPr>
        <p:spPr>
          <a:xfrm>
            <a:off x="1194715" y="1773873"/>
            <a:ext cx="186521" cy="186521"/>
          </a:xfrm>
          <a:prstGeom prst="oct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32559"/>
            <a:endParaRPr lang="en-GB" sz="1836">
              <a:solidFill>
                <a:srgbClr val="FFFFFF"/>
              </a:solidFill>
            </a:endParaRPr>
          </a:p>
        </p:txBody>
      </p:sp>
      <p:sp>
        <p:nvSpPr>
          <p:cNvPr id="31" name="Notched Right Arrow 30"/>
          <p:cNvSpPr/>
          <p:nvPr/>
        </p:nvSpPr>
        <p:spPr bwMode="auto">
          <a:xfrm rot="5765654">
            <a:off x="1136501" y="4163260"/>
            <a:ext cx="1471073"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55658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0" presetClass="path" presetSubtype="0" fill="hold" grpId="0" nodeType="withEffect">
                                  <p:stCondLst>
                                    <p:cond delay="0"/>
                                  </p:stCondLst>
                                  <p:childTnLst>
                                    <p:animMotion origin="layout" path="M -7.08333E-6 2.96296E-6 L 0.05624 0.00185 L 0.06562 0.01667 L 0.06666 0.04259 L 0.06718 0.13611 " pathEditMode="relative" ptsTypes="AAAAA">
                                      <p:cBhvr>
                                        <p:cTn id="14" dur="500" fill="hold"/>
                                        <p:tgtEl>
                                          <p:spTgt spid="6"/>
                                        </p:tgtEl>
                                        <p:attrNameLst>
                                          <p:attrName>ppt_x</p:attrName>
                                          <p:attrName>ppt_y</p:attrName>
                                        </p:attrNameLst>
                                      </p:cBhvr>
                                    </p:animMotion>
                                  </p:childTnLst>
                                </p:cTn>
                              </p:par>
                              <p:par>
                                <p:cTn id="15" presetID="10" presetClass="exit" presetSubtype="0" fill="hold" grpId="1" nodeType="withEffect">
                                  <p:stCondLst>
                                    <p:cond delay="75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 presetClass="entr" presetSubtype="0" fill="hold" grpId="0" nodeType="withEffect">
                                  <p:stCondLst>
                                    <p:cond delay="750"/>
                                  </p:stCondLst>
                                  <p:childTnLst>
                                    <p:set>
                                      <p:cBhvr>
                                        <p:cTn id="19" dur="1" fill="hold">
                                          <p:stCondLst>
                                            <p:cond delay="0"/>
                                          </p:stCondLst>
                                        </p:cTn>
                                        <p:tgtEl>
                                          <p:spTgt spid="14"/>
                                        </p:tgtEl>
                                        <p:attrNameLst>
                                          <p:attrName>style.visibility</p:attrName>
                                        </p:attrNameLst>
                                      </p:cBhvr>
                                      <p:to>
                                        <p:strVal val="visible"/>
                                      </p:to>
                                    </p:set>
                                  </p:childTnLst>
                                </p:cTn>
                              </p:par>
                              <p:par>
                                <p:cTn id="20" presetID="0" presetClass="path" presetSubtype="0" fill="hold" grpId="1" nodeType="withEffect">
                                  <p:stCondLst>
                                    <p:cond delay="750"/>
                                  </p:stCondLst>
                                  <p:childTnLst>
                                    <p:animMotion origin="layout" path="M 0.11792 0.13681 L 0.38502 0.13311 L 0.39948 0.14699 L 0.40078 0.18704 L 0.40078 0.25811 " pathEditMode="relative" rAng="0" ptsTypes="AAAAA">
                                      <p:cBhvr>
                                        <p:cTn id="21" dur="1000" fill="hold"/>
                                        <p:tgtEl>
                                          <p:spTgt spid="6"/>
                                        </p:tgtEl>
                                        <p:attrNameLst>
                                          <p:attrName>ppt_x</p:attrName>
                                          <p:attrName>ppt_y</p:attrName>
                                        </p:attrNameLst>
                                      </p:cBhvr>
                                      <p:rCtr x="14137" y="5880"/>
                                    </p:animMotion>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animEffect transition="in" filter="fade">
                                      <p:cBhvr>
                                        <p:cTn id="27" dur="25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50" fill="hold"/>
                                        <p:tgtEl>
                                          <p:spTgt spid="11"/>
                                        </p:tgtEl>
                                        <p:attrNameLst>
                                          <p:attrName>ppt_w</p:attrName>
                                        </p:attrNameLst>
                                      </p:cBhvr>
                                      <p:tavLst>
                                        <p:tav tm="0">
                                          <p:val>
                                            <p:fltVal val="0"/>
                                          </p:val>
                                        </p:tav>
                                        <p:tav tm="100000">
                                          <p:val>
                                            <p:strVal val="#ppt_w"/>
                                          </p:val>
                                        </p:tav>
                                      </p:tavLst>
                                    </p:anim>
                                    <p:anim calcmode="lin" valueType="num">
                                      <p:cBhvr>
                                        <p:cTn id="31" dur="250" fill="hold"/>
                                        <p:tgtEl>
                                          <p:spTgt spid="11"/>
                                        </p:tgtEl>
                                        <p:attrNameLst>
                                          <p:attrName>ppt_h</p:attrName>
                                        </p:attrNameLst>
                                      </p:cBhvr>
                                      <p:tavLst>
                                        <p:tav tm="0">
                                          <p:val>
                                            <p:fltVal val="0"/>
                                          </p:val>
                                        </p:tav>
                                        <p:tav tm="100000">
                                          <p:val>
                                            <p:strVal val="#ppt_h"/>
                                          </p:val>
                                        </p:tav>
                                      </p:tavLst>
                                    </p:anim>
                                    <p:animEffect transition="in" filter="fade">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250"/>
                                        <p:tgtEl>
                                          <p:spTgt spid="12"/>
                                        </p:tgtEl>
                                      </p:cBhvr>
                                    </p:animEffect>
                                  </p:childTnLst>
                                </p:cTn>
                              </p:par>
                              <p:par>
                                <p:cTn id="38" presetID="0" presetClass="path" presetSubtype="0" fill="hold" grpId="2" nodeType="withEffect">
                                  <p:stCondLst>
                                    <p:cond delay="0"/>
                                  </p:stCondLst>
                                  <p:childTnLst>
                                    <p:animMotion origin="layout" path="M 0.40078 0.28033 L 0.38945 0.29051 L 0.18215 0.19375 L 0.12899 0.16482 L 0.09355 0.14815 " pathEditMode="relative" rAng="0" ptsTypes="AAAAA">
                                      <p:cBhvr>
                                        <p:cTn id="39" dur="1000" fill="hold"/>
                                        <p:tgtEl>
                                          <p:spTgt spid="6"/>
                                        </p:tgtEl>
                                        <p:attrNameLst>
                                          <p:attrName>ppt_x</p:attrName>
                                          <p:attrName>ppt_y</p:attrName>
                                        </p:attrNameLst>
                                      </p:cBhvr>
                                      <p:rCtr x="-15362" y="-6111"/>
                                    </p:animMotion>
                                  </p:childTnLst>
                                </p:cTn>
                              </p:par>
                              <p:par>
                                <p:cTn id="40" presetID="22" presetClass="exit" presetSubtype="4" fill="hold" grpId="1" nodeType="withEffect">
                                  <p:stCondLst>
                                    <p:cond delay="100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250" fill="hold"/>
                                        <p:tgtEl>
                                          <p:spTgt spid="21"/>
                                        </p:tgtEl>
                                        <p:attrNameLst>
                                          <p:attrName>ppt_w</p:attrName>
                                        </p:attrNameLst>
                                      </p:cBhvr>
                                      <p:tavLst>
                                        <p:tav tm="0">
                                          <p:val>
                                            <p:fltVal val="0"/>
                                          </p:val>
                                        </p:tav>
                                        <p:tav tm="100000">
                                          <p:val>
                                            <p:strVal val="#ppt_w"/>
                                          </p:val>
                                        </p:tav>
                                      </p:tavLst>
                                    </p:anim>
                                    <p:anim calcmode="lin" valueType="num">
                                      <p:cBhvr>
                                        <p:cTn id="52" dur="250" fill="hold"/>
                                        <p:tgtEl>
                                          <p:spTgt spid="21"/>
                                        </p:tgtEl>
                                        <p:attrNameLst>
                                          <p:attrName>ppt_h</p:attrName>
                                        </p:attrNameLst>
                                      </p:cBhvr>
                                      <p:tavLst>
                                        <p:tav tm="0">
                                          <p:val>
                                            <p:fltVal val="0"/>
                                          </p:val>
                                        </p:tav>
                                        <p:tav tm="100000">
                                          <p:val>
                                            <p:strVal val="#ppt_h"/>
                                          </p:val>
                                        </p:tav>
                                      </p:tavLst>
                                    </p:anim>
                                    <p:animEffect transition="in" filter="fade">
                                      <p:cBhvr>
                                        <p:cTn id="53" dur="25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250"/>
                                        <p:tgtEl>
                                          <p:spTgt spid="23"/>
                                        </p:tgtEl>
                                      </p:cBhvr>
                                    </p:animEffect>
                                  </p:childTnLst>
                                </p:cTn>
                              </p:par>
                              <p:par>
                                <p:cTn id="59" presetID="0" presetClass="path" presetSubtype="0" accel="50000" decel="50000" fill="hold" grpId="3" nodeType="withEffect">
                                  <p:stCondLst>
                                    <p:cond delay="0"/>
                                  </p:stCondLst>
                                  <p:childTnLst>
                                    <p:animMotion origin="layout" path="M 0.06723 0.13611 L 0.00847 0.13797 L -0.00169 0.15579 L -2.76873E-6 0.4169 " pathEditMode="relative" rAng="0" ptsTypes="AAAA">
                                      <p:cBhvr>
                                        <p:cTn id="60" dur="1000" fill="hold"/>
                                        <p:tgtEl>
                                          <p:spTgt spid="6"/>
                                        </p:tgtEl>
                                        <p:attrNameLst>
                                          <p:attrName>ppt_x</p:attrName>
                                          <p:attrName>ppt_y</p:attrName>
                                        </p:attrNameLst>
                                      </p:cBhvr>
                                      <p:rCtr x="-3453" y="14028"/>
                                    </p:animMotion>
                                  </p:childTnLst>
                                </p:cTn>
                              </p:par>
                              <p:par>
                                <p:cTn id="61" presetID="22" presetClass="exit" presetSubtype="4" fill="hold" grpId="1" nodeType="withEffect">
                                  <p:stCondLst>
                                    <p:cond delay="500"/>
                                  </p:stCondLst>
                                  <p:childTnLst>
                                    <p:animEffect transition="out" filter="wipe(down)">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50" fill="hold"/>
                                        <p:tgtEl>
                                          <p:spTgt spid="17"/>
                                        </p:tgtEl>
                                        <p:attrNameLst>
                                          <p:attrName>ppt_w</p:attrName>
                                        </p:attrNameLst>
                                      </p:cBhvr>
                                      <p:tavLst>
                                        <p:tav tm="0">
                                          <p:val>
                                            <p:fltVal val="0"/>
                                          </p:val>
                                        </p:tav>
                                        <p:tav tm="100000">
                                          <p:val>
                                            <p:strVal val="#ppt_w"/>
                                          </p:val>
                                        </p:tav>
                                      </p:tavLst>
                                    </p:anim>
                                    <p:anim calcmode="lin" valueType="num">
                                      <p:cBhvr>
                                        <p:cTn id="69" dur="250" fill="hold"/>
                                        <p:tgtEl>
                                          <p:spTgt spid="17"/>
                                        </p:tgtEl>
                                        <p:attrNameLst>
                                          <p:attrName>ppt_h</p:attrName>
                                        </p:attrNameLst>
                                      </p:cBhvr>
                                      <p:tavLst>
                                        <p:tav tm="0">
                                          <p:val>
                                            <p:fltVal val="0"/>
                                          </p:val>
                                        </p:tav>
                                        <p:tav tm="100000">
                                          <p:val>
                                            <p:strVal val="#ppt_h"/>
                                          </p:val>
                                        </p:tav>
                                      </p:tavLst>
                                    </p:anim>
                                    <p:animEffect transition="in" filter="fade">
                                      <p:cBhvr>
                                        <p:cTn id="70" dur="250"/>
                                        <p:tgtEl>
                                          <p:spTgt spid="17"/>
                                        </p:tgtEl>
                                      </p:cBhvr>
                                    </p:animEffect>
                                  </p:childTnLst>
                                </p:cTn>
                              </p:par>
                              <p:par>
                                <p:cTn id="71" presetID="0" presetClass="path" presetSubtype="0" fill="hold" grpId="4" nodeType="withEffect">
                                  <p:stCondLst>
                                    <p:cond delay="0"/>
                                  </p:stCondLst>
                                  <p:childTnLst>
                                    <p:animMotion origin="layout" path="M 4.69055E-6 0.4169 L 0.00208 0.50162 L 0.04469 0.50533 L 0.05993 0.51065 L 0.06293 0.54306 L 0.06397 0.56667 L -0.00196 0.55209 L -0.0142 0.57199 " pathEditMode="relative" ptsTypes="AAAAAAAA">
                                      <p:cBhvr>
                                        <p:cTn id="72" dur="2000" fill="hold"/>
                                        <p:tgtEl>
                                          <p:spTgt spid="6"/>
                                        </p:tgtEl>
                                        <p:attrNameLst>
                                          <p:attrName>ppt_x</p:attrName>
                                          <p:attrName>ppt_y</p:attrName>
                                        </p:attrNameLst>
                                      </p:cBhvr>
                                    </p:animMotion>
                                  </p:childTnLst>
                                </p:cTn>
                              </p:par>
                              <p:par>
                                <p:cTn id="73" presetID="1" presetClass="entr" presetSubtype="0" fill="hold" grpId="0" nodeType="withEffect">
                                  <p:stCondLst>
                                    <p:cond delay="250"/>
                                  </p:stCondLst>
                                  <p:childTnLst>
                                    <p:set>
                                      <p:cBhvr>
                                        <p:cTn id="74" dur="1" fill="hold">
                                          <p:stCondLst>
                                            <p:cond delay="0"/>
                                          </p:stCondLst>
                                        </p:cTn>
                                        <p:tgtEl>
                                          <p:spTgt spid="18"/>
                                        </p:tgtEl>
                                        <p:attrNameLst>
                                          <p:attrName>style.visibility</p:attrName>
                                        </p:attrNameLst>
                                      </p:cBhvr>
                                      <p:to>
                                        <p:strVal val="visible"/>
                                      </p:to>
                                    </p:set>
                                  </p:childTnLst>
                                </p:cTn>
                              </p:par>
                              <p:par>
                                <p:cTn id="75" presetID="22" presetClass="exit" presetSubtype="2" fill="hold" grpId="1" nodeType="withEffect">
                                  <p:stCondLst>
                                    <p:cond delay="1750"/>
                                  </p:stCondLst>
                                  <p:childTnLst>
                                    <p:animEffect transition="out" filter="wipe(right)">
                                      <p:cBhvr>
                                        <p:cTn id="76" dur="250"/>
                                        <p:tgtEl>
                                          <p:spTgt spid="18"/>
                                        </p:tgtEl>
                                      </p:cBhvr>
                                    </p:animEffect>
                                    <p:set>
                                      <p:cBhvr>
                                        <p:cTn id="77" dur="1" fill="hold">
                                          <p:stCondLst>
                                            <p:cond delay="24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1750"/>
                                  </p:stCondLst>
                                  <p:childTnLst>
                                    <p:animEffect transition="out" filter="fade">
                                      <p:cBhvr>
                                        <p:cTn id="79" dur="250"/>
                                        <p:tgtEl>
                                          <p:spTgt spid="17"/>
                                        </p:tgtEl>
                                      </p:cBhvr>
                                    </p:animEffect>
                                    <p:set>
                                      <p:cBhvr>
                                        <p:cTn id="80" dur="1" fill="hold">
                                          <p:stCondLst>
                                            <p:cond delay="249"/>
                                          </p:stCondLst>
                                        </p:cTn>
                                        <p:tgtEl>
                                          <p:spTgt spid="17"/>
                                        </p:tgtEl>
                                        <p:attrNameLst>
                                          <p:attrName>style.visibility</p:attrName>
                                        </p:attrNameLst>
                                      </p:cBhvr>
                                      <p:to>
                                        <p:strVal val="hidden"/>
                                      </p:to>
                                    </p:set>
                                  </p:childTnLst>
                                </p:cTn>
                              </p:par>
                            </p:childTnLst>
                          </p:cTn>
                        </p:par>
                        <p:par>
                          <p:cTn id="81" fill="hold">
                            <p:stCondLst>
                              <p:cond delay="2000"/>
                            </p:stCondLst>
                            <p:childTnLst>
                              <p:par>
                                <p:cTn id="82" presetID="0" presetClass="path" presetSubtype="0" fill="hold" grpId="5" nodeType="afterEffect">
                                  <p:stCondLst>
                                    <p:cond delay="0"/>
                                  </p:stCondLst>
                                  <p:childTnLst>
                                    <p:animMotion origin="layout" path="M -0.0142 0.572 L -0.03348 0.57547 L -0.04769 0.55024 L -0.05277 0.48727 L -0.05277 0.01158 L -0.04261 -0.02453 L -0.02332 -0.03356 L -0.00912 -0.02268 L -0.00104 0.02246 L 0.00104 0.0801 L 2.34528E-6 0.2926 L 0.00104 0.31598 " pathEditMode="relative" ptsTypes="AAAAAAAAAAAA">
                                      <p:cBhvr>
                                        <p:cTn id="83" dur="2000" fill="hold"/>
                                        <p:tgtEl>
                                          <p:spTgt spid="6"/>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250" fill="hold"/>
                                        <p:tgtEl>
                                          <p:spTgt spid="24"/>
                                        </p:tgtEl>
                                        <p:attrNameLst>
                                          <p:attrName>ppt_w</p:attrName>
                                        </p:attrNameLst>
                                      </p:cBhvr>
                                      <p:tavLst>
                                        <p:tav tm="0">
                                          <p:val>
                                            <p:fltVal val="0"/>
                                          </p:val>
                                        </p:tav>
                                        <p:tav tm="100000">
                                          <p:val>
                                            <p:strVal val="#ppt_w"/>
                                          </p:val>
                                        </p:tav>
                                      </p:tavLst>
                                    </p:anim>
                                    <p:anim calcmode="lin" valueType="num">
                                      <p:cBhvr>
                                        <p:cTn id="89" dur="250" fill="hold"/>
                                        <p:tgtEl>
                                          <p:spTgt spid="24"/>
                                        </p:tgtEl>
                                        <p:attrNameLst>
                                          <p:attrName>ppt_h</p:attrName>
                                        </p:attrNameLst>
                                      </p:cBhvr>
                                      <p:tavLst>
                                        <p:tav tm="0">
                                          <p:val>
                                            <p:fltVal val="0"/>
                                          </p:val>
                                        </p:tav>
                                        <p:tav tm="100000">
                                          <p:val>
                                            <p:strVal val="#ppt_h"/>
                                          </p:val>
                                        </p:tav>
                                      </p:tavLst>
                                    </p:anim>
                                    <p:animEffect transition="in" filter="fade">
                                      <p:cBhvr>
                                        <p:cTn id="90" dur="250"/>
                                        <p:tgtEl>
                                          <p:spTgt spid="24"/>
                                        </p:tgtEl>
                                      </p:cBhvr>
                                    </p:animEffect>
                                  </p:childTnLst>
                                </p:cTn>
                              </p:par>
                            </p:childTnLst>
                          </p:cTn>
                        </p:par>
                        <p:par>
                          <p:cTn id="91" fill="hold">
                            <p:stCondLst>
                              <p:cond delay="250"/>
                            </p:stCondLst>
                            <p:childTnLst>
                              <p:par>
                                <p:cTn id="92" presetID="42" presetClass="path" presetSubtype="0" fill="hold" grpId="1" nodeType="afterEffect">
                                  <p:stCondLst>
                                    <p:cond delay="0"/>
                                  </p:stCondLst>
                                  <p:childTnLst>
                                    <p:animMotion origin="layout" path="M -3.90879E-7 4.44444E-6 L -0.40886 0.11481 " pathEditMode="relative" rAng="0" ptsTypes="AA">
                                      <p:cBhvr>
                                        <p:cTn id="93" dur="500" fill="hold"/>
                                        <p:tgtEl>
                                          <p:spTgt spid="24"/>
                                        </p:tgtEl>
                                        <p:attrNameLst>
                                          <p:attrName>ppt_x</p:attrName>
                                          <p:attrName>ppt_y</p:attrName>
                                        </p:attrNameLst>
                                      </p:cBhvr>
                                      <p:rCtr x="-20443" y="5741"/>
                                    </p:animMotion>
                                  </p:childTnLst>
                                </p:cTn>
                              </p:par>
                              <p:par>
                                <p:cTn id="94" presetID="42" presetClass="path" presetSubtype="0" fill="hold" grpId="1" nodeType="withEffect">
                                  <p:stCondLst>
                                    <p:cond delay="0"/>
                                  </p:stCondLst>
                                  <p:childTnLst>
                                    <p:animMotion origin="layout" path="M -3.90879E-7 2.22222E-6 L -0.40769 0.11296 " pathEditMode="relative" rAng="0" ptsTypes="AA">
                                      <p:cBhvr>
                                        <p:cTn id="95" dur="500" fill="hold"/>
                                        <p:tgtEl>
                                          <p:spTgt spid="11"/>
                                        </p:tgtEl>
                                        <p:attrNameLst>
                                          <p:attrName>ppt_x</p:attrName>
                                          <p:attrName>ppt_y</p:attrName>
                                        </p:attrNameLst>
                                      </p:cBhvr>
                                      <p:rCtr x="-20391" y="5648"/>
                                    </p:animMotion>
                                  </p:childTnLst>
                                </p:cTn>
                              </p:par>
                              <p:par>
                                <p:cTn id="96" presetID="22" presetClass="entr" presetSubtype="2"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right)">
                                      <p:cBhvr>
                                        <p:cTn id="98" dur="500"/>
                                        <p:tgtEl>
                                          <p:spTgt spid="26"/>
                                        </p:tgtEl>
                                      </p:cBhvr>
                                    </p:animEffect>
                                  </p:childTnLst>
                                </p:cTn>
                              </p:par>
                            </p:childTnLst>
                          </p:cTn>
                        </p:par>
                        <p:par>
                          <p:cTn id="99" fill="hold">
                            <p:stCondLst>
                              <p:cond delay="750"/>
                            </p:stCondLst>
                            <p:childTnLst>
                              <p:par>
                                <p:cTn id="100" presetID="0" presetClass="path" presetSubtype="0" fill="hold" grpId="6" nodeType="afterEffect">
                                  <p:stCondLst>
                                    <p:cond delay="0"/>
                                  </p:stCondLst>
                                  <p:childTnLst>
                                    <p:animMotion origin="layout" path="M 0.00104 0.31598 L 0.00208 0.46737 L 0.01824 0.48542 L 0.06084 0.4764 L 0.11974 0.46204 L 0.38137 0.33033 L 0.40573 0.30695 " pathEditMode="relative" ptsTypes="AAAAAAA">
                                      <p:cBhvr>
                                        <p:cTn id="101" dur="1500" fill="hold"/>
                                        <p:tgtEl>
                                          <p:spTgt spid="6"/>
                                        </p:tgtEl>
                                        <p:attrNameLst>
                                          <p:attrName>ppt_x</p:attrName>
                                          <p:attrName>ppt_y</p:attrName>
                                        </p:attrNameLst>
                                      </p:cBhvr>
                                    </p:animMotion>
                                  </p:childTnLst>
                                </p:cTn>
                              </p:par>
                            </p:childTnLst>
                          </p:cTn>
                        </p:par>
                        <p:par>
                          <p:cTn id="102" fill="hold">
                            <p:stCondLst>
                              <p:cond delay="2250"/>
                            </p:stCondLst>
                            <p:childTnLst>
                              <p:par>
                                <p:cTn id="103" presetID="10" presetClass="exit" presetSubtype="0" fill="hold" grpId="1" nodeType="after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right)">
                                      <p:cBhvr>
                                        <p:cTn id="116" dur="250"/>
                                        <p:tgtEl>
                                          <p:spTgt spid="27"/>
                                        </p:tgtEl>
                                      </p:cBhvr>
                                    </p:animEffect>
                                  </p:childTnLst>
                                </p:cTn>
                              </p:par>
                              <p:par>
                                <p:cTn id="117" presetID="0" presetClass="path" presetSubtype="0" fill="hold" grpId="7" nodeType="withEffect">
                                  <p:stCondLst>
                                    <p:cond delay="0"/>
                                  </p:stCondLst>
                                  <p:childTnLst>
                                    <p:animMotion origin="layout" path="M 0.40078 0.2988 L 0.39271 0.3402 L 0.28222 0.40588 L 0.0185 0.54834 L -0.01094 0.55782 " pathEditMode="relative" rAng="0" ptsTypes="AAAAA">
                                      <p:cBhvr>
                                        <p:cTn id="118" dur="1000" fill="hold"/>
                                        <p:tgtEl>
                                          <p:spTgt spid="6"/>
                                        </p:tgtEl>
                                        <p:attrNameLst>
                                          <p:attrName>ppt_x</p:attrName>
                                          <p:attrName>ppt_y</p:attrName>
                                        </p:attrNameLst>
                                      </p:cBhvr>
                                      <p:rCtr x="-20586" y="12951"/>
                                    </p:animMotion>
                                  </p:childTnLst>
                                </p:cTn>
                              </p:par>
                              <p:par>
                                <p:cTn id="119" presetID="53" presetClass="entr" presetSubtype="16"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250" fill="hold"/>
                                        <p:tgtEl>
                                          <p:spTgt spid="28"/>
                                        </p:tgtEl>
                                        <p:attrNameLst>
                                          <p:attrName>ppt_w</p:attrName>
                                        </p:attrNameLst>
                                      </p:cBhvr>
                                      <p:tavLst>
                                        <p:tav tm="0">
                                          <p:val>
                                            <p:fltVal val="0"/>
                                          </p:val>
                                        </p:tav>
                                        <p:tav tm="100000">
                                          <p:val>
                                            <p:strVal val="#ppt_w"/>
                                          </p:val>
                                        </p:tav>
                                      </p:tavLst>
                                    </p:anim>
                                    <p:anim calcmode="lin" valueType="num">
                                      <p:cBhvr>
                                        <p:cTn id="122" dur="250" fill="hold"/>
                                        <p:tgtEl>
                                          <p:spTgt spid="28"/>
                                        </p:tgtEl>
                                        <p:attrNameLst>
                                          <p:attrName>ppt_h</p:attrName>
                                        </p:attrNameLst>
                                      </p:cBhvr>
                                      <p:tavLst>
                                        <p:tav tm="0">
                                          <p:val>
                                            <p:fltVal val="0"/>
                                          </p:val>
                                        </p:tav>
                                        <p:tav tm="100000">
                                          <p:val>
                                            <p:strVal val="#ppt_h"/>
                                          </p:val>
                                        </p:tav>
                                      </p:tavLst>
                                    </p:anim>
                                    <p:animEffect transition="in" filter="fade">
                                      <p:cBhvr>
                                        <p:cTn id="123" dur="250"/>
                                        <p:tgtEl>
                                          <p:spTgt spid="28"/>
                                        </p:tgtEl>
                                      </p:cBhvr>
                                    </p:animEffect>
                                  </p:childTnLst>
                                </p:cTn>
                              </p:par>
                              <p:par>
                                <p:cTn id="124" presetID="22" presetClass="exit" presetSubtype="8" fill="hold" grpId="1" nodeType="withEffect">
                                  <p:stCondLst>
                                    <p:cond delay="500"/>
                                  </p:stCondLst>
                                  <p:childTnLst>
                                    <p:animEffect transition="out" filter="wipe(left)">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par>
                                <p:cTn id="127" presetID="22" presetClass="exit" presetSubtype="4" fill="hold" grpId="1" nodeType="withEffect">
                                  <p:stCondLst>
                                    <p:cond delay="1000"/>
                                  </p:stCondLst>
                                  <p:childTnLst>
                                    <p:animEffect transition="out" filter="wipe(down)">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42" presetClass="path" presetSubtype="0" fill="hold" grpId="1" nodeType="withEffect">
                                  <p:stCondLst>
                                    <p:cond delay="1000"/>
                                  </p:stCondLst>
                                  <p:childTnLst>
                                    <p:animMotion origin="layout" path="M 1.17264E-6 -1.48148E-6 L -0.10046 0.26621 " pathEditMode="relative" rAng="0" ptsTypes="AA">
                                      <p:cBhvr>
                                        <p:cTn id="131" dur="500" fill="hold"/>
                                        <p:tgtEl>
                                          <p:spTgt spid="21"/>
                                        </p:tgtEl>
                                        <p:attrNameLst>
                                          <p:attrName>ppt_x</p:attrName>
                                          <p:attrName>ppt_y</p:attrName>
                                        </p:attrNameLst>
                                      </p:cBhvr>
                                      <p:rCtr x="-5029" y="13310"/>
                                    </p:animMotion>
                                  </p:childTnLst>
                                </p:cTn>
                              </p:par>
                              <p:par>
                                <p:cTn id="132" presetID="42" presetClass="path" presetSubtype="0" fill="hold" grpId="1" nodeType="withEffect">
                                  <p:stCondLst>
                                    <p:cond delay="1000"/>
                                  </p:stCondLst>
                                  <p:childTnLst>
                                    <p:animMotion origin="layout" path="M -5.53746E-7 -3.7037E-7 L -0.10645 0.2662 " pathEditMode="relative" rAng="0" ptsTypes="AA">
                                      <p:cBhvr>
                                        <p:cTn id="133" dur="500" fill="hold"/>
                                        <p:tgtEl>
                                          <p:spTgt spid="28"/>
                                        </p:tgtEl>
                                        <p:attrNameLst>
                                          <p:attrName>ppt_x</p:attrName>
                                          <p:attrName>ppt_y</p:attrName>
                                        </p:attrNameLst>
                                      </p:cBhvr>
                                      <p:rCtr x="-5329" y="13310"/>
                                    </p:animMotion>
                                  </p:childTnLst>
                                </p:cTn>
                              </p:par>
                              <p:par>
                                <p:cTn id="134" presetID="22" presetClass="entr" presetSubtype="1" fill="hold" grpId="0" nodeType="withEffect">
                                  <p:stCondLst>
                                    <p:cond delay="1000"/>
                                  </p:stCondLst>
                                  <p:childTnLst>
                                    <p:set>
                                      <p:cBhvr>
                                        <p:cTn id="135" dur="1" fill="hold">
                                          <p:stCondLst>
                                            <p:cond delay="0"/>
                                          </p:stCondLst>
                                        </p:cTn>
                                        <p:tgtEl>
                                          <p:spTgt spid="29"/>
                                        </p:tgtEl>
                                        <p:attrNameLst>
                                          <p:attrName>style.visibility</p:attrName>
                                        </p:attrNameLst>
                                      </p:cBhvr>
                                      <p:to>
                                        <p:strVal val="visible"/>
                                      </p:to>
                                    </p:set>
                                    <p:animEffect transition="in" filter="wipe(up)">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0" presetClass="path" presetSubtype="0" fill="hold" grpId="9" nodeType="clickEffect">
                                  <p:stCondLst>
                                    <p:cond delay="0"/>
                                  </p:stCondLst>
                                  <p:childTnLst>
                                    <p:animMotion origin="layout" path="M -0.0142 0.57193 L -0.02697 0.58141 L -0.04599 0.56637 L -0.0512 0.51388 L -0.05224 0.00717 L -0.04599 -0.01341 L -0.03322 -0.02659 L -0.01746 -0.02474 L -0.0069 -0.00786 L -0.00052 0.0148 L -0.00052 0.46693 L 0.01538 0.48566 L 0.05551 0.47433 L 0.0787 0.14801 " pathEditMode="relative" ptsTypes="AAAAAAAAAAAAAA">
                                      <p:cBhvr>
                                        <p:cTn id="140" dur="1750" fill="hold"/>
                                        <p:tgtEl>
                                          <p:spTgt spid="6"/>
                                        </p:tgtEl>
                                        <p:attrNameLst>
                                          <p:attrName>ppt_x</p:attrName>
                                          <p:attrName>ppt_y</p:attrName>
                                        </p:attrNameLst>
                                      </p:cBhvr>
                                    </p:animMotion>
                                  </p:childTnLst>
                                </p:cTn>
                              </p:par>
                              <p:par>
                                <p:cTn id="141" presetID="10" presetClass="exit" presetSubtype="0" fill="hold" grpId="2" nodeType="withEffect">
                                  <p:stCondLst>
                                    <p:cond delay="1750"/>
                                  </p:stCondLst>
                                  <p:childTnLst>
                                    <p:animEffect transition="out" filter="fade">
                                      <p:cBhvr>
                                        <p:cTn id="142" dur="500"/>
                                        <p:tgtEl>
                                          <p:spTgt spid="21"/>
                                        </p:tgtEl>
                                      </p:cBhvr>
                                    </p:animEffect>
                                    <p:set>
                                      <p:cBhvr>
                                        <p:cTn id="143" dur="1" fill="hold">
                                          <p:stCondLst>
                                            <p:cond delay="499"/>
                                          </p:stCondLst>
                                        </p:cTn>
                                        <p:tgtEl>
                                          <p:spTgt spid="21"/>
                                        </p:tgtEl>
                                        <p:attrNameLst>
                                          <p:attrName>style.visibility</p:attrName>
                                        </p:attrNameLst>
                                      </p:cBhvr>
                                      <p:to>
                                        <p:strVal val="hidden"/>
                                      </p:to>
                                    </p:set>
                                  </p:childTnLst>
                                </p:cTn>
                              </p:par>
                              <p:par>
                                <p:cTn id="144" presetID="10" presetClass="exit" presetSubtype="0" fill="hold" grpId="2" nodeType="withEffect">
                                  <p:stCondLst>
                                    <p:cond delay="1750"/>
                                  </p:stCondLst>
                                  <p:childTnLst>
                                    <p:animEffect transition="out" filter="fade">
                                      <p:cBhvr>
                                        <p:cTn id="145" dur="500"/>
                                        <p:tgtEl>
                                          <p:spTgt spid="28"/>
                                        </p:tgtEl>
                                      </p:cBhvr>
                                    </p:animEffect>
                                    <p:set>
                                      <p:cBhvr>
                                        <p:cTn id="146" dur="1" fill="hold">
                                          <p:stCondLst>
                                            <p:cond delay="499"/>
                                          </p:stCondLst>
                                        </p:cTn>
                                        <p:tgtEl>
                                          <p:spTgt spid="28"/>
                                        </p:tgtEl>
                                        <p:attrNameLst>
                                          <p:attrName>style.visibility</p:attrName>
                                        </p:attrNameLst>
                                      </p:cBhvr>
                                      <p:to>
                                        <p:strVal val="hidden"/>
                                      </p:to>
                                    </p:set>
                                  </p:childTnLst>
                                </p:cTn>
                              </p:par>
                              <p:par>
                                <p:cTn id="147" presetID="10" presetClass="exit" presetSubtype="0" fill="hold" grpId="1" nodeType="withEffect">
                                  <p:stCondLst>
                                    <p:cond delay="1750"/>
                                  </p:stCondLst>
                                  <p:childTnLst>
                                    <p:animEffect transition="out" filter="fade">
                                      <p:cBhvr>
                                        <p:cTn id="148" dur="500"/>
                                        <p:tgtEl>
                                          <p:spTgt spid="22"/>
                                        </p:tgtEl>
                                      </p:cBhvr>
                                    </p:animEffect>
                                    <p:set>
                                      <p:cBhvr>
                                        <p:cTn id="149" dur="1" fill="hold">
                                          <p:stCondLst>
                                            <p:cond delay="499"/>
                                          </p:stCondLst>
                                        </p:cTn>
                                        <p:tgtEl>
                                          <p:spTgt spid="22"/>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0" presetClass="path" presetSubtype="0" fill="hold" grpId="8" nodeType="clickEffect">
                                  <p:stCondLst>
                                    <p:cond delay="0"/>
                                  </p:stCondLst>
                                  <p:childTnLst>
                                    <p:animMotion origin="layout" path="M 0.06515 0.15657 L 0.05394 0.24838 L 0.04078 0.45028 L 0.02059 0.49884 L -0.00078 0.54371 L -0.02306 0.57794 L -0.04938 0.5599 L -0.05146 0.4556 L -0.05355 0.142 L -0.05146 0.00139 L -0.0383 -0.02544 L -0.01902 -0.03099 L -0.00586 -0.01295 L 0.00026 0.02845 L 0.00235 0.09505 L 0.00013 0.51943 " pathEditMode="relative" rAng="0" ptsTypes="AAAAAAAAAAAAAAAA">
                                      <p:cBhvr>
                                        <p:cTn id="153" dur="2250" fill="hold"/>
                                        <p:tgtEl>
                                          <p:spTgt spid="6"/>
                                        </p:tgtEl>
                                        <p:attrNameLst>
                                          <p:attrName>ppt_x</p:attrName>
                                          <p:attrName>ppt_y</p:attrName>
                                        </p:attrNameLst>
                                      </p:cBhvr>
                                      <p:rCtr x="-5941" y="11679"/>
                                    </p:animMotion>
                                  </p:childTnLst>
                                </p:cTn>
                              </p:par>
                              <p:par>
                                <p:cTn id="154" presetID="22" presetClass="entr" presetSubtype="1"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wipe(up)">
                                      <p:cBhvr>
                                        <p:cTn id="156" dur="500"/>
                                        <p:tgtEl>
                                          <p:spTgt spid="31"/>
                                        </p:tgtEl>
                                      </p:cBhvr>
                                    </p:animEffect>
                                  </p:childTnLst>
                                </p:cTn>
                              </p:par>
                              <p:par>
                                <p:cTn id="157" presetID="22" presetClass="exit" presetSubtype="4" fill="hold" grpId="1" nodeType="withEffect">
                                  <p:stCondLst>
                                    <p:cond delay="750"/>
                                  </p:stCondLst>
                                  <p:childTnLst>
                                    <p:animEffect transition="out" filter="wipe(down)">
                                      <p:cBhvr>
                                        <p:cTn id="158" dur="250"/>
                                        <p:tgtEl>
                                          <p:spTgt spid="29"/>
                                        </p:tgtEl>
                                      </p:cBhvr>
                                    </p:animEffect>
                                    <p:set>
                                      <p:cBhvr>
                                        <p:cTn id="159" dur="1" fill="hold">
                                          <p:stCondLst>
                                            <p:cond delay="249"/>
                                          </p:stCondLst>
                                        </p:cTn>
                                        <p:tgtEl>
                                          <p:spTgt spid="29"/>
                                        </p:tgtEl>
                                        <p:attrNameLst>
                                          <p:attrName>style.visibility</p:attrName>
                                        </p:attrNameLst>
                                      </p:cBhvr>
                                      <p:to>
                                        <p:strVal val="hidden"/>
                                      </p:to>
                                    </p:set>
                                  </p:childTnLst>
                                </p:cTn>
                              </p:par>
                              <p:par>
                                <p:cTn id="160" presetID="22" presetClass="exit" presetSubtype="1" fill="hold" grpId="1" nodeType="withEffect">
                                  <p:stCondLst>
                                    <p:cond delay="1000"/>
                                  </p:stCondLst>
                                  <p:childTnLst>
                                    <p:animEffect transition="out" filter="wipe(up)">
                                      <p:cBhvr>
                                        <p:cTn id="161" dur="250"/>
                                        <p:tgtEl>
                                          <p:spTgt spid="31"/>
                                        </p:tgtEl>
                                      </p:cBhvr>
                                    </p:animEffect>
                                    <p:set>
                                      <p:cBhvr>
                                        <p:cTn id="162" dur="1" fill="hold">
                                          <p:stCondLst>
                                            <p:cond delay="24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8" grpId="0" animBg="1"/>
      <p:bldP spid="8" grpId="1" animBg="1"/>
      <p:bldP spid="13" grpId="0" animBg="1"/>
      <p:bldP spid="14" grpId="0" animBg="1"/>
      <p:bldP spid="18" grpId="0" animBg="1"/>
      <p:bldP spid="18" grpId="1" animBg="1"/>
      <p:bldP spid="11" grpId="0" animBg="1"/>
      <p:bldP spid="11" grpId="1" animBg="1"/>
      <p:bldP spid="11" grpId="2" animBg="1"/>
      <p:bldP spid="10" grpId="0" animBg="1"/>
      <p:bldP spid="10" grpId="1" animBg="1"/>
      <p:bldP spid="12" grpId="0" animBg="1"/>
      <p:bldP spid="12" grpId="1" animBg="1"/>
      <p:bldP spid="21" grpId="0" animBg="1"/>
      <p:bldP spid="21" grpId="1" animBg="1"/>
      <p:bldP spid="21" grpId="2" animBg="1"/>
      <p:bldP spid="22" grpId="0" animBg="1"/>
      <p:bldP spid="22" grpId="1" animBg="1"/>
      <p:bldP spid="23" grpId="0" animBg="1"/>
      <p:bldP spid="23" grpId="1" animBg="1"/>
      <p:bldP spid="24" grpId="0" animBg="1"/>
      <p:bldP spid="24" grpId="1" animBg="1"/>
      <p:bldP spid="24" grpId="2" animBg="1"/>
      <p:bldP spid="26" grpId="0" animBg="1"/>
      <p:bldP spid="26" grpId="1" animBg="1"/>
      <p:bldP spid="27" grpId="0" animBg="1"/>
      <p:bldP spid="27" grpId="1" animBg="1"/>
      <p:bldP spid="28" grpId="0" animBg="1"/>
      <p:bldP spid="28" grpId="1" animBg="1"/>
      <p:bldP spid="28" grpId="2" animBg="1"/>
      <p:bldP spid="29" grpId="0" animBg="1"/>
      <p:bldP spid="29" grpId="1" animBg="1"/>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31" grpId="0" animBg="1"/>
      <p:bldP spid="3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a:t>
            </a:r>
            <a:r>
              <a:rPr lang="en-US" dirty="0"/>
              <a:t> void is only for event handlers</a:t>
            </a:r>
          </a:p>
        </p:txBody>
      </p:sp>
      <p:sp>
        <p:nvSpPr>
          <p:cNvPr id="3" name="Text Placeholder 2"/>
          <p:cNvSpPr>
            <a:spLocks noGrp="1"/>
          </p:cNvSpPr>
          <p:nvPr>
            <p:ph type="body" sz="quarter" idx="10"/>
          </p:nvPr>
        </p:nvSpPr>
        <p:spPr>
          <a:xfrm>
            <a:off x="274638" y="1221157"/>
            <a:ext cx="11887199" cy="5558445"/>
          </a:xfrm>
          <a:noFill/>
        </p:spPr>
        <p:txBody>
          <a:bodyPr/>
          <a:lstStyle/>
          <a:p>
            <a:br>
              <a:rPr lang="en-US" sz="1800" dirty="0">
                <a:solidFill>
                  <a:srgbClr val="0000FF"/>
                </a:solidFill>
                <a:highlight>
                  <a:srgbClr val="FFFFFF"/>
                </a:highlight>
                <a:latin typeface="Consolas" panose="020B0609020204030204" pitchFamily="49" charset="0"/>
              </a:rPr>
            </a:b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FF"/>
                </a:solidFill>
                <a:highlight>
                  <a:srgbClr val="FFFFFF"/>
                </a:highlight>
                <a:latin typeface="Consolas" panose="020B0609020204030204" pitchFamily="49" charset="0"/>
              </a:rPr>
              <a:t> void</a:t>
            </a:r>
            <a:r>
              <a:rPr lang="en-US" sz="1800" dirty="0">
                <a:solidFill>
                  <a:srgbClr val="000000"/>
                </a:solidFill>
                <a:highlight>
                  <a:srgbClr val="FFFFFF"/>
                </a:highlight>
                <a:latin typeface="Consolas" panose="020B0609020204030204" pitchFamily="49" charset="0"/>
              </a:rPr>
              <a:t> Button1_Click(</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EventArgs</a:t>
            </a:r>
            <a:r>
              <a:rPr lang="en-US" sz="1800" dirty="0">
                <a:solidFill>
                  <a:srgbClr val="000000"/>
                </a:solidFill>
                <a:highlight>
                  <a:srgbClr val="FFFFFF"/>
                </a:highlight>
                <a:latin typeface="Consolas" panose="020B0609020204030204" pitchFamily="49" charset="0"/>
              </a:rPr>
              <a:t> e)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SendData</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"https://secure.flickr.com/services/</a:t>
            </a:r>
            <a:r>
              <a:rPr lang="en-US" sz="1800" dirty="0" err="1">
                <a:solidFill>
                  <a:srgbClr val="A31515"/>
                </a:solidFill>
                <a:highlight>
                  <a:srgbClr val="FFFFFF"/>
                </a:highlight>
                <a:latin typeface="Consolas" panose="020B0609020204030204" pitchFamily="49" charset="0"/>
              </a:rPr>
              <a:t>oauth</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request_token</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(2000);</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DebugPrint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"Received Data: "</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ex)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rootPage.NotifyUser</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"Error posting data to server."</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ex.Message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nb-NO" sz="1800" dirty="0">
                <a:solidFill>
                  <a:srgbClr val="0000FF"/>
                </a:solidFill>
                <a:highlight>
                  <a:srgbClr val="FFFFFF"/>
                </a:highlight>
                <a:latin typeface="Consolas" panose="020B0609020204030204" pitchFamily="49" charset="0"/>
              </a:rPr>
              <a:t>private</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async</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void</a:t>
            </a:r>
            <a:r>
              <a:rPr lang="nb-NO" sz="1800" dirty="0">
                <a:solidFill>
                  <a:srgbClr val="000000"/>
                </a:solidFill>
                <a:highlight>
                  <a:srgbClr val="FFFFFF"/>
                </a:highlight>
                <a:latin typeface="Consolas" panose="020B0609020204030204" pitchFamily="49" charset="0"/>
              </a:rPr>
              <a:t> SendData(</a:t>
            </a:r>
            <a:r>
              <a:rPr lang="nb-NO" sz="1800" dirty="0">
                <a:solidFill>
                  <a:srgbClr val="0000FF"/>
                </a:solidFill>
                <a:highlight>
                  <a:srgbClr val="FFFFFF"/>
                </a:highlight>
                <a:latin typeface="Consolas" panose="020B0609020204030204" pitchFamily="49" charset="0"/>
              </a:rPr>
              <a:t>string</a:t>
            </a:r>
            <a:r>
              <a:rPr lang="nb-NO" sz="1800" dirty="0">
                <a:solidFill>
                  <a:srgbClr val="000000"/>
                </a:solidFill>
                <a:highlight>
                  <a:srgbClr val="FFFFFF"/>
                </a:highlight>
                <a:latin typeface="Consolas" panose="020B0609020204030204" pitchFamily="49" charset="0"/>
              </a:rPr>
              <a:t> Url)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request = </a:t>
            </a:r>
            <a:r>
              <a:rPr lang="en-US" sz="1800" dirty="0" err="1">
                <a:solidFill>
                  <a:srgbClr val="2B91AF"/>
                </a:solidFill>
                <a:highlight>
                  <a:srgbClr val="FFFFFF"/>
                </a:highlight>
                <a:latin typeface="Consolas" panose="020B0609020204030204" pitchFamily="49" charset="0"/>
              </a:rPr>
              <a:t>WebRequest</a:t>
            </a:r>
            <a:r>
              <a:rPr lang="en-US" sz="1800" dirty="0" err="1">
                <a:solidFill>
                  <a:srgbClr val="000000"/>
                </a:solidFill>
                <a:highlight>
                  <a:srgbClr val="FFFFFF"/>
                </a:highlight>
                <a:latin typeface="Consolas" panose="020B0609020204030204" pitchFamily="49" charset="0"/>
              </a:rPr>
              <a:t>.Create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Url</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response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request.GetResponseAsync</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stream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StreamReader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response.GetResponseStream</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effectLst>
                  <a:glow rad="381000">
                    <a:srgbClr val="FFFF00"/>
                  </a:glow>
                </a:effectLst>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stream.ReadToEnd</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grpSp>
        <p:nvGrpSpPr>
          <p:cNvPr id="49" name="Group 48"/>
          <p:cNvGrpSpPr/>
          <p:nvPr/>
        </p:nvGrpSpPr>
        <p:grpSpPr>
          <a:xfrm>
            <a:off x="1880933" y="1439862"/>
            <a:ext cx="155448" cy="928346"/>
            <a:chOff x="1798637" y="1157543"/>
            <a:chExt cx="155448" cy="928346"/>
          </a:xfrm>
        </p:grpSpPr>
        <p:cxnSp>
          <p:nvCxnSpPr>
            <p:cNvPr id="7" name="Straight Arrow Connector 6"/>
            <p:cNvCxnSpPr/>
            <p:nvPr/>
          </p:nvCxnSpPr>
          <p:spPr>
            <a:xfrm>
              <a:off x="1876361" y="1157543"/>
              <a:ext cx="0" cy="742668"/>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1798637" y="1931901"/>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0" name="Group 49"/>
          <p:cNvGrpSpPr/>
          <p:nvPr/>
        </p:nvGrpSpPr>
        <p:grpSpPr>
          <a:xfrm>
            <a:off x="2036381" y="2441923"/>
            <a:ext cx="1975104" cy="3228627"/>
            <a:chOff x="1954085" y="2117579"/>
            <a:chExt cx="1975104" cy="3228627"/>
          </a:xfrm>
        </p:grpSpPr>
        <p:cxnSp>
          <p:nvCxnSpPr>
            <p:cNvPr id="25" name="Straight Arrow Connector 24"/>
            <p:cNvCxnSpPr/>
            <p:nvPr/>
          </p:nvCxnSpPr>
          <p:spPr>
            <a:xfrm>
              <a:off x="1954085" y="2117579"/>
              <a:ext cx="1811719" cy="3006377"/>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3773741" y="5192218"/>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1" name="Group 50"/>
          <p:cNvGrpSpPr/>
          <p:nvPr/>
        </p:nvGrpSpPr>
        <p:grpSpPr>
          <a:xfrm>
            <a:off x="1565162" y="2531178"/>
            <a:ext cx="2079738" cy="2942522"/>
            <a:chOff x="1262189" y="2206833"/>
            <a:chExt cx="2079738" cy="2942522"/>
          </a:xfrm>
        </p:grpSpPr>
        <p:cxnSp>
          <p:nvCxnSpPr>
            <p:cNvPr id="29" name="Straight Arrow Connector 28"/>
            <p:cNvCxnSpPr/>
            <p:nvPr/>
          </p:nvCxnSpPr>
          <p:spPr>
            <a:xfrm flipH="1" flipV="1">
              <a:off x="1413065" y="2354263"/>
              <a:ext cx="1928862" cy="279509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262189" y="2206833"/>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39" name="Straight Arrow Connector 38"/>
          <p:cNvCxnSpPr/>
          <p:nvPr/>
        </p:nvCxnSpPr>
        <p:spPr>
          <a:xfrm flipH="1" flipV="1">
            <a:off x="355486" y="1897062"/>
            <a:ext cx="1110161" cy="634116"/>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25833" y="2726551"/>
            <a:ext cx="17053" cy="1685111"/>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43110" y="5716134"/>
            <a:ext cx="6401" cy="1079617"/>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17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500"/>
                            </p:stCondLst>
                            <p:childTnLst>
                              <p:par>
                                <p:cTn id="19" presetID="22" presetClass="entr" presetSubtype="4" fill="hold" nodeType="afterEffect">
                                  <p:stCondLst>
                                    <p:cond delay="50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par>
                                <p:cTn id="27" presetID="22" presetClass="entr" presetSubtype="1"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a:t>
            </a:r>
            <a:r>
              <a:rPr lang="en-US" dirty="0"/>
              <a:t> void is only for event handlers</a:t>
            </a:r>
          </a:p>
        </p:txBody>
      </p:sp>
      <p:sp>
        <p:nvSpPr>
          <p:cNvPr id="3" name="Text Placeholder 2"/>
          <p:cNvSpPr>
            <a:spLocks noGrp="1"/>
          </p:cNvSpPr>
          <p:nvPr>
            <p:ph type="body" sz="quarter" idx="10"/>
          </p:nvPr>
        </p:nvSpPr>
        <p:spPr>
          <a:xfrm>
            <a:off x="274638" y="1221157"/>
            <a:ext cx="11887199" cy="5558445"/>
          </a:xfrm>
          <a:noFill/>
        </p:spPr>
        <p:txBody>
          <a:bodyPr/>
          <a:lstStyle/>
          <a:p>
            <a:br>
              <a:rPr lang="en-US" sz="1800" dirty="0">
                <a:solidFill>
                  <a:srgbClr val="0000FF"/>
                </a:solidFill>
                <a:highlight>
                  <a:srgbClr val="FFFFFF"/>
                </a:highlight>
                <a:latin typeface="Consolas" panose="020B0609020204030204" pitchFamily="49" charset="0"/>
              </a:rPr>
            </a:b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FF"/>
                </a:solidFill>
                <a:highlight>
                  <a:srgbClr val="FFFFFF"/>
                </a:highlight>
                <a:latin typeface="Consolas" panose="020B0609020204030204" pitchFamily="49" charset="0"/>
              </a:rPr>
              <a:t> void</a:t>
            </a:r>
            <a:r>
              <a:rPr lang="en-US" sz="1800" dirty="0">
                <a:solidFill>
                  <a:srgbClr val="000000"/>
                </a:solidFill>
                <a:highlight>
                  <a:srgbClr val="FFFFFF"/>
                </a:highlight>
                <a:latin typeface="Consolas" panose="020B0609020204030204" pitchFamily="49" charset="0"/>
              </a:rPr>
              <a:t> Button1_Click(</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EventArgs</a:t>
            </a:r>
            <a:r>
              <a:rPr lang="en-US" sz="1800" dirty="0">
                <a:solidFill>
                  <a:srgbClr val="000000"/>
                </a:solidFill>
                <a:highlight>
                  <a:srgbClr val="FFFFFF"/>
                </a:highlight>
                <a:latin typeface="Consolas" panose="020B0609020204030204" pitchFamily="49" charset="0"/>
              </a:rPr>
              <a:t> e)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SendData</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"https://secure.flickr.com/services/</a:t>
            </a:r>
            <a:r>
              <a:rPr lang="en-US" sz="1800" dirty="0" err="1">
                <a:solidFill>
                  <a:srgbClr val="A31515"/>
                </a:solidFill>
                <a:highlight>
                  <a:srgbClr val="FFFFFF"/>
                </a:highlight>
                <a:latin typeface="Consolas" panose="020B0609020204030204" pitchFamily="49" charset="0"/>
              </a:rPr>
              <a:t>oauth</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request_token</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await </a:t>
            </a:r>
            <a:r>
              <a:rPr lang="en-US" sz="1800" dirty="0" err="1">
                <a:solidFill>
                  <a:srgbClr val="008000"/>
                </a:solidFill>
                <a:highlight>
                  <a:srgbClr val="FFFFFF"/>
                </a:highlight>
                <a:latin typeface="Consolas" panose="020B0609020204030204" pitchFamily="49" charset="0"/>
              </a:rPr>
              <a:t>Task.Delay</a:t>
            </a:r>
            <a:r>
              <a:rPr lang="en-US" sz="1800" dirty="0">
                <a:solidFill>
                  <a:srgbClr val="008000"/>
                </a:solidFill>
                <a:highlight>
                  <a:srgbClr val="FFFFFF"/>
                </a:highlight>
                <a:latin typeface="Consolas" panose="020B0609020204030204" pitchFamily="49" charset="0"/>
              </a:rPr>
              <a:t>(2000);</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err="1">
                <a:solidFill>
                  <a:srgbClr val="008000"/>
                </a:solidFill>
                <a:highlight>
                  <a:srgbClr val="FFFFFF"/>
                </a:highlight>
                <a:latin typeface="Consolas" panose="020B0609020204030204" pitchFamily="49" charset="0"/>
              </a:rPr>
              <a:t>DebugPrint</a:t>
            </a:r>
            <a:r>
              <a:rPr lang="en-US" sz="1800" dirty="0">
                <a:solidFill>
                  <a:srgbClr val="008000"/>
                </a:solidFill>
                <a:highlight>
                  <a:srgbClr val="FFFFFF"/>
                </a:highlight>
                <a:latin typeface="Consolas" panose="020B0609020204030204" pitchFamily="49" charset="0"/>
              </a:rPr>
              <a:t>("Received Data: " + </a:t>
            </a:r>
            <a:r>
              <a:rPr lang="en-US" sz="1800" dirty="0" err="1">
                <a:solidFill>
                  <a:srgbClr val="008000"/>
                </a:solidFill>
                <a:highlight>
                  <a:srgbClr val="FFFFFF"/>
                </a:highlight>
                <a:latin typeface="Consolas" panose="020B0609020204030204" pitchFamily="49" charset="0"/>
              </a:rPr>
              <a:t>m_GetResponse</a:t>
            </a:r>
            <a:r>
              <a:rPr lang="en-US" sz="1800" dirty="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ex)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rootPage.NotifyUser</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"Error posting data to server."</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ex.Message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nb-NO" sz="1800" dirty="0">
                <a:solidFill>
                  <a:srgbClr val="0000FF"/>
                </a:solidFill>
                <a:highlight>
                  <a:srgbClr val="FFFFFF"/>
                </a:highlight>
                <a:latin typeface="Consolas" panose="020B0609020204030204" pitchFamily="49" charset="0"/>
              </a:rPr>
              <a:t>private</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async</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void</a:t>
            </a:r>
            <a:r>
              <a:rPr lang="nb-NO" sz="1800" dirty="0">
                <a:solidFill>
                  <a:srgbClr val="000000"/>
                </a:solidFill>
                <a:highlight>
                  <a:srgbClr val="FFFFFF"/>
                </a:highlight>
                <a:latin typeface="Consolas" panose="020B0609020204030204" pitchFamily="49" charset="0"/>
              </a:rPr>
              <a:t> SendData(</a:t>
            </a:r>
            <a:r>
              <a:rPr lang="nb-NO" sz="1800" dirty="0">
                <a:solidFill>
                  <a:srgbClr val="0000FF"/>
                </a:solidFill>
                <a:highlight>
                  <a:srgbClr val="FFFFFF"/>
                </a:highlight>
                <a:latin typeface="Consolas" panose="020B0609020204030204" pitchFamily="49" charset="0"/>
              </a:rPr>
              <a:t>string</a:t>
            </a:r>
            <a:r>
              <a:rPr lang="nb-NO" sz="1800" dirty="0">
                <a:solidFill>
                  <a:srgbClr val="000000"/>
                </a:solidFill>
                <a:highlight>
                  <a:srgbClr val="FFFFFF"/>
                </a:highlight>
                <a:latin typeface="Consolas" panose="020B0609020204030204" pitchFamily="49" charset="0"/>
              </a:rPr>
              <a:t> Url)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request = </a:t>
            </a:r>
            <a:r>
              <a:rPr lang="en-US" sz="1800" dirty="0" err="1">
                <a:solidFill>
                  <a:srgbClr val="2B91AF"/>
                </a:solidFill>
                <a:highlight>
                  <a:srgbClr val="FFFFFF"/>
                </a:highlight>
                <a:latin typeface="Consolas" panose="020B0609020204030204" pitchFamily="49" charset="0"/>
              </a:rPr>
              <a:t>WebRequest</a:t>
            </a:r>
            <a:r>
              <a:rPr lang="en-US" sz="1800" dirty="0" err="1">
                <a:solidFill>
                  <a:srgbClr val="000000"/>
                </a:solidFill>
                <a:highlight>
                  <a:srgbClr val="FFFFFF"/>
                </a:highlight>
                <a:latin typeface="Consolas" panose="020B0609020204030204" pitchFamily="49" charset="0"/>
              </a:rPr>
              <a:t>.Create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Url</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response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request.GetResponseAsync</a:t>
            </a: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exception on resumption</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stream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StreamReader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response.GetResponseStream</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effectLst>
                  <a:glow rad="381000">
                    <a:srgbClr val="FFFF00"/>
                  </a:glow>
                </a:effectLst>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stream.ReadToEnd</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grpSp>
        <p:nvGrpSpPr>
          <p:cNvPr id="14" name="Group 13"/>
          <p:cNvGrpSpPr/>
          <p:nvPr/>
        </p:nvGrpSpPr>
        <p:grpSpPr>
          <a:xfrm>
            <a:off x="1798637" y="1353794"/>
            <a:ext cx="155448" cy="1000468"/>
            <a:chOff x="1798637" y="1353794"/>
            <a:chExt cx="155448" cy="1000468"/>
          </a:xfrm>
        </p:grpSpPr>
        <p:cxnSp>
          <p:nvCxnSpPr>
            <p:cNvPr id="7" name="Straight Arrow Connector 6"/>
            <p:cNvCxnSpPr/>
            <p:nvPr/>
          </p:nvCxnSpPr>
          <p:spPr>
            <a:xfrm>
              <a:off x="1876361" y="1353794"/>
              <a:ext cx="0" cy="763785"/>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1798637" y="2200274"/>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5" name="Group 14"/>
          <p:cNvGrpSpPr/>
          <p:nvPr/>
        </p:nvGrpSpPr>
        <p:grpSpPr>
          <a:xfrm>
            <a:off x="1954085" y="2501691"/>
            <a:ext cx="2058152" cy="3168859"/>
            <a:chOff x="1954085" y="2501691"/>
            <a:chExt cx="2058152" cy="3168859"/>
          </a:xfrm>
        </p:grpSpPr>
        <p:cxnSp>
          <p:nvCxnSpPr>
            <p:cNvPr id="25" name="Straight Arrow Connector 24"/>
            <p:cNvCxnSpPr/>
            <p:nvPr/>
          </p:nvCxnSpPr>
          <p:spPr>
            <a:xfrm>
              <a:off x="1954085" y="2501691"/>
              <a:ext cx="1919415" cy="298470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3856789" y="5516562"/>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6" name="Group 15"/>
          <p:cNvGrpSpPr/>
          <p:nvPr/>
        </p:nvGrpSpPr>
        <p:grpSpPr>
          <a:xfrm>
            <a:off x="1579867" y="2424696"/>
            <a:ext cx="2115833" cy="3087104"/>
            <a:chOff x="1579867" y="2424697"/>
            <a:chExt cx="2217372" cy="2522643"/>
          </a:xfrm>
        </p:grpSpPr>
        <p:cxnSp>
          <p:nvCxnSpPr>
            <p:cNvPr id="29" name="Straight Arrow Connector 28"/>
            <p:cNvCxnSpPr/>
            <p:nvPr/>
          </p:nvCxnSpPr>
          <p:spPr>
            <a:xfrm flipH="1" flipV="1">
              <a:off x="1735316" y="2586993"/>
              <a:ext cx="2061923" cy="2360347"/>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579867" y="2424697"/>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47" name="Straight Arrow Connector 46"/>
          <p:cNvCxnSpPr/>
          <p:nvPr/>
        </p:nvCxnSpPr>
        <p:spPr>
          <a:xfrm flipH="1">
            <a:off x="3937759" y="5709278"/>
            <a:ext cx="6212" cy="1034668"/>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65293" y="2738167"/>
            <a:ext cx="155448" cy="1675083"/>
            <a:chOff x="1502143" y="2655679"/>
            <a:chExt cx="155448" cy="1675083"/>
          </a:xfrm>
        </p:grpSpPr>
        <p:cxnSp>
          <p:nvCxnSpPr>
            <p:cNvPr id="39" name="Straight Arrow Connector 38"/>
            <p:cNvCxnSpPr/>
            <p:nvPr/>
          </p:nvCxnSpPr>
          <p:spPr>
            <a:xfrm flipH="1">
              <a:off x="1587157" y="2655679"/>
              <a:ext cx="2430" cy="141456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1502143" y="4176774"/>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6" name="Straight Arrow Connector 25"/>
          <p:cNvCxnSpPr/>
          <p:nvPr/>
        </p:nvCxnSpPr>
        <p:spPr>
          <a:xfrm flipH="1" flipV="1">
            <a:off x="274639" y="3218952"/>
            <a:ext cx="1212764" cy="104031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98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22" presetClass="entr" presetSubtype="1" fill="hold" nodeType="after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2" fill="hold" nodeType="after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Parallel.ForEach</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4157083634"/>
                  </p:ext>
                </p:extLst>
              </p:nvPr>
            </p:nvGraphicFramePr>
            <p:xfrm>
              <a:off x="0" y="2066191"/>
              <a:ext cx="12353925" cy="492833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66191"/>
                <a:ext cx="12353925" cy="4928333"/>
              </a:xfrm>
              <a:prstGeom prst="rect">
                <a:avLst/>
              </a:prstGeom>
            </p:spPr>
          </p:pic>
        </mc:Fallback>
      </mc:AlternateContent>
    </p:spTree>
    <p:extLst>
      <p:ext uri="{BB962C8B-B14F-4D97-AF65-F5344CB8AC3E}">
        <p14:creationId xmlns:p14="http://schemas.microsoft.com/office/powerpoint/2010/main" val="35044254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7" name="Text Placeholder 6"/>
          <p:cNvSpPr>
            <a:spLocks noGrp="1"/>
          </p:cNvSpPr>
          <p:nvPr>
            <p:ph type="body" sz="quarter" idx="10"/>
          </p:nvPr>
        </p:nvSpPr>
        <p:spPr>
          <a:xfrm>
            <a:off x="274638" y="1221157"/>
            <a:ext cx="11887199" cy="5478423"/>
          </a:xfrm>
        </p:spPr>
        <p:txBody>
          <a:bodyPr/>
          <a:lstStyle/>
          <a:p>
            <a:r>
              <a:rPr lang="en-US" sz="2000" dirty="0"/>
              <a:t>You have the following code. (Line numbers are for reference only)</a:t>
            </a:r>
          </a:p>
          <a:p>
            <a:endParaRPr lang="en-US" sz="2000" dirty="0"/>
          </a:p>
          <a:p>
            <a:r>
              <a:rPr lang="en-US" sz="2000" dirty="0">
                <a:solidFill>
                  <a:srgbClr val="000000"/>
                </a:solidFill>
                <a:highlight>
                  <a:srgbClr val="FFFFFF"/>
                </a:highlight>
                <a:latin typeface="Consolas" panose="020B0609020204030204" pitchFamily="49" charset="0"/>
              </a:rPr>
              <a:t>1.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items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a:solidFill>
                  <a:srgbClr val="0000FF"/>
                </a:solidFill>
                <a:highlight>
                  <a:srgbClr val="FFFFFF"/>
                </a:highlight>
                <a:latin typeface="Consolas" panose="020B0609020204030204" pitchFamily="49" charset="0"/>
              </a:rPr>
              <a:t>string</a:t>
            </a:r>
            <a:r>
              <a:rPr lang="en-US" sz="2000" dirty="0">
                <a:solidFill>
                  <a:srgbClr val="000000"/>
                </a:solidFill>
                <a:highlight>
                  <a:srgbClr val="FFFFFF"/>
                </a:highlight>
                <a:latin typeface="Consolas" panose="020B0609020204030204" pitchFamily="49" charset="0"/>
              </a:rPr>
              <a:t>&gt;</a:t>
            </a:r>
          </a:p>
          <a:p>
            <a:r>
              <a:rPr lang="en-US" sz="2000" dirty="0">
                <a:solidFill>
                  <a:srgbClr val="000000"/>
                </a:solidFill>
                <a:highlight>
                  <a:srgbClr val="FFFFFF"/>
                </a:highlight>
                <a:latin typeface="Consolas" panose="020B0609020204030204" pitchFamily="49" charset="0"/>
              </a:rPr>
              <a:t>2.    {</a:t>
            </a:r>
            <a:r>
              <a:rPr lang="en-US" sz="2000" dirty="0">
                <a:solidFill>
                  <a:srgbClr val="A31515"/>
                </a:solidFill>
                <a:highlight>
                  <a:srgbClr val="FFFFFF"/>
                </a:highlight>
                <a:latin typeface="Consolas" panose="020B0609020204030204" pitchFamily="49" charset="0"/>
              </a:rPr>
              <a:t>"Christopher"</a:t>
            </a:r>
            <a:r>
              <a:rPr lang="en-US" sz="2000" dirty="0">
                <a:solidFill>
                  <a:srgbClr val="000000"/>
                </a:solidFill>
                <a:highlight>
                  <a:srgbClr val="FFFFFF"/>
                </a:highlight>
                <a:latin typeface="Consolas" panose="020B0609020204030204" pitchFamily="49" charset="0"/>
              </a:rPr>
              <a:t>, </a:t>
            </a:r>
            <a:r>
              <a:rPr lang="en-US" sz="2000" dirty="0">
                <a:solidFill>
                  <a:srgbClr val="A31515"/>
                </a:solidFill>
                <a:highlight>
                  <a:srgbClr val="FFFFFF"/>
                </a:highlight>
                <a:latin typeface="Consolas" panose="020B0609020204030204" pitchFamily="49" charset="0"/>
              </a:rPr>
              <a:t>"Susan"</a:t>
            </a:r>
            <a:r>
              <a:rPr lang="en-US" sz="2000" dirty="0">
                <a:solidFill>
                  <a:srgbClr val="000000"/>
                </a:solidFill>
                <a:highlight>
                  <a:srgbClr val="FFFFFF"/>
                </a:highlight>
                <a:latin typeface="Consolas" panose="020B0609020204030204" pitchFamily="49" charset="0"/>
              </a:rPr>
              <a:t>, </a:t>
            </a:r>
            <a:r>
              <a:rPr lang="en-US" sz="2000" dirty="0">
                <a:solidFill>
                  <a:srgbClr val="A31515"/>
                </a:solidFill>
                <a:highlight>
                  <a:srgbClr val="FFFFFF"/>
                </a:highlight>
                <a:latin typeface="Consolas" panose="020B0609020204030204" pitchFamily="49" charset="0"/>
              </a:rPr>
              <a:t>"Veronica"</a:t>
            </a:r>
            <a:r>
              <a:rPr lang="en-US" sz="2000" dirty="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3.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items.Where</a:t>
            </a:r>
            <a:r>
              <a:rPr lang="en-US" sz="2000" dirty="0">
                <a:solidFill>
                  <a:srgbClr val="000000"/>
                </a:solidFill>
                <a:highlight>
                  <a:srgbClr val="FFFFFF"/>
                </a:highlight>
                <a:latin typeface="Consolas" panose="020B0609020204030204" pitchFamily="49" charset="0"/>
              </a:rPr>
              <a:t>(n =&gt; Method1(n));</a:t>
            </a:r>
          </a:p>
          <a:p>
            <a:r>
              <a:rPr lang="en-US" sz="2000" dirty="0">
                <a:solidFill>
                  <a:srgbClr val="000000"/>
                </a:solidFill>
                <a:highlight>
                  <a:srgbClr val="FFFFFF"/>
                </a:highlight>
                <a:latin typeface="Consolas" panose="020B0609020204030204" pitchFamily="49" charset="0"/>
              </a:rPr>
              <a:t>4. </a:t>
            </a: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result)</a:t>
            </a:r>
          </a:p>
          <a:p>
            <a:pPr marL="457200" indent="-457200">
              <a:buAutoNum type="arabicPeriod" startAt="5"/>
            </a:pP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tbStatus.Text</a:t>
            </a:r>
            <a:r>
              <a:rPr lang="en-US" sz="2000" dirty="0">
                <a:solidFill>
                  <a:srgbClr val="000000"/>
                </a:solidFill>
                <a:highlight>
                  <a:srgbClr val="FFFFFF"/>
                </a:highlight>
                <a:latin typeface="Consolas" panose="020B0609020204030204" pitchFamily="49" charset="0"/>
              </a:rPr>
              <a:t> += item + </a:t>
            </a:r>
            <a:r>
              <a:rPr lang="en-US" sz="2000" dirty="0">
                <a:solidFill>
                  <a:srgbClr val="A31515"/>
                </a:solidFill>
                <a:highlight>
                  <a:srgbClr val="FFFFFF"/>
                </a:highlight>
                <a:latin typeface="Consolas" panose="020B0609020204030204" pitchFamily="49" charset="0"/>
              </a:rPr>
              <a:t>"\n"</a:t>
            </a:r>
            <a:r>
              <a:rPr lang="en-US" sz="2000" dirty="0">
                <a:solidFill>
                  <a:srgbClr val="000000"/>
                </a:solidFill>
                <a:highlight>
                  <a:srgbClr val="FFFFFF"/>
                </a:highlight>
                <a:latin typeface="Consolas" panose="020B0609020204030204" pitchFamily="49" charset="0"/>
              </a:rPr>
              <a:t>; }</a:t>
            </a:r>
            <a:endParaRPr lang="en-US" sz="2000" dirty="0">
              <a:highlight>
                <a:srgbClr val="FFFFFF"/>
              </a:highlight>
            </a:endParaRPr>
          </a:p>
          <a:p>
            <a:endParaRPr lang="en-US" sz="2000" dirty="0"/>
          </a:p>
          <a:p>
            <a:r>
              <a:rPr lang="en-US" sz="2000" dirty="0"/>
              <a:t>Method1 takes several seconds to complete. You need to ensure your code executes in the shortest amount of time possible.</a:t>
            </a:r>
          </a:p>
          <a:p>
            <a:endParaRPr lang="en-US" sz="2000" dirty="0"/>
          </a:p>
          <a:p>
            <a:r>
              <a:rPr lang="en-US" sz="2000" dirty="0"/>
              <a:t>What should you do?</a:t>
            </a:r>
          </a:p>
          <a:p>
            <a:pPr marL="457200" indent="-457200">
              <a:buAutoNum type="alphaLcPeriod"/>
            </a:pPr>
            <a:r>
              <a:rPr lang="en-US" sz="2000" dirty="0"/>
              <a:t>Update line 1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items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a:solidFill>
                  <a:srgbClr val="0000FF"/>
                </a:solidFill>
                <a:highlight>
                  <a:srgbClr val="FFFFFF"/>
                </a:highlight>
                <a:latin typeface="Consolas" panose="020B0609020204030204" pitchFamily="49" charset="0"/>
              </a:rPr>
              <a:t>object</a:t>
            </a:r>
            <a:r>
              <a:rPr lang="en-US" sz="2000" dirty="0">
                <a:solidFill>
                  <a:srgbClr val="000000"/>
                </a:solidFill>
                <a:highlight>
                  <a:srgbClr val="FFFFFF"/>
                </a:highlight>
                <a:latin typeface="Consolas" panose="020B0609020204030204" pitchFamily="49" charset="0"/>
              </a:rPr>
              <a:t>&gt;</a:t>
            </a:r>
            <a:endParaRPr lang="en-US" sz="2000" dirty="0"/>
          </a:p>
          <a:p>
            <a:pPr marL="457200" indent="-457200">
              <a:buAutoNum type="alphaLcPeriod"/>
            </a:pPr>
            <a:r>
              <a:rPr lang="en-US" sz="2000" dirty="0"/>
              <a:t>Update line 3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items.Where</a:t>
            </a:r>
            <a:r>
              <a:rPr lang="en-US" sz="2000" dirty="0">
                <a:solidFill>
                  <a:srgbClr val="000000"/>
                </a:solidFill>
                <a:highlight>
                  <a:srgbClr val="FFFFFF"/>
                </a:highlight>
                <a:latin typeface="Consolas" panose="020B0609020204030204" pitchFamily="49" charset="0"/>
              </a:rPr>
              <a:t>(n =&gt; Method1(n)).</a:t>
            </a:r>
            <a:r>
              <a:rPr lang="en-US" sz="2000" dirty="0" err="1">
                <a:solidFill>
                  <a:srgbClr val="000000"/>
                </a:solidFill>
                <a:highlight>
                  <a:srgbClr val="FFFFFF"/>
                </a:highlight>
                <a:latin typeface="Consolas" panose="020B0609020204030204" pitchFamily="49" charset="0"/>
              </a:rPr>
              <a:t>AsParallel</a:t>
            </a:r>
            <a:r>
              <a:rPr lang="en-US" sz="2000" dirty="0">
                <a:solidFill>
                  <a:srgbClr val="000000"/>
                </a:solidFill>
                <a:highlight>
                  <a:srgbClr val="FFFFFF"/>
                </a:highlight>
                <a:latin typeface="Consolas" panose="020B0609020204030204" pitchFamily="49" charset="0"/>
              </a:rPr>
              <a:t>();</a:t>
            </a:r>
          </a:p>
          <a:p>
            <a:pPr marL="457200" indent="-457200">
              <a:buFont typeface="Arial" pitchFamily="34" charset="0"/>
              <a:buAutoNum type="alphaLcPeriod"/>
            </a:pPr>
            <a:r>
              <a:rPr lang="en-US" sz="2000" dirty="0"/>
              <a:t>Update line 3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items.AsParallel</a:t>
            </a:r>
            <a:r>
              <a:rPr lang="en-US" sz="2000" dirty="0">
                <a:solidFill>
                  <a:srgbClr val="000000"/>
                </a:solidFill>
                <a:highlight>
                  <a:srgbClr val="FFFFFF"/>
                </a:highlight>
                <a:latin typeface="Consolas" panose="020B0609020204030204" pitchFamily="49" charset="0"/>
              </a:rPr>
              <a:t>().Where(n =&gt; Method1(n));</a:t>
            </a:r>
          </a:p>
          <a:p>
            <a:pPr marL="457200" indent="-457200">
              <a:buAutoNum type="alphaLcPeriod"/>
            </a:pPr>
            <a:r>
              <a:rPr lang="en-US" sz="2000" dirty="0"/>
              <a:t>Update line 4 to </a:t>
            </a: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result.AsParallel</a:t>
            </a:r>
            <a:r>
              <a:rPr lang="en-US" sz="2000" dirty="0">
                <a:solidFill>
                  <a:srgbClr val="000000"/>
                </a:solidFill>
                <a:highlight>
                  <a:srgbClr val="FFFFFF"/>
                </a:highlight>
                <a:latin typeface="Consolas" panose="020B0609020204030204" pitchFamily="49" charset="0"/>
              </a:rPr>
              <a:t>())</a:t>
            </a:r>
            <a:endParaRPr lang="en-US" sz="2000" dirty="0"/>
          </a:p>
        </p:txBody>
      </p:sp>
    </p:spTree>
    <p:extLst>
      <p:ext uri="{BB962C8B-B14F-4D97-AF65-F5344CB8AC3E}">
        <p14:creationId xmlns:p14="http://schemas.microsoft.com/office/powerpoint/2010/main" val="18614098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Question</a:t>
            </a:r>
          </a:p>
        </p:txBody>
      </p:sp>
      <p:sp>
        <p:nvSpPr>
          <p:cNvPr id="7" name="Text Placeholder 6"/>
          <p:cNvSpPr>
            <a:spLocks noGrp="1"/>
          </p:cNvSpPr>
          <p:nvPr>
            <p:ph type="body" sz="quarter" idx="10"/>
          </p:nvPr>
        </p:nvSpPr>
        <p:spPr>
          <a:xfrm>
            <a:off x="274638" y="1221157"/>
            <a:ext cx="11887199" cy="5478423"/>
          </a:xfrm>
        </p:spPr>
        <p:txBody>
          <a:bodyPr/>
          <a:lstStyle/>
          <a:p>
            <a:r>
              <a:rPr lang="en-US" sz="2000" dirty="0"/>
              <a:t>You have the following code. (Line numbers are for reference only)</a:t>
            </a:r>
          </a:p>
          <a:p>
            <a:endParaRPr lang="en-US" sz="2000" dirty="0"/>
          </a:p>
          <a:p>
            <a:r>
              <a:rPr lang="en-US" sz="2000" dirty="0">
                <a:solidFill>
                  <a:srgbClr val="000000"/>
                </a:solidFill>
                <a:highlight>
                  <a:srgbClr val="FFFFFF"/>
                </a:highlight>
                <a:latin typeface="Consolas" panose="020B0609020204030204" pitchFamily="49" charset="0"/>
              </a:rPr>
              <a:t>1.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items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a:solidFill>
                  <a:srgbClr val="0000FF"/>
                </a:solidFill>
                <a:highlight>
                  <a:srgbClr val="FFFFFF"/>
                </a:highlight>
                <a:latin typeface="Consolas" panose="020B0609020204030204" pitchFamily="49" charset="0"/>
              </a:rPr>
              <a:t>string</a:t>
            </a:r>
            <a:r>
              <a:rPr lang="en-US" sz="2000" dirty="0">
                <a:solidFill>
                  <a:srgbClr val="000000"/>
                </a:solidFill>
                <a:highlight>
                  <a:srgbClr val="FFFFFF"/>
                </a:highlight>
                <a:latin typeface="Consolas" panose="020B0609020204030204" pitchFamily="49" charset="0"/>
              </a:rPr>
              <a:t>&gt;</a:t>
            </a:r>
          </a:p>
          <a:p>
            <a:r>
              <a:rPr lang="en-US" sz="2000" dirty="0">
                <a:solidFill>
                  <a:srgbClr val="000000"/>
                </a:solidFill>
                <a:highlight>
                  <a:srgbClr val="FFFFFF"/>
                </a:highlight>
                <a:latin typeface="Consolas" panose="020B0609020204030204" pitchFamily="49" charset="0"/>
              </a:rPr>
              <a:t>2.    {</a:t>
            </a:r>
            <a:r>
              <a:rPr lang="en-US" sz="2000" dirty="0">
                <a:solidFill>
                  <a:srgbClr val="A31515"/>
                </a:solidFill>
                <a:highlight>
                  <a:srgbClr val="FFFFFF"/>
                </a:highlight>
                <a:latin typeface="Consolas" panose="020B0609020204030204" pitchFamily="49" charset="0"/>
              </a:rPr>
              <a:t>"Christopher"</a:t>
            </a:r>
            <a:r>
              <a:rPr lang="en-US" sz="2000" dirty="0">
                <a:solidFill>
                  <a:srgbClr val="000000"/>
                </a:solidFill>
                <a:highlight>
                  <a:srgbClr val="FFFFFF"/>
                </a:highlight>
                <a:latin typeface="Consolas" panose="020B0609020204030204" pitchFamily="49" charset="0"/>
              </a:rPr>
              <a:t>, </a:t>
            </a:r>
            <a:r>
              <a:rPr lang="en-US" sz="2000" dirty="0">
                <a:solidFill>
                  <a:srgbClr val="A31515"/>
                </a:solidFill>
                <a:highlight>
                  <a:srgbClr val="FFFFFF"/>
                </a:highlight>
                <a:latin typeface="Consolas" panose="020B0609020204030204" pitchFamily="49" charset="0"/>
              </a:rPr>
              <a:t>"Susan"</a:t>
            </a:r>
            <a:r>
              <a:rPr lang="en-US" sz="2000" dirty="0">
                <a:solidFill>
                  <a:srgbClr val="000000"/>
                </a:solidFill>
                <a:highlight>
                  <a:srgbClr val="FFFFFF"/>
                </a:highlight>
                <a:latin typeface="Consolas" panose="020B0609020204030204" pitchFamily="49" charset="0"/>
              </a:rPr>
              <a:t>, </a:t>
            </a:r>
            <a:r>
              <a:rPr lang="en-US" sz="2000" dirty="0">
                <a:solidFill>
                  <a:srgbClr val="A31515"/>
                </a:solidFill>
                <a:highlight>
                  <a:srgbClr val="FFFFFF"/>
                </a:highlight>
                <a:latin typeface="Consolas" panose="020B0609020204030204" pitchFamily="49" charset="0"/>
              </a:rPr>
              <a:t>"Veronica"</a:t>
            </a:r>
            <a:r>
              <a:rPr lang="en-US" sz="2000" dirty="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3.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items.Where</a:t>
            </a:r>
            <a:r>
              <a:rPr lang="en-US" sz="2000" dirty="0">
                <a:solidFill>
                  <a:srgbClr val="000000"/>
                </a:solidFill>
                <a:highlight>
                  <a:srgbClr val="FFFFFF"/>
                </a:highlight>
                <a:latin typeface="Consolas" panose="020B0609020204030204" pitchFamily="49" charset="0"/>
              </a:rPr>
              <a:t>(n =&gt; Method1(n));</a:t>
            </a:r>
          </a:p>
          <a:p>
            <a:r>
              <a:rPr lang="en-US" sz="2000" dirty="0">
                <a:solidFill>
                  <a:srgbClr val="000000"/>
                </a:solidFill>
                <a:highlight>
                  <a:srgbClr val="FFFFFF"/>
                </a:highlight>
                <a:latin typeface="Consolas" panose="020B0609020204030204" pitchFamily="49" charset="0"/>
              </a:rPr>
              <a:t>4. </a:t>
            </a: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result)</a:t>
            </a:r>
          </a:p>
          <a:p>
            <a:pPr marL="457200" indent="-457200">
              <a:buAutoNum type="arabicPeriod" startAt="5"/>
            </a:pP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tbStatus.Text</a:t>
            </a:r>
            <a:r>
              <a:rPr lang="en-US" sz="2000" dirty="0">
                <a:solidFill>
                  <a:srgbClr val="000000"/>
                </a:solidFill>
                <a:highlight>
                  <a:srgbClr val="FFFFFF"/>
                </a:highlight>
                <a:latin typeface="Consolas" panose="020B0609020204030204" pitchFamily="49" charset="0"/>
              </a:rPr>
              <a:t> += item + </a:t>
            </a:r>
            <a:r>
              <a:rPr lang="en-US" sz="2000" dirty="0">
                <a:solidFill>
                  <a:srgbClr val="A31515"/>
                </a:solidFill>
                <a:highlight>
                  <a:srgbClr val="FFFFFF"/>
                </a:highlight>
                <a:latin typeface="Consolas" panose="020B0609020204030204" pitchFamily="49" charset="0"/>
              </a:rPr>
              <a:t>"\n"</a:t>
            </a:r>
            <a:r>
              <a:rPr lang="en-US" sz="2000" dirty="0">
                <a:solidFill>
                  <a:srgbClr val="000000"/>
                </a:solidFill>
                <a:highlight>
                  <a:srgbClr val="FFFFFF"/>
                </a:highlight>
                <a:latin typeface="Consolas" panose="020B0609020204030204" pitchFamily="49" charset="0"/>
              </a:rPr>
              <a:t>; }</a:t>
            </a:r>
            <a:endParaRPr lang="en-US" sz="2000" dirty="0">
              <a:highlight>
                <a:srgbClr val="FFFFFF"/>
              </a:highlight>
            </a:endParaRPr>
          </a:p>
          <a:p>
            <a:endParaRPr lang="en-US" sz="2000" dirty="0"/>
          </a:p>
          <a:p>
            <a:r>
              <a:rPr lang="en-US" sz="2000" dirty="0"/>
              <a:t>Method1 takes several seconds to complete. You need to ensure your code executes in the shortest amount of time possible.</a:t>
            </a:r>
          </a:p>
          <a:p>
            <a:endParaRPr lang="en-US" sz="2000" dirty="0"/>
          </a:p>
          <a:p>
            <a:r>
              <a:rPr lang="en-US" sz="2000" dirty="0"/>
              <a:t>What should you do?</a:t>
            </a:r>
          </a:p>
          <a:p>
            <a:pPr marL="457200" indent="-457200">
              <a:buAutoNum type="alphaLcPeriod"/>
            </a:pPr>
            <a:r>
              <a:rPr lang="en-US" sz="2000" dirty="0"/>
              <a:t>Update line 1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items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a:solidFill>
                  <a:srgbClr val="0000FF"/>
                </a:solidFill>
                <a:highlight>
                  <a:srgbClr val="FFFFFF"/>
                </a:highlight>
                <a:latin typeface="Consolas" panose="020B0609020204030204" pitchFamily="49" charset="0"/>
              </a:rPr>
              <a:t>object</a:t>
            </a:r>
            <a:r>
              <a:rPr lang="en-US" sz="2000" dirty="0">
                <a:solidFill>
                  <a:srgbClr val="000000"/>
                </a:solidFill>
                <a:highlight>
                  <a:srgbClr val="FFFFFF"/>
                </a:highlight>
                <a:latin typeface="Consolas" panose="020B0609020204030204" pitchFamily="49" charset="0"/>
              </a:rPr>
              <a:t>&gt;</a:t>
            </a:r>
            <a:endParaRPr lang="en-US" sz="2000" dirty="0"/>
          </a:p>
          <a:p>
            <a:pPr marL="457200" indent="-457200">
              <a:buAutoNum type="alphaLcPeriod"/>
            </a:pPr>
            <a:r>
              <a:rPr lang="en-US" sz="2000" dirty="0"/>
              <a:t>Update line 3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items.Where</a:t>
            </a:r>
            <a:r>
              <a:rPr lang="en-US" sz="2000" dirty="0">
                <a:solidFill>
                  <a:srgbClr val="000000"/>
                </a:solidFill>
                <a:highlight>
                  <a:srgbClr val="FFFFFF"/>
                </a:highlight>
                <a:latin typeface="Consolas" panose="020B0609020204030204" pitchFamily="49" charset="0"/>
              </a:rPr>
              <a:t>(n =&gt; Method1(n)).</a:t>
            </a:r>
            <a:r>
              <a:rPr lang="en-US" sz="2000" dirty="0" err="1">
                <a:solidFill>
                  <a:srgbClr val="000000"/>
                </a:solidFill>
                <a:highlight>
                  <a:srgbClr val="FFFFFF"/>
                </a:highlight>
                <a:latin typeface="Consolas" panose="020B0609020204030204" pitchFamily="49" charset="0"/>
              </a:rPr>
              <a:t>AsParallel</a:t>
            </a:r>
            <a:r>
              <a:rPr lang="en-US" sz="2000" dirty="0">
                <a:solidFill>
                  <a:srgbClr val="000000"/>
                </a:solidFill>
                <a:highlight>
                  <a:srgbClr val="FFFFFF"/>
                </a:highlight>
                <a:latin typeface="Consolas" panose="020B0609020204030204" pitchFamily="49" charset="0"/>
              </a:rPr>
              <a:t>();</a:t>
            </a:r>
          </a:p>
          <a:p>
            <a:pPr marL="457200" indent="-457200">
              <a:buFont typeface="Arial" pitchFamily="34" charset="0"/>
              <a:buAutoNum type="alphaLcPeriod"/>
            </a:pPr>
            <a:r>
              <a:rPr lang="en-US" sz="2000" dirty="0"/>
              <a:t>Update line 3 to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a:t>
            </a:r>
            <a:r>
              <a:rPr lang="en-US" sz="2000" dirty="0" err="1">
                <a:solidFill>
                  <a:srgbClr val="000000"/>
                </a:solidFill>
                <a:highlight>
                  <a:srgbClr val="FFFFFF"/>
                </a:highlight>
                <a:latin typeface="Consolas" panose="020B0609020204030204" pitchFamily="49" charset="0"/>
              </a:rPr>
              <a:t>items.AsParallel</a:t>
            </a:r>
            <a:r>
              <a:rPr lang="en-US" sz="2000" dirty="0">
                <a:solidFill>
                  <a:srgbClr val="000000"/>
                </a:solidFill>
                <a:highlight>
                  <a:srgbClr val="FFFFFF"/>
                </a:highlight>
                <a:latin typeface="Consolas" panose="020B0609020204030204" pitchFamily="49" charset="0"/>
              </a:rPr>
              <a:t>().Where(n =&gt; Method1(n));</a:t>
            </a:r>
          </a:p>
          <a:p>
            <a:pPr marL="457200" indent="-457200">
              <a:buAutoNum type="alphaLcPeriod"/>
            </a:pPr>
            <a:r>
              <a:rPr lang="en-US" sz="2000" dirty="0"/>
              <a:t>Update line 4 to </a:t>
            </a: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result.AsParallel</a:t>
            </a:r>
            <a:r>
              <a:rPr lang="en-US" sz="2000" dirty="0">
                <a:solidFill>
                  <a:srgbClr val="000000"/>
                </a:solidFill>
                <a:highlight>
                  <a:srgbClr val="FFFFFF"/>
                </a:highlight>
                <a:latin typeface="Consolas" panose="020B0609020204030204" pitchFamily="49" charset="0"/>
              </a:rPr>
              <a:t>())</a:t>
            </a:r>
            <a:endParaRPr lang="en-US" sz="2000" dirty="0"/>
          </a:p>
        </p:txBody>
      </p:sp>
      <p:sp>
        <p:nvSpPr>
          <p:cNvPr id="2" name="Rounded Rectangle 1"/>
          <p:cNvSpPr/>
          <p:nvPr/>
        </p:nvSpPr>
        <p:spPr bwMode="auto">
          <a:xfrm>
            <a:off x="9058153" y="6264764"/>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 C</a:t>
            </a:r>
          </a:p>
        </p:txBody>
      </p:sp>
    </p:spTree>
    <p:extLst>
      <p:ext uri="{BB962C8B-B14F-4D97-AF65-F5344CB8AC3E}">
        <p14:creationId xmlns:p14="http://schemas.microsoft.com/office/powerpoint/2010/main" val="2264725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Ubiquitous Outline Slide</a:t>
            </a:r>
          </a:p>
        </p:txBody>
      </p:sp>
      <p:sp>
        <p:nvSpPr>
          <p:cNvPr id="3" name="Text Placeholder 2"/>
          <p:cNvSpPr>
            <a:spLocks noGrp="1"/>
          </p:cNvSpPr>
          <p:nvPr>
            <p:ph type="body" sz="quarter" idx="10"/>
          </p:nvPr>
        </p:nvSpPr>
        <p:spPr>
          <a:xfrm>
            <a:off x="274638" y="2286000"/>
            <a:ext cx="11887200" cy="2905411"/>
          </a:xfrm>
        </p:spPr>
        <p:txBody>
          <a:bodyPr/>
          <a:lstStyle/>
          <a:p>
            <a:r>
              <a:rPr lang="en-US" dirty="0"/>
              <a:t>What we’re going to cover:</a:t>
            </a:r>
          </a:p>
          <a:p>
            <a:r>
              <a:rPr lang="en-US" sz="3200" dirty="0"/>
              <a:t>  Technical content</a:t>
            </a:r>
          </a:p>
          <a:p>
            <a:r>
              <a:rPr lang="en-US" sz="3200" dirty="0"/>
              <a:t>  Technical content</a:t>
            </a:r>
          </a:p>
          <a:p>
            <a:r>
              <a:rPr lang="en-US" sz="3200" dirty="0"/>
              <a:t>  Couple of exam tips</a:t>
            </a:r>
          </a:p>
          <a:p>
            <a:r>
              <a:rPr lang="en-US" sz="3200" dirty="0"/>
              <a:t>  Technical content</a:t>
            </a:r>
          </a:p>
        </p:txBody>
      </p:sp>
    </p:spTree>
    <p:extLst>
      <p:ext uri="{BB962C8B-B14F-4D97-AF65-F5344CB8AC3E}">
        <p14:creationId xmlns:p14="http://schemas.microsoft.com/office/powerpoint/2010/main" val="23509325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Text Placeholder 2"/>
          <p:cNvSpPr>
            <a:spLocks noGrp="1"/>
          </p:cNvSpPr>
          <p:nvPr>
            <p:ph type="body" sz="quarter" idx="10"/>
          </p:nvPr>
        </p:nvSpPr>
        <p:spPr>
          <a:xfrm>
            <a:off x="274638" y="1221157"/>
            <a:ext cx="11887199" cy="5539978"/>
          </a:xfrm>
        </p:spPr>
        <p:txBody>
          <a:bodyPr/>
          <a:lstStyle/>
          <a:p>
            <a:r>
              <a:rPr lang="en-US" sz="2000" dirty="0"/>
              <a:t>You have a method that accesses a database, using the following code.</a:t>
            </a:r>
          </a:p>
          <a:p>
            <a:pPr marL="457200" indent="-457200">
              <a:buClr>
                <a:srgbClr val="000000"/>
              </a:buClr>
              <a:buFont typeface="+mj-lt"/>
              <a:buAutoNum type="arabicPeriod"/>
            </a:pPr>
            <a:r>
              <a:rPr lang="en-US" sz="2000" dirty="0">
                <a:solidFill>
                  <a:srgbClr val="0000FF"/>
                </a:solidFill>
                <a:highlight>
                  <a:srgbClr val="FFFFFF"/>
                </a:highlight>
                <a:latin typeface="Consolas" panose="020B0609020204030204" pitchFamily="49" charset="0"/>
              </a:rPr>
              <a:t>private</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void</a:t>
            </a:r>
            <a:r>
              <a:rPr lang="en-US" sz="2000" dirty="0">
                <a:solidFill>
                  <a:srgbClr val="000000"/>
                </a:solidFill>
                <a:highlight>
                  <a:srgbClr val="FFFFFF"/>
                </a:highlight>
                <a:latin typeface="Consolas" panose="020B0609020204030204" pitchFamily="49" charset="0"/>
              </a:rPr>
              <a:t> Method1(</a:t>
            </a:r>
            <a:r>
              <a:rPr lang="en-US" sz="2000" dirty="0">
                <a:solidFill>
                  <a:srgbClr val="0000FF"/>
                </a:solidFill>
                <a:highlight>
                  <a:srgbClr val="FFFFFF"/>
                </a:highlight>
                <a:latin typeface="Consolas" panose="020B0609020204030204" pitchFamily="49" charset="0"/>
              </a:rPr>
              <a:t>string</a:t>
            </a:r>
            <a:r>
              <a:rPr lang="en-US" sz="2000" dirty="0">
                <a:solidFill>
                  <a:srgbClr val="000000"/>
                </a:solidFill>
                <a:highlight>
                  <a:srgbClr val="FFFFFF"/>
                </a:highlight>
                <a:latin typeface="Consolas" panose="020B0609020204030204" pitchFamily="49" charset="0"/>
              </a:rPr>
              <a:t> data)</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2000" dirty="0">
                <a:solidFill>
                  <a:srgbClr val="0000FF"/>
                </a:solidFill>
                <a:highlight>
                  <a:srgbClr val="FFFFFF"/>
                </a:highlight>
                <a:latin typeface="Consolas" panose="020B0609020204030204" pitchFamily="49" charset="0"/>
              </a:rPr>
              <a:t>  try</a:t>
            </a: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 </a:t>
            </a:r>
            <a:r>
              <a:rPr lang="en-US" sz="2000" dirty="0">
                <a:solidFill>
                  <a:srgbClr val="0000FF"/>
                </a:solidFill>
                <a:highlight>
                  <a:srgbClr val="FFFFFF"/>
                </a:highlight>
                <a:latin typeface="Consolas" panose="020B0609020204030204" pitchFamily="49" charset="0"/>
              </a:rPr>
              <a:t>catch</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Exception</a:t>
            </a:r>
            <a:r>
              <a:rPr lang="en-US" sz="2000" dirty="0">
                <a:solidFill>
                  <a:srgbClr val="000000"/>
                </a:solidFill>
                <a:highlight>
                  <a:srgbClr val="FFFFFF"/>
                </a:highlight>
                <a:latin typeface="Consolas" panose="020B0609020204030204" pitchFamily="49" charset="0"/>
              </a:rPr>
              <a:t> ex)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endParaRPr lang="en-US" sz="2000" dirty="0"/>
          </a:p>
          <a:p>
            <a:r>
              <a:rPr lang="en-US" sz="2000" dirty="0"/>
              <a:t>You need to ensure the original exception is thrown back to caller. What code should you add to line 7?</a:t>
            </a:r>
          </a:p>
          <a:p>
            <a:endParaRPr lang="en-US" sz="2000" dirty="0"/>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a:t>
            </a:r>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 ex;</a:t>
            </a:r>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Exception</a:t>
            </a:r>
            <a:r>
              <a:rPr lang="en-US" sz="2000" dirty="0">
                <a:solidFill>
                  <a:srgbClr val="000000"/>
                </a:solidFill>
                <a:highlight>
                  <a:srgbClr val="FFFFFF"/>
                </a:highlight>
                <a:latin typeface="Consolas" panose="020B0609020204030204" pitchFamily="49" charset="0"/>
              </a:rPr>
              <a:t>(ex);</a:t>
            </a:r>
          </a:p>
          <a:p>
            <a:pPr marL="457200" indent="-457200">
              <a:buAutoNum type="alphaLcPeriod"/>
            </a:pPr>
            <a:r>
              <a:rPr lang="en-US" sz="2000" dirty="0">
                <a:solidFill>
                  <a:srgbClr val="0000FF"/>
                </a:solidFill>
                <a:highlight>
                  <a:srgbClr val="FFFFFF"/>
                </a:highlight>
                <a:latin typeface="Consolas" panose="020B0609020204030204" pitchFamily="49" charset="0"/>
              </a:rPr>
              <a:t>return</a:t>
            </a:r>
            <a:r>
              <a:rPr lang="en-US" sz="2000" dirty="0">
                <a:solidFill>
                  <a:srgbClr val="000000"/>
                </a:solidFill>
                <a:highlight>
                  <a:srgbClr val="FFFFFF"/>
                </a:highlight>
                <a:latin typeface="Consolas" panose="020B0609020204030204" pitchFamily="49" charset="0"/>
              </a:rPr>
              <a:t> ex;</a:t>
            </a:r>
          </a:p>
        </p:txBody>
      </p:sp>
    </p:spTree>
    <p:extLst>
      <p:ext uri="{BB962C8B-B14F-4D97-AF65-F5344CB8AC3E}">
        <p14:creationId xmlns:p14="http://schemas.microsoft.com/office/powerpoint/2010/main" val="41641146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Text Placeholder 2"/>
          <p:cNvSpPr>
            <a:spLocks noGrp="1"/>
          </p:cNvSpPr>
          <p:nvPr>
            <p:ph type="body" sz="quarter" idx="10"/>
          </p:nvPr>
        </p:nvSpPr>
        <p:spPr>
          <a:xfrm>
            <a:off x="274638" y="1221157"/>
            <a:ext cx="11887199" cy="5539978"/>
          </a:xfrm>
        </p:spPr>
        <p:txBody>
          <a:bodyPr/>
          <a:lstStyle/>
          <a:p>
            <a:r>
              <a:rPr lang="en-US" sz="2000" dirty="0"/>
              <a:t>You have a method that accesses a database, using the following code.</a:t>
            </a:r>
          </a:p>
          <a:p>
            <a:pPr marL="457200" indent="-457200">
              <a:buClr>
                <a:srgbClr val="000000"/>
              </a:buClr>
              <a:buFont typeface="+mj-lt"/>
              <a:buAutoNum type="arabicPeriod"/>
            </a:pPr>
            <a:r>
              <a:rPr lang="en-US" sz="2000" dirty="0">
                <a:solidFill>
                  <a:srgbClr val="0000FF"/>
                </a:solidFill>
                <a:highlight>
                  <a:srgbClr val="FFFFFF"/>
                </a:highlight>
                <a:latin typeface="Consolas" panose="020B0609020204030204" pitchFamily="49" charset="0"/>
              </a:rPr>
              <a:t>private</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void</a:t>
            </a:r>
            <a:r>
              <a:rPr lang="en-US" sz="2000" dirty="0">
                <a:solidFill>
                  <a:srgbClr val="000000"/>
                </a:solidFill>
                <a:highlight>
                  <a:srgbClr val="FFFFFF"/>
                </a:highlight>
                <a:latin typeface="Consolas" panose="020B0609020204030204" pitchFamily="49" charset="0"/>
              </a:rPr>
              <a:t> Method1(</a:t>
            </a:r>
            <a:r>
              <a:rPr lang="en-US" sz="2000" dirty="0">
                <a:solidFill>
                  <a:srgbClr val="0000FF"/>
                </a:solidFill>
                <a:highlight>
                  <a:srgbClr val="FFFFFF"/>
                </a:highlight>
                <a:latin typeface="Consolas" panose="020B0609020204030204" pitchFamily="49" charset="0"/>
              </a:rPr>
              <a:t>string</a:t>
            </a:r>
            <a:r>
              <a:rPr lang="en-US" sz="2000" dirty="0">
                <a:solidFill>
                  <a:srgbClr val="000000"/>
                </a:solidFill>
                <a:highlight>
                  <a:srgbClr val="FFFFFF"/>
                </a:highlight>
                <a:latin typeface="Consolas" panose="020B0609020204030204" pitchFamily="49" charset="0"/>
              </a:rPr>
              <a:t> data)</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2000" dirty="0">
                <a:solidFill>
                  <a:srgbClr val="0000FF"/>
                </a:solidFill>
                <a:highlight>
                  <a:srgbClr val="FFFFFF"/>
                </a:highlight>
                <a:latin typeface="Consolas" panose="020B0609020204030204" pitchFamily="49" charset="0"/>
              </a:rPr>
              <a:t>  try</a:t>
            </a: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 </a:t>
            </a:r>
            <a:r>
              <a:rPr lang="en-US" sz="2000" dirty="0">
                <a:solidFill>
                  <a:srgbClr val="0000FF"/>
                </a:solidFill>
                <a:highlight>
                  <a:srgbClr val="FFFFFF"/>
                </a:highlight>
                <a:latin typeface="Consolas" panose="020B0609020204030204" pitchFamily="49" charset="0"/>
              </a:rPr>
              <a:t>catch</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Exception</a:t>
            </a:r>
            <a:r>
              <a:rPr lang="en-US" sz="2000" dirty="0">
                <a:solidFill>
                  <a:srgbClr val="000000"/>
                </a:solidFill>
                <a:highlight>
                  <a:srgbClr val="FFFFFF"/>
                </a:highlight>
                <a:latin typeface="Consolas" panose="020B0609020204030204" pitchFamily="49" charset="0"/>
              </a:rPr>
              <a:t> ex)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endParaRPr lang="en-US" sz="2000" dirty="0"/>
          </a:p>
          <a:p>
            <a:r>
              <a:rPr lang="en-US" sz="2000" dirty="0"/>
              <a:t>You need to ensure the original exception is thrown back to caller. What code should you add to line 7?</a:t>
            </a:r>
          </a:p>
          <a:p>
            <a:endParaRPr lang="en-US" sz="2000" dirty="0"/>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a:t>
            </a:r>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 ex;</a:t>
            </a:r>
          </a:p>
          <a:p>
            <a:pPr marL="457200" indent="-457200">
              <a:buAutoNum type="alphaLcPeriod"/>
            </a:pPr>
            <a:r>
              <a:rPr lang="en-US" sz="2000" dirty="0">
                <a:solidFill>
                  <a:srgbClr val="0000FF"/>
                </a:solidFill>
                <a:highlight>
                  <a:srgbClr val="FFFFFF"/>
                </a:highlight>
                <a:latin typeface="Consolas" panose="020B0609020204030204" pitchFamily="49" charset="0"/>
              </a:rPr>
              <a:t>throw</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Exception</a:t>
            </a:r>
            <a:r>
              <a:rPr lang="en-US" sz="2000" dirty="0">
                <a:solidFill>
                  <a:srgbClr val="000000"/>
                </a:solidFill>
                <a:highlight>
                  <a:srgbClr val="FFFFFF"/>
                </a:highlight>
                <a:latin typeface="Consolas" panose="020B0609020204030204" pitchFamily="49" charset="0"/>
              </a:rPr>
              <a:t>(ex);</a:t>
            </a:r>
          </a:p>
          <a:p>
            <a:pPr marL="457200" indent="-457200">
              <a:buAutoNum type="alphaLcPeriod"/>
            </a:pPr>
            <a:r>
              <a:rPr lang="en-US" sz="2000" dirty="0">
                <a:solidFill>
                  <a:srgbClr val="0000FF"/>
                </a:solidFill>
                <a:highlight>
                  <a:srgbClr val="FFFFFF"/>
                </a:highlight>
                <a:latin typeface="Consolas" panose="020B0609020204030204" pitchFamily="49" charset="0"/>
              </a:rPr>
              <a:t>return</a:t>
            </a:r>
            <a:r>
              <a:rPr lang="en-US" sz="2000" dirty="0">
                <a:solidFill>
                  <a:srgbClr val="000000"/>
                </a:solidFill>
                <a:highlight>
                  <a:srgbClr val="FFFFFF"/>
                </a:highlight>
                <a:latin typeface="Consolas" panose="020B0609020204030204" pitchFamily="49" charset="0"/>
              </a:rPr>
              <a:t> ex;</a:t>
            </a:r>
          </a:p>
        </p:txBody>
      </p:sp>
      <p:sp>
        <p:nvSpPr>
          <p:cNvPr id="4" name="Rounded Rectangle 3"/>
          <p:cNvSpPr/>
          <p:nvPr/>
        </p:nvSpPr>
        <p:spPr bwMode="auto">
          <a:xfrm>
            <a:off x="9058153" y="6264764"/>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 A</a:t>
            </a:r>
          </a:p>
        </p:txBody>
      </p:sp>
    </p:spTree>
    <p:extLst>
      <p:ext uri="{BB962C8B-B14F-4D97-AF65-F5344CB8AC3E}">
        <p14:creationId xmlns:p14="http://schemas.microsoft.com/office/powerpoint/2010/main" val="1676494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Text Placeholder 4"/>
          <p:cNvSpPr>
            <a:spLocks noGrp="1"/>
          </p:cNvSpPr>
          <p:nvPr>
            <p:ph type="body" sz="quarter" idx="10"/>
          </p:nvPr>
        </p:nvSpPr>
        <p:spPr>
          <a:xfrm>
            <a:off x="274638" y="2286000"/>
            <a:ext cx="11887200" cy="2769989"/>
          </a:xfrm>
        </p:spPr>
        <p:txBody>
          <a:bodyPr/>
          <a:lstStyle/>
          <a:p>
            <a:r>
              <a:rPr lang="en-US" dirty="0"/>
              <a:t>Manage program flow</a:t>
            </a:r>
          </a:p>
          <a:p>
            <a:r>
              <a:rPr lang="en-US" dirty="0">
                <a:solidFill>
                  <a:srgbClr val="00B0F0"/>
                </a:solidFill>
              </a:rPr>
              <a:t>Create and use types</a:t>
            </a:r>
          </a:p>
          <a:p>
            <a:r>
              <a:rPr lang="en-US" dirty="0"/>
              <a:t>Debug applications and implement security</a:t>
            </a:r>
          </a:p>
          <a:p>
            <a:r>
              <a:rPr lang="en-US" dirty="0"/>
              <a:t>Implement data access</a:t>
            </a:r>
          </a:p>
        </p:txBody>
      </p:sp>
    </p:spTree>
    <p:extLst>
      <p:ext uri="{BB962C8B-B14F-4D97-AF65-F5344CB8AC3E}">
        <p14:creationId xmlns:p14="http://schemas.microsoft.com/office/powerpoint/2010/main" val="5289219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Constructors and inheritance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pp 4"/>
              <p:cNvGraphicFramePr>
                <a:graphicFrameLocks noGrp="1"/>
              </p:cNvGraphicFramePr>
              <p:nvPr>
                <p:extLst>
                  <p:ext uri="{D42A27DB-BD31-4B8C-83A1-F6EECF244321}">
                    <p14:modId xmlns:p14="http://schemas.microsoft.com/office/powerpoint/2010/main" val="2512493528"/>
                  </p:ext>
                </p:extLst>
              </p:nvPr>
            </p:nvGraphicFramePr>
            <p:xfrm>
              <a:off x="-1" y="2097741"/>
              <a:ext cx="12350750" cy="489678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pp 4"/>
              <p:cNvPicPr>
                <a:picLocks noGrp="1" noRot="1" noChangeAspect="1" noMove="1" noResize="1" noEditPoints="1" noAdjustHandles="1" noChangeArrowheads="1" noChangeShapeType="1"/>
              </p:cNvPicPr>
              <p:nvPr/>
            </p:nvPicPr>
            <p:blipFill>
              <a:blip r:embed="rId3"/>
              <a:stretch>
                <a:fillRect/>
              </a:stretch>
            </p:blipFill>
            <p:spPr>
              <a:xfrm>
                <a:off x="-1" y="2097741"/>
                <a:ext cx="12350750" cy="4896784"/>
              </a:xfrm>
              <a:prstGeom prst="rect">
                <a:avLst/>
              </a:prstGeom>
            </p:spPr>
          </p:pic>
        </mc:Fallback>
      </mc:AlternateContent>
    </p:spTree>
    <p:extLst>
      <p:ext uri="{BB962C8B-B14F-4D97-AF65-F5344CB8AC3E}">
        <p14:creationId xmlns:p14="http://schemas.microsoft.com/office/powerpoint/2010/main" val="11971052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generic methods and classes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pp 4"/>
              <p:cNvGraphicFramePr>
                <a:graphicFrameLocks noGrp="1"/>
              </p:cNvGraphicFramePr>
              <p:nvPr>
                <p:extLst>
                  <p:ext uri="{D42A27DB-BD31-4B8C-83A1-F6EECF244321}">
                    <p14:modId xmlns:p14="http://schemas.microsoft.com/office/powerpoint/2010/main" val="2431262534"/>
                  </p:ext>
                </p:extLst>
              </p:nvPr>
            </p:nvGraphicFramePr>
            <p:xfrm>
              <a:off x="0" y="2074984"/>
              <a:ext cx="12353925" cy="491954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pp 4"/>
              <p:cNvPicPr>
                <a:picLocks noGrp="1" noRot="1" noChangeAspect="1" noMove="1" noResize="1" noEditPoints="1" noAdjustHandles="1" noChangeArrowheads="1" noChangeShapeType="1"/>
              </p:cNvPicPr>
              <p:nvPr/>
            </p:nvPicPr>
            <p:blipFill>
              <a:blip r:embed="rId3"/>
              <a:stretch>
                <a:fillRect/>
              </a:stretch>
            </p:blipFill>
            <p:spPr>
              <a:xfrm>
                <a:off x="0" y="2074984"/>
                <a:ext cx="12353925" cy="4919541"/>
              </a:xfrm>
              <a:prstGeom prst="rect">
                <a:avLst/>
              </a:prstGeom>
            </p:spPr>
          </p:pic>
        </mc:Fallback>
      </mc:AlternateContent>
    </p:spTree>
    <p:extLst>
      <p:ext uri="{BB962C8B-B14F-4D97-AF65-F5344CB8AC3E}">
        <p14:creationId xmlns:p14="http://schemas.microsoft.com/office/powerpoint/2010/main" val="10950863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Question</a:t>
            </a:r>
          </a:p>
        </p:txBody>
      </p:sp>
      <p:sp>
        <p:nvSpPr>
          <p:cNvPr id="5" name="Text Placeholder 4"/>
          <p:cNvSpPr>
            <a:spLocks noGrp="1"/>
          </p:cNvSpPr>
          <p:nvPr>
            <p:ph type="body" sz="quarter" idx="10"/>
          </p:nvPr>
        </p:nvSpPr>
        <p:spPr>
          <a:xfrm>
            <a:off x="274638" y="1221157"/>
            <a:ext cx="11887199" cy="5539978"/>
          </a:xfrm>
        </p:spPr>
        <p:txBody>
          <a:bodyPr/>
          <a:lstStyle/>
          <a:p>
            <a:r>
              <a:rPr lang="en-US" sz="2000" dirty="0"/>
              <a:t>You create a class using the following code:</a:t>
            </a:r>
          </a:p>
          <a:p>
            <a:r>
              <a:rPr lang="en-US" sz="2000" dirty="0">
                <a:solidFill>
                  <a:srgbClr val="0000FF"/>
                </a:solidFill>
                <a:highlight>
                  <a:srgbClr val="FFFFFF"/>
                </a:highlight>
                <a:latin typeface="Consolas" panose="020B0609020204030204" pitchFamily="49" charset="0"/>
              </a:rPr>
              <a:t>public</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class</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Class1</a:t>
            </a:r>
            <a:endParaRPr lang="en-US" sz="2000" dirty="0">
              <a:solidFill>
                <a:srgbClr val="000000"/>
              </a:solidFill>
              <a:highlight>
                <a:srgbClr val="FFFFFF"/>
              </a:highlight>
              <a:latin typeface="Consolas" panose="020B0609020204030204" pitchFamily="49" charset="0"/>
            </a:endParaRPr>
          </a:p>
          <a:p>
            <a:r>
              <a:rPr lang="en-US" sz="2000" dirty="0">
                <a:solidFill>
                  <a:srgbClr val="000000"/>
                </a:solidFill>
                <a:highlight>
                  <a:srgbClr val="FFFFFF"/>
                </a:highlight>
                <a:latin typeface="Consolas" panose="020B0609020204030204" pitchFamily="49" charset="0"/>
              </a:rPr>
              <a:t>{  ... }</a:t>
            </a:r>
          </a:p>
          <a:p>
            <a:endParaRPr lang="en-US" sz="2000" dirty="0">
              <a:solidFill>
                <a:srgbClr val="000000"/>
              </a:solidFill>
              <a:highlight>
                <a:srgbClr val="FFFFFF"/>
              </a:highlight>
              <a:latin typeface="Consolas" panose="020B0609020204030204" pitchFamily="49" charset="0"/>
            </a:endParaRPr>
          </a:p>
          <a:p>
            <a:r>
              <a:rPr lang="en-US" sz="2000" dirty="0"/>
              <a:t>You add the following method to a class named Class2:</a:t>
            </a:r>
          </a:p>
          <a:p>
            <a:r>
              <a:rPr lang="en-US" sz="2000" dirty="0">
                <a:solidFill>
                  <a:srgbClr val="0000FF"/>
                </a:solidFill>
                <a:highlight>
                  <a:srgbClr val="FFFFFF"/>
                </a:highlight>
                <a:latin typeface="Consolas" panose="020B0609020204030204" pitchFamily="49" charset="0"/>
              </a:rPr>
              <a:t>using</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class1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Class1</a:t>
            </a:r>
            <a:r>
              <a:rPr lang="en-US" sz="2000" dirty="0">
                <a:solidFill>
                  <a:srgbClr val="000000"/>
                </a:solidFill>
                <a:highlight>
                  <a:srgbClr val="FFFFFF"/>
                </a:highlight>
                <a:latin typeface="Consolas" panose="020B0609020204030204" pitchFamily="49" charset="0"/>
              </a:rPr>
              <a:t>()) {</a:t>
            </a:r>
          </a:p>
          <a:p>
            <a:r>
              <a:rPr lang="en-US" sz="2000" dirty="0">
                <a:solidFill>
                  <a:srgbClr val="000000"/>
                </a:solidFill>
                <a:highlight>
                  <a:srgbClr val="FFFFFF"/>
                </a:highlight>
                <a:latin typeface="Consolas" panose="020B0609020204030204" pitchFamily="49" charset="0"/>
              </a:rPr>
              <a:t>  ...</a:t>
            </a:r>
          </a:p>
          <a:p>
            <a:r>
              <a:rPr lang="en-US" sz="2000" dirty="0">
                <a:solidFill>
                  <a:srgbClr val="000000"/>
                </a:solidFill>
                <a:highlight>
                  <a:srgbClr val="FFFFFF"/>
                </a:highlight>
                <a:latin typeface="Consolas" panose="020B0609020204030204" pitchFamily="49" charset="0"/>
              </a:rPr>
              <a:t>}</a:t>
            </a:r>
          </a:p>
          <a:p>
            <a:endParaRPr lang="en-US" sz="2000" dirty="0"/>
          </a:p>
          <a:p>
            <a:r>
              <a:rPr lang="en-US" sz="2000" dirty="0"/>
              <a:t>You need to ensure Class1 functions correctly in the using statement.</a:t>
            </a:r>
          </a:p>
          <a:p>
            <a:endParaRPr lang="en-US" sz="2000" dirty="0"/>
          </a:p>
          <a:p>
            <a:r>
              <a:rPr lang="en-US" sz="2000" dirty="0"/>
              <a:t>What interface should you implement?</a:t>
            </a:r>
          </a:p>
          <a:p>
            <a:pPr marL="457200" indent="-457200">
              <a:buAutoNum type="alphaLcPeriod"/>
            </a:pPr>
            <a:r>
              <a:rPr lang="en-US" sz="2000" dirty="0" err="1"/>
              <a:t>ICloneable</a:t>
            </a:r>
            <a:endParaRPr lang="en-US" sz="2000" dirty="0"/>
          </a:p>
          <a:p>
            <a:pPr marL="457200" indent="-457200">
              <a:buAutoNum type="alphaLcPeriod"/>
            </a:pPr>
            <a:r>
              <a:rPr lang="en-US" sz="2000" dirty="0" err="1"/>
              <a:t>IDisposable</a:t>
            </a:r>
            <a:endParaRPr lang="en-US" sz="2000" dirty="0"/>
          </a:p>
          <a:p>
            <a:pPr marL="457200" indent="-457200">
              <a:buAutoNum type="alphaLcPeriod"/>
            </a:pPr>
            <a:r>
              <a:rPr lang="en-US" sz="2000" dirty="0" err="1"/>
              <a:t>IEquatable</a:t>
            </a:r>
            <a:endParaRPr lang="en-US" sz="2000" dirty="0"/>
          </a:p>
          <a:p>
            <a:pPr marL="457200" indent="-457200">
              <a:buAutoNum type="alphaLcPeriod"/>
            </a:pPr>
            <a:r>
              <a:rPr lang="en-US" sz="2000" dirty="0" err="1"/>
              <a:t>IComparer</a:t>
            </a:r>
            <a:endParaRPr lang="en-US" sz="2000" dirty="0"/>
          </a:p>
        </p:txBody>
      </p:sp>
    </p:spTree>
    <p:extLst>
      <p:ext uri="{BB962C8B-B14F-4D97-AF65-F5344CB8AC3E}">
        <p14:creationId xmlns:p14="http://schemas.microsoft.com/office/powerpoint/2010/main" val="27798998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Question</a:t>
            </a:r>
          </a:p>
        </p:txBody>
      </p:sp>
      <p:sp>
        <p:nvSpPr>
          <p:cNvPr id="5" name="Text Placeholder 4"/>
          <p:cNvSpPr>
            <a:spLocks noGrp="1"/>
          </p:cNvSpPr>
          <p:nvPr>
            <p:ph type="body" sz="quarter" idx="10"/>
          </p:nvPr>
        </p:nvSpPr>
        <p:spPr>
          <a:xfrm>
            <a:off x="274638" y="1221157"/>
            <a:ext cx="11887199" cy="5539978"/>
          </a:xfrm>
        </p:spPr>
        <p:txBody>
          <a:bodyPr/>
          <a:lstStyle/>
          <a:p>
            <a:r>
              <a:rPr lang="en-US" sz="2000" dirty="0"/>
              <a:t>You create a class using the following code:</a:t>
            </a:r>
          </a:p>
          <a:p>
            <a:r>
              <a:rPr lang="en-US" sz="2000" dirty="0">
                <a:solidFill>
                  <a:srgbClr val="0000FF"/>
                </a:solidFill>
                <a:highlight>
                  <a:srgbClr val="FFFFFF"/>
                </a:highlight>
                <a:latin typeface="Consolas" panose="020B0609020204030204" pitchFamily="49" charset="0"/>
              </a:rPr>
              <a:t>public</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class</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Class1</a:t>
            </a:r>
            <a:endParaRPr lang="en-US" sz="2000" dirty="0">
              <a:solidFill>
                <a:srgbClr val="000000"/>
              </a:solidFill>
              <a:highlight>
                <a:srgbClr val="FFFFFF"/>
              </a:highlight>
              <a:latin typeface="Consolas" panose="020B0609020204030204" pitchFamily="49" charset="0"/>
            </a:endParaRPr>
          </a:p>
          <a:p>
            <a:r>
              <a:rPr lang="en-US" sz="2000" dirty="0">
                <a:solidFill>
                  <a:srgbClr val="000000"/>
                </a:solidFill>
                <a:highlight>
                  <a:srgbClr val="FFFFFF"/>
                </a:highlight>
                <a:latin typeface="Consolas" panose="020B0609020204030204" pitchFamily="49" charset="0"/>
              </a:rPr>
              <a:t>{  ... }</a:t>
            </a:r>
          </a:p>
          <a:p>
            <a:endParaRPr lang="en-US" sz="2000" dirty="0">
              <a:solidFill>
                <a:srgbClr val="000000"/>
              </a:solidFill>
              <a:highlight>
                <a:srgbClr val="FFFFFF"/>
              </a:highlight>
              <a:latin typeface="Consolas" panose="020B0609020204030204" pitchFamily="49" charset="0"/>
            </a:endParaRPr>
          </a:p>
          <a:p>
            <a:r>
              <a:rPr lang="en-US" sz="2000" dirty="0"/>
              <a:t>You add the following method to a class named Class2:</a:t>
            </a:r>
          </a:p>
          <a:p>
            <a:r>
              <a:rPr lang="en-US" sz="2000" dirty="0">
                <a:solidFill>
                  <a:srgbClr val="0000FF"/>
                </a:solidFill>
                <a:highlight>
                  <a:srgbClr val="FFFFFF"/>
                </a:highlight>
                <a:latin typeface="Consolas" panose="020B0609020204030204" pitchFamily="49" charset="0"/>
              </a:rPr>
              <a:t>using</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class1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Class1</a:t>
            </a:r>
            <a:r>
              <a:rPr lang="en-US" sz="2000" dirty="0">
                <a:solidFill>
                  <a:srgbClr val="000000"/>
                </a:solidFill>
                <a:highlight>
                  <a:srgbClr val="FFFFFF"/>
                </a:highlight>
                <a:latin typeface="Consolas" panose="020B0609020204030204" pitchFamily="49" charset="0"/>
              </a:rPr>
              <a:t>()) {</a:t>
            </a:r>
          </a:p>
          <a:p>
            <a:r>
              <a:rPr lang="en-US" sz="2000" dirty="0">
                <a:solidFill>
                  <a:srgbClr val="000000"/>
                </a:solidFill>
                <a:highlight>
                  <a:srgbClr val="FFFFFF"/>
                </a:highlight>
                <a:latin typeface="Consolas" panose="020B0609020204030204" pitchFamily="49" charset="0"/>
              </a:rPr>
              <a:t>  ...</a:t>
            </a:r>
          </a:p>
          <a:p>
            <a:r>
              <a:rPr lang="en-US" sz="2000" dirty="0">
                <a:solidFill>
                  <a:srgbClr val="000000"/>
                </a:solidFill>
                <a:highlight>
                  <a:srgbClr val="FFFFFF"/>
                </a:highlight>
                <a:latin typeface="Consolas" panose="020B0609020204030204" pitchFamily="49" charset="0"/>
              </a:rPr>
              <a:t>}</a:t>
            </a:r>
          </a:p>
          <a:p>
            <a:endParaRPr lang="en-US" sz="2000" dirty="0"/>
          </a:p>
          <a:p>
            <a:r>
              <a:rPr lang="en-US" sz="2000" dirty="0"/>
              <a:t>You need to ensure Class1 functions correctly in the using statement.</a:t>
            </a:r>
          </a:p>
          <a:p>
            <a:endParaRPr lang="en-US" sz="2000" dirty="0"/>
          </a:p>
          <a:p>
            <a:r>
              <a:rPr lang="en-US" sz="2000" dirty="0"/>
              <a:t>What interface should you implement?</a:t>
            </a:r>
          </a:p>
          <a:p>
            <a:pPr marL="457200" indent="-457200">
              <a:buAutoNum type="alphaLcPeriod"/>
            </a:pPr>
            <a:r>
              <a:rPr lang="en-US" sz="2000" dirty="0" err="1"/>
              <a:t>ICloneable</a:t>
            </a:r>
            <a:endParaRPr lang="en-US" sz="2000" dirty="0"/>
          </a:p>
          <a:p>
            <a:pPr marL="457200" indent="-457200">
              <a:buAutoNum type="alphaLcPeriod"/>
            </a:pPr>
            <a:r>
              <a:rPr lang="en-US" sz="2000" dirty="0" err="1"/>
              <a:t>IDisposable</a:t>
            </a:r>
            <a:endParaRPr lang="en-US" sz="2000" dirty="0"/>
          </a:p>
          <a:p>
            <a:pPr marL="457200" indent="-457200">
              <a:buAutoNum type="alphaLcPeriod"/>
            </a:pPr>
            <a:r>
              <a:rPr lang="en-US" sz="2000" dirty="0" err="1"/>
              <a:t>IEquatable</a:t>
            </a:r>
            <a:endParaRPr lang="en-US" sz="2000" dirty="0"/>
          </a:p>
          <a:p>
            <a:pPr marL="457200" indent="-457200">
              <a:buAutoNum type="alphaLcPeriod"/>
            </a:pPr>
            <a:r>
              <a:rPr lang="en-US" sz="2000" dirty="0" err="1"/>
              <a:t>Icomparer</a:t>
            </a:r>
            <a:endParaRPr lang="en-US" sz="2000" dirty="0"/>
          </a:p>
        </p:txBody>
      </p:sp>
      <p:sp>
        <p:nvSpPr>
          <p:cNvPr id="6" name="Rounded Rectangle 5"/>
          <p:cNvSpPr/>
          <p:nvPr/>
        </p:nvSpPr>
        <p:spPr bwMode="auto">
          <a:xfrm>
            <a:off x="9058153" y="6264764"/>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 A</a:t>
            </a:r>
          </a:p>
        </p:txBody>
      </p:sp>
      <p:sp>
        <p:nvSpPr>
          <p:cNvPr id="2" name="Rounded Rectangle 1"/>
          <p:cNvSpPr/>
          <p:nvPr/>
        </p:nvSpPr>
        <p:spPr bwMode="auto">
          <a:xfrm>
            <a:off x="3112476" y="5354515"/>
            <a:ext cx="4290647" cy="127512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solidFill>
                  <a:srgbClr val="000000"/>
                </a:solidFill>
              </a:rPr>
              <a:t>PRO TIP:</a:t>
            </a:r>
          </a:p>
          <a:p>
            <a:pPr algn="ctr" defTabSz="932472" fontAlgn="base">
              <a:spcBef>
                <a:spcPct val="0"/>
              </a:spcBef>
              <a:spcAft>
                <a:spcPct val="0"/>
              </a:spcAft>
            </a:pPr>
            <a:r>
              <a:rPr lang="en-US" sz="2000" dirty="0">
                <a:solidFill>
                  <a:srgbClr val="000000"/>
                </a:solidFill>
              </a:rPr>
              <a:t>All interfaces </a:t>
            </a:r>
          </a:p>
          <a:p>
            <a:pPr algn="ctr" defTabSz="932472" fontAlgn="base">
              <a:spcBef>
                <a:spcPct val="0"/>
              </a:spcBef>
              <a:spcAft>
                <a:spcPct val="0"/>
              </a:spcAft>
            </a:pPr>
            <a:r>
              <a:rPr lang="en-US" sz="2000" dirty="0">
                <a:solidFill>
                  <a:srgbClr val="000000"/>
                </a:solidFill>
              </a:rPr>
              <a:t>(and other methods/classes/etc.) </a:t>
            </a:r>
          </a:p>
          <a:p>
            <a:pPr algn="ctr" defTabSz="932472" fontAlgn="base">
              <a:spcBef>
                <a:spcPct val="0"/>
              </a:spcBef>
              <a:spcAft>
                <a:spcPct val="0"/>
              </a:spcAft>
            </a:pPr>
            <a:r>
              <a:rPr lang="en-US" sz="2000" b="1" dirty="0">
                <a:solidFill>
                  <a:srgbClr val="000000"/>
                </a:solidFill>
              </a:rPr>
              <a:t>must exist</a:t>
            </a:r>
            <a:endParaRPr lang="en-US" sz="2000" dirty="0">
              <a:solidFill>
                <a:srgbClr val="000000"/>
              </a:solidFill>
            </a:endParaRPr>
          </a:p>
        </p:txBody>
      </p:sp>
    </p:spTree>
    <p:extLst>
      <p:ext uri="{BB962C8B-B14F-4D97-AF65-F5344CB8AC3E}">
        <p14:creationId xmlns:p14="http://schemas.microsoft.com/office/powerpoint/2010/main" val="50573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Text Placeholder 2"/>
          <p:cNvSpPr>
            <a:spLocks noGrp="1"/>
          </p:cNvSpPr>
          <p:nvPr>
            <p:ph type="body" sz="quarter" idx="10"/>
          </p:nvPr>
        </p:nvSpPr>
        <p:spPr>
          <a:xfrm>
            <a:off x="274638" y="1205255"/>
            <a:ext cx="11887199" cy="5558445"/>
          </a:xfrm>
        </p:spPr>
        <p:txBody>
          <a:bodyPr/>
          <a:lstStyle/>
          <a:p>
            <a:r>
              <a:rPr lang="en-US" sz="1800" dirty="0"/>
              <a:t>You have the following code (line numbers are for reference only)</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Program </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Main(</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args</a:t>
            </a:r>
            <a:r>
              <a:rPr lang="en-US" sz="1800" dirty="0">
                <a:solidFill>
                  <a:srgbClr val="000000"/>
                </a:solidFill>
                <a:highlight>
                  <a:srgbClr val="FFFFFF"/>
                </a:highlight>
                <a:latin typeface="Consolas" panose="020B0609020204030204" pitchFamily="49" charset="0"/>
              </a:rPr>
              <a:t>) {</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string1 = </a:t>
            </a:r>
            <a:r>
              <a:rPr lang="en-US" sz="1800" dirty="0">
                <a:solidFill>
                  <a:srgbClr val="A31515"/>
                </a:solidFill>
                <a:highlight>
                  <a:srgbClr val="FFFFFF"/>
                </a:highlight>
                <a:latin typeface="Consolas" panose="020B0609020204030204" pitchFamily="49" charset="0"/>
              </a:rPr>
              <a:t>"String 1"</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class1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Class1</a:t>
            </a:r>
            <a:r>
              <a:rPr lang="en-US" sz="1800" dirty="0">
                <a:solidFill>
                  <a:srgbClr val="000000"/>
                </a:solidFill>
                <a:highlight>
                  <a:srgbClr val="FFFFFF"/>
                </a:highlight>
                <a:latin typeface="Consolas" panose="020B0609020204030204" pitchFamily="49" charset="0"/>
              </a:rPr>
              <a:t>();</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Class1 </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2B91AF"/>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 </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&gt; Collection1;</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a:t>
            </a:r>
          </a:p>
          <a:p>
            <a:r>
              <a:rPr lang="en-US" sz="1800" dirty="0"/>
              <a:t>You need to add </a:t>
            </a:r>
            <a:r>
              <a:rPr lang="en-US" sz="1800" b="1" dirty="0"/>
              <a:t>string1</a:t>
            </a:r>
            <a:r>
              <a:rPr lang="en-US" sz="1800" dirty="0"/>
              <a:t> to </a:t>
            </a:r>
            <a:r>
              <a:rPr lang="en-US" sz="1800" b="1" dirty="0"/>
              <a:t>Collection1</a:t>
            </a:r>
            <a:r>
              <a:rPr lang="en-US" sz="1800" dirty="0"/>
              <a:t>. What lines of code should you do? (Choose all that apply. Each answer represents part of the solution.)</a:t>
            </a:r>
          </a:p>
          <a:p>
            <a:pPr marL="457200" indent="-457200">
              <a:buAutoNum type="alphaLcPeriod"/>
            </a:pPr>
            <a:r>
              <a:rPr lang="en-US" sz="1800" dirty="0"/>
              <a:t>Update line 3 to </a:t>
            </a:r>
            <a:r>
              <a:rPr lang="en-US" sz="1800" dirty="0">
                <a:latin typeface="Consolas" panose="020B0609020204030204" pitchFamily="49" charset="0"/>
                <a:cs typeface="Consolas" panose="020B0609020204030204" pitchFamily="49" charset="0"/>
              </a:rPr>
              <a:t>string string1 = "String 1";</a:t>
            </a:r>
          </a:p>
          <a:p>
            <a:pPr marL="457200" indent="-457200">
              <a:buAutoNum type="alphaLcPeriod"/>
            </a:pPr>
            <a:r>
              <a:rPr lang="en-US" sz="1800" dirty="0"/>
              <a:t>Update line 4 to </a:t>
            </a:r>
            <a:r>
              <a:rPr lang="en-US" sz="1800" dirty="0">
                <a:latin typeface="Consolas" panose="020B0609020204030204" pitchFamily="49" charset="0"/>
                <a:cs typeface="Consolas" panose="020B0609020204030204" pitchFamily="49" charset="0"/>
              </a:rPr>
              <a:t>Class1 </a:t>
            </a:r>
            <a:r>
              <a:rPr lang="en-US" sz="1800" dirty="0" err="1">
                <a:latin typeface="Consolas" panose="020B0609020204030204" pitchFamily="49" charset="0"/>
                <a:cs typeface="Consolas" panose="020B0609020204030204" pitchFamily="49" charset="0"/>
              </a:rPr>
              <a:t>class1</a:t>
            </a:r>
            <a:r>
              <a:rPr lang="en-US" sz="1800" dirty="0">
                <a:latin typeface="Consolas" panose="020B0609020204030204" pitchFamily="49" charset="0"/>
                <a:cs typeface="Consolas" panose="020B0609020204030204" pitchFamily="49" charset="0"/>
              </a:rPr>
              <a:t> = new Class1();</a:t>
            </a:r>
          </a:p>
          <a:p>
            <a:pPr marL="457200" indent="-457200">
              <a:buFont typeface="Arial" pitchFamily="34" charset="0"/>
              <a:buAutoNum type="alphaLcPeriod"/>
            </a:pPr>
            <a:r>
              <a:rPr lang="en-US" sz="1800" dirty="0"/>
              <a:t>At line 5, insert </a:t>
            </a:r>
            <a:r>
              <a:rPr lang="en-US" sz="1800" dirty="0">
                <a:latin typeface="Consolas" panose="020B0609020204030204" pitchFamily="49" charset="0"/>
                <a:cs typeface="Consolas" panose="020B0609020204030204" pitchFamily="49" charset="0"/>
              </a:rPr>
              <a:t>class1.Collection1 = new List&lt;string&gt;();</a:t>
            </a:r>
          </a:p>
          <a:p>
            <a:pPr marL="457200" indent="-457200">
              <a:buFont typeface="Arial" pitchFamily="34" charset="0"/>
              <a:buAutoNum type="alphaLcPeriod"/>
            </a:pPr>
            <a:r>
              <a:rPr lang="en-US" sz="1800" dirty="0"/>
              <a:t>At line 6, insert </a:t>
            </a:r>
            <a:r>
              <a:rPr lang="en-US" sz="1800" dirty="0">
                <a:latin typeface="Consolas" panose="020B0609020204030204" pitchFamily="49" charset="0"/>
                <a:cs typeface="Consolas" panose="020B0609020204030204" pitchFamily="49" charset="0"/>
              </a:rPr>
              <a:t>class1.Collection1.Add(string1);</a:t>
            </a:r>
          </a:p>
        </p:txBody>
      </p:sp>
    </p:spTree>
    <p:extLst>
      <p:ext uri="{BB962C8B-B14F-4D97-AF65-F5344CB8AC3E}">
        <p14:creationId xmlns:p14="http://schemas.microsoft.com/office/powerpoint/2010/main" val="11164885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Text Placeholder 2"/>
          <p:cNvSpPr>
            <a:spLocks noGrp="1"/>
          </p:cNvSpPr>
          <p:nvPr>
            <p:ph type="body" sz="quarter" idx="10"/>
          </p:nvPr>
        </p:nvSpPr>
        <p:spPr>
          <a:xfrm>
            <a:off x="274638" y="1205255"/>
            <a:ext cx="11887199" cy="5558445"/>
          </a:xfrm>
        </p:spPr>
        <p:txBody>
          <a:bodyPr/>
          <a:lstStyle/>
          <a:p>
            <a:r>
              <a:rPr lang="en-US" sz="1800" dirty="0"/>
              <a:t>You have the following code (line numbers are for reference only)</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Program </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Main(</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args</a:t>
            </a:r>
            <a:r>
              <a:rPr lang="en-US" sz="1800" dirty="0">
                <a:solidFill>
                  <a:srgbClr val="000000"/>
                </a:solidFill>
                <a:highlight>
                  <a:srgbClr val="FFFFFF"/>
                </a:highlight>
                <a:latin typeface="Consolas" panose="020B0609020204030204" pitchFamily="49" charset="0"/>
              </a:rPr>
              <a:t>) {</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string1 = </a:t>
            </a:r>
            <a:r>
              <a:rPr lang="en-US" sz="1800" dirty="0">
                <a:solidFill>
                  <a:srgbClr val="A31515"/>
                </a:solidFill>
                <a:highlight>
                  <a:srgbClr val="FFFFFF"/>
                </a:highlight>
                <a:latin typeface="Consolas" panose="020B0609020204030204" pitchFamily="49" charset="0"/>
              </a:rPr>
              <a:t>"String 1"</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class1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Class1</a:t>
            </a:r>
            <a:r>
              <a:rPr lang="en-US" sz="1800" dirty="0">
                <a:solidFill>
                  <a:srgbClr val="000000"/>
                </a:solidFill>
                <a:highlight>
                  <a:srgbClr val="FFFFFF"/>
                </a:highlight>
                <a:latin typeface="Consolas" panose="020B0609020204030204" pitchFamily="49" charset="0"/>
              </a:rPr>
              <a:t>();</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  }</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Class1 </a:t>
            </a:r>
            <a:r>
              <a:rPr lang="en-US" sz="1800" dirty="0">
                <a:solidFill>
                  <a:srgbClr val="000000"/>
                </a:solidFill>
                <a:highlight>
                  <a:srgbClr val="FFFFFF"/>
                </a:highlight>
                <a:latin typeface="Consolas" panose="020B0609020204030204" pitchFamily="49" charset="0"/>
              </a:rPr>
              <a:t>{</a:t>
            </a:r>
          </a:p>
          <a:p>
            <a:pPr marL="457200" indent="-457200">
              <a:buClr>
                <a:srgbClr val="000000"/>
              </a:buClr>
              <a:buFont typeface="+mj-lt"/>
              <a:buAutoNum type="arabicPeriod"/>
            </a:pPr>
            <a:r>
              <a:rPr lang="en-US" sz="1800" dirty="0">
                <a:solidFill>
                  <a:srgbClr val="2B91AF"/>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 </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&gt; Collection1;</a:t>
            </a:r>
          </a:p>
          <a:p>
            <a:pPr marL="457200" indent="-457200">
              <a:buFont typeface="+mj-lt"/>
              <a:buAutoNum type="arabicPeriod"/>
            </a:pPr>
            <a:r>
              <a:rPr lang="en-US" sz="1800" dirty="0">
                <a:solidFill>
                  <a:srgbClr val="000000"/>
                </a:solidFill>
                <a:highlight>
                  <a:srgbClr val="FFFFFF"/>
                </a:highlight>
                <a:latin typeface="Consolas" panose="020B0609020204030204" pitchFamily="49" charset="0"/>
              </a:rPr>
              <a:t>}</a:t>
            </a:r>
          </a:p>
          <a:p>
            <a:r>
              <a:rPr lang="en-US" sz="1800" dirty="0"/>
              <a:t>You need to add </a:t>
            </a:r>
            <a:r>
              <a:rPr lang="en-US" sz="1800" b="1" dirty="0"/>
              <a:t>string1</a:t>
            </a:r>
            <a:r>
              <a:rPr lang="en-US" sz="1800" dirty="0"/>
              <a:t> to </a:t>
            </a:r>
            <a:r>
              <a:rPr lang="en-US" sz="1800" b="1" dirty="0"/>
              <a:t>Collection1</a:t>
            </a:r>
            <a:r>
              <a:rPr lang="en-US" sz="1800" dirty="0"/>
              <a:t>. What lines of code should you do? (Choose 2. Each answer represents part of the solution.)</a:t>
            </a:r>
          </a:p>
          <a:p>
            <a:pPr marL="457200" indent="-457200">
              <a:buAutoNum type="alphaLcPeriod"/>
            </a:pPr>
            <a:r>
              <a:rPr lang="en-US" sz="1800" dirty="0"/>
              <a:t>Update line 3 to </a:t>
            </a:r>
            <a:r>
              <a:rPr lang="en-US" sz="1800" dirty="0">
                <a:latin typeface="Consolas" panose="020B0609020204030204" pitchFamily="49" charset="0"/>
                <a:cs typeface="Consolas" panose="020B0609020204030204" pitchFamily="49" charset="0"/>
              </a:rPr>
              <a:t>string string1 = "String 1";</a:t>
            </a:r>
          </a:p>
          <a:p>
            <a:pPr marL="457200" indent="-457200">
              <a:buAutoNum type="alphaLcPeriod"/>
            </a:pPr>
            <a:r>
              <a:rPr lang="en-US" sz="1800" dirty="0"/>
              <a:t>Update line 4 to </a:t>
            </a:r>
            <a:r>
              <a:rPr lang="en-US" sz="1800" dirty="0">
                <a:latin typeface="Consolas" panose="020B0609020204030204" pitchFamily="49" charset="0"/>
                <a:cs typeface="Consolas" panose="020B0609020204030204" pitchFamily="49" charset="0"/>
              </a:rPr>
              <a:t>Class1 </a:t>
            </a:r>
            <a:r>
              <a:rPr lang="en-US" sz="1800" dirty="0" err="1">
                <a:latin typeface="Consolas" panose="020B0609020204030204" pitchFamily="49" charset="0"/>
                <a:cs typeface="Consolas" panose="020B0609020204030204" pitchFamily="49" charset="0"/>
              </a:rPr>
              <a:t>class1</a:t>
            </a:r>
            <a:r>
              <a:rPr lang="en-US" sz="1800" dirty="0">
                <a:latin typeface="Consolas" panose="020B0609020204030204" pitchFamily="49" charset="0"/>
                <a:cs typeface="Consolas" panose="020B0609020204030204" pitchFamily="49" charset="0"/>
              </a:rPr>
              <a:t> = new Class1();</a:t>
            </a:r>
          </a:p>
          <a:p>
            <a:pPr marL="457200" indent="-457200">
              <a:buFont typeface="Arial" pitchFamily="34" charset="0"/>
              <a:buAutoNum type="alphaLcPeriod"/>
            </a:pPr>
            <a:r>
              <a:rPr lang="en-US" sz="1800" dirty="0"/>
              <a:t>At line 5, insert </a:t>
            </a:r>
            <a:r>
              <a:rPr lang="en-US" sz="1800" dirty="0">
                <a:latin typeface="Consolas" panose="020B0609020204030204" pitchFamily="49" charset="0"/>
                <a:cs typeface="Consolas" panose="020B0609020204030204" pitchFamily="49" charset="0"/>
              </a:rPr>
              <a:t>class1.Collection1 = new List&lt;string&gt;();</a:t>
            </a:r>
          </a:p>
          <a:p>
            <a:pPr marL="457200" indent="-457200">
              <a:buFont typeface="Arial" pitchFamily="34" charset="0"/>
              <a:buAutoNum type="alphaLcPeriod"/>
            </a:pPr>
            <a:r>
              <a:rPr lang="en-US" sz="1800" dirty="0"/>
              <a:t>At line 6, insert </a:t>
            </a:r>
            <a:r>
              <a:rPr lang="en-US" sz="1800" dirty="0">
                <a:latin typeface="Consolas" panose="020B0609020204030204" pitchFamily="49" charset="0"/>
                <a:cs typeface="Consolas" panose="020B0609020204030204" pitchFamily="49" charset="0"/>
              </a:rPr>
              <a:t>class1.Collection1.Add(string1);</a:t>
            </a:r>
          </a:p>
        </p:txBody>
      </p:sp>
      <p:sp>
        <p:nvSpPr>
          <p:cNvPr id="4" name="Rounded Rectangle 3"/>
          <p:cNvSpPr/>
          <p:nvPr/>
        </p:nvSpPr>
        <p:spPr bwMode="auto">
          <a:xfrm>
            <a:off x="9058153" y="6264764"/>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answers: C &amp; D</a:t>
            </a:r>
          </a:p>
        </p:txBody>
      </p:sp>
    </p:spTree>
    <p:extLst>
      <p:ext uri="{BB962C8B-B14F-4D97-AF65-F5344CB8AC3E}">
        <p14:creationId xmlns:p14="http://schemas.microsoft.com/office/powerpoint/2010/main" val="3695736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Text Placeholder 4"/>
          <p:cNvSpPr>
            <a:spLocks noGrp="1"/>
          </p:cNvSpPr>
          <p:nvPr>
            <p:ph type="body" sz="quarter" idx="10"/>
          </p:nvPr>
        </p:nvSpPr>
        <p:spPr>
          <a:xfrm>
            <a:off x="274638" y="2286000"/>
            <a:ext cx="11887200" cy="2769989"/>
          </a:xfrm>
        </p:spPr>
        <p:txBody>
          <a:bodyPr/>
          <a:lstStyle/>
          <a:p>
            <a:r>
              <a:rPr lang="en-US" dirty="0"/>
              <a:t>Manage program flow</a:t>
            </a:r>
          </a:p>
          <a:p>
            <a:r>
              <a:rPr lang="en-US" dirty="0"/>
              <a:t>Create and use types</a:t>
            </a:r>
          </a:p>
          <a:p>
            <a:r>
              <a:rPr lang="en-US" dirty="0">
                <a:solidFill>
                  <a:srgbClr val="00B0F0"/>
                </a:solidFill>
              </a:rPr>
              <a:t>Debug applications and implement security</a:t>
            </a:r>
          </a:p>
          <a:p>
            <a:r>
              <a:rPr lang="en-US" dirty="0"/>
              <a:t>Implement data access</a:t>
            </a:r>
          </a:p>
        </p:txBody>
      </p:sp>
    </p:spTree>
    <p:extLst>
      <p:ext uri="{BB962C8B-B14F-4D97-AF65-F5344CB8AC3E}">
        <p14:creationId xmlns:p14="http://schemas.microsoft.com/office/powerpoint/2010/main" val="27840802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More Detail</a:t>
            </a:r>
          </a:p>
        </p:txBody>
      </p:sp>
      <p:sp>
        <p:nvSpPr>
          <p:cNvPr id="3" name="Text Placeholder 2"/>
          <p:cNvSpPr>
            <a:spLocks noGrp="1"/>
          </p:cNvSpPr>
          <p:nvPr>
            <p:ph type="body" sz="quarter" idx="10"/>
          </p:nvPr>
        </p:nvSpPr>
        <p:spPr>
          <a:xfrm>
            <a:off x="274638" y="2286000"/>
            <a:ext cx="11887200" cy="3582519"/>
          </a:xfrm>
        </p:spPr>
        <p:txBody>
          <a:bodyPr/>
          <a:lstStyle/>
          <a:p>
            <a:r>
              <a:rPr lang="en-US" dirty="0"/>
              <a:t>What we will touch on:</a:t>
            </a:r>
          </a:p>
          <a:p>
            <a:r>
              <a:rPr lang="en-US" sz="3200" dirty="0"/>
              <a:t>  Complex concepts</a:t>
            </a:r>
          </a:p>
          <a:p>
            <a:r>
              <a:rPr lang="en-US" sz="3200" dirty="0"/>
              <a:t>  Technologies you might not be familiar with</a:t>
            </a:r>
          </a:p>
          <a:p>
            <a:r>
              <a:rPr lang="en-US" sz="3200" dirty="0"/>
              <a:t>  Sample questions</a:t>
            </a:r>
          </a:p>
          <a:p>
            <a:r>
              <a:rPr lang="en-US" dirty="0"/>
              <a:t>What we won’t touch on:</a:t>
            </a:r>
          </a:p>
          <a:p>
            <a:r>
              <a:rPr lang="en-US" sz="3200" dirty="0"/>
              <a:t>  </a:t>
            </a:r>
            <a:r>
              <a:rPr lang="en-US" sz="3200" dirty="0" err="1"/>
              <a:t>Console.WriteLine</a:t>
            </a:r>
            <a:r>
              <a:rPr lang="en-US" sz="3200" dirty="0"/>
              <a:t>("Hello, world!");</a:t>
            </a:r>
          </a:p>
        </p:txBody>
      </p:sp>
    </p:spTree>
    <p:extLst>
      <p:ext uri="{BB962C8B-B14F-4D97-AF65-F5344CB8AC3E}">
        <p14:creationId xmlns:p14="http://schemas.microsoft.com/office/powerpoint/2010/main" val="31925385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encryption</a:t>
            </a:r>
          </a:p>
        </p:txBody>
      </p:sp>
      <p:sp>
        <p:nvSpPr>
          <p:cNvPr id="3" name="Text Placeholder 2"/>
          <p:cNvSpPr>
            <a:spLocks noGrp="1"/>
          </p:cNvSpPr>
          <p:nvPr>
            <p:ph type="body" sz="quarter" idx="10"/>
          </p:nvPr>
        </p:nvSpPr>
        <p:spPr>
          <a:xfrm>
            <a:off x="274638" y="2286000"/>
            <a:ext cx="11887200" cy="4395049"/>
          </a:xfrm>
        </p:spPr>
        <p:txBody>
          <a:bodyPr/>
          <a:lstStyle/>
          <a:p>
            <a:r>
              <a:rPr lang="en-US" dirty="0"/>
              <a:t>Reversible encryption, single key</a:t>
            </a:r>
          </a:p>
          <a:p>
            <a:endParaRPr lang="en-US" dirty="0"/>
          </a:p>
          <a:p>
            <a:endParaRPr lang="en-US" dirty="0"/>
          </a:p>
          <a:p>
            <a:r>
              <a:rPr lang="en-US" dirty="0" err="1">
                <a:hlinkClick r:id="rId2"/>
              </a:rPr>
              <a:t>System.Security.Cryptography.SymmetricAlgorithm</a:t>
            </a:r>
            <a:endParaRPr lang="en-US" dirty="0"/>
          </a:p>
          <a:p>
            <a:r>
              <a:rPr lang="en-US" sz="3200" dirty="0">
                <a:solidFill>
                  <a:srgbClr val="606060"/>
                </a:solidFill>
              </a:rPr>
              <a:t>DES</a:t>
            </a:r>
          </a:p>
          <a:p>
            <a:r>
              <a:rPr lang="en-US" sz="3200" dirty="0">
                <a:solidFill>
                  <a:srgbClr val="606060"/>
                </a:solidFill>
              </a:rPr>
              <a:t>RC2</a:t>
            </a:r>
          </a:p>
          <a:p>
            <a:r>
              <a:rPr lang="en-US" sz="3200" dirty="0" err="1">
                <a:solidFill>
                  <a:srgbClr val="606060"/>
                </a:solidFill>
              </a:rPr>
              <a:t>TripleDES</a:t>
            </a:r>
            <a:endParaRPr lang="en-US" sz="3200" dirty="0">
              <a:solidFill>
                <a:srgbClr val="606060"/>
              </a:solidFill>
            </a:endParaRPr>
          </a:p>
        </p:txBody>
      </p:sp>
      <p:sp>
        <p:nvSpPr>
          <p:cNvPr id="4" name="Rounded Rectangle 3"/>
          <p:cNvSpPr/>
          <p:nvPr/>
        </p:nvSpPr>
        <p:spPr bwMode="auto">
          <a:xfrm>
            <a:off x="2393576" y="3003176"/>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Hello, world!</a:t>
            </a:r>
          </a:p>
        </p:txBody>
      </p:sp>
      <p:sp>
        <p:nvSpPr>
          <p:cNvPr id="5" name="Rounded Rectangle 4"/>
          <p:cNvSpPr/>
          <p:nvPr/>
        </p:nvSpPr>
        <p:spPr bwMode="auto">
          <a:xfrm>
            <a:off x="2393576" y="3039951"/>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Agaa5#*26ayzzdft</a:t>
            </a:r>
          </a:p>
        </p:txBody>
      </p:sp>
      <p:sp>
        <p:nvSpPr>
          <p:cNvPr id="6" name="Rounded Rectangle 5"/>
          <p:cNvSpPr/>
          <p:nvPr/>
        </p:nvSpPr>
        <p:spPr bwMode="auto">
          <a:xfrm>
            <a:off x="2393576" y="3021563"/>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Hello, world!</a:t>
            </a:r>
          </a:p>
        </p:txBody>
      </p:sp>
    </p:spTree>
    <p:extLst>
      <p:ext uri="{BB962C8B-B14F-4D97-AF65-F5344CB8AC3E}">
        <p14:creationId xmlns:p14="http://schemas.microsoft.com/office/powerpoint/2010/main" val="349323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Encryption</a:t>
            </a:r>
          </a:p>
        </p:txBody>
      </p:sp>
      <p:sp>
        <p:nvSpPr>
          <p:cNvPr id="4" name="Text Placeholder 2"/>
          <p:cNvSpPr>
            <a:spLocks noGrp="1"/>
          </p:cNvSpPr>
          <p:nvPr>
            <p:ph type="body" sz="quarter" idx="10"/>
          </p:nvPr>
        </p:nvSpPr>
        <p:spPr>
          <a:xfrm>
            <a:off x="274638" y="2286000"/>
            <a:ext cx="11887200" cy="4395049"/>
          </a:xfrm>
        </p:spPr>
        <p:txBody>
          <a:bodyPr/>
          <a:lstStyle/>
          <a:p>
            <a:r>
              <a:rPr lang="en-US" dirty="0"/>
              <a:t>Reversible encryption, two keys</a:t>
            </a:r>
          </a:p>
          <a:p>
            <a:endParaRPr lang="en-US" dirty="0"/>
          </a:p>
          <a:p>
            <a:endParaRPr lang="en-US" dirty="0"/>
          </a:p>
          <a:p>
            <a:r>
              <a:rPr lang="en-US" dirty="0" err="1">
                <a:hlinkClick r:id="rId2"/>
              </a:rPr>
              <a:t>System.Security.Cryptography.AsymmetricAlgorithm</a:t>
            </a:r>
            <a:endParaRPr lang="en-US" dirty="0"/>
          </a:p>
          <a:p>
            <a:r>
              <a:rPr lang="en-US" sz="3200" dirty="0">
                <a:solidFill>
                  <a:srgbClr val="606060"/>
                </a:solidFill>
              </a:rPr>
              <a:t>DSA</a:t>
            </a:r>
          </a:p>
          <a:p>
            <a:r>
              <a:rPr lang="en-US" sz="3200" dirty="0" err="1">
                <a:solidFill>
                  <a:srgbClr val="606060"/>
                </a:solidFill>
              </a:rPr>
              <a:t>ECDsa</a:t>
            </a:r>
            <a:endParaRPr lang="en-US" sz="3200" dirty="0">
              <a:solidFill>
                <a:srgbClr val="606060"/>
              </a:solidFill>
            </a:endParaRPr>
          </a:p>
          <a:p>
            <a:r>
              <a:rPr lang="en-US" sz="3200" dirty="0">
                <a:solidFill>
                  <a:srgbClr val="606060"/>
                </a:solidFill>
              </a:rPr>
              <a:t>RSA</a:t>
            </a:r>
          </a:p>
        </p:txBody>
      </p:sp>
      <p:sp>
        <p:nvSpPr>
          <p:cNvPr id="8" name="Rounded Rectangle 7"/>
          <p:cNvSpPr/>
          <p:nvPr/>
        </p:nvSpPr>
        <p:spPr bwMode="auto">
          <a:xfrm>
            <a:off x="2393576" y="3003176"/>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Hello, world!</a:t>
            </a:r>
          </a:p>
        </p:txBody>
      </p:sp>
      <p:sp>
        <p:nvSpPr>
          <p:cNvPr id="9" name="Rounded Rectangle 8"/>
          <p:cNvSpPr/>
          <p:nvPr/>
        </p:nvSpPr>
        <p:spPr bwMode="auto">
          <a:xfrm>
            <a:off x="2393576" y="3039951"/>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Agaa5#*26ayzzdft</a:t>
            </a:r>
          </a:p>
        </p:txBody>
      </p:sp>
      <p:sp>
        <p:nvSpPr>
          <p:cNvPr id="10" name="Rounded Rectangle 9"/>
          <p:cNvSpPr/>
          <p:nvPr/>
        </p:nvSpPr>
        <p:spPr bwMode="auto">
          <a:xfrm>
            <a:off x="2393576" y="3021563"/>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Hello, world!</a:t>
            </a:r>
          </a:p>
        </p:txBody>
      </p:sp>
    </p:spTree>
    <p:extLst>
      <p:ext uri="{BB962C8B-B14F-4D97-AF65-F5344CB8AC3E}">
        <p14:creationId xmlns:p14="http://schemas.microsoft.com/office/powerpoint/2010/main" val="2694494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a:t>
            </a:r>
          </a:p>
        </p:txBody>
      </p:sp>
      <p:sp>
        <p:nvSpPr>
          <p:cNvPr id="4" name="Text Placeholder 2"/>
          <p:cNvSpPr>
            <a:spLocks noGrp="1"/>
          </p:cNvSpPr>
          <p:nvPr>
            <p:ph type="body" sz="quarter" idx="10"/>
          </p:nvPr>
        </p:nvSpPr>
        <p:spPr>
          <a:xfrm>
            <a:off x="274638" y="2286000"/>
            <a:ext cx="11887200" cy="4395049"/>
          </a:xfrm>
        </p:spPr>
        <p:txBody>
          <a:bodyPr/>
          <a:lstStyle/>
          <a:p>
            <a:r>
              <a:rPr lang="en-US" dirty="0"/>
              <a:t>Irreversible encryption</a:t>
            </a:r>
          </a:p>
          <a:p>
            <a:endParaRPr lang="en-US" dirty="0"/>
          </a:p>
          <a:p>
            <a:endParaRPr lang="en-US" dirty="0"/>
          </a:p>
          <a:p>
            <a:r>
              <a:rPr lang="en-US" dirty="0" err="1">
                <a:hlinkClick r:id="rId2"/>
              </a:rPr>
              <a:t>System.Security.Cryptography.HashAlgorithm</a:t>
            </a:r>
            <a:endParaRPr lang="en-US" dirty="0"/>
          </a:p>
          <a:p>
            <a:r>
              <a:rPr lang="en-US" sz="3200" dirty="0">
                <a:solidFill>
                  <a:srgbClr val="606060"/>
                </a:solidFill>
              </a:rPr>
              <a:t>MD5</a:t>
            </a:r>
          </a:p>
          <a:p>
            <a:r>
              <a:rPr lang="en-US" sz="3200" dirty="0">
                <a:solidFill>
                  <a:srgbClr val="606060"/>
                </a:solidFill>
              </a:rPr>
              <a:t>SHA1</a:t>
            </a:r>
          </a:p>
          <a:p>
            <a:r>
              <a:rPr lang="en-US" sz="3200" dirty="0">
                <a:solidFill>
                  <a:srgbClr val="606060"/>
                </a:solidFill>
              </a:rPr>
              <a:t>SHA256</a:t>
            </a:r>
          </a:p>
        </p:txBody>
      </p:sp>
      <p:sp>
        <p:nvSpPr>
          <p:cNvPr id="5" name="Rounded Rectangle 4"/>
          <p:cNvSpPr/>
          <p:nvPr/>
        </p:nvSpPr>
        <p:spPr bwMode="auto">
          <a:xfrm>
            <a:off x="2393576" y="3003176"/>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Hello, world!</a:t>
            </a:r>
          </a:p>
        </p:txBody>
      </p:sp>
      <p:sp>
        <p:nvSpPr>
          <p:cNvPr id="6" name="Rounded Rectangle 5"/>
          <p:cNvSpPr/>
          <p:nvPr/>
        </p:nvSpPr>
        <p:spPr bwMode="auto">
          <a:xfrm>
            <a:off x="2393576" y="3039951"/>
            <a:ext cx="4554071" cy="102197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Agaa5#*26ayzzdft</a:t>
            </a:r>
          </a:p>
        </p:txBody>
      </p:sp>
    </p:spTree>
    <p:extLst>
      <p:ext uri="{BB962C8B-B14F-4D97-AF65-F5344CB8AC3E}">
        <p14:creationId xmlns:p14="http://schemas.microsoft.com/office/powerpoint/2010/main" val="127449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Serialize and </a:t>
            </a:r>
            <a:r>
              <a:rPr lang="en-US" dirty="0" err="1"/>
              <a:t>deserialize</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2482626143"/>
                  </p:ext>
                </p:extLst>
              </p:nvPr>
            </p:nvGraphicFramePr>
            <p:xfrm>
              <a:off x="0" y="2096428"/>
              <a:ext cx="12350750" cy="489809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96428"/>
                <a:ext cx="12350750" cy="4898097"/>
              </a:xfrm>
              <a:prstGeom prst="rect">
                <a:avLst/>
              </a:prstGeom>
            </p:spPr>
          </p:pic>
        </mc:Fallback>
      </mc:AlternateContent>
    </p:spTree>
    <p:extLst>
      <p:ext uri="{BB962C8B-B14F-4D97-AF65-F5344CB8AC3E}">
        <p14:creationId xmlns:p14="http://schemas.microsoft.com/office/powerpoint/2010/main" val="7799413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to the event log</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2645231259"/>
                  </p:ext>
                </p:extLst>
              </p:nvPr>
            </p:nvGraphicFramePr>
            <p:xfrm>
              <a:off x="0" y="2062976"/>
              <a:ext cx="12350750" cy="493154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62976"/>
                <a:ext cx="12350750" cy="4931548"/>
              </a:xfrm>
              <a:prstGeom prst="rect">
                <a:avLst/>
              </a:prstGeom>
            </p:spPr>
          </p:pic>
        </mc:Fallback>
      </mc:AlternateContent>
    </p:spTree>
    <p:extLst>
      <p:ext uri="{BB962C8B-B14F-4D97-AF65-F5344CB8AC3E}">
        <p14:creationId xmlns:p14="http://schemas.microsoft.com/office/powerpoint/2010/main" val="32883663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tracing in </a:t>
            </a:r>
            <a:r>
              <a:rPr lang="en-US" dirty="0" err="1"/>
              <a:t>app.config</a:t>
            </a:r>
            <a:endParaRPr lang="en-US" dirty="0"/>
          </a:p>
        </p:txBody>
      </p:sp>
      <p:sp>
        <p:nvSpPr>
          <p:cNvPr id="4" name="Text Placeholder 3"/>
          <p:cNvSpPr>
            <a:spLocks noGrp="1"/>
          </p:cNvSpPr>
          <p:nvPr>
            <p:ph type="body" sz="quarter" idx="10"/>
          </p:nvPr>
        </p:nvSpPr>
        <p:spPr>
          <a:xfrm>
            <a:off x="274638" y="1221157"/>
            <a:ext cx="11887199" cy="5201424"/>
          </a:xfrm>
        </p:spPr>
        <p:txBody>
          <a:bodyPr/>
          <a:lstStyle/>
          <a:p>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system.diagnostics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sources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source</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DemoSource</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switchName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DemoSwitch</a:t>
            </a:r>
            <a:r>
              <a:rPr lang="en-US" sz="2000" dirty="0">
                <a:solidFill>
                  <a:srgbClr val="000000"/>
                </a:solidFill>
                <a:highlight>
                  <a:srgbClr val="FFFFFF"/>
                </a:highlight>
                <a:latin typeface="Consolas" panose="020B0609020204030204" pitchFamily="49" charset="0"/>
              </a:rPr>
              <a:t>“</a:t>
            </a:r>
            <a:endParaRPr lang="en-US" sz="2000" dirty="0">
              <a:solidFill>
                <a:srgbClr val="0000FF"/>
              </a:solidFill>
              <a:highlight>
                <a:srgbClr val="FFFFFF"/>
              </a:highlight>
              <a:latin typeface="Consolas" panose="020B0609020204030204" pitchFamily="49" charset="0"/>
            </a:endParaRPr>
          </a:p>
          <a:p>
            <a:r>
              <a:rPr lang="en-US" sz="2000" dirty="0">
                <a:solidFill>
                  <a:srgbClr val="0000FF"/>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switchType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System.Diagnostics.SourceSwitch</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listeners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add</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console</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type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System.Diagnostics.ConsoleTraceListener</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a:t>
            </a:r>
          </a:p>
          <a:p>
            <a:r>
              <a:rPr lang="en-US" sz="2000" dirty="0">
                <a:solidFill>
                  <a:srgbClr val="0000FF"/>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initializeData</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false</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remove</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Default</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listeners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source</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sources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switches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add</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name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DemoSwitch</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value</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Warning</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  &lt;/</a:t>
            </a:r>
            <a:r>
              <a:rPr lang="en-US" sz="2000" dirty="0">
                <a:solidFill>
                  <a:srgbClr val="A31515"/>
                </a:solidFill>
                <a:highlight>
                  <a:srgbClr val="FFFFFF"/>
                </a:highlight>
                <a:latin typeface="Consolas" panose="020B0609020204030204" pitchFamily="49" charset="0"/>
              </a:rPr>
              <a:t>switches</a:t>
            </a:r>
            <a:r>
              <a:rPr lang="en-US" sz="2000" dirty="0">
                <a:solidFill>
                  <a:srgbClr val="0000FF"/>
                </a:solidFill>
                <a:highlight>
                  <a:srgbClr val="FFFFFF"/>
                </a:highlight>
                <a:latin typeface="Consolas" panose="020B0609020204030204" pitchFamily="49" charset="0"/>
              </a:rPr>
              <a:t>&gt;</a:t>
            </a:r>
          </a:p>
          <a:p>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system.diagnostics</a:t>
            </a:r>
            <a:r>
              <a:rPr lang="en-US" sz="2000" dirty="0">
                <a:solidFill>
                  <a:srgbClr val="0000FF"/>
                </a:solidFill>
                <a:highlight>
                  <a:srgbClr val="FFFFFF"/>
                </a:highlight>
                <a:latin typeface="Consolas" panose="020B0609020204030204" pitchFamily="49" charset="0"/>
              </a:rPr>
              <a:t>&gt;</a:t>
            </a:r>
            <a:endParaRPr lang="en-US" sz="2000" dirty="0"/>
          </a:p>
        </p:txBody>
      </p:sp>
    </p:spTree>
    <p:extLst>
      <p:ext uri="{BB962C8B-B14F-4D97-AF65-F5344CB8AC3E}">
        <p14:creationId xmlns:p14="http://schemas.microsoft.com/office/powerpoint/2010/main" val="37720739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using </a:t>
            </a:r>
            <a:r>
              <a:rPr lang="en-US" dirty="0" err="1"/>
              <a:t>app.config</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4073898749"/>
                  </p:ext>
                </p:extLst>
              </p:nvPr>
            </p:nvGraphicFramePr>
            <p:xfrm>
              <a:off x="0" y="2074127"/>
              <a:ext cx="12350750" cy="492039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74127"/>
                <a:ext cx="12350750" cy="4920397"/>
              </a:xfrm>
              <a:prstGeom prst="rect">
                <a:avLst/>
              </a:prstGeom>
            </p:spPr>
          </p:pic>
        </mc:Fallback>
      </mc:AlternateContent>
    </p:spTree>
    <p:extLst>
      <p:ext uri="{BB962C8B-B14F-4D97-AF65-F5344CB8AC3E}">
        <p14:creationId xmlns:p14="http://schemas.microsoft.com/office/powerpoint/2010/main" val="32594153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programmatically</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3712690098"/>
                  </p:ext>
                </p:extLst>
              </p:nvPr>
            </p:nvGraphicFramePr>
            <p:xfrm>
              <a:off x="0" y="2051824"/>
              <a:ext cx="12350750" cy="49427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0" y="2051824"/>
                <a:ext cx="12350750" cy="4942700"/>
              </a:xfrm>
              <a:prstGeom prst="rect">
                <a:avLst/>
              </a:prstGeom>
            </p:spPr>
          </p:pic>
        </mc:Fallback>
      </mc:AlternateContent>
    </p:spTree>
    <p:extLst>
      <p:ext uri="{BB962C8B-B14F-4D97-AF65-F5344CB8AC3E}">
        <p14:creationId xmlns:p14="http://schemas.microsoft.com/office/powerpoint/2010/main" val="321162112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Compiler directives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pp 4"/>
              <p:cNvGraphicFramePr>
                <a:graphicFrameLocks noGrp="1"/>
              </p:cNvGraphicFramePr>
              <p:nvPr>
                <p:extLst>
                  <p:ext uri="{D42A27DB-BD31-4B8C-83A1-F6EECF244321}">
                    <p14:modId xmlns:p14="http://schemas.microsoft.com/office/powerpoint/2010/main" val="1062070385"/>
                  </p:ext>
                </p:extLst>
              </p:nvPr>
            </p:nvGraphicFramePr>
            <p:xfrm>
              <a:off x="0" y="1973765"/>
              <a:ext cx="12350750" cy="502075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pp 4"/>
              <p:cNvPicPr>
                <a:picLocks noGrp="1" noRot="1" noChangeAspect="1" noMove="1" noResize="1" noEditPoints="1" noAdjustHandles="1" noChangeArrowheads="1" noChangeShapeType="1"/>
              </p:cNvPicPr>
              <p:nvPr/>
            </p:nvPicPr>
            <p:blipFill>
              <a:blip r:embed="rId3"/>
              <a:stretch>
                <a:fillRect/>
              </a:stretch>
            </p:blipFill>
            <p:spPr>
              <a:xfrm>
                <a:off x="0" y="1973765"/>
                <a:ext cx="12350750" cy="5020759"/>
              </a:xfrm>
              <a:prstGeom prst="rect">
                <a:avLst/>
              </a:prstGeom>
            </p:spPr>
          </p:pic>
        </mc:Fallback>
      </mc:AlternateContent>
    </p:spTree>
    <p:extLst>
      <p:ext uri="{BB962C8B-B14F-4D97-AF65-F5344CB8AC3E}">
        <p14:creationId xmlns:p14="http://schemas.microsoft.com/office/powerpoint/2010/main" val="3352058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Text Placeholder 4"/>
          <p:cNvSpPr>
            <a:spLocks noGrp="1"/>
          </p:cNvSpPr>
          <p:nvPr>
            <p:ph type="body" sz="quarter" idx="10"/>
          </p:nvPr>
        </p:nvSpPr>
        <p:spPr>
          <a:xfrm>
            <a:off x="274638" y="2286000"/>
            <a:ext cx="11887200" cy="2769989"/>
          </a:xfrm>
        </p:spPr>
        <p:txBody>
          <a:bodyPr/>
          <a:lstStyle/>
          <a:p>
            <a:r>
              <a:rPr lang="en-US" dirty="0"/>
              <a:t>Manage program flow</a:t>
            </a:r>
          </a:p>
          <a:p>
            <a:r>
              <a:rPr lang="en-US" dirty="0"/>
              <a:t>Create and use types</a:t>
            </a:r>
          </a:p>
          <a:p>
            <a:r>
              <a:rPr lang="en-US" dirty="0"/>
              <a:t>Debug applications and implement security</a:t>
            </a:r>
          </a:p>
          <a:p>
            <a:r>
              <a:rPr lang="en-US" dirty="0">
                <a:solidFill>
                  <a:srgbClr val="00B0F0"/>
                </a:solidFill>
              </a:rPr>
              <a:t>Implement data access</a:t>
            </a:r>
          </a:p>
        </p:txBody>
      </p:sp>
    </p:spTree>
    <p:extLst>
      <p:ext uri="{BB962C8B-B14F-4D97-AF65-F5344CB8AC3E}">
        <p14:creationId xmlns:p14="http://schemas.microsoft.com/office/powerpoint/2010/main" val="34551707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Text Placeholder 4"/>
          <p:cNvSpPr>
            <a:spLocks noGrp="1"/>
          </p:cNvSpPr>
          <p:nvPr>
            <p:ph type="body" sz="quarter" idx="10"/>
          </p:nvPr>
        </p:nvSpPr>
        <p:spPr>
          <a:xfrm>
            <a:off x="274638" y="2286000"/>
            <a:ext cx="11887200" cy="2769989"/>
          </a:xfrm>
        </p:spPr>
        <p:txBody>
          <a:bodyPr/>
          <a:lstStyle/>
          <a:p>
            <a:r>
              <a:rPr lang="en-US" dirty="0"/>
              <a:t>Manage program flow</a:t>
            </a:r>
          </a:p>
          <a:p>
            <a:r>
              <a:rPr lang="en-US" dirty="0"/>
              <a:t>Create and use types</a:t>
            </a:r>
          </a:p>
          <a:p>
            <a:r>
              <a:rPr lang="en-US" dirty="0"/>
              <a:t>Debug applications and implement security</a:t>
            </a:r>
          </a:p>
          <a:p>
            <a:r>
              <a:rPr lang="en-US" dirty="0"/>
              <a:t>Implement data access</a:t>
            </a:r>
          </a:p>
        </p:txBody>
      </p:sp>
    </p:spTree>
    <p:extLst>
      <p:ext uri="{BB962C8B-B14F-4D97-AF65-F5344CB8AC3E}">
        <p14:creationId xmlns:p14="http://schemas.microsoft.com/office/powerpoint/2010/main" val="78708623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streams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4000272052"/>
                  </p:ext>
                </p:extLst>
              </p:nvPr>
            </p:nvGraphicFramePr>
            <p:xfrm>
              <a:off x="-1" y="2074127"/>
              <a:ext cx="12350750" cy="485372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1" y="2074127"/>
                <a:ext cx="12350750" cy="4853722"/>
              </a:xfrm>
              <a:prstGeom prst="rect">
                <a:avLst/>
              </a:prstGeom>
            </p:spPr>
          </p:pic>
        </mc:Fallback>
      </mc:AlternateContent>
    </p:spTree>
    <p:extLst>
      <p:ext uri="{BB962C8B-B14F-4D97-AF65-F5344CB8AC3E}">
        <p14:creationId xmlns:p14="http://schemas.microsoft.com/office/powerpoint/2010/main" val="39118485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streams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nvGraphicFramePr>
            <p:xfrm>
              <a:off x="-1" y="2074127"/>
              <a:ext cx="12350750" cy="485372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3"/>
              <a:stretch>
                <a:fillRect/>
              </a:stretch>
            </p:blipFill>
            <p:spPr>
              <a:xfrm>
                <a:off x="-1" y="2074127"/>
                <a:ext cx="12350750" cy="4853722"/>
              </a:xfrm>
              <a:prstGeom prst="rect">
                <a:avLst/>
              </a:prstGeom>
            </p:spPr>
          </p:pic>
        </mc:Fallback>
      </mc:AlternateContent>
    </p:spTree>
    <p:extLst>
      <p:ext uri="{BB962C8B-B14F-4D97-AF65-F5344CB8AC3E}">
        <p14:creationId xmlns:p14="http://schemas.microsoft.com/office/powerpoint/2010/main" val="40767139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LINQ query results (join)</a:t>
            </a:r>
          </a:p>
        </p:txBody>
      </p:sp>
      <p:sp>
        <p:nvSpPr>
          <p:cNvPr id="3" name="Text Placeholder 2"/>
          <p:cNvSpPr>
            <a:spLocks noGrp="1"/>
          </p:cNvSpPr>
          <p:nvPr>
            <p:ph type="body" sz="quarter" idx="10"/>
          </p:nvPr>
        </p:nvSpPr>
        <p:spPr>
          <a:xfrm>
            <a:off x="274638" y="2286000"/>
            <a:ext cx="11887200" cy="3139321"/>
          </a:xfrm>
        </p:spPr>
        <p:txBody>
          <a:bodyPr/>
          <a:lstStyle/>
          <a:p>
            <a:r>
              <a:rPr lang="en-US" sz="3000" dirty="0"/>
              <a:t>Pizza   Food</a:t>
            </a:r>
          </a:p>
          <a:p>
            <a:r>
              <a:rPr lang="en-US" sz="3000" dirty="0"/>
              <a:t>Pasta   Food</a:t>
            </a:r>
          </a:p>
          <a:p>
            <a:r>
              <a:rPr lang="en-US" sz="3000" dirty="0"/>
              <a:t>Soda    Beverage</a:t>
            </a:r>
          </a:p>
          <a:p>
            <a:r>
              <a:rPr lang="en-US" sz="3000" dirty="0"/>
              <a:t>Water   Beverage</a:t>
            </a:r>
          </a:p>
          <a:p>
            <a:r>
              <a:rPr lang="en-US" sz="3000" dirty="0"/>
              <a:t>Ketchup Condiment</a:t>
            </a:r>
          </a:p>
          <a:p>
            <a:r>
              <a:rPr lang="en-US" sz="3000" dirty="0"/>
              <a:t>Mustard Condiment</a:t>
            </a:r>
          </a:p>
        </p:txBody>
      </p:sp>
    </p:spTree>
    <p:extLst>
      <p:ext uri="{BB962C8B-B14F-4D97-AF65-F5344CB8AC3E}">
        <p14:creationId xmlns:p14="http://schemas.microsoft.com/office/powerpoint/2010/main" val="329801474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LINQ query results (group)</a:t>
            </a:r>
          </a:p>
        </p:txBody>
      </p:sp>
      <p:sp>
        <p:nvSpPr>
          <p:cNvPr id="3" name="Text Placeholder 2"/>
          <p:cNvSpPr>
            <a:spLocks noGrp="1"/>
          </p:cNvSpPr>
          <p:nvPr>
            <p:ph type="body" sz="quarter" idx="10"/>
          </p:nvPr>
        </p:nvSpPr>
        <p:spPr>
          <a:xfrm>
            <a:off x="274638" y="2286000"/>
            <a:ext cx="11887200" cy="4662815"/>
          </a:xfrm>
        </p:spPr>
        <p:txBody>
          <a:bodyPr/>
          <a:lstStyle/>
          <a:p>
            <a:r>
              <a:rPr lang="en-US" sz="3000" dirty="0"/>
              <a:t>Group key: 1</a:t>
            </a:r>
          </a:p>
          <a:p>
            <a:r>
              <a:rPr lang="en-US" sz="3000" dirty="0"/>
              <a:t>Pizza</a:t>
            </a:r>
          </a:p>
          <a:p>
            <a:r>
              <a:rPr lang="en-US" sz="3000" dirty="0"/>
              <a:t>Pasta</a:t>
            </a:r>
          </a:p>
          <a:p>
            <a:r>
              <a:rPr lang="en-US" sz="3000" dirty="0"/>
              <a:t>Group key: 2</a:t>
            </a:r>
          </a:p>
          <a:p>
            <a:r>
              <a:rPr lang="en-US" sz="3000" dirty="0"/>
              <a:t>Soda</a:t>
            </a:r>
          </a:p>
          <a:p>
            <a:r>
              <a:rPr lang="en-US" sz="3000" dirty="0"/>
              <a:t>Water</a:t>
            </a:r>
          </a:p>
          <a:p>
            <a:r>
              <a:rPr lang="en-US" sz="3000" dirty="0"/>
              <a:t>Group key: 3</a:t>
            </a:r>
          </a:p>
          <a:p>
            <a:r>
              <a:rPr lang="en-US" sz="3000" dirty="0"/>
              <a:t>Ketchup</a:t>
            </a:r>
          </a:p>
          <a:p>
            <a:r>
              <a:rPr lang="en-US" sz="3000" dirty="0"/>
              <a:t>Mustard</a:t>
            </a:r>
          </a:p>
        </p:txBody>
      </p:sp>
    </p:spTree>
    <p:extLst>
      <p:ext uri="{BB962C8B-B14F-4D97-AF65-F5344CB8AC3E}">
        <p14:creationId xmlns:p14="http://schemas.microsoft.com/office/powerpoint/2010/main" val="238310018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5" name="Text Placeholder 4"/>
          <p:cNvSpPr>
            <a:spLocks noGrp="1"/>
          </p:cNvSpPr>
          <p:nvPr>
            <p:ph type="body" sz="quarter" idx="10"/>
          </p:nvPr>
        </p:nvSpPr>
        <p:spPr>
          <a:xfrm>
            <a:off x="274638" y="2286000"/>
            <a:ext cx="11887200" cy="4752070"/>
          </a:xfrm>
        </p:spPr>
        <p:txBody>
          <a:bodyPr/>
          <a:lstStyle/>
          <a:p>
            <a:r>
              <a:rPr lang="en-US" sz="2800" dirty="0"/>
              <a:t>You are creating an app that will process orders.</a:t>
            </a:r>
          </a:p>
          <a:p>
            <a:r>
              <a:rPr lang="en-US" sz="2800" dirty="0"/>
              <a:t>You need to ensure all orders are processed in the order in which they are received.</a:t>
            </a:r>
          </a:p>
          <a:p>
            <a:endParaRPr lang="en-US" sz="2800" dirty="0"/>
          </a:p>
          <a:p>
            <a:r>
              <a:rPr lang="en-US" sz="2800" dirty="0"/>
              <a:t>What collection type should you use?</a:t>
            </a:r>
          </a:p>
          <a:p>
            <a:endParaRPr lang="en-US" sz="2800" dirty="0"/>
          </a:p>
          <a:p>
            <a:pPr marL="514350" indent="-514350">
              <a:buAutoNum type="alphaLcPeriod"/>
            </a:pPr>
            <a:r>
              <a:rPr lang="en-US" sz="2800" dirty="0" err="1"/>
              <a:t>Hashtable</a:t>
            </a:r>
            <a:endParaRPr lang="en-US" sz="2800" dirty="0"/>
          </a:p>
          <a:p>
            <a:pPr marL="514350" indent="-514350">
              <a:buAutoNum type="alphaLcPeriod"/>
            </a:pPr>
            <a:r>
              <a:rPr lang="en-US" sz="2800" dirty="0"/>
              <a:t>Dictionary</a:t>
            </a:r>
          </a:p>
          <a:p>
            <a:pPr marL="514350" indent="-514350">
              <a:buAutoNum type="alphaLcPeriod"/>
            </a:pPr>
            <a:r>
              <a:rPr lang="en-US" sz="2800" dirty="0"/>
              <a:t>Stack</a:t>
            </a:r>
          </a:p>
          <a:p>
            <a:pPr marL="514350" indent="-514350">
              <a:buAutoNum type="alphaLcPeriod"/>
            </a:pPr>
            <a:r>
              <a:rPr lang="en-US" sz="2800" dirty="0"/>
              <a:t>Queue</a:t>
            </a:r>
          </a:p>
        </p:txBody>
      </p:sp>
    </p:spTree>
    <p:extLst>
      <p:ext uri="{BB962C8B-B14F-4D97-AF65-F5344CB8AC3E}">
        <p14:creationId xmlns:p14="http://schemas.microsoft.com/office/powerpoint/2010/main" val="23283044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5" name="Text Placeholder 4"/>
          <p:cNvSpPr>
            <a:spLocks noGrp="1"/>
          </p:cNvSpPr>
          <p:nvPr>
            <p:ph type="body" sz="quarter" idx="10"/>
          </p:nvPr>
        </p:nvSpPr>
        <p:spPr>
          <a:xfrm>
            <a:off x="174903" y="2073728"/>
            <a:ext cx="11887200" cy="4752070"/>
          </a:xfrm>
        </p:spPr>
        <p:txBody>
          <a:bodyPr/>
          <a:lstStyle/>
          <a:p>
            <a:r>
              <a:rPr lang="en-US" sz="2800" dirty="0"/>
              <a:t>You are creating an app that will process orders.</a:t>
            </a:r>
          </a:p>
          <a:p>
            <a:r>
              <a:rPr lang="en-US" sz="2800" dirty="0"/>
              <a:t>You need to ensure all orders are processed in the order in which they are received.</a:t>
            </a:r>
          </a:p>
          <a:p>
            <a:endParaRPr lang="en-US" sz="2800" dirty="0"/>
          </a:p>
          <a:p>
            <a:r>
              <a:rPr lang="en-US" sz="2800" dirty="0"/>
              <a:t>What collection type should you use?</a:t>
            </a:r>
          </a:p>
          <a:p>
            <a:endParaRPr lang="en-US" sz="2800" dirty="0"/>
          </a:p>
          <a:p>
            <a:pPr marL="514350" indent="-514350">
              <a:buAutoNum type="alphaLcPeriod"/>
            </a:pPr>
            <a:r>
              <a:rPr lang="en-US" sz="2800" dirty="0" err="1"/>
              <a:t>Hashtable</a:t>
            </a:r>
            <a:endParaRPr lang="en-US" sz="2800" dirty="0"/>
          </a:p>
          <a:p>
            <a:pPr marL="514350" indent="-514350">
              <a:buAutoNum type="alphaLcPeriod"/>
            </a:pPr>
            <a:r>
              <a:rPr lang="en-US" sz="2800" dirty="0"/>
              <a:t>Dictionary</a:t>
            </a:r>
          </a:p>
          <a:p>
            <a:pPr marL="514350" indent="-514350">
              <a:buAutoNum type="alphaLcPeriod"/>
            </a:pPr>
            <a:r>
              <a:rPr lang="en-US" sz="2800" dirty="0"/>
              <a:t>Stack</a:t>
            </a:r>
          </a:p>
          <a:p>
            <a:pPr marL="514350" indent="-514350">
              <a:buAutoNum type="alphaLcPeriod"/>
            </a:pPr>
            <a:r>
              <a:rPr lang="en-US" sz="2800" dirty="0"/>
              <a:t>Queue</a:t>
            </a:r>
          </a:p>
        </p:txBody>
      </p:sp>
      <p:sp>
        <p:nvSpPr>
          <p:cNvPr id="6" name="Rounded Rectangle 5"/>
          <p:cNvSpPr/>
          <p:nvPr/>
        </p:nvSpPr>
        <p:spPr bwMode="auto">
          <a:xfrm>
            <a:off x="8958419" y="6096037"/>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 D</a:t>
            </a:r>
          </a:p>
        </p:txBody>
      </p:sp>
    </p:spTree>
    <p:extLst>
      <p:ext uri="{BB962C8B-B14F-4D97-AF65-F5344CB8AC3E}">
        <p14:creationId xmlns:p14="http://schemas.microsoft.com/office/powerpoint/2010/main" val="2789002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Question</a:t>
            </a:r>
          </a:p>
        </p:txBody>
      </p:sp>
      <p:sp>
        <p:nvSpPr>
          <p:cNvPr id="5" name="Text Placeholder 4"/>
          <p:cNvSpPr>
            <a:spLocks noGrp="1"/>
          </p:cNvSpPr>
          <p:nvPr>
            <p:ph type="body" sz="quarter" idx="10"/>
          </p:nvPr>
        </p:nvSpPr>
        <p:spPr>
          <a:xfrm>
            <a:off x="274638" y="1221157"/>
            <a:ext cx="11887199" cy="5878532"/>
          </a:xfrm>
        </p:spPr>
        <p:txBody>
          <a:bodyPr/>
          <a:lstStyle/>
          <a:p>
            <a:r>
              <a:rPr lang="en-US" sz="2000" dirty="0"/>
              <a:t>You have the following code (line numbers are for reference only):</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list1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err="1">
                <a:solidFill>
                  <a:srgbClr val="0000FF"/>
                </a:solidFill>
                <a:highlight>
                  <a:srgbClr val="FFFFFF"/>
                </a:highlight>
                <a:latin typeface="Consolas" panose="020B0609020204030204" pitchFamily="49" charset="0"/>
              </a:rPr>
              <a:t>int</a:t>
            </a:r>
            <a:r>
              <a:rPr lang="en-US" sz="2000" dirty="0">
                <a:solidFill>
                  <a:srgbClr val="000000"/>
                </a:solidFill>
                <a:highlight>
                  <a:srgbClr val="FFFFFF"/>
                </a:highlight>
                <a:latin typeface="Consolas" panose="020B0609020204030204" pitchFamily="49" charset="0"/>
              </a:rPr>
              <a:t>&gt;() { 1, 2, 3, 4 };</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list1.Where(</a:t>
            </a:r>
            <a:r>
              <a:rPr lang="en-US" sz="2000" dirty="0" err="1">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=&gt; </a:t>
            </a:r>
            <a:r>
              <a:rPr lang="en-US" sz="2000" dirty="0" err="1">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&gt; 3);</a:t>
            </a:r>
          </a:p>
          <a:p>
            <a:pPr marL="457200" indent="-457200">
              <a:buFont typeface="+mj-lt"/>
              <a:buAutoNum type="arabicPeriod"/>
            </a:pPr>
            <a:r>
              <a:rPr lang="en-US" sz="2000" dirty="0">
                <a:solidFill>
                  <a:srgbClr val="0000FF"/>
                </a:solidFill>
                <a:highlight>
                  <a:srgbClr val="FFFFFF"/>
                </a:highlight>
                <a:latin typeface="Consolas" panose="020B0609020204030204" pitchFamily="49" charset="0"/>
              </a:rPr>
              <a:t> </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list1) {</a:t>
            </a:r>
          </a:p>
          <a:p>
            <a:pPr marL="457200" indent="-457200">
              <a:buFont typeface="+mj-lt"/>
              <a:buAutoNum type="arabicPeriod"/>
            </a:pPr>
            <a:r>
              <a:rPr lang="en-US" sz="2000" dirty="0">
                <a:solidFill>
                  <a:srgbClr val="2B91AF"/>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Console</a:t>
            </a:r>
            <a:r>
              <a:rPr lang="en-US" sz="2000" dirty="0" err="1">
                <a:solidFill>
                  <a:srgbClr val="000000"/>
                </a:solidFill>
                <a:highlight>
                  <a:srgbClr val="FFFFFF"/>
                </a:highlight>
                <a:latin typeface="Consolas" panose="020B0609020204030204" pitchFamily="49" charset="0"/>
              </a:rPr>
              <a:t>.WriteLine</a:t>
            </a:r>
            <a:r>
              <a:rPr lang="en-US" sz="2000" dirty="0">
                <a:solidFill>
                  <a:srgbClr val="000000"/>
                </a:solidFill>
                <a:highlight>
                  <a:srgbClr val="FFFFFF"/>
                </a:highlight>
                <a:latin typeface="Consolas" panose="020B0609020204030204" pitchFamily="49" charset="0"/>
              </a:rPr>
              <a:t>(item);</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list1.Add(5);</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list1) {</a:t>
            </a:r>
          </a:p>
          <a:p>
            <a:pPr marL="457200" indent="-457200">
              <a:buFont typeface="+mj-lt"/>
              <a:buAutoNum type="arabicPeriod"/>
            </a:pPr>
            <a:r>
              <a:rPr lang="en-US" sz="2000" dirty="0">
                <a:solidFill>
                  <a:srgbClr val="2B91AF"/>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Console</a:t>
            </a:r>
            <a:r>
              <a:rPr lang="en-US" sz="2000" dirty="0" err="1">
                <a:solidFill>
                  <a:srgbClr val="000000"/>
                </a:solidFill>
                <a:highlight>
                  <a:srgbClr val="FFFFFF"/>
                </a:highlight>
                <a:latin typeface="Consolas" panose="020B0609020204030204" pitchFamily="49" charset="0"/>
              </a:rPr>
              <a:t>.WriteLine</a:t>
            </a:r>
            <a:r>
              <a:rPr lang="en-US" sz="2000" dirty="0">
                <a:solidFill>
                  <a:srgbClr val="000000"/>
                </a:solidFill>
                <a:highlight>
                  <a:srgbClr val="FFFFFF"/>
                </a:highlight>
                <a:latin typeface="Consolas" panose="020B0609020204030204" pitchFamily="49" charset="0"/>
              </a:rPr>
              <a:t>(item);</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endParaRPr lang="en-US" sz="2000" dirty="0">
              <a:highlight>
                <a:srgbClr val="FFFFFF"/>
              </a:highlight>
            </a:endParaRPr>
          </a:p>
          <a:p>
            <a:r>
              <a:rPr lang="en-US" sz="2000" dirty="0"/>
              <a:t>You need to ensure both </a:t>
            </a:r>
            <a:r>
              <a:rPr lang="en-US" sz="2000" dirty="0" err="1"/>
              <a:t>foreach</a:t>
            </a:r>
            <a:r>
              <a:rPr lang="en-US" sz="2000" dirty="0"/>
              <a:t> loops display the same data. What should you do?</a:t>
            </a:r>
          </a:p>
          <a:p>
            <a:pPr marL="457200" indent="-457200">
              <a:buAutoNum type="alphaLcPeriod"/>
            </a:pPr>
            <a:r>
              <a:rPr lang="en-US" sz="2000" dirty="0"/>
              <a:t>Update line 2 to </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result = list1.Where(</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=&gt; </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&gt; 3).</a:t>
            </a:r>
            <a:r>
              <a:rPr lang="en-US" sz="2000" dirty="0" err="1">
                <a:latin typeface="Consolas" panose="020B0609020204030204" pitchFamily="49" charset="0"/>
                <a:cs typeface="Consolas" panose="020B0609020204030204" pitchFamily="49" charset="0"/>
              </a:rPr>
              <a:t>ToList</a:t>
            </a:r>
            <a:r>
              <a:rPr lang="en-US" sz="2000" dirty="0">
                <a:latin typeface="Consolas" panose="020B0609020204030204" pitchFamily="49" charset="0"/>
                <a:cs typeface="Consolas" panose="020B0609020204030204" pitchFamily="49" charset="0"/>
              </a:rPr>
              <a:t>();</a:t>
            </a:r>
          </a:p>
          <a:p>
            <a:pPr marL="457200" indent="-457200">
              <a:buAutoNum type="alphaLcPeriod"/>
            </a:pPr>
            <a:r>
              <a:rPr lang="en-US" sz="2000" dirty="0"/>
              <a:t>At line 3, insert </a:t>
            </a:r>
            <a:r>
              <a:rPr lang="en-US" sz="2000" dirty="0">
                <a:latin typeface="Consolas" panose="020B0609020204030204" pitchFamily="49" charset="0"/>
                <a:cs typeface="Consolas" panose="020B0609020204030204" pitchFamily="49" charset="0"/>
              </a:rPr>
              <a:t>lock(result);</a:t>
            </a:r>
          </a:p>
          <a:p>
            <a:pPr marL="457200" indent="-457200">
              <a:buAutoNum type="alphaLcPeriod"/>
            </a:pPr>
            <a:r>
              <a:rPr lang="en-US" sz="2000" dirty="0"/>
              <a:t>Update line 4 to </a:t>
            </a:r>
            <a:r>
              <a:rPr lang="en-US" sz="2000" dirty="0" err="1">
                <a:latin typeface="Consolas" panose="020B0609020204030204" pitchFamily="49" charset="0"/>
                <a:cs typeface="Consolas" panose="020B0609020204030204" pitchFamily="49" charset="0"/>
              </a:rPr>
              <a:t>foreach</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item in list1.ToList()) {</a:t>
            </a:r>
          </a:p>
          <a:p>
            <a:pPr marL="457200" indent="-457200">
              <a:buAutoNum type="alphaLcPeriod"/>
            </a:pPr>
            <a:r>
              <a:rPr lang="en-US" sz="2000" dirty="0"/>
              <a:t>Update line 8 to </a:t>
            </a:r>
            <a:r>
              <a:rPr lang="en-US" sz="2000" dirty="0" err="1">
                <a:latin typeface="Consolas" panose="020B0609020204030204" pitchFamily="49" charset="0"/>
                <a:cs typeface="Consolas" panose="020B0609020204030204" pitchFamily="49" charset="0"/>
              </a:rPr>
              <a:t>foreach</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item in list1.ToList()) {</a:t>
            </a:r>
          </a:p>
        </p:txBody>
      </p:sp>
    </p:spTree>
    <p:extLst>
      <p:ext uri="{BB962C8B-B14F-4D97-AF65-F5344CB8AC3E}">
        <p14:creationId xmlns:p14="http://schemas.microsoft.com/office/powerpoint/2010/main" val="12835744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5" name="Text Placeholder 4"/>
          <p:cNvSpPr>
            <a:spLocks noGrp="1"/>
          </p:cNvSpPr>
          <p:nvPr>
            <p:ph type="body" sz="quarter" idx="10"/>
          </p:nvPr>
        </p:nvSpPr>
        <p:spPr>
          <a:xfrm>
            <a:off x="274638" y="1221157"/>
            <a:ext cx="11887199" cy="5878532"/>
          </a:xfrm>
        </p:spPr>
        <p:txBody>
          <a:bodyPr/>
          <a:lstStyle/>
          <a:p>
            <a:r>
              <a:rPr lang="en-US" sz="2000" dirty="0"/>
              <a:t>You have the following code (line numbers are for reference only):</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list1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List</a:t>
            </a:r>
            <a:r>
              <a:rPr lang="en-US" sz="2000" dirty="0">
                <a:solidFill>
                  <a:srgbClr val="000000"/>
                </a:solidFill>
                <a:highlight>
                  <a:srgbClr val="FFFFFF"/>
                </a:highlight>
                <a:latin typeface="Consolas" panose="020B0609020204030204" pitchFamily="49" charset="0"/>
              </a:rPr>
              <a:t>&lt;</a:t>
            </a:r>
            <a:r>
              <a:rPr lang="en-US" sz="2000" dirty="0" err="1">
                <a:solidFill>
                  <a:srgbClr val="0000FF"/>
                </a:solidFill>
                <a:highlight>
                  <a:srgbClr val="FFFFFF"/>
                </a:highlight>
                <a:latin typeface="Consolas" panose="020B0609020204030204" pitchFamily="49" charset="0"/>
              </a:rPr>
              <a:t>int</a:t>
            </a:r>
            <a:r>
              <a:rPr lang="en-US" sz="2000" dirty="0">
                <a:solidFill>
                  <a:srgbClr val="000000"/>
                </a:solidFill>
                <a:highlight>
                  <a:srgbClr val="FFFFFF"/>
                </a:highlight>
                <a:latin typeface="Consolas" panose="020B0609020204030204" pitchFamily="49" charset="0"/>
              </a:rPr>
              <a:t>&gt;() { 1, 2, 3, 4 };</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result = list1.Where(</a:t>
            </a:r>
            <a:r>
              <a:rPr lang="en-US" sz="2000" dirty="0" err="1">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=&gt; </a:t>
            </a:r>
            <a:r>
              <a:rPr lang="en-US" sz="2000" dirty="0" err="1">
                <a:solidFill>
                  <a:srgbClr val="000000"/>
                </a:solidFill>
                <a:highlight>
                  <a:srgbClr val="FFFFFF"/>
                </a:highlight>
                <a:latin typeface="Consolas" panose="020B0609020204030204" pitchFamily="49" charset="0"/>
              </a:rPr>
              <a:t>i</a:t>
            </a:r>
            <a:r>
              <a:rPr lang="en-US" sz="2000" dirty="0">
                <a:solidFill>
                  <a:srgbClr val="000000"/>
                </a:solidFill>
                <a:highlight>
                  <a:srgbClr val="FFFFFF"/>
                </a:highlight>
                <a:latin typeface="Consolas" panose="020B0609020204030204" pitchFamily="49" charset="0"/>
              </a:rPr>
              <a:t> &gt; 3);</a:t>
            </a:r>
          </a:p>
          <a:p>
            <a:pPr marL="457200" indent="-457200">
              <a:buFont typeface="+mj-lt"/>
              <a:buAutoNum type="arabicPeriod"/>
            </a:pPr>
            <a:r>
              <a:rPr lang="en-US" sz="2000" dirty="0">
                <a:solidFill>
                  <a:srgbClr val="0000FF"/>
                </a:solidFill>
                <a:highlight>
                  <a:srgbClr val="FFFFFF"/>
                </a:highlight>
                <a:latin typeface="Consolas" panose="020B0609020204030204" pitchFamily="49" charset="0"/>
              </a:rPr>
              <a:t> </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list1) {</a:t>
            </a:r>
          </a:p>
          <a:p>
            <a:pPr marL="457200" indent="-457200">
              <a:buFont typeface="+mj-lt"/>
              <a:buAutoNum type="arabicPeriod"/>
            </a:pPr>
            <a:r>
              <a:rPr lang="en-US" sz="2000" dirty="0">
                <a:solidFill>
                  <a:srgbClr val="2B91AF"/>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Console</a:t>
            </a:r>
            <a:r>
              <a:rPr lang="en-US" sz="2000" dirty="0" err="1">
                <a:solidFill>
                  <a:srgbClr val="000000"/>
                </a:solidFill>
                <a:highlight>
                  <a:srgbClr val="FFFFFF"/>
                </a:highlight>
                <a:latin typeface="Consolas" panose="020B0609020204030204" pitchFamily="49" charset="0"/>
              </a:rPr>
              <a:t>.WriteLine</a:t>
            </a:r>
            <a:r>
              <a:rPr lang="en-US" sz="2000" dirty="0">
                <a:solidFill>
                  <a:srgbClr val="000000"/>
                </a:solidFill>
                <a:highlight>
                  <a:srgbClr val="FFFFFF"/>
                </a:highlight>
                <a:latin typeface="Consolas" panose="020B0609020204030204" pitchFamily="49" charset="0"/>
              </a:rPr>
              <a:t>(item);</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list1.Add(5);</a:t>
            </a:r>
          </a:p>
          <a:p>
            <a:pPr marL="457200" indent="-457200">
              <a:buFont typeface="+mj-lt"/>
              <a:buAutoNum type="arabicPeriod"/>
            </a:pPr>
            <a:r>
              <a:rPr lang="en-US" sz="2000" dirty="0" err="1">
                <a:solidFill>
                  <a:srgbClr val="0000FF"/>
                </a:solidFill>
                <a:highlight>
                  <a:srgbClr val="FFFFFF"/>
                </a:highlight>
                <a:latin typeface="Consolas" panose="020B0609020204030204" pitchFamily="49" charset="0"/>
              </a:rPr>
              <a:t>foreach</a:t>
            </a:r>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item </a:t>
            </a:r>
            <a:r>
              <a:rPr lang="en-US" sz="2000" dirty="0">
                <a:solidFill>
                  <a:srgbClr val="0000FF"/>
                </a:solidFill>
                <a:highlight>
                  <a:srgbClr val="FFFFFF"/>
                </a:highlight>
                <a:latin typeface="Consolas" panose="020B0609020204030204" pitchFamily="49" charset="0"/>
              </a:rPr>
              <a:t>in</a:t>
            </a:r>
            <a:r>
              <a:rPr lang="en-US" sz="2000" dirty="0">
                <a:solidFill>
                  <a:srgbClr val="000000"/>
                </a:solidFill>
                <a:highlight>
                  <a:srgbClr val="FFFFFF"/>
                </a:highlight>
                <a:latin typeface="Consolas" panose="020B0609020204030204" pitchFamily="49" charset="0"/>
              </a:rPr>
              <a:t> list1) {</a:t>
            </a:r>
          </a:p>
          <a:p>
            <a:pPr marL="457200" indent="-457200">
              <a:buFont typeface="+mj-lt"/>
              <a:buAutoNum type="arabicPeriod"/>
            </a:pPr>
            <a:r>
              <a:rPr lang="en-US" sz="2000" dirty="0">
                <a:solidFill>
                  <a:srgbClr val="2B91AF"/>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Console</a:t>
            </a:r>
            <a:r>
              <a:rPr lang="en-US" sz="2000" dirty="0" err="1">
                <a:solidFill>
                  <a:srgbClr val="000000"/>
                </a:solidFill>
                <a:highlight>
                  <a:srgbClr val="FFFFFF"/>
                </a:highlight>
                <a:latin typeface="Consolas" panose="020B0609020204030204" pitchFamily="49" charset="0"/>
              </a:rPr>
              <a:t>.WriteLine</a:t>
            </a:r>
            <a:r>
              <a:rPr lang="en-US" sz="2000" dirty="0">
                <a:solidFill>
                  <a:srgbClr val="000000"/>
                </a:solidFill>
                <a:highlight>
                  <a:srgbClr val="FFFFFF"/>
                </a:highlight>
                <a:latin typeface="Consolas" panose="020B0609020204030204" pitchFamily="49" charset="0"/>
              </a:rPr>
              <a:t>(item);</a:t>
            </a:r>
          </a:p>
          <a:p>
            <a:pPr marL="457200" indent="-457200">
              <a:buFont typeface="+mj-lt"/>
              <a:buAutoNum type="arabicPeriod"/>
            </a:pPr>
            <a:r>
              <a:rPr lang="en-US" sz="2000" dirty="0">
                <a:solidFill>
                  <a:srgbClr val="000000"/>
                </a:solidFill>
                <a:highlight>
                  <a:srgbClr val="FFFFFF"/>
                </a:highlight>
                <a:latin typeface="Consolas" panose="020B0609020204030204" pitchFamily="49" charset="0"/>
              </a:rPr>
              <a:t>}</a:t>
            </a:r>
          </a:p>
          <a:p>
            <a:endParaRPr lang="en-US" sz="2000" dirty="0">
              <a:highlight>
                <a:srgbClr val="FFFFFF"/>
              </a:highlight>
            </a:endParaRPr>
          </a:p>
          <a:p>
            <a:r>
              <a:rPr lang="en-US" sz="2000" dirty="0"/>
              <a:t>You need to ensure both </a:t>
            </a:r>
            <a:r>
              <a:rPr lang="en-US" sz="2000" dirty="0" err="1"/>
              <a:t>foreach</a:t>
            </a:r>
            <a:r>
              <a:rPr lang="en-US" sz="2000" dirty="0"/>
              <a:t> loops display the same data. What should you do?</a:t>
            </a:r>
          </a:p>
          <a:p>
            <a:pPr marL="457200" indent="-457200">
              <a:buAutoNum type="alphaLcPeriod"/>
            </a:pPr>
            <a:r>
              <a:rPr lang="en-US" sz="2000" dirty="0"/>
              <a:t>Update line 2 to </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result = list1.Where(</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=&gt; </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&gt; 3).</a:t>
            </a:r>
            <a:r>
              <a:rPr lang="en-US" sz="2000" dirty="0" err="1">
                <a:latin typeface="Consolas" panose="020B0609020204030204" pitchFamily="49" charset="0"/>
                <a:cs typeface="Consolas" panose="020B0609020204030204" pitchFamily="49" charset="0"/>
              </a:rPr>
              <a:t>ToList</a:t>
            </a:r>
            <a:r>
              <a:rPr lang="en-US" sz="2000" dirty="0">
                <a:latin typeface="Consolas" panose="020B0609020204030204" pitchFamily="49" charset="0"/>
                <a:cs typeface="Consolas" panose="020B0609020204030204" pitchFamily="49" charset="0"/>
              </a:rPr>
              <a:t>();</a:t>
            </a:r>
          </a:p>
          <a:p>
            <a:pPr marL="457200" indent="-457200">
              <a:buAutoNum type="alphaLcPeriod"/>
            </a:pPr>
            <a:r>
              <a:rPr lang="en-US" sz="2000" dirty="0"/>
              <a:t>At line 3, insert </a:t>
            </a:r>
            <a:r>
              <a:rPr lang="en-US" sz="2000" dirty="0">
                <a:latin typeface="Consolas" panose="020B0609020204030204" pitchFamily="49" charset="0"/>
                <a:cs typeface="Consolas" panose="020B0609020204030204" pitchFamily="49" charset="0"/>
              </a:rPr>
              <a:t>lock(result);</a:t>
            </a:r>
          </a:p>
          <a:p>
            <a:pPr marL="457200" indent="-457200">
              <a:buAutoNum type="alphaLcPeriod"/>
            </a:pPr>
            <a:r>
              <a:rPr lang="en-US" sz="2000" dirty="0"/>
              <a:t>Update line 4 to </a:t>
            </a:r>
            <a:r>
              <a:rPr lang="en-US" sz="2000" dirty="0" err="1">
                <a:latin typeface="Consolas" panose="020B0609020204030204" pitchFamily="49" charset="0"/>
                <a:cs typeface="Consolas" panose="020B0609020204030204" pitchFamily="49" charset="0"/>
              </a:rPr>
              <a:t>foreach</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item in list1.ToList()) {</a:t>
            </a:r>
          </a:p>
          <a:p>
            <a:pPr marL="457200" indent="-457200">
              <a:buAutoNum type="alphaLcPeriod"/>
            </a:pPr>
            <a:r>
              <a:rPr lang="en-US" sz="2000" dirty="0"/>
              <a:t>Update line 8 to </a:t>
            </a:r>
            <a:r>
              <a:rPr lang="en-US" sz="2000" dirty="0" err="1">
                <a:latin typeface="Consolas" panose="020B0609020204030204" pitchFamily="49" charset="0"/>
                <a:cs typeface="Consolas" panose="020B0609020204030204" pitchFamily="49" charset="0"/>
              </a:rPr>
              <a:t>foreach</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var</a:t>
            </a:r>
            <a:r>
              <a:rPr lang="en-US" sz="2000" dirty="0">
                <a:latin typeface="Consolas" panose="020B0609020204030204" pitchFamily="49" charset="0"/>
                <a:cs typeface="Consolas" panose="020B0609020204030204" pitchFamily="49" charset="0"/>
              </a:rPr>
              <a:t> item in list1.ToList()) {</a:t>
            </a:r>
          </a:p>
        </p:txBody>
      </p:sp>
      <p:sp>
        <p:nvSpPr>
          <p:cNvPr id="6" name="Rounded Rectangle 5"/>
          <p:cNvSpPr/>
          <p:nvPr/>
        </p:nvSpPr>
        <p:spPr bwMode="auto">
          <a:xfrm>
            <a:off x="9058153" y="6264764"/>
            <a:ext cx="3103684" cy="729761"/>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Correct answer: A</a:t>
            </a:r>
          </a:p>
        </p:txBody>
      </p:sp>
    </p:spTree>
    <p:extLst>
      <p:ext uri="{BB962C8B-B14F-4D97-AF65-F5344CB8AC3E}">
        <p14:creationId xmlns:p14="http://schemas.microsoft.com/office/powerpoint/2010/main" val="2991072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2" name="Text Placeholder 1"/>
          <p:cNvSpPr>
            <a:spLocks noGrp="1"/>
          </p:cNvSpPr>
          <p:nvPr>
            <p:ph type="body" sz="quarter" idx="10"/>
          </p:nvPr>
        </p:nvSpPr>
        <p:spPr/>
        <p:txBody>
          <a:bodyPr/>
          <a:lstStyle/>
          <a:p>
            <a:r>
              <a:rPr lang="en-US" sz="3672" dirty="0"/>
              <a:t>Microsoft Learning Site </a:t>
            </a:r>
            <a:r>
              <a:rPr lang="en-US" sz="3672" u="sng" dirty="0">
                <a:hlinkClick r:id="rId3"/>
              </a:rPr>
              <a:t>microsoft.com/learning</a:t>
            </a:r>
            <a:endParaRPr lang="en-US" sz="3672" dirty="0"/>
          </a:p>
          <a:p>
            <a:pPr lvl="1"/>
            <a:r>
              <a:rPr lang="en-US" sz="2040" dirty="0"/>
              <a:t>Your one-stop location for info on all available Microsoft certifications, training, and exam prep resources</a:t>
            </a:r>
          </a:p>
          <a:p>
            <a:r>
              <a:rPr lang="en-US" sz="3672" dirty="0"/>
              <a:t>Microsoft Virtual Academy </a:t>
            </a:r>
            <a:r>
              <a:rPr lang="en-US" sz="3672" u="sng" dirty="0">
                <a:hlinkClick r:id="rId4"/>
              </a:rPr>
              <a:t>microsoftvirtualacademy.com</a:t>
            </a:r>
            <a:endParaRPr lang="en-US" sz="3672" dirty="0"/>
          </a:p>
          <a:p>
            <a:pPr lvl="1"/>
            <a:r>
              <a:rPr lang="en-US" sz="2040" dirty="0"/>
              <a:t>Your source for on-demand, online technical training</a:t>
            </a:r>
          </a:p>
          <a:p>
            <a:r>
              <a:rPr lang="en-US" sz="3672" dirty="0"/>
              <a:t>Microsoft Training and Certification Guide -Link to the app: </a:t>
            </a:r>
            <a:r>
              <a:rPr lang="en-US" sz="3672" u="sng" dirty="0">
                <a:hlinkClick r:id="rId5"/>
              </a:rPr>
              <a:t>http://aka.ms/ignite-certapp</a:t>
            </a:r>
            <a:endParaRPr lang="en-US" sz="3672" dirty="0"/>
          </a:p>
          <a:p>
            <a:pPr lvl="1"/>
            <a:r>
              <a:rPr lang="en-US" sz="2040" dirty="0"/>
              <a:t>Interactive Windows 8.1 app, to help you choose and traverse your path</a:t>
            </a:r>
          </a:p>
        </p:txBody>
      </p:sp>
    </p:spTree>
    <p:extLst>
      <p:ext uri="{BB962C8B-B14F-4D97-AF65-F5344CB8AC3E}">
        <p14:creationId xmlns:p14="http://schemas.microsoft.com/office/powerpoint/2010/main" val="356278289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422239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412223" y="955300"/>
            <a:ext cx="9484835" cy="1455729"/>
            <a:chOff x="1012748" y="1032350"/>
            <a:chExt cx="10430363" cy="197108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 t="19264" r="129" b="20163"/>
            <a:stretch/>
          </p:blipFill>
          <p:spPr>
            <a:xfrm>
              <a:off x="1012748" y="1041613"/>
              <a:ext cx="10430363" cy="1961822"/>
            </a:xfrm>
            <a:prstGeom prst="rect">
              <a:avLst/>
            </a:prstGeom>
          </p:spPr>
        </p:pic>
        <p:sp>
          <p:nvSpPr>
            <p:cNvPr id="6" name="Rectangle 5"/>
            <p:cNvSpPr/>
            <p:nvPr/>
          </p:nvSpPr>
          <p:spPr bwMode="auto">
            <a:xfrm>
              <a:off x="1012748" y="1032350"/>
              <a:ext cx="3453268" cy="1059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8078013" y="2932185"/>
              <a:ext cx="3362865" cy="71249"/>
            </a:xfrm>
            <a:prstGeom prst="rect">
              <a:avLst/>
            </a:prstGeom>
            <a:solidFill>
              <a:srgbClr val="E0FC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09858" y="6"/>
            <a:ext cx="11889564" cy="917575"/>
          </a:xfrm>
        </p:spPr>
        <p:txBody>
          <a:bodyPr/>
          <a:lstStyle/>
          <a:p>
            <a:r>
              <a:rPr lang="en-US" sz="4896" dirty="0"/>
              <a:t>Roadmap – Developer Certification</a:t>
            </a:r>
          </a:p>
        </p:txBody>
      </p:sp>
      <p:cxnSp>
        <p:nvCxnSpPr>
          <p:cNvPr id="9" name="Straight Connector 8"/>
          <p:cNvCxnSpPr>
            <a:stCxn id="8" idx="2"/>
          </p:cNvCxnSpPr>
          <p:nvPr/>
        </p:nvCxnSpPr>
        <p:spPr>
          <a:xfrm>
            <a:off x="1801423" y="2550614"/>
            <a:ext cx="1173431" cy="2388729"/>
          </a:xfrm>
          <a:prstGeom prst="lin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8" name="Rectangle 7"/>
          <p:cNvSpPr/>
          <p:nvPr/>
        </p:nvSpPr>
        <p:spPr bwMode="auto">
          <a:xfrm>
            <a:off x="1302986" y="1011394"/>
            <a:ext cx="996874" cy="1539220"/>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4"/>
          <a:srcRect t="1163" r="1554" b="4693"/>
          <a:stretch/>
        </p:blipFill>
        <p:spPr>
          <a:xfrm>
            <a:off x="2907130" y="3491840"/>
            <a:ext cx="6181213" cy="3047227"/>
          </a:xfrm>
          <a:prstGeom prst="rect">
            <a:avLst/>
          </a:prstGeom>
        </p:spPr>
      </p:pic>
      <p:sp>
        <p:nvSpPr>
          <p:cNvPr id="35" name="TextBox 34"/>
          <p:cNvSpPr txBox="1"/>
          <p:nvPr/>
        </p:nvSpPr>
        <p:spPr>
          <a:xfrm>
            <a:off x="8310049" y="6316476"/>
            <a:ext cx="4182963" cy="647165"/>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rgbClr val="505050"/>
                    </a:gs>
                    <a:gs pos="30000">
                      <a:srgbClr val="505050"/>
                    </a:gs>
                  </a:gsLst>
                  <a:lin ang="5400000" scaled="0"/>
                </a:gradFill>
              </a:rPr>
              <a:t>http://bit.ly/Ignite-CertApp</a:t>
            </a:r>
          </a:p>
        </p:txBody>
      </p:sp>
      <p:sp>
        <p:nvSpPr>
          <p:cNvPr id="16" name="TextBox 15"/>
          <p:cNvSpPr txBox="1"/>
          <p:nvPr/>
        </p:nvSpPr>
        <p:spPr>
          <a:xfrm>
            <a:off x="33416" y="5431268"/>
            <a:ext cx="3016569" cy="1545190"/>
          </a:xfrm>
          <a:prstGeom prst="rect">
            <a:avLst/>
          </a:prstGeom>
          <a:noFill/>
        </p:spPr>
        <p:txBody>
          <a:bodyPr wrap="square" lIns="186521" tIns="149217" rIns="186521" bIns="149217" rtlCol="0">
            <a:spAutoFit/>
          </a:bodyPr>
          <a:lstStyle/>
          <a:p>
            <a:pPr>
              <a:lnSpc>
                <a:spcPct val="90000"/>
              </a:lnSpc>
              <a:spcAft>
                <a:spcPts val="612"/>
              </a:spcAft>
            </a:pPr>
            <a:r>
              <a:rPr lang="en-US" sz="1428" dirty="0">
                <a:gradFill>
                  <a:gsLst>
                    <a:gs pos="2917">
                      <a:srgbClr val="505050"/>
                    </a:gs>
                    <a:gs pos="30000">
                      <a:srgbClr val="505050"/>
                    </a:gs>
                  </a:gsLst>
                  <a:lin ang="5400000" scaled="0"/>
                </a:gradFill>
              </a:rPr>
              <a:t>Exam 483 can be used as an elective in</a:t>
            </a:r>
          </a:p>
          <a:p>
            <a:pPr>
              <a:lnSpc>
                <a:spcPct val="90000"/>
              </a:lnSpc>
              <a:spcAft>
                <a:spcPts val="612"/>
              </a:spcAft>
            </a:pPr>
            <a:r>
              <a:rPr lang="en-US" sz="1428" dirty="0">
                <a:gradFill>
                  <a:gsLst>
                    <a:gs pos="2917">
                      <a:srgbClr val="505050"/>
                    </a:gs>
                    <a:gs pos="30000">
                      <a:srgbClr val="505050"/>
                    </a:gs>
                  </a:gsLst>
                  <a:lin ang="5400000" scaled="0"/>
                </a:gradFill>
              </a:rPr>
              <a:t>MCSD: Web Applications</a:t>
            </a:r>
          </a:p>
          <a:p>
            <a:pPr>
              <a:lnSpc>
                <a:spcPct val="90000"/>
              </a:lnSpc>
              <a:spcAft>
                <a:spcPts val="612"/>
              </a:spcAft>
            </a:pPr>
            <a:r>
              <a:rPr lang="en-US" sz="1428" dirty="0">
                <a:gradFill>
                  <a:gsLst>
                    <a:gs pos="2917">
                      <a:srgbClr val="505050"/>
                    </a:gs>
                    <a:gs pos="30000">
                      <a:srgbClr val="505050"/>
                    </a:gs>
                  </a:gsLst>
                  <a:lin ang="5400000" scaled="0"/>
                </a:gradFill>
              </a:rPr>
              <a:t>MCSD: SharePoint Applications</a:t>
            </a:r>
          </a:p>
          <a:p>
            <a:pPr>
              <a:lnSpc>
                <a:spcPct val="90000"/>
              </a:lnSpc>
              <a:spcAft>
                <a:spcPts val="612"/>
              </a:spcAft>
            </a:pPr>
            <a:r>
              <a:rPr lang="en-US" sz="1428" dirty="0">
                <a:gradFill>
                  <a:gsLst>
                    <a:gs pos="2917">
                      <a:srgbClr val="505050"/>
                    </a:gs>
                    <a:gs pos="30000">
                      <a:srgbClr val="505050"/>
                    </a:gs>
                  </a:gsLst>
                  <a:lin ang="5400000" scaled="0"/>
                </a:gradFill>
              </a:rPr>
              <a:t>MCSA: SQL Server 2012</a:t>
            </a:r>
          </a:p>
        </p:txBody>
      </p:sp>
      <p:sp>
        <p:nvSpPr>
          <p:cNvPr id="17" name="Rectangle 16"/>
          <p:cNvSpPr/>
          <p:nvPr/>
        </p:nvSpPr>
        <p:spPr bwMode="auto">
          <a:xfrm>
            <a:off x="118737" y="5506706"/>
            <a:ext cx="2625106" cy="1420878"/>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Connector 17"/>
          <p:cNvCxnSpPr/>
          <p:nvPr/>
        </p:nvCxnSpPr>
        <p:spPr>
          <a:xfrm flipH="1">
            <a:off x="1635816" y="5227184"/>
            <a:ext cx="1271314" cy="279522"/>
          </a:xfrm>
          <a:prstGeom prst="lin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0" name="Rectangle 19"/>
          <p:cNvSpPr/>
          <p:nvPr/>
        </p:nvSpPr>
        <p:spPr bwMode="auto">
          <a:xfrm>
            <a:off x="2974854" y="3668484"/>
            <a:ext cx="1666198" cy="294717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8939745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3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2286000"/>
            <a:ext cx="11887200" cy="3717941"/>
          </a:xfrm>
        </p:spPr>
        <p:txBody>
          <a:bodyPr/>
          <a:lstStyle/>
          <a:p>
            <a:pPr marL="0" indent="0">
              <a:buNone/>
            </a:pPr>
            <a:r>
              <a:rPr lang="en-US" dirty="0">
                <a:hlinkClick r:id="rId2"/>
              </a:rPr>
              <a:t>Exam 70-483 Guide</a:t>
            </a:r>
            <a:endParaRPr lang="en-US" dirty="0"/>
          </a:p>
          <a:p>
            <a:pPr marL="0" indent="0">
              <a:buNone/>
            </a:pPr>
            <a:r>
              <a:rPr lang="en-US" dirty="0"/>
              <a:t>Skills Measured</a:t>
            </a:r>
          </a:p>
          <a:p>
            <a:pPr marL="342764" lvl="1" indent="0">
              <a:buNone/>
            </a:pPr>
            <a:r>
              <a:rPr lang="en-US" dirty="0"/>
              <a:t>Functional groups and individual topics</a:t>
            </a:r>
          </a:p>
          <a:p>
            <a:pPr marL="342764" lvl="1" indent="0">
              <a:buNone/>
            </a:pPr>
            <a:r>
              <a:rPr lang="en-US" dirty="0"/>
              <a:t>Relative weighting of functional groups</a:t>
            </a:r>
          </a:p>
          <a:p>
            <a:pPr marL="342764" lvl="1" indent="0">
              <a:buNone/>
            </a:pPr>
            <a:r>
              <a:rPr lang="en-US" dirty="0"/>
              <a:t>Links to more information about functional topics</a:t>
            </a:r>
          </a:p>
          <a:p>
            <a:pPr marL="0" indent="0">
              <a:buNone/>
            </a:pPr>
            <a:r>
              <a:rPr lang="en-US" dirty="0"/>
              <a:t>Preparation Options</a:t>
            </a:r>
          </a:p>
          <a:p>
            <a:pPr lvl="1"/>
            <a:endParaRPr lang="en-US" dirty="0"/>
          </a:p>
        </p:txBody>
      </p:sp>
      <p:sp>
        <p:nvSpPr>
          <p:cNvPr id="2" name="Title 1"/>
          <p:cNvSpPr>
            <a:spLocks noGrp="1"/>
          </p:cNvSpPr>
          <p:nvPr>
            <p:ph type="title"/>
          </p:nvPr>
        </p:nvSpPr>
        <p:spPr/>
        <p:txBody>
          <a:bodyPr>
            <a:normAutofit fontScale="90000"/>
          </a:bodyPr>
          <a:lstStyle/>
          <a:p>
            <a:r>
              <a:rPr lang="en-US" dirty="0"/>
              <a:t>Check the Exam Guide</a:t>
            </a:r>
          </a:p>
        </p:txBody>
      </p:sp>
    </p:spTree>
    <p:extLst>
      <p:ext uri="{BB962C8B-B14F-4D97-AF65-F5344CB8AC3E}">
        <p14:creationId xmlns:p14="http://schemas.microsoft.com/office/powerpoint/2010/main" val="30660324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70-483 Exam Outline</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19689642"/>
              </p:ext>
            </p:extLst>
          </p:nvPr>
        </p:nvGraphicFramePr>
        <p:xfrm>
          <a:off x="1047123" y="2451153"/>
          <a:ext cx="9878094" cy="3108680"/>
        </p:xfrm>
        <a:graphic>
          <a:graphicData uri="http://schemas.openxmlformats.org/drawingml/2006/table">
            <a:tbl>
              <a:tblPr firstRow="1" bandRow="1">
                <a:tableStyleId>{69C7853C-536D-4A76-A0AE-DD22124D55A5}</a:tableStyleId>
              </a:tblPr>
              <a:tblGrid>
                <a:gridCol w="7943179">
                  <a:extLst>
                    <a:ext uri="{9D8B030D-6E8A-4147-A177-3AD203B41FA5}">
                      <a16:colId xmlns:a16="http://schemas.microsoft.com/office/drawing/2014/main" val="20000"/>
                    </a:ext>
                  </a:extLst>
                </a:gridCol>
                <a:gridCol w="1934915">
                  <a:extLst>
                    <a:ext uri="{9D8B030D-6E8A-4147-A177-3AD203B41FA5}">
                      <a16:colId xmlns:a16="http://schemas.microsoft.com/office/drawing/2014/main" val="20001"/>
                    </a:ext>
                  </a:extLst>
                </a:gridCol>
              </a:tblGrid>
              <a:tr h="621736">
                <a:tc>
                  <a:txBody>
                    <a:bodyPr/>
                    <a:lstStyle/>
                    <a:p>
                      <a:r>
                        <a:rPr lang="en-US" sz="2400" dirty="0"/>
                        <a:t>Objective</a:t>
                      </a:r>
                    </a:p>
                  </a:txBody>
                  <a:tcPr marL="93260" marR="93260" marT="46630" marB="46630"/>
                </a:tc>
                <a:tc>
                  <a:txBody>
                    <a:bodyPr/>
                    <a:lstStyle/>
                    <a:p>
                      <a:pPr algn="r"/>
                      <a:r>
                        <a:rPr lang="en-US" sz="2400" dirty="0"/>
                        <a:t>%</a:t>
                      </a:r>
                    </a:p>
                  </a:txBody>
                  <a:tcPr marL="93260" marR="93260" marT="46630" marB="46630"/>
                </a:tc>
                <a:extLst>
                  <a:ext uri="{0D108BD9-81ED-4DB2-BD59-A6C34878D82A}">
                    <a16:rowId xmlns:a16="http://schemas.microsoft.com/office/drawing/2014/main" val="10000"/>
                  </a:ext>
                </a:extLst>
              </a:tr>
              <a:tr h="621736">
                <a:tc>
                  <a:txBody>
                    <a:bodyPr/>
                    <a:lstStyle/>
                    <a:p>
                      <a:r>
                        <a:rPr lang="en-US" sz="2400" dirty="0"/>
                        <a:t>Manage</a:t>
                      </a:r>
                      <a:r>
                        <a:rPr lang="en-US" sz="2400" baseline="0" dirty="0"/>
                        <a:t> program flow</a:t>
                      </a:r>
                      <a:endParaRPr lang="en-US" sz="2400" dirty="0"/>
                    </a:p>
                  </a:txBody>
                  <a:tcPr marL="93260" marR="93260" marT="46630" marB="46630"/>
                </a:tc>
                <a:tc>
                  <a:txBody>
                    <a:bodyPr/>
                    <a:lstStyle/>
                    <a:p>
                      <a:pPr algn="r"/>
                      <a:r>
                        <a:rPr lang="en-US" sz="2400" dirty="0"/>
                        <a:t>25%</a:t>
                      </a:r>
                    </a:p>
                  </a:txBody>
                  <a:tcPr marL="93260" marR="93260" marT="46630" marB="46630"/>
                </a:tc>
                <a:extLst>
                  <a:ext uri="{0D108BD9-81ED-4DB2-BD59-A6C34878D82A}">
                    <a16:rowId xmlns:a16="http://schemas.microsoft.com/office/drawing/2014/main" val="10001"/>
                  </a:ext>
                </a:extLst>
              </a:tr>
              <a:tr h="621736">
                <a:tc>
                  <a:txBody>
                    <a:bodyPr/>
                    <a:lstStyle/>
                    <a:p>
                      <a:r>
                        <a:rPr lang="en-US" sz="2400" dirty="0"/>
                        <a:t>Create and use types</a:t>
                      </a:r>
                    </a:p>
                  </a:txBody>
                  <a:tcPr marL="93260" marR="93260" marT="46630" marB="46630"/>
                </a:tc>
                <a:tc>
                  <a:txBody>
                    <a:bodyPr/>
                    <a:lstStyle/>
                    <a:p>
                      <a:pPr algn="r"/>
                      <a:r>
                        <a:rPr lang="en-US" sz="2400" dirty="0"/>
                        <a:t>24%</a:t>
                      </a:r>
                    </a:p>
                  </a:txBody>
                  <a:tcPr marL="93260" marR="93260" marT="46630" marB="46630"/>
                </a:tc>
                <a:extLst>
                  <a:ext uri="{0D108BD9-81ED-4DB2-BD59-A6C34878D82A}">
                    <a16:rowId xmlns:a16="http://schemas.microsoft.com/office/drawing/2014/main" val="10002"/>
                  </a:ext>
                </a:extLst>
              </a:tr>
              <a:tr h="621736">
                <a:tc>
                  <a:txBody>
                    <a:bodyPr/>
                    <a:lstStyle/>
                    <a:p>
                      <a:r>
                        <a:rPr lang="en-US" sz="2400" dirty="0"/>
                        <a:t>Debug applications and implement security</a:t>
                      </a:r>
                    </a:p>
                  </a:txBody>
                  <a:tcPr marL="93260" marR="93260" marT="46630" marB="46630"/>
                </a:tc>
                <a:tc>
                  <a:txBody>
                    <a:bodyPr/>
                    <a:lstStyle/>
                    <a:p>
                      <a:pPr algn="r"/>
                      <a:r>
                        <a:rPr lang="en-US" sz="2400" dirty="0"/>
                        <a:t>25%</a:t>
                      </a:r>
                    </a:p>
                  </a:txBody>
                  <a:tcPr marL="93260" marR="93260" marT="46630" marB="46630"/>
                </a:tc>
                <a:extLst>
                  <a:ext uri="{0D108BD9-81ED-4DB2-BD59-A6C34878D82A}">
                    <a16:rowId xmlns:a16="http://schemas.microsoft.com/office/drawing/2014/main" val="10003"/>
                  </a:ext>
                </a:extLst>
              </a:tr>
              <a:tr h="621736">
                <a:tc>
                  <a:txBody>
                    <a:bodyPr/>
                    <a:lstStyle/>
                    <a:p>
                      <a:r>
                        <a:rPr lang="en-US" sz="2400" dirty="0"/>
                        <a:t>Implement data access</a:t>
                      </a:r>
                    </a:p>
                  </a:txBody>
                  <a:tcPr marL="93260" marR="93260" marT="46630" marB="46630"/>
                </a:tc>
                <a:tc>
                  <a:txBody>
                    <a:bodyPr/>
                    <a:lstStyle/>
                    <a:p>
                      <a:pPr algn="r"/>
                      <a:r>
                        <a:rPr lang="en-US" sz="2400" dirty="0"/>
                        <a:t>26%</a:t>
                      </a:r>
                    </a:p>
                  </a:txBody>
                  <a:tcPr marL="93260" marR="93260" marT="46630" marB="4663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846995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Text Placeholder 4"/>
          <p:cNvSpPr>
            <a:spLocks noGrp="1"/>
          </p:cNvSpPr>
          <p:nvPr>
            <p:ph type="body" sz="quarter" idx="10"/>
          </p:nvPr>
        </p:nvSpPr>
        <p:spPr>
          <a:xfrm>
            <a:off x="274638" y="2286000"/>
            <a:ext cx="11887200" cy="2769989"/>
          </a:xfrm>
        </p:spPr>
        <p:txBody>
          <a:bodyPr/>
          <a:lstStyle/>
          <a:p>
            <a:r>
              <a:rPr lang="en-US" dirty="0">
                <a:solidFill>
                  <a:srgbClr val="00B0F0"/>
                </a:solidFill>
              </a:rPr>
              <a:t>Manage program flow</a:t>
            </a:r>
          </a:p>
          <a:p>
            <a:r>
              <a:rPr lang="en-US" dirty="0"/>
              <a:t>Create and use types</a:t>
            </a:r>
          </a:p>
          <a:p>
            <a:r>
              <a:rPr lang="en-US" dirty="0"/>
              <a:t>Debug applications and implement security</a:t>
            </a:r>
          </a:p>
          <a:p>
            <a:r>
              <a:rPr lang="en-US" dirty="0"/>
              <a:t>Implement data access</a:t>
            </a:r>
          </a:p>
        </p:txBody>
      </p:sp>
    </p:spTree>
    <p:extLst>
      <p:ext uri="{BB962C8B-B14F-4D97-AF65-F5344CB8AC3E}">
        <p14:creationId xmlns:p14="http://schemas.microsoft.com/office/powerpoint/2010/main" val="27861242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threads</a:t>
            </a:r>
          </a:p>
        </p:txBody>
      </p:sp>
      <p:sp>
        <p:nvSpPr>
          <p:cNvPr id="3" name="Text Placeholder 2"/>
          <p:cNvSpPr>
            <a:spLocks noGrp="1"/>
          </p:cNvSpPr>
          <p:nvPr>
            <p:ph type="body" sz="quarter" idx="10"/>
          </p:nvPr>
        </p:nvSpPr>
        <p:spPr>
          <a:xfrm>
            <a:off x="274638" y="2286000"/>
            <a:ext cx="11887200" cy="3785652"/>
          </a:xfrm>
        </p:spPr>
        <p:txBody>
          <a:bodyPr/>
          <a:lstStyle/>
          <a:p>
            <a:r>
              <a:rPr lang="en-US" dirty="0"/>
              <a:t>Thread object</a:t>
            </a:r>
          </a:p>
          <a:p>
            <a:r>
              <a:rPr lang="en-US" sz="2800" dirty="0">
                <a:solidFill>
                  <a:srgbClr val="606060"/>
                </a:solidFill>
              </a:rPr>
              <a:t>Advantage: complete control over thread</a:t>
            </a:r>
          </a:p>
          <a:p>
            <a:r>
              <a:rPr lang="en-US" sz="2800" dirty="0">
                <a:solidFill>
                  <a:srgbClr val="606060"/>
                </a:solidFill>
              </a:rPr>
              <a:t>Disadvantage: complete control over thread</a:t>
            </a:r>
          </a:p>
          <a:p>
            <a:r>
              <a:rPr lang="en-US" dirty="0" err="1"/>
              <a:t>ThreadPool</a:t>
            </a:r>
            <a:endParaRPr lang="en-US" dirty="0"/>
          </a:p>
          <a:p>
            <a:r>
              <a:rPr lang="en-US" sz="2800" dirty="0">
                <a:solidFill>
                  <a:srgbClr val="606060"/>
                </a:solidFill>
              </a:rPr>
              <a:t>CLR manages a pool of threads based on environment</a:t>
            </a:r>
          </a:p>
          <a:p>
            <a:r>
              <a:rPr lang="en-US" sz="2800" dirty="0">
                <a:solidFill>
                  <a:srgbClr val="606060"/>
                </a:solidFill>
              </a:rPr>
              <a:t>New </a:t>
            </a:r>
            <a:r>
              <a:rPr lang="en-US" sz="2800" dirty="0" err="1">
                <a:solidFill>
                  <a:srgbClr val="606060"/>
                </a:solidFill>
              </a:rPr>
              <a:t>ThreadPool</a:t>
            </a:r>
            <a:r>
              <a:rPr lang="en-US" sz="2800" dirty="0">
                <a:solidFill>
                  <a:srgbClr val="606060"/>
                </a:solidFill>
              </a:rPr>
              <a:t> requests are placed in queue</a:t>
            </a:r>
          </a:p>
          <a:p>
            <a:r>
              <a:rPr lang="en-US" sz="2800" dirty="0">
                <a:solidFill>
                  <a:srgbClr val="606060"/>
                </a:solidFill>
              </a:rPr>
              <a:t>Preferred over creating threads manually</a:t>
            </a:r>
          </a:p>
        </p:txBody>
      </p:sp>
    </p:spTree>
    <p:extLst>
      <p:ext uri="{BB962C8B-B14F-4D97-AF65-F5344CB8AC3E}">
        <p14:creationId xmlns:p14="http://schemas.microsoft.com/office/powerpoint/2010/main" val="2612796264"/>
      </p:ext>
    </p:extLst>
  </p:cSld>
  <p:clrMapOvr>
    <a:masterClrMapping/>
  </p:clrMapOvr>
  <p:transition>
    <p:fade/>
  </p:transition>
</p:sld>
</file>

<file path=ppt/theme/theme1.xml><?xml version="1.0" encoding="utf-8"?>
<a:theme xmlns:a="http://schemas.openxmlformats.org/drawingml/2006/main" name="Microsoft_IT_16x9_template">
  <a:themeElements>
    <a:clrScheme name="Custom 32">
      <a:dk1>
        <a:srgbClr val="505050"/>
      </a:dk1>
      <a:lt1>
        <a:srgbClr val="FFFFFF"/>
      </a:lt1>
      <a:dk2>
        <a:srgbClr val="A80000"/>
      </a:dk2>
      <a:lt2>
        <a:srgbClr val="FFFFFF"/>
      </a:lt2>
      <a:accent1>
        <a:srgbClr val="A80000"/>
      </a:accent1>
      <a:accent2>
        <a:srgbClr val="D83B01"/>
      </a:accent2>
      <a:accent3>
        <a:srgbClr val="FF8C00"/>
      </a:accent3>
      <a:accent4>
        <a:srgbClr val="E81123"/>
      </a:accent4>
      <a:accent5>
        <a:srgbClr val="FFB900"/>
      </a:accent5>
      <a:accent6>
        <a:srgbClr val="FFF100"/>
      </a:accent6>
      <a:hlink>
        <a:srgbClr val="A80000"/>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DDED4A60-F89B-4611-9A08-4D76F7A0EB7B}" vid="{8466A77C-192D-417C-ACF8-1C8C661B3615}"/>
    </a:ext>
  </a:extLst>
</a:theme>
</file>

<file path=ppt/theme/theme2.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7.png"/></Relationships>
</file>

<file path=ppt/webextensions/_rels/webextension10.xml.rels><?xml version="1.0" encoding="UTF-8" standalone="yes"?>
<Relationships xmlns="http://schemas.openxmlformats.org/package/2006/relationships"><Relationship Id="rId1" Type="http://schemas.openxmlformats.org/officeDocument/2006/relationships/image" Target="../media/image26.png"/></Relationships>
</file>

<file path=ppt/webextensions/_rels/webextension11.xml.rels><?xml version="1.0" encoding="UTF-8" standalone="yes"?>
<Relationships xmlns="http://schemas.openxmlformats.org/package/2006/relationships"><Relationship Id="rId1" Type="http://schemas.openxmlformats.org/officeDocument/2006/relationships/image" Target="../media/image27.png"/></Relationships>
</file>

<file path=ppt/webextensions/_rels/webextension12.xml.rels><?xml version="1.0" encoding="UTF-8" standalone="yes"?>
<Relationships xmlns="http://schemas.openxmlformats.org/package/2006/relationships"><Relationship Id="rId1" Type="http://schemas.openxmlformats.org/officeDocument/2006/relationships/image" Target="../media/image2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9.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20.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21.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22.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23.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24.png"/></Relationships>
</file>

<file path=ppt/webextensions/_rels/webextension9.xml.rels><?xml version="1.0" encoding="UTF-8" standalone="yes"?>
<Relationships xmlns="http://schemas.openxmlformats.org/package/2006/relationships"><Relationship Id="rId1" Type="http://schemas.openxmlformats.org/officeDocument/2006/relationships/image" Target="../media/image25.png"/></Relationships>
</file>

<file path=ppt/webextensions/webextension1.xml><?xml version="1.0" encoding="utf-8"?>
<we:webextension xmlns:we="http://schemas.microsoft.com/office/webextensions/webextension/2010/11" id="{ABD4DDA5-CFA8-4602-B48F-C3450DCA8402}">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private CancellationTokenSource tokenSource;\nprivate CancellationToken token;\nprivate Task task;\n\nprivate void btnRunThread_Click(object sender, RoutedEventArgs e)\n{\n    tokenSource = new CancellationTokenSource();\n    token = tokenSource.Token;\n    task = Task.Factory.StartNew(DoWork, token);\n}\n\nprivate void btnCancelThread_Click(object sender, RoutedEventArgs e)\n{\n    tokenSource.Cancel();\n}\n\nprivate void DoWork()\n{\n    var count = 0;\n    while (1 == 1) {\n        Action action = () =&gt; { tbStatus.Text = \&quot;Count: \&quot; + count.ToString();};\n        Dispatcher.BeginInvoke(action);\n        \n        Thread.Sleep(100);\n        count++;\n        if (token.IsCancellationRequested) {\n            return;\n        }\n    }\n}&quot;,&quot;ctags&quot;:{&quot;DoWork&quot;:[{&quot;linenum&quot;:&quot;17&quot;,&quot;signature&quot;:&quot;DoWork()&quot;}],&quot;btnCancelThread_Click&quot;:[{&quot;linenum&quot;:&quot;12&quot;,&quot;signature&quot;:&quot;btnCancelThread_Click(object sender, RoutedEventArgs e)&quot;}],&quot;btnRunThread_Click&quot;:[{&quot;linenum&quot;:&quot;5&quot;,&quot;signature&quot;:&quot;btnRunThread_Click(object sender, RoutedEventArgs e)&quot;}],&quot;task&quot;:[{&quot;linenum&quot;:&quot;3&quot;,&quot;signature&quot;:&quot;private Task task;&quot;}],&quot;token&quot;:[{&quot;linenum&quot;:&quot;2&quot;,&quot;signature&quot;:&quot;private CancellationToken token;&quot;}],&quot;tokenSource&quot;:[{&quot;linenum&quot;:&quot;1&quot;,&quot;signature&quot;:&quot;private CancellationTokenSource tokenSource;&quot;}]}}"/>
  </we:properties>
  <we:bindings/>
  <we:snapshot xmlns:r="http://schemas.openxmlformats.org/officeDocument/2006/relationships" r:embed="rId1"/>
</we:webextension>
</file>

<file path=ppt/webextensions/webextension10.xml><?xml version="1.0" encoding="utf-8"?>
<we:webextension xmlns:we="http://schemas.microsoft.com/office/webextensions/webextension/2010/11" id="{55E506A9-EC16-403A-AC31-042AC6748D5D}">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Line comment&quot;:&quot;#008000&quot;,&quot;Block comment&quot;:&quot;#008000&quot;,&quot;Quotation&quot;:&quot;#E100E1&quot;,&quot;Quotation 2&quot;:&quot;#E100E1&quot;,&quot;Number&quot;:&quot;#800080&quot;},&quot;old_syntax_color&quot;:{&quot;Reserved words&quot;:&quot;#0000FF&quot;,&quot;Compiler directives&quot;:&quot;#FF0000&quot;,&quot;Line comment&quot;:&quot;#008000&quot;,&quot;Block comment&quot;:&quot;#008000&quot;,&quot;Quotation&quot;:&quot;#E100E1&quot;,&quot;Quotation 2&quot;:&quot;#E100E1&quot;,&quot;Number&quot;:&quot;#800080&quot;},&quot;show_line_number&quot;:true,&quot;code_lang&quot;:&quot;cpp&quot;,&quot;code&quot;:&quot;#define DemoFlag\n// #undef to remove flag\nusing System;\n\nnamespace IgniteDemos\n{\n    class Program\n    {\n        static void Main(string[] args)\n        {\n            // check for existance of flag\n            #if DemoFlag\n                Console.WriteLine(\&quot;Flag defined\&quot;);\n                #warning \&quot;Compiler warning\&quot;\n                #error \&quot;Compiler error\&quot;\n            #endif\n        }\n    }\n}&quot;,&quot;ctags&quot;:{&quot;DemoFlag&quot;:[{&quot;linenum&quot;:&quot;1&quot;,&quot;signature&quot;:&quot;#define DemoFlag&quot;}],&quot;IgniteDemos&quot;:[{&quot;linenum&quot;:&quot;5&quot;,&quot;signature&quot;:&quot;namespace IgniteDemos&quot;}],&quot;Main&quot;:[{&quot;linenum&quot;:&quot;9&quot;,&quot;signature&quot;:&quot;IgniteDemos::Program::Main(string[] args)&quot;}],&quot;Program&quot;:[{&quot;linenum&quot;:&quot;7&quot;,&quot;signature&quot;:&quot;Program&quot;}]}}"/>
  </we:properties>
  <we:bindings/>
  <we:snapshot xmlns:r="http://schemas.openxmlformats.org/officeDocument/2006/relationships" r:embed="rId1"/>
</we:webextension>
</file>

<file path=ppt/webextensions/webextension11.xml><?xml version="1.0" encoding="utf-8"?>
<we:webextension xmlns:we="http://schemas.microsoft.com/office/webextensions/webextension/2010/11" id="{EDD184C8-64DF-4BD8-A90D-DE0310676867}">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Built-in objects&quot;:&quot;#FF0000&quot;,&quot;Line comment&quot;:&quot;#008000&quot;,&quot;Block comment&quot;:&quot;#008000&quot;,&quot;Quotation&quot;:&quot;#FF00FF&quot;,&quot;Quotation 2&quot;:&quot;#FF00FF&quot;,&quot;Number&quot;:&quot;#800080&quot;},&quot;old_syntax_color&quot;:{&quot;Reserved words&quot;:&quot;#0000FF&quot;,&quot;Built-in objects&quot;:&quot;#FF0000&quot;,&quot;Line comment&quot;:&quot;#008000&quot;,&quot;Block comment&quot;:&quot;#008000&quot;,&quot;Quotation&quot;:&quot;#FF00FF&quot;,&quot;Quotation 2&quot;:&quot;#FF00FF&quot;,&quot;Number&quot;:&quot;#800080&quot;},&quot;show_line_number&quot;:true,&quot;code_lang&quot;:&quot;js&quot;,&quot;code&quot;:&quot;var filename = @\&quot;C:\\demo.txt\&quot;;\nint bufferSize = 1024;\nvar buffer = new Byte[bufferSize];\nusing (var stream = new FileStream(filename, FileMode.Open)) {\n    do {\n        bufferSize = stream.Read(buffer, 0, bufferSize);\n        var encoding = new UTF8Encoding();\n        var text = encoding.GetString(buffer, 0, bufferSize);\n        Console.Write(text);\n    } while (bufferSize == 1024);\n}&quot;,&quot;ctags&quot;:{&quot;filename&quot;:[{&quot;linenum&quot;:&quot;1&quot;,&quot;signature&quot;:&quot;var filename = @\&quot;C:\\demo.txt\&quot;;&quot;}],&quot;text&quot;:[{&quot;linenum&quot;:&quot;8&quot;,&quot;signature&quot;:&quot;var text = encoding.GetString(buffer, 0, bufferSize);&quot;}]}}"/>
  </we:properties>
  <we:bindings/>
  <we:snapshot xmlns:r="http://schemas.openxmlformats.org/officeDocument/2006/relationships" r:embed="rId1"/>
</we:webextension>
</file>

<file path=ppt/webextensions/webextension12.xml><?xml version="1.0" encoding="utf-8"?>
<we:webextension xmlns:we="http://schemas.microsoft.com/office/webextensions/webextension/2010/11" id="{03AF0C78-2AA9-456A-9A1C-6CD9AD4497C6}">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Built-in objects&quot;:&quot;#FF0000&quot;,&quot;Line comment&quot;:&quot;#008000&quot;,&quot;Block comment&quot;:&quot;#008000&quot;,&quot;Quotation&quot;:&quot;#FF00FF&quot;,&quot;Quotation 2&quot;:&quot;#FF00FF&quot;,&quot;Number&quot;:&quot;#800080&quot;},&quot;old_syntax_color&quot;:{&quot;Reserved words&quot;:&quot;#0000FF&quot;,&quot;Built-in objects&quot;:&quot;#FF0000&quot;,&quot;Line comment&quot;:&quot;#008000&quot;,&quot;Block comment&quot;:&quot;#008000&quot;,&quot;Quotation&quot;:&quot;#FF00FF&quot;,&quot;Quotation 2&quot;:&quot;#FF00FF&quot;,&quot;Number&quot;:&quot;#800080&quot;},&quot;show_line_number&quot;:true,&quot;code_lang&quot;:&quot;js&quot;,&quot;code&quot;:&quot;class Category\n{\n    public int CategoryID { get; set; }\n    public string Name { get; set; }\n}\n\nclass Product\n{\n    public int CategoryID { get; set; }\n    public string Name { get; set; }\n}\n\nclass Program\n{\n    private static List&lt;Product&gt; getProducts()\n    {\n        return new List&lt;Product&gt;() {\n            new Product() { CategoryID = 1, Name = \&quot;Pizza\&quot; },\n            new Product() { CategoryID = 1, Name = \&quot;Pasta\&quot; },\n            new Product() { CategoryID = 2, Name = \&quot;Soda\&quot; },\n            new Product() { CategoryID = 2, Name = \&quot;Water\&quot; },\n            new Product() { CategoryID = 3, Name = \&quot;Ketchup\&quot; },\n            new Product() { CategoryID = 3, Name = \&quot;Mustard\&quot; }\n        };\n    }\n\n    private static List&lt;Category&gt; getCategories()\n    {\n        return new List&lt;Category&gt;() {\n            new Category() { CategoryID = 1, Name = \&quot;Food\&quot; },\n            new Category() { CategoryID = 2, Name = \&quot;Beverage\&quot; },\n            new Category() { CategoryID = 3, Name = \&quot;Condiment\&quot; }\n        };\n    }\n\n    static void Main(string[] args)\n    {\n        var categories = getCategories();\n        var products = getProducts();\n            \n        var joinResult = from c in categories\n                        join p in products\n                        on c.CategoryID equals p.CategoryID\n                        select new {\n                        ProductName = p.Name,\n                        CategoryName = c.Name\n                        };\n        foreach (var item in joinResult) {\n            Console.WriteLine(\&quot;{0}\\t{1}\&quot;, item.ProductName, item.CategoryName);\n        }\n\n        var groupResult = from p in products\n                            group p by p.CategoryID into g\n                            select new {\n                            GroupKey = g.Key,\n                            Products = g\n                            };\n        foreach (var item in groupResult) {\n            Console.WriteLine(\&quot;Group key: {0}\&quot;, item.GroupKey);\n            foreach(var product in item.Products) {\n                Console.WriteLine(product.Name);\n            }\n        }\n    }\n}&quot;,&quot;ctags&quot;:{&quot;products&quot;:[{&quot;linenum&quot;:&quot;39&quot;,&quot;signature&quot;:&quot;var products = getProducts();&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5281FC2-0A94-44CB-8FFC-DEF4DA0CFDD5}">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private async void btnLoadPage_Click(object sender, RoutedEventArgs e)\n{\n    var client = new HttpClient();\n\n    // returns a Task\n    var asyncResult = client.GetStringAsync(\&quot;http://www.adventure-works.com\&quot;);\n\n    tbStatus.Text = \&quot;Loading, please wait...\\n\&quot;;\n\n    // returns the result of GetStringAsync (the actual string)\n    string textResult = await asyncResult;\n\n    tbStatus.Text += \&quot;Result was \&quot; + textResult.Length.ToString() + \&quot; characters long\&quot;;\n}&quot;,&quot;ctags&quot;:{&quot;btnLoadPage_Click&quot;:[{&quot;linenum&quot;:&quot;1&quot;,&quot;signature&quot;:&quot;btnLoadPage_Click(object sender, RoutedEventArgs 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B4DDF139-B924-4454-B188-B02CDAEF292D}">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private void btnLoadPage_Click(object sender, RoutedEventArgs e)\n{\n    var names = new List&lt;string&gt; {\&quot;Christopher\&quot;, \&quot;Susan\&quot;, \&quot;David\&quot;, \&quot;Pete\&quot;, \&quot;Veronica\&quot;};\n    var result = new List&lt;string&gt;();\n    Parallel.ForEach(names, n =&gt; {\n        if (NameCheck(n)) {\n            result.Add(n);\n        }\n    });\n    foreach (var name in result) { tbStatus.Text += name + \&quot;\\n\&quot;; }\n}\n\nprivate bool NameCheck(string name)\n{\n    // universal long running operation\n    Thread.Sleep(500);\n\n    return name.Length &gt; 5;\n}&quot;,&quot;ctags&quot;:{&quot;NameCheck&quot;:[{&quot;linenum&quot;:&quot;13&quot;,&quot;signature&quot;:&quot;NameCheck(string name)&quot;}],&quot;btnLoadPage_Click&quot;:[{&quot;linenum&quot;:&quot;1&quot;,&quot;signature&quot;:&quot;btnLoadPage_Click(object sender, RoutedEventArgs e)&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FE8369B8-E66F-4EC4-A176-F50148B55914}">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public class DefaultConstructor\n{\n\n}\n\npublic class PrivateConstructor\n{\n    private PrivateConstructor()\n    {\n        // no default constructor created\n        // cannot inherit from this class\n    }\n}\n\npublic class CustomConstructor\n{\n    public CustomConstructor(string name)\n    {\n        // no default constructor created\n    }\n}\n\npublic class DerivedClass : CustomConstructor\n{\n    public DerivedClass(string name)\n        : base (name)\n    {\n        // must explicitly call base class constructor\n        // signatures do not need to match\n    }\n}\n&quot;,&quot;ctags&quot;:{&quot;CustomConstructor&quot;:[{&quot;linenum&quot;:&quot;15&quot;,&quot;signature&quot;:&quot;public class CustomConstructor&quot;},{&quot;linenum&quot;:&quot;17&quot;,&quot;signature&quot;:&quot;CustomConstructor::CustomConstructor(string name)&quot;}],&quot;DefaultConstructor&quot;:[{&quot;linenum&quot;:&quot;1&quot;,&quot;signature&quot;:&quot;public class DefaultConstructor&quot;}],&quot;DerivedClass&quot;:[{&quot;linenum&quot;:&quot;23&quot;,&quot;signature&quot;:&quot;public class DerivedClass : CustomConstructor&quot;},{&quot;linenum&quot;:&quot;25&quot;,&quot;signature&quot;:&quot;DerivedClass::DerivedClass(string name)&quot;}],&quot;PrivateConstructor&quot;:[{&quot;linenum&quot;:&quot;6&quot;,&quot;signature&quot;:&quot;public class PrivateConstructor&quot;},{&quot;linenum&quot;:&quot;8&quot;,&quot;signature&quot;:&quot;PrivateConstructor::PrivateConstructor()&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C0EE012C-2835-442D-A9A9-289CFAECB362}">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Built-in objects&quot;:&quot;#FF0000&quot;,&quot;Line comment&quot;:&quot;#008000&quot;,&quot;Block comment&quot;:&quot;#008000&quot;,&quot;Quotation&quot;:&quot;#FF00FF&quot;,&quot;Quotation 2&quot;:&quot;#FF00FF&quot;,&quot;Number&quot;:&quot;#800080&quot;},&quot;old_syntax_color&quot;:{&quot;Reserved words&quot;:&quot;#0000FF&quot;,&quot;Built-in objects&quot;:&quot;#FF0000&quot;,&quot;Line comment&quot;:&quot;#008000&quot;,&quot;Block comment&quot;:&quot;#008000&quot;,&quot;Quotation&quot;:&quot;#FF00FF&quot;,&quot;Quotation 2&quot;:&quot;#FF00FF&quot;,&quot;Number&quot;:&quot;#800080&quot;},&quot;show_line_number&quot;:true,&quot;code_lang&quot;:&quot;js&quot;,&quot;code&quot;:&quot;public class Class1&lt;T1&gt; where T1 : class, new()\n// class means reference type\n// new means T1 must have default constructor\n{\n    public void Method1&lt;T2&gt;(T2 t2) where T2: ICloneable\n    // ICloneable means T2 must implement the interface\n    {\n        T1 item = new T1();\n        T2 clone = (T2) t2.Clone();\n    }\n}&quot;,&quot;ctags&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F1B1EBDC-B593-445F-A33F-B2B41E8B53D7}">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public class Employee\n{\n    [DataMember(Name = \&quot;GivenName\&quot;, IsRequired = true)]\n    public string FirstName { get; set; }\n\n    [DataMember(Name = \&quot;Surname\&quot;, IsRequired = true)]\n    public string LastName { get; set; }\n}\n\nclass Program\n{\n    static void Main(string[] args)\n    {\n        var employee = new Employee() { FirstName = \&quot;Christopher\&quot;, LastName = \&quot;Harrison\&quot; };\n\n        // create a stream to store data\n        var stream = new MemoryStream();\n            \n        // create the serializer\n        var serializer = new DataContractJsonSerializer(typeof(Employee));\n\n        // write object in JSON to stream\n        serializer.WriteObject(stream, employee);\n\n        // set position of stream to the beginning for the demo\n        stream.Position = 0;\n\n        // use a StreamReader to display data\n        var reader = new StreamReader(stream);\n        Console.WriteLine(reader.ReadToEnd());\n\n        // set position of stream to the beginning for the demo\n        stream.Position = 0;\n\n        // deserialize object\n        var deserialized = (Employee)serializer.ReadObject(stream);\n\n        // print object\n        Console.WriteLine(\&quot;{0}, {1}\&quot;, deserialized.LastName, deserialized.FirstName);\n    }\n}&quot;,&quot;ctags&quot;:{&quot;Employee&quot;:[{&quot;linenum&quot;:&quot;1&quot;,&quot;signature&quot;:&quot;public class Employee&quot;}],&quot;FirstName&quot;:[{&quot;linenum&quot;:&quot;4&quot;,&quot;signature&quot;:&quot;Employee::FirstName&quot;}],&quot;LastName&quot;:[{&quot;linenum&quot;:&quot;7&quot;,&quot;signature&quot;:&quot;Employee::LastName&quot;}],&quot;Main&quot;:[{&quot;linenum&quot;:&quot;12&quot;,&quot;signature&quot;:&quot;Program::Main(string[] args)&quot;}],&quot;Program&quot;:[{&quot;linenum&quot;:&quot;10&quot;,&quot;signature&quot;:&quot;class Program&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396F77E7-FDAE-4A11-A7CA-BB7F370FA997}">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 name of the log you wish to write to\nEventLog eventLog = new EventLog();\n\n// name of the section in the event log you wish to write to\n// can create new ones with EventLog.CreateEventSource\neventLog.Source = \&quot;Application\&quot;;\n\n// write the message\neventLog.WriteEntry(\&quot;Hello, event log!\&quot;, EventLogEntryType.Error, 100);\n&quot;,&quot;ctags&quot;:{&quot;eventLog&quot;:[{&quot;linenum&quot;:&quot;2&quot;,&quot;signature&quot;:&quot;EventLog eventLog = new EventLog();&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C4317C9D-6B99-47D9-B13A-C2A760AB283C}">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 Create a trace source. Name matches name in config file\nTraceSource traceSource = new TraceSource(\&quot;DemoSource\&quot;);\n\n// Can write out to any listener\ntraceSource.Listeners[\&quot;console\&quot;].WriteLine(\&quot;Hello, Console!\&quot;, \&quot;Demo Category\&quot;);\n\n// Normal tracing. TraceEventType maps to the switch\n// Error, Warning, Information, Verbose are the most common\ntraceSource.TraceEvent(TraceEventType.Warning, 42, \&quot;Warning message\&quot;);\ntraceSource.TraceEvent(TraceEventType.Verbose, 5, \&quot;Verbose message\&quot;);&quot;,&quot;ctags&quot;:{&quot;traceSource&quot;:[{&quot;linenum&quot;:&quot;2&quot;,&quot;signature&quot;:&quot;TraceSource traceSource = new TraceSource(\&quot;DemoSource\&quot;);&quot;}],&quot;traceSource.TraceEvent&quot;:[{&quot;linenum&quot;:&quot;10&quot;,&quot;signature&quot;:&quot;traceSource.TraceEvent(TraceEventType.Verbose, 5, &quot;},{&quot;linenum&quot;:&quot;9&quot;,&quot;signature&quot;:&quot;traceSource.TraceEvent(TraceEventType.Warning, 42, &quot;}]}}"/>
  </we:properties>
  <we:bindings/>
  <we:snapshot xmlns:r="http://schemas.openxmlformats.org/officeDocument/2006/relationships" r:embed="rId1"/>
</we:webextension>
</file>

<file path=ppt/webextensions/webextension9.xml><?xml version="1.0" encoding="utf-8"?>
<we:webextension xmlns:we="http://schemas.microsoft.com/office/webextensions/webextension/2010/11" id="{51C87082-2CD0-4BEE-9CA2-AFBEA4EEBAE2}">
  <we:reference id="wa104379263" version="1.0.0.0" store="en-US" storeType="OMEX"/>
  <we:alternateReferences>
    <we:reference id="WA104379263" version="1.0.0.0" store="WA104379263" storeType="OMEX"/>
  </we:alternateReferences>
  <we:properties>
    <we:property name="config" value="{&quot;display_lang&quot;:&quot;en&quot;,&quot;display_font&quot;:&quot;Consolas&quot;,&quot;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old_syntax_color&quot;:{&quot;Reserved words&quot;:&quot;#0000FF&quot;,&quot;Compiler directives&quot;:&quot;#FF0000&quot;,&quot;Namespaces&quot;:&quot;#008080&quot;,&quot;Classes&quot;:&quot;#808000&quot;,&quot;Line comment&quot;:&quot;#008000&quot;,&quot;Block comment&quot;:&quot;#008000&quot;,&quot;Quotation&quot;:&quot;#FF00FF&quot;,&quot;Quatation 2&quot;:&quot;#FF00FF&quot;,&quot;Number&quot;:&quot;#800080&quot;},&quot;show_line_number&quot;:true,&quot;code_lang&quot;:&quot;cs&quot;,&quot;code&quot;:&quot;// Programmatically create listener and switch\nSourceSwitch sourceSwitch = new SourceSwitch(\&quot;SourceSwitch\&quot;, \&quot;Verbose\&quot;);\ntraceSource.Switch = sourceSwitch;\nint index = traceSource.Listeners.Add(new System.Diagnostics.ConsoleTraceListener());\ntraceSource.Listeners[index].Name = \&quot;console\&quot;;&quot;,&quot;ctags&quot;:{&quot;index&quot;:[{&quot;linenum&quot;:&quot;4&quot;,&quot;signature&quot;:&quot;int index = traceSource.Listeners.Add(new System.Diagnostics.ConsoleTraceListener());&quot;}],&quot;sourceSwitch&quot;:[{&quot;linenum&quot;:&quot;2&quot;,&quot;signature&quot;:&quot;SourceSwitch sourceSwitch = new SourceSwitch(\&quot;SourceSwitch\&quot;, \&quot;Verbose\&quo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F943C65EE9652644877590F39FC422DC" ma:contentTypeVersion="73" ma:contentTypeDescription="" ma:contentTypeScope="" ma:versionID="1507c750f48b790d44355d3f698f9e80">
  <xsd:schema xmlns:xsd="http://www.w3.org/2001/XMLSchema" xmlns:xs="http://www.w3.org/2001/XMLSchema" xmlns:p="http://schemas.microsoft.com/office/2006/metadata/properties" xmlns:ns1="http://schemas.microsoft.com/sharepoint/v3" xmlns:ns2="2295e2e7-0eeb-498e-8716-217bb2ee6ee3" xmlns:ns3="032d541b-1b4e-4d91-93c7-b10533c52f73" targetNamespace="http://schemas.microsoft.com/office/2006/metadata/properties" ma:root="true" ma:fieldsID="9e685e47e00ecc7abe6f8496b443d21b" ns1:_="" ns2:_="" ns3:_="">
    <xsd:import namespace="http://schemas.microsoft.com/sharepoint/v3"/>
    <xsd:import namespace="2295e2e7-0eeb-498e-8716-217bb2ee6ee3"/>
    <xsd:import namespace="032d541b-1b4e-4d91-93c7-b10533c52f73"/>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3:Speaker" minOccurs="0"/>
                <xsd:element ref="ns2:Session_x0020_Code" minOccurs="0"/>
                <xsd:element ref="ns2:MS_x0020_Content_x0020_Owner" minOccurs="0"/>
                <xsd:element ref="ns1:AverageRating" minOccurs="0"/>
                <xsd:element ref="ns1:RatingCount"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2:AudienceTaxHTField0" minOccurs="0"/>
                <xsd:element ref="ns2:Event_x0020_LocationTaxHTField0" minOccurs="0"/>
                <xsd:element ref="ns2:Event1TaxHTField0" minOccurs="0"/>
                <xsd:element ref="ns2:MS_x0020_Speaker" minOccurs="0"/>
                <xsd:element ref="ns2:External_x0020_Speak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Session_x0020_Code" ma:index="12" nillable="true" ma:displayName="Session Code" ma:internalName="Session_x0020_Code" ma:readOnly="false">
      <xsd:simpleType>
        <xsd:restriction base="dms:Text">
          <xsd:maxLength value="255"/>
        </xsd:restriction>
      </xsd:simpleType>
    </xsd:element>
    <xsd:element name="MS_x0020_Content_x0020_Owner" ma:index="14"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descriptio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readOnly="false"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description=""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element name="MS_x0020_Speaker" ma:index="31" nillable="true" ma:displayName="MS Speaker" ma:hidden="true"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32" nillable="true" ma:displayName="External Speaker" ma:hidden="true" ma:internalName="External_x0020_Speak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2d541b-1b4e-4d91-93c7-b10533c52f73" elementFormDefault="qualified">
    <xsd:import namespace="http://schemas.microsoft.com/office/2006/documentManagement/types"/>
    <xsd:import namespace="http://schemas.microsoft.com/office/infopath/2007/PartnerControls"/>
    <xsd:element name="Speaker" ma:index="8" nillable="true" ma:displayName="Speaker" ma:internalName="Speak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BRK3260</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AudienceTaxHTField0 xmlns="2295e2e7-0eeb-498e-8716-217bb2ee6ee3">
      <Terms xmlns="http://schemas.microsoft.com/office/infopath/2007/PartnerControls"/>
    </AudienceTaxHTField0>
    <Speaker xmlns="032d541b-1b4e-4d91-93c7-b10533c52f73" xsi:nil="true"/>
    <AverageRating xmlns="http://schemas.microsoft.com/sharepoint/v3"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3A1E0BDD-09C1-413F-80DF-88989C542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5e2e7-0eeb-498e-8716-217bb2ee6ee3"/>
    <ds:schemaRef ds:uri="032d541b-1b4e-4d91-93c7-b10533c52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terms/"/>
    <ds:schemaRef ds:uri="2295e2e7-0eeb-498e-8716-217bb2ee6ee3"/>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032d541b-1b4e-4d91-93c7-b10533c52f7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Microsoft_IT_16x9_template.potx</Template>
  <TotalTime>960</TotalTime>
  <Words>2389</Words>
  <Application>Microsoft Office PowerPoint</Application>
  <PresentationFormat>Custom</PresentationFormat>
  <Paragraphs>458</Paragraphs>
  <Slides>50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Consolas</vt:lpstr>
      <vt:lpstr>Segoe UI</vt:lpstr>
      <vt:lpstr>Segoe UI Light</vt:lpstr>
      <vt:lpstr>Times New Roman</vt:lpstr>
      <vt:lpstr>Wingdings</vt:lpstr>
      <vt:lpstr>Microsoft_IT_16x9_template</vt:lpstr>
      <vt:lpstr>5-50002_Ignite_Breakout_Template</vt:lpstr>
      <vt:lpstr>Exam Prep: 70-483 Programming in C#</vt:lpstr>
      <vt:lpstr>Ubiquitous Outline Slide</vt:lpstr>
      <vt:lpstr>A Little More Detail</vt:lpstr>
      <vt:lpstr>Outline</vt:lpstr>
      <vt:lpstr>Roadmap – Developer Certification</vt:lpstr>
      <vt:lpstr>Check the Exam Guide</vt:lpstr>
      <vt:lpstr>70-483 Exam Outline</vt:lpstr>
      <vt:lpstr>Outline</vt:lpstr>
      <vt:lpstr>Creating threads</vt:lpstr>
      <vt:lpstr>Tasks</vt:lpstr>
      <vt:lpstr>Cancel task</vt:lpstr>
      <vt:lpstr>async and await</vt:lpstr>
      <vt:lpstr>async and await syntax</vt:lpstr>
      <vt:lpstr>Understanding Async</vt:lpstr>
      <vt:lpstr>Async void is only for event handlers</vt:lpstr>
      <vt:lpstr>Async void is only for event handlers</vt:lpstr>
      <vt:lpstr>Parallel.ForEach</vt:lpstr>
      <vt:lpstr>Question</vt:lpstr>
      <vt:lpstr>Question</vt:lpstr>
      <vt:lpstr>Question</vt:lpstr>
      <vt:lpstr>Question</vt:lpstr>
      <vt:lpstr>Outline</vt:lpstr>
      <vt:lpstr>Constructors and inheritance</vt:lpstr>
      <vt:lpstr>Creating generic methods and classes</vt:lpstr>
      <vt:lpstr>Question</vt:lpstr>
      <vt:lpstr>Question</vt:lpstr>
      <vt:lpstr>Question</vt:lpstr>
      <vt:lpstr>Question</vt:lpstr>
      <vt:lpstr>Outline</vt:lpstr>
      <vt:lpstr>Symmetric encryption</vt:lpstr>
      <vt:lpstr>Asymmetric Encryption</vt:lpstr>
      <vt:lpstr>Hashing</vt:lpstr>
      <vt:lpstr>Serialize and deserialize</vt:lpstr>
      <vt:lpstr>Write to the event log</vt:lpstr>
      <vt:lpstr>Configuring tracing in app.config</vt:lpstr>
      <vt:lpstr>Tracing, using app.config</vt:lpstr>
      <vt:lpstr>Tracing, programmatically</vt:lpstr>
      <vt:lpstr>Compiler directives</vt:lpstr>
      <vt:lpstr>Outline</vt:lpstr>
      <vt:lpstr>Reading streams</vt:lpstr>
      <vt:lpstr>Reading streams</vt:lpstr>
      <vt:lpstr>LINQ query results (join)</vt:lpstr>
      <vt:lpstr>LINQ query results (group)</vt:lpstr>
      <vt:lpstr>Question</vt:lpstr>
      <vt:lpstr>Question</vt:lpstr>
      <vt:lpstr>Question</vt:lpstr>
      <vt:lpstr>Question</vt:lpstr>
      <vt:lpstr>Resources</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Prep: 70-483 Programming in C#</dc:title>
  <dc:subject>&lt;Group/Event Name&gt;</dc:subject>
  <dc:creator>Deborah Grauer</dc:creator>
  <cp:keywords>&lt;Group/Event Name&gt;</cp:keywords>
  <dc:description>Template: Mitchell Derrey, Silver Fox Productions, Inc.
Formatting: 
Event Date: 
Event Location: 
Audience Type: Internal</dc:description>
  <cp:lastModifiedBy>MS Events 0092</cp:lastModifiedBy>
  <cp:revision>134</cp:revision>
  <cp:lastPrinted>2014-12-11T01:41:46Z</cp:lastPrinted>
  <dcterms:created xsi:type="dcterms:W3CDTF">2013-08-15T22:06:24Z</dcterms:created>
  <dcterms:modified xsi:type="dcterms:W3CDTF">2016-09-29T20:46:05Z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0x010100B88FC3ECA26D1C46B3C4C83281D2EB9C00F943C65EE9652644877590F39FC422DC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