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6" r:id="rId7"/>
  </p:sldMasterIdLst>
  <p:notesMasterIdLst>
    <p:notesMasterId r:id="rId40"/>
  </p:notesMasterIdLst>
  <p:handoutMasterIdLst>
    <p:handoutMasterId r:id="rId41"/>
  </p:handoutMasterIdLst>
  <p:sldIdLst>
    <p:sldId id="1393" r:id="rId8"/>
    <p:sldId id="1479" r:id="rId9"/>
    <p:sldId id="1470" r:id="rId10"/>
    <p:sldId id="1471" r:id="rId11"/>
    <p:sldId id="1439" r:id="rId12"/>
    <p:sldId id="1418" r:id="rId13"/>
    <p:sldId id="1421" r:id="rId14"/>
    <p:sldId id="1442" r:id="rId15"/>
    <p:sldId id="1422" r:id="rId16"/>
    <p:sldId id="1423" r:id="rId17"/>
    <p:sldId id="1424" r:id="rId18"/>
    <p:sldId id="1425" r:id="rId19"/>
    <p:sldId id="1426" r:id="rId20"/>
    <p:sldId id="1427" r:id="rId21"/>
    <p:sldId id="1428" r:id="rId22"/>
    <p:sldId id="1429" r:id="rId23"/>
    <p:sldId id="1475" r:id="rId24"/>
    <p:sldId id="1448" r:id="rId25"/>
    <p:sldId id="1443" r:id="rId26"/>
    <p:sldId id="1447" r:id="rId27"/>
    <p:sldId id="1445" r:id="rId28"/>
    <p:sldId id="1461" r:id="rId29"/>
    <p:sldId id="1462" r:id="rId30"/>
    <p:sldId id="1463" r:id="rId31"/>
    <p:sldId id="1477" r:id="rId32"/>
    <p:sldId id="1433" r:id="rId33"/>
    <p:sldId id="1467" r:id="rId34"/>
    <p:sldId id="1468" r:id="rId35"/>
    <p:sldId id="1466" r:id="rId36"/>
    <p:sldId id="1451" r:id="rId37"/>
    <p:sldId id="1449" r:id="rId38"/>
    <p:sldId id="1450" r:id="rId3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gnite 2016 Template Light" id="{A073DAE3-B461-442F-A3D3-6642BD875E45}">
          <p14:sldIdLst>
            <p14:sldId id="1393"/>
            <p14:sldId id="1479"/>
            <p14:sldId id="1470"/>
            <p14:sldId id="1471"/>
            <p14:sldId id="1439"/>
            <p14:sldId id="1418"/>
            <p14:sldId id="1421"/>
            <p14:sldId id="1442"/>
            <p14:sldId id="1422"/>
            <p14:sldId id="1423"/>
            <p14:sldId id="1424"/>
            <p14:sldId id="1425"/>
            <p14:sldId id="1426"/>
            <p14:sldId id="1427"/>
            <p14:sldId id="1428"/>
            <p14:sldId id="1429"/>
            <p14:sldId id="1475"/>
            <p14:sldId id="1448"/>
            <p14:sldId id="1443"/>
            <p14:sldId id="1447"/>
            <p14:sldId id="1445"/>
            <p14:sldId id="1461"/>
            <p14:sldId id="1462"/>
            <p14:sldId id="1463"/>
            <p14:sldId id="1477"/>
            <p14:sldId id="1433"/>
            <p14:sldId id="1467"/>
            <p14:sldId id="1468"/>
            <p14:sldId id="1466"/>
            <p14:sldId id="1451"/>
            <p14:sldId id="1449"/>
            <p14:sldId id="1450"/>
          </p14:sldIdLst>
        </p14:section>
        <p14:section name="Ignite 2016 Template Dark" id="{361DECE0-D7F3-4586-A791-C8E5092BB79E}">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2" autoAdjust="0"/>
    <p:restoredTop sz="90720" autoAdjust="0"/>
  </p:normalViewPr>
  <p:slideViewPr>
    <p:cSldViewPr>
      <p:cViewPr varScale="1">
        <p:scale>
          <a:sx n="104" d="100"/>
          <a:sy n="104" d="100"/>
        </p:scale>
        <p:origin x="492" y="13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292"/>
    </p:cViewPr>
  </p:sorterViewPr>
  <p:notesViewPr>
    <p:cSldViewPr showGuides="1">
      <p:cViewPr varScale="1">
        <p:scale>
          <a:sx n="83" d="100"/>
          <a:sy n="83" d="100"/>
        </p:scale>
        <p:origin x="232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Ignite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9/28/2016 12:17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Ignite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9/28/2016 12:17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9/28/2016 12:17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6661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52F149A-3DAF-4C2E-BDD0-15C329DD58C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66234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7A2D2A7-FEDB-4FEC-BF57-39E9383DCE5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85507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TechReady 23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9/28/2016 12:17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4143560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TechReady 23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9/28/2016 12:17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899733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9/28/2016 12:17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408710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TechReady 23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9/28/2016 12:17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4222724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9/28/2016 12:17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704298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A5C127-CB05-47B6-8D1E-7BC74A68F50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12:17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00028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9/28/2016 12:17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685149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TechReady 23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9/28/2016 12:17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165036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3FBA914-BA34-4355-B1CE-E9EA1C8FD26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74475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5A87086-C1F5-4C5D-9CED-CDA2FCE896CC}"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9" name="Footer Placeholder 8"/>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2011 Microsoft Corporation. All rights reserved. Microsoft, Windows, Windows Vista and other product names are or may be registered trademarks and/or trademarks in the U.S. and/or other countries.</a:t>
            </a:r>
          </a:p>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b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B263312-38AA-4E1E-B2B5-0F8F122B24F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1" name="Header Placeholder 10"/>
          <p:cNvSpPr>
            <a:spLocks noGrp="1"/>
          </p:cNvSpPr>
          <p:nvPr>
            <p:ph type="hdr"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Tech Ready 15</a:t>
            </a:r>
          </a:p>
        </p:txBody>
      </p:sp>
    </p:spTree>
    <p:extLst>
      <p:ext uri="{BB962C8B-B14F-4D97-AF65-F5344CB8AC3E}">
        <p14:creationId xmlns:p14="http://schemas.microsoft.com/office/powerpoint/2010/main" val="2741585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655240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12:17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03340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A5C127-CB05-47B6-8D1E-7BC74A68F50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12:17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65443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12:17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10337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xfrm>
            <a:off x="784225" y="269875"/>
            <a:ext cx="5360988" cy="3016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6802" name="Notes Placeholder 2"/>
          <p:cNvSpPr>
            <a:spLocks noGrp="1"/>
          </p:cNvSpPr>
          <p:nvPr>
            <p:ph type="body" idx="1"/>
          </p:nvPr>
        </p:nvSpPr>
        <p:spPr bwMode="auto">
          <a:xfrm>
            <a:off x="405937" y="3742308"/>
            <a:ext cx="6118766" cy="5246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95D59B2-0670-964E-B82C-E84CBE5FB555}"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799706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9/28/2016 12:17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1437833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2D2A7-FEDB-4FEC-BF57-39E9383DCE56}" type="slidenum">
              <a:rPr lang="en-US" smtClean="0"/>
              <a:t>27</a:t>
            </a:fld>
            <a:endParaRPr lang="en-US" dirty="0"/>
          </a:p>
        </p:txBody>
      </p:sp>
    </p:spTree>
    <p:extLst>
      <p:ext uri="{BB962C8B-B14F-4D97-AF65-F5344CB8AC3E}">
        <p14:creationId xmlns:p14="http://schemas.microsoft.com/office/powerpoint/2010/main" val="3174195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9/28/2016 12:17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350526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12:17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26227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9/28/2016 12:17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88878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9/28/2016 12:17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1554511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9/28/2016 12:17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3456073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9/28/2016 12:17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32</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79244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xfrm>
            <a:off x="784225" y="269875"/>
            <a:ext cx="5360988" cy="3016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6802" name="Notes Placeholder 2"/>
          <p:cNvSpPr>
            <a:spLocks noGrp="1"/>
          </p:cNvSpPr>
          <p:nvPr>
            <p:ph type="body" idx="1"/>
          </p:nvPr>
        </p:nvSpPr>
        <p:spPr bwMode="auto">
          <a:xfrm>
            <a:off x="405937" y="3742308"/>
            <a:ext cx="6118766" cy="5246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95D59B2-0670-964E-B82C-E84CBE5FB555}"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780498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9/28/2016 12:17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515952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TechReady 23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9/28/2016 12:17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967540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9/28/2016 12:17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683228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9/28/2016 12:17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4108289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TechReady 23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9/28/2016 12:17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523770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20885871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62388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mp; Content Bulleted Text-blue">
    <p:bg bwMode="ltGray">
      <p:bgPr>
        <a:solidFill>
          <a:srgbClr val="0072C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11887518" cy="914365"/>
          </a:xfrm>
        </p:spPr>
        <p:txBody>
          <a:bodyPr/>
          <a:lstStyle>
            <a:lvl1pPr>
              <a:defRPr sz="4799">
                <a:solidFill>
                  <a:schemeClr val="bg1"/>
                </a:solidFill>
              </a:defRPr>
            </a:lvl1pPr>
          </a:lstStyle>
          <a:p>
            <a:r>
              <a:rPr lang="en-US" dirty="0"/>
              <a:t>Click to edit Master title style</a:t>
            </a:r>
          </a:p>
        </p:txBody>
      </p:sp>
      <p:sp>
        <p:nvSpPr>
          <p:cNvPr id="4" name="Content Placeholder 3"/>
          <p:cNvSpPr>
            <a:spLocks noGrp="1"/>
          </p:cNvSpPr>
          <p:nvPr>
            <p:ph sz="quarter" idx="10"/>
          </p:nvPr>
        </p:nvSpPr>
        <p:spPr>
          <a:xfrm>
            <a:off x="274638" y="1422400"/>
            <a:ext cx="10972800" cy="1926681"/>
          </a:xfrm>
        </p:spPr>
        <p:txBody>
          <a:bodyPr/>
          <a:lstStyle>
            <a:lvl1pPr>
              <a:buSzPct val="80000"/>
              <a:defRPr sz="2800">
                <a:solidFill>
                  <a:schemeClr val="bg1"/>
                </a:solidFill>
                <a:latin typeface="+mj-lt"/>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703054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10" name="Picture 9"/>
          <p:cNvPicPr>
            <a:picLocks noChangeAspect="1"/>
          </p:cNvPicPr>
          <p:nvPr userDrawn="1"/>
        </p:nvPicPr>
        <p:blipFill>
          <a:blip r:embed="rId3"/>
          <a:stretch>
            <a:fillRect/>
          </a:stretch>
        </p:blipFill>
        <p:spPr>
          <a:xfrm>
            <a:off x="-246501" y="1965643"/>
            <a:ext cx="7899548"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31201984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0" y="1965644"/>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22676755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1"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399"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2" y="3509753"/>
            <a:ext cx="7315137" cy="1828007"/>
          </a:xfrm>
          <a:noFill/>
        </p:spPr>
        <p:txBody>
          <a:bodyPr lIns="146304" tIns="109728" rIns="146304" bIns="109728">
            <a:noAutofit/>
          </a:bodyPr>
          <a:lstStyle>
            <a:lvl1pPr marL="0" indent="0">
              <a:spcBef>
                <a:spcPts val="0"/>
              </a:spcBef>
              <a:buNone/>
              <a:defRPr sz="3199"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8482062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79446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91371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2881"/>
          </a:xfrm>
        </p:spPr>
        <p:txBody>
          <a:bodyPr>
            <a:spAutoFit/>
          </a:bodyPr>
          <a:lstStyle>
            <a:lvl1pPr>
              <a:defRPr sz="3999">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718624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2881"/>
          </a:xfrm>
        </p:spPr>
        <p:txBody>
          <a:bodyPr>
            <a:spAutoFit/>
          </a:bodyPr>
          <a:lstStyle>
            <a:lvl1pPr>
              <a:defRPr sz="3999"/>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729740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34757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154477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50"/>
            <a:ext cx="5486399" cy="1985506"/>
          </a:xfrm>
        </p:spPr>
        <p:txBody>
          <a:bodyPr wrap="square">
            <a:spAutoFit/>
          </a:bodyPr>
          <a:lstStyle>
            <a:lvl1pPr marL="287282" indent="-287282">
              <a:spcBef>
                <a:spcPts val="1224"/>
              </a:spcBef>
              <a:buClr>
                <a:schemeClr val="tx2"/>
              </a:buClr>
              <a:buFont typeface="Arial" pitchFamily="34" charset="0"/>
              <a:buChar char="•"/>
              <a:defRPr sz="31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50"/>
            <a:ext cx="5486399" cy="1985506"/>
          </a:xfrm>
        </p:spPr>
        <p:txBody>
          <a:bodyPr wrap="square">
            <a:spAutoFit/>
          </a:bodyPr>
          <a:lstStyle>
            <a:lvl1pPr marL="287282" indent="-287282">
              <a:spcBef>
                <a:spcPts val="1224"/>
              </a:spcBef>
              <a:buClr>
                <a:schemeClr val="tx2"/>
              </a:buClr>
              <a:buFont typeface="Arial" pitchFamily="34" charset="0"/>
              <a:buChar char="•"/>
              <a:defRPr sz="31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23227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50"/>
            <a:ext cx="5486399" cy="1985506"/>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50"/>
            <a:ext cx="5486399" cy="1985506"/>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347026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5875990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70"/>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563"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46283" rIns="182854" bIns="146283"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563"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9" y="4868863"/>
            <a:ext cx="5943600" cy="1827214"/>
          </a:xfrm>
        </p:spPr>
        <p:txBody>
          <a:bodyPr lIns="182880" tIns="146304" rIns="182880" bIns="146304" anchor="ctr">
            <a:noAutofit/>
          </a:bodyPr>
          <a:lstStyle>
            <a:lvl1pPr marL="0" indent="0" algn="ctr">
              <a:buNone/>
              <a:defRPr sz="3199">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13460806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8228299" cy="1181862"/>
          </a:xfrm>
          <a:noFill/>
        </p:spPr>
        <p:txBody>
          <a:bodyPr wrap="square" tIns="91440" bIns="91440" anchor="t" anchorCtr="0">
            <a:spAutoFit/>
          </a:bodyPr>
          <a:lstStyle>
            <a:lvl1pPr>
              <a:defRPr sz="7198"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3954463"/>
            <a:ext cx="8229599" cy="738664"/>
          </a:xfrm>
          <a:noFill/>
        </p:spPr>
        <p:txBody>
          <a:bodyPr wrap="square" lIns="182880" tIns="146304" rIns="182880" bIns="146304">
            <a:spAutoFit/>
          </a:bodyPr>
          <a:lstStyle>
            <a:lvl1pPr marL="0" indent="0">
              <a:spcBef>
                <a:spcPts val="0"/>
              </a:spcBef>
              <a:buNone/>
              <a:defRPr sz="3199"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7429565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8229599" cy="1181862"/>
          </a:xfrm>
          <a:noFill/>
        </p:spPr>
        <p:txBody>
          <a:bodyPr wrap="square" tIns="91440" bIns="91440" anchor="t" anchorCtr="0">
            <a:spAutoFit/>
          </a:bodyPr>
          <a:lstStyle>
            <a:lvl1pPr>
              <a:defRPr sz="7198"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126397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3496781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6626159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30254076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7004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1953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8"/>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792260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7"/>
            <a:ext cx="118871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51242133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520728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070713"/>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_Title &amp; Content Bulleted Text-blue">
    <p:bg bwMode="ltGray">
      <p:bgPr>
        <a:solidFill>
          <a:srgbClr val="0072C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11887518" cy="914365"/>
          </a:xfrm>
        </p:spPr>
        <p:txBody>
          <a:bodyPr/>
          <a:lstStyle>
            <a:lvl1pPr>
              <a:defRPr sz="4798">
                <a:solidFill>
                  <a:schemeClr val="bg1"/>
                </a:solidFill>
              </a:defRPr>
            </a:lvl1pPr>
          </a:lstStyle>
          <a:p>
            <a:r>
              <a:rPr lang="en-US" dirty="0"/>
              <a:t>Click to edit Master title style</a:t>
            </a:r>
          </a:p>
        </p:txBody>
      </p:sp>
      <p:sp>
        <p:nvSpPr>
          <p:cNvPr id="4" name="Content Placeholder 3"/>
          <p:cNvSpPr>
            <a:spLocks noGrp="1"/>
          </p:cNvSpPr>
          <p:nvPr>
            <p:ph sz="quarter" idx="10"/>
          </p:nvPr>
        </p:nvSpPr>
        <p:spPr>
          <a:xfrm>
            <a:off x="274638" y="1422400"/>
            <a:ext cx="10972800" cy="1926681"/>
          </a:xfrm>
        </p:spPr>
        <p:txBody>
          <a:bodyPr/>
          <a:lstStyle>
            <a:lvl1pPr>
              <a:buSzPct val="80000"/>
              <a:defRPr sz="2800">
                <a:solidFill>
                  <a:schemeClr val="bg1"/>
                </a:solidFill>
                <a:latin typeface="+mj-lt"/>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301476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2.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theme" Target="../theme/theme3.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theme" Target="../theme/theme4.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38" r:id="rId1"/>
    <p:sldLayoutId id="2147484300" r:id="rId2"/>
    <p:sldLayoutId id="2147484295" r:id="rId3"/>
    <p:sldLayoutId id="2147484240" r:id="rId4"/>
    <p:sldLayoutId id="2147484296" r:id="rId5"/>
    <p:sldLayoutId id="2147484241" r:id="rId6"/>
    <p:sldLayoutId id="2147484297" r:id="rId7"/>
    <p:sldLayoutId id="2147484244" r:id="rId8"/>
    <p:sldLayoutId id="2147484298" r:id="rId9"/>
    <p:sldLayoutId id="2147484245" r:id="rId10"/>
    <p:sldLayoutId id="2147484247" r:id="rId11"/>
    <p:sldLayoutId id="2147484331" r:id="rId12"/>
    <p:sldLayoutId id="2147484249" r:id="rId13"/>
    <p:sldLayoutId id="2147484301" r:id="rId14"/>
    <p:sldLayoutId id="2147484251" r:id="rId15"/>
    <p:sldLayoutId id="2147484252" r:id="rId16"/>
    <p:sldLayoutId id="2147484254" r:id="rId17"/>
    <p:sldLayoutId id="2147484257" r:id="rId18"/>
    <p:sldLayoutId id="2147484258" r:id="rId19"/>
    <p:sldLayoutId id="2147484260" r:id="rId20"/>
    <p:sldLayoutId id="2147484299" r:id="rId21"/>
    <p:sldLayoutId id="2147484263" r:id="rId22"/>
    <p:sldLayoutId id="2147484364" r:id="rId23"/>
    <p:sldLayoutId id="2147484365" r:id="rId24"/>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24" r:id="rId14"/>
    <p:sldLayoutId id="2147484325" r:id="rId15"/>
    <p:sldLayoutId id="2147484326" r:id="rId16"/>
    <p:sldLayoutId id="2147484327" r:id="rId17"/>
    <p:sldLayoutId id="2147484328" r:id="rId1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
        <p:nvSpPr>
          <p:cNvPr id="5" name="TextContentMarkingFooter" descr="Hash -738466891"/>
          <p:cNvSpPr txBox="1"/>
          <p:nvPr userDrawn="1"/>
        </p:nvSpPr>
        <p:spPr>
          <a:xfrm>
            <a:off x="0" y="6732181"/>
            <a:ext cx="1831344" cy="262344"/>
          </a:xfrm>
          <a:prstGeom prst="rect">
            <a:avLst/>
          </a:prstGeom>
          <a:noFill/>
        </p:spPr>
        <p:txBody>
          <a:bodyPr vert="horz" wrap="square" lIns="182880" tIns="146304" rIns="182880" bIns="146304" rtlCol="0" anchor="ctr">
            <a:spAutoFit/>
          </a:bodyPr>
          <a:lstStyle/>
          <a:p>
            <a:pPr algn="l">
              <a:lnSpc>
                <a:spcPct val="90000"/>
              </a:lnSpc>
              <a:spcAft>
                <a:spcPts val="600"/>
              </a:spcAft>
            </a:pPr>
            <a:r>
              <a:rPr lang="en-US" sz="1000">
                <a:gradFill flip="none" rotWithShape="1">
                  <a:gsLst>
                    <a:gs pos="2917">
                      <a:srgbClr val="000000"/>
                    </a:gs>
                    <a:gs pos="30000">
                      <a:schemeClr val="tx1"/>
                    </a:gs>
                  </a:gsLst>
                  <a:lin ang="5400000" scaled="0"/>
                  <a:tileRect/>
                </a:gradFill>
                <a:latin typeface="Calibri" panose="020F0502020204030204" pitchFamily="34" charset="0"/>
              </a:rPr>
              <a:t>Sensitivity: Microsoft General</a:t>
            </a:r>
            <a:endParaRPr lang="en-US" sz="1000" dirty="0" err="1">
              <a:gradFill flip="none" rotWithShape="1">
                <a:gsLst>
                  <a:gs pos="2917">
                    <a:srgbClr val="000000"/>
                  </a:gs>
                  <a:gs pos="30000">
                    <a:schemeClr val="tx1"/>
                  </a:gs>
                </a:gsLst>
                <a:lin ang="5400000" scaled="0"/>
                <a:tileRect/>
              </a:gradFill>
              <a:latin typeface="Calibri" panose="020F0502020204030204" pitchFamily="34" charset="0"/>
            </a:endParaRPr>
          </a:p>
        </p:txBody>
      </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 id="2147484353" r:id="rId12"/>
    <p:sldLayoutId id="2147484354" r:id="rId13"/>
    <p:sldLayoutId id="2147484355" r:id="rId14"/>
    <p:sldLayoutId id="2147484356" r:id="rId15"/>
    <p:sldLayoutId id="2147484357" r:id="rId16"/>
    <p:sldLayoutId id="2147484358" r:id="rId17"/>
    <p:sldLayoutId id="2147484359" r:id="rId18"/>
    <p:sldLayoutId id="2147484360" r:id="rId19"/>
    <p:sldLayoutId id="2147484361" r:id="rId20"/>
    <p:sldLayoutId id="2147484362" r:id="rId21"/>
    <p:sldLayoutId id="21474843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1"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4" y="-8395"/>
            <a:ext cx="955641" cy="5775363"/>
            <a:chOff x="12618967" y="-8396"/>
            <a:chExt cx="955641" cy="5775363"/>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293"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293"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293"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293"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293"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293"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293"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293"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79639" y="256928"/>
              <a:ext cx="860293" cy="329645"/>
            </a:xfrm>
            <a:prstGeom prst="rect">
              <a:avLst/>
            </a:prstGeom>
            <a:noFill/>
          </p:spPr>
          <p:txBody>
            <a:bodyPr wrap="none" lIns="0" tIns="91440" rIns="182880" bIns="91440" rtlCol="0">
              <a:spAutoFit/>
            </a:bodyPr>
            <a:lstStyle/>
            <a:p>
              <a:pPr marL="0" algn="l" defTabSz="932563"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15628" y="4227340"/>
              <a:ext cx="2709380" cy="329645"/>
            </a:xfrm>
            <a:prstGeom prst="rect">
              <a:avLst/>
            </a:prstGeom>
            <a:noFill/>
          </p:spPr>
          <p:txBody>
            <a:bodyPr wrap="none" lIns="0" tIns="91440" rIns="182880" bIns="91440" rtlCol="0">
              <a:spAutoFit/>
            </a:bodyPr>
            <a:lstStyle/>
            <a:p>
              <a:pPr marL="0" algn="l" defTabSz="932563"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725948192"/>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 id="2147484383" r:id="rId17"/>
    <p:sldLayoutId id="2147484384" r:id="rId18"/>
    <p:sldLayoutId id="2147484385" r:id="rId19"/>
    <p:sldLayoutId id="2147484386" r:id="rId20"/>
    <p:sldLayoutId id="2147484387" r:id="rId21"/>
    <p:sldLayoutId id="2147484388" r:id="rId22"/>
    <p:sldLayoutId id="2147484389" r:id="rId23"/>
    <p:sldLayoutId id="2147484390" r:id="rId24"/>
  </p:sldLayoutIdLst>
  <p:transition>
    <p:fade/>
  </p:transition>
  <p:txStyles>
    <p:title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9.png"/><Relationship Id="rId11" Type="http://schemas.microsoft.com/office/2007/relationships/hdphoto" Target="../media/hdphoto2.wdp"/><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hyperlink" Target="mailto:no-reply@cloudappsecurity.co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7.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emf"/><Relationship Id="rId4" Type="http://schemas.openxmlformats.org/officeDocument/2006/relationships/image" Target="../media/image38.emf"/></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39.emf"/><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6.tiff"/><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59.tiff"/><Relationship Id="rId5" Type="http://schemas.openxmlformats.org/officeDocument/2006/relationships/image" Target="../media/image58.tiff"/><Relationship Id="rId4" Type="http://schemas.openxmlformats.org/officeDocument/2006/relationships/image" Target="../media/image57.tif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0.emf"/><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image" Target="../media/image61.png"/><Relationship Id="rId5" Type="http://schemas.openxmlformats.org/officeDocument/2006/relationships/image" Target="../media/image60.jpg"/><Relationship Id="rId4" Type="http://schemas.openxmlformats.org/officeDocument/2006/relationships/hyperlink" Target="https://aka.ms/ignite.mobileapp"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1679645"/>
            <a:ext cx="11658535" cy="1828786"/>
          </a:xfrm>
        </p:spPr>
        <p:txBody>
          <a:bodyPr/>
          <a:lstStyle/>
          <a:p>
            <a:r>
              <a:rPr lang="en-US" dirty="0"/>
              <a:t>Gain visibility and control with Office 365 Advanced Security Management </a:t>
            </a:r>
          </a:p>
        </p:txBody>
      </p:sp>
      <p:sp>
        <p:nvSpPr>
          <p:cNvPr id="5" name="Text Placeholder 4"/>
          <p:cNvSpPr>
            <a:spLocks noGrp="1"/>
          </p:cNvSpPr>
          <p:nvPr>
            <p:ph type="body" sz="quarter" idx="12"/>
          </p:nvPr>
        </p:nvSpPr>
        <p:spPr>
          <a:xfrm>
            <a:off x="269031" y="3725862"/>
            <a:ext cx="7315137" cy="1828007"/>
          </a:xfrm>
        </p:spPr>
        <p:txBody>
          <a:bodyPr/>
          <a:lstStyle/>
          <a:p>
            <a:r>
              <a:rPr lang="en-US" dirty="0"/>
              <a:t>Yair Cohen</a:t>
            </a:r>
          </a:p>
          <a:p>
            <a:r>
              <a:rPr lang="en-US" dirty="0"/>
              <a:t>Sr Program Manager</a:t>
            </a:r>
          </a:p>
        </p:txBody>
      </p:sp>
      <p:sp>
        <p:nvSpPr>
          <p:cNvPr id="6" name="Text Placeholder 4"/>
          <p:cNvSpPr txBox="1">
            <a:spLocks/>
          </p:cNvSpPr>
          <p:nvPr/>
        </p:nvSpPr>
        <p:spPr>
          <a:xfrm>
            <a:off x="5684837" y="3725862"/>
            <a:ext cx="6399213" cy="1830388"/>
          </a:xfrm>
          <a:prstGeom prst="rect">
            <a:avLst/>
          </a:prstGeom>
          <a:noFill/>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3600" kern="1200" spc="0" baseline="0">
                <a:gradFill>
                  <a:gsLst>
                    <a:gs pos="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dirty="0"/>
              <a:t>Anthony (A.J.) Smith</a:t>
            </a:r>
          </a:p>
          <a:p>
            <a:pPr algn="r"/>
            <a:r>
              <a:rPr lang="en-US" dirty="0"/>
              <a:t>Sr Product Marketing Manager</a:t>
            </a:r>
          </a:p>
        </p:txBody>
      </p:sp>
      <p:sp>
        <p:nvSpPr>
          <p:cNvPr id="2" name="TextBox 1"/>
          <p:cNvSpPr txBox="1"/>
          <p:nvPr/>
        </p:nvSpPr>
        <p:spPr>
          <a:xfrm>
            <a:off x="9723437" y="296863"/>
            <a:ext cx="2438401" cy="572464"/>
          </a:xfrm>
          <a:prstGeom prst="rect">
            <a:avLst/>
          </a:prstGeom>
          <a:noFill/>
        </p:spPr>
        <p:txBody>
          <a:bodyPr wrap="square" lIns="182880" tIns="146304" rIns="182880" bIns="146304" rtlCol="0">
            <a:spAutoFit/>
          </a:bodyPr>
          <a:lstStyle/>
          <a:p>
            <a:pPr algn="r">
              <a:lnSpc>
                <a:spcPct val="90000"/>
              </a:lnSpc>
              <a:spcAft>
                <a:spcPts val="600"/>
              </a:spcAft>
            </a:pPr>
            <a:r>
              <a:rPr lang="en-US" sz="2000" dirty="0">
                <a:gradFill>
                  <a:gsLst>
                    <a:gs pos="2917">
                      <a:schemeClr val="tx1"/>
                    </a:gs>
                    <a:gs pos="30000">
                      <a:schemeClr val="tx1"/>
                    </a:gs>
                  </a:gsLst>
                  <a:lin ang="5400000" scaled="0"/>
                </a:gradFill>
              </a:rPr>
              <a:t>BRK3249</a:t>
            </a:r>
          </a:p>
        </p:txBody>
      </p:sp>
    </p:spTree>
    <p:extLst>
      <p:ext uri="{BB962C8B-B14F-4D97-AF65-F5344CB8AC3E}">
        <p14:creationId xmlns:p14="http://schemas.microsoft.com/office/powerpoint/2010/main" val="276075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6301" y="143912"/>
            <a:ext cx="12240173" cy="917575"/>
          </a:xfrm>
        </p:spPr>
        <p:txBody>
          <a:bodyPr/>
          <a:lstStyle/>
          <a:p>
            <a:r>
              <a:rPr lang="en-US" dirty="0">
                <a:solidFill>
                  <a:schemeClr val="tx1"/>
                </a:solidFill>
              </a:rPr>
              <a:t>How Alerting Works</a:t>
            </a:r>
            <a:endParaRPr lang="en-US" dirty="0">
              <a:solidFill>
                <a:srgbClr val="000000"/>
              </a:solidFill>
            </a:endParaRPr>
          </a:p>
        </p:txBody>
      </p:sp>
      <p:sp>
        <p:nvSpPr>
          <p:cNvPr id="167" name="Rectangle 166"/>
          <p:cNvSpPr/>
          <p:nvPr/>
        </p:nvSpPr>
        <p:spPr>
          <a:xfrm>
            <a:off x="2320471" y="6432890"/>
            <a:ext cx="3334101" cy="594650"/>
          </a:xfrm>
          <a:prstGeom prst="rect">
            <a:avLst/>
          </a:prstGeom>
        </p:spPr>
        <p:txBody>
          <a:bodyPr wrap="square">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632" b="1" i="0" u="none" strike="noStrike" kern="0" cap="none" spc="0" normalizeH="0" baseline="0" noProof="0" dirty="0">
                <a:ln>
                  <a:noFill/>
                </a:ln>
                <a:solidFill>
                  <a:schemeClr val="bg1">
                    <a:lumMod val="50000"/>
                  </a:schemeClr>
                </a:solidFill>
                <a:effectLst/>
                <a:uLnTx/>
                <a:uFillTx/>
                <a:cs typeface="Arial" panose="020B0604020202020204" pitchFamily="34" charset="0"/>
              </a:rPr>
              <a:t>Advanced Security Management Portal</a:t>
            </a:r>
            <a:endParaRPr kumimoji="0" lang="en-US" sz="1632" b="1" i="0" u="none" strike="noStrike" kern="0" cap="none" spc="0" normalizeH="0" baseline="0" noProof="0" dirty="0">
              <a:ln>
                <a:noFill/>
              </a:ln>
              <a:solidFill>
                <a:schemeClr val="bg1">
                  <a:lumMod val="50000"/>
                </a:schemeClr>
              </a:solidFill>
              <a:effectLst/>
              <a:uLnTx/>
              <a:uFillTx/>
            </a:endParaRPr>
          </a:p>
        </p:txBody>
      </p:sp>
      <p:sp>
        <p:nvSpPr>
          <p:cNvPr id="105" name="Rectangle 104"/>
          <p:cNvSpPr/>
          <p:nvPr/>
        </p:nvSpPr>
        <p:spPr bwMode="auto">
          <a:xfrm>
            <a:off x="247948" y="1953112"/>
            <a:ext cx="2678517" cy="2975238"/>
          </a:xfrm>
          <a:prstGeom prst="rect">
            <a:avLst/>
          </a:prstGeom>
          <a:solidFill>
            <a:srgbClr val="D4E5FF">
              <a:alpha val="50196"/>
            </a:srgbClr>
          </a:solidFill>
          <a:ln w="6350" cap="flat" cmpd="sng" algn="ctr">
            <a:solidFill>
              <a:schemeClr val="accent3"/>
            </a:solidFill>
            <a:prstDash val="solid"/>
            <a:miter lim="800000"/>
            <a:headEnd type="none" w="med" len="med"/>
            <a:tailEnd type="none" w="med" len="med"/>
          </a:ln>
          <a:effectLst/>
        </p:spPr>
        <p:txBody>
          <a:bodyPr rot="0" spcFirstLastPara="0" vertOverflow="overflow" horzOverflow="overflow" vert="horz" wrap="square" lIns="91440" tIns="121884" rIns="243770" bIns="121884" numCol="1" spcCol="0" rtlCol="0" fromWordArt="0" anchor="t" anchorCtr="0" forceAA="0" compatLnSpc="1">
            <a:prstTxWarp prst="textNoShape">
              <a:avLst/>
            </a:prstTxWarp>
            <a:noAutofit/>
          </a:bodyPr>
          <a:lstStyle/>
          <a:p>
            <a:pPr marL="0" marR="0" lvl="0" indent="0" algn="r" defTabSz="1242719"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gradFill>
                <a:gsLst>
                  <a:gs pos="0">
                    <a:prstClr val="black"/>
                  </a:gs>
                  <a:gs pos="100000">
                    <a:prstClr val="black"/>
                  </a:gs>
                </a:gsLst>
                <a:lin ang="5400000" scaled="0"/>
              </a:gradFill>
              <a:effectLst/>
              <a:uLnTx/>
              <a:uFillTx/>
              <a:latin typeface="Calibri" panose="020F0502020204030204"/>
            </a:endParaRPr>
          </a:p>
        </p:txBody>
      </p:sp>
      <p:grpSp>
        <p:nvGrpSpPr>
          <p:cNvPr id="109" name="Group 108"/>
          <p:cNvGrpSpPr/>
          <p:nvPr/>
        </p:nvGrpSpPr>
        <p:grpSpPr>
          <a:xfrm>
            <a:off x="247509" y="3580149"/>
            <a:ext cx="804964" cy="1022635"/>
            <a:chOff x="239301" y="1755343"/>
            <a:chExt cx="804964" cy="1022635"/>
          </a:xfrm>
        </p:grpSpPr>
        <p:grpSp>
          <p:nvGrpSpPr>
            <p:cNvPr id="110" name="Group 109"/>
            <p:cNvGrpSpPr/>
            <p:nvPr/>
          </p:nvGrpSpPr>
          <p:grpSpPr>
            <a:xfrm>
              <a:off x="327494" y="1755343"/>
              <a:ext cx="633020" cy="633019"/>
              <a:chOff x="-1192805" y="1282645"/>
              <a:chExt cx="1340029" cy="1340029"/>
            </a:xfrm>
          </p:grpSpPr>
          <p:sp>
            <p:nvSpPr>
              <p:cNvPr id="112" name="Oval 111"/>
              <p:cNvSpPr/>
              <p:nvPr/>
            </p:nvSpPr>
            <p:spPr bwMode="auto">
              <a:xfrm>
                <a:off x="-1192805" y="1282645"/>
                <a:ext cx="1340029" cy="1340029"/>
              </a:xfrm>
              <a:prstGeom prst="ellipse">
                <a:avLst/>
              </a:prstGeom>
              <a:solidFill>
                <a:srgbClr val="FFFFFF">
                  <a:alpha val="85098"/>
                </a:srgbClr>
              </a:solidFill>
              <a:ln w="38100" cap="flat" cmpd="sng" algn="ctr">
                <a:solidFill>
                  <a:srgbClr val="5B9BD5"/>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113" name="Freeform 237"/>
              <p:cNvSpPr>
                <a:spLocks noChangeAspect="1"/>
              </p:cNvSpPr>
              <p:nvPr/>
            </p:nvSpPr>
            <p:spPr bwMode="auto">
              <a:xfrm>
                <a:off x="-908666" y="1578914"/>
                <a:ext cx="771750" cy="689432"/>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rgbClr val="5B9BD5"/>
              </a:solidFill>
              <a:ln>
                <a:noFill/>
              </a:ln>
              <a:extLst/>
            </p:spPr>
            <p:txBody>
              <a:bodyPr vert="horz" wrap="square" lIns="91440" tIns="45720" rIns="91440" bIns="45720" numCol="1" anchor="t" anchorCtr="0" compatLnSpc="1">
                <a:prstTxWarp prst="textNoShape">
                  <a:avLst/>
                </a:prstTxWarp>
              </a:bodyPr>
              <a:lstStyle/>
              <a:p>
                <a:pPr marL="0" marR="0" lvl="0" indent="0" defTabSz="109728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dirty="0">
                  <a:ln>
                    <a:noFill/>
                  </a:ln>
                  <a:solidFill>
                    <a:prstClr val="black"/>
                  </a:solidFill>
                  <a:effectLst/>
                  <a:uLnTx/>
                  <a:uFillTx/>
                  <a:latin typeface="Calibri" panose="020F0502020204030204"/>
                </a:endParaRPr>
              </a:p>
            </p:txBody>
          </p:sp>
        </p:grpSp>
        <p:sp>
          <p:nvSpPr>
            <p:cNvPr id="111" name="TextBox 110"/>
            <p:cNvSpPr txBox="1"/>
            <p:nvPr/>
          </p:nvSpPr>
          <p:spPr>
            <a:xfrm>
              <a:off x="239301" y="2288613"/>
              <a:ext cx="804964" cy="489365"/>
            </a:xfrm>
            <a:prstGeom prst="rect">
              <a:avLst/>
            </a:prstGeom>
            <a:noFill/>
          </p:spPr>
          <p:txBody>
            <a:bodyPr wrap="none" lIns="182880" tIns="146304" rIns="182880" bIns="146304" rtlCol="0">
              <a:spAutoFit/>
            </a:bodyPr>
            <a:lstStyle/>
            <a:p>
              <a:pPr marL="0" marR="0" lvl="0" indent="0" defTabSz="109728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solidFill>
                    <a:schemeClr val="bg2"/>
                  </a:solidFill>
                  <a:effectLst/>
                  <a:uLnTx/>
                  <a:uFillTx/>
                  <a:latin typeface="Calibri" panose="020F0502020204030204"/>
                </a:rPr>
                <a:t>Users</a:t>
              </a:r>
            </a:p>
          </p:txBody>
        </p:sp>
      </p:grpSp>
      <p:grpSp>
        <p:nvGrpSpPr>
          <p:cNvPr id="114" name="Group 113"/>
          <p:cNvGrpSpPr/>
          <p:nvPr/>
        </p:nvGrpSpPr>
        <p:grpSpPr>
          <a:xfrm>
            <a:off x="956924" y="3599198"/>
            <a:ext cx="917559" cy="1013545"/>
            <a:chOff x="154422" y="3382271"/>
            <a:chExt cx="917559" cy="1013545"/>
          </a:xfrm>
        </p:grpSpPr>
        <p:grpSp>
          <p:nvGrpSpPr>
            <p:cNvPr id="115" name="Group 114"/>
            <p:cNvGrpSpPr/>
            <p:nvPr/>
          </p:nvGrpSpPr>
          <p:grpSpPr>
            <a:xfrm>
              <a:off x="327494" y="3382271"/>
              <a:ext cx="633020" cy="633019"/>
              <a:chOff x="-1192805" y="2909573"/>
              <a:chExt cx="1340029" cy="1340029"/>
            </a:xfrm>
          </p:grpSpPr>
          <p:sp>
            <p:nvSpPr>
              <p:cNvPr id="117" name="Oval 116"/>
              <p:cNvSpPr/>
              <p:nvPr/>
            </p:nvSpPr>
            <p:spPr bwMode="auto">
              <a:xfrm>
                <a:off x="-1192805" y="2909573"/>
                <a:ext cx="1340029" cy="1340029"/>
              </a:xfrm>
              <a:prstGeom prst="ellipse">
                <a:avLst/>
              </a:prstGeom>
              <a:solidFill>
                <a:srgbClr val="FFFFFF">
                  <a:alpha val="85098"/>
                </a:srgbClr>
              </a:solidFill>
              <a:ln w="38100" cap="flat" cmpd="sng" algn="ctr">
                <a:solidFill>
                  <a:srgbClr val="5B9BD5"/>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118" name="Freeform 6"/>
              <p:cNvSpPr>
                <a:spLocks noChangeAspect="1"/>
              </p:cNvSpPr>
              <p:nvPr/>
            </p:nvSpPr>
            <p:spPr bwMode="auto">
              <a:xfrm>
                <a:off x="-933078" y="3198950"/>
                <a:ext cx="831478" cy="761276"/>
              </a:xfrm>
              <a:custGeom>
                <a:avLst/>
                <a:gdLst>
                  <a:gd name="T0" fmla="*/ 356 w 356"/>
                  <a:gd name="T1" fmla="*/ 162 h 326"/>
                  <a:gd name="T2" fmla="*/ 308 w 356"/>
                  <a:gd name="T3" fmla="*/ 94 h 326"/>
                  <a:gd name="T4" fmla="*/ 178 w 356"/>
                  <a:gd name="T5" fmla="*/ 0 h 326"/>
                  <a:gd name="T6" fmla="*/ 48 w 356"/>
                  <a:gd name="T7" fmla="*/ 94 h 326"/>
                  <a:gd name="T8" fmla="*/ 0 w 356"/>
                  <a:gd name="T9" fmla="*/ 162 h 326"/>
                  <a:gd name="T10" fmla="*/ 72 w 356"/>
                  <a:gd name="T11" fmla="*/ 233 h 326"/>
                  <a:gd name="T12" fmla="*/ 72 w 356"/>
                  <a:gd name="T13" fmla="*/ 103 h 326"/>
                  <a:gd name="T14" fmla="*/ 178 w 356"/>
                  <a:gd name="T15" fmla="*/ 25 h 326"/>
                  <a:gd name="T16" fmla="*/ 284 w 356"/>
                  <a:gd name="T17" fmla="*/ 102 h 326"/>
                  <a:gd name="T18" fmla="*/ 284 w 356"/>
                  <a:gd name="T19" fmla="*/ 224 h 326"/>
                  <a:gd name="T20" fmla="*/ 210 w 356"/>
                  <a:gd name="T21" fmla="*/ 296 h 326"/>
                  <a:gd name="T22" fmla="*/ 189 w 356"/>
                  <a:gd name="T23" fmla="*/ 282 h 326"/>
                  <a:gd name="T24" fmla="*/ 167 w 356"/>
                  <a:gd name="T25" fmla="*/ 304 h 326"/>
                  <a:gd name="T26" fmla="*/ 189 w 356"/>
                  <a:gd name="T27" fmla="*/ 326 h 326"/>
                  <a:gd name="T28" fmla="*/ 210 w 356"/>
                  <a:gd name="T29" fmla="*/ 311 h 326"/>
                  <a:gd name="T30" fmla="*/ 297 w 356"/>
                  <a:gd name="T31" fmla="*/ 232 h 326"/>
                  <a:gd name="T32" fmla="*/ 356 w 356"/>
                  <a:gd name="T33" fmla="*/ 16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6" h="326">
                    <a:moveTo>
                      <a:pt x="356" y="162"/>
                    </a:moveTo>
                    <a:cubicBezTo>
                      <a:pt x="356" y="130"/>
                      <a:pt x="336" y="104"/>
                      <a:pt x="308" y="94"/>
                    </a:cubicBezTo>
                    <a:cubicBezTo>
                      <a:pt x="290" y="40"/>
                      <a:pt x="239" y="0"/>
                      <a:pt x="178" y="0"/>
                    </a:cubicBezTo>
                    <a:cubicBezTo>
                      <a:pt x="118" y="0"/>
                      <a:pt x="66" y="39"/>
                      <a:pt x="48" y="94"/>
                    </a:cubicBezTo>
                    <a:cubicBezTo>
                      <a:pt x="20" y="104"/>
                      <a:pt x="0" y="130"/>
                      <a:pt x="0" y="162"/>
                    </a:cubicBezTo>
                    <a:cubicBezTo>
                      <a:pt x="0" y="201"/>
                      <a:pt x="32" y="233"/>
                      <a:pt x="72" y="233"/>
                    </a:cubicBezTo>
                    <a:cubicBezTo>
                      <a:pt x="72" y="103"/>
                      <a:pt x="72" y="103"/>
                      <a:pt x="72" y="103"/>
                    </a:cubicBezTo>
                    <a:cubicBezTo>
                      <a:pt x="86" y="57"/>
                      <a:pt x="128" y="25"/>
                      <a:pt x="178" y="25"/>
                    </a:cubicBezTo>
                    <a:cubicBezTo>
                      <a:pt x="228" y="25"/>
                      <a:pt x="270" y="57"/>
                      <a:pt x="284" y="102"/>
                    </a:cubicBezTo>
                    <a:cubicBezTo>
                      <a:pt x="284" y="224"/>
                      <a:pt x="284" y="224"/>
                      <a:pt x="284" y="224"/>
                    </a:cubicBezTo>
                    <a:cubicBezTo>
                      <a:pt x="279" y="235"/>
                      <a:pt x="249" y="295"/>
                      <a:pt x="210" y="296"/>
                    </a:cubicBezTo>
                    <a:cubicBezTo>
                      <a:pt x="207" y="288"/>
                      <a:pt x="199" y="282"/>
                      <a:pt x="189" y="282"/>
                    </a:cubicBezTo>
                    <a:cubicBezTo>
                      <a:pt x="177" y="282"/>
                      <a:pt x="167" y="292"/>
                      <a:pt x="167" y="304"/>
                    </a:cubicBezTo>
                    <a:cubicBezTo>
                      <a:pt x="167" y="316"/>
                      <a:pt x="177" y="326"/>
                      <a:pt x="189" y="326"/>
                    </a:cubicBezTo>
                    <a:cubicBezTo>
                      <a:pt x="199" y="326"/>
                      <a:pt x="207" y="320"/>
                      <a:pt x="210" y="311"/>
                    </a:cubicBezTo>
                    <a:cubicBezTo>
                      <a:pt x="257" y="310"/>
                      <a:pt x="290" y="247"/>
                      <a:pt x="297" y="232"/>
                    </a:cubicBezTo>
                    <a:cubicBezTo>
                      <a:pt x="331" y="226"/>
                      <a:pt x="356" y="197"/>
                      <a:pt x="356" y="162"/>
                    </a:cubicBezTo>
                    <a:close/>
                  </a:path>
                </a:pathLst>
              </a:custGeom>
              <a:solidFill>
                <a:srgbClr val="44546A"/>
              </a:solidFill>
              <a:ln>
                <a:noFill/>
              </a:ln>
              <a:extLst/>
            </p:spPr>
            <p:txBody>
              <a:bodyPr vert="horz" wrap="square" lIns="91440" tIns="45720" rIns="91440" bIns="45720" numCol="1" anchor="t" anchorCtr="0" compatLnSpc="1">
                <a:prstTxWarp prst="textNoShape">
                  <a:avLst/>
                </a:prstTxWarp>
              </a:bodyPr>
              <a:lstStyle/>
              <a:p>
                <a:pPr marL="0" marR="0" lvl="0" indent="0" defTabSz="109728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dirty="0">
                  <a:ln>
                    <a:noFill/>
                  </a:ln>
                  <a:solidFill>
                    <a:prstClr val="black"/>
                  </a:solidFill>
                  <a:effectLst/>
                  <a:uLnTx/>
                  <a:uFillTx/>
                  <a:latin typeface="Calibri" panose="020F0502020204030204"/>
                </a:endParaRPr>
              </a:p>
            </p:txBody>
          </p:sp>
        </p:grpSp>
        <p:sp>
          <p:nvSpPr>
            <p:cNvPr id="116" name="TextBox 115"/>
            <p:cNvSpPr txBox="1"/>
            <p:nvPr/>
          </p:nvSpPr>
          <p:spPr>
            <a:xfrm>
              <a:off x="154422" y="3906451"/>
              <a:ext cx="917559" cy="489365"/>
            </a:xfrm>
            <a:prstGeom prst="rect">
              <a:avLst/>
            </a:prstGeom>
            <a:noFill/>
          </p:spPr>
          <p:txBody>
            <a:bodyPr wrap="none" lIns="182880" tIns="146304" rIns="182880" bIns="146304" rtlCol="0">
              <a:spAutoFit/>
            </a:bodyPr>
            <a:lstStyle/>
            <a:p>
              <a:pPr marL="0" marR="0" lvl="0" indent="0" defTabSz="109728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solidFill>
                    <a:schemeClr val="bg2"/>
                  </a:solidFill>
                  <a:effectLst/>
                  <a:uLnTx/>
                  <a:uFillTx/>
                  <a:latin typeface="Calibri" panose="020F0502020204030204"/>
                </a:rPr>
                <a:t>Admins</a:t>
              </a:r>
            </a:p>
          </p:txBody>
        </p:sp>
      </p:grpSp>
      <p:grpSp>
        <p:nvGrpSpPr>
          <p:cNvPr id="119" name="Group 118"/>
          <p:cNvGrpSpPr/>
          <p:nvPr/>
        </p:nvGrpSpPr>
        <p:grpSpPr>
          <a:xfrm>
            <a:off x="1740365" y="3607604"/>
            <a:ext cx="1865856" cy="1320745"/>
            <a:chOff x="154701" y="5036475"/>
            <a:chExt cx="1865856" cy="1320745"/>
          </a:xfrm>
        </p:grpSpPr>
        <p:grpSp>
          <p:nvGrpSpPr>
            <p:cNvPr id="120" name="Group 119"/>
            <p:cNvGrpSpPr/>
            <p:nvPr/>
          </p:nvGrpSpPr>
          <p:grpSpPr>
            <a:xfrm>
              <a:off x="337394" y="5036475"/>
              <a:ext cx="633020" cy="633019"/>
              <a:chOff x="-1171848" y="4551888"/>
              <a:chExt cx="1340029" cy="1340029"/>
            </a:xfrm>
          </p:grpSpPr>
          <p:sp>
            <p:nvSpPr>
              <p:cNvPr id="122" name="Oval 121"/>
              <p:cNvSpPr/>
              <p:nvPr/>
            </p:nvSpPr>
            <p:spPr bwMode="auto">
              <a:xfrm>
                <a:off x="-1171848" y="4551888"/>
                <a:ext cx="1340029" cy="1340029"/>
              </a:xfrm>
              <a:prstGeom prst="ellipse">
                <a:avLst/>
              </a:prstGeom>
              <a:solidFill>
                <a:srgbClr val="FFFFFF">
                  <a:alpha val="85098"/>
                </a:srgbClr>
              </a:solidFill>
              <a:ln w="38100" cap="flat" cmpd="sng" algn="ctr">
                <a:solidFill>
                  <a:srgbClr val="5B9BD5"/>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123" name="Freeform 13"/>
              <p:cNvSpPr>
                <a:spLocks noChangeAspect="1" noEditPoints="1"/>
              </p:cNvSpPr>
              <p:nvPr/>
            </p:nvSpPr>
            <p:spPr bwMode="auto">
              <a:xfrm>
                <a:off x="-907466" y="4818743"/>
                <a:ext cx="759954" cy="770998"/>
              </a:xfrm>
              <a:custGeom>
                <a:avLst/>
                <a:gdLst>
                  <a:gd name="T0" fmla="*/ 147 w 288"/>
                  <a:gd name="T1" fmla="*/ 116 h 293"/>
                  <a:gd name="T2" fmla="*/ 147 w 288"/>
                  <a:gd name="T3" fmla="*/ 116 h 293"/>
                  <a:gd name="T4" fmla="*/ 147 w 288"/>
                  <a:gd name="T5" fmla="*/ 116 h 293"/>
                  <a:gd name="T6" fmla="*/ 203 w 288"/>
                  <a:gd name="T7" fmla="*/ 58 h 293"/>
                  <a:gd name="T8" fmla="*/ 146 w 288"/>
                  <a:gd name="T9" fmla="*/ 1 h 293"/>
                  <a:gd name="T10" fmla="*/ 106 w 288"/>
                  <a:gd name="T11" fmla="*/ 18 h 293"/>
                  <a:gd name="T12" fmla="*/ 90 w 288"/>
                  <a:gd name="T13" fmla="*/ 59 h 293"/>
                  <a:gd name="T14" fmla="*/ 107 w 288"/>
                  <a:gd name="T15" fmla="*/ 99 h 293"/>
                  <a:gd name="T16" fmla="*/ 147 w 288"/>
                  <a:gd name="T17" fmla="*/ 116 h 293"/>
                  <a:gd name="T18" fmla="*/ 240 w 288"/>
                  <a:gd name="T19" fmla="*/ 293 h 293"/>
                  <a:gd name="T20" fmla="*/ 288 w 288"/>
                  <a:gd name="T21" fmla="*/ 292 h 293"/>
                  <a:gd name="T22" fmla="*/ 255 w 288"/>
                  <a:gd name="T23" fmla="*/ 185 h 293"/>
                  <a:gd name="T24" fmla="*/ 189 w 288"/>
                  <a:gd name="T25" fmla="*/ 135 h 293"/>
                  <a:gd name="T26" fmla="*/ 172 w 288"/>
                  <a:gd name="T27" fmla="*/ 135 h 293"/>
                  <a:gd name="T28" fmla="*/ 172 w 288"/>
                  <a:gd name="T29" fmla="*/ 136 h 293"/>
                  <a:gd name="T30" fmla="*/ 173 w 288"/>
                  <a:gd name="T31" fmla="*/ 137 h 293"/>
                  <a:gd name="T32" fmla="*/ 172 w 288"/>
                  <a:gd name="T33" fmla="*/ 139 h 293"/>
                  <a:gd name="T34" fmla="*/ 161 w 288"/>
                  <a:gd name="T35" fmla="*/ 155 h 293"/>
                  <a:gd name="T36" fmla="*/ 173 w 288"/>
                  <a:gd name="T37" fmla="*/ 232 h 293"/>
                  <a:gd name="T38" fmla="*/ 148 w 288"/>
                  <a:gd name="T39" fmla="*/ 263 h 293"/>
                  <a:gd name="T40" fmla="*/ 138 w 288"/>
                  <a:gd name="T41" fmla="*/ 250 h 293"/>
                  <a:gd name="T42" fmla="*/ 123 w 288"/>
                  <a:gd name="T43" fmla="*/ 233 h 293"/>
                  <a:gd name="T44" fmla="*/ 133 w 288"/>
                  <a:gd name="T45" fmla="*/ 155 h 293"/>
                  <a:gd name="T46" fmla="*/ 122 w 288"/>
                  <a:gd name="T47" fmla="*/ 139 h 293"/>
                  <a:gd name="T48" fmla="*/ 122 w 288"/>
                  <a:gd name="T49" fmla="*/ 138 h 293"/>
                  <a:gd name="T50" fmla="*/ 122 w 288"/>
                  <a:gd name="T51" fmla="*/ 136 h 293"/>
                  <a:gd name="T52" fmla="*/ 122 w 288"/>
                  <a:gd name="T53" fmla="*/ 135 h 293"/>
                  <a:gd name="T54" fmla="*/ 101 w 288"/>
                  <a:gd name="T55" fmla="*/ 135 h 293"/>
                  <a:gd name="T56" fmla="*/ 33 w 288"/>
                  <a:gd name="T57" fmla="*/ 185 h 293"/>
                  <a:gd name="T58" fmla="*/ 0 w 288"/>
                  <a:gd name="T59" fmla="*/ 293 h 293"/>
                  <a:gd name="T60" fmla="*/ 49 w 288"/>
                  <a:gd name="T61" fmla="*/ 293 h 293"/>
                  <a:gd name="T62" fmla="*/ 69 w 288"/>
                  <a:gd name="T63" fmla="*/ 222 h 293"/>
                  <a:gd name="T64" fmla="*/ 84 w 288"/>
                  <a:gd name="T65" fmla="*/ 222 h 293"/>
                  <a:gd name="T66" fmla="*/ 63 w 288"/>
                  <a:gd name="T67" fmla="*/ 293 h 293"/>
                  <a:gd name="T68" fmla="*/ 225 w 288"/>
                  <a:gd name="T69" fmla="*/ 293 h 293"/>
                  <a:gd name="T70" fmla="*/ 205 w 288"/>
                  <a:gd name="T71" fmla="*/ 221 h 293"/>
                  <a:gd name="T72" fmla="*/ 219 w 288"/>
                  <a:gd name="T73" fmla="*/ 221 h 293"/>
                  <a:gd name="T74" fmla="*/ 240 w 288"/>
                  <a:gd name="T75" fmla="*/ 293 h 293"/>
                  <a:gd name="T76" fmla="*/ 154 w 288"/>
                  <a:gd name="T77" fmla="*/ 150 h 293"/>
                  <a:gd name="T78" fmla="*/ 164 w 288"/>
                  <a:gd name="T79" fmla="*/ 138 h 293"/>
                  <a:gd name="T80" fmla="*/ 164 w 288"/>
                  <a:gd name="T81" fmla="*/ 137 h 293"/>
                  <a:gd name="T82" fmla="*/ 162 w 288"/>
                  <a:gd name="T83" fmla="*/ 135 h 293"/>
                  <a:gd name="T84" fmla="*/ 158 w 288"/>
                  <a:gd name="T85" fmla="*/ 132 h 293"/>
                  <a:gd name="T86" fmla="*/ 147 w 288"/>
                  <a:gd name="T87" fmla="*/ 130 h 293"/>
                  <a:gd name="T88" fmla="*/ 137 w 288"/>
                  <a:gd name="T89" fmla="*/ 132 h 293"/>
                  <a:gd name="T90" fmla="*/ 132 w 288"/>
                  <a:gd name="T91" fmla="*/ 135 h 293"/>
                  <a:gd name="T92" fmla="*/ 131 w 288"/>
                  <a:gd name="T93" fmla="*/ 138 h 293"/>
                  <a:gd name="T94" fmla="*/ 131 w 288"/>
                  <a:gd name="T95" fmla="*/ 138 h 293"/>
                  <a:gd name="T96" fmla="*/ 140 w 288"/>
                  <a:gd name="T97" fmla="*/ 150 h 293"/>
                  <a:gd name="T98" fmla="*/ 143 w 288"/>
                  <a:gd name="T99" fmla="*/ 152 h 293"/>
                  <a:gd name="T100" fmla="*/ 132 w 288"/>
                  <a:gd name="T101" fmla="*/ 230 h 293"/>
                  <a:gd name="T102" fmla="*/ 144 w 288"/>
                  <a:gd name="T103" fmla="*/ 244 h 293"/>
                  <a:gd name="T104" fmla="*/ 146 w 288"/>
                  <a:gd name="T105" fmla="*/ 247 h 293"/>
                  <a:gd name="T106" fmla="*/ 148 w 288"/>
                  <a:gd name="T107" fmla="*/ 249 h 293"/>
                  <a:gd name="T108" fmla="*/ 150 w 288"/>
                  <a:gd name="T109" fmla="*/ 247 h 293"/>
                  <a:gd name="T110" fmla="*/ 152 w 288"/>
                  <a:gd name="T111" fmla="*/ 244 h 293"/>
                  <a:gd name="T112" fmla="*/ 164 w 288"/>
                  <a:gd name="T113" fmla="*/ 230 h 293"/>
                  <a:gd name="T114" fmla="*/ 152 w 288"/>
                  <a:gd name="T115" fmla="*/ 152 h 293"/>
                  <a:gd name="T116" fmla="*/ 154 w 288"/>
                  <a:gd name="T117" fmla="*/ 15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293">
                    <a:moveTo>
                      <a:pt x="147" y="116"/>
                    </a:moveTo>
                    <a:cubicBezTo>
                      <a:pt x="147" y="116"/>
                      <a:pt x="147" y="116"/>
                      <a:pt x="147" y="116"/>
                    </a:cubicBezTo>
                    <a:cubicBezTo>
                      <a:pt x="147" y="116"/>
                      <a:pt x="147" y="116"/>
                      <a:pt x="147" y="116"/>
                    </a:cubicBezTo>
                    <a:cubicBezTo>
                      <a:pt x="178" y="115"/>
                      <a:pt x="203" y="89"/>
                      <a:pt x="203" y="58"/>
                    </a:cubicBezTo>
                    <a:cubicBezTo>
                      <a:pt x="202" y="26"/>
                      <a:pt x="177" y="0"/>
                      <a:pt x="146" y="1"/>
                    </a:cubicBezTo>
                    <a:cubicBezTo>
                      <a:pt x="131" y="1"/>
                      <a:pt x="117" y="7"/>
                      <a:pt x="106" y="18"/>
                    </a:cubicBezTo>
                    <a:cubicBezTo>
                      <a:pt x="96" y="29"/>
                      <a:pt x="90" y="43"/>
                      <a:pt x="90" y="59"/>
                    </a:cubicBezTo>
                    <a:cubicBezTo>
                      <a:pt x="90" y="74"/>
                      <a:pt x="96" y="89"/>
                      <a:pt x="107" y="99"/>
                    </a:cubicBezTo>
                    <a:cubicBezTo>
                      <a:pt x="118" y="110"/>
                      <a:pt x="132" y="116"/>
                      <a:pt x="147" y="116"/>
                    </a:cubicBezTo>
                    <a:close/>
                    <a:moveTo>
                      <a:pt x="240" y="293"/>
                    </a:moveTo>
                    <a:cubicBezTo>
                      <a:pt x="288" y="292"/>
                      <a:pt x="288" y="292"/>
                      <a:pt x="288" y="292"/>
                    </a:cubicBezTo>
                    <a:cubicBezTo>
                      <a:pt x="255" y="185"/>
                      <a:pt x="255" y="185"/>
                      <a:pt x="255" y="185"/>
                    </a:cubicBezTo>
                    <a:cubicBezTo>
                      <a:pt x="250" y="167"/>
                      <a:pt x="228" y="136"/>
                      <a:pt x="189" y="135"/>
                    </a:cubicBezTo>
                    <a:cubicBezTo>
                      <a:pt x="172" y="135"/>
                      <a:pt x="172" y="135"/>
                      <a:pt x="172" y="135"/>
                    </a:cubicBezTo>
                    <a:cubicBezTo>
                      <a:pt x="172" y="135"/>
                      <a:pt x="172" y="135"/>
                      <a:pt x="172" y="136"/>
                    </a:cubicBezTo>
                    <a:cubicBezTo>
                      <a:pt x="173" y="137"/>
                      <a:pt x="173" y="137"/>
                      <a:pt x="173" y="137"/>
                    </a:cubicBezTo>
                    <a:cubicBezTo>
                      <a:pt x="172" y="139"/>
                      <a:pt x="172" y="139"/>
                      <a:pt x="172" y="139"/>
                    </a:cubicBezTo>
                    <a:cubicBezTo>
                      <a:pt x="172" y="143"/>
                      <a:pt x="168" y="148"/>
                      <a:pt x="161" y="155"/>
                    </a:cubicBezTo>
                    <a:cubicBezTo>
                      <a:pt x="173" y="232"/>
                      <a:pt x="173" y="232"/>
                      <a:pt x="173" y="232"/>
                    </a:cubicBezTo>
                    <a:cubicBezTo>
                      <a:pt x="148" y="263"/>
                      <a:pt x="148" y="263"/>
                      <a:pt x="148" y="263"/>
                    </a:cubicBezTo>
                    <a:cubicBezTo>
                      <a:pt x="138" y="250"/>
                      <a:pt x="138" y="250"/>
                      <a:pt x="138" y="250"/>
                    </a:cubicBezTo>
                    <a:cubicBezTo>
                      <a:pt x="123" y="233"/>
                      <a:pt x="123" y="233"/>
                      <a:pt x="123" y="233"/>
                    </a:cubicBezTo>
                    <a:cubicBezTo>
                      <a:pt x="133" y="155"/>
                      <a:pt x="133" y="155"/>
                      <a:pt x="133" y="155"/>
                    </a:cubicBezTo>
                    <a:cubicBezTo>
                      <a:pt x="126" y="149"/>
                      <a:pt x="122" y="143"/>
                      <a:pt x="122" y="139"/>
                    </a:cubicBezTo>
                    <a:cubicBezTo>
                      <a:pt x="122" y="138"/>
                      <a:pt x="122" y="138"/>
                      <a:pt x="122" y="138"/>
                    </a:cubicBezTo>
                    <a:cubicBezTo>
                      <a:pt x="122" y="136"/>
                      <a:pt x="122" y="136"/>
                      <a:pt x="122" y="136"/>
                    </a:cubicBezTo>
                    <a:cubicBezTo>
                      <a:pt x="122" y="136"/>
                      <a:pt x="122" y="135"/>
                      <a:pt x="122" y="135"/>
                    </a:cubicBezTo>
                    <a:cubicBezTo>
                      <a:pt x="101" y="135"/>
                      <a:pt x="101" y="135"/>
                      <a:pt x="101" y="135"/>
                    </a:cubicBezTo>
                    <a:cubicBezTo>
                      <a:pt x="61" y="135"/>
                      <a:pt x="39" y="167"/>
                      <a:pt x="33" y="185"/>
                    </a:cubicBezTo>
                    <a:cubicBezTo>
                      <a:pt x="0" y="293"/>
                      <a:pt x="0" y="293"/>
                      <a:pt x="0" y="293"/>
                    </a:cubicBezTo>
                    <a:cubicBezTo>
                      <a:pt x="49" y="293"/>
                      <a:pt x="49" y="293"/>
                      <a:pt x="49" y="293"/>
                    </a:cubicBezTo>
                    <a:cubicBezTo>
                      <a:pt x="69" y="222"/>
                      <a:pt x="69" y="222"/>
                      <a:pt x="69" y="222"/>
                    </a:cubicBezTo>
                    <a:cubicBezTo>
                      <a:pt x="84" y="222"/>
                      <a:pt x="84" y="222"/>
                      <a:pt x="84" y="222"/>
                    </a:cubicBezTo>
                    <a:cubicBezTo>
                      <a:pt x="63" y="293"/>
                      <a:pt x="63" y="293"/>
                      <a:pt x="63" y="293"/>
                    </a:cubicBezTo>
                    <a:cubicBezTo>
                      <a:pt x="225" y="293"/>
                      <a:pt x="225" y="293"/>
                      <a:pt x="225" y="293"/>
                    </a:cubicBezTo>
                    <a:cubicBezTo>
                      <a:pt x="205" y="221"/>
                      <a:pt x="205" y="221"/>
                      <a:pt x="205" y="221"/>
                    </a:cubicBezTo>
                    <a:cubicBezTo>
                      <a:pt x="219" y="221"/>
                      <a:pt x="219" y="221"/>
                      <a:pt x="219" y="221"/>
                    </a:cubicBezTo>
                    <a:lnTo>
                      <a:pt x="240" y="293"/>
                    </a:lnTo>
                    <a:close/>
                    <a:moveTo>
                      <a:pt x="154" y="150"/>
                    </a:moveTo>
                    <a:cubicBezTo>
                      <a:pt x="163" y="142"/>
                      <a:pt x="164" y="138"/>
                      <a:pt x="164" y="138"/>
                    </a:cubicBezTo>
                    <a:cubicBezTo>
                      <a:pt x="164" y="137"/>
                      <a:pt x="164" y="137"/>
                      <a:pt x="164" y="137"/>
                    </a:cubicBezTo>
                    <a:cubicBezTo>
                      <a:pt x="164" y="137"/>
                      <a:pt x="163" y="136"/>
                      <a:pt x="162" y="135"/>
                    </a:cubicBezTo>
                    <a:cubicBezTo>
                      <a:pt x="161" y="134"/>
                      <a:pt x="160" y="133"/>
                      <a:pt x="158" y="132"/>
                    </a:cubicBezTo>
                    <a:cubicBezTo>
                      <a:pt x="155" y="131"/>
                      <a:pt x="151" y="130"/>
                      <a:pt x="147" y="130"/>
                    </a:cubicBezTo>
                    <a:cubicBezTo>
                      <a:pt x="144" y="130"/>
                      <a:pt x="140" y="131"/>
                      <a:pt x="137" y="132"/>
                    </a:cubicBezTo>
                    <a:cubicBezTo>
                      <a:pt x="135" y="133"/>
                      <a:pt x="133" y="134"/>
                      <a:pt x="132" y="135"/>
                    </a:cubicBezTo>
                    <a:cubicBezTo>
                      <a:pt x="131" y="136"/>
                      <a:pt x="131" y="137"/>
                      <a:pt x="131" y="138"/>
                    </a:cubicBezTo>
                    <a:cubicBezTo>
                      <a:pt x="131" y="138"/>
                      <a:pt x="131" y="138"/>
                      <a:pt x="131" y="138"/>
                    </a:cubicBezTo>
                    <a:cubicBezTo>
                      <a:pt x="131" y="138"/>
                      <a:pt x="131" y="142"/>
                      <a:pt x="140" y="150"/>
                    </a:cubicBezTo>
                    <a:cubicBezTo>
                      <a:pt x="143" y="152"/>
                      <a:pt x="143" y="152"/>
                      <a:pt x="143" y="152"/>
                    </a:cubicBezTo>
                    <a:cubicBezTo>
                      <a:pt x="132" y="230"/>
                      <a:pt x="132" y="230"/>
                      <a:pt x="132" y="230"/>
                    </a:cubicBezTo>
                    <a:cubicBezTo>
                      <a:pt x="144" y="244"/>
                      <a:pt x="144" y="244"/>
                      <a:pt x="144" y="244"/>
                    </a:cubicBezTo>
                    <a:cubicBezTo>
                      <a:pt x="146" y="247"/>
                      <a:pt x="146" y="247"/>
                      <a:pt x="146" y="247"/>
                    </a:cubicBezTo>
                    <a:cubicBezTo>
                      <a:pt x="148" y="249"/>
                      <a:pt x="148" y="249"/>
                      <a:pt x="148" y="249"/>
                    </a:cubicBezTo>
                    <a:cubicBezTo>
                      <a:pt x="150" y="247"/>
                      <a:pt x="150" y="247"/>
                      <a:pt x="150" y="247"/>
                    </a:cubicBezTo>
                    <a:cubicBezTo>
                      <a:pt x="152" y="244"/>
                      <a:pt x="152" y="244"/>
                      <a:pt x="152" y="244"/>
                    </a:cubicBezTo>
                    <a:cubicBezTo>
                      <a:pt x="164" y="230"/>
                      <a:pt x="164" y="230"/>
                      <a:pt x="164" y="230"/>
                    </a:cubicBezTo>
                    <a:cubicBezTo>
                      <a:pt x="152" y="152"/>
                      <a:pt x="152" y="152"/>
                      <a:pt x="152" y="152"/>
                    </a:cubicBezTo>
                    <a:lnTo>
                      <a:pt x="154" y="150"/>
                    </a:lnTo>
                    <a:close/>
                  </a:path>
                </a:pathLst>
              </a:custGeom>
              <a:solidFill>
                <a:srgbClr val="5B9BD5"/>
              </a:solidFill>
              <a:ln>
                <a:noFill/>
              </a:ln>
              <a:extLst/>
            </p:spPr>
            <p:txBody>
              <a:bodyPr vert="horz" wrap="square" lIns="91440" tIns="45720" rIns="91440" bIns="45720" numCol="1" anchor="t" anchorCtr="0" compatLnSpc="1">
                <a:prstTxWarp prst="textNoShape">
                  <a:avLst/>
                </a:prstTxWarp>
              </a:bodyPr>
              <a:lstStyle/>
              <a:p>
                <a:pPr marL="0" marR="0" lvl="0" indent="0" defTabSz="109728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dirty="0">
                  <a:ln>
                    <a:noFill/>
                  </a:ln>
                  <a:solidFill>
                    <a:prstClr val="black"/>
                  </a:solidFill>
                  <a:effectLst/>
                  <a:uLnTx/>
                  <a:uFillTx/>
                  <a:latin typeface="Calibri" panose="020F0502020204030204"/>
                </a:endParaRPr>
              </a:p>
            </p:txBody>
          </p:sp>
        </p:grpSp>
        <p:sp>
          <p:nvSpPr>
            <p:cNvPr id="121" name="TextBox 120"/>
            <p:cNvSpPr txBox="1"/>
            <p:nvPr/>
          </p:nvSpPr>
          <p:spPr>
            <a:xfrm>
              <a:off x="154701" y="5597012"/>
              <a:ext cx="1865856" cy="760208"/>
            </a:xfrm>
            <a:prstGeom prst="rect">
              <a:avLst/>
            </a:prstGeom>
            <a:noFill/>
          </p:spPr>
          <p:txBody>
            <a:bodyPr wrap="square" lIns="182880" tIns="146304" rIns="182880" bIns="146304" rtlCol="0">
              <a:spAutoFit/>
            </a:bodyPr>
            <a:lstStyle/>
            <a:p>
              <a:pPr marL="0" marR="0" lvl="0" indent="0" defTabSz="109728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solidFill>
                    <a:schemeClr val="bg2"/>
                  </a:solidFill>
                  <a:effectLst/>
                  <a:uLnTx/>
                  <a:uFillTx/>
                  <a:latin typeface="Calibri" panose="020F0502020204030204"/>
                </a:rPr>
                <a:t>Microsoft </a:t>
              </a:r>
            </a:p>
            <a:p>
              <a:pPr marL="0" marR="0" lvl="0" indent="0" defTabSz="109728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solidFill>
                    <a:schemeClr val="bg2"/>
                  </a:solidFill>
                  <a:effectLst/>
                  <a:uLnTx/>
                  <a:uFillTx/>
                  <a:latin typeface="Calibri" panose="020F0502020204030204"/>
                </a:rPr>
                <a:t>Admins</a:t>
              </a:r>
            </a:p>
          </p:txBody>
        </p:sp>
      </p:grpSp>
      <p:cxnSp>
        <p:nvCxnSpPr>
          <p:cNvPr id="226" name="Straight Arrow Connector 225"/>
          <p:cNvCxnSpPr>
            <a:cxnSpLocks/>
          </p:cNvCxnSpPr>
          <p:nvPr/>
        </p:nvCxnSpPr>
        <p:spPr>
          <a:xfrm>
            <a:off x="2946033" y="2373308"/>
            <a:ext cx="2004182" cy="40935"/>
          </a:xfrm>
          <a:prstGeom prst="straightConnector1">
            <a:avLst/>
          </a:prstGeom>
          <a:noFill/>
          <a:ln w="57150" cap="flat" cmpd="sng" algn="ctr">
            <a:solidFill>
              <a:srgbClr val="0070C0"/>
            </a:solidFill>
            <a:prstDash val="solid"/>
            <a:miter lim="800000"/>
            <a:headEnd type="none"/>
            <a:tailEnd type="triangle"/>
          </a:ln>
          <a:effectLst/>
        </p:spPr>
      </p:cxnSp>
      <p:grpSp>
        <p:nvGrpSpPr>
          <p:cNvPr id="8" name="Group 7"/>
          <p:cNvGrpSpPr/>
          <p:nvPr/>
        </p:nvGrpSpPr>
        <p:grpSpPr>
          <a:xfrm>
            <a:off x="347931" y="1994685"/>
            <a:ext cx="2556272" cy="1412122"/>
            <a:chOff x="2016785" y="2582862"/>
            <a:chExt cx="2556272" cy="1412122"/>
          </a:xfrm>
        </p:grpSpPr>
        <p:sp>
          <p:nvSpPr>
            <p:cNvPr id="262" name="Freeform 128"/>
            <p:cNvSpPr>
              <a:spLocks noChangeAspect="1"/>
            </p:cNvSpPr>
            <p:nvPr/>
          </p:nvSpPr>
          <p:spPr bwMode="white">
            <a:xfrm>
              <a:off x="2016785" y="2582862"/>
              <a:ext cx="2556272" cy="1412122"/>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70C0"/>
            </a:solidFill>
            <a:ln>
              <a:noFill/>
            </a:ln>
            <a:extLst/>
          </p:spPr>
          <p:txBody>
            <a:bodyPr vert="horz" wrap="square" lIns="182880" tIns="182880" rIns="91440" bIns="45720" numCol="1" anchor="ctr"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gradFill>
                  <a:gsLst>
                    <a:gs pos="0">
                      <a:prstClr val="white"/>
                    </a:gs>
                    <a:gs pos="100000">
                      <a:prstClr val="white"/>
                    </a:gs>
                  </a:gsLst>
                  <a:lin ang="5400000" scaled="1"/>
                </a:gradFill>
                <a:effectLst/>
                <a:uLnTx/>
                <a:uFillTx/>
                <a:latin typeface="Calibri" panose="020F0502020204030204"/>
              </a:endParaRPr>
            </a:p>
          </p:txBody>
        </p:sp>
        <p:sp>
          <p:nvSpPr>
            <p:cNvPr id="263" name="Oval 262"/>
            <p:cNvSpPr/>
            <p:nvPr/>
          </p:nvSpPr>
          <p:spPr bwMode="auto">
            <a:xfrm>
              <a:off x="3123792" y="3316293"/>
              <a:ext cx="461511" cy="461511"/>
            </a:xfrm>
            <a:prstGeom prst="ellipse">
              <a:avLst/>
            </a:prstGeom>
            <a:solidFill>
              <a:srgbClr val="FFFFFF"/>
            </a:solidFill>
            <a:ln w="28575" cap="flat" cmpd="sng" algn="ctr">
              <a:solidFill>
                <a:sysClr val="windowText" lastClr="00000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sng"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pic>
          <p:nvPicPr>
            <p:cNvPr id="264" name="Picture 263"/>
            <p:cNvPicPr>
              <a:picLocks noChangeAspect="1"/>
            </p:cNvPicPr>
            <p:nvPr/>
          </p:nvPicPr>
          <p:blipFill>
            <a:blip r:embed="rId3"/>
            <a:stretch>
              <a:fillRect/>
            </a:stretch>
          </p:blipFill>
          <p:spPr>
            <a:xfrm>
              <a:off x="3217467" y="3402426"/>
              <a:ext cx="291252" cy="289244"/>
            </a:xfrm>
            <a:prstGeom prst="rect">
              <a:avLst/>
            </a:prstGeom>
          </p:spPr>
        </p:pic>
        <p:sp>
          <p:nvSpPr>
            <p:cNvPr id="265" name="Oval 264"/>
            <p:cNvSpPr/>
            <p:nvPr/>
          </p:nvSpPr>
          <p:spPr bwMode="auto">
            <a:xfrm>
              <a:off x="2324400" y="3306965"/>
              <a:ext cx="461511" cy="461511"/>
            </a:xfrm>
            <a:prstGeom prst="ellipse">
              <a:avLst/>
            </a:prstGeom>
            <a:solidFill>
              <a:srgbClr val="FFFFFF"/>
            </a:solidFill>
            <a:ln w="28575" cap="flat" cmpd="sng" algn="ctr">
              <a:solidFill>
                <a:sysClr val="windowText" lastClr="00000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sng"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pic>
          <p:nvPicPr>
            <p:cNvPr id="266" name="Picture 265"/>
            <p:cNvPicPr>
              <a:picLocks noChangeAspect="1"/>
            </p:cNvPicPr>
            <p:nvPr/>
          </p:nvPicPr>
          <p:blipFill>
            <a:blip r:embed="rId4"/>
            <a:stretch>
              <a:fillRect/>
            </a:stretch>
          </p:blipFill>
          <p:spPr>
            <a:xfrm>
              <a:off x="2423901" y="3417211"/>
              <a:ext cx="262794" cy="252686"/>
            </a:xfrm>
            <a:prstGeom prst="rect">
              <a:avLst/>
            </a:prstGeom>
          </p:spPr>
        </p:pic>
        <p:sp>
          <p:nvSpPr>
            <p:cNvPr id="267" name="Oval 266"/>
            <p:cNvSpPr/>
            <p:nvPr/>
          </p:nvSpPr>
          <p:spPr bwMode="auto">
            <a:xfrm>
              <a:off x="3957605" y="3306965"/>
              <a:ext cx="461511" cy="461511"/>
            </a:xfrm>
            <a:prstGeom prst="ellipse">
              <a:avLst/>
            </a:prstGeom>
            <a:solidFill>
              <a:srgbClr val="FFFFFF"/>
            </a:solidFill>
            <a:ln w="28575" cap="flat" cmpd="sng" algn="ctr">
              <a:solidFill>
                <a:sysClr val="windowText" lastClr="00000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sng"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268" name="Freeform 267"/>
            <p:cNvSpPr/>
            <p:nvPr/>
          </p:nvSpPr>
          <p:spPr bwMode="auto">
            <a:xfrm>
              <a:off x="4020923" y="3377908"/>
              <a:ext cx="342268" cy="310579"/>
            </a:xfrm>
            <a:custGeom>
              <a:avLst/>
              <a:gdLst>
                <a:gd name="connsiteX0" fmla="*/ 842481 w 1705510"/>
                <a:gd name="connsiteY0" fmla="*/ 0 h 1684962"/>
                <a:gd name="connsiteX1" fmla="*/ 1705510 w 1705510"/>
                <a:gd name="connsiteY1" fmla="*/ 1006867 h 1684962"/>
                <a:gd name="connsiteX2" fmla="*/ 863029 w 1705510"/>
                <a:gd name="connsiteY2" fmla="*/ 1684962 h 1684962"/>
                <a:gd name="connsiteX3" fmla="*/ 0 w 1705510"/>
                <a:gd name="connsiteY3" fmla="*/ 996593 h 1684962"/>
                <a:gd name="connsiteX4" fmla="*/ 842481 w 1705510"/>
                <a:gd name="connsiteY4" fmla="*/ 0 h 16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510" h="1684962">
                  <a:moveTo>
                    <a:pt x="842481" y="0"/>
                  </a:moveTo>
                  <a:lnTo>
                    <a:pt x="1705510" y="1006867"/>
                  </a:lnTo>
                  <a:lnTo>
                    <a:pt x="863029" y="1684962"/>
                  </a:lnTo>
                  <a:lnTo>
                    <a:pt x="0" y="996593"/>
                  </a:lnTo>
                  <a:lnTo>
                    <a:pt x="842481" y="0"/>
                  </a:lnTo>
                  <a:close/>
                </a:path>
              </a:pathLst>
            </a:custGeom>
            <a:solidFill>
              <a:srgbClr val="2170B8"/>
            </a:solidFill>
            <a:ln w="6350" cap="flat" cmpd="sng" algn="ctr">
              <a:noFill/>
              <a:prstDash val="solid"/>
              <a:miter lim="800000"/>
              <a:headEnd type="none" w="med" len="med"/>
              <a:tailEnd type="none" w="med" len="med"/>
            </a:ln>
            <a:effectLst/>
          </p:spPr>
          <p:txBody>
            <a:bodyPr vert="horz" wrap="square" lIns="89602" tIns="44801" rIns="89602" bIns="44801" numCol="1" rtlCol="0" anchor="ctr" anchorCtr="0" compatLnSpc="1">
              <a:prstTxWarp prst="textNoShape">
                <a:avLst/>
              </a:prstTxWarp>
            </a:bodyPr>
            <a:lstStyle/>
            <a:p>
              <a:pPr marL="0" marR="0" lvl="0" indent="0" algn="ctr" defTabSz="895736" eaLnBrk="1" fontAlgn="base" latinLnBrk="0" hangingPunct="1">
                <a:lnSpc>
                  <a:spcPct val="100000"/>
                </a:lnSpc>
                <a:spcBef>
                  <a:spcPct val="0"/>
                </a:spcBef>
                <a:spcAft>
                  <a:spcPct val="0"/>
                </a:spcAft>
                <a:buClrTx/>
                <a:buSzTx/>
                <a:buFontTx/>
                <a:buNone/>
                <a:tabLst/>
                <a:defRPr/>
              </a:pPr>
              <a:endParaRPr kumimoji="0" lang="en-US" sz="2156"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endParaRPr>
            </a:p>
          </p:txBody>
        </p:sp>
        <p:sp>
          <p:nvSpPr>
            <p:cNvPr id="269" name="Oval 268"/>
            <p:cNvSpPr/>
            <p:nvPr/>
          </p:nvSpPr>
          <p:spPr bwMode="auto">
            <a:xfrm>
              <a:off x="4164730" y="3445923"/>
              <a:ext cx="55052" cy="50564"/>
            </a:xfrm>
            <a:prstGeom prst="ellipse">
              <a:avLst/>
            </a:prstGeom>
            <a:solidFill>
              <a:sysClr val="windowText" lastClr="000000"/>
            </a:solidFill>
            <a:ln w="6350" cap="flat" cmpd="sng" algn="ctr">
              <a:noFill/>
              <a:prstDash val="solid"/>
              <a:miter lim="800000"/>
              <a:headEnd type="none" w="med" len="med"/>
              <a:tailEnd type="none" w="med" len="med"/>
            </a:ln>
            <a:effectLst/>
          </p:spPr>
          <p:txBody>
            <a:bodyPr vert="horz" wrap="square" lIns="89602" tIns="44801" rIns="89602" bIns="44801" numCol="1" rtlCol="0" anchor="ctr" anchorCtr="0" compatLnSpc="1">
              <a:prstTxWarp prst="textNoShape">
                <a:avLst/>
              </a:prstTxWarp>
            </a:bodyPr>
            <a:lstStyle/>
            <a:p>
              <a:pPr marL="0" marR="0" lvl="0" indent="0" algn="ctr" defTabSz="895736" eaLnBrk="1" fontAlgn="base" latinLnBrk="0" hangingPunct="1">
                <a:lnSpc>
                  <a:spcPct val="100000"/>
                </a:lnSpc>
                <a:spcBef>
                  <a:spcPct val="0"/>
                </a:spcBef>
                <a:spcAft>
                  <a:spcPct val="0"/>
                </a:spcAft>
                <a:buClrTx/>
                <a:buSzTx/>
                <a:buFontTx/>
                <a:buNone/>
                <a:tabLst/>
                <a:defRPr/>
              </a:pPr>
              <a:endParaRPr kumimoji="0" lang="en-US" sz="2156"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endParaRPr>
            </a:p>
          </p:txBody>
        </p:sp>
        <p:sp>
          <p:nvSpPr>
            <p:cNvPr id="270" name="Oval 269"/>
            <p:cNvSpPr/>
            <p:nvPr/>
          </p:nvSpPr>
          <p:spPr bwMode="auto">
            <a:xfrm>
              <a:off x="4164730" y="3591744"/>
              <a:ext cx="55052" cy="50564"/>
            </a:xfrm>
            <a:prstGeom prst="ellipse">
              <a:avLst/>
            </a:prstGeom>
            <a:solidFill>
              <a:sysClr val="window" lastClr="FFFFFF"/>
            </a:solidFill>
            <a:ln w="6350" cap="flat" cmpd="sng" algn="ctr">
              <a:solidFill>
                <a:sysClr val="window" lastClr="FFFFFF"/>
              </a:solidFill>
              <a:prstDash val="solid"/>
              <a:miter lim="800000"/>
              <a:headEnd type="none" w="med" len="med"/>
              <a:tailEnd type="none" w="med" len="med"/>
            </a:ln>
            <a:effectLst/>
          </p:spPr>
          <p:txBody>
            <a:bodyPr vert="horz" wrap="square" lIns="89602" tIns="44801" rIns="89602" bIns="44801" numCol="1" rtlCol="0" anchor="ctr" anchorCtr="0" compatLnSpc="1">
              <a:prstTxWarp prst="textNoShape">
                <a:avLst/>
              </a:prstTxWarp>
            </a:bodyPr>
            <a:lstStyle/>
            <a:p>
              <a:pPr marL="0" marR="0" lvl="0" indent="0" algn="ctr" defTabSz="895736" eaLnBrk="1" fontAlgn="base" latinLnBrk="0" hangingPunct="1">
                <a:lnSpc>
                  <a:spcPct val="100000"/>
                </a:lnSpc>
                <a:spcBef>
                  <a:spcPct val="0"/>
                </a:spcBef>
                <a:spcAft>
                  <a:spcPct val="0"/>
                </a:spcAft>
                <a:buClrTx/>
                <a:buSzTx/>
                <a:buFontTx/>
                <a:buNone/>
                <a:tabLst/>
                <a:defRPr/>
              </a:pPr>
              <a:endParaRPr kumimoji="0" lang="en-US" sz="2156"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endParaRPr>
            </a:p>
          </p:txBody>
        </p:sp>
        <p:sp>
          <p:nvSpPr>
            <p:cNvPr id="271" name="Oval 270"/>
            <p:cNvSpPr/>
            <p:nvPr/>
          </p:nvSpPr>
          <p:spPr bwMode="auto">
            <a:xfrm>
              <a:off x="4080916" y="3530707"/>
              <a:ext cx="55052" cy="50564"/>
            </a:xfrm>
            <a:prstGeom prst="ellipse">
              <a:avLst/>
            </a:prstGeom>
            <a:solidFill>
              <a:sysClr val="window" lastClr="FFFFFF"/>
            </a:solidFill>
            <a:ln w="6350" cap="flat" cmpd="sng" algn="ctr">
              <a:solidFill>
                <a:sysClr val="window" lastClr="FFFFFF"/>
              </a:solidFill>
              <a:prstDash val="solid"/>
              <a:miter lim="800000"/>
              <a:headEnd type="none" w="med" len="med"/>
              <a:tailEnd type="none" w="med" len="med"/>
            </a:ln>
            <a:effectLst/>
          </p:spPr>
          <p:txBody>
            <a:bodyPr vert="horz" wrap="square" lIns="89602" tIns="44801" rIns="89602" bIns="44801" numCol="1" rtlCol="0" anchor="ctr" anchorCtr="0" compatLnSpc="1">
              <a:prstTxWarp prst="textNoShape">
                <a:avLst/>
              </a:prstTxWarp>
            </a:bodyPr>
            <a:lstStyle/>
            <a:p>
              <a:pPr marL="0" marR="0" lvl="0" indent="0" algn="ctr" defTabSz="895736" eaLnBrk="1" fontAlgn="base" latinLnBrk="0" hangingPunct="1">
                <a:lnSpc>
                  <a:spcPct val="100000"/>
                </a:lnSpc>
                <a:spcBef>
                  <a:spcPct val="0"/>
                </a:spcBef>
                <a:spcAft>
                  <a:spcPct val="0"/>
                </a:spcAft>
                <a:buClrTx/>
                <a:buSzTx/>
                <a:buFontTx/>
                <a:buNone/>
                <a:tabLst/>
                <a:defRPr/>
              </a:pPr>
              <a:endParaRPr kumimoji="0" lang="en-US" sz="2156"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endParaRPr>
            </a:p>
          </p:txBody>
        </p:sp>
        <p:sp>
          <p:nvSpPr>
            <p:cNvPr id="272" name="Oval 271"/>
            <p:cNvSpPr/>
            <p:nvPr/>
          </p:nvSpPr>
          <p:spPr bwMode="auto">
            <a:xfrm>
              <a:off x="4249989" y="3530707"/>
              <a:ext cx="55052" cy="50564"/>
            </a:xfrm>
            <a:prstGeom prst="ellipse">
              <a:avLst/>
            </a:prstGeom>
            <a:solidFill>
              <a:sysClr val="window" lastClr="FFFFFF"/>
            </a:solidFill>
            <a:ln w="6350" cap="flat" cmpd="sng" algn="ctr">
              <a:solidFill>
                <a:sysClr val="window" lastClr="FFFFFF"/>
              </a:solidFill>
              <a:prstDash val="solid"/>
              <a:miter lim="800000"/>
              <a:headEnd type="none" w="med" len="med"/>
              <a:tailEnd type="none" w="med" len="med"/>
            </a:ln>
            <a:effectLst/>
          </p:spPr>
          <p:txBody>
            <a:bodyPr vert="horz" wrap="square" lIns="89602" tIns="44801" rIns="89602" bIns="44801" numCol="1" rtlCol="0" anchor="ctr" anchorCtr="0" compatLnSpc="1">
              <a:prstTxWarp prst="textNoShape">
                <a:avLst/>
              </a:prstTxWarp>
            </a:bodyPr>
            <a:lstStyle/>
            <a:p>
              <a:pPr marL="0" marR="0" lvl="0" indent="0" algn="ctr" defTabSz="895736" eaLnBrk="1" fontAlgn="base" latinLnBrk="0" hangingPunct="1">
                <a:lnSpc>
                  <a:spcPct val="100000"/>
                </a:lnSpc>
                <a:spcBef>
                  <a:spcPct val="0"/>
                </a:spcBef>
                <a:spcAft>
                  <a:spcPct val="0"/>
                </a:spcAft>
                <a:buClrTx/>
                <a:buSzTx/>
                <a:buFontTx/>
                <a:buNone/>
                <a:tabLst/>
                <a:defRPr/>
              </a:pPr>
              <a:endParaRPr kumimoji="0" lang="en-US" sz="2156"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endParaRPr>
            </a:p>
          </p:txBody>
        </p:sp>
        <p:cxnSp>
          <p:nvCxnSpPr>
            <p:cNvPr id="273" name="Straight Connector 272"/>
            <p:cNvCxnSpPr/>
            <p:nvPr/>
          </p:nvCxnSpPr>
          <p:spPr>
            <a:xfrm>
              <a:off x="4193163" y="3475826"/>
              <a:ext cx="84167" cy="80163"/>
            </a:xfrm>
            <a:prstGeom prst="line">
              <a:avLst/>
            </a:prstGeom>
            <a:solidFill>
              <a:srgbClr val="006256"/>
            </a:solidFill>
            <a:ln w="6350" cap="flat" cmpd="sng" algn="ctr">
              <a:solidFill>
                <a:sysClr val="window" lastClr="FFFFFF"/>
              </a:solidFill>
              <a:prstDash val="solid"/>
              <a:miter lim="800000"/>
            </a:ln>
            <a:effectLst/>
          </p:spPr>
        </p:cxnSp>
        <p:cxnSp>
          <p:nvCxnSpPr>
            <p:cNvPr id="274" name="Straight Connector 273"/>
            <p:cNvCxnSpPr/>
            <p:nvPr/>
          </p:nvCxnSpPr>
          <p:spPr>
            <a:xfrm flipH="1">
              <a:off x="4108442" y="3489082"/>
              <a:ext cx="66412" cy="66907"/>
            </a:xfrm>
            <a:prstGeom prst="line">
              <a:avLst/>
            </a:prstGeom>
            <a:solidFill>
              <a:srgbClr val="006256"/>
            </a:solidFill>
            <a:ln w="6350" cap="flat" cmpd="sng" algn="ctr">
              <a:solidFill>
                <a:sysClr val="window" lastClr="FFFFFF"/>
              </a:solidFill>
              <a:prstDash val="solid"/>
              <a:miter lim="800000"/>
            </a:ln>
            <a:effectLst/>
          </p:spPr>
        </p:cxnSp>
        <p:sp>
          <p:nvSpPr>
            <p:cNvPr id="275" name="Oval 274"/>
            <p:cNvSpPr/>
            <p:nvPr/>
          </p:nvSpPr>
          <p:spPr bwMode="auto">
            <a:xfrm>
              <a:off x="4164740" y="3445922"/>
              <a:ext cx="55052" cy="50564"/>
            </a:xfrm>
            <a:prstGeom prst="ellipse">
              <a:avLst/>
            </a:prstGeom>
            <a:solidFill>
              <a:sysClr val="window" lastClr="FFFFFF"/>
            </a:solidFill>
            <a:ln w="6350" cap="flat" cmpd="sng" algn="ctr">
              <a:solidFill>
                <a:sysClr val="window" lastClr="FFFFFF"/>
              </a:solidFill>
              <a:prstDash val="solid"/>
              <a:miter lim="800000"/>
              <a:headEnd type="none" w="med" len="med"/>
              <a:tailEnd type="none" w="med" len="med"/>
            </a:ln>
            <a:effectLst/>
          </p:spPr>
          <p:txBody>
            <a:bodyPr vert="horz" wrap="square" lIns="89602" tIns="44801" rIns="89602" bIns="44801" numCol="1" rtlCol="0" anchor="ctr" anchorCtr="0" compatLnSpc="1">
              <a:prstTxWarp prst="textNoShape">
                <a:avLst/>
              </a:prstTxWarp>
            </a:bodyPr>
            <a:lstStyle/>
            <a:p>
              <a:pPr marL="0" marR="0" lvl="0" indent="0" algn="ctr" defTabSz="895736" eaLnBrk="1" fontAlgn="base" latinLnBrk="0" hangingPunct="1">
                <a:lnSpc>
                  <a:spcPct val="100000"/>
                </a:lnSpc>
                <a:spcBef>
                  <a:spcPct val="0"/>
                </a:spcBef>
                <a:spcAft>
                  <a:spcPct val="0"/>
                </a:spcAft>
                <a:buClrTx/>
                <a:buSzTx/>
                <a:buFontTx/>
                <a:buNone/>
                <a:tabLst/>
                <a:defRPr/>
              </a:pPr>
              <a:endParaRPr kumimoji="0" lang="en-US" sz="2156"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endParaRPr>
            </a:p>
          </p:txBody>
        </p:sp>
        <p:cxnSp>
          <p:nvCxnSpPr>
            <p:cNvPr id="276" name="Straight Connector 275"/>
            <p:cNvCxnSpPr/>
            <p:nvPr/>
          </p:nvCxnSpPr>
          <p:spPr>
            <a:xfrm flipH="1">
              <a:off x="4188673" y="3564385"/>
              <a:ext cx="76804" cy="63110"/>
            </a:xfrm>
            <a:prstGeom prst="line">
              <a:avLst/>
            </a:prstGeom>
            <a:solidFill>
              <a:srgbClr val="006256"/>
            </a:solidFill>
            <a:ln w="6350" cap="flat" cmpd="sng" algn="ctr">
              <a:solidFill>
                <a:sysClr val="window" lastClr="FFFFFF"/>
              </a:solidFill>
              <a:prstDash val="solid"/>
              <a:miter lim="800000"/>
            </a:ln>
            <a:effectLst/>
          </p:spPr>
        </p:cxnSp>
        <p:cxnSp>
          <p:nvCxnSpPr>
            <p:cNvPr id="277" name="Straight Connector 276"/>
            <p:cNvCxnSpPr/>
            <p:nvPr/>
          </p:nvCxnSpPr>
          <p:spPr>
            <a:xfrm>
              <a:off x="4115675" y="3563738"/>
              <a:ext cx="76642" cy="56009"/>
            </a:xfrm>
            <a:prstGeom prst="line">
              <a:avLst/>
            </a:prstGeom>
            <a:solidFill>
              <a:srgbClr val="006256"/>
            </a:solidFill>
            <a:ln w="6350" cap="flat" cmpd="sng" algn="ctr">
              <a:solidFill>
                <a:sysClr val="window" lastClr="FFFFFF"/>
              </a:solidFill>
              <a:prstDash val="solid"/>
              <a:miter lim="800000"/>
            </a:ln>
            <a:effectLst/>
          </p:spPr>
        </p:cxnSp>
        <p:cxnSp>
          <p:nvCxnSpPr>
            <p:cNvPr id="278" name="Straight Connector 277"/>
            <p:cNvCxnSpPr/>
            <p:nvPr/>
          </p:nvCxnSpPr>
          <p:spPr>
            <a:xfrm>
              <a:off x="4192057" y="3496486"/>
              <a:ext cx="0" cy="101127"/>
            </a:xfrm>
            <a:prstGeom prst="line">
              <a:avLst/>
            </a:prstGeom>
            <a:solidFill>
              <a:srgbClr val="006256"/>
            </a:solidFill>
            <a:ln w="6350" cap="flat" cmpd="sng" algn="ctr">
              <a:solidFill>
                <a:sysClr val="window" lastClr="FFFFFF"/>
              </a:solidFill>
              <a:prstDash val="solid"/>
              <a:miter lim="800000"/>
            </a:ln>
            <a:effectLst/>
          </p:spPr>
        </p:cxnSp>
        <p:pic>
          <p:nvPicPr>
            <p:cNvPr id="279" name="Picture 2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3605" y="2961485"/>
              <a:ext cx="1139752" cy="394808"/>
            </a:xfrm>
            <a:prstGeom prst="rect">
              <a:avLst/>
            </a:prstGeom>
          </p:spPr>
        </p:pic>
      </p:grpSp>
      <p:sp>
        <p:nvSpPr>
          <p:cNvPr id="138" name="TextBox 137"/>
          <p:cNvSpPr txBox="1"/>
          <p:nvPr/>
        </p:nvSpPr>
        <p:spPr>
          <a:xfrm>
            <a:off x="3581848" y="3729730"/>
            <a:ext cx="1512402" cy="517065"/>
          </a:xfrm>
          <a:prstGeom prst="rect">
            <a:avLst/>
          </a:prstGeom>
          <a:noFill/>
        </p:spPr>
        <p:txBody>
          <a:bodyPr wrap="none" lIns="182880" tIns="146304" rIns="182880" bIns="146304" rtlCol="0">
            <a:spAutoFit/>
          </a:bodyPr>
          <a:lstStyle/>
          <a:p>
            <a:pPr marL="0" marR="0" lvl="0" indent="0" defTabSz="1097280" eaLnBrk="1" fontAlgn="auto" latinLnBrk="0" hangingPunct="1">
              <a:lnSpc>
                <a:spcPct val="90000"/>
              </a:lnSpc>
              <a:spcBef>
                <a:spcPts val="0"/>
              </a:spcBef>
              <a:spcAft>
                <a:spcPts val="600"/>
              </a:spcAft>
              <a:buClrTx/>
              <a:buSzTx/>
              <a:buFontTx/>
              <a:buNone/>
              <a:tabLst/>
              <a:defRPr/>
            </a:pPr>
            <a:r>
              <a:rPr lang="en-US" sz="1600" dirty="0">
                <a:gradFill>
                  <a:gsLst>
                    <a:gs pos="1250">
                      <a:prstClr val="black"/>
                    </a:gs>
                    <a:gs pos="100000">
                      <a:prstClr val="black"/>
                    </a:gs>
                  </a:gsLst>
                  <a:lin ang="5400000" scaled="0"/>
                </a:gradFill>
                <a:latin typeface="Calibri" panose="020F0502020204030204"/>
              </a:rPr>
              <a:t>Users/Groups</a:t>
            </a:r>
          </a:p>
        </p:txBody>
      </p:sp>
      <p:cxnSp>
        <p:nvCxnSpPr>
          <p:cNvPr id="142" name="Straight Arrow Connector 141"/>
          <p:cNvCxnSpPr>
            <a:cxnSpLocks/>
          </p:cNvCxnSpPr>
          <p:nvPr/>
        </p:nvCxnSpPr>
        <p:spPr>
          <a:xfrm>
            <a:off x="2959345" y="3448880"/>
            <a:ext cx="1990870" cy="26587"/>
          </a:xfrm>
          <a:prstGeom prst="straightConnector1">
            <a:avLst/>
          </a:prstGeom>
          <a:noFill/>
          <a:ln w="57150" cap="flat" cmpd="sng" algn="ctr">
            <a:solidFill>
              <a:srgbClr val="0070C0"/>
            </a:solidFill>
            <a:prstDash val="solid"/>
            <a:miter lim="800000"/>
            <a:headEnd type="none"/>
            <a:tailEnd type="triangle"/>
          </a:ln>
          <a:effectLst/>
        </p:spPr>
      </p:cxnSp>
      <p:sp>
        <p:nvSpPr>
          <p:cNvPr id="153" name="Content Placeholder 2"/>
          <p:cNvSpPr txBox="1">
            <a:spLocks/>
          </p:cNvSpPr>
          <p:nvPr/>
        </p:nvSpPr>
        <p:spPr>
          <a:xfrm>
            <a:off x="3465229" y="1467612"/>
            <a:ext cx="1646677" cy="510227"/>
          </a:xfrm>
          <a:prstGeom prst="rect">
            <a:avLst/>
          </a:prstGeom>
        </p:spPr>
        <p:txBody>
          <a:bodyPr vert="horz" wrap="square" lIns="146304" tIns="91440" rIns="146304" bIns="91440" rtlCol="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defRPr/>
            </a:pPr>
            <a:r>
              <a:rPr lang="en-US" sz="1600" dirty="0">
                <a:gradFill>
                  <a:gsLst>
                    <a:gs pos="1250">
                      <a:prstClr val="black"/>
                    </a:gs>
                    <a:gs pos="100000">
                      <a:prstClr val="black"/>
                    </a:gs>
                  </a:gsLst>
                  <a:lin ang="5400000" scaled="0"/>
                </a:gradFill>
                <a:latin typeface="Calibri" panose="020F0502020204030204"/>
              </a:rPr>
              <a:t>Management Activity API</a:t>
            </a:r>
            <a:endParaRPr kumimoji="0" lang="en-US" sz="1600" b="0" i="0" u="none" strike="noStrike" kern="1200" cap="none" spc="0" normalizeH="0" baseline="0" noProof="0" dirty="0">
              <a:ln>
                <a:noFill/>
              </a:ln>
              <a:gradFill>
                <a:gsLst>
                  <a:gs pos="1250">
                    <a:prstClr val="black"/>
                  </a:gs>
                  <a:gs pos="100000">
                    <a:prstClr val="black"/>
                  </a:gs>
                </a:gsLst>
                <a:lin ang="5400000" scaled="0"/>
              </a:gradFill>
              <a:effectLst/>
              <a:uLnTx/>
              <a:uFillTx/>
              <a:latin typeface="Calibri" panose="020F0502020204030204"/>
              <a:ea typeface="+mn-ea"/>
              <a:cs typeface="+mn-cs"/>
            </a:endParaRPr>
          </a:p>
        </p:txBody>
      </p:sp>
      <p:grpSp>
        <p:nvGrpSpPr>
          <p:cNvPr id="156" name="Group 155"/>
          <p:cNvGrpSpPr>
            <a:grpSpLocks noChangeAspect="1"/>
          </p:cNvGrpSpPr>
          <p:nvPr/>
        </p:nvGrpSpPr>
        <p:grpSpPr>
          <a:xfrm>
            <a:off x="3995834" y="2075058"/>
            <a:ext cx="621792" cy="621792"/>
            <a:chOff x="5641069" y="2789946"/>
            <a:chExt cx="1361794" cy="1361794"/>
          </a:xfrm>
        </p:grpSpPr>
        <p:sp>
          <p:nvSpPr>
            <p:cNvPr id="157" name="Oval 156"/>
            <p:cNvSpPr/>
            <p:nvPr/>
          </p:nvSpPr>
          <p:spPr bwMode="auto">
            <a:xfrm>
              <a:off x="5641069" y="2789946"/>
              <a:ext cx="1361794" cy="1361794"/>
            </a:xfrm>
            <a:prstGeom prst="ellipse">
              <a:avLst/>
            </a:prstGeom>
            <a:solidFill>
              <a:srgbClr val="FFFFFF"/>
            </a:solidFill>
            <a:ln w="57150" cap="flat" cmpd="sng" algn="ctr">
              <a:solidFill>
                <a:srgbClr val="0070C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159" name="Freeform 303"/>
            <p:cNvSpPr>
              <a:spLocks noChangeAspect="1" noEditPoints="1"/>
            </p:cNvSpPr>
            <p:nvPr/>
          </p:nvSpPr>
          <p:spPr bwMode="auto">
            <a:xfrm>
              <a:off x="6031292" y="3143397"/>
              <a:ext cx="636663" cy="636663"/>
            </a:xfrm>
            <a:custGeom>
              <a:avLst/>
              <a:gdLst>
                <a:gd name="T0" fmla="*/ 104 w 118"/>
                <a:gd name="T1" fmla="*/ 62 h 118"/>
                <a:gd name="T2" fmla="*/ 105 w 118"/>
                <a:gd name="T3" fmla="*/ 61 h 118"/>
                <a:gd name="T4" fmla="*/ 104 w 118"/>
                <a:gd name="T5" fmla="*/ 59 h 118"/>
                <a:gd name="T6" fmla="*/ 84 w 118"/>
                <a:gd name="T7" fmla="*/ 39 h 118"/>
                <a:gd name="T8" fmla="*/ 95 w 118"/>
                <a:gd name="T9" fmla="*/ 28 h 118"/>
                <a:gd name="T10" fmla="*/ 103 w 118"/>
                <a:gd name="T11" fmla="*/ 30 h 118"/>
                <a:gd name="T12" fmla="*/ 118 w 118"/>
                <a:gd name="T13" fmla="*/ 15 h 118"/>
                <a:gd name="T14" fmla="*/ 103 w 118"/>
                <a:gd name="T15" fmla="*/ 0 h 118"/>
                <a:gd name="T16" fmla="*/ 88 w 118"/>
                <a:gd name="T17" fmla="*/ 15 h 118"/>
                <a:gd name="T18" fmla="*/ 91 w 118"/>
                <a:gd name="T19" fmla="*/ 24 h 118"/>
                <a:gd name="T20" fmla="*/ 79 w 118"/>
                <a:gd name="T21" fmla="*/ 36 h 118"/>
                <a:gd name="T22" fmla="*/ 57 w 118"/>
                <a:gd name="T23" fmla="*/ 30 h 118"/>
                <a:gd name="T24" fmla="*/ 10 w 118"/>
                <a:gd name="T25" fmla="*/ 59 h 118"/>
                <a:gd name="T26" fmla="*/ 8 w 118"/>
                <a:gd name="T27" fmla="*/ 61 h 118"/>
                <a:gd name="T28" fmla="*/ 10 w 118"/>
                <a:gd name="T29" fmla="*/ 63 h 118"/>
                <a:gd name="T30" fmla="*/ 32 w 118"/>
                <a:gd name="T31" fmla="*/ 81 h 118"/>
                <a:gd name="T32" fmla="*/ 23 w 118"/>
                <a:gd name="T33" fmla="*/ 91 h 118"/>
                <a:gd name="T34" fmla="*/ 15 w 118"/>
                <a:gd name="T35" fmla="*/ 88 h 118"/>
                <a:gd name="T36" fmla="*/ 0 w 118"/>
                <a:gd name="T37" fmla="*/ 103 h 118"/>
                <a:gd name="T38" fmla="*/ 15 w 118"/>
                <a:gd name="T39" fmla="*/ 118 h 118"/>
                <a:gd name="T40" fmla="*/ 30 w 118"/>
                <a:gd name="T41" fmla="*/ 103 h 118"/>
                <a:gd name="T42" fmla="*/ 27 w 118"/>
                <a:gd name="T43" fmla="*/ 95 h 118"/>
                <a:gd name="T44" fmla="*/ 38 w 118"/>
                <a:gd name="T45" fmla="*/ 84 h 118"/>
                <a:gd name="T46" fmla="*/ 59 w 118"/>
                <a:gd name="T47" fmla="*/ 89 h 118"/>
                <a:gd name="T48" fmla="*/ 59 w 118"/>
                <a:gd name="T49" fmla="*/ 89 h 118"/>
                <a:gd name="T50" fmla="*/ 104 w 118"/>
                <a:gd name="T51" fmla="*/ 62 h 118"/>
                <a:gd name="T52" fmla="*/ 59 w 118"/>
                <a:gd name="T53" fmla="*/ 83 h 118"/>
                <a:gd name="T54" fmla="*/ 59 w 118"/>
                <a:gd name="T55" fmla="*/ 83 h 118"/>
                <a:gd name="T56" fmla="*/ 16 w 118"/>
                <a:gd name="T57" fmla="*/ 61 h 118"/>
                <a:gd name="T58" fmla="*/ 58 w 118"/>
                <a:gd name="T59" fmla="*/ 36 h 118"/>
                <a:gd name="T60" fmla="*/ 98 w 118"/>
                <a:gd name="T61" fmla="*/ 61 h 118"/>
                <a:gd name="T62" fmla="*/ 59 w 118"/>
                <a:gd name="T63" fmla="*/ 83 h 118"/>
                <a:gd name="T64" fmla="*/ 15 w 118"/>
                <a:gd name="T65" fmla="*/ 29 h 118"/>
                <a:gd name="T66" fmla="*/ 30 w 118"/>
                <a:gd name="T67" fmla="*/ 14 h 118"/>
                <a:gd name="T68" fmla="*/ 15 w 118"/>
                <a:gd name="T69" fmla="*/ 0 h 118"/>
                <a:gd name="T70" fmla="*/ 0 w 118"/>
                <a:gd name="T71" fmla="*/ 14 h 118"/>
                <a:gd name="T72" fmla="*/ 15 w 118"/>
                <a:gd name="T73" fmla="*/ 29 h 118"/>
                <a:gd name="T74" fmla="*/ 15 w 118"/>
                <a:gd name="T75" fmla="*/ 4 h 118"/>
                <a:gd name="T76" fmla="*/ 25 w 118"/>
                <a:gd name="T77" fmla="*/ 14 h 118"/>
                <a:gd name="T78" fmla="*/ 15 w 118"/>
                <a:gd name="T79" fmla="*/ 25 h 118"/>
                <a:gd name="T80" fmla="*/ 5 w 118"/>
                <a:gd name="T81" fmla="*/ 14 h 118"/>
                <a:gd name="T82" fmla="*/ 15 w 118"/>
                <a:gd name="T83" fmla="*/ 4 h 118"/>
                <a:gd name="T84" fmla="*/ 103 w 118"/>
                <a:gd name="T85" fmla="*/ 89 h 118"/>
                <a:gd name="T86" fmla="*/ 89 w 118"/>
                <a:gd name="T87" fmla="*/ 103 h 118"/>
                <a:gd name="T88" fmla="*/ 103 w 118"/>
                <a:gd name="T89" fmla="*/ 118 h 118"/>
                <a:gd name="T90" fmla="*/ 118 w 118"/>
                <a:gd name="T91" fmla="*/ 103 h 118"/>
                <a:gd name="T92" fmla="*/ 103 w 118"/>
                <a:gd name="T93" fmla="*/ 89 h 118"/>
                <a:gd name="T94" fmla="*/ 103 w 118"/>
                <a:gd name="T95" fmla="*/ 114 h 118"/>
                <a:gd name="T96" fmla="*/ 93 w 118"/>
                <a:gd name="T97" fmla="*/ 103 h 118"/>
                <a:gd name="T98" fmla="*/ 103 w 118"/>
                <a:gd name="T99" fmla="*/ 93 h 118"/>
                <a:gd name="T100" fmla="*/ 114 w 118"/>
                <a:gd name="T101" fmla="*/ 103 h 118"/>
                <a:gd name="T102" fmla="*/ 103 w 118"/>
                <a:gd name="T103" fmla="*/ 114 h 118"/>
                <a:gd name="T104" fmla="*/ 74 w 118"/>
                <a:gd name="T105" fmla="*/ 59 h 118"/>
                <a:gd name="T106" fmla="*/ 59 w 118"/>
                <a:gd name="T107" fmla="*/ 74 h 118"/>
                <a:gd name="T108" fmla="*/ 44 w 118"/>
                <a:gd name="T109" fmla="*/ 59 h 118"/>
                <a:gd name="T110" fmla="*/ 59 w 118"/>
                <a:gd name="T111" fmla="*/ 44 h 118"/>
                <a:gd name="T112" fmla="*/ 74 w 118"/>
                <a:gd name="T113"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8" h="118">
                  <a:moveTo>
                    <a:pt x="104" y="62"/>
                  </a:moveTo>
                  <a:cubicBezTo>
                    <a:pt x="105" y="61"/>
                    <a:pt x="105" y="61"/>
                    <a:pt x="105" y="61"/>
                  </a:cubicBezTo>
                  <a:cubicBezTo>
                    <a:pt x="104" y="59"/>
                    <a:pt x="104" y="59"/>
                    <a:pt x="104" y="59"/>
                  </a:cubicBezTo>
                  <a:cubicBezTo>
                    <a:pt x="98" y="50"/>
                    <a:pt x="91" y="43"/>
                    <a:pt x="84" y="39"/>
                  </a:cubicBezTo>
                  <a:cubicBezTo>
                    <a:pt x="95" y="28"/>
                    <a:pt x="95" y="28"/>
                    <a:pt x="95" y="28"/>
                  </a:cubicBezTo>
                  <a:cubicBezTo>
                    <a:pt x="97" y="29"/>
                    <a:pt x="100" y="30"/>
                    <a:pt x="103" y="30"/>
                  </a:cubicBezTo>
                  <a:cubicBezTo>
                    <a:pt x="111" y="30"/>
                    <a:pt x="118" y="23"/>
                    <a:pt x="118" y="15"/>
                  </a:cubicBezTo>
                  <a:cubicBezTo>
                    <a:pt x="118" y="7"/>
                    <a:pt x="111" y="0"/>
                    <a:pt x="103" y="0"/>
                  </a:cubicBezTo>
                  <a:cubicBezTo>
                    <a:pt x="95" y="0"/>
                    <a:pt x="88" y="7"/>
                    <a:pt x="88" y="15"/>
                  </a:cubicBezTo>
                  <a:cubicBezTo>
                    <a:pt x="88" y="18"/>
                    <a:pt x="89" y="21"/>
                    <a:pt x="91" y="24"/>
                  </a:cubicBezTo>
                  <a:cubicBezTo>
                    <a:pt x="79" y="36"/>
                    <a:pt x="79" y="36"/>
                    <a:pt x="79" y="36"/>
                  </a:cubicBezTo>
                  <a:cubicBezTo>
                    <a:pt x="72" y="32"/>
                    <a:pt x="65" y="30"/>
                    <a:pt x="57" y="30"/>
                  </a:cubicBezTo>
                  <a:cubicBezTo>
                    <a:pt x="42" y="31"/>
                    <a:pt x="26" y="41"/>
                    <a:pt x="10" y="59"/>
                  </a:cubicBezTo>
                  <a:cubicBezTo>
                    <a:pt x="8" y="61"/>
                    <a:pt x="8" y="61"/>
                    <a:pt x="8" y="61"/>
                  </a:cubicBezTo>
                  <a:cubicBezTo>
                    <a:pt x="10" y="63"/>
                    <a:pt x="10" y="63"/>
                    <a:pt x="10" y="63"/>
                  </a:cubicBezTo>
                  <a:cubicBezTo>
                    <a:pt x="17" y="71"/>
                    <a:pt x="25" y="77"/>
                    <a:pt x="32" y="81"/>
                  </a:cubicBezTo>
                  <a:cubicBezTo>
                    <a:pt x="23" y="91"/>
                    <a:pt x="23" y="91"/>
                    <a:pt x="23" y="91"/>
                  </a:cubicBezTo>
                  <a:cubicBezTo>
                    <a:pt x="21" y="89"/>
                    <a:pt x="18" y="88"/>
                    <a:pt x="15" y="88"/>
                  </a:cubicBezTo>
                  <a:cubicBezTo>
                    <a:pt x="7" y="88"/>
                    <a:pt x="0" y="95"/>
                    <a:pt x="0" y="103"/>
                  </a:cubicBezTo>
                  <a:cubicBezTo>
                    <a:pt x="0" y="111"/>
                    <a:pt x="7" y="118"/>
                    <a:pt x="15" y="118"/>
                  </a:cubicBezTo>
                  <a:cubicBezTo>
                    <a:pt x="23" y="118"/>
                    <a:pt x="30" y="111"/>
                    <a:pt x="30" y="103"/>
                  </a:cubicBezTo>
                  <a:cubicBezTo>
                    <a:pt x="30" y="100"/>
                    <a:pt x="29" y="97"/>
                    <a:pt x="27" y="95"/>
                  </a:cubicBezTo>
                  <a:cubicBezTo>
                    <a:pt x="38" y="84"/>
                    <a:pt x="38" y="84"/>
                    <a:pt x="38" y="84"/>
                  </a:cubicBezTo>
                  <a:cubicBezTo>
                    <a:pt x="45" y="87"/>
                    <a:pt x="52" y="89"/>
                    <a:pt x="59" y="89"/>
                  </a:cubicBezTo>
                  <a:cubicBezTo>
                    <a:pt x="59" y="89"/>
                    <a:pt x="59" y="89"/>
                    <a:pt x="59" y="89"/>
                  </a:cubicBezTo>
                  <a:cubicBezTo>
                    <a:pt x="76" y="89"/>
                    <a:pt x="91" y="80"/>
                    <a:pt x="104" y="62"/>
                  </a:cubicBezTo>
                  <a:close/>
                  <a:moveTo>
                    <a:pt x="59" y="83"/>
                  </a:moveTo>
                  <a:cubicBezTo>
                    <a:pt x="59" y="83"/>
                    <a:pt x="59" y="83"/>
                    <a:pt x="59" y="83"/>
                  </a:cubicBezTo>
                  <a:cubicBezTo>
                    <a:pt x="45" y="83"/>
                    <a:pt x="30" y="76"/>
                    <a:pt x="16" y="61"/>
                  </a:cubicBezTo>
                  <a:cubicBezTo>
                    <a:pt x="30" y="45"/>
                    <a:pt x="44" y="37"/>
                    <a:pt x="58" y="36"/>
                  </a:cubicBezTo>
                  <a:cubicBezTo>
                    <a:pt x="72" y="35"/>
                    <a:pt x="85" y="44"/>
                    <a:pt x="98" y="61"/>
                  </a:cubicBezTo>
                  <a:cubicBezTo>
                    <a:pt x="87" y="76"/>
                    <a:pt x="73" y="83"/>
                    <a:pt x="59" y="83"/>
                  </a:cubicBezTo>
                  <a:close/>
                  <a:moveTo>
                    <a:pt x="15" y="29"/>
                  </a:moveTo>
                  <a:cubicBezTo>
                    <a:pt x="23" y="29"/>
                    <a:pt x="30" y="23"/>
                    <a:pt x="30" y="14"/>
                  </a:cubicBezTo>
                  <a:cubicBezTo>
                    <a:pt x="30" y="6"/>
                    <a:pt x="23" y="0"/>
                    <a:pt x="15" y="0"/>
                  </a:cubicBezTo>
                  <a:cubicBezTo>
                    <a:pt x="7" y="0"/>
                    <a:pt x="0" y="6"/>
                    <a:pt x="0" y="14"/>
                  </a:cubicBezTo>
                  <a:cubicBezTo>
                    <a:pt x="0" y="23"/>
                    <a:pt x="7" y="29"/>
                    <a:pt x="15" y="29"/>
                  </a:cubicBezTo>
                  <a:close/>
                  <a:moveTo>
                    <a:pt x="15" y="4"/>
                  </a:moveTo>
                  <a:cubicBezTo>
                    <a:pt x="20" y="4"/>
                    <a:pt x="25" y="9"/>
                    <a:pt x="25" y="14"/>
                  </a:cubicBezTo>
                  <a:cubicBezTo>
                    <a:pt x="25" y="20"/>
                    <a:pt x="20" y="25"/>
                    <a:pt x="15" y="25"/>
                  </a:cubicBezTo>
                  <a:cubicBezTo>
                    <a:pt x="9" y="25"/>
                    <a:pt x="5" y="20"/>
                    <a:pt x="5" y="14"/>
                  </a:cubicBezTo>
                  <a:cubicBezTo>
                    <a:pt x="5" y="9"/>
                    <a:pt x="9" y="4"/>
                    <a:pt x="15" y="4"/>
                  </a:cubicBezTo>
                  <a:close/>
                  <a:moveTo>
                    <a:pt x="103" y="89"/>
                  </a:moveTo>
                  <a:cubicBezTo>
                    <a:pt x="95" y="89"/>
                    <a:pt x="89" y="95"/>
                    <a:pt x="89" y="103"/>
                  </a:cubicBezTo>
                  <a:cubicBezTo>
                    <a:pt x="89" y="112"/>
                    <a:pt x="95" y="118"/>
                    <a:pt x="103" y="118"/>
                  </a:cubicBezTo>
                  <a:cubicBezTo>
                    <a:pt x="112" y="118"/>
                    <a:pt x="118" y="112"/>
                    <a:pt x="118" y="103"/>
                  </a:cubicBezTo>
                  <a:cubicBezTo>
                    <a:pt x="118" y="95"/>
                    <a:pt x="112" y="89"/>
                    <a:pt x="103" y="89"/>
                  </a:cubicBezTo>
                  <a:close/>
                  <a:moveTo>
                    <a:pt x="103" y="114"/>
                  </a:moveTo>
                  <a:cubicBezTo>
                    <a:pt x="98" y="114"/>
                    <a:pt x="93" y="109"/>
                    <a:pt x="93" y="103"/>
                  </a:cubicBezTo>
                  <a:cubicBezTo>
                    <a:pt x="93" y="98"/>
                    <a:pt x="98" y="93"/>
                    <a:pt x="103" y="93"/>
                  </a:cubicBezTo>
                  <a:cubicBezTo>
                    <a:pt x="109" y="93"/>
                    <a:pt x="114" y="98"/>
                    <a:pt x="114" y="103"/>
                  </a:cubicBezTo>
                  <a:cubicBezTo>
                    <a:pt x="114" y="109"/>
                    <a:pt x="109" y="114"/>
                    <a:pt x="103" y="114"/>
                  </a:cubicBezTo>
                  <a:close/>
                  <a:moveTo>
                    <a:pt x="74" y="59"/>
                  </a:moveTo>
                  <a:cubicBezTo>
                    <a:pt x="74" y="67"/>
                    <a:pt x="68" y="74"/>
                    <a:pt x="59" y="74"/>
                  </a:cubicBezTo>
                  <a:cubicBezTo>
                    <a:pt x="51" y="74"/>
                    <a:pt x="44" y="67"/>
                    <a:pt x="44" y="59"/>
                  </a:cubicBezTo>
                  <a:cubicBezTo>
                    <a:pt x="44" y="51"/>
                    <a:pt x="51" y="44"/>
                    <a:pt x="59" y="44"/>
                  </a:cubicBezTo>
                  <a:cubicBezTo>
                    <a:pt x="68" y="44"/>
                    <a:pt x="74" y="51"/>
                    <a:pt x="74" y="59"/>
                  </a:cubicBezTo>
                  <a:close/>
                </a:path>
              </a:pathLst>
            </a:custGeom>
            <a:solidFill>
              <a:srgbClr val="4472C4"/>
            </a:solidFill>
            <a:ln>
              <a:noFill/>
            </a:ln>
            <a:extLst/>
          </p:spPr>
          <p:txBody>
            <a:bodyPr vert="horz" wrap="square" lIns="91440" tIns="45720" rIns="91440" bIns="45720" numCol="1" anchor="t" anchorCtr="0" compatLnSpc="1">
              <a:prstTxWarp prst="textNoShape">
                <a:avLst/>
              </a:prstTxWarp>
            </a:bodyPr>
            <a:lstStyle/>
            <a:p>
              <a:pPr marL="0" marR="0" lvl="0" indent="0" defTabSz="109728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249" name="Group 248"/>
          <p:cNvGrpSpPr>
            <a:grpSpLocks noChangeAspect="1"/>
          </p:cNvGrpSpPr>
          <p:nvPr/>
        </p:nvGrpSpPr>
        <p:grpSpPr>
          <a:xfrm>
            <a:off x="3977210" y="3151277"/>
            <a:ext cx="621792" cy="621792"/>
            <a:chOff x="4791212" y="2620948"/>
            <a:chExt cx="742492" cy="742492"/>
          </a:xfrm>
        </p:grpSpPr>
        <p:sp>
          <p:nvSpPr>
            <p:cNvPr id="177" name="Oval 176"/>
            <p:cNvSpPr/>
            <p:nvPr/>
          </p:nvSpPr>
          <p:spPr bwMode="auto">
            <a:xfrm>
              <a:off x="4791212" y="2620948"/>
              <a:ext cx="742492" cy="742492"/>
            </a:xfrm>
            <a:prstGeom prst="ellipse">
              <a:avLst/>
            </a:prstGeom>
            <a:solidFill>
              <a:srgbClr val="FFFFFF"/>
            </a:solidFill>
            <a:ln w="57150" cap="flat" cmpd="sng" algn="ctr">
              <a:solidFill>
                <a:srgbClr val="0070C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140" name="Freeform 237"/>
            <p:cNvSpPr>
              <a:spLocks noChangeAspect="1"/>
            </p:cNvSpPr>
            <p:nvPr/>
          </p:nvSpPr>
          <p:spPr bwMode="auto">
            <a:xfrm>
              <a:off x="4999928" y="2836414"/>
              <a:ext cx="364569" cy="302541"/>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marL="0" marR="0" lvl="0" indent="0" defTabSz="109728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dirty="0">
                <a:ln>
                  <a:noFill/>
                </a:ln>
                <a:solidFill>
                  <a:prstClr val="black"/>
                </a:solidFill>
                <a:effectLst/>
                <a:uLnTx/>
                <a:uFillTx/>
                <a:latin typeface="Calibri" panose="020F0502020204030204"/>
              </a:endParaRPr>
            </a:p>
          </p:txBody>
        </p:sp>
      </p:grpSp>
      <p:sp>
        <p:nvSpPr>
          <p:cNvPr id="203" name="Freeform 128"/>
          <p:cNvSpPr>
            <a:spLocks noChangeAspect="1"/>
          </p:cNvSpPr>
          <p:nvPr/>
        </p:nvSpPr>
        <p:spPr bwMode="white">
          <a:xfrm>
            <a:off x="2839036" y="1949296"/>
            <a:ext cx="1039158" cy="57404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70C0"/>
          </a:solidFill>
          <a:ln>
            <a:noFill/>
          </a:ln>
          <a:extLst/>
        </p:spPr>
        <p:txBody>
          <a:bodyPr vert="horz" wrap="square" lIns="182880" tIns="182880" rIns="91440" bIns="45720" numCol="1" anchor="ctr" anchorCtr="0" compatLnSpc="1">
            <a:prstTxWarp prst="textNoShape">
              <a:avLst/>
            </a:prstTxWarp>
          </a:bodyP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Calibri" panose="020F0502020204030204"/>
              </a:rPr>
              <a:t>Audit Data Service</a:t>
            </a:r>
          </a:p>
        </p:txBody>
      </p:sp>
      <p:pic>
        <p:nvPicPr>
          <p:cNvPr id="12" name="Picture 11"/>
          <p:cNvPicPr>
            <a:picLocks noChangeAspect="1"/>
          </p:cNvPicPr>
          <p:nvPr/>
        </p:nvPicPr>
        <p:blipFill>
          <a:blip r:embed="rId6"/>
          <a:stretch>
            <a:fillRect/>
          </a:stretch>
        </p:blipFill>
        <p:spPr>
          <a:xfrm>
            <a:off x="2928570" y="5677536"/>
            <a:ext cx="708040" cy="708040"/>
          </a:xfrm>
          <a:prstGeom prst="rect">
            <a:avLst/>
          </a:prstGeom>
        </p:spPr>
      </p:pic>
      <p:sp>
        <p:nvSpPr>
          <p:cNvPr id="134" name="Rectangle 133"/>
          <p:cNvSpPr/>
          <p:nvPr/>
        </p:nvSpPr>
        <p:spPr bwMode="auto">
          <a:xfrm>
            <a:off x="10365800" y="2321560"/>
            <a:ext cx="1972756" cy="778750"/>
          </a:xfrm>
          <a:prstGeom prst="rect">
            <a:avLst/>
          </a:prstGeom>
          <a:solidFill>
            <a:srgbClr val="D4E5FF">
              <a:alpha val="50196"/>
            </a:srgbClr>
          </a:solidFill>
          <a:ln w="6350" cap="flat" cmpd="sng" algn="ctr">
            <a:solidFill>
              <a:schemeClr val="accent3"/>
            </a:solidFill>
            <a:prstDash val="solid"/>
            <a:miter lim="800000"/>
            <a:headEnd type="none" w="med" len="med"/>
            <a:tailEnd type="none" w="med" len="med"/>
          </a:ln>
          <a:effectLst/>
        </p:spPr>
        <p:txBody>
          <a:bodyPr rot="0" spcFirstLastPara="0" vertOverflow="overflow" horzOverflow="overflow" vert="horz" wrap="square" lIns="91440" tIns="121884" rIns="243770" bIns="121884" numCol="1" spcCol="0" rtlCol="0" fromWordArt="0" anchor="t" anchorCtr="0" forceAA="0" compatLnSpc="1">
            <a:prstTxWarp prst="textNoShape">
              <a:avLst/>
            </a:prstTxWarp>
            <a:noAutofit/>
          </a:bodyPr>
          <a:lstStyle/>
          <a:p>
            <a:pPr lvl="0" algn="ctr" defTabSz="1242719" fontAlgn="base">
              <a:spcBef>
                <a:spcPct val="0"/>
              </a:spcBef>
              <a:spcAft>
                <a:spcPct val="0"/>
              </a:spcAft>
              <a:defRPr/>
            </a:pPr>
            <a:r>
              <a:rPr lang="en-US" sz="1600" b="1" kern="0" dirty="0">
                <a:gradFill>
                  <a:gsLst>
                    <a:gs pos="0">
                      <a:prstClr val="black"/>
                    </a:gs>
                    <a:gs pos="100000">
                      <a:prstClr val="black"/>
                    </a:gs>
                  </a:gsLst>
                  <a:lin ang="5400000" scaled="0"/>
                </a:gradFill>
                <a:latin typeface="Calibri" panose="020F0502020204030204"/>
              </a:rPr>
              <a:t>Microsoft Threat Intelligence Center</a:t>
            </a:r>
            <a:endParaRPr kumimoji="0" lang="en-US" sz="2000" b="1" i="0" u="none" strike="noStrike" kern="0" cap="none" spc="0" normalizeH="0" baseline="0" noProof="0" dirty="0">
              <a:ln>
                <a:noFill/>
              </a:ln>
              <a:gradFill>
                <a:gsLst>
                  <a:gs pos="0">
                    <a:prstClr val="black"/>
                  </a:gs>
                  <a:gs pos="100000">
                    <a:prstClr val="black"/>
                  </a:gs>
                </a:gsLst>
                <a:lin ang="5400000" scaled="0"/>
              </a:gradFill>
              <a:effectLst/>
              <a:uLnTx/>
              <a:uFillTx/>
              <a:latin typeface="Calibri" panose="020F0502020204030204"/>
            </a:endParaRPr>
          </a:p>
        </p:txBody>
      </p:sp>
      <p:sp>
        <p:nvSpPr>
          <p:cNvPr id="178" name="TextBox 177"/>
          <p:cNvSpPr txBox="1"/>
          <p:nvPr/>
        </p:nvSpPr>
        <p:spPr>
          <a:xfrm>
            <a:off x="9321006" y="2959415"/>
            <a:ext cx="1994329" cy="489365"/>
          </a:xfrm>
          <a:prstGeom prst="rect">
            <a:avLst/>
          </a:prstGeom>
          <a:noFill/>
        </p:spPr>
        <p:txBody>
          <a:bodyPr wrap="none" lIns="182880" tIns="146304" rIns="182880" bIns="146304" rtlCol="0">
            <a:spAutoFit/>
          </a:bodyPr>
          <a:lstStyle/>
          <a:p>
            <a:pPr lvl="0" defTabSz="1097280">
              <a:lnSpc>
                <a:spcPct val="90000"/>
              </a:lnSpc>
              <a:spcAft>
                <a:spcPts val="600"/>
              </a:spcAft>
              <a:defRPr/>
            </a:pPr>
            <a:r>
              <a:rPr lang="en-US" sz="1400" dirty="0">
                <a:gradFill>
                  <a:gsLst>
                    <a:gs pos="1250">
                      <a:prstClr val="black"/>
                    </a:gs>
                    <a:gs pos="100000">
                      <a:prstClr val="black"/>
                    </a:gs>
                  </a:gsLst>
                  <a:lin ang="5400000" scaled="0"/>
                </a:gradFill>
                <a:latin typeface="Calibri" panose="020F0502020204030204"/>
              </a:rPr>
              <a:t>e.g. Risky IP addresses</a:t>
            </a:r>
          </a:p>
        </p:txBody>
      </p:sp>
      <p:sp>
        <p:nvSpPr>
          <p:cNvPr id="79" name="Rectangle 78"/>
          <p:cNvSpPr/>
          <p:nvPr/>
        </p:nvSpPr>
        <p:spPr bwMode="auto">
          <a:xfrm>
            <a:off x="10365800" y="1304216"/>
            <a:ext cx="1972756" cy="781909"/>
          </a:xfrm>
          <a:prstGeom prst="rect">
            <a:avLst/>
          </a:prstGeom>
          <a:solidFill>
            <a:srgbClr val="D4E5FF">
              <a:alpha val="50196"/>
            </a:srgbClr>
          </a:solidFill>
          <a:ln w="6350" cap="flat" cmpd="sng" algn="ctr">
            <a:solidFill>
              <a:schemeClr val="accent3"/>
            </a:solidFill>
            <a:prstDash val="solid"/>
            <a:miter lim="800000"/>
            <a:headEnd type="none" w="med" len="med"/>
            <a:tailEnd type="none" w="med" len="med"/>
          </a:ln>
          <a:effectLst/>
        </p:spPr>
        <p:txBody>
          <a:bodyPr rot="0" spcFirstLastPara="0" vertOverflow="overflow" horzOverflow="overflow" vert="horz" wrap="square" lIns="91440" tIns="121884" rIns="243770" bIns="121884" numCol="1" spcCol="0" rtlCol="0" fromWordArt="0" anchor="t" anchorCtr="0" forceAA="0" compatLnSpc="1">
            <a:prstTxWarp prst="textNoShape">
              <a:avLst/>
            </a:prstTxWarp>
            <a:noAutofit/>
          </a:bodyPr>
          <a:lstStyle/>
          <a:p>
            <a:pPr lvl="0" algn="ctr" defTabSz="1242719" fontAlgn="base">
              <a:spcBef>
                <a:spcPct val="0"/>
              </a:spcBef>
              <a:spcAft>
                <a:spcPct val="0"/>
              </a:spcAft>
              <a:defRPr/>
            </a:pPr>
            <a:r>
              <a:rPr lang="en-US" sz="1600" b="1" kern="0" dirty="0">
                <a:gradFill>
                  <a:gsLst>
                    <a:gs pos="0">
                      <a:prstClr val="black"/>
                    </a:gs>
                    <a:gs pos="100000">
                      <a:prstClr val="black"/>
                    </a:gs>
                  </a:gsLst>
                  <a:lin ang="5400000" scaled="0"/>
                </a:gradFill>
                <a:latin typeface="Calibri" panose="020F0502020204030204"/>
              </a:rPr>
              <a:t>Intelligence feeds</a:t>
            </a:r>
          </a:p>
          <a:p>
            <a:pPr lvl="0" algn="ctr" defTabSz="1242719" fontAlgn="base">
              <a:spcBef>
                <a:spcPct val="0"/>
              </a:spcBef>
              <a:spcAft>
                <a:spcPct val="0"/>
              </a:spcAft>
              <a:defRPr/>
            </a:pPr>
            <a:r>
              <a:rPr lang="en-US" sz="1400" kern="0" dirty="0">
                <a:gradFill>
                  <a:gsLst>
                    <a:gs pos="0">
                      <a:prstClr val="black"/>
                    </a:gs>
                    <a:gs pos="100000">
                      <a:prstClr val="black"/>
                    </a:gs>
                  </a:gsLst>
                  <a:lin ang="5400000" scaled="0"/>
                </a:gradFill>
                <a:latin typeface="Calibri" panose="020F0502020204030204"/>
              </a:rPr>
              <a:t>e.g. Location, registered ISP</a:t>
            </a:r>
          </a:p>
          <a:p>
            <a:pPr lvl="0" algn="ctr" defTabSz="1242719" fontAlgn="base">
              <a:spcBef>
                <a:spcPct val="0"/>
              </a:spcBef>
              <a:spcAft>
                <a:spcPct val="0"/>
              </a:spcAft>
              <a:defRPr/>
            </a:pPr>
            <a:endParaRPr kumimoji="0" lang="en-US" sz="2000" i="0" u="none" strike="noStrike" kern="0" cap="none" spc="0" normalizeH="0" baseline="0" noProof="0" dirty="0">
              <a:ln>
                <a:noFill/>
              </a:ln>
              <a:gradFill>
                <a:gsLst>
                  <a:gs pos="0">
                    <a:prstClr val="black"/>
                  </a:gs>
                  <a:gs pos="100000">
                    <a:prstClr val="black"/>
                  </a:gs>
                </a:gsLst>
                <a:lin ang="5400000" scaled="0"/>
              </a:gradFill>
              <a:effectLst/>
              <a:uLnTx/>
              <a:uFillTx/>
              <a:latin typeface="Calibri" panose="020F0502020204030204"/>
            </a:endParaRPr>
          </a:p>
        </p:txBody>
      </p:sp>
      <p:sp>
        <p:nvSpPr>
          <p:cNvPr id="97" name="Rectangle 96"/>
          <p:cNvSpPr/>
          <p:nvPr/>
        </p:nvSpPr>
        <p:spPr bwMode="auto">
          <a:xfrm>
            <a:off x="10365800" y="3400507"/>
            <a:ext cx="1972756" cy="937386"/>
          </a:xfrm>
          <a:prstGeom prst="rect">
            <a:avLst/>
          </a:prstGeom>
          <a:solidFill>
            <a:srgbClr val="D4E5FF">
              <a:alpha val="50196"/>
            </a:srgbClr>
          </a:solidFill>
          <a:ln w="6350" cap="flat" cmpd="sng" algn="ctr">
            <a:solidFill>
              <a:schemeClr val="accent3"/>
            </a:solidFill>
            <a:prstDash val="solid"/>
            <a:miter lim="800000"/>
            <a:headEnd type="none" w="med" len="med"/>
            <a:tailEnd type="none" w="med" len="med"/>
          </a:ln>
          <a:effectLst/>
        </p:spPr>
        <p:txBody>
          <a:bodyPr rot="0" spcFirstLastPara="0" vertOverflow="overflow" horzOverflow="overflow" vert="horz" wrap="square" lIns="91440" tIns="121884" rIns="243770" bIns="121884" numCol="1" spcCol="0" rtlCol="0" fromWordArt="0" anchor="t" anchorCtr="0" forceAA="0" compatLnSpc="1">
            <a:prstTxWarp prst="textNoShape">
              <a:avLst/>
            </a:prstTxWarp>
            <a:noAutofit/>
          </a:bodyPr>
          <a:lstStyle/>
          <a:p>
            <a:pPr lvl="0" algn="ctr" defTabSz="1242719" fontAlgn="base">
              <a:spcBef>
                <a:spcPct val="0"/>
              </a:spcBef>
              <a:spcAft>
                <a:spcPct val="0"/>
              </a:spcAft>
              <a:defRPr/>
            </a:pPr>
            <a:r>
              <a:rPr lang="en-US" sz="1600" b="1" kern="0" dirty="0">
                <a:gradFill>
                  <a:gsLst>
                    <a:gs pos="0">
                      <a:prstClr val="black"/>
                    </a:gs>
                    <a:gs pos="100000">
                      <a:prstClr val="black"/>
                    </a:gs>
                  </a:gsLst>
                  <a:lin ang="5400000" scaled="0"/>
                </a:gradFill>
                <a:latin typeface="Calibri" panose="020F0502020204030204"/>
              </a:rPr>
              <a:t>Customer settings</a:t>
            </a:r>
          </a:p>
          <a:p>
            <a:pPr lvl="0" algn="ctr" defTabSz="1242719" fontAlgn="base">
              <a:spcBef>
                <a:spcPct val="0"/>
              </a:spcBef>
              <a:spcAft>
                <a:spcPct val="0"/>
              </a:spcAft>
              <a:defRPr/>
            </a:pPr>
            <a:r>
              <a:rPr lang="en-US" sz="1600" kern="0" dirty="0">
                <a:gradFill>
                  <a:gsLst>
                    <a:gs pos="0">
                      <a:prstClr val="black"/>
                    </a:gs>
                    <a:gs pos="100000">
                      <a:prstClr val="black"/>
                    </a:gs>
                  </a:gsLst>
                  <a:lin ang="5400000" scaled="0"/>
                </a:gradFill>
                <a:latin typeface="Calibri" panose="020F0502020204030204"/>
              </a:rPr>
              <a:t>e.g. IP Address Ranges</a:t>
            </a:r>
          </a:p>
          <a:p>
            <a:pPr lvl="0" algn="ctr" defTabSz="1242719" fontAlgn="base">
              <a:spcBef>
                <a:spcPct val="0"/>
              </a:spcBef>
              <a:spcAft>
                <a:spcPct val="0"/>
              </a:spcAft>
              <a:defRPr/>
            </a:pPr>
            <a:endParaRPr kumimoji="0" lang="en-US" sz="2000" i="0" u="none" strike="noStrike" kern="0" cap="none" spc="0" normalizeH="0" baseline="0" noProof="0" dirty="0">
              <a:ln>
                <a:noFill/>
              </a:ln>
              <a:gradFill>
                <a:gsLst>
                  <a:gs pos="0">
                    <a:prstClr val="black"/>
                  </a:gs>
                  <a:gs pos="100000">
                    <a:prstClr val="black"/>
                  </a:gs>
                </a:gsLst>
                <a:lin ang="5400000" scaled="0"/>
              </a:gradFill>
              <a:effectLst/>
              <a:uLnTx/>
              <a:uFillTx/>
              <a:latin typeface="Calibri" panose="020F0502020204030204"/>
            </a:endParaRPr>
          </a:p>
        </p:txBody>
      </p:sp>
      <p:cxnSp>
        <p:nvCxnSpPr>
          <p:cNvPr id="125" name="Straight Arrow Connector 115"/>
          <p:cNvCxnSpPr>
            <a:cxnSpLocks/>
          </p:cNvCxnSpPr>
          <p:nvPr/>
        </p:nvCxnSpPr>
        <p:spPr>
          <a:xfrm rot="10800000">
            <a:off x="8523968" y="1981763"/>
            <a:ext cx="1841835" cy="636815"/>
          </a:xfrm>
          <a:prstGeom prst="bentConnector3">
            <a:avLst>
              <a:gd name="adj1" fmla="val 54513"/>
            </a:avLst>
          </a:prstGeom>
          <a:noFill/>
          <a:ln w="57150" cap="flat" cmpd="sng" algn="ctr">
            <a:solidFill>
              <a:srgbClr val="0070C0"/>
            </a:solidFill>
            <a:prstDash val="solid"/>
            <a:miter lim="800000"/>
            <a:headEnd type="none"/>
            <a:tailEnd type="triangle"/>
          </a:ln>
          <a:effectLst/>
        </p:spPr>
      </p:cxnSp>
      <p:grpSp>
        <p:nvGrpSpPr>
          <p:cNvPr id="251" name="Group 250"/>
          <p:cNvGrpSpPr>
            <a:grpSpLocks noChangeAspect="1"/>
          </p:cNvGrpSpPr>
          <p:nvPr/>
        </p:nvGrpSpPr>
        <p:grpSpPr>
          <a:xfrm>
            <a:off x="9524090" y="2301415"/>
            <a:ext cx="621792" cy="621792"/>
            <a:chOff x="-1861140" y="4487692"/>
            <a:chExt cx="742492" cy="742492"/>
          </a:xfrm>
        </p:grpSpPr>
        <p:sp>
          <p:nvSpPr>
            <p:cNvPr id="169" name="Oval 168"/>
            <p:cNvSpPr/>
            <p:nvPr/>
          </p:nvSpPr>
          <p:spPr bwMode="auto">
            <a:xfrm>
              <a:off x="-1861140" y="4487692"/>
              <a:ext cx="742492" cy="742492"/>
            </a:xfrm>
            <a:prstGeom prst="ellipse">
              <a:avLst/>
            </a:prstGeom>
            <a:solidFill>
              <a:srgbClr val="FFFFFF"/>
            </a:solidFill>
            <a:ln w="57150" cap="flat" cmpd="sng" algn="ctr">
              <a:solidFill>
                <a:srgbClr val="0070C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pic>
          <p:nvPicPr>
            <p:cNvPr id="250" name="Picture 249" descr="Archivo:Zeichen_101.svg - TerritorioScuola Enhanced Wiki Alfa Mejorado ..."/>
            <p:cNvPicPr>
              <a:picLocks noChangeAspect="1"/>
            </p:cNvPicPr>
            <p:nvPr/>
          </p:nvPicPr>
          <p:blipFill>
            <a:blip r:embed="rId7"/>
            <a:stretch>
              <a:fillRect/>
            </a:stretch>
          </p:blipFill>
          <p:spPr>
            <a:xfrm>
              <a:off x="-1735384" y="4618858"/>
              <a:ext cx="490980" cy="431631"/>
            </a:xfrm>
            <a:prstGeom prst="rect">
              <a:avLst/>
            </a:prstGeom>
          </p:spPr>
        </p:pic>
      </p:grpSp>
      <p:cxnSp>
        <p:nvCxnSpPr>
          <p:cNvPr id="256" name="Connector: Elbow 255"/>
          <p:cNvCxnSpPr>
            <a:cxnSpLocks/>
          </p:cNvCxnSpPr>
          <p:nvPr/>
        </p:nvCxnSpPr>
        <p:spPr>
          <a:xfrm rot="16200000" flipH="1">
            <a:off x="9130260" y="2619806"/>
            <a:ext cx="1475426" cy="1023362"/>
          </a:xfrm>
          <a:prstGeom prst="bentConnector2">
            <a:avLst/>
          </a:prstGeom>
          <a:noFill/>
          <a:ln w="57150" cap="flat" cmpd="sng" algn="ctr">
            <a:solidFill>
              <a:srgbClr val="0070C0"/>
            </a:solidFill>
            <a:prstDash val="solid"/>
            <a:miter lim="800000"/>
            <a:headEnd type="none"/>
            <a:tailEnd type="none"/>
          </a:ln>
          <a:effectLst/>
        </p:spPr>
      </p:cxnSp>
      <p:grpSp>
        <p:nvGrpSpPr>
          <p:cNvPr id="229" name="Group 228"/>
          <p:cNvGrpSpPr/>
          <p:nvPr/>
        </p:nvGrpSpPr>
        <p:grpSpPr>
          <a:xfrm>
            <a:off x="9525160" y="3503655"/>
            <a:ext cx="642512" cy="664486"/>
            <a:chOff x="15127390" y="3166273"/>
            <a:chExt cx="642512" cy="664486"/>
          </a:xfrm>
        </p:grpSpPr>
        <p:sp>
          <p:nvSpPr>
            <p:cNvPr id="99" name="Oval 98"/>
            <p:cNvSpPr/>
            <p:nvPr/>
          </p:nvSpPr>
          <p:spPr bwMode="auto">
            <a:xfrm>
              <a:off x="15148110" y="3208967"/>
              <a:ext cx="621792" cy="621792"/>
            </a:xfrm>
            <a:prstGeom prst="ellipse">
              <a:avLst/>
            </a:prstGeom>
            <a:solidFill>
              <a:srgbClr val="FFFFFF"/>
            </a:solidFill>
            <a:ln w="57150" cap="flat" cmpd="sng" algn="ctr">
              <a:solidFill>
                <a:srgbClr val="0070C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pic>
          <p:nvPicPr>
            <p:cNvPr id="5" name="Picture 4" descr="Original file ‎ (SVG file, nominally 512 × 512 pixels, file size ..."/>
            <p:cNvPicPr>
              <a:picLocks noChangeAspect="1"/>
            </p:cNvPicPr>
            <p:nvPr/>
          </p:nvPicPr>
          <p:blipFill>
            <a:blip r:embed="rId8">
              <a:duotone>
                <a:schemeClr val="bg2">
                  <a:shade val="45000"/>
                  <a:satMod val="135000"/>
                </a:schemeClr>
                <a:prstClr val="white"/>
              </a:duotone>
            </a:blip>
            <a:stretch>
              <a:fillRect/>
            </a:stretch>
          </p:blipFill>
          <p:spPr>
            <a:xfrm>
              <a:off x="15127390" y="3166273"/>
              <a:ext cx="642512" cy="642512"/>
            </a:xfrm>
            <a:prstGeom prst="rect">
              <a:avLst/>
            </a:prstGeom>
          </p:spPr>
        </p:pic>
      </p:grpSp>
      <p:sp>
        <p:nvSpPr>
          <p:cNvPr id="87" name="Rectangle 86"/>
          <p:cNvSpPr/>
          <p:nvPr/>
        </p:nvSpPr>
        <p:spPr bwMode="auto">
          <a:xfrm>
            <a:off x="4934216" y="1197965"/>
            <a:ext cx="4228073" cy="3667209"/>
          </a:xfrm>
          <a:prstGeom prst="rect">
            <a:avLst/>
          </a:prstGeom>
          <a:solidFill>
            <a:srgbClr val="D4E5FF">
              <a:alpha val="50196"/>
            </a:srgbClr>
          </a:solidFill>
          <a:ln w="6350" cap="flat" cmpd="sng" algn="ctr">
            <a:solidFill>
              <a:schemeClr val="accent3"/>
            </a:solidFill>
            <a:prstDash val="solid"/>
            <a:miter lim="800000"/>
            <a:headEnd type="none" w="med" len="med"/>
            <a:tailEnd type="none" w="med" len="med"/>
          </a:ln>
          <a:effectLst/>
        </p:spPr>
        <p:txBody>
          <a:bodyPr rot="0" spcFirstLastPara="0" vertOverflow="overflow" horzOverflow="overflow" vert="horz" wrap="square" lIns="91440" tIns="121884" rIns="243770" bIns="121884" numCol="1" spcCol="0" rtlCol="0" fromWordArt="0" anchor="t" anchorCtr="0" forceAA="0" compatLnSpc="1">
            <a:prstTxWarp prst="textNoShape">
              <a:avLst/>
            </a:prstTxWarp>
            <a:noAutofit/>
          </a:bodyPr>
          <a:lstStyle/>
          <a:p>
            <a:pPr defTabSz="1242719" fontAlgn="base">
              <a:spcBef>
                <a:spcPct val="0"/>
              </a:spcBef>
              <a:spcAft>
                <a:spcPct val="0"/>
              </a:spcAft>
            </a:pPr>
            <a:r>
              <a:rPr lang="en-US" b="1" kern="0" dirty="0">
                <a:gradFill>
                  <a:gsLst>
                    <a:gs pos="0">
                      <a:prstClr val="black"/>
                    </a:gs>
                    <a:gs pos="100000">
                      <a:prstClr val="black"/>
                    </a:gs>
                  </a:gsLst>
                  <a:lin ang="5400000" scaled="0"/>
                </a:gradFill>
                <a:latin typeface="Calibri" panose="020F0502020204030204"/>
              </a:rPr>
              <a:t>Microsoft Cloud App Security</a:t>
            </a:r>
          </a:p>
        </p:txBody>
      </p:sp>
      <p:sp>
        <p:nvSpPr>
          <p:cNvPr id="88" name="TextBox 252"/>
          <p:cNvSpPr txBox="1"/>
          <p:nvPr/>
        </p:nvSpPr>
        <p:spPr>
          <a:xfrm>
            <a:off x="6599194" y="1852874"/>
            <a:ext cx="1943130" cy="52294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186521" tIns="149217" rIns="186521" bIns="149217" rtlCol="0">
            <a:spAutoFit/>
          </a:bodyPr>
          <a:lstStyle>
            <a:defPPr>
              <a:defRPr lang="en-US"/>
            </a:defPPr>
            <a:lvl1pPr marR="0" lvl="0" indent="0" algn="ctr" defTabSz="914400" fontAlgn="auto">
              <a:lnSpc>
                <a:spcPct val="90000"/>
              </a:lnSpc>
              <a:spcBef>
                <a:spcPts val="0"/>
              </a:spcBef>
              <a:spcAft>
                <a:spcPts val="612"/>
              </a:spcAft>
              <a:buClrTx/>
              <a:buSzTx/>
              <a:buFontTx/>
              <a:buNone/>
              <a:tabLst/>
              <a:defRPr kumimoji="0" sz="1600" b="0" i="0" u="none" strike="noStrike" kern="0" cap="none" spc="0" normalizeH="0" baseline="0">
                <a:ln>
                  <a:noFill/>
                </a:ln>
                <a:solidFill>
                  <a:schemeClr val="bg2"/>
                </a:solidFill>
                <a:effectLst/>
                <a:uLnTx/>
                <a:uFillTx/>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chemeClr val="bg1"/>
                </a:solidFill>
              </a:rPr>
              <a:t>Event enrichment</a:t>
            </a:r>
          </a:p>
        </p:txBody>
      </p:sp>
      <p:sp>
        <p:nvSpPr>
          <p:cNvPr id="89" name="Rectangle 88"/>
          <p:cNvSpPr/>
          <p:nvPr/>
        </p:nvSpPr>
        <p:spPr bwMode="auto">
          <a:xfrm>
            <a:off x="5144088" y="4266772"/>
            <a:ext cx="3978463" cy="52294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lIns="186521" tIns="149217" rIns="186521" bIns="149217" rtlCol="0">
            <a:spAutoFit/>
          </a:bodyPr>
          <a:lstStyle/>
          <a:p>
            <a:pPr marL="0" marR="0" lvl="0" indent="0" algn="ctr" defTabSz="914400" eaLnBrk="1" fontAlgn="auto" latinLnBrk="0" hangingPunct="1">
              <a:lnSpc>
                <a:spcPct val="90000"/>
              </a:lnSpc>
              <a:spcBef>
                <a:spcPts val="0"/>
              </a:spcBef>
              <a:spcAft>
                <a:spcPts val="612"/>
              </a:spcAft>
              <a:buClrTx/>
              <a:buSzTx/>
              <a:buFontTx/>
              <a:buNone/>
              <a:tabLst/>
              <a:defRPr/>
            </a:pPr>
            <a:r>
              <a:rPr kumimoji="0" lang="en-US" sz="1600" b="0" i="0" u="none" strike="noStrike" kern="0" cap="none" spc="0" normalizeH="0" baseline="0" noProof="0" dirty="0">
                <a:ln>
                  <a:noFill/>
                </a:ln>
                <a:effectLst/>
                <a:uLnTx/>
                <a:uFillTx/>
              </a:rPr>
              <a:t>Alert investigation &amp; notification</a:t>
            </a:r>
          </a:p>
        </p:txBody>
      </p:sp>
      <p:sp>
        <p:nvSpPr>
          <p:cNvPr id="90" name="Freeform 18"/>
          <p:cNvSpPr>
            <a:spLocks noChangeAspect="1"/>
          </p:cNvSpPr>
          <p:nvPr/>
        </p:nvSpPr>
        <p:spPr bwMode="white">
          <a:xfrm>
            <a:off x="8145265" y="780320"/>
            <a:ext cx="1059845" cy="58547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70C0"/>
          </a:solidFill>
          <a:ln>
            <a:noFill/>
          </a:ln>
          <a:extLst/>
        </p:spPr>
        <p:txBody>
          <a:bodyPr vert="horz" wrap="square" lIns="186521" tIns="186521" rIns="93260" bIns="46630" numCol="1"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559"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mn-lt"/>
                <a:ea typeface="+mn-ea"/>
                <a:cs typeface="+mn-cs"/>
              </a:rPr>
              <a:t>Azure</a:t>
            </a:r>
          </a:p>
        </p:txBody>
      </p:sp>
      <p:sp>
        <p:nvSpPr>
          <p:cNvPr id="91" name="TextBox 83"/>
          <p:cNvSpPr txBox="1"/>
          <p:nvPr/>
        </p:nvSpPr>
        <p:spPr>
          <a:xfrm>
            <a:off x="6108832" y="2683231"/>
            <a:ext cx="2923855" cy="128623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186521" tIns="149217" rIns="186521" bIns="149217" rtlCol="0">
            <a:spAutoFit/>
          </a:bodyPr>
          <a:lstStyle>
            <a:defPPr>
              <a:defRPr lang="en-US"/>
            </a:defPPr>
            <a:lvl1pPr marR="0" lvl="0" indent="0" algn="ctr" defTabSz="914400" fontAlgn="auto">
              <a:lnSpc>
                <a:spcPct val="90000"/>
              </a:lnSpc>
              <a:spcBef>
                <a:spcPts val="0"/>
              </a:spcBef>
              <a:spcAft>
                <a:spcPts val="612"/>
              </a:spcAft>
              <a:buClrTx/>
              <a:buSzTx/>
              <a:buFontTx/>
              <a:buNone/>
              <a:tabLst/>
              <a:defRPr kumimoji="0" sz="1600" b="0" i="0" u="none" strike="noStrike" kern="0" cap="none" spc="0" normalizeH="0" baseline="0">
                <a:ln>
                  <a:noFill/>
                </a:ln>
                <a:effectLst/>
                <a:uLnTx/>
                <a:uFillTx/>
              </a:defRPr>
            </a:lvl1pPr>
          </a:lstStyle>
          <a:p>
            <a:r>
              <a:rPr lang="en-US" dirty="0"/>
              <a:t>Big data and machine learning based alerts engine</a:t>
            </a:r>
          </a:p>
          <a:p>
            <a:r>
              <a:rPr lang="en-US" sz="1400" dirty="0"/>
              <a:t>Anomaly detection</a:t>
            </a:r>
          </a:p>
          <a:p>
            <a:r>
              <a:rPr lang="en-US" sz="1400" dirty="0"/>
              <a:t>Activity policy evaluation</a:t>
            </a:r>
          </a:p>
        </p:txBody>
      </p:sp>
      <p:grpSp>
        <p:nvGrpSpPr>
          <p:cNvPr id="92" name="Group 4"/>
          <p:cNvGrpSpPr>
            <a:grpSpLocks noChangeAspect="1"/>
          </p:cNvGrpSpPr>
          <p:nvPr/>
        </p:nvGrpSpPr>
        <p:grpSpPr bwMode="auto">
          <a:xfrm>
            <a:off x="5164702" y="1687737"/>
            <a:ext cx="1243013" cy="784225"/>
            <a:chOff x="6390" y="1026"/>
            <a:chExt cx="783" cy="494"/>
          </a:xfrm>
        </p:grpSpPr>
        <p:sp>
          <p:nvSpPr>
            <p:cNvPr id="93" name="Freeform 5"/>
            <p:cNvSpPr>
              <a:spLocks noEditPoints="1"/>
            </p:cNvSpPr>
            <p:nvPr/>
          </p:nvSpPr>
          <p:spPr bwMode="auto">
            <a:xfrm>
              <a:off x="6607" y="1308"/>
              <a:ext cx="211" cy="212"/>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solidFill>
              <a:srgbClr val="62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Freeform 6"/>
            <p:cNvSpPr>
              <a:spLocks noEditPoints="1"/>
            </p:cNvSpPr>
            <p:nvPr/>
          </p:nvSpPr>
          <p:spPr bwMode="auto">
            <a:xfrm>
              <a:off x="6390" y="1286"/>
              <a:ext cx="220" cy="223"/>
            </a:xfrm>
            <a:custGeom>
              <a:avLst/>
              <a:gdLst>
                <a:gd name="T0" fmla="*/ 136 w 138"/>
                <a:gd name="T1" fmla="*/ 83 h 139"/>
                <a:gd name="T2" fmla="*/ 126 w 138"/>
                <a:gd name="T3" fmla="*/ 72 h 139"/>
                <a:gd name="T4" fmla="*/ 136 w 138"/>
                <a:gd name="T5" fmla="*/ 61 h 139"/>
                <a:gd name="T6" fmla="*/ 127 w 138"/>
                <a:gd name="T7" fmla="*/ 53 h 139"/>
                <a:gd name="T8" fmla="*/ 124 w 138"/>
                <a:gd name="T9" fmla="*/ 44 h 139"/>
                <a:gd name="T10" fmla="*/ 126 w 138"/>
                <a:gd name="T11" fmla="*/ 32 h 139"/>
                <a:gd name="T12" fmla="*/ 111 w 138"/>
                <a:gd name="T13" fmla="*/ 31 h 139"/>
                <a:gd name="T14" fmla="*/ 111 w 138"/>
                <a:gd name="T15" fmla="*/ 16 h 139"/>
                <a:gd name="T16" fmla="*/ 98 w 138"/>
                <a:gd name="T17" fmla="*/ 17 h 139"/>
                <a:gd name="T18" fmla="*/ 90 w 138"/>
                <a:gd name="T19" fmla="*/ 13 h 139"/>
                <a:gd name="T20" fmla="*/ 82 w 138"/>
                <a:gd name="T21" fmla="*/ 3 h 139"/>
                <a:gd name="T22" fmla="*/ 72 w 138"/>
                <a:gd name="T23" fmla="*/ 13 h 139"/>
                <a:gd name="T24" fmla="*/ 61 w 138"/>
                <a:gd name="T25" fmla="*/ 2 h 139"/>
                <a:gd name="T26" fmla="*/ 52 w 138"/>
                <a:gd name="T27" fmla="*/ 11 h 139"/>
                <a:gd name="T28" fmla="*/ 44 w 138"/>
                <a:gd name="T29" fmla="*/ 15 h 139"/>
                <a:gd name="T30" fmla="*/ 31 w 138"/>
                <a:gd name="T31" fmla="*/ 13 h 139"/>
                <a:gd name="T32" fmla="*/ 31 w 138"/>
                <a:gd name="T33" fmla="*/ 27 h 139"/>
                <a:gd name="T34" fmla="*/ 15 w 138"/>
                <a:gd name="T35" fmla="*/ 28 h 139"/>
                <a:gd name="T36" fmla="*/ 16 w 138"/>
                <a:gd name="T37" fmla="*/ 40 h 139"/>
                <a:gd name="T38" fmla="*/ 12 w 138"/>
                <a:gd name="T39" fmla="*/ 49 h 139"/>
                <a:gd name="T40" fmla="*/ 2 w 138"/>
                <a:gd name="T41" fmla="*/ 56 h 139"/>
                <a:gd name="T42" fmla="*/ 12 w 138"/>
                <a:gd name="T43" fmla="*/ 67 h 139"/>
                <a:gd name="T44" fmla="*/ 1 w 138"/>
                <a:gd name="T45" fmla="*/ 78 h 139"/>
                <a:gd name="T46" fmla="*/ 11 w 138"/>
                <a:gd name="T47" fmla="*/ 86 h 139"/>
                <a:gd name="T48" fmla="*/ 14 w 138"/>
                <a:gd name="T49" fmla="*/ 95 h 139"/>
                <a:gd name="T50" fmla="*/ 12 w 138"/>
                <a:gd name="T51" fmla="*/ 107 h 139"/>
                <a:gd name="T52" fmla="*/ 27 w 138"/>
                <a:gd name="T53" fmla="*/ 108 h 139"/>
                <a:gd name="T54" fmla="*/ 27 w 138"/>
                <a:gd name="T55" fmla="*/ 123 h 139"/>
                <a:gd name="T56" fmla="*/ 40 w 138"/>
                <a:gd name="T57" fmla="*/ 123 h 139"/>
                <a:gd name="T58" fmla="*/ 48 w 138"/>
                <a:gd name="T59" fmla="*/ 126 h 139"/>
                <a:gd name="T60" fmla="*/ 56 w 138"/>
                <a:gd name="T61" fmla="*/ 136 h 139"/>
                <a:gd name="T62" fmla="*/ 66 w 138"/>
                <a:gd name="T63" fmla="*/ 127 h 139"/>
                <a:gd name="T64" fmla="*/ 77 w 138"/>
                <a:gd name="T65" fmla="*/ 137 h 139"/>
                <a:gd name="T66" fmla="*/ 86 w 138"/>
                <a:gd name="T67" fmla="*/ 128 h 139"/>
                <a:gd name="T68" fmla="*/ 94 w 138"/>
                <a:gd name="T69" fmla="*/ 125 h 139"/>
                <a:gd name="T70" fmla="*/ 107 w 138"/>
                <a:gd name="T71" fmla="*/ 126 h 139"/>
                <a:gd name="T72" fmla="*/ 107 w 138"/>
                <a:gd name="T73" fmla="*/ 112 h 139"/>
                <a:gd name="T74" fmla="*/ 123 w 138"/>
                <a:gd name="T75" fmla="*/ 111 h 139"/>
                <a:gd name="T76" fmla="*/ 122 w 138"/>
                <a:gd name="T77" fmla="*/ 99 h 139"/>
                <a:gd name="T78" fmla="*/ 126 w 138"/>
                <a:gd name="T79" fmla="*/ 91 h 139"/>
                <a:gd name="T80" fmla="*/ 81 w 138"/>
                <a:gd name="T81" fmla="*/ 68 h 139"/>
                <a:gd name="T82" fmla="*/ 57 w 138"/>
                <a:gd name="T83" fmla="*/ 72 h 139"/>
                <a:gd name="T84" fmla="*/ 81 w 138"/>
                <a:gd name="T85" fmla="*/ 6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 h="139">
                  <a:moveTo>
                    <a:pt x="135" y="88"/>
                  </a:moveTo>
                  <a:cubicBezTo>
                    <a:pt x="137" y="87"/>
                    <a:pt x="138" y="85"/>
                    <a:pt x="136" y="83"/>
                  </a:cubicBezTo>
                  <a:cubicBezTo>
                    <a:pt x="129" y="77"/>
                    <a:pt x="129" y="77"/>
                    <a:pt x="129" y="77"/>
                  </a:cubicBezTo>
                  <a:cubicBezTo>
                    <a:pt x="127" y="75"/>
                    <a:pt x="126" y="73"/>
                    <a:pt x="126" y="72"/>
                  </a:cubicBezTo>
                  <a:cubicBezTo>
                    <a:pt x="126" y="72"/>
                    <a:pt x="128" y="69"/>
                    <a:pt x="130" y="67"/>
                  </a:cubicBezTo>
                  <a:cubicBezTo>
                    <a:pt x="136" y="61"/>
                    <a:pt x="136" y="61"/>
                    <a:pt x="136" y="61"/>
                  </a:cubicBezTo>
                  <a:cubicBezTo>
                    <a:pt x="138" y="59"/>
                    <a:pt x="138" y="57"/>
                    <a:pt x="136" y="56"/>
                  </a:cubicBezTo>
                  <a:cubicBezTo>
                    <a:pt x="127" y="53"/>
                    <a:pt x="127" y="53"/>
                    <a:pt x="127" y="53"/>
                  </a:cubicBezTo>
                  <a:cubicBezTo>
                    <a:pt x="125" y="52"/>
                    <a:pt x="123" y="51"/>
                    <a:pt x="123" y="50"/>
                  </a:cubicBezTo>
                  <a:cubicBezTo>
                    <a:pt x="122" y="50"/>
                    <a:pt x="123" y="46"/>
                    <a:pt x="124" y="44"/>
                  </a:cubicBezTo>
                  <a:cubicBezTo>
                    <a:pt x="128" y="36"/>
                    <a:pt x="128" y="36"/>
                    <a:pt x="128" y="36"/>
                  </a:cubicBezTo>
                  <a:cubicBezTo>
                    <a:pt x="129" y="34"/>
                    <a:pt x="128" y="32"/>
                    <a:pt x="126" y="32"/>
                  </a:cubicBezTo>
                  <a:cubicBezTo>
                    <a:pt x="116" y="32"/>
                    <a:pt x="116" y="32"/>
                    <a:pt x="116" y="32"/>
                  </a:cubicBezTo>
                  <a:cubicBezTo>
                    <a:pt x="114" y="32"/>
                    <a:pt x="111" y="32"/>
                    <a:pt x="111" y="31"/>
                  </a:cubicBezTo>
                  <a:cubicBezTo>
                    <a:pt x="111" y="31"/>
                    <a:pt x="110" y="28"/>
                    <a:pt x="110" y="25"/>
                  </a:cubicBezTo>
                  <a:cubicBezTo>
                    <a:pt x="111" y="16"/>
                    <a:pt x="111" y="16"/>
                    <a:pt x="111" y="16"/>
                  </a:cubicBezTo>
                  <a:cubicBezTo>
                    <a:pt x="111" y="13"/>
                    <a:pt x="109" y="12"/>
                    <a:pt x="107" y="13"/>
                  </a:cubicBezTo>
                  <a:cubicBezTo>
                    <a:pt x="98" y="17"/>
                    <a:pt x="98" y="17"/>
                    <a:pt x="98" y="17"/>
                  </a:cubicBezTo>
                  <a:cubicBezTo>
                    <a:pt x="96" y="18"/>
                    <a:pt x="94" y="18"/>
                    <a:pt x="93" y="18"/>
                  </a:cubicBezTo>
                  <a:cubicBezTo>
                    <a:pt x="93" y="18"/>
                    <a:pt x="91" y="15"/>
                    <a:pt x="90" y="13"/>
                  </a:cubicBezTo>
                  <a:cubicBezTo>
                    <a:pt x="87" y="4"/>
                    <a:pt x="87" y="4"/>
                    <a:pt x="87" y="4"/>
                  </a:cubicBezTo>
                  <a:cubicBezTo>
                    <a:pt x="86" y="2"/>
                    <a:pt x="84" y="1"/>
                    <a:pt x="82" y="3"/>
                  </a:cubicBezTo>
                  <a:cubicBezTo>
                    <a:pt x="76" y="9"/>
                    <a:pt x="76" y="9"/>
                    <a:pt x="76" y="9"/>
                  </a:cubicBezTo>
                  <a:cubicBezTo>
                    <a:pt x="74" y="11"/>
                    <a:pt x="72" y="13"/>
                    <a:pt x="72" y="13"/>
                  </a:cubicBezTo>
                  <a:cubicBezTo>
                    <a:pt x="71" y="13"/>
                    <a:pt x="68" y="11"/>
                    <a:pt x="66" y="9"/>
                  </a:cubicBezTo>
                  <a:cubicBezTo>
                    <a:pt x="61" y="2"/>
                    <a:pt x="61" y="2"/>
                    <a:pt x="61" y="2"/>
                  </a:cubicBezTo>
                  <a:cubicBezTo>
                    <a:pt x="59" y="0"/>
                    <a:pt x="57" y="0"/>
                    <a:pt x="56" y="3"/>
                  </a:cubicBezTo>
                  <a:cubicBezTo>
                    <a:pt x="52" y="11"/>
                    <a:pt x="52" y="11"/>
                    <a:pt x="52" y="11"/>
                  </a:cubicBezTo>
                  <a:cubicBezTo>
                    <a:pt x="51" y="14"/>
                    <a:pt x="50" y="16"/>
                    <a:pt x="50" y="16"/>
                  </a:cubicBezTo>
                  <a:cubicBezTo>
                    <a:pt x="49" y="16"/>
                    <a:pt x="46" y="16"/>
                    <a:pt x="44" y="15"/>
                  </a:cubicBezTo>
                  <a:cubicBezTo>
                    <a:pt x="35" y="10"/>
                    <a:pt x="35" y="10"/>
                    <a:pt x="35" y="10"/>
                  </a:cubicBezTo>
                  <a:cubicBezTo>
                    <a:pt x="33" y="9"/>
                    <a:pt x="31" y="10"/>
                    <a:pt x="31" y="13"/>
                  </a:cubicBezTo>
                  <a:cubicBezTo>
                    <a:pt x="31" y="22"/>
                    <a:pt x="31" y="22"/>
                    <a:pt x="31" y="22"/>
                  </a:cubicBezTo>
                  <a:cubicBezTo>
                    <a:pt x="31" y="25"/>
                    <a:pt x="31" y="27"/>
                    <a:pt x="31" y="27"/>
                  </a:cubicBezTo>
                  <a:cubicBezTo>
                    <a:pt x="30" y="28"/>
                    <a:pt x="27" y="29"/>
                    <a:pt x="24" y="28"/>
                  </a:cubicBezTo>
                  <a:cubicBezTo>
                    <a:pt x="15" y="28"/>
                    <a:pt x="15" y="28"/>
                    <a:pt x="15" y="28"/>
                  </a:cubicBezTo>
                  <a:cubicBezTo>
                    <a:pt x="13" y="28"/>
                    <a:pt x="11" y="29"/>
                    <a:pt x="12" y="32"/>
                  </a:cubicBezTo>
                  <a:cubicBezTo>
                    <a:pt x="16" y="40"/>
                    <a:pt x="16" y="40"/>
                    <a:pt x="16" y="40"/>
                  </a:cubicBezTo>
                  <a:cubicBezTo>
                    <a:pt x="17" y="43"/>
                    <a:pt x="18" y="45"/>
                    <a:pt x="17" y="45"/>
                  </a:cubicBezTo>
                  <a:cubicBezTo>
                    <a:pt x="17" y="46"/>
                    <a:pt x="15" y="48"/>
                    <a:pt x="12" y="49"/>
                  </a:cubicBezTo>
                  <a:cubicBezTo>
                    <a:pt x="3" y="51"/>
                    <a:pt x="3" y="51"/>
                    <a:pt x="3" y="51"/>
                  </a:cubicBezTo>
                  <a:cubicBezTo>
                    <a:pt x="1" y="52"/>
                    <a:pt x="0" y="54"/>
                    <a:pt x="2" y="56"/>
                  </a:cubicBezTo>
                  <a:cubicBezTo>
                    <a:pt x="9" y="63"/>
                    <a:pt x="9" y="63"/>
                    <a:pt x="9" y="63"/>
                  </a:cubicBezTo>
                  <a:cubicBezTo>
                    <a:pt x="11" y="64"/>
                    <a:pt x="12" y="66"/>
                    <a:pt x="12" y="67"/>
                  </a:cubicBezTo>
                  <a:cubicBezTo>
                    <a:pt x="12" y="68"/>
                    <a:pt x="10" y="70"/>
                    <a:pt x="8" y="72"/>
                  </a:cubicBezTo>
                  <a:cubicBezTo>
                    <a:pt x="1" y="78"/>
                    <a:pt x="1" y="78"/>
                    <a:pt x="1" y="78"/>
                  </a:cubicBezTo>
                  <a:cubicBezTo>
                    <a:pt x="0" y="80"/>
                    <a:pt x="0" y="82"/>
                    <a:pt x="2" y="83"/>
                  </a:cubicBezTo>
                  <a:cubicBezTo>
                    <a:pt x="11" y="86"/>
                    <a:pt x="11" y="86"/>
                    <a:pt x="11" y="86"/>
                  </a:cubicBezTo>
                  <a:cubicBezTo>
                    <a:pt x="13" y="87"/>
                    <a:pt x="15" y="89"/>
                    <a:pt x="15" y="89"/>
                  </a:cubicBezTo>
                  <a:cubicBezTo>
                    <a:pt x="16" y="90"/>
                    <a:pt x="15" y="93"/>
                    <a:pt x="14" y="95"/>
                  </a:cubicBezTo>
                  <a:cubicBezTo>
                    <a:pt x="10" y="103"/>
                    <a:pt x="10" y="103"/>
                    <a:pt x="10" y="103"/>
                  </a:cubicBezTo>
                  <a:cubicBezTo>
                    <a:pt x="9" y="105"/>
                    <a:pt x="10" y="107"/>
                    <a:pt x="12" y="107"/>
                  </a:cubicBezTo>
                  <a:cubicBezTo>
                    <a:pt x="21" y="107"/>
                    <a:pt x="21" y="107"/>
                    <a:pt x="21" y="107"/>
                  </a:cubicBezTo>
                  <a:cubicBezTo>
                    <a:pt x="24" y="107"/>
                    <a:pt x="26" y="108"/>
                    <a:pt x="27" y="108"/>
                  </a:cubicBezTo>
                  <a:cubicBezTo>
                    <a:pt x="27" y="108"/>
                    <a:pt x="28" y="112"/>
                    <a:pt x="28" y="114"/>
                  </a:cubicBezTo>
                  <a:cubicBezTo>
                    <a:pt x="27" y="123"/>
                    <a:pt x="27" y="123"/>
                    <a:pt x="27" y="123"/>
                  </a:cubicBezTo>
                  <a:cubicBezTo>
                    <a:pt x="27" y="126"/>
                    <a:pt x="29" y="127"/>
                    <a:pt x="31" y="126"/>
                  </a:cubicBezTo>
                  <a:cubicBezTo>
                    <a:pt x="40" y="123"/>
                    <a:pt x="40" y="123"/>
                    <a:pt x="40" y="123"/>
                  </a:cubicBezTo>
                  <a:cubicBezTo>
                    <a:pt x="42" y="122"/>
                    <a:pt x="44" y="121"/>
                    <a:pt x="45" y="121"/>
                  </a:cubicBezTo>
                  <a:cubicBezTo>
                    <a:pt x="45" y="121"/>
                    <a:pt x="47" y="124"/>
                    <a:pt x="48" y="126"/>
                  </a:cubicBezTo>
                  <a:cubicBezTo>
                    <a:pt x="51" y="135"/>
                    <a:pt x="51" y="135"/>
                    <a:pt x="51" y="135"/>
                  </a:cubicBezTo>
                  <a:cubicBezTo>
                    <a:pt x="52" y="138"/>
                    <a:pt x="54" y="138"/>
                    <a:pt x="56" y="136"/>
                  </a:cubicBezTo>
                  <a:cubicBezTo>
                    <a:pt x="62" y="130"/>
                    <a:pt x="62" y="130"/>
                    <a:pt x="62" y="130"/>
                  </a:cubicBezTo>
                  <a:cubicBezTo>
                    <a:pt x="64" y="128"/>
                    <a:pt x="66" y="127"/>
                    <a:pt x="66" y="127"/>
                  </a:cubicBezTo>
                  <a:cubicBezTo>
                    <a:pt x="67" y="127"/>
                    <a:pt x="70" y="128"/>
                    <a:pt x="71" y="130"/>
                  </a:cubicBezTo>
                  <a:cubicBezTo>
                    <a:pt x="77" y="137"/>
                    <a:pt x="77" y="137"/>
                    <a:pt x="77" y="137"/>
                  </a:cubicBezTo>
                  <a:cubicBezTo>
                    <a:pt x="79" y="139"/>
                    <a:pt x="81" y="139"/>
                    <a:pt x="82" y="136"/>
                  </a:cubicBezTo>
                  <a:cubicBezTo>
                    <a:pt x="86" y="128"/>
                    <a:pt x="86" y="128"/>
                    <a:pt x="86" y="128"/>
                  </a:cubicBezTo>
                  <a:cubicBezTo>
                    <a:pt x="87" y="125"/>
                    <a:pt x="88" y="123"/>
                    <a:pt x="88" y="123"/>
                  </a:cubicBezTo>
                  <a:cubicBezTo>
                    <a:pt x="89" y="123"/>
                    <a:pt x="92" y="124"/>
                    <a:pt x="94" y="125"/>
                  </a:cubicBezTo>
                  <a:cubicBezTo>
                    <a:pt x="103" y="129"/>
                    <a:pt x="103" y="129"/>
                    <a:pt x="103" y="129"/>
                  </a:cubicBezTo>
                  <a:cubicBezTo>
                    <a:pt x="105" y="130"/>
                    <a:pt x="107" y="129"/>
                    <a:pt x="107" y="126"/>
                  </a:cubicBezTo>
                  <a:cubicBezTo>
                    <a:pt x="107" y="117"/>
                    <a:pt x="107" y="117"/>
                    <a:pt x="107" y="117"/>
                  </a:cubicBezTo>
                  <a:cubicBezTo>
                    <a:pt x="107" y="115"/>
                    <a:pt x="107" y="112"/>
                    <a:pt x="107" y="112"/>
                  </a:cubicBezTo>
                  <a:cubicBezTo>
                    <a:pt x="108" y="111"/>
                    <a:pt x="111" y="110"/>
                    <a:pt x="114" y="111"/>
                  </a:cubicBezTo>
                  <a:cubicBezTo>
                    <a:pt x="123" y="111"/>
                    <a:pt x="123" y="111"/>
                    <a:pt x="123" y="111"/>
                  </a:cubicBezTo>
                  <a:cubicBezTo>
                    <a:pt x="125" y="112"/>
                    <a:pt x="127" y="110"/>
                    <a:pt x="126" y="107"/>
                  </a:cubicBezTo>
                  <a:cubicBezTo>
                    <a:pt x="122" y="99"/>
                    <a:pt x="122" y="99"/>
                    <a:pt x="122" y="99"/>
                  </a:cubicBezTo>
                  <a:cubicBezTo>
                    <a:pt x="121" y="97"/>
                    <a:pt x="120" y="94"/>
                    <a:pt x="121" y="94"/>
                  </a:cubicBezTo>
                  <a:cubicBezTo>
                    <a:pt x="121" y="93"/>
                    <a:pt x="123" y="91"/>
                    <a:pt x="126" y="91"/>
                  </a:cubicBezTo>
                  <a:lnTo>
                    <a:pt x="135" y="88"/>
                  </a:lnTo>
                  <a:close/>
                  <a:moveTo>
                    <a:pt x="81" y="68"/>
                  </a:moveTo>
                  <a:cubicBezTo>
                    <a:pt x="82" y="74"/>
                    <a:pt x="77" y="80"/>
                    <a:pt x="71" y="81"/>
                  </a:cubicBezTo>
                  <a:cubicBezTo>
                    <a:pt x="64" y="83"/>
                    <a:pt x="58" y="78"/>
                    <a:pt x="57" y="72"/>
                  </a:cubicBezTo>
                  <a:cubicBezTo>
                    <a:pt x="56" y="65"/>
                    <a:pt x="60" y="59"/>
                    <a:pt x="67" y="58"/>
                  </a:cubicBezTo>
                  <a:cubicBezTo>
                    <a:pt x="74" y="57"/>
                    <a:pt x="80" y="61"/>
                    <a:pt x="81" y="68"/>
                  </a:cubicBez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Freeform 7"/>
            <p:cNvSpPr>
              <a:spLocks noEditPoints="1"/>
            </p:cNvSpPr>
            <p:nvPr/>
          </p:nvSpPr>
          <p:spPr bwMode="auto">
            <a:xfrm>
              <a:off x="6749" y="1026"/>
              <a:ext cx="424" cy="425"/>
            </a:xfrm>
            <a:custGeom>
              <a:avLst/>
              <a:gdLst>
                <a:gd name="T0" fmla="*/ 238 w 265"/>
                <a:gd name="T1" fmla="*/ 106 h 265"/>
                <a:gd name="T2" fmla="*/ 253 w 265"/>
                <a:gd name="T3" fmla="*/ 77 h 265"/>
                <a:gd name="T4" fmla="*/ 219 w 265"/>
                <a:gd name="T5" fmla="*/ 67 h 265"/>
                <a:gd name="T6" fmla="*/ 221 w 265"/>
                <a:gd name="T7" fmla="*/ 34 h 265"/>
                <a:gd name="T8" fmla="*/ 188 w 265"/>
                <a:gd name="T9" fmla="*/ 39 h 265"/>
                <a:gd name="T10" fmla="*/ 177 w 265"/>
                <a:gd name="T11" fmla="*/ 8 h 265"/>
                <a:gd name="T12" fmla="*/ 147 w 265"/>
                <a:gd name="T13" fmla="*/ 25 h 265"/>
                <a:gd name="T14" fmla="*/ 126 w 265"/>
                <a:gd name="T15" fmla="*/ 0 h 265"/>
                <a:gd name="T16" fmla="*/ 105 w 265"/>
                <a:gd name="T17" fmla="*/ 27 h 265"/>
                <a:gd name="T18" fmla="*/ 76 w 265"/>
                <a:gd name="T19" fmla="*/ 13 h 265"/>
                <a:gd name="T20" fmla="*/ 66 w 265"/>
                <a:gd name="T21" fmla="*/ 46 h 265"/>
                <a:gd name="T22" fmla="*/ 34 w 265"/>
                <a:gd name="T23" fmla="*/ 44 h 265"/>
                <a:gd name="T24" fmla="*/ 38 w 265"/>
                <a:gd name="T25" fmla="*/ 77 h 265"/>
                <a:gd name="T26" fmla="*/ 8 w 265"/>
                <a:gd name="T27" fmla="*/ 88 h 265"/>
                <a:gd name="T28" fmla="*/ 24 w 265"/>
                <a:gd name="T29" fmla="*/ 118 h 265"/>
                <a:gd name="T30" fmla="*/ 0 w 265"/>
                <a:gd name="T31" fmla="*/ 140 h 265"/>
                <a:gd name="T32" fmla="*/ 27 w 265"/>
                <a:gd name="T33" fmla="*/ 160 h 265"/>
                <a:gd name="T34" fmla="*/ 12 w 265"/>
                <a:gd name="T35" fmla="*/ 189 h 265"/>
                <a:gd name="T36" fmla="*/ 46 w 265"/>
                <a:gd name="T37" fmla="*/ 199 h 265"/>
                <a:gd name="T38" fmla="*/ 43 w 265"/>
                <a:gd name="T39" fmla="*/ 231 h 265"/>
                <a:gd name="T40" fmla="*/ 77 w 265"/>
                <a:gd name="T41" fmla="*/ 227 h 265"/>
                <a:gd name="T42" fmla="*/ 87 w 265"/>
                <a:gd name="T43" fmla="*/ 258 h 265"/>
                <a:gd name="T44" fmla="*/ 118 w 265"/>
                <a:gd name="T45" fmla="*/ 241 h 265"/>
                <a:gd name="T46" fmla="*/ 139 w 265"/>
                <a:gd name="T47" fmla="*/ 265 h 265"/>
                <a:gd name="T48" fmla="*/ 160 w 265"/>
                <a:gd name="T49" fmla="*/ 239 h 265"/>
                <a:gd name="T50" fmla="*/ 189 w 265"/>
                <a:gd name="T51" fmla="*/ 253 h 265"/>
                <a:gd name="T52" fmla="*/ 198 w 265"/>
                <a:gd name="T53" fmla="*/ 220 h 265"/>
                <a:gd name="T54" fmla="*/ 231 w 265"/>
                <a:gd name="T55" fmla="*/ 222 h 265"/>
                <a:gd name="T56" fmla="*/ 226 w 265"/>
                <a:gd name="T57" fmla="*/ 188 h 265"/>
                <a:gd name="T58" fmla="*/ 257 w 265"/>
                <a:gd name="T59" fmla="*/ 178 h 265"/>
                <a:gd name="T60" fmla="*/ 241 w 265"/>
                <a:gd name="T61" fmla="*/ 148 h 265"/>
                <a:gd name="T62" fmla="*/ 265 w 265"/>
                <a:gd name="T63" fmla="*/ 126 h 265"/>
                <a:gd name="T64" fmla="*/ 204 w 265"/>
                <a:gd name="T65" fmla="*/ 158 h 265"/>
                <a:gd name="T66" fmla="*/ 204 w 265"/>
                <a:gd name="T67" fmla="*/ 108 h 265"/>
                <a:gd name="T68" fmla="*/ 214 w 265"/>
                <a:gd name="T69" fmla="*/ 154 h 265"/>
                <a:gd name="T70" fmla="*/ 163 w 265"/>
                <a:gd name="T71" fmla="*/ 109 h 265"/>
                <a:gd name="T72" fmla="*/ 175 w 265"/>
                <a:gd name="T73" fmla="*/ 60 h 265"/>
                <a:gd name="T74" fmla="*/ 111 w 265"/>
                <a:gd name="T75" fmla="*/ 50 h 265"/>
                <a:gd name="T76" fmla="*/ 158 w 265"/>
                <a:gd name="T77" fmla="*/ 60 h 265"/>
                <a:gd name="T78" fmla="*/ 107 w 265"/>
                <a:gd name="T79" fmla="*/ 60 h 265"/>
                <a:gd name="T80" fmla="*/ 132 w 265"/>
                <a:gd name="T81" fmla="*/ 154 h 265"/>
                <a:gd name="T82" fmla="*/ 153 w 265"/>
                <a:gd name="T83" fmla="*/ 133 h 265"/>
                <a:gd name="T84" fmla="*/ 108 w 265"/>
                <a:gd name="T85" fmla="*/ 101 h 265"/>
                <a:gd name="T86" fmla="*/ 59 w 265"/>
                <a:gd name="T87" fmla="*/ 89 h 265"/>
                <a:gd name="T88" fmla="*/ 50 w 265"/>
                <a:gd name="T89" fmla="*/ 153 h 265"/>
                <a:gd name="T90" fmla="*/ 60 w 265"/>
                <a:gd name="T91" fmla="*/ 107 h 265"/>
                <a:gd name="T92" fmla="*/ 60 w 265"/>
                <a:gd name="T93" fmla="*/ 157 h 265"/>
                <a:gd name="T94" fmla="*/ 63 w 265"/>
                <a:gd name="T95" fmla="*/ 165 h 265"/>
                <a:gd name="T96" fmla="*/ 98 w 265"/>
                <a:gd name="T97" fmla="*/ 201 h 265"/>
                <a:gd name="T98" fmla="*/ 58 w 265"/>
                <a:gd name="T99" fmla="*/ 175 h 265"/>
                <a:gd name="T100" fmla="*/ 110 w 265"/>
                <a:gd name="T101" fmla="*/ 214 h 265"/>
                <a:gd name="T102" fmla="*/ 136 w 265"/>
                <a:gd name="T103" fmla="*/ 171 h 265"/>
                <a:gd name="T104" fmla="*/ 174 w 265"/>
                <a:gd name="T105" fmla="*/ 206 h 265"/>
                <a:gd name="T106" fmla="*/ 162 w 265"/>
                <a:gd name="T107" fmla="*/ 157 h 265"/>
                <a:gd name="T108" fmla="*/ 192 w 265"/>
                <a:gd name="T109" fmla="*/ 19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5" h="265">
                  <a:moveTo>
                    <a:pt x="260" y="121"/>
                  </a:moveTo>
                  <a:cubicBezTo>
                    <a:pt x="241" y="118"/>
                    <a:pt x="241" y="118"/>
                    <a:pt x="241" y="118"/>
                  </a:cubicBezTo>
                  <a:cubicBezTo>
                    <a:pt x="240" y="114"/>
                    <a:pt x="239" y="110"/>
                    <a:pt x="238" y="106"/>
                  </a:cubicBezTo>
                  <a:cubicBezTo>
                    <a:pt x="255" y="95"/>
                    <a:pt x="255" y="95"/>
                    <a:pt x="255" y="95"/>
                  </a:cubicBezTo>
                  <a:cubicBezTo>
                    <a:pt x="258" y="94"/>
                    <a:pt x="259" y="91"/>
                    <a:pt x="258" y="89"/>
                  </a:cubicBezTo>
                  <a:cubicBezTo>
                    <a:pt x="253" y="77"/>
                    <a:pt x="253" y="77"/>
                    <a:pt x="253" y="77"/>
                  </a:cubicBezTo>
                  <a:cubicBezTo>
                    <a:pt x="252" y="74"/>
                    <a:pt x="249" y="73"/>
                    <a:pt x="246" y="74"/>
                  </a:cubicBezTo>
                  <a:cubicBezTo>
                    <a:pt x="227" y="78"/>
                    <a:pt x="227" y="78"/>
                    <a:pt x="227" y="78"/>
                  </a:cubicBezTo>
                  <a:cubicBezTo>
                    <a:pt x="225" y="74"/>
                    <a:pt x="222" y="71"/>
                    <a:pt x="219" y="67"/>
                  </a:cubicBezTo>
                  <a:cubicBezTo>
                    <a:pt x="231" y="51"/>
                    <a:pt x="231" y="51"/>
                    <a:pt x="231" y="51"/>
                  </a:cubicBezTo>
                  <a:cubicBezTo>
                    <a:pt x="233" y="49"/>
                    <a:pt x="233" y="46"/>
                    <a:pt x="231" y="44"/>
                  </a:cubicBezTo>
                  <a:cubicBezTo>
                    <a:pt x="221" y="34"/>
                    <a:pt x="221" y="34"/>
                    <a:pt x="221" y="34"/>
                  </a:cubicBezTo>
                  <a:cubicBezTo>
                    <a:pt x="220" y="33"/>
                    <a:pt x="217" y="33"/>
                    <a:pt x="215" y="34"/>
                  </a:cubicBezTo>
                  <a:cubicBezTo>
                    <a:pt x="198" y="46"/>
                    <a:pt x="198" y="46"/>
                    <a:pt x="198" y="46"/>
                  </a:cubicBezTo>
                  <a:cubicBezTo>
                    <a:pt x="195" y="43"/>
                    <a:pt x="192" y="41"/>
                    <a:pt x="188" y="39"/>
                  </a:cubicBezTo>
                  <a:cubicBezTo>
                    <a:pt x="193" y="19"/>
                    <a:pt x="193" y="19"/>
                    <a:pt x="193" y="19"/>
                  </a:cubicBezTo>
                  <a:cubicBezTo>
                    <a:pt x="193" y="17"/>
                    <a:pt x="192" y="14"/>
                    <a:pt x="190" y="13"/>
                  </a:cubicBezTo>
                  <a:cubicBezTo>
                    <a:pt x="177" y="8"/>
                    <a:pt x="177" y="8"/>
                    <a:pt x="177" y="8"/>
                  </a:cubicBezTo>
                  <a:cubicBezTo>
                    <a:pt x="175" y="7"/>
                    <a:pt x="172" y="8"/>
                    <a:pt x="171" y="10"/>
                  </a:cubicBezTo>
                  <a:cubicBezTo>
                    <a:pt x="161" y="28"/>
                    <a:pt x="161" y="28"/>
                    <a:pt x="161" y="28"/>
                  </a:cubicBezTo>
                  <a:cubicBezTo>
                    <a:pt x="156" y="26"/>
                    <a:pt x="152" y="25"/>
                    <a:pt x="147" y="25"/>
                  </a:cubicBezTo>
                  <a:cubicBezTo>
                    <a:pt x="144" y="5"/>
                    <a:pt x="144" y="5"/>
                    <a:pt x="144" y="5"/>
                  </a:cubicBezTo>
                  <a:cubicBezTo>
                    <a:pt x="144" y="2"/>
                    <a:pt x="142" y="0"/>
                    <a:pt x="139" y="0"/>
                  </a:cubicBezTo>
                  <a:cubicBezTo>
                    <a:pt x="126" y="0"/>
                    <a:pt x="126" y="0"/>
                    <a:pt x="126" y="0"/>
                  </a:cubicBezTo>
                  <a:cubicBezTo>
                    <a:pt x="123" y="0"/>
                    <a:pt x="121" y="2"/>
                    <a:pt x="121" y="5"/>
                  </a:cubicBezTo>
                  <a:cubicBezTo>
                    <a:pt x="118" y="25"/>
                    <a:pt x="118" y="25"/>
                    <a:pt x="118" y="25"/>
                  </a:cubicBezTo>
                  <a:cubicBezTo>
                    <a:pt x="113" y="25"/>
                    <a:pt x="109" y="26"/>
                    <a:pt x="105" y="27"/>
                  </a:cubicBezTo>
                  <a:cubicBezTo>
                    <a:pt x="95" y="10"/>
                    <a:pt x="95" y="10"/>
                    <a:pt x="95" y="10"/>
                  </a:cubicBezTo>
                  <a:cubicBezTo>
                    <a:pt x="94" y="8"/>
                    <a:pt x="91" y="7"/>
                    <a:pt x="88" y="8"/>
                  </a:cubicBezTo>
                  <a:cubicBezTo>
                    <a:pt x="76" y="13"/>
                    <a:pt x="76" y="13"/>
                    <a:pt x="76" y="13"/>
                  </a:cubicBezTo>
                  <a:cubicBezTo>
                    <a:pt x="74" y="14"/>
                    <a:pt x="72" y="16"/>
                    <a:pt x="73" y="19"/>
                  </a:cubicBezTo>
                  <a:cubicBezTo>
                    <a:pt x="78" y="38"/>
                    <a:pt x="78" y="38"/>
                    <a:pt x="78" y="38"/>
                  </a:cubicBezTo>
                  <a:cubicBezTo>
                    <a:pt x="74" y="41"/>
                    <a:pt x="70" y="43"/>
                    <a:pt x="66" y="46"/>
                  </a:cubicBezTo>
                  <a:cubicBezTo>
                    <a:pt x="50" y="34"/>
                    <a:pt x="50" y="34"/>
                    <a:pt x="50" y="34"/>
                  </a:cubicBezTo>
                  <a:cubicBezTo>
                    <a:pt x="48" y="33"/>
                    <a:pt x="45" y="33"/>
                    <a:pt x="43" y="34"/>
                  </a:cubicBezTo>
                  <a:cubicBezTo>
                    <a:pt x="34" y="44"/>
                    <a:pt x="34" y="44"/>
                    <a:pt x="34" y="44"/>
                  </a:cubicBezTo>
                  <a:cubicBezTo>
                    <a:pt x="32" y="46"/>
                    <a:pt x="32" y="49"/>
                    <a:pt x="33" y="51"/>
                  </a:cubicBezTo>
                  <a:cubicBezTo>
                    <a:pt x="46" y="67"/>
                    <a:pt x="46" y="67"/>
                    <a:pt x="46" y="67"/>
                  </a:cubicBezTo>
                  <a:cubicBezTo>
                    <a:pt x="43" y="70"/>
                    <a:pt x="41" y="74"/>
                    <a:pt x="38" y="77"/>
                  </a:cubicBezTo>
                  <a:cubicBezTo>
                    <a:pt x="19" y="72"/>
                    <a:pt x="19" y="72"/>
                    <a:pt x="19" y="72"/>
                  </a:cubicBezTo>
                  <a:cubicBezTo>
                    <a:pt x="16" y="72"/>
                    <a:pt x="14" y="73"/>
                    <a:pt x="13" y="75"/>
                  </a:cubicBezTo>
                  <a:cubicBezTo>
                    <a:pt x="8" y="88"/>
                    <a:pt x="8" y="88"/>
                    <a:pt x="8" y="88"/>
                  </a:cubicBezTo>
                  <a:cubicBezTo>
                    <a:pt x="7" y="90"/>
                    <a:pt x="8" y="93"/>
                    <a:pt x="10" y="94"/>
                  </a:cubicBezTo>
                  <a:cubicBezTo>
                    <a:pt x="27" y="105"/>
                    <a:pt x="27" y="105"/>
                    <a:pt x="27" y="105"/>
                  </a:cubicBezTo>
                  <a:cubicBezTo>
                    <a:pt x="26" y="109"/>
                    <a:pt x="25" y="114"/>
                    <a:pt x="24" y="118"/>
                  </a:cubicBezTo>
                  <a:cubicBezTo>
                    <a:pt x="4" y="121"/>
                    <a:pt x="4" y="121"/>
                    <a:pt x="4" y="121"/>
                  </a:cubicBezTo>
                  <a:cubicBezTo>
                    <a:pt x="2" y="121"/>
                    <a:pt x="0" y="124"/>
                    <a:pt x="0" y="126"/>
                  </a:cubicBezTo>
                  <a:cubicBezTo>
                    <a:pt x="0" y="140"/>
                    <a:pt x="0" y="140"/>
                    <a:pt x="0" y="140"/>
                  </a:cubicBezTo>
                  <a:cubicBezTo>
                    <a:pt x="0" y="142"/>
                    <a:pt x="2" y="144"/>
                    <a:pt x="4" y="145"/>
                  </a:cubicBezTo>
                  <a:cubicBezTo>
                    <a:pt x="24" y="148"/>
                    <a:pt x="24" y="148"/>
                    <a:pt x="24" y="148"/>
                  </a:cubicBezTo>
                  <a:cubicBezTo>
                    <a:pt x="25" y="152"/>
                    <a:pt x="26" y="156"/>
                    <a:pt x="27" y="160"/>
                  </a:cubicBezTo>
                  <a:cubicBezTo>
                    <a:pt x="9" y="170"/>
                    <a:pt x="9" y="170"/>
                    <a:pt x="9" y="170"/>
                  </a:cubicBezTo>
                  <a:cubicBezTo>
                    <a:pt x="7" y="172"/>
                    <a:pt x="6" y="175"/>
                    <a:pt x="7" y="177"/>
                  </a:cubicBezTo>
                  <a:cubicBezTo>
                    <a:pt x="12" y="189"/>
                    <a:pt x="12" y="189"/>
                    <a:pt x="12" y="189"/>
                  </a:cubicBezTo>
                  <a:cubicBezTo>
                    <a:pt x="13" y="192"/>
                    <a:pt x="16" y="193"/>
                    <a:pt x="18" y="192"/>
                  </a:cubicBezTo>
                  <a:cubicBezTo>
                    <a:pt x="38" y="187"/>
                    <a:pt x="38" y="187"/>
                    <a:pt x="38" y="187"/>
                  </a:cubicBezTo>
                  <a:cubicBezTo>
                    <a:pt x="40" y="191"/>
                    <a:pt x="43" y="195"/>
                    <a:pt x="46" y="199"/>
                  </a:cubicBezTo>
                  <a:cubicBezTo>
                    <a:pt x="33" y="215"/>
                    <a:pt x="33" y="215"/>
                    <a:pt x="33" y="215"/>
                  </a:cubicBezTo>
                  <a:cubicBezTo>
                    <a:pt x="32" y="217"/>
                    <a:pt x="32" y="220"/>
                    <a:pt x="34" y="222"/>
                  </a:cubicBezTo>
                  <a:cubicBezTo>
                    <a:pt x="43" y="231"/>
                    <a:pt x="43" y="231"/>
                    <a:pt x="43" y="231"/>
                  </a:cubicBezTo>
                  <a:cubicBezTo>
                    <a:pt x="45" y="233"/>
                    <a:pt x="48" y="233"/>
                    <a:pt x="50" y="232"/>
                  </a:cubicBezTo>
                  <a:cubicBezTo>
                    <a:pt x="66" y="220"/>
                    <a:pt x="66" y="220"/>
                    <a:pt x="66" y="220"/>
                  </a:cubicBezTo>
                  <a:cubicBezTo>
                    <a:pt x="70" y="222"/>
                    <a:pt x="73" y="225"/>
                    <a:pt x="77" y="227"/>
                  </a:cubicBezTo>
                  <a:cubicBezTo>
                    <a:pt x="72" y="246"/>
                    <a:pt x="72" y="246"/>
                    <a:pt x="72" y="246"/>
                  </a:cubicBezTo>
                  <a:cubicBezTo>
                    <a:pt x="71" y="249"/>
                    <a:pt x="73" y="252"/>
                    <a:pt x="75" y="253"/>
                  </a:cubicBezTo>
                  <a:cubicBezTo>
                    <a:pt x="87" y="258"/>
                    <a:pt x="87" y="258"/>
                    <a:pt x="87" y="258"/>
                  </a:cubicBezTo>
                  <a:cubicBezTo>
                    <a:pt x="90" y="259"/>
                    <a:pt x="92" y="258"/>
                    <a:pt x="94" y="256"/>
                  </a:cubicBezTo>
                  <a:cubicBezTo>
                    <a:pt x="104" y="238"/>
                    <a:pt x="104" y="238"/>
                    <a:pt x="104" y="238"/>
                  </a:cubicBezTo>
                  <a:cubicBezTo>
                    <a:pt x="108" y="240"/>
                    <a:pt x="113" y="240"/>
                    <a:pt x="118" y="241"/>
                  </a:cubicBezTo>
                  <a:cubicBezTo>
                    <a:pt x="121" y="261"/>
                    <a:pt x="121" y="261"/>
                    <a:pt x="121" y="261"/>
                  </a:cubicBezTo>
                  <a:cubicBezTo>
                    <a:pt x="121" y="263"/>
                    <a:pt x="123" y="265"/>
                    <a:pt x="126" y="265"/>
                  </a:cubicBezTo>
                  <a:cubicBezTo>
                    <a:pt x="139" y="265"/>
                    <a:pt x="139" y="265"/>
                    <a:pt x="139" y="265"/>
                  </a:cubicBezTo>
                  <a:cubicBezTo>
                    <a:pt x="142" y="265"/>
                    <a:pt x="144" y="263"/>
                    <a:pt x="144" y="261"/>
                  </a:cubicBezTo>
                  <a:cubicBezTo>
                    <a:pt x="147" y="241"/>
                    <a:pt x="147" y="241"/>
                    <a:pt x="147" y="241"/>
                  </a:cubicBezTo>
                  <a:cubicBezTo>
                    <a:pt x="151" y="240"/>
                    <a:pt x="156" y="240"/>
                    <a:pt x="160" y="239"/>
                  </a:cubicBezTo>
                  <a:cubicBezTo>
                    <a:pt x="170" y="256"/>
                    <a:pt x="170" y="256"/>
                    <a:pt x="170" y="256"/>
                  </a:cubicBezTo>
                  <a:cubicBezTo>
                    <a:pt x="171" y="258"/>
                    <a:pt x="174" y="259"/>
                    <a:pt x="176" y="258"/>
                  </a:cubicBezTo>
                  <a:cubicBezTo>
                    <a:pt x="189" y="253"/>
                    <a:pt x="189" y="253"/>
                    <a:pt x="189" y="253"/>
                  </a:cubicBezTo>
                  <a:cubicBezTo>
                    <a:pt x="191" y="252"/>
                    <a:pt x="192" y="249"/>
                    <a:pt x="192" y="247"/>
                  </a:cubicBezTo>
                  <a:cubicBezTo>
                    <a:pt x="187" y="227"/>
                    <a:pt x="187" y="227"/>
                    <a:pt x="187" y="227"/>
                  </a:cubicBezTo>
                  <a:cubicBezTo>
                    <a:pt x="191" y="225"/>
                    <a:pt x="195" y="223"/>
                    <a:pt x="198" y="220"/>
                  </a:cubicBezTo>
                  <a:cubicBezTo>
                    <a:pt x="215" y="232"/>
                    <a:pt x="215" y="232"/>
                    <a:pt x="215" y="232"/>
                  </a:cubicBezTo>
                  <a:cubicBezTo>
                    <a:pt x="217" y="233"/>
                    <a:pt x="220" y="233"/>
                    <a:pt x="221" y="231"/>
                  </a:cubicBezTo>
                  <a:cubicBezTo>
                    <a:pt x="231" y="222"/>
                    <a:pt x="231" y="222"/>
                    <a:pt x="231" y="222"/>
                  </a:cubicBezTo>
                  <a:cubicBezTo>
                    <a:pt x="233" y="220"/>
                    <a:pt x="233" y="217"/>
                    <a:pt x="231" y="215"/>
                  </a:cubicBezTo>
                  <a:cubicBezTo>
                    <a:pt x="219" y="199"/>
                    <a:pt x="219" y="199"/>
                    <a:pt x="219" y="199"/>
                  </a:cubicBezTo>
                  <a:cubicBezTo>
                    <a:pt x="222" y="196"/>
                    <a:pt x="224" y="192"/>
                    <a:pt x="226" y="188"/>
                  </a:cubicBezTo>
                  <a:cubicBezTo>
                    <a:pt x="246" y="193"/>
                    <a:pt x="246" y="193"/>
                    <a:pt x="246" y="193"/>
                  </a:cubicBezTo>
                  <a:cubicBezTo>
                    <a:pt x="248" y="194"/>
                    <a:pt x="251" y="193"/>
                    <a:pt x="252" y="190"/>
                  </a:cubicBezTo>
                  <a:cubicBezTo>
                    <a:pt x="257" y="178"/>
                    <a:pt x="257" y="178"/>
                    <a:pt x="257" y="178"/>
                  </a:cubicBezTo>
                  <a:cubicBezTo>
                    <a:pt x="258" y="176"/>
                    <a:pt x="257" y="173"/>
                    <a:pt x="255" y="172"/>
                  </a:cubicBezTo>
                  <a:cubicBezTo>
                    <a:pt x="238" y="161"/>
                    <a:pt x="238" y="161"/>
                    <a:pt x="238" y="161"/>
                  </a:cubicBezTo>
                  <a:cubicBezTo>
                    <a:pt x="239" y="157"/>
                    <a:pt x="240" y="152"/>
                    <a:pt x="241" y="148"/>
                  </a:cubicBezTo>
                  <a:cubicBezTo>
                    <a:pt x="260" y="145"/>
                    <a:pt x="260" y="145"/>
                    <a:pt x="260" y="145"/>
                  </a:cubicBezTo>
                  <a:cubicBezTo>
                    <a:pt x="263" y="144"/>
                    <a:pt x="265" y="142"/>
                    <a:pt x="265" y="140"/>
                  </a:cubicBezTo>
                  <a:cubicBezTo>
                    <a:pt x="265" y="126"/>
                    <a:pt x="265" y="126"/>
                    <a:pt x="265" y="126"/>
                  </a:cubicBezTo>
                  <a:cubicBezTo>
                    <a:pt x="265" y="124"/>
                    <a:pt x="263" y="121"/>
                    <a:pt x="260" y="121"/>
                  </a:cubicBezTo>
                  <a:close/>
                  <a:moveTo>
                    <a:pt x="214" y="154"/>
                  </a:moveTo>
                  <a:cubicBezTo>
                    <a:pt x="213" y="159"/>
                    <a:pt x="208" y="161"/>
                    <a:pt x="204" y="158"/>
                  </a:cubicBezTo>
                  <a:cubicBezTo>
                    <a:pt x="170" y="138"/>
                    <a:pt x="170" y="138"/>
                    <a:pt x="170" y="138"/>
                  </a:cubicBezTo>
                  <a:cubicBezTo>
                    <a:pt x="166" y="135"/>
                    <a:pt x="166" y="131"/>
                    <a:pt x="170" y="128"/>
                  </a:cubicBezTo>
                  <a:cubicBezTo>
                    <a:pt x="204" y="108"/>
                    <a:pt x="204" y="108"/>
                    <a:pt x="204" y="108"/>
                  </a:cubicBezTo>
                  <a:cubicBezTo>
                    <a:pt x="208" y="105"/>
                    <a:pt x="213" y="107"/>
                    <a:pt x="214" y="112"/>
                  </a:cubicBezTo>
                  <a:cubicBezTo>
                    <a:pt x="214" y="112"/>
                    <a:pt x="217" y="122"/>
                    <a:pt x="217" y="133"/>
                  </a:cubicBezTo>
                  <a:cubicBezTo>
                    <a:pt x="217" y="143"/>
                    <a:pt x="214" y="154"/>
                    <a:pt x="214" y="154"/>
                  </a:cubicBezTo>
                  <a:close/>
                  <a:moveTo>
                    <a:pt x="205" y="90"/>
                  </a:moveTo>
                  <a:cubicBezTo>
                    <a:pt x="208" y="94"/>
                    <a:pt x="206" y="99"/>
                    <a:pt x="201" y="100"/>
                  </a:cubicBezTo>
                  <a:cubicBezTo>
                    <a:pt x="163" y="109"/>
                    <a:pt x="163" y="109"/>
                    <a:pt x="163" y="109"/>
                  </a:cubicBezTo>
                  <a:cubicBezTo>
                    <a:pt x="158" y="110"/>
                    <a:pt x="155" y="107"/>
                    <a:pt x="156" y="102"/>
                  </a:cubicBezTo>
                  <a:cubicBezTo>
                    <a:pt x="165" y="64"/>
                    <a:pt x="165" y="64"/>
                    <a:pt x="165" y="64"/>
                  </a:cubicBezTo>
                  <a:cubicBezTo>
                    <a:pt x="166" y="59"/>
                    <a:pt x="171" y="57"/>
                    <a:pt x="175" y="60"/>
                  </a:cubicBezTo>
                  <a:cubicBezTo>
                    <a:pt x="175" y="60"/>
                    <a:pt x="185" y="65"/>
                    <a:pt x="192" y="73"/>
                  </a:cubicBezTo>
                  <a:cubicBezTo>
                    <a:pt x="200" y="80"/>
                    <a:pt x="205" y="90"/>
                    <a:pt x="205" y="90"/>
                  </a:cubicBezTo>
                  <a:close/>
                  <a:moveTo>
                    <a:pt x="111" y="50"/>
                  </a:moveTo>
                  <a:cubicBezTo>
                    <a:pt x="111" y="50"/>
                    <a:pt x="122" y="47"/>
                    <a:pt x="132" y="47"/>
                  </a:cubicBezTo>
                  <a:cubicBezTo>
                    <a:pt x="143" y="47"/>
                    <a:pt x="154" y="50"/>
                    <a:pt x="154" y="50"/>
                  </a:cubicBezTo>
                  <a:cubicBezTo>
                    <a:pt x="158" y="52"/>
                    <a:pt x="160" y="56"/>
                    <a:pt x="158" y="60"/>
                  </a:cubicBezTo>
                  <a:cubicBezTo>
                    <a:pt x="137" y="94"/>
                    <a:pt x="137" y="94"/>
                    <a:pt x="137" y="94"/>
                  </a:cubicBezTo>
                  <a:cubicBezTo>
                    <a:pt x="134" y="98"/>
                    <a:pt x="130" y="98"/>
                    <a:pt x="128" y="94"/>
                  </a:cubicBezTo>
                  <a:cubicBezTo>
                    <a:pt x="107" y="60"/>
                    <a:pt x="107" y="60"/>
                    <a:pt x="107" y="60"/>
                  </a:cubicBezTo>
                  <a:cubicBezTo>
                    <a:pt x="105" y="56"/>
                    <a:pt x="106" y="52"/>
                    <a:pt x="111" y="50"/>
                  </a:cubicBezTo>
                  <a:close/>
                  <a:moveTo>
                    <a:pt x="153" y="133"/>
                  </a:moveTo>
                  <a:cubicBezTo>
                    <a:pt x="153" y="144"/>
                    <a:pt x="144" y="154"/>
                    <a:pt x="132" y="154"/>
                  </a:cubicBezTo>
                  <a:cubicBezTo>
                    <a:pt x="121" y="154"/>
                    <a:pt x="112" y="144"/>
                    <a:pt x="112" y="133"/>
                  </a:cubicBezTo>
                  <a:cubicBezTo>
                    <a:pt x="112" y="121"/>
                    <a:pt x="121" y="112"/>
                    <a:pt x="132" y="112"/>
                  </a:cubicBezTo>
                  <a:cubicBezTo>
                    <a:pt x="144" y="112"/>
                    <a:pt x="153" y="121"/>
                    <a:pt x="153" y="133"/>
                  </a:cubicBezTo>
                  <a:close/>
                  <a:moveTo>
                    <a:pt x="89" y="59"/>
                  </a:moveTo>
                  <a:cubicBezTo>
                    <a:pt x="94" y="56"/>
                    <a:pt x="98" y="58"/>
                    <a:pt x="99" y="63"/>
                  </a:cubicBezTo>
                  <a:cubicBezTo>
                    <a:pt x="108" y="101"/>
                    <a:pt x="108" y="101"/>
                    <a:pt x="108" y="101"/>
                  </a:cubicBezTo>
                  <a:cubicBezTo>
                    <a:pt x="109" y="106"/>
                    <a:pt x="107" y="109"/>
                    <a:pt x="102" y="108"/>
                  </a:cubicBezTo>
                  <a:cubicBezTo>
                    <a:pt x="63" y="99"/>
                    <a:pt x="63" y="99"/>
                    <a:pt x="63" y="99"/>
                  </a:cubicBezTo>
                  <a:cubicBezTo>
                    <a:pt x="59" y="98"/>
                    <a:pt x="57" y="93"/>
                    <a:pt x="59" y="89"/>
                  </a:cubicBezTo>
                  <a:cubicBezTo>
                    <a:pt x="59" y="89"/>
                    <a:pt x="65" y="79"/>
                    <a:pt x="72" y="72"/>
                  </a:cubicBezTo>
                  <a:cubicBezTo>
                    <a:pt x="80" y="64"/>
                    <a:pt x="89" y="59"/>
                    <a:pt x="89" y="59"/>
                  </a:cubicBezTo>
                  <a:close/>
                  <a:moveTo>
                    <a:pt x="50" y="153"/>
                  </a:moveTo>
                  <a:cubicBezTo>
                    <a:pt x="50" y="153"/>
                    <a:pt x="47" y="142"/>
                    <a:pt x="47" y="132"/>
                  </a:cubicBezTo>
                  <a:cubicBezTo>
                    <a:pt x="47" y="121"/>
                    <a:pt x="50" y="110"/>
                    <a:pt x="50" y="110"/>
                  </a:cubicBezTo>
                  <a:cubicBezTo>
                    <a:pt x="51" y="106"/>
                    <a:pt x="56" y="104"/>
                    <a:pt x="60" y="107"/>
                  </a:cubicBezTo>
                  <a:cubicBezTo>
                    <a:pt x="93" y="127"/>
                    <a:pt x="93" y="127"/>
                    <a:pt x="93" y="127"/>
                  </a:cubicBezTo>
                  <a:cubicBezTo>
                    <a:pt x="98" y="130"/>
                    <a:pt x="98" y="134"/>
                    <a:pt x="93" y="136"/>
                  </a:cubicBezTo>
                  <a:cubicBezTo>
                    <a:pt x="60" y="157"/>
                    <a:pt x="60" y="157"/>
                    <a:pt x="60" y="157"/>
                  </a:cubicBezTo>
                  <a:cubicBezTo>
                    <a:pt x="56" y="160"/>
                    <a:pt x="51" y="158"/>
                    <a:pt x="50" y="153"/>
                  </a:cubicBezTo>
                  <a:close/>
                  <a:moveTo>
                    <a:pt x="58" y="175"/>
                  </a:moveTo>
                  <a:cubicBezTo>
                    <a:pt x="56" y="171"/>
                    <a:pt x="58" y="166"/>
                    <a:pt x="63" y="165"/>
                  </a:cubicBezTo>
                  <a:cubicBezTo>
                    <a:pt x="101" y="156"/>
                    <a:pt x="101" y="156"/>
                    <a:pt x="101" y="156"/>
                  </a:cubicBezTo>
                  <a:cubicBezTo>
                    <a:pt x="106" y="155"/>
                    <a:pt x="109" y="158"/>
                    <a:pt x="108" y="162"/>
                  </a:cubicBezTo>
                  <a:cubicBezTo>
                    <a:pt x="98" y="201"/>
                    <a:pt x="98" y="201"/>
                    <a:pt x="98" y="201"/>
                  </a:cubicBezTo>
                  <a:cubicBezTo>
                    <a:pt x="97" y="206"/>
                    <a:pt x="93" y="207"/>
                    <a:pt x="89" y="205"/>
                  </a:cubicBezTo>
                  <a:cubicBezTo>
                    <a:pt x="89" y="205"/>
                    <a:pt x="79" y="200"/>
                    <a:pt x="71" y="192"/>
                  </a:cubicBezTo>
                  <a:cubicBezTo>
                    <a:pt x="64" y="185"/>
                    <a:pt x="58" y="175"/>
                    <a:pt x="58" y="175"/>
                  </a:cubicBezTo>
                  <a:close/>
                  <a:moveTo>
                    <a:pt x="153" y="214"/>
                  </a:moveTo>
                  <a:cubicBezTo>
                    <a:pt x="153" y="214"/>
                    <a:pt x="142" y="217"/>
                    <a:pt x="131" y="217"/>
                  </a:cubicBezTo>
                  <a:cubicBezTo>
                    <a:pt x="121" y="217"/>
                    <a:pt x="110" y="214"/>
                    <a:pt x="110" y="214"/>
                  </a:cubicBezTo>
                  <a:cubicBezTo>
                    <a:pt x="105" y="213"/>
                    <a:pt x="103" y="209"/>
                    <a:pt x="106" y="204"/>
                  </a:cubicBezTo>
                  <a:cubicBezTo>
                    <a:pt x="127" y="171"/>
                    <a:pt x="127" y="171"/>
                    <a:pt x="127" y="171"/>
                  </a:cubicBezTo>
                  <a:cubicBezTo>
                    <a:pt x="129" y="167"/>
                    <a:pt x="133" y="167"/>
                    <a:pt x="136" y="171"/>
                  </a:cubicBezTo>
                  <a:cubicBezTo>
                    <a:pt x="157" y="204"/>
                    <a:pt x="157" y="204"/>
                    <a:pt x="157" y="204"/>
                  </a:cubicBezTo>
                  <a:cubicBezTo>
                    <a:pt x="159" y="209"/>
                    <a:pt x="157" y="213"/>
                    <a:pt x="153" y="214"/>
                  </a:cubicBezTo>
                  <a:close/>
                  <a:moveTo>
                    <a:pt x="174" y="206"/>
                  </a:moveTo>
                  <a:cubicBezTo>
                    <a:pt x="170" y="208"/>
                    <a:pt x="166" y="206"/>
                    <a:pt x="164" y="202"/>
                  </a:cubicBezTo>
                  <a:cubicBezTo>
                    <a:pt x="155" y="163"/>
                    <a:pt x="155" y="163"/>
                    <a:pt x="155" y="163"/>
                  </a:cubicBezTo>
                  <a:cubicBezTo>
                    <a:pt x="154" y="158"/>
                    <a:pt x="157" y="155"/>
                    <a:pt x="162" y="157"/>
                  </a:cubicBezTo>
                  <a:cubicBezTo>
                    <a:pt x="200" y="166"/>
                    <a:pt x="200" y="166"/>
                    <a:pt x="200" y="166"/>
                  </a:cubicBezTo>
                  <a:cubicBezTo>
                    <a:pt x="205" y="167"/>
                    <a:pt x="207" y="171"/>
                    <a:pt x="205" y="176"/>
                  </a:cubicBezTo>
                  <a:cubicBezTo>
                    <a:pt x="205" y="176"/>
                    <a:pt x="199" y="185"/>
                    <a:pt x="192" y="193"/>
                  </a:cubicBezTo>
                  <a:cubicBezTo>
                    <a:pt x="184" y="200"/>
                    <a:pt x="174" y="206"/>
                    <a:pt x="174" y="206"/>
                  </a:cubicBez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cxnSp>
        <p:nvCxnSpPr>
          <p:cNvPr id="96" name="Straight Arrow Connector 95"/>
          <p:cNvCxnSpPr>
            <a:cxnSpLocks/>
          </p:cNvCxnSpPr>
          <p:nvPr/>
        </p:nvCxnSpPr>
        <p:spPr>
          <a:xfrm>
            <a:off x="7659896" y="2401514"/>
            <a:ext cx="0" cy="282574"/>
          </a:xfrm>
          <a:prstGeom prst="straightConnector1">
            <a:avLst/>
          </a:prstGeom>
          <a:noFill/>
          <a:ln w="57150" cap="flat" cmpd="sng" algn="ctr">
            <a:solidFill>
              <a:srgbClr val="0070C0"/>
            </a:solidFill>
            <a:prstDash val="solid"/>
            <a:miter lim="800000"/>
            <a:headEnd type="none"/>
            <a:tailEnd type="triangle"/>
          </a:ln>
          <a:effectLst/>
        </p:spPr>
      </p:cxnSp>
      <p:cxnSp>
        <p:nvCxnSpPr>
          <p:cNvPr id="98" name="Straight Arrow Connector 97"/>
          <p:cNvCxnSpPr>
            <a:cxnSpLocks/>
          </p:cNvCxnSpPr>
          <p:nvPr/>
        </p:nvCxnSpPr>
        <p:spPr>
          <a:xfrm>
            <a:off x="7659896" y="3962554"/>
            <a:ext cx="0" cy="281717"/>
          </a:xfrm>
          <a:prstGeom prst="straightConnector1">
            <a:avLst/>
          </a:prstGeom>
          <a:noFill/>
          <a:ln w="57150" cap="flat" cmpd="sng" algn="ctr">
            <a:solidFill>
              <a:srgbClr val="0070C0"/>
            </a:solidFill>
            <a:prstDash val="solid"/>
            <a:miter lim="800000"/>
            <a:headEnd type="none"/>
            <a:tailEnd type="triangle"/>
          </a:ln>
          <a:effectLst/>
        </p:spPr>
      </p:cxnSp>
      <p:cxnSp>
        <p:nvCxnSpPr>
          <p:cNvPr id="124" name="Straight Arrow Connector 115"/>
          <p:cNvCxnSpPr>
            <a:cxnSpLocks/>
          </p:cNvCxnSpPr>
          <p:nvPr/>
        </p:nvCxnSpPr>
        <p:spPr>
          <a:xfrm rot="10800000" flipV="1">
            <a:off x="8529592" y="1546574"/>
            <a:ext cx="1836209" cy="429022"/>
          </a:xfrm>
          <a:prstGeom prst="bentConnector3">
            <a:avLst>
              <a:gd name="adj1" fmla="val 54595"/>
            </a:avLst>
          </a:prstGeom>
          <a:noFill/>
          <a:ln w="57150" cap="flat" cmpd="sng" algn="ctr">
            <a:solidFill>
              <a:srgbClr val="0070C0"/>
            </a:solidFill>
            <a:prstDash val="solid"/>
            <a:miter lim="800000"/>
            <a:headEnd type="none"/>
            <a:tailEnd type="triangle"/>
          </a:ln>
          <a:effectLst/>
        </p:spPr>
      </p:cxnSp>
      <p:grpSp>
        <p:nvGrpSpPr>
          <p:cNvPr id="228" name="Group 227"/>
          <p:cNvGrpSpPr/>
          <p:nvPr/>
        </p:nvGrpSpPr>
        <p:grpSpPr>
          <a:xfrm>
            <a:off x="9535520" y="1254524"/>
            <a:ext cx="621792" cy="621792"/>
            <a:chOff x="15148110" y="2385739"/>
            <a:chExt cx="621792" cy="621792"/>
          </a:xfrm>
        </p:grpSpPr>
        <p:sp>
          <p:nvSpPr>
            <p:cNvPr id="85" name="Oval 84"/>
            <p:cNvSpPr/>
            <p:nvPr/>
          </p:nvSpPr>
          <p:spPr bwMode="auto">
            <a:xfrm>
              <a:off x="15148110" y="2385739"/>
              <a:ext cx="621792" cy="621792"/>
            </a:xfrm>
            <a:prstGeom prst="ellipse">
              <a:avLst/>
            </a:prstGeom>
            <a:solidFill>
              <a:srgbClr val="FFFFFF"/>
            </a:solidFill>
            <a:ln w="57150" cap="flat" cmpd="sng" algn="ctr">
              <a:solidFill>
                <a:srgbClr val="0070C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pic>
          <p:nvPicPr>
            <p:cNvPr id="4" name="Picture 3" descr="location-icon.png"/>
            <p:cNvPicPr>
              <a:picLocks noChangeAspect="1"/>
            </p:cNvPicPr>
            <p:nvPr/>
          </p:nvPicPr>
          <p:blipFill>
            <a:blip r:embed="rId9">
              <a:duotone>
                <a:schemeClr val="bg2">
                  <a:shade val="45000"/>
                  <a:satMod val="135000"/>
                </a:schemeClr>
                <a:prstClr val="white"/>
              </a:duotone>
            </a:blip>
            <a:stretch>
              <a:fillRect/>
            </a:stretch>
          </p:blipFill>
          <p:spPr>
            <a:xfrm>
              <a:off x="15233754" y="2458803"/>
              <a:ext cx="450505" cy="415220"/>
            </a:xfrm>
            <a:prstGeom prst="rect">
              <a:avLst/>
            </a:prstGeom>
          </p:spPr>
        </p:pic>
      </p:grpSp>
      <p:cxnSp>
        <p:nvCxnSpPr>
          <p:cNvPr id="101" name="Straight Arrow Connector 100"/>
          <p:cNvCxnSpPr>
            <a:cxnSpLocks/>
          </p:cNvCxnSpPr>
          <p:nvPr/>
        </p:nvCxnSpPr>
        <p:spPr>
          <a:xfrm>
            <a:off x="7899112" y="4722504"/>
            <a:ext cx="0" cy="541058"/>
          </a:xfrm>
          <a:prstGeom prst="straightConnector1">
            <a:avLst/>
          </a:prstGeom>
          <a:noFill/>
          <a:ln w="38100" cap="flat" cmpd="sng" algn="ctr">
            <a:solidFill>
              <a:schemeClr val="accent3"/>
            </a:solidFill>
            <a:prstDash val="solid"/>
            <a:miter lim="800000"/>
            <a:headEnd type="none"/>
            <a:tailEnd type="triangle"/>
          </a:ln>
          <a:effectLst/>
        </p:spPr>
      </p:cxnSp>
      <p:pic>
        <p:nvPicPr>
          <p:cNvPr id="102" name="Picture 101"/>
          <p:cNvPicPr>
            <a:picLocks noChangeAspect="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Lst>
          </a:blip>
          <a:stretch>
            <a:fillRect/>
          </a:stretch>
        </p:blipFill>
        <p:spPr>
          <a:xfrm>
            <a:off x="3681932" y="5255969"/>
            <a:ext cx="2046985" cy="1166468"/>
          </a:xfrm>
          <a:prstGeom prst="rect">
            <a:avLst/>
          </a:prstGeom>
        </p:spPr>
      </p:pic>
      <p:cxnSp>
        <p:nvCxnSpPr>
          <p:cNvPr id="103" name="Straight Arrow Connector 102"/>
          <p:cNvCxnSpPr>
            <a:cxnSpLocks/>
          </p:cNvCxnSpPr>
          <p:nvPr/>
        </p:nvCxnSpPr>
        <p:spPr>
          <a:xfrm>
            <a:off x="6712156" y="4722504"/>
            <a:ext cx="0" cy="545840"/>
          </a:xfrm>
          <a:prstGeom prst="straightConnector1">
            <a:avLst/>
          </a:prstGeom>
          <a:noFill/>
          <a:ln w="38100" cap="flat" cmpd="sng" algn="ctr">
            <a:solidFill>
              <a:schemeClr val="accent3"/>
            </a:solidFill>
            <a:prstDash val="solid"/>
            <a:miter lim="800000"/>
            <a:headEnd type="none"/>
            <a:tailEnd type="triangle"/>
          </a:ln>
          <a:effectLst/>
        </p:spPr>
      </p:cxnSp>
      <p:cxnSp>
        <p:nvCxnSpPr>
          <p:cNvPr id="108" name="Straight Arrow Connector 107"/>
          <p:cNvCxnSpPr>
            <a:cxnSpLocks/>
          </p:cNvCxnSpPr>
          <p:nvPr/>
        </p:nvCxnSpPr>
        <p:spPr>
          <a:xfrm>
            <a:off x="5548354" y="4722504"/>
            <a:ext cx="1" cy="541058"/>
          </a:xfrm>
          <a:prstGeom prst="straightConnector1">
            <a:avLst/>
          </a:prstGeom>
          <a:noFill/>
          <a:ln w="38100" cap="flat" cmpd="sng" algn="ctr">
            <a:solidFill>
              <a:schemeClr val="accent3"/>
            </a:solidFill>
            <a:prstDash val="solid"/>
            <a:miter lim="800000"/>
            <a:headEnd type="none"/>
            <a:tailEnd type="triangle"/>
          </a:ln>
          <a:effectLst/>
        </p:spPr>
      </p:cxnSp>
      <p:cxnSp>
        <p:nvCxnSpPr>
          <p:cNvPr id="126" name="Straight Arrow Connector 125"/>
          <p:cNvCxnSpPr>
            <a:cxnSpLocks/>
          </p:cNvCxnSpPr>
          <p:nvPr/>
        </p:nvCxnSpPr>
        <p:spPr>
          <a:xfrm>
            <a:off x="9034430" y="4635201"/>
            <a:ext cx="0" cy="922188"/>
          </a:xfrm>
          <a:prstGeom prst="straightConnector1">
            <a:avLst/>
          </a:prstGeom>
          <a:noFill/>
          <a:ln w="38100" cap="flat" cmpd="sng" algn="ctr">
            <a:solidFill>
              <a:schemeClr val="accent3"/>
            </a:solidFill>
            <a:prstDash val="solid"/>
            <a:miter lim="800000"/>
            <a:headEnd type="none"/>
            <a:tailEnd type="triangle"/>
          </a:ln>
          <a:effectLst/>
        </p:spPr>
      </p:cxnSp>
      <p:sp>
        <p:nvSpPr>
          <p:cNvPr id="127" name="TextBox 137"/>
          <p:cNvSpPr txBox="1"/>
          <p:nvPr/>
        </p:nvSpPr>
        <p:spPr>
          <a:xfrm>
            <a:off x="10338837" y="5451820"/>
            <a:ext cx="1673707" cy="690874"/>
          </a:xfrm>
          <a:prstGeom prst="rect">
            <a:avLst/>
          </a:prstGeom>
          <a:noFill/>
        </p:spPr>
        <p:txBody>
          <a:bodyPr wrap="square" lIns="182828" tIns="146262" rIns="182828" bIns="146262" rtlCol="0">
            <a:spAutoFit/>
          </a:bodyPr>
          <a:lstStyle>
            <a:defPPr>
              <a:defRPr lang="en-US"/>
            </a:defPPr>
            <a:lvl1pPr algn="ctr" defTabSz="932418">
              <a:lnSpc>
                <a:spcPct val="90000"/>
              </a:lnSpc>
              <a:spcBef>
                <a:spcPts val="612"/>
              </a:spcBef>
              <a:spcAft>
                <a:spcPts val="600"/>
              </a:spcAft>
              <a:defRPr sz="1428"/>
            </a:lvl1pPr>
          </a:lstStyle>
          <a:p>
            <a:pPr marL="0" marR="0" lvl="0" indent="0" algn="l" defTabSz="932418" eaLnBrk="1" fontAlgn="auto" latinLnBrk="0" hangingPunct="1">
              <a:lnSpc>
                <a:spcPct val="90000"/>
              </a:lnSpc>
              <a:spcBef>
                <a:spcPts val="612"/>
              </a:spcBef>
              <a:spcAft>
                <a:spcPts val="600"/>
              </a:spcAft>
              <a:buClrTx/>
              <a:buSzTx/>
              <a:buFontTx/>
              <a:buNone/>
              <a:tabLst/>
              <a:defRPr/>
            </a:pPr>
            <a:r>
              <a:rPr kumimoji="0" lang="en-US" sz="1428" b="0" i="0" u="none" strike="noStrike" kern="0" cap="none" spc="0" normalizeH="0" baseline="0" noProof="0" dirty="0">
                <a:ln>
                  <a:noFill/>
                </a:ln>
                <a:solidFill>
                  <a:sysClr val="windowText" lastClr="000000"/>
                </a:solidFill>
                <a:effectLst/>
                <a:uLnTx/>
                <a:uFillTx/>
              </a:rPr>
              <a:t>SIEM connector</a:t>
            </a:r>
            <a:br>
              <a:rPr kumimoji="0" lang="en-US" sz="1428" b="0" i="0" u="none" strike="noStrike" kern="0" cap="none" spc="0" normalizeH="0" baseline="0" noProof="0" dirty="0">
                <a:ln>
                  <a:noFill/>
                </a:ln>
                <a:solidFill>
                  <a:sysClr val="windowText" lastClr="000000"/>
                </a:solidFill>
                <a:effectLst/>
                <a:uLnTx/>
                <a:uFillTx/>
              </a:rPr>
            </a:br>
            <a:r>
              <a:rPr kumimoji="0" lang="en-US" sz="1428" b="0" i="0" u="none" strike="noStrike" kern="0" cap="none" spc="0" normalizeH="0" baseline="0" noProof="0" dirty="0">
                <a:ln>
                  <a:noFill/>
                </a:ln>
                <a:solidFill>
                  <a:sysClr val="windowText" lastClr="000000"/>
                </a:solidFill>
                <a:effectLst/>
                <a:uLnTx/>
                <a:uFillTx/>
              </a:rPr>
              <a:t>(</a:t>
            </a:r>
            <a:r>
              <a:rPr lang="en-US" kern="0" dirty="0">
                <a:solidFill>
                  <a:sysClr val="windowText" lastClr="000000"/>
                </a:solidFill>
              </a:rPr>
              <a:t>Coming Q4)</a:t>
            </a:r>
            <a:endParaRPr kumimoji="0" lang="en-US" sz="1428" b="0" i="0" u="none" strike="noStrike" kern="0" cap="none" spc="0" normalizeH="0" baseline="0" noProof="0" dirty="0">
              <a:ln>
                <a:noFill/>
              </a:ln>
              <a:solidFill>
                <a:sysClr val="windowText" lastClr="000000"/>
              </a:solidFill>
              <a:effectLst/>
              <a:uLnTx/>
              <a:uFillTx/>
            </a:endParaRPr>
          </a:p>
        </p:txBody>
      </p:sp>
      <p:pic>
        <p:nvPicPr>
          <p:cNvPr id="207" name="Picture 206"/>
          <p:cNvPicPr>
            <a:picLocks noChangeAspect="1"/>
          </p:cNvPicPr>
          <p:nvPr/>
        </p:nvPicPr>
        <p:blipFill>
          <a:blip r:embed="rId12"/>
          <a:stretch>
            <a:fillRect/>
          </a:stretch>
        </p:blipFill>
        <p:spPr>
          <a:xfrm>
            <a:off x="7601762" y="5261683"/>
            <a:ext cx="738211" cy="1163896"/>
          </a:xfrm>
          <a:prstGeom prst="rect">
            <a:avLst/>
          </a:prstGeom>
        </p:spPr>
      </p:pic>
      <p:sp>
        <p:nvSpPr>
          <p:cNvPr id="208" name="Rectangular Callout 49"/>
          <p:cNvSpPr/>
          <p:nvPr/>
        </p:nvSpPr>
        <p:spPr bwMode="auto">
          <a:xfrm>
            <a:off x="7768195" y="5421415"/>
            <a:ext cx="280249" cy="128141"/>
          </a:xfrm>
          <a:prstGeom prst="wedgeRectCallout">
            <a:avLst>
              <a:gd name="adj1" fmla="val -22462"/>
              <a:gd name="adj2" fmla="val 94010"/>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3CA2C6"/>
                </a:solidFill>
                <a:effectLst/>
                <a:uLnTx/>
                <a:uFillTx/>
              </a:rPr>
              <a:t>SMS</a:t>
            </a:r>
          </a:p>
        </p:txBody>
      </p:sp>
      <p:grpSp>
        <p:nvGrpSpPr>
          <p:cNvPr id="129" name="Group 128"/>
          <p:cNvGrpSpPr/>
          <p:nvPr/>
        </p:nvGrpSpPr>
        <p:grpSpPr>
          <a:xfrm>
            <a:off x="5823050" y="5258541"/>
            <a:ext cx="1684579" cy="1223949"/>
            <a:chOff x="9726612" y="4081463"/>
            <a:chExt cx="2455885" cy="1784350"/>
          </a:xfrm>
        </p:grpSpPr>
        <p:sp>
          <p:nvSpPr>
            <p:cNvPr id="160" name="AutoShape 28"/>
            <p:cNvSpPr>
              <a:spLocks noChangeAspect="1" noChangeArrowheads="1" noTextEdit="1"/>
            </p:cNvSpPr>
            <p:nvPr/>
          </p:nvSpPr>
          <p:spPr bwMode="auto">
            <a:xfrm>
              <a:off x="9731375" y="4081463"/>
              <a:ext cx="2370138"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61" name="Freeform 31"/>
            <p:cNvSpPr>
              <a:spLocks/>
            </p:cNvSpPr>
            <p:nvPr/>
          </p:nvSpPr>
          <p:spPr bwMode="auto">
            <a:xfrm>
              <a:off x="10385425" y="5064126"/>
              <a:ext cx="261938" cy="115888"/>
            </a:xfrm>
            <a:custGeom>
              <a:avLst/>
              <a:gdLst>
                <a:gd name="T0" fmla="*/ 12 w 52"/>
                <a:gd name="T1" fmla="*/ 0 h 23"/>
                <a:gd name="T2" fmla="*/ 0 w 52"/>
                <a:gd name="T3" fmla="*/ 11 h 23"/>
                <a:gd name="T4" fmla="*/ 0 w 52"/>
                <a:gd name="T5" fmla="*/ 11 h 23"/>
                <a:gd name="T6" fmla="*/ 12 w 52"/>
                <a:gd name="T7" fmla="*/ 23 h 23"/>
                <a:gd name="T8" fmla="*/ 40 w 52"/>
                <a:gd name="T9" fmla="*/ 23 h 23"/>
                <a:gd name="T10" fmla="*/ 52 w 52"/>
                <a:gd name="T11" fmla="*/ 11 h 23"/>
                <a:gd name="T12" fmla="*/ 52 w 52"/>
                <a:gd name="T13" fmla="*/ 11 h 23"/>
                <a:gd name="T14" fmla="*/ 40 w 52"/>
                <a:gd name="T15" fmla="*/ 0 h 23"/>
                <a:gd name="T16" fmla="*/ 12 w 52"/>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3">
                  <a:moveTo>
                    <a:pt x="12" y="0"/>
                  </a:moveTo>
                  <a:cubicBezTo>
                    <a:pt x="5" y="0"/>
                    <a:pt x="0" y="5"/>
                    <a:pt x="0" y="11"/>
                  </a:cubicBezTo>
                  <a:cubicBezTo>
                    <a:pt x="0" y="11"/>
                    <a:pt x="0" y="11"/>
                    <a:pt x="0" y="11"/>
                  </a:cubicBezTo>
                  <a:cubicBezTo>
                    <a:pt x="0" y="17"/>
                    <a:pt x="5" y="23"/>
                    <a:pt x="12" y="23"/>
                  </a:cubicBezTo>
                  <a:cubicBezTo>
                    <a:pt x="40" y="23"/>
                    <a:pt x="40" y="23"/>
                    <a:pt x="40" y="23"/>
                  </a:cubicBezTo>
                  <a:cubicBezTo>
                    <a:pt x="47" y="23"/>
                    <a:pt x="52" y="17"/>
                    <a:pt x="52" y="11"/>
                  </a:cubicBezTo>
                  <a:cubicBezTo>
                    <a:pt x="52" y="11"/>
                    <a:pt x="52" y="11"/>
                    <a:pt x="52" y="11"/>
                  </a:cubicBezTo>
                  <a:cubicBezTo>
                    <a:pt x="52" y="5"/>
                    <a:pt x="47" y="0"/>
                    <a:pt x="40" y="0"/>
                  </a:cubicBezTo>
                  <a:lnTo>
                    <a:pt x="12" y="0"/>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62" name="Freeform 32"/>
            <p:cNvSpPr>
              <a:spLocks/>
            </p:cNvSpPr>
            <p:nvPr/>
          </p:nvSpPr>
          <p:spPr bwMode="auto">
            <a:xfrm>
              <a:off x="9726612" y="4852988"/>
              <a:ext cx="698500" cy="927100"/>
            </a:xfrm>
            <a:custGeom>
              <a:avLst/>
              <a:gdLst>
                <a:gd name="T0" fmla="*/ 0 w 139"/>
                <a:gd name="T1" fmla="*/ 184 h 184"/>
                <a:gd name="T2" fmla="*/ 34 w 139"/>
                <a:gd name="T3" fmla="*/ 116 h 184"/>
                <a:gd name="T4" fmla="*/ 30 w 139"/>
                <a:gd name="T5" fmla="*/ 90 h 184"/>
                <a:gd name="T6" fmla="*/ 30 w 139"/>
                <a:gd name="T7" fmla="*/ 58 h 184"/>
                <a:gd name="T8" fmla="*/ 81 w 139"/>
                <a:gd name="T9" fmla="*/ 0 h 184"/>
                <a:gd name="T10" fmla="*/ 139 w 139"/>
                <a:gd name="T11" fmla="*/ 58 h 184"/>
                <a:gd name="T12" fmla="*/ 139 w 139"/>
                <a:gd name="T13" fmla="*/ 90 h 184"/>
                <a:gd name="T14" fmla="*/ 106 w 139"/>
                <a:gd name="T15" fmla="*/ 142 h 184"/>
                <a:gd name="T16" fmla="*/ 94 w 139"/>
                <a:gd name="T17" fmla="*/ 184 h 184"/>
                <a:gd name="T18" fmla="*/ 0 w 139"/>
                <a:gd name="T1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84">
                  <a:moveTo>
                    <a:pt x="0" y="184"/>
                  </a:moveTo>
                  <a:cubicBezTo>
                    <a:pt x="34" y="116"/>
                    <a:pt x="34" y="116"/>
                    <a:pt x="34" y="116"/>
                  </a:cubicBezTo>
                  <a:cubicBezTo>
                    <a:pt x="31" y="108"/>
                    <a:pt x="30" y="99"/>
                    <a:pt x="30" y="90"/>
                  </a:cubicBezTo>
                  <a:cubicBezTo>
                    <a:pt x="30" y="58"/>
                    <a:pt x="30" y="58"/>
                    <a:pt x="30" y="58"/>
                  </a:cubicBezTo>
                  <a:cubicBezTo>
                    <a:pt x="30" y="26"/>
                    <a:pt x="48" y="0"/>
                    <a:pt x="81" y="0"/>
                  </a:cubicBezTo>
                  <a:cubicBezTo>
                    <a:pt x="113" y="0"/>
                    <a:pt x="139" y="26"/>
                    <a:pt x="139" y="58"/>
                  </a:cubicBezTo>
                  <a:cubicBezTo>
                    <a:pt x="139" y="90"/>
                    <a:pt x="139" y="90"/>
                    <a:pt x="139" y="90"/>
                  </a:cubicBezTo>
                  <a:cubicBezTo>
                    <a:pt x="139" y="113"/>
                    <a:pt x="126" y="133"/>
                    <a:pt x="106" y="142"/>
                  </a:cubicBezTo>
                  <a:cubicBezTo>
                    <a:pt x="94" y="184"/>
                    <a:pt x="94" y="184"/>
                    <a:pt x="94" y="184"/>
                  </a:cubicBezTo>
                  <a:lnTo>
                    <a:pt x="0" y="184"/>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63" name="Freeform 33"/>
            <p:cNvSpPr>
              <a:spLocks/>
            </p:cNvSpPr>
            <p:nvPr/>
          </p:nvSpPr>
          <p:spPr bwMode="auto">
            <a:xfrm>
              <a:off x="9988550" y="4086226"/>
              <a:ext cx="2068513" cy="1290638"/>
            </a:xfrm>
            <a:custGeom>
              <a:avLst/>
              <a:gdLst>
                <a:gd name="T0" fmla="*/ 411 w 411"/>
                <a:gd name="T1" fmla="*/ 250 h 256"/>
                <a:gd name="T2" fmla="*/ 406 w 411"/>
                <a:gd name="T3" fmla="*/ 256 h 256"/>
                <a:gd name="T4" fmla="*/ 6 w 411"/>
                <a:gd name="T5" fmla="*/ 256 h 256"/>
                <a:gd name="T6" fmla="*/ 0 w 411"/>
                <a:gd name="T7" fmla="*/ 250 h 256"/>
                <a:gd name="T8" fmla="*/ 0 w 411"/>
                <a:gd name="T9" fmla="*/ 6 h 256"/>
                <a:gd name="T10" fmla="*/ 6 w 411"/>
                <a:gd name="T11" fmla="*/ 0 h 256"/>
                <a:gd name="T12" fmla="*/ 406 w 411"/>
                <a:gd name="T13" fmla="*/ 0 h 256"/>
                <a:gd name="T14" fmla="*/ 411 w 411"/>
                <a:gd name="T15" fmla="*/ 6 h 256"/>
                <a:gd name="T16" fmla="*/ 411 w 411"/>
                <a:gd name="T17" fmla="*/ 25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256">
                  <a:moveTo>
                    <a:pt x="411" y="250"/>
                  </a:moveTo>
                  <a:cubicBezTo>
                    <a:pt x="411" y="253"/>
                    <a:pt x="409" y="256"/>
                    <a:pt x="406" y="256"/>
                  </a:cubicBezTo>
                  <a:cubicBezTo>
                    <a:pt x="6" y="256"/>
                    <a:pt x="6" y="256"/>
                    <a:pt x="6" y="256"/>
                  </a:cubicBezTo>
                  <a:cubicBezTo>
                    <a:pt x="3" y="256"/>
                    <a:pt x="0" y="253"/>
                    <a:pt x="0" y="250"/>
                  </a:cubicBezTo>
                  <a:cubicBezTo>
                    <a:pt x="0" y="6"/>
                    <a:pt x="0" y="6"/>
                    <a:pt x="0" y="6"/>
                  </a:cubicBezTo>
                  <a:cubicBezTo>
                    <a:pt x="0" y="3"/>
                    <a:pt x="3" y="0"/>
                    <a:pt x="6" y="0"/>
                  </a:cubicBezTo>
                  <a:cubicBezTo>
                    <a:pt x="406" y="0"/>
                    <a:pt x="406" y="0"/>
                    <a:pt x="406" y="0"/>
                  </a:cubicBezTo>
                  <a:cubicBezTo>
                    <a:pt x="409" y="0"/>
                    <a:pt x="411" y="3"/>
                    <a:pt x="411" y="6"/>
                  </a:cubicBezTo>
                  <a:lnTo>
                    <a:pt x="411" y="2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endParaRPr>
            </a:p>
          </p:txBody>
        </p:sp>
        <p:sp>
          <p:nvSpPr>
            <p:cNvPr id="164" name="Freeform 34"/>
            <p:cNvSpPr>
              <a:spLocks/>
            </p:cNvSpPr>
            <p:nvPr/>
          </p:nvSpPr>
          <p:spPr bwMode="auto">
            <a:xfrm>
              <a:off x="10148888" y="4241801"/>
              <a:ext cx="1751013" cy="968375"/>
            </a:xfrm>
            <a:custGeom>
              <a:avLst/>
              <a:gdLst>
                <a:gd name="T0" fmla="*/ 348 w 348"/>
                <a:gd name="T1" fmla="*/ 187 h 192"/>
                <a:gd name="T2" fmla="*/ 343 w 348"/>
                <a:gd name="T3" fmla="*/ 192 h 192"/>
                <a:gd name="T4" fmla="*/ 5 w 348"/>
                <a:gd name="T5" fmla="*/ 192 h 192"/>
                <a:gd name="T6" fmla="*/ 0 w 348"/>
                <a:gd name="T7" fmla="*/ 187 h 192"/>
                <a:gd name="T8" fmla="*/ 0 w 348"/>
                <a:gd name="T9" fmla="*/ 5 h 192"/>
                <a:gd name="T10" fmla="*/ 5 w 348"/>
                <a:gd name="T11" fmla="*/ 0 h 192"/>
                <a:gd name="T12" fmla="*/ 343 w 348"/>
                <a:gd name="T13" fmla="*/ 0 h 192"/>
                <a:gd name="T14" fmla="*/ 348 w 348"/>
                <a:gd name="T15" fmla="*/ 5 h 192"/>
                <a:gd name="T16" fmla="*/ 348 w 348"/>
                <a:gd name="T17" fmla="*/ 1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192">
                  <a:moveTo>
                    <a:pt x="348" y="187"/>
                  </a:moveTo>
                  <a:cubicBezTo>
                    <a:pt x="348" y="190"/>
                    <a:pt x="345" y="192"/>
                    <a:pt x="343" y="192"/>
                  </a:cubicBezTo>
                  <a:cubicBezTo>
                    <a:pt x="5" y="192"/>
                    <a:pt x="5" y="192"/>
                    <a:pt x="5" y="192"/>
                  </a:cubicBezTo>
                  <a:cubicBezTo>
                    <a:pt x="2" y="192"/>
                    <a:pt x="0" y="190"/>
                    <a:pt x="0" y="187"/>
                  </a:cubicBezTo>
                  <a:cubicBezTo>
                    <a:pt x="0" y="5"/>
                    <a:pt x="0" y="5"/>
                    <a:pt x="0" y="5"/>
                  </a:cubicBezTo>
                  <a:cubicBezTo>
                    <a:pt x="0" y="2"/>
                    <a:pt x="2" y="0"/>
                    <a:pt x="5" y="0"/>
                  </a:cubicBezTo>
                  <a:cubicBezTo>
                    <a:pt x="343" y="0"/>
                    <a:pt x="343" y="0"/>
                    <a:pt x="343" y="0"/>
                  </a:cubicBezTo>
                  <a:cubicBezTo>
                    <a:pt x="345" y="0"/>
                    <a:pt x="348" y="2"/>
                    <a:pt x="348" y="5"/>
                  </a:cubicBezTo>
                  <a:lnTo>
                    <a:pt x="348" y="18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rPr>
                <a:t>You have mail!</a:t>
              </a:r>
            </a:p>
          </p:txBody>
        </p:sp>
        <p:sp>
          <p:nvSpPr>
            <p:cNvPr id="165" name="Freeform 186"/>
            <p:cNvSpPr>
              <a:spLocks/>
            </p:cNvSpPr>
            <p:nvPr/>
          </p:nvSpPr>
          <p:spPr bwMode="auto">
            <a:xfrm>
              <a:off x="9877425" y="4716463"/>
              <a:ext cx="241300" cy="261938"/>
            </a:xfrm>
            <a:custGeom>
              <a:avLst/>
              <a:gdLst>
                <a:gd name="T0" fmla="*/ 43 w 48"/>
                <a:gd name="T1" fmla="*/ 9 h 52"/>
                <a:gd name="T2" fmla="*/ 43 w 48"/>
                <a:gd name="T3" fmla="*/ 26 h 52"/>
                <a:gd name="T4" fmla="*/ 22 w 48"/>
                <a:gd name="T5" fmla="*/ 47 h 52"/>
                <a:gd name="T6" fmla="*/ 5 w 48"/>
                <a:gd name="T7" fmla="*/ 47 h 52"/>
                <a:gd name="T8" fmla="*/ 5 w 48"/>
                <a:gd name="T9" fmla="*/ 30 h 52"/>
                <a:gd name="T10" fmla="*/ 35 w 48"/>
                <a:gd name="T11" fmla="*/ 0 h 52"/>
                <a:gd name="T12" fmla="*/ 43 w 48"/>
                <a:gd name="T13" fmla="*/ 9 h 52"/>
              </a:gdLst>
              <a:ahLst/>
              <a:cxnLst>
                <a:cxn ang="0">
                  <a:pos x="T0" y="T1"/>
                </a:cxn>
                <a:cxn ang="0">
                  <a:pos x="T2" y="T3"/>
                </a:cxn>
                <a:cxn ang="0">
                  <a:pos x="T4" y="T5"/>
                </a:cxn>
                <a:cxn ang="0">
                  <a:pos x="T6" y="T7"/>
                </a:cxn>
                <a:cxn ang="0">
                  <a:pos x="T8" y="T9"/>
                </a:cxn>
                <a:cxn ang="0">
                  <a:pos x="T10" y="T11"/>
                </a:cxn>
                <a:cxn ang="0">
                  <a:pos x="T12" y="T13"/>
                </a:cxn>
              </a:cxnLst>
              <a:rect l="0" t="0" r="r" b="b"/>
              <a:pathLst>
                <a:path w="48" h="52">
                  <a:moveTo>
                    <a:pt x="43" y="9"/>
                  </a:moveTo>
                  <a:cubicBezTo>
                    <a:pt x="48" y="14"/>
                    <a:pt x="48" y="21"/>
                    <a:pt x="43" y="26"/>
                  </a:cubicBezTo>
                  <a:cubicBezTo>
                    <a:pt x="22" y="47"/>
                    <a:pt x="22" y="47"/>
                    <a:pt x="22" y="47"/>
                  </a:cubicBezTo>
                  <a:cubicBezTo>
                    <a:pt x="17" y="52"/>
                    <a:pt x="9" y="52"/>
                    <a:pt x="5" y="47"/>
                  </a:cubicBezTo>
                  <a:cubicBezTo>
                    <a:pt x="0" y="43"/>
                    <a:pt x="0" y="35"/>
                    <a:pt x="5" y="30"/>
                  </a:cubicBezTo>
                  <a:cubicBezTo>
                    <a:pt x="35" y="0"/>
                    <a:pt x="35" y="0"/>
                    <a:pt x="35" y="0"/>
                  </a:cubicBezTo>
                  <a:lnTo>
                    <a:pt x="43" y="9"/>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66" name="Freeform 187"/>
            <p:cNvSpPr>
              <a:spLocks/>
            </p:cNvSpPr>
            <p:nvPr/>
          </p:nvSpPr>
          <p:spPr bwMode="auto">
            <a:xfrm>
              <a:off x="9877425" y="4837113"/>
              <a:ext cx="146050" cy="368300"/>
            </a:xfrm>
            <a:custGeom>
              <a:avLst/>
              <a:gdLst>
                <a:gd name="T0" fmla="*/ 0 w 29"/>
                <a:gd name="T1" fmla="*/ 55 h 73"/>
                <a:gd name="T2" fmla="*/ 15 w 29"/>
                <a:gd name="T3" fmla="*/ 70 h 73"/>
                <a:gd name="T4" fmla="*/ 15 w 29"/>
                <a:gd name="T5" fmla="*/ 70 h 73"/>
                <a:gd name="T6" fmla="*/ 29 w 29"/>
                <a:gd name="T7" fmla="*/ 65 h 73"/>
                <a:gd name="T8" fmla="*/ 29 w 29"/>
                <a:gd name="T9" fmla="*/ 8 h 73"/>
                <a:gd name="T10" fmla="*/ 15 w 29"/>
                <a:gd name="T11" fmla="*/ 3 h 73"/>
                <a:gd name="T12" fmla="*/ 15 w 29"/>
                <a:gd name="T13" fmla="*/ 3 h 73"/>
                <a:gd name="T14" fmla="*/ 0 w 29"/>
                <a:gd name="T15" fmla="*/ 18 h 73"/>
                <a:gd name="T16" fmla="*/ 0 w 29"/>
                <a:gd name="T1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3">
                  <a:moveTo>
                    <a:pt x="0" y="55"/>
                  </a:moveTo>
                  <a:cubicBezTo>
                    <a:pt x="0" y="63"/>
                    <a:pt x="6" y="70"/>
                    <a:pt x="15" y="70"/>
                  </a:cubicBezTo>
                  <a:cubicBezTo>
                    <a:pt x="15" y="70"/>
                    <a:pt x="15" y="70"/>
                    <a:pt x="15" y="70"/>
                  </a:cubicBezTo>
                  <a:cubicBezTo>
                    <a:pt x="23" y="70"/>
                    <a:pt x="29" y="73"/>
                    <a:pt x="29" y="65"/>
                  </a:cubicBezTo>
                  <a:cubicBezTo>
                    <a:pt x="29" y="8"/>
                    <a:pt x="29" y="8"/>
                    <a:pt x="29" y="8"/>
                  </a:cubicBezTo>
                  <a:cubicBezTo>
                    <a:pt x="29" y="0"/>
                    <a:pt x="23" y="3"/>
                    <a:pt x="15" y="3"/>
                  </a:cubicBezTo>
                  <a:cubicBezTo>
                    <a:pt x="15" y="3"/>
                    <a:pt x="15" y="3"/>
                    <a:pt x="15" y="3"/>
                  </a:cubicBezTo>
                  <a:cubicBezTo>
                    <a:pt x="6" y="3"/>
                    <a:pt x="0" y="9"/>
                    <a:pt x="0" y="18"/>
                  </a:cubicBezTo>
                  <a:lnTo>
                    <a:pt x="0" y="55"/>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68" name="Freeform 188"/>
            <p:cNvSpPr>
              <a:spLocks/>
            </p:cNvSpPr>
            <p:nvPr/>
          </p:nvSpPr>
          <p:spPr bwMode="auto">
            <a:xfrm>
              <a:off x="9998075" y="4716463"/>
              <a:ext cx="69850" cy="60325"/>
            </a:xfrm>
            <a:custGeom>
              <a:avLst/>
              <a:gdLst>
                <a:gd name="T0" fmla="*/ 11 w 14"/>
                <a:gd name="T1" fmla="*/ 0 h 12"/>
                <a:gd name="T2" fmla="*/ 14 w 14"/>
                <a:gd name="T3" fmla="*/ 3 h 12"/>
                <a:gd name="T4" fmla="*/ 9 w 14"/>
                <a:gd name="T5" fmla="*/ 8 h 12"/>
                <a:gd name="T6" fmla="*/ 0 w 14"/>
                <a:gd name="T7" fmla="*/ 11 h 12"/>
                <a:gd name="T8" fmla="*/ 11 w 14"/>
                <a:gd name="T9" fmla="*/ 0 h 12"/>
              </a:gdLst>
              <a:ahLst/>
              <a:cxnLst>
                <a:cxn ang="0">
                  <a:pos x="T0" y="T1"/>
                </a:cxn>
                <a:cxn ang="0">
                  <a:pos x="T2" y="T3"/>
                </a:cxn>
                <a:cxn ang="0">
                  <a:pos x="T4" y="T5"/>
                </a:cxn>
                <a:cxn ang="0">
                  <a:pos x="T6" y="T7"/>
                </a:cxn>
                <a:cxn ang="0">
                  <a:pos x="T8" y="T9"/>
                </a:cxn>
              </a:cxnLst>
              <a:rect l="0" t="0" r="r" b="b"/>
              <a:pathLst>
                <a:path w="14" h="12">
                  <a:moveTo>
                    <a:pt x="11" y="0"/>
                  </a:moveTo>
                  <a:cubicBezTo>
                    <a:pt x="14" y="3"/>
                    <a:pt x="14" y="3"/>
                    <a:pt x="14" y="3"/>
                  </a:cubicBezTo>
                  <a:cubicBezTo>
                    <a:pt x="9" y="8"/>
                    <a:pt x="9" y="8"/>
                    <a:pt x="9" y="8"/>
                  </a:cubicBezTo>
                  <a:cubicBezTo>
                    <a:pt x="7" y="11"/>
                    <a:pt x="3" y="12"/>
                    <a:pt x="0" y="11"/>
                  </a:cubicBezTo>
                  <a:lnTo>
                    <a:pt x="11" y="0"/>
                  </a:lnTo>
                  <a:close/>
                </a:path>
              </a:pathLst>
            </a:custGeom>
            <a:solidFill>
              <a:srgbClr val="EFD9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70" name="Freeform 189"/>
            <p:cNvSpPr>
              <a:spLocks/>
            </p:cNvSpPr>
            <p:nvPr/>
          </p:nvSpPr>
          <p:spPr bwMode="auto">
            <a:xfrm>
              <a:off x="9972675" y="5089526"/>
              <a:ext cx="241300" cy="635000"/>
            </a:xfrm>
            <a:custGeom>
              <a:avLst/>
              <a:gdLst>
                <a:gd name="T0" fmla="*/ 0 w 48"/>
                <a:gd name="T1" fmla="*/ 0 h 126"/>
                <a:gd name="T2" fmla="*/ 48 w 48"/>
                <a:gd name="T3" fmla="*/ 63 h 126"/>
                <a:gd name="T4" fmla="*/ 0 w 48"/>
                <a:gd name="T5" fmla="*/ 126 h 126"/>
                <a:gd name="T6" fmla="*/ 0 w 48"/>
                <a:gd name="T7" fmla="*/ 0 h 126"/>
              </a:gdLst>
              <a:ahLst/>
              <a:cxnLst>
                <a:cxn ang="0">
                  <a:pos x="T0" y="T1"/>
                </a:cxn>
                <a:cxn ang="0">
                  <a:pos x="T2" y="T3"/>
                </a:cxn>
                <a:cxn ang="0">
                  <a:pos x="T4" y="T5"/>
                </a:cxn>
                <a:cxn ang="0">
                  <a:pos x="T6" y="T7"/>
                </a:cxn>
              </a:cxnLst>
              <a:rect l="0" t="0" r="r" b="b"/>
              <a:pathLst>
                <a:path w="48" h="126">
                  <a:moveTo>
                    <a:pt x="0" y="0"/>
                  </a:moveTo>
                  <a:cubicBezTo>
                    <a:pt x="28" y="8"/>
                    <a:pt x="48" y="33"/>
                    <a:pt x="48" y="63"/>
                  </a:cubicBezTo>
                  <a:cubicBezTo>
                    <a:pt x="48" y="93"/>
                    <a:pt x="28" y="119"/>
                    <a:pt x="0" y="126"/>
                  </a:cubicBezTo>
                  <a:lnTo>
                    <a:pt x="0" y="0"/>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71" name="Freeform 190"/>
            <p:cNvSpPr>
              <a:spLocks/>
            </p:cNvSpPr>
            <p:nvPr/>
          </p:nvSpPr>
          <p:spPr bwMode="auto">
            <a:xfrm>
              <a:off x="10213975" y="5376863"/>
              <a:ext cx="201613" cy="131763"/>
            </a:xfrm>
            <a:custGeom>
              <a:avLst/>
              <a:gdLst>
                <a:gd name="T0" fmla="*/ 26 w 40"/>
                <a:gd name="T1" fmla="*/ 26 h 26"/>
                <a:gd name="T2" fmla="*/ 0 w 40"/>
                <a:gd name="T3" fmla="*/ 0 h 26"/>
                <a:gd name="T4" fmla="*/ 40 w 40"/>
                <a:gd name="T5" fmla="*/ 0 h 26"/>
                <a:gd name="T6" fmla="*/ 26 w 40"/>
                <a:gd name="T7" fmla="*/ 26 h 26"/>
              </a:gdLst>
              <a:ahLst/>
              <a:cxnLst>
                <a:cxn ang="0">
                  <a:pos x="T0" y="T1"/>
                </a:cxn>
                <a:cxn ang="0">
                  <a:pos x="T2" y="T3"/>
                </a:cxn>
                <a:cxn ang="0">
                  <a:pos x="T4" y="T5"/>
                </a:cxn>
                <a:cxn ang="0">
                  <a:pos x="T6" y="T7"/>
                </a:cxn>
              </a:cxnLst>
              <a:rect l="0" t="0" r="r" b="b"/>
              <a:pathLst>
                <a:path w="40" h="26">
                  <a:moveTo>
                    <a:pt x="26" y="26"/>
                  </a:moveTo>
                  <a:cubicBezTo>
                    <a:pt x="0" y="0"/>
                    <a:pt x="0" y="0"/>
                    <a:pt x="0" y="0"/>
                  </a:cubicBezTo>
                  <a:cubicBezTo>
                    <a:pt x="40" y="0"/>
                    <a:pt x="40" y="0"/>
                    <a:pt x="40" y="0"/>
                  </a:cubicBezTo>
                  <a:cubicBezTo>
                    <a:pt x="38" y="10"/>
                    <a:pt x="33" y="19"/>
                    <a:pt x="26" y="26"/>
                  </a:cubicBezTo>
                  <a:close/>
                </a:path>
              </a:pathLst>
            </a:custGeom>
            <a:solidFill>
              <a:srgbClr val="CC8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grpSp>
          <p:nvGrpSpPr>
            <p:cNvPr id="172" name="Group 12"/>
            <p:cNvGrpSpPr>
              <a:grpSpLocks noChangeAspect="1"/>
            </p:cNvGrpSpPr>
            <p:nvPr/>
          </p:nvGrpSpPr>
          <p:grpSpPr bwMode="auto">
            <a:xfrm>
              <a:off x="10287549" y="4626998"/>
              <a:ext cx="621736" cy="438777"/>
              <a:chOff x="2687" y="2025"/>
              <a:chExt cx="384" cy="271"/>
            </a:xfrm>
            <a:solidFill>
              <a:schemeClr val="tx2"/>
            </a:solidFill>
          </p:grpSpPr>
          <p:sp>
            <p:nvSpPr>
              <p:cNvPr id="202" name="Freeform 74"/>
              <p:cNvSpPr>
                <a:spLocks/>
              </p:cNvSpPr>
              <p:nvPr/>
            </p:nvSpPr>
            <p:spPr bwMode="auto">
              <a:xfrm>
                <a:off x="2713" y="2025"/>
                <a:ext cx="332" cy="157"/>
              </a:xfrm>
              <a:custGeom>
                <a:avLst/>
                <a:gdLst>
                  <a:gd name="T0" fmla="*/ 0 w 138"/>
                  <a:gd name="T1" fmla="*/ 0 h 65"/>
                  <a:gd name="T2" fmla="*/ 63 w 138"/>
                  <a:gd name="T3" fmla="*/ 63 h 65"/>
                  <a:gd name="T4" fmla="*/ 69 w 138"/>
                  <a:gd name="T5" fmla="*/ 65 h 65"/>
                  <a:gd name="T6" fmla="*/ 75 w 138"/>
                  <a:gd name="T7" fmla="*/ 63 h 65"/>
                  <a:gd name="T8" fmla="*/ 138 w 138"/>
                  <a:gd name="T9" fmla="*/ 0 h 65"/>
                  <a:gd name="T10" fmla="*/ 0 w 138"/>
                  <a:gd name="T11" fmla="*/ 0 h 65"/>
                </a:gdLst>
                <a:ahLst/>
                <a:cxnLst>
                  <a:cxn ang="0">
                    <a:pos x="T0" y="T1"/>
                  </a:cxn>
                  <a:cxn ang="0">
                    <a:pos x="T2" y="T3"/>
                  </a:cxn>
                  <a:cxn ang="0">
                    <a:pos x="T4" y="T5"/>
                  </a:cxn>
                  <a:cxn ang="0">
                    <a:pos x="T6" y="T7"/>
                  </a:cxn>
                  <a:cxn ang="0">
                    <a:pos x="T8" y="T9"/>
                  </a:cxn>
                  <a:cxn ang="0">
                    <a:pos x="T10" y="T11"/>
                  </a:cxn>
                </a:cxnLst>
                <a:rect l="0" t="0" r="r" b="b"/>
                <a:pathLst>
                  <a:path w="138" h="65">
                    <a:moveTo>
                      <a:pt x="0" y="0"/>
                    </a:moveTo>
                    <a:cubicBezTo>
                      <a:pt x="63" y="63"/>
                      <a:pt x="63" y="63"/>
                      <a:pt x="63" y="63"/>
                    </a:cubicBezTo>
                    <a:cubicBezTo>
                      <a:pt x="65" y="65"/>
                      <a:pt x="67" y="65"/>
                      <a:pt x="69" y="65"/>
                    </a:cubicBezTo>
                    <a:cubicBezTo>
                      <a:pt x="71" y="65"/>
                      <a:pt x="73" y="65"/>
                      <a:pt x="75" y="63"/>
                    </a:cubicBezTo>
                    <a:cubicBezTo>
                      <a:pt x="138" y="0"/>
                      <a:pt x="138" y="0"/>
                      <a:pt x="138" y="0"/>
                    </a:cubicBez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204" name="Freeform 75"/>
              <p:cNvSpPr>
                <a:spLocks/>
              </p:cNvSpPr>
              <p:nvPr/>
            </p:nvSpPr>
            <p:spPr bwMode="auto">
              <a:xfrm>
                <a:off x="2691" y="2160"/>
                <a:ext cx="375" cy="136"/>
              </a:xfrm>
              <a:custGeom>
                <a:avLst/>
                <a:gdLst>
                  <a:gd name="T0" fmla="*/ 102 w 156"/>
                  <a:gd name="T1" fmla="*/ 0 h 56"/>
                  <a:gd name="T2" fmla="*/ 90 w 156"/>
                  <a:gd name="T3" fmla="*/ 13 h 56"/>
                  <a:gd name="T4" fmla="*/ 78 w 156"/>
                  <a:gd name="T5" fmla="*/ 17 h 56"/>
                  <a:gd name="T6" fmla="*/ 67 w 156"/>
                  <a:gd name="T7" fmla="*/ 13 h 56"/>
                  <a:gd name="T8" fmla="*/ 54 w 156"/>
                  <a:gd name="T9" fmla="*/ 0 h 56"/>
                  <a:gd name="T10" fmla="*/ 1 w 156"/>
                  <a:gd name="T11" fmla="*/ 53 h 56"/>
                  <a:gd name="T12" fmla="*/ 0 w 156"/>
                  <a:gd name="T13" fmla="*/ 54 h 56"/>
                  <a:gd name="T14" fmla="*/ 6 w 156"/>
                  <a:gd name="T15" fmla="*/ 56 h 56"/>
                  <a:gd name="T16" fmla="*/ 150 w 156"/>
                  <a:gd name="T17" fmla="*/ 56 h 56"/>
                  <a:gd name="T18" fmla="*/ 156 w 156"/>
                  <a:gd name="T19" fmla="*/ 54 h 56"/>
                  <a:gd name="T20" fmla="*/ 155 w 156"/>
                  <a:gd name="T21" fmla="*/ 53 h 56"/>
                  <a:gd name="T22" fmla="*/ 102 w 156"/>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56">
                    <a:moveTo>
                      <a:pt x="102" y="0"/>
                    </a:moveTo>
                    <a:cubicBezTo>
                      <a:pt x="90" y="13"/>
                      <a:pt x="90" y="13"/>
                      <a:pt x="90" y="13"/>
                    </a:cubicBezTo>
                    <a:cubicBezTo>
                      <a:pt x="86" y="16"/>
                      <a:pt x="82" y="17"/>
                      <a:pt x="78" y="17"/>
                    </a:cubicBezTo>
                    <a:cubicBezTo>
                      <a:pt x="74" y="17"/>
                      <a:pt x="70" y="16"/>
                      <a:pt x="67" y="13"/>
                    </a:cubicBezTo>
                    <a:cubicBezTo>
                      <a:pt x="54" y="0"/>
                      <a:pt x="54" y="0"/>
                      <a:pt x="54" y="0"/>
                    </a:cubicBezTo>
                    <a:cubicBezTo>
                      <a:pt x="1" y="53"/>
                      <a:pt x="1" y="53"/>
                      <a:pt x="1" y="53"/>
                    </a:cubicBezTo>
                    <a:cubicBezTo>
                      <a:pt x="1" y="53"/>
                      <a:pt x="1" y="53"/>
                      <a:pt x="0" y="54"/>
                    </a:cubicBezTo>
                    <a:cubicBezTo>
                      <a:pt x="2" y="55"/>
                      <a:pt x="4" y="56"/>
                      <a:pt x="6" y="56"/>
                    </a:cubicBezTo>
                    <a:cubicBezTo>
                      <a:pt x="150" y="56"/>
                      <a:pt x="150" y="56"/>
                      <a:pt x="150" y="56"/>
                    </a:cubicBezTo>
                    <a:cubicBezTo>
                      <a:pt x="152" y="56"/>
                      <a:pt x="154" y="55"/>
                      <a:pt x="156" y="54"/>
                    </a:cubicBezTo>
                    <a:cubicBezTo>
                      <a:pt x="155" y="53"/>
                      <a:pt x="155" y="53"/>
                      <a:pt x="155" y="53"/>
                    </a:cubicBezTo>
                    <a:lnTo>
                      <a:pt x="102"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205" name="Freeform 76"/>
              <p:cNvSpPr>
                <a:spLocks/>
              </p:cNvSpPr>
              <p:nvPr/>
            </p:nvSpPr>
            <p:spPr bwMode="auto">
              <a:xfrm>
                <a:off x="2687" y="2029"/>
                <a:ext cx="122" cy="240"/>
              </a:xfrm>
              <a:custGeom>
                <a:avLst/>
                <a:gdLst>
                  <a:gd name="T0" fmla="*/ 4 w 51"/>
                  <a:gd name="T1" fmla="*/ 1 h 99"/>
                  <a:gd name="T2" fmla="*/ 3 w 51"/>
                  <a:gd name="T3" fmla="*/ 0 h 99"/>
                  <a:gd name="T4" fmla="*/ 0 w 51"/>
                  <a:gd name="T5" fmla="*/ 6 h 99"/>
                  <a:gd name="T6" fmla="*/ 0 w 51"/>
                  <a:gd name="T7" fmla="*/ 99 h 99"/>
                  <a:gd name="T8" fmla="*/ 51 w 51"/>
                  <a:gd name="T9" fmla="*/ 48 h 99"/>
                  <a:gd name="T10" fmla="*/ 4 w 51"/>
                  <a:gd name="T11" fmla="*/ 1 h 99"/>
                </a:gdLst>
                <a:ahLst/>
                <a:cxnLst>
                  <a:cxn ang="0">
                    <a:pos x="T0" y="T1"/>
                  </a:cxn>
                  <a:cxn ang="0">
                    <a:pos x="T2" y="T3"/>
                  </a:cxn>
                  <a:cxn ang="0">
                    <a:pos x="T4" y="T5"/>
                  </a:cxn>
                  <a:cxn ang="0">
                    <a:pos x="T6" y="T7"/>
                  </a:cxn>
                  <a:cxn ang="0">
                    <a:pos x="T8" y="T9"/>
                  </a:cxn>
                  <a:cxn ang="0">
                    <a:pos x="T10" y="T11"/>
                  </a:cxn>
                </a:cxnLst>
                <a:rect l="0" t="0" r="r" b="b"/>
                <a:pathLst>
                  <a:path w="51" h="99">
                    <a:moveTo>
                      <a:pt x="4" y="1"/>
                    </a:moveTo>
                    <a:cubicBezTo>
                      <a:pt x="3" y="1"/>
                      <a:pt x="3" y="1"/>
                      <a:pt x="3" y="0"/>
                    </a:cubicBezTo>
                    <a:cubicBezTo>
                      <a:pt x="1" y="2"/>
                      <a:pt x="0" y="4"/>
                      <a:pt x="0" y="6"/>
                    </a:cubicBezTo>
                    <a:cubicBezTo>
                      <a:pt x="0" y="99"/>
                      <a:pt x="0" y="99"/>
                      <a:pt x="0" y="99"/>
                    </a:cubicBezTo>
                    <a:cubicBezTo>
                      <a:pt x="51" y="48"/>
                      <a:pt x="51" y="48"/>
                      <a:pt x="51" y="48"/>
                    </a:cubicBezTo>
                    <a:lnTo>
                      <a:pt x="4" y="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206" name="Freeform 77"/>
              <p:cNvSpPr>
                <a:spLocks/>
              </p:cNvSpPr>
              <p:nvPr/>
            </p:nvSpPr>
            <p:spPr bwMode="auto">
              <a:xfrm>
                <a:off x="2951" y="2029"/>
                <a:ext cx="120" cy="240"/>
              </a:xfrm>
              <a:custGeom>
                <a:avLst/>
                <a:gdLst>
                  <a:gd name="T0" fmla="*/ 47 w 50"/>
                  <a:gd name="T1" fmla="*/ 1 h 99"/>
                  <a:gd name="T2" fmla="*/ 0 w 50"/>
                  <a:gd name="T3" fmla="*/ 49 h 99"/>
                  <a:gd name="T4" fmla="*/ 50 w 50"/>
                  <a:gd name="T5" fmla="*/ 99 h 99"/>
                  <a:gd name="T6" fmla="*/ 50 w 50"/>
                  <a:gd name="T7" fmla="*/ 6 h 99"/>
                  <a:gd name="T8" fmla="*/ 48 w 50"/>
                  <a:gd name="T9" fmla="*/ 0 h 99"/>
                  <a:gd name="T10" fmla="*/ 47 w 50"/>
                  <a:gd name="T11" fmla="*/ 1 h 99"/>
                </a:gdLst>
                <a:ahLst/>
                <a:cxnLst>
                  <a:cxn ang="0">
                    <a:pos x="T0" y="T1"/>
                  </a:cxn>
                  <a:cxn ang="0">
                    <a:pos x="T2" y="T3"/>
                  </a:cxn>
                  <a:cxn ang="0">
                    <a:pos x="T4" y="T5"/>
                  </a:cxn>
                  <a:cxn ang="0">
                    <a:pos x="T6" y="T7"/>
                  </a:cxn>
                  <a:cxn ang="0">
                    <a:pos x="T8" y="T9"/>
                  </a:cxn>
                  <a:cxn ang="0">
                    <a:pos x="T10" y="T11"/>
                  </a:cxn>
                </a:cxnLst>
                <a:rect l="0" t="0" r="r" b="b"/>
                <a:pathLst>
                  <a:path w="50" h="99">
                    <a:moveTo>
                      <a:pt x="47" y="1"/>
                    </a:moveTo>
                    <a:cubicBezTo>
                      <a:pt x="0" y="49"/>
                      <a:pt x="0" y="49"/>
                      <a:pt x="0" y="49"/>
                    </a:cubicBezTo>
                    <a:cubicBezTo>
                      <a:pt x="50" y="99"/>
                      <a:pt x="50" y="99"/>
                      <a:pt x="50" y="99"/>
                    </a:cubicBezTo>
                    <a:cubicBezTo>
                      <a:pt x="50" y="6"/>
                      <a:pt x="50" y="6"/>
                      <a:pt x="50" y="6"/>
                    </a:cubicBezTo>
                    <a:cubicBezTo>
                      <a:pt x="50" y="4"/>
                      <a:pt x="49" y="2"/>
                      <a:pt x="48" y="0"/>
                    </a:cubicBezTo>
                    <a:cubicBezTo>
                      <a:pt x="47" y="1"/>
                      <a:pt x="47" y="1"/>
                      <a:pt x="47" y="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grpSp>
        <p:grpSp>
          <p:nvGrpSpPr>
            <p:cNvPr id="173" name="Group 172"/>
            <p:cNvGrpSpPr/>
            <p:nvPr/>
          </p:nvGrpSpPr>
          <p:grpSpPr>
            <a:xfrm>
              <a:off x="10747375" y="4913313"/>
              <a:ext cx="1435122" cy="873089"/>
              <a:chOff x="10747375" y="4913313"/>
              <a:chExt cx="1435122" cy="873089"/>
            </a:xfrm>
          </p:grpSpPr>
          <p:sp>
            <p:nvSpPr>
              <p:cNvPr id="174" name="Freeform 191"/>
              <p:cNvSpPr>
                <a:spLocks/>
              </p:cNvSpPr>
              <p:nvPr/>
            </p:nvSpPr>
            <p:spPr bwMode="auto">
              <a:xfrm>
                <a:off x="10747375" y="4913313"/>
                <a:ext cx="393700" cy="387350"/>
              </a:xfrm>
              <a:custGeom>
                <a:avLst/>
                <a:gdLst>
                  <a:gd name="T0" fmla="*/ 78 w 78"/>
                  <a:gd name="T1" fmla="*/ 60 h 77"/>
                  <a:gd name="T2" fmla="*/ 23 w 78"/>
                  <a:gd name="T3" fmla="*/ 5 h 77"/>
                  <a:gd name="T4" fmla="*/ 5 w 78"/>
                  <a:gd name="T5" fmla="*/ 5 h 77"/>
                  <a:gd name="T6" fmla="*/ 5 w 78"/>
                  <a:gd name="T7" fmla="*/ 22 h 77"/>
                  <a:gd name="T8" fmla="*/ 60 w 78"/>
                  <a:gd name="T9" fmla="*/ 77 h 77"/>
                  <a:gd name="T10" fmla="*/ 78 w 78"/>
                  <a:gd name="T11" fmla="*/ 60 h 77"/>
                </a:gdLst>
                <a:ahLst/>
                <a:cxnLst>
                  <a:cxn ang="0">
                    <a:pos x="T0" y="T1"/>
                  </a:cxn>
                  <a:cxn ang="0">
                    <a:pos x="T2" y="T3"/>
                  </a:cxn>
                  <a:cxn ang="0">
                    <a:pos x="T4" y="T5"/>
                  </a:cxn>
                  <a:cxn ang="0">
                    <a:pos x="T6" y="T7"/>
                  </a:cxn>
                  <a:cxn ang="0">
                    <a:pos x="T8" y="T9"/>
                  </a:cxn>
                  <a:cxn ang="0">
                    <a:pos x="T10" y="T11"/>
                  </a:cxn>
                </a:cxnLst>
                <a:rect l="0" t="0" r="r" b="b"/>
                <a:pathLst>
                  <a:path w="78" h="77">
                    <a:moveTo>
                      <a:pt x="78" y="60"/>
                    </a:moveTo>
                    <a:cubicBezTo>
                      <a:pt x="23" y="5"/>
                      <a:pt x="23" y="5"/>
                      <a:pt x="23" y="5"/>
                    </a:cubicBezTo>
                    <a:cubicBezTo>
                      <a:pt x="18" y="0"/>
                      <a:pt x="10" y="0"/>
                      <a:pt x="5" y="5"/>
                    </a:cubicBezTo>
                    <a:cubicBezTo>
                      <a:pt x="0" y="10"/>
                      <a:pt x="0" y="17"/>
                      <a:pt x="5" y="22"/>
                    </a:cubicBezTo>
                    <a:cubicBezTo>
                      <a:pt x="60" y="77"/>
                      <a:pt x="60" y="77"/>
                      <a:pt x="60" y="77"/>
                    </a:cubicBezTo>
                    <a:lnTo>
                      <a:pt x="78" y="60"/>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75" name="Freeform 192"/>
              <p:cNvSpPr>
                <a:spLocks/>
              </p:cNvSpPr>
              <p:nvPr/>
            </p:nvSpPr>
            <p:spPr bwMode="auto">
              <a:xfrm>
                <a:off x="10768013" y="4927601"/>
                <a:ext cx="111125" cy="115888"/>
              </a:xfrm>
              <a:custGeom>
                <a:avLst/>
                <a:gdLst>
                  <a:gd name="T0" fmla="*/ 6 w 22"/>
                  <a:gd name="T1" fmla="*/ 6 h 23"/>
                  <a:gd name="T2" fmla="*/ 0 w 22"/>
                  <a:gd name="T3" fmla="*/ 13 h 23"/>
                  <a:gd name="T4" fmla="*/ 6 w 22"/>
                  <a:gd name="T5" fmla="*/ 19 h 23"/>
                  <a:gd name="T6" fmla="*/ 19 w 22"/>
                  <a:gd name="T7" fmla="*/ 19 h 23"/>
                  <a:gd name="T8" fmla="*/ 19 w 22"/>
                  <a:gd name="T9" fmla="*/ 7 h 23"/>
                  <a:gd name="T10" fmla="*/ 13 w 22"/>
                  <a:gd name="T11" fmla="*/ 0 h 23"/>
                  <a:gd name="T12" fmla="*/ 6 w 22"/>
                  <a:gd name="T13" fmla="*/ 6 h 23"/>
                </a:gdLst>
                <a:ahLst/>
                <a:cxnLst>
                  <a:cxn ang="0">
                    <a:pos x="T0" y="T1"/>
                  </a:cxn>
                  <a:cxn ang="0">
                    <a:pos x="T2" y="T3"/>
                  </a:cxn>
                  <a:cxn ang="0">
                    <a:pos x="T4" y="T5"/>
                  </a:cxn>
                  <a:cxn ang="0">
                    <a:pos x="T6" y="T7"/>
                  </a:cxn>
                  <a:cxn ang="0">
                    <a:pos x="T8" y="T9"/>
                  </a:cxn>
                  <a:cxn ang="0">
                    <a:pos x="T10" y="T11"/>
                  </a:cxn>
                  <a:cxn ang="0">
                    <a:pos x="T12" y="T13"/>
                  </a:cxn>
                </a:cxnLst>
                <a:rect l="0" t="0" r="r" b="b"/>
                <a:pathLst>
                  <a:path w="22" h="23">
                    <a:moveTo>
                      <a:pt x="6" y="6"/>
                    </a:moveTo>
                    <a:cubicBezTo>
                      <a:pt x="3" y="8"/>
                      <a:pt x="1" y="11"/>
                      <a:pt x="0" y="13"/>
                    </a:cubicBezTo>
                    <a:cubicBezTo>
                      <a:pt x="6" y="19"/>
                      <a:pt x="6" y="19"/>
                      <a:pt x="6" y="19"/>
                    </a:cubicBezTo>
                    <a:cubicBezTo>
                      <a:pt x="10" y="23"/>
                      <a:pt x="15" y="23"/>
                      <a:pt x="19" y="19"/>
                    </a:cubicBezTo>
                    <a:cubicBezTo>
                      <a:pt x="22" y="16"/>
                      <a:pt x="22" y="10"/>
                      <a:pt x="19" y="7"/>
                    </a:cubicBezTo>
                    <a:cubicBezTo>
                      <a:pt x="13" y="0"/>
                      <a:pt x="13" y="0"/>
                      <a:pt x="13" y="0"/>
                    </a:cubicBezTo>
                    <a:cubicBezTo>
                      <a:pt x="10" y="2"/>
                      <a:pt x="8" y="4"/>
                      <a:pt x="6" y="6"/>
                    </a:cubicBezTo>
                    <a:close/>
                  </a:path>
                </a:pathLst>
              </a:custGeom>
              <a:solidFill>
                <a:srgbClr val="F2D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76" name="Freeform 193"/>
              <p:cNvSpPr>
                <a:spLocks/>
              </p:cNvSpPr>
              <p:nvPr/>
            </p:nvSpPr>
            <p:spPr bwMode="auto">
              <a:xfrm>
                <a:off x="10823575" y="4987926"/>
                <a:ext cx="55563" cy="50800"/>
              </a:xfrm>
              <a:custGeom>
                <a:avLst/>
                <a:gdLst>
                  <a:gd name="T0" fmla="*/ 3 w 11"/>
                  <a:gd name="T1" fmla="*/ 3 h 10"/>
                  <a:gd name="T2" fmla="*/ 1 w 11"/>
                  <a:gd name="T3" fmla="*/ 10 h 10"/>
                  <a:gd name="T4" fmla="*/ 8 w 11"/>
                  <a:gd name="T5" fmla="*/ 7 h 10"/>
                  <a:gd name="T6" fmla="*/ 10 w 11"/>
                  <a:gd name="T7" fmla="*/ 0 h 10"/>
                  <a:gd name="T8" fmla="*/ 3 w 11"/>
                  <a:gd name="T9" fmla="*/ 3 h 10"/>
                </a:gdLst>
                <a:ahLst/>
                <a:cxnLst>
                  <a:cxn ang="0">
                    <a:pos x="T0" y="T1"/>
                  </a:cxn>
                  <a:cxn ang="0">
                    <a:pos x="T2" y="T3"/>
                  </a:cxn>
                  <a:cxn ang="0">
                    <a:pos x="T4" y="T5"/>
                  </a:cxn>
                  <a:cxn ang="0">
                    <a:pos x="T6" y="T7"/>
                  </a:cxn>
                  <a:cxn ang="0">
                    <a:pos x="T8" y="T9"/>
                  </a:cxn>
                </a:cxnLst>
                <a:rect l="0" t="0" r="r" b="b"/>
                <a:pathLst>
                  <a:path w="11" h="10">
                    <a:moveTo>
                      <a:pt x="3" y="3"/>
                    </a:moveTo>
                    <a:cubicBezTo>
                      <a:pt x="1" y="5"/>
                      <a:pt x="0" y="7"/>
                      <a:pt x="1" y="10"/>
                    </a:cubicBezTo>
                    <a:cubicBezTo>
                      <a:pt x="3" y="10"/>
                      <a:pt x="6" y="9"/>
                      <a:pt x="8" y="7"/>
                    </a:cubicBezTo>
                    <a:cubicBezTo>
                      <a:pt x="10" y="5"/>
                      <a:pt x="11" y="3"/>
                      <a:pt x="10" y="0"/>
                    </a:cubicBezTo>
                    <a:cubicBezTo>
                      <a:pt x="8" y="0"/>
                      <a:pt x="5" y="1"/>
                      <a:pt x="3" y="3"/>
                    </a:cubicBezTo>
                    <a:close/>
                  </a:path>
                </a:pathLst>
              </a:custGeom>
              <a:solidFill>
                <a:srgbClr val="E0A3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79" name="Freeform 194"/>
              <p:cNvSpPr>
                <a:spLocks/>
              </p:cNvSpPr>
              <p:nvPr/>
            </p:nvSpPr>
            <p:spPr bwMode="auto">
              <a:xfrm>
                <a:off x="10874375" y="5038726"/>
                <a:ext cx="49213" cy="50800"/>
              </a:xfrm>
              <a:custGeom>
                <a:avLst/>
                <a:gdLst>
                  <a:gd name="T0" fmla="*/ 10 w 10"/>
                  <a:gd name="T1" fmla="*/ 0 h 10"/>
                  <a:gd name="T2" fmla="*/ 3 w 10"/>
                  <a:gd name="T3" fmla="*/ 3 h 10"/>
                  <a:gd name="T4" fmla="*/ 0 w 10"/>
                  <a:gd name="T5" fmla="*/ 10 h 10"/>
                </a:gdLst>
                <a:ahLst/>
                <a:cxnLst>
                  <a:cxn ang="0">
                    <a:pos x="T0" y="T1"/>
                  </a:cxn>
                  <a:cxn ang="0">
                    <a:pos x="T2" y="T3"/>
                  </a:cxn>
                  <a:cxn ang="0">
                    <a:pos x="T4" y="T5"/>
                  </a:cxn>
                </a:cxnLst>
                <a:rect l="0" t="0" r="r" b="b"/>
                <a:pathLst>
                  <a:path w="10" h="10">
                    <a:moveTo>
                      <a:pt x="10" y="0"/>
                    </a:moveTo>
                    <a:cubicBezTo>
                      <a:pt x="8" y="0"/>
                      <a:pt x="5" y="1"/>
                      <a:pt x="3" y="3"/>
                    </a:cubicBezTo>
                    <a:cubicBezTo>
                      <a:pt x="1" y="5"/>
                      <a:pt x="0" y="7"/>
                      <a:pt x="0" y="10"/>
                    </a:cubicBezTo>
                  </a:path>
                </a:pathLst>
              </a:custGeom>
              <a:noFill/>
              <a:ln w="4763"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80" name="Freeform 195"/>
              <p:cNvSpPr>
                <a:spLocks/>
              </p:cNvSpPr>
              <p:nvPr/>
            </p:nvSpPr>
            <p:spPr bwMode="auto">
              <a:xfrm>
                <a:off x="10893425" y="5059363"/>
                <a:ext cx="50800" cy="50800"/>
              </a:xfrm>
              <a:custGeom>
                <a:avLst/>
                <a:gdLst>
                  <a:gd name="T0" fmla="*/ 0 w 10"/>
                  <a:gd name="T1" fmla="*/ 10 h 10"/>
                  <a:gd name="T2" fmla="*/ 7 w 10"/>
                  <a:gd name="T3" fmla="*/ 7 h 10"/>
                  <a:gd name="T4" fmla="*/ 10 w 10"/>
                  <a:gd name="T5" fmla="*/ 0 h 10"/>
                </a:gdLst>
                <a:ahLst/>
                <a:cxnLst>
                  <a:cxn ang="0">
                    <a:pos x="T0" y="T1"/>
                  </a:cxn>
                  <a:cxn ang="0">
                    <a:pos x="T2" y="T3"/>
                  </a:cxn>
                  <a:cxn ang="0">
                    <a:pos x="T4" y="T5"/>
                  </a:cxn>
                </a:cxnLst>
                <a:rect l="0" t="0" r="r" b="b"/>
                <a:pathLst>
                  <a:path w="10" h="10">
                    <a:moveTo>
                      <a:pt x="0" y="10"/>
                    </a:moveTo>
                    <a:cubicBezTo>
                      <a:pt x="3" y="10"/>
                      <a:pt x="5" y="9"/>
                      <a:pt x="7" y="7"/>
                    </a:cubicBezTo>
                    <a:cubicBezTo>
                      <a:pt x="9" y="5"/>
                      <a:pt x="10" y="2"/>
                      <a:pt x="10" y="0"/>
                    </a:cubicBezTo>
                  </a:path>
                </a:pathLst>
              </a:custGeom>
              <a:noFill/>
              <a:ln w="4763"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81" name="Freeform 196"/>
              <p:cNvSpPr>
                <a:spLocks/>
              </p:cNvSpPr>
              <p:nvPr/>
            </p:nvSpPr>
            <p:spPr bwMode="auto">
              <a:xfrm>
                <a:off x="10893425" y="5054601"/>
                <a:ext cx="25400" cy="25400"/>
              </a:xfrm>
              <a:custGeom>
                <a:avLst/>
                <a:gdLst>
                  <a:gd name="T0" fmla="*/ 5 w 5"/>
                  <a:gd name="T1" fmla="*/ 0 h 5"/>
                  <a:gd name="T2" fmla="*/ 1 w 5"/>
                  <a:gd name="T3" fmla="*/ 2 h 5"/>
                  <a:gd name="T4" fmla="*/ 0 w 5"/>
                  <a:gd name="T5" fmla="*/ 5 h 5"/>
                </a:gdLst>
                <a:ahLst/>
                <a:cxnLst>
                  <a:cxn ang="0">
                    <a:pos x="T0" y="T1"/>
                  </a:cxn>
                  <a:cxn ang="0">
                    <a:pos x="T2" y="T3"/>
                  </a:cxn>
                  <a:cxn ang="0">
                    <a:pos x="T4" y="T5"/>
                  </a:cxn>
                </a:cxnLst>
                <a:rect l="0" t="0" r="r" b="b"/>
                <a:pathLst>
                  <a:path w="5" h="5">
                    <a:moveTo>
                      <a:pt x="5" y="0"/>
                    </a:moveTo>
                    <a:cubicBezTo>
                      <a:pt x="3" y="0"/>
                      <a:pt x="2" y="1"/>
                      <a:pt x="1" y="2"/>
                    </a:cubicBezTo>
                    <a:cubicBezTo>
                      <a:pt x="0" y="3"/>
                      <a:pt x="0" y="4"/>
                      <a:pt x="0" y="5"/>
                    </a:cubicBezTo>
                  </a:path>
                </a:pathLst>
              </a:custGeom>
              <a:noFill/>
              <a:ln w="4763"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84" name="Freeform 197"/>
              <p:cNvSpPr>
                <a:spLocks/>
              </p:cNvSpPr>
              <p:nvPr/>
            </p:nvSpPr>
            <p:spPr bwMode="auto">
              <a:xfrm>
                <a:off x="10904538" y="5064126"/>
                <a:ext cx="23813" cy="30163"/>
              </a:xfrm>
              <a:custGeom>
                <a:avLst/>
                <a:gdLst>
                  <a:gd name="T0" fmla="*/ 0 w 5"/>
                  <a:gd name="T1" fmla="*/ 6 h 6"/>
                  <a:gd name="T2" fmla="*/ 3 w 5"/>
                  <a:gd name="T3" fmla="*/ 4 h 6"/>
                  <a:gd name="T4" fmla="*/ 5 w 5"/>
                  <a:gd name="T5" fmla="*/ 0 h 6"/>
                </a:gdLst>
                <a:ahLst/>
                <a:cxnLst>
                  <a:cxn ang="0">
                    <a:pos x="T0" y="T1"/>
                  </a:cxn>
                  <a:cxn ang="0">
                    <a:pos x="T2" y="T3"/>
                  </a:cxn>
                  <a:cxn ang="0">
                    <a:pos x="T4" y="T5"/>
                  </a:cxn>
                </a:cxnLst>
                <a:rect l="0" t="0" r="r" b="b"/>
                <a:pathLst>
                  <a:path w="5" h="6">
                    <a:moveTo>
                      <a:pt x="0" y="6"/>
                    </a:moveTo>
                    <a:cubicBezTo>
                      <a:pt x="1" y="5"/>
                      <a:pt x="2" y="5"/>
                      <a:pt x="3" y="4"/>
                    </a:cubicBezTo>
                    <a:cubicBezTo>
                      <a:pt x="4" y="3"/>
                      <a:pt x="5" y="2"/>
                      <a:pt x="5" y="0"/>
                    </a:cubicBezTo>
                  </a:path>
                </a:pathLst>
              </a:custGeom>
              <a:noFill/>
              <a:ln w="4763"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86" name="Freeform 198"/>
              <p:cNvSpPr>
                <a:spLocks/>
              </p:cNvSpPr>
              <p:nvPr/>
            </p:nvSpPr>
            <p:spPr bwMode="auto">
              <a:xfrm>
                <a:off x="10983913" y="5145088"/>
                <a:ext cx="50800" cy="50800"/>
              </a:xfrm>
              <a:custGeom>
                <a:avLst/>
                <a:gdLst>
                  <a:gd name="T0" fmla="*/ 10 w 10"/>
                  <a:gd name="T1" fmla="*/ 0 h 10"/>
                  <a:gd name="T2" fmla="*/ 3 w 10"/>
                  <a:gd name="T3" fmla="*/ 4 h 10"/>
                  <a:gd name="T4" fmla="*/ 0 w 10"/>
                  <a:gd name="T5" fmla="*/ 10 h 10"/>
                </a:gdLst>
                <a:ahLst/>
                <a:cxnLst>
                  <a:cxn ang="0">
                    <a:pos x="T0" y="T1"/>
                  </a:cxn>
                  <a:cxn ang="0">
                    <a:pos x="T2" y="T3"/>
                  </a:cxn>
                  <a:cxn ang="0">
                    <a:pos x="T4" y="T5"/>
                  </a:cxn>
                </a:cxnLst>
                <a:rect l="0" t="0" r="r" b="b"/>
                <a:pathLst>
                  <a:path w="10" h="10">
                    <a:moveTo>
                      <a:pt x="10" y="0"/>
                    </a:moveTo>
                    <a:cubicBezTo>
                      <a:pt x="7" y="1"/>
                      <a:pt x="5" y="2"/>
                      <a:pt x="3" y="4"/>
                    </a:cubicBezTo>
                    <a:cubicBezTo>
                      <a:pt x="1" y="6"/>
                      <a:pt x="0" y="8"/>
                      <a:pt x="0" y="10"/>
                    </a:cubicBezTo>
                  </a:path>
                </a:pathLst>
              </a:custGeom>
              <a:noFill/>
              <a:ln w="4763"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87" name="Freeform 199"/>
              <p:cNvSpPr>
                <a:spLocks/>
              </p:cNvSpPr>
              <p:nvPr/>
            </p:nvSpPr>
            <p:spPr bwMode="auto">
              <a:xfrm>
                <a:off x="11004550" y="5170488"/>
                <a:ext cx="50800" cy="50800"/>
              </a:xfrm>
              <a:custGeom>
                <a:avLst/>
                <a:gdLst>
                  <a:gd name="T0" fmla="*/ 0 w 10"/>
                  <a:gd name="T1" fmla="*/ 10 h 10"/>
                  <a:gd name="T2" fmla="*/ 7 w 10"/>
                  <a:gd name="T3" fmla="*/ 7 h 10"/>
                  <a:gd name="T4" fmla="*/ 10 w 10"/>
                  <a:gd name="T5" fmla="*/ 0 h 10"/>
                </a:gdLst>
                <a:ahLst/>
                <a:cxnLst>
                  <a:cxn ang="0">
                    <a:pos x="T0" y="T1"/>
                  </a:cxn>
                  <a:cxn ang="0">
                    <a:pos x="T2" y="T3"/>
                  </a:cxn>
                  <a:cxn ang="0">
                    <a:pos x="T4" y="T5"/>
                  </a:cxn>
                </a:cxnLst>
                <a:rect l="0" t="0" r="r" b="b"/>
                <a:pathLst>
                  <a:path w="10" h="10">
                    <a:moveTo>
                      <a:pt x="0" y="10"/>
                    </a:moveTo>
                    <a:cubicBezTo>
                      <a:pt x="3" y="10"/>
                      <a:pt x="5" y="9"/>
                      <a:pt x="7" y="7"/>
                    </a:cubicBezTo>
                    <a:cubicBezTo>
                      <a:pt x="9" y="5"/>
                      <a:pt x="10" y="2"/>
                      <a:pt x="10" y="0"/>
                    </a:cubicBezTo>
                  </a:path>
                </a:pathLst>
              </a:custGeom>
              <a:noFill/>
              <a:ln w="4763"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88" name="Freeform 200"/>
              <p:cNvSpPr>
                <a:spLocks/>
              </p:cNvSpPr>
              <p:nvPr/>
            </p:nvSpPr>
            <p:spPr bwMode="auto">
              <a:xfrm>
                <a:off x="10999788" y="5165726"/>
                <a:ext cx="30163" cy="23813"/>
              </a:xfrm>
              <a:custGeom>
                <a:avLst/>
                <a:gdLst>
                  <a:gd name="T0" fmla="*/ 6 w 6"/>
                  <a:gd name="T1" fmla="*/ 0 h 5"/>
                  <a:gd name="T2" fmla="*/ 2 w 6"/>
                  <a:gd name="T3" fmla="*/ 2 h 5"/>
                  <a:gd name="T4" fmla="*/ 0 w 6"/>
                  <a:gd name="T5" fmla="*/ 5 h 5"/>
                </a:gdLst>
                <a:ahLst/>
                <a:cxnLst>
                  <a:cxn ang="0">
                    <a:pos x="T0" y="T1"/>
                  </a:cxn>
                  <a:cxn ang="0">
                    <a:pos x="T2" y="T3"/>
                  </a:cxn>
                  <a:cxn ang="0">
                    <a:pos x="T4" y="T5"/>
                  </a:cxn>
                </a:cxnLst>
                <a:rect l="0" t="0" r="r" b="b"/>
                <a:pathLst>
                  <a:path w="6" h="5">
                    <a:moveTo>
                      <a:pt x="6" y="0"/>
                    </a:moveTo>
                    <a:cubicBezTo>
                      <a:pt x="4" y="0"/>
                      <a:pt x="3" y="1"/>
                      <a:pt x="2" y="2"/>
                    </a:cubicBezTo>
                    <a:cubicBezTo>
                      <a:pt x="1" y="3"/>
                      <a:pt x="1" y="4"/>
                      <a:pt x="0" y="5"/>
                    </a:cubicBezTo>
                  </a:path>
                </a:pathLst>
              </a:custGeom>
              <a:noFill/>
              <a:ln w="4763"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89" name="Freeform 201"/>
              <p:cNvSpPr>
                <a:spLocks/>
              </p:cNvSpPr>
              <p:nvPr/>
            </p:nvSpPr>
            <p:spPr bwMode="auto">
              <a:xfrm>
                <a:off x="11014075" y="5175251"/>
                <a:ext cx="25400" cy="25400"/>
              </a:xfrm>
              <a:custGeom>
                <a:avLst/>
                <a:gdLst>
                  <a:gd name="T0" fmla="*/ 0 w 5"/>
                  <a:gd name="T1" fmla="*/ 5 h 5"/>
                  <a:gd name="T2" fmla="*/ 3 w 5"/>
                  <a:gd name="T3" fmla="*/ 4 h 5"/>
                  <a:gd name="T4" fmla="*/ 5 w 5"/>
                  <a:gd name="T5" fmla="*/ 0 h 5"/>
                </a:gdLst>
                <a:ahLst/>
                <a:cxnLst>
                  <a:cxn ang="0">
                    <a:pos x="T0" y="T1"/>
                  </a:cxn>
                  <a:cxn ang="0">
                    <a:pos x="T2" y="T3"/>
                  </a:cxn>
                  <a:cxn ang="0">
                    <a:pos x="T4" y="T5"/>
                  </a:cxn>
                </a:cxnLst>
                <a:rect l="0" t="0" r="r" b="b"/>
                <a:pathLst>
                  <a:path w="5" h="5">
                    <a:moveTo>
                      <a:pt x="0" y="5"/>
                    </a:moveTo>
                    <a:cubicBezTo>
                      <a:pt x="1" y="5"/>
                      <a:pt x="2" y="5"/>
                      <a:pt x="3" y="4"/>
                    </a:cubicBezTo>
                    <a:cubicBezTo>
                      <a:pt x="4" y="3"/>
                      <a:pt x="5" y="2"/>
                      <a:pt x="5" y="0"/>
                    </a:cubicBezTo>
                  </a:path>
                </a:pathLst>
              </a:custGeom>
              <a:noFill/>
              <a:ln w="4763"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90" name="Freeform 202"/>
              <p:cNvSpPr>
                <a:spLocks/>
              </p:cNvSpPr>
              <p:nvPr/>
            </p:nvSpPr>
            <p:spPr bwMode="auto">
              <a:xfrm>
                <a:off x="11080750" y="4953001"/>
                <a:ext cx="387350" cy="261938"/>
              </a:xfrm>
              <a:custGeom>
                <a:avLst/>
                <a:gdLst>
                  <a:gd name="T0" fmla="*/ 77 w 77"/>
                  <a:gd name="T1" fmla="*/ 12 h 52"/>
                  <a:gd name="T2" fmla="*/ 70 w 77"/>
                  <a:gd name="T3" fmla="*/ 5 h 52"/>
                  <a:gd name="T4" fmla="*/ 53 w 77"/>
                  <a:gd name="T5" fmla="*/ 5 h 52"/>
                  <a:gd name="T6" fmla="*/ 44 w 77"/>
                  <a:gd name="T7" fmla="*/ 14 h 52"/>
                  <a:gd name="T8" fmla="*/ 27 w 77"/>
                  <a:gd name="T9" fmla="*/ 15 h 52"/>
                  <a:gd name="T10" fmla="*/ 18 w 77"/>
                  <a:gd name="T11" fmla="*/ 25 h 52"/>
                  <a:gd name="T12" fmla="*/ 5 w 77"/>
                  <a:gd name="T13" fmla="*/ 28 h 52"/>
                  <a:gd name="T14" fmla="*/ 5 w 77"/>
                  <a:gd name="T15" fmla="*/ 45 h 52"/>
                  <a:gd name="T16" fmla="*/ 12 w 77"/>
                  <a:gd name="T17" fmla="*/ 52 h 52"/>
                  <a:gd name="T18" fmla="*/ 26 w 77"/>
                  <a:gd name="T19" fmla="*/ 38 h 52"/>
                  <a:gd name="T20" fmla="*/ 27 w 77"/>
                  <a:gd name="T21" fmla="*/ 39 h 52"/>
                  <a:gd name="T22" fmla="*/ 31 w 77"/>
                  <a:gd name="T23" fmla="*/ 36 h 52"/>
                  <a:gd name="T24" fmla="*/ 34 w 77"/>
                  <a:gd name="T25" fmla="*/ 39 h 52"/>
                  <a:gd name="T26" fmla="*/ 48 w 77"/>
                  <a:gd name="T27" fmla="*/ 25 h 52"/>
                  <a:gd name="T28" fmla="*/ 58 w 77"/>
                  <a:gd name="T29" fmla="*/ 35 h 52"/>
                  <a:gd name="T30" fmla="*/ 70 w 77"/>
                  <a:gd name="T31" fmla="*/ 22 h 52"/>
                  <a:gd name="T32" fmla="*/ 68 w 77"/>
                  <a:gd name="T33" fmla="*/ 21 h 52"/>
                  <a:gd name="T34" fmla="*/ 77 w 77"/>
                  <a:gd name="T35"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52">
                    <a:moveTo>
                      <a:pt x="77" y="12"/>
                    </a:moveTo>
                    <a:cubicBezTo>
                      <a:pt x="70" y="5"/>
                      <a:pt x="70" y="5"/>
                      <a:pt x="70" y="5"/>
                    </a:cubicBezTo>
                    <a:cubicBezTo>
                      <a:pt x="65" y="0"/>
                      <a:pt x="57" y="0"/>
                      <a:pt x="53" y="5"/>
                    </a:cubicBezTo>
                    <a:cubicBezTo>
                      <a:pt x="44" y="14"/>
                      <a:pt x="44" y="14"/>
                      <a:pt x="44" y="14"/>
                    </a:cubicBezTo>
                    <a:cubicBezTo>
                      <a:pt x="39" y="10"/>
                      <a:pt x="32" y="10"/>
                      <a:pt x="27" y="15"/>
                    </a:cubicBezTo>
                    <a:cubicBezTo>
                      <a:pt x="18" y="25"/>
                      <a:pt x="18" y="25"/>
                      <a:pt x="18" y="25"/>
                    </a:cubicBezTo>
                    <a:cubicBezTo>
                      <a:pt x="13" y="23"/>
                      <a:pt x="8" y="24"/>
                      <a:pt x="5" y="28"/>
                    </a:cubicBezTo>
                    <a:cubicBezTo>
                      <a:pt x="0" y="32"/>
                      <a:pt x="0" y="40"/>
                      <a:pt x="5" y="45"/>
                    </a:cubicBezTo>
                    <a:cubicBezTo>
                      <a:pt x="12" y="52"/>
                      <a:pt x="12" y="52"/>
                      <a:pt x="12" y="52"/>
                    </a:cubicBezTo>
                    <a:cubicBezTo>
                      <a:pt x="26" y="38"/>
                      <a:pt x="26" y="38"/>
                      <a:pt x="26" y="38"/>
                    </a:cubicBezTo>
                    <a:cubicBezTo>
                      <a:pt x="27" y="39"/>
                      <a:pt x="27" y="39"/>
                      <a:pt x="27" y="39"/>
                    </a:cubicBezTo>
                    <a:cubicBezTo>
                      <a:pt x="31" y="36"/>
                      <a:pt x="31" y="36"/>
                      <a:pt x="31" y="36"/>
                    </a:cubicBezTo>
                    <a:cubicBezTo>
                      <a:pt x="34" y="39"/>
                      <a:pt x="34" y="39"/>
                      <a:pt x="34" y="39"/>
                    </a:cubicBezTo>
                    <a:cubicBezTo>
                      <a:pt x="48" y="25"/>
                      <a:pt x="48" y="25"/>
                      <a:pt x="48" y="25"/>
                    </a:cubicBezTo>
                    <a:cubicBezTo>
                      <a:pt x="58" y="35"/>
                      <a:pt x="58" y="35"/>
                      <a:pt x="58" y="35"/>
                    </a:cubicBezTo>
                    <a:cubicBezTo>
                      <a:pt x="70" y="22"/>
                      <a:pt x="70" y="22"/>
                      <a:pt x="70" y="22"/>
                    </a:cubicBezTo>
                    <a:cubicBezTo>
                      <a:pt x="68" y="21"/>
                      <a:pt x="68" y="21"/>
                      <a:pt x="68" y="21"/>
                    </a:cubicBezTo>
                    <a:lnTo>
                      <a:pt x="77" y="12"/>
                    </a:lnTo>
                    <a:close/>
                  </a:path>
                </a:pathLst>
              </a:custGeom>
              <a:solidFill>
                <a:srgbClr val="CC8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91" name="Freeform 203"/>
              <p:cNvSpPr>
                <a:spLocks/>
              </p:cNvSpPr>
              <p:nvPr/>
            </p:nvSpPr>
            <p:spPr bwMode="auto">
              <a:xfrm>
                <a:off x="11034713" y="5013326"/>
                <a:ext cx="679450" cy="671513"/>
              </a:xfrm>
              <a:custGeom>
                <a:avLst/>
                <a:gdLst>
                  <a:gd name="T0" fmla="*/ 250 w 428"/>
                  <a:gd name="T1" fmla="*/ 423 h 423"/>
                  <a:gd name="T2" fmla="*/ 428 w 428"/>
                  <a:gd name="T3" fmla="*/ 308 h 423"/>
                  <a:gd name="T4" fmla="*/ 273 w 428"/>
                  <a:gd name="T5" fmla="*/ 0 h 423"/>
                  <a:gd name="T6" fmla="*/ 212 w 428"/>
                  <a:gd name="T7" fmla="*/ 51 h 423"/>
                  <a:gd name="T8" fmla="*/ 140 w 428"/>
                  <a:gd name="T9" fmla="*/ 89 h 423"/>
                  <a:gd name="T10" fmla="*/ 60 w 428"/>
                  <a:gd name="T11" fmla="*/ 121 h 423"/>
                  <a:gd name="T12" fmla="*/ 0 w 428"/>
                  <a:gd name="T13" fmla="*/ 172 h 423"/>
                  <a:gd name="T14" fmla="*/ 250 w 428"/>
                  <a:gd name="T15" fmla="*/ 423 h 4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8" h="423">
                    <a:moveTo>
                      <a:pt x="250" y="423"/>
                    </a:moveTo>
                    <a:lnTo>
                      <a:pt x="428" y="308"/>
                    </a:lnTo>
                    <a:lnTo>
                      <a:pt x="273" y="0"/>
                    </a:lnTo>
                    <a:lnTo>
                      <a:pt x="212" y="51"/>
                    </a:lnTo>
                    <a:lnTo>
                      <a:pt x="140" y="89"/>
                    </a:lnTo>
                    <a:lnTo>
                      <a:pt x="60" y="121"/>
                    </a:lnTo>
                    <a:lnTo>
                      <a:pt x="0" y="172"/>
                    </a:lnTo>
                    <a:lnTo>
                      <a:pt x="250" y="423"/>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92" name="Freeform 204"/>
              <p:cNvSpPr>
                <a:spLocks/>
              </p:cNvSpPr>
              <p:nvPr/>
            </p:nvSpPr>
            <p:spPr bwMode="auto">
              <a:xfrm>
                <a:off x="11115675" y="5099051"/>
                <a:ext cx="146050" cy="146050"/>
              </a:xfrm>
              <a:custGeom>
                <a:avLst/>
                <a:gdLst>
                  <a:gd name="T0" fmla="*/ 29 w 29"/>
                  <a:gd name="T1" fmla="*/ 12 h 29"/>
                  <a:gd name="T2" fmla="*/ 22 w 29"/>
                  <a:gd name="T3" fmla="*/ 5 h 29"/>
                  <a:gd name="T4" fmla="*/ 5 w 29"/>
                  <a:gd name="T5" fmla="*/ 5 h 29"/>
                  <a:gd name="T6" fmla="*/ 5 w 29"/>
                  <a:gd name="T7" fmla="*/ 23 h 29"/>
                  <a:gd name="T8" fmla="*/ 11 w 29"/>
                  <a:gd name="T9" fmla="*/ 29 h 29"/>
                  <a:gd name="T10" fmla="*/ 29 w 29"/>
                  <a:gd name="T11" fmla="*/ 12 h 29"/>
                </a:gdLst>
                <a:ahLst/>
                <a:cxnLst>
                  <a:cxn ang="0">
                    <a:pos x="T0" y="T1"/>
                  </a:cxn>
                  <a:cxn ang="0">
                    <a:pos x="T2" y="T3"/>
                  </a:cxn>
                  <a:cxn ang="0">
                    <a:pos x="T4" y="T5"/>
                  </a:cxn>
                  <a:cxn ang="0">
                    <a:pos x="T6" y="T7"/>
                  </a:cxn>
                  <a:cxn ang="0">
                    <a:pos x="T8" y="T9"/>
                  </a:cxn>
                  <a:cxn ang="0">
                    <a:pos x="T10" y="T11"/>
                  </a:cxn>
                </a:cxnLst>
                <a:rect l="0" t="0" r="r" b="b"/>
                <a:pathLst>
                  <a:path w="29" h="29">
                    <a:moveTo>
                      <a:pt x="29" y="12"/>
                    </a:moveTo>
                    <a:cubicBezTo>
                      <a:pt x="22" y="5"/>
                      <a:pt x="22" y="5"/>
                      <a:pt x="22" y="5"/>
                    </a:cubicBezTo>
                    <a:cubicBezTo>
                      <a:pt x="17" y="0"/>
                      <a:pt x="9" y="0"/>
                      <a:pt x="5" y="5"/>
                    </a:cubicBezTo>
                    <a:cubicBezTo>
                      <a:pt x="0" y="10"/>
                      <a:pt x="0" y="18"/>
                      <a:pt x="5" y="23"/>
                    </a:cubicBezTo>
                    <a:cubicBezTo>
                      <a:pt x="11" y="29"/>
                      <a:pt x="11" y="29"/>
                      <a:pt x="11" y="29"/>
                    </a:cubicBezTo>
                    <a:lnTo>
                      <a:pt x="29" y="12"/>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93" name="Freeform 205"/>
              <p:cNvSpPr>
                <a:spLocks/>
              </p:cNvSpPr>
              <p:nvPr/>
            </p:nvSpPr>
            <p:spPr bwMode="auto">
              <a:xfrm>
                <a:off x="11225213" y="5038726"/>
                <a:ext cx="146050" cy="146050"/>
              </a:xfrm>
              <a:custGeom>
                <a:avLst/>
                <a:gdLst>
                  <a:gd name="T0" fmla="*/ 29 w 29"/>
                  <a:gd name="T1" fmla="*/ 11 h 29"/>
                  <a:gd name="T2" fmla="*/ 22 w 29"/>
                  <a:gd name="T3" fmla="*/ 4 h 29"/>
                  <a:gd name="T4" fmla="*/ 5 w 29"/>
                  <a:gd name="T5" fmla="*/ 4 h 29"/>
                  <a:gd name="T6" fmla="*/ 5 w 29"/>
                  <a:gd name="T7" fmla="*/ 22 h 29"/>
                  <a:gd name="T8" fmla="*/ 12 w 29"/>
                  <a:gd name="T9" fmla="*/ 29 h 29"/>
                  <a:gd name="T10" fmla="*/ 29 w 29"/>
                  <a:gd name="T11" fmla="*/ 11 h 29"/>
                </a:gdLst>
                <a:ahLst/>
                <a:cxnLst>
                  <a:cxn ang="0">
                    <a:pos x="T0" y="T1"/>
                  </a:cxn>
                  <a:cxn ang="0">
                    <a:pos x="T2" y="T3"/>
                  </a:cxn>
                  <a:cxn ang="0">
                    <a:pos x="T4" y="T5"/>
                  </a:cxn>
                  <a:cxn ang="0">
                    <a:pos x="T6" y="T7"/>
                  </a:cxn>
                  <a:cxn ang="0">
                    <a:pos x="T8" y="T9"/>
                  </a:cxn>
                  <a:cxn ang="0">
                    <a:pos x="T10" y="T11"/>
                  </a:cxn>
                </a:cxnLst>
                <a:rect l="0" t="0" r="r" b="b"/>
                <a:pathLst>
                  <a:path w="29" h="29">
                    <a:moveTo>
                      <a:pt x="29" y="11"/>
                    </a:moveTo>
                    <a:cubicBezTo>
                      <a:pt x="22" y="4"/>
                      <a:pt x="22" y="4"/>
                      <a:pt x="22" y="4"/>
                    </a:cubicBezTo>
                    <a:cubicBezTo>
                      <a:pt x="18" y="0"/>
                      <a:pt x="10" y="0"/>
                      <a:pt x="5" y="4"/>
                    </a:cubicBezTo>
                    <a:cubicBezTo>
                      <a:pt x="0" y="9"/>
                      <a:pt x="0" y="17"/>
                      <a:pt x="5" y="22"/>
                    </a:cubicBezTo>
                    <a:cubicBezTo>
                      <a:pt x="12" y="29"/>
                      <a:pt x="12" y="29"/>
                      <a:pt x="12" y="29"/>
                    </a:cubicBezTo>
                    <a:lnTo>
                      <a:pt x="29" y="11"/>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94" name="Freeform 206"/>
              <p:cNvSpPr>
                <a:spLocks/>
              </p:cNvSpPr>
              <p:nvPr/>
            </p:nvSpPr>
            <p:spPr bwMode="auto">
              <a:xfrm>
                <a:off x="11352213" y="4987926"/>
                <a:ext cx="120650" cy="147638"/>
              </a:xfrm>
              <a:custGeom>
                <a:avLst/>
                <a:gdLst>
                  <a:gd name="T0" fmla="*/ 24 w 24"/>
                  <a:gd name="T1" fmla="*/ 16 h 29"/>
                  <a:gd name="T2" fmla="*/ 23 w 24"/>
                  <a:gd name="T3" fmla="*/ 5 h 29"/>
                  <a:gd name="T4" fmla="*/ 5 w 24"/>
                  <a:gd name="T5" fmla="*/ 5 h 29"/>
                  <a:gd name="T6" fmla="*/ 5 w 24"/>
                  <a:gd name="T7" fmla="*/ 22 h 29"/>
                  <a:gd name="T8" fmla="*/ 12 w 24"/>
                  <a:gd name="T9" fmla="*/ 29 h 29"/>
                  <a:gd name="T10" fmla="*/ 24 w 24"/>
                  <a:gd name="T11" fmla="*/ 16 h 29"/>
                </a:gdLst>
                <a:ahLst/>
                <a:cxnLst>
                  <a:cxn ang="0">
                    <a:pos x="T0" y="T1"/>
                  </a:cxn>
                  <a:cxn ang="0">
                    <a:pos x="T2" y="T3"/>
                  </a:cxn>
                  <a:cxn ang="0">
                    <a:pos x="T4" y="T5"/>
                  </a:cxn>
                  <a:cxn ang="0">
                    <a:pos x="T6" y="T7"/>
                  </a:cxn>
                  <a:cxn ang="0">
                    <a:pos x="T8" y="T9"/>
                  </a:cxn>
                  <a:cxn ang="0">
                    <a:pos x="T10" y="T11"/>
                  </a:cxn>
                </a:cxnLst>
                <a:rect l="0" t="0" r="r" b="b"/>
                <a:pathLst>
                  <a:path w="24" h="29">
                    <a:moveTo>
                      <a:pt x="24" y="16"/>
                    </a:moveTo>
                    <a:cubicBezTo>
                      <a:pt x="23" y="5"/>
                      <a:pt x="23" y="5"/>
                      <a:pt x="23" y="5"/>
                    </a:cubicBezTo>
                    <a:cubicBezTo>
                      <a:pt x="18" y="0"/>
                      <a:pt x="10" y="0"/>
                      <a:pt x="5" y="5"/>
                    </a:cubicBezTo>
                    <a:cubicBezTo>
                      <a:pt x="0" y="9"/>
                      <a:pt x="0" y="17"/>
                      <a:pt x="5" y="22"/>
                    </a:cubicBezTo>
                    <a:cubicBezTo>
                      <a:pt x="12" y="29"/>
                      <a:pt x="12" y="29"/>
                      <a:pt x="12" y="29"/>
                    </a:cubicBezTo>
                    <a:lnTo>
                      <a:pt x="24" y="16"/>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95" name="Freeform 207"/>
              <p:cNvSpPr>
                <a:spLocks/>
              </p:cNvSpPr>
              <p:nvPr/>
            </p:nvSpPr>
            <p:spPr bwMode="auto">
              <a:xfrm>
                <a:off x="11044238" y="5330826"/>
                <a:ext cx="442913" cy="317500"/>
              </a:xfrm>
              <a:custGeom>
                <a:avLst/>
                <a:gdLst>
                  <a:gd name="T0" fmla="*/ 88 w 88"/>
                  <a:gd name="T1" fmla="*/ 63 h 63"/>
                  <a:gd name="T2" fmla="*/ 23 w 88"/>
                  <a:gd name="T3" fmla="*/ 40 h 63"/>
                  <a:gd name="T4" fmla="*/ 30 w 88"/>
                  <a:gd name="T5" fmla="*/ 0 h 63"/>
                  <a:gd name="T6" fmla="*/ 88 w 88"/>
                  <a:gd name="T7" fmla="*/ 63 h 63"/>
                </a:gdLst>
                <a:ahLst/>
                <a:cxnLst>
                  <a:cxn ang="0">
                    <a:pos x="T0" y="T1"/>
                  </a:cxn>
                  <a:cxn ang="0">
                    <a:pos x="T2" y="T3"/>
                  </a:cxn>
                  <a:cxn ang="0">
                    <a:pos x="T4" y="T5"/>
                  </a:cxn>
                  <a:cxn ang="0">
                    <a:pos x="T6" y="T7"/>
                  </a:cxn>
                </a:cxnLst>
                <a:rect l="0" t="0" r="r" b="b"/>
                <a:pathLst>
                  <a:path w="88" h="63">
                    <a:moveTo>
                      <a:pt x="88" y="63"/>
                    </a:moveTo>
                    <a:cubicBezTo>
                      <a:pt x="88" y="63"/>
                      <a:pt x="42" y="60"/>
                      <a:pt x="23" y="40"/>
                    </a:cubicBezTo>
                    <a:cubicBezTo>
                      <a:pt x="0" y="15"/>
                      <a:pt x="30" y="0"/>
                      <a:pt x="30" y="0"/>
                    </a:cubicBezTo>
                    <a:lnTo>
                      <a:pt x="88" y="63"/>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96" name="Freeform 208"/>
              <p:cNvSpPr>
                <a:spLocks/>
              </p:cNvSpPr>
              <p:nvPr/>
            </p:nvSpPr>
            <p:spPr bwMode="auto">
              <a:xfrm>
                <a:off x="11014075" y="5300663"/>
                <a:ext cx="247650" cy="257175"/>
              </a:xfrm>
              <a:custGeom>
                <a:avLst/>
                <a:gdLst>
                  <a:gd name="T0" fmla="*/ 45 w 49"/>
                  <a:gd name="T1" fmla="*/ 32 h 51"/>
                  <a:gd name="T2" fmla="*/ 44 w 49"/>
                  <a:gd name="T3" fmla="*/ 47 h 51"/>
                  <a:gd name="T4" fmla="*/ 44 w 49"/>
                  <a:gd name="T5" fmla="*/ 47 h 51"/>
                  <a:gd name="T6" fmla="*/ 29 w 49"/>
                  <a:gd name="T7" fmla="*/ 46 h 51"/>
                  <a:gd name="T8" fmla="*/ 4 w 49"/>
                  <a:gd name="T9" fmla="*/ 19 h 51"/>
                  <a:gd name="T10" fmla="*/ 5 w 49"/>
                  <a:gd name="T11" fmla="*/ 4 h 51"/>
                  <a:gd name="T12" fmla="*/ 5 w 49"/>
                  <a:gd name="T13" fmla="*/ 4 h 51"/>
                  <a:gd name="T14" fmla="*/ 20 w 49"/>
                  <a:gd name="T15" fmla="*/ 5 h 51"/>
                  <a:gd name="T16" fmla="*/ 45 w 49"/>
                  <a:gd name="T17" fmla="*/ 3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1">
                    <a:moveTo>
                      <a:pt x="45" y="32"/>
                    </a:moveTo>
                    <a:cubicBezTo>
                      <a:pt x="49" y="36"/>
                      <a:pt x="49" y="43"/>
                      <a:pt x="44" y="47"/>
                    </a:cubicBezTo>
                    <a:cubicBezTo>
                      <a:pt x="44" y="47"/>
                      <a:pt x="44" y="47"/>
                      <a:pt x="44" y="47"/>
                    </a:cubicBezTo>
                    <a:cubicBezTo>
                      <a:pt x="40" y="51"/>
                      <a:pt x="33" y="50"/>
                      <a:pt x="29" y="46"/>
                    </a:cubicBezTo>
                    <a:cubicBezTo>
                      <a:pt x="4" y="19"/>
                      <a:pt x="4" y="19"/>
                      <a:pt x="4" y="19"/>
                    </a:cubicBezTo>
                    <a:cubicBezTo>
                      <a:pt x="0" y="15"/>
                      <a:pt x="1" y="8"/>
                      <a:pt x="5" y="4"/>
                    </a:cubicBezTo>
                    <a:cubicBezTo>
                      <a:pt x="5" y="4"/>
                      <a:pt x="5" y="4"/>
                      <a:pt x="5" y="4"/>
                    </a:cubicBezTo>
                    <a:cubicBezTo>
                      <a:pt x="9" y="0"/>
                      <a:pt x="16" y="1"/>
                      <a:pt x="20" y="5"/>
                    </a:cubicBezTo>
                    <a:lnTo>
                      <a:pt x="45" y="32"/>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97" name="Freeform 209"/>
              <p:cNvSpPr>
                <a:spLocks/>
              </p:cNvSpPr>
              <p:nvPr/>
            </p:nvSpPr>
            <p:spPr bwMode="auto">
              <a:xfrm>
                <a:off x="11034713" y="5286376"/>
                <a:ext cx="141288" cy="160338"/>
              </a:xfrm>
              <a:custGeom>
                <a:avLst/>
                <a:gdLst>
                  <a:gd name="T0" fmla="*/ 10 w 28"/>
                  <a:gd name="T1" fmla="*/ 27 h 32"/>
                  <a:gd name="T2" fmla="*/ 9 w 28"/>
                  <a:gd name="T3" fmla="*/ 9 h 32"/>
                  <a:gd name="T4" fmla="*/ 28 w 28"/>
                  <a:gd name="T5" fmla="*/ 18 h 32"/>
                  <a:gd name="T6" fmla="*/ 21 w 28"/>
                  <a:gd name="T7" fmla="*/ 32 h 32"/>
                  <a:gd name="T8" fmla="*/ 10 w 28"/>
                  <a:gd name="T9" fmla="*/ 27 h 32"/>
                </a:gdLst>
                <a:ahLst/>
                <a:cxnLst>
                  <a:cxn ang="0">
                    <a:pos x="T0" y="T1"/>
                  </a:cxn>
                  <a:cxn ang="0">
                    <a:pos x="T2" y="T3"/>
                  </a:cxn>
                  <a:cxn ang="0">
                    <a:pos x="T4" y="T5"/>
                  </a:cxn>
                  <a:cxn ang="0">
                    <a:pos x="T6" y="T7"/>
                  </a:cxn>
                  <a:cxn ang="0">
                    <a:pos x="T8" y="T9"/>
                  </a:cxn>
                </a:cxnLst>
                <a:rect l="0" t="0" r="r" b="b"/>
                <a:pathLst>
                  <a:path w="28" h="32">
                    <a:moveTo>
                      <a:pt x="10" y="27"/>
                    </a:moveTo>
                    <a:cubicBezTo>
                      <a:pt x="10" y="27"/>
                      <a:pt x="18" y="18"/>
                      <a:pt x="9" y="9"/>
                    </a:cubicBezTo>
                    <a:cubicBezTo>
                      <a:pt x="0" y="0"/>
                      <a:pt x="28" y="18"/>
                      <a:pt x="28" y="18"/>
                    </a:cubicBezTo>
                    <a:cubicBezTo>
                      <a:pt x="21" y="32"/>
                      <a:pt x="21" y="32"/>
                      <a:pt x="21" y="32"/>
                    </a:cubicBezTo>
                    <a:lnTo>
                      <a:pt x="10" y="27"/>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98" name="Freeform 210"/>
              <p:cNvSpPr>
                <a:spLocks/>
              </p:cNvSpPr>
              <p:nvPr/>
            </p:nvSpPr>
            <p:spPr bwMode="auto">
              <a:xfrm>
                <a:off x="10879138" y="5240338"/>
                <a:ext cx="261938" cy="182563"/>
              </a:xfrm>
              <a:custGeom>
                <a:avLst/>
                <a:gdLst>
                  <a:gd name="T0" fmla="*/ 5 w 52"/>
                  <a:gd name="T1" fmla="*/ 7 h 36"/>
                  <a:gd name="T2" fmla="*/ 0 w 52"/>
                  <a:gd name="T3" fmla="*/ 16 h 36"/>
                  <a:gd name="T4" fmla="*/ 9 w 52"/>
                  <a:gd name="T5" fmla="*/ 21 h 36"/>
                  <a:gd name="T6" fmla="*/ 36 w 52"/>
                  <a:gd name="T7" fmla="*/ 34 h 36"/>
                  <a:gd name="T8" fmla="*/ 50 w 52"/>
                  <a:gd name="T9" fmla="*/ 29 h 36"/>
                  <a:gd name="T10" fmla="*/ 45 w 52"/>
                  <a:gd name="T11" fmla="*/ 16 h 36"/>
                  <a:gd name="T12" fmla="*/ 18 w 52"/>
                  <a:gd name="T13" fmla="*/ 3 h 36"/>
                  <a:gd name="T14" fmla="*/ 5 w 52"/>
                  <a:gd name="T15" fmla="*/ 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6">
                    <a:moveTo>
                      <a:pt x="5" y="7"/>
                    </a:moveTo>
                    <a:cubicBezTo>
                      <a:pt x="0" y="16"/>
                      <a:pt x="0" y="16"/>
                      <a:pt x="0" y="16"/>
                    </a:cubicBezTo>
                    <a:cubicBezTo>
                      <a:pt x="9" y="21"/>
                      <a:pt x="9" y="21"/>
                      <a:pt x="9" y="21"/>
                    </a:cubicBezTo>
                    <a:cubicBezTo>
                      <a:pt x="36" y="34"/>
                      <a:pt x="36" y="34"/>
                      <a:pt x="36" y="34"/>
                    </a:cubicBezTo>
                    <a:cubicBezTo>
                      <a:pt x="41" y="36"/>
                      <a:pt x="47" y="34"/>
                      <a:pt x="50" y="29"/>
                    </a:cubicBezTo>
                    <a:cubicBezTo>
                      <a:pt x="52" y="25"/>
                      <a:pt x="50" y="19"/>
                      <a:pt x="45" y="16"/>
                    </a:cubicBezTo>
                    <a:cubicBezTo>
                      <a:pt x="18" y="3"/>
                      <a:pt x="18" y="3"/>
                      <a:pt x="18" y="3"/>
                    </a:cubicBezTo>
                    <a:cubicBezTo>
                      <a:pt x="13" y="0"/>
                      <a:pt x="7" y="2"/>
                      <a:pt x="5" y="7"/>
                    </a:cubicBez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99" name="Freeform 211"/>
              <p:cNvSpPr>
                <a:spLocks/>
              </p:cNvSpPr>
              <p:nvPr/>
            </p:nvSpPr>
            <p:spPr bwMode="auto">
              <a:xfrm>
                <a:off x="10879138" y="5295901"/>
                <a:ext cx="95250" cy="71438"/>
              </a:xfrm>
              <a:custGeom>
                <a:avLst/>
                <a:gdLst>
                  <a:gd name="T0" fmla="*/ 12 w 19"/>
                  <a:gd name="T1" fmla="*/ 5 h 14"/>
                  <a:gd name="T2" fmla="*/ 3 w 19"/>
                  <a:gd name="T3" fmla="*/ 0 h 14"/>
                  <a:gd name="T4" fmla="*/ 0 w 19"/>
                  <a:gd name="T5" fmla="*/ 5 h 14"/>
                  <a:gd name="T6" fmla="*/ 9 w 19"/>
                  <a:gd name="T7" fmla="*/ 10 h 14"/>
                  <a:gd name="T8" fmla="*/ 19 w 19"/>
                  <a:gd name="T9" fmla="*/ 14 h 14"/>
                  <a:gd name="T10" fmla="*/ 12 w 19"/>
                  <a:gd name="T11" fmla="*/ 5 h 14"/>
                </a:gdLst>
                <a:ahLst/>
                <a:cxnLst>
                  <a:cxn ang="0">
                    <a:pos x="T0" y="T1"/>
                  </a:cxn>
                  <a:cxn ang="0">
                    <a:pos x="T2" y="T3"/>
                  </a:cxn>
                  <a:cxn ang="0">
                    <a:pos x="T4" y="T5"/>
                  </a:cxn>
                  <a:cxn ang="0">
                    <a:pos x="T6" y="T7"/>
                  </a:cxn>
                  <a:cxn ang="0">
                    <a:pos x="T8" y="T9"/>
                  </a:cxn>
                  <a:cxn ang="0">
                    <a:pos x="T10" y="T11"/>
                  </a:cxn>
                </a:cxnLst>
                <a:rect l="0" t="0" r="r" b="b"/>
                <a:pathLst>
                  <a:path w="19" h="14">
                    <a:moveTo>
                      <a:pt x="12" y="5"/>
                    </a:moveTo>
                    <a:cubicBezTo>
                      <a:pt x="3" y="0"/>
                      <a:pt x="3" y="0"/>
                      <a:pt x="3" y="0"/>
                    </a:cubicBezTo>
                    <a:cubicBezTo>
                      <a:pt x="0" y="5"/>
                      <a:pt x="0" y="5"/>
                      <a:pt x="0" y="5"/>
                    </a:cubicBezTo>
                    <a:cubicBezTo>
                      <a:pt x="9" y="10"/>
                      <a:pt x="9" y="10"/>
                      <a:pt x="9" y="10"/>
                    </a:cubicBezTo>
                    <a:cubicBezTo>
                      <a:pt x="19" y="14"/>
                      <a:pt x="19" y="14"/>
                      <a:pt x="19" y="14"/>
                    </a:cubicBezTo>
                    <a:cubicBezTo>
                      <a:pt x="18" y="10"/>
                      <a:pt x="16" y="7"/>
                      <a:pt x="12" y="5"/>
                    </a:cubicBezTo>
                    <a:close/>
                  </a:path>
                </a:pathLst>
              </a:custGeom>
              <a:solidFill>
                <a:srgbClr val="F2D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200" name="Freeform 212"/>
              <p:cNvSpPr>
                <a:spLocks/>
              </p:cNvSpPr>
              <p:nvPr/>
            </p:nvSpPr>
            <p:spPr bwMode="auto">
              <a:xfrm>
                <a:off x="10969625" y="5256213"/>
                <a:ext cx="141288" cy="111125"/>
              </a:xfrm>
              <a:custGeom>
                <a:avLst/>
                <a:gdLst>
                  <a:gd name="T0" fmla="*/ 13 w 28"/>
                  <a:gd name="T1" fmla="*/ 6 h 22"/>
                  <a:gd name="T2" fmla="*/ 28 w 28"/>
                  <a:gd name="T3" fmla="*/ 22 h 22"/>
                  <a:gd name="T4" fmla="*/ 0 w 28"/>
                  <a:gd name="T5" fmla="*/ 0 h 22"/>
                  <a:gd name="T6" fmla="*/ 13 w 28"/>
                  <a:gd name="T7" fmla="*/ 6 h 22"/>
                </a:gdLst>
                <a:ahLst/>
                <a:cxnLst>
                  <a:cxn ang="0">
                    <a:pos x="T0" y="T1"/>
                  </a:cxn>
                  <a:cxn ang="0">
                    <a:pos x="T2" y="T3"/>
                  </a:cxn>
                  <a:cxn ang="0">
                    <a:pos x="T4" y="T5"/>
                  </a:cxn>
                  <a:cxn ang="0">
                    <a:pos x="T6" y="T7"/>
                  </a:cxn>
                </a:cxnLst>
                <a:rect l="0" t="0" r="r" b="b"/>
                <a:pathLst>
                  <a:path w="28" h="22">
                    <a:moveTo>
                      <a:pt x="13" y="6"/>
                    </a:moveTo>
                    <a:cubicBezTo>
                      <a:pt x="28" y="22"/>
                      <a:pt x="28" y="22"/>
                      <a:pt x="28" y="22"/>
                    </a:cubicBezTo>
                    <a:cubicBezTo>
                      <a:pt x="28" y="22"/>
                      <a:pt x="3" y="22"/>
                      <a:pt x="0" y="0"/>
                    </a:cubicBezTo>
                    <a:cubicBezTo>
                      <a:pt x="8" y="4"/>
                      <a:pt x="13" y="6"/>
                      <a:pt x="13" y="6"/>
                    </a:cubicBezTo>
                    <a:close/>
                  </a:path>
                </a:pathLst>
              </a:custGeom>
              <a:solidFill>
                <a:srgbClr val="CC8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201" name="Freeform 213"/>
              <p:cNvSpPr>
                <a:spLocks/>
              </p:cNvSpPr>
              <p:nvPr/>
            </p:nvSpPr>
            <p:spPr bwMode="auto">
              <a:xfrm>
                <a:off x="11341100" y="5356225"/>
                <a:ext cx="841397" cy="430177"/>
              </a:xfrm>
              <a:custGeom>
                <a:avLst/>
                <a:gdLst>
                  <a:gd name="T0" fmla="*/ 181 w 479"/>
                  <a:gd name="T1" fmla="*/ 0 h 321"/>
                  <a:gd name="T2" fmla="*/ 479 w 479"/>
                  <a:gd name="T3" fmla="*/ 232 h 321"/>
                  <a:gd name="T4" fmla="*/ 159 w 479"/>
                  <a:gd name="T5" fmla="*/ 321 h 321"/>
                  <a:gd name="T6" fmla="*/ 0 w 479"/>
                  <a:gd name="T7" fmla="*/ 150 h 321"/>
                  <a:gd name="T8" fmla="*/ 181 w 479"/>
                  <a:gd name="T9" fmla="*/ 0 h 321"/>
                  <a:gd name="connsiteX0" fmla="*/ 3779 w 10000"/>
                  <a:gd name="connsiteY0" fmla="*/ 0 h 8499"/>
                  <a:gd name="connsiteX1" fmla="*/ 10000 w 10000"/>
                  <a:gd name="connsiteY1" fmla="*/ 7227 h 8499"/>
                  <a:gd name="connsiteX2" fmla="*/ 3127 w 10000"/>
                  <a:gd name="connsiteY2" fmla="*/ 8499 h 8499"/>
                  <a:gd name="connsiteX3" fmla="*/ 0 w 10000"/>
                  <a:gd name="connsiteY3" fmla="*/ 4673 h 8499"/>
                  <a:gd name="connsiteX4" fmla="*/ 3779 w 10000"/>
                  <a:gd name="connsiteY4" fmla="*/ 0 h 8499"/>
                  <a:gd name="connsiteX0" fmla="*/ 3779 w 10000"/>
                  <a:gd name="connsiteY0" fmla="*/ 0 h 9890"/>
                  <a:gd name="connsiteX1" fmla="*/ 10000 w 10000"/>
                  <a:gd name="connsiteY1" fmla="*/ 8503 h 9890"/>
                  <a:gd name="connsiteX2" fmla="*/ 3127 w 10000"/>
                  <a:gd name="connsiteY2" fmla="*/ 9890 h 9890"/>
                  <a:gd name="connsiteX3" fmla="*/ 0 w 10000"/>
                  <a:gd name="connsiteY3" fmla="*/ 5498 h 9890"/>
                  <a:gd name="connsiteX4" fmla="*/ 3779 w 10000"/>
                  <a:gd name="connsiteY4" fmla="*/ 0 h 9890"/>
                  <a:gd name="connsiteX0" fmla="*/ 3779 w 11065"/>
                  <a:gd name="connsiteY0" fmla="*/ 0 h 10043"/>
                  <a:gd name="connsiteX1" fmla="*/ 11065 w 11065"/>
                  <a:gd name="connsiteY1" fmla="*/ 10043 h 10043"/>
                  <a:gd name="connsiteX2" fmla="*/ 3127 w 11065"/>
                  <a:gd name="connsiteY2" fmla="*/ 10000 h 10043"/>
                  <a:gd name="connsiteX3" fmla="*/ 0 w 11065"/>
                  <a:gd name="connsiteY3" fmla="*/ 5559 h 10043"/>
                  <a:gd name="connsiteX4" fmla="*/ 3779 w 11065"/>
                  <a:gd name="connsiteY4" fmla="*/ 0 h 10043"/>
                  <a:gd name="connsiteX0" fmla="*/ 3779 w 11065"/>
                  <a:gd name="connsiteY0" fmla="*/ 0 h 10043"/>
                  <a:gd name="connsiteX1" fmla="*/ 11065 w 11065"/>
                  <a:gd name="connsiteY1" fmla="*/ 10043 h 10043"/>
                  <a:gd name="connsiteX2" fmla="*/ 2501 w 11065"/>
                  <a:gd name="connsiteY2" fmla="*/ 9944 h 10043"/>
                  <a:gd name="connsiteX3" fmla="*/ 0 w 11065"/>
                  <a:gd name="connsiteY3" fmla="*/ 5559 h 10043"/>
                  <a:gd name="connsiteX4" fmla="*/ 3779 w 11065"/>
                  <a:gd name="connsiteY4" fmla="*/ 0 h 1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5" h="10043">
                    <a:moveTo>
                      <a:pt x="3779" y="0"/>
                    </a:moveTo>
                    <a:lnTo>
                      <a:pt x="11065" y="10043"/>
                    </a:lnTo>
                    <a:lnTo>
                      <a:pt x="2501" y="9944"/>
                    </a:lnTo>
                    <a:lnTo>
                      <a:pt x="0" y="5559"/>
                    </a:lnTo>
                    <a:lnTo>
                      <a:pt x="3779" y="0"/>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grpSp>
      </p:grpSp>
      <p:grpSp>
        <p:nvGrpSpPr>
          <p:cNvPr id="130" name="Group 216"/>
          <p:cNvGrpSpPr>
            <a:grpSpLocks noChangeAspect="1"/>
          </p:cNvGrpSpPr>
          <p:nvPr/>
        </p:nvGrpSpPr>
        <p:grpSpPr bwMode="auto">
          <a:xfrm>
            <a:off x="8829057" y="4851657"/>
            <a:ext cx="2301075" cy="1566855"/>
            <a:chOff x="6088" y="2375"/>
            <a:chExt cx="1777" cy="1210"/>
          </a:xfrm>
        </p:grpSpPr>
        <p:sp>
          <p:nvSpPr>
            <p:cNvPr id="132" name="Freeform 218"/>
            <p:cNvSpPr>
              <a:spLocks/>
            </p:cNvSpPr>
            <p:nvPr/>
          </p:nvSpPr>
          <p:spPr bwMode="auto">
            <a:xfrm>
              <a:off x="6394" y="3211"/>
              <a:ext cx="469" cy="374"/>
            </a:xfrm>
            <a:custGeom>
              <a:avLst/>
              <a:gdLst>
                <a:gd name="T0" fmla="*/ 156 w 469"/>
                <a:gd name="T1" fmla="*/ 41 h 374"/>
                <a:gd name="T2" fmla="*/ 156 w 469"/>
                <a:gd name="T3" fmla="*/ 0 h 374"/>
                <a:gd name="T4" fmla="*/ 56 w 469"/>
                <a:gd name="T5" fmla="*/ 0 h 374"/>
                <a:gd name="T6" fmla="*/ 56 w 469"/>
                <a:gd name="T7" fmla="*/ 41 h 374"/>
                <a:gd name="T8" fmla="*/ 0 w 469"/>
                <a:gd name="T9" fmla="*/ 41 h 374"/>
                <a:gd name="T10" fmla="*/ 0 w 469"/>
                <a:gd name="T11" fmla="*/ 51 h 374"/>
                <a:gd name="T12" fmla="*/ 13 w 469"/>
                <a:gd name="T13" fmla="*/ 51 h 374"/>
                <a:gd name="T14" fmla="*/ 13 w 469"/>
                <a:gd name="T15" fmla="*/ 374 h 374"/>
                <a:gd name="T16" fmla="*/ 456 w 469"/>
                <a:gd name="T17" fmla="*/ 374 h 374"/>
                <a:gd name="T18" fmla="*/ 456 w 469"/>
                <a:gd name="T19" fmla="*/ 51 h 374"/>
                <a:gd name="T20" fmla="*/ 469 w 469"/>
                <a:gd name="T21" fmla="*/ 51 h 374"/>
                <a:gd name="T22" fmla="*/ 469 w 469"/>
                <a:gd name="T23" fmla="*/ 41 h 374"/>
                <a:gd name="T24" fmla="*/ 156 w 469"/>
                <a:gd name="T25" fmla="*/ 4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 h="374">
                  <a:moveTo>
                    <a:pt x="156" y="41"/>
                  </a:moveTo>
                  <a:lnTo>
                    <a:pt x="156" y="0"/>
                  </a:lnTo>
                  <a:lnTo>
                    <a:pt x="56" y="0"/>
                  </a:lnTo>
                  <a:lnTo>
                    <a:pt x="56" y="41"/>
                  </a:lnTo>
                  <a:lnTo>
                    <a:pt x="0" y="41"/>
                  </a:lnTo>
                  <a:lnTo>
                    <a:pt x="0" y="51"/>
                  </a:lnTo>
                  <a:lnTo>
                    <a:pt x="13" y="51"/>
                  </a:lnTo>
                  <a:lnTo>
                    <a:pt x="13" y="374"/>
                  </a:lnTo>
                  <a:lnTo>
                    <a:pt x="456" y="374"/>
                  </a:lnTo>
                  <a:lnTo>
                    <a:pt x="456" y="51"/>
                  </a:lnTo>
                  <a:lnTo>
                    <a:pt x="469" y="51"/>
                  </a:lnTo>
                  <a:lnTo>
                    <a:pt x="469" y="41"/>
                  </a:lnTo>
                  <a:lnTo>
                    <a:pt x="156" y="41"/>
                  </a:ln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Freeform 219"/>
            <p:cNvSpPr>
              <a:spLocks/>
            </p:cNvSpPr>
            <p:nvPr/>
          </p:nvSpPr>
          <p:spPr bwMode="auto">
            <a:xfrm>
              <a:off x="7095" y="2375"/>
              <a:ext cx="770" cy="507"/>
            </a:xfrm>
            <a:custGeom>
              <a:avLst/>
              <a:gdLst>
                <a:gd name="T0" fmla="*/ 462 w 550"/>
                <a:gd name="T1" fmla="*/ 159 h 362"/>
                <a:gd name="T2" fmla="*/ 462 w 550"/>
                <a:gd name="T3" fmla="*/ 152 h 362"/>
                <a:gd name="T4" fmla="*/ 311 w 550"/>
                <a:gd name="T5" fmla="*/ 0 h 362"/>
                <a:gd name="T6" fmla="*/ 184 w 550"/>
                <a:gd name="T7" fmla="*/ 68 h 362"/>
                <a:gd name="T8" fmla="*/ 143 w 550"/>
                <a:gd name="T9" fmla="*/ 57 h 362"/>
                <a:gd name="T10" fmla="*/ 94 w 550"/>
                <a:gd name="T11" fmla="*/ 72 h 362"/>
                <a:gd name="T12" fmla="*/ 55 w 550"/>
                <a:gd name="T13" fmla="*/ 143 h 362"/>
                <a:gd name="T14" fmla="*/ 0 w 550"/>
                <a:gd name="T15" fmla="*/ 243 h 362"/>
                <a:gd name="T16" fmla="*/ 106 w 550"/>
                <a:gd name="T17" fmla="*/ 362 h 362"/>
                <a:gd name="T18" fmla="*/ 119 w 550"/>
                <a:gd name="T19" fmla="*/ 362 h 362"/>
                <a:gd name="T20" fmla="*/ 131 w 550"/>
                <a:gd name="T21" fmla="*/ 362 h 362"/>
                <a:gd name="T22" fmla="*/ 379 w 550"/>
                <a:gd name="T23" fmla="*/ 362 h 362"/>
                <a:gd name="T24" fmla="*/ 384 w 550"/>
                <a:gd name="T25" fmla="*/ 362 h 362"/>
                <a:gd name="T26" fmla="*/ 390 w 550"/>
                <a:gd name="T27" fmla="*/ 362 h 362"/>
                <a:gd name="T28" fmla="*/ 409 w 550"/>
                <a:gd name="T29" fmla="*/ 362 h 362"/>
                <a:gd name="T30" fmla="*/ 448 w 550"/>
                <a:gd name="T31" fmla="*/ 362 h 362"/>
                <a:gd name="T32" fmla="*/ 550 w 550"/>
                <a:gd name="T33" fmla="*/ 260 h 362"/>
                <a:gd name="T34" fmla="*/ 462 w 550"/>
                <a:gd name="T35" fmla="*/ 159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0" h="362">
                  <a:moveTo>
                    <a:pt x="462" y="159"/>
                  </a:moveTo>
                  <a:cubicBezTo>
                    <a:pt x="462" y="157"/>
                    <a:pt x="462" y="154"/>
                    <a:pt x="462" y="152"/>
                  </a:cubicBezTo>
                  <a:cubicBezTo>
                    <a:pt x="462" y="68"/>
                    <a:pt x="395" y="0"/>
                    <a:pt x="311" y="0"/>
                  </a:cubicBezTo>
                  <a:cubicBezTo>
                    <a:pt x="258" y="0"/>
                    <a:pt x="211" y="28"/>
                    <a:pt x="184" y="68"/>
                  </a:cubicBezTo>
                  <a:cubicBezTo>
                    <a:pt x="172" y="61"/>
                    <a:pt x="158" y="57"/>
                    <a:pt x="143" y="57"/>
                  </a:cubicBezTo>
                  <a:cubicBezTo>
                    <a:pt x="124" y="57"/>
                    <a:pt x="108" y="62"/>
                    <a:pt x="94" y="72"/>
                  </a:cubicBezTo>
                  <a:cubicBezTo>
                    <a:pt x="70" y="87"/>
                    <a:pt x="55" y="113"/>
                    <a:pt x="55" y="143"/>
                  </a:cubicBezTo>
                  <a:cubicBezTo>
                    <a:pt x="22" y="164"/>
                    <a:pt x="0" y="201"/>
                    <a:pt x="0" y="243"/>
                  </a:cubicBezTo>
                  <a:cubicBezTo>
                    <a:pt x="0" y="305"/>
                    <a:pt x="46" y="355"/>
                    <a:pt x="106" y="362"/>
                  </a:cubicBezTo>
                  <a:cubicBezTo>
                    <a:pt x="110" y="362"/>
                    <a:pt x="115" y="362"/>
                    <a:pt x="119" y="362"/>
                  </a:cubicBezTo>
                  <a:cubicBezTo>
                    <a:pt x="123" y="362"/>
                    <a:pt x="127" y="362"/>
                    <a:pt x="131" y="362"/>
                  </a:cubicBezTo>
                  <a:cubicBezTo>
                    <a:pt x="187" y="362"/>
                    <a:pt x="318" y="362"/>
                    <a:pt x="379" y="362"/>
                  </a:cubicBezTo>
                  <a:cubicBezTo>
                    <a:pt x="381" y="362"/>
                    <a:pt x="383" y="362"/>
                    <a:pt x="384" y="362"/>
                  </a:cubicBezTo>
                  <a:cubicBezTo>
                    <a:pt x="390" y="362"/>
                    <a:pt x="390" y="362"/>
                    <a:pt x="390" y="362"/>
                  </a:cubicBezTo>
                  <a:cubicBezTo>
                    <a:pt x="394" y="362"/>
                    <a:pt x="403" y="362"/>
                    <a:pt x="409" y="362"/>
                  </a:cubicBezTo>
                  <a:cubicBezTo>
                    <a:pt x="448" y="362"/>
                    <a:pt x="448" y="362"/>
                    <a:pt x="448" y="362"/>
                  </a:cubicBezTo>
                  <a:cubicBezTo>
                    <a:pt x="505" y="361"/>
                    <a:pt x="550" y="316"/>
                    <a:pt x="550" y="260"/>
                  </a:cubicBezTo>
                  <a:cubicBezTo>
                    <a:pt x="550" y="209"/>
                    <a:pt x="512" y="166"/>
                    <a:pt x="462" y="159"/>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6" name="Freeform 220"/>
            <p:cNvSpPr>
              <a:spLocks noEditPoints="1"/>
            </p:cNvSpPr>
            <p:nvPr/>
          </p:nvSpPr>
          <p:spPr bwMode="auto">
            <a:xfrm>
              <a:off x="6656" y="2689"/>
              <a:ext cx="676" cy="675"/>
            </a:xfrm>
            <a:custGeom>
              <a:avLst/>
              <a:gdLst>
                <a:gd name="T0" fmla="*/ 266 w 483"/>
                <a:gd name="T1" fmla="*/ 475 h 482"/>
                <a:gd name="T2" fmla="*/ 216 w 483"/>
                <a:gd name="T3" fmla="*/ 481 h 482"/>
                <a:gd name="T4" fmla="*/ 217 w 483"/>
                <a:gd name="T5" fmla="*/ 475 h 482"/>
                <a:gd name="T6" fmla="*/ 290 w 483"/>
                <a:gd name="T7" fmla="*/ 471 h 482"/>
                <a:gd name="T8" fmla="*/ 292 w 483"/>
                <a:gd name="T9" fmla="*/ 477 h 482"/>
                <a:gd name="T10" fmla="*/ 146 w 483"/>
                <a:gd name="T11" fmla="*/ 456 h 482"/>
                <a:gd name="T12" fmla="*/ 340 w 483"/>
                <a:gd name="T13" fmla="*/ 462 h 482"/>
                <a:gd name="T14" fmla="*/ 362 w 483"/>
                <a:gd name="T15" fmla="*/ 450 h 482"/>
                <a:gd name="T16" fmla="*/ 100 w 483"/>
                <a:gd name="T17" fmla="*/ 436 h 482"/>
                <a:gd name="T18" fmla="*/ 121 w 483"/>
                <a:gd name="T19" fmla="*/ 450 h 482"/>
                <a:gd name="T20" fmla="*/ 399 w 483"/>
                <a:gd name="T21" fmla="*/ 416 h 482"/>
                <a:gd name="T22" fmla="*/ 80 w 483"/>
                <a:gd name="T23" fmla="*/ 421 h 482"/>
                <a:gd name="T24" fmla="*/ 84 w 483"/>
                <a:gd name="T25" fmla="*/ 416 h 482"/>
                <a:gd name="T26" fmla="*/ 416 w 483"/>
                <a:gd name="T27" fmla="*/ 398 h 482"/>
                <a:gd name="T28" fmla="*/ 421 w 483"/>
                <a:gd name="T29" fmla="*/ 403 h 482"/>
                <a:gd name="T30" fmla="*/ 38 w 483"/>
                <a:gd name="T31" fmla="*/ 359 h 482"/>
                <a:gd name="T32" fmla="*/ 450 w 483"/>
                <a:gd name="T33" fmla="*/ 362 h 482"/>
                <a:gd name="T34" fmla="*/ 462 w 483"/>
                <a:gd name="T35" fmla="*/ 339 h 482"/>
                <a:gd name="T36" fmla="*/ 12 w 483"/>
                <a:gd name="T37" fmla="*/ 316 h 482"/>
                <a:gd name="T38" fmla="*/ 21 w 483"/>
                <a:gd name="T39" fmla="*/ 340 h 482"/>
                <a:gd name="T40" fmla="*/ 471 w 483"/>
                <a:gd name="T41" fmla="*/ 290 h 482"/>
                <a:gd name="T42" fmla="*/ 5 w 483"/>
                <a:gd name="T43" fmla="*/ 292 h 482"/>
                <a:gd name="T44" fmla="*/ 11 w 483"/>
                <a:gd name="T45" fmla="*/ 290 h 482"/>
                <a:gd name="T46" fmla="*/ 475 w 483"/>
                <a:gd name="T47" fmla="*/ 266 h 482"/>
                <a:gd name="T48" fmla="*/ 483 w 483"/>
                <a:gd name="T49" fmla="*/ 241 h 482"/>
                <a:gd name="T50" fmla="*/ 0 w 483"/>
                <a:gd name="T51" fmla="*/ 241 h 482"/>
                <a:gd name="T52" fmla="*/ 8 w 483"/>
                <a:gd name="T53" fmla="*/ 217 h 482"/>
                <a:gd name="T54" fmla="*/ 475 w 483"/>
                <a:gd name="T55" fmla="*/ 216 h 482"/>
                <a:gd name="T56" fmla="*/ 481 w 483"/>
                <a:gd name="T57" fmla="*/ 215 h 482"/>
                <a:gd name="T58" fmla="*/ 5 w 483"/>
                <a:gd name="T59" fmla="*/ 191 h 482"/>
                <a:gd name="T60" fmla="*/ 11 w 483"/>
                <a:gd name="T61" fmla="*/ 193 h 482"/>
                <a:gd name="T62" fmla="*/ 462 w 483"/>
                <a:gd name="T63" fmla="*/ 143 h 482"/>
                <a:gd name="T64" fmla="*/ 27 w 483"/>
                <a:gd name="T65" fmla="*/ 146 h 482"/>
                <a:gd name="T66" fmla="*/ 38 w 483"/>
                <a:gd name="T67" fmla="*/ 124 h 482"/>
                <a:gd name="T68" fmla="*/ 431 w 483"/>
                <a:gd name="T69" fmla="*/ 103 h 482"/>
                <a:gd name="T70" fmla="*/ 445 w 483"/>
                <a:gd name="T71" fmla="*/ 123 h 482"/>
                <a:gd name="T72" fmla="*/ 62 w 483"/>
                <a:gd name="T73" fmla="*/ 80 h 482"/>
                <a:gd name="T74" fmla="*/ 416 w 483"/>
                <a:gd name="T75" fmla="*/ 84 h 482"/>
                <a:gd name="T76" fmla="*/ 420 w 483"/>
                <a:gd name="T77" fmla="*/ 79 h 482"/>
                <a:gd name="T78" fmla="*/ 80 w 483"/>
                <a:gd name="T79" fmla="*/ 62 h 482"/>
                <a:gd name="T80" fmla="*/ 84 w 483"/>
                <a:gd name="T81" fmla="*/ 67 h 482"/>
                <a:gd name="T82" fmla="*/ 362 w 483"/>
                <a:gd name="T83" fmla="*/ 32 h 482"/>
                <a:gd name="T84" fmla="*/ 124 w 483"/>
                <a:gd name="T85" fmla="*/ 38 h 482"/>
                <a:gd name="T86" fmla="*/ 145 w 483"/>
                <a:gd name="T87" fmla="*/ 27 h 482"/>
                <a:gd name="T88" fmla="*/ 314 w 483"/>
                <a:gd name="T89" fmla="*/ 17 h 482"/>
                <a:gd name="T90" fmla="*/ 337 w 483"/>
                <a:gd name="T91" fmla="*/ 26 h 482"/>
                <a:gd name="T92" fmla="*/ 191 w 483"/>
                <a:gd name="T93" fmla="*/ 5 h 482"/>
                <a:gd name="T94" fmla="*/ 290 w 483"/>
                <a:gd name="T95" fmla="*/ 11 h 482"/>
                <a:gd name="T96" fmla="*/ 291 w 483"/>
                <a:gd name="T97" fmla="*/ 5 h 482"/>
                <a:gd name="T98" fmla="*/ 216 w 483"/>
                <a:gd name="T99" fmla="*/ 1 h 482"/>
                <a:gd name="T100" fmla="*/ 216 w 483"/>
                <a:gd name="T101" fmla="*/ 7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3" h="482">
                  <a:moveTo>
                    <a:pt x="241" y="482"/>
                  </a:moveTo>
                  <a:cubicBezTo>
                    <a:pt x="241" y="476"/>
                    <a:pt x="241" y="476"/>
                    <a:pt x="241" y="476"/>
                  </a:cubicBezTo>
                  <a:cubicBezTo>
                    <a:pt x="250" y="476"/>
                    <a:pt x="258" y="476"/>
                    <a:pt x="266" y="475"/>
                  </a:cubicBezTo>
                  <a:cubicBezTo>
                    <a:pt x="267" y="481"/>
                    <a:pt x="267" y="481"/>
                    <a:pt x="267" y="481"/>
                  </a:cubicBezTo>
                  <a:cubicBezTo>
                    <a:pt x="258" y="482"/>
                    <a:pt x="250" y="482"/>
                    <a:pt x="241" y="482"/>
                  </a:cubicBezTo>
                  <a:close/>
                  <a:moveTo>
                    <a:pt x="216" y="481"/>
                  </a:moveTo>
                  <a:cubicBezTo>
                    <a:pt x="208" y="480"/>
                    <a:pt x="200" y="479"/>
                    <a:pt x="191" y="477"/>
                  </a:cubicBezTo>
                  <a:cubicBezTo>
                    <a:pt x="193" y="471"/>
                    <a:pt x="193" y="471"/>
                    <a:pt x="193" y="471"/>
                  </a:cubicBezTo>
                  <a:cubicBezTo>
                    <a:pt x="201" y="473"/>
                    <a:pt x="209" y="474"/>
                    <a:pt x="217" y="475"/>
                  </a:cubicBezTo>
                  <a:lnTo>
                    <a:pt x="216" y="481"/>
                  </a:lnTo>
                  <a:close/>
                  <a:moveTo>
                    <a:pt x="292" y="477"/>
                  </a:moveTo>
                  <a:cubicBezTo>
                    <a:pt x="290" y="471"/>
                    <a:pt x="290" y="471"/>
                    <a:pt x="290" y="471"/>
                  </a:cubicBezTo>
                  <a:cubicBezTo>
                    <a:pt x="298" y="469"/>
                    <a:pt x="306" y="467"/>
                    <a:pt x="314" y="465"/>
                  </a:cubicBezTo>
                  <a:cubicBezTo>
                    <a:pt x="316" y="471"/>
                    <a:pt x="316" y="471"/>
                    <a:pt x="316" y="471"/>
                  </a:cubicBezTo>
                  <a:cubicBezTo>
                    <a:pt x="308" y="473"/>
                    <a:pt x="300" y="475"/>
                    <a:pt x="292" y="477"/>
                  </a:cubicBezTo>
                  <a:close/>
                  <a:moveTo>
                    <a:pt x="167" y="471"/>
                  </a:moveTo>
                  <a:cubicBezTo>
                    <a:pt x="159" y="468"/>
                    <a:pt x="151" y="465"/>
                    <a:pt x="143" y="462"/>
                  </a:cubicBezTo>
                  <a:cubicBezTo>
                    <a:pt x="146" y="456"/>
                    <a:pt x="146" y="456"/>
                    <a:pt x="146" y="456"/>
                  </a:cubicBezTo>
                  <a:cubicBezTo>
                    <a:pt x="153" y="459"/>
                    <a:pt x="161" y="462"/>
                    <a:pt x="169" y="465"/>
                  </a:cubicBezTo>
                  <a:lnTo>
                    <a:pt x="167" y="471"/>
                  </a:lnTo>
                  <a:close/>
                  <a:moveTo>
                    <a:pt x="340" y="462"/>
                  </a:moveTo>
                  <a:cubicBezTo>
                    <a:pt x="337" y="456"/>
                    <a:pt x="337" y="456"/>
                    <a:pt x="337" y="456"/>
                  </a:cubicBezTo>
                  <a:cubicBezTo>
                    <a:pt x="344" y="453"/>
                    <a:pt x="352" y="449"/>
                    <a:pt x="359" y="445"/>
                  </a:cubicBezTo>
                  <a:cubicBezTo>
                    <a:pt x="362" y="450"/>
                    <a:pt x="362" y="450"/>
                    <a:pt x="362" y="450"/>
                  </a:cubicBezTo>
                  <a:cubicBezTo>
                    <a:pt x="355" y="454"/>
                    <a:pt x="347" y="458"/>
                    <a:pt x="340" y="462"/>
                  </a:cubicBezTo>
                  <a:close/>
                  <a:moveTo>
                    <a:pt x="121" y="450"/>
                  </a:moveTo>
                  <a:cubicBezTo>
                    <a:pt x="114" y="446"/>
                    <a:pt x="106" y="441"/>
                    <a:pt x="100" y="436"/>
                  </a:cubicBezTo>
                  <a:cubicBezTo>
                    <a:pt x="103" y="431"/>
                    <a:pt x="103" y="431"/>
                    <a:pt x="103" y="431"/>
                  </a:cubicBezTo>
                  <a:cubicBezTo>
                    <a:pt x="110" y="436"/>
                    <a:pt x="117" y="441"/>
                    <a:pt x="124" y="445"/>
                  </a:cubicBezTo>
                  <a:lnTo>
                    <a:pt x="121" y="450"/>
                  </a:lnTo>
                  <a:close/>
                  <a:moveTo>
                    <a:pt x="383" y="436"/>
                  </a:moveTo>
                  <a:cubicBezTo>
                    <a:pt x="380" y="431"/>
                    <a:pt x="380" y="431"/>
                    <a:pt x="380" y="431"/>
                  </a:cubicBezTo>
                  <a:cubicBezTo>
                    <a:pt x="386" y="426"/>
                    <a:pt x="393" y="421"/>
                    <a:pt x="399" y="416"/>
                  </a:cubicBezTo>
                  <a:cubicBezTo>
                    <a:pt x="403" y="420"/>
                    <a:pt x="403" y="420"/>
                    <a:pt x="403" y="420"/>
                  </a:cubicBezTo>
                  <a:cubicBezTo>
                    <a:pt x="397" y="426"/>
                    <a:pt x="390" y="431"/>
                    <a:pt x="383" y="436"/>
                  </a:cubicBezTo>
                  <a:close/>
                  <a:moveTo>
                    <a:pt x="80" y="421"/>
                  </a:moveTo>
                  <a:cubicBezTo>
                    <a:pt x="74" y="415"/>
                    <a:pt x="68" y="409"/>
                    <a:pt x="62" y="403"/>
                  </a:cubicBezTo>
                  <a:cubicBezTo>
                    <a:pt x="67" y="399"/>
                    <a:pt x="67" y="399"/>
                    <a:pt x="67" y="399"/>
                  </a:cubicBezTo>
                  <a:cubicBezTo>
                    <a:pt x="72" y="405"/>
                    <a:pt x="78" y="410"/>
                    <a:pt x="84" y="416"/>
                  </a:cubicBezTo>
                  <a:lnTo>
                    <a:pt x="80" y="421"/>
                  </a:lnTo>
                  <a:close/>
                  <a:moveTo>
                    <a:pt x="421" y="403"/>
                  </a:moveTo>
                  <a:cubicBezTo>
                    <a:pt x="416" y="398"/>
                    <a:pt x="416" y="398"/>
                    <a:pt x="416" y="398"/>
                  </a:cubicBezTo>
                  <a:cubicBezTo>
                    <a:pt x="421" y="392"/>
                    <a:pt x="427" y="386"/>
                    <a:pt x="431" y="379"/>
                  </a:cubicBezTo>
                  <a:cubicBezTo>
                    <a:pt x="437" y="383"/>
                    <a:pt x="437" y="383"/>
                    <a:pt x="437" y="383"/>
                  </a:cubicBezTo>
                  <a:cubicBezTo>
                    <a:pt x="432" y="390"/>
                    <a:pt x="426" y="396"/>
                    <a:pt x="421" y="403"/>
                  </a:cubicBezTo>
                  <a:close/>
                  <a:moveTo>
                    <a:pt x="46" y="383"/>
                  </a:moveTo>
                  <a:cubicBezTo>
                    <a:pt x="41" y="376"/>
                    <a:pt x="37" y="369"/>
                    <a:pt x="32" y="362"/>
                  </a:cubicBezTo>
                  <a:cubicBezTo>
                    <a:pt x="38" y="359"/>
                    <a:pt x="38" y="359"/>
                    <a:pt x="38" y="359"/>
                  </a:cubicBezTo>
                  <a:cubicBezTo>
                    <a:pt x="42" y="366"/>
                    <a:pt x="47" y="373"/>
                    <a:pt x="51" y="379"/>
                  </a:cubicBezTo>
                  <a:lnTo>
                    <a:pt x="46" y="383"/>
                  </a:lnTo>
                  <a:close/>
                  <a:moveTo>
                    <a:pt x="450" y="362"/>
                  </a:moveTo>
                  <a:cubicBezTo>
                    <a:pt x="445" y="359"/>
                    <a:pt x="445" y="359"/>
                    <a:pt x="445" y="359"/>
                  </a:cubicBezTo>
                  <a:cubicBezTo>
                    <a:pt x="449" y="352"/>
                    <a:pt x="453" y="344"/>
                    <a:pt x="456" y="337"/>
                  </a:cubicBezTo>
                  <a:cubicBezTo>
                    <a:pt x="462" y="339"/>
                    <a:pt x="462" y="339"/>
                    <a:pt x="462" y="339"/>
                  </a:cubicBezTo>
                  <a:cubicBezTo>
                    <a:pt x="458" y="347"/>
                    <a:pt x="455" y="355"/>
                    <a:pt x="450" y="362"/>
                  </a:cubicBezTo>
                  <a:close/>
                  <a:moveTo>
                    <a:pt x="21" y="340"/>
                  </a:moveTo>
                  <a:cubicBezTo>
                    <a:pt x="18" y="332"/>
                    <a:pt x="14" y="324"/>
                    <a:pt x="12" y="316"/>
                  </a:cubicBezTo>
                  <a:cubicBezTo>
                    <a:pt x="18" y="314"/>
                    <a:pt x="18" y="314"/>
                    <a:pt x="18" y="314"/>
                  </a:cubicBezTo>
                  <a:cubicBezTo>
                    <a:pt x="20" y="322"/>
                    <a:pt x="23" y="329"/>
                    <a:pt x="27" y="337"/>
                  </a:cubicBezTo>
                  <a:lnTo>
                    <a:pt x="21" y="340"/>
                  </a:lnTo>
                  <a:close/>
                  <a:moveTo>
                    <a:pt x="471" y="316"/>
                  </a:moveTo>
                  <a:cubicBezTo>
                    <a:pt x="465" y="314"/>
                    <a:pt x="465" y="314"/>
                    <a:pt x="465" y="314"/>
                  </a:cubicBezTo>
                  <a:cubicBezTo>
                    <a:pt x="467" y="306"/>
                    <a:pt x="470" y="298"/>
                    <a:pt x="471" y="290"/>
                  </a:cubicBezTo>
                  <a:cubicBezTo>
                    <a:pt x="477" y="291"/>
                    <a:pt x="477" y="291"/>
                    <a:pt x="477" y="291"/>
                  </a:cubicBezTo>
                  <a:cubicBezTo>
                    <a:pt x="476" y="300"/>
                    <a:pt x="473" y="308"/>
                    <a:pt x="471" y="316"/>
                  </a:cubicBezTo>
                  <a:close/>
                  <a:moveTo>
                    <a:pt x="5" y="292"/>
                  </a:moveTo>
                  <a:cubicBezTo>
                    <a:pt x="4" y="283"/>
                    <a:pt x="2" y="275"/>
                    <a:pt x="1" y="267"/>
                  </a:cubicBezTo>
                  <a:cubicBezTo>
                    <a:pt x="8" y="266"/>
                    <a:pt x="8" y="266"/>
                    <a:pt x="8" y="266"/>
                  </a:cubicBezTo>
                  <a:cubicBezTo>
                    <a:pt x="9" y="274"/>
                    <a:pt x="10" y="282"/>
                    <a:pt x="11" y="290"/>
                  </a:cubicBezTo>
                  <a:lnTo>
                    <a:pt x="5" y="292"/>
                  </a:lnTo>
                  <a:close/>
                  <a:moveTo>
                    <a:pt x="481" y="266"/>
                  </a:moveTo>
                  <a:cubicBezTo>
                    <a:pt x="475" y="266"/>
                    <a:pt x="475" y="266"/>
                    <a:pt x="475" y="266"/>
                  </a:cubicBezTo>
                  <a:cubicBezTo>
                    <a:pt x="476" y="258"/>
                    <a:pt x="476" y="249"/>
                    <a:pt x="476" y="241"/>
                  </a:cubicBezTo>
                  <a:cubicBezTo>
                    <a:pt x="476" y="241"/>
                    <a:pt x="476" y="241"/>
                    <a:pt x="476" y="241"/>
                  </a:cubicBezTo>
                  <a:cubicBezTo>
                    <a:pt x="483" y="241"/>
                    <a:pt x="483" y="241"/>
                    <a:pt x="483" y="241"/>
                  </a:cubicBezTo>
                  <a:cubicBezTo>
                    <a:pt x="483" y="241"/>
                    <a:pt x="483" y="241"/>
                    <a:pt x="483" y="241"/>
                  </a:cubicBezTo>
                  <a:cubicBezTo>
                    <a:pt x="483" y="250"/>
                    <a:pt x="482" y="258"/>
                    <a:pt x="481" y="266"/>
                  </a:cubicBezTo>
                  <a:close/>
                  <a:moveTo>
                    <a:pt x="0" y="241"/>
                  </a:moveTo>
                  <a:cubicBezTo>
                    <a:pt x="0" y="241"/>
                    <a:pt x="0" y="241"/>
                    <a:pt x="0" y="241"/>
                  </a:cubicBezTo>
                  <a:cubicBezTo>
                    <a:pt x="0" y="233"/>
                    <a:pt x="0" y="224"/>
                    <a:pt x="1" y="216"/>
                  </a:cubicBezTo>
                  <a:cubicBezTo>
                    <a:pt x="8" y="217"/>
                    <a:pt x="8" y="217"/>
                    <a:pt x="8" y="217"/>
                  </a:cubicBezTo>
                  <a:cubicBezTo>
                    <a:pt x="7" y="225"/>
                    <a:pt x="6" y="233"/>
                    <a:pt x="6" y="241"/>
                  </a:cubicBezTo>
                  <a:lnTo>
                    <a:pt x="0" y="241"/>
                  </a:lnTo>
                  <a:close/>
                  <a:moveTo>
                    <a:pt x="475" y="216"/>
                  </a:moveTo>
                  <a:cubicBezTo>
                    <a:pt x="474" y="208"/>
                    <a:pt x="473" y="200"/>
                    <a:pt x="471" y="192"/>
                  </a:cubicBezTo>
                  <a:cubicBezTo>
                    <a:pt x="477" y="190"/>
                    <a:pt x="477" y="190"/>
                    <a:pt x="477" y="190"/>
                  </a:cubicBezTo>
                  <a:cubicBezTo>
                    <a:pt x="479" y="199"/>
                    <a:pt x="480" y="207"/>
                    <a:pt x="481" y="215"/>
                  </a:cubicBezTo>
                  <a:lnTo>
                    <a:pt x="475" y="216"/>
                  </a:lnTo>
                  <a:close/>
                  <a:moveTo>
                    <a:pt x="11" y="193"/>
                  </a:moveTo>
                  <a:cubicBezTo>
                    <a:pt x="5" y="191"/>
                    <a:pt x="5" y="191"/>
                    <a:pt x="5" y="191"/>
                  </a:cubicBezTo>
                  <a:cubicBezTo>
                    <a:pt x="7" y="183"/>
                    <a:pt x="9" y="175"/>
                    <a:pt x="12" y="167"/>
                  </a:cubicBezTo>
                  <a:cubicBezTo>
                    <a:pt x="18" y="169"/>
                    <a:pt x="18" y="169"/>
                    <a:pt x="18" y="169"/>
                  </a:cubicBezTo>
                  <a:cubicBezTo>
                    <a:pt x="15" y="177"/>
                    <a:pt x="13" y="185"/>
                    <a:pt x="11" y="193"/>
                  </a:cubicBezTo>
                  <a:close/>
                  <a:moveTo>
                    <a:pt x="465" y="168"/>
                  </a:moveTo>
                  <a:cubicBezTo>
                    <a:pt x="462" y="160"/>
                    <a:pt x="459" y="153"/>
                    <a:pt x="456" y="145"/>
                  </a:cubicBezTo>
                  <a:cubicBezTo>
                    <a:pt x="462" y="143"/>
                    <a:pt x="462" y="143"/>
                    <a:pt x="462" y="143"/>
                  </a:cubicBezTo>
                  <a:cubicBezTo>
                    <a:pt x="465" y="150"/>
                    <a:pt x="468" y="158"/>
                    <a:pt x="471" y="166"/>
                  </a:cubicBezTo>
                  <a:lnTo>
                    <a:pt x="465" y="168"/>
                  </a:lnTo>
                  <a:close/>
                  <a:moveTo>
                    <a:pt x="27" y="146"/>
                  </a:moveTo>
                  <a:cubicBezTo>
                    <a:pt x="21" y="143"/>
                    <a:pt x="21" y="143"/>
                    <a:pt x="21" y="143"/>
                  </a:cubicBezTo>
                  <a:cubicBezTo>
                    <a:pt x="24" y="136"/>
                    <a:pt x="28" y="128"/>
                    <a:pt x="32" y="121"/>
                  </a:cubicBezTo>
                  <a:cubicBezTo>
                    <a:pt x="38" y="124"/>
                    <a:pt x="38" y="124"/>
                    <a:pt x="38" y="124"/>
                  </a:cubicBezTo>
                  <a:cubicBezTo>
                    <a:pt x="34" y="131"/>
                    <a:pt x="30" y="138"/>
                    <a:pt x="27" y="146"/>
                  </a:cubicBezTo>
                  <a:close/>
                  <a:moveTo>
                    <a:pt x="445" y="123"/>
                  </a:moveTo>
                  <a:cubicBezTo>
                    <a:pt x="441" y="116"/>
                    <a:pt x="436" y="109"/>
                    <a:pt x="431" y="103"/>
                  </a:cubicBezTo>
                  <a:cubicBezTo>
                    <a:pt x="436" y="99"/>
                    <a:pt x="436" y="99"/>
                    <a:pt x="436" y="99"/>
                  </a:cubicBezTo>
                  <a:cubicBezTo>
                    <a:pt x="441" y="106"/>
                    <a:pt x="446" y="113"/>
                    <a:pt x="450" y="120"/>
                  </a:cubicBezTo>
                  <a:lnTo>
                    <a:pt x="445" y="123"/>
                  </a:lnTo>
                  <a:close/>
                  <a:moveTo>
                    <a:pt x="51" y="103"/>
                  </a:moveTo>
                  <a:cubicBezTo>
                    <a:pt x="46" y="100"/>
                    <a:pt x="46" y="100"/>
                    <a:pt x="46" y="100"/>
                  </a:cubicBezTo>
                  <a:cubicBezTo>
                    <a:pt x="51" y="93"/>
                    <a:pt x="56" y="86"/>
                    <a:pt x="62" y="80"/>
                  </a:cubicBezTo>
                  <a:cubicBezTo>
                    <a:pt x="67" y="84"/>
                    <a:pt x="67" y="84"/>
                    <a:pt x="67" y="84"/>
                  </a:cubicBezTo>
                  <a:cubicBezTo>
                    <a:pt x="61" y="90"/>
                    <a:pt x="56" y="97"/>
                    <a:pt x="51" y="103"/>
                  </a:cubicBezTo>
                  <a:close/>
                  <a:moveTo>
                    <a:pt x="416" y="84"/>
                  </a:moveTo>
                  <a:cubicBezTo>
                    <a:pt x="410" y="78"/>
                    <a:pt x="404" y="72"/>
                    <a:pt x="398" y="66"/>
                  </a:cubicBezTo>
                  <a:cubicBezTo>
                    <a:pt x="402" y="62"/>
                    <a:pt x="402" y="62"/>
                    <a:pt x="402" y="62"/>
                  </a:cubicBezTo>
                  <a:cubicBezTo>
                    <a:pt x="409" y="67"/>
                    <a:pt x="415" y="73"/>
                    <a:pt x="420" y="79"/>
                  </a:cubicBezTo>
                  <a:lnTo>
                    <a:pt x="416" y="84"/>
                  </a:lnTo>
                  <a:close/>
                  <a:moveTo>
                    <a:pt x="84" y="67"/>
                  </a:moveTo>
                  <a:cubicBezTo>
                    <a:pt x="80" y="62"/>
                    <a:pt x="80" y="62"/>
                    <a:pt x="80" y="62"/>
                  </a:cubicBezTo>
                  <a:cubicBezTo>
                    <a:pt x="86" y="56"/>
                    <a:pt x="92" y="51"/>
                    <a:pt x="99" y="46"/>
                  </a:cubicBezTo>
                  <a:cubicBezTo>
                    <a:pt x="103" y="51"/>
                    <a:pt x="103" y="51"/>
                    <a:pt x="103" y="51"/>
                  </a:cubicBezTo>
                  <a:cubicBezTo>
                    <a:pt x="96" y="56"/>
                    <a:pt x="90" y="61"/>
                    <a:pt x="84" y="67"/>
                  </a:cubicBezTo>
                  <a:close/>
                  <a:moveTo>
                    <a:pt x="379" y="51"/>
                  </a:moveTo>
                  <a:cubicBezTo>
                    <a:pt x="372" y="46"/>
                    <a:pt x="366" y="41"/>
                    <a:pt x="358" y="37"/>
                  </a:cubicBezTo>
                  <a:cubicBezTo>
                    <a:pt x="362" y="32"/>
                    <a:pt x="362" y="32"/>
                    <a:pt x="362" y="32"/>
                  </a:cubicBezTo>
                  <a:cubicBezTo>
                    <a:pt x="369" y="36"/>
                    <a:pt x="376" y="41"/>
                    <a:pt x="383" y="46"/>
                  </a:cubicBezTo>
                  <a:lnTo>
                    <a:pt x="379" y="51"/>
                  </a:lnTo>
                  <a:close/>
                  <a:moveTo>
                    <a:pt x="124" y="38"/>
                  </a:moveTo>
                  <a:cubicBezTo>
                    <a:pt x="120" y="32"/>
                    <a:pt x="120" y="32"/>
                    <a:pt x="120" y="32"/>
                  </a:cubicBezTo>
                  <a:cubicBezTo>
                    <a:pt x="128" y="28"/>
                    <a:pt x="135" y="24"/>
                    <a:pt x="143" y="21"/>
                  </a:cubicBezTo>
                  <a:cubicBezTo>
                    <a:pt x="145" y="27"/>
                    <a:pt x="145" y="27"/>
                    <a:pt x="145" y="27"/>
                  </a:cubicBezTo>
                  <a:cubicBezTo>
                    <a:pt x="138" y="30"/>
                    <a:pt x="131" y="34"/>
                    <a:pt x="124" y="38"/>
                  </a:cubicBezTo>
                  <a:close/>
                  <a:moveTo>
                    <a:pt x="337" y="26"/>
                  </a:moveTo>
                  <a:cubicBezTo>
                    <a:pt x="329" y="23"/>
                    <a:pt x="321" y="20"/>
                    <a:pt x="314" y="17"/>
                  </a:cubicBezTo>
                  <a:cubicBezTo>
                    <a:pt x="316" y="11"/>
                    <a:pt x="316" y="11"/>
                    <a:pt x="316" y="11"/>
                  </a:cubicBezTo>
                  <a:cubicBezTo>
                    <a:pt x="324" y="14"/>
                    <a:pt x="331" y="17"/>
                    <a:pt x="339" y="20"/>
                  </a:cubicBezTo>
                  <a:lnTo>
                    <a:pt x="337" y="26"/>
                  </a:lnTo>
                  <a:close/>
                  <a:moveTo>
                    <a:pt x="168" y="18"/>
                  </a:moveTo>
                  <a:cubicBezTo>
                    <a:pt x="166" y="12"/>
                    <a:pt x="166" y="12"/>
                    <a:pt x="166" y="12"/>
                  </a:cubicBezTo>
                  <a:cubicBezTo>
                    <a:pt x="174" y="9"/>
                    <a:pt x="183" y="7"/>
                    <a:pt x="191" y="5"/>
                  </a:cubicBezTo>
                  <a:cubicBezTo>
                    <a:pt x="192" y="11"/>
                    <a:pt x="192" y="11"/>
                    <a:pt x="192" y="11"/>
                  </a:cubicBezTo>
                  <a:cubicBezTo>
                    <a:pt x="184" y="13"/>
                    <a:pt x="176" y="15"/>
                    <a:pt x="168" y="18"/>
                  </a:cubicBezTo>
                  <a:close/>
                  <a:moveTo>
                    <a:pt x="290" y="11"/>
                  </a:moveTo>
                  <a:cubicBezTo>
                    <a:pt x="282" y="10"/>
                    <a:pt x="274" y="8"/>
                    <a:pt x="266" y="7"/>
                  </a:cubicBezTo>
                  <a:cubicBezTo>
                    <a:pt x="266" y="1"/>
                    <a:pt x="266" y="1"/>
                    <a:pt x="266" y="1"/>
                  </a:cubicBezTo>
                  <a:cubicBezTo>
                    <a:pt x="275" y="2"/>
                    <a:pt x="283" y="3"/>
                    <a:pt x="291" y="5"/>
                  </a:cubicBezTo>
                  <a:lnTo>
                    <a:pt x="290" y="11"/>
                  </a:lnTo>
                  <a:close/>
                  <a:moveTo>
                    <a:pt x="216" y="7"/>
                  </a:moveTo>
                  <a:cubicBezTo>
                    <a:pt x="216" y="1"/>
                    <a:pt x="216" y="1"/>
                    <a:pt x="216" y="1"/>
                  </a:cubicBezTo>
                  <a:cubicBezTo>
                    <a:pt x="224" y="0"/>
                    <a:pt x="233" y="0"/>
                    <a:pt x="241" y="0"/>
                  </a:cubicBezTo>
                  <a:cubicBezTo>
                    <a:pt x="241" y="6"/>
                    <a:pt x="241" y="6"/>
                    <a:pt x="241" y="6"/>
                  </a:cubicBezTo>
                  <a:cubicBezTo>
                    <a:pt x="233" y="6"/>
                    <a:pt x="224" y="7"/>
                    <a:pt x="216" y="7"/>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7" name="Oval 221"/>
            <p:cNvSpPr>
              <a:spLocks noChangeArrowheads="1"/>
            </p:cNvSpPr>
            <p:nvPr/>
          </p:nvSpPr>
          <p:spPr bwMode="auto">
            <a:xfrm>
              <a:off x="6660" y="2795"/>
              <a:ext cx="565" cy="565"/>
            </a:xfrm>
            <a:prstGeom prst="ellipse">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9" name="Freeform 222"/>
            <p:cNvSpPr>
              <a:spLocks noEditPoints="1"/>
            </p:cNvSpPr>
            <p:nvPr/>
          </p:nvSpPr>
          <p:spPr bwMode="auto">
            <a:xfrm>
              <a:off x="6656" y="2791"/>
              <a:ext cx="574" cy="573"/>
            </a:xfrm>
            <a:custGeom>
              <a:avLst/>
              <a:gdLst>
                <a:gd name="T0" fmla="*/ 193 w 410"/>
                <a:gd name="T1" fmla="*/ 403 h 409"/>
                <a:gd name="T2" fmla="*/ 205 w 410"/>
                <a:gd name="T3" fmla="*/ 409 h 409"/>
                <a:gd name="T4" fmla="*/ 144 w 410"/>
                <a:gd name="T5" fmla="*/ 394 h 409"/>
                <a:gd name="T6" fmla="*/ 243 w 410"/>
                <a:gd name="T7" fmla="*/ 406 h 409"/>
                <a:gd name="T8" fmla="*/ 268 w 410"/>
                <a:gd name="T9" fmla="*/ 399 h 409"/>
                <a:gd name="T10" fmla="*/ 95 w 410"/>
                <a:gd name="T11" fmla="*/ 378 h 409"/>
                <a:gd name="T12" fmla="*/ 118 w 410"/>
                <a:gd name="T13" fmla="*/ 390 h 409"/>
                <a:gd name="T14" fmla="*/ 311 w 410"/>
                <a:gd name="T15" fmla="*/ 372 h 409"/>
                <a:gd name="T16" fmla="*/ 74 w 410"/>
                <a:gd name="T17" fmla="*/ 363 h 409"/>
                <a:gd name="T18" fmla="*/ 79 w 410"/>
                <a:gd name="T19" fmla="*/ 358 h 409"/>
                <a:gd name="T20" fmla="*/ 332 w 410"/>
                <a:gd name="T21" fmla="*/ 358 h 409"/>
                <a:gd name="T22" fmla="*/ 336 w 410"/>
                <a:gd name="T23" fmla="*/ 362 h 409"/>
                <a:gd name="T24" fmla="*/ 31 w 410"/>
                <a:gd name="T25" fmla="*/ 300 h 409"/>
                <a:gd name="T26" fmla="*/ 371 w 410"/>
                <a:gd name="T27" fmla="*/ 325 h 409"/>
                <a:gd name="T28" fmla="*/ 385 w 410"/>
                <a:gd name="T29" fmla="*/ 303 h 409"/>
                <a:gd name="T30" fmla="*/ 7 w 410"/>
                <a:gd name="T31" fmla="*/ 256 h 409"/>
                <a:gd name="T32" fmla="*/ 14 w 410"/>
                <a:gd name="T33" fmla="*/ 280 h 409"/>
                <a:gd name="T34" fmla="*/ 397 w 410"/>
                <a:gd name="T35" fmla="*/ 254 h 409"/>
                <a:gd name="T36" fmla="*/ 2 w 410"/>
                <a:gd name="T37" fmla="*/ 231 h 409"/>
                <a:gd name="T38" fmla="*/ 8 w 410"/>
                <a:gd name="T39" fmla="*/ 230 h 409"/>
                <a:gd name="T40" fmla="*/ 402 w 410"/>
                <a:gd name="T41" fmla="*/ 229 h 409"/>
                <a:gd name="T42" fmla="*/ 410 w 410"/>
                <a:gd name="T43" fmla="*/ 204 h 409"/>
                <a:gd name="T44" fmla="*/ 8 w 410"/>
                <a:gd name="T45" fmla="*/ 180 h 409"/>
                <a:gd name="T46" fmla="*/ 12 w 410"/>
                <a:gd name="T47" fmla="*/ 156 h 409"/>
                <a:gd name="T48" fmla="*/ 397 w 410"/>
                <a:gd name="T49" fmla="*/ 155 h 409"/>
                <a:gd name="T50" fmla="*/ 402 w 410"/>
                <a:gd name="T51" fmla="*/ 179 h 409"/>
                <a:gd name="T52" fmla="*/ 25 w 410"/>
                <a:gd name="T53" fmla="*/ 106 h 409"/>
                <a:gd name="T54" fmla="*/ 389 w 410"/>
                <a:gd name="T55" fmla="*/ 131 h 409"/>
                <a:gd name="T56" fmla="*/ 395 w 410"/>
                <a:gd name="T57" fmla="*/ 129 h 409"/>
                <a:gd name="T58" fmla="*/ 39 w 410"/>
                <a:gd name="T59" fmla="*/ 84 h 409"/>
                <a:gd name="T60" fmla="*/ 44 w 410"/>
                <a:gd name="T61" fmla="*/ 88 h 409"/>
                <a:gd name="T62" fmla="*/ 354 w 410"/>
                <a:gd name="T63" fmla="*/ 64 h 409"/>
                <a:gd name="T64" fmla="*/ 78 w 410"/>
                <a:gd name="T65" fmla="*/ 52 h 409"/>
                <a:gd name="T66" fmla="*/ 98 w 410"/>
                <a:gd name="T67" fmla="*/ 37 h 409"/>
                <a:gd name="T68" fmla="*/ 311 w 410"/>
                <a:gd name="T69" fmla="*/ 37 h 409"/>
                <a:gd name="T70" fmla="*/ 331 w 410"/>
                <a:gd name="T71" fmla="*/ 51 h 409"/>
                <a:gd name="T72" fmla="*/ 141 w 410"/>
                <a:gd name="T73" fmla="*/ 10 h 409"/>
                <a:gd name="T74" fmla="*/ 289 w 410"/>
                <a:gd name="T75" fmla="*/ 25 h 409"/>
                <a:gd name="T76" fmla="*/ 292 w 410"/>
                <a:gd name="T77" fmla="*/ 19 h 409"/>
                <a:gd name="T78" fmla="*/ 166 w 410"/>
                <a:gd name="T79" fmla="*/ 3 h 409"/>
                <a:gd name="T80" fmla="*/ 167 w 410"/>
                <a:gd name="T81" fmla="*/ 10 h 409"/>
                <a:gd name="T82" fmla="*/ 217 w 410"/>
                <a:gd name="T83"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0" h="409">
                  <a:moveTo>
                    <a:pt x="205" y="409"/>
                  </a:moveTo>
                  <a:cubicBezTo>
                    <a:pt x="201" y="409"/>
                    <a:pt x="196" y="409"/>
                    <a:pt x="192" y="409"/>
                  </a:cubicBezTo>
                  <a:cubicBezTo>
                    <a:pt x="193" y="403"/>
                    <a:pt x="193" y="403"/>
                    <a:pt x="193" y="403"/>
                  </a:cubicBezTo>
                  <a:cubicBezTo>
                    <a:pt x="201" y="403"/>
                    <a:pt x="209" y="403"/>
                    <a:pt x="218" y="403"/>
                  </a:cubicBezTo>
                  <a:cubicBezTo>
                    <a:pt x="218" y="409"/>
                    <a:pt x="218" y="409"/>
                    <a:pt x="218" y="409"/>
                  </a:cubicBezTo>
                  <a:cubicBezTo>
                    <a:pt x="214" y="409"/>
                    <a:pt x="209" y="409"/>
                    <a:pt x="205" y="409"/>
                  </a:cubicBezTo>
                  <a:close/>
                  <a:moveTo>
                    <a:pt x="167" y="406"/>
                  </a:moveTo>
                  <a:cubicBezTo>
                    <a:pt x="158" y="404"/>
                    <a:pt x="150" y="402"/>
                    <a:pt x="142" y="400"/>
                  </a:cubicBezTo>
                  <a:cubicBezTo>
                    <a:pt x="144" y="394"/>
                    <a:pt x="144" y="394"/>
                    <a:pt x="144" y="394"/>
                  </a:cubicBezTo>
                  <a:cubicBezTo>
                    <a:pt x="152" y="396"/>
                    <a:pt x="160" y="398"/>
                    <a:pt x="168" y="400"/>
                  </a:cubicBezTo>
                  <a:lnTo>
                    <a:pt x="167" y="406"/>
                  </a:lnTo>
                  <a:close/>
                  <a:moveTo>
                    <a:pt x="243" y="406"/>
                  </a:moveTo>
                  <a:cubicBezTo>
                    <a:pt x="242" y="400"/>
                    <a:pt x="242" y="400"/>
                    <a:pt x="242" y="400"/>
                  </a:cubicBezTo>
                  <a:cubicBezTo>
                    <a:pt x="250" y="398"/>
                    <a:pt x="259" y="396"/>
                    <a:pt x="266" y="393"/>
                  </a:cubicBezTo>
                  <a:cubicBezTo>
                    <a:pt x="268" y="399"/>
                    <a:pt x="268" y="399"/>
                    <a:pt x="268" y="399"/>
                  </a:cubicBezTo>
                  <a:cubicBezTo>
                    <a:pt x="260" y="402"/>
                    <a:pt x="252" y="404"/>
                    <a:pt x="243" y="406"/>
                  </a:cubicBezTo>
                  <a:close/>
                  <a:moveTo>
                    <a:pt x="118" y="390"/>
                  </a:moveTo>
                  <a:cubicBezTo>
                    <a:pt x="110" y="386"/>
                    <a:pt x="103" y="382"/>
                    <a:pt x="95" y="378"/>
                  </a:cubicBezTo>
                  <a:cubicBezTo>
                    <a:pt x="99" y="372"/>
                    <a:pt x="99" y="372"/>
                    <a:pt x="99" y="372"/>
                  </a:cubicBezTo>
                  <a:cubicBezTo>
                    <a:pt x="106" y="377"/>
                    <a:pt x="113" y="381"/>
                    <a:pt x="121" y="384"/>
                  </a:cubicBezTo>
                  <a:lnTo>
                    <a:pt x="118" y="390"/>
                  </a:lnTo>
                  <a:close/>
                  <a:moveTo>
                    <a:pt x="292" y="390"/>
                  </a:moveTo>
                  <a:cubicBezTo>
                    <a:pt x="290" y="384"/>
                    <a:pt x="290" y="384"/>
                    <a:pt x="290" y="384"/>
                  </a:cubicBezTo>
                  <a:cubicBezTo>
                    <a:pt x="297" y="381"/>
                    <a:pt x="304" y="377"/>
                    <a:pt x="311" y="372"/>
                  </a:cubicBezTo>
                  <a:cubicBezTo>
                    <a:pt x="315" y="378"/>
                    <a:pt x="315" y="378"/>
                    <a:pt x="315" y="378"/>
                  </a:cubicBezTo>
                  <a:cubicBezTo>
                    <a:pt x="308" y="382"/>
                    <a:pt x="300" y="386"/>
                    <a:pt x="292" y="390"/>
                  </a:cubicBezTo>
                  <a:close/>
                  <a:moveTo>
                    <a:pt x="74" y="363"/>
                  </a:moveTo>
                  <a:cubicBezTo>
                    <a:pt x="68" y="357"/>
                    <a:pt x="62" y="351"/>
                    <a:pt x="56" y="345"/>
                  </a:cubicBezTo>
                  <a:cubicBezTo>
                    <a:pt x="60" y="341"/>
                    <a:pt x="60" y="341"/>
                    <a:pt x="60" y="341"/>
                  </a:cubicBezTo>
                  <a:cubicBezTo>
                    <a:pt x="66" y="347"/>
                    <a:pt x="72" y="352"/>
                    <a:pt x="79" y="358"/>
                  </a:cubicBezTo>
                  <a:lnTo>
                    <a:pt x="74" y="363"/>
                  </a:lnTo>
                  <a:close/>
                  <a:moveTo>
                    <a:pt x="336" y="362"/>
                  </a:moveTo>
                  <a:cubicBezTo>
                    <a:pt x="332" y="358"/>
                    <a:pt x="332" y="358"/>
                    <a:pt x="332" y="358"/>
                  </a:cubicBezTo>
                  <a:cubicBezTo>
                    <a:pt x="338" y="352"/>
                    <a:pt x="344" y="346"/>
                    <a:pt x="350" y="340"/>
                  </a:cubicBezTo>
                  <a:cubicBezTo>
                    <a:pt x="354" y="345"/>
                    <a:pt x="354" y="345"/>
                    <a:pt x="354" y="345"/>
                  </a:cubicBezTo>
                  <a:cubicBezTo>
                    <a:pt x="348" y="351"/>
                    <a:pt x="342" y="357"/>
                    <a:pt x="336" y="362"/>
                  </a:cubicBezTo>
                  <a:close/>
                  <a:moveTo>
                    <a:pt x="39" y="325"/>
                  </a:moveTo>
                  <a:cubicBezTo>
                    <a:pt x="34" y="318"/>
                    <a:pt x="30" y="311"/>
                    <a:pt x="25" y="304"/>
                  </a:cubicBezTo>
                  <a:cubicBezTo>
                    <a:pt x="31" y="300"/>
                    <a:pt x="31" y="300"/>
                    <a:pt x="31" y="300"/>
                  </a:cubicBezTo>
                  <a:cubicBezTo>
                    <a:pt x="35" y="308"/>
                    <a:pt x="40" y="315"/>
                    <a:pt x="44" y="321"/>
                  </a:cubicBezTo>
                  <a:lnTo>
                    <a:pt x="39" y="325"/>
                  </a:lnTo>
                  <a:close/>
                  <a:moveTo>
                    <a:pt x="371" y="325"/>
                  </a:moveTo>
                  <a:cubicBezTo>
                    <a:pt x="366" y="321"/>
                    <a:pt x="366" y="321"/>
                    <a:pt x="366" y="321"/>
                  </a:cubicBezTo>
                  <a:cubicBezTo>
                    <a:pt x="370" y="315"/>
                    <a:pt x="375" y="307"/>
                    <a:pt x="379" y="300"/>
                  </a:cubicBezTo>
                  <a:cubicBezTo>
                    <a:pt x="385" y="303"/>
                    <a:pt x="385" y="303"/>
                    <a:pt x="385" y="303"/>
                  </a:cubicBezTo>
                  <a:cubicBezTo>
                    <a:pt x="380" y="311"/>
                    <a:pt x="376" y="318"/>
                    <a:pt x="371" y="325"/>
                  </a:cubicBezTo>
                  <a:close/>
                  <a:moveTo>
                    <a:pt x="14" y="280"/>
                  </a:moveTo>
                  <a:cubicBezTo>
                    <a:pt x="11" y="272"/>
                    <a:pt x="9" y="264"/>
                    <a:pt x="7" y="256"/>
                  </a:cubicBezTo>
                  <a:cubicBezTo>
                    <a:pt x="13" y="254"/>
                    <a:pt x="13" y="254"/>
                    <a:pt x="13" y="254"/>
                  </a:cubicBezTo>
                  <a:cubicBezTo>
                    <a:pt x="15" y="262"/>
                    <a:pt x="17" y="270"/>
                    <a:pt x="20" y="278"/>
                  </a:cubicBezTo>
                  <a:lnTo>
                    <a:pt x="14" y="280"/>
                  </a:lnTo>
                  <a:close/>
                  <a:moveTo>
                    <a:pt x="395" y="280"/>
                  </a:moveTo>
                  <a:cubicBezTo>
                    <a:pt x="390" y="278"/>
                    <a:pt x="390" y="278"/>
                    <a:pt x="390" y="278"/>
                  </a:cubicBezTo>
                  <a:cubicBezTo>
                    <a:pt x="393" y="270"/>
                    <a:pt x="395" y="262"/>
                    <a:pt x="397" y="254"/>
                  </a:cubicBezTo>
                  <a:cubicBezTo>
                    <a:pt x="403" y="255"/>
                    <a:pt x="403" y="255"/>
                    <a:pt x="403" y="255"/>
                  </a:cubicBezTo>
                  <a:cubicBezTo>
                    <a:pt x="401" y="264"/>
                    <a:pt x="399" y="272"/>
                    <a:pt x="395" y="280"/>
                  </a:cubicBezTo>
                  <a:close/>
                  <a:moveTo>
                    <a:pt x="2" y="231"/>
                  </a:moveTo>
                  <a:cubicBezTo>
                    <a:pt x="1" y="222"/>
                    <a:pt x="0" y="213"/>
                    <a:pt x="0" y="205"/>
                  </a:cubicBezTo>
                  <a:cubicBezTo>
                    <a:pt x="6" y="205"/>
                    <a:pt x="6" y="205"/>
                    <a:pt x="6" y="205"/>
                  </a:cubicBezTo>
                  <a:cubicBezTo>
                    <a:pt x="6" y="213"/>
                    <a:pt x="7" y="222"/>
                    <a:pt x="8" y="230"/>
                  </a:cubicBezTo>
                  <a:lnTo>
                    <a:pt x="2" y="231"/>
                  </a:lnTo>
                  <a:close/>
                  <a:moveTo>
                    <a:pt x="408" y="230"/>
                  </a:moveTo>
                  <a:cubicBezTo>
                    <a:pt x="402" y="229"/>
                    <a:pt x="402" y="229"/>
                    <a:pt x="402" y="229"/>
                  </a:cubicBezTo>
                  <a:cubicBezTo>
                    <a:pt x="403" y="221"/>
                    <a:pt x="404" y="213"/>
                    <a:pt x="404" y="205"/>
                  </a:cubicBezTo>
                  <a:cubicBezTo>
                    <a:pt x="404" y="204"/>
                    <a:pt x="404" y="204"/>
                    <a:pt x="404" y="204"/>
                  </a:cubicBezTo>
                  <a:cubicBezTo>
                    <a:pt x="410" y="204"/>
                    <a:pt x="410" y="204"/>
                    <a:pt x="410" y="204"/>
                  </a:cubicBezTo>
                  <a:cubicBezTo>
                    <a:pt x="410" y="205"/>
                    <a:pt x="410" y="205"/>
                    <a:pt x="410" y="205"/>
                  </a:cubicBezTo>
                  <a:cubicBezTo>
                    <a:pt x="410" y="213"/>
                    <a:pt x="409" y="222"/>
                    <a:pt x="408" y="230"/>
                  </a:cubicBezTo>
                  <a:close/>
                  <a:moveTo>
                    <a:pt x="8" y="180"/>
                  </a:moveTo>
                  <a:cubicBezTo>
                    <a:pt x="2" y="179"/>
                    <a:pt x="2" y="179"/>
                    <a:pt x="2" y="179"/>
                  </a:cubicBezTo>
                  <a:cubicBezTo>
                    <a:pt x="3" y="171"/>
                    <a:pt x="4" y="162"/>
                    <a:pt x="6" y="154"/>
                  </a:cubicBezTo>
                  <a:cubicBezTo>
                    <a:pt x="12" y="156"/>
                    <a:pt x="12" y="156"/>
                    <a:pt x="12" y="156"/>
                  </a:cubicBezTo>
                  <a:cubicBezTo>
                    <a:pt x="10" y="164"/>
                    <a:pt x="9" y="172"/>
                    <a:pt x="8" y="180"/>
                  </a:cubicBezTo>
                  <a:close/>
                  <a:moveTo>
                    <a:pt x="402" y="179"/>
                  </a:moveTo>
                  <a:cubicBezTo>
                    <a:pt x="401" y="171"/>
                    <a:pt x="399" y="163"/>
                    <a:pt x="397" y="155"/>
                  </a:cubicBezTo>
                  <a:cubicBezTo>
                    <a:pt x="403" y="153"/>
                    <a:pt x="403" y="153"/>
                    <a:pt x="403" y="153"/>
                  </a:cubicBezTo>
                  <a:cubicBezTo>
                    <a:pt x="405" y="161"/>
                    <a:pt x="407" y="170"/>
                    <a:pt x="408" y="178"/>
                  </a:cubicBezTo>
                  <a:lnTo>
                    <a:pt x="402" y="179"/>
                  </a:lnTo>
                  <a:close/>
                  <a:moveTo>
                    <a:pt x="20" y="132"/>
                  </a:moveTo>
                  <a:cubicBezTo>
                    <a:pt x="14" y="129"/>
                    <a:pt x="14" y="129"/>
                    <a:pt x="14" y="129"/>
                  </a:cubicBezTo>
                  <a:cubicBezTo>
                    <a:pt x="17" y="122"/>
                    <a:pt x="21" y="114"/>
                    <a:pt x="25" y="106"/>
                  </a:cubicBezTo>
                  <a:cubicBezTo>
                    <a:pt x="31" y="109"/>
                    <a:pt x="31" y="109"/>
                    <a:pt x="31" y="109"/>
                  </a:cubicBezTo>
                  <a:cubicBezTo>
                    <a:pt x="27" y="116"/>
                    <a:pt x="23" y="124"/>
                    <a:pt x="20" y="132"/>
                  </a:cubicBezTo>
                  <a:close/>
                  <a:moveTo>
                    <a:pt x="389" y="131"/>
                  </a:moveTo>
                  <a:cubicBezTo>
                    <a:pt x="386" y="123"/>
                    <a:pt x="383" y="116"/>
                    <a:pt x="379" y="108"/>
                  </a:cubicBezTo>
                  <a:cubicBezTo>
                    <a:pt x="384" y="105"/>
                    <a:pt x="384" y="105"/>
                    <a:pt x="384" y="105"/>
                  </a:cubicBezTo>
                  <a:cubicBezTo>
                    <a:pt x="388" y="113"/>
                    <a:pt x="392" y="121"/>
                    <a:pt x="395" y="129"/>
                  </a:cubicBezTo>
                  <a:lnTo>
                    <a:pt x="389" y="131"/>
                  </a:lnTo>
                  <a:close/>
                  <a:moveTo>
                    <a:pt x="44" y="88"/>
                  </a:moveTo>
                  <a:cubicBezTo>
                    <a:pt x="39" y="84"/>
                    <a:pt x="39" y="84"/>
                    <a:pt x="39" y="84"/>
                  </a:cubicBezTo>
                  <a:cubicBezTo>
                    <a:pt x="44" y="77"/>
                    <a:pt x="49" y="71"/>
                    <a:pt x="55" y="65"/>
                  </a:cubicBezTo>
                  <a:cubicBezTo>
                    <a:pt x="60" y="69"/>
                    <a:pt x="60" y="69"/>
                    <a:pt x="60" y="69"/>
                  </a:cubicBezTo>
                  <a:cubicBezTo>
                    <a:pt x="54" y="75"/>
                    <a:pt x="49" y="81"/>
                    <a:pt x="44" y="88"/>
                  </a:cubicBezTo>
                  <a:close/>
                  <a:moveTo>
                    <a:pt x="365" y="87"/>
                  </a:moveTo>
                  <a:cubicBezTo>
                    <a:pt x="360" y="81"/>
                    <a:pt x="355" y="74"/>
                    <a:pt x="349" y="68"/>
                  </a:cubicBezTo>
                  <a:cubicBezTo>
                    <a:pt x="354" y="64"/>
                    <a:pt x="354" y="64"/>
                    <a:pt x="354" y="64"/>
                  </a:cubicBezTo>
                  <a:cubicBezTo>
                    <a:pt x="360" y="70"/>
                    <a:pt x="365" y="77"/>
                    <a:pt x="370" y="84"/>
                  </a:cubicBezTo>
                  <a:lnTo>
                    <a:pt x="365" y="87"/>
                  </a:lnTo>
                  <a:close/>
                  <a:moveTo>
                    <a:pt x="78" y="52"/>
                  </a:moveTo>
                  <a:cubicBezTo>
                    <a:pt x="74" y="47"/>
                    <a:pt x="74" y="47"/>
                    <a:pt x="74" y="47"/>
                  </a:cubicBezTo>
                  <a:cubicBezTo>
                    <a:pt x="81" y="41"/>
                    <a:pt x="88" y="36"/>
                    <a:pt x="95" y="32"/>
                  </a:cubicBezTo>
                  <a:cubicBezTo>
                    <a:pt x="98" y="37"/>
                    <a:pt x="98" y="37"/>
                    <a:pt x="98" y="37"/>
                  </a:cubicBezTo>
                  <a:cubicBezTo>
                    <a:pt x="91" y="42"/>
                    <a:pt x="84" y="46"/>
                    <a:pt x="78" y="52"/>
                  </a:cubicBezTo>
                  <a:close/>
                  <a:moveTo>
                    <a:pt x="331" y="51"/>
                  </a:moveTo>
                  <a:cubicBezTo>
                    <a:pt x="325" y="46"/>
                    <a:pt x="318" y="41"/>
                    <a:pt x="311" y="37"/>
                  </a:cubicBezTo>
                  <a:cubicBezTo>
                    <a:pt x="314" y="31"/>
                    <a:pt x="314" y="31"/>
                    <a:pt x="314" y="31"/>
                  </a:cubicBezTo>
                  <a:cubicBezTo>
                    <a:pt x="322" y="36"/>
                    <a:pt x="329" y="41"/>
                    <a:pt x="335" y="46"/>
                  </a:cubicBezTo>
                  <a:lnTo>
                    <a:pt x="331" y="51"/>
                  </a:lnTo>
                  <a:close/>
                  <a:moveTo>
                    <a:pt x="120" y="25"/>
                  </a:moveTo>
                  <a:cubicBezTo>
                    <a:pt x="117" y="19"/>
                    <a:pt x="117" y="19"/>
                    <a:pt x="117" y="19"/>
                  </a:cubicBezTo>
                  <a:cubicBezTo>
                    <a:pt x="125" y="16"/>
                    <a:pt x="133" y="12"/>
                    <a:pt x="141" y="10"/>
                  </a:cubicBezTo>
                  <a:cubicBezTo>
                    <a:pt x="143" y="16"/>
                    <a:pt x="143" y="16"/>
                    <a:pt x="143" y="16"/>
                  </a:cubicBezTo>
                  <a:cubicBezTo>
                    <a:pt x="135" y="18"/>
                    <a:pt x="127" y="21"/>
                    <a:pt x="120" y="25"/>
                  </a:cubicBezTo>
                  <a:close/>
                  <a:moveTo>
                    <a:pt x="289" y="25"/>
                  </a:moveTo>
                  <a:cubicBezTo>
                    <a:pt x="282" y="21"/>
                    <a:pt x="274" y="18"/>
                    <a:pt x="266" y="16"/>
                  </a:cubicBezTo>
                  <a:cubicBezTo>
                    <a:pt x="268" y="10"/>
                    <a:pt x="268" y="10"/>
                    <a:pt x="268" y="10"/>
                  </a:cubicBezTo>
                  <a:cubicBezTo>
                    <a:pt x="276" y="12"/>
                    <a:pt x="284" y="15"/>
                    <a:pt x="292" y="19"/>
                  </a:cubicBezTo>
                  <a:lnTo>
                    <a:pt x="289" y="25"/>
                  </a:lnTo>
                  <a:close/>
                  <a:moveTo>
                    <a:pt x="167" y="10"/>
                  </a:moveTo>
                  <a:cubicBezTo>
                    <a:pt x="166" y="3"/>
                    <a:pt x="166" y="3"/>
                    <a:pt x="166" y="3"/>
                  </a:cubicBezTo>
                  <a:cubicBezTo>
                    <a:pt x="174" y="2"/>
                    <a:pt x="183" y="1"/>
                    <a:pt x="192" y="0"/>
                  </a:cubicBezTo>
                  <a:cubicBezTo>
                    <a:pt x="192" y="6"/>
                    <a:pt x="192" y="6"/>
                    <a:pt x="192" y="6"/>
                  </a:cubicBezTo>
                  <a:cubicBezTo>
                    <a:pt x="184" y="7"/>
                    <a:pt x="175" y="8"/>
                    <a:pt x="167" y="10"/>
                  </a:cubicBezTo>
                  <a:close/>
                  <a:moveTo>
                    <a:pt x="242" y="9"/>
                  </a:moveTo>
                  <a:cubicBezTo>
                    <a:pt x="234" y="8"/>
                    <a:pt x="225" y="7"/>
                    <a:pt x="217" y="6"/>
                  </a:cubicBezTo>
                  <a:cubicBezTo>
                    <a:pt x="217" y="0"/>
                    <a:pt x="217" y="0"/>
                    <a:pt x="217" y="0"/>
                  </a:cubicBezTo>
                  <a:cubicBezTo>
                    <a:pt x="226" y="1"/>
                    <a:pt x="234" y="2"/>
                    <a:pt x="243" y="3"/>
                  </a:cubicBezTo>
                  <a:lnTo>
                    <a:pt x="242" y="9"/>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1" name="Oval 223"/>
            <p:cNvSpPr>
              <a:spLocks noChangeArrowheads="1"/>
            </p:cNvSpPr>
            <p:nvPr/>
          </p:nvSpPr>
          <p:spPr bwMode="auto">
            <a:xfrm>
              <a:off x="6660" y="2905"/>
              <a:ext cx="456" cy="455"/>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3" name="Freeform 224"/>
            <p:cNvSpPr>
              <a:spLocks noEditPoints="1"/>
            </p:cNvSpPr>
            <p:nvPr/>
          </p:nvSpPr>
          <p:spPr bwMode="auto">
            <a:xfrm>
              <a:off x="6656" y="2899"/>
              <a:ext cx="464" cy="465"/>
            </a:xfrm>
            <a:custGeom>
              <a:avLst/>
              <a:gdLst>
                <a:gd name="T0" fmla="*/ 166 w 332"/>
                <a:gd name="T1" fmla="*/ 332 h 332"/>
                <a:gd name="T2" fmla="*/ 141 w 332"/>
                <a:gd name="T3" fmla="*/ 324 h 332"/>
                <a:gd name="T4" fmla="*/ 166 w 332"/>
                <a:gd name="T5" fmla="*/ 332 h 332"/>
                <a:gd name="T6" fmla="*/ 191 w 332"/>
                <a:gd name="T7" fmla="*/ 324 h 332"/>
                <a:gd name="T8" fmla="*/ 218 w 332"/>
                <a:gd name="T9" fmla="*/ 324 h 332"/>
                <a:gd name="T10" fmla="*/ 115 w 332"/>
                <a:gd name="T11" fmla="*/ 324 h 332"/>
                <a:gd name="T12" fmla="*/ 94 w 332"/>
                <a:gd name="T13" fmla="*/ 309 h 332"/>
                <a:gd name="T14" fmla="*/ 115 w 332"/>
                <a:gd name="T15" fmla="*/ 324 h 332"/>
                <a:gd name="T16" fmla="*/ 239 w 332"/>
                <a:gd name="T17" fmla="*/ 309 h 332"/>
                <a:gd name="T18" fmla="*/ 264 w 332"/>
                <a:gd name="T19" fmla="*/ 301 h 332"/>
                <a:gd name="T20" fmla="*/ 69 w 332"/>
                <a:gd name="T21" fmla="*/ 301 h 332"/>
                <a:gd name="T22" fmla="*/ 53 w 332"/>
                <a:gd name="T23" fmla="*/ 280 h 332"/>
                <a:gd name="T24" fmla="*/ 69 w 332"/>
                <a:gd name="T25" fmla="*/ 301 h 332"/>
                <a:gd name="T26" fmla="*/ 279 w 332"/>
                <a:gd name="T27" fmla="*/ 279 h 332"/>
                <a:gd name="T28" fmla="*/ 300 w 332"/>
                <a:gd name="T29" fmla="*/ 264 h 332"/>
                <a:gd name="T30" fmla="*/ 32 w 332"/>
                <a:gd name="T31" fmla="*/ 264 h 332"/>
                <a:gd name="T32" fmla="*/ 24 w 332"/>
                <a:gd name="T33" fmla="*/ 239 h 332"/>
                <a:gd name="T34" fmla="*/ 32 w 332"/>
                <a:gd name="T35" fmla="*/ 264 h 332"/>
                <a:gd name="T36" fmla="*/ 308 w 332"/>
                <a:gd name="T37" fmla="*/ 239 h 332"/>
                <a:gd name="T38" fmla="*/ 324 w 332"/>
                <a:gd name="T39" fmla="*/ 218 h 332"/>
                <a:gd name="T40" fmla="*/ 8 w 332"/>
                <a:gd name="T41" fmla="*/ 218 h 332"/>
                <a:gd name="T42" fmla="*/ 8 w 332"/>
                <a:gd name="T43" fmla="*/ 192 h 332"/>
                <a:gd name="T44" fmla="*/ 8 w 332"/>
                <a:gd name="T45" fmla="*/ 218 h 332"/>
                <a:gd name="T46" fmla="*/ 324 w 332"/>
                <a:gd name="T47" fmla="*/ 191 h 332"/>
                <a:gd name="T48" fmla="*/ 326 w 332"/>
                <a:gd name="T49" fmla="*/ 166 h 332"/>
                <a:gd name="T50" fmla="*/ 332 w 332"/>
                <a:gd name="T51" fmla="*/ 166 h 332"/>
                <a:gd name="T52" fmla="*/ 6 w 332"/>
                <a:gd name="T53" fmla="*/ 167 h 332"/>
                <a:gd name="T54" fmla="*/ 0 w 332"/>
                <a:gd name="T55" fmla="*/ 166 h 332"/>
                <a:gd name="T56" fmla="*/ 8 w 332"/>
                <a:gd name="T57" fmla="*/ 142 h 332"/>
                <a:gd name="T58" fmla="*/ 6 w 332"/>
                <a:gd name="T59" fmla="*/ 167 h 332"/>
                <a:gd name="T60" fmla="*/ 318 w 332"/>
                <a:gd name="T61" fmla="*/ 116 h 332"/>
                <a:gd name="T62" fmla="*/ 330 w 332"/>
                <a:gd name="T63" fmla="*/ 140 h 332"/>
                <a:gd name="T64" fmla="*/ 14 w 332"/>
                <a:gd name="T65" fmla="*/ 117 h 332"/>
                <a:gd name="T66" fmla="*/ 18 w 332"/>
                <a:gd name="T67" fmla="*/ 91 h 332"/>
                <a:gd name="T68" fmla="*/ 14 w 332"/>
                <a:gd name="T69" fmla="*/ 117 h 332"/>
                <a:gd name="T70" fmla="*/ 295 w 332"/>
                <a:gd name="T71" fmla="*/ 72 h 332"/>
                <a:gd name="T72" fmla="*/ 314 w 332"/>
                <a:gd name="T73" fmla="*/ 90 h 332"/>
                <a:gd name="T74" fmla="*/ 37 w 332"/>
                <a:gd name="T75" fmla="*/ 73 h 332"/>
                <a:gd name="T76" fmla="*/ 48 w 332"/>
                <a:gd name="T77" fmla="*/ 49 h 332"/>
                <a:gd name="T78" fmla="*/ 37 w 332"/>
                <a:gd name="T79" fmla="*/ 73 h 332"/>
                <a:gd name="T80" fmla="*/ 260 w 332"/>
                <a:gd name="T81" fmla="*/ 37 h 332"/>
                <a:gd name="T82" fmla="*/ 283 w 332"/>
                <a:gd name="T83" fmla="*/ 49 h 332"/>
                <a:gd name="T84" fmla="*/ 72 w 332"/>
                <a:gd name="T85" fmla="*/ 37 h 332"/>
                <a:gd name="T86" fmla="*/ 90 w 332"/>
                <a:gd name="T87" fmla="*/ 19 h 332"/>
                <a:gd name="T88" fmla="*/ 72 w 332"/>
                <a:gd name="T89" fmla="*/ 37 h 332"/>
                <a:gd name="T90" fmla="*/ 215 w 332"/>
                <a:gd name="T91" fmla="*/ 14 h 332"/>
                <a:gd name="T92" fmla="*/ 241 w 332"/>
                <a:gd name="T93" fmla="*/ 18 h 332"/>
                <a:gd name="T94" fmla="*/ 116 w 332"/>
                <a:gd name="T95" fmla="*/ 15 h 332"/>
                <a:gd name="T96" fmla="*/ 140 w 332"/>
                <a:gd name="T97" fmla="*/ 2 h 332"/>
                <a:gd name="T98" fmla="*/ 116 w 332"/>
                <a:gd name="T99" fmla="*/ 15 h 332"/>
                <a:gd name="T100" fmla="*/ 166 w 332"/>
                <a:gd name="T101" fmla="*/ 7 h 332"/>
                <a:gd name="T102" fmla="*/ 166 w 332"/>
                <a:gd name="T103" fmla="*/ 0 h 332"/>
                <a:gd name="T104" fmla="*/ 192 w 332"/>
                <a:gd name="T105" fmla="*/ 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2" h="332">
                  <a:moveTo>
                    <a:pt x="166" y="332"/>
                  </a:moveTo>
                  <a:cubicBezTo>
                    <a:pt x="166" y="332"/>
                    <a:pt x="166" y="332"/>
                    <a:pt x="166" y="332"/>
                  </a:cubicBezTo>
                  <a:cubicBezTo>
                    <a:pt x="157" y="332"/>
                    <a:pt x="149" y="332"/>
                    <a:pt x="140" y="330"/>
                  </a:cubicBezTo>
                  <a:cubicBezTo>
                    <a:pt x="141" y="324"/>
                    <a:pt x="141" y="324"/>
                    <a:pt x="141" y="324"/>
                  </a:cubicBezTo>
                  <a:cubicBezTo>
                    <a:pt x="149" y="325"/>
                    <a:pt x="158" y="326"/>
                    <a:pt x="166" y="326"/>
                  </a:cubicBezTo>
                  <a:lnTo>
                    <a:pt x="166" y="332"/>
                  </a:lnTo>
                  <a:close/>
                  <a:moveTo>
                    <a:pt x="192" y="330"/>
                  </a:moveTo>
                  <a:cubicBezTo>
                    <a:pt x="191" y="324"/>
                    <a:pt x="191" y="324"/>
                    <a:pt x="191" y="324"/>
                  </a:cubicBezTo>
                  <a:cubicBezTo>
                    <a:pt x="199" y="323"/>
                    <a:pt x="208" y="321"/>
                    <a:pt x="216" y="318"/>
                  </a:cubicBezTo>
                  <a:cubicBezTo>
                    <a:pt x="218" y="324"/>
                    <a:pt x="218" y="324"/>
                    <a:pt x="218" y="324"/>
                  </a:cubicBezTo>
                  <a:cubicBezTo>
                    <a:pt x="209" y="327"/>
                    <a:pt x="201" y="329"/>
                    <a:pt x="192" y="330"/>
                  </a:cubicBezTo>
                  <a:close/>
                  <a:moveTo>
                    <a:pt x="115" y="324"/>
                  </a:moveTo>
                  <a:cubicBezTo>
                    <a:pt x="107" y="322"/>
                    <a:pt x="99" y="318"/>
                    <a:pt x="91" y="314"/>
                  </a:cubicBezTo>
                  <a:cubicBezTo>
                    <a:pt x="94" y="309"/>
                    <a:pt x="94" y="309"/>
                    <a:pt x="94" y="309"/>
                  </a:cubicBezTo>
                  <a:cubicBezTo>
                    <a:pt x="101" y="313"/>
                    <a:pt x="109" y="316"/>
                    <a:pt x="117" y="318"/>
                  </a:cubicBezTo>
                  <a:lnTo>
                    <a:pt x="115" y="324"/>
                  </a:lnTo>
                  <a:close/>
                  <a:moveTo>
                    <a:pt x="242" y="314"/>
                  </a:moveTo>
                  <a:cubicBezTo>
                    <a:pt x="239" y="309"/>
                    <a:pt x="239" y="309"/>
                    <a:pt x="239" y="309"/>
                  </a:cubicBezTo>
                  <a:cubicBezTo>
                    <a:pt x="246" y="305"/>
                    <a:pt x="253" y="300"/>
                    <a:pt x="260" y="296"/>
                  </a:cubicBezTo>
                  <a:cubicBezTo>
                    <a:pt x="264" y="301"/>
                    <a:pt x="264" y="301"/>
                    <a:pt x="264" y="301"/>
                  </a:cubicBezTo>
                  <a:cubicBezTo>
                    <a:pt x="257" y="306"/>
                    <a:pt x="249" y="310"/>
                    <a:pt x="242" y="314"/>
                  </a:cubicBezTo>
                  <a:close/>
                  <a:moveTo>
                    <a:pt x="69" y="301"/>
                  </a:moveTo>
                  <a:cubicBezTo>
                    <a:pt x="62" y="296"/>
                    <a:pt x="55" y="290"/>
                    <a:pt x="49" y="284"/>
                  </a:cubicBezTo>
                  <a:cubicBezTo>
                    <a:pt x="53" y="280"/>
                    <a:pt x="53" y="280"/>
                    <a:pt x="53" y="280"/>
                  </a:cubicBezTo>
                  <a:cubicBezTo>
                    <a:pt x="59" y="285"/>
                    <a:pt x="66" y="291"/>
                    <a:pt x="72" y="296"/>
                  </a:cubicBezTo>
                  <a:lnTo>
                    <a:pt x="69" y="301"/>
                  </a:lnTo>
                  <a:close/>
                  <a:moveTo>
                    <a:pt x="284" y="284"/>
                  </a:moveTo>
                  <a:cubicBezTo>
                    <a:pt x="279" y="279"/>
                    <a:pt x="279" y="279"/>
                    <a:pt x="279" y="279"/>
                  </a:cubicBezTo>
                  <a:cubicBezTo>
                    <a:pt x="285" y="273"/>
                    <a:pt x="290" y="267"/>
                    <a:pt x="295" y="260"/>
                  </a:cubicBezTo>
                  <a:cubicBezTo>
                    <a:pt x="300" y="264"/>
                    <a:pt x="300" y="264"/>
                    <a:pt x="300" y="264"/>
                  </a:cubicBezTo>
                  <a:cubicBezTo>
                    <a:pt x="295" y="271"/>
                    <a:pt x="290" y="278"/>
                    <a:pt x="284" y="284"/>
                  </a:cubicBezTo>
                  <a:close/>
                  <a:moveTo>
                    <a:pt x="32" y="264"/>
                  </a:moveTo>
                  <a:cubicBezTo>
                    <a:pt x="27" y="257"/>
                    <a:pt x="22" y="250"/>
                    <a:pt x="18" y="242"/>
                  </a:cubicBezTo>
                  <a:cubicBezTo>
                    <a:pt x="24" y="239"/>
                    <a:pt x="24" y="239"/>
                    <a:pt x="24" y="239"/>
                  </a:cubicBezTo>
                  <a:cubicBezTo>
                    <a:pt x="28" y="247"/>
                    <a:pt x="32" y="254"/>
                    <a:pt x="37" y="260"/>
                  </a:cubicBezTo>
                  <a:lnTo>
                    <a:pt x="32" y="264"/>
                  </a:lnTo>
                  <a:close/>
                  <a:moveTo>
                    <a:pt x="314" y="242"/>
                  </a:moveTo>
                  <a:cubicBezTo>
                    <a:pt x="308" y="239"/>
                    <a:pt x="308" y="239"/>
                    <a:pt x="308" y="239"/>
                  </a:cubicBezTo>
                  <a:cubicBezTo>
                    <a:pt x="312" y="231"/>
                    <a:pt x="316" y="224"/>
                    <a:pt x="318" y="216"/>
                  </a:cubicBezTo>
                  <a:cubicBezTo>
                    <a:pt x="324" y="218"/>
                    <a:pt x="324" y="218"/>
                    <a:pt x="324" y="218"/>
                  </a:cubicBezTo>
                  <a:cubicBezTo>
                    <a:pt x="321" y="226"/>
                    <a:pt x="318" y="234"/>
                    <a:pt x="314" y="242"/>
                  </a:cubicBezTo>
                  <a:close/>
                  <a:moveTo>
                    <a:pt x="8" y="218"/>
                  </a:moveTo>
                  <a:cubicBezTo>
                    <a:pt x="6" y="210"/>
                    <a:pt x="3" y="201"/>
                    <a:pt x="2" y="193"/>
                  </a:cubicBezTo>
                  <a:cubicBezTo>
                    <a:pt x="8" y="192"/>
                    <a:pt x="8" y="192"/>
                    <a:pt x="8" y="192"/>
                  </a:cubicBezTo>
                  <a:cubicBezTo>
                    <a:pt x="10" y="200"/>
                    <a:pt x="12" y="208"/>
                    <a:pt x="14" y="216"/>
                  </a:cubicBezTo>
                  <a:lnTo>
                    <a:pt x="8" y="218"/>
                  </a:lnTo>
                  <a:close/>
                  <a:moveTo>
                    <a:pt x="330" y="192"/>
                  </a:moveTo>
                  <a:cubicBezTo>
                    <a:pt x="324" y="191"/>
                    <a:pt x="324" y="191"/>
                    <a:pt x="324" y="191"/>
                  </a:cubicBezTo>
                  <a:cubicBezTo>
                    <a:pt x="325" y="183"/>
                    <a:pt x="326" y="175"/>
                    <a:pt x="326" y="166"/>
                  </a:cubicBezTo>
                  <a:cubicBezTo>
                    <a:pt x="326" y="166"/>
                    <a:pt x="326" y="166"/>
                    <a:pt x="326" y="166"/>
                  </a:cubicBezTo>
                  <a:cubicBezTo>
                    <a:pt x="332" y="166"/>
                    <a:pt x="332" y="166"/>
                    <a:pt x="332" y="166"/>
                  </a:cubicBezTo>
                  <a:cubicBezTo>
                    <a:pt x="332" y="166"/>
                    <a:pt x="332" y="166"/>
                    <a:pt x="332" y="166"/>
                  </a:cubicBezTo>
                  <a:cubicBezTo>
                    <a:pt x="332" y="175"/>
                    <a:pt x="331" y="184"/>
                    <a:pt x="330" y="192"/>
                  </a:cubicBezTo>
                  <a:close/>
                  <a:moveTo>
                    <a:pt x="6" y="167"/>
                  </a:moveTo>
                  <a:cubicBezTo>
                    <a:pt x="0" y="167"/>
                    <a:pt x="0" y="167"/>
                    <a:pt x="0" y="167"/>
                  </a:cubicBezTo>
                  <a:cubicBezTo>
                    <a:pt x="0" y="166"/>
                    <a:pt x="0" y="166"/>
                    <a:pt x="0" y="166"/>
                  </a:cubicBezTo>
                  <a:cubicBezTo>
                    <a:pt x="0" y="158"/>
                    <a:pt x="1" y="149"/>
                    <a:pt x="2" y="141"/>
                  </a:cubicBezTo>
                  <a:cubicBezTo>
                    <a:pt x="8" y="142"/>
                    <a:pt x="8" y="142"/>
                    <a:pt x="8" y="142"/>
                  </a:cubicBezTo>
                  <a:cubicBezTo>
                    <a:pt x="7" y="150"/>
                    <a:pt x="6" y="158"/>
                    <a:pt x="6" y="166"/>
                  </a:cubicBezTo>
                  <a:lnTo>
                    <a:pt x="6" y="167"/>
                  </a:lnTo>
                  <a:close/>
                  <a:moveTo>
                    <a:pt x="324" y="141"/>
                  </a:moveTo>
                  <a:cubicBezTo>
                    <a:pt x="322" y="133"/>
                    <a:pt x="320" y="124"/>
                    <a:pt x="318" y="116"/>
                  </a:cubicBezTo>
                  <a:cubicBezTo>
                    <a:pt x="324" y="114"/>
                    <a:pt x="324" y="114"/>
                    <a:pt x="324" y="114"/>
                  </a:cubicBezTo>
                  <a:cubicBezTo>
                    <a:pt x="327" y="123"/>
                    <a:pt x="329" y="131"/>
                    <a:pt x="330" y="140"/>
                  </a:cubicBezTo>
                  <a:lnTo>
                    <a:pt x="324" y="141"/>
                  </a:lnTo>
                  <a:close/>
                  <a:moveTo>
                    <a:pt x="14" y="117"/>
                  </a:moveTo>
                  <a:cubicBezTo>
                    <a:pt x="8" y="115"/>
                    <a:pt x="8" y="115"/>
                    <a:pt x="8" y="115"/>
                  </a:cubicBezTo>
                  <a:cubicBezTo>
                    <a:pt x="11" y="107"/>
                    <a:pt x="14" y="99"/>
                    <a:pt x="18" y="91"/>
                  </a:cubicBezTo>
                  <a:cubicBezTo>
                    <a:pt x="24" y="94"/>
                    <a:pt x="24" y="94"/>
                    <a:pt x="24" y="94"/>
                  </a:cubicBezTo>
                  <a:cubicBezTo>
                    <a:pt x="20" y="102"/>
                    <a:pt x="17" y="109"/>
                    <a:pt x="14" y="117"/>
                  </a:cubicBezTo>
                  <a:close/>
                  <a:moveTo>
                    <a:pt x="308" y="93"/>
                  </a:moveTo>
                  <a:cubicBezTo>
                    <a:pt x="304" y="86"/>
                    <a:pt x="300" y="79"/>
                    <a:pt x="295" y="72"/>
                  </a:cubicBezTo>
                  <a:cubicBezTo>
                    <a:pt x="300" y="68"/>
                    <a:pt x="300" y="68"/>
                    <a:pt x="300" y="68"/>
                  </a:cubicBezTo>
                  <a:cubicBezTo>
                    <a:pt x="305" y="75"/>
                    <a:pt x="310" y="83"/>
                    <a:pt x="314" y="90"/>
                  </a:cubicBezTo>
                  <a:lnTo>
                    <a:pt x="308" y="93"/>
                  </a:lnTo>
                  <a:close/>
                  <a:moveTo>
                    <a:pt x="37" y="73"/>
                  </a:moveTo>
                  <a:cubicBezTo>
                    <a:pt x="32" y="69"/>
                    <a:pt x="32" y="69"/>
                    <a:pt x="32" y="69"/>
                  </a:cubicBezTo>
                  <a:cubicBezTo>
                    <a:pt x="37" y="62"/>
                    <a:pt x="42" y="55"/>
                    <a:pt x="48" y="49"/>
                  </a:cubicBezTo>
                  <a:cubicBezTo>
                    <a:pt x="53" y="54"/>
                    <a:pt x="53" y="54"/>
                    <a:pt x="53" y="54"/>
                  </a:cubicBezTo>
                  <a:cubicBezTo>
                    <a:pt x="47" y="60"/>
                    <a:pt x="42" y="66"/>
                    <a:pt x="37" y="73"/>
                  </a:cubicBezTo>
                  <a:close/>
                  <a:moveTo>
                    <a:pt x="279" y="53"/>
                  </a:moveTo>
                  <a:cubicBezTo>
                    <a:pt x="273" y="47"/>
                    <a:pt x="266" y="42"/>
                    <a:pt x="260" y="37"/>
                  </a:cubicBezTo>
                  <a:cubicBezTo>
                    <a:pt x="263" y="32"/>
                    <a:pt x="263" y="32"/>
                    <a:pt x="263" y="32"/>
                  </a:cubicBezTo>
                  <a:cubicBezTo>
                    <a:pt x="270" y="37"/>
                    <a:pt x="277" y="42"/>
                    <a:pt x="283" y="49"/>
                  </a:cubicBezTo>
                  <a:lnTo>
                    <a:pt x="279" y="53"/>
                  </a:lnTo>
                  <a:close/>
                  <a:moveTo>
                    <a:pt x="72" y="37"/>
                  </a:moveTo>
                  <a:cubicBezTo>
                    <a:pt x="68" y="32"/>
                    <a:pt x="68" y="32"/>
                    <a:pt x="68" y="32"/>
                  </a:cubicBezTo>
                  <a:cubicBezTo>
                    <a:pt x="75" y="27"/>
                    <a:pt x="83" y="23"/>
                    <a:pt x="90" y="19"/>
                  </a:cubicBezTo>
                  <a:cubicBezTo>
                    <a:pt x="93" y="24"/>
                    <a:pt x="93" y="24"/>
                    <a:pt x="93" y="24"/>
                  </a:cubicBezTo>
                  <a:cubicBezTo>
                    <a:pt x="86" y="28"/>
                    <a:pt x="79" y="32"/>
                    <a:pt x="72" y="37"/>
                  </a:cubicBezTo>
                  <a:close/>
                  <a:moveTo>
                    <a:pt x="238" y="24"/>
                  </a:moveTo>
                  <a:cubicBezTo>
                    <a:pt x="231" y="20"/>
                    <a:pt x="223" y="17"/>
                    <a:pt x="215" y="14"/>
                  </a:cubicBezTo>
                  <a:cubicBezTo>
                    <a:pt x="217" y="8"/>
                    <a:pt x="217" y="8"/>
                    <a:pt x="217" y="8"/>
                  </a:cubicBezTo>
                  <a:cubicBezTo>
                    <a:pt x="225" y="11"/>
                    <a:pt x="233" y="14"/>
                    <a:pt x="241" y="18"/>
                  </a:cubicBezTo>
                  <a:lnTo>
                    <a:pt x="238" y="24"/>
                  </a:lnTo>
                  <a:close/>
                  <a:moveTo>
                    <a:pt x="116" y="15"/>
                  </a:moveTo>
                  <a:cubicBezTo>
                    <a:pt x="114" y="9"/>
                    <a:pt x="114" y="9"/>
                    <a:pt x="114" y="9"/>
                  </a:cubicBezTo>
                  <a:cubicBezTo>
                    <a:pt x="123" y="6"/>
                    <a:pt x="131" y="4"/>
                    <a:pt x="140" y="2"/>
                  </a:cubicBezTo>
                  <a:cubicBezTo>
                    <a:pt x="141" y="9"/>
                    <a:pt x="141" y="9"/>
                    <a:pt x="141" y="9"/>
                  </a:cubicBezTo>
                  <a:cubicBezTo>
                    <a:pt x="132" y="10"/>
                    <a:pt x="124" y="12"/>
                    <a:pt x="116" y="15"/>
                  </a:cubicBezTo>
                  <a:close/>
                  <a:moveTo>
                    <a:pt x="191" y="9"/>
                  </a:moveTo>
                  <a:cubicBezTo>
                    <a:pt x="183" y="7"/>
                    <a:pt x="174" y="7"/>
                    <a:pt x="166" y="7"/>
                  </a:cubicBezTo>
                  <a:cubicBezTo>
                    <a:pt x="166" y="7"/>
                    <a:pt x="166" y="7"/>
                    <a:pt x="166" y="7"/>
                  </a:cubicBezTo>
                  <a:cubicBezTo>
                    <a:pt x="166" y="0"/>
                    <a:pt x="166" y="0"/>
                    <a:pt x="166" y="0"/>
                  </a:cubicBezTo>
                  <a:cubicBezTo>
                    <a:pt x="166" y="0"/>
                    <a:pt x="166" y="0"/>
                    <a:pt x="166" y="0"/>
                  </a:cubicBezTo>
                  <a:cubicBezTo>
                    <a:pt x="175" y="0"/>
                    <a:pt x="183" y="1"/>
                    <a:pt x="192" y="2"/>
                  </a:cubicBezTo>
                  <a:lnTo>
                    <a:pt x="191" y="9"/>
                  </a:lnTo>
                  <a:close/>
                </a:path>
              </a:pathLst>
            </a:custGeom>
            <a:solidFill>
              <a:srgbClr val="008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4" name="Oval 225"/>
            <p:cNvSpPr>
              <a:spLocks noChangeArrowheads="1"/>
            </p:cNvSpPr>
            <p:nvPr/>
          </p:nvSpPr>
          <p:spPr bwMode="auto">
            <a:xfrm>
              <a:off x="6660" y="3001"/>
              <a:ext cx="358" cy="359"/>
            </a:xfrm>
            <a:prstGeom prst="ellipse">
              <a:avLst/>
            </a:prstGeom>
            <a:solidFill>
              <a:srgbClr val="008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5" name="Freeform 226"/>
            <p:cNvSpPr>
              <a:spLocks noEditPoints="1"/>
            </p:cNvSpPr>
            <p:nvPr/>
          </p:nvSpPr>
          <p:spPr bwMode="auto">
            <a:xfrm>
              <a:off x="6748" y="3108"/>
              <a:ext cx="179" cy="151"/>
            </a:xfrm>
            <a:custGeom>
              <a:avLst/>
              <a:gdLst>
                <a:gd name="T0" fmla="*/ 121 w 128"/>
                <a:gd name="T1" fmla="*/ 102 h 108"/>
                <a:gd name="T2" fmla="*/ 0 w 128"/>
                <a:gd name="T3" fmla="*/ 19 h 108"/>
                <a:gd name="T4" fmla="*/ 0 w 128"/>
                <a:gd name="T5" fmla="*/ 108 h 108"/>
                <a:gd name="T6" fmla="*/ 128 w 128"/>
                <a:gd name="T7" fmla="*/ 0 h 108"/>
                <a:gd name="T8" fmla="*/ 0 w 128"/>
                <a:gd name="T9" fmla="*/ 0 h 108"/>
                <a:gd name="T10" fmla="*/ 75 w 128"/>
                <a:gd name="T11" fmla="*/ 61 h 108"/>
                <a:gd name="T12" fmla="*/ 71 w 128"/>
                <a:gd name="T13" fmla="*/ 55 h 108"/>
                <a:gd name="T14" fmla="*/ 67 w 128"/>
                <a:gd name="T15" fmla="*/ 51 h 108"/>
                <a:gd name="T16" fmla="*/ 60 w 128"/>
                <a:gd name="T17" fmla="*/ 48 h 108"/>
                <a:gd name="T18" fmla="*/ 54 w 128"/>
                <a:gd name="T19" fmla="*/ 48 h 108"/>
                <a:gd name="T20" fmla="*/ 47 w 128"/>
                <a:gd name="T21" fmla="*/ 51 h 108"/>
                <a:gd name="T22" fmla="*/ 43 w 128"/>
                <a:gd name="T23" fmla="*/ 55 h 108"/>
                <a:gd name="T24" fmla="*/ 40 w 128"/>
                <a:gd name="T25" fmla="*/ 61 h 108"/>
                <a:gd name="T26" fmla="*/ 38 w 128"/>
                <a:gd name="T27" fmla="*/ 66 h 108"/>
                <a:gd name="T28" fmla="*/ 40 w 128"/>
                <a:gd name="T29" fmla="*/ 74 h 108"/>
                <a:gd name="T30" fmla="*/ 42 w 128"/>
                <a:gd name="T31" fmla="*/ 78 h 108"/>
                <a:gd name="T32" fmla="*/ 48 w 128"/>
                <a:gd name="T33" fmla="*/ 83 h 108"/>
                <a:gd name="T34" fmla="*/ 53 w 128"/>
                <a:gd name="T35" fmla="*/ 85 h 108"/>
                <a:gd name="T36" fmla="*/ 58 w 128"/>
                <a:gd name="T37" fmla="*/ 80 h 108"/>
                <a:gd name="T38" fmla="*/ 65 w 128"/>
                <a:gd name="T39" fmla="*/ 84 h 108"/>
                <a:gd name="T40" fmla="*/ 66 w 128"/>
                <a:gd name="T41" fmla="*/ 77 h 108"/>
                <a:gd name="T42" fmla="*/ 75 w 128"/>
                <a:gd name="T43" fmla="*/ 75 h 108"/>
                <a:gd name="T44" fmla="*/ 71 w 128"/>
                <a:gd name="T45" fmla="*/ 69 h 108"/>
                <a:gd name="T46" fmla="*/ 65 w 128"/>
                <a:gd name="T47" fmla="*/ 67 h 108"/>
                <a:gd name="T48" fmla="*/ 52 w 128"/>
                <a:gd name="T49" fmla="*/ 72 h 108"/>
                <a:gd name="T50" fmla="*/ 57 w 128"/>
                <a:gd name="T51" fmla="*/ 59 h 108"/>
                <a:gd name="T52" fmla="*/ 54 w 128"/>
                <a:gd name="T53" fmla="*/ 67 h 108"/>
                <a:gd name="T54" fmla="*/ 57 w 128"/>
                <a:gd name="T55" fmla="*/ 70 h 108"/>
                <a:gd name="T56" fmla="*/ 88 w 128"/>
                <a:gd name="T57" fmla="*/ 53 h 108"/>
                <a:gd name="T58" fmla="*/ 90 w 128"/>
                <a:gd name="T59" fmla="*/ 49 h 108"/>
                <a:gd name="T60" fmla="*/ 88 w 128"/>
                <a:gd name="T61" fmla="*/ 47 h 108"/>
                <a:gd name="T62" fmla="*/ 83 w 128"/>
                <a:gd name="T63" fmla="*/ 46 h 108"/>
                <a:gd name="T64" fmla="*/ 80 w 128"/>
                <a:gd name="T65" fmla="*/ 43 h 108"/>
                <a:gd name="T66" fmla="*/ 76 w 128"/>
                <a:gd name="T67" fmla="*/ 48 h 108"/>
                <a:gd name="T68" fmla="*/ 72 w 128"/>
                <a:gd name="T69" fmla="*/ 47 h 108"/>
                <a:gd name="T70" fmla="*/ 71 w 128"/>
                <a:gd name="T71" fmla="*/ 50 h 108"/>
                <a:gd name="T72" fmla="*/ 73 w 128"/>
                <a:gd name="T73" fmla="*/ 55 h 108"/>
                <a:gd name="T74" fmla="*/ 71 w 128"/>
                <a:gd name="T75" fmla="*/ 58 h 108"/>
                <a:gd name="T76" fmla="*/ 73 w 128"/>
                <a:gd name="T77" fmla="*/ 60 h 108"/>
                <a:gd name="T78" fmla="*/ 79 w 128"/>
                <a:gd name="T79" fmla="*/ 63 h 108"/>
                <a:gd name="T80" fmla="*/ 82 w 128"/>
                <a:gd name="T81" fmla="*/ 63 h 108"/>
                <a:gd name="T82" fmla="*/ 88 w 128"/>
                <a:gd name="T83" fmla="*/ 60 h 108"/>
                <a:gd name="T84" fmla="*/ 90 w 128"/>
                <a:gd name="T85" fmla="*/ 58 h 108"/>
                <a:gd name="T86" fmla="*/ 88 w 128"/>
                <a:gd name="T87" fmla="*/ 55 h 108"/>
                <a:gd name="T88" fmla="*/ 81 w 128"/>
                <a:gd name="T89" fmla="*/ 56 h 108"/>
                <a:gd name="T90" fmla="*/ 83 w 128"/>
                <a:gd name="T91"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 h="108">
                  <a:moveTo>
                    <a:pt x="7" y="25"/>
                  </a:moveTo>
                  <a:cubicBezTo>
                    <a:pt x="7" y="102"/>
                    <a:pt x="7" y="102"/>
                    <a:pt x="7" y="102"/>
                  </a:cubicBezTo>
                  <a:cubicBezTo>
                    <a:pt x="121" y="102"/>
                    <a:pt x="121" y="102"/>
                    <a:pt x="121" y="102"/>
                  </a:cubicBezTo>
                  <a:cubicBezTo>
                    <a:pt x="121" y="25"/>
                    <a:pt x="121" y="25"/>
                    <a:pt x="121" y="25"/>
                  </a:cubicBezTo>
                  <a:cubicBezTo>
                    <a:pt x="7" y="25"/>
                    <a:pt x="7" y="25"/>
                    <a:pt x="7" y="25"/>
                  </a:cubicBezTo>
                  <a:close/>
                  <a:moveTo>
                    <a:pt x="0" y="19"/>
                  </a:moveTo>
                  <a:cubicBezTo>
                    <a:pt x="128" y="19"/>
                    <a:pt x="128" y="19"/>
                    <a:pt x="128" y="19"/>
                  </a:cubicBezTo>
                  <a:cubicBezTo>
                    <a:pt x="128" y="108"/>
                    <a:pt x="128" y="108"/>
                    <a:pt x="128" y="108"/>
                  </a:cubicBezTo>
                  <a:cubicBezTo>
                    <a:pt x="0" y="108"/>
                    <a:pt x="0" y="108"/>
                    <a:pt x="0" y="108"/>
                  </a:cubicBezTo>
                  <a:cubicBezTo>
                    <a:pt x="0" y="19"/>
                    <a:pt x="0" y="19"/>
                    <a:pt x="0" y="19"/>
                  </a:cubicBezTo>
                  <a:close/>
                  <a:moveTo>
                    <a:pt x="0" y="0"/>
                  </a:moveTo>
                  <a:cubicBezTo>
                    <a:pt x="128" y="0"/>
                    <a:pt x="128" y="0"/>
                    <a:pt x="128" y="0"/>
                  </a:cubicBezTo>
                  <a:cubicBezTo>
                    <a:pt x="128" y="12"/>
                    <a:pt x="128" y="12"/>
                    <a:pt x="128" y="12"/>
                  </a:cubicBezTo>
                  <a:cubicBezTo>
                    <a:pt x="0" y="12"/>
                    <a:pt x="0" y="12"/>
                    <a:pt x="0" y="12"/>
                  </a:cubicBezTo>
                  <a:cubicBezTo>
                    <a:pt x="0" y="0"/>
                    <a:pt x="0" y="0"/>
                    <a:pt x="0" y="0"/>
                  </a:cubicBezTo>
                  <a:close/>
                  <a:moveTo>
                    <a:pt x="76" y="65"/>
                  </a:moveTo>
                  <a:cubicBezTo>
                    <a:pt x="75" y="62"/>
                    <a:pt x="75" y="62"/>
                    <a:pt x="75" y="62"/>
                  </a:cubicBezTo>
                  <a:cubicBezTo>
                    <a:pt x="75" y="61"/>
                    <a:pt x="75" y="61"/>
                    <a:pt x="75" y="61"/>
                  </a:cubicBezTo>
                  <a:cubicBezTo>
                    <a:pt x="69" y="61"/>
                    <a:pt x="69" y="61"/>
                    <a:pt x="69" y="61"/>
                  </a:cubicBezTo>
                  <a:cubicBezTo>
                    <a:pt x="69" y="60"/>
                    <a:pt x="69" y="60"/>
                    <a:pt x="68" y="59"/>
                  </a:cubicBezTo>
                  <a:cubicBezTo>
                    <a:pt x="71" y="55"/>
                    <a:pt x="71" y="55"/>
                    <a:pt x="71" y="55"/>
                  </a:cubicBezTo>
                  <a:cubicBezTo>
                    <a:pt x="71" y="54"/>
                    <a:pt x="71" y="54"/>
                    <a:pt x="71" y="53"/>
                  </a:cubicBezTo>
                  <a:cubicBezTo>
                    <a:pt x="68" y="51"/>
                    <a:pt x="68" y="51"/>
                    <a:pt x="68" y="51"/>
                  </a:cubicBezTo>
                  <a:cubicBezTo>
                    <a:pt x="68" y="51"/>
                    <a:pt x="67" y="51"/>
                    <a:pt x="67" y="51"/>
                  </a:cubicBezTo>
                  <a:cubicBezTo>
                    <a:pt x="62" y="54"/>
                    <a:pt x="62" y="54"/>
                    <a:pt x="62" y="54"/>
                  </a:cubicBezTo>
                  <a:cubicBezTo>
                    <a:pt x="62" y="54"/>
                    <a:pt x="62" y="54"/>
                    <a:pt x="61" y="54"/>
                  </a:cubicBezTo>
                  <a:cubicBezTo>
                    <a:pt x="60" y="48"/>
                    <a:pt x="60" y="48"/>
                    <a:pt x="60" y="48"/>
                  </a:cubicBezTo>
                  <a:cubicBezTo>
                    <a:pt x="60" y="47"/>
                    <a:pt x="59" y="47"/>
                    <a:pt x="59" y="47"/>
                  </a:cubicBezTo>
                  <a:cubicBezTo>
                    <a:pt x="55" y="47"/>
                    <a:pt x="55" y="47"/>
                    <a:pt x="55" y="47"/>
                  </a:cubicBezTo>
                  <a:cubicBezTo>
                    <a:pt x="55" y="47"/>
                    <a:pt x="54" y="47"/>
                    <a:pt x="54" y="48"/>
                  </a:cubicBezTo>
                  <a:cubicBezTo>
                    <a:pt x="53" y="54"/>
                    <a:pt x="53" y="54"/>
                    <a:pt x="53" y="54"/>
                  </a:cubicBezTo>
                  <a:cubicBezTo>
                    <a:pt x="52" y="54"/>
                    <a:pt x="52" y="54"/>
                    <a:pt x="52" y="54"/>
                  </a:cubicBezTo>
                  <a:cubicBezTo>
                    <a:pt x="47" y="51"/>
                    <a:pt x="47" y="51"/>
                    <a:pt x="47" y="51"/>
                  </a:cubicBezTo>
                  <a:cubicBezTo>
                    <a:pt x="47" y="51"/>
                    <a:pt x="46" y="51"/>
                    <a:pt x="46" y="51"/>
                  </a:cubicBezTo>
                  <a:cubicBezTo>
                    <a:pt x="43" y="53"/>
                    <a:pt x="43" y="53"/>
                    <a:pt x="43" y="53"/>
                  </a:cubicBezTo>
                  <a:cubicBezTo>
                    <a:pt x="43" y="54"/>
                    <a:pt x="43" y="54"/>
                    <a:pt x="43" y="55"/>
                  </a:cubicBezTo>
                  <a:cubicBezTo>
                    <a:pt x="46" y="59"/>
                    <a:pt x="46" y="59"/>
                    <a:pt x="46" y="59"/>
                  </a:cubicBezTo>
                  <a:cubicBezTo>
                    <a:pt x="45" y="60"/>
                    <a:pt x="45" y="60"/>
                    <a:pt x="45" y="61"/>
                  </a:cubicBezTo>
                  <a:cubicBezTo>
                    <a:pt x="40" y="61"/>
                    <a:pt x="40" y="61"/>
                    <a:pt x="40" y="61"/>
                  </a:cubicBezTo>
                  <a:cubicBezTo>
                    <a:pt x="39" y="61"/>
                    <a:pt x="39" y="61"/>
                    <a:pt x="38" y="62"/>
                  </a:cubicBezTo>
                  <a:cubicBezTo>
                    <a:pt x="38" y="65"/>
                    <a:pt x="38" y="65"/>
                    <a:pt x="38" y="65"/>
                  </a:cubicBezTo>
                  <a:cubicBezTo>
                    <a:pt x="38" y="66"/>
                    <a:pt x="38" y="66"/>
                    <a:pt x="38" y="66"/>
                  </a:cubicBezTo>
                  <a:cubicBezTo>
                    <a:pt x="44" y="69"/>
                    <a:pt x="44" y="69"/>
                    <a:pt x="44" y="69"/>
                  </a:cubicBezTo>
                  <a:cubicBezTo>
                    <a:pt x="44" y="69"/>
                    <a:pt x="44" y="69"/>
                    <a:pt x="44" y="70"/>
                  </a:cubicBezTo>
                  <a:cubicBezTo>
                    <a:pt x="40" y="74"/>
                    <a:pt x="40" y="74"/>
                    <a:pt x="40" y="74"/>
                  </a:cubicBezTo>
                  <a:cubicBezTo>
                    <a:pt x="40" y="74"/>
                    <a:pt x="39" y="74"/>
                    <a:pt x="40" y="75"/>
                  </a:cubicBezTo>
                  <a:cubicBezTo>
                    <a:pt x="41" y="78"/>
                    <a:pt x="41" y="78"/>
                    <a:pt x="41" y="78"/>
                  </a:cubicBezTo>
                  <a:cubicBezTo>
                    <a:pt x="42" y="78"/>
                    <a:pt x="42" y="78"/>
                    <a:pt x="42" y="78"/>
                  </a:cubicBezTo>
                  <a:cubicBezTo>
                    <a:pt x="48" y="77"/>
                    <a:pt x="48" y="77"/>
                    <a:pt x="48" y="77"/>
                  </a:cubicBezTo>
                  <a:cubicBezTo>
                    <a:pt x="48" y="77"/>
                    <a:pt x="48" y="77"/>
                    <a:pt x="49" y="78"/>
                  </a:cubicBezTo>
                  <a:cubicBezTo>
                    <a:pt x="48" y="83"/>
                    <a:pt x="48" y="83"/>
                    <a:pt x="48" y="83"/>
                  </a:cubicBezTo>
                  <a:cubicBezTo>
                    <a:pt x="48" y="84"/>
                    <a:pt x="48" y="84"/>
                    <a:pt x="49" y="84"/>
                  </a:cubicBezTo>
                  <a:cubicBezTo>
                    <a:pt x="52" y="85"/>
                    <a:pt x="52" y="85"/>
                    <a:pt x="52" y="85"/>
                  </a:cubicBezTo>
                  <a:cubicBezTo>
                    <a:pt x="53" y="85"/>
                    <a:pt x="53" y="85"/>
                    <a:pt x="53" y="85"/>
                  </a:cubicBezTo>
                  <a:cubicBezTo>
                    <a:pt x="56" y="80"/>
                    <a:pt x="56" y="80"/>
                    <a:pt x="56" y="80"/>
                  </a:cubicBezTo>
                  <a:cubicBezTo>
                    <a:pt x="56" y="80"/>
                    <a:pt x="57" y="80"/>
                    <a:pt x="57" y="80"/>
                  </a:cubicBezTo>
                  <a:cubicBezTo>
                    <a:pt x="57" y="80"/>
                    <a:pt x="58" y="80"/>
                    <a:pt x="58" y="80"/>
                  </a:cubicBezTo>
                  <a:cubicBezTo>
                    <a:pt x="61" y="85"/>
                    <a:pt x="61" y="85"/>
                    <a:pt x="61" y="85"/>
                  </a:cubicBezTo>
                  <a:cubicBezTo>
                    <a:pt x="61" y="85"/>
                    <a:pt x="61" y="85"/>
                    <a:pt x="62" y="85"/>
                  </a:cubicBezTo>
                  <a:cubicBezTo>
                    <a:pt x="65" y="84"/>
                    <a:pt x="65" y="84"/>
                    <a:pt x="65" y="84"/>
                  </a:cubicBezTo>
                  <a:cubicBezTo>
                    <a:pt x="66" y="84"/>
                    <a:pt x="66" y="84"/>
                    <a:pt x="66" y="83"/>
                  </a:cubicBezTo>
                  <a:cubicBezTo>
                    <a:pt x="65" y="78"/>
                    <a:pt x="65" y="78"/>
                    <a:pt x="65" y="78"/>
                  </a:cubicBezTo>
                  <a:cubicBezTo>
                    <a:pt x="65" y="77"/>
                    <a:pt x="66" y="77"/>
                    <a:pt x="66" y="77"/>
                  </a:cubicBezTo>
                  <a:cubicBezTo>
                    <a:pt x="72" y="78"/>
                    <a:pt x="72" y="78"/>
                    <a:pt x="72" y="78"/>
                  </a:cubicBezTo>
                  <a:cubicBezTo>
                    <a:pt x="72" y="78"/>
                    <a:pt x="73" y="78"/>
                    <a:pt x="73" y="78"/>
                  </a:cubicBezTo>
                  <a:cubicBezTo>
                    <a:pt x="75" y="75"/>
                    <a:pt x="75" y="75"/>
                    <a:pt x="75" y="75"/>
                  </a:cubicBezTo>
                  <a:cubicBezTo>
                    <a:pt x="75" y="74"/>
                    <a:pt x="75" y="74"/>
                    <a:pt x="74" y="74"/>
                  </a:cubicBezTo>
                  <a:cubicBezTo>
                    <a:pt x="70" y="70"/>
                    <a:pt x="70" y="70"/>
                    <a:pt x="70" y="70"/>
                  </a:cubicBezTo>
                  <a:cubicBezTo>
                    <a:pt x="70" y="69"/>
                    <a:pt x="70" y="69"/>
                    <a:pt x="71" y="69"/>
                  </a:cubicBezTo>
                  <a:cubicBezTo>
                    <a:pt x="76" y="66"/>
                    <a:pt x="76" y="66"/>
                    <a:pt x="76" y="66"/>
                  </a:cubicBezTo>
                  <a:cubicBezTo>
                    <a:pt x="76" y="66"/>
                    <a:pt x="76" y="66"/>
                    <a:pt x="76" y="65"/>
                  </a:cubicBezTo>
                  <a:close/>
                  <a:moveTo>
                    <a:pt x="65" y="67"/>
                  </a:moveTo>
                  <a:cubicBezTo>
                    <a:pt x="65" y="69"/>
                    <a:pt x="64" y="71"/>
                    <a:pt x="62" y="72"/>
                  </a:cubicBezTo>
                  <a:cubicBezTo>
                    <a:pt x="61" y="74"/>
                    <a:pt x="59" y="74"/>
                    <a:pt x="57" y="74"/>
                  </a:cubicBezTo>
                  <a:cubicBezTo>
                    <a:pt x="55" y="74"/>
                    <a:pt x="53" y="74"/>
                    <a:pt x="52" y="72"/>
                  </a:cubicBezTo>
                  <a:cubicBezTo>
                    <a:pt x="50" y="71"/>
                    <a:pt x="50" y="69"/>
                    <a:pt x="50" y="67"/>
                  </a:cubicBezTo>
                  <a:cubicBezTo>
                    <a:pt x="50" y="65"/>
                    <a:pt x="50" y="63"/>
                    <a:pt x="52" y="61"/>
                  </a:cubicBezTo>
                  <a:cubicBezTo>
                    <a:pt x="53" y="60"/>
                    <a:pt x="55" y="59"/>
                    <a:pt x="57" y="59"/>
                  </a:cubicBezTo>
                  <a:cubicBezTo>
                    <a:pt x="59" y="59"/>
                    <a:pt x="61" y="60"/>
                    <a:pt x="62" y="61"/>
                  </a:cubicBezTo>
                  <a:cubicBezTo>
                    <a:pt x="64" y="63"/>
                    <a:pt x="65" y="65"/>
                    <a:pt x="65" y="67"/>
                  </a:cubicBezTo>
                  <a:close/>
                  <a:moveTo>
                    <a:pt x="54" y="67"/>
                  </a:moveTo>
                  <a:cubicBezTo>
                    <a:pt x="54" y="65"/>
                    <a:pt x="55" y="63"/>
                    <a:pt x="57" y="63"/>
                  </a:cubicBezTo>
                  <a:cubicBezTo>
                    <a:pt x="59" y="63"/>
                    <a:pt x="61" y="65"/>
                    <a:pt x="61" y="67"/>
                  </a:cubicBezTo>
                  <a:cubicBezTo>
                    <a:pt x="61" y="69"/>
                    <a:pt x="59" y="70"/>
                    <a:pt x="57" y="70"/>
                  </a:cubicBezTo>
                  <a:cubicBezTo>
                    <a:pt x="55" y="70"/>
                    <a:pt x="54" y="69"/>
                    <a:pt x="54" y="67"/>
                  </a:cubicBezTo>
                  <a:close/>
                  <a:moveTo>
                    <a:pt x="88" y="55"/>
                  </a:moveTo>
                  <a:cubicBezTo>
                    <a:pt x="88" y="54"/>
                    <a:pt x="88" y="54"/>
                    <a:pt x="88" y="53"/>
                  </a:cubicBezTo>
                  <a:cubicBezTo>
                    <a:pt x="88" y="53"/>
                    <a:pt x="88" y="52"/>
                    <a:pt x="88" y="52"/>
                  </a:cubicBezTo>
                  <a:cubicBezTo>
                    <a:pt x="90" y="50"/>
                    <a:pt x="90" y="50"/>
                    <a:pt x="90" y="50"/>
                  </a:cubicBezTo>
                  <a:cubicBezTo>
                    <a:pt x="90" y="50"/>
                    <a:pt x="90" y="49"/>
                    <a:pt x="90" y="49"/>
                  </a:cubicBezTo>
                  <a:cubicBezTo>
                    <a:pt x="90" y="49"/>
                    <a:pt x="90" y="49"/>
                    <a:pt x="90" y="49"/>
                  </a:cubicBezTo>
                  <a:cubicBezTo>
                    <a:pt x="89" y="47"/>
                    <a:pt x="89" y="47"/>
                    <a:pt x="89" y="47"/>
                  </a:cubicBezTo>
                  <a:cubicBezTo>
                    <a:pt x="89" y="47"/>
                    <a:pt x="89" y="47"/>
                    <a:pt x="88" y="47"/>
                  </a:cubicBezTo>
                  <a:cubicBezTo>
                    <a:pt x="88" y="47"/>
                    <a:pt x="88" y="47"/>
                    <a:pt x="88" y="47"/>
                  </a:cubicBezTo>
                  <a:cubicBezTo>
                    <a:pt x="85" y="48"/>
                    <a:pt x="85" y="48"/>
                    <a:pt x="85" y="48"/>
                  </a:cubicBezTo>
                  <a:cubicBezTo>
                    <a:pt x="85" y="47"/>
                    <a:pt x="84" y="47"/>
                    <a:pt x="83" y="46"/>
                  </a:cubicBezTo>
                  <a:cubicBezTo>
                    <a:pt x="82" y="43"/>
                    <a:pt x="82" y="43"/>
                    <a:pt x="82" y="43"/>
                  </a:cubicBezTo>
                  <a:cubicBezTo>
                    <a:pt x="82" y="43"/>
                    <a:pt x="82" y="43"/>
                    <a:pt x="81" y="43"/>
                  </a:cubicBezTo>
                  <a:cubicBezTo>
                    <a:pt x="80" y="43"/>
                    <a:pt x="80" y="43"/>
                    <a:pt x="80" y="43"/>
                  </a:cubicBezTo>
                  <a:cubicBezTo>
                    <a:pt x="79" y="43"/>
                    <a:pt x="79" y="43"/>
                    <a:pt x="79" y="43"/>
                  </a:cubicBezTo>
                  <a:cubicBezTo>
                    <a:pt x="78" y="46"/>
                    <a:pt x="78" y="46"/>
                    <a:pt x="78" y="46"/>
                  </a:cubicBezTo>
                  <a:cubicBezTo>
                    <a:pt x="77" y="47"/>
                    <a:pt x="76" y="47"/>
                    <a:pt x="76" y="48"/>
                  </a:cubicBezTo>
                  <a:cubicBezTo>
                    <a:pt x="73" y="47"/>
                    <a:pt x="73" y="47"/>
                    <a:pt x="73" y="47"/>
                  </a:cubicBezTo>
                  <a:cubicBezTo>
                    <a:pt x="73" y="47"/>
                    <a:pt x="73" y="47"/>
                    <a:pt x="73" y="47"/>
                  </a:cubicBezTo>
                  <a:cubicBezTo>
                    <a:pt x="72" y="47"/>
                    <a:pt x="72" y="47"/>
                    <a:pt x="72" y="47"/>
                  </a:cubicBezTo>
                  <a:cubicBezTo>
                    <a:pt x="71" y="49"/>
                    <a:pt x="71" y="49"/>
                    <a:pt x="71" y="49"/>
                  </a:cubicBezTo>
                  <a:cubicBezTo>
                    <a:pt x="71" y="49"/>
                    <a:pt x="71" y="49"/>
                    <a:pt x="71" y="49"/>
                  </a:cubicBezTo>
                  <a:cubicBezTo>
                    <a:pt x="71" y="49"/>
                    <a:pt x="71" y="50"/>
                    <a:pt x="71" y="50"/>
                  </a:cubicBezTo>
                  <a:cubicBezTo>
                    <a:pt x="73" y="52"/>
                    <a:pt x="73" y="52"/>
                    <a:pt x="73" y="52"/>
                  </a:cubicBezTo>
                  <a:cubicBezTo>
                    <a:pt x="73" y="52"/>
                    <a:pt x="73" y="53"/>
                    <a:pt x="73" y="53"/>
                  </a:cubicBezTo>
                  <a:cubicBezTo>
                    <a:pt x="73" y="54"/>
                    <a:pt x="73" y="54"/>
                    <a:pt x="73" y="55"/>
                  </a:cubicBezTo>
                  <a:cubicBezTo>
                    <a:pt x="71" y="57"/>
                    <a:pt x="71" y="57"/>
                    <a:pt x="71" y="57"/>
                  </a:cubicBezTo>
                  <a:cubicBezTo>
                    <a:pt x="71" y="57"/>
                    <a:pt x="71" y="57"/>
                    <a:pt x="71" y="57"/>
                  </a:cubicBezTo>
                  <a:cubicBezTo>
                    <a:pt x="71" y="57"/>
                    <a:pt x="71" y="57"/>
                    <a:pt x="71" y="58"/>
                  </a:cubicBezTo>
                  <a:cubicBezTo>
                    <a:pt x="72" y="59"/>
                    <a:pt x="72" y="59"/>
                    <a:pt x="72" y="59"/>
                  </a:cubicBezTo>
                  <a:cubicBezTo>
                    <a:pt x="72" y="60"/>
                    <a:pt x="72" y="60"/>
                    <a:pt x="73" y="60"/>
                  </a:cubicBezTo>
                  <a:cubicBezTo>
                    <a:pt x="73" y="60"/>
                    <a:pt x="73" y="60"/>
                    <a:pt x="73" y="60"/>
                  </a:cubicBezTo>
                  <a:cubicBezTo>
                    <a:pt x="76" y="59"/>
                    <a:pt x="76" y="59"/>
                    <a:pt x="76" y="59"/>
                  </a:cubicBezTo>
                  <a:cubicBezTo>
                    <a:pt x="76" y="59"/>
                    <a:pt x="77" y="60"/>
                    <a:pt x="78" y="60"/>
                  </a:cubicBezTo>
                  <a:cubicBezTo>
                    <a:pt x="79" y="63"/>
                    <a:pt x="79" y="63"/>
                    <a:pt x="79" y="63"/>
                  </a:cubicBezTo>
                  <a:cubicBezTo>
                    <a:pt x="79" y="63"/>
                    <a:pt x="79" y="64"/>
                    <a:pt x="80" y="64"/>
                  </a:cubicBezTo>
                  <a:cubicBezTo>
                    <a:pt x="81" y="64"/>
                    <a:pt x="81" y="64"/>
                    <a:pt x="81" y="64"/>
                  </a:cubicBezTo>
                  <a:cubicBezTo>
                    <a:pt x="82" y="64"/>
                    <a:pt x="82" y="63"/>
                    <a:pt x="82" y="63"/>
                  </a:cubicBezTo>
                  <a:cubicBezTo>
                    <a:pt x="83" y="60"/>
                    <a:pt x="83" y="60"/>
                    <a:pt x="83" y="60"/>
                  </a:cubicBezTo>
                  <a:cubicBezTo>
                    <a:pt x="84" y="60"/>
                    <a:pt x="85" y="59"/>
                    <a:pt x="85" y="59"/>
                  </a:cubicBezTo>
                  <a:cubicBezTo>
                    <a:pt x="88" y="60"/>
                    <a:pt x="88" y="60"/>
                    <a:pt x="88" y="60"/>
                  </a:cubicBezTo>
                  <a:cubicBezTo>
                    <a:pt x="88" y="60"/>
                    <a:pt x="88" y="60"/>
                    <a:pt x="88" y="60"/>
                  </a:cubicBezTo>
                  <a:cubicBezTo>
                    <a:pt x="89" y="60"/>
                    <a:pt x="89" y="60"/>
                    <a:pt x="89" y="59"/>
                  </a:cubicBezTo>
                  <a:cubicBezTo>
                    <a:pt x="90" y="58"/>
                    <a:pt x="90" y="58"/>
                    <a:pt x="90" y="58"/>
                  </a:cubicBezTo>
                  <a:cubicBezTo>
                    <a:pt x="90" y="57"/>
                    <a:pt x="90" y="57"/>
                    <a:pt x="90" y="57"/>
                  </a:cubicBezTo>
                  <a:cubicBezTo>
                    <a:pt x="90" y="57"/>
                    <a:pt x="90" y="57"/>
                    <a:pt x="90" y="57"/>
                  </a:cubicBezTo>
                  <a:cubicBezTo>
                    <a:pt x="88" y="55"/>
                    <a:pt x="88" y="55"/>
                    <a:pt x="88" y="55"/>
                  </a:cubicBezTo>
                  <a:cubicBezTo>
                    <a:pt x="88" y="55"/>
                    <a:pt x="88" y="55"/>
                    <a:pt x="88" y="55"/>
                  </a:cubicBezTo>
                  <a:close/>
                  <a:moveTo>
                    <a:pt x="83" y="53"/>
                  </a:moveTo>
                  <a:cubicBezTo>
                    <a:pt x="83" y="55"/>
                    <a:pt x="82" y="56"/>
                    <a:pt x="81" y="56"/>
                  </a:cubicBezTo>
                  <a:cubicBezTo>
                    <a:pt x="79" y="56"/>
                    <a:pt x="78" y="55"/>
                    <a:pt x="78" y="53"/>
                  </a:cubicBezTo>
                  <a:cubicBezTo>
                    <a:pt x="78" y="52"/>
                    <a:pt x="79" y="50"/>
                    <a:pt x="81" y="50"/>
                  </a:cubicBezTo>
                  <a:cubicBezTo>
                    <a:pt x="82" y="50"/>
                    <a:pt x="83" y="52"/>
                    <a:pt x="83" y="53"/>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6" name="Freeform 227"/>
            <p:cNvSpPr>
              <a:spLocks/>
            </p:cNvSpPr>
            <p:nvPr/>
          </p:nvSpPr>
          <p:spPr bwMode="auto">
            <a:xfrm>
              <a:off x="6088" y="2920"/>
              <a:ext cx="506" cy="665"/>
            </a:xfrm>
            <a:custGeom>
              <a:avLst/>
              <a:gdLst>
                <a:gd name="T0" fmla="*/ 277 w 506"/>
                <a:gd name="T1" fmla="*/ 72 h 665"/>
                <a:gd name="T2" fmla="*/ 277 w 506"/>
                <a:gd name="T3" fmla="*/ 0 h 665"/>
                <a:gd name="T4" fmla="*/ 98 w 506"/>
                <a:gd name="T5" fmla="*/ 0 h 665"/>
                <a:gd name="T6" fmla="*/ 98 w 506"/>
                <a:gd name="T7" fmla="*/ 72 h 665"/>
                <a:gd name="T8" fmla="*/ 0 w 506"/>
                <a:gd name="T9" fmla="*/ 72 h 665"/>
                <a:gd name="T10" fmla="*/ 0 w 506"/>
                <a:gd name="T11" fmla="*/ 90 h 665"/>
                <a:gd name="T12" fmla="*/ 22 w 506"/>
                <a:gd name="T13" fmla="*/ 90 h 665"/>
                <a:gd name="T14" fmla="*/ 22 w 506"/>
                <a:gd name="T15" fmla="*/ 665 h 665"/>
                <a:gd name="T16" fmla="*/ 484 w 506"/>
                <a:gd name="T17" fmla="*/ 665 h 665"/>
                <a:gd name="T18" fmla="*/ 484 w 506"/>
                <a:gd name="T19" fmla="*/ 90 h 665"/>
                <a:gd name="T20" fmla="*/ 506 w 506"/>
                <a:gd name="T21" fmla="*/ 90 h 665"/>
                <a:gd name="T22" fmla="*/ 506 w 506"/>
                <a:gd name="T23" fmla="*/ 72 h 665"/>
                <a:gd name="T24" fmla="*/ 277 w 506"/>
                <a:gd name="T25" fmla="*/ 7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6" h="665">
                  <a:moveTo>
                    <a:pt x="277" y="72"/>
                  </a:moveTo>
                  <a:lnTo>
                    <a:pt x="277" y="0"/>
                  </a:lnTo>
                  <a:lnTo>
                    <a:pt x="98" y="0"/>
                  </a:lnTo>
                  <a:lnTo>
                    <a:pt x="98" y="72"/>
                  </a:lnTo>
                  <a:lnTo>
                    <a:pt x="0" y="72"/>
                  </a:lnTo>
                  <a:lnTo>
                    <a:pt x="0" y="90"/>
                  </a:lnTo>
                  <a:lnTo>
                    <a:pt x="22" y="90"/>
                  </a:lnTo>
                  <a:lnTo>
                    <a:pt x="22" y="665"/>
                  </a:lnTo>
                  <a:lnTo>
                    <a:pt x="484" y="665"/>
                  </a:lnTo>
                  <a:lnTo>
                    <a:pt x="484" y="90"/>
                  </a:lnTo>
                  <a:lnTo>
                    <a:pt x="506" y="90"/>
                  </a:lnTo>
                  <a:lnTo>
                    <a:pt x="506" y="72"/>
                  </a:lnTo>
                  <a:lnTo>
                    <a:pt x="277" y="72"/>
                  </a:lnTo>
                  <a:close/>
                </a:path>
              </a:pathLst>
            </a:custGeom>
            <a:solidFill>
              <a:srgbClr val="008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8" name="Rectangle 228"/>
            <p:cNvSpPr>
              <a:spLocks noChangeArrowheads="1"/>
            </p:cNvSpPr>
            <p:nvPr/>
          </p:nvSpPr>
          <p:spPr bwMode="auto">
            <a:xfrm>
              <a:off x="6365" y="3469"/>
              <a:ext cx="60" cy="116"/>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0" name="Rectangle 229"/>
            <p:cNvSpPr>
              <a:spLocks noChangeArrowheads="1"/>
            </p:cNvSpPr>
            <p:nvPr/>
          </p:nvSpPr>
          <p:spPr bwMode="auto">
            <a:xfrm>
              <a:off x="6260" y="3469"/>
              <a:ext cx="60" cy="116"/>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1" name="Rectangle 230"/>
            <p:cNvSpPr>
              <a:spLocks noChangeArrowheads="1"/>
            </p:cNvSpPr>
            <p:nvPr/>
          </p:nvSpPr>
          <p:spPr bwMode="auto">
            <a:xfrm>
              <a:off x="6156" y="3062"/>
              <a:ext cx="373" cy="5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4" name="Rectangle 231"/>
            <p:cNvSpPr>
              <a:spLocks noChangeArrowheads="1"/>
            </p:cNvSpPr>
            <p:nvPr/>
          </p:nvSpPr>
          <p:spPr bwMode="auto">
            <a:xfrm>
              <a:off x="6156" y="3165"/>
              <a:ext cx="373" cy="59"/>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5" name="Rectangle 232"/>
            <p:cNvSpPr>
              <a:spLocks noChangeArrowheads="1"/>
            </p:cNvSpPr>
            <p:nvPr/>
          </p:nvSpPr>
          <p:spPr bwMode="auto">
            <a:xfrm>
              <a:off x="6156" y="3269"/>
              <a:ext cx="373" cy="60"/>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8" name="Rectangle 233"/>
            <p:cNvSpPr>
              <a:spLocks noChangeArrowheads="1"/>
            </p:cNvSpPr>
            <p:nvPr/>
          </p:nvSpPr>
          <p:spPr bwMode="auto">
            <a:xfrm>
              <a:off x="6156" y="3372"/>
              <a:ext cx="373" cy="61"/>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26411350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Straight Arrow Connector 85"/>
          <p:cNvCxnSpPr>
            <a:cxnSpLocks/>
          </p:cNvCxnSpPr>
          <p:nvPr/>
        </p:nvCxnSpPr>
        <p:spPr>
          <a:xfrm>
            <a:off x="623931" y="3219118"/>
            <a:ext cx="2059028" cy="3089"/>
          </a:xfrm>
          <a:prstGeom prst="straightConnector1">
            <a:avLst/>
          </a:prstGeom>
          <a:noFill/>
          <a:ln w="57150" cap="flat" cmpd="sng" algn="ctr">
            <a:solidFill>
              <a:srgbClr val="0070C0"/>
            </a:solidFill>
            <a:prstDash val="solid"/>
            <a:miter lim="800000"/>
            <a:headEnd type="none"/>
            <a:tailEnd type="triangle"/>
          </a:ln>
          <a:effectLst/>
        </p:spPr>
      </p:cxnSp>
      <p:cxnSp>
        <p:nvCxnSpPr>
          <p:cNvPr id="87" name="Straight Arrow Connector 86"/>
          <p:cNvCxnSpPr>
            <a:cxnSpLocks/>
          </p:cNvCxnSpPr>
          <p:nvPr/>
        </p:nvCxnSpPr>
        <p:spPr>
          <a:xfrm flipV="1">
            <a:off x="939043" y="4167299"/>
            <a:ext cx="1756840" cy="7038"/>
          </a:xfrm>
          <a:prstGeom prst="straightConnector1">
            <a:avLst/>
          </a:prstGeom>
          <a:noFill/>
          <a:ln w="57150" cap="flat" cmpd="sng" algn="ctr">
            <a:solidFill>
              <a:srgbClr val="0070C0"/>
            </a:solidFill>
            <a:prstDash val="solid"/>
            <a:miter lim="800000"/>
            <a:headEnd type="none"/>
            <a:tailEnd type="triangle"/>
          </a:ln>
          <a:effectLst/>
        </p:spPr>
      </p:cxnSp>
      <p:sp>
        <p:nvSpPr>
          <p:cNvPr id="4" name="Rectangle 3"/>
          <p:cNvSpPr/>
          <p:nvPr/>
        </p:nvSpPr>
        <p:spPr bwMode="auto">
          <a:xfrm>
            <a:off x="2678534" y="1103995"/>
            <a:ext cx="7438564" cy="3983895"/>
          </a:xfrm>
          <a:prstGeom prst="rect">
            <a:avLst/>
          </a:prstGeom>
          <a:solidFill>
            <a:srgbClr val="D4E5FF">
              <a:alpha val="50196"/>
            </a:srgbClr>
          </a:solidFill>
          <a:ln w="6350" cap="flat" cmpd="sng" algn="ctr">
            <a:solidFill>
              <a:schemeClr val="accent3"/>
            </a:solidFill>
            <a:prstDash val="solid"/>
            <a:miter lim="800000"/>
            <a:headEnd type="none" w="med" len="med"/>
            <a:tailEnd type="none" w="med" len="med"/>
          </a:ln>
          <a:effectLst/>
        </p:spPr>
        <p:txBody>
          <a:bodyPr rot="0" spcFirstLastPara="0" vert="horz" wrap="square" lIns="93260" tIns="124310" rIns="248623" bIns="124310"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1267449" rtl="0" eaLnBrk="1" fontAlgn="base" latinLnBrk="0" hangingPunct="1">
              <a:lnSpc>
                <a:spcPct val="100000"/>
              </a:lnSpc>
              <a:spcBef>
                <a:spcPct val="0"/>
              </a:spcBef>
              <a:spcAft>
                <a:spcPct val="0"/>
              </a:spcAft>
              <a:buClrTx/>
              <a:buSzTx/>
              <a:buFontTx/>
              <a:buNone/>
              <a:tabLst/>
              <a:defRPr/>
            </a:pPr>
            <a:r>
              <a:rPr kumimoji="0" lang="en-US" sz="1836" b="1" i="0" u="none" strike="noStrike" kern="0" cap="none" spc="0" normalizeH="0" baseline="0" noProof="0" dirty="0">
                <a:ln>
                  <a:noFill/>
                </a:ln>
                <a:gradFill>
                  <a:gsLst>
                    <a:gs pos="0">
                      <a:prstClr val="black"/>
                    </a:gs>
                    <a:gs pos="100000">
                      <a:prstClr val="black"/>
                    </a:gs>
                  </a:gsLst>
                  <a:lin ang="5400000" scaled="0"/>
                </a:gradFill>
                <a:effectLst/>
                <a:uLnTx/>
                <a:uFillTx/>
                <a:latin typeface="Calibri" panose="020F0502020204030204"/>
                <a:ea typeface="+mn-ea"/>
                <a:cs typeface="+mn-cs"/>
              </a:rPr>
              <a:t>Anomaly Detection Engine</a:t>
            </a:r>
          </a:p>
        </p:txBody>
      </p:sp>
      <p:pic>
        <p:nvPicPr>
          <p:cNvPr id="11" name="Picture 10" descr="email_icon"/>
          <p:cNvPicPr>
            <a:picLocks noChangeAspect="1"/>
          </p:cNvPicPr>
          <p:nvPr/>
        </p:nvPicPr>
        <p:blipFill>
          <a:blip r:embed="rId3"/>
          <a:stretch>
            <a:fillRect/>
          </a:stretch>
        </p:blipFill>
        <p:spPr>
          <a:xfrm>
            <a:off x="11151982" y="1743399"/>
            <a:ext cx="588109" cy="588109"/>
          </a:xfrm>
          <a:prstGeom prst="rect">
            <a:avLst/>
          </a:prstGeom>
        </p:spPr>
      </p:pic>
      <p:pic>
        <p:nvPicPr>
          <p:cNvPr id="12" name="Picture 11" descr="FajnProject.CZ • Domů"/>
          <p:cNvPicPr>
            <a:picLocks noChangeAspect="1"/>
          </p:cNvPicPr>
          <p:nvPr/>
        </p:nvPicPr>
        <p:blipFill>
          <a:blip r:embed="rId4">
            <a:biLevel thresh="50000"/>
          </a:blip>
          <a:stretch>
            <a:fillRect/>
          </a:stretch>
        </p:blipFill>
        <p:spPr>
          <a:xfrm>
            <a:off x="11104744" y="2424459"/>
            <a:ext cx="869495" cy="869495"/>
          </a:xfrm>
          <a:prstGeom prst="rect">
            <a:avLst/>
          </a:prstGeom>
        </p:spPr>
      </p:pic>
      <p:sp>
        <p:nvSpPr>
          <p:cNvPr id="17" name="Rectangle 16"/>
          <p:cNvSpPr/>
          <p:nvPr/>
        </p:nvSpPr>
        <p:spPr bwMode="auto">
          <a:xfrm rot="5400000">
            <a:off x="11025176" y="247687"/>
            <a:ext cx="572723" cy="224811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vert270" wrap="square" lIns="0" tIns="47565" rIns="0" bIns="47565"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028" rtl="0" eaLnBrk="1" fontAlgn="base" latinLnBrk="0" hangingPunct="1">
              <a:lnSpc>
                <a:spcPct val="100000"/>
              </a:lnSpc>
              <a:spcBef>
                <a:spcPct val="0"/>
              </a:spcBef>
              <a:spcAft>
                <a:spcPct val="0"/>
              </a:spcAft>
              <a:buClrTx/>
              <a:buSzTx/>
              <a:buFontTx/>
              <a:buNone/>
              <a:tabLst/>
              <a:defRPr/>
            </a:pPr>
            <a:r>
              <a:rPr kumimoji="0" lang="en-US" sz="1836"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mn-ea"/>
                <a:cs typeface="+mn-cs"/>
              </a:rPr>
              <a:t>Alert Investigation &amp; Notification</a:t>
            </a:r>
          </a:p>
        </p:txBody>
      </p:sp>
      <p:cxnSp>
        <p:nvCxnSpPr>
          <p:cNvPr id="22" name="Straight Arrow Connector 21"/>
          <p:cNvCxnSpPr>
            <a:cxnSpLocks/>
          </p:cNvCxnSpPr>
          <p:nvPr/>
        </p:nvCxnSpPr>
        <p:spPr>
          <a:xfrm flipV="1">
            <a:off x="655170" y="2212179"/>
            <a:ext cx="2031984" cy="23047"/>
          </a:xfrm>
          <a:prstGeom prst="straightConnector1">
            <a:avLst/>
          </a:prstGeom>
          <a:noFill/>
          <a:ln w="57150" cap="flat" cmpd="sng" algn="ctr">
            <a:solidFill>
              <a:srgbClr val="0070C0"/>
            </a:solidFill>
            <a:prstDash val="solid"/>
            <a:miter lim="800000"/>
            <a:headEnd type="none"/>
            <a:tailEnd type="triangle"/>
          </a:ln>
          <a:effectLst/>
        </p:spPr>
      </p:cxnSp>
      <p:sp>
        <p:nvSpPr>
          <p:cNvPr id="26" name="Content Placeholder 2"/>
          <p:cNvSpPr txBox="1">
            <a:spLocks/>
          </p:cNvSpPr>
          <p:nvPr/>
        </p:nvSpPr>
        <p:spPr>
          <a:xfrm>
            <a:off x="565373" y="1818084"/>
            <a:ext cx="2482759" cy="520384"/>
          </a:xfrm>
          <a:prstGeom prst="rect">
            <a:avLst/>
          </a:prstGeom>
        </p:spPr>
        <p:txBody>
          <a:bodyPr vert="horz" wrap="square" lIns="149217" tIns="93260" rIns="149217" bIns="93260" rtlCol="0">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51304"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a:noFill/>
                </a:ln>
                <a:gradFill>
                  <a:gsLst>
                    <a:gs pos="1250">
                      <a:prstClr val="black"/>
                    </a:gs>
                    <a:gs pos="100000">
                      <a:prstClr val="black"/>
                    </a:gs>
                  </a:gsLst>
                  <a:lin ang="5400000" scaled="0"/>
                </a:gradFill>
                <a:effectLst/>
                <a:uLnTx/>
                <a:uFillTx/>
                <a:latin typeface="Calibri" panose="020F0502020204030204"/>
                <a:ea typeface="+mn-ea"/>
                <a:cs typeface="+mn-cs"/>
              </a:rPr>
              <a:t>User activities</a:t>
            </a:r>
          </a:p>
        </p:txBody>
      </p:sp>
      <p:grpSp>
        <p:nvGrpSpPr>
          <p:cNvPr id="27" name="Group 26"/>
          <p:cNvGrpSpPr>
            <a:grpSpLocks noChangeAspect="1"/>
          </p:cNvGrpSpPr>
          <p:nvPr/>
        </p:nvGrpSpPr>
        <p:grpSpPr>
          <a:xfrm>
            <a:off x="361698" y="1838787"/>
            <a:ext cx="730089" cy="730089"/>
            <a:chOff x="5641069" y="2767694"/>
            <a:chExt cx="1567768" cy="1567768"/>
          </a:xfrm>
        </p:grpSpPr>
        <p:sp>
          <p:nvSpPr>
            <p:cNvPr id="38" name="Oval 37"/>
            <p:cNvSpPr/>
            <p:nvPr/>
          </p:nvSpPr>
          <p:spPr bwMode="auto">
            <a:xfrm>
              <a:off x="5641069" y="2767694"/>
              <a:ext cx="1567768" cy="1567768"/>
            </a:xfrm>
            <a:prstGeom prst="ellipse">
              <a:avLst/>
            </a:prstGeom>
            <a:solidFill>
              <a:srgbClr val="FFFFFF"/>
            </a:solidFill>
            <a:ln w="57150" cap="flat" cmpd="sng" algn="ctr">
              <a:solidFill>
                <a:srgbClr val="0070C0"/>
              </a:solidFill>
              <a:prstDash val="solid"/>
              <a:miter lim="800000"/>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39" name="Freeform 38"/>
            <p:cNvSpPr>
              <a:spLocks noChangeAspect="1" noEditPoints="1"/>
            </p:cNvSpPr>
            <p:nvPr/>
          </p:nvSpPr>
          <p:spPr bwMode="auto">
            <a:xfrm>
              <a:off x="6075795" y="3254655"/>
              <a:ext cx="636663" cy="636663"/>
            </a:xfrm>
            <a:custGeom>
              <a:avLst/>
              <a:gdLst>
                <a:gd name="T0" fmla="*/ 104 w 118"/>
                <a:gd name="T1" fmla="*/ 62 h 118"/>
                <a:gd name="T2" fmla="*/ 105 w 118"/>
                <a:gd name="T3" fmla="*/ 61 h 118"/>
                <a:gd name="T4" fmla="*/ 104 w 118"/>
                <a:gd name="T5" fmla="*/ 59 h 118"/>
                <a:gd name="T6" fmla="*/ 84 w 118"/>
                <a:gd name="T7" fmla="*/ 39 h 118"/>
                <a:gd name="T8" fmla="*/ 95 w 118"/>
                <a:gd name="T9" fmla="*/ 28 h 118"/>
                <a:gd name="T10" fmla="*/ 103 w 118"/>
                <a:gd name="T11" fmla="*/ 30 h 118"/>
                <a:gd name="T12" fmla="*/ 118 w 118"/>
                <a:gd name="T13" fmla="*/ 15 h 118"/>
                <a:gd name="T14" fmla="*/ 103 w 118"/>
                <a:gd name="T15" fmla="*/ 0 h 118"/>
                <a:gd name="T16" fmla="*/ 88 w 118"/>
                <a:gd name="T17" fmla="*/ 15 h 118"/>
                <a:gd name="T18" fmla="*/ 91 w 118"/>
                <a:gd name="T19" fmla="*/ 24 h 118"/>
                <a:gd name="T20" fmla="*/ 79 w 118"/>
                <a:gd name="T21" fmla="*/ 36 h 118"/>
                <a:gd name="T22" fmla="*/ 57 w 118"/>
                <a:gd name="T23" fmla="*/ 30 h 118"/>
                <a:gd name="T24" fmla="*/ 10 w 118"/>
                <a:gd name="T25" fmla="*/ 59 h 118"/>
                <a:gd name="T26" fmla="*/ 8 w 118"/>
                <a:gd name="T27" fmla="*/ 61 h 118"/>
                <a:gd name="T28" fmla="*/ 10 w 118"/>
                <a:gd name="T29" fmla="*/ 63 h 118"/>
                <a:gd name="T30" fmla="*/ 32 w 118"/>
                <a:gd name="T31" fmla="*/ 81 h 118"/>
                <a:gd name="T32" fmla="*/ 23 w 118"/>
                <a:gd name="T33" fmla="*/ 91 h 118"/>
                <a:gd name="T34" fmla="*/ 15 w 118"/>
                <a:gd name="T35" fmla="*/ 88 h 118"/>
                <a:gd name="T36" fmla="*/ 0 w 118"/>
                <a:gd name="T37" fmla="*/ 103 h 118"/>
                <a:gd name="T38" fmla="*/ 15 w 118"/>
                <a:gd name="T39" fmla="*/ 118 h 118"/>
                <a:gd name="T40" fmla="*/ 30 w 118"/>
                <a:gd name="T41" fmla="*/ 103 h 118"/>
                <a:gd name="T42" fmla="*/ 27 w 118"/>
                <a:gd name="T43" fmla="*/ 95 h 118"/>
                <a:gd name="T44" fmla="*/ 38 w 118"/>
                <a:gd name="T45" fmla="*/ 84 h 118"/>
                <a:gd name="T46" fmla="*/ 59 w 118"/>
                <a:gd name="T47" fmla="*/ 89 h 118"/>
                <a:gd name="T48" fmla="*/ 59 w 118"/>
                <a:gd name="T49" fmla="*/ 89 h 118"/>
                <a:gd name="T50" fmla="*/ 104 w 118"/>
                <a:gd name="T51" fmla="*/ 62 h 118"/>
                <a:gd name="T52" fmla="*/ 59 w 118"/>
                <a:gd name="T53" fmla="*/ 83 h 118"/>
                <a:gd name="T54" fmla="*/ 59 w 118"/>
                <a:gd name="T55" fmla="*/ 83 h 118"/>
                <a:gd name="T56" fmla="*/ 16 w 118"/>
                <a:gd name="T57" fmla="*/ 61 h 118"/>
                <a:gd name="T58" fmla="*/ 58 w 118"/>
                <a:gd name="T59" fmla="*/ 36 h 118"/>
                <a:gd name="T60" fmla="*/ 98 w 118"/>
                <a:gd name="T61" fmla="*/ 61 h 118"/>
                <a:gd name="T62" fmla="*/ 59 w 118"/>
                <a:gd name="T63" fmla="*/ 83 h 118"/>
                <a:gd name="T64" fmla="*/ 15 w 118"/>
                <a:gd name="T65" fmla="*/ 29 h 118"/>
                <a:gd name="T66" fmla="*/ 30 w 118"/>
                <a:gd name="T67" fmla="*/ 14 h 118"/>
                <a:gd name="T68" fmla="*/ 15 w 118"/>
                <a:gd name="T69" fmla="*/ 0 h 118"/>
                <a:gd name="T70" fmla="*/ 0 w 118"/>
                <a:gd name="T71" fmla="*/ 14 h 118"/>
                <a:gd name="T72" fmla="*/ 15 w 118"/>
                <a:gd name="T73" fmla="*/ 29 h 118"/>
                <a:gd name="T74" fmla="*/ 15 w 118"/>
                <a:gd name="T75" fmla="*/ 4 h 118"/>
                <a:gd name="T76" fmla="*/ 25 w 118"/>
                <a:gd name="T77" fmla="*/ 14 h 118"/>
                <a:gd name="T78" fmla="*/ 15 w 118"/>
                <a:gd name="T79" fmla="*/ 25 h 118"/>
                <a:gd name="T80" fmla="*/ 5 w 118"/>
                <a:gd name="T81" fmla="*/ 14 h 118"/>
                <a:gd name="T82" fmla="*/ 15 w 118"/>
                <a:gd name="T83" fmla="*/ 4 h 118"/>
                <a:gd name="T84" fmla="*/ 103 w 118"/>
                <a:gd name="T85" fmla="*/ 89 h 118"/>
                <a:gd name="T86" fmla="*/ 89 w 118"/>
                <a:gd name="T87" fmla="*/ 103 h 118"/>
                <a:gd name="T88" fmla="*/ 103 w 118"/>
                <a:gd name="T89" fmla="*/ 118 h 118"/>
                <a:gd name="T90" fmla="*/ 118 w 118"/>
                <a:gd name="T91" fmla="*/ 103 h 118"/>
                <a:gd name="T92" fmla="*/ 103 w 118"/>
                <a:gd name="T93" fmla="*/ 89 h 118"/>
                <a:gd name="T94" fmla="*/ 103 w 118"/>
                <a:gd name="T95" fmla="*/ 114 h 118"/>
                <a:gd name="T96" fmla="*/ 93 w 118"/>
                <a:gd name="T97" fmla="*/ 103 h 118"/>
                <a:gd name="T98" fmla="*/ 103 w 118"/>
                <a:gd name="T99" fmla="*/ 93 h 118"/>
                <a:gd name="T100" fmla="*/ 114 w 118"/>
                <a:gd name="T101" fmla="*/ 103 h 118"/>
                <a:gd name="T102" fmla="*/ 103 w 118"/>
                <a:gd name="T103" fmla="*/ 114 h 118"/>
                <a:gd name="T104" fmla="*/ 74 w 118"/>
                <a:gd name="T105" fmla="*/ 59 h 118"/>
                <a:gd name="T106" fmla="*/ 59 w 118"/>
                <a:gd name="T107" fmla="*/ 74 h 118"/>
                <a:gd name="T108" fmla="*/ 44 w 118"/>
                <a:gd name="T109" fmla="*/ 59 h 118"/>
                <a:gd name="T110" fmla="*/ 59 w 118"/>
                <a:gd name="T111" fmla="*/ 44 h 118"/>
                <a:gd name="T112" fmla="*/ 74 w 118"/>
                <a:gd name="T113"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8" h="118">
                  <a:moveTo>
                    <a:pt x="104" y="62"/>
                  </a:moveTo>
                  <a:cubicBezTo>
                    <a:pt x="105" y="61"/>
                    <a:pt x="105" y="61"/>
                    <a:pt x="105" y="61"/>
                  </a:cubicBezTo>
                  <a:cubicBezTo>
                    <a:pt x="104" y="59"/>
                    <a:pt x="104" y="59"/>
                    <a:pt x="104" y="59"/>
                  </a:cubicBezTo>
                  <a:cubicBezTo>
                    <a:pt x="98" y="50"/>
                    <a:pt x="91" y="43"/>
                    <a:pt x="84" y="39"/>
                  </a:cubicBezTo>
                  <a:cubicBezTo>
                    <a:pt x="95" y="28"/>
                    <a:pt x="95" y="28"/>
                    <a:pt x="95" y="28"/>
                  </a:cubicBezTo>
                  <a:cubicBezTo>
                    <a:pt x="97" y="29"/>
                    <a:pt x="100" y="30"/>
                    <a:pt x="103" y="30"/>
                  </a:cubicBezTo>
                  <a:cubicBezTo>
                    <a:pt x="111" y="30"/>
                    <a:pt x="118" y="23"/>
                    <a:pt x="118" y="15"/>
                  </a:cubicBezTo>
                  <a:cubicBezTo>
                    <a:pt x="118" y="7"/>
                    <a:pt x="111" y="0"/>
                    <a:pt x="103" y="0"/>
                  </a:cubicBezTo>
                  <a:cubicBezTo>
                    <a:pt x="95" y="0"/>
                    <a:pt x="88" y="7"/>
                    <a:pt x="88" y="15"/>
                  </a:cubicBezTo>
                  <a:cubicBezTo>
                    <a:pt x="88" y="18"/>
                    <a:pt x="89" y="21"/>
                    <a:pt x="91" y="24"/>
                  </a:cubicBezTo>
                  <a:cubicBezTo>
                    <a:pt x="79" y="36"/>
                    <a:pt x="79" y="36"/>
                    <a:pt x="79" y="36"/>
                  </a:cubicBezTo>
                  <a:cubicBezTo>
                    <a:pt x="72" y="32"/>
                    <a:pt x="65" y="30"/>
                    <a:pt x="57" y="30"/>
                  </a:cubicBezTo>
                  <a:cubicBezTo>
                    <a:pt x="42" y="31"/>
                    <a:pt x="26" y="41"/>
                    <a:pt x="10" y="59"/>
                  </a:cubicBezTo>
                  <a:cubicBezTo>
                    <a:pt x="8" y="61"/>
                    <a:pt x="8" y="61"/>
                    <a:pt x="8" y="61"/>
                  </a:cubicBezTo>
                  <a:cubicBezTo>
                    <a:pt x="10" y="63"/>
                    <a:pt x="10" y="63"/>
                    <a:pt x="10" y="63"/>
                  </a:cubicBezTo>
                  <a:cubicBezTo>
                    <a:pt x="17" y="71"/>
                    <a:pt x="25" y="77"/>
                    <a:pt x="32" y="81"/>
                  </a:cubicBezTo>
                  <a:cubicBezTo>
                    <a:pt x="23" y="91"/>
                    <a:pt x="23" y="91"/>
                    <a:pt x="23" y="91"/>
                  </a:cubicBezTo>
                  <a:cubicBezTo>
                    <a:pt x="21" y="89"/>
                    <a:pt x="18" y="88"/>
                    <a:pt x="15" y="88"/>
                  </a:cubicBezTo>
                  <a:cubicBezTo>
                    <a:pt x="7" y="88"/>
                    <a:pt x="0" y="95"/>
                    <a:pt x="0" y="103"/>
                  </a:cubicBezTo>
                  <a:cubicBezTo>
                    <a:pt x="0" y="111"/>
                    <a:pt x="7" y="118"/>
                    <a:pt x="15" y="118"/>
                  </a:cubicBezTo>
                  <a:cubicBezTo>
                    <a:pt x="23" y="118"/>
                    <a:pt x="30" y="111"/>
                    <a:pt x="30" y="103"/>
                  </a:cubicBezTo>
                  <a:cubicBezTo>
                    <a:pt x="30" y="100"/>
                    <a:pt x="29" y="97"/>
                    <a:pt x="27" y="95"/>
                  </a:cubicBezTo>
                  <a:cubicBezTo>
                    <a:pt x="38" y="84"/>
                    <a:pt x="38" y="84"/>
                    <a:pt x="38" y="84"/>
                  </a:cubicBezTo>
                  <a:cubicBezTo>
                    <a:pt x="45" y="87"/>
                    <a:pt x="52" y="89"/>
                    <a:pt x="59" y="89"/>
                  </a:cubicBezTo>
                  <a:cubicBezTo>
                    <a:pt x="59" y="89"/>
                    <a:pt x="59" y="89"/>
                    <a:pt x="59" y="89"/>
                  </a:cubicBezTo>
                  <a:cubicBezTo>
                    <a:pt x="76" y="89"/>
                    <a:pt x="91" y="80"/>
                    <a:pt x="104" y="62"/>
                  </a:cubicBezTo>
                  <a:close/>
                  <a:moveTo>
                    <a:pt x="59" y="83"/>
                  </a:moveTo>
                  <a:cubicBezTo>
                    <a:pt x="59" y="83"/>
                    <a:pt x="59" y="83"/>
                    <a:pt x="59" y="83"/>
                  </a:cubicBezTo>
                  <a:cubicBezTo>
                    <a:pt x="45" y="83"/>
                    <a:pt x="30" y="76"/>
                    <a:pt x="16" y="61"/>
                  </a:cubicBezTo>
                  <a:cubicBezTo>
                    <a:pt x="30" y="45"/>
                    <a:pt x="44" y="37"/>
                    <a:pt x="58" y="36"/>
                  </a:cubicBezTo>
                  <a:cubicBezTo>
                    <a:pt x="72" y="35"/>
                    <a:pt x="85" y="44"/>
                    <a:pt x="98" y="61"/>
                  </a:cubicBezTo>
                  <a:cubicBezTo>
                    <a:pt x="87" y="76"/>
                    <a:pt x="73" y="83"/>
                    <a:pt x="59" y="83"/>
                  </a:cubicBezTo>
                  <a:close/>
                  <a:moveTo>
                    <a:pt x="15" y="29"/>
                  </a:moveTo>
                  <a:cubicBezTo>
                    <a:pt x="23" y="29"/>
                    <a:pt x="30" y="23"/>
                    <a:pt x="30" y="14"/>
                  </a:cubicBezTo>
                  <a:cubicBezTo>
                    <a:pt x="30" y="6"/>
                    <a:pt x="23" y="0"/>
                    <a:pt x="15" y="0"/>
                  </a:cubicBezTo>
                  <a:cubicBezTo>
                    <a:pt x="7" y="0"/>
                    <a:pt x="0" y="6"/>
                    <a:pt x="0" y="14"/>
                  </a:cubicBezTo>
                  <a:cubicBezTo>
                    <a:pt x="0" y="23"/>
                    <a:pt x="7" y="29"/>
                    <a:pt x="15" y="29"/>
                  </a:cubicBezTo>
                  <a:close/>
                  <a:moveTo>
                    <a:pt x="15" y="4"/>
                  </a:moveTo>
                  <a:cubicBezTo>
                    <a:pt x="20" y="4"/>
                    <a:pt x="25" y="9"/>
                    <a:pt x="25" y="14"/>
                  </a:cubicBezTo>
                  <a:cubicBezTo>
                    <a:pt x="25" y="20"/>
                    <a:pt x="20" y="25"/>
                    <a:pt x="15" y="25"/>
                  </a:cubicBezTo>
                  <a:cubicBezTo>
                    <a:pt x="9" y="25"/>
                    <a:pt x="5" y="20"/>
                    <a:pt x="5" y="14"/>
                  </a:cubicBezTo>
                  <a:cubicBezTo>
                    <a:pt x="5" y="9"/>
                    <a:pt x="9" y="4"/>
                    <a:pt x="15" y="4"/>
                  </a:cubicBezTo>
                  <a:close/>
                  <a:moveTo>
                    <a:pt x="103" y="89"/>
                  </a:moveTo>
                  <a:cubicBezTo>
                    <a:pt x="95" y="89"/>
                    <a:pt x="89" y="95"/>
                    <a:pt x="89" y="103"/>
                  </a:cubicBezTo>
                  <a:cubicBezTo>
                    <a:pt x="89" y="112"/>
                    <a:pt x="95" y="118"/>
                    <a:pt x="103" y="118"/>
                  </a:cubicBezTo>
                  <a:cubicBezTo>
                    <a:pt x="112" y="118"/>
                    <a:pt x="118" y="112"/>
                    <a:pt x="118" y="103"/>
                  </a:cubicBezTo>
                  <a:cubicBezTo>
                    <a:pt x="118" y="95"/>
                    <a:pt x="112" y="89"/>
                    <a:pt x="103" y="89"/>
                  </a:cubicBezTo>
                  <a:close/>
                  <a:moveTo>
                    <a:pt x="103" y="114"/>
                  </a:moveTo>
                  <a:cubicBezTo>
                    <a:pt x="98" y="114"/>
                    <a:pt x="93" y="109"/>
                    <a:pt x="93" y="103"/>
                  </a:cubicBezTo>
                  <a:cubicBezTo>
                    <a:pt x="93" y="98"/>
                    <a:pt x="98" y="93"/>
                    <a:pt x="103" y="93"/>
                  </a:cubicBezTo>
                  <a:cubicBezTo>
                    <a:pt x="109" y="93"/>
                    <a:pt x="114" y="98"/>
                    <a:pt x="114" y="103"/>
                  </a:cubicBezTo>
                  <a:cubicBezTo>
                    <a:pt x="114" y="109"/>
                    <a:pt x="109" y="114"/>
                    <a:pt x="103" y="114"/>
                  </a:cubicBezTo>
                  <a:close/>
                  <a:moveTo>
                    <a:pt x="74" y="59"/>
                  </a:moveTo>
                  <a:cubicBezTo>
                    <a:pt x="74" y="67"/>
                    <a:pt x="68" y="74"/>
                    <a:pt x="59" y="74"/>
                  </a:cubicBezTo>
                  <a:cubicBezTo>
                    <a:pt x="51" y="74"/>
                    <a:pt x="44" y="67"/>
                    <a:pt x="44" y="59"/>
                  </a:cubicBezTo>
                  <a:cubicBezTo>
                    <a:pt x="44" y="51"/>
                    <a:pt x="51" y="44"/>
                    <a:pt x="59" y="44"/>
                  </a:cubicBezTo>
                  <a:cubicBezTo>
                    <a:pt x="68" y="44"/>
                    <a:pt x="74" y="51"/>
                    <a:pt x="74" y="59"/>
                  </a:cubicBezTo>
                  <a:close/>
                </a:path>
              </a:pathLst>
            </a:custGeom>
            <a:solidFill>
              <a:srgbClr val="4472C4"/>
            </a:solidFill>
            <a:ln>
              <a:noFill/>
            </a:ln>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1119116" rtl="0" eaLnBrk="1" fontAlgn="auto" latinLnBrk="0" hangingPunct="1">
                <a:lnSpc>
                  <a:spcPct val="100000"/>
                </a:lnSpc>
                <a:spcBef>
                  <a:spcPts val="0"/>
                </a:spcBef>
                <a:spcAft>
                  <a:spcPts val="0"/>
                </a:spcAft>
                <a:buClrTx/>
                <a:buSzTx/>
                <a:buFontTx/>
                <a:buNone/>
                <a:tabLst/>
                <a:defRPr/>
              </a:pPr>
              <a:endParaRPr kumimoji="0" lang="en-US" sz="2203"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pic>
        <p:nvPicPr>
          <p:cNvPr id="31" name="Picture 30" descr="WEB IS MY MIND | Développeur web freelance - Expert Drupal"/>
          <p:cNvPicPr>
            <a:picLocks noChangeAspect="1"/>
          </p:cNvPicPr>
          <p:nvPr/>
        </p:nvPicPr>
        <p:blipFill>
          <a:blip r:embed="rId5"/>
          <a:stretch>
            <a:fillRect/>
          </a:stretch>
        </p:blipFill>
        <p:spPr>
          <a:xfrm>
            <a:off x="8763343" y="1042851"/>
            <a:ext cx="1322768" cy="1322768"/>
          </a:xfrm>
          <a:prstGeom prst="rect">
            <a:avLst/>
          </a:prstGeom>
        </p:spPr>
      </p:pic>
      <p:sp>
        <p:nvSpPr>
          <p:cNvPr id="99" name="Title 1"/>
          <p:cNvSpPr>
            <a:spLocks noGrp="1"/>
          </p:cNvSpPr>
          <p:nvPr>
            <p:ph type="title"/>
          </p:nvPr>
        </p:nvSpPr>
        <p:spPr>
          <a:xfrm>
            <a:off x="303345" y="294771"/>
            <a:ext cx="11887100" cy="917575"/>
          </a:xfrm>
        </p:spPr>
        <p:txBody>
          <a:bodyPr/>
          <a:lstStyle/>
          <a:p>
            <a:r>
              <a:rPr lang="en-US" dirty="0">
                <a:solidFill>
                  <a:schemeClr val="tx1"/>
                </a:solidFill>
              </a:rPr>
              <a:t>Anomaly Detection Architecture</a:t>
            </a:r>
          </a:p>
        </p:txBody>
      </p:sp>
      <p:grpSp>
        <p:nvGrpSpPr>
          <p:cNvPr id="124" name="Group 123"/>
          <p:cNvGrpSpPr/>
          <p:nvPr/>
        </p:nvGrpSpPr>
        <p:grpSpPr>
          <a:xfrm>
            <a:off x="329844" y="3504806"/>
            <a:ext cx="2574006" cy="1045340"/>
            <a:chOff x="8961804" y="1631902"/>
            <a:chExt cx="2523764" cy="1024936"/>
          </a:xfrm>
        </p:grpSpPr>
        <p:sp>
          <p:nvSpPr>
            <p:cNvPr id="103" name="TextBox 177"/>
            <p:cNvSpPr txBox="1"/>
            <p:nvPr/>
          </p:nvSpPr>
          <p:spPr>
            <a:xfrm>
              <a:off x="9550990" y="1631902"/>
              <a:ext cx="1934578" cy="747512"/>
            </a:xfrm>
            <a:prstGeom prst="rect">
              <a:avLst/>
            </a:prstGeom>
            <a:noFill/>
          </p:spPr>
          <p:txBody>
            <a:bodyPr wrap="square" lIns="186521" tIns="149217" rIns="186521" bIns="149217"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1119116" rtl="0" eaLnBrk="1" fontAlgn="auto" latinLnBrk="0" hangingPunct="1">
                <a:lnSpc>
                  <a:spcPct val="90000"/>
                </a:lnSpc>
                <a:spcBef>
                  <a:spcPts val="0"/>
                </a:spcBef>
                <a:spcAft>
                  <a:spcPts val="612"/>
                </a:spcAft>
                <a:buClrTx/>
                <a:buSzTx/>
                <a:buFontTx/>
                <a:buNone/>
                <a:tabLst/>
                <a:defRPr/>
              </a:pPr>
              <a:r>
                <a:rPr kumimoji="0" lang="en-US" sz="1632" b="0" i="0" u="none" strike="noStrike" kern="1200" cap="none" spc="0" normalizeH="0" baseline="0" noProof="0" dirty="0">
                  <a:ln>
                    <a:noFill/>
                  </a:ln>
                  <a:gradFill>
                    <a:gsLst>
                      <a:gs pos="1250">
                        <a:prstClr val="black"/>
                      </a:gs>
                      <a:gs pos="100000">
                        <a:prstClr val="black"/>
                      </a:gs>
                    </a:gsLst>
                    <a:lin ang="5400000" scaled="0"/>
                  </a:gradFill>
                  <a:effectLst/>
                  <a:uLnTx/>
                  <a:uFillTx/>
                  <a:latin typeface="Calibri" panose="020F0502020204030204"/>
                  <a:ea typeface="+mn-ea"/>
                  <a:cs typeface="+mn-cs"/>
                </a:rPr>
                <a:t>Microsoft threat Intelligence feed</a:t>
              </a:r>
            </a:p>
          </p:txBody>
        </p:sp>
        <p:grpSp>
          <p:nvGrpSpPr>
            <p:cNvPr id="104" name="Group 103"/>
            <p:cNvGrpSpPr>
              <a:grpSpLocks noChangeAspect="1"/>
            </p:cNvGrpSpPr>
            <p:nvPr/>
          </p:nvGrpSpPr>
          <p:grpSpPr>
            <a:xfrm>
              <a:off x="8961804" y="1940999"/>
              <a:ext cx="715839" cy="715839"/>
              <a:chOff x="4795421" y="4125609"/>
              <a:chExt cx="854795" cy="854795"/>
            </a:xfrm>
          </p:grpSpPr>
          <p:sp>
            <p:nvSpPr>
              <p:cNvPr id="105" name="Oval 104"/>
              <p:cNvSpPr/>
              <p:nvPr/>
            </p:nvSpPr>
            <p:spPr bwMode="auto">
              <a:xfrm>
                <a:off x="4795421" y="4125609"/>
                <a:ext cx="854795" cy="854795"/>
              </a:xfrm>
              <a:prstGeom prst="ellipse">
                <a:avLst/>
              </a:prstGeom>
              <a:solidFill>
                <a:srgbClr val="FFFFFF"/>
              </a:solidFill>
              <a:ln w="57150" cap="flat" cmpd="sng" algn="ctr">
                <a:solidFill>
                  <a:srgbClr val="0070C0"/>
                </a:solidFill>
                <a:prstDash val="solid"/>
                <a:miter lim="800000"/>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pic>
            <p:nvPicPr>
              <p:cNvPr id="106" name="Picture 105" descr="Archivo:Zeichen_101.svg - TerritorioScuola Enhanced Wiki Alfa Mejorado ..."/>
              <p:cNvPicPr>
                <a:picLocks noChangeAspect="1"/>
              </p:cNvPicPr>
              <p:nvPr/>
            </p:nvPicPr>
            <p:blipFill>
              <a:blip r:embed="rId6"/>
              <a:stretch>
                <a:fillRect/>
              </a:stretch>
            </p:blipFill>
            <p:spPr>
              <a:xfrm>
                <a:off x="4977328" y="4337191"/>
                <a:ext cx="490980" cy="431631"/>
              </a:xfrm>
              <a:prstGeom prst="rect">
                <a:avLst/>
              </a:prstGeom>
            </p:spPr>
          </p:pic>
        </p:grpSp>
      </p:grpSp>
      <p:grpSp>
        <p:nvGrpSpPr>
          <p:cNvPr id="121" name="Group 120"/>
          <p:cNvGrpSpPr/>
          <p:nvPr/>
        </p:nvGrpSpPr>
        <p:grpSpPr>
          <a:xfrm>
            <a:off x="355245" y="2526463"/>
            <a:ext cx="2407526" cy="1057699"/>
            <a:chOff x="8987537" y="3147150"/>
            <a:chExt cx="2360534" cy="1037054"/>
          </a:xfrm>
        </p:grpSpPr>
        <p:sp>
          <p:nvSpPr>
            <p:cNvPr id="117" name="TextBox 177"/>
            <p:cNvSpPr txBox="1"/>
            <p:nvPr/>
          </p:nvSpPr>
          <p:spPr>
            <a:xfrm>
              <a:off x="9594193" y="3147150"/>
              <a:ext cx="1753878" cy="747512"/>
            </a:xfrm>
            <a:prstGeom prst="rect">
              <a:avLst/>
            </a:prstGeom>
            <a:noFill/>
          </p:spPr>
          <p:txBody>
            <a:bodyPr wrap="none" lIns="186521" tIns="149217" rIns="186521" bIns="149217"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1119116" rtl="0" eaLnBrk="1" fontAlgn="auto" latinLnBrk="0" hangingPunct="1">
                <a:lnSpc>
                  <a:spcPct val="90000"/>
                </a:lnSpc>
                <a:spcBef>
                  <a:spcPts val="0"/>
                </a:spcBef>
                <a:spcAft>
                  <a:spcPts val="612"/>
                </a:spcAft>
                <a:buClrTx/>
                <a:buSzTx/>
                <a:buFontTx/>
                <a:buNone/>
                <a:tabLst/>
                <a:defRPr/>
              </a:pPr>
              <a:br>
                <a:rPr kumimoji="0" lang="en-US" sz="1632" b="0" i="0" u="none" strike="noStrike" kern="1200" cap="none" spc="0" normalizeH="0" baseline="0" noProof="0" dirty="0">
                  <a:ln>
                    <a:noFill/>
                  </a:ln>
                  <a:gradFill>
                    <a:gsLst>
                      <a:gs pos="1250">
                        <a:prstClr val="black"/>
                      </a:gs>
                      <a:gs pos="100000">
                        <a:prstClr val="black"/>
                      </a:gs>
                    </a:gsLst>
                    <a:lin ang="5400000" scaled="0"/>
                  </a:gradFill>
                  <a:effectLst/>
                  <a:uLnTx/>
                  <a:uFillTx/>
                  <a:latin typeface="Calibri" panose="020F0502020204030204"/>
                  <a:ea typeface="+mn-ea"/>
                  <a:cs typeface="+mn-cs"/>
                </a:rPr>
              </a:br>
              <a:r>
                <a:rPr kumimoji="0" lang="en-US" sz="1632" b="0" i="0" u="none" strike="noStrike" kern="1200" cap="none" spc="0" normalizeH="0" baseline="0" noProof="0" dirty="0">
                  <a:ln>
                    <a:noFill/>
                  </a:ln>
                  <a:gradFill>
                    <a:gsLst>
                      <a:gs pos="1250">
                        <a:prstClr val="black"/>
                      </a:gs>
                      <a:gs pos="100000">
                        <a:prstClr val="black"/>
                      </a:gs>
                    </a:gsLst>
                    <a:lin ang="5400000" scaled="0"/>
                  </a:gradFill>
                  <a:effectLst/>
                  <a:uLnTx/>
                  <a:uFillTx/>
                  <a:latin typeface="Calibri" panose="020F0502020204030204"/>
                  <a:ea typeface="+mn-ea"/>
                  <a:cs typeface="+mn-cs"/>
                </a:rPr>
                <a:t>Geo-location DB</a:t>
              </a:r>
            </a:p>
          </p:txBody>
        </p:sp>
        <p:sp>
          <p:nvSpPr>
            <p:cNvPr id="119" name="Oval 118"/>
            <p:cNvSpPr/>
            <p:nvPr/>
          </p:nvSpPr>
          <p:spPr bwMode="auto">
            <a:xfrm>
              <a:off x="8987537" y="3468365"/>
              <a:ext cx="715839" cy="715839"/>
            </a:xfrm>
            <a:prstGeom prst="ellipse">
              <a:avLst/>
            </a:prstGeom>
            <a:solidFill>
              <a:srgbClr val="FFFFFF"/>
            </a:solidFill>
            <a:ln w="57150" cap="flat" cmpd="sng" algn="ctr">
              <a:solidFill>
                <a:srgbClr val="0070C0"/>
              </a:solidFill>
              <a:prstDash val="solid"/>
              <a:miter lim="800000"/>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pic>
          <p:nvPicPr>
            <p:cNvPr id="1026" name="Picture 2" descr="Image of Current Location Icon Exampl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4832" y="3593337"/>
              <a:ext cx="468908" cy="468908"/>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https://cdn2.iconfinder.com/data/icons/network-roundline/512/cloud_network-512.png"/>
          <p:cNvPicPr>
            <a:picLocks noChangeAspect="1" noChangeArrowheads="1"/>
          </p:cNvPicPr>
          <p:nvPr/>
        </p:nvPicPr>
        <p:blipFill>
          <a:blip r:embed="rId8" cstate="print">
            <a:biLevel thresh="50000"/>
            <a:extLst>
              <a:ext uri="{28A0092B-C50C-407E-A947-70E740481C1C}">
                <a14:useLocalDpi xmlns:a14="http://schemas.microsoft.com/office/drawing/2010/main" val="0"/>
              </a:ext>
            </a:extLst>
          </a:blip>
          <a:srcRect/>
          <a:stretch>
            <a:fillRect/>
          </a:stretch>
        </p:blipFill>
        <p:spPr bwMode="auto">
          <a:xfrm>
            <a:off x="11151982" y="3557082"/>
            <a:ext cx="674708" cy="674708"/>
          </a:xfrm>
          <a:prstGeom prst="rect">
            <a:avLst/>
          </a:prstGeom>
          <a:noFill/>
          <a:extLst>
            <a:ext uri="{909E8E84-426E-40DD-AFC4-6F175D3DCCD1}">
              <a14:hiddenFill xmlns:a14="http://schemas.microsoft.com/office/drawing/2010/main">
                <a:solidFill>
                  <a:srgbClr val="FFFFFF"/>
                </a:solidFill>
              </a14:hiddenFill>
            </a:ext>
          </a:extLst>
        </p:spPr>
      </p:pic>
      <p:sp>
        <p:nvSpPr>
          <p:cNvPr id="129" name="TextBox 137"/>
          <p:cNvSpPr txBox="1"/>
          <p:nvPr/>
        </p:nvSpPr>
        <p:spPr>
          <a:xfrm>
            <a:off x="10770378" y="4152517"/>
            <a:ext cx="1772444" cy="840869"/>
          </a:xfrm>
          <a:prstGeom prst="rect">
            <a:avLst/>
          </a:prstGeom>
          <a:noFill/>
        </p:spPr>
        <p:txBody>
          <a:bodyPr wrap="none" lIns="186521" tIns="149217" rIns="186521" bIns="149217"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1119116" rtl="0" eaLnBrk="1" fontAlgn="auto" latinLnBrk="0" hangingPunct="1">
              <a:lnSpc>
                <a:spcPct val="90000"/>
              </a:lnSpc>
              <a:spcBef>
                <a:spcPts val="0"/>
              </a:spcBef>
              <a:spcAft>
                <a:spcPts val="612"/>
              </a:spcAft>
              <a:buClrTx/>
              <a:buSzTx/>
              <a:buFontTx/>
              <a:buNone/>
              <a:tabLst/>
              <a:defRPr/>
            </a:pPr>
            <a:r>
              <a:rPr kumimoji="0" lang="en-US" sz="1632" b="0" i="0" u="none" strike="noStrike" kern="1200" cap="none" spc="0" normalizeH="0" baseline="0" noProof="0" dirty="0">
                <a:ln>
                  <a:noFill/>
                </a:ln>
                <a:gradFill>
                  <a:gsLst>
                    <a:gs pos="1250">
                      <a:prstClr val="black"/>
                    </a:gs>
                    <a:gs pos="100000">
                      <a:prstClr val="black"/>
                    </a:gs>
                  </a:gsLst>
                  <a:lin ang="5400000" scaled="0"/>
                </a:gradFill>
                <a:effectLst/>
                <a:uLnTx/>
                <a:uFillTx/>
                <a:latin typeface="Calibri" panose="020F0502020204030204"/>
                <a:ea typeface="+mn-ea"/>
                <a:cs typeface="+mn-cs"/>
              </a:rPr>
              <a:t>SIEM Connector</a:t>
            </a:r>
          </a:p>
          <a:p>
            <a:pPr marL="0" marR="0" lvl="0" indent="0" algn="l" defTabSz="1119116" rtl="0" eaLnBrk="1" fontAlgn="auto" latinLnBrk="0" hangingPunct="1">
              <a:lnSpc>
                <a:spcPct val="90000"/>
              </a:lnSpc>
              <a:spcBef>
                <a:spcPts val="0"/>
              </a:spcBef>
              <a:spcAft>
                <a:spcPts val="612"/>
              </a:spcAft>
              <a:buClrTx/>
              <a:buSzTx/>
              <a:buFontTx/>
              <a:buNone/>
              <a:tabLst/>
              <a:defRPr/>
            </a:pPr>
            <a:r>
              <a:rPr kumimoji="0" lang="en-US" sz="1632" b="0" i="0" u="none" strike="noStrike" kern="1200" cap="none" spc="0" normalizeH="0" baseline="0" noProof="0" dirty="0">
                <a:ln>
                  <a:noFill/>
                </a:ln>
                <a:gradFill>
                  <a:gsLst>
                    <a:gs pos="1250">
                      <a:prstClr val="black"/>
                    </a:gs>
                    <a:gs pos="100000">
                      <a:prstClr val="black"/>
                    </a:gs>
                  </a:gsLst>
                  <a:lin ang="5400000" scaled="0"/>
                </a:gradFill>
                <a:effectLst/>
                <a:uLnTx/>
                <a:uFillTx/>
                <a:latin typeface="Calibri" panose="020F0502020204030204"/>
                <a:ea typeface="+mn-ea"/>
                <a:cs typeface="+mn-cs"/>
              </a:rPr>
              <a:t>(Coming soon)</a:t>
            </a:r>
          </a:p>
        </p:txBody>
      </p:sp>
      <p:graphicFrame>
        <p:nvGraphicFramePr>
          <p:cNvPr id="73" name="Table 72"/>
          <p:cNvGraphicFramePr>
            <a:graphicFrameLocks noGrp="1"/>
          </p:cNvGraphicFramePr>
          <p:nvPr>
            <p:extLst/>
          </p:nvPr>
        </p:nvGraphicFramePr>
        <p:xfrm>
          <a:off x="3163665" y="1735986"/>
          <a:ext cx="6088414" cy="3137884"/>
        </p:xfrm>
        <a:graphic>
          <a:graphicData uri="http://schemas.openxmlformats.org/drawingml/2006/table">
            <a:tbl>
              <a:tblPr firstRow="1" bandRow="1">
                <a:tableStyleId>{5C22544A-7EE6-4342-B048-85BDC9FD1C3A}</a:tableStyleId>
              </a:tblPr>
              <a:tblGrid>
                <a:gridCol w="648227">
                  <a:extLst>
                    <a:ext uri="{9D8B030D-6E8A-4147-A177-3AD203B41FA5}">
                      <a16:colId xmlns:a16="http://schemas.microsoft.com/office/drawing/2014/main" val="20000"/>
                    </a:ext>
                  </a:extLst>
                </a:gridCol>
                <a:gridCol w="729945">
                  <a:extLst>
                    <a:ext uri="{9D8B030D-6E8A-4147-A177-3AD203B41FA5}">
                      <a16:colId xmlns:a16="http://schemas.microsoft.com/office/drawing/2014/main" val="20001"/>
                    </a:ext>
                  </a:extLst>
                </a:gridCol>
                <a:gridCol w="6858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90669">
                  <a:extLst>
                    <a:ext uri="{9D8B030D-6E8A-4147-A177-3AD203B41FA5}">
                      <a16:colId xmlns:a16="http://schemas.microsoft.com/office/drawing/2014/main" val="20006"/>
                    </a:ext>
                  </a:extLst>
                </a:gridCol>
                <a:gridCol w="580931">
                  <a:extLst>
                    <a:ext uri="{9D8B030D-6E8A-4147-A177-3AD203B41FA5}">
                      <a16:colId xmlns:a16="http://schemas.microsoft.com/office/drawing/2014/main" val="20007"/>
                    </a:ext>
                  </a:extLst>
                </a:gridCol>
                <a:gridCol w="400095">
                  <a:extLst>
                    <a:ext uri="{9D8B030D-6E8A-4147-A177-3AD203B41FA5}">
                      <a16:colId xmlns:a16="http://schemas.microsoft.com/office/drawing/2014/main" val="20008"/>
                    </a:ext>
                  </a:extLst>
                </a:gridCol>
                <a:gridCol w="728747">
                  <a:extLst>
                    <a:ext uri="{9D8B030D-6E8A-4147-A177-3AD203B41FA5}">
                      <a16:colId xmlns:a16="http://schemas.microsoft.com/office/drawing/2014/main" val="20009"/>
                    </a:ext>
                  </a:extLst>
                </a:gridCol>
              </a:tblGrid>
              <a:tr h="582877">
                <a:tc>
                  <a:txBody>
                    <a:bodyPr/>
                    <a:lstStyle/>
                    <a:p>
                      <a:r>
                        <a:rPr lang="en-US" sz="1100" b="0" dirty="0"/>
                        <a:t>Risks:</a:t>
                      </a:r>
                    </a:p>
                  </a:txBody>
                  <a:tcPr marL="93260" marR="93260" marT="46630" marB="46630">
                    <a:solidFill>
                      <a:srgbClr val="002060"/>
                    </a:solidFill>
                  </a:tcPr>
                </a:tc>
                <a:tc>
                  <a:txBody>
                    <a:bodyPr/>
                    <a:lstStyle/>
                    <a:p>
                      <a:r>
                        <a:rPr lang="en-US" sz="1100" b="0" dirty="0"/>
                        <a:t>Location</a:t>
                      </a:r>
                    </a:p>
                  </a:txBody>
                  <a:tcPr marL="93260" marR="93260" marT="46630" marB="46630">
                    <a:solidFill>
                      <a:srgbClr val="002060"/>
                    </a:solidFill>
                  </a:tcPr>
                </a:tc>
                <a:tc>
                  <a:txBody>
                    <a:bodyPr/>
                    <a:lstStyle/>
                    <a:p>
                      <a:r>
                        <a:rPr lang="en-US" sz="1100" b="0" dirty="0"/>
                        <a:t>User-Agent</a:t>
                      </a:r>
                    </a:p>
                  </a:txBody>
                  <a:tcPr marL="93260" marR="93260" marT="46630" marB="46630">
                    <a:solidFill>
                      <a:srgbClr val="002060"/>
                    </a:solidFill>
                  </a:tcPr>
                </a:tc>
                <a:tc>
                  <a:txBody>
                    <a:bodyPr/>
                    <a:lstStyle/>
                    <a:p>
                      <a:r>
                        <a:rPr lang="en-US" sz="1100" b="0" dirty="0"/>
                        <a:t>Admin</a:t>
                      </a:r>
                      <a:r>
                        <a:rPr lang="en-US" sz="1100" b="0" baseline="0" dirty="0"/>
                        <a:t> user</a:t>
                      </a:r>
                      <a:r>
                        <a:rPr lang="en-US" sz="1100" b="0" dirty="0"/>
                        <a:t>?</a:t>
                      </a:r>
                    </a:p>
                  </a:txBody>
                  <a:tcPr marL="93260" marR="93260" marT="46630" marB="46630">
                    <a:solidFill>
                      <a:srgbClr val="002060"/>
                    </a:solidFill>
                  </a:tcPr>
                </a:tc>
                <a:tc>
                  <a:txBody>
                    <a:bodyPr/>
                    <a:lstStyle/>
                    <a:p>
                      <a:r>
                        <a:rPr lang="en-US" sz="1100" b="0" dirty="0"/>
                        <a:t>Anonymous</a:t>
                      </a:r>
                    </a:p>
                    <a:p>
                      <a:r>
                        <a:rPr lang="en-US" sz="1100" b="0" dirty="0"/>
                        <a:t>proxy?</a:t>
                      </a:r>
                    </a:p>
                  </a:txBody>
                  <a:tcPr marL="93260" marR="93260" marT="46630" marB="46630">
                    <a:solidFill>
                      <a:srgbClr val="002060"/>
                    </a:solidFill>
                  </a:tcPr>
                </a:tc>
                <a:tc>
                  <a:txBody>
                    <a:bodyPr/>
                    <a:lstStyle/>
                    <a:p>
                      <a:r>
                        <a:rPr lang="en-US" sz="1100" b="0" dirty="0"/>
                        <a:t>Time</a:t>
                      </a:r>
                      <a:r>
                        <a:rPr lang="en-US" sz="1100" b="0" baseline="0" dirty="0"/>
                        <a:t> since last activity</a:t>
                      </a:r>
                      <a:endParaRPr lang="en-US" sz="1100" b="0" dirty="0"/>
                    </a:p>
                  </a:txBody>
                  <a:tcPr marL="93260" marR="93260" marT="46630" marB="46630">
                    <a:solidFill>
                      <a:srgbClr val="002060"/>
                    </a:solidFill>
                  </a:tcPr>
                </a:tc>
                <a:tc>
                  <a:txBody>
                    <a:bodyPr/>
                    <a:lstStyle/>
                    <a:p>
                      <a:r>
                        <a:rPr lang="en-US" sz="1100" b="0" dirty="0"/>
                        <a:t>ISP</a:t>
                      </a:r>
                    </a:p>
                  </a:txBody>
                  <a:tcPr marL="93260" marR="93260" marT="46630" marB="46630">
                    <a:solidFill>
                      <a:srgbClr val="002060"/>
                    </a:solidFill>
                  </a:tcPr>
                </a:tc>
                <a:tc>
                  <a:txBody>
                    <a:bodyPr/>
                    <a:lstStyle/>
                    <a:p>
                      <a:r>
                        <a:rPr lang="en-US" sz="1100" b="1" dirty="0"/>
                        <a:t>.</a:t>
                      </a:r>
                      <a:r>
                        <a:rPr lang="en-US" sz="1100" b="1" baseline="0" dirty="0"/>
                        <a:t>  .  .  </a:t>
                      </a:r>
                      <a:endParaRPr lang="en-US" sz="1100" b="1" dirty="0"/>
                    </a:p>
                  </a:txBody>
                  <a:tcPr marL="93260" marR="93260" marT="46630" marB="46630">
                    <a:solidFill>
                      <a:srgbClr val="002060"/>
                    </a:solidFill>
                  </a:tcPr>
                </a:tc>
                <a:tc>
                  <a:txBody>
                    <a:bodyPr/>
                    <a:lstStyle/>
                    <a:p>
                      <a:r>
                        <a:rPr lang="en-US" sz="1100" b="0" dirty="0"/>
                        <a:t>Session</a:t>
                      </a:r>
                    </a:p>
                    <a:p>
                      <a:r>
                        <a:rPr lang="en-US" sz="1100" b="0" dirty="0"/>
                        <a:t>Risk</a:t>
                      </a:r>
                    </a:p>
                  </a:txBody>
                  <a:tcPr marL="93260" marR="93260" marT="46630" marB="46630">
                    <a:solidFill>
                      <a:srgbClr val="002060"/>
                    </a:solidFill>
                  </a:tcPr>
                </a:tc>
                <a:extLst>
                  <a:ext uri="{0D108BD9-81ED-4DB2-BD59-A6C34878D82A}">
                    <a16:rowId xmlns:a16="http://schemas.microsoft.com/office/drawing/2014/main" val="10000"/>
                  </a:ext>
                </a:extLst>
              </a:tr>
              <a:tr h="419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Session #1</a:t>
                      </a:r>
                    </a:p>
                  </a:txBody>
                  <a:tcPr marL="93260" marR="93260" marT="46630" marB="46630" anchor="ctr"/>
                </a:tc>
                <a:tc>
                  <a:txBody>
                    <a:bodyPr/>
                    <a:lstStyle/>
                    <a:p>
                      <a:pPr algn="ctr" fontAlgn="b"/>
                      <a:r>
                        <a:rPr lang="en-US" sz="1100" b="0" i="0" u="none" strike="noStrike">
                          <a:solidFill>
                            <a:srgbClr val="000000"/>
                          </a:solidFill>
                          <a:effectLst/>
                          <a:latin typeface="Calibri" panose="020F0502020204030204" pitchFamily="34" charset="0"/>
                        </a:rPr>
                        <a:t>39</a:t>
                      </a:r>
                    </a:p>
                  </a:txBody>
                  <a:tcPr marL="9715" marR="9715" marT="9715" marB="0" anchor="ctr"/>
                </a:tc>
                <a:tc>
                  <a:txBody>
                    <a:bodyPr/>
                    <a:lstStyle/>
                    <a:p>
                      <a:pPr algn="ctr" fontAlgn="b"/>
                      <a:r>
                        <a:rPr lang="en-US" sz="1100" b="0" i="0" u="none" strike="noStrike" dirty="0">
                          <a:solidFill>
                            <a:srgbClr val="000000"/>
                          </a:solidFill>
                          <a:effectLst/>
                          <a:latin typeface="Calibri" panose="020F0502020204030204" pitchFamily="34" charset="0"/>
                        </a:rPr>
                        <a:t>71</a:t>
                      </a:r>
                    </a:p>
                  </a:txBody>
                  <a:tcPr marL="9715" marR="9715" marT="971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kern="1200" dirty="0">
                          <a:solidFill>
                            <a:srgbClr val="FF0000"/>
                          </a:solidFill>
                          <a:effectLst/>
                          <a:latin typeface="Calibri" panose="020F0502020204030204" pitchFamily="34" charset="0"/>
                          <a:ea typeface="+mn-ea"/>
                          <a:cs typeface="+mn-cs"/>
                        </a:rPr>
                        <a:t>100</a:t>
                      </a:r>
                    </a:p>
                  </a:txBody>
                  <a:tcPr marL="9715" marR="9715" marT="9715" marB="0" anchor="ct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715" marR="9715" marT="9715" marB="0" anchor="ctr"/>
                </a:tc>
                <a:tc>
                  <a:txBody>
                    <a:bodyPr/>
                    <a:lstStyle/>
                    <a:p>
                      <a:pPr algn="ctr" fontAlgn="b"/>
                      <a:r>
                        <a:rPr lang="en-US" sz="1100" b="0" i="0" u="none" strike="noStrike" dirty="0">
                          <a:solidFill>
                            <a:srgbClr val="000000"/>
                          </a:solidFill>
                          <a:effectLst/>
                          <a:latin typeface="Calibri" panose="020F0502020204030204" pitchFamily="34" charset="0"/>
                        </a:rPr>
                        <a:t>68</a:t>
                      </a:r>
                    </a:p>
                  </a:txBody>
                  <a:tcPr marL="9715" marR="9715" marT="9715" marB="0" anchor="ctr"/>
                </a:tc>
                <a:tc>
                  <a:txBody>
                    <a:bodyPr/>
                    <a:lstStyle/>
                    <a:p>
                      <a:pPr marL="0" algn="ctr" defTabSz="914400" rtl="0" eaLnBrk="1" fontAlgn="b" latinLnBrk="0" hangingPunct="1"/>
                      <a:r>
                        <a:rPr lang="en-US" sz="1100" b="1" i="0" u="none" strike="noStrike" kern="1200" dirty="0">
                          <a:solidFill>
                            <a:srgbClr val="FF0000"/>
                          </a:solidFill>
                          <a:effectLst/>
                          <a:latin typeface="Calibri" panose="020F0502020204030204" pitchFamily="34" charset="0"/>
                          <a:ea typeface="+mn-ea"/>
                          <a:cs typeface="+mn-cs"/>
                        </a:rPr>
                        <a:t>84</a:t>
                      </a:r>
                    </a:p>
                  </a:txBody>
                  <a:tcPr marL="9715" marR="9715" marT="9715" marB="0" anchor="ctr"/>
                </a:tc>
                <a:tc>
                  <a:txBody>
                    <a:bodyPr/>
                    <a:lstStyle/>
                    <a:p>
                      <a:endParaRPr lang="en-US" sz="1100" dirty="0"/>
                    </a:p>
                  </a:txBody>
                  <a:tcPr marL="93260" marR="93260" marT="46630" marB="46630"/>
                </a:tc>
                <a:tc>
                  <a:txBody>
                    <a:bodyPr/>
                    <a:lstStyle/>
                    <a:p>
                      <a:pPr algn="ctr" fontAlgn="b"/>
                      <a:r>
                        <a:rPr lang="en-US" sz="1100" b="1" i="0" u="none" strike="noStrike" dirty="0">
                          <a:solidFill>
                            <a:srgbClr val="FF0000"/>
                          </a:solidFill>
                          <a:effectLst/>
                          <a:latin typeface="Calibri" panose="020F0502020204030204" pitchFamily="34" charset="0"/>
                        </a:rPr>
                        <a:t>97</a:t>
                      </a:r>
                    </a:p>
                  </a:txBody>
                  <a:tcPr marL="9715" marR="9715" marT="9715" marB="0" anchor="ctr"/>
                </a:tc>
                <a:extLst>
                  <a:ext uri="{0D108BD9-81ED-4DB2-BD59-A6C34878D82A}">
                    <a16:rowId xmlns:a16="http://schemas.microsoft.com/office/drawing/2014/main" val="10001"/>
                  </a:ext>
                </a:extLst>
              </a:tr>
              <a:tr h="419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Session #2</a:t>
                      </a:r>
                    </a:p>
                  </a:txBody>
                  <a:tcPr marL="93260" marR="93260" marT="46630" marB="4663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kern="1200" dirty="0">
                          <a:solidFill>
                            <a:srgbClr val="FF0000"/>
                          </a:solidFill>
                          <a:effectLst/>
                          <a:latin typeface="Calibri" panose="020F0502020204030204" pitchFamily="34" charset="0"/>
                          <a:ea typeface="+mn-ea"/>
                          <a:cs typeface="+mn-cs"/>
                        </a:rPr>
                        <a:t>97</a:t>
                      </a:r>
                    </a:p>
                  </a:txBody>
                  <a:tcPr marL="9715" marR="9715" marT="9715" marB="0" anchor="ctr"/>
                </a:tc>
                <a:tc>
                  <a:txBody>
                    <a:bodyPr/>
                    <a:lstStyle/>
                    <a:p>
                      <a:pPr algn="ctr" fontAlgn="b"/>
                      <a:r>
                        <a:rPr lang="en-US" sz="1100" b="0" i="0" u="none" strike="noStrike" dirty="0">
                          <a:solidFill>
                            <a:srgbClr val="000000"/>
                          </a:solidFill>
                          <a:effectLst/>
                          <a:latin typeface="Calibri" panose="020F0502020204030204" pitchFamily="34" charset="0"/>
                        </a:rPr>
                        <a:t>56</a:t>
                      </a:r>
                    </a:p>
                  </a:txBody>
                  <a:tcPr marL="9715" marR="9715" marT="9715" marB="0" anchor="ct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715" marR="9715" marT="9715" marB="0" anchor="ctr"/>
                </a:tc>
                <a:tc>
                  <a:txBody>
                    <a:bodyPr/>
                    <a:lstStyle/>
                    <a:p>
                      <a:pPr algn="ctr" fontAlgn="b"/>
                      <a:r>
                        <a:rPr lang="en-US" sz="1100" b="1" i="0" u="none" strike="noStrike" dirty="0">
                          <a:solidFill>
                            <a:srgbClr val="FF0000"/>
                          </a:solidFill>
                          <a:effectLst/>
                          <a:latin typeface="Calibri" panose="020F0502020204030204" pitchFamily="34" charset="0"/>
                        </a:rPr>
                        <a:t>100</a:t>
                      </a:r>
                    </a:p>
                  </a:txBody>
                  <a:tcPr marL="9715" marR="9715" marT="9715" marB="0" anchor="ctr"/>
                </a:tc>
                <a:tc>
                  <a:txBody>
                    <a:bodyPr/>
                    <a:lstStyle/>
                    <a:p>
                      <a:pPr algn="ctr" fontAlgn="b"/>
                      <a:r>
                        <a:rPr lang="en-US" sz="1100" b="0" i="0" u="none" strike="noStrike" dirty="0">
                          <a:solidFill>
                            <a:srgbClr val="000000"/>
                          </a:solidFill>
                          <a:effectLst/>
                          <a:latin typeface="Calibri" panose="020F0502020204030204" pitchFamily="34" charset="0"/>
                        </a:rPr>
                        <a:t>50</a:t>
                      </a:r>
                    </a:p>
                  </a:txBody>
                  <a:tcPr marL="9715" marR="9715" marT="9715" marB="0" anchor="ctr"/>
                </a:tc>
                <a:tc>
                  <a:txBody>
                    <a:bodyPr/>
                    <a:lstStyle/>
                    <a:p>
                      <a:pPr algn="ctr" fontAlgn="b"/>
                      <a:r>
                        <a:rPr lang="en-US" sz="1100" b="0" i="0" u="none" strike="noStrike" dirty="0">
                          <a:solidFill>
                            <a:srgbClr val="000000"/>
                          </a:solidFill>
                          <a:effectLst/>
                          <a:latin typeface="Calibri" panose="020F0502020204030204" pitchFamily="34" charset="0"/>
                        </a:rPr>
                        <a:t>34</a:t>
                      </a:r>
                    </a:p>
                  </a:txBody>
                  <a:tcPr marL="9715" marR="9715" marT="9715" marB="0" anchor="ctr"/>
                </a:tc>
                <a:tc>
                  <a:txBody>
                    <a:bodyPr/>
                    <a:lstStyle/>
                    <a:p>
                      <a:endParaRPr lang="en-US" sz="1100" dirty="0"/>
                    </a:p>
                  </a:txBody>
                  <a:tcPr marL="93260" marR="93260" marT="46630" marB="46630"/>
                </a:tc>
                <a:tc>
                  <a:txBody>
                    <a:bodyPr/>
                    <a:lstStyle/>
                    <a:p>
                      <a:pPr algn="ctr" fontAlgn="b"/>
                      <a:r>
                        <a:rPr lang="en-US" sz="1100" b="1" i="0" u="none" strike="noStrike" dirty="0">
                          <a:solidFill>
                            <a:srgbClr val="FF0000"/>
                          </a:solidFill>
                          <a:effectLst/>
                          <a:latin typeface="Calibri" panose="020F0502020204030204" pitchFamily="34" charset="0"/>
                        </a:rPr>
                        <a:t>80</a:t>
                      </a:r>
                    </a:p>
                  </a:txBody>
                  <a:tcPr marL="9715" marR="9715" marT="9715" marB="0" anchor="ctr"/>
                </a:tc>
                <a:extLst>
                  <a:ext uri="{0D108BD9-81ED-4DB2-BD59-A6C34878D82A}">
                    <a16:rowId xmlns:a16="http://schemas.microsoft.com/office/drawing/2014/main" val="10002"/>
                  </a:ext>
                </a:extLst>
              </a:tr>
              <a:tr h="419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Session #3</a:t>
                      </a:r>
                    </a:p>
                  </a:txBody>
                  <a:tcPr marL="93260" marR="93260" marT="46630" marB="46630" anchor="ctr"/>
                </a:tc>
                <a:tc>
                  <a:txBody>
                    <a:bodyPr/>
                    <a:lstStyle/>
                    <a:p>
                      <a:pPr algn="ctr" fontAlgn="b"/>
                      <a:r>
                        <a:rPr lang="en-US" sz="1100" b="0" i="0" u="none" strike="noStrike" dirty="0">
                          <a:solidFill>
                            <a:srgbClr val="000000"/>
                          </a:solidFill>
                          <a:effectLst/>
                          <a:latin typeface="Calibri" panose="020F0502020204030204" pitchFamily="34" charset="0"/>
                        </a:rPr>
                        <a:t>39</a:t>
                      </a:r>
                    </a:p>
                  </a:txBody>
                  <a:tcPr marL="9715" marR="9715" marT="9715" marB="0" anchor="ctr"/>
                </a:tc>
                <a:tc>
                  <a:txBody>
                    <a:bodyPr/>
                    <a:lstStyle/>
                    <a:p>
                      <a:pPr algn="ctr" fontAlgn="b"/>
                      <a:r>
                        <a:rPr lang="en-US" sz="1100" b="0" i="0" u="none" strike="noStrike" dirty="0">
                          <a:solidFill>
                            <a:srgbClr val="000000"/>
                          </a:solidFill>
                          <a:effectLst/>
                          <a:latin typeface="Calibri" panose="020F0502020204030204" pitchFamily="34" charset="0"/>
                        </a:rPr>
                        <a:t>5</a:t>
                      </a:r>
                    </a:p>
                  </a:txBody>
                  <a:tcPr marL="9715" marR="9715" marT="9715" marB="0" anchor="ct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715" marR="9715" marT="9715" marB="0" anchor="ct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715" marR="9715" marT="9715" marB="0" anchor="ctr"/>
                </a:tc>
                <a:tc>
                  <a:txBody>
                    <a:bodyPr/>
                    <a:lstStyle/>
                    <a:p>
                      <a:pPr algn="ctr" fontAlgn="b"/>
                      <a:r>
                        <a:rPr lang="en-US" sz="1100" b="0" i="0" u="none" strike="noStrike" dirty="0">
                          <a:solidFill>
                            <a:srgbClr val="000000"/>
                          </a:solidFill>
                          <a:effectLst/>
                          <a:latin typeface="Calibri" panose="020F0502020204030204" pitchFamily="34" charset="0"/>
                        </a:rPr>
                        <a:t>2</a:t>
                      </a:r>
                    </a:p>
                  </a:txBody>
                  <a:tcPr marL="9715" marR="9715" marT="9715" marB="0" anchor="ctr"/>
                </a:tc>
                <a:tc>
                  <a:txBody>
                    <a:bodyPr/>
                    <a:lstStyle/>
                    <a:p>
                      <a:pPr algn="ctr" fontAlgn="b"/>
                      <a:r>
                        <a:rPr lang="en-US" sz="1100" b="0" i="0" u="none" strike="noStrike" dirty="0">
                          <a:solidFill>
                            <a:srgbClr val="000000"/>
                          </a:solidFill>
                          <a:effectLst/>
                          <a:latin typeface="Calibri" panose="020F0502020204030204" pitchFamily="34" charset="0"/>
                        </a:rPr>
                        <a:t>26</a:t>
                      </a:r>
                    </a:p>
                  </a:txBody>
                  <a:tcPr marL="9715" marR="9715" marT="9715" marB="0" anchor="ctr"/>
                </a:tc>
                <a:tc>
                  <a:txBody>
                    <a:bodyPr/>
                    <a:lstStyle/>
                    <a:p>
                      <a:endParaRPr lang="en-US" sz="1100" dirty="0"/>
                    </a:p>
                  </a:txBody>
                  <a:tcPr marL="93260" marR="93260" marT="46630" marB="46630"/>
                </a:tc>
                <a:tc>
                  <a:txBody>
                    <a:bodyPr/>
                    <a:lstStyle/>
                    <a:p>
                      <a:pPr algn="ctr" fontAlgn="b"/>
                      <a:r>
                        <a:rPr lang="en-US" sz="1100" b="0" i="0" u="none" strike="noStrike" dirty="0">
                          <a:solidFill>
                            <a:srgbClr val="000000"/>
                          </a:solidFill>
                          <a:effectLst/>
                          <a:latin typeface="Calibri" panose="020F0502020204030204" pitchFamily="34" charset="0"/>
                        </a:rPr>
                        <a:t>49</a:t>
                      </a:r>
                    </a:p>
                  </a:txBody>
                  <a:tcPr marL="9715" marR="9715" marT="9715" marB="0" anchor="ctr"/>
                </a:tc>
                <a:extLst>
                  <a:ext uri="{0D108BD9-81ED-4DB2-BD59-A6C34878D82A}">
                    <a16:rowId xmlns:a16="http://schemas.microsoft.com/office/drawing/2014/main" val="10003"/>
                  </a:ext>
                </a:extLst>
              </a:tr>
              <a:tr h="419672">
                <a:tc>
                  <a:txBody>
                    <a:bodyPr/>
                    <a:lstStyle/>
                    <a:p>
                      <a:r>
                        <a:rPr lang="en-US" sz="1100" dirty="0"/>
                        <a:t>Session #4</a:t>
                      </a:r>
                    </a:p>
                  </a:txBody>
                  <a:tcPr marL="93260" marR="93260" marT="46630" marB="46630" anchor="ctr"/>
                </a:tc>
                <a:tc>
                  <a:txBody>
                    <a:bodyPr/>
                    <a:lstStyle/>
                    <a:p>
                      <a:pPr algn="ctr" fontAlgn="b"/>
                      <a:r>
                        <a:rPr lang="en-US" sz="1100" b="0" i="0" u="none" strike="noStrike" dirty="0">
                          <a:solidFill>
                            <a:srgbClr val="000000"/>
                          </a:solidFill>
                          <a:effectLst/>
                          <a:latin typeface="Calibri" panose="020F0502020204030204" pitchFamily="34" charset="0"/>
                        </a:rPr>
                        <a:t>59</a:t>
                      </a:r>
                    </a:p>
                  </a:txBody>
                  <a:tcPr marL="9715" marR="9715" marT="971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kern="1200" dirty="0">
                          <a:solidFill>
                            <a:srgbClr val="FF0000"/>
                          </a:solidFill>
                          <a:effectLst/>
                          <a:latin typeface="Calibri" panose="020F0502020204030204" pitchFamily="34" charset="0"/>
                          <a:ea typeface="+mn-ea"/>
                          <a:cs typeface="+mn-cs"/>
                        </a:rPr>
                        <a:t>85</a:t>
                      </a:r>
                    </a:p>
                  </a:txBody>
                  <a:tcPr marL="9715" marR="9715" marT="9715" marB="0" anchor="ct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715" marR="9715" marT="9715" marB="0" anchor="ct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715" marR="9715" marT="9715" marB="0" anchor="ctr"/>
                </a:tc>
                <a:tc>
                  <a:txBody>
                    <a:bodyPr/>
                    <a:lstStyle/>
                    <a:p>
                      <a:pPr algn="ctr" fontAlgn="b"/>
                      <a:r>
                        <a:rPr lang="en-US" sz="1100" b="0" i="0" u="none" strike="noStrike" dirty="0">
                          <a:solidFill>
                            <a:srgbClr val="000000"/>
                          </a:solidFill>
                          <a:effectLst/>
                          <a:latin typeface="Calibri" panose="020F0502020204030204" pitchFamily="34" charset="0"/>
                        </a:rPr>
                        <a:t>48</a:t>
                      </a:r>
                    </a:p>
                  </a:txBody>
                  <a:tcPr marL="9715" marR="9715" marT="9715" marB="0" anchor="ctr"/>
                </a:tc>
                <a:tc>
                  <a:txBody>
                    <a:bodyPr/>
                    <a:lstStyle/>
                    <a:p>
                      <a:pPr algn="ctr" fontAlgn="b"/>
                      <a:r>
                        <a:rPr lang="en-US" sz="1100" b="0" i="0" u="none" strike="noStrike" dirty="0">
                          <a:solidFill>
                            <a:srgbClr val="000000"/>
                          </a:solidFill>
                          <a:effectLst/>
                          <a:latin typeface="Calibri" panose="020F0502020204030204" pitchFamily="34" charset="0"/>
                        </a:rPr>
                        <a:t>50</a:t>
                      </a:r>
                    </a:p>
                  </a:txBody>
                  <a:tcPr marL="9715" marR="9715" marT="9715" marB="0" anchor="ctr"/>
                </a:tc>
                <a:tc>
                  <a:txBody>
                    <a:bodyPr/>
                    <a:lstStyle/>
                    <a:p>
                      <a:endParaRPr lang="en-US" sz="1100" dirty="0"/>
                    </a:p>
                  </a:txBody>
                  <a:tcPr marL="93260" marR="93260" marT="46630" marB="46630"/>
                </a:tc>
                <a:tc>
                  <a:txBody>
                    <a:bodyPr/>
                    <a:lstStyle/>
                    <a:p>
                      <a:pPr algn="ctr" fontAlgn="b"/>
                      <a:r>
                        <a:rPr lang="en-US" sz="1100" b="0" i="0" u="none" strike="noStrike" dirty="0">
                          <a:solidFill>
                            <a:srgbClr val="000000"/>
                          </a:solidFill>
                          <a:effectLst/>
                          <a:latin typeface="Calibri" panose="020F0502020204030204" pitchFamily="34" charset="0"/>
                        </a:rPr>
                        <a:t>29</a:t>
                      </a:r>
                    </a:p>
                  </a:txBody>
                  <a:tcPr marL="9715" marR="9715" marT="9715" marB="0" anchor="ctr"/>
                </a:tc>
                <a:extLst>
                  <a:ext uri="{0D108BD9-81ED-4DB2-BD59-A6C34878D82A}">
                    <a16:rowId xmlns:a16="http://schemas.microsoft.com/office/drawing/2014/main" val="10004"/>
                  </a:ext>
                </a:extLst>
              </a:tr>
              <a:tr h="399004">
                <a:tc>
                  <a:txBody>
                    <a:bodyPr/>
                    <a:lstStyle/>
                    <a:p>
                      <a:r>
                        <a:rPr lang="en-US" sz="1100" b="1" dirty="0"/>
                        <a:t>…</a:t>
                      </a:r>
                    </a:p>
                  </a:txBody>
                  <a:tcPr marL="93260" marR="93260" marT="46630" marB="46630" anchor="ctr"/>
                </a:tc>
                <a:tc>
                  <a:txBody>
                    <a:bodyPr/>
                    <a:lstStyle/>
                    <a:p>
                      <a:endParaRPr lang="en-US" sz="1100" dirty="0"/>
                    </a:p>
                  </a:txBody>
                  <a:tcPr marL="93260" marR="93260" marT="46630" marB="46630"/>
                </a:tc>
                <a:tc>
                  <a:txBody>
                    <a:bodyPr/>
                    <a:lstStyle/>
                    <a:p>
                      <a:endParaRPr lang="en-US" sz="1100" dirty="0"/>
                    </a:p>
                  </a:txBody>
                  <a:tcPr marL="93260" marR="93260" marT="46630" marB="46630"/>
                </a:tc>
                <a:tc>
                  <a:txBody>
                    <a:bodyPr/>
                    <a:lstStyle/>
                    <a:p>
                      <a:endParaRPr lang="en-US" sz="1100"/>
                    </a:p>
                  </a:txBody>
                  <a:tcPr marL="93260" marR="93260" marT="46630" marB="46630"/>
                </a:tc>
                <a:tc>
                  <a:txBody>
                    <a:bodyPr/>
                    <a:lstStyle/>
                    <a:p>
                      <a:endParaRPr lang="en-US" sz="1100" dirty="0"/>
                    </a:p>
                  </a:txBody>
                  <a:tcPr marL="93260" marR="93260" marT="46630" marB="46630"/>
                </a:tc>
                <a:tc>
                  <a:txBody>
                    <a:bodyPr/>
                    <a:lstStyle/>
                    <a:p>
                      <a:endParaRPr lang="en-US" sz="1100"/>
                    </a:p>
                  </a:txBody>
                  <a:tcPr marL="93260" marR="93260" marT="46630" marB="46630"/>
                </a:tc>
                <a:tc>
                  <a:txBody>
                    <a:bodyPr/>
                    <a:lstStyle/>
                    <a:p>
                      <a:endParaRPr lang="en-US" sz="1100"/>
                    </a:p>
                  </a:txBody>
                  <a:tcPr marL="93260" marR="93260" marT="46630" marB="46630"/>
                </a:tc>
                <a:tc>
                  <a:txBody>
                    <a:bodyPr/>
                    <a:lstStyle/>
                    <a:p>
                      <a:endParaRPr lang="en-US" sz="1100" dirty="0"/>
                    </a:p>
                  </a:txBody>
                  <a:tcPr marL="93260" marR="93260" marT="46630" marB="46630"/>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715" marR="9715" marT="9715" marB="0" anchor="ctr"/>
                </a:tc>
                <a:extLst>
                  <a:ext uri="{0D108BD9-81ED-4DB2-BD59-A6C34878D82A}">
                    <a16:rowId xmlns:a16="http://schemas.microsoft.com/office/drawing/2014/main" val="10006"/>
                  </a:ext>
                </a:extLst>
              </a:tr>
              <a:tr h="419672">
                <a:tc>
                  <a:txBody>
                    <a:bodyPr/>
                    <a:lstStyle/>
                    <a:p>
                      <a:r>
                        <a:rPr lang="en-US" sz="1100" dirty="0"/>
                        <a:t>Session #N</a:t>
                      </a:r>
                    </a:p>
                  </a:txBody>
                  <a:tcPr marL="93260" marR="93260" marT="46630" marB="46630" anchor="ctr"/>
                </a:tc>
                <a:tc>
                  <a:txBody>
                    <a:bodyPr/>
                    <a:lstStyle/>
                    <a:p>
                      <a:pPr algn="ctr" fontAlgn="b"/>
                      <a:r>
                        <a:rPr lang="en-US" sz="1100" b="0" i="0" u="none" strike="noStrike" dirty="0">
                          <a:solidFill>
                            <a:srgbClr val="000000"/>
                          </a:solidFill>
                          <a:effectLst/>
                          <a:latin typeface="Calibri" panose="020F0502020204030204" pitchFamily="34" charset="0"/>
                        </a:rPr>
                        <a:t>5</a:t>
                      </a:r>
                    </a:p>
                  </a:txBody>
                  <a:tcPr marL="9715" marR="9715" marT="9715" marB="0" anchor="ctr"/>
                </a:tc>
                <a:tc>
                  <a:txBody>
                    <a:bodyPr/>
                    <a:lstStyle/>
                    <a:p>
                      <a:pPr algn="ctr" fontAlgn="b"/>
                      <a:r>
                        <a:rPr lang="en-US" sz="1100" b="0" i="0" u="none" strike="noStrike">
                          <a:solidFill>
                            <a:srgbClr val="000000"/>
                          </a:solidFill>
                          <a:effectLst/>
                          <a:latin typeface="Calibri" panose="020F0502020204030204" pitchFamily="34" charset="0"/>
                        </a:rPr>
                        <a:t>76</a:t>
                      </a:r>
                    </a:p>
                  </a:txBody>
                  <a:tcPr marL="9715" marR="9715" marT="9715" marB="0" anchor="ct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715" marR="9715" marT="9715" marB="0" anchor="ct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715" marR="9715" marT="9715" marB="0" anchor="ctr"/>
                </a:tc>
                <a:tc>
                  <a:txBody>
                    <a:bodyPr/>
                    <a:lstStyle/>
                    <a:p>
                      <a:pPr algn="ctr" fontAlgn="b"/>
                      <a:r>
                        <a:rPr lang="en-US" sz="1100" b="0" i="0" u="none" strike="noStrike" dirty="0">
                          <a:solidFill>
                            <a:srgbClr val="000000"/>
                          </a:solidFill>
                          <a:effectLst/>
                          <a:latin typeface="Calibri" panose="020F0502020204030204" pitchFamily="34" charset="0"/>
                        </a:rPr>
                        <a:t>39</a:t>
                      </a:r>
                    </a:p>
                  </a:txBody>
                  <a:tcPr marL="9715" marR="9715" marT="9715" marB="0" anchor="ctr"/>
                </a:tc>
                <a:tc>
                  <a:txBody>
                    <a:bodyPr/>
                    <a:lstStyle/>
                    <a:p>
                      <a:pPr algn="ctr" fontAlgn="b"/>
                      <a:r>
                        <a:rPr lang="en-US" sz="1100" b="0" i="0" u="none" strike="noStrike" dirty="0">
                          <a:solidFill>
                            <a:srgbClr val="000000"/>
                          </a:solidFill>
                          <a:effectLst/>
                          <a:latin typeface="Calibri" panose="020F0502020204030204" pitchFamily="34" charset="0"/>
                        </a:rPr>
                        <a:t>40</a:t>
                      </a:r>
                    </a:p>
                  </a:txBody>
                  <a:tcPr marL="9715" marR="9715" marT="9715" marB="0" anchor="ctr"/>
                </a:tc>
                <a:tc>
                  <a:txBody>
                    <a:bodyPr/>
                    <a:lstStyle/>
                    <a:p>
                      <a:endParaRPr lang="en-US" sz="1100"/>
                    </a:p>
                  </a:txBody>
                  <a:tcPr marL="93260" marR="93260" marT="46630" marB="46630"/>
                </a:tc>
                <a:tc>
                  <a:txBody>
                    <a:bodyPr/>
                    <a:lstStyle/>
                    <a:p>
                      <a:pPr algn="ctr" fontAlgn="b"/>
                      <a:r>
                        <a:rPr lang="en-US" sz="1100" b="0" i="0" u="none" strike="noStrike" dirty="0">
                          <a:solidFill>
                            <a:srgbClr val="000000"/>
                          </a:solidFill>
                          <a:effectLst/>
                          <a:latin typeface="Calibri" panose="020F0502020204030204" pitchFamily="34" charset="0"/>
                        </a:rPr>
                        <a:t>14</a:t>
                      </a:r>
                    </a:p>
                  </a:txBody>
                  <a:tcPr marL="9715" marR="9715" marT="9715" marB="0" anchor="ctr"/>
                </a:tc>
                <a:extLst>
                  <a:ext uri="{0D108BD9-81ED-4DB2-BD59-A6C34878D82A}">
                    <a16:rowId xmlns:a16="http://schemas.microsoft.com/office/drawing/2014/main" val="10007"/>
                  </a:ext>
                </a:extLst>
              </a:tr>
            </a:tbl>
          </a:graphicData>
        </a:graphic>
      </p:graphicFrame>
      <p:cxnSp>
        <p:nvCxnSpPr>
          <p:cNvPr id="74" name="Straight Connector 73"/>
          <p:cNvCxnSpPr/>
          <p:nvPr/>
        </p:nvCxnSpPr>
        <p:spPr>
          <a:xfrm>
            <a:off x="3163665" y="3151989"/>
            <a:ext cx="6855436" cy="180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9201310" y="2848393"/>
            <a:ext cx="938769" cy="286306"/>
          </a:xfrm>
          <a:prstGeom prst="rect">
            <a:avLst/>
          </a:prstGeom>
          <a:noFill/>
        </p:spPr>
        <p:txBody>
          <a:bodyPr wrap="non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1224" b="1" i="0" u="none" strike="noStrike" kern="0" cap="none" spc="0" normalizeH="0" baseline="0" noProof="0" dirty="0">
                <a:ln>
                  <a:noFill/>
                </a:ln>
                <a:solidFill>
                  <a:srgbClr val="FF0000"/>
                </a:solidFill>
                <a:effectLst/>
                <a:uLnTx/>
                <a:uFillTx/>
              </a:rPr>
              <a:t>Threshold</a:t>
            </a:r>
          </a:p>
        </p:txBody>
      </p:sp>
      <p:sp>
        <p:nvSpPr>
          <p:cNvPr id="88" name="TextBox 83"/>
          <p:cNvSpPr txBox="1"/>
          <p:nvPr/>
        </p:nvSpPr>
        <p:spPr>
          <a:xfrm>
            <a:off x="123809" y="5360516"/>
            <a:ext cx="2890872" cy="1163123"/>
          </a:xfrm>
          <a:prstGeom prst="rect">
            <a:avLst/>
          </a:prstGeom>
          <a:noFill/>
          <a:ln w="38100">
            <a:solidFill>
              <a:schemeClr val="accent3"/>
            </a:solidFill>
          </a:ln>
        </p:spPr>
        <p:txBody>
          <a:bodyPr wrap="square" lIns="186521" tIns="149217" rIns="186521" bIns="149217"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Session-based: </a:t>
            </a:r>
            <a:r>
              <a:rPr kumimoji="0" lang="en-US" sz="1400" b="0" i="0" u="none" strike="noStrike" kern="1200" cap="none" spc="0" normalizeH="0" baseline="0" noProof="0" dirty="0">
                <a:ln>
                  <a:noFill/>
                </a:ln>
                <a:solidFill>
                  <a:schemeClr val="tx1"/>
                </a:solidFill>
                <a:effectLst/>
                <a:uLnTx/>
                <a:uFillTx/>
                <a:latin typeface="+mn-lt"/>
                <a:ea typeface="+mn-ea"/>
                <a:cs typeface="+mn-cs"/>
              </a:rPr>
              <a:t>Recent user activities across apps, devices and locations are combined to create a user session</a:t>
            </a:r>
          </a:p>
        </p:txBody>
      </p:sp>
      <p:sp>
        <p:nvSpPr>
          <p:cNvPr id="89" name="TextBox 83"/>
          <p:cNvSpPr txBox="1"/>
          <p:nvPr/>
        </p:nvSpPr>
        <p:spPr>
          <a:xfrm>
            <a:off x="3155085" y="5360516"/>
            <a:ext cx="2926816" cy="1163123"/>
          </a:xfrm>
          <a:prstGeom prst="rect">
            <a:avLst/>
          </a:prstGeom>
          <a:noFill/>
          <a:ln w="38100">
            <a:solidFill>
              <a:schemeClr val="accent3"/>
            </a:solidFill>
          </a:ln>
        </p:spPr>
        <p:txBody>
          <a:bodyPr wrap="square" lIns="186521" tIns="149217" rIns="186521" bIns="149217"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Risk score: </a:t>
            </a:r>
            <a:r>
              <a:rPr kumimoji="0" lang="en-US" sz="1400" b="0" i="0" u="none" strike="noStrike" kern="1200" cap="none" spc="0" normalizeH="0" baseline="0" noProof="0" dirty="0">
                <a:ln>
                  <a:noFill/>
                </a:ln>
                <a:solidFill>
                  <a:schemeClr val="tx1"/>
                </a:solidFill>
                <a:effectLst/>
                <a:uLnTx/>
                <a:uFillTx/>
                <a:latin typeface="+mn-lt"/>
                <a:ea typeface="+mn-ea"/>
                <a:cs typeface="+mn-cs"/>
              </a:rPr>
              <a:t>Risk factors are calculated for each session and combined to calculate the total session risk score</a:t>
            </a:r>
          </a:p>
        </p:txBody>
      </p:sp>
      <p:sp>
        <p:nvSpPr>
          <p:cNvPr id="90" name="TextBox 83"/>
          <p:cNvSpPr txBox="1"/>
          <p:nvPr/>
        </p:nvSpPr>
        <p:spPr>
          <a:xfrm>
            <a:off x="6222304" y="5360516"/>
            <a:ext cx="3264112" cy="1163123"/>
          </a:xfrm>
          <a:prstGeom prst="rect">
            <a:avLst/>
          </a:prstGeom>
          <a:noFill/>
          <a:ln w="38100">
            <a:solidFill>
              <a:schemeClr val="accent3"/>
            </a:solidFill>
          </a:ln>
        </p:spPr>
        <p:txBody>
          <a:bodyPr wrap="square" lIns="186521" tIns="149217" rIns="186521" bIns="149217"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Alert trigger: </a:t>
            </a:r>
            <a:r>
              <a:rPr kumimoji="0" lang="en-US" sz="1400" b="0" i="0" u="none" strike="noStrike" kern="1200" cap="none" spc="0" normalizeH="0" baseline="0" noProof="0" dirty="0">
                <a:ln>
                  <a:noFill/>
                </a:ln>
                <a:solidFill>
                  <a:schemeClr val="tx1"/>
                </a:solidFill>
                <a:effectLst/>
                <a:uLnTx/>
                <a:uFillTx/>
                <a:latin typeface="+mn-lt"/>
                <a:ea typeface="+mn-ea"/>
                <a:cs typeface="+mn-cs"/>
              </a:rPr>
              <a:t>sessions above risk threshold trigger an alert (</a:t>
            </a:r>
            <a:r>
              <a:rPr kumimoji="0" lang="en-US" sz="1400" b="0" i="1" u="none" strike="noStrike" kern="1200" cap="none" spc="0" normalizeH="0" baseline="0" noProof="0" dirty="0">
                <a:ln>
                  <a:noFill/>
                </a:ln>
                <a:solidFill>
                  <a:schemeClr val="tx1"/>
                </a:solidFill>
                <a:effectLst/>
                <a:uLnTx/>
                <a:uFillTx/>
                <a:latin typeface="+mn-lt"/>
                <a:ea typeface="+mn-ea"/>
                <a:cs typeface="+mn-cs"/>
              </a:rPr>
              <a:t>top k sessions</a:t>
            </a:r>
            <a:r>
              <a:rPr kumimoji="0" lang="en-US" sz="1400" b="0" i="0" u="none" strike="noStrike" kern="1200" cap="none" spc="0" normalizeH="0" baseline="0" noProof="0" dirty="0">
                <a:ln>
                  <a:noFill/>
                </a:ln>
                <a:solidFill>
                  <a:schemeClr val="tx1"/>
                </a:solidFill>
                <a:effectLst/>
                <a:uLnTx/>
                <a:uFillTx/>
                <a:latin typeface="+mn-lt"/>
                <a:ea typeface="+mn-ea"/>
                <a:cs typeface="+mn-cs"/>
              </a:rPr>
              <a:t>) containing risk breakdown &amp; related activities</a:t>
            </a:r>
            <a:endParaRPr kumimoji="0" lang="en-US" sz="1400" b="1" i="0" u="none" strike="noStrike" kern="1200" cap="none" spc="0" normalizeH="0" baseline="0" noProof="0" dirty="0">
              <a:ln>
                <a:noFill/>
              </a:ln>
              <a:solidFill>
                <a:schemeClr val="tx1"/>
              </a:solidFill>
              <a:effectLst/>
              <a:uLnTx/>
              <a:uFillTx/>
              <a:latin typeface="+mn-lt"/>
              <a:ea typeface="+mn-ea"/>
              <a:cs typeface="+mn-cs"/>
            </a:endParaRPr>
          </a:p>
        </p:txBody>
      </p:sp>
      <p:sp>
        <p:nvSpPr>
          <p:cNvPr id="91" name="TextBox 83"/>
          <p:cNvSpPr txBox="1"/>
          <p:nvPr/>
        </p:nvSpPr>
        <p:spPr>
          <a:xfrm>
            <a:off x="9626820" y="5360516"/>
            <a:ext cx="2747770" cy="1163123"/>
          </a:xfrm>
          <a:prstGeom prst="rect">
            <a:avLst/>
          </a:prstGeom>
          <a:noFill/>
          <a:ln w="38100">
            <a:solidFill>
              <a:schemeClr val="accent3"/>
            </a:solidFill>
          </a:ln>
        </p:spPr>
        <p:txBody>
          <a:bodyPr wrap="square" lIns="186521" tIns="149217" rIns="186521" bIns="149217"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User feedback: </a:t>
            </a:r>
            <a:r>
              <a:rPr kumimoji="0" lang="en-US" sz="1400" b="0" i="0" u="none" strike="noStrike" kern="1200" cap="none" spc="0" normalizeH="0" baseline="0" noProof="0" dirty="0">
                <a:ln>
                  <a:noFill/>
                </a:ln>
                <a:solidFill>
                  <a:schemeClr val="tx1"/>
                </a:solidFill>
                <a:effectLst/>
                <a:uLnTx/>
                <a:uFillTx/>
                <a:latin typeface="+mn-lt"/>
                <a:ea typeface="+mn-ea"/>
                <a:cs typeface="+mn-cs"/>
              </a:rPr>
              <a:t>anomaly engine is customized by turning on/off risk factors for specific users/groups</a:t>
            </a:r>
            <a:endParaRPr kumimoji="0" lang="en-US" sz="1400" b="1" i="0" u="none" strike="noStrike" kern="1200" cap="none" spc="0" normalizeH="0" baseline="0" noProof="0" dirty="0">
              <a:ln>
                <a:noFill/>
              </a:ln>
              <a:solidFill>
                <a:schemeClr val="tx1"/>
              </a:solidFill>
              <a:effectLst/>
              <a:uLnTx/>
              <a:uFillTx/>
              <a:latin typeface="+mn-lt"/>
              <a:ea typeface="+mn-ea"/>
              <a:cs typeface="+mn-cs"/>
            </a:endParaRPr>
          </a:p>
        </p:txBody>
      </p:sp>
      <p:cxnSp>
        <p:nvCxnSpPr>
          <p:cNvPr id="92" name="Straight Arrow Connector 91"/>
          <p:cNvCxnSpPr>
            <a:cxnSpLocks/>
          </p:cNvCxnSpPr>
          <p:nvPr/>
        </p:nvCxnSpPr>
        <p:spPr>
          <a:xfrm flipV="1">
            <a:off x="10117099" y="2100678"/>
            <a:ext cx="955791" cy="312394"/>
          </a:xfrm>
          <a:prstGeom prst="straightConnector1">
            <a:avLst/>
          </a:prstGeom>
          <a:noFill/>
          <a:ln w="57150" cap="flat" cmpd="sng" algn="ctr">
            <a:solidFill>
              <a:srgbClr val="0070C0"/>
            </a:solidFill>
            <a:prstDash val="solid"/>
            <a:miter lim="800000"/>
            <a:headEnd type="none"/>
            <a:tailEnd type="triangle"/>
          </a:ln>
          <a:effectLst/>
        </p:spPr>
      </p:cxnSp>
      <p:cxnSp>
        <p:nvCxnSpPr>
          <p:cNvPr id="95" name="Straight Arrow Connector 94"/>
          <p:cNvCxnSpPr>
            <a:cxnSpLocks/>
          </p:cNvCxnSpPr>
          <p:nvPr/>
        </p:nvCxnSpPr>
        <p:spPr>
          <a:xfrm flipV="1">
            <a:off x="10120422" y="2725499"/>
            <a:ext cx="785852" cy="30014"/>
          </a:xfrm>
          <a:prstGeom prst="straightConnector1">
            <a:avLst/>
          </a:prstGeom>
          <a:noFill/>
          <a:ln w="57150" cap="flat" cmpd="sng" algn="ctr">
            <a:solidFill>
              <a:srgbClr val="0070C0"/>
            </a:solidFill>
            <a:prstDash val="solid"/>
            <a:miter lim="800000"/>
            <a:headEnd type="none"/>
            <a:tailEnd type="triangle"/>
          </a:ln>
          <a:effectLst/>
        </p:spPr>
      </p:cxnSp>
      <p:cxnSp>
        <p:nvCxnSpPr>
          <p:cNvPr id="97" name="Straight Arrow Connector 96"/>
          <p:cNvCxnSpPr>
            <a:cxnSpLocks/>
          </p:cNvCxnSpPr>
          <p:nvPr/>
        </p:nvCxnSpPr>
        <p:spPr>
          <a:xfrm>
            <a:off x="10109453" y="3003827"/>
            <a:ext cx="891253" cy="499468"/>
          </a:xfrm>
          <a:prstGeom prst="straightConnector1">
            <a:avLst/>
          </a:prstGeom>
          <a:noFill/>
          <a:ln w="57150" cap="flat" cmpd="sng" algn="ctr">
            <a:solidFill>
              <a:srgbClr val="0070C0"/>
            </a:solidFill>
            <a:prstDash val="solid"/>
            <a:miter lim="800000"/>
            <a:headEnd type="none"/>
            <a:tailEnd type="triangle"/>
          </a:ln>
          <a:effectLst/>
        </p:spPr>
      </p:cxnSp>
      <p:sp>
        <p:nvSpPr>
          <p:cNvPr id="100" name="Rectangle 99"/>
          <p:cNvSpPr/>
          <p:nvPr/>
        </p:nvSpPr>
        <p:spPr bwMode="auto">
          <a:xfrm rot="5400000">
            <a:off x="1115652" y="240915"/>
            <a:ext cx="572723" cy="229888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vert270" wrap="square" lIns="0" tIns="47565" rIns="0" bIns="47565"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028" rtl="0" eaLnBrk="1" fontAlgn="base" latinLnBrk="0" hangingPunct="1">
              <a:lnSpc>
                <a:spcPct val="100000"/>
              </a:lnSpc>
              <a:spcBef>
                <a:spcPct val="0"/>
              </a:spcBef>
              <a:spcAft>
                <a:spcPct val="0"/>
              </a:spcAft>
              <a:buClrTx/>
              <a:buSzTx/>
              <a:buFontTx/>
              <a:buNone/>
              <a:tabLst/>
              <a:defRPr/>
            </a:pPr>
            <a:r>
              <a:rPr kumimoji="0" lang="en-US" sz="1836"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mn-ea"/>
                <a:cs typeface="+mn-cs"/>
              </a:rPr>
              <a:t>Alert engine inputs</a:t>
            </a:r>
          </a:p>
        </p:txBody>
      </p:sp>
    </p:spTree>
    <p:extLst>
      <p:ext uri="{BB962C8B-B14F-4D97-AF65-F5344CB8AC3E}">
        <p14:creationId xmlns:p14="http://schemas.microsoft.com/office/powerpoint/2010/main" val="158012237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Tuning Anomaly Detection Policies</a:t>
            </a:r>
          </a:p>
        </p:txBody>
      </p:sp>
      <p:sp>
        <p:nvSpPr>
          <p:cNvPr id="7" name="TextBox 6"/>
          <p:cNvSpPr txBox="1"/>
          <p:nvPr/>
        </p:nvSpPr>
        <p:spPr>
          <a:xfrm>
            <a:off x="5608637" y="3192462"/>
            <a:ext cx="6759160" cy="2840778"/>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Set Alert threshold and alert notifications</a:t>
            </a: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Turn On/Off risk factors</a:t>
            </a: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Define activity filters if needed</a:t>
            </a:r>
          </a:p>
          <a:p>
            <a:pPr>
              <a:lnSpc>
                <a:spcPct val="90000"/>
              </a:lnSpc>
              <a:spcAft>
                <a:spcPts val="600"/>
              </a:spcAft>
            </a:pPr>
            <a:endParaRPr lang="en-US" sz="2000" dirty="0">
              <a:gradFill>
                <a:gsLst>
                  <a:gs pos="2917">
                    <a:schemeClr val="tx1"/>
                  </a:gs>
                  <a:gs pos="30000">
                    <a:schemeClr val="tx1"/>
                  </a:gs>
                </a:gsLst>
                <a:lin ang="5400000" scaled="0"/>
              </a:gradFill>
            </a:endParaRPr>
          </a:p>
          <a:p>
            <a:pPr>
              <a:lnSpc>
                <a:spcPct val="90000"/>
              </a:lnSpc>
              <a:spcAft>
                <a:spcPts val="600"/>
              </a:spcAft>
            </a:pPr>
            <a:r>
              <a:rPr lang="en-US" sz="2000" dirty="0">
                <a:gradFill>
                  <a:gsLst>
                    <a:gs pos="2917">
                      <a:schemeClr val="tx1"/>
                    </a:gs>
                    <a:gs pos="30000">
                      <a:schemeClr val="tx1"/>
                    </a:gs>
                  </a:gsLst>
                  <a:lin ang="5400000" scaled="0"/>
                </a:gradFill>
              </a:rPr>
              <a:t>Note: Initial </a:t>
            </a:r>
            <a:r>
              <a:rPr lang="en-US" sz="2000" u="sng" dirty="0">
                <a:gradFill>
                  <a:gsLst>
                    <a:gs pos="2917">
                      <a:schemeClr val="tx1"/>
                    </a:gs>
                    <a:gs pos="30000">
                      <a:schemeClr val="tx1"/>
                    </a:gs>
                  </a:gsLst>
                  <a:lin ang="5400000" scaled="0"/>
                </a:gradFill>
              </a:rPr>
              <a:t>7-day</a:t>
            </a:r>
            <a:r>
              <a:rPr lang="en-US" sz="2000" dirty="0">
                <a:gradFill>
                  <a:gsLst>
                    <a:gs pos="2917">
                      <a:schemeClr val="tx1"/>
                    </a:gs>
                    <a:gs pos="30000">
                      <a:schemeClr val="tx1"/>
                    </a:gs>
                  </a:gsLst>
                  <a:lin ang="5400000" scaled="0"/>
                </a:gradFill>
              </a:rPr>
              <a:t> learning period for anomalous behavior alerts.</a:t>
            </a:r>
          </a:p>
        </p:txBody>
      </p:sp>
      <p:pic>
        <p:nvPicPr>
          <p:cNvPr id="8" name="Picture 7"/>
          <p:cNvPicPr>
            <a:picLocks noChangeAspect="1"/>
          </p:cNvPicPr>
          <p:nvPr/>
        </p:nvPicPr>
        <p:blipFill>
          <a:blip r:embed="rId3"/>
          <a:stretch>
            <a:fillRect/>
          </a:stretch>
        </p:blipFill>
        <p:spPr>
          <a:xfrm>
            <a:off x="5617803" y="1287462"/>
            <a:ext cx="4843462" cy="1612764"/>
          </a:xfrm>
          <a:prstGeom prst="rect">
            <a:avLst/>
          </a:prstGeom>
        </p:spPr>
      </p:pic>
      <p:pic>
        <p:nvPicPr>
          <p:cNvPr id="3" name="Picture 2"/>
          <p:cNvPicPr>
            <a:picLocks noChangeAspect="1"/>
          </p:cNvPicPr>
          <p:nvPr/>
        </p:nvPicPr>
        <p:blipFill>
          <a:blip r:embed="rId4"/>
          <a:stretch>
            <a:fillRect/>
          </a:stretch>
        </p:blipFill>
        <p:spPr>
          <a:xfrm>
            <a:off x="503237" y="1285874"/>
            <a:ext cx="4343400" cy="5575179"/>
          </a:xfrm>
          <a:prstGeom prst="rect">
            <a:avLst/>
          </a:prstGeom>
        </p:spPr>
      </p:pic>
    </p:spTree>
    <p:extLst>
      <p:ext uri="{BB962C8B-B14F-4D97-AF65-F5344CB8AC3E}">
        <p14:creationId xmlns:p14="http://schemas.microsoft.com/office/powerpoint/2010/main" val="364727846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Activity Policies</a:t>
            </a:r>
          </a:p>
        </p:txBody>
      </p:sp>
      <p:sp>
        <p:nvSpPr>
          <p:cNvPr id="3" name="Text Placeholder 2"/>
          <p:cNvSpPr>
            <a:spLocks noGrp="1"/>
          </p:cNvSpPr>
          <p:nvPr>
            <p:ph type="body" sz="quarter" idx="10"/>
          </p:nvPr>
        </p:nvSpPr>
        <p:spPr>
          <a:xfrm>
            <a:off x="274638" y="1212850"/>
            <a:ext cx="11887200" cy="4047262"/>
          </a:xfrm>
        </p:spPr>
        <p:txBody>
          <a:bodyPr/>
          <a:lstStyle/>
          <a:p>
            <a:r>
              <a:rPr lang="en-US" sz="3200" dirty="0"/>
              <a:t>Templates for common activities</a:t>
            </a:r>
          </a:p>
          <a:p>
            <a:endParaRPr lang="en-US" sz="1000" dirty="0"/>
          </a:p>
          <a:p>
            <a:r>
              <a:rPr lang="en-US" sz="3200" dirty="0"/>
              <a:t>Rich activity filters</a:t>
            </a:r>
          </a:p>
          <a:p>
            <a:pPr lvl="1"/>
            <a:r>
              <a:rPr lang="en-US" dirty="0"/>
              <a:t>Data Enrichment – Define IP Address Ranges</a:t>
            </a:r>
          </a:p>
          <a:p>
            <a:pPr lvl="1"/>
            <a:endParaRPr lang="en-US" sz="1200" dirty="0"/>
          </a:p>
          <a:p>
            <a:r>
              <a:rPr lang="en-US" sz="3200" dirty="0"/>
              <a:t>Repeated activity, Single Event</a:t>
            </a:r>
          </a:p>
          <a:p>
            <a:pPr lvl="1"/>
            <a:r>
              <a:rPr lang="en-US" dirty="0"/>
              <a:t>Can create from Activity Search</a:t>
            </a:r>
          </a:p>
          <a:p>
            <a:endParaRPr lang="en-US" sz="1200" dirty="0"/>
          </a:p>
          <a:p>
            <a:r>
              <a:rPr lang="en-US" sz="3200" dirty="0"/>
              <a:t>Automated Governance Action:</a:t>
            </a:r>
          </a:p>
          <a:p>
            <a:r>
              <a:rPr lang="en-US" sz="3200" dirty="0"/>
              <a:t>	e.g. Suspend User</a:t>
            </a:r>
          </a:p>
        </p:txBody>
      </p:sp>
      <p:pic>
        <p:nvPicPr>
          <p:cNvPr id="4" name="Picture 3"/>
          <p:cNvPicPr>
            <a:picLocks noChangeAspect="1"/>
          </p:cNvPicPr>
          <p:nvPr/>
        </p:nvPicPr>
        <p:blipFill>
          <a:blip r:embed="rId3"/>
          <a:stretch>
            <a:fillRect/>
          </a:stretch>
        </p:blipFill>
        <p:spPr>
          <a:xfrm>
            <a:off x="7489826" y="1212849"/>
            <a:ext cx="4672012" cy="2618931"/>
          </a:xfrm>
          <a:prstGeom prst="rect">
            <a:avLst/>
          </a:prstGeom>
        </p:spPr>
      </p:pic>
      <p:pic>
        <p:nvPicPr>
          <p:cNvPr id="5" name="Picture 4"/>
          <p:cNvPicPr>
            <a:picLocks noChangeAspect="1"/>
          </p:cNvPicPr>
          <p:nvPr/>
        </p:nvPicPr>
        <p:blipFill>
          <a:blip r:embed="rId4"/>
          <a:stretch>
            <a:fillRect/>
          </a:stretch>
        </p:blipFill>
        <p:spPr>
          <a:xfrm>
            <a:off x="7513637" y="4106862"/>
            <a:ext cx="4114771" cy="2633662"/>
          </a:xfrm>
          <a:prstGeom prst="rect">
            <a:avLst/>
          </a:prstGeom>
        </p:spPr>
      </p:pic>
    </p:spTree>
    <p:extLst>
      <p:ext uri="{BB962C8B-B14F-4D97-AF65-F5344CB8AC3E}">
        <p14:creationId xmlns:p14="http://schemas.microsoft.com/office/powerpoint/2010/main" val="410820078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Alert Notification</a:t>
            </a:r>
          </a:p>
        </p:txBody>
      </p:sp>
      <p:sp>
        <p:nvSpPr>
          <p:cNvPr id="3" name="Text Placeholder 2"/>
          <p:cNvSpPr>
            <a:spLocks noGrp="1"/>
          </p:cNvSpPr>
          <p:nvPr>
            <p:ph type="body" sz="quarter" idx="10"/>
          </p:nvPr>
        </p:nvSpPr>
        <p:spPr>
          <a:xfrm>
            <a:off x="274638" y="1212850"/>
            <a:ext cx="11887200" cy="4493538"/>
          </a:xfrm>
        </p:spPr>
        <p:txBody>
          <a:bodyPr/>
          <a:lstStyle/>
          <a:p>
            <a:r>
              <a:rPr lang="en-US" sz="3200" dirty="0"/>
              <a:t>Email</a:t>
            </a:r>
          </a:p>
          <a:p>
            <a:pPr lvl="1"/>
            <a:r>
              <a:rPr lang="en-US" dirty="0"/>
              <a:t>Make sure the address can receive mail from external recipients </a:t>
            </a:r>
            <a:br>
              <a:rPr lang="en-US" dirty="0"/>
            </a:br>
            <a:r>
              <a:rPr lang="en-US" dirty="0"/>
              <a:t>(Alert sender: </a:t>
            </a:r>
            <a:r>
              <a:rPr lang="en-US" dirty="0">
                <a:hlinkClick r:id="rId3"/>
              </a:rPr>
              <a:t>no-reply@cloudappsecurity.com</a:t>
            </a:r>
            <a:r>
              <a:rPr lang="en-US" dirty="0"/>
              <a:t>)</a:t>
            </a:r>
          </a:p>
          <a:p>
            <a:pPr lvl="1"/>
            <a:r>
              <a:rPr lang="en-US" dirty="0"/>
              <a:t>You can provide up to 10 email recipients per alert</a:t>
            </a:r>
          </a:p>
          <a:p>
            <a:pPr lvl="1"/>
            <a:endParaRPr lang="en-US" sz="1200" dirty="0"/>
          </a:p>
          <a:p>
            <a:r>
              <a:rPr lang="en-US" sz="3200" dirty="0"/>
              <a:t>SMS Text</a:t>
            </a:r>
          </a:p>
          <a:p>
            <a:pPr lvl="1"/>
            <a:r>
              <a:rPr lang="en-US" dirty="0"/>
              <a:t>International Format e.g. +1 425 555 5555</a:t>
            </a:r>
          </a:p>
          <a:p>
            <a:pPr lvl="1"/>
            <a:r>
              <a:rPr lang="en-US" dirty="0"/>
              <a:t>You can provide up to 3 phone numbers per alert</a:t>
            </a:r>
          </a:p>
          <a:p>
            <a:pPr lvl="1"/>
            <a:endParaRPr lang="en-US" sz="1200" dirty="0"/>
          </a:p>
          <a:p>
            <a:r>
              <a:rPr lang="en-US" sz="3200" dirty="0"/>
              <a:t>Default organization alert settings</a:t>
            </a:r>
          </a:p>
          <a:p>
            <a:endParaRPr lang="en-US" sz="1200" dirty="0"/>
          </a:p>
          <a:p>
            <a:r>
              <a:rPr lang="en-US" sz="3200" dirty="0"/>
              <a:t>Daily alert limits</a:t>
            </a:r>
          </a:p>
        </p:txBody>
      </p:sp>
      <p:pic>
        <p:nvPicPr>
          <p:cNvPr id="4" name="Picture 3"/>
          <p:cNvPicPr>
            <a:picLocks noChangeAspect="1"/>
          </p:cNvPicPr>
          <p:nvPr/>
        </p:nvPicPr>
        <p:blipFill>
          <a:blip r:embed="rId4"/>
          <a:stretch>
            <a:fillRect/>
          </a:stretch>
        </p:blipFill>
        <p:spPr>
          <a:xfrm>
            <a:off x="6523037" y="2887302"/>
            <a:ext cx="5886449" cy="3359719"/>
          </a:xfrm>
          <a:prstGeom prst="rect">
            <a:avLst/>
          </a:prstGeom>
        </p:spPr>
      </p:pic>
    </p:spTree>
    <p:extLst>
      <p:ext uri="{BB962C8B-B14F-4D97-AF65-F5344CB8AC3E}">
        <p14:creationId xmlns:p14="http://schemas.microsoft.com/office/powerpoint/2010/main" val="181203425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Alert Management</a:t>
            </a:r>
          </a:p>
        </p:txBody>
      </p:sp>
      <p:sp>
        <p:nvSpPr>
          <p:cNvPr id="3" name="Text Placeholder 2"/>
          <p:cNvSpPr>
            <a:spLocks noGrp="1"/>
          </p:cNvSpPr>
          <p:nvPr>
            <p:ph type="body" sz="quarter" idx="10"/>
          </p:nvPr>
        </p:nvSpPr>
        <p:spPr>
          <a:xfrm>
            <a:off x="311113" y="1287462"/>
            <a:ext cx="11887200" cy="5472267"/>
          </a:xfrm>
        </p:spPr>
        <p:txBody>
          <a:bodyPr/>
          <a:lstStyle/>
          <a:p>
            <a:r>
              <a:rPr lang="en-US" sz="3200" dirty="0"/>
              <a:t>Remediate – Suspend User</a:t>
            </a:r>
          </a:p>
          <a:p>
            <a:pPr lvl="1"/>
            <a:r>
              <a:rPr lang="en-US" dirty="0"/>
              <a:t>Action recorded:  Governance Log</a:t>
            </a:r>
          </a:p>
          <a:p>
            <a:pPr lvl="1"/>
            <a:r>
              <a:rPr lang="en-US" dirty="0"/>
              <a:t>Undo action: Governance Log or Office 365 Portal</a:t>
            </a:r>
          </a:p>
          <a:p>
            <a:endParaRPr lang="en-US" sz="1200" dirty="0"/>
          </a:p>
          <a:p>
            <a:br>
              <a:rPr lang="en-US" sz="1200" dirty="0"/>
            </a:br>
            <a:r>
              <a:rPr lang="en-US" sz="3200" dirty="0"/>
              <a:t>Dismiss</a:t>
            </a:r>
          </a:p>
          <a:p>
            <a:pPr lvl="1"/>
            <a:r>
              <a:rPr lang="en-US" dirty="0"/>
              <a:t>Provide feedback (reason for dismissal)</a:t>
            </a:r>
          </a:p>
          <a:p>
            <a:pPr lvl="1"/>
            <a:endParaRPr lang="en-US" sz="1200" dirty="0"/>
          </a:p>
          <a:p>
            <a:r>
              <a:rPr lang="en-US" sz="3200" dirty="0"/>
              <a:t>Investigate</a:t>
            </a:r>
          </a:p>
          <a:p>
            <a:pPr lvl="1"/>
            <a:r>
              <a:rPr lang="en-US" dirty="0"/>
              <a:t>Activity Log</a:t>
            </a:r>
          </a:p>
          <a:p>
            <a:pPr lvl="1"/>
            <a:r>
              <a:rPr lang="en-US" dirty="0"/>
              <a:t>Advanced Filters</a:t>
            </a:r>
          </a:p>
          <a:p>
            <a:pPr lvl="1"/>
            <a:r>
              <a:rPr lang="en-US" dirty="0"/>
              <a:t>Export Results</a:t>
            </a:r>
          </a:p>
          <a:p>
            <a:pPr lvl="1"/>
            <a:r>
              <a:rPr lang="en-US" dirty="0"/>
              <a:t>Create new policy from search</a:t>
            </a:r>
          </a:p>
          <a:p>
            <a:pPr lvl="1"/>
            <a:endParaRPr lang="en-US" sz="1200" dirty="0"/>
          </a:p>
          <a:p>
            <a:pPr lvl="1"/>
            <a:r>
              <a:rPr lang="en-US" sz="3200" dirty="0">
                <a:gradFill>
                  <a:gsLst>
                    <a:gs pos="1250">
                      <a:schemeClr val="tx2"/>
                    </a:gs>
                    <a:gs pos="99000">
                      <a:schemeClr val="tx2"/>
                    </a:gs>
                  </a:gsLst>
                  <a:lin ang="5400000" scaled="0"/>
                </a:gradFill>
                <a:latin typeface="+mj-lt"/>
              </a:rPr>
              <a:t>Resolve </a:t>
            </a:r>
          </a:p>
        </p:txBody>
      </p:sp>
      <p:pic>
        <p:nvPicPr>
          <p:cNvPr id="5" name="Picture 4"/>
          <p:cNvPicPr>
            <a:picLocks noChangeAspect="1"/>
          </p:cNvPicPr>
          <p:nvPr/>
        </p:nvPicPr>
        <p:blipFill rotWithShape="1">
          <a:blip r:embed="rId3"/>
          <a:srcRect l="35742" t="4535"/>
          <a:stretch/>
        </p:blipFill>
        <p:spPr>
          <a:xfrm>
            <a:off x="7132637" y="1744661"/>
            <a:ext cx="5303838" cy="5249085"/>
          </a:xfrm>
          <a:prstGeom prst="rect">
            <a:avLst/>
          </a:prstGeom>
        </p:spPr>
      </p:pic>
    </p:spTree>
    <p:extLst>
      <p:ext uri="{BB962C8B-B14F-4D97-AF65-F5344CB8AC3E}">
        <p14:creationId xmlns:p14="http://schemas.microsoft.com/office/powerpoint/2010/main" val="61731495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1887200" cy="1181862"/>
          </a:xfrm>
        </p:spPr>
        <p:txBody>
          <a:bodyPr/>
          <a:lstStyle/>
          <a:p>
            <a:r>
              <a:rPr lang="en-US" dirty="0"/>
              <a:t>Productivity App Discovery</a:t>
            </a:r>
          </a:p>
        </p:txBody>
      </p:sp>
    </p:spTree>
    <p:extLst>
      <p:ext uri="{BB962C8B-B14F-4D97-AF65-F5344CB8AC3E}">
        <p14:creationId xmlns:p14="http://schemas.microsoft.com/office/powerpoint/2010/main" val="420443142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744662"/>
            <a:ext cx="6248398" cy="2843855"/>
          </a:xfrm>
        </p:spPr>
        <p:txBody>
          <a:bodyPr/>
          <a:lstStyle/>
          <a:p>
            <a:pPr lvl="0">
              <a:spcBef>
                <a:spcPct val="20000"/>
              </a:spcBef>
              <a:buSzPct val="90000"/>
            </a:pPr>
            <a:r>
              <a:rPr lang="en-US" sz="3200" spc="0" dirty="0">
                <a:ln>
                  <a:noFill/>
                </a:ln>
                <a:gradFill>
                  <a:gsLst>
                    <a:gs pos="1250">
                      <a:srgbClr val="D83B01"/>
                    </a:gs>
                    <a:gs pos="99000">
                      <a:srgbClr val="D83B01"/>
                    </a:gs>
                  </a:gsLst>
                  <a:lin ang="5400000" scaled="0"/>
                </a:gradFill>
                <a:cs typeface="+mn-cs"/>
              </a:rPr>
              <a:t>View into your Office 365 usage</a:t>
            </a:r>
            <a:br>
              <a:rPr lang="en-US" sz="3200" spc="0" dirty="0">
                <a:ln>
                  <a:noFill/>
                </a:ln>
                <a:gradFill>
                  <a:gsLst>
                    <a:gs pos="1250">
                      <a:srgbClr val="D83B01"/>
                    </a:gs>
                    <a:gs pos="99000">
                      <a:srgbClr val="D83B01"/>
                    </a:gs>
                  </a:gsLst>
                  <a:lin ang="5400000" scaled="0"/>
                </a:gradFill>
                <a:cs typeface="+mn-cs"/>
              </a:rPr>
            </a:br>
            <a:br>
              <a:rPr lang="en-US" sz="3200" spc="0" dirty="0">
                <a:ln>
                  <a:noFill/>
                </a:ln>
                <a:gradFill>
                  <a:gsLst>
                    <a:gs pos="1250">
                      <a:srgbClr val="505050"/>
                    </a:gs>
                    <a:gs pos="100000">
                      <a:srgbClr val="505050"/>
                    </a:gs>
                  </a:gsLst>
                  <a:lin ang="5400000" scaled="0"/>
                </a:gradFill>
                <a:latin typeface="Segoe UI"/>
                <a:cs typeface="+mn-cs"/>
              </a:rPr>
            </a:br>
            <a:r>
              <a:rPr lang="en-US" sz="3200" spc="0" dirty="0">
                <a:ln>
                  <a:noFill/>
                </a:ln>
                <a:gradFill>
                  <a:gsLst>
                    <a:gs pos="1250">
                      <a:srgbClr val="D83B01"/>
                    </a:gs>
                    <a:gs pos="99000">
                      <a:srgbClr val="D83B01"/>
                    </a:gs>
                  </a:gsLst>
                  <a:lin ang="5400000" scaled="0"/>
                </a:gradFill>
                <a:cs typeface="+mn-cs"/>
              </a:rPr>
              <a:t>See what shadow IT is happening</a:t>
            </a:r>
            <a:br>
              <a:rPr lang="en-US" sz="3200" spc="0" dirty="0">
                <a:ln>
                  <a:noFill/>
                </a:ln>
                <a:gradFill>
                  <a:gsLst>
                    <a:gs pos="1250">
                      <a:srgbClr val="D83B01"/>
                    </a:gs>
                    <a:gs pos="99000">
                      <a:srgbClr val="D83B01"/>
                    </a:gs>
                  </a:gsLst>
                  <a:lin ang="5400000" scaled="0"/>
                </a:gradFill>
                <a:cs typeface="+mn-cs"/>
              </a:rPr>
            </a:br>
            <a:br>
              <a:rPr lang="en-US" sz="3200" spc="0" dirty="0">
                <a:ln>
                  <a:noFill/>
                </a:ln>
                <a:gradFill>
                  <a:gsLst>
                    <a:gs pos="1250">
                      <a:srgbClr val="D83B01"/>
                    </a:gs>
                    <a:gs pos="99000">
                      <a:srgbClr val="D83B01"/>
                    </a:gs>
                  </a:gsLst>
                  <a:lin ang="5400000" scaled="0"/>
                </a:gradFill>
                <a:cs typeface="+mn-cs"/>
              </a:rPr>
            </a:br>
            <a:r>
              <a:rPr lang="en-US" sz="3200" spc="0" dirty="0">
                <a:ln>
                  <a:noFill/>
                </a:ln>
                <a:gradFill>
                  <a:gsLst>
                    <a:gs pos="1250">
                      <a:srgbClr val="D83B01"/>
                    </a:gs>
                    <a:gs pos="99000">
                      <a:srgbClr val="D83B01"/>
                    </a:gs>
                  </a:gsLst>
                  <a:lin ang="5400000" scaled="0"/>
                </a:gradFill>
                <a:cs typeface="+mn-cs"/>
              </a:rPr>
              <a:t>Nothing to install</a:t>
            </a:r>
            <a:endParaRPr lang="en-US" sz="3200" spc="0" dirty="0">
              <a:ln>
                <a:noFill/>
              </a:ln>
              <a:gradFill>
                <a:gsLst>
                  <a:gs pos="1250">
                    <a:srgbClr val="505050"/>
                  </a:gs>
                  <a:gs pos="100000">
                    <a:srgbClr val="505050"/>
                  </a:gs>
                </a:gsLst>
                <a:lin ang="5400000" scaled="0"/>
              </a:gradFill>
              <a:latin typeface="Segoe UI"/>
              <a:cs typeface="+mn-cs"/>
            </a:endParaRPr>
          </a:p>
        </p:txBody>
      </p:sp>
      <p:sp>
        <p:nvSpPr>
          <p:cNvPr id="9" name="Picture Placeholder 8"/>
          <p:cNvSpPr>
            <a:spLocks noGrp="1"/>
          </p:cNvSpPr>
          <p:nvPr>
            <p:ph type="pic" sz="quarter" idx="10"/>
          </p:nvPr>
        </p:nvSpPr>
        <p:spPr/>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50013" t="15631" b="-5"/>
          <a:stretch/>
        </p:blipFill>
        <p:spPr>
          <a:xfrm>
            <a:off x="6167616" y="-7938"/>
            <a:ext cx="6222821" cy="7002463"/>
          </a:xfrm>
          <a:prstGeom prst="rect">
            <a:avLst/>
          </a:prstGeom>
        </p:spPr>
      </p:pic>
      <p:sp>
        <p:nvSpPr>
          <p:cNvPr id="4" name="Title 1"/>
          <p:cNvSpPr txBox="1">
            <a:spLocks/>
          </p:cNvSpPr>
          <p:nvPr/>
        </p:nvSpPr>
        <p:spPr>
          <a:xfrm>
            <a:off x="274639" y="295274"/>
            <a:ext cx="11889564" cy="849463"/>
          </a:xfrm>
          <a:prstGeom prst="rect">
            <a:avLst/>
          </a:prstGeom>
        </p:spPr>
        <p:txBody>
          <a:bodyPr vert="horz" wrap="square" lIns="146304" tIns="91440" rIns="146304" bIns="91440" rtlCol="0" anchor="t">
            <a:spAutoFit/>
          </a:bodyPr>
          <a:lstStyle>
            <a:lvl1pPr algn="l" defTabSz="932742" rtl="0" eaLnBrk="1" latinLnBrk="0" hangingPunct="1">
              <a:lnSpc>
                <a:spcPct val="90000"/>
              </a:lnSpc>
              <a:spcBef>
                <a:spcPct val="0"/>
              </a:spcBef>
              <a:buNone/>
              <a:defRPr lang="en-US" sz="66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2" normalizeH="0" baseline="0" noProof="0" dirty="0">
                <a:ln w="3175">
                  <a:noFill/>
                </a:ln>
                <a:gradFill>
                  <a:gsLst>
                    <a:gs pos="1250">
                      <a:schemeClr val="tx1"/>
                    </a:gs>
                    <a:gs pos="100000">
                      <a:schemeClr val="tx1"/>
                    </a:gs>
                  </a:gsLst>
                  <a:lin ang="5400000" scaled="0"/>
                </a:gradFill>
                <a:effectLst/>
                <a:uLnTx/>
                <a:uFillTx/>
                <a:latin typeface="+mj-lt"/>
                <a:ea typeface="+mn-ea"/>
                <a:cs typeface="Segoe UI" pitchFamily="34" charset="0"/>
              </a:rPr>
              <a:t>Productivity App Discovery</a:t>
            </a:r>
          </a:p>
        </p:txBody>
      </p:sp>
    </p:spTree>
    <p:extLst>
      <p:ext uri="{BB962C8B-B14F-4D97-AF65-F5344CB8AC3E}">
        <p14:creationId xmlns:p14="http://schemas.microsoft.com/office/powerpoint/2010/main" val="94454721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1209973"/>
            <a:ext cx="11125199" cy="2179058"/>
          </a:xfrm>
        </p:spPr>
        <p:txBody>
          <a:bodyPr/>
          <a:lstStyle/>
          <a:p>
            <a:r>
              <a:rPr lang="en-US" dirty="0"/>
              <a:t>Productivity App Discovery Demo</a:t>
            </a:r>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5123554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Productivity App Discovery Details</a:t>
            </a:r>
          </a:p>
        </p:txBody>
      </p:sp>
      <p:sp>
        <p:nvSpPr>
          <p:cNvPr id="3" name="Text Placeholder 2"/>
          <p:cNvSpPr>
            <a:spLocks noGrp="1"/>
          </p:cNvSpPr>
          <p:nvPr>
            <p:ph type="body" sz="quarter" idx="10"/>
          </p:nvPr>
        </p:nvSpPr>
        <p:spPr>
          <a:xfrm>
            <a:off x="350837" y="1363662"/>
            <a:ext cx="11887200" cy="4696670"/>
          </a:xfrm>
        </p:spPr>
        <p:txBody>
          <a:bodyPr/>
          <a:lstStyle/>
          <a:p>
            <a:r>
              <a:rPr lang="en-US" dirty="0"/>
              <a:t>Selected </a:t>
            </a:r>
            <a:r>
              <a:rPr lang="en-US"/>
              <a:t>app categories</a:t>
            </a:r>
            <a:endParaRPr lang="en-US" dirty="0"/>
          </a:p>
          <a:p>
            <a:pPr lvl="1"/>
            <a:r>
              <a:rPr lang="en-US" dirty="0"/>
              <a:t>Collaboration – Office 365 (for logs with no URLs information), SharePoint </a:t>
            </a:r>
          </a:p>
          <a:p>
            <a:pPr lvl="1"/>
            <a:r>
              <a:rPr lang="en-US" dirty="0"/>
              <a:t>Cloud storage – OneDrive</a:t>
            </a:r>
          </a:p>
          <a:p>
            <a:pPr lvl="1"/>
            <a:r>
              <a:rPr lang="en-US" dirty="0"/>
              <a:t>Webmail – Exchange Online</a:t>
            </a:r>
          </a:p>
          <a:p>
            <a:pPr lvl="1"/>
            <a:r>
              <a:rPr lang="en-US" dirty="0"/>
              <a:t>Social Network – Yammer</a:t>
            </a:r>
          </a:p>
          <a:p>
            <a:pPr lvl="1"/>
            <a:r>
              <a:rPr lang="en-US" dirty="0"/>
              <a:t>Online Meeting – Skype for Business </a:t>
            </a:r>
          </a:p>
          <a:p>
            <a:br>
              <a:rPr lang="en-US" sz="1200" dirty="0"/>
            </a:br>
            <a:endParaRPr lang="en-US" sz="1200" dirty="0"/>
          </a:p>
          <a:p>
            <a:r>
              <a:rPr lang="en-US" dirty="0"/>
              <a:t>Snapshot data</a:t>
            </a:r>
          </a:p>
          <a:p>
            <a:pPr lvl="1"/>
            <a:r>
              <a:rPr lang="en-US" dirty="0"/>
              <a:t>Each upload (up to 20 log files) treated as a separate report/dashboard</a:t>
            </a:r>
          </a:p>
          <a:p>
            <a:pPr lvl="1"/>
            <a:r>
              <a:rPr lang="en-US" dirty="0"/>
              <a:t>Mail notifications upon report generation</a:t>
            </a:r>
          </a:p>
          <a:p>
            <a:pPr lvl="1"/>
            <a:r>
              <a:rPr lang="en-US" dirty="0"/>
              <a:t>Data is exportable (to CSV)</a:t>
            </a:r>
          </a:p>
          <a:p>
            <a:endParaRPr lang="en-US" sz="1200" dirty="0"/>
          </a:p>
        </p:txBody>
      </p:sp>
    </p:spTree>
    <p:extLst>
      <p:ext uri="{BB962C8B-B14F-4D97-AF65-F5344CB8AC3E}">
        <p14:creationId xmlns:p14="http://schemas.microsoft.com/office/powerpoint/2010/main" val="386499802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5244" b="10215"/>
          <a:stretch/>
        </p:blipFill>
        <p:spPr>
          <a:xfrm>
            <a:off x="1763" y="992"/>
            <a:ext cx="12429706" cy="7003625"/>
          </a:xfrm>
          <a:prstGeom prst="rect">
            <a:avLst/>
          </a:prstGeom>
        </p:spPr>
      </p:pic>
      <p:cxnSp>
        <p:nvCxnSpPr>
          <p:cNvPr id="13" name="Straight Connector 12"/>
          <p:cNvCxnSpPr/>
          <p:nvPr/>
        </p:nvCxnSpPr>
        <p:spPr>
          <a:xfrm>
            <a:off x="1112419" y="4993530"/>
            <a:ext cx="0" cy="2011088"/>
          </a:xfrm>
          <a:prstGeom prst="line">
            <a:avLst/>
          </a:prstGeom>
          <a:ln w="190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bwMode="auto">
          <a:xfrm>
            <a:off x="1112422" y="4806419"/>
            <a:ext cx="1704071" cy="884758"/>
          </a:xfrm>
          <a:prstGeom prst="rect">
            <a:avLst/>
          </a:prstGeom>
          <a:solidFill>
            <a:schemeClr val="bg1">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algn="ctr" defTabSz="913748" fontAlgn="base">
              <a:spcBef>
                <a:spcPct val="0"/>
              </a:spcBef>
              <a:spcAft>
                <a:spcPct val="0"/>
              </a:spcAft>
              <a:defRPr/>
            </a:pPr>
            <a:endParaRPr lang="en-US" sz="2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 name="TextBox 13"/>
          <p:cNvSpPr txBox="1"/>
          <p:nvPr/>
        </p:nvSpPr>
        <p:spPr>
          <a:xfrm>
            <a:off x="1328409" y="4993530"/>
            <a:ext cx="1371196" cy="501591"/>
          </a:xfrm>
          <a:prstGeom prst="rect">
            <a:avLst/>
          </a:prstGeom>
          <a:noFill/>
        </p:spPr>
        <p:txBody>
          <a:bodyPr wrap="square" lIns="0" tIns="0" rIns="0" bIns="0" rtlCol="0">
            <a:spAutoFit/>
          </a:bodyPr>
          <a:lstStyle/>
          <a:p>
            <a:pPr defTabSz="932384">
              <a:defRPr/>
            </a:pPr>
            <a:r>
              <a:rPr lang="en-US" sz="1598" b="1" kern="0" dirty="0">
                <a:gradFill>
                  <a:gsLst>
                    <a:gs pos="0">
                      <a:srgbClr val="505050"/>
                    </a:gs>
                    <a:gs pos="100000">
                      <a:srgbClr val="505050"/>
                    </a:gs>
                  </a:gsLst>
                  <a:lin ang="5400000" scaled="0"/>
                </a:gradFill>
                <a:latin typeface="Segoe UI" panose="020B0502040204020203" pitchFamily="34" charset="0"/>
                <a:cs typeface="Segoe UI" panose="020B0502040204020203" pitchFamily="34" charset="0"/>
              </a:rPr>
              <a:t>Peoples work expectations</a:t>
            </a:r>
          </a:p>
        </p:txBody>
      </p:sp>
      <p:grpSp>
        <p:nvGrpSpPr>
          <p:cNvPr id="9" name="Group 8"/>
          <p:cNvGrpSpPr/>
          <p:nvPr/>
        </p:nvGrpSpPr>
        <p:grpSpPr>
          <a:xfrm>
            <a:off x="597103" y="3954328"/>
            <a:ext cx="1030632" cy="1030632"/>
            <a:chOff x="1097653" y="3497262"/>
            <a:chExt cx="1030924" cy="1030924"/>
          </a:xfrm>
        </p:grpSpPr>
        <p:sp>
          <p:nvSpPr>
            <p:cNvPr id="5" name="Oval 4"/>
            <p:cNvSpPr/>
            <p:nvPr/>
          </p:nvSpPr>
          <p:spPr bwMode="auto">
            <a:xfrm>
              <a:off x="1097653" y="3497262"/>
              <a:ext cx="1030924" cy="1030924"/>
            </a:xfrm>
            <a:prstGeom prst="ellipse">
              <a:avLst/>
            </a:prstGeom>
            <a:solidFill>
              <a:srgbClr val="EB3C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algn="ctr" defTabSz="913748" fontAlgn="base">
                <a:spcBef>
                  <a:spcPct val="0"/>
                </a:spcBef>
                <a:spcAft>
                  <a:spcPct val="0"/>
                </a:spcAft>
                <a:defRPr/>
              </a:pPr>
              <a:endParaRPr lang="en-US" sz="2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8" name="Picture 7"/>
            <p:cNvPicPr>
              <a:picLocks noChangeAspect="1"/>
            </p:cNvPicPr>
            <p:nvPr/>
          </p:nvPicPr>
          <p:blipFill>
            <a:blip r:embed="rId4">
              <a:lum bright="100000"/>
            </a:blip>
            <a:stretch>
              <a:fillRect/>
            </a:stretch>
          </p:blipFill>
          <p:spPr>
            <a:xfrm>
              <a:off x="1236240" y="3782099"/>
              <a:ext cx="753750" cy="461250"/>
            </a:xfrm>
            <a:prstGeom prst="rect">
              <a:avLst/>
            </a:prstGeom>
          </p:spPr>
        </p:pic>
      </p:grpSp>
      <p:cxnSp>
        <p:nvCxnSpPr>
          <p:cNvPr id="16" name="Straight Connector 15"/>
          <p:cNvCxnSpPr/>
          <p:nvPr/>
        </p:nvCxnSpPr>
        <p:spPr>
          <a:xfrm>
            <a:off x="4131416" y="3237709"/>
            <a:ext cx="0" cy="3766908"/>
          </a:xfrm>
          <a:prstGeom prst="line">
            <a:avLst/>
          </a:prstGeom>
          <a:ln w="190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bwMode="auto">
          <a:xfrm>
            <a:off x="4136830" y="3050598"/>
            <a:ext cx="1451350" cy="1114814"/>
          </a:xfrm>
          <a:prstGeom prst="rect">
            <a:avLst/>
          </a:prstGeom>
          <a:solidFill>
            <a:schemeClr val="bg1">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algn="ctr" defTabSz="913748" fontAlgn="base">
              <a:spcBef>
                <a:spcPct val="0"/>
              </a:spcBef>
              <a:spcAft>
                <a:spcPct val="0"/>
              </a:spcAft>
              <a:defRPr/>
            </a:pPr>
            <a:endParaRPr lang="en-US" sz="2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8" name="TextBox 17"/>
          <p:cNvSpPr txBox="1"/>
          <p:nvPr/>
        </p:nvSpPr>
        <p:spPr>
          <a:xfrm>
            <a:off x="4352817" y="3237710"/>
            <a:ext cx="1371196" cy="752388"/>
          </a:xfrm>
          <a:prstGeom prst="rect">
            <a:avLst/>
          </a:prstGeom>
          <a:noFill/>
        </p:spPr>
        <p:txBody>
          <a:bodyPr wrap="square" lIns="0" tIns="0" rIns="0" bIns="0" rtlCol="0">
            <a:spAutoFit/>
          </a:bodyPr>
          <a:lstStyle/>
          <a:p>
            <a:pPr defTabSz="932384">
              <a:defRPr/>
            </a:pPr>
            <a:r>
              <a:rPr lang="en-US" sz="1598" b="1" kern="0" dirty="0">
                <a:gradFill>
                  <a:gsLst>
                    <a:gs pos="0">
                      <a:srgbClr val="505050"/>
                    </a:gs>
                    <a:gs pos="100000">
                      <a:srgbClr val="505050"/>
                    </a:gs>
                  </a:gsLst>
                  <a:lin ang="5400000" scaled="0"/>
                </a:gradFill>
                <a:latin typeface="Segoe UI" panose="020B0502040204020203" pitchFamily="34" charset="0"/>
                <a:cs typeface="Segoe UI" panose="020B0502040204020203" pitchFamily="34" charset="0"/>
              </a:rPr>
              <a:t>Evolving threat landscape</a:t>
            </a:r>
          </a:p>
        </p:txBody>
      </p:sp>
      <p:grpSp>
        <p:nvGrpSpPr>
          <p:cNvPr id="24" name="Group 23"/>
          <p:cNvGrpSpPr/>
          <p:nvPr/>
        </p:nvGrpSpPr>
        <p:grpSpPr>
          <a:xfrm>
            <a:off x="3616101" y="2207077"/>
            <a:ext cx="1030632" cy="1030632"/>
            <a:chOff x="3615362" y="2206711"/>
            <a:chExt cx="1030924" cy="1030924"/>
          </a:xfrm>
        </p:grpSpPr>
        <p:sp>
          <p:nvSpPr>
            <p:cNvPr id="20" name="Oval 19"/>
            <p:cNvSpPr/>
            <p:nvPr/>
          </p:nvSpPr>
          <p:spPr bwMode="auto">
            <a:xfrm>
              <a:off x="3615362" y="2206711"/>
              <a:ext cx="1030924" cy="1030924"/>
            </a:xfrm>
            <a:prstGeom prst="ellipse">
              <a:avLst/>
            </a:prstGeom>
            <a:solidFill>
              <a:srgbClr val="EB3C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algn="ctr" defTabSz="913748" fontAlgn="base">
                <a:spcBef>
                  <a:spcPct val="0"/>
                </a:spcBef>
                <a:spcAft>
                  <a:spcPct val="0"/>
                </a:spcAft>
                <a:defRPr/>
              </a:pPr>
              <a:endParaRPr lang="en-US" sz="2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23" name="Picture 22"/>
            <p:cNvPicPr>
              <a:picLocks noChangeAspect="1"/>
            </p:cNvPicPr>
            <p:nvPr/>
          </p:nvPicPr>
          <p:blipFill>
            <a:blip r:embed="rId5">
              <a:lum bright="100000"/>
            </a:blip>
            <a:stretch>
              <a:fillRect/>
            </a:stretch>
          </p:blipFill>
          <p:spPr>
            <a:xfrm>
              <a:off x="3884484" y="2453439"/>
              <a:ext cx="492680" cy="537469"/>
            </a:xfrm>
            <a:prstGeom prst="rect">
              <a:avLst/>
            </a:prstGeom>
          </p:spPr>
        </p:pic>
      </p:grpSp>
      <p:cxnSp>
        <p:nvCxnSpPr>
          <p:cNvPr id="25" name="Straight Connector 24"/>
          <p:cNvCxnSpPr/>
          <p:nvPr/>
        </p:nvCxnSpPr>
        <p:spPr>
          <a:xfrm>
            <a:off x="9143455" y="4491480"/>
            <a:ext cx="0" cy="2513138"/>
          </a:xfrm>
          <a:prstGeom prst="line">
            <a:avLst/>
          </a:prstGeom>
          <a:ln w="190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auto">
          <a:xfrm>
            <a:off x="9148867" y="4269539"/>
            <a:ext cx="1731436" cy="1114814"/>
          </a:xfrm>
          <a:prstGeom prst="rect">
            <a:avLst/>
          </a:prstGeom>
          <a:solidFill>
            <a:schemeClr val="bg1">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algn="ctr" defTabSz="913748" fontAlgn="base">
              <a:spcBef>
                <a:spcPct val="0"/>
              </a:spcBef>
              <a:spcAft>
                <a:spcPct val="0"/>
              </a:spcAft>
              <a:defRPr/>
            </a:pPr>
            <a:endParaRPr lang="en-US" sz="2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7" name="TextBox 26"/>
          <p:cNvSpPr txBox="1"/>
          <p:nvPr/>
        </p:nvSpPr>
        <p:spPr>
          <a:xfrm>
            <a:off x="9364857" y="4456650"/>
            <a:ext cx="1371196" cy="752388"/>
          </a:xfrm>
          <a:prstGeom prst="rect">
            <a:avLst/>
          </a:prstGeom>
          <a:noFill/>
        </p:spPr>
        <p:txBody>
          <a:bodyPr wrap="square" lIns="0" tIns="0" rIns="0" bIns="0" rtlCol="0">
            <a:spAutoFit/>
          </a:bodyPr>
          <a:lstStyle/>
          <a:p>
            <a:pPr defTabSz="932384">
              <a:defRPr/>
            </a:pPr>
            <a:r>
              <a:rPr lang="en-US" sz="1598" b="1" kern="0" dirty="0">
                <a:gradFill>
                  <a:gsLst>
                    <a:gs pos="0">
                      <a:srgbClr val="505050"/>
                    </a:gs>
                    <a:gs pos="100000">
                      <a:srgbClr val="505050"/>
                    </a:gs>
                  </a:gsLst>
                  <a:lin ang="5400000" scaled="0"/>
                </a:gradFill>
                <a:latin typeface="Segoe UI" panose="020B0502040204020203" pitchFamily="34" charset="0"/>
                <a:cs typeface="Segoe UI" panose="020B0502040204020203" pitchFamily="34" charset="0"/>
              </a:rPr>
              <a:t>Industry regulations </a:t>
            </a:r>
            <a:br>
              <a:rPr lang="en-US" sz="1598" b="1" kern="0" dirty="0">
                <a:gradFill>
                  <a:gsLst>
                    <a:gs pos="0">
                      <a:srgbClr val="505050"/>
                    </a:gs>
                    <a:gs pos="100000">
                      <a:srgbClr val="505050"/>
                    </a:gs>
                  </a:gsLst>
                  <a:lin ang="5400000" scaled="0"/>
                </a:gradFill>
                <a:latin typeface="Segoe UI" panose="020B0502040204020203" pitchFamily="34" charset="0"/>
                <a:cs typeface="Segoe UI" panose="020B0502040204020203" pitchFamily="34" charset="0"/>
              </a:rPr>
            </a:br>
            <a:r>
              <a:rPr lang="en-US" sz="1598" b="1" kern="0" dirty="0">
                <a:gradFill>
                  <a:gsLst>
                    <a:gs pos="0">
                      <a:srgbClr val="505050"/>
                    </a:gs>
                    <a:gs pos="100000">
                      <a:srgbClr val="505050"/>
                    </a:gs>
                  </a:gsLst>
                  <a:lin ang="5400000" scaled="0"/>
                </a:gradFill>
                <a:latin typeface="Segoe UI" panose="020B0502040204020203" pitchFamily="34" charset="0"/>
                <a:cs typeface="Segoe UI" panose="020B0502040204020203" pitchFamily="34" charset="0"/>
              </a:rPr>
              <a:t>and standards</a:t>
            </a:r>
          </a:p>
        </p:txBody>
      </p:sp>
      <p:grpSp>
        <p:nvGrpSpPr>
          <p:cNvPr id="32" name="Group 31"/>
          <p:cNvGrpSpPr/>
          <p:nvPr/>
        </p:nvGrpSpPr>
        <p:grpSpPr>
          <a:xfrm>
            <a:off x="8628140" y="3460848"/>
            <a:ext cx="1030632" cy="1030632"/>
            <a:chOff x="8628823" y="3460837"/>
            <a:chExt cx="1030924" cy="1030924"/>
          </a:xfrm>
        </p:grpSpPr>
        <p:sp>
          <p:nvSpPr>
            <p:cNvPr id="29" name="Oval 28"/>
            <p:cNvSpPr/>
            <p:nvPr/>
          </p:nvSpPr>
          <p:spPr bwMode="auto">
            <a:xfrm>
              <a:off x="8628823" y="3460837"/>
              <a:ext cx="1030924" cy="1030924"/>
            </a:xfrm>
            <a:prstGeom prst="ellipse">
              <a:avLst/>
            </a:prstGeom>
            <a:solidFill>
              <a:srgbClr val="EB3C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6" tIns="45706" rIns="45706" bIns="45706" numCol="1" spcCol="0" rtlCol="0" fromWordArt="0" anchor="ctr" anchorCtr="0" forceAA="0" compatLnSpc="1">
              <a:prstTxWarp prst="textNoShape">
                <a:avLst/>
              </a:prstTxWarp>
              <a:noAutofit/>
            </a:bodyPr>
            <a:lstStyle/>
            <a:p>
              <a:pPr algn="ctr" defTabSz="913748" fontAlgn="base">
                <a:spcBef>
                  <a:spcPct val="0"/>
                </a:spcBef>
                <a:spcAft>
                  <a:spcPct val="0"/>
                </a:spcAft>
                <a:defRPr/>
              </a:pPr>
              <a:endParaRPr lang="en-US" sz="2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31" name="Picture 30"/>
            <p:cNvPicPr>
              <a:picLocks noChangeAspect="1"/>
            </p:cNvPicPr>
            <p:nvPr/>
          </p:nvPicPr>
          <p:blipFill>
            <a:blip r:embed="rId6">
              <a:lum bright="100000"/>
            </a:blip>
            <a:stretch>
              <a:fillRect/>
            </a:stretch>
          </p:blipFill>
          <p:spPr>
            <a:xfrm>
              <a:off x="8908035" y="3700674"/>
              <a:ext cx="472500" cy="551250"/>
            </a:xfrm>
            <a:prstGeom prst="rect">
              <a:avLst/>
            </a:prstGeom>
          </p:spPr>
        </p:pic>
      </p:grpSp>
      <p:sp>
        <p:nvSpPr>
          <p:cNvPr id="2" name="TextBox 1"/>
          <p:cNvSpPr txBox="1"/>
          <p:nvPr/>
        </p:nvSpPr>
        <p:spPr>
          <a:xfrm>
            <a:off x="351670" y="221128"/>
            <a:ext cx="5180865" cy="973324"/>
          </a:xfrm>
          <a:prstGeom prst="rect">
            <a:avLst/>
          </a:prstGeom>
          <a:solidFill>
            <a:schemeClr val="bg1">
              <a:alpha val="70000"/>
            </a:schemeClr>
          </a:solidFill>
        </p:spPr>
        <p:txBody>
          <a:bodyPr wrap="square" lIns="182854" tIns="146283" rIns="182854" bIns="146283" rtlCol="0">
            <a:spAutoFit/>
          </a:bodyPr>
          <a:lstStyle/>
          <a:p>
            <a:pPr defTabSz="914049" fontAlgn="base">
              <a:lnSpc>
                <a:spcPct val="90000"/>
              </a:lnSpc>
              <a:spcBef>
                <a:spcPct val="0"/>
              </a:spcBef>
              <a:spcAft>
                <a:spcPct val="0"/>
              </a:spcAft>
              <a:defRPr/>
            </a:pPr>
            <a:r>
              <a:rPr lang="en-US" sz="4799" kern="0" spc="-102" dirty="0">
                <a:ln w="3175">
                  <a:noFill/>
                </a:ln>
                <a:solidFill>
                  <a:srgbClr val="505050"/>
                </a:solidFill>
                <a:latin typeface="Segoe UI Light"/>
                <a:cs typeface="Segoe UI" pitchFamily="34" charset="0"/>
              </a:rPr>
              <a:t>Change is Constant</a:t>
            </a:r>
          </a:p>
        </p:txBody>
      </p:sp>
    </p:spTree>
    <p:extLst>
      <p:ext uri="{BB962C8B-B14F-4D97-AF65-F5344CB8AC3E}">
        <p14:creationId xmlns:p14="http://schemas.microsoft.com/office/powerpoint/2010/main" val="493142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10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20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par>
                          <p:cTn id="14" fill="hold">
                            <p:stCondLst>
                              <p:cond delay="7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par>
                                <p:cTn id="25" presetID="53" presetClass="entr" presetSubtype="16"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childTnLst>
                          </p:cTn>
                        </p:par>
                        <p:par>
                          <p:cTn id="30" fill="hold">
                            <p:stCondLst>
                              <p:cond delay="12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p:bldP spid="17" grpId="0" animBg="1"/>
      <p:bldP spid="18" grpId="0"/>
      <p:bldP spid="26" grpId="0" animBg="1"/>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 name="Group 189"/>
          <p:cNvGrpSpPr/>
          <p:nvPr/>
        </p:nvGrpSpPr>
        <p:grpSpPr>
          <a:xfrm>
            <a:off x="3258689" y="2278062"/>
            <a:ext cx="3569148" cy="214571"/>
            <a:chOff x="6310057" y="4210610"/>
            <a:chExt cx="3375293" cy="151634"/>
          </a:xfrm>
        </p:grpSpPr>
        <p:grpSp>
          <p:nvGrpSpPr>
            <p:cNvPr id="191" name="Group 190"/>
            <p:cNvGrpSpPr/>
            <p:nvPr/>
          </p:nvGrpSpPr>
          <p:grpSpPr>
            <a:xfrm rot="5400000">
              <a:off x="9092834" y="3769728"/>
              <a:ext cx="151634" cy="1033398"/>
              <a:chOff x="5054509" y="4132381"/>
              <a:chExt cx="148674" cy="1013227"/>
            </a:xfrm>
            <a:solidFill>
              <a:schemeClr val="accent2"/>
            </a:solidFill>
          </p:grpSpPr>
          <p:sp>
            <p:nvSpPr>
              <p:cNvPr id="210" name="Chevron 209"/>
              <p:cNvSpPr/>
              <p:nvPr/>
            </p:nvSpPr>
            <p:spPr bwMode="auto">
              <a:xfrm rot="16200000">
                <a:off x="5073274" y="5015699"/>
                <a:ext cx="111144" cy="148674"/>
              </a:xfrm>
              <a:prstGeom prst="chevron">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11" name="Chevron 210"/>
              <p:cNvSpPr/>
              <p:nvPr/>
            </p:nvSpPr>
            <p:spPr bwMode="auto">
              <a:xfrm rot="16200000">
                <a:off x="5073275" y="4886830"/>
                <a:ext cx="111144" cy="148673"/>
              </a:xfrm>
              <a:prstGeom prst="chevron">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12" name="Chevron 211"/>
              <p:cNvSpPr/>
              <p:nvPr/>
            </p:nvSpPr>
            <p:spPr bwMode="auto">
              <a:xfrm rot="16200000">
                <a:off x="5073274" y="4757961"/>
                <a:ext cx="111144" cy="148674"/>
              </a:xfrm>
              <a:prstGeom prst="chevron">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13" name="Chevron 212"/>
              <p:cNvSpPr/>
              <p:nvPr/>
            </p:nvSpPr>
            <p:spPr bwMode="auto">
              <a:xfrm rot="16200000">
                <a:off x="5073275" y="4629092"/>
                <a:ext cx="111144" cy="148673"/>
              </a:xfrm>
              <a:prstGeom prst="chevron">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14" name="Chevron 213"/>
              <p:cNvSpPr/>
              <p:nvPr/>
            </p:nvSpPr>
            <p:spPr bwMode="auto">
              <a:xfrm rot="16200000">
                <a:off x="5073274" y="4500223"/>
                <a:ext cx="111144" cy="148674"/>
              </a:xfrm>
              <a:prstGeom prst="chevron">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15" name="Chevron 214"/>
              <p:cNvSpPr/>
              <p:nvPr/>
            </p:nvSpPr>
            <p:spPr bwMode="auto">
              <a:xfrm rot="16200000">
                <a:off x="5073275" y="4371354"/>
                <a:ext cx="111144" cy="148673"/>
              </a:xfrm>
              <a:prstGeom prst="chevron">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16" name="Chevron 215"/>
              <p:cNvSpPr/>
              <p:nvPr/>
            </p:nvSpPr>
            <p:spPr bwMode="auto">
              <a:xfrm rot="16200000">
                <a:off x="5073274" y="4242485"/>
                <a:ext cx="111144" cy="148674"/>
              </a:xfrm>
              <a:prstGeom prst="chevron">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17" name="Chevron 216"/>
              <p:cNvSpPr/>
              <p:nvPr/>
            </p:nvSpPr>
            <p:spPr bwMode="auto">
              <a:xfrm rot="16200000">
                <a:off x="5073275" y="4113616"/>
                <a:ext cx="111144" cy="148673"/>
              </a:xfrm>
              <a:prstGeom prst="chevron">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grpSp>
          <p:nvGrpSpPr>
            <p:cNvPr id="192" name="Group 191"/>
            <p:cNvGrpSpPr/>
            <p:nvPr/>
          </p:nvGrpSpPr>
          <p:grpSpPr>
            <a:xfrm rot="5400000">
              <a:off x="6750939" y="3769728"/>
              <a:ext cx="151634" cy="1033398"/>
              <a:chOff x="5054509" y="4132381"/>
              <a:chExt cx="148674" cy="1013227"/>
            </a:xfrm>
            <a:solidFill>
              <a:schemeClr val="accent2"/>
            </a:solidFill>
          </p:grpSpPr>
          <p:sp>
            <p:nvSpPr>
              <p:cNvPr id="202" name="Chevron 201"/>
              <p:cNvSpPr/>
              <p:nvPr/>
            </p:nvSpPr>
            <p:spPr bwMode="auto">
              <a:xfrm rot="16200000">
                <a:off x="5073274" y="5015699"/>
                <a:ext cx="111144" cy="148674"/>
              </a:xfrm>
              <a:prstGeom prst="chevron">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03" name="Chevron 202"/>
              <p:cNvSpPr/>
              <p:nvPr/>
            </p:nvSpPr>
            <p:spPr bwMode="auto">
              <a:xfrm rot="16200000">
                <a:off x="5073275" y="4886830"/>
                <a:ext cx="111144" cy="148673"/>
              </a:xfrm>
              <a:prstGeom prst="chevron">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04" name="Chevron 203"/>
              <p:cNvSpPr/>
              <p:nvPr/>
            </p:nvSpPr>
            <p:spPr bwMode="auto">
              <a:xfrm rot="16200000">
                <a:off x="5073274" y="4757961"/>
                <a:ext cx="111144" cy="148674"/>
              </a:xfrm>
              <a:prstGeom prst="chevron">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05" name="Chevron 204"/>
              <p:cNvSpPr/>
              <p:nvPr/>
            </p:nvSpPr>
            <p:spPr bwMode="auto">
              <a:xfrm rot="16200000">
                <a:off x="5073275" y="4629092"/>
                <a:ext cx="111144" cy="148673"/>
              </a:xfrm>
              <a:prstGeom prst="chevron">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06" name="Chevron 205"/>
              <p:cNvSpPr/>
              <p:nvPr/>
            </p:nvSpPr>
            <p:spPr bwMode="auto">
              <a:xfrm rot="16200000">
                <a:off x="5073274" y="4500223"/>
                <a:ext cx="111144" cy="148674"/>
              </a:xfrm>
              <a:prstGeom prst="chevron">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07" name="Chevron 206"/>
              <p:cNvSpPr/>
              <p:nvPr/>
            </p:nvSpPr>
            <p:spPr bwMode="auto">
              <a:xfrm rot="16200000">
                <a:off x="5073275" y="4371354"/>
                <a:ext cx="111144" cy="148673"/>
              </a:xfrm>
              <a:prstGeom prst="chevron">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08" name="Chevron 207"/>
              <p:cNvSpPr/>
              <p:nvPr/>
            </p:nvSpPr>
            <p:spPr bwMode="auto">
              <a:xfrm rot="16200000">
                <a:off x="5073274" y="4242485"/>
                <a:ext cx="111144" cy="148674"/>
              </a:xfrm>
              <a:prstGeom prst="chevron">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09" name="Chevron 208"/>
              <p:cNvSpPr/>
              <p:nvPr/>
            </p:nvSpPr>
            <p:spPr bwMode="auto">
              <a:xfrm rot="16200000">
                <a:off x="5073275" y="4113616"/>
                <a:ext cx="111144" cy="148673"/>
              </a:xfrm>
              <a:prstGeom prst="chevron">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grpSp>
          <p:nvGrpSpPr>
            <p:cNvPr id="193" name="Group 192"/>
            <p:cNvGrpSpPr/>
            <p:nvPr/>
          </p:nvGrpSpPr>
          <p:grpSpPr>
            <a:xfrm rot="5400000">
              <a:off x="8043403" y="3769728"/>
              <a:ext cx="151634" cy="1033398"/>
              <a:chOff x="5054509" y="4132381"/>
              <a:chExt cx="148674" cy="1013227"/>
            </a:xfrm>
            <a:solidFill>
              <a:schemeClr val="accent2"/>
            </a:solidFill>
          </p:grpSpPr>
          <p:sp>
            <p:nvSpPr>
              <p:cNvPr id="194" name="Chevron 193"/>
              <p:cNvSpPr/>
              <p:nvPr/>
            </p:nvSpPr>
            <p:spPr bwMode="auto">
              <a:xfrm rot="16200000">
                <a:off x="5073274" y="5015699"/>
                <a:ext cx="111144" cy="148674"/>
              </a:xfrm>
              <a:prstGeom prst="chevron">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95" name="Chevron 194"/>
              <p:cNvSpPr/>
              <p:nvPr/>
            </p:nvSpPr>
            <p:spPr bwMode="auto">
              <a:xfrm rot="16200000">
                <a:off x="5073275" y="4886830"/>
                <a:ext cx="111144" cy="148673"/>
              </a:xfrm>
              <a:prstGeom prst="chevron">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96" name="Chevron 195"/>
              <p:cNvSpPr/>
              <p:nvPr/>
            </p:nvSpPr>
            <p:spPr bwMode="auto">
              <a:xfrm rot="16200000">
                <a:off x="5073274" y="4757961"/>
                <a:ext cx="111144" cy="148674"/>
              </a:xfrm>
              <a:prstGeom prst="chevron">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97" name="Chevron 196"/>
              <p:cNvSpPr/>
              <p:nvPr/>
            </p:nvSpPr>
            <p:spPr bwMode="auto">
              <a:xfrm rot="16200000">
                <a:off x="5073275" y="4629092"/>
                <a:ext cx="111144" cy="148673"/>
              </a:xfrm>
              <a:prstGeom prst="chevron">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98" name="Chevron 197"/>
              <p:cNvSpPr/>
              <p:nvPr/>
            </p:nvSpPr>
            <p:spPr bwMode="auto">
              <a:xfrm rot="16200000">
                <a:off x="5073274" y="4500223"/>
                <a:ext cx="111144" cy="148674"/>
              </a:xfrm>
              <a:prstGeom prst="chevron">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99" name="Chevron 198"/>
              <p:cNvSpPr/>
              <p:nvPr/>
            </p:nvSpPr>
            <p:spPr bwMode="auto">
              <a:xfrm rot="16200000">
                <a:off x="5073275" y="4371354"/>
                <a:ext cx="111144" cy="148673"/>
              </a:xfrm>
              <a:prstGeom prst="chevron">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00" name="Chevron 199"/>
              <p:cNvSpPr/>
              <p:nvPr/>
            </p:nvSpPr>
            <p:spPr bwMode="auto">
              <a:xfrm rot="16200000">
                <a:off x="5073274" y="4242485"/>
                <a:ext cx="111144" cy="148674"/>
              </a:xfrm>
              <a:prstGeom prst="chevron">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01" name="Chevron 200"/>
              <p:cNvSpPr/>
              <p:nvPr/>
            </p:nvSpPr>
            <p:spPr bwMode="auto">
              <a:xfrm rot="16200000">
                <a:off x="5073275" y="4113616"/>
                <a:ext cx="111144" cy="148673"/>
              </a:xfrm>
              <a:prstGeom prst="chevron">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grpSp>
      <p:sp>
        <p:nvSpPr>
          <p:cNvPr id="5" name="Rectangle 4"/>
          <p:cNvSpPr/>
          <p:nvPr/>
        </p:nvSpPr>
        <p:spPr bwMode="auto">
          <a:xfrm>
            <a:off x="6980237" y="1419476"/>
            <a:ext cx="4559062" cy="3657600"/>
          </a:xfrm>
          <a:prstGeom prst="rect">
            <a:avLst/>
          </a:prstGeom>
          <a:solidFill>
            <a:srgbClr val="EAEAEA"/>
          </a:solidFill>
          <a:ln w="6350" cap="flat" cmpd="sng" algn="ctr">
            <a:noFill/>
            <a:prstDash val="solid"/>
            <a:miter lim="800000"/>
            <a:headEnd type="none" w="med" len="med"/>
            <a:tailEnd type="none" w="med" len="med"/>
          </a:ln>
          <a:effectLst/>
        </p:spPr>
        <p:txBody>
          <a:bodyPr rot="0" spcFirstLastPara="0" vert="horz" wrap="square" lIns="93260" tIns="124310" rIns="248623" bIns="124310" numCol="1" spcCol="0" rtlCol="0" fromWordArt="0" anchor="t" anchorCtr="0" forceAA="0" compatLnSpc="1">
            <a:prstTxWarp prst="textNoShape">
              <a:avLst/>
            </a:prstTxWarp>
            <a:noAutofit/>
          </a:bodyPr>
          <a:lstStyle/>
          <a:p>
            <a:pPr marL="0" marR="0" lvl="0" indent="0" defTabSz="126744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accent3"/>
                </a:solidFill>
                <a:effectLst/>
                <a:uLnTx/>
                <a:uFillTx/>
                <a:latin typeface="Segoe UI Semibold" panose="020B0702040204020203" pitchFamily="34" charset="0"/>
                <a:cs typeface="Segoe UI Semibold" panose="020B0702040204020203" pitchFamily="34" charset="0"/>
              </a:rPr>
              <a:t>Microsoft Cloud App Security</a:t>
            </a:r>
          </a:p>
        </p:txBody>
      </p:sp>
      <p:cxnSp>
        <p:nvCxnSpPr>
          <p:cNvPr id="128" name="Straight Arrow Connector 127"/>
          <p:cNvCxnSpPr>
            <a:cxnSpLocks/>
          </p:cNvCxnSpPr>
          <p:nvPr/>
        </p:nvCxnSpPr>
        <p:spPr>
          <a:xfrm flipV="1">
            <a:off x="9223944" y="3833047"/>
            <a:ext cx="1620229" cy="1"/>
          </a:xfrm>
          <a:prstGeom prst="straightConnector1">
            <a:avLst/>
          </a:prstGeom>
          <a:noFill/>
          <a:ln w="38100" cap="flat" cmpd="sng" algn="ctr">
            <a:solidFill>
              <a:schemeClr val="accent2"/>
            </a:solidFill>
            <a:prstDash val="solid"/>
            <a:miter lim="800000"/>
            <a:headEnd type="none"/>
            <a:tailEnd type="triangle"/>
          </a:ln>
          <a:effectLst/>
        </p:spPr>
      </p:cxnSp>
      <p:sp>
        <p:nvSpPr>
          <p:cNvPr id="10" name="TextBox 252"/>
          <p:cNvSpPr txBox="1"/>
          <p:nvPr/>
        </p:nvSpPr>
        <p:spPr>
          <a:xfrm>
            <a:off x="7205878" y="2066419"/>
            <a:ext cx="3120028" cy="52294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186521" tIns="149217" rIns="186521" bIns="149217" rtlCol="0">
            <a:spAutoFit/>
          </a:bodyPr>
          <a:lstStyle>
            <a:defPPr>
              <a:defRPr lang="en-US"/>
            </a:defPPr>
            <a:lvl1pPr algn="ctr">
              <a:lnSpc>
                <a:spcPct val="90000"/>
              </a:lnSpc>
              <a:spcAft>
                <a:spcPts val="612"/>
              </a:spcAft>
              <a:defRPr>
                <a:solidFill>
                  <a:schemeClr val="bg2"/>
                </a:solidFill>
              </a:defRPr>
            </a:lvl1pPr>
          </a:lstStyle>
          <a:p>
            <a:pPr marL="0" marR="0" lvl="0" indent="0" algn="ctr" defTabSz="914400" eaLnBrk="1" fontAlgn="auto" latinLnBrk="0" hangingPunct="1">
              <a:lnSpc>
                <a:spcPct val="90000"/>
              </a:lnSpc>
              <a:spcBef>
                <a:spcPts val="0"/>
              </a:spcBef>
              <a:spcAft>
                <a:spcPts val="612"/>
              </a:spcAft>
              <a:buClrTx/>
              <a:buSzTx/>
              <a:buFontTx/>
              <a:buNone/>
              <a:tabLst/>
              <a:defRPr/>
            </a:pPr>
            <a:r>
              <a:rPr kumimoji="0" lang="en-US" sz="1600" b="0" i="0" u="none" strike="noStrike" kern="0" cap="none" spc="0" normalizeH="0" baseline="0" noProof="0" dirty="0">
                <a:ln>
                  <a:noFill/>
                </a:ln>
                <a:solidFill>
                  <a:schemeClr val="bg2"/>
                </a:solidFill>
                <a:effectLst/>
                <a:uLnTx/>
                <a:uFillTx/>
              </a:rPr>
              <a:t>Log parser</a:t>
            </a:r>
          </a:p>
        </p:txBody>
      </p:sp>
      <p:sp>
        <p:nvSpPr>
          <p:cNvPr id="11" name="Rectangle 10"/>
          <p:cNvSpPr/>
          <p:nvPr/>
        </p:nvSpPr>
        <p:spPr bwMode="auto">
          <a:xfrm>
            <a:off x="7205878" y="4324149"/>
            <a:ext cx="3120028" cy="54864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wrap="square" lIns="0" tIns="47565" rIns="0" bIns="47565"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028"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mn-ea"/>
                <a:cs typeface="+mn-cs"/>
              </a:rPr>
              <a:t>Discovery dashboard </a:t>
            </a:r>
          </a:p>
        </p:txBody>
      </p:sp>
      <p:sp>
        <p:nvSpPr>
          <p:cNvPr id="12" name="Freeform 18"/>
          <p:cNvSpPr>
            <a:spLocks noChangeAspect="1"/>
          </p:cNvSpPr>
          <p:nvPr/>
        </p:nvSpPr>
        <p:spPr bwMode="white">
          <a:xfrm>
            <a:off x="10687429" y="1059001"/>
            <a:ext cx="1059845" cy="58547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70C0"/>
          </a:solidFill>
          <a:ln>
            <a:noFill/>
          </a:ln>
          <a:extLst/>
        </p:spPr>
        <p:txBody>
          <a:bodyPr vert="horz" wrap="square" lIns="186521" tIns="186521" rIns="93260" bIns="46630" numCol="1"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559"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Segoe UI Semibold" panose="020B0702040204020203" pitchFamily="34" charset="0"/>
                <a:ea typeface="+mn-ea"/>
                <a:cs typeface="Segoe UI Semibold" panose="020B0702040204020203" pitchFamily="34" charset="0"/>
              </a:rPr>
              <a:t>Azure</a:t>
            </a:r>
          </a:p>
        </p:txBody>
      </p:sp>
      <p:sp>
        <p:nvSpPr>
          <p:cNvPr id="14" name="Content Placeholder 2"/>
          <p:cNvSpPr txBox="1">
            <a:spLocks/>
          </p:cNvSpPr>
          <p:nvPr/>
        </p:nvSpPr>
        <p:spPr>
          <a:xfrm>
            <a:off x="3455008" y="2800289"/>
            <a:ext cx="1620229" cy="888620"/>
          </a:xfrm>
          <a:prstGeom prst="rect">
            <a:avLst/>
          </a:prstGeom>
          <a:noFill/>
        </p:spPr>
        <p:txBody>
          <a:bodyPr wrap="square" lIns="182828" tIns="146262" rIns="182828" bIns="146262" rtlCol="0">
            <a:spAutoFit/>
          </a:bodyPr>
          <a:lstStyle>
            <a:defPPr>
              <a:defRPr lang="en-US"/>
            </a:defPPr>
            <a:lvl1pPr algn="ctr" defTabSz="932418">
              <a:lnSpc>
                <a:spcPct val="90000"/>
              </a:lnSpc>
              <a:spcBef>
                <a:spcPts val="612"/>
              </a:spcBef>
              <a:spcAft>
                <a:spcPts val="600"/>
              </a:spcAft>
              <a:defRPr sz="1428"/>
            </a:lvl1pPr>
          </a:lstStyle>
          <a:p>
            <a:pPr marL="0" marR="0" lvl="0" indent="0" algn="ctr" defTabSz="932418" eaLnBrk="1" fontAlgn="auto" latinLnBrk="0" hangingPunct="1">
              <a:lnSpc>
                <a:spcPct val="90000"/>
              </a:lnSpc>
              <a:spcBef>
                <a:spcPts val="612"/>
              </a:spcBef>
              <a:spcAft>
                <a:spcPts val="600"/>
              </a:spcAft>
              <a:buClrTx/>
              <a:buSzTx/>
              <a:buFontTx/>
              <a:buNone/>
              <a:tabLst/>
              <a:defRPr/>
            </a:pPr>
            <a:r>
              <a:rPr kumimoji="0" lang="en-US" sz="1428" b="0" i="0" u="none" strike="noStrike" kern="0" cap="none" spc="0" normalizeH="0" baseline="0" noProof="0" dirty="0">
                <a:ln>
                  <a:noFill/>
                </a:ln>
                <a:solidFill>
                  <a:sysClr val="windowText" lastClr="000000"/>
                </a:solidFill>
                <a:effectLst/>
                <a:uLnTx/>
                <a:uFillTx/>
              </a:rPr>
              <a:t>Network logs manually uploaded</a:t>
            </a:r>
          </a:p>
        </p:txBody>
      </p:sp>
      <p:sp>
        <p:nvSpPr>
          <p:cNvPr id="16" name="TextBox 83"/>
          <p:cNvSpPr txBox="1"/>
          <p:nvPr/>
        </p:nvSpPr>
        <p:spPr>
          <a:xfrm>
            <a:off x="7205878" y="2818996"/>
            <a:ext cx="3120028" cy="52294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186521" tIns="149217" rIns="186521" bIns="149217" rtlCol="0">
            <a:spAutoFit/>
          </a:bodyPr>
          <a:lstStyle>
            <a:defPPr>
              <a:defRPr lang="en-US"/>
            </a:defPPr>
            <a:lvl1pPr algn="ctr">
              <a:lnSpc>
                <a:spcPct val="90000"/>
              </a:lnSpc>
              <a:spcAft>
                <a:spcPts val="612"/>
              </a:spcAft>
              <a:defRPr>
                <a:solidFill>
                  <a:schemeClr val="bg2"/>
                </a:solidFill>
              </a:defRPr>
            </a:lvl1pPr>
          </a:lstStyle>
          <a:p>
            <a:pPr marL="0" marR="0" lvl="0" indent="0" algn="ctr" defTabSz="914400" eaLnBrk="1" fontAlgn="auto" latinLnBrk="0" hangingPunct="1">
              <a:lnSpc>
                <a:spcPct val="90000"/>
              </a:lnSpc>
              <a:spcBef>
                <a:spcPts val="0"/>
              </a:spcBef>
              <a:spcAft>
                <a:spcPts val="612"/>
              </a:spcAft>
              <a:buClrTx/>
              <a:buSzTx/>
              <a:buFontTx/>
              <a:buNone/>
              <a:tabLst/>
              <a:defRPr/>
            </a:pPr>
            <a:r>
              <a:rPr kumimoji="0" lang="en-US" sz="1600" b="0" i="0" u="none" strike="noStrike" kern="0" cap="none" spc="0" normalizeH="0" baseline="0" noProof="0" dirty="0">
                <a:ln>
                  <a:noFill/>
                </a:ln>
                <a:solidFill>
                  <a:schemeClr val="bg2"/>
                </a:solidFill>
                <a:effectLst/>
                <a:uLnTx/>
                <a:uFillTx/>
              </a:rPr>
              <a:t>Log analysis (SaaS DB)</a:t>
            </a:r>
          </a:p>
        </p:txBody>
      </p:sp>
      <p:sp>
        <p:nvSpPr>
          <p:cNvPr id="20" name="TextBox 19"/>
          <p:cNvSpPr txBox="1"/>
          <p:nvPr/>
        </p:nvSpPr>
        <p:spPr>
          <a:xfrm>
            <a:off x="1665420" y="5515929"/>
            <a:ext cx="1379095" cy="493127"/>
          </a:xfrm>
          <a:prstGeom prst="rect">
            <a:avLst/>
          </a:prstGeom>
          <a:noFill/>
        </p:spPr>
        <p:txBody>
          <a:bodyPr wrap="square" lIns="182828" tIns="146262" rIns="182828" bIns="146262" rtlCol="0">
            <a:spAutoFit/>
          </a:bodyPr>
          <a:lstStyle>
            <a:defPPr>
              <a:defRPr lang="en-US"/>
            </a:defPPr>
            <a:lvl1pPr algn="ctr" defTabSz="932418">
              <a:lnSpc>
                <a:spcPct val="90000"/>
              </a:lnSpc>
              <a:spcBef>
                <a:spcPts val="612"/>
              </a:spcBef>
              <a:spcAft>
                <a:spcPts val="600"/>
              </a:spcAft>
              <a:defRPr sz="1428"/>
            </a:lvl1pPr>
          </a:lstStyle>
          <a:p>
            <a:pPr marL="0" marR="0" lvl="0" indent="0" algn="ctr" defTabSz="932418" eaLnBrk="1" fontAlgn="auto" latinLnBrk="0" hangingPunct="1">
              <a:lnSpc>
                <a:spcPct val="90000"/>
              </a:lnSpc>
              <a:spcBef>
                <a:spcPts val="612"/>
              </a:spcBef>
              <a:spcAft>
                <a:spcPts val="600"/>
              </a:spcAft>
              <a:buClrTx/>
              <a:buSzTx/>
              <a:buFontTx/>
              <a:buNone/>
              <a:tabLst/>
              <a:defRPr/>
            </a:pPr>
            <a:r>
              <a:rPr kumimoji="0" lang="en-US" sz="1428" b="0" i="0" u="none" strike="noStrike" kern="0" cap="none" spc="0" normalizeH="0" baseline="0" noProof="0" dirty="0">
                <a:ln>
                  <a:noFill/>
                </a:ln>
                <a:solidFill>
                  <a:sysClr val="windowText" lastClr="000000"/>
                </a:solidFill>
                <a:effectLst/>
                <a:uLnTx/>
                <a:uFillTx/>
              </a:rPr>
              <a:t>Cloud apps</a:t>
            </a:r>
          </a:p>
        </p:txBody>
      </p:sp>
      <p:cxnSp>
        <p:nvCxnSpPr>
          <p:cNvPr id="22" name="Straight Arrow Connector 21"/>
          <p:cNvCxnSpPr>
            <a:cxnSpLocks/>
          </p:cNvCxnSpPr>
          <p:nvPr/>
        </p:nvCxnSpPr>
        <p:spPr>
          <a:xfrm>
            <a:off x="8796318" y="4822997"/>
            <a:ext cx="12700" cy="508158"/>
          </a:xfrm>
          <a:prstGeom prst="straightConnector1">
            <a:avLst/>
          </a:prstGeom>
          <a:noFill/>
          <a:ln w="38100" cap="flat" cmpd="sng" algn="ctr">
            <a:solidFill>
              <a:schemeClr val="accent3"/>
            </a:solidFill>
            <a:prstDash val="solid"/>
            <a:miter lim="800000"/>
            <a:headEnd type="none"/>
            <a:tailEnd type="triangle"/>
          </a:ln>
          <a:effectLst/>
        </p:spPr>
      </p:cxnSp>
      <p:sp>
        <p:nvSpPr>
          <p:cNvPr id="32" name="Rectangle 31"/>
          <p:cNvSpPr/>
          <p:nvPr/>
        </p:nvSpPr>
        <p:spPr bwMode="auto">
          <a:xfrm>
            <a:off x="1244683" y="2061342"/>
            <a:ext cx="1890097" cy="3092936"/>
          </a:xfrm>
          <a:prstGeom prst="rect">
            <a:avLst/>
          </a:prstGeom>
          <a:solidFill>
            <a:srgbClr val="EAEAEA"/>
          </a:solidFill>
          <a:ln w="6350" cap="flat" cmpd="sng" algn="ctr">
            <a:noFill/>
            <a:prstDash val="solid"/>
            <a:miter lim="800000"/>
            <a:headEnd type="none" w="med" len="med"/>
            <a:tailEnd type="none" w="med" len="med"/>
          </a:ln>
          <a:effectLst/>
        </p:spPr>
        <p:txBody>
          <a:bodyPr rot="0" spcFirstLastPara="0" vert="horz" wrap="square" lIns="93260" tIns="124310" rIns="248623" bIns="124310"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1267449"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accent3"/>
                </a:solidFill>
                <a:effectLst/>
                <a:uLnTx/>
                <a:uFillTx/>
                <a:latin typeface="Segoe UI Semibold" panose="020B0702040204020203" pitchFamily="34" charset="0"/>
                <a:ea typeface="+mn-ea"/>
                <a:cs typeface="Segoe UI Semibold" panose="020B0702040204020203" pitchFamily="34" charset="0"/>
              </a:rPr>
              <a:t>On-Premise Network</a:t>
            </a:r>
          </a:p>
        </p:txBody>
      </p:sp>
      <p:sp>
        <p:nvSpPr>
          <p:cNvPr id="15" name="Oval 14"/>
          <p:cNvSpPr/>
          <p:nvPr/>
        </p:nvSpPr>
        <p:spPr bwMode="auto">
          <a:xfrm>
            <a:off x="3887946" y="1997773"/>
            <a:ext cx="730091" cy="730091"/>
          </a:xfrm>
          <a:prstGeom prst="ellipse">
            <a:avLst/>
          </a:prstGeom>
          <a:solidFill>
            <a:srgbClr val="F8F8F8"/>
          </a:solidFill>
          <a:ln w="38100" cap="flat" cmpd="sng" algn="ctr">
            <a:solidFill>
              <a:schemeClr val="accent3"/>
            </a:solidFill>
            <a:prstDash val="solid"/>
            <a:miter lim="800000"/>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189" name="Oval 188"/>
          <p:cNvSpPr/>
          <p:nvPr/>
        </p:nvSpPr>
        <p:spPr bwMode="auto">
          <a:xfrm>
            <a:off x="3951516" y="2061343"/>
            <a:ext cx="602950" cy="602950"/>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pic>
        <p:nvPicPr>
          <p:cNvPr id="33" name="Picture 2" descr="http://www.enterprisedaddy.com/wp-content/uploads/2015/07/log.png"/>
          <p:cNvPicPr>
            <a:picLocks noChangeAspect="1" noChangeArrowheads="1"/>
          </p:cNvPicPr>
          <p:nvPr/>
        </p:nvPicPr>
        <p:blipFill rotWithShape="1">
          <a:blip r:embed="rId3" cstate="print">
            <a:biLevel thresh="25000"/>
            <a:extLst>
              <a:ext uri="{28A0092B-C50C-407E-A947-70E740481C1C}">
                <a14:useLocalDpi xmlns:a14="http://schemas.microsoft.com/office/drawing/2010/main" val="0"/>
              </a:ext>
            </a:extLst>
          </a:blip>
          <a:srcRect l="-11786" t="-10823" r="-9623" b="-9438"/>
          <a:stretch/>
        </p:blipFill>
        <p:spPr bwMode="auto">
          <a:xfrm>
            <a:off x="3946749" y="2061342"/>
            <a:ext cx="601769" cy="596072"/>
          </a:xfrm>
          <a:prstGeom prst="ellipse">
            <a:avLst/>
          </a:prstGeom>
          <a:noFill/>
          <a:extLst/>
        </p:spPr>
      </p:pic>
      <p:sp>
        <p:nvSpPr>
          <p:cNvPr id="47" name="TextBox 83"/>
          <p:cNvSpPr txBox="1"/>
          <p:nvPr/>
        </p:nvSpPr>
        <p:spPr>
          <a:xfrm>
            <a:off x="7205878" y="3571573"/>
            <a:ext cx="3120028" cy="52294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186521" tIns="149217" rIns="186521" bIns="149217" rtlCol="0">
            <a:spAutoFit/>
          </a:bodyPr>
          <a:lstStyle>
            <a:defPPr>
              <a:defRPr lang="en-US"/>
            </a:defPPr>
            <a:lvl1pPr algn="ctr">
              <a:lnSpc>
                <a:spcPct val="90000"/>
              </a:lnSpc>
              <a:spcAft>
                <a:spcPts val="612"/>
              </a:spcAft>
              <a:defRPr>
                <a:solidFill>
                  <a:schemeClr val="bg2"/>
                </a:solidFill>
              </a:defRPr>
            </a:lvl1pPr>
          </a:lstStyle>
          <a:p>
            <a:pPr marL="0" marR="0" lvl="0" indent="0" algn="ctr" defTabSz="914400" eaLnBrk="1" fontAlgn="auto" latinLnBrk="0" hangingPunct="1">
              <a:lnSpc>
                <a:spcPct val="90000"/>
              </a:lnSpc>
              <a:spcBef>
                <a:spcPts val="0"/>
              </a:spcBef>
              <a:spcAft>
                <a:spcPts val="612"/>
              </a:spcAft>
              <a:buClrTx/>
              <a:buSzTx/>
              <a:buFontTx/>
              <a:buNone/>
              <a:tabLst/>
              <a:defRPr/>
            </a:pPr>
            <a:r>
              <a:rPr kumimoji="0" lang="en-US" sz="1600" b="0" i="0" u="none" strike="noStrike" kern="0" cap="none" spc="0" normalizeH="0" baseline="0" noProof="0" dirty="0">
                <a:ln>
                  <a:noFill/>
                </a:ln>
                <a:solidFill>
                  <a:schemeClr val="bg2"/>
                </a:solidFill>
                <a:effectLst/>
                <a:uLnTx/>
                <a:uFillTx/>
              </a:rPr>
              <a:t>Discovery aggregations</a:t>
            </a:r>
          </a:p>
        </p:txBody>
      </p:sp>
      <p:sp>
        <p:nvSpPr>
          <p:cNvPr id="53" name="Content Placeholder 2"/>
          <p:cNvSpPr txBox="1">
            <a:spLocks/>
          </p:cNvSpPr>
          <p:nvPr/>
        </p:nvSpPr>
        <p:spPr>
          <a:xfrm>
            <a:off x="10368884" y="3030150"/>
            <a:ext cx="1023835" cy="493127"/>
          </a:xfrm>
          <a:prstGeom prst="rect">
            <a:avLst/>
          </a:prstGeom>
          <a:noFill/>
        </p:spPr>
        <p:txBody>
          <a:bodyPr wrap="square" lIns="182828" tIns="146262" rIns="182828" bIns="146262" rtlCol="0">
            <a:spAutoFit/>
          </a:bodyPr>
          <a:lstStyle>
            <a:defPPr>
              <a:defRPr lang="en-US"/>
            </a:defPPr>
            <a:lvl1pPr algn="ctr" defTabSz="932418">
              <a:lnSpc>
                <a:spcPct val="90000"/>
              </a:lnSpc>
              <a:spcBef>
                <a:spcPts val="612"/>
              </a:spcBef>
              <a:spcAft>
                <a:spcPts val="600"/>
              </a:spcAft>
              <a:defRPr sz="1428"/>
            </a:lvl1pPr>
          </a:lstStyle>
          <a:p>
            <a:pPr marL="0" marR="0" lvl="0" indent="0" algn="ctr" defTabSz="932418" eaLnBrk="1" fontAlgn="auto" latinLnBrk="0" hangingPunct="1">
              <a:lnSpc>
                <a:spcPct val="90000"/>
              </a:lnSpc>
              <a:spcBef>
                <a:spcPts val="612"/>
              </a:spcBef>
              <a:spcAft>
                <a:spcPts val="600"/>
              </a:spcAft>
              <a:buClrTx/>
              <a:buSzTx/>
              <a:buFontTx/>
              <a:buNone/>
              <a:tabLst/>
              <a:defRPr/>
            </a:pPr>
            <a:r>
              <a:rPr kumimoji="0" lang="en-US" sz="1428" b="0" i="0" u="none" strike="noStrike" kern="0" cap="none" spc="0" normalizeH="0" baseline="0" noProof="0" dirty="0">
                <a:ln>
                  <a:noFill/>
                </a:ln>
                <a:solidFill>
                  <a:sysClr val="windowText" lastClr="000000"/>
                </a:solidFill>
                <a:effectLst/>
                <a:uLnTx/>
                <a:uFillTx/>
              </a:rPr>
              <a:t>SaaS DB</a:t>
            </a:r>
          </a:p>
        </p:txBody>
      </p:sp>
      <p:sp>
        <p:nvSpPr>
          <p:cNvPr id="54" name="Content Placeholder 2"/>
          <p:cNvSpPr txBox="1">
            <a:spLocks/>
          </p:cNvSpPr>
          <p:nvPr/>
        </p:nvSpPr>
        <p:spPr>
          <a:xfrm>
            <a:off x="10318237" y="3830318"/>
            <a:ext cx="1262896" cy="493127"/>
          </a:xfrm>
          <a:prstGeom prst="rect">
            <a:avLst/>
          </a:prstGeom>
          <a:noFill/>
        </p:spPr>
        <p:txBody>
          <a:bodyPr wrap="square" lIns="182828" tIns="146262" rIns="182828" bIns="146262" rtlCol="0">
            <a:spAutoFit/>
          </a:bodyPr>
          <a:lstStyle>
            <a:defPPr>
              <a:defRPr lang="en-US"/>
            </a:defPPr>
            <a:lvl1pPr algn="ctr" defTabSz="932418">
              <a:lnSpc>
                <a:spcPct val="90000"/>
              </a:lnSpc>
              <a:spcBef>
                <a:spcPts val="612"/>
              </a:spcBef>
              <a:spcAft>
                <a:spcPts val="600"/>
              </a:spcAft>
              <a:defRPr sz="1428"/>
            </a:lvl1pPr>
          </a:lstStyle>
          <a:p>
            <a:pPr marL="0" marR="0" lvl="0" indent="0" algn="ctr" defTabSz="932418" eaLnBrk="1" fontAlgn="auto" latinLnBrk="0" hangingPunct="1">
              <a:lnSpc>
                <a:spcPct val="90000"/>
              </a:lnSpc>
              <a:spcBef>
                <a:spcPts val="612"/>
              </a:spcBef>
              <a:spcAft>
                <a:spcPts val="600"/>
              </a:spcAft>
              <a:buClrTx/>
              <a:buSzTx/>
              <a:buFontTx/>
              <a:buNone/>
              <a:tabLst/>
              <a:defRPr/>
            </a:pPr>
            <a:r>
              <a:rPr kumimoji="0" lang="en-US" sz="1428" b="0" i="0" u="none" strike="noStrike" kern="0" cap="none" spc="0" normalizeH="0" baseline="0" noProof="0" dirty="0">
                <a:ln>
                  <a:noFill/>
                </a:ln>
                <a:solidFill>
                  <a:sysClr val="windowText" lastClr="000000"/>
                </a:solidFill>
                <a:effectLst/>
                <a:uLnTx/>
                <a:uFillTx/>
              </a:rPr>
              <a:t>Tenant DB</a:t>
            </a:r>
          </a:p>
        </p:txBody>
      </p:sp>
      <p:cxnSp>
        <p:nvCxnSpPr>
          <p:cNvPr id="55" name="Straight Arrow Connector 54"/>
          <p:cNvCxnSpPr>
            <a:cxnSpLocks/>
          </p:cNvCxnSpPr>
          <p:nvPr/>
        </p:nvCxnSpPr>
        <p:spPr>
          <a:xfrm flipV="1">
            <a:off x="2352688" y="5151250"/>
            <a:ext cx="0" cy="494673"/>
          </a:xfrm>
          <a:prstGeom prst="straightConnector1">
            <a:avLst/>
          </a:prstGeom>
          <a:noFill/>
          <a:ln w="38100" cap="flat" cmpd="sng" algn="ctr">
            <a:solidFill>
              <a:schemeClr val="tx2"/>
            </a:solidFill>
            <a:prstDash val="solid"/>
            <a:miter lim="800000"/>
            <a:headEnd type="none"/>
            <a:tailEnd type="triangle"/>
          </a:ln>
          <a:effectLst/>
        </p:spPr>
      </p:cxnSp>
      <p:sp>
        <p:nvSpPr>
          <p:cNvPr id="59" name="Content Placeholder 2"/>
          <p:cNvSpPr txBox="1">
            <a:spLocks/>
          </p:cNvSpPr>
          <p:nvPr/>
        </p:nvSpPr>
        <p:spPr>
          <a:xfrm>
            <a:off x="2148300" y="4491372"/>
            <a:ext cx="986480" cy="382412"/>
          </a:xfrm>
          <a:prstGeom prst="rect">
            <a:avLst/>
          </a:prstGeom>
          <a:noFill/>
        </p:spPr>
        <p:txBody>
          <a:bodyPr wrap="square" lIns="91440" tIns="91440" rIns="91440" bIns="91440" rtlCol="0">
            <a:spAutoFit/>
          </a:bodyPr>
          <a:lstStyle>
            <a:defPPr>
              <a:defRPr lang="en-US"/>
            </a:defPPr>
            <a:lvl1pPr algn="ctr" defTabSz="932418">
              <a:lnSpc>
                <a:spcPct val="90000"/>
              </a:lnSpc>
              <a:spcBef>
                <a:spcPts val="612"/>
              </a:spcBef>
              <a:spcAft>
                <a:spcPts val="600"/>
              </a:spcAft>
              <a:defRPr sz="1428"/>
            </a:lvl1pPr>
          </a:lstStyle>
          <a:p>
            <a:pPr marL="0" marR="0" lvl="0" indent="0" algn="ctr" defTabSz="932418" eaLnBrk="1" fontAlgn="auto" latinLnBrk="0" hangingPunct="1">
              <a:lnSpc>
                <a:spcPct val="90000"/>
              </a:lnSpc>
              <a:spcBef>
                <a:spcPts val="612"/>
              </a:spcBef>
              <a:spcAft>
                <a:spcPts val="600"/>
              </a:spcAft>
              <a:buClrTx/>
              <a:buSzTx/>
              <a:buFontTx/>
              <a:buNone/>
              <a:tabLst/>
              <a:defRPr/>
            </a:pPr>
            <a:r>
              <a:rPr kumimoji="0" lang="en-US" sz="1428" b="0" i="0" u="none" strike="noStrike" kern="0" cap="none" spc="0" normalizeH="0" baseline="0" noProof="0" dirty="0">
                <a:ln>
                  <a:noFill/>
                </a:ln>
                <a:solidFill>
                  <a:sysClr val="windowText" lastClr="000000"/>
                </a:solidFill>
                <a:effectLst/>
                <a:uLnTx/>
                <a:uFillTx/>
              </a:rPr>
              <a:t>Firewall</a:t>
            </a:r>
          </a:p>
        </p:txBody>
      </p:sp>
      <p:sp>
        <p:nvSpPr>
          <p:cNvPr id="61" name="Content Placeholder 2"/>
          <p:cNvSpPr txBox="1">
            <a:spLocks/>
          </p:cNvSpPr>
          <p:nvPr/>
        </p:nvSpPr>
        <p:spPr>
          <a:xfrm>
            <a:off x="1189037" y="4491372"/>
            <a:ext cx="1046812" cy="382412"/>
          </a:xfrm>
          <a:prstGeom prst="rect">
            <a:avLst/>
          </a:prstGeom>
          <a:noFill/>
        </p:spPr>
        <p:txBody>
          <a:bodyPr wrap="square" lIns="91440" tIns="91440" rIns="91440" bIns="91440" rtlCol="0">
            <a:spAutoFit/>
          </a:bodyPr>
          <a:lstStyle>
            <a:defPPr>
              <a:defRPr lang="en-US"/>
            </a:defPPr>
            <a:lvl1pPr algn="ctr" defTabSz="932418">
              <a:lnSpc>
                <a:spcPct val="90000"/>
              </a:lnSpc>
              <a:spcBef>
                <a:spcPts val="612"/>
              </a:spcBef>
              <a:spcAft>
                <a:spcPts val="600"/>
              </a:spcAft>
              <a:defRPr sz="1428"/>
            </a:lvl1pPr>
          </a:lstStyle>
          <a:p>
            <a:pPr marL="0" marR="0" lvl="0" indent="0" algn="ctr" defTabSz="932418" eaLnBrk="1" fontAlgn="auto" latinLnBrk="0" hangingPunct="1">
              <a:lnSpc>
                <a:spcPct val="90000"/>
              </a:lnSpc>
              <a:spcBef>
                <a:spcPts val="612"/>
              </a:spcBef>
              <a:spcAft>
                <a:spcPts val="600"/>
              </a:spcAft>
              <a:buClrTx/>
              <a:buSzTx/>
              <a:buFontTx/>
              <a:buNone/>
              <a:tabLst/>
              <a:defRPr/>
            </a:pPr>
            <a:r>
              <a:rPr kumimoji="0" lang="en-US" sz="1428" b="0" i="0" u="none" strike="noStrike" kern="0" cap="none" spc="0" normalizeH="0" baseline="0" noProof="0" dirty="0">
                <a:ln>
                  <a:noFill/>
                </a:ln>
                <a:solidFill>
                  <a:sysClr val="windowText" lastClr="000000"/>
                </a:solidFill>
                <a:effectLst/>
                <a:uLnTx/>
                <a:uFillTx/>
              </a:rPr>
              <a:t>Web proxy</a:t>
            </a:r>
          </a:p>
        </p:txBody>
      </p:sp>
      <p:sp>
        <p:nvSpPr>
          <p:cNvPr id="3" name="Title 2"/>
          <p:cNvSpPr>
            <a:spLocks noGrp="1"/>
          </p:cNvSpPr>
          <p:nvPr>
            <p:ph type="title"/>
          </p:nvPr>
        </p:nvSpPr>
        <p:spPr/>
        <p:txBody>
          <a:bodyPr/>
          <a:lstStyle/>
          <a:p>
            <a:r>
              <a:rPr lang="en-US" dirty="0"/>
              <a:t>Productivity App Discovery Architecture</a:t>
            </a:r>
          </a:p>
        </p:txBody>
      </p:sp>
      <p:pic>
        <p:nvPicPr>
          <p:cNvPr id="63" name="Picture 62"/>
          <p:cNvPicPr>
            <a:picLocks noChangeAspect="1"/>
          </p:cNvPicPr>
          <p:nvPr/>
        </p:nvPicPr>
        <p:blipFill>
          <a:blip r:embed="rId4"/>
          <a:stretch>
            <a:fillRect/>
          </a:stretch>
        </p:blipFill>
        <p:spPr>
          <a:xfrm>
            <a:off x="1426465" y="3236930"/>
            <a:ext cx="559381" cy="1052952"/>
          </a:xfrm>
          <a:prstGeom prst="rect">
            <a:avLst/>
          </a:prstGeom>
        </p:spPr>
      </p:pic>
      <p:pic>
        <p:nvPicPr>
          <p:cNvPr id="64" name="Picture 63"/>
          <p:cNvPicPr>
            <a:picLocks noChangeAspect="1"/>
          </p:cNvPicPr>
          <p:nvPr/>
        </p:nvPicPr>
        <p:blipFill>
          <a:blip r:embed="rId4"/>
          <a:stretch>
            <a:fillRect/>
          </a:stretch>
        </p:blipFill>
        <p:spPr>
          <a:xfrm>
            <a:off x="2364142" y="3236930"/>
            <a:ext cx="559381" cy="1052952"/>
          </a:xfrm>
          <a:prstGeom prst="rect">
            <a:avLst/>
          </a:prstGeom>
        </p:spPr>
      </p:pic>
      <p:grpSp>
        <p:nvGrpSpPr>
          <p:cNvPr id="2" name="Group 1"/>
          <p:cNvGrpSpPr/>
          <p:nvPr/>
        </p:nvGrpSpPr>
        <p:grpSpPr>
          <a:xfrm>
            <a:off x="1542229" y="5958636"/>
            <a:ext cx="1625477" cy="853852"/>
            <a:chOff x="659384" y="5703048"/>
            <a:chExt cx="1625477" cy="853852"/>
          </a:xfrm>
        </p:grpSpPr>
        <p:pic>
          <p:nvPicPr>
            <p:cNvPr id="67" name="Picture 66"/>
            <p:cNvPicPr>
              <a:picLocks noChangeAspect="1"/>
            </p:cNvPicPr>
            <p:nvPr/>
          </p:nvPicPr>
          <p:blipFill>
            <a:blip r:embed="rId5"/>
            <a:stretch>
              <a:fillRect/>
            </a:stretch>
          </p:blipFill>
          <p:spPr>
            <a:xfrm>
              <a:off x="1617761" y="5741680"/>
              <a:ext cx="667100" cy="450067"/>
            </a:xfrm>
            <a:prstGeom prst="rect">
              <a:avLst/>
            </a:prstGeom>
          </p:spPr>
        </p:pic>
        <p:pic>
          <p:nvPicPr>
            <p:cNvPr id="68" name="Picture 67"/>
            <p:cNvPicPr>
              <a:picLocks noChangeAspect="1"/>
            </p:cNvPicPr>
            <p:nvPr/>
          </p:nvPicPr>
          <p:blipFill>
            <a:blip r:embed="rId5"/>
            <a:stretch>
              <a:fillRect/>
            </a:stretch>
          </p:blipFill>
          <p:spPr>
            <a:xfrm>
              <a:off x="1124176" y="5703048"/>
              <a:ext cx="410829" cy="277171"/>
            </a:xfrm>
            <a:prstGeom prst="rect">
              <a:avLst/>
            </a:prstGeom>
          </p:spPr>
        </p:pic>
        <p:grpSp>
          <p:nvGrpSpPr>
            <p:cNvPr id="69" name="Group 68"/>
            <p:cNvGrpSpPr/>
            <p:nvPr/>
          </p:nvGrpSpPr>
          <p:grpSpPr>
            <a:xfrm>
              <a:off x="946522" y="6016967"/>
              <a:ext cx="564511" cy="371486"/>
              <a:chOff x="4716719" y="1932923"/>
              <a:chExt cx="2033332" cy="1338070"/>
            </a:xfrm>
          </p:grpSpPr>
          <p:sp>
            <p:nvSpPr>
              <p:cNvPr id="70" name="Freeform 5"/>
              <p:cNvSpPr>
                <a:spLocks/>
              </p:cNvSpPr>
              <p:nvPr/>
            </p:nvSpPr>
            <p:spPr bwMode="auto">
              <a:xfrm>
                <a:off x="5359615" y="1932923"/>
                <a:ext cx="1390436" cy="1259093"/>
              </a:xfrm>
              <a:custGeom>
                <a:avLst/>
                <a:gdLst>
                  <a:gd name="T0" fmla="*/ 771 w 771"/>
                  <a:gd name="T1" fmla="*/ 499 h 698"/>
                  <a:gd name="T2" fmla="*/ 658 w 771"/>
                  <a:gd name="T3" fmla="*/ 293 h 698"/>
                  <a:gd name="T4" fmla="*/ 578 w 771"/>
                  <a:gd name="T5" fmla="*/ 147 h 698"/>
                  <a:gd name="T6" fmla="*/ 478 w 771"/>
                  <a:gd name="T7" fmla="*/ 117 h 698"/>
                  <a:gd name="T8" fmla="*/ 392 w 771"/>
                  <a:gd name="T9" fmla="*/ 139 h 698"/>
                  <a:gd name="T10" fmla="*/ 133 w 771"/>
                  <a:gd name="T11" fmla="*/ 0 h 698"/>
                  <a:gd name="T12" fmla="*/ 0 w 771"/>
                  <a:gd name="T13" fmla="*/ 29 h 698"/>
                  <a:gd name="T14" fmla="*/ 669 w 771"/>
                  <a:gd name="T15" fmla="*/ 698 h 698"/>
                  <a:gd name="T16" fmla="*/ 771 w 771"/>
                  <a:gd name="T17" fmla="*/ 49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1" h="698">
                    <a:moveTo>
                      <a:pt x="771" y="499"/>
                    </a:moveTo>
                    <a:cubicBezTo>
                      <a:pt x="771" y="414"/>
                      <a:pt x="725" y="337"/>
                      <a:pt x="658" y="293"/>
                    </a:cubicBezTo>
                    <a:cubicBezTo>
                      <a:pt x="657" y="232"/>
                      <a:pt x="626" y="178"/>
                      <a:pt x="578" y="147"/>
                    </a:cubicBezTo>
                    <a:cubicBezTo>
                      <a:pt x="550" y="128"/>
                      <a:pt x="515" y="117"/>
                      <a:pt x="478" y="117"/>
                    </a:cubicBezTo>
                    <a:cubicBezTo>
                      <a:pt x="446" y="117"/>
                      <a:pt x="417" y="125"/>
                      <a:pt x="392" y="139"/>
                    </a:cubicBezTo>
                    <a:cubicBezTo>
                      <a:pt x="336" y="56"/>
                      <a:pt x="241" y="0"/>
                      <a:pt x="133" y="0"/>
                    </a:cubicBezTo>
                    <a:cubicBezTo>
                      <a:pt x="85" y="0"/>
                      <a:pt x="41" y="11"/>
                      <a:pt x="0" y="29"/>
                    </a:cubicBezTo>
                    <a:cubicBezTo>
                      <a:pt x="669" y="698"/>
                      <a:pt x="669" y="698"/>
                      <a:pt x="669" y="698"/>
                    </a:cubicBezTo>
                    <a:cubicBezTo>
                      <a:pt x="731" y="653"/>
                      <a:pt x="771" y="581"/>
                      <a:pt x="771" y="499"/>
                    </a:cubicBezTo>
                    <a:close/>
                  </a:path>
                </a:pathLst>
              </a:custGeom>
              <a:solidFill>
                <a:srgbClr val="35D2FF"/>
              </a:solidFill>
              <a:ln>
                <a:noFill/>
              </a:ln>
            </p:spPr>
            <p:txBody>
              <a:bodyPr/>
              <a:lstStyle/>
              <a:p>
                <a:pPr marL="0" marR="0" lvl="0" indent="0" defTabSz="951248"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ysClr val="windowText" lastClr="000000"/>
                  </a:solidFill>
                  <a:effectLst/>
                  <a:uLnTx/>
                  <a:uFillTx/>
                </a:endParaRPr>
              </a:p>
            </p:txBody>
          </p:sp>
          <p:sp>
            <p:nvSpPr>
              <p:cNvPr id="71" name="Freeform 6"/>
              <p:cNvSpPr>
                <a:spLocks/>
              </p:cNvSpPr>
              <p:nvPr/>
            </p:nvSpPr>
            <p:spPr bwMode="auto">
              <a:xfrm>
                <a:off x="4716719" y="1981706"/>
                <a:ext cx="1853915" cy="1289287"/>
              </a:xfrm>
              <a:custGeom>
                <a:avLst/>
                <a:gdLst>
                  <a:gd name="T0" fmla="*/ 360 w 1029"/>
                  <a:gd name="T1" fmla="*/ 0 h 715"/>
                  <a:gd name="T2" fmla="*/ 181 w 1029"/>
                  <a:gd name="T3" fmla="*/ 283 h 715"/>
                  <a:gd name="T4" fmla="*/ 181 w 1029"/>
                  <a:gd name="T5" fmla="*/ 297 h 715"/>
                  <a:gd name="T6" fmla="*/ 0 w 1029"/>
                  <a:gd name="T7" fmla="*/ 505 h 715"/>
                  <a:gd name="T8" fmla="*/ 210 w 1029"/>
                  <a:gd name="T9" fmla="*/ 715 h 715"/>
                  <a:gd name="T10" fmla="*/ 291 w 1029"/>
                  <a:gd name="T11" fmla="*/ 715 h 715"/>
                  <a:gd name="T12" fmla="*/ 328 w 1029"/>
                  <a:gd name="T13" fmla="*/ 715 h 715"/>
                  <a:gd name="T14" fmla="*/ 341 w 1029"/>
                  <a:gd name="T15" fmla="*/ 715 h 715"/>
                  <a:gd name="T16" fmla="*/ 351 w 1029"/>
                  <a:gd name="T17" fmla="*/ 715 h 715"/>
                  <a:gd name="T18" fmla="*/ 860 w 1029"/>
                  <a:gd name="T19" fmla="*/ 715 h 715"/>
                  <a:gd name="T20" fmla="*/ 885 w 1029"/>
                  <a:gd name="T21" fmla="*/ 715 h 715"/>
                  <a:gd name="T22" fmla="*/ 912 w 1029"/>
                  <a:gd name="T23" fmla="*/ 715 h 715"/>
                  <a:gd name="T24" fmla="*/ 1029 w 1029"/>
                  <a:gd name="T25" fmla="*/ 669 h 715"/>
                  <a:gd name="T26" fmla="*/ 360 w 1029"/>
                  <a:gd name="T27"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9" h="715">
                    <a:moveTo>
                      <a:pt x="360" y="0"/>
                    </a:moveTo>
                    <a:cubicBezTo>
                      <a:pt x="254" y="50"/>
                      <a:pt x="181" y="158"/>
                      <a:pt x="181" y="283"/>
                    </a:cubicBezTo>
                    <a:cubicBezTo>
                      <a:pt x="181" y="287"/>
                      <a:pt x="181" y="293"/>
                      <a:pt x="181" y="297"/>
                    </a:cubicBezTo>
                    <a:cubicBezTo>
                      <a:pt x="79" y="312"/>
                      <a:pt x="0" y="399"/>
                      <a:pt x="0" y="505"/>
                    </a:cubicBezTo>
                    <a:cubicBezTo>
                      <a:pt x="0" y="619"/>
                      <a:pt x="93" y="713"/>
                      <a:pt x="210" y="715"/>
                    </a:cubicBezTo>
                    <a:cubicBezTo>
                      <a:pt x="210" y="715"/>
                      <a:pt x="210" y="715"/>
                      <a:pt x="291" y="715"/>
                    </a:cubicBezTo>
                    <a:cubicBezTo>
                      <a:pt x="303" y="715"/>
                      <a:pt x="322" y="715"/>
                      <a:pt x="328" y="715"/>
                    </a:cubicBezTo>
                    <a:cubicBezTo>
                      <a:pt x="328" y="715"/>
                      <a:pt x="328" y="715"/>
                      <a:pt x="341" y="715"/>
                    </a:cubicBezTo>
                    <a:cubicBezTo>
                      <a:pt x="344" y="715"/>
                      <a:pt x="347" y="715"/>
                      <a:pt x="351" y="715"/>
                    </a:cubicBezTo>
                    <a:cubicBezTo>
                      <a:pt x="478" y="715"/>
                      <a:pt x="746" y="715"/>
                      <a:pt x="860" y="715"/>
                    </a:cubicBezTo>
                    <a:cubicBezTo>
                      <a:pt x="869" y="715"/>
                      <a:pt x="877" y="715"/>
                      <a:pt x="885" y="715"/>
                    </a:cubicBezTo>
                    <a:cubicBezTo>
                      <a:pt x="894" y="715"/>
                      <a:pt x="904" y="715"/>
                      <a:pt x="912" y="715"/>
                    </a:cubicBezTo>
                    <a:cubicBezTo>
                      <a:pt x="956" y="710"/>
                      <a:pt x="995" y="693"/>
                      <a:pt x="1029" y="669"/>
                    </a:cubicBezTo>
                    <a:lnTo>
                      <a:pt x="360" y="0"/>
                    </a:lnTo>
                    <a:close/>
                  </a:path>
                </a:pathLst>
              </a:custGeom>
              <a:solidFill>
                <a:srgbClr val="00BDF3"/>
              </a:solidFill>
              <a:ln>
                <a:noFill/>
              </a:ln>
            </p:spPr>
            <p:txBody>
              <a:bodyPr/>
              <a:lstStyle/>
              <a:p>
                <a:pPr marL="0" marR="0" lvl="0" indent="0" defTabSz="951248"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ysClr val="windowText" lastClr="000000"/>
                  </a:solidFill>
                  <a:effectLst/>
                  <a:uLnTx/>
                  <a:uFillTx/>
                </a:endParaRPr>
              </a:p>
            </p:txBody>
          </p:sp>
        </p:grpSp>
        <p:grpSp>
          <p:nvGrpSpPr>
            <p:cNvPr id="72" name="Group 71"/>
            <p:cNvGrpSpPr/>
            <p:nvPr/>
          </p:nvGrpSpPr>
          <p:grpSpPr>
            <a:xfrm>
              <a:off x="1535006" y="6282944"/>
              <a:ext cx="416305" cy="273956"/>
              <a:chOff x="4716719" y="1932923"/>
              <a:chExt cx="2033332" cy="1338070"/>
            </a:xfrm>
          </p:grpSpPr>
          <p:sp>
            <p:nvSpPr>
              <p:cNvPr id="73" name="Freeform 5"/>
              <p:cNvSpPr>
                <a:spLocks/>
              </p:cNvSpPr>
              <p:nvPr/>
            </p:nvSpPr>
            <p:spPr bwMode="auto">
              <a:xfrm>
                <a:off x="5359615" y="1932923"/>
                <a:ext cx="1390436" cy="1259093"/>
              </a:xfrm>
              <a:custGeom>
                <a:avLst/>
                <a:gdLst>
                  <a:gd name="T0" fmla="*/ 771 w 771"/>
                  <a:gd name="T1" fmla="*/ 499 h 698"/>
                  <a:gd name="T2" fmla="*/ 658 w 771"/>
                  <a:gd name="T3" fmla="*/ 293 h 698"/>
                  <a:gd name="T4" fmla="*/ 578 w 771"/>
                  <a:gd name="T5" fmla="*/ 147 h 698"/>
                  <a:gd name="T6" fmla="*/ 478 w 771"/>
                  <a:gd name="T7" fmla="*/ 117 h 698"/>
                  <a:gd name="T8" fmla="*/ 392 w 771"/>
                  <a:gd name="T9" fmla="*/ 139 h 698"/>
                  <a:gd name="T10" fmla="*/ 133 w 771"/>
                  <a:gd name="T11" fmla="*/ 0 h 698"/>
                  <a:gd name="T12" fmla="*/ 0 w 771"/>
                  <a:gd name="T13" fmla="*/ 29 h 698"/>
                  <a:gd name="T14" fmla="*/ 669 w 771"/>
                  <a:gd name="T15" fmla="*/ 698 h 698"/>
                  <a:gd name="T16" fmla="*/ 771 w 771"/>
                  <a:gd name="T17" fmla="*/ 49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1" h="698">
                    <a:moveTo>
                      <a:pt x="771" y="499"/>
                    </a:moveTo>
                    <a:cubicBezTo>
                      <a:pt x="771" y="414"/>
                      <a:pt x="725" y="337"/>
                      <a:pt x="658" y="293"/>
                    </a:cubicBezTo>
                    <a:cubicBezTo>
                      <a:pt x="657" y="232"/>
                      <a:pt x="626" y="178"/>
                      <a:pt x="578" y="147"/>
                    </a:cubicBezTo>
                    <a:cubicBezTo>
                      <a:pt x="550" y="128"/>
                      <a:pt x="515" y="117"/>
                      <a:pt x="478" y="117"/>
                    </a:cubicBezTo>
                    <a:cubicBezTo>
                      <a:pt x="446" y="117"/>
                      <a:pt x="417" y="125"/>
                      <a:pt x="392" y="139"/>
                    </a:cubicBezTo>
                    <a:cubicBezTo>
                      <a:pt x="336" y="56"/>
                      <a:pt x="241" y="0"/>
                      <a:pt x="133" y="0"/>
                    </a:cubicBezTo>
                    <a:cubicBezTo>
                      <a:pt x="85" y="0"/>
                      <a:pt x="41" y="11"/>
                      <a:pt x="0" y="29"/>
                    </a:cubicBezTo>
                    <a:cubicBezTo>
                      <a:pt x="669" y="698"/>
                      <a:pt x="669" y="698"/>
                      <a:pt x="669" y="698"/>
                    </a:cubicBezTo>
                    <a:cubicBezTo>
                      <a:pt x="731" y="653"/>
                      <a:pt x="771" y="581"/>
                      <a:pt x="771" y="499"/>
                    </a:cubicBezTo>
                    <a:close/>
                  </a:path>
                </a:pathLst>
              </a:custGeom>
              <a:solidFill>
                <a:srgbClr val="35D2FF"/>
              </a:solidFill>
              <a:ln>
                <a:noFill/>
              </a:ln>
            </p:spPr>
            <p:txBody>
              <a:bodyPr/>
              <a:lstStyle/>
              <a:p>
                <a:pPr marL="0" marR="0" lvl="0" indent="0" defTabSz="951248"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ysClr val="windowText" lastClr="000000"/>
                  </a:solidFill>
                  <a:effectLst/>
                  <a:uLnTx/>
                  <a:uFillTx/>
                </a:endParaRPr>
              </a:p>
            </p:txBody>
          </p:sp>
          <p:sp>
            <p:nvSpPr>
              <p:cNvPr id="74" name="Freeform 6"/>
              <p:cNvSpPr>
                <a:spLocks/>
              </p:cNvSpPr>
              <p:nvPr/>
            </p:nvSpPr>
            <p:spPr bwMode="auto">
              <a:xfrm>
                <a:off x="4716719" y="1981706"/>
                <a:ext cx="1853915" cy="1289287"/>
              </a:xfrm>
              <a:custGeom>
                <a:avLst/>
                <a:gdLst>
                  <a:gd name="T0" fmla="*/ 360 w 1029"/>
                  <a:gd name="T1" fmla="*/ 0 h 715"/>
                  <a:gd name="T2" fmla="*/ 181 w 1029"/>
                  <a:gd name="T3" fmla="*/ 283 h 715"/>
                  <a:gd name="T4" fmla="*/ 181 w 1029"/>
                  <a:gd name="T5" fmla="*/ 297 h 715"/>
                  <a:gd name="T6" fmla="*/ 0 w 1029"/>
                  <a:gd name="T7" fmla="*/ 505 h 715"/>
                  <a:gd name="T8" fmla="*/ 210 w 1029"/>
                  <a:gd name="T9" fmla="*/ 715 h 715"/>
                  <a:gd name="T10" fmla="*/ 291 w 1029"/>
                  <a:gd name="T11" fmla="*/ 715 h 715"/>
                  <a:gd name="T12" fmla="*/ 328 w 1029"/>
                  <a:gd name="T13" fmla="*/ 715 h 715"/>
                  <a:gd name="T14" fmla="*/ 341 w 1029"/>
                  <a:gd name="T15" fmla="*/ 715 h 715"/>
                  <a:gd name="T16" fmla="*/ 351 w 1029"/>
                  <a:gd name="T17" fmla="*/ 715 h 715"/>
                  <a:gd name="T18" fmla="*/ 860 w 1029"/>
                  <a:gd name="T19" fmla="*/ 715 h 715"/>
                  <a:gd name="T20" fmla="*/ 885 w 1029"/>
                  <a:gd name="T21" fmla="*/ 715 h 715"/>
                  <a:gd name="T22" fmla="*/ 912 w 1029"/>
                  <a:gd name="T23" fmla="*/ 715 h 715"/>
                  <a:gd name="T24" fmla="*/ 1029 w 1029"/>
                  <a:gd name="T25" fmla="*/ 669 h 715"/>
                  <a:gd name="T26" fmla="*/ 360 w 1029"/>
                  <a:gd name="T27"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9" h="715">
                    <a:moveTo>
                      <a:pt x="360" y="0"/>
                    </a:moveTo>
                    <a:cubicBezTo>
                      <a:pt x="254" y="50"/>
                      <a:pt x="181" y="158"/>
                      <a:pt x="181" y="283"/>
                    </a:cubicBezTo>
                    <a:cubicBezTo>
                      <a:pt x="181" y="287"/>
                      <a:pt x="181" y="293"/>
                      <a:pt x="181" y="297"/>
                    </a:cubicBezTo>
                    <a:cubicBezTo>
                      <a:pt x="79" y="312"/>
                      <a:pt x="0" y="399"/>
                      <a:pt x="0" y="505"/>
                    </a:cubicBezTo>
                    <a:cubicBezTo>
                      <a:pt x="0" y="619"/>
                      <a:pt x="93" y="713"/>
                      <a:pt x="210" y="715"/>
                    </a:cubicBezTo>
                    <a:cubicBezTo>
                      <a:pt x="210" y="715"/>
                      <a:pt x="210" y="715"/>
                      <a:pt x="291" y="715"/>
                    </a:cubicBezTo>
                    <a:cubicBezTo>
                      <a:pt x="303" y="715"/>
                      <a:pt x="322" y="715"/>
                      <a:pt x="328" y="715"/>
                    </a:cubicBezTo>
                    <a:cubicBezTo>
                      <a:pt x="328" y="715"/>
                      <a:pt x="328" y="715"/>
                      <a:pt x="341" y="715"/>
                    </a:cubicBezTo>
                    <a:cubicBezTo>
                      <a:pt x="344" y="715"/>
                      <a:pt x="347" y="715"/>
                      <a:pt x="351" y="715"/>
                    </a:cubicBezTo>
                    <a:cubicBezTo>
                      <a:pt x="478" y="715"/>
                      <a:pt x="746" y="715"/>
                      <a:pt x="860" y="715"/>
                    </a:cubicBezTo>
                    <a:cubicBezTo>
                      <a:pt x="869" y="715"/>
                      <a:pt x="877" y="715"/>
                      <a:pt x="885" y="715"/>
                    </a:cubicBezTo>
                    <a:cubicBezTo>
                      <a:pt x="894" y="715"/>
                      <a:pt x="904" y="715"/>
                      <a:pt x="912" y="715"/>
                    </a:cubicBezTo>
                    <a:cubicBezTo>
                      <a:pt x="956" y="710"/>
                      <a:pt x="995" y="693"/>
                      <a:pt x="1029" y="669"/>
                    </a:cubicBezTo>
                    <a:lnTo>
                      <a:pt x="360" y="0"/>
                    </a:lnTo>
                    <a:close/>
                  </a:path>
                </a:pathLst>
              </a:custGeom>
              <a:solidFill>
                <a:srgbClr val="00BDF3"/>
              </a:solidFill>
              <a:ln>
                <a:noFill/>
              </a:ln>
            </p:spPr>
            <p:txBody>
              <a:bodyPr/>
              <a:lstStyle/>
              <a:p>
                <a:pPr marL="0" marR="0" lvl="0" indent="0" defTabSz="951248"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ysClr val="windowText" lastClr="000000"/>
                  </a:solidFill>
                  <a:effectLst/>
                  <a:uLnTx/>
                  <a:uFillTx/>
                </a:endParaRPr>
              </a:p>
            </p:txBody>
          </p:sp>
        </p:grpSp>
        <p:pic>
          <p:nvPicPr>
            <p:cNvPr id="75" name="Picture 74"/>
            <p:cNvPicPr>
              <a:picLocks noChangeAspect="1"/>
            </p:cNvPicPr>
            <p:nvPr/>
          </p:nvPicPr>
          <p:blipFill>
            <a:blip r:embed="rId5"/>
            <a:stretch>
              <a:fillRect/>
            </a:stretch>
          </p:blipFill>
          <p:spPr>
            <a:xfrm>
              <a:off x="659384" y="5944627"/>
              <a:ext cx="282276" cy="190440"/>
            </a:xfrm>
            <a:prstGeom prst="rect">
              <a:avLst/>
            </a:prstGeom>
          </p:spPr>
        </p:pic>
      </p:grpSp>
      <p:grpSp>
        <p:nvGrpSpPr>
          <p:cNvPr id="114" name="Group 4"/>
          <p:cNvGrpSpPr>
            <a:grpSpLocks noChangeAspect="1"/>
          </p:cNvGrpSpPr>
          <p:nvPr/>
        </p:nvGrpSpPr>
        <p:grpSpPr bwMode="auto">
          <a:xfrm>
            <a:off x="10310889" y="1713374"/>
            <a:ext cx="1243013" cy="784225"/>
            <a:chOff x="6390" y="1026"/>
            <a:chExt cx="783" cy="494"/>
          </a:xfrm>
        </p:grpSpPr>
        <p:sp>
          <p:nvSpPr>
            <p:cNvPr id="115" name="Freeform 5"/>
            <p:cNvSpPr>
              <a:spLocks noEditPoints="1"/>
            </p:cNvSpPr>
            <p:nvPr/>
          </p:nvSpPr>
          <p:spPr bwMode="auto">
            <a:xfrm>
              <a:off x="6607" y="1308"/>
              <a:ext cx="211" cy="212"/>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solidFill>
              <a:srgbClr val="62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Freeform 6"/>
            <p:cNvSpPr>
              <a:spLocks noEditPoints="1"/>
            </p:cNvSpPr>
            <p:nvPr/>
          </p:nvSpPr>
          <p:spPr bwMode="auto">
            <a:xfrm>
              <a:off x="6390" y="1286"/>
              <a:ext cx="220" cy="223"/>
            </a:xfrm>
            <a:custGeom>
              <a:avLst/>
              <a:gdLst>
                <a:gd name="T0" fmla="*/ 136 w 138"/>
                <a:gd name="T1" fmla="*/ 83 h 139"/>
                <a:gd name="T2" fmla="*/ 126 w 138"/>
                <a:gd name="T3" fmla="*/ 72 h 139"/>
                <a:gd name="T4" fmla="*/ 136 w 138"/>
                <a:gd name="T5" fmla="*/ 61 h 139"/>
                <a:gd name="T6" fmla="*/ 127 w 138"/>
                <a:gd name="T7" fmla="*/ 53 h 139"/>
                <a:gd name="T8" fmla="*/ 124 w 138"/>
                <a:gd name="T9" fmla="*/ 44 h 139"/>
                <a:gd name="T10" fmla="*/ 126 w 138"/>
                <a:gd name="T11" fmla="*/ 32 h 139"/>
                <a:gd name="T12" fmla="*/ 111 w 138"/>
                <a:gd name="T13" fmla="*/ 31 h 139"/>
                <a:gd name="T14" fmla="*/ 111 w 138"/>
                <a:gd name="T15" fmla="*/ 16 h 139"/>
                <a:gd name="T16" fmla="*/ 98 w 138"/>
                <a:gd name="T17" fmla="*/ 17 h 139"/>
                <a:gd name="T18" fmla="*/ 90 w 138"/>
                <a:gd name="T19" fmla="*/ 13 h 139"/>
                <a:gd name="T20" fmla="*/ 82 w 138"/>
                <a:gd name="T21" fmla="*/ 3 h 139"/>
                <a:gd name="T22" fmla="*/ 72 w 138"/>
                <a:gd name="T23" fmla="*/ 13 h 139"/>
                <a:gd name="T24" fmla="*/ 61 w 138"/>
                <a:gd name="T25" fmla="*/ 2 h 139"/>
                <a:gd name="T26" fmla="*/ 52 w 138"/>
                <a:gd name="T27" fmla="*/ 11 h 139"/>
                <a:gd name="T28" fmla="*/ 44 w 138"/>
                <a:gd name="T29" fmla="*/ 15 h 139"/>
                <a:gd name="T30" fmla="*/ 31 w 138"/>
                <a:gd name="T31" fmla="*/ 13 h 139"/>
                <a:gd name="T32" fmla="*/ 31 w 138"/>
                <a:gd name="T33" fmla="*/ 27 h 139"/>
                <a:gd name="T34" fmla="*/ 15 w 138"/>
                <a:gd name="T35" fmla="*/ 28 h 139"/>
                <a:gd name="T36" fmla="*/ 16 w 138"/>
                <a:gd name="T37" fmla="*/ 40 h 139"/>
                <a:gd name="T38" fmla="*/ 12 w 138"/>
                <a:gd name="T39" fmla="*/ 49 h 139"/>
                <a:gd name="T40" fmla="*/ 2 w 138"/>
                <a:gd name="T41" fmla="*/ 56 h 139"/>
                <a:gd name="T42" fmla="*/ 12 w 138"/>
                <a:gd name="T43" fmla="*/ 67 h 139"/>
                <a:gd name="T44" fmla="*/ 1 w 138"/>
                <a:gd name="T45" fmla="*/ 78 h 139"/>
                <a:gd name="T46" fmla="*/ 11 w 138"/>
                <a:gd name="T47" fmla="*/ 86 h 139"/>
                <a:gd name="T48" fmla="*/ 14 w 138"/>
                <a:gd name="T49" fmla="*/ 95 h 139"/>
                <a:gd name="T50" fmla="*/ 12 w 138"/>
                <a:gd name="T51" fmla="*/ 107 h 139"/>
                <a:gd name="T52" fmla="*/ 27 w 138"/>
                <a:gd name="T53" fmla="*/ 108 h 139"/>
                <a:gd name="T54" fmla="*/ 27 w 138"/>
                <a:gd name="T55" fmla="*/ 123 h 139"/>
                <a:gd name="T56" fmla="*/ 40 w 138"/>
                <a:gd name="T57" fmla="*/ 123 h 139"/>
                <a:gd name="T58" fmla="*/ 48 w 138"/>
                <a:gd name="T59" fmla="*/ 126 h 139"/>
                <a:gd name="T60" fmla="*/ 56 w 138"/>
                <a:gd name="T61" fmla="*/ 136 h 139"/>
                <a:gd name="T62" fmla="*/ 66 w 138"/>
                <a:gd name="T63" fmla="*/ 127 h 139"/>
                <a:gd name="T64" fmla="*/ 77 w 138"/>
                <a:gd name="T65" fmla="*/ 137 h 139"/>
                <a:gd name="T66" fmla="*/ 86 w 138"/>
                <a:gd name="T67" fmla="*/ 128 h 139"/>
                <a:gd name="T68" fmla="*/ 94 w 138"/>
                <a:gd name="T69" fmla="*/ 125 h 139"/>
                <a:gd name="T70" fmla="*/ 107 w 138"/>
                <a:gd name="T71" fmla="*/ 126 h 139"/>
                <a:gd name="T72" fmla="*/ 107 w 138"/>
                <a:gd name="T73" fmla="*/ 112 h 139"/>
                <a:gd name="T74" fmla="*/ 123 w 138"/>
                <a:gd name="T75" fmla="*/ 111 h 139"/>
                <a:gd name="T76" fmla="*/ 122 w 138"/>
                <a:gd name="T77" fmla="*/ 99 h 139"/>
                <a:gd name="T78" fmla="*/ 126 w 138"/>
                <a:gd name="T79" fmla="*/ 91 h 139"/>
                <a:gd name="T80" fmla="*/ 81 w 138"/>
                <a:gd name="T81" fmla="*/ 68 h 139"/>
                <a:gd name="T82" fmla="*/ 57 w 138"/>
                <a:gd name="T83" fmla="*/ 72 h 139"/>
                <a:gd name="T84" fmla="*/ 81 w 138"/>
                <a:gd name="T85" fmla="*/ 6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 h="139">
                  <a:moveTo>
                    <a:pt x="135" y="88"/>
                  </a:moveTo>
                  <a:cubicBezTo>
                    <a:pt x="137" y="87"/>
                    <a:pt x="138" y="85"/>
                    <a:pt x="136" y="83"/>
                  </a:cubicBezTo>
                  <a:cubicBezTo>
                    <a:pt x="129" y="77"/>
                    <a:pt x="129" y="77"/>
                    <a:pt x="129" y="77"/>
                  </a:cubicBezTo>
                  <a:cubicBezTo>
                    <a:pt x="127" y="75"/>
                    <a:pt x="126" y="73"/>
                    <a:pt x="126" y="72"/>
                  </a:cubicBezTo>
                  <a:cubicBezTo>
                    <a:pt x="126" y="72"/>
                    <a:pt x="128" y="69"/>
                    <a:pt x="130" y="67"/>
                  </a:cubicBezTo>
                  <a:cubicBezTo>
                    <a:pt x="136" y="61"/>
                    <a:pt x="136" y="61"/>
                    <a:pt x="136" y="61"/>
                  </a:cubicBezTo>
                  <a:cubicBezTo>
                    <a:pt x="138" y="59"/>
                    <a:pt x="138" y="57"/>
                    <a:pt x="136" y="56"/>
                  </a:cubicBezTo>
                  <a:cubicBezTo>
                    <a:pt x="127" y="53"/>
                    <a:pt x="127" y="53"/>
                    <a:pt x="127" y="53"/>
                  </a:cubicBezTo>
                  <a:cubicBezTo>
                    <a:pt x="125" y="52"/>
                    <a:pt x="123" y="51"/>
                    <a:pt x="123" y="50"/>
                  </a:cubicBezTo>
                  <a:cubicBezTo>
                    <a:pt x="122" y="50"/>
                    <a:pt x="123" y="46"/>
                    <a:pt x="124" y="44"/>
                  </a:cubicBezTo>
                  <a:cubicBezTo>
                    <a:pt x="128" y="36"/>
                    <a:pt x="128" y="36"/>
                    <a:pt x="128" y="36"/>
                  </a:cubicBezTo>
                  <a:cubicBezTo>
                    <a:pt x="129" y="34"/>
                    <a:pt x="128" y="32"/>
                    <a:pt x="126" y="32"/>
                  </a:cubicBezTo>
                  <a:cubicBezTo>
                    <a:pt x="116" y="32"/>
                    <a:pt x="116" y="32"/>
                    <a:pt x="116" y="32"/>
                  </a:cubicBezTo>
                  <a:cubicBezTo>
                    <a:pt x="114" y="32"/>
                    <a:pt x="111" y="32"/>
                    <a:pt x="111" y="31"/>
                  </a:cubicBezTo>
                  <a:cubicBezTo>
                    <a:pt x="111" y="31"/>
                    <a:pt x="110" y="28"/>
                    <a:pt x="110" y="25"/>
                  </a:cubicBezTo>
                  <a:cubicBezTo>
                    <a:pt x="111" y="16"/>
                    <a:pt x="111" y="16"/>
                    <a:pt x="111" y="16"/>
                  </a:cubicBezTo>
                  <a:cubicBezTo>
                    <a:pt x="111" y="13"/>
                    <a:pt x="109" y="12"/>
                    <a:pt x="107" y="13"/>
                  </a:cubicBezTo>
                  <a:cubicBezTo>
                    <a:pt x="98" y="17"/>
                    <a:pt x="98" y="17"/>
                    <a:pt x="98" y="17"/>
                  </a:cubicBezTo>
                  <a:cubicBezTo>
                    <a:pt x="96" y="18"/>
                    <a:pt x="94" y="18"/>
                    <a:pt x="93" y="18"/>
                  </a:cubicBezTo>
                  <a:cubicBezTo>
                    <a:pt x="93" y="18"/>
                    <a:pt x="91" y="15"/>
                    <a:pt x="90" y="13"/>
                  </a:cubicBezTo>
                  <a:cubicBezTo>
                    <a:pt x="87" y="4"/>
                    <a:pt x="87" y="4"/>
                    <a:pt x="87" y="4"/>
                  </a:cubicBezTo>
                  <a:cubicBezTo>
                    <a:pt x="86" y="2"/>
                    <a:pt x="84" y="1"/>
                    <a:pt x="82" y="3"/>
                  </a:cubicBezTo>
                  <a:cubicBezTo>
                    <a:pt x="76" y="9"/>
                    <a:pt x="76" y="9"/>
                    <a:pt x="76" y="9"/>
                  </a:cubicBezTo>
                  <a:cubicBezTo>
                    <a:pt x="74" y="11"/>
                    <a:pt x="72" y="13"/>
                    <a:pt x="72" y="13"/>
                  </a:cubicBezTo>
                  <a:cubicBezTo>
                    <a:pt x="71" y="13"/>
                    <a:pt x="68" y="11"/>
                    <a:pt x="66" y="9"/>
                  </a:cubicBezTo>
                  <a:cubicBezTo>
                    <a:pt x="61" y="2"/>
                    <a:pt x="61" y="2"/>
                    <a:pt x="61" y="2"/>
                  </a:cubicBezTo>
                  <a:cubicBezTo>
                    <a:pt x="59" y="0"/>
                    <a:pt x="57" y="0"/>
                    <a:pt x="56" y="3"/>
                  </a:cubicBezTo>
                  <a:cubicBezTo>
                    <a:pt x="52" y="11"/>
                    <a:pt x="52" y="11"/>
                    <a:pt x="52" y="11"/>
                  </a:cubicBezTo>
                  <a:cubicBezTo>
                    <a:pt x="51" y="14"/>
                    <a:pt x="50" y="16"/>
                    <a:pt x="50" y="16"/>
                  </a:cubicBezTo>
                  <a:cubicBezTo>
                    <a:pt x="49" y="16"/>
                    <a:pt x="46" y="16"/>
                    <a:pt x="44" y="15"/>
                  </a:cubicBezTo>
                  <a:cubicBezTo>
                    <a:pt x="35" y="10"/>
                    <a:pt x="35" y="10"/>
                    <a:pt x="35" y="10"/>
                  </a:cubicBezTo>
                  <a:cubicBezTo>
                    <a:pt x="33" y="9"/>
                    <a:pt x="31" y="10"/>
                    <a:pt x="31" y="13"/>
                  </a:cubicBezTo>
                  <a:cubicBezTo>
                    <a:pt x="31" y="22"/>
                    <a:pt x="31" y="22"/>
                    <a:pt x="31" y="22"/>
                  </a:cubicBezTo>
                  <a:cubicBezTo>
                    <a:pt x="31" y="25"/>
                    <a:pt x="31" y="27"/>
                    <a:pt x="31" y="27"/>
                  </a:cubicBezTo>
                  <a:cubicBezTo>
                    <a:pt x="30" y="28"/>
                    <a:pt x="27" y="29"/>
                    <a:pt x="24" y="28"/>
                  </a:cubicBezTo>
                  <a:cubicBezTo>
                    <a:pt x="15" y="28"/>
                    <a:pt x="15" y="28"/>
                    <a:pt x="15" y="28"/>
                  </a:cubicBezTo>
                  <a:cubicBezTo>
                    <a:pt x="13" y="28"/>
                    <a:pt x="11" y="29"/>
                    <a:pt x="12" y="32"/>
                  </a:cubicBezTo>
                  <a:cubicBezTo>
                    <a:pt x="16" y="40"/>
                    <a:pt x="16" y="40"/>
                    <a:pt x="16" y="40"/>
                  </a:cubicBezTo>
                  <a:cubicBezTo>
                    <a:pt x="17" y="43"/>
                    <a:pt x="18" y="45"/>
                    <a:pt x="17" y="45"/>
                  </a:cubicBezTo>
                  <a:cubicBezTo>
                    <a:pt x="17" y="46"/>
                    <a:pt x="15" y="48"/>
                    <a:pt x="12" y="49"/>
                  </a:cubicBezTo>
                  <a:cubicBezTo>
                    <a:pt x="3" y="51"/>
                    <a:pt x="3" y="51"/>
                    <a:pt x="3" y="51"/>
                  </a:cubicBezTo>
                  <a:cubicBezTo>
                    <a:pt x="1" y="52"/>
                    <a:pt x="0" y="54"/>
                    <a:pt x="2" y="56"/>
                  </a:cubicBezTo>
                  <a:cubicBezTo>
                    <a:pt x="9" y="63"/>
                    <a:pt x="9" y="63"/>
                    <a:pt x="9" y="63"/>
                  </a:cubicBezTo>
                  <a:cubicBezTo>
                    <a:pt x="11" y="64"/>
                    <a:pt x="12" y="66"/>
                    <a:pt x="12" y="67"/>
                  </a:cubicBezTo>
                  <a:cubicBezTo>
                    <a:pt x="12" y="68"/>
                    <a:pt x="10" y="70"/>
                    <a:pt x="8" y="72"/>
                  </a:cubicBezTo>
                  <a:cubicBezTo>
                    <a:pt x="1" y="78"/>
                    <a:pt x="1" y="78"/>
                    <a:pt x="1" y="78"/>
                  </a:cubicBezTo>
                  <a:cubicBezTo>
                    <a:pt x="0" y="80"/>
                    <a:pt x="0" y="82"/>
                    <a:pt x="2" y="83"/>
                  </a:cubicBezTo>
                  <a:cubicBezTo>
                    <a:pt x="11" y="86"/>
                    <a:pt x="11" y="86"/>
                    <a:pt x="11" y="86"/>
                  </a:cubicBezTo>
                  <a:cubicBezTo>
                    <a:pt x="13" y="87"/>
                    <a:pt x="15" y="89"/>
                    <a:pt x="15" y="89"/>
                  </a:cubicBezTo>
                  <a:cubicBezTo>
                    <a:pt x="16" y="90"/>
                    <a:pt x="15" y="93"/>
                    <a:pt x="14" y="95"/>
                  </a:cubicBezTo>
                  <a:cubicBezTo>
                    <a:pt x="10" y="103"/>
                    <a:pt x="10" y="103"/>
                    <a:pt x="10" y="103"/>
                  </a:cubicBezTo>
                  <a:cubicBezTo>
                    <a:pt x="9" y="105"/>
                    <a:pt x="10" y="107"/>
                    <a:pt x="12" y="107"/>
                  </a:cubicBezTo>
                  <a:cubicBezTo>
                    <a:pt x="21" y="107"/>
                    <a:pt x="21" y="107"/>
                    <a:pt x="21" y="107"/>
                  </a:cubicBezTo>
                  <a:cubicBezTo>
                    <a:pt x="24" y="107"/>
                    <a:pt x="26" y="108"/>
                    <a:pt x="27" y="108"/>
                  </a:cubicBezTo>
                  <a:cubicBezTo>
                    <a:pt x="27" y="108"/>
                    <a:pt x="28" y="112"/>
                    <a:pt x="28" y="114"/>
                  </a:cubicBezTo>
                  <a:cubicBezTo>
                    <a:pt x="27" y="123"/>
                    <a:pt x="27" y="123"/>
                    <a:pt x="27" y="123"/>
                  </a:cubicBezTo>
                  <a:cubicBezTo>
                    <a:pt x="27" y="126"/>
                    <a:pt x="29" y="127"/>
                    <a:pt x="31" y="126"/>
                  </a:cubicBezTo>
                  <a:cubicBezTo>
                    <a:pt x="40" y="123"/>
                    <a:pt x="40" y="123"/>
                    <a:pt x="40" y="123"/>
                  </a:cubicBezTo>
                  <a:cubicBezTo>
                    <a:pt x="42" y="122"/>
                    <a:pt x="44" y="121"/>
                    <a:pt x="45" y="121"/>
                  </a:cubicBezTo>
                  <a:cubicBezTo>
                    <a:pt x="45" y="121"/>
                    <a:pt x="47" y="124"/>
                    <a:pt x="48" y="126"/>
                  </a:cubicBezTo>
                  <a:cubicBezTo>
                    <a:pt x="51" y="135"/>
                    <a:pt x="51" y="135"/>
                    <a:pt x="51" y="135"/>
                  </a:cubicBezTo>
                  <a:cubicBezTo>
                    <a:pt x="52" y="138"/>
                    <a:pt x="54" y="138"/>
                    <a:pt x="56" y="136"/>
                  </a:cubicBezTo>
                  <a:cubicBezTo>
                    <a:pt x="62" y="130"/>
                    <a:pt x="62" y="130"/>
                    <a:pt x="62" y="130"/>
                  </a:cubicBezTo>
                  <a:cubicBezTo>
                    <a:pt x="64" y="128"/>
                    <a:pt x="66" y="127"/>
                    <a:pt x="66" y="127"/>
                  </a:cubicBezTo>
                  <a:cubicBezTo>
                    <a:pt x="67" y="127"/>
                    <a:pt x="70" y="128"/>
                    <a:pt x="71" y="130"/>
                  </a:cubicBezTo>
                  <a:cubicBezTo>
                    <a:pt x="77" y="137"/>
                    <a:pt x="77" y="137"/>
                    <a:pt x="77" y="137"/>
                  </a:cubicBezTo>
                  <a:cubicBezTo>
                    <a:pt x="79" y="139"/>
                    <a:pt x="81" y="139"/>
                    <a:pt x="82" y="136"/>
                  </a:cubicBezTo>
                  <a:cubicBezTo>
                    <a:pt x="86" y="128"/>
                    <a:pt x="86" y="128"/>
                    <a:pt x="86" y="128"/>
                  </a:cubicBezTo>
                  <a:cubicBezTo>
                    <a:pt x="87" y="125"/>
                    <a:pt x="88" y="123"/>
                    <a:pt x="88" y="123"/>
                  </a:cubicBezTo>
                  <a:cubicBezTo>
                    <a:pt x="89" y="123"/>
                    <a:pt x="92" y="124"/>
                    <a:pt x="94" y="125"/>
                  </a:cubicBezTo>
                  <a:cubicBezTo>
                    <a:pt x="103" y="129"/>
                    <a:pt x="103" y="129"/>
                    <a:pt x="103" y="129"/>
                  </a:cubicBezTo>
                  <a:cubicBezTo>
                    <a:pt x="105" y="130"/>
                    <a:pt x="107" y="129"/>
                    <a:pt x="107" y="126"/>
                  </a:cubicBezTo>
                  <a:cubicBezTo>
                    <a:pt x="107" y="117"/>
                    <a:pt x="107" y="117"/>
                    <a:pt x="107" y="117"/>
                  </a:cubicBezTo>
                  <a:cubicBezTo>
                    <a:pt x="107" y="115"/>
                    <a:pt x="107" y="112"/>
                    <a:pt x="107" y="112"/>
                  </a:cubicBezTo>
                  <a:cubicBezTo>
                    <a:pt x="108" y="111"/>
                    <a:pt x="111" y="110"/>
                    <a:pt x="114" y="111"/>
                  </a:cubicBezTo>
                  <a:cubicBezTo>
                    <a:pt x="123" y="111"/>
                    <a:pt x="123" y="111"/>
                    <a:pt x="123" y="111"/>
                  </a:cubicBezTo>
                  <a:cubicBezTo>
                    <a:pt x="125" y="112"/>
                    <a:pt x="127" y="110"/>
                    <a:pt x="126" y="107"/>
                  </a:cubicBezTo>
                  <a:cubicBezTo>
                    <a:pt x="122" y="99"/>
                    <a:pt x="122" y="99"/>
                    <a:pt x="122" y="99"/>
                  </a:cubicBezTo>
                  <a:cubicBezTo>
                    <a:pt x="121" y="97"/>
                    <a:pt x="120" y="94"/>
                    <a:pt x="121" y="94"/>
                  </a:cubicBezTo>
                  <a:cubicBezTo>
                    <a:pt x="121" y="93"/>
                    <a:pt x="123" y="91"/>
                    <a:pt x="126" y="91"/>
                  </a:cubicBezTo>
                  <a:lnTo>
                    <a:pt x="135" y="88"/>
                  </a:lnTo>
                  <a:close/>
                  <a:moveTo>
                    <a:pt x="81" y="68"/>
                  </a:moveTo>
                  <a:cubicBezTo>
                    <a:pt x="82" y="74"/>
                    <a:pt x="77" y="80"/>
                    <a:pt x="71" y="81"/>
                  </a:cubicBezTo>
                  <a:cubicBezTo>
                    <a:pt x="64" y="83"/>
                    <a:pt x="58" y="78"/>
                    <a:pt x="57" y="72"/>
                  </a:cubicBezTo>
                  <a:cubicBezTo>
                    <a:pt x="56" y="65"/>
                    <a:pt x="60" y="59"/>
                    <a:pt x="67" y="58"/>
                  </a:cubicBezTo>
                  <a:cubicBezTo>
                    <a:pt x="74" y="57"/>
                    <a:pt x="80" y="61"/>
                    <a:pt x="81" y="68"/>
                  </a:cubicBez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Freeform 7"/>
            <p:cNvSpPr>
              <a:spLocks noEditPoints="1"/>
            </p:cNvSpPr>
            <p:nvPr/>
          </p:nvSpPr>
          <p:spPr bwMode="auto">
            <a:xfrm>
              <a:off x="6749" y="1026"/>
              <a:ext cx="424" cy="425"/>
            </a:xfrm>
            <a:custGeom>
              <a:avLst/>
              <a:gdLst>
                <a:gd name="T0" fmla="*/ 238 w 265"/>
                <a:gd name="T1" fmla="*/ 106 h 265"/>
                <a:gd name="T2" fmla="*/ 253 w 265"/>
                <a:gd name="T3" fmla="*/ 77 h 265"/>
                <a:gd name="T4" fmla="*/ 219 w 265"/>
                <a:gd name="T5" fmla="*/ 67 h 265"/>
                <a:gd name="T6" fmla="*/ 221 w 265"/>
                <a:gd name="T7" fmla="*/ 34 h 265"/>
                <a:gd name="T8" fmla="*/ 188 w 265"/>
                <a:gd name="T9" fmla="*/ 39 h 265"/>
                <a:gd name="T10" fmla="*/ 177 w 265"/>
                <a:gd name="T11" fmla="*/ 8 h 265"/>
                <a:gd name="T12" fmla="*/ 147 w 265"/>
                <a:gd name="T13" fmla="*/ 25 h 265"/>
                <a:gd name="T14" fmla="*/ 126 w 265"/>
                <a:gd name="T15" fmla="*/ 0 h 265"/>
                <a:gd name="T16" fmla="*/ 105 w 265"/>
                <a:gd name="T17" fmla="*/ 27 h 265"/>
                <a:gd name="T18" fmla="*/ 76 w 265"/>
                <a:gd name="T19" fmla="*/ 13 h 265"/>
                <a:gd name="T20" fmla="*/ 66 w 265"/>
                <a:gd name="T21" fmla="*/ 46 h 265"/>
                <a:gd name="T22" fmla="*/ 34 w 265"/>
                <a:gd name="T23" fmla="*/ 44 h 265"/>
                <a:gd name="T24" fmla="*/ 38 w 265"/>
                <a:gd name="T25" fmla="*/ 77 h 265"/>
                <a:gd name="T26" fmla="*/ 8 w 265"/>
                <a:gd name="T27" fmla="*/ 88 h 265"/>
                <a:gd name="T28" fmla="*/ 24 w 265"/>
                <a:gd name="T29" fmla="*/ 118 h 265"/>
                <a:gd name="T30" fmla="*/ 0 w 265"/>
                <a:gd name="T31" fmla="*/ 140 h 265"/>
                <a:gd name="T32" fmla="*/ 27 w 265"/>
                <a:gd name="T33" fmla="*/ 160 h 265"/>
                <a:gd name="T34" fmla="*/ 12 w 265"/>
                <a:gd name="T35" fmla="*/ 189 h 265"/>
                <a:gd name="T36" fmla="*/ 46 w 265"/>
                <a:gd name="T37" fmla="*/ 199 h 265"/>
                <a:gd name="T38" fmla="*/ 43 w 265"/>
                <a:gd name="T39" fmla="*/ 231 h 265"/>
                <a:gd name="T40" fmla="*/ 77 w 265"/>
                <a:gd name="T41" fmla="*/ 227 h 265"/>
                <a:gd name="T42" fmla="*/ 87 w 265"/>
                <a:gd name="T43" fmla="*/ 258 h 265"/>
                <a:gd name="T44" fmla="*/ 118 w 265"/>
                <a:gd name="T45" fmla="*/ 241 h 265"/>
                <a:gd name="T46" fmla="*/ 139 w 265"/>
                <a:gd name="T47" fmla="*/ 265 h 265"/>
                <a:gd name="T48" fmla="*/ 160 w 265"/>
                <a:gd name="T49" fmla="*/ 239 h 265"/>
                <a:gd name="T50" fmla="*/ 189 w 265"/>
                <a:gd name="T51" fmla="*/ 253 h 265"/>
                <a:gd name="T52" fmla="*/ 198 w 265"/>
                <a:gd name="T53" fmla="*/ 220 h 265"/>
                <a:gd name="T54" fmla="*/ 231 w 265"/>
                <a:gd name="T55" fmla="*/ 222 h 265"/>
                <a:gd name="T56" fmla="*/ 226 w 265"/>
                <a:gd name="T57" fmla="*/ 188 h 265"/>
                <a:gd name="T58" fmla="*/ 257 w 265"/>
                <a:gd name="T59" fmla="*/ 178 h 265"/>
                <a:gd name="T60" fmla="*/ 241 w 265"/>
                <a:gd name="T61" fmla="*/ 148 h 265"/>
                <a:gd name="T62" fmla="*/ 265 w 265"/>
                <a:gd name="T63" fmla="*/ 126 h 265"/>
                <a:gd name="T64" fmla="*/ 204 w 265"/>
                <a:gd name="T65" fmla="*/ 158 h 265"/>
                <a:gd name="T66" fmla="*/ 204 w 265"/>
                <a:gd name="T67" fmla="*/ 108 h 265"/>
                <a:gd name="T68" fmla="*/ 214 w 265"/>
                <a:gd name="T69" fmla="*/ 154 h 265"/>
                <a:gd name="T70" fmla="*/ 163 w 265"/>
                <a:gd name="T71" fmla="*/ 109 h 265"/>
                <a:gd name="T72" fmla="*/ 175 w 265"/>
                <a:gd name="T73" fmla="*/ 60 h 265"/>
                <a:gd name="T74" fmla="*/ 111 w 265"/>
                <a:gd name="T75" fmla="*/ 50 h 265"/>
                <a:gd name="T76" fmla="*/ 158 w 265"/>
                <a:gd name="T77" fmla="*/ 60 h 265"/>
                <a:gd name="T78" fmla="*/ 107 w 265"/>
                <a:gd name="T79" fmla="*/ 60 h 265"/>
                <a:gd name="T80" fmla="*/ 132 w 265"/>
                <a:gd name="T81" fmla="*/ 154 h 265"/>
                <a:gd name="T82" fmla="*/ 153 w 265"/>
                <a:gd name="T83" fmla="*/ 133 h 265"/>
                <a:gd name="T84" fmla="*/ 108 w 265"/>
                <a:gd name="T85" fmla="*/ 101 h 265"/>
                <a:gd name="T86" fmla="*/ 59 w 265"/>
                <a:gd name="T87" fmla="*/ 89 h 265"/>
                <a:gd name="T88" fmla="*/ 50 w 265"/>
                <a:gd name="T89" fmla="*/ 153 h 265"/>
                <a:gd name="T90" fmla="*/ 60 w 265"/>
                <a:gd name="T91" fmla="*/ 107 h 265"/>
                <a:gd name="T92" fmla="*/ 60 w 265"/>
                <a:gd name="T93" fmla="*/ 157 h 265"/>
                <a:gd name="T94" fmla="*/ 63 w 265"/>
                <a:gd name="T95" fmla="*/ 165 h 265"/>
                <a:gd name="T96" fmla="*/ 98 w 265"/>
                <a:gd name="T97" fmla="*/ 201 h 265"/>
                <a:gd name="T98" fmla="*/ 58 w 265"/>
                <a:gd name="T99" fmla="*/ 175 h 265"/>
                <a:gd name="T100" fmla="*/ 110 w 265"/>
                <a:gd name="T101" fmla="*/ 214 h 265"/>
                <a:gd name="T102" fmla="*/ 136 w 265"/>
                <a:gd name="T103" fmla="*/ 171 h 265"/>
                <a:gd name="T104" fmla="*/ 174 w 265"/>
                <a:gd name="T105" fmla="*/ 206 h 265"/>
                <a:gd name="T106" fmla="*/ 162 w 265"/>
                <a:gd name="T107" fmla="*/ 157 h 265"/>
                <a:gd name="T108" fmla="*/ 192 w 265"/>
                <a:gd name="T109" fmla="*/ 19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5" h="265">
                  <a:moveTo>
                    <a:pt x="260" y="121"/>
                  </a:moveTo>
                  <a:cubicBezTo>
                    <a:pt x="241" y="118"/>
                    <a:pt x="241" y="118"/>
                    <a:pt x="241" y="118"/>
                  </a:cubicBezTo>
                  <a:cubicBezTo>
                    <a:pt x="240" y="114"/>
                    <a:pt x="239" y="110"/>
                    <a:pt x="238" y="106"/>
                  </a:cubicBezTo>
                  <a:cubicBezTo>
                    <a:pt x="255" y="95"/>
                    <a:pt x="255" y="95"/>
                    <a:pt x="255" y="95"/>
                  </a:cubicBezTo>
                  <a:cubicBezTo>
                    <a:pt x="258" y="94"/>
                    <a:pt x="259" y="91"/>
                    <a:pt x="258" y="89"/>
                  </a:cubicBezTo>
                  <a:cubicBezTo>
                    <a:pt x="253" y="77"/>
                    <a:pt x="253" y="77"/>
                    <a:pt x="253" y="77"/>
                  </a:cubicBezTo>
                  <a:cubicBezTo>
                    <a:pt x="252" y="74"/>
                    <a:pt x="249" y="73"/>
                    <a:pt x="246" y="74"/>
                  </a:cubicBezTo>
                  <a:cubicBezTo>
                    <a:pt x="227" y="78"/>
                    <a:pt x="227" y="78"/>
                    <a:pt x="227" y="78"/>
                  </a:cubicBezTo>
                  <a:cubicBezTo>
                    <a:pt x="225" y="74"/>
                    <a:pt x="222" y="71"/>
                    <a:pt x="219" y="67"/>
                  </a:cubicBezTo>
                  <a:cubicBezTo>
                    <a:pt x="231" y="51"/>
                    <a:pt x="231" y="51"/>
                    <a:pt x="231" y="51"/>
                  </a:cubicBezTo>
                  <a:cubicBezTo>
                    <a:pt x="233" y="49"/>
                    <a:pt x="233" y="46"/>
                    <a:pt x="231" y="44"/>
                  </a:cubicBezTo>
                  <a:cubicBezTo>
                    <a:pt x="221" y="34"/>
                    <a:pt x="221" y="34"/>
                    <a:pt x="221" y="34"/>
                  </a:cubicBezTo>
                  <a:cubicBezTo>
                    <a:pt x="220" y="33"/>
                    <a:pt x="217" y="33"/>
                    <a:pt x="215" y="34"/>
                  </a:cubicBezTo>
                  <a:cubicBezTo>
                    <a:pt x="198" y="46"/>
                    <a:pt x="198" y="46"/>
                    <a:pt x="198" y="46"/>
                  </a:cubicBezTo>
                  <a:cubicBezTo>
                    <a:pt x="195" y="43"/>
                    <a:pt x="192" y="41"/>
                    <a:pt x="188" y="39"/>
                  </a:cubicBezTo>
                  <a:cubicBezTo>
                    <a:pt x="193" y="19"/>
                    <a:pt x="193" y="19"/>
                    <a:pt x="193" y="19"/>
                  </a:cubicBezTo>
                  <a:cubicBezTo>
                    <a:pt x="193" y="17"/>
                    <a:pt x="192" y="14"/>
                    <a:pt x="190" y="13"/>
                  </a:cubicBezTo>
                  <a:cubicBezTo>
                    <a:pt x="177" y="8"/>
                    <a:pt x="177" y="8"/>
                    <a:pt x="177" y="8"/>
                  </a:cubicBezTo>
                  <a:cubicBezTo>
                    <a:pt x="175" y="7"/>
                    <a:pt x="172" y="8"/>
                    <a:pt x="171" y="10"/>
                  </a:cubicBezTo>
                  <a:cubicBezTo>
                    <a:pt x="161" y="28"/>
                    <a:pt x="161" y="28"/>
                    <a:pt x="161" y="28"/>
                  </a:cubicBezTo>
                  <a:cubicBezTo>
                    <a:pt x="156" y="26"/>
                    <a:pt x="152" y="25"/>
                    <a:pt x="147" y="25"/>
                  </a:cubicBezTo>
                  <a:cubicBezTo>
                    <a:pt x="144" y="5"/>
                    <a:pt x="144" y="5"/>
                    <a:pt x="144" y="5"/>
                  </a:cubicBezTo>
                  <a:cubicBezTo>
                    <a:pt x="144" y="2"/>
                    <a:pt x="142" y="0"/>
                    <a:pt x="139" y="0"/>
                  </a:cubicBezTo>
                  <a:cubicBezTo>
                    <a:pt x="126" y="0"/>
                    <a:pt x="126" y="0"/>
                    <a:pt x="126" y="0"/>
                  </a:cubicBezTo>
                  <a:cubicBezTo>
                    <a:pt x="123" y="0"/>
                    <a:pt x="121" y="2"/>
                    <a:pt x="121" y="5"/>
                  </a:cubicBezTo>
                  <a:cubicBezTo>
                    <a:pt x="118" y="25"/>
                    <a:pt x="118" y="25"/>
                    <a:pt x="118" y="25"/>
                  </a:cubicBezTo>
                  <a:cubicBezTo>
                    <a:pt x="113" y="25"/>
                    <a:pt x="109" y="26"/>
                    <a:pt x="105" y="27"/>
                  </a:cubicBezTo>
                  <a:cubicBezTo>
                    <a:pt x="95" y="10"/>
                    <a:pt x="95" y="10"/>
                    <a:pt x="95" y="10"/>
                  </a:cubicBezTo>
                  <a:cubicBezTo>
                    <a:pt x="94" y="8"/>
                    <a:pt x="91" y="7"/>
                    <a:pt x="88" y="8"/>
                  </a:cubicBezTo>
                  <a:cubicBezTo>
                    <a:pt x="76" y="13"/>
                    <a:pt x="76" y="13"/>
                    <a:pt x="76" y="13"/>
                  </a:cubicBezTo>
                  <a:cubicBezTo>
                    <a:pt x="74" y="14"/>
                    <a:pt x="72" y="16"/>
                    <a:pt x="73" y="19"/>
                  </a:cubicBezTo>
                  <a:cubicBezTo>
                    <a:pt x="78" y="38"/>
                    <a:pt x="78" y="38"/>
                    <a:pt x="78" y="38"/>
                  </a:cubicBezTo>
                  <a:cubicBezTo>
                    <a:pt x="74" y="41"/>
                    <a:pt x="70" y="43"/>
                    <a:pt x="66" y="46"/>
                  </a:cubicBezTo>
                  <a:cubicBezTo>
                    <a:pt x="50" y="34"/>
                    <a:pt x="50" y="34"/>
                    <a:pt x="50" y="34"/>
                  </a:cubicBezTo>
                  <a:cubicBezTo>
                    <a:pt x="48" y="33"/>
                    <a:pt x="45" y="33"/>
                    <a:pt x="43" y="34"/>
                  </a:cubicBezTo>
                  <a:cubicBezTo>
                    <a:pt x="34" y="44"/>
                    <a:pt x="34" y="44"/>
                    <a:pt x="34" y="44"/>
                  </a:cubicBezTo>
                  <a:cubicBezTo>
                    <a:pt x="32" y="46"/>
                    <a:pt x="32" y="49"/>
                    <a:pt x="33" y="51"/>
                  </a:cubicBezTo>
                  <a:cubicBezTo>
                    <a:pt x="46" y="67"/>
                    <a:pt x="46" y="67"/>
                    <a:pt x="46" y="67"/>
                  </a:cubicBezTo>
                  <a:cubicBezTo>
                    <a:pt x="43" y="70"/>
                    <a:pt x="41" y="74"/>
                    <a:pt x="38" y="77"/>
                  </a:cubicBezTo>
                  <a:cubicBezTo>
                    <a:pt x="19" y="72"/>
                    <a:pt x="19" y="72"/>
                    <a:pt x="19" y="72"/>
                  </a:cubicBezTo>
                  <a:cubicBezTo>
                    <a:pt x="16" y="72"/>
                    <a:pt x="14" y="73"/>
                    <a:pt x="13" y="75"/>
                  </a:cubicBezTo>
                  <a:cubicBezTo>
                    <a:pt x="8" y="88"/>
                    <a:pt x="8" y="88"/>
                    <a:pt x="8" y="88"/>
                  </a:cubicBezTo>
                  <a:cubicBezTo>
                    <a:pt x="7" y="90"/>
                    <a:pt x="8" y="93"/>
                    <a:pt x="10" y="94"/>
                  </a:cubicBezTo>
                  <a:cubicBezTo>
                    <a:pt x="27" y="105"/>
                    <a:pt x="27" y="105"/>
                    <a:pt x="27" y="105"/>
                  </a:cubicBezTo>
                  <a:cubicBezTo>
                    <a:pt x="26" y="109"/>
                    <a:pt x="25" y="114"/>
                    <a:pt x="24" y="118"/>
                  </a:cubicBezTo>
                  <a:cubicBezTo>
                    <a:pt x="4" y="121"/>
                    <a:pt x="4" y="121"/>
                    <a:pt x="4" y="121"/>
                  </a:cubicBezTo>
                  <a:cubicBezTo>
                    <a:pt x="2" y="121"/>
                    <a:pt x="0" y="124"/>
                    <a:pt x="0" y="126"/>
                  </a:cubicBezTo>
                  <a:cubicBezTo>
                    <a:pt x="0" y="140"/>
                    <a:pt x="0" y="140"/>
                    <a:pt x="0" y="140"/>
                  </a:cubicBezTo>
                  <a:cubicBezTo>
                    <a:pt x="0" y="142"/>
                    <a:pt x="2" y="144"/>
                    <a:pt x="4" y="145"/>
                  </a:cubicBezTo>
                  <a:cubicBezTo>
                    <a:pt x="24" y="148"/>
                    <a:pt x="24" y="148"/>
                    <a:pt x="24" y="148"/>
                  </a:cubicBezTo>
                  <a:cubicBezTo>
                    <a:pt x="25" y="152"/>
                    <a:pt x="26" y="156"/>
                    <a:pt x="27" y="160"/>
                  </a:cubicBezTo>
                  <a:cubicBezTo>
                    <a:pt x="9" y="170"/>
                    <a:pt x="9" y="170"/>
                    <a:pt x="9" y="170"/>
                  </a:cubicBezTo>
                  <a:cubicBezTo>
                    <a:pt x="7" y="172"/>
                    <a:pt x="6" y="175"/>
                    <a:pt x="7" y="177"/>
                  </a:cubicBezTo>
                  <a:cubicBezTo>
                    <a:pt x="12" y="189"/>
                    <a:pt x="12" y="189"/>
                    <a:pt x="12" y="189"/>
                  </a:cubicBezTo>
                  <a:cubicBezTo>
                    <a:pt x="13" y="192"/>
                    <a:pt x="16" y="193"/>
                    <a:pt x="18" y="192"/>
                  </a:cubicBezTo>
                  <a:cubicBezTo>
                    <a:pt x="38" y="187"/>
                    <a:pt x="38" y="187"/>
                    <a:pt x="38" y="187"/>
                  </a:cubicBezTo>
                  <a:cubicBezTo>
                    <a:pt x="40" y="191"/>
                    <a:pt x="43" y="195"/>
                    <a:pt x="46" y="199"/>
                  </a:cubicBezTo>
                  <a:cubicBezTo>
                    <a:pt x="33" y="215"/>
                    <a:pt x="33" y="215"/>
                    <a:pt x="33" y="215"/>
                  </a:cubicBezTo>
                  <a:cubicBezTo>
                    <a:pt x="32" y="217"/>
                    <a:pt x="32" y="220"/>
                    <a:pt x="34" y="222"/>
                  </a:cubicBezTo>
                  <a:cubicBezTo>
                    <a:pt x="43" y="231"/>
                    <a:pt x="43" y="231"/>
                    <a:pt x="43" y="231"/>
                  </a:cubicBezTo>
                  <a:cubicBezTo>
                    <a:pt x="45" y="233"/>
                    <a:pt x="48" y="233"/>
                    <a:pt x="50" y="232"/>
                  </a:cubicBezTo>
                  <a:cubicBezTo>
                    <a:pt x="66" y="220"/>
                    <a:pt x="66" y="220"/>
                    <a:pt x="66" y="220"/>
                  </a:cubicBezTo>
                  <a:cubicBezTo>
                    <a:pt x="70" y="222"/>
                    <a:pt x="73" y="225"/>
                    <a:pt x="77" y="227"/>
                  </a:cubicBezTo>
                  <a:cubicBezTo>
                    <a:pt x="72" y="246"/>
                    <a:pt x="72" y="246"/>
                    <a:pt x="72" y="246"/>
                  </a:cubicBezTo>
                  <a:cubicBezTo>
                    <a:pt x="71" y="249"/>
                    <a:pt x="73" y="252"/>
                    <a:pt x="75" y="253"/>
                  </a:cubicBezTo>
                  <a:cubicBezTo>
                    <a:pt x="87" y="258"/>
                    <a:pt x="87" y="258"/>
                    <a:pt x="87" y="258"/>
                  </a:cubicBezTo>
                  <a:cubicBezTo>
                    <a:pt x="90" y="259"/>
                    <a:pt x="92" y="258"/>
                    <a:pt x="94" y="256"/>
                  </a:cubicBezTo>
                  <a:cubicBezTo>
                    <a:pt x="104" y="238"/>
                    <a:pt x="104" y="238"/>
                    <a:pt x="104" y="238"/>
                  </a:cubicBezTo>
                  <a:cubicBezTo>
                    <a:pt x="108" y="240"/>
                    <a:pt x="113" y="240"/>
                    <a:pt x="118" y="241"/>
                  </a:cubicBezTo>
                  <a:cubicBezTo>
                    <a:pt x="121" y="261"/>
                    <a:pt x="121" y="261"/>
                    <a:pt x="121" y="261"/>
                  </a:cubicBezTo>
                  <a:cubicBezTo>
                    <a:pt x="121" y="263"/>
                    <a:pt x="123" y="265"/>
                    <a:pt x="126" y="265"/>
                  </a:cubicBezTo>
                  <a:cubicBezTo>
                    <a:pt x="139" y="265"/>
                    <a:pt x="139" y="265"/>
                    <a:pt x="139" y="265"/>
                  </a:cubicBezTo>
                  <a:cubicBezTo>
                    <a:pt x="142" y="265"/>
                    <a:pt x="144" y="263"/>
                    <a:pt x="144" y="261"/>
                  </a:cubicBezTo>
                  <a:cubicBezTo>
                    <a:pt x="147" y="241"/>
                    <a:pt x="147" y="241"/>
                    <a:pt x="147" y="241"/>
                  </a:cubicBezTo>
                  <a:cubicBezTo>
                    <a:pt x="151" y="240"/>
                    <a:pt x="156" y="240"/>
                    <a:pt x="160" y="239"/>
                  </a:cubicBezTo>
                  <a:cubicBezTo>
                    <a:pt x="170" y="256"/>
                    <a:pt x="170" y="256"/>
                    <a:pt x="170" y="256"/>
                  </a:cubicBezTo>
                  <a:cubicBezTo>
                    <a:pt x="171" y="258"/>
                    <a:pt x="174" y="259"/>
                    <a:pt x="176" y="258"/>
                  </a:cubicBezTo>
                  <a:cubicBezTo>
                    <a:pt x="189" y="253"/>
                    <a:pt x="189" y="253"/>
                    <a:pt x="189" y="253"/>
                  </a:cubicBezTo>
                  <a:cubicBezTo>
                    <a:pt x="191" y="252"/>
                    <a:pt x="192" y="249"/>
                    <a:pt x="192" y="247"/>
                  </a:cubicBezTo>
                  <a:cubicBezTo>
                    <a:pt x="187" y="227"/>
                    <a:pt x="187" y="227"/>
                    <a:pt x="187" y="227"/>
                  </a:cubicBezTo>
                  <a:cubicBezTo>
                    <a:pt x="191" y="225"/>
                    <a:pt x="195" y="223"/>
                    <a:pt x="198" y="220"/>
                  </a:cubicBezTo>
                  <a:cubicBezTo>
                    <a:pt x="215" y="232"/>
                    <a:pt x="215" y="232"/>
                    <a:pt x="215" y="232"/>
                  </a:cubicBezTo>
                  <a:cubicBezTo>
                    <a:pt x="217" y="233"/>
                    <a:pt x="220" y="233"/>
                    <a:pt x="221" y="231"/>
                  </a:cubicBezTo>
                  <a:cubicBezTo>
                    <a:pt x="231" y="222"/>
                    <a:pt x="231" y="222"/>
                    <a:pt x="231" y="222"/>
                  </a:cubicBezTo>
                  <a:cubicBezTo>
                    <a:pt x="233" y="220"/>
                    <a:pt x="233" y="217"/>
                    <a:pt x="231" y="215"/>
                  </a:cubicBezTo>
                  <a:cubicBezTo>
                    <a:pt x="219" y="199"/>
                    <a:pt x="219" y="199"/>
                    <a:pt x="219" y="199"/>
                  </a:cubicBezTo>
                  <a:cubicBezTo>
                    <a:pt x="222" y="196"/>
                    <a:pt x="224" y="192"/>
                    <a:pt x="226" y="188"/>
                  </a:cubicBezTo>
                  <a:cubicBezTo>
                    <a:pt x="246" y="193"/>
                    <a:pt x="246" y="193"/>
                    <a:pt x="246" y="193"/>
                  </a:cubicBezTo>
                  <a:cubicBezTo>
                    <a:pt x="248" y="194"/>
                    <a:pt x="251" y="193"/>
                    <a:pt x="252" y="190"/>
                  </a:cubicBezTo>
                  <a:cubicBezTo>
                    <a:pt x="257" y="178"/>
                    <a:pt x="257" y="178"/>
                    <a:pt x="257" y="178"/>
                  </a:cubicBezTo>
                  <a:cubicBezTo>
                    <a:pt x="258" y="176"/>
                    <a:pt x="257" y="173"/>
                    <a:pt x="255" y="172"/>
                  </a:cubicBezTo>
                  <a:cubicBezTo>
                    <a:pt x="238" y="161"/>
                    <a:pt x="238" y="161"/>
                    <a:pt x="238" y="161"/>
                  </a:cubicBezTo>
                  <a:cubicBezTo>
                    <a:pt x="239" y="157"/>
                    <a:pt x="240" y="152"/>
                    <a:pt x="241" y="148"/>
                  </a:cubicBezTo>
                  <a:cubicBezTo>
                    <a:pt x="260" y="145"/>
                    <a:pt x="260" y="145"/>
                    <a:pt x="260" y="145"/>
                  </a:cubicBezTo>
                  <a:cubicBezTo>
                    <a:pt x="263" y="144"/>
                    <a:pt x="265" y="142"/>
                    <a:pt x="265" y="140"/>
                  </a:cubicBezTo>
                  <a:cubicBezTo>
                    <a:pt x="265" y="126"/>
                    <a:pt x="265" y="126"/>
                    <a:pt x="265" y="126"/>
                  </a:cubicBezTo>
                  <a:cubicBezTo>
                    <a:pt x="265" y="124"/>
                    <a:pt x="263" y="121"/>
                    <a:pt x="260" y="121"/>
                  </a:cubicBezTo>
                  <a:close/>
                  <a:moveTo>
                    <a:pt x="214" y="154"/>
                  </a:moveTo>
                  <a:cubicBezTo>
                    <a:pt x="213" y="159"/>
                    <a:pt x="208" y="161"/>
                    <a:pt x="204" y="158"/>
                  </a:cubicBezTo>
                  <a:cubicBezTo>
                    <a:pt x="170" y="138"/>
                    <a:pt x="170" y="138"/>
                    <a:pt x="170" y="138"/>
                  </a:cubicBezTo>
                  <a:cubicBezTo>
                    <a:pt x="166" y="135"/>
                    <a:pt x="166" y="131"/>
                    <a:pt x="170" y="128"/>
                  </a:cubicBezTo>
                  <a:cubicBezTo>
                    <a:pt x="204" y="108"/>
                    <a:pt x="204" y="108"/>
                    <a:pt x="204" y="108"/>
                  </a:cubicBezTo>
                  <a:cubicBezTo>
                    <a:pt x="208" y="105"/>
                    <a:pt x="213" y="107"/>
                    <a:pt x="214" y="112"/>
                  </a:cubicBezTo>
                  <a:cubicBezTo>
                    <a:pt x="214" y="112"/>
                    <a:pt x="217" y="122"/>
                    <a:pt x="217" y="133"/>
                  </a:cubicBezTo>
                  <a:cubicBezTo>
                    <a:pt x="217" y="143"/>
                    <a:pt x="214" y="154"/>
                    <a:pt x="214" y="154"/>
                  </a:cubicBezTo>
                  <a:close/>
                  <a:moveTo>
                    <a:pt x="205" y="90"/>
                  </a:moveTo>
                  <a:cubicBezTo>
                    <a:pt x="208" y="94"/>
                    <a:pt x="206" y="99"/>
                    <a:pt x="201" y="100"/>
                  </a:cubicBezTo>
                  <a:cubicBezTo>
                    <a:pt x="163" y="109"/>
                    <a:pt x="163" y="109"/>
                    <a:pt x="163" y="109"/>
                  </a:cubicBezTo>
                  <a:cubicBezTo>
                    <a:pt x="158" y="110"/>
                    <a:pt x="155" y="107"/>
                    <a:pt x="156" y="102"/>
                  </a:cubicBezTo>
                  <a:cubicBezTo>
                    <a:pt x="165" y="64"/>
                    <a:pt x="165" y="64"/>
                    <a:pt x="165" y="64"/>
                  </a:cubicBezTo>
                  <a:cubicBezTo>
                    <a:pt x="166" y="59"/>
                    <a:pt x="171" y="57"/>
                    <a:pt x="175" y="60"/>
                  </a:cubicBezTo>
                  <a:cubicBezTo>
                    <a:pt x="175" y="60"/>
                    <a:pt x="185" y="65"/>
                    <a:pt x="192" y="73"/>
                  </a:cubicBezTo>
                  <a:cubicBezTo>
                    <a:pt x="200" y="80"/>
                    <a:pt x="205" y="90"/>
                    <a:pt x="205" y="90"/>
                  </a:cubicBezTo>
                  <a:close/>
                  <a:moveTo>
                    <a:pt x="111" y="50"/>
                  </a:moveTo>
                  <a:cubicBezTo>
                    <a:pt x="111" y="50"/>
                    <a:pt x="122" y="47"/>
                    <a:pt x="132" y="47"/>
                  </a:cubicBezTo>
                  <a:cubicBezTo>
                    <a:pt x="143" y="47"/>
                    <a:pt x="154" y="50"/>
                    <a:pt x="154" y="50"/>
                  </a:cubicBezTo>
                  <a:cubicBezTo>
                    <a:pt x="158" y="52"/>
                    <a:pt x="160" y="56"/>
                    <a:pt x="158" y="60"/>
                  </a:cubicBezTo>
                  <a:cubicBezTo>
                    <a:pt x="137" y="94"/>
                    <a:pt x="137" y="94"/>
                    <a:pt x="137" y="94"/>
                  </a:cubicBezTo>
                  <a:cubicBezTo>
                    <a:pt x="134" y="98"/>
                    <a:pt x="130" y="98"/>
                    <a:pt x="128" y="94"/>
                  </a:cubicBezTo>
                  <a:cubicBezTo>
                    <a:pt x="107" y="60"/>
                    <a:pt x="107" y="60"/>
                    <a:pt x="107" y="60"/>
                  </a:cubicBezTo>
                  <a:cubicBezTo>
                    <a:pt x="105" y="56"/>
                    <a:pt x="106" y="52"/>
                    <a:pt x="111" y="50"/>
                  </a:cubicBezTo>
                  <a:close/>
                  <a:moveTo>
                    <a:pt x="153" y="133"/>
                  </a:moveTo>
                  <a:cubicBezTo>
                    <a:pt x="153" y="144"/>
                    <a:pt x="144" y="154"/>
                    <a:pt x="132" y="154"/>
                  </a:cubicBezTo>
                  <a:cubicBezTo>
                    <a:pt x="121" y="154"/>
                    <a:pt x="112" y="144"/>
                    <a:pt x="112" y="133"/>
                  </a:cubicBezTo>
                  <a:cubicBezTo>
                    <a:pt x="112" y="121"/>
                    <a:pt x="121" y="112"/>
                    <a:pt x="132" y="112"/>
                  </a:cubicBezTo>
                  <a:cubicBezTo>
                    <a:pt x="144" y="112"/>
                    <a:pt x="153" y="121"/>
                    <a:pt x="153" y="133"/>
                  </a:cubicBezTo>
                  <a:close/>
                  <a:moveTo>
                    <a:pt x="89" y="59"/>
                  </a:moveTo>
                  <a:cubicBezTo>
                    <a:pt x="94" y="56"/>
                    <a:pt x="98" y="58"/>
                    <a:pt x="99" y="63"/>
                  </a:cubicBezTo>
                  <a:cubicBezTo>
                    <a:pt x="108" y="101"/>
                    <a:pt x="108" y="101"/>
                    <a:pt x="108" y="101"/>
                  </a:cubicBezTo>
                  <a:cubicBezTo>
                    <a:pt x="109" y="106"/>
                    <a:pt x="107" y="109"/>
                    <a:pt x="102" y="108"/>
                  </a:cubicBezTo>
                  <a:cubicBezTo>
                    <a:pt x="63" y="99"/>
                    <a:pt x="63" y="99"/>
                    <a:pt x="63" y="99"/>
                  </a:cubicBezTo>
                  <a:cubicBezTo>
                    <a:pt x="59" y="98"/>
                    <a:pt x="57" y="93"/>
                    <a:pt x="59" y="89"/>
                  </a:cubicBezTo>
                  <a:cubicBezTo>
                    <a:pt x="59" y="89"/>
                    <a:pt x="65" y="79"/>
                    <a:pt x="72" y="72"/>
                  </a:cubicBezTo>
                  <a:cubicBezTo>
                    <a:pt x="80" y="64"/>
                    <a:pt x="89" y="59"/>
                    <a:pt x="89" y="59"/>
                  </a:cubicBezTo>
                  <a:close/>
                  <a:moveTo>
                    <a:pt x="50" y="153"/>
                  </a:moveTo>
                  <a:cubicBezTo>
                    <a:pt x="50" y="153"/>
                    <a:pt x="47" y="142"/>
                    <a:pt x="47" y="132"/>
                  </a:cubicBezTo>
                  <a:cubicBezTo>
                    <a:pt x="47" y="121"/>
                    <a:pt x="50" y="110"/>
                    <a:pt x="50" y="110"/>
                  </a:cubicBezTo>
                  <a:cubicBezTo>
                    <a:pt x="51" y="106"/>
                    <a:pt x="56" y="104"/>
                    <a:pt x="60" y="107"/>
                  </a:cubicBezTo>
                  <a:cubicBezTo>
                    <a:pt x="93" y="127"/>
                    <a:pt x="93" y="127"/>
                    <a:pt x="93" y="127"/>
                  </a:cubicBezTo>
                  <a:cubicBezTo>
                    <a:pt x="98" y="130"/>
                    <a:pt x="98" y="134"/>
                    <a:pt x="93" y="136"/>
                  </a:cubicBezTo>
                  <a:cubicBezTo>
                    <a:pt x="60" y="157"/>
                    <a:pt x="60" y="157"/>
                    <a:pt x="60" y="157"/>
                  </a:cubicBezTo>
                  <a:cubicBezTo>
                    <a:pt x="56" y="160"/>
                    <a:pt x="51" y="158"/>
                    <a:pt x="50" y="153"/>
                  </a:cubicBezTo>
                  <a:close/>
                  <a:moveTo>
                    <a:pt x="58" y="175"/>
                  </a:moveTo>
                  <a:cubicBezTo>
                    <a:pt x="56" y="171"/>
                    <a:pt x="58" y="166"/>
                    <a:pt x="63" y="165"/>
                  </a:cubicBezTo>
                  <a:cubicBezTo>
                    <a:pt x="101" y="156"/>
                    <a:pt x="101" y="156"/>
                    <a:pt x="101" y="156"/>
                  </a:cubicBezTo>
                  <a:cubicBezTo>
                    <a:pt x="106" y="155"/>
                    <a:pt x="109" y="158"/>
                    <a:pt x="108" y="162"/>
                  </a:cubicBezTo>
                  <a:cubicBezTo>
                    <a:pt x="98" y="201"/>
                    <a:pt x="98" y="201"/>
                    <a:pt x="98" y="201"/>
                  </a:cubicBezTo>
                  <a:cubicBezTo>
                    <a:pt x="97" y="206"/>
                    <a:pt x="93" y="207"/>
                    <a:pt x="89" y="205"/>
                  </a:cubicBezTo>
                  <a:cubicBezTo>
                    <a:pt x="89" y="205"/>
                    <a:pt x="79" y="200"/>
                    <a:pt x="71" y="192"/>
                  </a:cubicBezTo>
                  <a:cubicBezTo>
                    <a:pt x="64" y="185"/>
                    <a:pt x="58" y="175"/>
                    <a:pt x="58" y="175"/>
                  </a:cubicBezTo>
                  <a:close/>
                  <a:moveTo>
                    <a:pt x="153" y="214"/>
                  </a:moveTo>
                  <a:cubicBezTo>
                    <a:pt x="153" y="214"/>
                    <a:pt x="142" y="217"/>
                    <a:pt x="131" y="217"/>
                  </a:cubicBezTo>
                  <a:cubicBezTo>
                    <a:pt x="121" y="217"/>
                    <a:pt x="110" y="214"/>
                    <a:pt x="110" y="214"/>
                  </a:cubicBezTo>
                  <a:cubicBezTo>
                    <a:pt x="105" y="213"/>
                    <a:pt x="103" y="209"/>
                    <a:pt x="106" y="204"/>
                  </a:cubicBezTo>
                  <a:cubicBezTo>
                    <a:pt x="127" y="171"/>
                    <a:pt x="127" y="171"/>
                    <a:pt x="127" y="171"/>
                  </a:cubicBezTo>
                  <a:cubicBezTo>
                    <a:pt x="129" y="167"/>
                    <a:pt x="133" y="167"/>
                    <a:pt x="136" y="171"/>
                  </a:cubicBezTo>
                  <a:cubicBezTo>
                    <a:pt x="157" y="204"/>
                    <a:pt x="157" y="204"/>
                    <a:pt x="157" y="204"/>
                  </a:cubicBezTo>
                  <a:cubicBezTo>
                    <a:pt x="159" y="209"/>
                    <a:pt x="157" y="213"/>
                    <a:pt x="153" y="214"/>
                  </a:cubicBezTo>
                  <a:close/>
                  <a:moveTo>
                    <a:pt x="174" y="206"/>
                  </a:moveTo>
                  <a:cubicBezTo>
                    <a:pt x="170" y="208"/>
                    <a:pt x="166" y="206"/>
                    <a:pt x="164" y="202"/>
                  </a:cubicBezTo>
                  <a:cubicBezTo>
                    <a:pt x="155" y="163"/>
                    <a:pt x="155" y="163"/>
                    <a:pt x="155" y="163"/>
                  </a:cubicBezTo>
                  <a:cubicBezTo>
                    <a:pt x="154" y="158"/>
                    <a:pt x="157" y="155"/>
                    <a:pt x="162" y="157"/>
                  </a:cubicBezTo>
                  <a:cubicBezTo>
                    <a:pt x="200" y="166"/>
                    <a:pt x="200" y="166"/>
                    <a:pt x="200" y="166"/>
                  </a:cubicBezTo>
                  <a:cubicBezTo>
                    <a:pt x="205" y="167"/>
                    <a:pt x="207" y="171"/>
                    <a:pt x="205" y="176"/>
                  </a:cubicBezTo>
                  <a:cubicBezTo>
                    <a:pt x="205" y="176"/>
                    <a:pt x="199" y="185"/>
                    <a:pt x="192" y="193"/>
                  </a:cubicBezTo>
                  <a:cubicBezTo>
                    <a:pt x="184" y="200"/>
                    <a:pt x="174" y="206"/>
                    <a:pt x="174" y="206"/>
                  </a:cubicBez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cxnSp>
        <p:nvCxnSpPr>
          <p:cNvPr id="120" name="Straight Arrow Connector 119"/>
          <p:cNvCxnSpPr>
            <a:cxnSpLocks/>
          </p:cNvCxnSpPr>
          <p:nvPr/>
        </p:nvCxnSpPr>
        <p:spPr>
          <a:xfrm>
            <a:off x="8765892" y="2461602"/>
            <a:ext cx="1" cy="356673"/>
          </a:xfrm>
          <a:prstGeom prst="straightConnector1">
            <a:avLst/>
          </a:prstGeom>
          <a:noFill/>
          <a:ln w="38100" cap="flat" cmpd="sng" algn="ctr">
            <a:solidFill>
              <a:schemeClr val="accent2"/>
            </a:solidFill>
            <a:prstDash val="solid"/>
            <a:miter lim="800000"/>
            <a:headEnd type="none"/>
            <a:tailEnd type="triangle"/>
          </a:ln>
          <a:effectLst/>
        </p:spPr>
      </p:cxnSp>
      <p:cxnSp>
        <p:nvCxnSpPr>
          <p:cNvPr id="121" name="Straight Arrow Connector 120"/>
          <p:cNvCxnSpPr>
            <a:cxnSpLocks/>
          </p:cNvCxnSpPr>
          <p:nvPr/>
        </p:nvCxnSpPr>
        <p:spPr>
          <a:xfrm>
            <a:off x="8765892" y="3208437"/>
            <a:ext cx="1" cy="356673"/>
          </a:xfrm>
          <a:prstGeom prst="straightConnector1">
            <a:avLst/>
          </a:prstGeom>
          <a:noFill/>
          <a:ln w="38100" cap="flat" cmpd="sng" algn="ctr">
            <a:solidFill>
              <a:schemeClr val="accent2"/>
            </a:solidFill>
            <a:prstDash val="solid"/>
            <a:miter lim="800000"/>
            <a:headEnd type="none"/>
            <a:tailEnd type="triangle"/>
          </a:ln>
          <a:effectLst/>
        </p:spPr>
      </p:cxnSp>
      <p:cxnSp>
        <p:nvCxnSpPr>
          <p:cNvPr id="122" name="Straight Arrow Connector 121"/>
          <p:cNvCxnSpPr>
            <a:cxnSpLocks/>
          </p:cNvCxnSpPr>
          <p:nvPr/>
        </p:nvCxnSpPr>
        <p:spPr>
          <a:xfrm>
            <a:off x="8765892" y="4094521"/>
            <a:ext cx="1" cy="225554"/>
          </a:xfrm>
          <a:prstGeom prst="straightConnector1">
            <a:avLst/>
          </a:prstGeom>
          <a:noFill/>
          <a:ln w="38100" cap="flat" cmpd="sng" algn="ctr">
            <a:solidFill>
              <a:schemeClr val="accent2"/>
            </a:solidFill>
            <a:prstDash val="solid"/>
            <a:miter lim="800000"/>
            <a:headEnd type="none"/>
            <a:tailEnd type="triangle"/>
          </a:ln>
          <a:effectLst/>
        </p:spPr>
      </p:cxnSp>
      <p:cxnSp>
        <p:nvCxnSpPr>
          <p:cNvPr id="129" name="Straight Arrow Connector 128"/>
          <p:cNvCxnSpPr>
            <a:cxnSpLocks/>
          </p:cNvCxnSpPr>
          <p:nvPr/>
        </p:nvCxnSpPr>
        <p:spPr>
          <a:xfrm flipH="1">
            <a:off x="10325907" y="3082742"/>
            <a:ext cx="529231" cy="1"/>
          </a:xfrm>
          <a:prstGeom prst="straightConnector1">
            <a:avLst/>
          </a:prstGeom>
          <a:noFill/>
          <a:ln w="38100" cap="flat" cmpd="sng" algn="ctr">
            <a:solidFill>
              <a:schemeClr val="accent2"/>
            </a:solidFill>
            <a:prstDash val="solid"/>
            <a:miter lim="800000"/>
            <a:headEnd type="none"/>
            <a:tailEnd type="triangle"/>
          </a:ln>
          <a:effectLst/>
        </p:spPr>
      </p:cxnSp>
      <p:sp>
        <p:nvSpPr>
          <p:cNvPr id="143" name="Freeform 45"/>
          <p:cNvSpPr>
            <a:spLocks/>
          </p:cNvSpPr>
          <p:nvPr/>
        </p:nvSpPr>
        <p:spPr bwMode="auto">
          <a:xfrm>
            <a:off x="4442623" y="8453253"/>
            <a:ext cx="177800" cy="23813"/>
          </a:xfrm>
          <a:custGeom>
            <a:avLst/>
            <a:gdLst>
              <a:gd name="T0" fmla="*/ 105 w 112"/>
              <a:gd name="T1" fmla="*/ 15 h 15"/>
              <a:gd name="T2" fmla="*/ 7 w 112"/>
              <a:gd name="T3" fmla="*/ 15 h 15"/>
              <a:gd name="T4" fmla="*/ 7 w 112"/>
              <a:gd name="T5" fmla="*/ 15 h 15"/>
              <a:gd name="T6" fmla="*/ 5 w 112"/>
              <a:gd name="T7" fmla="*/ 15 h 15"/>
              <a:gd name="T8" fmla="*/ 4 w 112"/>
              <a:gd name="T9" fmla="*/ 14 h 15"/>
              <a:gd name="T10" fmla="*/ 0 w 112"/>
              <a:gd name="T11" fmla="*/ 8 h 15"/>
              <a:gd name="T12" fmla="*/ 0 w 112"/>
              <a:gd name="T13" fmla="*/ 8 h 15"/>
              <a:gd name="T14" fmla="*/ 4 w 112"/>
              <a:gd name="T15" fmla="*/ 4 h 15"/>
              <a:gd name="T16" fmla="*/ 5 w 112"/>
              <a:gd name="T17" fmla="*/ 3 h 15"/>
              <a:gd name="T18" fmla="*/ 7 w 112"/>
              <a:gd name="T19" fmla="*/ 0 h 15"/>
              <a:gd name="T20" fmla="*/ 105 w 112"/>
              <a:gd name="T21" fmla="*/ 0 h 15"/>
              <a:gd name="T22" fmla="*/ 105 w 112"/>
              <a:gd name="T23" fmla="*/ 0 h 15"/>
              <a:gd name="T24" fmla="*/ 109 w 112"/>
              <a:gd name="T25" fmla="*/ 3 h 15"/>
              <a:gd name="T26" fmla="*/ 110 w 112"/>
              <a:gd name="T27" fmla="*/ 4 h 15"/>
              <a:gd name="T28" fmla="*/ 112 w 112"/>
              <a:gd name="T29" fmla="*/ 8 h 15"/>
              <a:gd name="T30" fmla="*/ 112 w 112"/>
              <a:gd name="T31" fmla="*/ 8 h 15"/>
              <a:gd name="T32" fmla="*/ 112 w 112"/>
              <a:gd name="T33" fmla="*/ 11 h 15"/>
              <a:gd name="T34" fmla="*/ 110 w 112"/>
              <a:gd name="T35" fmla="*/ 14 h 15"/>
              <a:gd name="T36" fmla="*/ 109 w 112"/>
              <a:gd name="T37" fmla="*/ 15 h 15"/>
              <a:gd name="T38" fmla="*/ 105 w 112"/>
              <a:gd name="T39" fmla="*/ 15 h 15"/>
              <a:gd name="T40" fmla="*/ 105 w 112"/>
              <a:gd name="T41" fmla="*/ 15 h 15"/>
              <a:gd name="T42" fmla="*/ 105 w 112"/>
              <a:gd name="T43" fmla="*/ 15 h 15"/>
              <a:gd name="T44" fmla="*/ 105 w 112"/>
              <a:gd name="T4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5">
                <a:moveTo>
                  <a:pt x="105" y="15"/>
                </a:moveTo>
                <a:lnTo>
                  <a:pt x="7" y="15"/>
                </a:lnTo>
                <a:lnTo>
                  <a:pt x="7" y="15"/>
                </a:lnTo>
                <a:lnTo>
                  <a:pt x="5" y="15"/>
                </a:lnTo>
                <a:lnTo>
                  <a:pt x="4" y="14"/>
                </a:lnTo>
                <a:lnTo>
                  <a:pt x="0" y="8"/>
                </a:lnTo>
                <a:lnTo>
                  <a:pt x="0" y="8"/>
                </a:lnTo>
                <a:lnTo>
                  <a:pt x="4" y="4"/>
                </a:lnTo>
                <a:lnTo>
                  <a:pt x="5" y="3"/>
                </a:lnTo>
                <a:lnTo>
                  <a:pt x="7" y="0"/>
                </a:lnTo>
                <a:lnTo>
                  <a:pt x="105" y="0"/>
                </a:lnTo>
                <a:lnTo>
                  <a:pt x="105" y="0"/>
                </a:lnTo>
                <a:lnTo>
                  <a:pt x="109" y="3"/>
                </a:lnTo>
                <a:lnTo>
                  <a:pt x="110" y="4"/>
                </a:lnTo>
                <a:lnTo>
                  <a:pt x="112" y="8"/>
                </a:lnTo>
                <a:lnTo>
                  <a:pt x="112" y="8"/>
                </a:lnTo>
                <a:lnTo>
                  <a:pt x="112" y="11"/>
                </a:lnTo>
                <a:lnTo>
                  <a:pt x="110" y="14"/>
                </a:lnTo>
                <a:lnTo>
                  <a:pt x="109" y="15"/>
                </a:lnTo>
                <a:lnTo>
                  <a:pt x="105" y="15"/>
                </a:lnTo>
                <a:lnTo>
                  <a:pt x="105" y="15"/>
                </a:lnTo>
                <a:lnTo>
                  <a:pt x="105" y="15"/>
                </a:lnTo>
                <a:lnTo>
                  <a:pt x="105" y="15"/>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5" name="Freeform 47"/>
          <p:cNvSpPr>
            <a:spLocks/>
          </p:cNvSpPr>
          <p:nvPr/>
        </p:nvSpPr>
        <p:spPr bwMode="auto">
          <a:xfrm>
            <a:off x="3655140" y="8504053"/>
            <a:ext cx="177800" cy="25400"/>
          </a:xfrm>
          <a:custGeom>
            <a:avLst/>
            <a:gdLst>
              <a:gd name="T0" fmla="*/ 105 w 112"/>
              <a:gd name="T1" fmla="*/ 16 h 16"/>
              <a:gd name="T2" fmla="*/ 7 w 112"/>
              <a:gd name="T3" fmla="*/ 16 h 16"/>
              <a:gd name="T4" fmla="*/ 7 w 112"/>
              <a:gd name="T5" fmla="*/ 16 h 16"/>
              <a:gd name="T6" fmla="*/ 5 w 112"/>
              <a:gd name="T7" fmla="*/ 14 h 16"/>
              <a:gd name="T8" fmla="*/ 4 w 112"/>
              <a:gd name="T9" fmla="*/ 12 h 16"/>
              <a:gd name="T10" fmla="*/ 0 w 112"/>
              <a:gd name="T11" fmla="*/ 9 h 16"/>
              <a:gd name="T12" fmla="*/ 0 w 112"/>
              <a:gd name="T13" fmla="*/ 9 h 16"/>
              <a:gd name="T14" fmla="*/ 4 w 112"/>
              <a:gd name="T15" fmla="*/ 3 h 16"/>
              <a:gd name="T16" fmla="*/ 5 w 112"/>
              <a:gd name="T17" fmla="*/ 0 h 16"/>
              <a:gd name="T18" fmla="*/ 7 w 112"/>
              <a:gd name="T19" fmla="*/ 0 h 16"/>
              <a:gd name="T20" fmla="*/ 105 w 112"/>
              <a:gd name="T21" fmla="*/ 0 h 16"/>
              <a:gd name="T22" fmla="*/ 105 w 112"/>
              <a:gd name="T23" fmla="*/ 0 h 16"/>
              <a:gd name="T24" fmla="*/ 109 w 112"/>
              <a:gd name="T25" fmla="*/ 0 h 16"/>
              <a:gd name="T26" fmla="*/ 110 w 112"/>
              <a:gd name="T27" fmla="*/ 3 h 16"/>
              <a:gd name="T28" fmla="*/ 112 w 112"/>
              <a:gd name="T29" fmla="*/ 5 h 16"/>
              <a:gd name="T30" fmla="*/ 112 w 112"/>
              <a:gd name="T31" fmla="*/ 9 h 16"/>
              <a:gd name="T32" fmla="*/ 112 w 112"/>
              <a:gd name="T33" fmla="*/ 9 h 16"/>
              <a:gd name="T34" fmla="*/ 110 w 112"/>
              <a:gd name="T35" fmla="*/ 12 h 16"/>
              <a:gd name="T36" fmla="*/ 109 w 112"/>
              <a:gd name="T37" fmla="*/ 14 h 16"/>
              <a:gd name="T38" fmla="*/ 105 w 112"/>
              <a:gd name="T39" fmla="*/ 16 h 16"/>
              <a:gd name="T40" fmla="*/ 105 w 112"/>
              <a:gd name="T41" fmla="*/ 16 h 16"/>
              <a:gd name="T42" fmla="*/ 105 w 112"/>
              <a:gd name="T43" fmla="*/ 16 h 16"/>
              <a:gd name="T44" fmla="*/ 105 w 112"/>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6">
                <a:moveTo>
                  <a:pt x="105" y="16"/>
                </a:moveTo>
                <a:lnTo>
                  <a:pt x="7" y="16"/>
                </a:lnTo>
                <a:lnTo>
                  <a:pt x="7" y="16"/>
                </a:lnTo>
                <a:lnTo>
                  <a:pt x="5" y="14"/>
                </a:lnTo>
                <a:lnTo>
                  <a:pt x="4" y="12"/>
                </a:lnTo>
                <a:lnTo>
                  <a:pt x="0" y="9"/>
                </a:lnTo>
                <a:lnTo>
                  <a:pt x="0" y="9"/>
                </a:lnTo>
                <a:lnTo>
                  <a:pt x="4" y="3"/>
                </a:lnTo>
                <a:lnTo>
                  <a:pt x="5" y="0"/>
                </a:lnTo>
                <a:lnTo>
                  <a:pt x="7" y="0"/>
                </a:lnTo>
                <a:lnTo>
                  <a:pt x="105" y="0"/>
                </a:lnTo>
                <a:lnTo>
                  <a:pt x="105" y="0"/>
                </a:lnTo>
                <a:lnTo>
                  <a:pt x="109" y="0"/>
                </a:lnTo>
                <a:lnTo>
                  <a:pt x="110" y="3"/>
                </a:lnTo>
                <a:lnTo>
                  <a:pt x="112" y="5"/>
                </a:lnTo>
                <a:lnTo>
                  <a:pt x="112" y="9"/>
                </a:lnTo>
                <a:lnTo>
                  <a:pt x="112" y="9"/>
                </a:lnTo>
                <a:lnTo>
                  <a:pt x="110" y="12"/>
                </a:lnTo>
                <a:lnTo>
                  <a:pt x="109" y="14"/>
                </a:lnTo>
                <a:lnTo>
                  <a:pt x="105" y="16"/>
                </a:lnTo>
                <a:lnTo>
                  <a:pt x="105" y="16"/>
                </a:lnTo>
                <a:lnTo>
                  <a:pt x="105" y="16"/>
                </a:lnTo>
                <a:lnTo>
                  <a:pt x="105" y="16"/>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4" name="Freeform 66"/>
          <p:cNvSpPr>
            <a:spLocks noEditPoints="1"/>
          </p:cNvSpPr>
          <p:nvPr/>
        </p:nvSpPr>
        <p:spPr bwMode="auto">
          <a:xfrm>
            <a:off x="10917777" y="2804654"/>
            <a:ext cx="284163" cy="338138"/>
          </a:xfrm>
          <a:custGeom>
            <a:avLst/>
            <a:gdLst>
              <a:gd name="T0" fmla="*/ 64 w 128"/>
              <a:gd name="T1" fmla="*/ 8 h 152"/>
              <a:gd name="T2" fmla="*/ 117 w 128"/>
              <a:gd name="T3" fmla="*/ 23 h 152"/>
              <a:gd name="T4" fmla="*/ 64 w 128"/>
              <a:gd name="T5" fmla="*/ 38 h 152"/>
              <a:gd name="T6" fmla="*/ 11 w 128"/>
              <a:gd name="T7" fmla="*/ 23 h 152"/>
              <a:gd name="T8" fmla="*/ 64 w 128"/>
              <a:gd name="T9" fmla="*/ 8 h 152"/>
              <a:gd name="T10" fmla="*/ 64 w 128"/>
              <a:gd name="T11" fmla="*/ 0 h 152"/>
              <a:gd name="T12" fmla="*/ 39 w 128"/>
              <a:gd name="T13" fmla="*/ 2 h 152"/>
              <a:gd name="T14" fmla="*/ 19 w 128"/>
              <a:gd name="T15" fmla="*/ 7 h 152"/>
              <a:gd name="T16" fmla="*/ 5 w 128"/>
              <a:gd name="T17" fmla="*/ 15 h 152"/>
              <a:gd name="T18" fmla="*/ 1 w 128"/>
              <a:gd name="T19" fmla="*/ 20 h 152"/>
              <a:gd name="T20" fmla="*/ 0 w 128"/>
              <a:gd name="T21" fmla="*/ 25 h 152"/>
              <a:gd name="T22" fmla="*/ 0 w 128"/>
              <a:gd name="T23" fmla="*/ 126 h 152"/>
              <a:gd name="T24" fmla="*/ 1 w 128"/>
              <a:gd name="T25" fmla="*/ 132 h 152"/>
              <a:gd name="T26" fmla="*/ 5 w 128"/>
              <a:gd name="T27" fmla="*/ 136 h 152"/>
              <a:gd name="T28" fmla="*/ 19 w 128"/>
              <a:gd name="T29" fmla="*/ 144 h 152"/>
              <a:gd name="T30" fmla="*/ 39 w 128"/>
              <a:gd name="T31" fmla="*/ 150 h 152"/>
              <a:gd name="T32" fmla="*/ 64 w 128"/>
              <a:gd name="T33" fmla="*/ 152 h 152"/>
              <a:gd name="T34" fmla="*/ 110 w 128"/>
              <a:gd name="T35" fmla="*/ 144 h 152"/>
              <a:gd name="T36" fmla="*/ 123 w 128"/>
              <a:gd name="T37" fmla="*/ 136 h 152"/>
              <a:gd name="T38" fmla="*/ 127 w 128"/>
              <a:gd name="T39" fmla="*/ 132 h 152"/>
              <a:gd name="T40" fmla="*/ 128 w 128"/>
              <a:gd name="T41" fmla="*/ 126 h 152"/>
              <a:gd name="T42" fmla="*/ 128 w 128"/>
              <a:gd name="T43" fmla="*/ 25 h 152"/>
              <a:gd name="T44" fmla="*/ 123 w 128"/>
              <a:gd name="T45" fmla="*/ 15 h 152"/>
              <a:gd name="T46" fmla="*/ 110 w 128"/>
              <a:gd name="T47" fmla="*/ 7 h 152"/>
              <a:gd name="T48" fmla="*/ 89 w 128"/>
              <a:gd name="T49" fmla="*/ 2 h 152"/>
              <a:gd name="T50" fmla="*/ 64 w 128"/>
              <a:gd name="T5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52">
                <a:moveTo>
                  <a:pt x="64" y="8"/>
                </a:moveTo>
                <a:cubicBezTo>
                  <a:pt x="93" y="8"/>
                  <a:pt x="117" y="14"/>
                  <a:pt x="117" y="23"/>
                </a:cubicBezTo>
                <a:cubicBezTo>
                  <a:pt x="117" y="31"/>
                  <a:pt x="93" y="38"/>
                  <a:pt x="64" y="38"/>
                </a:cubicBezTo>
                <a:cubicBezTo>
                  <a:pt x="34" y="38"/>
                  <a:pt x="11" y="31"/>
                  <a:pt x="11" y="23"/>
                </a:cubicBezTo>
                <a:cubicBezTo>
                  <a:pt x="11" y="14"/>
                  <a:pt x="34" y="8"/>
                  <a:pt x="64" y="8"/>
                </a:cubicBezTo>
                <a:close/>
                <a:moveTo>
                  <a:pt x="64" y="0"/>
                </a:moveTo>
                <a:cubicBezTo>
                  <a:pt x="39" y="2"/>
                  <a:pt x="39" y="2"/>
                  <a:pt x="39" y="2"/>
                </a:cubicBezTo>
                <a:cubicBezTo>
                  <a:pt x="19" y="7"/>
                  <a:pt x="19" y="7"/>
                  <a:pt x="19" y="7"/>
                </a:cubicBezTo>
                <a:cubicBezTo>
                  <a:pt x="5" y="15"/>
                  <a:pt x="5" y="15"/>
                  <a:pt x="5" y="15"/>
                </a:cubicBezTo>
                <a:cubicBezTo>
                  <a:pt x="1" y="20"/>
                  <a:pt x="1" y="20"/>
                  <a:pt x="1" y="20"/>
                </a:cubicBezTo>
                <a:cubicBezTo>
                  <a:pt x="0" y="25"/>
                  <a:pt x="0" y="25"/>
                  <a:pt x="0" y="25"/>
                </a:cubicBezTo>
                <a:cubicBezTo>
                  <a:pt x="0" y="126"/>
                  <a:pt x="0" y="126"/>
                  <a:pt x="0" y="126"/>
                </a:cubicBezTo>
                <a:cubicBezTo>
                  <a:pt x="1" y="132"/>
                  <a:pt x="1" y="132"/>
                  <a:pt x="1" y="132"/>
                </a:cubicBezTo>
                <a:cubicBezTo>
                  <a:pt x="5" y="136"/>
                  <a:pt x="5" y="136"/>
                  <a:pt x="5" y="136"/>
                </a:cubicBezTo>
                <a:cubicBezTo>
                  <a:pt x="19" y="144"/>
                  <a:pt x="19" y="144"/>
                  <a:pt x="19" y="144"/>
                </a:cubicBezTo>
                <a:cubicBezTo>
                  <a:pt x="39" y="150"/>
                  <a:pt x="39" y="150"/>
                  <a:pt x="39" y="150"/>
                </a:cubicBezTo>
                <a:cubicBezTo>
                  <a:pt x="47" y="151"/>
                  <a:pt x="55" y="152"/>
                  <a:pt x="64" y="152"/>
                </a:cubicBezTo>
                <a:cubicBezTo>
                  <a:pt x="82" y="152"/>
                  <a:pt x="98" y="149"/>
                  <a:pt x="110" y="144"/>
                </a:cubicBezTo>
                <a:cubicBezTo>
                  <a:pt x="115" y="142"/>
                  <a:pt x="120" y="139"/>
                  <a:pt x="123" y="136"/>
                </a:cubicBezTo>
                <a:cubicBezTo>
                  <a:pt x="125" y="135"/>
                  <a:pt x="126" y="133"/>
                  <a:pt x="127" y="132"/>
                </a:cubicBezTo>
                <a:cubicBezTo>
                  <a:pt x="128" y="130"/>
                  <a:pt x="128" y="128"/>
                  <a:pt x="128" y="126"/>
                </a:cubicBezTo>
                <a:cubicBezTo>
                  <a:pt x="128" y="25"/>
                  <a:pt x="128" y="25"/>
                  <a:pt x="128" y="25"/>
                </a:cubicBezTo>
                <a:cubicBezTo>
                  <a:pt x="128" y="22"/>
                  <a:pt x="127" y="18"/>
                  <a:pt x="123" y="15"/>
                </a:cubicBezTo>
                <a:cubicBezTo>
                  <a:pt x="120" y="12"/>
                  <a:pt x="115" y="10"/>
                  <a:pt x="110" y="7"/>
                </a:cubicBezTo>
                <a:cubicBezTo>
                  <a:pt x="104" y="5"/>
                  <a:pt x="97" y="3"/>
                  <a:pt x="89" y="2"/>
                </a:cubicBezTo>
                <a:cubicBezTo>
                  <a:pt x="82" y="1"/>
                  <a:pt x="73" y="0"/>
                  <a:pt x="64" y="0"/>
                </a:cubicBezTo>
                <a:close/>
              </a:path>
            </a:pathLst>
          </a:custGeo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6" name="Freeform 66"/>
          <p:cNvSpPr>
            <a:spLocks noEditPoints="1"/>
          </p:cNvSpPr>
          <p:nvPr/>
        </p:nvSpPr>
        <p:spPr bwMode="auto">
          <a:xfrm>
            <a:off x="10880801" y="3562838"/>
            <a:ext cx="284163" cy="338138"/>
          </a:xfrm>
          <a:custGeom>
            <a:avLst/>
            <a:gdLst>
              <a:gd name="T0" fmla="*/ 64 w 128"/>
              <a:gd name="T1" fmla="*/ 8 h 152"/>
              <a:gd name="T2" fmla="*/ 117 w 128"/>
              <a:gd name="T3" fmla="*/ 23 h 152"/>
              <a:gd name="T4" fmla="*/ 64 w 128"/>
              <a:gd name="T5" fmla="*/ 38 h 152"/>
              <a:gd name="T6" fmla="*/ 11 w 128"/>
              <a:gd name="T7" fmla="*/ 23 h 152"/>
              <a:gd name="T8" fmla="*/ 64 w 128"/>
              <a:gd name="T9" fmla="*/ 8 h 152"/>
              <a:gd name="T10" fmla="*/ 64 w 128"/>
              <a:gd name="T11" fmla="*/ 0 h 152"/>
              <a:gd name="T12" fmla="*/ 39 w 128"/>
              <a:gd name="T13" fmla="*/ 2 h 152"/>
              <a:gd name="T14" fmla="*/ 19 w 128"/>
              <a:gd name="T15" fmla="*/ 7 h 152"/>
              <a:gd name="T16" fmla="*/ 5 w 128"/>
              <a:gd name="T17" fmla="*/ 15 h 152"/>
              <a:gd name="T18" fmla="*/ 1 w 128"/>
              <a:gd name="T19" fmla="*/ 20 h 152"/>
              <a:gd name="T20" fmla="*/ 0 w 128"/>
              <a:gd name="T21" fmla="*/ 25 h 152"/>
              <a:gd name="T22" fmla="*/ 0 w 128"/>
              <a:gd name="T23" fmla="*/ 126 h 152"/>
              <a:gd name="T24" fmla="*/ 1 w 128"/>
              <a:gd name="T25" fmla="*/ 132 h 152"/>
              <a:gd name="T26" fmla="*/ 5 w 128"/>
              <a:gd name="T27" fmla="*/ 136 h 152"/>
              <a:gd name="T28" fmla="*/ 19 w 128"/>
              <a:gd name="T29" fmla="*/ 144 h 152"/>
              <a:gd name="T30" fmla="*/ 39 w 128"/>
              <a:gd name="T31" fmla="*/ 150 h 152"/>
              <a:gd name="T32" fmla="*/ 64 w 128"/>
              <a:gd name="T33" fmla="*/ 152 h 152"/>
              <a:gd name="T34" fmla="*/ 110 w 128"/>
              <a:gd name="T35" fmla="*/ 144 h 152"/>
              <a:gd name="T36" fmla="*/ 123 w 128"/>
              <a:gd name="T37" fmla="*/ 136 h 152"/>
              <a:gd name="T38" fmla="*/ 127 w 128"/>
              <a:gd name="T39" fmla="*/ 132 h 152"/>
              <a:gd name="T40" fmla="*/ 128 w 128"/>
              <a:gd name="T41" fmla="*/ 126 h 152"/>
              <a:gd name="T42" fmla="*/ 128 w 128"/>
              <a:gd name="T43" fmla="*/ 25 h 152"/>
              <a:gd name="T44" fmla="*/ 123 w 128"/>
              <a:gd name="T45" fmla="*/ 15 h 152"/>
              <a:gd name="T46" fmla="*/ 110 w 128"/>
              <a:gd name="T47" fmla="*/ 7 h 152"/>
              <a:gd name="T48" fmla="*/ 89 w 128"/>
              <a:gd name="T49" fmla="*/ 2 h 152"/>
              <a:gd name="T50" fmla="*/ 64 w 128"/>
              <a:gd name="T5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52">
                <a:moveTo>
                  <a:pt x="64" y="8"/>
                </a:moveTo>
                <a:cubicBezTo>
                  <a:pt x="93" y="8"/>
                  <a:pt x="117" y="14"/>
                  <a:pt x="117" y="23"/>
                </a:cubicBezTo>
                <a:cubicBezTo>
                  <a:pt x="117" y="31"/>
                  <a:pt x="93" y="38"/>
                  <a:pt x="64" y="38"/>
                </a:cubicBezTo>
                <a:cubicBezTo>
                  <a:pt x="34" y="38"/>
                  <a:pt x="11" y="31"/>
                  <a:pt x="11" y="23"/>
                </a:cubicBezTo>
                <a:cubicBezTo>
                  <a:pt x="11" y="14"/>
                  <a:pt x="34" y="8"/>
                  <a:pt x="64" y="8"/>
                </a:cubicBezTo>
                <a:close/>
                <a:moveTo>
                  <a:pt x="64" y="0"/>
                </a:moveTo>
                <a:cubicBezTo>
                  <a:pt x="39" y="2"/>
                  <a:pt x="39" y="2"/>
                  <a:pt x="39" y="2"/>
                </a:cubicBezTo>
                <a:cubicBezTo>
                  <a:pt x="19" y="7"/>
                  <a:pt x="19" y="7"/>
                  <a:pt x="19" y="7"/>
                </a:cubicBezTo>
                <a:cubicBezTo>
                  <a:pt x="5" y="15"/>
                  <a:pt x="5" y="15"/>
                  <a:pt x="5" y="15"/>
                </a:cubicBezTo>
                <a:cubicBezTo>
                  <a:pt x="1" y="20"/>
                  <a:pt x="1" y="20"/>
                  <a:pt x="1" y="20"/>
                </a:cubicBezTo>
                <a:cubicBezTo>
                  <a:pt x="0" y="25"/>
                  <a:pt x="0" y="25"/>
                  <a:pt x="0" y="25"/>
                </a:cubicBezTo>
                <a:cubicBezTo>
                  <a:pt x="0" y="126"/>
                  <a:pt x="0" y="126"/>
                  <a:pt x="0" y="126"/>
                </a:cubicBezTo>
                <a:cubicBezTo>
                  <a:pt x="1" y="132"/>
                  <a:pt x="1" y="132"/>
                  <a:pt x="1" y="132"/>
                </a:cubicBezTo>
                <a:cubicBezTo>
                  <a:pt x="5" y="136"/>
                  <a:pt x="5" y="136"/>
                  <a:pt x="5" y="136"/>
                </a:cubicBezTo>
                <a:cubicBezTo>
                  <a:pt x="19" y="144"/>
                  <a:pt x="19" y="144"/>
                  <a:pt x="19" y="144"/>
                </a:cubicBezTo>
                <a:cubicBezTo>
                  <a:pt x="39" y="150"/>
                  <a:pt x="39" y="150"/>
                  <a:pt x="39" y="150"/>
                </a:cubicBezTo>
                <a:cubicBezTo>
                  <a:pt x="47" y="151"/>
                  <a:pt x="55" y="152"/>
                  <a:pt x="64" y="152"/>
                </a:cubicBezTo>
                <a:cubicBezTo>
                  <a:pt x="82" y="152"/>
                  <a:pt x="98" y="149"/>
                  <a:pt x="110" y="144"/>
                </a:cubicBezTo>
                <a:cubicBezTo>
                  <a:pt x="115" y="142"/>
                  <a:pt x="120" y="139"/>
                  <a:pt x="123" y="136"/>
                </a:cubicBezTo>
                <a:cubicBezTo>
                  <a:pt x="125" y="135"/>
                  <a:pt x="126" y="133"/>
                  <a:pt x="127" y="132"/>
                </a:cubicBezTo>
                <a:cubicBezTo>
                  <a:pt x="128" y="130"/>
                  <a:pt x="128" y="128"/>
                  <a:pt x="128" y="126"/>
                </a:cubicBezTo>
                <a:cubicBezTo>
                  <a:pt x="128" y="25"/>
                  <a:pt x="128" y="25"/>
                  <a:pt x="128" y="25"/>
                </a:cubicBezTo>
                <a:cubicBezTo>
                  <a:pt x="128" y="22"/>
                  <a:pt x="127" y="18"/>
                  <a:pt x="123" y="15"/>
                </a:cubicBezTo>
                <a:cubicBezTo>
                  <a:pt x="120" y="12"/>
                  <a:pt x="115" y="10"/>
                  <a:pt x="110" y="7"/>
                </a:cubicBezTo>
                <a:cubicBezTo>
                  <a:pt x="104" y="5"/>
                  <a:pt x="97" y="3"/>
                  <a:pt x="89" y="2"/>
                </a:cubicBezTo>
                <a:cubicBezTo>
                  <a:pt x="82" y="1"/>
                  <a:pt x="73" y="0"/>
                  <a:pt x="64" y="0"/>
                </a:cubicBezTo>
                <a:close/>
              </a:path>
            </a:pathLst>
          </a:custGeo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87" name="Picture 186"/>
          <p:cNvPicPr>
            <a:picLocks noChangeAspect="1"/>
          </p:cNvPicPr>
          <p:nvPr/>
        </p:nvPicPr>
        <p:blipFill rotWithShape="1">
          <a:blip r:embed="rId6"/>
          <a:srcRect l="3607" t="6186"/>
          <a:stretch/>
        </p:blipFill>
        <p:spPr>
          <a:xfrm>
            <a:off x="7766203" y="5331155"/>
            <a:ext cx="2638083" cy="1581740"/>
          </a:xfrm>
          <a:prstGeom prst="rect">
            <a:avLst/>
          </a:prstGeom>
        </p:spPr>
      </p:pic>
    </p:spTree>
    <p:extLst>
      <p:ext uri="{BB962C8B-B14F-4D97-AF65-F5344CB8AC3E}">
        <p14:creationId xmlns:p14="http://schemas.microsoft.com/office/powerpoint/2010/main" val="27339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AutoShape 19"/>
          <p:cNvSpPr>
            <a:spLocks noChangeAspect="1" noChangeArrowheads="1" noTextEdit="1"/>
          </p:cNvSpPr>
          <p:nvPr/>
        </p:nvSpPr>
        <p:spPr bwMode="auto">
          <a:xfrm>
            <a:off x="7710277" y="534895"/>
            <a:ext cx="3869777" cy="181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defRPr/>
            </a:pPr>
            <a:endParaRPr lang="en-US" kern="0" dirty="0">
              <a:solidFill>
                <a:sysClr val="windowText" lastClr="000000"/>
              </a:solidFill>
            </a:endParaRPr>
          </a:p>
        </p:txBody>
      </p:sp>
      <p:sp>
        <p:nvSpPr>
          <p:cNvPr id="160" name="Title 5"/>
          <p:cNvSpPr>
            <a:spLocks noGrp="1"/>
          </p:cNvSpPr>
          <p:nvPr>
            <p:ph type="title" idx="4294967295"/>
          </p:nvPr>
        </p:nvSpPr>
        <p:spPr>
          <a:xfrm>
            <a:off x="0" y="303213"/>
            <a:ext cx="11837988" cy="935037"/>
          </a:xfrm>
        </p:spPr>
        <p:txBody>
          <a:bodyPr/>
          <a:lstStyle/>
          <a:p>
            <a:r>
              <a:rPr lang="en-US" sz="4896" spc="-100" dirty="0">
                <a:gradFill>
                  <a:gsLst>
                    <a:gs pos="91000">
                      <a:srgbClr val="FFFFFF"/>
                    </a:gs>
                    <a:gs pos="0">
                      <a:srgbClr val="FFFFFF"/>
                    </a:gs>
                  </a:gsLst>
                  <a:lin ang="5400000" scaled="0"/>
                </a:gradFill>
              </a:rPr>
              <a:t>Log Format Compatibility</a:t>
            </a:r>
            <a:endParaRPr lang="en-US" dirty="0">
              <a:solidFill>
                <a:schemeClr val="tx1"/>
              </a:solidFill>
            </a:endParaRPr>
          </a:p>
        </p:txBody>
      </p:sp>
      <p:sp>
        <p:nvSpPr>
          <p:cNvPr id="9" name="Rectangle 8"/>
          <p:cNvSpPr/>
          <p:nvPr/>
        </p:nvSpPr>
        <p:spPr>
          <a:xfrm>
            <a:off x="6980237" y="1837193"/>
            <a:ext cx="5365510" cy="1815882"/>
          </a:xfrm>
          <a:prstGeom prst="rect">
            <a:avLst/>
          </a:prstGeom>
          <a:noFill/>
        </p:spPr>
        <p:txBody>
          <a:bodyPr wrap="square" lIns="150538" rIns="150538">
            <a:spAutoFit/>
          </a:bodyPr>
          <a:lstStyle/>
          <a:p>
            <a:pPr defTabSz="932597">
              <a:defRPr/>
            </a:pPr>
            <a:r>
              <a:rPr lang="en-US" sz="2800" kern="0" dirty="0">
                <a:latin typeface="+mj-lt"/>
              </a:rPr>
              <a:t>Network traffic logs include a notification/ disclaimer that explains if there is missing data in the chosen format.</a:t>
            </a:r>
          </a:p>
        </p:txBody>
      </p:sp>
      <p:pic>
        <p:nvPicPr>
          <p:cNvPr id="2" name="Picture 1"/>
          <p:cNvPicPr>
            <a:picLocks noChangeAspect="1"/>
          </p:cNvPicPr>
          <p:nvPr/>
        </p:nvPicPr>
        <p:blipFill>
          <a:blip r:embed="rId3"/>
          <a:stretch>
            <a:fillRect/>
          </a:stretch>
        </p:blipFill>
        <p:spPr>
          <a:xfrm>
            <a:off x="445348" y="1238648"/>
            <a:ext cx="6402188" cy="5523788"/>
          </a:xfrm>
          <a:prstGeom prst="rect">
            <a:avLst/>
          </a:prstGeom>
        </p:spPr>
      </p:pic>
      <p:pic>
        <p:nvPicPr>
          <p:cNvPr id="3" name="Picture 2"/>
          <p:cNvPicPr>
            <a:picLocks noChangeAspect="1"/>
          </p:cNvPicPr>
          <p:nvPr/>
        </p:nvPicPr>
        <p:blipFill>
          <a:blip r:embed="rId4"/>
          <a:stretch>
            <a:fillRect/>
          </a:stretch>
        </p:blipFill>
        <p:spPr>
          <a:xfrm>
            <a:off x="7056437" y="4083962"/>
            <a:ext cx="5289310" cy="2678474"/>
          </a:xfrm>
          <a:prstGeom prst="rect">
            <a:avLst/>
          </a:prstGeom>
        </p:spPr>
      </p:pic>
    </p:spTree>
    <p:extLst>
      <p:ext uri="{BB962C8B-B14F-4D97-AF65-F5344CB8AC3E}">
        <p14:creationId xmlns:p14="http://schemas.microsoft.com/office/powerpoint/2010/main" val="1834764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1887200" cy="1181862"/>
          </a:xfrm>
        </p:spPr>
        <p:txBody>
          <a:bodyPr/>
          <a:lstStyle/>
          <a:p>
            <a:r>
              <a:rPr lang="en-US" dirty="0"/>
              <a:t>App Permissions</a:t>
            </a:r>
          </a:p>
        </p:txBody>
      </p:sp>
    </p:spTree>
    <p:extLst>
      <p:ext uri="{BB962C8B-B14F-4D97-AF65-F5344CB8AC3E}">
        <p14:creationId xmlns:p14="http://schemas.microsoft.com/office/powerpoint/2010/main" val="28427066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049462"/>
            <a:ext cx="5866814" cy="4118050"/>
          </a:xfrm>
        </p:spPr>
        <p:txBody>
          <a:bodyPr/>
          <a:lstStyle/>
          <a:p>
            <a:pPr lvl="0">
              <a:spcBef>
                <a:spcPct val="20000"/>
              </a:spcBef>
              <a:buSzPct val="90000"/>
            </a:pPr>
            <a:r>
              <a:rPr lang="en-US" sz="4000" spc="0" dirty="0">
                <a:ln>
                  <a:noFill/>
                </a:ln>
                <a:gradFill>
                  <a:gsLst>
                    <a:gs pos="1250">
                      <a:srgbClr val="D83B01"/>
                    </a:gs>
                    <a:gs pos="99000">
                      <a:srgbClr val="D83B01"/>
                    </a:gs>
                  </a:gsLst>
                  <a:lin ang="5400000" scaled="0"/>
                </a:gradFill>
                <a:cs typeface="+mn-cs"/>
              </a:rPr>
              <a:t>Users grant apps permission to Office 365</a:t>
            </a:r>
            <a:br>
              <a:rPr lang="en-US" sz="4000" spc="0" dirty="0">
                <a:ln>
                  <a:noFill/>
                </a:ln>
                <a:gradFill>
                  <a:gsLst>
                    <a:gs pos="1250">
                      <a:srgbClr val="D83B01"/>
                    </a:gs>
                    <a:gs pos="99000">
                      <a:srgbClr val="D83B01"/>
                    </a:gs>
                  </a:gsLst>
                  <a:lin ang="5400000" scaled="0"/>
                </a:gradFill>
                <a:cs typeface="+mn-cs"/>
              </a:rPr>
            </a:br>
            <a:br>
              <a:rPr lang="en-US" sz="2000" spc="0" dirty="0">
                <a:ln>
                  <a:noFill/>
                </a:ln>
                <a:gradFill>
                  <a:gsLst>
                    <a:gs pos="1250">
                      <a:srgbClr val="505050"/>
                    </a:gs>
                    <a:gs pos="100000">
                      <a:srgbClr val="505050"/>
                    </a:gs>
                  </a:gsLst>
                  <a:lin ang="5400000" scaled="0"/>
                </a:gradFill>
                <a:latin typeface="Segoe UI"/>
                <a:cs typeface="+mn-cs"/>
              </a:rPr>
            </a:br>
            <a:br>
              <a:rPr lang="en-US" sz="1200" spc="0" dirty="0">
                <a:ln>
                  <a:noFill/>
                </a:ln>
                <a:gradFill>
                  <a:gsLst>
                    <a:gs pos="1250">
                      <a:srgbClr val="505050"/>
                    </a:gs>
                    <a:gs pos="100000">
                      <a:srgbClr val="505050"/>
                    </a:gs>
                  </a:gsLst>
                  <a:lin ang="5400000" scaled="0"/>
                </a:gradFill>
                <a:latin typeface="Segoe UI"/>
                <a:cs typeface="+mn-cs"/>
              </a:rPr>
            </a:br>
            <a:r>
              <a:rPr lang="en-US" sz="4000" spc="0" dirty="0">
                <a:ln>
                  <a:noFill/>
                </a:ln>
                <a:gradFill>
                  <a:gsLst>
                    <a:gs pos="1250">
                      <a:srgbClr val="D83B01"/>
                    </a:gs>
                    <a:gs pos="99000">
                      <a:srgbClr val="D83B01"/>
                    </a:gs>
                  </a:gsLst>
                  <a:lin ang="5400000" scaled="0"/>
                </a:gradFill>
                <a:cs typeface="+mn-cs"/>
              </a:rPr>
              <a:t>IT has limited visibility</a:t>
            </a:r>
            <a:br>
              <a:rPr lang="en-US" sz="4000" spc="0" dirty="0">
                <a:ln>
                  <a:noFill/>
                </a:ln>
                <a:gradFill>
                  <a:gsLst>
                    <a:gs pos="1250">
                      <a:srgbClr val="D83B01"/>
                    </a:gs>
                    <a:gs pos="99000">
                      <a:srgbClr val="D83B01"/>
                    </a:gs>
                  </a:gsLst>
                  <a:lin ang="5400000" scaled="0"/>
                </a:gradFill>
                <a:cs typeface="+mn-cs"/>
              </a:rPr>
            </a:br>
            <a:br>
              <a:rPr lang="en-US" sz="2000" spc="0" dirty="0">
                <a:ln>
                  <a:noFill/>
                </a:ln>
                <a:gradFill>
                  <a:gsLst>
                    <a:gs pos="1250">
                      <a:srgbClr val="505050"/>
                    </a:gs>
                    <a:gs pos="100000">
                      <a:srgbClr val="505050"/>
                    </a:gs>
                  </a:gsLst>
                  <a:lin ang="5400000" scaled="0"/>
                </a:gradFill>
                <a:latin typeface="Segoe UI"/>
                <a:cs typeface="+mn-cs"/>
              </a:rPr>
            </a:br>
            <a:br>
              <a:rPr lang="en-US" sz="1200" spc="0" dirty="0">
                <a:ln>
                  <a:noFill/>
                </a:ln>
                <a:gradFill>
                  <a:gsLst>
                    <a:gs pos="1250">
                      <a:srgbClr val="505050"/>
                    </a:gs>
                    <a:gs pos="100000">
                      <a:srgbClr val="505050"/>
                    </a:gs>
                  </a:gsLst>
                  <a:lin ang="5400000" scaled="0"/>
                </a:gradFill>
                <a:latin typeface="Segoe UI"/>
                <a:cs typeface="+mn-cs"/>
              </a:rPr>
            </a:br>
            <a:r>
              <a:rPr lang="en-US" sz="4000" spc="0" dirty="0">
                <a:ln>
                  <a:noFill/>
                </a:ln>
                <a:gradFill>
                  <a:gsLst>
                    <a:gs pos="1250">
                      <a:srgbClr val="D83B01"/>
                    </a:gs>
                    <a:gs pos="99000">
                      <a:srgbClr val="D83B01"/>
                    </a:gs>
                  </a:gsLst>
                  <a:lin ang="5400000" scaled="0"/>
                </a:gradFill>
                <a:cs typeface="+mn-cs"/>
              </a:rPr>
              <a:t>Revoke app permissions across organization</a:t>
            </a:r>
            <a:br>
              <a:rPr lang="en-US" sz="4000" spc="0" dirty="0">
                <a:ln>
                  <a:noFill/>
                </a:ln>
                <a:gradFill>
                  <a:gsLst>
                    <a:gs pos="1250">
                      <a:srgbClr val="D83B01"/>
                    </a:gs>
                    <a:gs pos="99000">
                      <a:srgbClr val="D83B01"/>
                    </a:gs>
                  </a:gsLst>
                  <a:lin ang="5400000" scaled="0"/>
                </a:gradFill>
                <a:cs typeface="+mn-cs"/>
              </a:rPr>
            </a:br>
            <a:endParaRPr lang="en-US" sz="2000" spc="0" dirty="0">
              <a:ln>
                <a:noFill/>
              </a:ln>
              <a:gradFill>
                <a:gsLst>
                  <a:gs pos="1250">
                    <a:srgbClr val="505050"/>
                  </a:gs>
                  <a:gs pos="100000">
                    <a:srgbClr val="505050"/>
                  </a:gs>
                </a:gsLst>
                <a:lin ang="5400000" scaled="0"/>
              </a:gradFill>
              <a:latin typeface="Segoe UI"/>
              <a:cs typeface="+mn-cs"/>
            </a:endParaRPr>
          </a:p>
        </p:txBody>
      </p:sp>
      <p:sp>
        <p:nvSpPr>
          <p:cNvPr id="4" name="Title 1"/>
          <p:cNvSpPr txBox="1">
            <a:spLocks/>
          </p:cNvSpPr>
          <p:nvPr/>
        </p:nvSpPr>
        <p:spPr>
          <a:xfrm>
            <a:off x="274639" y="295274"/>
            <a:ext cx="5866814" cy="849463"/>
          </a:xfrm>
          <a:prstGeom prst="rect">
            <a:avLst/>
          </a:prstGeom>
        </p:spPr>
        <p:txBody>
          <a:bodyPr vert="horz" wrap="square" lIns="146304" tIns="91440" rIns="146304" bIns="91440" rtlCol="0" anchor="t">
            <a:spAutoFit/>
          </a:bodyPr>
          <a:lstStyle>
            <a:lvl1pPr algn="l" defTabSz="932742" rtl="0" eaLnBrk="1" latinLnBrk="0" hangingPunct="1">
              <a:lnSpc>
                <a:spcPct val="90000"/>
              </a:lnSpc>
              <a:spcBef>
                <a:spcPct val="0"/>
              </a:spcBef>
              <a:buNone/>
              <a:defRPr lang="en-US" sz="66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2" normalizeH="0" baseline="0" noProof="0" dirty="0">
                <a:ln w="3175">
                  <a:noFill/>
                </a:ln>
                <a:gradFill>
                  <a:gsLst>
                    <a:gs pos="1250">
                      <a:schemeClr val="tx1"/>
                    </a:gs>
                    <a:gs pos="100000">
                      <a:schemeClr val="tx1"/>
                    </a:gs>
                  </a:gsLst>
                  <a:lin ang="5400000" scaled="0"/>
                </a:gradFill>
                <a:effectLst/>
                <a:uLnTx/>
                <a:uFillTx/>
                <a:latin typeface="+mj-lt"/>
                <a:ea typeface="+mn-ea"/>
                <a:cs typeface="Segoe UI" pitchFamily="34" charset="0"/>
              </a:rPr>
              <a:t>App Permissions</a:t>
            </a:r>
          </a:p>
        </p:txBody>
      </p:sp>
      <p:pic>
        <p:nvPicPr>
          <p:cNvPr id="10" name="Picture 9"/>
          <p:cNvPicPr>
            <a:picLocks noChangeAspect="1"/>
          </p:cNvPicPr>
          <p:nvPr/>
        </p:nvPicPr>
        <p:blipFill>
          <a:blip r:embed="rId3"/>
          <a:stretch>
            <a:fillRect/>
          </a:stretch>
        </p:blipFill>
        <p:spPr>
          <a:xfrm>
            <a:off x="6400917" y="844655"/>
            <a:ext cx="5975882" cy="3585529"/>
          </a:xfrm>
          <a:prstGeom prst="rect">
            <a:avLst/>
          </a:prstGeom>
        </p:spPr>
      </p:pic>
      <p:pic>
        <p:nvPicPr>
          <p:cNvPr id="8" name="Picture 7"/>
          <p:cNvPicPr>
            <a:picLocks noChangeAspect="1"/>
          </p:cNvPicPr>
          <p:nvPr/>
        </p:nvPicPr>
        <p:blipFill rotWithShape="1">
          <a:blip r:embed="rId4"/>
          <a:srcRect r="18973"/>
          <a:stretch/>
        </p:blipFill>
        <p:spPr>
          <a:xfrm>
            <a:off x="6904037" y="4298020"/>
            <a:ext cx="4426124" cy="3738983"/>
          </a:xfrm>
          <a:prstGeom prst="rect">
            <a:avLst/>
          </a:prstGeom>
        </p:spPr>
      </p:pic>
    </p:spTree>
    <p:extLst>
      <p:ext uri="{BB962C8B-B14F-4D97-AF65-F5344CB8AC3E}">
        <p14:creationId xmlns:p14="http://schemas.microsoft.com/office/powerpoint/2010/main" val="424755516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1209973"/>
            <a:ext cx="11125199" cy="1181862"/>
          </a:xfrm>
        </p:spPr>
        <p:txBody>
          <a:bodyPr/>
          <a:lstStyle/>
          <a:p>
            <a:r>
              <a:rPr lang="en-US" dirty="0"/>
              <a:t>App Permissions Demo</a:t>
            </a:r>
          </a:p>
        </p:txBody>
      </p:sp>
    </p:spTree>
    <p:extLst>
      <p:ext uri="{BB962C8B-B14F-4D97-AF65-F5344CB8AC3E}">
        <p14:creationId xmlns:p14="http://schemas.microsoft.com/office/powerpoint/2010/main" val="13916698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1765" y="992"/>
            <a:ext cx="12432948" cy="7028827"/>
            <a:chOff x="1" y="487"/>
            <a:chExt cx="12192000" cy="6892610"/>
          </a:xfrm>
        </p:grpSpPr>
        <p:pic>
          <p:nvPicPr>
            <p:cNvPr id="75" name="Picture 74"/>
            <p:cNvPicPr>
              <a:picLocks noChangeAspect="1"/>
            </p:cNvPicPr>
            <p:nvPr/>
          </p:nvPicPr>
          <p:blipFill rotWithShape="1">
            <a:blip r:embed="rId3">
              <a:extLst>
                <a:ext uri="{28A0092B-C50C-407E-A947-70E740481C1C}">
                  <a14:useLocalDpi xmlns:a14="http://schemas.microsoft.com/office/drawing/2010/main" val="0"/>
                </a:ext>
              </a:extLst>
            </a:blip>
            <a:srcRect l="29355" t="40086"/>
            <a:stretch/>
          </p:blipFill>
          <p:spPr>
            <a:xfrm>
              <a:off x="1" y="487"/>
              <a:ext cx="12190829" cy="6892609"/>
            </a:xfrm>
            <a:prstGeom prst="rect">
              <a:avLst/>
            </a:prstGeom>
          </p:spPr>
        </p:pic>
        <p:sp>
          <p:nvSpPr>
            <p:cNvPr id="76" name="Rectangle 75"/>
            <p:cNvSpPr/>
            <p:nvPr/>
          </p:nvSpPr>
          <p:spPr bwMode="auto">
            <a:xfrm>
              <a:off x="1" y="487"/>
              <a:ext cx="12192000" cy="6892610"/>
            </a:xfrm>
            <a:prstGeom prst="rect">
              <a:avLst/>
            </a:prstGeom>
            <a:solidFill>
              <a:schemeClr val="bg1">
                <a:alpha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dirty="0" err="1">
                <a:gradFill>
                  <a:gsLst>
                    <a:gs pos="0">
                      <a:srgbClr val="FFFFFF"/>
                    </a:gs>
                    <a:gs pos="100000">
                      <a:srgbClr val="FFFFFF"/>
                    </a:gs>
                  </a:gsLst>
                  <a:lin ang="5400000" scaled="0"/>
                </a:gradFill>
                <a:latin typeface="Segoe Pro"/>
                <a:ea typeface="Segoe UI" pitchFamily="34" charset="0"/>
                <a:cs typeface="Segoe UI" pitchFamily="34" charset="0"/>
              </a:endParaRPr>
            </a:p>
          </p:txBody>
        </p:sp>
      </p:grpSp>
      <p:grpSp>
        <p:nvGrpSpPr>
          <p:cNvPr id="4" name="Group 3"/>
          <p:cNvGrpSpPr/>
          <p:nvPr/>
        </p:nvGrpSpPr>
        <p:grpSpPr>
          <a:xfrm>
            <a:off x="8349883" y="2620616"/>
            <a:ext cx="3796877" cy="4054030"/>
            <a:chOff x="8186039" y="2569465"/>
            <a:chExt cx="3722766" cy="3974900"/>
          </a:xfrm>
        </p:grpSpPr>
        <p:sp>
          <p:nvSpPr>
            <p:cNvPr id="27" name="Rectangle 26"/>
            <p:cNvSpPr/>
            <p:nvPr/>
          </p:nvSpPr>
          <p:spPr bwMode="auto">
            <a:xfrm>
              <a:off x="8191691" y="4226750"/>
              <a:ext cx="3717114" cy="2317615"/>
            </a:xfrm>
            <a:prstGeom prst="rect">
              <a:avLst/>
            </a:prstGeom>
            <a:solidFill>
              <a:srgbClr val="FBFBFB">
                <a:alpha val="82000"/>
              </a:srgbClr>
            </a:solidFill>
            <a:ln w="25400" cap="flat" cmpd="sng" algn="ctr">
              <a:noFill/>
              <a:prstDash val="solid"/>
              <a:headEnd type="none" w="med" len="med"/>
              <a:tailEnd type="none" w="med" len="med"/>
            </a:ln>
            <a:effectLst/>
          </p:spPr>
          <p:txBody>
            <a:bodyPr vert="horz" wrap="square" lIns="139891" tIns="139891" rIns="139891" bIns="149217" numCol="1" rtlCol="0" anchor="t" anchorCtr="0" compatLnSpc="1">
              <a:prstTxWarp prst="textNoShape">
                <a:avLst/>
              </a:prstTxWarp>
            </a:bodyPr>
            <a:lstStyle/>
            <a:p>
              <a:pPr marL="0" lvl="1" defTabSz="932384">
                <a:defRPr/>
              </a:pPr>
              <a:r>
                <a:rPr lang="en-US" sz="2040" kern="0" dirty="0">
                  <a:solidFill>
                    <a:srgbClr val="505050"/>
                  </a:solidFill>
                  <a:latin typeface="Segoe UI Semilight" panose="020B0402040204020203" pitchFamily="34" charset="0"/>
                  <a:cs typeface="Segoe UI Semilight" panose="020B0402040204020203" pitchFamily="34" charset="0"/>
                </a:rPr>
                <a:t>Gain enhanced visibility and context into your Office 365 usage and shadow IT – no agents required.</a:t>
              </a:r>
              <a:endParaRPr lang="en-US" sz="2040" dirty="0">
                <a:solidFill>
                  <a:srgbClr val="505050"/>
                </a:solidFill>
                <a:latin typeface="Segoe UI Semilight" panose="020B0402040204020203" pitchFamily="34" charset="0"/>
                <a:cs typeface="Segoe UI Semilight" panose="020B0402040204020203" pitchFamily="34" charset="0"/>
              </a:endParaRPr>
            </a:p>
          </p:txBody>
        </p:sp>
        <p:sp>
          <p:nvSpPr>
            <p:cNvPr id="28" name="Rectangle 27"/>
            <p:cNvSpPr/>
            <p:nvPr/>
          </p:nvSpPr>
          <p:spPr bwMode="auto">
            <a:xfrm>
              <a:off x="8186039" y="2569465"/>
              <a:ext cx="3719664" cy="1581240"/>
            </a:xfrm>
            <a:prstGeom prst="rect">
              <a:avLst/>
            </a:prstGeom>
            <a:solidFill>
              <a:srgbClr val="DC3C00">
                <a:alpha val="84000"/>
              </a:srgbClr>
            </a:solidFill>
            <a:ln w="25400" cap="flat" cmpd="sng" algn="ctr">
              <a:noFill/>
              <a:prstDash val="solid"/>
              <a:headEnd type="none" w="med" len="med"/>
              <a:tailEnd type="none" w="med" len="med"/>
            </a:ln>
            <a:effectLst/>
          </p:spPr>
          <p:txBody>
            <a:bodyPr vert="horz" wrap="square" lIns="149217" tIns="149217" rIns="149195" bIns="149195" numCol="1" rtlCol="0" anchor="b" anchorCtr="1" compatLnSpc="1">
              <a:prstTxWarp prst="textNoShape">
                <a:avLst/>
              </a:prstTxWarp>
            </a:bodyPr>
            <a:lstStyle/>
            <a:p>
              <a:pPr algn="ctr" defTabSz="932417">
                <a:defRPr/>
              </a:pPr>
              <a:r>
                <a:rPr lang="en-US" sz="2040" b="1" kern="900" cap="all" dirty="0">
                  <a:gradFill>
                    <a:gsLst>
                      <a:gs pos="2941">
                        <a:srgbClr val="FFFFFF"/>
                      </a:gs>
                      <a:gs pos="16667">
                        <a:srgbClr val="FFFFFF"/>
                      </a:gs>
                    </a:gsLst>
                    <a:lin ang="5400000" scaled="1"/>
                  </a:gradFill>
                  <a:latin typeface="Segoe UI" charset="0"/>
                  <a:ea typeface="Segoe UI" charset="0"/>
                  <a:cs typeface="Segoe UI" charset="0"/>
                </a:rPr>
                <a:t>Discovery and Insights</a:t>
              </a:r>
            </a:p>
          </p:txBody>
        </p:sp>
        <p:grpSp>
          <p:nvGrpSpPr>
            <p:cNvPr id="19" name="Group 18"/>
            <p:cNvGrpSpPr/>
            <p:nvPr/>
          </p:nvGrpSpPr>
          <p:grpSpPr>
            <a:xfrm rot="18640519">
              <a:off x="9675114" y="2655525"/>
              <a:ext cx="860626" cy="1069948"/>
              <a:chOff x="5568950" y="3420400"/>
              <a:chExt cx="637712" cy="792825"/>
            </a:xfrm>
            <a:solidFill>
              <a:schemeClr val="bg1"/>
            </a:solidFill>
          </p:grpSpPr>
          <p:sp>
            <p:nvSpPr>
              <p:cNvPr id="29" name="Freeform 1"/>
              <p:cNvSpPr>
                <a:spLocks noChangeArrowheads="1"/>
              </p:cNvSpPr>
              <p:nvPr/>
            </p:nvSpPr>
            <p:spPr bwMode="auto">
              <a:xfrm>
                <a:off x="5568950" y="3425825"/>
                <a:ext cx="490538" cy="488950"/>
              </a:xfrm>
              <a:custGeom>
                <a:avLst/>
                <a:gdLst>
                  <a:gd name="T0" fmla="*/ 680 w 1361"/>
                  <a:gd name="T1" fmla="*/ 1358 h 1359"/>
                  <a:gd name="T2" fmla="*/ 0 w 1361"/>
                  <a:gd name="T3" fmla="*/ 679 h 1359"/>
                  <a:gd name="T4" fmla="*/ 680 w 1361"/>
                  <a:gd name="T5" fmla="*/ 0 h 1359"/>
                  <a:gd name="T6" fmla="*/ 1360 w 1361"/>
                  <a:gd name="T7" fmla="*/ 679 h 1359"/>
                  <a:gd name="T8" fmla="*/ 680 w 1361"/>
                  <a:gd name="T9" fmla="*/ 1358 h 1359"/>
                  <a:gd name="T10" fmla="*/ 680 w 1361"/>
                  <a:gd name="T11" fmla="*/ 87 h 1359"/>
                  <a:gd name="T12" fmla="*/ 85 w 1361"/>
                  <a:gd name="T13" fmla="*/ 682 h 1359"/>
                  <a:gd name="T14" fmla="*/ 680 w 1361"/>
                  <a:gd name="T15" fmla="*/ 1277 h 1359"/>
                  <a:gd name="T16" fmla="*/ 1276 w 1361"/>
                  <a:gd name="T17" fmla="*/ 682 h 1359"/>
                  <a:gd name="T18" fmla="*/ 680 w 1361"/>
                  <a:gd name="T19" fmla="*/ 87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1" h="1359">
                    <a:moveTo>
                      <a:pt x="680" y="1358"/>
                    </a:moveTo>
                    <a:cubicBezTo>
                      <a:pt x="305" y="1358"/>
                      <a:pt x="0" y="1054"/>
                      <a:pt x="0" y="679"/>
                    </a:cubicBezTo>
                    <a:cubicBezTo>
                      <a:pt x="0" y="303"/>
                      <a:pt x="305" y="0"/>
                      <a:pt x="680" y="0"/>
                    </a:cubicBezTo>
                    <a:cubicBezTo>
                      <a:pt x="1056" y="0"/>
                      <a:pt x="1360" y="303"/>
                      <a:pt x="1360" y="679"/>
                    </a:cubicBezTo>
                    <a:cubicBezTo>
                      <a:pt x="1360" y="1054"/>
                      <a:pt x="1056" y="1358"/>
                      <a:pt x="680" y="1358"/>
                    </a:cubicBezTo>
                    <a:close/>
                    <a:moveTo>
                      <a:pt x="680" y="87"/>
                    </a:moveTo>
                    <a:cubicBezTo>
                      <a:pt x="353" y="87"/>
                      <a:pt x="85" y="354"/>
                      <a:pt x="85" y="682"/>
                    </a:cubicBezTo>
                    <a:cubicBezTo>
                      <a:pt x="85" y="1009"/>
                      <a:pt x="353" y="1277"/>
                      <a:pt x="680" y="1277"/>
                    </a:cubicBezTo>
                    <a:cubicBezTo>
                      <a:pt x="1008" y="1277"/>
                      <a:pt x="1276" y="1009"/>
                      <a:pt x="1276" y="682"/>
                    </a:cubicBezTo>
                    <a:cubicBezTo>
                      <a:pt x="1276" y="354"/>
                      <a:pt x="1011" y="87"/>
                      <a:pt x="680" y="8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sp>
            <p:nvSpPr>
              <p:cNvPr id="30" name="Freeform 2"/>
              <p:cNvSpPr>
                <a:spLocks noChangeArrowheads="1"/>
              </p:cNvSpPr>
              <p:nvPr/>
            </p:nvSpPr>
            <p:spPr bwMode="auto">
              <a:xfrm>
                <a:off x="5764213" y="3884613"/>
                <a:ext cx="100012" cy="328612"/>
              </a:xfrm>
              <a:custGeom>
                <a:avLst/>
                <a:gdLst>
                  <a:gd name="T0" fmla="*/ 138 w 280"/>
                  <a:gd name="T1" fmla="*/ 914 h 915"/>
                  <a:gd name="T2" fmla="*/ 0 w 280"/>
                  <a:gd name="T3" fmla="*/ 776 h 915"/>
                  <a:gd name="T4" fmla="*/ 0 w 280"/>
                  <a:gd name="T5" fmla="*/ 42 h 915"/>
                  <a:gd name="T6" fmla="*/ 42 w 280"/>
                  <a:gd name="T7" fmla="*/ 0 h 915"/>
                  <a:gd name="T8" fmla="*/ 85 w 280"/>
                  <a:gd name="T9" fmla="*/ 42 h 915"/>
                  <a:gd name="T10" fmla="*/ 85 w 280"/>
                  <a:gd name="T11" fmla="*/ 776 h 915"/>
                  <a:gd name="T12" fmla="*/ 138 w 280"/>
                  <a:gd name="T13" fmla="*/ 829 h 915"/>
                  <a:gd name="T14" fmla="*/ 192 w 280"/>
                  <a:gd name="T15" fmla="*/ 776 h 915"/>
                  <a:gd name="T16" fmla="*/ 192 w 280"/>
                  <a:gd name="T17" fmla="*/ 42 h 915"/>
                  <a:gd name="T18" fmla="*/ 234 w 280"/>
                  <a:gd name="T19" fmla="*/ 0 h 915"/>
                  <a:gd name="T20" fmla="*/ 277 w 280"/>
                  <a:gd name="T21" fmla="*/ 42 h 915"/>
                  <a:gd name="T22" fmla="*/ 277 w 280"/>
                  <a:gd name="T23" fmla="*/ 776 h 915"/>
                  <a:gd name="T24" fmla="*/ 138 w 280"/>
                  <a:gd name="T25" fmla="*/ 914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915">
                    <a:moveTo>
                      <a:pt x="138" y="914"/>
                    </a:moveTo>
                    <a:cubicBezTo>
                      <a:pt x="62" y="914"/>
                      <a:pt x="0" y="852"/>
                      <a:pt x="0" y="776"/>
                    </a:cubicBezTo>
                    <a:lnTo>
                      <a:pt x="0" y="42"/>
                    </a:lnTo>
                    <a:cubicBezTo>
                      <a:pt x="0" y="19"/>
                      <a:pt x="20" y="0"/>
                      <a:pt x="42" y="0"/>
                    </a:cubicBezTo>
                    <a:cubicBezTo>
                      <a:pt x="65" y="0"/>
                      <a:pt x="85" y="19"/>
                      <a:pt x="85" y="42"/>
                    </a:cubicBezTo>
                    <a:lnTo>
                      <a:pt x="85" y="776"/>
                    </a:lnTo>
                    <a:cubicBezTo>
                      <a:pt x="85" y="807"/>
                      <a:pt x="110" y="829"/>
                      <a:pt x="138" y="829"/>
                    </a:cubicBezTo>
                    <a:cubicBezTo>
                      <a:pt x="167" y="829"/>
                      <a:pt x="192" y="804"/>
                      <a:pt x="192" y="776"/>
                    </a:cubicBezTo>
                    <a:lnTo>
                      <a:pt x="192" y="42"/>
                    </a:lnTo>
                    <a:cubicBezTo>
                      <a:pt x="192" y="19"/>
                      <a:pt x="212" y="0"/>
                      <a:pt x="234" y="0"/>
                    </a:cubicBezTo>
                    <a:cubicBezTo>
                      <a:pt x="257" y="0"/>
                      <a:pt x="277" y="19"/>
                      <a:pt x="277" y="42"/>
                    </a:cubicBezTo>
                    <a:lnTo>
                      <a:pt x="277" y="776"/>
                    </a:lnTo>
                    <a:cubicBezTo>
                      <a:pt x="279" y="849"/>
                      <a:pt x="215" y="914"/>
                      <a:pt x="138" y="91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sp>
            <p:nvSpPr>
              <p:cNvPr id="31" name="Freeform 3"/>
              <p:cNvSpPr>
                <a:spLocks noChangeArrowheads="1"/>
              </p:cNvSpPr>
              <p:nvPr/>
            </p:nvSpPr>
            <p:spPr bwMode="auto">
              <a:xfrm rot="2959481">
                <a:off x="5657756" y="3511682"/>
                <a:ext cx="511176" cy="328611"/>
              </a:xfrm>
              <a:custGeom>
                <a:avLst/>
                <a:gdLst>
                  <a:gd name="T0" fmla="*/ 254 w 1420"/>
                  <a:gd name="T1" fmla="*/ 914 h 915"/>
                  <a:gd name="T2" fmla="*/ 20 w 1420"/>
                  <a:gd name="T3" fmla="*/ 716 h 915"/>
                  <a:gd name="T4" fmla="*/ 14 w 1420"/>
                  <a:gd name="T5" fmla="*/ 657 h 915"/>
                  <a:gd name="T6" fmla="*/ 73 w 1420"/>
                  <a:gd name="T7" fmla="*/ 651 h 915"/>
                  <a:gd name="T8" fmla="*/ 237 w 1420"/>
                  <a:gd name="T9" fmla="*/ 793 h 915"/>
                  <a:gd name="T10" fmla="*/ 499 w 1420"/>
                  <a:gd name="T11" fmla="*/ 429 h 915"/>
                  <a:gd name="T12" fmla="*/ 793 w 1420"/>
                  <a:gd name="T13" fmla="*/ 629 h 915"/>
                  <a:gd name="T14" fmla="*/ 1340 w 1420"/>
                  <a:gd name="T15" fmla="*/ 19 h 915"/>
                  <a:gd name="T16" fmla="*/ 1400 w 1420"/>
                  <a:gd name="T17" fmla="*/ 17 h 915"/>
                  <a:gd name="T18" fmla="*/ 1402 w 1420"/>
                  <a:gd name="T19" fmla="*/ 76 h 915"/>
                  <a:gd name="T20" fmla="*/ 810 w 1420"/>
                  <a:gd name="T21" fmla="*/ 742 h 915"/>
                  <a:gd name="T22" fmla="*/ 522 w 1420"/>
                  <a:gd name="T23" fmla="*/ 547 h 915"/>
                  <a:gd name="T24" fmla="*/ 254 w 1420"/>
                  <a:gd name="T25" fmla="*/ 914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0" h="915">
                    <a:moveTo>
                      <a:pt x="254" y="914"/>
                    </a:moveTo>
                    <a:lnTo>
                      <a:pt x="20" y="716"/>
                    </a:lnTo>
                    <a:cubicBezTo>
                      <a:pt x="3" y="702"/>
                      <a:pt x="0" y="674"/>
                      <a:pt x="14" y="657"/>
                    </a:cubicBezTo>
                    <a:cubicBezTo>
                      <a:pt x="28" y="640"/>
                      <a:pt x="56" y="637"/>
                      <a:pt x="73" y="651"/>
                    </a:cubicBezTo>
                    <a:lnTo>
                      <a:pt x="237" y="793"/>
                    </a:lnTo>
                    <a:lnTo>
                      <a:pt x="499" y="429"/>
                    </a:lnTo>
                    <a:lnTo>
                      <a:pt x="793" y="629"/>
                    </a:lnTo>
                    <a:lnTo>
                      <a:pt x="1340" y="19"/>
                    </a:lnTo>
                    <a:cubicBezTo>
                      <a:pt x="1357" y="3"/>
                      <a:pt x="1383" y="0"/>
                      <a:pt x="1400" y="17"/>
                    </a:cubicBezTo>
                    <a:cubicBezTo>
                      <a:pt x="1417" y="34"/>
                      <a:pt x="1419" y="59"/>
                      <a:pt x="1402" y="76"/>
                    </a:cubicBezTo>
                    <a:lnTo>
                      <a:pt x="810" y="742"/>
                    </a:lnTo>
                    <a:lnTo>
                      <a:pt x="522" y="547"/>
                    </a:lnTo>
                    <a:lnTo>
                      <a:pt x="254" y="9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sp>
            <p:nvSpPr>
              <p:cNvPr id="34" name="Freeform 4"/>
              <p:cNvSpPr>
                <a:spLocks noChangeArrowheads="1"/>
              </p:cNvSpPr>
              <p:nvPr/>
            </p:nvSpPr>
            <p:spPr bwMode="auto">
              <a:xfrm rot="2959481">
                <a:off x="6109825" y="3714705"/>
                <a:ext cx="106362" cy="87312"/>
              </a:xfrm>
              <a:custGeom>
                <a:avLst/>
                <a:gdLst>
                  <a:gd name="T0" fmla="*/ 249 w 295"/>
                  <a:gd name="T1" fmla="*/ 240 h 241"/>
                  <a:gd name="T2" fmla="*/ 206 w 295"/>
                  <a:gd name="T3" fmla="*/ 206 h 241"/>
                  <a:gd name="T4" fmla="*/ 184 w 295"/>
                  <a:gd name="T5" fmla="*/ 85 h 241"/>
                  <a:gd name="T6" fmla="*/ 43 w 295"/>
                  <a:gd name="T7" fmla="*/ 85 h 241"/>
                  <a:gd name="T8" fmla="*/ 0 w 295"/>
                  <a:gd name="T9" fmla="*/ 42 h 241"/>
                  <a:gd name="T10" fmla="*/ 43 w 295"/>
                  <a:gd name="T11" fmla="*/ 0 h 241"/>
                  <a:gd name="T12" fmla="*/ 257 w 295"/>
                  <a:gd name="T13" fmla="*/ 0 h 241"/>
                  <a:gd name="T14" fmla="*/ 291 w 295"/>
                  <a:gd name="T15" fmla="*/ 192 h 241"/>
                  <a:gd name="T16" fmla="*/ 257 w 295"/>
                  <a:gd name="T17" fmla="*/ 240 h 241"/>
                  <a:gd name="T18" fmla="*/ 249 w 295"/>
                  <a:gd name="T19" fmla="*/ 24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41">
                    <a:moveTo>
                      <a:pt x="249" y="240"/>
                    </a:moveTo>
                    <a:cubicBezTo>
                      <a:pt x="229" y="240"/>
                      <a:pt x="212" y="226"/>
                      <a:pt x="206" y="206"/>
                    </a:cubicBezTo>
                    <a:lnTo>
                      <a:pt x="184" y="85"/>
                    </a:lnTo>
                    <a:lnTo>
                      <a:pt x="43" y="85"/>
                    </a:lnTo>
                    <a:cubicBezTo>
                      <a:pt x="20" y="85"/>
                      <a:pt x="0" y="64"/>
                      <a:pt x="0" y="42"/>
                    </a:cubicBezTo>
                    <a:cubicBezTo>
                      <a:pt x="0" y="19"/>
                      <a:pt x="20" y="0"/>
                      <a:pt x="43" y="0"/>
                    </a:cubicBezTo>
                    <a:lnTo>
                      <a:pt x="257" y="0"/>
                    </a:lnTo>
                    <a:lnTo>
                      <a:pt x="291" y="192"/>
                    </a:lnTo>
                    <a:cubicBezTo>
                      <a:pt x="294" y="215"/>
                      <a:pt x="280" y="237"/>
                      <a:pt x="257" y="240"/>
                    </a:cubicBezTo>
                    <a:cubicBezTo>
                      <a:pt x="254" y="237"/>
                      <a:pt x="251" y="240"/>
                      <a:pt x="249" y="24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grpSp>
      </p:grpSp>
      <p:grpSp>
        <p:nvGrpSpPr>
          <p:cNvPr id="2" name="Group 1"/>
          <p:cNvGrpSpPr/>
          <p:nvPr/>
        </p:nvGrpSpPr>
        <p:grpSpPr>
          <a:xfrm>
            <a:off x="275481" y="2620616"/>
            <a:ext cx="3793713" cy="4054030"/>
            <a:chOff x="269240" y="2569465"/>
            <a:chExt cx="3719664" cy="3974900"/>
          </a:xfrm>
        </p:grpSpPr>
        <p:sp>
          <p:nvSpPr>
            <p:cNvPr id="21" name="Rectangle 20"/>
            <p:cNvSpPr/>
            <p:nvPr/>
          </p:nvSpPr>
          <p:spPr bwMode="auto">
            <a:xfrm>
              <a:off x="271790" y="4226750"/>
              <a:ext cx="3717114" cy="2317615"/>
            </a:xfrm>
            <a:prstGeom prst="rect">
              <a:avLst/>
            </a:prstGeom>
            <a:solidFill>
              <a:srgbClr val="FBFBFB">
                <a:alpha val="82000"/>
              </a:srgbClr>
            </a:solidFill>
            <a:ln w="25400" cap="flat" cmpd="sng" algn="ctr">
              <a:noFill/>
              <a:prstDash val="solid"/>
              <a:headEnd type="none" w="med" len="med"/>
              <a:tailEnd type="none" w="med" len="med"/>
            </a:ln>
            <a:effectLst/>
          </p:spPr>
          <p:txBody>
            <a:bodyPr vert="horz" wrap="square" lIns="139891" tIns="139891" rIns="139891" bIns="149217" numCol="1" rtlCol="0" anchor="t" anchorCtr="0" compatLnSpc="1">
              <a:prstTxWarp prst="textNoShape">
                <a:avLst/>
              </a:prstTxWarp>
            </a:bodyPr>
            <a:lstStyle/>
            <a:p>
              <a:pPr defTabSz="951121">
                <a:spcBef>
                  <a:spcPts val="612"/>
                </a:spcBef>
              </a:pPr>
              <a:r>
                <a:rPr lang="en-US" sz="2040" kern="0" dirty="0">
                  <a:solidFill>
                    <a:srgbClr val="505050"/>
                  </a:solidFill>
                  <a:latin typeface="Segoe UI Semilight" panose="020B0402040204020203" pitchFamily="34" charset="0"/>
                  <a:cs typeface="Segoe UI Semilight" panose="020B0402040204020203" pitchFamily="34" charset="0"/>
                </a:rPr>
                <a:t>Identify high-risk and abnormal usage, security incidents, </a:t>
              </a:r>
              <a:br>
                <a:rPr lang="en-US" sz="2040" kern="0" dirty="0">
                  <a:solidFill>
                    <a:srgbClr val="505050"/>
                  </a:solidFill>
                  <a:latin typeface="Segoe UI Semilight" panose="020B0402040204020203" pitchFamily="34" charset="0"/>
                  <a:cs typeface="Segoe UI Semilight" panose="020B0402040204020203" pitchFamily="34" charset="0"/>
                </a:rPr>
              </a:br>
              <a:r>
                <a:rPr lang="en-US" sz="2040" kern="0" dirty="0">
                  <a:solidFill>
                    <a:srgbClr val="505050"/>
                  </a:solidFill>
                  <a:latin typeface="Segoe UI Semilight" panose="020B0402040204020203" pitchFamily="34" charset="0"/>
                  <a:cs typeface="Segoe UI Semilight" panose="020B0402040204020203" pitchFamily="34" charset="0"/>
                </a:rPr>
                <a:t>and threats</a:t>
              </a:r>
            </a:p>
          </p:txBody>
        </p:sp>
        <p:sp>
          <p:nvSpPr>
            <p:cNvPr id="22" name="Rectangle 21"/>
            <p:cNvSpPr/>
            <p:nvPr/>
          </p:nvSpPr>
          <p:spPr bwMode="auto">
            <a:xfrm>
              <a:off x="269240" y="2569465"/>
              <a:ext cx="3719664" cy="1581240"/>
            </a:xfrm>
            <a:prstGeom prst="rect">
              <a:avLst/>
            </a:prstGeom>
            <a:solidFill>
              <a:srgbClr val="DC3C00">
                <a:alpha val="84000"/>
              </a:srgbClr>
            </a:solidFill>
            <a:ln w="25400" cap="flat" cmpd="sng" algn="ctr">
              <a:noFill/>
              <a:prstDash val="solid"/>
              <a:headEnd type="none" w="med" len="med"/>
              <a:tailEnd type="none" w="med" len="med"/>
            </a:ln>
            <a:effectLst/>
          </p:spPr>
          <p:txBody>
            <a:bodyPr vert="horz" wrap="square" lIns="149217" tIns="149217" rIns="149195" bIns="149195" numCol="1" rtlCol="0" anchor="b" anchorCtr="1" compatLnSpc="1">
              <a:prstTxWarp prst="textNoShape">
                <a:avLst/>
              </a:prstTxWarp>
            </a:bodyPr>
            <a:lstStyle/>
            <a:p>
              <a:pPr algn="ctr" defTabSz="932417">
                <a:defRPr/>
              </a:pPr>
              <a:r>
                <a:rPr lang="en-US" sz="2040" b="1" kern="900" cap="all" dirty="0">
                  <a:gradFill>
                    <a:gsLst>
                      <a:gs pos="2941">
                        <a:srgbClr val="FFFFFF"/>
                      </a:gs>
                      <a:gs pos="16667">
                        <a:srgbClr val="FFFFFF"/>
                      </a:gs>
                    </a:gsLst>
                    <a:lin ang="5400000" scaled="1"/>
                  </a:gradFill>
                  <a:latin typeface="Segoe UI" charset="0"/>
                  <a:ea typeface="Segoe UI" charset="0"/>
                  <a:cs typeface="Segoe UI" charset="0"/>
                </a:rPr>
                <a:t>Threat Detection</a:t>
              </a:r>
            </a:p>
          </p:txBody>
        </p:sp>
        <p:grpSp>
          <p:nvGrpSpPr>
            <p:cNvPr id="35" name="Group 34"/>
            <p:cNvGrpSpPr/>
            <p:nvPr/>
          </p:nvGrpSpPr>
          <p:grpSpPr>
            <a:xfrm>
              <a:off x="1796946" y="2789931"/>
              <a:ext cx="664251" cy="732701"/>
              <a:chOff x="4727575" y="3589338"/>
              <a:chExt cx="415925" cy="458787"/>
            </a:xfrm>
            <a:solidFill>
              <a:schemeClr val="bg1"/>
            </a:solidFill>
          </p:grpSpPr>
          <p:sp>
            <p:nvSpPr>
              <p:cNvPr id="36" name="Freeform 5"/>
              <p:cNvSpPr>
                <a:spLocks noChangeArrowheads="1"/>
              </p:cNvSpPr>
              <p:nvPr/>
            </p:nvSpPr>
            <p:spPr bwMode="auto">
              <a:xfrm>
                <a:off x="4727575" y="3589338"/>
                <a:ext cx="415925" cy="458787"/>
              </a:xfrm>
              <a:custGeom>
                <a:avLst/>
                <a:gdLst>
                  <a:gd name="T0" fmla="*/ 578 w 1157"/>
                  <a:gd name="T1" fmla="*/ 1274 h 1275"/>
                  <a:gd name="T2" fmla="*/ 561 w 1157"/>
                  <a:gd name="T3" fmla="*/ 1271 h 1275"/>
                  <a:gd name="T4" fmla="*/ 0 w 1157"/>
                  <a:gd name="T5" fmla="*/ 555 h 1275"/>
                  <a:gd name="T6" fmla="*/ 0 w 1157"/>
                  <a:gd name="T7" fmla="*/ 48 h 1275"/>
                  <a:gd name="T8" fmla="*/ 31 w 1157"/>
                  <a:gd name="T9" fmla="*/ 5 h 1275"/>
                  <a:gd name="T10" fmla="*/ 79 w 1157"/>
                  <a:gd name="T11" fmla="*/ 25 h 1275"/>
                  <a:gd name="T12" fmla="*/ 310 w 1157"/>
                  <a:gd name="T13" fmla="*/ 155 h 1275"/>
                  <a:gd name="T14" fmla="*/ 547 w 1157"/>
                  <a:gd name="T15" fmla="*/ 76 h 1275"/>
                  <a:gd name="T16" fmla="*/ 578 w 1157"/>
                  <a:gd name="T17" fmla="*/ 62 h 1275"/>
                  <a:gd name="T18" fmla="*/ 578 w 1157"/>
                  <a:gd name="T19" fmla="*/ 62 h 1275"/>
                  <a:gd name="T20" fmla="*/ 609 w 1157"/>
                  <a:gd name="T21" fmla="*/ 76 h 1275"/>
                  <a:gd name="T22" fmla="*/ 846 w 1157"/>
                  <a:gd name="T23" fmla="*/ 155 h 1275"/>
                  <a:gd name="T24" fmla="*/ 1077 w 1157"/>
                  <a:gd name="T25" fmla="*/ 25 h 1275"/>
                  <a:gd name="T26" fmla="*/ 1125 w 1157"/>
                  <a:gd name="T27" fmla="*/ 5 h 1275"/>
                  <a:gd name="T28" fmla="*/ 1156 w 1157"/>
                  <a:gd name="T29" fmla="*/ 45 h 1275"/>
                  <a:gd name="T30" fmla="*/ 1156 w 1157"/>
                  <a:gd name="T31" fmla="*/ 553 h 1275"/>
                  <a:gd name="T32" fmla="*/ 595 w 1157"/>
                  <a:gd name="T33" fmla="*/ 1268 h 1275"/>
                  <a:gd name="T34" fmla="*/ 578 w 1157"/>
                  <a:gd name="T35" fmla="*/ 1274 h 1275"/>
                  <a:gd name="T36" fmla="*/ 84 w 1157"/>
                  <a:gd name="T37" fmla="*/ 158 h 1275"/>
                  <a:gd name="T38" fmla="*/ 84 w 1157"/>
                  <a:gd name="T39" fmla="*/ 553 h 1275"/>
                  <a:gd name="T40" fmla="*/ 578 w 1157"/>
                  <a:gd name="T41" fmla="*/ 1184 h 1275"/>
                  <a:gd name="T42" fmla="*/ 1071 w 1157"/>
                  <a:gd name="T43" fmla="*/ 553 h 1275"/>
                  <a:gd name="T44" fmla="*/ 1071 w 1157"/>
                  <a:gd name="T45" fmla="*/ 158 h 1275"/>
                  <a:gd name="T46" fmla="*/ 846 w 1157"/>
                  <a:gd name="T47" fmla="*/ 239 h 1275"/>
                  <a:gd name="T48" fmla="*/ 578 w 1157"/>
                  <a:gd name="T49" fmla="*/ 158 h 1275"/>
                  <a:gd name="T50" fmla="*/ 310 w 1157"/>
                  <a:gd name="T51" fmla="*/ 239 h 1275"/>
                  <a:gd name="T52" fmla="*/ 84 w 1157"/>
                  <a:gd name="T53" fmla="*/ 158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7" h="1275">
                    <a:moveTo>
                      <a:pt x="578" y="1274"/>
                    </a:moveTo>
                    <a:cubicBezTo>
                      <a:pt x="572" y="1274"/>
                      <a:pt x="567" y="1274"/>
                      <a:pt x="561" y="1271"/>
                    </a:cubicBezTo>
                    <a:cubicBezTo>
                      <a:pt x="214" y="1116"/>
                      <a:pt x="0" y="839"/>
                      <a:pt x="0" y="555"/>
                    </a:cubicBezTo>
                    <a:lnTo>
                      <a:pt x="0" y="48"/>
                    </a:lnTo>
                    <a:cubicBezTo>
                      <a:pt x="0" y="28"/>
                      <a:pt x="14" y="11"/>
                      <a:pt x="31" y="5"/>
                    </a:cubicBezTo>
                    <a:cubicBezTo>
                      <a:pt x="50" y="0"/>
                      <a:pt x="70" y="8"/>
                      <a:pt x="79" y="25"/>
                    </a:cubicBezTo>
                    <a:cubicBezTo>
                      <a:pt x="81" y="31"/>
                      <a:pt x="155" y="155"/>
                      <a:pt x="310" y="155"/>
                    </a:cubicBezTo>
                    <a:cubicBezTo>
                      <a:pt x="471" y="155"/>
                      <a:pt x="544" y="79"/>
                      <a:pt x="547" y="76"/>
                    </a:cubicBezTo>
                    <a:cubicBezTo>
                      <a:pt x="556" y="67"/>
                      <a:pt x="567" y="62"/>
                      <a:pt x="578" y="62"/>
                    </a:cubicBezTo>
                    <a:lnTo>
                      <a:pt x="578" y="62"/>
                    </a:lnTo>
                    <a:cubicBezTo>
                      <a:pt x="589" y="62"/>
                      <a:pt x="601" y="67"/>
                      <a:pt x="609" y="76"/>
                    </a:cubicBezTo>
                    <a:cubicBezTo>
                      <a:pt x="612" y="79"/>
                      <a:pt x="685" y="155"/>
                      <a:pt x="846" y="155"/>
                    </a:cubicBezTo>
                    <a:cubicBezTo>
                      <a:pt x="1000" y="155"/>
                      <a:pt x="1074" y="31"/>
                      <a:pt x="1077" y="25"/>
                    </a:cubicBezTo>
                    <a:cubicBezTo>
                      <a:pt x="1085" y="8"/>
                      <a:pt x="1105" y="0"/>
                      <a:pt x="1125" y="5"/>
                    </a:cubicBezTo>
                    <a:cubicBezTo>
                      <a:pt x="1144" y="11"/>
                      <a:pt x="1156" y="28"/>
                      <a:pt x="1156" y="45"/>
                    </a:cubicBezTo>
                    <a:lnTo>
                      <a:pt x="1156" y="553"/>
                    </a:lnTo>
                    <a:cubicBezTo>
                      <a:pt x="1156" y="837"/>
                      <a:pt x="942" y="1110"/>
                      <a:pt x="595" y="1268"/>
                    </a:cubicBezTo>
                    <a:cubicBezTo>
                      <a:pt x="589" y="1271"/>
                      <a:pt x="584" y="1274"/>
                      <a:pt x="578" y="1274"/>
                    </a:cubicBezTo>
                    <a:close/>
                    <a:moveTo>
                      <a:pt x="84" y="158"/>
                    </a:moveTo>
                    <a:lnTo>
                      <a:pt x="84" y="553"/>
                    </a:lnTo>
                    <a:cubicBezTo>
                      <a:pt x="84" y="845"/>
                      <a:pt x="335" y="1068"/>
                      <a:pt x="578" y="1184"/>
                    </a:cubicBezTo>
                    <a:cubicBezTo>
                      <a:pt x="821" y="1071"/>
                      <a:pt x="1071" y="848"/>
                      <a:pt x="1071" y="553"/>
                    </a:cubicBezTo>
                    <a:lnTo>
                      <a:pt x="1071" y="158"/>
                    </a:lnTo>
                    <a:cubicBezTo>
                      <a:pt x="1020" y="200"/>
                      <a:pt x="948" y="239"/>
                      <a:pt x="846" y="239"/>
                    </a:cubicBezTo>
                    <a:cubicBezTo>
                      <a:pt x="708" y="239"/>
                      <a:pt x="620" y="191"/>
                      <a:pt x="578" y="158"/>
                    </a:cubicBezTo>
                    <a:cubicBezTo>
                      <a:pt x="536" y="189"/>
                      <a:pt x="448" y="239"/>
                      <a:pt x="310" y="239"/>
                    </a:cubicBezTo>
                    <a:cubicBezTo>
                      <a:pt x="208" y="239"/>
                      <a:pt x="132" y="200"/>
                      <a:pt x="84" y="15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sp>
            <p:nvSpPr>
              <p:cNvPr id="37" name="Freeform 6"/>
              <p:cNvSpPr>
                <a:spLocks noChangeArrowheads="1"/>
              </p:cNvSpPr>
              <p:nvPr/>
            </p:nvSpPr>
            <p:spPr bwMode="auto">
              <a:xfrm>
                <a:off x="4921250" y="3692525"/>
                <a:ext cx="30163" cy="182563"/>
              </a:xfrm>
              <a:custGeom>
                <a:avLst/>
                <a:gdLst>
                  <a:gd name="T0" fmla="*/ 42 w 85"/>
                  <a:gd name="T1" fmla="*/ 507 h 508"/>
                  <a:gd name="T2" fmla="*/ 0 w 85"/>
                  <a:gd name="T3" fmla="*/ 465 h 508"/>
                  <a:gd name="T4" fmla="*/ 0 w 85"/>
                  <a:gd name="T5" fmla="*/ 43 h 508"/>
                  <a:gd name="T6" fmla="*/ 42 w 85"/>
                  <a:gd name="T7" fmla="*/ 0 h 508"/>
                  <a:gd name="T8" fmla="*/ 84 w 85"/>
                  <a:gd name="T9" fmla="*/ 43 h 508"/>
                  <a:gd name="T10" fmla="*/ 84 w 85"/>
                  <a:gd name="T11" fmla="*/ 465 h 508"/>
                  <a:gd name="T12" fmla="*/ 42 w 85"/>
                  <a:gd name="T13" fmla="*/ 507 h 508"/>
                </a:gdLst>
                <a:ahLst/>
                <a:cxnLst>
                  <a:cxn ang="0">
                    <a:pos x="T0" y="T1"/>
                  </a:cxn>
                  <a:cxn ang="0">
                    <a:pos x="T2" y="T3"/>
                  </a:cxn>
                  <a:cxn ang="0">
                    <a:pos x="T4" y="T5"/>
                  </a:cxn>
                  <a:cxn ang="0">
                    <a:pos x="T6" y="T7"/>
                  </a:cxn>
                  <a:cxn ang="0">
                    <a:pos x="T8" y="T9"/>
                  </a:cxn>
                  <a:cxn ang="0">
                    <a:pos x="T10" y="T11"/>
                  </a:cxn>
                  <a:cxn ang="0">
                    <a:pos x="T12" y="T13"/>
                  </a:cxn>
                </a:cxnLst>
                <a:rect l="0" t="0" r="r" b="b"/>
                <a:pathLst>
                  <a:path w="85" h="508">
                    <a:moveTo>
                      <a:pt x="42" y="507"/>
                    </a:moveTo>
                    <a:cubicBezTo>
                      <a:pt x="20" y="507"/>
                      <a:pt x="0" y="488"/>
                      <a:pt x="0" y="465"/>
                    </a:cubicBezTo>
                    <a:lnTo>
                      <a:pt x="0" y="43"/>
                    </a:lnTo>
                    <a:cubicBezTo>
                      <a:pt x="0" y="20"/>
                      <a:pt x="19" y="0"/>
                      <a:pt x="42" y="0"/>
                    </a:cubicBezTo>
                    <a:cubicBezTo>
                      <a:pt x="64" y="0"/>
                      <a:pt x="84" y="20"/>
                      <a:pt x="84" y="43"/>
                    </a:cubicBezTo>
                    <a:lnTo>
                      <a:pt x="84" y="465"/>
                    </a:lnTo>
                    <a:cubicBezTo>
                      <a:pt x="84" y="488"/>
                      <a:pt x="65" y="507"/>
                      <a:pt x="42" y="50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sp>
            <p:nvSpPr>
              <p:cNvPr id="38" name="Freeform 7"/>
              <p:cNvSpPr>
                <a:spLocks noChangeArrowheads="1"/>
              </p:cNvSpPr>
              <p:nvPr/>
            </p:nvSpPr>
            <p:spPr bwMode="auto">
              <a:xfrm>
                <a:off x="4902200" y="3903663"/>
                <a:ext cx="66675" cy="66675"/>
              </a:xfrm>
              <a:custGeom>
                <a:avLst/>
                <a:gdLst>
                  <a:gd name="T0" fmla="*/ 186 w 187"/>
                  <a:gd name="T1" fmla="*/ 93 h 187"/>
                  <a:gd name="T2" fmla="*/ 174 w 187"/>
                  <a:gd name="T3" fmla="*/ 140 h 187"/>
                  <a:gd name="T4" fmla="*/ 140 w 187"/>
                  <a:gd name="T5" fmla="*/ 174 h 187"/>
                  <a:gd name="T6" fmla="*/ 93 w 187"/>
                  <a:gd name="T7" fmla="*/ 186 h 187"/>
                  <a:gd name="T8" fmla="*/ 47 w 187"/>
                  <a:gd name="T9" fmla="*/ 174 h 187"/>
                  <a:gd name="T10" fmla="*/ 12 w 187"/>
                  <a:gd name="T11" fmla="*/ 140 h 187"/>
                  <a:gd name="T12" fmla="*/ 0 w 187"/>
                  <a:gd name="T13" fmla="*/ 93 h 187"/>
                  <a:gd name="T14" fmla="*/ 12 w 187"/>
                  <a:gd name="T15" fmla="*/ 47 h 187"/>
                  <a:gd name="T16" fmla="*/ 47 w 187"/>
                  <a:gd name="T17" fmla="*/ 13 h 187"/>
                  <a:gd name="T18" fmla="*/ 93 w 187"/>
                  <a:gd name="T19" fmla="*/ 0 h 187"/>
                  <a:gd name="T20" fmla="*/ 140 w 187"/>
                  <a:gd name="T21" fmla="*/ 13 h 187"/>
                  <a:gd name="T22" fmla="*/ 174 w 187"/>
                  <a:gd name="T23" fmla="*/ 47 h 187"/>
                  <a:gd name="T24" fmla="*/ 186 w 187"/>
                  <a:gd name="T25" fmla="*/ 9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187">
                    <a:moveTo>
                      <a:pt x="186" y="93"/>
                    </a:moveTo>
                    <a:cubicBezTo>
                      <a:pt x="186" y="111"/>
                      <a:pt x="182" y="125"/>
                      <a:pt x="174" y="140"/>
                    </a:cubicBezTo>
                    <a:cubicBezTo>
                      <a:pt x="165" y="155"/>
                      <a:pt x="155" y="165"/>
                      <a:pt x="140" y="174"/>
                    </a:cubicBezTo>
                    <a:cubicBezTo>
                      <a:pt x="125" y="183"/>
                      <a:pt x="110" y="186"/>
                      <a:pt x="93" y="186"/>
                    </a:cubicBezTo>
                    <a:cubicBezTo>
                      <a:pt x="76" y="186"/>
                      <a:pt x="61" y="183"/>
                      <a:pt x="47" y="174"/>
                    </a:cubicBezTo>
                    <a:cubicBezTo>
                      <a:pt x="32" y="165"/>
                      <a:pt x="20" y="155"/>
                      <a:pt x="12" y="140"/>
                    </a:cubicBezTo>
                    <a:cubicBezTo>
                      <a:pt x="3" y="125"/>
                      <a:pt x="0" y="111"/>
                      <a:pt x="0" y="93"/>
                    </a:cubicBezTo>
                    <a:cubicBezTo>
                      <a:pt x="0" y="76"/>
                      <a:pt x="3" y="62"/>
                      <a:pt x="12" y="47"/>
                    </a:cubicBezTo>
                    <a:cubicBezTo>
                      <a:pt x="20" y="32"/>
                      <a:pt x="32" y="22"/>
                      <a:pt x="47" y="13"/>
                    </a:cubicBezTo>
                    <a:cubicBezTo>
                      <a:pt x="61" y="5"/>
                      <a:pt x="76" y="0"/>
                      <a:pt x="93" y="0"/>
                    </a:cubicBezTo>
                    <a:cubicBezTo>
                      <a:pt x="110" y="0"/>
                      <a:pt x="125" y="5"/>
                      <a:pt x="140" y="13"/>
                    </a:cubicBezTo>
                    <a:cubicBezTo>
                      <a:pt x="155" y="22"/>
                      <a:pt x="165" y="32"/>
                      <a:pt x="174" y="47"/>
                    </a:cubicBezTo>
                    <a:cubicBezTo>
                      <a:pt x="182" y="62"/>
                      <a:pt x="186" y="76"/>
                      <a:pt x="186" y="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grpSp>
      </p:grpSp>
      <p:grpSp>
        <p:nvGrpSpPr>
          <p:cNvPr id="3" name="Group 2"/>
          <p:cNvGrpSpPr/>
          <p:nvPr/>
        </p:nvGrpSpPr>
        <p:grpSpPr>
          <a:xfrm>
            <a:off x="4315564" y="2620616"/>
            <a:ext cx="3793713" cy="4054030"/>
            <a:chOff x="4230465" y="2569465"/>
            <a:chExt cx="3719664" cy="3974900"/>
          </a:xfrm>
        </p:grpSpPr>
        <p:sp>
          <p:nvSpPr>
            <p:cNvPr id="24" name="Rectangle 23"/>
            <p:cNvSpPr/>
            <p:nvPr/>
          </p:nvSpPr>
          <p:spPr bwMode="auto">
            <a:xfrm>
              <a:off x="4230465" y="4226750"/>
              <a:ext cx="3717114" cy="2317615"/>
            </a:xfrm>
            <a:prstGeom prst="rect">
              <a:avLst/>
            </a:prstGeom>
            <a:solidFill>
              <a:srgbClr val="FBFBFB">
                <a:alpha val="82000"/>
              </a:srgbClr>
            </a:solidFill>
            <a:ln w="25400" cap="flat" cmpd="sng" algn="ctr">
              <a:noFill/>
              <a:prstDash val="solid"/>
              <a:headEnd type="none" w="med" len="med"/>
              <a:tailEnd type="none" w="med" len="med"/>
            </a:ln>
            <a:effectLst/>
          </p:spPr>
          <p:txBody>
            <a:bodyPr vert="horz" wrap="square" lIns="139891" tIns="139891" rIns="139891" bIns="149217" numCol="1" rtlCol="0" anchor="t" anchorCtr="0" compatLnSpc="1">
              <a:prstTxWarp prst="textNoShape">
                <a:avLst/>
              </a:prstTxWarp>
            </a:bodyPr>
            <a:lstStyle/>
            <a:p>
              <a:pPr defTabSz="951121">
                <a:spcBef>
                  <a:spcPts val="204"/>
                </a:spcBef>
              </a:pPr>
              <a:r>
                <a:rPr lang="en-US" sz="2040" kern="0" dirty="0">
                  <a:solidFill>
                    <a:srgbClr val="505050"/>
                  </a:solidFill>
                  <a:latin typeface="Segoe UI Semilight" panose="020B0402040204020203" pitchFamily="34" charset="0"/>
                  <a:cs typeface="Segoe UI Semilight" panose="020B0402040204020203" pitchFamily="34" charset="0"/>
                </a:rPr>
                <a:t>Shape your Office 365 environment with granular security controls and policies</a:t>
              </a:r>
            </a:p>
          </p:txBody>
        </p:sp>
        <p:sp>
          <p:nvSpPr>
            <p:cNvPr id="25" name="Rectangle 24"/>
            <p:cNvSpPr/>
            <p:nvPr/>
          </p:nvSpPr>
          <p:spPr bwMode="auto">
            <a:xfrm>
              <a:off x="4230465" y="2569465"/>
              <a:ext cx="3719664" cy="1581240"/>
            </a:xfrm>
            <a:prstGeom prst="rect">
              <a:avLst/>
            </a:prstGeom>
            <a:solidFill>
              <a:srgbClr val="DC3C00">
                <a:alpha val="84000"/>
              </a:srgbClr>
            </a:solidFill>
            <a:ln w="25400" cap="flat" cmpd="sng" algn="ctr">
              <a:noFill/>
              <a:prstDash val="solid"/>
              <a:headEnd type="none" w="med" len="med"/>
              <a:tailEnd type="none" w="med" len="med"/>
            </a:ln>
            <a:effectLst/>
          </p:spPr>
          <p:txBody>
            <a:bodyPr vert="horz" wrap="square" lIns="149217" tIns="149217" rIns="149195" bIns="149195" numCol="1" rtlCol="0" anchor="b" anchorCtr="1" compatLnSpc="1">
              <a:prstTxWarp prst="textNoShape">
                <a:avLst/>
              </a:prstTxWarp>
            </a:bodyPr>
            <a:lstStyle/>
            <a:p>
              <a:pPr algn="ctr" defTabSz="932417">
                <a:defRPr/>
              </a:pPr>
              <a:r>
                <a:rPr lang="en-US" sz="2040" b="1" kern="900" cap="all" dirty="0">
                  <a:gradFill>
                    <a:gsLst>
                      <a:gs pos="2941">
                        <a:srgbClr val="FFFFFF"/>
                      </a:gs>
                      <a:gs pos="16667">
                        <a:srgbClr val="FFFFFF"/>
                      </a:gs>
                    </a:gsLst>
                    <a:lin ang="5400000" scaled="1"/>
                  </a:gradFill>
                  <a:latin typeface="Segoe UI" charset="0"/>
                  <a:ea typeface="Segoe UI" charset="0"/>
                  <a:cs typeface="Segoe UI" charset="0"/>
                </a:rPr>
                <a:t>Enhanced Control</a:t>
              </a:r>
            </a:p>
          </p:txBody>
        </p:sp>
        <p:grpSp>
          <p:nvGrpSpPr>
            <p:cNvPr id="39" name="Group 38"/>
            <p:cNvGrpSpPr/>
            <p:nvPr/>
          </p:nvGrpSpPr>
          <p:grpSpPr>
            <a:xfrm>
              <a:off x="5652714" y="2738186"/>
              <a:ext cx="848392" cy="846250"/>
              <a:chOff x="3690938" y="3505200"/>
              <a:chExt cx="628650" cy="627063"/>
            </a:xfrm>
            <a:solidFill>
              <a:schemeClr val="bg1"/>
            </a:solidFill>
          </p:grpSpPr>
          <p:sp>
            <p:nvSpPr>
              <p:cNvPr id="40" name="Freeform 8"/>
              <p:cNvSpPr>
                <a:spLocks noChangeArrowheads="1"/>
              </p:cNvSpPr>
              <p:nvPr/>
            </p:nvSpPr>
            <p:spPr bwMode="auto">
              <a:xfrm>
                <a:off x="3690938" y="3505200"/>
                <a:ext cx="628650" cy="627063"/>
              </a:xfrm>
              <a:custGeom>
                <a:avLst/>
                <a:gdLst>
                  <a:gd name="T0" fmla="*/ 872 w 1745"/>
                  <a:gd name="T1" fmla="*/ 1743 h 1744"/>
                  <a:gd name="T2" fmla="*/ 0 w 1745"/>
                  <a:gd name="T3" fmla="*/ 871 h 1744"/>
                  <a:gd name="T4" fmla="*/ 872 w 1745"/>
                  <a:gd name="T5" fmla="*/ 0 h 1744"/>
                  <a:gd name="T6" fmla="*/ 1744 w 1745"/>
                  <a:gd name="T7" fmla="*/ 871 h 1744"/>
                  <a:gd name="T8" fmla="*/ 872 w 1745"/>
                  <a:gd name="T9" fmla="*/ 1743 h 1744"/>
                  <a:gd name="T10" fmla="*/ 872 w 1745"/>
                  <a:gd name="T11" fmla="*/ 88 h 1744"/>
                  <a:gd name="T12" fmla="*/ 85 w 1745"/>
                  <a:gd name="T13" fmla="*/ 874 h 1744"/>
                  <a:gd name="T14" fmla="*/ 872 w 1745"/>
                  <a:gd name="T15" fmla="*/ 1661 h 1744"/>
                  <a:gd name="T16" fmla="*/ 1660 w 1745"/>
                  <a:gd name="T17" fmla="*/ 874 h 1744"/>
                  <a:gd name="T18" fmla="*/ 872 w 1745"/>
                  <a:gd name="T19" fmla="*/ 88 h 1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5" h="1744">
                    <a:moveTo>
                      <a:pt x="872" y="1743"/>
                    </a:moveTo>
                    <a:cubicBezTo>
                      <a:pt x="393" y="1743"/>
                      <a:pt x="0" y="1354"/>
                      <a:pt x="0" y="871"/>
                    </a:cubicBezTo>
                    <a:cubicBezTo>
                      <a:pt x="0" y="389"/>
                      <a:pt x="389" y="0"/>
                      <a:pt x="872" y="0"/>
                    </a:cubicBezTo>
                    <a:cubicBezTo>
                      <a:pt x="1354" y="0"/>
                      <a:pt x="1744" y="389"/>
                      <a:pt x="1744" y="871"/>
                    </a:cubicBezTo>
                    <a:cubicBezTo>
                      <a:pt x="1744" y="1354"/>
                      <a:pt x="1352" y="1743"/>
                      <a:pt x="872" y="1743"/>
                    </a:cubicBezTo>
                    <a:close/>
                    <a:moveTo>
                      <a:pt x="872" y="88"/>
                    </a:moveTo>
                    <a:cubicBezTo>
                      <a:pt x="438" y="88"/>
                      <a:pt x="85" y="440"/>
                      <a:pt x="85" y="874"/>
                    </a:cubicBezTo>
                    <a:cubicBezTo>
                      <a:pt x="85" y="1309"/>
                      <a:pt x="437" y="1661"/>
                      <a:pt x="872" y="1661"/>
                    </a:cubicBezTo>
                    <a:cubicBezTo>
                      <a:pt x="1306" y="1661"/>
                      <a:pt x="1660" y="1309"/>
                      <a:pt x="1660" y="874"/>
                    </a:cubicBezTo>
                    <a:cubicBezTo>
                      <a:pt x="1660" y="440"/>
                      <a:pt x="1307" y="88"/>
                      <a:pt x="872" y="8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sp>
            <p:nvSpPr>
              <p:cNvPr id="41" name="Freeform 9"/>
              <p:cNvSpPr>
                <a:spLocks noChangeArrowheads="1"/>
              </p:cNvSpPr>
              <p:nvPr/>
            </p:nvSpPr>
            <p:spPr bwMode="auto">
              <a:xfrm>
                <a:off x="3878263" y="3711575"/>
                <a:ext cx="254000" cy="254000"/>
              </a:xfrm>
              <a:custGeom>
                <a:avLst/>
                <a:gdLst>
                  <a:gd name="T0" fmla="*/ 352 w 706"/>
                  <a:gd name="T1" fmla="*/ 704 h 705"/>
                  <a:gd name="T2" fmla="*/ 0 w 706"/>
                  <a:gd name="T3" fmla="*/ 352 h 705"/>
                  <a:gd name="T4" fmla="*/ 352 w 706"/>
                  <a:gd name="T5" fmla="*/ 0 h 705"/>
                  <a:gd name="T6" fmla="*/ 705 w 706"/>
                  <a:gd name="T7" fmla="*/ 352 h 705"/>
                  <a:gd name="T8" fmla="*/ 352 w 706"/>
                  <a:gd name="T9" fmla="*/ 704 h 705"/>
                  <a:gd name="T10" fmla="*/ 352 w 706"/>
                  <a:gd name="T11" fmla="*/ 87 h 705"/>
                  <a:gd name="T12" fmla="*/ 84 w 706"/>
                  <a:gd name="T13" fmla="*/ 355 h 705"/>
                  <a:gd name="T14" fmla="*/ 352 w 706"/>
                  <a:gd name="T15" fmla="*/ 623 h 705"/>
                  <a:gd name="T16" fmla="*/ 620 w 706"/>
                  <a:gd name="T17" fmla="*/ 355 h 705"/>
                  <a:gd name="T18" fmla="*/ 352 w 706"/>
                  <a:gd name="T19" fmla="*/ 87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6" h="705">
                    <a:moveTo>
                      <a:pt x="352" y="704"/>
                    </a:moveTo>
                    <a:cubicBezTo>
                      <a:pt x="158" y="704"/>
                      <a:pt x="0" y="547"/>
                      <a:pt x="0" y="352"/>
                    </a:cubicBezTo>
                    <a:cubicBezTo>
                      <a:pt x="0" y="158"/>
                      <a:pt x="157" y="0"/>
                      <a:pt x="352" y="0"/>
                    </a:cubicBezTo>
                    <a:cubicBezTo>
                      <a:pt x="546" y="0"/>
                      <a:pt x="705" y="158"/>
                      <a:pt x="705" y="352"/>
                    </a:cubicBezTo>
                    <a:cubicBezTo>
                      <a:pt x="705" y="547"/>
                      <a:pt x="547" y="704"/>
                      <a:pt x="352" y="704"/>
                    </a:cubicBezTo>
                    <a:close/>
                    <a:moveTo>
                      <a:pt x="352" y="87"/>
                    </a:moveTo>
                    <a:cubicBezTo>
                      <a:pt x="206" y="87"/>
                      <a:pt x="84" y="209"/>
                      <a:pt x="84" y="355"/>
                    </a:cubicBezTo>
                    <a:cubicBezTo>
                      <a:pt x="84" y="502"/>
                      <a:pt x="205" y="623"/>
                      <a:pt x="352" y="623"/>
                    </a:cubicBezTo>
                    <a:cubicBezTo>
                      <a:pt x="498" y="623"/>
                      <a:pt x="620" y="502"/>
                      <a:pt x="620" y="355"/>
                    </a:cubicBezTo>
                    <a:cubicBezTo>
                      <a:pt x="620" y="209"/>
                      <a:pt x="502" y="87"/>
                      <a:pt x="352" y="8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sp>
            <p:nvSpPr>
              <p:cNvPr id="42" name="Freeform 10"/>
              <p:cNvSpPr>
                <a:spLocks noChangeArrowheads="1"/>
              </p:cNvSpPr>
              <p:nvPr/>
            </p:nvSpPr>
            <p:spPr bwMode="auto">
              <a:xfrm>
                <a:off x="3695700" y="3749675"/>
                <a:ext cx="241300" cy="31750"/>
              </a:xfrm>
              <a:custGeom>
                <a:avLst/>
                <a:gdLst>
                  <a:gd name="T0" fmla="*/ 627 w 670"/>
                  <a:gd name="T1" fmla="*/ 85 h 86"/>
                  <a:gd name="T2" fmla="*/ 43 w 670"/>
                  <a:gd name="T3" fmla="*/ 85 h 86"/>
                  <a:gd name="T4" fmla="*/ 0 w 670"/>
                  <a:gd name="T5" fmla="*/ 43 h 86"/>
                  <a:gd name="T6" fmla="*/ 43 w 670"/>
                  <a:gd name="T7" fmla="*/ 0 h 86"/>
                  <a:gd name="T8" fmla="*/ 627 w 670"/>
                  <a:gd name="T9" fmla="*/ 0 h 86"/>
                  <a:gd name="T10" fmla="*/ 669 w 670"/>
                  <a:gd name="T11" fmla="*/ 43 h 86"/>
                  <a:gd name="T12" fmla="*/ 627 w 670"/>
                  <a:gd name="T13" fmla="*/ 85 h 86"/>
                </a:gdLst>
                <a:ahLst/>
                <a:cxnLst>
                  <a:cxn ang="0">
                    <a:pos x="T0" y="T1"/>
                  </a:cxn>
                  <a:cxn ang="0">
                    <a:pos x="T2" y="T3"/>
                  </a:cxn>
                  <a:cxn ang="0">
                    <a:pos x="T4" y="T5"/>
                  </a:cxn>
                  <a:cxn ang="0">
                    <a:pos x="T6" y="T7"/>
                  </a:cxn>
                  <a:cxn ang="0">
                    <a:pos x="T8" y="T9"/>
                  </a:cxn>
                  <a:cxn ang="0">
                    <a:pos x="T10" y="T11"/>
                  </a:cxn>
                  <a:cxn ang="0">
                    <a:pos x="T12" y="T13"/>
                  </a:cxn>
                </a:cxnLst>
                <a:rect l="0" t="0" r="r" b="b"/>
                <a:pathLst>
                  <a:path w="670" h="86">
                    <a:moveTo>
                      <a:pt x="627" y="85"/>
                    </a:moveTo>
                    <a:lnTo>
                      <a:pt x="43" y="85"/>
                    </a:lnTo>
                    <a:cubicBezTo>
                      <a:pt x="20" y="85"/>
                      <a:pt x="0" y="65"/>
                      <a:pt x="0" y="43"/>
                    </a:cubicBezTo>
                    <a:cubicBezTo>
                      <a:pt x="0" y="20"/>
                      <a:pt x="20" y="0"/>
                      <a:pt x="43" y="0"/>
                    </a:cubicBezTo>
                    <a:lnTo>
                      <a:pt x="627" y="0"/>
                    </a:lnTo>
                    <a:cubicBezTo>
                      <a:pt x="650" y="0"/>
                      <a:pt x="669" y="20"/>
                      <a:pt x="669" y="43"/>
                    </a:cubicBezTo>
                    <a:cubicBezTo>
                      <a:pt x="669" y="65"/>
                      <a:pt x="652" y="85"/>
                      <a:pt x="627" y="8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sp>
            <p:nvSpPr>
              <p:cNvPr id="43" name="Freeform 11"/>
              <p:cNvSpPr>
                <a:spLocks noChangeArrowheads="1"/>
              </p:cNvSpPr>
              <p:nvPr/>
            </p:nvSpPr>
            <p:spPr bwMode="auto">
              <a:xfrm>
                <a:off x="3700463" y="3846513"/>
                <a:ext cx="222250" cy="73025"/>
              </a:xfrm>
              <a:custGeom>
                <a:avLst/>
                <a:gdLst>
                  <a:gd name="T0" fmla="*/ 573 w 619"/>
                  <a:gd name="T1" fmla="*/ 201 h 202"/>
                  <a:gd name="T2" fmla="*/ 564 w 619"/>
                  <a:gd name="T3" fmla="*/ 201 h 202"/>
                  <a:gd name="T4" fmla="*/ 36 w 619"/>
                  <a:gd name="T5" fmla="*/ 88 h 202"/>
                  <a:gd name="T6" fmla="*/ 3 w 619"/>
                  <a:gd name="T7" fmla="*/ 37 h 202"/>
                  <a:gd name="T8" fmla="*/ 53 w 619"/>
                  <a:gd name="T9" fmla="*/ 3 h 202"/>
                  <a:gd name="T10" fmla="*/ 581 w 619"/>
                  <a:gd name="T11" fmla="*/ 116 h 202"/>
                  <a:gd name="T12" fmla="*/ 615 w 619"/>
                  <a:gd name="T13" fmla="*/ 167 h 202"/>
                  <a:gd name="T14" fmla="*/ 573 w 619"/>
                  <a:gd name="T15" fmla="*/ 201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9" h="202">
                    <a:moveTo>
                      <a:pt x="573" y="201"/>
                    </a:moveTo>
                    <a:cubicBezTo>
                      <a:pt x="570" y="201"/>
                      <a:pt x="567" y="201"/>
                      <a:pt x="564" y="201"/>
                    </a:cubicBezTo>
                    <a:lnTo>
                      <a:pt x="36" y="88"/>
                    </a:lnTo>
                    <a:cubicBezTo>
                      <a:pt x="14" y="82"/>
                      <a:pt x="0" y="60"/>
                      <a:pt x="3" y="37"/>
                    </a:cubicBezTo>
                    <a:cubicBezTo>
                      <a:pt x="5" y="14"/>
                      <a:pt x="31" y="0"/>
                      <a:pt x="53" y="3"/>
                    </a:cubicBezTo>
                    <a:lnTo>
                      <a:pt x="581" y="116"/>
                    </a:lnTo>
                    <a:cubicBezTo>
                      <a:pt x="604" y="122"/>
                      <a:pt x="618" y="144"/>
                      <a:pt x="615" y="167"/>
                    </a:cubicBezTo>
                    <a:cubicBezTo>
                      <a:pt x="609" y="186"/>
                      <a:pt x="590" y="201"/>
                      <a:pt x="573" y="20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sp>
            <p:nvSpPr>
              <p:cNvPr id="47" name="Freeform 12"/>
              <p:cNvSpPr>
                <a:spLocks noChangeArrowheads="1"/>
              </p:cNvSpPr>
              <p:nvPr/>
            </p:nvSpPr>
            <p:spPr bwMode="auto">
              <a:xfrm>
                <a:off x="3925888" y="3916363"/>
                <a:ext cx="41275" cy="209550"/>
              </a:xfrm>
              <a:custGeom>
                <a:avLst/>
                <a:gdLst>
                  <a:gd name="T0" fmla="*/ 71 w 114"/>
                  <a:gd name="T1" fmla="*/ 581 h 582"/>
                  <a:gd name="T2" fmla="*/ 28 w 114"/>
                  <a:gd name="T3" fmla="*/ 542 h 582"/>
                  <a:gd name="T4" fmla="*/ 0 w 114"/>
                  <a:gd name="T5" fmla="*/ 45 h 582"/>
                  <a:gd name="T6" fmla="*/ 40 w 114"/>
                  <a:gd name="T7" fmla="*/ 0 h 582"/>
                  <a:gd name="T8" fmla="*/ 85 w 114"/>
                  <a:gd name="T9" fmla="*/ 40 h 582"/>
                  <a:gd name="T10" fmla="*/ 113 w 114"/>
                  <a:gd name="T11" fmla="*/ 536 h 582"/>
                  <a:gd name="T12" fmla="*/ 71 w 114"/>
                  <a:gd name="T13" fmla="*/ 581 h 582"/>
                </a:gdLst>
                <a:ahLst/>
                <a:cxnLst>
                  <a:cxn ang="0">
                    <a:pos x="T0" y="T1"/>
                  </a:cxn>
                  <a:cxn ang="0">
                    <a:pos x="T2" y="T3"/>
                  </a:cxn>
                  <a:cxn ang="0">
                    <a:pos x="T4" y="T5"/>
                  </a:cxn>
                  <a:cxn ang="0">
                    <a:pos x="T6" y="T7"/>
                  </a:cxn>
                  <a:cxn ang="0">
                    <a:pos x="T8" y="T9"/>
                  </a:cxn>
                  <a:cxn ang="0">
                    <a:pos x="T10" y="T11"/>
                  </a:cxn>
                  <a:cxn ang="0">
                    <a:pos x="T12" y="T13"/>
                  </a:cxn>
                </a:cxnLst>
                <a:rect l="0" t="0" r="r" b="b"/>
                <a:pathLst>
                  <a:path w="114" h="582">
                    <a:moveTo>
                      <a:pt x="71" y="581"/>
                    </a:moveTo>
                    <a:cubicBezTo>
                      <a:pt x="48" y="581"/>
                      <a:pt x="28" y="564"/>
                      <a:pt x="28" y="542"/>
                    </a:cubicBezTo>
                    <a:lnTo>
                      <a:pt x="0" y="45"/>
                    </a:lnTo>
                    <a:cubicBezTo>
                      <a:pt x="0" y="23"/>
                      <a:pt x="17" y="3"/>
                      <a:pt x="40" y="0"/>
                    </a:cubicBezTo>
                    <a:cubicBezTo>
                      <a:pt x="62" y="0"/>
                      <a:pt x="82" y="17"/>
                      <a:pt x="85" y="40"/>
                    </a:cubicBezTo>
                    <a:lnTo>
                      <a:pt x="113" y="536"/>
                    </a:lnTo>
                    <a:cubicBezTo>
                      <a:pt x="113" y="562"/>
                      <a:pt x="96" y="581"/>
                      <a:pt x="71" y="58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sp>
            <p:nvSpPr>
              <p:cNvPr id="48" name="Freeform 13"/>
              <p:cNvSpPr>
                <a:spLocks noChangeArrowheads="1"/>
              </p:cNvSpPr>
              <p:nvPr/>
            </p:nvSpPr>
            <p:spPr bwMode="auto">
              <a:xfrm>
                <a:off x="4073525" y="3749675"/>
                <a:ext cx="241300" cy="31750"/>
              </a:xfrm>
              <a:custGeom>
                <a:avLst/>
                <a:gdLst>
                  <a:gd name="T0" fmla="*/ 627 w 670"/>
                  <a:gd name="T1" fmla="*/ 85 h 86"/>
                  <a:gd name="T2" fmla="*/ 43 w 670"/>
                  <a:gd name="T3" fmla="*/ 85 h 86"/>
                  <a:gd name="T4" fmla="*/ 0 w 670"/>
                  <a:gd name="T5" fmla="*/ 43 h 86"/>
                  <a:gd name="T6" fmla="*/ 43 w 670"/>
                  <a:gd name="T7" fmla="*/ 0 h 86"/>
                  <a:gd name="T8" fmla="*/ 627 w 670"/>
                  <a:gd name="T9" fmla="*/ 0 h 86"/>
                  <a:gd name="T10" fmla="*/ 669 w 670"/>
                  <a:gd name="T11" fmla="*/ 43 h 86"/>
                  <a:gd name="T12" fmla="*/ 627 w 670"/>
                  <a:gd name="T13" fmla="*/ 85 h 86"/>
                </a:gdLst>
                <a:ahLst/>
                <a:cxnLst>
                  <a:cxn ang="0">
                    <a:pos x="T0" y="T1"/>
                  </a:cxn>
                  <a:cxn ang="0">
                    <a:pos x="T2" y="T3"/>
                  </a:cxn>
                  <a:cxn ang="0">
                    <a:pos x="T4" y="T5"/>
                  </a:cxn>
                  <a:cxn ang="0">
                    <a:pos x="T6" y="T7"/>
                  </a:cxn>
                  <a:cxn ang="0">
                    <a:pos x="T8" y="T9"/>
                  </a:cxn>
                  <a:cxn ang="0">
                    <a:pos x="T10" y="T11"/>
                  </a:cxn>
                  <a:cxn ang="0">
                    <a:pos x="T12" y="T13"/>
                  </a:cxn>
                </a:cxnLst>
                <a:rect l="0" t="0" r="r" b="b"/>
                <a:pathLst>
                  <a:path w="670" h="86">
                    <a:moveTo>
                      <a:pt x="627" y="85"/>
                    </a:moveTo>
                    <a:lnTo>
                      <a:pt x="43" y="85"/>
                    </a:lnTo>
                    <a:cubicBezTo>
                      <a:pt x="20" y="85"/>
                      <a:pt x="0" y="65"/>
                      <a:pt x="0" y="43"/>
                    </a:cubicBezTo>
                    <a:cubicBezTo>
                      <a:pt x="0" y="20"/>
                      <a:pt x="20" y="0"/>
                      <a:pt x="43" y="0"/>
                    </a:cubicBezTo>
                    <a:lnTo>
                      <a:pt x="627" y="0"/>
                    </a:lnTo>
                    <a:cubicBezTo>
                      <a:pt x="649" y="0"/>
                      <a:pt x="669" y="20"/>
                      <a:pt x="669" y="43"/>
                    </a:cubicBezTo>
                    <a:cubicBezTo>
                      <a:pt x="669" y="65"/>
                      <a:pt x="652" y="85"/>
                      <a:pt x="627" y="8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sp>
            <p:nvSpPr>
              <p:cNvPr id="49" name="Freeform 14"/>
              <p:cNvSpPr>
                <a:spLocks noChangeArrowheads="1"/>
              </p:cNvSpPr>
              <p:nvPr/>
            </p:nvSpPr>
            <p:spPr bwMode="auto">
              <a:xfrm>
                <a:off x="4089400" y="3846513"/>
                <a:ext cx="225425" cy="73025"/>
              </a:xfrm>
              <a:custGeom>
                <a:avLst/>
                <a:gdLst>
                  <a:gd name="T0" fmla="*/ 48 w 624"/>
                  <a:gd name="T1" fmla="*/ 204 h 205"/>
                  <a:gd name="T2" fmla="*/ 5 w 624"/>
                  <a:gd name="T3" fmla="*/ 170 h 205"/>
                  <a:gd name="T4" fmla="*/ 39 w 624"/>
                  <a:gd name="T5" fmla="*/ 119 h 205"/>
                  <a:gd name="T6" fmla="*/ 567 w 624"/>
                  <a:gd name="T7" fmla="*/ 6 h 205"/>
                  <a:gd name="T8" fmla="*/ 618 w 624"/>
                  <a:gd name="T9" fmla="*/ 40 h 205"/>
                  <a:gd name="T10" fmla="*/ 584 w 624"/>
                  <a:gd name="T11" fmla="*/ 91 h 205"/>
                  <a:gd name="T12" fmla="*/ 56 w 624"/>
                  <a:gd name="T13" fmla="*/ 204 h 205"/>
                  <a:gd name="T14" fmla="*/ 48 w 624"/>
                  <a:gd name="T15" fmla="*/ 204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4" h="205">
                    <a:moveTo>
                      <a:pt x="48" y="204"/>
                    </a:moveTo>
                    <a:cubicBezTo>
                      <a:pt x="28" y="204"/>
                      <a:pt x="11" y="189"/>
                      <a:pt x="5" y="170"/>
                    </a:cubicBezTo>
                    <a:cubicBezTo>
                      <a:pt x="0" y="147"/>
                      <a:pt x="14" y="125"/>
                      <a:pt x="39" y="119"/>
                    </a:cubicBezTo>
                    <a:lnTo>
                      <a:pt x="567" y="6"/>
                    </a:lnTo>
                    <a:cubicBezTo>
                      <a:pt x="589" y="0"/>
                      <a:pt x="612" y="15"/>
                      <a:pt x="618" y="40"/>
                    </a:cubicBezTo>
                    <a:cubicBezTo>
                      <a:pt x="623" y="63"/>
                      <a:pt x="609" y="85"/>
                      <a:pt x="584" y="91"/>
                    </a:cubicBezTo>
                    <a:lnTo>
                      <a:pt x="56" y="204"/>
                    </a:lnTo>
                    <a:cubicBezTo>
                      <a:pt x="53" y="204"/>
                      <a:pt x="50" y="204"/>
                      <a:pt x="48" y="2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sp>
            <p:nvSpPr>
              <p:cNvPr id="50" name="Freeform 15"/>
              <p:cNvSpPr>
                <a:spLocks noChangeArrowheads="1"/>
              </p:cNvSpPr>
              <p:nvPr/>
            </p:nvSpPr>
            <p:spPr bwMode="auto">
              <a:xfrm>
                <a:off x="4043363" y="3916363"/>
                <a:ext cx="42862" cy="209550"/>
              </a:xfrm>
              <a:custGeom>
                <a:avLst/>
                <a:gdLst>
                  <a:gd name="T0" fmla="*/ 43 w 117"/>
                  <a:gd name="T1" fmla="*/ 581 h 582"/>
                  <a:gd name="T2" fmla="*/ 43 w 117"/>
                  <a:gd name="T3" fmla="*/ 581 h 582"/>
                  <a:gd name="T4" fmla="*/ 0 w 117"/>
                  <a:gd name="T5" fmla="*/ 536 h 582"/>
                  <a:gd name="T6" fmla="*/ 29 w 117"/>
                  <a:gd name="T7" fmla="*/ 40 h 582"/>
                  <a:gd name="T8" fmla="*/ 74 w 117"/>
                  <a:gd name="T9" fmla="*/ 0 h 582"/>
                  <a:gd name="T10" fmla="*/ 113 w 117"/>
                  <a:gd name="T11" fmla="*/ 45 h 582"/>
                  <a:gd name="T12" fmla="*/ 85 w 117"/>
                  <a:gd name="T13" fmla="*/ 542 h 582"/>
                  <a:gd name="T14" fmla="*/ 43 w 117"/>
                  <a:gd name="T15" fmla="*/ 581 h 5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582">
                    <a:moveTo>
                      <a:pt x="43" y="581"/>
                    </a:moveTo>
                    <a:lnTo>
                      <a:pt x="43" y="581"/>
                    </a:lnTo>
                    <a:cubicBezTo>
                      <a:pt x="17" y="581"/>
                      <a:pt x="0" y="559"/>
                      <a:pt x="0" y="536"/>
                    </a:cubicBezTo>
                    <a:lnTo>
                      <a:pt x="29" y="40"/>
                    </a:lnTo>
                    <a:cubicBezTo>
                      <a:pt x="29" y="17"/>
                      <a:pt x="51" y="0"/>
                      <a:pt x="74" y="0"/>
                    </a:cubicBezTo>
                    <a:cubicBezTo>
                      <a:pt x="96" y="0"/>
                      <a:pt x="116" y="23"/>
                      <a:pt x="113" y="45"/>
                    </a:cubicBezTo>
                    <a:lnTo>
                      <a:pt x="85" y="542"/>
                    </a:lnTo>
                    <a:cubicBezTo>
                      <a:pt x="85" y="564"/>
                      <a:pt x="65" y="581"/>
                      <a:pt x="43" y="58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sp>
            <p:nvSpPr>
              <p:cNvPr id="51" name="Freeform 16"/>
              <p:cNvSpPr>
                <a:spLocks noChangeArrowheads="1"/>
              </p:cNvSpPr>
              <p:nvPr/>
            </p:nvSpPr>
            <p:spPr bwMode="auto">
              <a:xfrm>
                <a:off x="3970338" y="3806825"/>
                <a:ext cx="66675" cy="66675"/>
              </a:xfrm>
              <a:custGeom>
                <a:avLst/>
                <a:gdLst>
                  <a:gd name="T0" fmla="*/ 186 w 187"/>
                  <a:gd name="T1" fmla="*/ 93 h 187"/>
                  <a:gd name="T2" fmla="*/ 174 w 187"/>
                  <a:gd name="T3" fmla="*/ 139 h 187"/>
                  <a:gd name="T4" fmla="*/ 140 w 187"/>
                  <a:gd name="T5" fmla="*/ 173 h 187"/>
                  <a:gd name="T6" fmla="*/ 93 w 187"/>
                  <a:gd name="T7" fmla="*/ 186 h 187"/>
                  <a:gd name="T8" fmla="*/ 47 w 187"/>
                  <a:gd name="T9" fmla="*/ 173 h 187"/>
                  <a:gd name="T10" fmla="*/ 13 w 187"/>
                  <a:gd name="T11" fmla="*/ 139 h 187"/>
                  <a:gd name="T12" fmla="*/ 0 w 187"/>
                  <a:gd name="T13" fmla="*/ 93 h 187"/>
                  <a:gd name="T14" fmla="*/ 13 w 187"/>
                  <a:gd name="T15" fmla="*/ 46 h 187"/>
                  <a:gd name="T16" fmla="*/ 47 w 187"/>
                  <a:gd name="T17" fmla="*/ 13 h 187"/>
                  <a:gd name="T18" fmla="*/ 93 w 187"/>
                  <a:gd name="T19" fmla="*/ 0 h 187"/>
                  <a:gd name="T20" fmla="*/ 140 w 187"/>
                  <a:gd name="T21" fmla="*/ 13 h 187"/>
                  <a:gd name="T22" fmla="*/ 174 w 187"/>
                  <a:gd name="T23" fmla="*/ 46 h 187"/>
                  <a:gd name="T24" fmla="*/ 186 w 187"/>
                  <a:gd name="T25" fmla="*/ 9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187">
                    <a:moveTo>
                      <a:pt x="186" y="93"/>
                    </a:moveTo>
                    <a:cubicBezTo>
                      <a:pt x="186" y="110"/>
                      <a:pt x="183" y="124"/>
                      <a:pt x="174" y="139"/>
                    </a:cubicBezTo>
                    <a:cubicBezTo>
                      <a:pt x="165" y="154"/>
                      <a:pt x="155" y="165"/>
                      <a:pt x="140" y="173"/>
                    </a:cubicBezTo>
                    <a:cubicBezTo>
                      <a:pt x="125" y="182"/>
                      <a:pt x="110" y="186"/>
                      <a:pt x="93" y="186"/>
                    </a:cubicBezTo>
                    <a:cubicBezTo>
                      <a:pt x="76" y="186"/>
                      <a:pt x="62" y="182"/>
                      <a:pt x="47" y="173"/>
                    </a:cubicBezTo>
                    <a:cubicBezTo>
                      <a:pt x="32" y="165"/>
                      <a:pt x="21" y="154"/>
                      <a:pt x="13" y="139"/>
                    </a:cubicBezTo>
                    <a:cubicBezTo>
                      <a:pt x="4" y="124"/>
                      <a:pt x="0" y="111"/>
                      <a:pt x="0" y="93"/>
                    </a:cubicBezTo>
                    <a:cubicBezTo>
                      <a:pt x="0" y="76"/>
                      <a:pt x="4" y="61"/>
                      <a:pt x="13" y="46"/>
                    </a:cubicBezTo>
                    <a:cubicBezTo>
                      <a:pt x="21" y="31"/>
                      <a:pt x="32" y="21"/>
                      <a:pt x="47" y="13"/>
                    </a:cubicBezTo>
                    <a:cubicBezTo>
                      <a:pt x="62" y="4"/>
                      <a:pt x="76" y="0"/>
                      <a:pt x="93" y="0"/>
                    </a:cubicBezTo>
                    <a:cubicBezTo>
                      <a:pt x="110" y="0"/>
                      <a:pt x="125" y="4"/>
                      <a:pt x="140" y="13"/>
                    </a:cubicBezTo>
                    <a:cubicBezTo>
                      <a:pt x="155" y="21"/>
                      <a:pt x="165" y="31"/>
                      <a:pt x="174" y="46"/>
                    </a:cubicBezTo>
                    <a:cubicBezTo>
                      <a:pt x="183" y="61"/>
                      <a:pt x="186" y="75"/>
                      <a:pt x="186" y="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grpSp>
      </p:grpSp>
      <p:sp>
        <p:nvSpPr>
          <p:cNvPr id="52" name="Title 1"/>
          <p:cNvSpPr txBox="1">
            <a:spLocks/>
          </p:cNvSpPr>
          <p:nvPr/>
        </p:nvSpPr>
        <p:spPr>
          <a:xfrm>
            <a:off x="274639" y="293687"/>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t>Advanced Security Management</a:t>
            </a:r>
          </a:p>
          <a:p>
            <a:r>
              <a:rPr lang="en-US" sz="2800" kern="0" spc="0" dirty="0">
                <a:solidFill>
                  <a:schemeClr val="tx1"/>
                </a:solidFill>
              </a:rPr>
              <a:t>Enhanced visibility and control for Office 365</a:t>
            </a:r>
          </a:p>
        </p:txBody>
      </p:sp>
    </p:spTree>
    <p:extLst>
      <p:ext uri="{BB962C8B-B14F-4D97-AF65-F5344CB8AC3E}">
        <p14:creationId xmlns:p14="http://schemas.microsoft.com/office/powerpoint/2010/main" val="21179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Cloud App Security</a:t>
            </a:r>
          </a:p>
        </p:txBody>
      </p:sp>
    </p:spTree>
    <p:extLst>
      <p:ext uri="{BB962C8B-B14F-4D97-AF65-F5344CB8AC3E}">
        <p14:creationId xmlns:p14="http://schemas.microsoft.com/office/powerpoint/2010/main" val="137203855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3"/>
          <a:stretch>
            <a:fillRect/>
          </a:stretch>
        </p:blipFill>
        <p:spPr>
          <a:xfrm>
            <a:off x="7594871" y="3635318"/>
            <a:ext cx="4319260" cy="2914038"/>
          </a:xfrm>
          <a:prstGeom prst="rect">
            <a:avLst/>
          </a:prstGeom>
        </p:spPr>
      </p:pic>
      <p:sp>
        <p:nvSpPr>
          <p:cNvPr id="2" name="Title 1"/>
          <p:cNvSpPr>
            <a:spLocks noGrp="1"/>
          </p:cNvSpPr>
          <p:nvPr>
            <p:ph type="title"/>
          </p:nvPr>
        </p:nvSpPr>
        <p:spPr/>
        <p:txBody>
          <a:bodyPr/>
          <a:lstStyle/>
          <a:p>
            <a:r>
              <a:rPr lang="en-US"/>
              <a:t>Introducing Microsoft Cloud App Security</a:t>
            </a:r>
            <a:endParaRPr lang="en-US" dirty="0"/>
          </a:p>
        </p:txBody>
      </p:sp>
      <p:sp>
        <p:nvSpPr>
          <p:cNvPr id="4" name="TextBox 3"/>
          <p:cNvSpPr txBox="1"/>
          <p:nvPr/>
        </p:nvSpPr>
        <p:spPr>
          <a:xfrm>
            <a:off x="855769" y="2125282"/>
            <a:ext cx="5451086" cy="3789483"/>
          </a:xfrm>
          <a:prstGeom prst="rect">
            <a:avLst/>
          </a:prstGeom>
          <a:noFill/>
        </p:spPr>
        <p:txBody>
          <a:bodyPr wrap="square" lIns="186521" tIns="149217" rIns="186521" bIns="149217" rtlCol="0">
            <a:spAutoFit/>
          </a:bodyPr>
          <a:lstStyle/>
          <a:p>
            <a:pPr defTabSz="914225">
              <a:lnSpc>
                <a:spcPts val="3439"/>
              </a:lnSpc>
              <a:spcAft>
                <a:spcPts val="1800"/>
              </a:spcAft>
            </a:pPr>
            <a:r>
              <a:rPr lang="en-US" sz="2448" dirty="0">
                <a:latin typeface="+mj-lt"/>
              </a:rPr>
              <a:t>Cloud-delivered service bringing visibility and control to cloud apps</a:t>
            </a:r>
          </a:p>
          <a:p>
            <a:pPr>
              <a:lnSpc>
                <a:spcPts val="3040"/>
              </a:lnSpc>
              <a:spcAft>
                <a:spcPts val="1800"/>
              </a:spcAft>
            </a:pPr>
            <a:r>
              <a:rPr lang="en-US" sz="2448" dirty="0">
                <a:latin typeface="+mj-lt"/>
              </a:rPr>
              <a:t>Committed to support third-party cloud apps</a:t>
            </a:r>
          </a:p>
          <a:p>
            <a:pPr>
              <a:lnSpc>
                <a:spcPts val="3040"/>
              </a:lnSpc>
              <a:spcAft>
                <a:spcPts val="1800"/>
              </a:spcAft>
            </a:pPr>
            <a:r>
              <a:rPr lang="en-US" sz="2448" dirty="0">
                <a:latin typeface="+mj-lt"/>
              </a:rPr>
              <a:t>Based on the Adallom acquisition</a:t>
            </a:r>
          </a:p>
          <a:p>
            <a:pPr>
              <a:lnSpc>
                <a:spcPts val="3040"/>
              </a:lnSpc>
              <a:spcAft>
                <a:spcPts val="1300"/>
              </a:spcAft>
            </a:pPr>
            <a:r>
              <a:rPr lang="en-US" sz="2448" dirty="0">
                <a:latin typeface="+mj-lt"/>
              </a:rPr>
              <a:t>Available as: standalone and in EM+S E5 (Oct 1, 2016)</a:t>
            </a:r>
          </a:p>
        </p:txBody>
      </p:sp>
      <p:sp>
        <p:nvSpPr>
          <p:cNvPr id="6" name="Freeform 9"/>
          <p:cNvSpPr>
            <a:spLocks noEditPoints="1"/>
          </p:cNvSpPr>
          <p:nvPr/>
        </p:nvSpPr>
        <p:spPr bwMode="black">
          <a:xfrm>
            <a:off x="420712" y="2340852"/>
            <a:ext cx="334071" cy="335427"/>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3260" tIns="46630" rIns="93260" bIns="46630" numCol="1" anchor="t" anchorCtr="0" compatLnSpc="1">
            <a:prstTxWarp prst="textNoShape">
              <a:avLst/>
            </a:prstTxWarp>
          </a:bodyPr>
          <a:lstStyle/>
          <a:p>
            <a:endParaRPr lang="en-US" sz="1836"/>
          </a:p>
        </p:txBody>
      </p:sp>
      <p:sp>
        <p:nvSpPr>
          <p:cNvPr id="7" name="Freeform 9"/>
          <p:cNvSpPr>
            <a:spLocks noEditPoints="1"/>
          </p:cNvSpPr>
          <p:nvPr/>
        </p:nvSpPr>
        <p:spPr bwMode="black">
          <a:xfrm>
            <a:off x="420712" y="3390435"/>
            <a:ext cx="334071" cy="335427"/>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3260" tIns="46630" rIns="93260" bIns="46630" numCol="1" anchor="t" anchorCtr="0" compatLnSpc="1">
            <a:prstTxWarp prst="textNoShape">
              <a:avLst/>
            </a:prstTxWarp>
          </a:bodyPr>
          <a:lstStyle/>
          <a:p>
            <a:endParaRPr lang="en-US" sz="1836"/>
          </a:p>
        </p:txBody>
      </p:sp>
      <p:sp>
        <p:nvSpPr>
          <p:cNvPr id="9" name="Freeform 9"/>
          <p:cNvSpPr>
            <a:spLocks noEditPoints="1"/>
          </p:cNvSpPr>
          <p:nvPr/>
        </p:nvSpPr>
        <p:spPr bwMode="black">
          <a:xfrm>
            <a:off x="420712" y="4381035"/>
            <a:ext cx="334071" cy="335427"/>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3260" tIns="46630" rIns="93260" bIns="46630" numCol="1" anchor="t" anchorCtr="0" compatLnSpc="1">
            <a:prstTxWarp prst="textNoShape">
              <a:avLst/>
            </a:prstTxWarp>
          </a:bodyPr>
          <a:lstStyle/>
          <a:p>
            <a:endParaRPr lang="en-US" sz="1836"/>
          </a:p>
        </p:txBody>
      </p:sp>
      <p:grpSp>
        <p:nvGrpSpPr>
          <p:cNvPr id="14" name="Group 13"/>
          <p:cNvGrpSpPr/>
          <p:nvPr/>
        </p:nvGrpSpPr>
        <p:grpSpPr>
          <a:xfrm>
            <a:off x="6031645" y="2122323"/>
            <a:ext cx="8078853" cy="8043079"/>
            <a:chOff x="6301224" y="2595823"/>
            <a:chExt cx="7921163" cy="7886087"/>
          </a:xfrm>
        </p:grpSpPr>
        <p:sp>
          <p:nvSpPr>
            <p:cNvPr id="5" name="Arc 4"/>
            <p:cNvSpPr/>
            <p:nvPr/>
          </p:nvSpPr>
          <p:spPr>
            <a:xfrm rot="16637337">
              <a:off x="6821504" y="3081027"/>
              <a:ext cx="7400884" cy="7400882"/>
            </a:xfrm>
            <a:prstGeom prst="arc">
              <a:avLst/>
            </a:prstGeom>
            <a:ln w="28575">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p>
          </p:txBody>
        </p:sp>
        <p:sp>
          <p:nvSpPr>
            <p:cNvPr id="49" name="Oval 48"/>
            <p:cNvSpPr/>
            <p:nvPr/>
          </p:nvSpPr>
          <p:spPr bwMode="auto">
            <a:xfrm flipV="1">
              <a:off x="8567459" y="2870605"/>
              <a:ext cx="964704" cy="964704"/>
            </a:xfrm>
            <a:prstGeom prst="ellipse">
              <a:avLst/>
            </a:prstGeom>
            <a:solidFill>
              <a:schemeClr val="bg1"/>
            </a:solidFill>
            <a:ln w="2857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1122" dirty="0">
                <a:gradFill>
                  <a:gsLst>
                    <a:gs pos="0">
                      <a:srgbClr val="FFFFFF"/>
                    </a:gs>
                    <a:gs pos="100000">
                      <a:srgbClr val="FFFFFF"/>
                    </a:gs>
                  </a:gsLst>
                  <a:lin ang="5400000" scaled="0"/>
                </a:gradFill>
              </a:endParaRPr>
            </a:p>
          </p:txBody>
        </p:sp>
        <p:sp>
          <p:nvSpPr>
            <p:cNvPr id="50" name="Oval 49"/>
            <p:cNvSpPr/>
            <p:nvPr/>
          </p:nvSpPr>
          <p:spPr bwMode="auto">
            <a:xfrm flipV="1">
              <a:off x="10716497" y="2595823"/>
              <a:ext cx="964704" cy="964704"/>
            </a:xfrm>
            <a:prstGeom prst="ellipse">
              <a:avLst/>
            </a:prstGeom>
            <a:solidFill>
              <a:schemeClr val="bg1"/>
            </a:solidFill>
            <a:ln w="2857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1122" dirty="0">
                <a:gradFill>
                  <a:gsLst>
                    <a:gs pos="0">
                      <a:srgbClr val="FFFFFF"/>
                    </a:gs>
                    <a:gs pos="100000">
                      <a:srgbClr val="FFFFFF"/>
                    </a:gs>
                  </a:gsLst>
                  <a:lin ang="5400000" scaled="0"/>
                </a:gradFill>
              </a:endParaRPr>
            </a:p>
          </p:txBody>
        </p:sp>
        <p:sp>
          <p:nvSpPr>
            <p:cNvPr id="51" name="Oval 50"/>
            <p:cNvSpPr/>
            <p:nvPr/>
          </p:nvSpPr>
          <p:spPr bwMode="auto">
            <a:xfrm flipV="1">
              <a:off x="7067581" y="4030497"/>
              <a:ext cx="964704" cy="964704"/>
            </a:xfrm>
            <a:prstGeom prst="ellipse">
              <a:avLst/>
            </a:prstGeom>
            <a:solidFill>
              <a:schemeClr val="bg1"/>
            </a:solidFill>
            <a:ln w="2857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1122" dirty="0">
                <a:gradFill>
                  <a:gsLst>
                    <a:gs pos="0">
                      <a:srgbClr val="FFFFFF"/>
                    </a:gs>
                    <a:gs pos="100000">
                      <a:srgbClr val="FFFFFF"/>
                    </a:gs>
                  </a:gsLst>
                  <a:lin ang="5400000" scaled="0"/>
                </a:gradFill>
              </a:endParaRPr>
            </a:p>
          </p:txBody>
        </p:sp>
        <p:sp>
          <p:nvSpPr>
            <p:cNvPr id="52" name="Oval 51"/>
            <p:cNvSpPr/>
            <p:nvPr/>
          </p:nvSpPr>
          <p:spPr bwMode="auto">
            <a:xfrm flipV="1">
              <a:off x="6301224" y="5792419"/>
              <a:ext cx="964704" cy="964704"/>
            </a:xfrm>
            <a:prstGeom prst="ellipse">
              <a:avLst/>
            </a:prstGeom>
            <a:solidFill>
              <a:schemeClr val="bg1"/>
            </a:solidFill>
            <a:ln w="2857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1122" dirty="0">
                <a:gradFill>
                  <a:gsLst>
                    <a:gs pos="0">
                      <a:srgbClr val="FFFFFF"/>
                    </a:gs>
                    <a:gs pos="100000">
                      <a:srgbClr val="FFFFFF"/>
                    </a:gs>
                  </a:gsLst>
                  <a:lin ang="5400000" scaled="0"/>
                </a:gradFill>
              </a:endParaRPr>
            </a:p>
          </p:txBody>
        </p:sp>
      </p:grpSp>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3072" y="2574493"/>
            <a:ext cx="603389" cy="587187"/>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1442" y="2378380"/>
            <a:ext cx="737401" cy="429232"/>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263610" y="5634887"/>
            <a:ext cx="522295" cy="496872"/>
          </a:xfrm>
          <a:prstGeom prst="rect">
            <a:avLst/>
          </a:prstGeom>
        </p:spPr>
      </p:pic>
      <p:sp>
        <p:nvSpPr>
          <p:cNvPr id="3" name="TextBox 2"/>
          <p:cNvSpPr txBox="1"/>
          <p:nvPr/>
        </p:nvSpPr>
        <p:spPr>
          <a:xfrm>
            <a:off x="211164" y="1058135"/>
            <a:ext cx="7305393" cy="647165"/>
          </a:xfrm>
          <a:prstGeom prst="rect">
            <a:avLst/>
          </a:prstGeom>
          <a:noFill/>
        </p:spPr>
        <p:txBody>
          <a:bodyPr wrap="square" lIns="186521" tIns="149217" rIns="186521" bIns="149217" rtlCol="0">
            <a:spAutoFit/>
          </a:bodyPr>
          <a:lstStyle/>
          <a:p>
            <a:pPr>
              <a:lnSpc>
                <a:spcPct val="90000"/>
              </a:lnSpc>
            </a:pPr>
            <a:r>
              <a:rPr lang="en-US" sz="2448" dirty="0">
                <a:solidFill>
                  <a:schemeClr val="tx2"/>
                </a:solidFill>
              </a:rPr>
              <a:t>Enterprise-grade security for your cloud apps</a:t>
            </a:r>
          </a:p>
        </p:txBody>
      </p:sp>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43596" y="5472413"/>
            <a:ext cx="410910" cy="410910"/>
          </a:xfrm>
          <a:prstGeom prst="rect">
            <a:avLst/>
          </a:prstGeom>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38009" y="4071338"/>
            <a:ext cx="642848" cy="450218"/>
          </a:xfrm>
          <a:prstGeom prst="rect">
            <a:avLst/>
          </a:prstGeom>
        </p:spPr>
      </p:pic>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46573" y="5695385"/>
            <a:ext cx="454840" cy="454840"/>
          </a:xfrm>
          <a:prstGeom prst="rect">
            <a:avLst/>
          </a:prstGeom>
        </p:spPr>
      </p:pic>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52375" y="5382555"/>
            <a:ext cx="368784" cy="442036"/>
          </a:xfrm>
          <a:prstGeom prst="rect">
            <a:avLst/>
          </a:prstGeom>
        </p:spPr>
      </p:pic>
      <p:pic>
        <p:nvPicPr>
          <p:cNvPr id="35" name="Picture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30437" y="4837258"/>
            <a:ext cx="516914" cy="510156"/>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49815" y="4551567"/>
            <a:ext cx="407728" cy="407728"/>
          </a:xfrm>
          <a:prstGeom prst="rect">
            <a:avLst/>
          </a:prstGeom>
        </p:spPr>
      </p:pic>
      <p:pic>
        <p:nvPicPr>
          <p:cNvPr id="38" name="Picture 3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66279" y="5382555"/>
            <a:ext cx="488876" cy="454385"/>
          </a:xfrm>
          <a:prstGeom prst="rect">
            <a:avLst/>
          </a:prstGeom>
        </p:spPr>
      </p:pic>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70961" y="3831750"/>
            <a:ext cx="652939" cy="543068"/>
          </a:xfrm>
          <a:prstGeom prst="rect">
            <a:avLst/>
          </a:prstGeom>
        </p:spPr>
      </p:pic>
      <p:sp>
        <p:nvSpPr>
          <p:cNvPr id="26" name="Freeform 9"/>
          <p:cNvSpPr>
            <a:spLocks noEditPoints="1"/>
          </p:cNvSpPr>
          <p:nvPr/>
        </p:nvSpPr>
        <p:spPr bwMode="black">
          <a:xfrm>
            <a:off x="420712" y="4990635"/>
            <a:ext cx="334071" cy="335427"/>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3260" tIns="46630" rIns="93260" bIns="46630" numCol="1" anchor="t" anchorCtr="0" compatLnSpc="1">
            <a:prstTxWarp prst="textNoShape">
              <a:avLst/>
            </a:prstTxWarp>
          </a:bodyPr>
          <a:lstStyle/>
          <a:p>
            <a:endParaRPr lang="en-US" sz="1836"/>
          </a:p>
        </p:txBody>
      </p:sp>
    </p:spTree>
    <p:extLst>
      <p:ext uri="{BB962C8B-B14F-4D97-AF65-F5344CB8AC3E}">
        <p14:creationId xmlns:p14="http://schemas.microsoft.com/office/powerpoint/2010/main" val="80586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82" y="325896"/>
            <a:ext cx="11887100" cy="917575"/>
          </a:xfrm>
        </p:spPr>
        <p:txBody>
          <a:bodyPr/>
          <a:lstStyle/>
          <a:p>
            <a:r>
              <a:rPr lang="en-US" dirty="0"/>
              <a:t>Complete framework to secure your cloud apps</a:t>
            </a:r>
          </a:p>
        </p:txBody>
      </p:sp>
      <p:sp>
        <p:nvSpPr>
          <p:cNvPr id="15" name="TextBox 14"/>
          <p:cNvSpPr txBox="1"/>
          <p:nvPr/>
        </p:nvSpPr>
        <p:spPr>
          <a:xfrm>
            <a:off x="-66554" y="3224803"/>
            <a:ext cx="3150722" cy="1217646"/>
          </a:xfrm>
          <a:prstGeom prst="rect">
            <a:avLst/>
          </a:prstGeom>
          <a:noFill/>
        </p:spPr>
        <p:txBody>
          <a:bodyPr wrap="square" lIns="182854" tIns="146283" rIns="182854" bIns="146283" rtlCol="0">
            <a:spAutoFit/>
          </a:bodyPr>
          <a:lstStyle/>
          <a:p>
            <a:pPr algn="ctr">
              <a:lnSpc>
                <a:spcPct val="90000"/>
              </a:lnSpc>
              <a:spcAft>
                <a:spcPts val="600"/>
              </a:spcAft>
            </a:pPr>
            <a:r>
              <a:rPr lang="en-US" sz="3264" dirty="0">
                <a:solidFill>
                  <a:schemeClr val="accent2"/>
                </a:solidFill>
                <a:latin typeface="Segoe UI Light"/>
              </a:rPr>
              <a:t>Cloud</a:t>
            </a:r>
            <a:br>
              <a:rPr lang="en-US" sz="3264" dirty="0">
                <a:solidFill>
                  <a:schemeClr val="accent2"/>
                </a:solidFill>
                <a:latin typeface="Segoe UI Light"/>
              </a:rPr>
            </a:br>
            <a:r>
              <a:rPr lang="en-US" sz="3264" dirty="0">
                <a:solidFill>
                  <a:schemeClr val="accent2"/>
                </a:solidFill>
                <a:latin typeface="Segoe UI Light"/>
              </a:rPr>
              <a:t>discovery</a:t>
            </a:r>
          </a:p>
        </p:txBody>
      </p:sp>
      <p:sp>
        <p:nvSpPr>
          <p:cNvPr id="12" name="TextBox 11"/>
          <p:cNvSpPr txBox="1"/>
          <p:nvPr/>
        </p:nvSpPr>
        <p:spPr>
          <a:xfrm>
            <a:off x="311749" y="4196715"/>
            <a:ext cx="2648687" cy="743652"/>
          </a:xfrm>
          <a:prstGeom prst="rect">
            <a:avLst/>
          </a:prstGeom>
          <a:noFill/>
        </p:spPr>
        <p:txBody>
          <a:bodyPr wrap="square" lIns="182854" tIns="146283" rIns="182854" bIns="146283" rtlCol="0">
            <a:spAutoFit/>
          </a:bodyPr>
          <a:lstStyle/>
          <a:p>
            <a:pPr algn="ctr" defTabSz="932418">
              <a:spcBef>
                <a:spcPts val="612"/>
              </a:spcBef>
              <a:spcAft>
                <a:spcPts val="600"/>
              </a:spcAft>
            </a:pPr>
            <a:r>
              <a:rPr lang="en-US" sz="1428">
                <a:latin typeface="Segoe UI" charset="0"/>
                <a:ea typeface="Segoe UI" charset="0"/>
                <a:cs typeface="Segoe UI" charset="0"/>
              </a:rPr>
              <a:t>Discover all cloud usage in your organization</a:t>
            </a:r>
            <a:endParaRPr lang="en-US" sz="1428" dirty="0">
              <a:latin typeface="Segoe UI" charset="0"/>
              <a:ea typeface="Segoe UI" charset="0"/>
              <a:cs typeface="Segoe UI" charset="0"/>
            </a:endParaRPr>
          </a:p>
        </p:txBody>
      </p:sp>
      <p:sp>
        <p:nvSpPr>
          <p:cNvPr id="20" name="TextBox 19"/>
          <p:cNvSpPr txBox="1"/>
          <p:nvPr/>
        </p:nvSpPr>
        <p:spPr>
          <a:xfrm>
            <a:off x="2666682" y="3224803"/>
            <a:ext cx="3314696" cy="1217646"/>
          </a:xfrm>
          <a:prstGeom prst="rect">
            <a:avLst/>
          </a:prstGeom>
          <a:noFill/>
        </p:spPr>
        <p:txBody>
          <a:bodyPr wrap="square" lIns="182854" tIns="146283" rIns="182854" bIns="146283" rtlCol="0">
            <a:spAutoFit/>
          </a:bodyPr>
          <a:lstStyle/>
          <a:p>
            <a:pPr algn="ctr">
              <a:lnSpc>
                <a:spcPct val="90000"/>
              </a:lnSpc>
              <a:spcAft>
                <a:spcPts val="600"/>
              </a:spcAft>
            </a:pPr>
            <a:r>
              <a:rPr lang="en-US" sz="3264" dirty="0">
                <a:solidFill>
                  <a:schemeClr val="accent2"/>
                </a:solidFill>
                <a:latin typeface="Segoe UI Light"/>
              </a:rPr>
              <a:t>Information</a:t>
            </a:r>
            <a:br>
              <a:rPr lang="en-US" sz="3264" dirty="0">
                <a:solidFill>
                  <a:schemeClr val="accent2"/>
                </a:solidFill>
                <a:latin typeface="Segoe UI Light"/>
              </a:rPr>
            </a:br>
            <a:r>
              <a:rPr lang="en-US" sz="3264" dirty="0">
                <a:solidFill>
                  <a:schemeClr val="accent2"/>
                </a:solidFill>
                <a:latin typeface="Segoe UI Light"/>
              </a:rPr>
              <a:t>protection</a:t>
            </a:r>
          </a:p>
        </p:txBody>
      </p:sp>
      <p:sp>
        <p:nvSpPr>
          <p:cNvPr id="13" name="TextBox 12"/>
          <p:cNvSpPr txBox="1"/>
          <p:nvPr/>
        </p:nvSpPr>
        <p:spPr>
          <a:xfrm>
            <a:off x="2954126" y="4196715"/>
            <a:ext cx="2796055" cy="743652"/>
          </a:xfrm>
          <a:prstGeom prst="rect">
            <a:avLst/>
          </a:prstGeom>
          <a:noFill/>
        </p:spPr>
        <p:txBody>
          <a:bodyPr wrap="square" lIns="182854" tIns="146283" rIns="182854" bIns="146283" rtlCol="0">
            <a:spAutoFit/>
          </a:bodyPr>
          <a:lstStyle/>
          <a:p>
            <a:pPr algn="ctr" defTabSz="932418">
              <a:spcBef>
                <a:spcPts val="612"/>
              </a:spcBef>
              <a:spcAft>
                <a:spcPts val="600"/>
              </a:spcAft>
            </a:pPr>
            <a:r>
              <a:rPr lang="en-US" sz="1428" dirty="0">
                <a:latin typeface="Segoe UI" charset="0"/>
                <a:ea typeface="Segoe UI" charset="0"/>
                <a:cs typeface="Segoe UI" charset="0"/>
              </a:rPr>
              <a:t>Monitor and control your data in the cloud</a:t>
            </a:r>
          </a:p>
        </p:txBody>
      </p:sp>
      <p:sp>
        <p:nvSpPr>
          <p:cNvPr id="24" name="TextBox 23"/>
          <p:cNvSpPr txBox="1"/>
          <p:nvPr/>
        </p:nvSpPr>
        <p:spPr>
          <a:xfrm>
            <a:off x="5563891" y="3224804"/>
            <a:ext cx="3751557" cy="1217603"/>
          </a:xfrm>
          <a:prstGeom prst="rect">
            <a:avLst/>
          </a:prstGeom>
          <a:noFill/>
        </p:spPr>
        <p:txBody>
          <a:bodyPr wrap="square" lIns="182828" tIns="146262" rIns="182828" bIns="146262" rtlCol="0">
            <a:spAutoFit/>
          </a:bodyPr>
          <a:lstStyle/>
          <a:p>
            <a:pPr algn="ctr" defTabSz="932418">
              <a:lnSpc>
                <a:spcPct val="90000"/>
              </a:lnSpc>
              <a:spcAft>
                <a:spcPts val="600"/>
              </a:spcAft>
            </a:pPr>
            <a:r>
              <a:rPr lang="en-US" sz="3264" dirty="0">
                <a:solidFill>
                  <a:schemeClr val="accent2"/>
                </a:solidFill>
                <a:latin typeface="Segoe UI Light"/>
              </a:rPr>
              <a:t>Threat </a:t>
            </a:r>
            <a:br>
              <a:rPr lang="en-US" sz="3264" dirty="0">
                <a:solidFill>
                  <a:schemeClr val="accent2"/>
                </a:solidFill>
                <a:latin typeface="Segoe UI Light"/>
              </a:rPr>
            </a:br>
            <a:r>
              <a:rPr lang="en-US" sz="3264" dirty="0">
                <a:solidFill>
                  <a:schemeClr val="accent2"/>
                </a:solidFill>
                <a:latin typeface="Segoe UI Light"/>
              </a:rPr>
              <a:t>protection</a:t>
            </a:r>
          </a:p>
        </p:txBody>
      </p:sp>
      <p:sp>
        <p:nvSpPr>
          <p:cNvPr id="25" name="TextBox 24"/>
          <p:cNvSpPr txBox="1"/>
          <p:nvPr/>
        </p:nvSpPr>
        <p:spPr>
          <a:xfrm>
            <a:off x="6159327" y="4196715"/>
            <a:ext cx="2701287" cy="743608"/>
          </a:xfrm>
          <a:prstGeom prst="rect">
            <a:avLst/>
          </a:prstGeom>
          <a:noFill/>
        </p:spPr>
        <p:txBody>
          <a:bodyPr wrap="square" lIns="182828" tIns="146262" rIns="182828" bIns="146262" rtlCol="0">
            <a:spAutoFit/>
          </a:bodyPr>
          <a:lstStyle/>
          <a:p>
            <a:pPr algn="ctr" defTabSz="932418">
              <a:spcBef>
                <a:spcPts val="612"/>
              </a:spcBef>
              <a:spcAft>
                <a:spcPts val="600"/>
              </a:spcAft>
            </a:pPr>
            <a:r>
              <a:rPr lang="en-US" sz="1428" dirty="0">
                <a:latin typeface="Segoe UI" charset="0"/>
                <a:ea typeface="Segoe UI" charset="0"/>
                <a:cs typeface="Segoe UI" charset="0"/>
              </a:rPr>
              <a:t>Detect usage anomalies and security incidents</a:t>
            </a:r>
          </a:p>
        </p:txBody>
      </p:sp>
      <p:sp>
        <p:nvSpPr>
          <p:cNvPr id="21" name="TextBox 20"/>
          <p:cNvSpPr txBox="1"/>
          <p:nvPr/>
        </p:nvSpPr>
        <p:spPr>
          <a:xfrm>
            <a:off x="8897962" y="3192462"/>
            <a:ext cx="3615347" cy="1276589"/>
          </a:xfrm>
          <a:prstGeom prst="rect">
            <a:avLst/>
          </a:prstGeom>
          <a:noFill/>
        </p:spPr>
        <p:txBody>
          <a:bodyPr wrap="square" lIns="182854" tIns="146283" rIns="182854" bIns="146283" rtlCol="0">
            <a:spAutoFit/>
          </a:bodyPr>
          <a:lstStyle/>
          <a:p>
            <a:pPr algn="ctr">
              <a:lnSpc>
                <a:spcPct val="90000"/>
              </a:lnSpc>
              <a:spcAft>
                <a:spcPts val="600"/>
              </a:spcAft>
            </a:pPr>
            <a:r>
              <a:rPr lang="en-US" sz="3264" dirty="0">
                <a:solidFill>
                  <a:schemeClr val="accent2"/>
                </a:solidFill>
                <a:latin typeface="Segoe UI Light"/>
              </a:rPr>
              <a:t>In-session </a:t>
            </a:r>
          </a:p>
          <a:p>
            <a:pPr algn="ctr">
              <a:lnSpc>
                <a:spcPct val="90000"/>
              </a:lnSpc>
              <a:spcAft>
                <a:spcPts val="600"/>
              </a:spcAft>
            </a:pPr>
            <a:r>
              <a:rPr lang="en-US" sz="3264" dirty="0">
                <a:solidFill>
                  <a:schemeClr val="accent2"/>
                </a:solidFill>
                <a:latin typeface="Segoe UI Light"/>
              </a:rPr>
              <a:t>control</a:t>
            </a:r>
          </a:p>
        </p:txBody>
      </p:sp>
      <p:sp>
        <p:nvSpPr>
          <p:cNvPr id="29" name="TextBox 28"/>
          <p:cNvSpPr txBox="1"/>
          <p:nvPr/>
        </p:nvSpPr>
        <p:spPr>
          <a:xfrm>
            <a:off x="9295042" y="4196715"/>
            <a:ext cx="2674249" cy="734902"/>
          </a:xfrm>
          <a:prstGeom prst="rect">
            <a:avLst/>
          </a:prstGeom>
          <a:noFill/>
        </p:spPr>
        <p:txBody>
          <a:bodyPr wrap="square" lIns="182854" tIns="146283" rIns="182854" bIns="146283" rtlCol="0">
            <a:spAutoFit/>
          </a:bodyPr>
          <a:lstStyle/>
          <a:p>
            <a:pPr algn="ctr" defTabSz="932418">
              <a:spcBef>
                <a:spcPts val="612"/>
              </a:spcBef>
              <a:spcAft>
                <a:spcPts val="600"/>
              </a:spcAft>
            </a:pPr>
            <a:r>
              <a:rPr lang="en-US" sz="1428" dirty="0">
                <a:latin typeface="Segoe UI" charset="0"/>
                <a:ea typeface="Segoe UI" charset="0"/>
                <a:cs typeface="Segoe UI" charset="0"/>
              </a:rPr>
              <a:t>Control and limit user access based on session context</a:t>
            </a:r>
          </a:p>
        </p:txBody>
      </p:sp>
      <p:sp>
        <p:nvSpPr>
          <p:cNvPr id="55" name="Rectangle 54"/>
          <p:cNvSpPr/>
          <p:nvPr/>
        </p:nvSpPr>
        <p:spPr bwMode="auto">
          <a:xfrm>
            <a:off x="882" y="5517903"/>
            <a:ext cx="12434711" cy="147662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56" name="TextBox 55"/>
          <p:cNvSpPr txBox="1"/>
          <p:nvPr/>
        </p:nvSpPr>
        <p:spPr>
          <a:xfrm>
            <a:off x="305438" y="5950191"/>
            <a:ext cx="2361244" cy="615605"/>
          </a:xfrm>
          <a:prstGeom prst="rect">
            <a:avLst/>
          </a:prstGeom>
          <a:noFill/>
        </p:spPr>
        <p:txBody>
          <a:bodyPr wrap="square" lIns="182854" tIns="146283" rIns="182854" bIns="146283" rtlCol="0">
            <a:spAutoFit/>
          </a:bodyPr>
          <a:lstStyle/>
          <a:p>
            <a:pPr lvl="0"/>
            <a:r>
              <a:rPr lang="en-US" sz="2040" dirty="0">
                <a:solidFill>
                  <a:schemeClr val="bg1"/>
                </a:solidFill>
              </a:rPr>
              <a:t>DISCOVER</a:t>
            </a:r>
          </a:p>
        </p:txBody>
      </p:sp>
      <p:grpSp>
        <p:nvGrpSpPr>
          <p:cNvPr id="57" name="Group 56"/>
          <p:cNvGrpSpPr/>
          <p:nvPr/>
        </p:nvGrpSpPr>
        <p:grpSpPr>
          <a:xfrm rot="18900000">
            <a:off x="2413159" y="5992414"/>
            <a:ext cx="497929" cy="497929"/>
            <a:chOff x="2734623" y="5249368"/>
            <a:chExt cx="1295400" cy="1295400"/>
          </a:xfrm>
        </p:grpSpPr>
        <p:sp>
          <p:nvSpPr>
            <p:cNvPr id="58" name="Rounded Rectangle 57"/>
            <p:cNvSpPr/>
            <p:nvPr/>
          </p:nvSpPr>
          <p:spPr bwMode="auto">
            <a:xfrm>
              <a:off x="2734623" y="6392368"/>
              <a:ext cx="1295400" cy="152400"/>
            </a:xfrm>
            <a:prstGeom prst="round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59" name="Rounded Rectangle 58"/>
            <p:cNvSpPr/>
            <p:nvPr/>
          </p:nvSpPr>
          <p:spPr bwMode="auto">
            <a:xfrm rot="5400000">
              <a:off x="3306123" y="5820868"/>
              <a:ext cx="1295400" cy="152400"/>
            </a:xfrm>
            <a:prstGeom prst="round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grpSp>
      <p:sp>
        <p:nvSpPr>
          <p:cNvPr id="60" name="TextBox 59"/>
          <p:cNvSpPr txBox="1"/>
          <p:nvPr/>
        </p:nvSpPr>
        <p:spPr>
          <a:xfrm>
            <a:off x="3336215" y="5950191"/>
            <a:ext cx="2361244" cy="615605"/>
          </a:xfrm>
          <a:prstGeom prst="rect">
            <a:avLst/>
          </a:prstGeom>
          <a:noFill/>
        </p:spPr>
        <p:txBody>
          <a:bodyPr wrap="square" lIns="182854" tIns="146283" rIns="182854" bIns="146283" rtlCol="0">
            <a:spAutoFit/>
          </a:bodyPr>
          <a:lstStyle/>
          <a:p>
            <a:pPr lvl="0"/>
            <a:r>
              <a:rPr lang="en-US" sz="2040" dirty="0">
                <a:solidFill>
                  <a:schemeClr val="bg1"/>
                </a:solidFill>
              </a:rPr>
              <a:t>INVESTIGATE</a:t>
            </a:r>
          </a:p>
        </p:txBody>
      </p:sp>
      <p:grpSp>
        <p:nvGrpSpPr>
          <p:cNvPr id="61" name="Group 60"/>
          <p:cNvGrpSpPr/>
          <p:nvPr/>
        </p:nvGrpSpPr>
        <p:grpSpPr>
          <a:xfrm rot="18900000">
            <a:off x="5388759" y="5992414"/>
            <a:ext cx="497929" cy="497929"/>
            <a:chOff x="2734623" y="5249368"/>
            <a:chExt cx="1295400" cy="1295400"/>
          </a:xfrm>
        </p:grpSpPr>
        <p:sp>
          <p:nvSpPr>
            <p:cNvPr id="62" name="Rounded Rectangle 61"/>
            <p:cNvSpPr/>
            <p:nvPr/>
          </p:nvSpPr>
          <p:spPr bwMode="auto">
            <a:xfrm>
              <a:off x="2734623" y="6392368"/>
              <a:ext cx="1295400" cy="152400"/>
            </a:xfrm>
            <a:prstGeom prst="round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63" name="Rounded Rectangle 62"/>
            <p:cNvSpPr/>
            <p:nvPr/>
          </p:nvSpPr>
          <p:spPr bwMode="auto">
            <a:xfrm rot="5400000">
              <a:off x="3306123" y="5820868"/>
              <a:ext cx="1295400" cy="152400"/>
            </a:xfrm>
            <a:prstGeom prst="round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grpSp>
      <p:sp>
        <p:nvSpPr>
          <p:cNvPr id="64" name="TextBox 63"/>
          <p:cNvSpPr txBox="1"/>
          <p:nvPr/>
        </p:nvSpPr>
        <p:spPr>
          <a:xfrm>
            <a:off x="6366991" y="5950191"/>
            <a:ext cx="2758323" cy="615605"/>
          </a:xfrm>
          <a:prstGeom prst="rect">
            <a:avLst/>
          </a:prstGeom>
          <a:noFill/>
        </p:spPr>
        <p:txBody>
          <a:bodyPr wrap="square" lIns="182854" tIns="146283" rIns="182854" bIns="146283" rtlCol="0">
            <a:spAutoFit/>
          </a:bodyPr>
          <a:lstStyle/>
          <a:p>
            <a:pPr lvl="0"/>
            <a:r>
              <a:rPr lang="en-US" sz="2040" dirty="0">
                <a:solidFill>
                  <a:schemeClr val="bg1"/>
                </a:solidFill>
              </a:rPr>
              <a:t>CONTROL</a:t>
            </a:r>
          </a:p>
        </p:txBody>
      </p:sp>
      <p:grpSp>
        <p:nvGrpSpPr>
          <p:cNvPr id="65" name="Group 64"/>
          <p:cNvGrpSpPr/>
          <p:nvPr/>
        </p:nvGrpSpPr>
        <p:grpSpPr>
          <a:xfrm rot="18900000">
            <a:off x="8886021" y="5992414"/>
            <a:ext cx="497929" cy="497929"/>
            <a:chOff x="2734623" y="5249368"/>
            <a:chExt cx="1295400" cy="1295400"/>
          </a:xfrm>
        </p:grpSpPr>
        <p:sp>
          <p:nvSpPr>
            <p:cNvPr id="66" name="Rounded Rectangle 65"/>
            <p:cNvSpPr/>
            <p:nvPr/>
          </p:nvSpPr>
          <p:spPr bwMode="auto">
            <a:xfrm>
              <a:off x="2734623" y="6392368"/>
              <a:ext cx="1295400" cy="152400"/>
            </a:xfrm>
            <a:prstGeom prst="round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67" name="Rounded Rectangle 66"/>
            <p:cNvSpPr/>
            <p:nvPr/>
          </p:nvSpPr>
          <p:spPr bwMode="auto">
            <a:xfrm rot="5400000">
              <a:off x="3306123" y="5820868"/>
              <a:ext cx="1295400" cy="152400"/>
            </a:xfrm>
            <a:prstGeom prst="round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grpSp>
      <p:sp>
        <p:nvSpPr>
          <p:cNvPr id="68" name="TextBox 67"/>
          <p:cNvSpPr txBox="1"/>
          <p:nvPr/>
        </p:nvSpPr>
        <p:spPr>
          <a:xfrm>
            <a:off x="9794846" y="5950191"/>
            <a:ext cx="2485312" cy="615605"/>
          </a:xfrm>
          <a:prstGeom prst="rect">
            <a:avLst/>
          </a:prstGeom>
          <a:noFill/>
        </p:spPr>
        <p:txBody>
          <a:bodyPr wrap="square" lIns="182854" tIns="146283" rIns="182854" bIns="146283" rtlCol="0">
            <a:spAutoFit/>
          </a:bodyPr>
          <a:lstStyle/>
          <a:p>
            <a:pPr lvl="0"/>
            <a:r>
              <a:rPr lang="en-US" sz="2040" dirty="0">
                <a:solidFill>
                  <a:schemeClr val="bg1"/>
                </a:solidFill>
              </a:rPr>
              <a:t>PROTECT</a:t>
            </a:r>
          </a:p>
        </p:txBody>
      </p:sp>
      <p:pic>
        <p:nvPicPr>
          <p:cNvPr id="31" name="Picture 30"/>
          <p:cNvPicPr>
            <a:picLocks noChangeAspect="1"/>
          </p:cNvPicPr>
          <p:nvPr/>
        </p:nvPicPr>
        <p:blipFill>
          <a:blip r:embed="rId3"/>
          <a:stretch>
            <a:fillRect/>
          </a:stretch>
        </p:blipFill>
        <p:spPr>
          <a:xfrm>
            <a:off x="7019056" y="1959872"/>
            <a:ext cx="981828" cy="981828"/>
          </a:xfrm>
          <a:prstGeom prst="rect">
            <a:avLst/>
          </a:prstGeom>
        </p:spPr>
      </p:pic>
      <p:pic>
        <p:nvPicPr>
          <p:cNvPr id="32" name="Picture 31"/>
          <p:cNvPicPr>
            <a:picLocks noChangeAspect="1"/>
          </p:cNvPicPr>
          <p:nvPr/>
        </p:nvPicPr>
        <p:blipFill>
          <a:blip r:embed="rId4"/>
          <a:stretch>
            <a:fillRect/>
          </a:stretch>
        </p:blipFill>
        <p:spPr>
          <a:xfrm>
            <a:off x="782357" y="1912489"/>
            <a:ext cx="1407405" cy="1001507"/>
          </a:xfrm>
          <a:prstGeom prst="rect">
            <a:avLst/>
          </a:prstGeom>
        </p:spPr>
      </p:pic>
      <p:pic>
        <p:nvPicPr>
          <p:cNvPr id="33" name="Picture 32"/>
          <p:cNvPicPr>
            <a:picLocks noChangeAspect="1"/>
          </p:cNvPicPr>
          <p:nvPr/>
        </p:nvPicPr>
        <p:blipFill>
          <a:blip r:embed="rId5"/>
          <a:stretch>
            <a:fillRect/>
          </a:stretch>
        </p:blipFill>
        <p:spPr>
          <a:xfrm>
            <a:off x="3704556" y="1899834"/>
            <a:ext cx="1483496" cy="1101903"/>
          </a:xfrm>
          <a:prstGeom prst="rect">
            <a:avLst/>
          </a:prstGeom>
        </p:spPr>
      </p:pic>
      <p:pic>
        <p:nvPicPr>
          <p:cNvPr id="34" name="Picture 33"/>
          <p:cNvPicPr>
            <a:picLocks noChangeAspect="1"/>
          </p:cNvPicPr>
          <p:nvPr/>
        </p:nvPicPr>
        <p:blipFill>
          <a:blip r:embed="rId6"/>
          <a:stretch>
            <a:fillRect/>
          </a:stretch>
        </p:blipFill>
        <p:spPr>
          <a:xfrm>
            <a:off x="9831888" y="1995421"/>
            <a:ext cx="1793237" cy="835639"/>
          </a:xfrm>
          <a:prstGeom prst="rect">
            <a:avLst/>
          </a:prstGeom>
        </p:spPr>
      </p:pic>
      <p:sp>
        <p:nvSpPr>
          <p:cNvPr id="3" name="Rectangle 2"/>
          <p:cNvSpPr/>
          <p:nvPr/>
        </p:nvSpPr>
        <p:spPr>
          <a:xfrm rot="19918931">
            <a:off x="10258648" y="2451454"/>
            <a:ext cx="2004075" cy="369332"/>
          </a:xfrm>
          <a:prstGeom prst="rect">
            <a:avLst/>
          </a:prstGeom>
          <a:noFill/>
        </p:spPr>
        <p:txBody>
          <a:bodyPr wrap="square" lIns="91440" tIns="45720" rIns="91440" bIns="45720">
            <a:spAutoFit/>
          </a:bodyPr>
          <a:lstStyle/>
          <a:p>
            <a:pPr algn="ctr"/>
            <a:r>
              <a:rPr lang="en-US" b="0" cap="none" spc="0" dirty="0">
                <a:ln w="0"/>
                <a:solidFill>
                  <a:schemeClr val="accent1"/>
                </a:solidFill>
                <a:effectLst>
                  <a:outerShdw blurRad="38100" dist="25400" dir="5400000" algn="ctr" rotWithShape="0">
                    <a:srgbClr val="6E747A">
                      <a:alpha val="43000"/>
                    </a:srgbClr>
                  </a:outerShdw>
                </a:effectLst>
              </a:rPr>
              <a:t>Coming soon</a:t>
            </a:r>
            <a:endParaRPr lang="en-US" sz="4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8872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Related Sessions</a:t>
            </a:r>
          </a:p>
        </p:txBody>
      </p:sp>
      <p:sp>
        <p:nvSpPr>
          <p:cNvPr id="6" name="Text Placeholder 5"/>
          <p:cNvSpPr>
            <a:spLocks noGrp="1"/>
          </p:cNvSpPr>
          <p:nvPr>
            <p:ph type="body" sz="quarter" idx="10"/>
          </p:nvPr>
        </p:nvSpPr>
        <p:spPr>
          <a:xfrm>
            <a:off x="274638" y="1212850"/>
            <a:ext cx="11887200" cy="4431983"/>
          </a:xfrm>
        </p:spPr>
        <p:txBody>
          <a:bodyPr/>
          <a:lstStyle/>
          <a:p>
            <a:r>
              <a:rPr lang="en-US" dirty="0"/>
              <a:t>BRK3017 - Monitor and investigate actions taken on your data with Office 365 Auditing and Insights</a:t>
            </a:r>
          </a:p>
          <a:p>
            <a:pPr lvl="1"/>
            <a:endParaRPr lang="en-US" dirty="0"/>
          </a:p>
          <a:p>
            <a:r>
              <a:rPr lang="en-US" dirty="0"/>
              <a:t>BRK3091 - Get visibility, data control and threat protection with Microsoft Cloud App Security</a:t>
            </a:r>
          </a:p>
          <a:p>
            <a:pPr lvl="1"/>
            <a:endParaRPr lang="en-US" dirty="0"/>
          </a:p>
          <a:p>
            <a:r>
              <a:rPr lang="en-US" dirty="0"/>
              <a:t>BRK3213 - Learn how to deploy and manage Microsoft Cloud App Security</a:t>
            </a:r>
          </a:p>
        </p:txBody>
      </p:sp>
    </p:spTree>
    <p:extLst>
      <p:ext uri="{BB962C8B-B14F-4D97-AF65-F5344CB8AC3E}">
        <p14:creationId xmlns:p14="http://schemas.microsoft.com/office/powerpoint/2010/main" val="226142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77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a:off x="882" y="-1"/>
            <a:ext cx="12434711" cy="6994525"/>
          </a:xfrm>
          <a:prstGeom prst="rect">
            <a:avLst/>
          </a:prstGeom>
        </p:spPr>
      </p:pic>
      <p:sp>
        <p:nvSpPr>
          <p:cNvPr id="15" name="Rectangle 14"/>
          <p:cNvSpPr/>
          <p:nvPr/>
        </p:nvSpPr>
        <p:spPr bwMode="auto">
          <a:xfrm rot="10800000">
            <a:off x="1764" y="497"/>
            <a:ext cx="12432948" cy="2692971"/>
          </a:xfrm>
          <a:prstGeom prst="rect">
            <a:avLst/>
          </a:prstGeom>
          <a:gradFill>
            <a:gsLst>
              <a:gs pos="0">
                <a:srgbClr val="000000">
                  <a:lumMod val="95000"/>
                  <a:lumOff val="5000"/>
                  <a:alpha val="0"/>
                </a:srgbClr>
              </a:gs>
              <a:gs pos="100000">
                <a:srgbClr val="000000">
                  <a:lumMod val="95000"/>
                  <a:lumOff val="5000"/>
                  <a:alpha val="30000"/>
                </a:srgbClr>
              </a:gs>
            </a:gsLst>
            <a:lin ang="5400000" scaled="0"/>
          </a:gradFill>
          <a:ln w="10795" cap="flat" cmpd="sng" algn="ctr">
            <a:noFill/>
            <a:prstDash val="solid"/>
            <a:headEnd type="none" w="med" len="med"/>
            <a:tailEnd type="none" w="med" len="med"/>
          </a:ln>
          <a:effectLst/>
        </p:spPr>
        <p:txBody>
          <a:bodyPr vert="horz" wrap="square" lIns="0" tIns="46623" rIns="0" bIns="46623" numCol="1" rtlCol="0" anchor="ctr" anchorCtr="0" compatLnSpc="1">
            <a:prstTxWarp prst="textNoShape">
              <a:avLst/>
            </a:prstTxWarp>
          </a:bodyPr>
          <a:lstStyle/>
          <a:p>
            <a:pPr algn="ctr" defTabSz="932040" fontAlgn="base">
              <a:spcBef>
                <a:spcPct val="0"/>
              </a:spcBef>
              <a:spcAft>
                <a:spcPct val="0"/>
              </a:spcAft>
              <a:defRPr/>
            </a:pPr>
            <a:endParaRPr lang="en-US" sz="2000" kern="0" dirty="0">
              <a:gradFill>
                <a:gsLst>
                  <a:gs pos="16814">
                    <a:srgbClr val="FFFFFF"/>
                  </a:gs>
                  <a:gs pos="46000">
                    <a:srgbClr val="FFFFFF"/>
                  </a:gs>
                </a:gsLst>
                <a:lin ang="5400000" scaled="0"/>
              </a:gradFill>
              <a:latin typeface="Segoe UI"/>
            </a:endParaRPr>
          </a:p>
        </p:txBody>
      </p:sp>
      <p:sp>
        <p:nvSpPr>
          <p:cNvPr id="11" name="Rectangle 10"/>
          <p:cNvSpPr/>
          <p:nvPr/>
        </p:nvSpPr>
        <p:spPr bwMode="auto">
          <a:xfrm>
            <a:off x="1420437" y="272458"/>
            <a:ext cx="6444106" cy="101269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fontAlgn="base">
              <a:lnSpc>
                <a:spcPct val="90000"/>
              </a:lnSpc>
              <a:spcBef>
                <a:spcPct val="0"/>
              </a:spcBef>
              <a:spcAft>
                <a:spcPct val="0"/>
              </a:spcAft>
              <a:defRPr/>
            </a:pPr>
            <a:r>
              <a:rPr lang="en-US" sz="4800" spc="-102" dirty="0">
                <a:ln w="3175">
                  <a:noFill/>
                </a:ln>
                <a:solidFill>
                  <a:schemeClr val="bg1"/>
                </a:solidFill>
                <a:latin typeface="+mj-lt"/>
                <a:cs typeface="Segoe UI" pitchFamily="34" charset="0"/>
              </a:rPr>
              <a:t>Security Challenges</a:t>
            </a:r>
          </a:p>
        </p:txBody>
      </p:sp>
      <p:grpSp>
        <p:nvGrpSpPr>
          <p:cNvPr id="16" name="Group 15"/>
          <p:cNvGrpSpPr/>
          <p:nvPr/>
        </p:nvGrpSpPr>
        <p:grpSpPr>
          <a:xfrm>
            <a:off x="264200" y="273418"/>
            <a:ext cx="1030778" cy="1030778"/>
            <a:chOff x="3615362" y="2206711"/>
            <a:chExt cx="1030924" cy="1030924"/>
          </a:xfrm>
        </p:grpSpPr>
        <p:sp>
          <p:nvSpPr>
            <p:cNvPr id="17" name="Oval 16"/>
            <p:cNvSpPr/>
            <p:nvPr/>
          </p:nvSpPr>
          <p:spPr bwMode="auto">
            <a:xfrm>
              <a:off x="3615362" y="2206711"/>
              <a:ext cx="1030924" cy="1030924"/>
            </a:xfrm>
            <a:prstGeom prst="ellipse">
              <a:avLst/>
            </a:prstGeom>
            <a:solidFill>
              <a:srgbClr val="EB3C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3" fontAlgn="base">
                <a:spcBef>
                  <a:spcPct val="0"/>
                </a:spcBef>
                <a:spcAft>
                  <a:spcPct val="0"/>
                </a:spcAft>
                <a:defRPr/>
              </a:pPr>
              <a:endParaRPr lang="en-US" sz="2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8" name="Picture 17"/>
            <p:cNvPicPr>
              <a:picLocks noChangeAspect="1"/>
            </p:cNvPicPr>
            <p:nvPr/>
          </p:nvPicPr>
          <p:blipFill>
            <a:blip r:embed="rId5">
              <a:lum bright="100000"/>
            </a:blip>
            <a:stretch>
              <a:fillRect/>
            </a:stretch>
          </p:blipFill>
          <p:spPr>
            <a:xfrm>
              <a:off x="3868402" y="2469521"/>
              <a:ext cx="492680" cy="537469"/>
            </a:xfrm>
            <a:prstGeom prst="rect">
              <a:avLst/>
            </a:prstGeom>
          </p:spPr>
        </p:pic>
      </p:grpSp>
      <p:grpSp>
        <p:nvGrpSpPr>
          <p:cNvPr id="2" name="Group 1"/>
          <p:cNvGrpSpPr>
            <a:grpSpLocks/>
          </p:cNvGrpSpPr>
          <p:nvPr/>
        </p:nvGrpSpPr>
        <p:grpSpPr>
          <a:xfrm>
            <a:off x="376720" y="2091111"/>
            <a:ext cx="2331508" cy="2315705"/>
            <a:chOff x="1687184" y="2857179"/>
            <a:chExt cx="2194568" cy="2194568"/>
          </a:xfrm>
        </p:grpSpPr>
        <p:sp>
          <p:nvSpPr>
            <p:cNvPr id="5" name="Oval 4"/>
            <p:cNvSpPr/>
            <p:nvPr/>
          </p:nvSpPr>
          <p:spPr bwMode="auto">
            <a:xfrm>
              <a:off x="1687184" y="2857179"/>
              <a:ext cx="2194568" cy="2194568"/>
            </a:xfrm>
            <a:prstGeom prst="ellipse">
              <a:avLst/>
            </a:prstGeom>
            <a:solidFill>
              <a:srgbClr val="EB3C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 name="TextBox 5"/>
            <p:cNvSpPr txBox="1"/>
            <p:nvPr/>
          </p:nvSpPr>
          <p:spPr>
            <a:xfrm>
              <a:off x="1687184" y="3050499"/>
              <a:ext cx="2194567" cy="1822209"/>
            </a:xfrm>
            <a:prstGeom prst="rect">
              <a:avLst/>
            </a:prstGeom>
            <a:noFill/>
          </p:spPr>
          <p:txBody>
            <a:bodyPr wrap="square" lIns="182854" tIns="146283" rIns="182854" bIns="146283" rtlCol="0">
              <a:spAutoFit/>
            </a:bodyPr>
            <a:lstStyle/>
            <a:p>
              <a:pPr algn="ctr" defTabSz="932563">
                <a:lnSpc>
                  <a:spcPct val="90000"/>
                </a:lnSpc>
                <a:spcAft>
                  <a:spcPts val="600"/>
                </a:spcAft>
                <a:defRPr/>
              </a:pPr>
              <a:r>
                <a:rPr lang="en-US" sz="3199" b="1" kern="0" dirty="0">
                  <a:gradFill>
                    <a:gsLst>
                      <a:gs pos="1250">
                        <a:srgbClr val="FFFFFF"/>
                      </a:gs>
                      <a:gs pos="100000">
                        <a:srgbClr val="FFFFFF"/>
                      </a:gs>
                    </a:gsLst>
                    <a:lin ang="5400000" scaled="0"/>
                  </a:gradFill>
                  <a:latin typeface="Segoe UI" panose="020B0502040204020203" pitchFamily="34" charset="0"/>
                  <a:cs typeface="Segoe UI" panose="020B0502040204020203" pitchFamily="34" charset="0"/>
                </a:rPr>
                <a:t>73% </a:t>
              </a:r>
            </a:p>
            <a:p>
              <a:pPr algn="ctr" defTabSz="932563">
                <a:lnSpc>
                  <a:spcPct val="90000"/>
                </a:lnSpc>
                <a:spcAft>
                  <a:spcPts val="600"/>
                </a:spcAft>
                <a:defRPr/>
              </a:pPr>
              <a:r>
                <a:rPr lang="en-US" sz="1599" kern="0" dirty="0">
                  <a:gradFill>
                    <a:gsLst>
                      <a:gs pos="1250">
                        <a:srgbClr val="FFFFFF"/>
                      </a:gs>
                      <a:gs pos="100000">
                        <a:srgbClr val="FFFFFF"/>
                      </a:gs>
                    </a:gsLst>
                    <a:lin ang="5400000" scaled="0"/>
                  </a:gradFill>
                  <a:latin typeface="Segoe UI" panose="020B0502040204020203" pitchFamily="34" charset="0"/>
                  <a:cs typeface="Segoe UI" panose="020B0502040204020203" pitchFamily="34" charset="0"/>
                </a:rPr>
                <a:t>of enterprises indicated security as a top challenge holding back SaaS adoption</a:t>
              </a:r>
            </a:p>
          </p:txBody>
        </p:sp>
      </p:grpSp>
      <p:grpSp>
        <p:nvGrpSpPr>
          <p:cNvPr id="4" name="Group 3"/>
          <p:cNvGrpSpPr>
            <a:grpSpLocks noChangeAspect="1"/>
          </p:cNvGrpSpPr>
          <p:nvPr/>
        </p:nvGrpSpPr>
        <p:grpSpPr>
          <a:xfrm>
            <a:off x="5030267" y="2091111"/>
            <a:ext cx="2331509" cy="2331508"/>
            <a:chOff x="5415461" y="2857179"/>
            <a:chExt cx="2194569" cy="2194568"/>
          </a:xfrm>
        </p:grpSpPr>
        <p:sp>
          <p:nvSpPr>
            <p:cNvPr id="19" name="Oval 18"/>
            <p:cNvSpPr/>
            <p:nvPr/>
          </p:nvSpPr>
          <p:spPr bwMode="auto">
            <a:xfrm>
              <a:off x="5415462" y="2857179"/>
              <a:ext cx="2194568" cy="2194568"/>
            </a:xfrm>
            <a:prstGeom prst="ellipse">
              <a:avLst/>
            </a:prstGeom>
            <a:solidFill>
              <a:srgbClr val="EB3C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0" name="TextBox 19"/>
            <p:cNvSpPr txBox="1"/>
            <p:nvPr/>
          </p:nvSpPr>
          <p:spPr>
            <a:xfrm>
              <a:off x="5415461" y="3184490"/>
              <a:ext cx="2194569" cy="1553872"/>
            </a:xfrm>
            <a:prstGeom prst="rect">
              <a:avLst/>
            </a:prstGeom>
            <a:noFill/>
          </p:spPr>
          <p:txBody>
            <a:bodyPr wrap="square" lIns="182854" tIns="146283" rIns="182854" bIns="146283" rtlCol="0">
              <a:spAutoFit/>
            </a:bodyPr>
            <a:lstStyle/>
            <a:p>
              <a:pPr algn="ctr" defTabSz="932563">
                <a:lnSpc>
                  <a:spcPct val="90000"/>
                </a:lnSpc>
                <a:spcAft>
                  <a:spcPts val="600"/>
                </a:spcAft>
                <a:defRPr/>
              </a:pPr>
              <a:r>
                <a:rPr lang="en-US" sz="3199" b="1" kern="0" dirty="0">
                  <a:gradFill>
                    <a:gsLst>
                      <a:gs pos="1250">
                        <a:srgbClr val="FFFFFF"/>
                      </a:gs>
                      <a:gs pos="100000">
                        <a:srgbClr val="FFFFFF"/>
                      </a:gs>
                    </a:gsLst>
                    <a:lin ang="5400000" scaled="0"/>
                  </a:gradFill>
                  <a:latin typeface="Segoe UI" panose="020B0502040204020203" pitchFamily="34" charset="0"/>
                  <a:cs typeface="Segoe UI" panose="020B0502040204020203" pitchFamily="34" charset="0"/>
                </a:rPr>
                <a:t>80%+</a:t>
              </a:r>
              <a:br>
                <a:rPr lang="en-US" sz="1599" kern="0" dirty="0">
                  <a:gradFill>
                    <a:gsLst>
                      <a:gs pos="1250">
                        <a:srgbClr val="FFFFFF"/>
                      </a:gs>
                      <a:gs pos="100000">
                        <a:srgbClr val="FFFFFF"/>
                      </a:gs>
                    </a:gsLst>
                    <a:lin ang="5400000" scaled="0"/>
                  </a:gradFill>
                  <a:latin typeface="Segoe UI" panose="020B0502040204020203" pitchFamily="34" charset="0"/>
                  <a:cs typeface="Segoe UI" panose="020B0502040204020203" pitchFamily="34" charset="0"/>
                </a:rPr>
              </a:br>
              <a:r>
                <a:rPr lang="en-US" sz="1599" kern="0" dirty="0">
                  <a:gradFill>
                    <a:gsLst>
                      <a:gs pos="1250">
                        <a:srgbClr val="FFFFFF"/>
                      </a:gs>
                      <a:gs pos="100000">
                        <a:srgbClr val="FFFFFF"/>
                      </a:gs>
                    </a:gsLst>
                    <a:lin ang="5400000" scaled="0"/>
                  </a:gradFill>
                  <a:latin typeface="Segoe UI" panose="020B0502040204020203" pitchFamily="34" charset="0"/>
                  <a:cs typeface="Segoe UI" panose="020B0502040204020203" pitchFamily="34" charset="0"/>
                </a:rPr>
                <a:t>of employees admit to using non-approved SaaS apps in their jobs</a:t>
              </a:r>
            </a:p>
          </p:txBody>
        </p:sp>
      </p:grpSp>
      <p:grpSp>
        <p:nvGrpSpPr>
          <p:cNvPr id="8" name="Group 7"/>
          <p:cNvGrpSpPr>
            <a:grpSpLocks noChangeAspect="1"/>
          </p:cNvGrpSpPr>
          <p:nvPr/>
        </p:nvGrpSpPr>
        <p:grpSpPr>
          <a:xfrm>
            <a:off x="9683815" y="2091111"/>
            <a:ext cx="2331508" cy="2405114"/>
            <a:chOff x="9143741" y="2857179"/>
            <a:chExt cx="2194568" cy="2263850"/>
          </a:xfrm>
        </p:grpSpPr>
        <p:sp>
          <p:nvSpPr>
            <p:cNvPr id="21" name="Oval 20"/>
            <p:cNvSpPr/>
            <p:nvPr/>
          </p:nvSpPr>
          <p:spPr bwMode="auto">
            <a:xfrm>
              <a:off x="9143741" y="2857179"/>
              <a:ext cx="2194568" cy="2194568"/>
            </a:xfrm>
            <a:prstGeom prst="ellipse">
              <a:avLst/>
            </a:prstGeom>
            <a:solidFill>
              <a:srgbClr val="EB3C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2" name="TextBox 21"/>
            <p:cNvSpPr txBox="1"/>
            <p:nvPr/>
          </p:nvSpPr>
          <p:spPr>
            <a:xfrm>
              <a:off x="9212317" y="3141931"/>
              <a:ext cx="2057415" cy="1979098"/>
            </a:xfrm>
            <a:prstGeom prst="rect">
              <a:avLst/>
            </a:prstGeom>
            <a:noFill/>
          </p:spPr>
          <p:txBody>
            <a:bodyPr wrap="square" lIns="182854" tIns="146283" rIns="182854" bIns="146283" rtlCol="0">
              <a:spAutoFit/>
            </a:bodyPr>
            <a:lstStyle/>
            <a:p>
              <a:pPr algn="ctr" defTabSz="932563">
                <a:lnSpc>
                  <a:spcPct val="90000"/>
                </a:lnSpc>
                <a:spcAft>
                  <a:spcPts val="600"/>
                </a:spcAft>
                <a:defRPr/>
              </a:pPr>
              <a:r>
                <a:rPr lang="en-US" sz="3199" b="1" kern="0" dirty="0">
                  <a:gradFill>
                    <a:gsLst>
                      <a:gs pos="1250">
                        <a:srgbClr val="FFFFFF"/>
                      </a:gs>
                      <a:gs pos="100000">
                        <a:srgbClr val="FFFFFF"/>
                      </a:gs>
                    </a:gsLst>
                    <a:lin ang="5400000" scaled="0"/>
                  </a:gradFill>
                  <a:latin typeface="Segoe UI" panose="020B0502040204020203" pitchFamily="34" charset="0"/>
                  <a:cs typeface="Segoe UI" panose="020B0502040204020203" pitchFamily="34" charset="0"/>
                </a:rPr>
                <a:t>140+</a:t>
              </a:r>
              <a:br>
                <a:rPr lang="en-US" sz="1599" kern="0" dirty="0">
                  <a:gradFill>
                    <a:gsLst>
                      <a:gs pos="1250">
                        <a:srgbClr val="FFFFFF"/>
                      </a:gs>
                      <a:gs pos="100000">
                        <a:srgbClr val="FFFFFF"/>
                      </a:gs>
                    </a:gsLst>
                    <a:lin ang="5400000" scaled="0"/>
                  </a:gradFill>
                  <a:latin typeface="Segoe UI" panose="020B0502040204020203" pitchFamily="34" charset="0"/>
                  <a:cs typeface="Segoe UI" panose="020B0502040204020203" pitchFamily="34" charset="0"/>
                </a:rPr>
              </a:br>
              <a:r>
                <a:rPr lang="en-US" sz="1599" kern="0" dirty="0">
                  <a:gradFill>
                    <a:gsLst>
                      <a:gs pos="1250">
                        <a:srgbClr val="FFFFFF"/>
                      </a:gs>
                      <a:gs pos="100000">
                        <a:srgbClr val="FFFFFF"/>
                      </a:gs>
                    </a:gsLst>
                    <a:lin ang="5400000" scaled="0"/>
                  </a:gradFill>
                  <a:latin typeface="Segoe UI" panose="020B0502040204020203" pitchFamily="34" charset="0"/>
                  <a:cs typeface="Segoe UI" panose="020B0502040204020203" pitchFamily="34" charset="0"/>
                </a:rPr>
                <a:t>The median number of days that attackers reside within a victim’s network before detection </a:t>
              </a:r>
            </a:p>
          </p:txBody>
        </p:sp>
      </p:grpSp>
      <p:grpSp>
        <p:nvGrpSpPr>
          <p:cNvPr id="26" name="Group 25"/>
          <p:cNvGrpSpPr>
            <a:grpSpLocks noChangeAspect="1"/>
          </p:cNvGrpSpPr>
          <p:nvPr/>
        </p:nvGrpSpPr>
        <p:grpSpPr>
          <a:xfrm>
            <a:off x="7357041" y="4066359"/>
            <a:ext cx="2331509" cy="2331505"/>
            <a:chOff x="5415461" y="2857179"/>
            <a:chExt cx="2194569" cy="2194568"/>
          </a:xfrm>
        </p:grpSpPr>
        <p:sp>
          <p:nvSpPr>
            <p:cNvPr id="27" name="Oval 26"/>
            <p:cNvSpPr/>
            <p:nvPr/>
          </p:nvSpPr>
          <p:spPr bwMode="auto">
            <a:xfrm>
              <a:off x="5415462" y="2857179"/>
              <a:ext cx="2194568" cy="2194568"/>
            </a:xfrm>
            <a:prstGeom prst="ellipse">
              <a:avLst/>
            </a:prstGeom>
            <a:solidFill>
              <a:srgbClr val="EB3C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8" name="TextBox 27"/>
            <p:cNvSpPr txBox="1"/>
            <p:nvPr/>
          </p:nvSpPr>
          <p:spPr>
            <a:xfrm>
              <a:off x="5415461" y="3078543"/>
              <a:ext cx="2194569" cy="1914221"/>
            </a:xfrm>
            <a:prstGeom prst="rect">
              <a:avLst/>
            </a:prstGeom>
            <a:noFill/>
          </p:spPr>
          <p:txBody>
            <a:bodyPr wrap="square" lIns="182854" tIns="146283" rIns="182854" bIns="146283" rtlCol="0">
              <a:spAutoFit/>
            </a:bodyPr>
            <a:lstStyle/>
            <a:p>
              <a:pPr algn="ctr" defTabSz="932563">
                <a:lnSpc>
                  <a:spcPct val="90000"/>
                </a:lnSpc>
                <a:spcAft>
                  <a:spcPts val="600"/>
                </a:spcAft>
                <a:defRPr/>
              </a:pPr>
              <a:r>
                <a:rPr lang="en-US" sz="3199" b="1" kern="0" dirty="0">
                  <a:gradFill>
                    <a:gsLst>
                      <a:gs pos="1250">
                        <a:srgbClr val="FFFFFF"/>
                      </a:gs>
                      <a:gs pos="100000">
                        <a:srgbClr val="FFFFFF"/>
                      </a:gs>
                    </a:gsLst>
                    <a:lin ang="5400000" scaled="0"/>
                  </a:gradFill>
                  <a:latin typeface="Segoe UI" panose="020B0502040204020203" pitchFamily="34" charset="0"/>
                  <a:cs typeface="Segoe UI" panose="020B0502040204020203" pitchFamily="34" charset="0"/>
                </a:rPr>
                <a:t>75%+</a:t>
              </a:r>
            </a:p>
            <a:p>
              <a:pPr algn="ctr" defTabSz="932563">
                <a:lnSpc>
                  <a:spcPct val="90000"/>
                </a:lnSpc>
                <a:spcAft>
                  <a:spcPts val="600"/>
                </a:spcAft>
                <a:defRPr/>
              </a:pPr>
              <a:r>
                <a:rPr lang="en-US" sz="1599" kern="0" dirty="0">
                  <a:gradFill>
                    <a:gsLst>
                      <a:gs pos="1250">
                        <a:srgbClr val="FFFFFF"/>
                      </a:gs>
                      <a:gs pos="100000">
                        <a:srgbClr val="FFFFFF"/>
                      </a:gs>
                    </a:gsLst>
                    <a:lin ang="5400000" scaled="0"/>
                  </a:gradFill>
                  <a:latin typeface="Segoe UI" panose="020B0502040204020203" pitchFamily="34" charset="0"/>
                  <a:cs typeface="Segoe UI" panose="020B0502040204020203" pitchFamily="34" charset="0"/>
                </a:rPr>
                <a:t>of all network intrusions are due to compromised user credentials </a:t>
              </a:r>
              <a:endParaRPr lang="en-US" sz="3199" b="1" kern="0" dirty="0">
                <a:gradFill>
                  <a:gsLst>
                    <a:gs pos="1250">
                      <a:srgbClr val="FFFFFF"/>
                    </a:gs>
                    <a:gs pos="100000">
                      <a:srgbClr val="FFFFFF"/>
                    </a:gs>
                  </a:gsLst>
                  <a:lin ang="5400000" scaled="0"/>
                </a:gradFill>
                <a:latin typeface="Segoe UI" panose="020B0502040204020203" pitchFamily="34" charset="0"/>
                <a:cs typeface="Segoe UI" panose="020B0502040204020203" pitchFamily="34" charset="0"/>
              </a:endParaRPr>
            </a:p>
            <a:p>
              <a:pPr algn="ctr" defTabSz="932563">
                <a:lnSpc>
                  <a:spcPct val="90000"/>
                </a:lnSpc>
                <a:spcAft>
                  <a:spcPts val="600"/>
                </a:spcAft>
                <a:defRPr/>
              </a:pPr>
              <a:endParaRPr lang="en-US" sz="1599" kern="0" dirty="0">
                <a:gradFill>
                  <a:gsLst>
                    <a:gs pos="1250">
                      <a:srgbClr val="FFFFFF"/>
                    </a:gs>
                    <a:gs pos="100000">
                      <a:srgbClr val="FFFFFF"/>
                    </a:gs>
                  </a:gsLst>
                  <a:lin ang="5400000" scaled="0"/>
                </a:gradFill>
                <a:latin typeface="Segoe UI" panose="020B0502040204020203" pitchFamily="34" charset="0"/>
                <a:cs typeface="Segoe UI" panose="020B0502040204020203" pitchFamily="34" charset="0"/>
              </a:endParaRPr>
            </a:p>
          </p:txBody>
        </p:sp>
      </p:grpSp>
      <p:grpSp>
        <p:nvGrpSpPr>
          <p:cNvPr id="29" name="Group 28"/>
          <p:cNvGrpSpPr>
            <a:grpSpLocks noChangeAspect="1"/>
          </p:cNvGrpSpPr>
          <p:nvPr/>
        </p:nvGrpSpPr>
        <p:grpSpPr>
          <a:xfrm>
            <a:off x="2703493" y="4088056"/>
            <a:ext cx="2331509" cy="2688442"/>
            <a:chOff x="5415461" y="2857179"/>
            <a:chExt cx="2194569" cy="2530541"/>
          </a:xfrm>
        </p:grpSpPr>
        <p:sp>
          <p:nvSpPr>
            <p:cNvPr id="30" name="Oval 29"/>
            <p:cNvSpPr/>
            <p:nvPr/>
          </p:nvSpPr>
          <p:spPr bwMode="auto">
            <a:xfrm>
              <a:off x="5415462" y="2857179"/>
              <a:ext cx="2194568" cy="2194568"/>
            </a:xfrm>
            <a:prstGeom prst="ellipse">
              <a:avLst/>
            </a:prstGeom>
            <a:solidFill>
              <a:srgbClr val="EB3C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1" name="TextBox 30"/>
            <p:cNvSpPr txBox="1"/>
            <p:nvPr/>
          </p:nvSpPr>
          <p:spPr>
            <a:xfrm>
              <a:off x="5415461" y="3048272"/>
              <a:ext cx="2194569" cy="2339448"/>
            </a:xfrm>
            <a:prstGeom prst="rect">
              <a:avLst/>
            </a:prstGeom>
            <a:noFill/>
          </p:spPr>
          <p:txBody>
            <a:bodyPr wrap="square" lIns="182854" tIns="146283" rIns="182854" bIns="146283" rtlCol="0">
              <a:spAutoFit/>
            </a:bodyPr>
            <a:lstStyle/>
            <a:p>
              <a:pPr algn="ctr" defTabSz="932563">
                <a:lnSpc>
                  <a:spcPct val="90000"/>
                </a:lnSpc>
                <a:spcAft>
                  <a:spcPts val="600"/>
                </a:spcAft>
                <a:defRPr/>
              </a:pPr>
              <a:r>
                <a:rPr lang="en-US" sz="3199" b="1" kern="0" dirty="0">
                  <a:gradFill>
                    <a:gsLst>
                      <a:gs pos="1250">
                        <a:srgbClr val="FFFFFF"/>
                      </a:gs>
                      <a:gs pos="100000">
                        <a:srgbClr val="FFFFFF"/>
                      </a:gs>
                    </a:gsLst>
                    <a:lin ang="5400000" scaled="0"/>
                  </a:gradFill>
                  <a:latin typeface="Segoe UI" panose="020B0502040204020203" pitchFamily="34" charset="0"/>
                  <a:cs typeface="Segoe UI" panose="020B0502040204020203" pitchFamily="34" charset="0"/>
                </a:rPr>
                <a:t>87%</a:t>
              </a:r>
              <a:br>
                <a:rPr lang="en-US" sz="1599" kern="0" dirty="0">
                  <a:gradFill>
                    <a:gsLst>
                      <a:gs pos="1250">
                        <a:srgbClr val="FFFFFF"/>
                      </a:gs>
                      <a:gs pos="100000">
                        <a:srgbClr val="FFFFFF"/>
                      </a:gs>
                    </a:gsLst>
                    <a:lin ang="5400000" scaled="0"/>
                  </a:gradFill>
                  <a:latin typeface="Segoe UI" panose="020B0502040204020203" pitchFamily="34" charset="0"/>
                  <a:cs typeface="Segoe UI" panose="020B0502040204020203" pitchFamily="34" charset="0"/>
                </a:rPr>
              </a:br>
              <a:r>
                <a:rPr lang="en-US" sz="1599" kern="0" dirty="0">
                  <a:gradFill>
                    <a:gsLst>
                      <a:gs pos="1250">
                        <a:srgbClr val="FFFFFF"/>
                      </a:gs>
                      <a:gs pos="100000">
                        <a:srgbClr val="FFFFFF"/>
                      </a:gs>
                    </a:gsLst>
                    <a:lin ang="5400000" scaled="0"/>
                  </a:gradFill>
                  <a:latin typeface="Segoe UI" panose="020B0502040204020203" pitchFamily="34" charset="0"/>
                  <a:cs typeface="Segoe UI" panose="020B0502040204020203" pitchFamily="34" charset="0"/>
                </a:rPr>
                <a:t>Of senior managers admit to regularly uploading work files to a personal email or cloud account</a:t>
              </a:r>
            </a:p>
            <a:p>
              <a:pPr algn="ctr" defTabSz="932563">
                <a:lnSpc>
                  <a:spcPct val="90000"/>
                </a:lnSpc>
                <a:spcAft>
                  <a:spcPts val="600"/>
                </a:spcAft>
                <a:defRPr/>
              </a:pPr>
              <a:endParaRPr lang="en-US" sz="1599" kern="0" dirty="0">
                <a:gradFill>
                  <a:gsLst>
                    <a:gs pos="1250">
                      <a:srgbClr val="FFFFFF"/>
                    </a:gs>
                    <a:gs pos="100000">
                      <a:srgbClr val="FFFFFF"/>
                    </a:gs>
                  </a:gsLst>
                  <a:lin ang="5400000" scaled="0"/>
                </a:gradFill>
                <a:latin typeface="Segoe UI" panose="020B0502040204020203" pitchFamily="34" charset="0"/>
                <a:cs typeface="Segoe UI" panose="020B0502040204020203" pitchFamily="34" charset="0"/>
              </a:endParaRPr>
            </a:p>
            <a:p>
              <a:pPr algn="ctr" defTabSz="932563">
                <a:lnSpc>
                  <a:spcPct val="90000"/>
                </a:lnSpc>
                <a:spcAft>
                  <a:spcPts val="600"/>
                </a:spcAft>
                <a:defRPr/>
              </a:pPr>
              <a:endParaRPr lang="en-US" sz="1599" kern="0" dirty="0">
                <a:gradFill>
                  <a:gsLst>
                    <a:gs pos="1250">
                      <a:srgbClr val="FFFFFF"/>
                    </a:gs>
                    <a:gs pos="100000">
                      <a:srgbClr val="FFFFFF"/>
                    </a:gs>
                  </a:gsLst>
                  <a:lin ang="5400000" scaled="0"/>
                </a:gradFill>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761551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61804337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pPr>
            <a:r>
              <a:rPr lang="en-US" sz="2400" dirty="0">
                <a:gradFill>
                  <a:gsLst>
                    <a:gs pos="24779">
                      <a:srgbClr val="292929"/>
                    </a:gs>
                    <a:gs pos="52000">
                      <a:srgbClr val="292929"/>
                    </a:gs>
                  </a:gsLst>
                  <a:lin ang="5400000" scaled="1"/>
                </a:gradFill>
                <a:latin typeface="+mn-lt"/>
              </a:rPr>
              <a:t>From your PC or Tablet visit MyIgnite at </a:t>
            </a:r>
            <a:r>
              <a:rPr lang="en-US" sz="2400" dirty="0">
                <a:gradFill>
                  <a:gsLst>
                    <a:gs pos="24779">
                      <a:srgbClr val="292929"/>
                    </a:gs>
                    <a:gs pos="52000">
                      <a:srgbClr val="292929"/>
                    </a:gs>
                  </a:gsLst>
                  <a:lin ang="5400000" scaled="1"/>
                </a:gradFill>
                <a:latin typeface="+mn-lt"/>
                <a:hlinkClick r:id="rId3"/>
              </a:rPr>
              <a:t>http://myignite.microsoft.com</a:t>
            </a:r>
            <a:endParaRPr lang="en-US" sz="2400" dirty="0">
              <a:gradFill>
                <a:gsLst>
                  <a:gs pos="24779">
                    <a:srgbClr val="292929"/>
                  </a:gs>
                  <a:gs pos="52000">
                    <a:srgbClr val="292929"/>
                  </a:gs>
                </a:gsLst>
                <a:lin ang="5400000" scaled="1"/>
              </a:gradFill>
              <a:latin typeface="+mn-lt"/>
            </a:endParaRPr>
          </a:p>
          <a:p>
            <a:pPr defTabSz="932742">
              <a:spcBef>
                <a:spcPct val="0"/>
              </a:spcBef>
            </a:pPr>
            <a:endParaRPr lang="en-US" sz="2400" dirty="0">
              <a:gradFill>
                <a:gsLst>
                  <a:gs pos="24779">
                    <a:srgbClr val="292929"/>
                  </a:gs>
                  <a:gs pos="52000">
                    <a:srgbClr val="292929"/>
                  </a:gs>
                </a:gsLst>
                <a:lin ang="5400000" scaled="1"/>
              </a:gradFill>
              <a:latin typeface="+mn-lt"/>
            </a:endParaRPr>
          </a:p>
          <a:p>
            <a:pPr defTabSz="932742">
              <a:spcBef>
                <a:spcPct val="0"/>
              </a:spcBef>
            </a:pPr>
            <a:r>
              <a:rPr lang="en-US" sz="2400" dirty="0">
                <a:gradFill>
                  <a:gsLst>
                    <a:gs pos="24779">
                      <a:srgbClr val="292929"/>
                    </a:gs>
                    <a:gs pos="52000">
                      <a:srgbClr val="292929"/>
                    </a:gs>
                  </a:gsLst>
                  <a:lin ang="5400000" scaled="1"/>
                </a:gradFill>
                <a:latin typeface="+mn-lt"/>
              </a:rPr>
              <a:t>From your phone download and use the Ignite Mobile App by scanning  the QR code above or visiting </a:t>
            </a:r>
            <a:r>
              <a:rPr lang="en-US" sz="2400" dirty="0">
                <a:gradFill>
                  <a:gsLst>
                    <a:gs pos="24779">
                      <a:srgbClr val="292929"/>
                    </a:gs>
                    <a:gs pos="52000">
                      <a:srgbClr val="292929"/>
                    </a:gs>
                  </a:gsLst>
                  <a:lin ang="5400000" scaled="1"/>
                </a:gradFill>
                <a:latin typeface="+mn-lt"/>
                <a:hlinkClick r:id="rId4"/>
              </a:rPr>
              <a:t>https://aka.ms/ignite.mobileapp</a:t>
            </a:r>
            <a:r>
              <a:rPr lang="en-US" sz="2400" dirty="0">
                <a:gradFill>
                  <a:gsLst>
                    <a:gs pos="24779">
                      <a:srgbClr val="292929"/>
                    </a:gs>
                    <a:gs pos="52000">
                      <a:srgbClr val="292929"/>
                    </a:gs>
                  </a:gsLst>
                  <a:lin ang="5400000" scaled="1"/>
                </a:gradFill>
                <a:latin typeface="+mn-lt"/>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dirty="0">
                <a:gradFill>
                  <a:gsLst>
                    <a:gs pos="24779">
                      <a:srgbClr val="292929"/>
                    </a:gs>
                    <a:gs pos="52000">
                      <a:srgbClr val="292929"/>
                    </a:gs>
                  </a:gsLst>
                  <a:lin ang="5400000" scaled="1"/>
                </a:gradFill>
              </a:rPr>
              <a:t>Please evaluate this session</a:t>
            </a:r>
          </a:p>
          <a:p>
            <a:pPr>
              <a:lnSpc>
                <a:spcPct val="80000"/>
              </a:lnSpc>
            </a:pPr>
            <a:r>
              <a:rPr lang="en-US" sz="3200" dirty="0">
                <a:gradFill>
                  <a:gsLst>
                    <a:gs pos="24779">
                      <a:srgbClr val="292929"/>
                    </a:gs>
                    <a:gs pos="52000">
                      <a:srgbClr val="292929"/>
                    </a:gs>
                  </a:gsLst>
                  <a:lin ang="5400000" scaled="1"/>
                </a:gradFill>
              </a:rPr>
              <a:t>Your feedback is important to us!</a:t>
            </a:r>
            <a:endParaRPr sz="3600" dirty="0">
              <a:gradFill>
                <a:gsLst>
                  <a:gs pos="24779">
                    <a:srgbClr val="292929"/>
                  </a:gs>
                  <a:gs pos="52000">
                    <a:srgbClr val="292929"/>
                  </a:gs>
                </a:gsLst>
                <a:lin ang="5400000" scaled="1"/>
              </a:gradFill>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152461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48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1765" y="992"/>
            <a:ext cx="12432948" cy="7028827"/>
            <a:chOff x="1" y="487"/>
            <a:chExt cx="12192000" cy="6892610"/>
          </a:xfrm>
        </p:grpSpPr>
        <p:pic>
          <p:nvPicPr>
            <p:cNvPr id="75" name="Picture 74"/>
            <p:cNvPicPr>
              <a:picLocks noChangeAspect="1"/>
            </p:cNvPicPr>
            <p:nvPr/>
          </p:nvPicPr>
          <p:blipFill rotWithShape="1">
            <a:blip r:embed="rId3">
              <a:extLst>
                <a:ext uri="{28A0092B-C50C-407E-A947-70E740481C1C}">
                  <a14:useLocalDpi xmlns:a14="http://schemas.microsoft.com/office/drawing/2010/main" val="0"/>
                </a:ext>
              </a:extLst>
            </a:blip>
            <a:srcRect l="29355" t="40086"/>
            <a:stretch/>
          </p:blipFill>
          <p:spPr>
            <a:xfrm>
              <a:off x="1" y="487"/>
              <a:ext cx="12190829" cy="6892609"/>
            </a:xfrm>
            <a:prstGeom prst="rect">
              <a:avLst/>
            </a:prstGeom>
          </p:spPr>
        </p:pic>
        <p:sp>
          <p:nvSpPr>
            <p:cNvPr id="76" name="Rectangle 75"/>
            <p:cNvSpPr/>
            <p:nvPr/>
          </p:nvSpPr>
          <p:spPr bwMode="auto">
            <a:xfrm>
              <a:off x="1" y="487"/>
              <a:ext cx="12192000" cy="6892610"/>
            </a:xfrm>
            <a:prstGeom prst="rect">
              <a:avLst/>
            </a:prstGeom>
            <a:solidFill>
              <a:schemeClr val="bg1">
                <a:alpha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dirty="0" err="1">
                <a:gradFill>
                  <a:gsLst>
                    <a:gs pos="0">
                      <a:srgbClr val="FFFFFF"/>
                    </a:gs>
                    <a:gs pos="100000">
                      <a:srgbClr val="FFFFFF"/>
                    </a:gs>
                  </a:gsLst>
                  <a:lin ang="5400000" scaled="0"/>
                </a:gradFill>
                <a:latin typeface="Segoe Pro"/>
                <a:ea typeface="Segoe UI" pitchFamily="34" charset="0"/>
                <a:cs typeface="Segoe UI" pitchFamily="34" charset="0"/>
              </a:endParaRPr>
            </a:p>
          </p:txBody>
        </p:sp>
      </p:grpSp>
      <p:grpSp>
        <p:nvGrpSpPr>
          <p:cNvPr id="4" name="Group 3"/>
          <p:cNvGrpSpPr/>
          <p:nvPr/>
        </p:nvGrpSpPr>
        <p:grpSpPr>
          <a:xfrm>
            <a:off x="8349883" y="2620616"/>
            <a:ext cx="3796877" cy="4054030"/>
            <a:chOff x="8186039" y="2569465"/>
            <a:chExt cx="3722766" cy="3974900"/>
          </a:xfrm>
        </p:grpSpPr>
        <p:sp>
          <p:nvSpPr>
            <p:cNvPr id="27" name="Rectangle 26"/>
            <p:cNvSpPr/>
            <p:nvPr/>
          </p:nvSpPr>
          <p:spPr bwMode="auto">
            <a:xfrm>
              <a:off x="8191691" y="4226750"/>
              <a:ext cx="3717114" cy="2317615"/>
            </a:xfrm>
            <a:prstGeom prst="rect">
              <a:avLst/>
            </a:prstGeom>
            <a:solidFill>
              <a:srgbClr val="FBFBFB">
                <a:alpha val="82000"/>
              </a:srgbClr>
            </a:solidFill>
            <a:ln w="25400" cap="flat" cmpd="sng" algn="ctr">
              <a:noFill/>
              <a:prstDash val="solid"/>
              <a:headEnd type="none" w="med" len="med"/>
              <a:tailEnd type="none" w="med" len="med"/>
            </a:ln>
            <a:effectLst/>
          </p:spPr>
          <p:txBody>
            <a:bodyPr vert="horz" wrap="square" lIns="139891" tIns="139891" rIns="139891" bIns="149217" numCol="1" rtlCol="0" anchor="t" anchorCtr="0" compatLnSpc="1">
              <a:prstTxWarp prst="textNoShape">
                <a:avLst/>
              </a:prstTxWarp>
            </a:bodyPr>
            <a:lstStyle/>
            <a:p>
              <a:pPr marL="0" lvl="1" defTabSz="932384">
                <a:defRPr/>
              </a:pPr>
              <a:r>
                <a:rPr lang="en-US" sz="2040" kern="0" dirty="0">
                  <a:solidFill>
                    <a:srgbClr val="505050"/>
                  </a:solidFill>
                  <a:latin typeface="Segoe UI Semilight" panose="020B0402040204020203" pitchFamily="34" charset="0"/>
                  <a:cs typeface="Segoe UI Semilight" panose="020B0402040204020203" pitchFamily="34" charset="0"/>
                </a:rPr>
                <a:t>Gain enhanced visibility and context into your Office 365 usage and shadow IT – no agents required.</a:t>
              </a:r>
              <a:endParaRPr lang="en-US" sz="2040" dirty="0">
                <a:solidFill>
                  <a:srgbClr val="505050"/>
                </a:solidFill>
                <a:latin typeface="Segoe UI Semilight" panose="020B0402040204020203" pitchFamily="34" charset="0"/>
                <a:cs typeface="Segoe UI Semilight" panose="020B0402040204020203" pitchFamily="34" charset="0"/>
              </a:endParaRPr>
            </a:p>
          </p:txBody>
        </p:sp>
        <p:sp>
          <p:nvSpPr>
            <p:cNvPr id="28" name="Rectangle 27"/>
            <p:cNvSpPr/>
            <p:nvPr/>
          </p:nvSpPr>
          <p:spPr bwMode="auto">
            <a:xfrm>
              <a:off x="8186039" y="2569465"/>
              <a:ext cx="3719664" cy="1581240"/>
            </a:xfrm>
            <a:prstGeom prst="rect">
              <a:avLst/>
            </a:prstGeom>
            <a:solidFill>
              <a:srgbClr val="DC3C00">
                <a:alpha val="84000"/>
              </a:srgbClr>
            </a:solidFill>
            <a:ln w="25400" cap="flat" cmpd="sng" algn="ctr">
              <a:noFill/>
              <a:prstDash val="solid"/>
              <a:headEnd type="none" w="med" len="med"/>
              <a:tailEnd type="none" w="med" len="med"/>
            </a:ln>
            <a:effectLst/>
          </p:spPr>
          <p:txBody>
            <a:bodyPr vert="horz" wrap="square" lIns="149217" tIns="149217" rIns="149195" bIns="149195" numCol="1" rtlCol="0" anchor="b" anchorCtr="1" compatLnSpc="1">
              <a:prstTxWarp prst="textNoShape">
                <a:avLst/>
              </a:prstTxWarp>
            </a:bodyPr>
            <a:lstStyle/>
            <a:p>
              <a:pPr algn="ctr" defTabSz="932417">
                <a:defRPr/>
              </a:pPr>
              <a:r>
                <a:rPr lang="en-US" sz="2040" b="1" kern="900" cap="all" dirty="0">
                  <a:gradFill>
                    <a:gsLst>
                      <a:gs pos="2941">
                        <a:srgbClr val="FFFFFF"/>
                      </a:gs>
                      <a:gs pos="16667">
                        <a:srgbClr val="FFFFFF"/>
                      </a:gs>
                    </a:gsLst>
                    <a:lin ang="5400000" scaled="1"/>
                  </a:gradFill>
                  <a:latin typeface="Segoe UI" charset="0"/>
                  <a:ea typeface="Segoe UI" charset="0"/>
                  <a:cs typeface="Segoe UI" charset="0"/>
                </a:rPr>
                <a:t>Discovery and Insights</a:t>
              </a:r>
            </a:p>
          </p:txBody>
        </p:sp>
        <p:grpSp>
          <p:nvGrpSpPr>
            <p:cNvPr id="19" name="Group 18"/>
            <p:cNvGrpSpPr/>
            <p:nvPr/>
          </p:nvGrpSpPr>
          <p:grpSpPr>
            <a:xfrm rot="18640519">
              <a:off x="9675114" y="2655525"/>
              <a:ext cx="860626" cy="1069948"/>
              <a:chOff x="5568950" y="3420400"/>
              <a:chExt cx="637712" cy="792825"/>
            </a:xfrm>
            <a:solidFill>
              <a:schemeClr val="bg1"/>
            </a:solidFill>
          </p:grpSpPr>
          <p:sp>
            <p:nvSpPr>
              <p:cNvPr id="29" name="Freeform 1"/>
              <p:cNvSpPr>
                <a:spLocks noChangeArrowheads="1"/>
              </p:cNvSpPr>
              <p:nvPr/>
            </p:nvSpPr>
            <p:spPr bwMode="auto">
              <a:xfrm>
                <a:off x="5568950" y="3425825"/>
                <a:ext cx="490538" cy="488950"/>
              </a:xfrm>
              <a:custGeom>
                <a:avLst/>
                <a:gdLst>
                  <a:gd name="T0" fmla="*/ 680 w 1361"/>
                  <a:gd name="T1" fmla="*/ 1358 h 1359"/>
                  <a:gd name="T2" fmla="*/ 0 w 1361"/>
                  <a:gd name="T3" fmla="*/ 679 h 1359"/>
                  <a:gd name="T4" fmla="*/ 680 w 1361"/>
                  <a:gd name="T5" fmla="*/ 0 h 1359"/>
                  <a:gd name="T6" fmla="*/ 1360 w 1361"/>
                  <a:gd name="T7" fmla="*/ 679 h 1359"/>
                  <a:gd name="T8" fmla="*/ 680 w 1361"/>
                  <a:gd name="T9" fmla="*/ 1358 h 1359"/>
                  <a:gd name="T10" fmla="*/ 680 w 1361"/>
                  <a:gd name="T11" fmla="*/ 87 h 1359"/>
                  <a:gd name="T12" fmla="*/ 85 w 1361"/>
                  <a:gd name="T13" fmla="*/ 682 h 1359"/>
                  <a:gd name="T14" fmla="*/ 680 w 1361"/>
                  <a:gd name="T15" fmla="*/ 1277 h 1359"/>
                  <a:gd name="T16" fmla="*/ 1276 w 1361"/>
                  <a:gd name="T17" fmla="*/ 682 h 1359"/>
                  <a:gd name="T18" fmla="*/ 680 w 1361"/>
                  <a:gd name="T19" fmla="*/ 87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1" h="1359">
                    <a:moveTo>
                      <a:pt x="680" y="1358"/>
                    </a:moveTo>
                    <a:cubicBezTo>
                      <a:pt x="305" y="1358"/>
                      <a:pt x="0" y="1054"/>
                      <a:pt x="0" y="679"/>
                    </a:cubicBezTo>
                    <a:cubicBezTo>
                      <a:pt x="0" y="303"/>
                      <a:pt x="305" y="0"/>
                      <a:pt x="680" y="0"/>
                    </a:cubicBezTo>
                    <a:cubicBezTo>
                      <a:pt x="1056" y="0"/>
                      <a:pt x="1360" y="303"/>
                      <a:pt x="1360" y="679"/>
                    </a:cubicBezTo>
                    <a:cubicBezTo>
                      <a:pt x="1360" y="1054"/>
                      <a:pt x="1056" y="1358"/>
                      <a:pt x="680" y="1358"/>
                    </a:cubicBezTo>
                    <a:close/>
                    <a:moveTo>
                      <a:pt x="680" y="87"/>
                    </a:moveTo>
                    <a:cubicBezTo>
                      <a:pt x="353" y="87"/>
                      <a:pt x="85" y="354"/>
                      <a:pt x="85" y="682"/>
                    </a:cubicBezTo>
                    <a:cubicBezTo>
                      <a:pt x="85" y="1009"/>
                      <a:pt x="353" y="1277"/>
                      <a:pt x="680" y="1277"/>
                    </a:cubicBezTo>
                    <a:cubicBezTo>
                      <a:pt x="1008" y="1277"/>
                      <a:pt x="1276" y="1009"/>
                      <a:pt x="1276" y="682"/>
                    </a:cubicBezTo>
                    <a:cubicBezTo>
                      <a:pt x="1276" y="354"/>
                      <a:pt x="1011" y="87"/>
                      <a:pt x="680" y="8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sp>
            <p:nvSpPr>
              <p:cNvPr id="30" name="Freeform 2"/>
              <p:cNvSpPr>
                <a:spLocks noChangeArrowheads="1"/>
              </p:cNvSpPr>
              <p:nvPr/>
            </p:nvSpPr>
            <p:spPr bwMode="auto">
              <a:xfrm>
                <a:off x="5764213" y="3884613"/>
                <a:ext cx="100012" cy="328612"/>
              </a:xfrm>
              <a:custGeom>
                <a:avLst/>
                <a:gdLst>
                  <a:gd name="T0" fmla="*/ 138 w 280"/>
                  <a:gd name="T1" fmla="*/ 914 h 915"/>
                  <a:gd name="T2" fmla="*/ 0 w 280"/>
                  <a:gd name="T3" fmla="*/ 776 h 915"/>
                  <a:gd name="T4" fmla="*/ 0 w 280"/>
                  <a:gd name="T5" fmla="*/ 42 h 915"/>
                  <a:gd name="T6" fmla="*/ 42 w 280"/>
                  <a:gd name="T7" fmla="*/ 0 h 915"/>
                  <a:gd name="T8" fmla="*/ 85 w 280"/>
                  <a:gd name="T9" fmla="*/ 42 h 915"/>
                  <a:gd name="T10" fmla="*/ 85 w 280"/>
                  <a:gd name="T11" fmla="*/ 776 h 915"/>
                  <a:gd name="T12" fmla="*/ 138 w 280"/>
                  <a:gd name="T13" fmla="*/ 829 h 915"/>
                  <a:gd name="T14" fmla="*/ 192 w 280"/>
                  <a:gd name="T15" fmla="*/ 776 h 915"/>
                  <a:gd name="T16" fmla="*/ 192 w 280"/>
                  <a:gd name="T17" fmla="*/ 42 h 915"/>
                  <a:gd name="T18" fmla="*/ 234 w 280"/>
                  <a:gd name="T19" fmla="*/ 0 h 915"/>
                  <a:gd name="T20" fmla="*/ 277 w 280"/>
                  <a:gd name="T21" fmla="*/ 42 h 915"/>
                  <a:gd name="T22" fmla="*/ 277 w 280"/>
                  <a:gd name="T23" fmla="*/ 776 h 915"/>
                  <a:gd name="T24" fmla="*/ 138 w 280"/>
                  <a:gd name="T25" fmla="*/ 914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915">
                    <a:moveTo>
                      <a:pt x="138" y="914"/>
                    </a:moveTo>
                    <a:cubicBezTo>
                      <a:pt x="62" y="914"/>
                      <a:pt x="0" y="852"/>
                      <a:pt x="0" y="776"/>
                    </a:cubicBezTo>
                    <a:lnTo>
                      <a:pt x="0" y="42"/>
                    </a:lnTo>
                    <a:cubicBezTo>
                      <a:pt x="0" y="19"/>
                      <a:pt x="20" y="0"/>
                      <a:pt x="42" y="0"/>
                    </a:cubicBezTo>
                    <a:cubicBezTo>
                      <a:pt x="65" y="0"/>
                      <a:pt x="85" y="19"/>
                      <a:pt x="85" y="42"/>
                    </a:cubicBezTo>
                    <a:lnTo>
                      <a:pt x="85" y="776"/>
                    </a:lnTo>
                    <a:cubicBezTo>
                      <a:pt x="85" y="807"/>
                      <a:pt x="110" y="829"/>
                      <a:pt x="138" y="829"/>
                    </a:cubicBezTo>
                    <a:cubicBezTo>
                      <a:pt x="167" y="829"/>
                      <a:pt x="192" y="804"/>
                      <a:pt x="192" y="776"/>
                    </a:cubicBezTo>
                    <a:lnTo>
                      <a:pt x="192" y="42"/>
                    </a:lnTo>
                    <a:cubicBezTo>
                      <a:pt x="192" y="19"/>
                      <a:pt x="212" y="0"/>
                      <a:pt x="234" y="0"/>
                    </a:cubicBezTo>
                    <a:cubicBezTo>
                      <a:pt x="257" y="0"/>
                      <a:pt x="277" y="19"/>
                      <a:pt x="277" y="42"/>
                    </a:cubicBezTo>
                    <a:lnTo>
                      <a:pt x="277" y="776"/>
                    </a:lnTo>
                    <a:cubicBezTo>
                      <a:pt x="279" y="849"/>
                      <a:pt x="215" y="914"/>
                      <a:pt x="138" y="91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sp>
            <p:nvSpPr>
              <p:cNvPr id="31" name="Freeform 3"/>
              <p:cNvSpPr>
                <a:spLocks noChangeArrowheads="1"/>
              </p:cNvSpPr>
              <p:nvPr/>
            </p:nvSpPr>
            <p:spPr bwMode="auto">
              <a:xfrm rot="2959481">
                <a:off x="5657756" y="3511682"/>
                <a:ext cx="511176" cy="328611"/>
              </a:xfrm>
              <a:custGeom>
                <a:avLst/>
                <a:gdLst>
                  <a:gd name="T0" fmla="*/ 254 w 1420"/>
                  <a:gd name="T1" fmla="*/ 914 h 915"/>
                  <a:gd name="T2" fmla="*/ 20 w 1420"/>
                  <a:gd name="T3" fmla="*/ 716 h 915"/>
                  <a:gd name="T4" fmla="*/ 14 w 1420"/>
                  <a:gd name="T5" fmla="*/ 657 h 915"/>
                  <a:gd name="T6" fmla="*/ 73 w 1420"/>
                  <a:gd name="T7" fmla="*/ 651 h 915"/>
                  <a:gd name="T8" fmla="*/ 237 w 1420"/>
                  <a:gd name="T9" fmla="*/ 793 h 915"/>
                  <a:gd name="T10" fmla="*/ 499 w 1420"/>
                  <a:gd name="T11" fmla="*/ 429 h 915"/>
                  <a:gd name="T12" fmla="*/ 793 w 1420"/>
                  <a:gd name="T13" fmla="*/ 629 h 915"/>
                  <a:gd name="T14" fmla="*/ 1340 w 1420"/>
                  <a:gd name="T15" fmla="*/ 19 h 915"/>
                  <a:gd name="T16" fmla="*/ 1400 w 1420"/>
                  <a:gd name="T17" fmla="*/ 17 h 915"/>
                  <a:gd name="T18" fmla="*/ 1402 w 1420"/>
                  <a:gd name="T19" fmla="*/ 76 h 915"/>
                  <a:gd name="T20" fmla="*/ 810 w 1420"/>
                  <a:gd name="T21" fmla="*/ 742 h 915"/>
                  <a:gd name="T22" fmla="*/ 522 w 1420"/>
                  <a:gd name="T23" fmla="*/ 547 h 915"/>
                  <a:gd name="T24" fmla="*/ 254 w 1420"/>
                  <a:gd name="T25" fmla="*/ 914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0" h="915">
                    <a:moveTo>
                      <a:pt x="254" y="914"/>
                    </a:moveTo>
                    <a:lnTo>
                      <a:pt x="20" y="716"/>
                    </a:lnTo>
                    <a:cubicBezTo>
                      <a:pt x="3" y="702"/>
                      <a:pt x="0" y="674"/>
                      <a:pt x="14" y="657"/>
                    </a:cubicBezTo>
                    <a:cubicBezTo>
                      <a:pt x="28" y="640"/>
                      <a:pt x="56" y="637"/>
                      <a:pt x="73" y="651"/>
                    </a:cubicBezTo>
                    <a:lnTo>
                      <a:pt x="237" y="793"/>
                    </a:lnTo>
                    <a:lnTo>
                      <a:pt x="499" y="429"/>
                    </a:lnTo>
                    <a:lnTo>
                      <a:pt x="793" y="629"/>
                    </a:lnTo>
                    <a:lnTo>
                      <a:pt x="1340" y="19"/>
                    </a:lnTo>
                    <a:cubicBezTo>
                      <a:pt x="1357" y="3"/>
                      <a:pt x="1383" y="0"/>
                      <a:pt x="1400" y="17"/>
                    </a:cubicBezTo>
                    <a:cubicBezTo>
                      <a:pt x="1417" y="34"/>
                      <a:pt x="1419" y="59"/>
                      <a:pt x="1402" y="76"/>
                    </a:cubicBezTo>
                    <a:lnTo>
                      <a:pt x="810" y="742"/>
                    </a:lnTo>
                    <a:lnTo>
                      <a:pt x="522" y="547"/>
                    </a:lnTo>
                    <a:lnTo>
                      <a:pt x="254" y="9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sp>
            <p:nvSpPr>
              <p:cNvPr id="34" name="Freeform 4"/>
              <p:cNvSpPr>
                <a:spLocks noChangeArrowheads="1"/>
              </p:cNvSpPr>
              <p:nvPr/>
            </p:nvSpPr>
            <p:spPr bwMode="auto">
              <a:xfrm rot="2959481">
                <a:off x="6109825" y="3714705"/>
                <a:ext cx="106362" cy="87312"/>
              </a:xfrm>
              <a:custGeom>
                <a:avLst/>
                <a:gdLst>
                  <a:gd name="T0" fmla="*/ 249 w 295"/>
                  <a:gd name="T1" fmla="*/ 240 h 241"/>
                  <a:gd name="T2" fmla="*/ 206 w 295"/>
                  <a:gd name="T3" fmla="*/ 206 h 241"/>
                  <a:gd name="T4" fmla="*/ 184 w 295"/>
                  <a:gd name="T5" fmla="*/ 85 h 241"/>
                  <a:gd name="T6" fmla="*/ 43 w 295"/>
                  <a:gd name="T7" fmla="*/ 85 h 241"/>
                  <a:gd name="T8" fmla="*/ 0 w 295"/>
                  <a:gd name="T9" fmla="*/ 42 h 241"/>
                  <a:gd name="T10" fmla="*/ 43 w 295"/>
                  <a:gd name="T11" fmla="*/ 0 h 241"/>
                  <a:gd name="T12" fmla="*/ 257 w 295"/>
                  <a:gd name="T13" fmla="*/ 0 h 241"/>
                  <a:gd name="T14" fmla="*/ 291 w 295"/>
                  <a:gd name="T15" fmla="*/ 192 h 241"/>
                  <a:gd name="T16" fmla="*/ 257 w 295"/>
                  <a:gd name="T17" fmla="*/ 240 h 241"/>
                  <a:gd name="T18" fmla="*/ 249 w 295"/>
                  <a:gd name="T19" fmla="*/ 24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41">
                    <a:moveTo>
                      <a:pt x="249" y="240"/>
                    </a:moveTo>
                    <a:cubicBezTo>
                      <a:pt x="229" y="240"/>
                      <a:pt x="212" y="226"/>
                      <a:pt x="206" y="206"/>
                    </a:cubicBezTo>
                    <a:lnTo>
                      <a:pt x="184" y="85"/>
                    </a:lnTo>
                    <a:lnTo>
                      <a:pt x="43" y="85"/>
                    </a:lnTo>
                    <a:cubicBezTo>
                      <a:pt x="20" y="85"/>
                      <a:pt x="0" y="64"/>
                      <a:pt x="0" y="42"/>
                    </a:cubicBezTo>
                    <a:cubicBezTo>
                      <a:pt x="0" y="19"/>
                      <a:pt x="20" y="0"/>
                      <a:pt x="43" y="0"/>
                    </a:cubicBezTo>
                    <a:lnTo>
                      <a:pt x="257" y="0"/>
                    </a:lnTo>
                    <a:lnTo>
                      <a:pt x="291" y="192"/>
                    </a:lnTo>
                    <a:cubicBezTo>
                      <a:pt x="294" y="215"/>
                      <a:pt x="280" y="237"/>
                      <a:pt x="257" y="240"/>
                    </a:cubicBezTo>
                    <a:cubicBezTo>
                      <a:pt x="254" y="237"/>
                      <a:pt x="251" y="240"/>
                      <a:pt x="249" y="24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grpSp>
      </p:grpSp>
      <p:grpSp>
        <p:nvGrpSpPr>
          <p:cNvPr id="2" name="Group 1"/>
          <p:cNvGrpSpPr/>
          <p:nvPr/>
        </p:nvGrpSpPr>
        <p:grpSpPr>
          <a:xfrm>
            <a:off x="275481" y="2620616"/>
            <a:ext cx="3793713" cy="4054030"/>
            <a:chOff x="269240" y="2569465"/>
            <a:chExt cx="3719664" cy="3974900"/>
          </a:xfrm>
        </p:grpSpPr>
        <p:sp>
          <p:nvSpPr>
            <p:cNvPr id="21" name="Rectangle 20"/>
            <p:cNvSpPr/>
            <p:nvPr/>
          </p:nvSpPr>
          <p:spPr bwMode="auto">
            <a:xfrm>
              <a:off x="271790" y="4226750"/>
              <a:ext cx="3717114" cy="2317615"/>
            </a:xfrm>
            <a:prstGeom prst="rect">
              <a:avLst/>
            </a:prstGeom>
            <a:solidFill>
              <a:srgbClr val="FBFBFB">
                <a:alpha val="82000"/>
              </a:srgbClr>
            </a:solidFill>
            <a:ln w="25400" cap="flat" cmpd="sng" algn="ctr">
              <a:noFill/>
              <a:prstDash val="solid"/>
              <a:headEnd type="none" w="med" len="med"/>
              <a:tailEnd type="none" w="med" len="med"/>
            </a:ln>
            <a:effectLst/>
          </p:spPr>
          <p:txBody>
            <a:bodyPr vert="horz" wrap="square" lIns="139891" tIns="139891" rIns="139891" bIns="149217" numCol="1" rtlCol="0" anchor="t" anchorCtr="0" compatLnSpc="1">
              <a:prstTxWarp prst="textNoShape">
                <a:avLst/>
              </a:prstTxWarp>
            </a:bodyPr>
            <a:lstStyle/>
            <a:p>
              <a:pPr defTabSz="951121">
                <a:spcBef>
                  <a:spcPts val="612"/>
                </a:spcBef>
              </a:pPr>
              <a:r>
                <a:rPr lang="en-US" sz="2040" kern="0" dirty="0">
                  <a:solidFill>
                    <a:srgbClr val="505050"/>
                  </a:solidFill>
                  <a:latin typeface="Segoe UI Semilight" panose="020B0402040204020203" pitchFamily="34" charset="0"/>
                  <a:cs typeface="Segoe UI Semilight" panose="020B0402040204020203" pitchFamily="34" charset="0"/>
                </a:rPr>
                <a:t>Identify high-risk and abnormal usage, security incidents, </a:t>
              </a:r>
              <a:br>
                <a:rPr lang="en-US" sz="2040" kern="0" dirty="0">
                  <a:solidFill>
                    <a:srgbClr val="505050"/>
                  </a:solidFill>
                  <a:latin typeface="Segoe UI Semilight" panose="020B0402040204020203" pitchFamily="34" charset="0"/>
                  <a:cs typeface="Segoe UI Semilight" panose="020B0402040204020203" pitchFamily="34" charset="0"/>
                </a:rPr>
              </a:br>
              <a:r>
                <a:rPr lang="en-US" sz="2040" kern="0" dirty="0">
                  <a:solidFill>
                    <a:srgbClr val="505050"/>
                  </a:solidFill>
                  <a:latin typeface="Segoe UI Semilight" panose="020B0402040204020203" pitchFamily="34" charset="0"/>
                  <a:cs typeface="Segoe UI Semilight" panose="020B0402040204020203" pitchFamily="34" charset="0"/>
                </a:rPr>
                <a:t>and threats</a:t>
              </a:r>
            </a:p>
          </p:txBody>
        </p:sp>
        <p:sp>
          <p:nvSpPr>
            <p:cNvPr id="22" name="Rectangle 21"/>
            <p:cNvSpPr/>
            <p:nvPr/>
          </p:nvSpPr>
          <p:spPr bwMode="auto">
            <a:xfrm>
              <a:off x="269240" y="2569465"/>
              <a:ext cx="3719664" cy="1581240"/>
            </a:xfrm>
            <a:prstGeom prst="rect">
              <a:avLst/>
            </a:prstGeom>
            <a:solidFill>
              <a:srgbClr val="DC3C00">
                <a:alpha val="84000"/>
              </a:srgbClr>
            </a:solidFill>
            <a:ln w="25400" cap="flat" cmpd="sng" algn="ctr">
              <a:noFill/>
              <a:prstDash val="solid"/>
              <a:headEnd type="none" w="med" len="med"/>
              <a:tailEnd type="none" w="med" len="med"/>
            </a:ln>
            <a:effectLst/>
          </p:spPr>
          <p:txBody>
            <a:bodyPr vert="horz" wrap="square" lIns="149217" tIns="149217" rIns="149195" bIns="149195" numCol="1" rtlCol="0" anchor="b" anchorCtr="1" compatLnSpc="1">
              <a:prstTxWarp prst="textNoShape">
                <a:avLst/>
              </a:prstTxWarp>
            </a:bodyPr>
            <a:lstStyle/>
            <a:p>
              <a:pPr algn="ctr" defTabSz="932417">
                <a:defRPr/>
              </a:pPr>
              <a:r>
                <a:rPr lang="en-US" sz="2040" b="1" kern="900" cap="all" dirty="0">
                  <a:gradFill>
                    <a:gsLst>
                      <a:gs pos="2941">
                        <a:srgbClr val="FFFFFF"/>
                      </a:gs>
                      <a:gs pos="16667">
                        <a:srgbClr val="FFFFFF"/>
                      </a:gs>
                    </a:gsLst>
                    <a:lin ang="5400000" scaled="1"/>
                  </a:gradFill>
                  <a:latin typeface="Segoe UI" charset="0"/>
                  <a:ea typeface="Segoe UI" charset="0"/>
                  <a:cs typeface="Segoe UI" charset="0"/>
                </a:rPr>
                <a:t>Threat Detection</a:t>
              </a:r>
            </a:p>
          </p:txBody>
        </p:sp>
        <p:grpSp>
          <p:nvGrpSpPr>
            <p:cNvPr id="35" name="Group 34"/>
            <p:cNvGrpSpPr/>
            <p:nvPr/>
          </p:nvGrpSpPr>
          <p:grpSpPr>
            <a:xfrm>
              <a:off x="1796946" y="2789931"/>
              <a:ext cx="664251" cy="732701"/>
              <a:chOff x="4727575" y="3589338"/>
              <a:chExt cx="415925" cy="458787"/>
            </a:xfrm>
            <a:solidFill>
              <a:schemeClr val="bg1"/>
            </a:solidFill>
          </p:grpSpPr>
          <p:sp>
            <p:nvSpPr>
              <p:cNvPr id="36" name="Freeform 5"/>
              <p:cNvSpPr>
                <a:spLocks noChangeArrowheads="1"/>
              </p:cNvSpPr>
              <p:nvPr/>
            </p:nvSpPr>
            <p:spPr bwMode="auto">
              <a:xfrm>
                <a:off x="4727575" y="3589338"/>
                <a:ext cx="415925" cy="458787"/>
              </a:xfrm>
              <a:custGeom>
                <a:avLst/>
                <a:gdLst>
                  <a:gd name="T0" fmla="*/ 578 w 1157"/>
                  <a:gd name="T1" fmla="*/ 1274 h 1275"/>
                  <a:gd name="T2" fmla="*/ 561 w 1157"/>
                  <a:gd name="T3" fmla="*/ 1271 h 1275"/>
                  <a:gd name="T4" fmla="*/ 0 w 1157"/>
                  <a:gd name="T5" fmla="*/ 555 h 1275"/>
                  <a:gd name="T6" fmla="*/ 0 w 1157"/>
                  <a:gd name="T7" fmla="*/ 48 h 1275"/>
                  <a:gd name="T8" fmla="*/ 31 w 1157"/>
                  <a:gd name="T9" fmla="*/ 5 h 1275"/>
                  <a:gd name="T10" fmla="*/ 79 w 1157"/>
                  <a:gd name="T11" fmla="*/ 25 h 1275"/>
                  <a:gd name="T12" fmla="*/ 310 w 1157"/>
                  <a:gd name="T13" fmla="*/ 155 h 1275"/>
                  <a:gd name="T14" fmla="*/ 547 w 1157"/>
                  <a:gd name="T15" fmla="*/ 76 h 1275"/>
                  <a:gd name="T16" fmla="*/ 578 w 1157"/>
                  <a:gd name="T17" fmla="*/ 62 h 1275"/>
                  <a:gd name="T18" fmla="*/ 578 w 1157"/>
                  <a:gd name="T19" fmla="*/ 62 h 1275"/>
                  <a:gd name="T20" fmla="*/ 609 w 1157"/>
                  <a:gd name="T21" fmla="*/ 76 h 1275"/>
                  <a:gd name="T22" fmla="*/ 846 w 1157"/>
                  <a:gd name="T23" fmla="*/ 155 h 1275"/>
                  <a:gd name="T24" fmla="*/ 1077 w 1157"/>
                  <a:gd name="T25" fmla="*/ 25 h 1275"/>
                  <a:gd name="T26" fmla="*/ 1125 w 1157"/>
                  <a:gd name="T27" fmla="*/ 5 h 1275"/>
                  <a:gd name="T28" fmla="*/ 1156 w 1157"/>
                  <a:gd name="T29" fmla="*/ 45 h 1275"/>
                  <a:gd name="T30" fmla="*/ 1156 w 1157"/>
                  <a:gd name="T31" fmla="*/ 553 h 1275"/>
                  <a:gd name="T32" fmla="*/ 595 w 1157"/>
                  <a:gd name="T33" fmla="*/ 1268 h 1275"/>
                  <a:gd name="T34" fmla="*/ 578 w 1157"/>
                  <a:gd name="T35" fmla="*/ 1274 h 1275"/>
                  <a:gd name="T36" fmla="*/ 84 w 1157"/>
                  <a:gd name="T37" fmla="*/ 158 h 1275"/>
                  <a:gd name="T38" fmla="*/ 84 w 1157"/>
                  <a:gd name="T39" fmla="*/ 553 h 1275"/>
                  <a:gd name="T40" fmla="*/ 578 w 1157"/>
                  <a:gd name="T41" fmla="*/ 1184 h 1275"/>
                  <a:gd name="T42" fmla="*/ 1071 w 1157"/>
                  <a:gd name="T43" fmla="*/ 553 h 1275"/>
                  <a:gd name="T44" fmla="*/ 1071 w 1157"/>
                  <a:gd name="T45" fmla="*/ 158 h 1275"/>
                  <a:gd name="T46" fmla="*/ 846 w 1157"/>
                  <a:gd name="T47" fmla="*/ 239 h 1275"/>
                  <a:gd name="T48" fmla="*/ 578 w 1157"/>
                  <a:gd name="T49" fmla="*/ 158 h 1275"/>
                  <a:gd name="T50" fmla="*/ 310 w 1157"/>
                  <a:gd name="T51" fmla="*/ 239 h 1275"/>
                  <a:gd name="T52" fmla="*/ 84 w 1157"/>
                  <a:gd name="T53" fmla="*/ 158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7" h="1275">
                    <a:moveTo>
                      <a:pt x="578" y="1274"/>
                    </a:moveTo>
                    <a:cubicBezTo>
                      <a:pt x="572" y="1274"/>
                      <a:pt x="567" y="1274"/>
                      <a:pt x="561" y="1271"/>
                    </a:cubicBezTo>
                    <a:cubicBezTo>
                      <a:pt x="214" y="1116"/>
                      <a:pt x="0" y="839"/>
                      <a:pt x="0" y="555"/>
                    </a:cubicBezTo>
                    <a:lnTo>
                      <a:pt x="0" y="48"/>
                    </a:lnTo>
                    <a:cubicBezTo>
                      <a:pt x="0" y="28"/>
                      <a:pt x="14" y="11"/>
                      <a:pt x="31" y="5"/>
                    </a:cubicBezTo>
                    <a:cubicBezTo>
                      <a:pt x="50" y="0"/>
                      <a:pt x="70" y="8"/>
                      <a:pt x="79" y="25"/>
                    </a:cubicBezTo>
                    <a:cubicBezTo>
                      <a:pt x="81" y="31"/>
                      <a:pt x="155" y="155"/>
                      <a:pt x="310" y="155"/>
                    </a:cubicBezTo>
                    <a:cubicBezTo>
                      <a:pt x="471" y="155"/>
                      <a:pt x="544" y="79"/>
                      <a:pt x="547" y="76"/>
                    </a:cubicBezTo>
                    <a:cubicBezTo>
                      <a:pt x="556" y="67"/>
                      <a:pt x="567" y="62"/>
                      <a:pt x="578" y="62"/>
                    </a:cubicBezTo>
                    <a:lnTo>
                      <a:pt x="578" y="62"/>
                    </a:lnTo>
                    <a:cubicBezTo>
                      <a:pt x="589" y="62"/>
                      <a:pt x="601" y="67"/>
                      <a:pt x="609" y="76"/>
                    </a:cubicBezTo>
                    <a:cubicBezTo>
                      <a:pt x="612" y="79"/>
                      <a:pt x="685" y="155"/>
                      <a:pt x="846" y="155"/>
                    </a:cubicBezTo>
                    <a:cubicBezTo>
                      <a:pt x="1000" y="155"/>
                      <a:pt x="1074" y="31"/>
                      <a:pt x="1077" y="25"/>
                    </a:cubicBezTo>
                    <a:cubicBezTo>
                      <a:pt x="1085" y="8"/>
                      <a:pt x="1105" y="0"/>
                      <a:pt x="1125" y="5"/>
                    </a:cubicBezTo>
                    <a:cubicBezTo>
                      <a:pt x="1144" y="11"/>
                      <a:pt x="1156" y="28"/>
                      <a:pt x="1156" y="45"/>
                    </a:cubicBezTo>
                    <a:lnTo>
                      <a:pt x="1156" y="553"/>
                    </a:lnTo>
                    <a:cubicBezTo>
                      <a:pt x="1156" y="837"/>
                      <a:pt x="942" y="1110"/>
                      <a:pt x="595" y="1268"/>
                    </a:cubicBezTo>
                    <a:cubicBezTo>
                      <a:pt x="589" y="1271"/>
                      <a:pt x="584" y="1274"/>
                      <a:pt x="578" y="1274"/>
                    </a:cubicBezTo>
                    <a:close/>
                    <a:moveTo>
                      <a:pt x="84" y="158"/>
                    </a:moveTo>
                    <a:lnTo>
                      <a:pt x="84" y="553"/>
                    </a:lnTo>
                    <a:cubicBezTo>
                      <a:pt x="84" y="845"/>
                      <a:pt x="335" y="1068"/>
                      <a:pt x="578" y="1184"/>
                    </a:cubicBezTo>
                    <a:cubicBezTo>
                      <a:pt x="821" y="1071"/>
                      <a:pt x="1071" y="848"/>
                      <a:pt x="1071" y="553"/>
                    </a:cubicBezTo>
                    <a:lnTo>
                      <a:pt x="1071" y="158"/>
                    </a:lnTo>
                    <a:cubicBezTo>
                      <a:pt x="1020" y="200"/>
                      <a:pt x="948" y="239"/>
                      <a:pt x="846" y="239"/>
                    </a:cubicBezTo>
                    <a:cubicBezTo>
                      <a:pt x="708" y="239"/>
                      <a:pt x="620" y="191"/>
                      <a:pt x="578" y="158"/>
                    </a:cubicBezTo>
                    <a:cubicBezTo>
                      <a:pt x="536" y="189"/>
                      <a:pt x="448" y="239"/>
                      <a:pt x="310" y="239"/>
                    </a:cubicBezTo>
                    <a:cubicBezTo>
                      <a:pt x="208" y="239"/>
                      <a:pt x="132" y="200"/>
                      <a:pt x="84" y="15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sp>
            <p:nvSpPr>
              <p:cNvPr id="37" name="Freeform 6"/>
              <p:cNvSpPr>
                <a:spLocks noChangeArrowheads="1"/>
              </p:cNvSpPr>
              <p:nvPr/>
            </p:nvSpPr>
            <p:spPr bwMode="auto">
              <a:xfrm>
                <a:off x="4921250" y="3692525"/>
                <a:ext cx="30163" cy="182563"/>
              </a:xfrm>
              <a:custGeom>
                <a:avLst/>
                <a:gdLst>
                  <a:gd name="T0" fmla="*/ 42 w 85"/>
                  <a:gd name="T1" fmla="*/ 507 h 508"/>
                  <a:gd name="T2" fmla="*/ 0 w 85"/>
                  <a:gd name="T3" fmla="*/ 465 h 508"/>
                  <a:gd name="T4" fmla="*/ 0 w 85"/>
                  <a:gd name="T5" fmla="*/ 43 h 508"/>
                  <a:gd name="T6" fmla="*/ 42 w 85"/>
                  <a:gd name="T7" fmla="*/ 0 h 508"/>
                  <a:gd name="T8" fmla="*/ 84 w 85"/>
                  <a:gd name="T9" fmla="*/ 43 h 508"/>
                  <a:gd name="T10" fmla="*/ 84 w 85"/>
                  <a:gd name="T11" fmla="*/ 465 h 508"/>
                  <a:gd name="T12" fmla="*/ 42 w 85"/>
                  <a:gd name="T13" fmla="*/ 507 h 508"/>
                </a:gdLst>
                <a:ahLst/>
                <a:cxnLst>
                  <a:cxn ang="0">
                    <a:pos x="T0" y="T1"/>
                  </a:cxn>
                  <a:cxn ang="0">
                    <a:pos x="T2" y="T3"/>
                  </a:cxn>
                  <a:cxn ang="0">
                    <a:pos x="T4" y="T5"/>
                  </a:cxn>
                  <a:cxn ang="0">
                    <a:pos x="T6" y="T7"/>
                  </a:cxn>
                  <a:cxn ang="0">
                    <a:pos x="T8" y="T9"/>
                  </a:cxn>
                  <a:cxn ang="0">
                    <a:pos x="T10" y="T11"/>
                  </a:cxn>
                  <a:cxn ang="0">
                    <a:pos x="T12" y="T13"/>
                  </a:cxn>
                </a:cxnLst>
                <a:rect l="0" t="0" r="r" b="b"/>
                <a:pathLst>
                  <a:path w="85" h="508">
                    <a:moveTo>
                      <a:pt x="42" y="507"/>
                    </a:moveTo>
                    <a:cubicBezTo>
                      <a:pt x="20" y="507"/>
                      <a:pt x="0" y="488"/>
                      <a:pt x="0" y="465"/>
                    </a:cubicBezTo>
                    <a:lnTo>
                      <a:pt x="0" y="43"/>
                    </a:lnTo>
                    <a:cubicBezTo>
                      <a:pt x="0" y="20"/>
                      <a:pt x="19" y="0"/>
                      <a:pt x="42" y="0"/>
                    </a:cubicBezTo>
                    <a:cubicBezTo>
                      <a:pt x="64" y="0"/>
                      <a:pt x="84" y="20"/>
                      <a:pt x="84" y="43"/>
                    </a:cubicBezTo>
                    <a:lnTo>
                      <a:pt x="84" y="465"/>
                    </a:lnTo>
                    <a:cubicBezTo>
                      <a:pt x="84" y="488"/>
                      <a:pt x="65" y="507"/>
                      <a:pt x="42" y="50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sp>
            <p:nvSpPr>
              <p:cNvPr id="38" name="Freeform 7"/>
              <p:cNvSpPr>
                <a:spLocks noChangeArrowheads="1"/>
              </p:cNvSpPr>
              <p:nvPr/>
            </p:nvSpPr>
            <p:spPr bwMode="auto">
              <a:xfrm>
                <a:off x="4902200" y="3903663"/>
                <a:ext cx="66675" cy="66675"/>
              </a:xfrm>
              <a:custGeom>
                <a:avLst/>
                <a:gdLst>
                  <a:gd name="T0" fmla="*/ 186 w 187"/>
                  <a:gd name="T1" fmla="*/ 93 h 187"/>
                  <a:gd name="T2" fmla="*/ 174 w 187"/>
                  <a:gd name="T3" fmla="*/ 140 h 187"/>
                  <a:gd name="T4" fmla="*/ 140 w 187"/>
                  <a:gd name="T5" fmla="*/ 174 h 187"/>
                  <a:gd name="T6" fmla="*/ 93 w 187"/>
                  <a:gd name="T7" fmla="*/ 186 h 187"/>
                  <a:gd name="T8" fmla="*/ 47 w 187"/>
                  <a:gd name="T9" fmla="*/ 174 h 187"/>
                  <a:gd name="T10" fmla="*/ 12 w 187"/>
                  <a:gd name="T11" fmla="*/ 140 h 187"/>
                  <a:gd name="T12" fmla="*/ 0 w 187"/>
                  <a:gd name="T13" fmla="*/ 93 h 187"/>
                  <a:gd name="T14" fmla="*/ 12 w 187"/>
                  <a:gd name="T15" fmla="*/ 47 h 187"/>
                  <a:gd name="T16" fmla="*/ 47 w 187"/>
                  <a:gd name="T17" fmla="*/ 13 h 187"/>
                  <a:gd name="T18" fmla="*/ 93 w 187"/>
                  <a:gd name="T19" fmla="*/ 0 h 187"/>
                  <a:gd name="T20" fmla="*/ 140 w 187"/>
                  <a:gd name="T21" fmla="*/ 13 h 187"/>
                  <a:gd name="T22" fmla="*/ 174 w 187"/>
                  <a:gd name="T23" fmla="*/ 47 h 187"/>
                  <a:gd name="T24" fmla="*/ 186 w 187"/>
                  <a:gd name="T25" fmla="*/ 9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187">
                    <a:moveTo>
                      <a:pt x="186" y="93"/>
                    </a:moveTo>
                    <a:cubicBezTo>
                      <a:pt x="186" y="111"/>
                      <a:pt x="182" y="125"/>
                      <a:pt x="174" y="140"/>
                    </a:cubicBezTo>
                    <a:cubicBezTo>
                      <a:pt x="165" y="155"/>
                      <a:pt x="155" y="165"/>
                      <a:pt x="140" y="174"/>
                    </a:cubicBezTo>
                    <a:cubicBezTo>
                      <a:pt x="125" y="183"/>
                      <a:pt x="110" y="186"/>
                      <a:pt x="93" y="186"/>
                    </a:cubicBezTo>
                    <a:cubicBezTo>
                      <a:pt x="76" y="186"/>
                      <a:pt x="61" y="183"/>
                      <a:pt x="47" y="174"/>
                    </a:cubicBezTo>
                    <a:cubicBezTo>
                      <a:pt x="32" y="165"/>
                      <a:pt x="20" y="155"/>
                      <a:pt x="12" y="140"/>
                    </a:cubicBezTo>
                    <a:cubicBezTo>
                      <a:pt x="3" y="125"/>
                      <a:pt x="0" y="111"/>
                      <a:pt x="0" y="93"/>
                    </a:cubicBezTo>
                    <a:cubicBezTo>
                      <a:pt x="0" y="76"/>
                      <a:pt x="3" y="62"/>
                      <a:pt x="12" y="47"/>
                    </a:cubicBezTo>
                    <a:cubicBezTo>
                      <a:pt x="20" y="32"/>
                      <a:pt x="32" y="22"/>
                      <a:pt x="47" y="13"/>
                    </a:cubicBezTo>
                    <a:cubicBezTo>
                      <a:pt x="61" y="5"/>
                      <a:pt x="76" y="0"/>
                      <a:pt x="93" y="0"/>
                    </a:cubicBezTo>
                    <a:cubicBezTo>
                      <a:pt x="110" y="0"/>
                      <a:pt x="125" y="5"/>
                      <a:pt x="140" y="13"/>
                    </a:cubicBezTo>
                    <a:cubicBezTo>
                      <a:pt x="155" y="22"/>
                      <a:pt x="165" y="32"/>
                      <a:pt x="174" y="47"/>
                    </a:cubicBezTo>
                    <a:cubicBezTo>
                      <a:pt x="182" y="62"/>
                      <a:pt x="186" y="76"/>
                      <a:pt x="186" y="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grpSp>
      </p:grpSp>
      <p:grpSp>
        <p:nvGrpSpPr>
          <p:cNvPr id="3" name="Group 2"/>
          <p:cNvGrpSpPr/>
          <p:nvPr/>
        </p:nvGrpSpPr>
        <p:grpSpPr>
          <a:xfrm>
            <a:off x="4315564" y="2620616"/>
            <a:ext cx="3793713" cy="4054030"/>
            <a:chOff x="4230465" y="2569465"/>
            <a:chExt cx="3719664" cy="3974900"/>
          </a:xfrm>
        </p:grpSpPr>
        <p:sp>
          <p:nvSpPr>
            <p:cNvPr id="24" name="Rectangle 23"/>
            <p:cNvSpPr/>
            <p:nvPr/>
          </p:nvSpPr>
          <p:spPr bwMode="auto">
            <a:xfrm>
              <a:off x="4230465" y="4226750"/>
              <a:ext cx="3717114" cy="2317615"/>
            </a:xfrm>
            <a:prstGeom prst="rect">
              <a:avLst/>
            </a:prstGeom>
            <a:solidFill>
              <a:srgbClr val="FBFBFB">
                <a:alpha val="82000"/>
              </a:srgbClr>
            </a:solidFill>
            <a:ln w="25400" cap="flat" cmpd="sng" algn="ctr">
              <a:noFill/>
              <a:prstDash val="solid"/>
              <a:headEnd type="none" w="med" len="med"/>
              <a:tailEnd type="none" w="med" len="med"/>
            </a:ln>
            <a:effectLst/>
          </p:spPr>
          <p:txBody>
            <a:bodyPr vert="horz" wrap="square" lIns="139891" tIns="139891" rIns="139891" bIns="149217" numCol="1" rtlCol="0" anchor="t" anchorCtr="0" compatLnSpc="1">
              <a:prstTxWarp prst="textNoShape">
                <a:avLst/>
              </a:prstTxWarp>
            </a:bodyPr>
            <a:lstStyle/>
            <a:p>
              <a:pPr defTabSz="951121">
                <a:spcBef>
                  <a:spcPts val="204"/>
                </a:spcBef>
              </a:pPr>
              <a:r>
                <a:rPr lang="en-US" sz="2040" kern="0" dirty="0">
                  <a:solidFill>
                    <a:srgbClr val="505050"/>
                  </a:solidFill>
                  <a:latin typeface="Segoe UI Semilight" panose="020B0402040204020203" pitchFamily="34" charset="0"/>
                  <a:cs typeface="Segoe UI Semilight" panose="020B0402040204020203" pitchFamily="34" charset="0"/>
                </a:rPr>
                <a:t>Shape your Office 365 environment with granular security controls and policies</a:t>
              </a:r>
            </a:p>
          </p:txBody>
        </p:sp>
        <p:sp>
          <p:nvSpPr>
            <p:cNvPr id="25" name="Rectangle 24"/>
            <p:cNvSpPr/>
            <p:nvPr/>
          </p:nvSpPr>
          <p:spPr bwMode="auto">
            <a:xfrm>
              <a:off x="4230465" y="2569465"/>
              <a:ext cx="3719664" cy="1581240"/>
            </a:xfrm>
            <a:prstGeom prst="rect">
              <a:avLst/>
            </a:prstGeom>
            <a:solidFill>
              <a:srgbClr val="DC3C00">
                <a:alpha val="84000"/>
              </a:srgbClr>
            </a:solidFill>
            <a:ln w="25400" cap="flat" cmpd="sng" algn="ctr">
              <a:noFill/>
              <a:prstDash val="solid"/>
              <a:headEnd type="none" w="med" len="med"/>
              <a:tailEnd type="none" w="med" len="med"/>
            </a:ln>
            <a:effectLst/>
          </p:spPr>
          <p:txBody>
            <a:bodyPr vert="horz" wrap="square" lIns="149217" tIns="149217" rIns="149195" bIns="149195" numCol="1" rtlCol="0" anchor="b" anchorCtr="1" compatLnSpc="1">
              <a:prstTxWarp prst="textNoShape">
                <a:avLst/>
              </a:prstTxWarp>
            </a:bodyPr>
            <a:lstStyle/>
            <a:p>
              <a:pPr algn="ctr" defTabSz="932417">
                <a:defRPr/>
              </a:pPr>
              <a:r>
                <a:rPr lang="en-US" sz="2040" b="1" kern="900" cap="all" dirty="0">
                  <a:gradFill>
                    <a:gsLst>
                      <a:gs pos="2941">
                        <a:srgbClr val="FFFFFF"/>
                      </a:gs>
                      <a:gs pos="16667">
                        <a:srgbClr val="FFFFFF"/>
                      </a:gs>
                    </a:gsLst>
                    <a:lin ang="5400000" scaled="1"/>
                  </a:gradFill>
                  <a:latin typeface="Segoe UI" charset="0"/>
                  <a:ea typeface="Segoe UI" charset="0"/>
                  <a:cs typeface="Segoe UI" charset="0"/>
                </a:rPr>
                <a:t>Enhanced Control</a:t>
              </a:r>
            </a:p>
          </p:txBody>
        </p:sp>
        <p:grpSp>
          <p:nvGrpSpPr>
            <p:cNvPr id="39" name="Group 38"/>
            <p:cNvGrpSpPr/>
            <p:nvPr/>
          </p:nvGrpSpPr>
          <p:grpSpPr>
            <a:xfrm>
              <a:off x="5652714" y="2738186"/>
              <a:ext cx="848392" cy="846250"/>
              <a:chOff x="3690938" y="3505200"/>
              <a:chExt cx="628650" cy="627063"/>
            </a:xfrm>
            <a:solidFill>
              <a:schemeClr val="bg1"/>
            </a:solidFill>
          </p:grpSpPr>
          <p:sp>
            <p:nvSpPr>
              <p:cNvPr id="40" name="Freeform 8"/>
              <p:cNvSpPr>
                <a:spLocks noChangeArrowheads="1"/>
              </p:cNvSpPr>
              <p:nvPr/>
            </p:nvSpPr>
            <p:spPr bwMode="auto">
              <a:xfrm>
                <a:off x="3690938" y="3505200"/>
                <a:ext cx="628650" cy="627063"/>
              </a:xfrm>
              <a:custGeom>
                <a:avLst/>
                <a:gdLst>
                  <a:gd name="T0" fmla="*/ 872 w 1745"/>
                  <a:gd name="T1" fmla="*/ 1743 h 1744"/>
                  <a:gd name="T2" fmla="*/ 0 w 1745"/>
                  <a:gd name="T3" fmla="*/ 871 h 1744"/>
                  <a:gd name="T4" fmla="*/ 872 w 1745"/>
                  <a:gd name="T5" fmla="*/ 0 h 1744"/>
                  <a:gd name="T6" fmla="*/ 1744 w 1745"/>
                  <a:gd name="T7" fmla="*/ 871 h 1744"/>
                  <a:gd name="T8" fmla="*/ 872 w 1745"/>
                  <a:gd name="T9" fmla="*/ 1743 h 1744"/>
                  <a:gd name="T10" fmla="*/ 872 w 1745"/>
                  <a:gd name="T11" fmla="*/ 88 h 1744"/>
                  <a:gd name="T12" fmla="*/ 85 w 1745"/>
                  <a:gd name="T13" fmla="*/ 874 h 1744"/>
                  <a:gd name="T14" fmla="*/ 872 w 1745"/>
                  <a:gd name="T15" fmla="*/ 1661 h 1744"/>
                  <a:gd name="T16" fmla="*/ 1660 w 1745"/>
                  <a:gd name="T17" fmla="*/ 874 h 1744"/>
                  <a:gd name="T18" fmla="*/ 872 w 1745"/>
                  <a:gd name="T19" fmla="*/ 88 h 1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5" h="1744">
                    <a:moveTo>
                      <a:pt x="872" y="1743"/>
                    </a:moveTo>
                    <a:cubicBezTo>
                      <a:pt x="393" y="1743"/>
                      <a:pt x="0" y="1354"/>
                      <a:pt x="0" y="871"/>
                    </a:cubicBezTo>
                    <a:cubicBezTo>
                      <a:pt x="0" y="389"/>
                      <a:pt x="389" y="0"/>
                      <a:pt x="872" y="0"/>
                    </a:cubicBezTo>
                    <a:cubicBezTo>
                      <a:pt x="1354" y="0"/>
                      <a:pt x="1744" y="389"/>
                      <a:pt x="1744" y="871"/>
                    </a:cubicBezTo>
                    <a:cubicBezTo>
                      <a:pt x="1744" y="1354"/>
                      <a:pt x="1352" y="1743"/>
                      <a:pt x="872" y="1743"/>
                    </a:cubicBezTo>
                    <a:close/>
                    <a:moveTo>
                      <a:pt x="872" y="88"/>
                    </a:moveTo>
                    <a:cubicBezTo>
                      <a:pt x="438" y="88"/>
                      <a:pt x="85" y="440"/>
                      <a:pt x="85" y="874"/>
                    </a:cubicBezTo>
                    <a:cubicBezTo>
                      <a:pt x="85" y="1309"/>
                      <a:pt x="437" y="1661"/>
                      <a:pt x="872" y="1661"/>
                    </a:cubicBezTo>
                    <a:cubicBezTo>
                      <a:pt x="1306" y="1661"/>
                      <a:pt x="1660" y="1309"/>
                      <a:pt x="1660" y="874"/>
                    </a:cubicBezTo>
                    <a:cubicBezTo>
                      <a:pt x="1660" y="440"/>
                      <a:pt x="1307" y="88"/>
                      <a:pt x="872" y="8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sp>
            <p:nvSpPr>
              <p:cNvPr id="41" name="Freeform 9"/>
              <p:cNvSpPr>
                <a:spLocks noChangeArrowheads="1"/>
              </p:cNvSpPr>
              <p:nvPr/>
            </p:nvSpPr>
            <p:spPr bwMode="auto">
              <a:xfrm>
                <a:off x="3878263" y="3711575"/>
                <a:ext cx="254000" cy="254000"/>
              </a:xfrm>
              <a:custGeom>
                <a:avLst/>
                <a:gdLst>
                  <a:gd name="T0" fmla="*/ 352 w 706"/>
                  <a:gd name="T1" fmla="*/ 704 h 705"/>
                  <a:gd name="T2" fmla="*/ 0 w 706"/>
                  <a:gd name="T3" fmla="*/ 352 h 705"/>
                  <a:gd name="T4" fmla="*/ 352 w 706"/>
                  <a:gd name="T5" fmla="*/ 0 h 705"/>
                  <a:gd name="T6" fmla="*/ 705 w 706"/>
                  <a:gd name="T7" fmla="*/ 352 h 705"/>
                  <a:gd name="T8" fmla="*/ 352 w 706"/>
                  <a:gd name="T9" fmla="*/ 704 h 705"/>
                  <a:gd name="T10" fmla="*/ 352 w 706"/>
                  <a:gd name="T11" fmla="*/ 87 h 705"/>
                  <a:gd name="T12" fmla="*/ 84 w 706"/>
                  <a:gd name="T13" fmla="*/ 355 h 705"/>
                  <a:gd name="T14" fmla="*/ 352 w 706"/>
                  <a:gd name="T15" fmla="*/ 623 h 705"/>
                  <a:gd name="T16" fmla="*/ 620 w 706"/>
                  <a:gd name="T17" fmla="*/ 355 h 705"/>
                  <a:gd name="T18" fmla="*/ 352 w 706"/>
                  <a:gd name="T19" fmla="*/ 87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6" h="705">
                    <a:moveTo>
                      <a:pt x="352" y="704"/>
                    </a:moveTo>
                    <a:cubicBezTo>
                      <a:pt x="158" y="704"/>
                      <a:pt x="0" y="547"/>
                      <a:pt x="0" y="352"/>
                    </a:cubicBezTo>
                    <a:cubicBezTo>
                      <a:pt x="0" y="158"/>
                      <a:pt x="157" y="0"/>
                      <a:pt x="352" y="0"/>
                    </a:cubicBezTo>
                    <a:cubicBezTo>
                      <a:pt x="546" y="0"/>
                      <a:pt x="705" y="158"/>
                      <a:pt x="705" y="352"/>
                    </a:cubicBezTo>
                    <a:cubicBezTo>
                      <a:pt x="705" y="547"/>
                      <a:pt x="547" y="704"/>
                      <a:pt x="352" y="704"/>
                    </a:cubicBezTo>
                    <a:close/>
                    <a:moveTo>
                      <a:pt x="352" y="87"/>
                    </a:moveTo>
                    <a:cubicBezTo>
                      <a:pt x="206" y="87"/>
                      <a:pt x="84" y="209"/>
                      <a:pt x="84" y="355"/>
                    </a:cubicBezTo>
                    <a:cubicBezTo>
                      <a:pt x="84" y="502"/>
                      <a:pt x="205" y="623"/>
                      <a:pt x="352" y="623"/>
                    </a:cubicBezTo>
                    <a:cubicBezTo>
                      <a:pt x="498" y="623"/>
                      <a:pt x="620" y="502"/>
                      <a:pt x="620" y="355"/>
                    </a:cubicBezTo>
                    <a:cubicBezTo>
                      <a:pt x="620" y="209"/>
                      <a:pt x="502" y="87"/>
                      <a:pt x="352" y="8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sp>
            <p:nvSpPr>
              <p:cNvPr id="42" name="Freeform 10"/>
              <p:cNvSpPr>
                <a:spLocks noChangeArrowheads="1"/>
              </p:cNvSpPr>
              <p:nvPr/>
            </p:nvSpPr>
            <p:spPr bwMode="auto">
              <a:xfrm>
                <a:off x="3695700" y="3749675"/>
                <a:ext cx="241300" cy="31750"/>
              </a:xfrm>
              <a:custGeom>
                <a:avLst/>
                <a:gdLst>
                  <a:gd name="T0" fmla="*/ 627 w 670"/>
                  <a:gd name="T1" fmla="*/ 85 h 86"/>
                  <a:gd name="T2" fmla="*/ 43 w 670"/>
                  <a:gd name="T3" fmla="*/ 85 h 86"/>
                  <a:gd name="T4" fmla="*/ 0 w 670"/>
                  <a:gd name="T5" fmla="*/ 43 h 86"/>
                  <a:gd name="T6" fmla="*/ 43 w 670"/>
                  <a:gd name="T7" fmla="*/ 0 h 86"/>
                  <a:gd name="T8" fmla="*/ 627 w 670"/>
                  <a:gd name="T9" fmla="*/ 0 h 86"/>
                  <a:gd name="T10" fmla="*/ 669 w 670"/>
                  <a:gd name="T11" fmla="*/ 43 h 86"/>
                  <a:gd name="T12" fmla="*/ 627 w 670"/>
                  <a:gd name="T13" fmla="*/ 85 h 86"/>
                </a:gdLst>
                <a:ahLst/>
                <a:cxnLst>
                  <a:cxn ang="0">
                    <a:pos x="T0" y="T1"/>
                  </a:cxn>
                  <a:cxn ang="0">
                    <a:pos x="T2" y="T3"/>
                  </a:cxn>
                  <a:cxn ang="0">
                    <a:pos x="T4" y="T5"/>
                  </a:cxn>
                  <a:cxn ang="0">
                    <a:pos x="T6" y="T7"/>
                  </a:cxn>
                  <a:cxn ang="0">
                    <a:pos x="T8" y="T9"/>
                  </a:cxn>
                  <a:cxn ang="0">
                    <a:pos x="T10" y="T11"/>
                  </a:cxn>
                  <a:cxn ang="0">
                    <a:pos x="T12" y="T13"/>
                  </a:cxn>
                </a:cxnLst>
                <a:rect l="0" t="0" r="r" b="b"/>
                <a:pathLst>
                  <a:path w="670" h="86">
                    <a:moveTo>
                      <a:pt x="627" y="85"/>
                    </a:moveTo>
                    <a:lnTo>
                      <a:pt x="43" y="85"/>
                    </a:lnTo>
                    <a:cubicBezTo>
                      <a:pt x="20" y="85"/>
                      <a:pt x="0" y="65"/>
                      <a:pt x="0" y="43"/>
                    </a:cubicBezTo>
                    <a:cubicBezTo>
                      <a:pt x="0" y="20"/>
                      <a:pt x="20" y="0"/>
                      <a:pt x="43" y="0"/>
                    </a:cubicBezTo>
                    <a:lnTo>
                      <a:pt x="627" y="0"/>
                    </a:lnTo>
                    <a:cubicBezTo>
                      <a:pt x="650" y="0"/>
                      <a:pt x="669" y="20"/>
                      <a:pt x="669" y="43"/>
                    </a:cubicBezTo>
                    <a:cubicBezTo>
                      <a:pt x="669" y="65"/>
                      <a:pt x="652" y="85"/>
                      <a:pt x="627" y="8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sp>
            <p:nvSpPr>
              <p:cNvPr id="43" name="Freeform 11"/>
              <p:cNvSpPr>
                <a:spLocks noChangeArrowheads="1"/>
              </p:cNvSpPr>
              <p:nvPr/>
            </p:nvSpPr>
            <p:spPr bwMode="auto">
              <a:xfrm>
                <a:off x="3700463" y="3846513"/>
                <a:ext cx="222250" cy="73025"/>
              </a:xfrm>
              <a:custGeom>
                <a:avLst/>
                <a:gdLst>
                  <a:gd name="T0" fmla="*/ 573 w 619"/>
                  <a:gd name="T1" fmla="*/ 201 h 202"/>
                  <a:gd name="T2" fmla="*/ 564 w 619"/>
                  <a:gd name="T3" fmla="*/ 201 h 202"/>
                  <a:gd name="T4" fmla="*/ 36 w 619"/>
                  <a:gd name="T5" fmla="*/ 88 h 202"/>
                  <a:gd name="T6" fmla="*/ 3 w 619"/>
                  <a:gd name="T7" fmla="*/ 37 h 202"/>
                  <a:gd name="T8" fmla="*/ 53 w 619"/>
                  <a:gd name="T9" fmla="*/ 3 h 202"/>
                  <a:gd name="T10" fmla="*/ 581 w 619"/>
                  <a:gd name="T11" fmla="*/ 116 h 202"/>
                  <a:gd name="T12" fmla="*/ 615 w 619"/>
                  <a:gd name="T13" fmla="*/ 167 h 202"/>
                  <a:gd name="T14" fmla="*/ 573 w 619"/>
                  <a:gd name="T15" fmla="*/ 201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9" h="202">
                    <a:moveTo>
                      <a:pt x="573" y="201"/>
                    </a:moveTo>
                    <a:cubicBezTo>
                      <a:pt x="570" y="201"/>
                      <a:pt x="567" y="201"/>
                      <a:pt x="564" y="201"/>
                    </a:cubicBezTo>
                    <a:lnTo>
                      <a:pt x="36" y="88"/>
                    </a:lnTo>
                    <a:cubicBezTo>
                      <a:pt x="14" y="82"/>
                      <a:pt x="0" y="60"/>
                      <a:pt x="3" y="37"/>
                    </a:cubicBezTo>
                    <a:cubicBezTo>
                      <a:pt x="5" y="14"/>
                      <a:pt x="31" y="0"/>
                      <a:pt x="53" y="3"/>
                    </a:cubicBezTo>
                    <a:lnTo>
                      <a:pt x="581" y="116"/>
                    </a:lnTo>
                    <a:cubicBezTo>
                      <a:pt x="604" y="122"/>
                      <a:pt x="618" y="144"/>
                      <a:pt x="615" y="167"/>
                    </a:cubicBezTo>
                    <a:cubicBezTo>
                      <a:pt x="609" y="186"/>
                      <a:pt x="590" y="201"/>
                      <a:pt x="573" y="20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sp>
            <p:nvSpPr>
              <p:cNvPr id="47" name="Freeform 12"/>
              <p:cNvSpPr>
                <a:spLocks noChangeArrowheads="1"/>
              </p:cNvSpPr>
              <p:nvPr/>
            </p:nvSpPr>
            <p:spPr bwMode="auto">
              <a:xfrm>
                <a:off x="3925888" y="3916363"/>
                <a:ext cx="41275" cy="209550"/>
              </a:xfrm>
              <a:custGeom>
                <a:avLst/>
                <a:gdLst>
                  <a:gd name="T0" fmla="*/ 71 w 114"/>
                  <a:gd name="T1" fmla="*/ 581 h 582"/>
                  <a:gd name="T2" fmla="*/ 28 w 114"/>
                  <a:gd name="T3" fmla="*/ 542 h 582"/>
                  <a:gd name="T4" fmla="*/ 0 w 114"/>
                  <a:gd name="T5" fmla="*/ 45 h 582"/>
                  <a:gd name="T6" fmla="*/ 40 w 114"/>
                  <a:gd name="T7" fmla="*/ 0 h 582"/>
                  <a:gd name="T8" fmla="*/ 85 w 114"/>
                  <a:gd name="T9" fmla="*/ 40 h 582"/>
                  <a:gd name="T10" fmla="*/ 113 w 114"/>
                  <a:gd name="T11" fmla="*/ 536 h 582"/>
                  <a:gd name="T12" fmla="*/ 71 w 114"/>
                  <a:gd name="T13" fmla="*/ 581 h 582"/>
                </a:gdLst>
                <a:ahLst/>
                <a:cxnLst>
                  <a:cxn ang="0">
                    <a:pos x="T0" y="T1"/>
                  </a:cxn>
                  <a:cxn ang="0">
                    <a:pos x="T2" y="T3"/>
                  </a:cxn>
                  <a:cxn ang="0">
                    <a:pos x="T4" y="T5"/>
                  </a:cxn>
                  <a:cxn ang="0">
                    <a:pos x="T6" y="T7"/>
                  </a:cxn>
                  <a:cxn ang="0">
                    <a:pos x="T8" y="T9"/>
                  </a:cxn>
                  <a:cxn ang="0">
                    <a:pos x="T10" y="T11"/>
                  </a:cxn>
                  <a:cxn ang="0">
                    <a:pos x="T12" y="T13"/>
                  </a:cxn>
                </a:cxnLst>
                <a:rect l="0" t="0" r="r" b="b"/>
                <a:pathLst>
                  <a:path w="114" h="582">
                    <a:moveTo>
                      <a:pt x="71" y="581"/>
                    </a:moveTo>
                    <a:cubicBezTo>
                      <a:pt x="48" y="581"/>
                      <a:pt x="28" y="564"/>
                      <a:pt x="28" y="542"/>
                    </a:cubicBezTo>
                    <a:lnTo>
                      <a:pt x="0" y="45"/>
                    </a:lnTo>
                    <a:cubicBezTo>
                      <a:pt x="0" y="23"/>
                      <a:pt x="17" y="3"/>
                      <a:pt x="40" y="0"/>
                    </a:cubicBezTo>
                    <a:cubicBezTo>
                      <a:pt x="62" y="0"/>
                      <a:pt x="82" y="17"/>
                      <a:pt x="85" y="40"/>
                    </a:cubicBezTo>
                    <a:lnTo>
                      <a:pt x="113" y="536"/>
                    </a:lnTo>
                    <a:cubicBezTo>
                      <a:pt x="113" y="562"/>
                      <a:pt x="96" y="581"/>
                      <a:pt x="71" y="58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sp>
            <p:nvSpPr>
              <p:cNvPr id="48" name="Freeform 13"/>
              <p:cNvSpPr>
                <a:spLocks noChangeArrowheads="1"/>
              </p:cNvSpPr>
              <p:nvPr/>
            </p:nvSpPr>
            <p:spPr bwMode="auto">
              <a:xfrm>
                <a:off x="4073525" y="3749675"/>
                <a:ext cx="241300" cy="31750"/>
              </a:xfrm>
              <a:custGeom>
                <a:avLst/>
                <a:gdLst>
                  <a:gd name="T0" fmla="*/ 627 w 670"/>
                  <a:gd name="T1" fmla="*/ 85 h 86"/>
                  <a:gd name="T2" fmla="*/ 43 w 670"/>
                  <a:gd name="T3" fmla="*/ 85 h 86"/>
                  <a:gd name="T4" fmla="*/ 0 w 670"/>
                  <a:gd name="T5" fmla="*/ 43 h 86"/>
                  <a:gd name="T6" fmla="*/ 43 w 670"/>
                  <a:gd name="T7" fmla="*/ 0 h 86"/>
                  <a:gd name="T8" fmla="*/ 627 w 670"/>
                  <a:gd name="T9" fmla="*/ 0 h 86"/>
                  <a:gd name="T10" fmla="*/ 669 w 670"/>
                  <a:gd name="T11" fmla="*/ 43 h 86"/>
                  <a:gd name="T12" fmla="*/ 627 w 670"/>
                  <a:gd name="T13" fmla="*/ 85 h 86"/>
                </a:gdLst>
                <a:ahLst/>
                <a:cxnLst>
                  <a:cxn ang="0">
                    <a:pos x="T0" y="T1"/>
                  </a:cxn>
                  <a:cxn ang="0">
                    <a:pos x="T2" y="T3"/>
                  </a:cxn>
                  <a:cxn ang="0">
                    <a:pos x="T4" y="T5"/>
                  </a:cxn>
                  <a:cxn ang="0">
                    <a:pos x="T6" y="T7"/>
                  </a:cxn>
                  <a:cxn ang="0">
                    <a:pos x="T8" y="T9"/>
                  </a:cxn>
                  <a:cxn ang="0">
                    <a:pos x="T10" y="T11"/>
                  </a:cxn>
                  <a:cxn ang="0">
                    <a:pos x="T12" y="T13"/>
                  </a:cxn>
                </a:cxnLst>
                <a:rect l="0" t="0" r="r" b="b"/>
                <a:pathLst>
                  <a:path w="670" h="86">
                    <a:moveTo>
                      <a:pt x="627" y="85"/>
                    </a:moveTo>
                    <a:lnTo>
                      <a:pt x="43" y="85"/>
                    </a:lnTo>
                    <a:cubicBezTo>
                      <a:pt x="20" y="85"/>
                      <a:pt x="0" y="65"/>
                      <a:pt x="0" y="43"/>
                    </a:cubicBezTo>
                    <a:cubicBezTo>
                      <a:pt x="0" y="20"/>
                      <a:pt x="20" y="0"/>
                      <a:pt x="43" y="0"/>
                    </a:cubicBezTo>
                    <a:lnTo>
                      <a:pt x="627" y="0"/>
                    </a:lnTo>
                    <a:cubicBezTo>
                      <a:pt x="649" y="0"/>
                      <a:pt x="669" y="20"/>
                      <a:pt x="669" y="43"/>
                    </a:cubicBezTo>
                    <a:cubicBezTo>
                      <a:pt x="669" y="65"/>
                      <a:pt x="652" y="85"/>
                      <a:pt x="627" y="8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sp>
            <p:nvSpPr>
              <p:cNvPr id="49" name="Freeform 14"/>
              <p:cNvSpPr>
                <a:spLocks noChangeArrowheads="1"/>
              </p:cNvSpPr>
              <p:nvPr/>
            </p:nvSpPr>
            <p:spPr bwMode="auto">
              <a:xfrm>
                <a:off x="4089400" y="3846513"/>
                <a:ext cx="225425" cy="73025"/>
              </a:xfrm>
              <a:custGeom>
                <a:avLst/>
                <a:gdLst>
                  <a:gd name="T0" fmla="*/ 48 w 624"/>
                  <a:gd name="T1" fmla="*/ 204 h 205"/>
                  <a:gd name="T2" fmla="*/ 5 w 624"/>
                  <a:gd name="T3" fmla="*/ 170 h 205"/>
                  <a:gd name="T4" fmla="*/ 39 w 624"/>
                  <a:gd name="T5" fmla="*/ 119 h 205"/>
                  <a:gd name="T6" fmla="*/ 567 w 624"/>
                  <a:gd name="T7" fmla="*/ 6 h 205"/>
                  <a:gd name="T8" fmla="*/ 618 w 624"/>
                  <a:gd name="T9" fmla="*/ 40 h 205"/>
                  <a:gd name="T10" fmla="*/ 584 w 624"/>
                  <a:gd name="T11" fmla="*/ 91 h 205"/>
                  <a:gd name="T12" fmla="*/ 56 w 624"/>
                  <a:gd name="T13" fmla="*/ 204 h 205"/>
                  <a:gd name="T14" fmla="*/ 48 w 624"/>
                  <a:gd name="T15" fmla="*/ 204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4" h="205">
                    <a:moveTo>
                      <a:pt x="48" y="204"/>
                    </a:moveTo>
                    <a:cubicBezTo>
                      <a:pt x="28" y="204"/>
                      <a:pt x="11" y="189"/>
                      <a:pt x="5" y="170"/>
                    </a:cubicBezTo>
                    <a:cubicBezTo>
                      <a:pt x="0" y="147"/>
                      <a:pt x="14" y="125"/>
                      <a:pt x="39" y="119"/>
                    </a:cubicBezTo>
                    <a:lnTo>
                      <a:pt x="567" y="6"/>
                    </a:lnTo>
                    <a:cubicBezTo>
                      <a:pt x="589" y="0"/>
                      <a:pt x="612" y="15"/>
                      <a:pt x="618" y="40"/>
                    </a:cubicBezTo>
                    <a:cubicBezTo>
                      <a:pt x="623" y="63"/>
                      <a:pt x="609" y="85"/>
                      <a:pt x="584" y="91"/>
                    </a:cubicBezTo>
                    <a:lnTo>
                      <a:pt x="56" y="204"/>
                    </a:lnTo>
                    <a:cubicBezTo>
                      <a:pt x="53" y="204"/>
                      <a:pt x="50" y="204"/>
                      <a:pt x="48" y="2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sp>
            <p:nvSpPr>
              <p:cNvPr id="50" name="Freeform 15"/>
              <p:cNvSpPr>
                <a:spLocks noChangeArrowheads="1"/>
              </p:cNvSpPr>
              <p:nvPr/>
            </p:nvSpPr>
            <p:spPr bwMode="auto">
              <a:xfrm>
                <a:off x="4043363" y="3916363"/>
                <a:ext cx="42862" cy="209550"/>
              </a:xfrm>
              <a:custGeom>
                <a:avLst/>
                <a:gdLst>
                  <a:gd name="T0" fmla="*/ 43 w 117"/>
                  <a:gd name="T1" fmla="*/ 581 h 582"/>
                  <a:gd name="T2" fmla="*/ 43 w 117"/>
                  <a:gd name="T3" fmla="*/ 581 h 582"/>
                  <a:gd name="T4" fmla="*/ 0 w 117"/>
                  <a:gd name="T5" fmla="*/ 536 h 582"/>
                  <a:gd name="T6" fmla="*/ 29 w 117"/>
                  <a:gd name="T7" fmla="*/ 40 h 582"/>
                  <a:gd name="T8" fmla="*/ 74 w 117"/>
                  <a:gd name="T9" fmla="*/ 0 h 582"/>
                  <a:gd name="T10" fmla="*/ 113 w 117"/>
                  <a:gd name="T11" fmla="*/ 45 h 582"/>
                  <a:gd name="T12" fmla="*/ 85 w 117"/>
                  <a:gd name="T13" fmla="*/ 542 h 582"/>
                  <a:gd name="T14" fmla="*/ 43 w 117"/>
                  <a:gd name="T15" fmla="*/ 581 h 5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582">
                    <a:moveTo>
                      <a:pt x="43" y="581"/>
                    </a:moveTo>
                    <a:lnTo>
                      <a:pt x="43" y="581"/>
                    </a:lnTo>
                    <a:cubicBezTo>
                      <a:pt x="17" y="581"/>
                      <a:pt x="0" y="559"/>
                      <a:pt x="0" y="536"/>
                    </a:cubicBezTo>
                    <a:lnTo>
                      <a:pt x="29" y="40"/>
                    </a:lnTo>
                    <a:cubicBezTo>
                      <a:pt x="29" y="17"/>
                      <a:pt x="51" y="0"/>
                      <a:pt x="74" y="0"/>
                    </a:cubicBezTo>
                    <a:cubicBezTo>
                      <a:pt x="96" y="0"/>
                      <a:pt x="116" y="23"/>
                      <a:pt x="113" y="45"/>
                    </a:cubicBezTo>
                    <a:lnTo>
                      <a:pt x="85" y="542"/>
                    </a:lnTo>
                    <a:cubicBezTo>
                      <a:pt x="85" y="564"/>
                      <a:pt x="65" y="581"/>
                      <a:pt x="43" y="58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sp>
            <p:nvSpPr>
              <p:cNvPr id="51" name="Freeform 16"/>
              <p:cNvSpPr>
                <a:spLocks noChangeArrowheads="1"/>
              </p:cNvSpPr>
              <p:nvPr/>
            </p:nvSpPr>
            <p:spPr bwMode="auto">
              <a:xfrm>
                <a:off x="3970338" y="3806825"/>
                <a:ext cx="66675" cy="66675"/>
              </a:xfrm>
              <a:custGeom>
                <a:avLst/>
                <a:gdLst>
                  <a:gd name="T0" fmla="*/ 186 w 187"/>
                  <a:gd name="T1" fmla="*/ 93 h 187"/>
                  <a:gd name="T2" fmla="*/ 174 w 187"/>
                  <a:gd name="T3" fmla="*/ 139 h 187"/>
                  <a:gd name="T4" fmla="*/ 140 w 187"/>
                  <a:gd name="T5" fmla="*/ 173 h 187"/>
                  <a:gd name="T6" fmla="*/ 93 w 187"/>
                  <a:gd name="T7" fmla="*/ 186 h 187"/>
                  <a:gd name="T8" fmla="*/ 47 w 187"/>
                  <a:gd name="T9" fmla="*/ 173 h 187"/>
                  <a:gd name="T10" fmla="*/ 13 w 187"/>
                  <a:gd name="T11" fmla="*/ 139 h 187"/>
                  <a:gd name="T12" fmla="*/ 0 w 187"/>
                  <a:gd name="T13" fmla="*/ 93 h 187"/>
                  <a:gd name="T14" fmla="*/ 13 w 187"/>
                  <a:gd name="T15" fmla="*/ 46 h 187"/>
                  <a:gd name="T16" fmla="*/ 47 w 187"/>
                  <a:gd name="T17" fmla="*/ 13 h 187"/>
                  <a:gd name="T18" fmla="*/ 93 w 187"/>
                  <a:gd name="T19" fmla="*/ 0 h 187"/>
                  <a:gd name="T20" fmla="*/ 140 w 187"/>
                  <a:gd name="T21" fmla="*/ 13 h 187"/>
                  <a:gd name="T22" fmla="*/ 174 w 187"/>
                  <a:gd name="T23" fmla="*/ 46 h 187"/>
                  <a:gd name="T24" fmla="*/ 186 w 187"/>
                  <a:gd name="T25" fmla="*/ 9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187">
                    <a:moveTo>
                      <a:pt x="186" y="93"/>
                    </a:moveTo>
                    <a:cubicBezTo>
                      <a:pt x="186" y="110"/>
                      <a:pt x="183" y="124"/>
                      <a:pt x="174" y="139"/>
                    </a:cubicBezTo>
                    <a:cubicBezTo>
                      <a:pt x="165" y="154"/>
                      <a:pt x="155" y="165"/>
                      <a:pt x="140" y="173"/>
                    </a:cubicBezTo>
                    <a:cubicBezTo>
                      <a:pt x="125" y="182"/>
                      <a:pt x="110" y="186"/>
                      <a:pt x="93" y="186"/>
                    </a:cubicBezTo>
                    <a:cubicBezTo>
                      <a:pt x="76" y="186"/>
                      <a:pt x="62" y="182"/>
                      <a:pt x="47" y="173"/>
                    </a:cubicBezTo>
                    <a:cubicBezTo>
                      <a:pt x="32" y="165"/>
                      <a:pt x="21" y="154"/>
                      <a:pt x="13" y="139"/>
                    </a:cubicBezTo>
                    <a:cubicBezTo>
                      <a:pt x="4" y="124"/>
                      <a:pt x="0" y="111"/>
                      <a:pt x="0" y="93"/>
                    </a:cubicBezTo>
                    <a:cubicBezTo>
                      <a:pt x="0" y="76"/>
                      <a:pt x="4" y="61"/>
                      <a:pt x="13" y="46"/>
                    </a:cubicBezTo>
                    <a:cubicBezTo>
                      <a:pt x="21" y="31"/>
                      <a:pt x="32" y="21"/>
                      <a:pt x="47" y="13"/>
                    </a:cubicBezTo>
                    <a:cubicBezTo>
                      <a:pt x="62" y="4"/>
                      <a:pt x="76" y="0"/>
                      <a:pt x="93" y="0"/>
                    </a:cubicBezTo>
                    <a:cubicBezTo>
                      <a:pt x="110" y="0"/>
                      <a:pt x="125" y="4"/>
                      <a:pt x="140" y="13"/>
                    </a:cubicBezTo>
                    <a:cubicBezTo>
                      <a:pt x="155" y="21"/>
                      <a:pt x="165" y="31"/>
                      <a:pt x="174" y="46"/>
                    </a:cubicBezTo>
                    <a:cubicBezTo>
                      <a:pt x="183" y="61"/>
                      <a:pt x="186" y="75"/>
                      <a:pt x="186" y="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36"/>
              </a:p>
            </p:txBody>
          </p:sp>
        </p:grpSp>
      </p:grpSp>
      <p:sp>
        <p:nvSpPr>
          <p:cNvPr id="52"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t>Advanced Security Management</a:t>
            </a:r>
          </a:p>
          <a:p>
            <a:r>
              <a:rPr lang="en-US" sz="2800" kern="0" spc="0" dirty="0">
                <a:solidFill>
                  <a:schemeClr val="tx1"/>
                </a:solidFill>
              </a:rPr>
              <a:t>Enhanced visibility and control for Office 365</a:t>
            </a:r>
          </a:p>
        </p:txBody>
      </p:sp>
    </p:spTree>
    <p:extLst>
      <p:ext uri="{BB962C8B-B14F-4D97-AF65-F5344CB8AC3E}">
        <p14:creationId xmlns:p14="http://schemas.microsoft.com/office/powerpoint/2010/main" val="205527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1209973"/>
            <a:ext cx="11125199" cy="1181862"/>
          </a:xfrm>
        </p:spPr>
        <p:txBody>
          <a:bodyPr/>
          <a:lstStyle/>
          <a:p>
            <a:r>
              <a:rPr lang="en-US" dirty="0"/>
              <a:t>Portal and Alerts Demo</a:t>
            </a:r>
          </a:p>
        </p:txBody>
      </p:sp>
    </p:spTree>
    <p:extLst>
      <p:ext uri="{BB962C8B-B14F-4D97-AF65-F5344CB8AC3E}">
        <p14:creationId xmlns:p14="http://schemas.microsoft.com/office/powerpoint/2010/main" val="26454547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7" y="295274"/>
            <a:ext cx="11889564" cy="917575"/>
          </a:xfrm>
        </p:spPr>
        <p:txBody>
          <a:bodyPr/>
          <a:lstStyle/>
          <a:p>
            <a:r>
              <a:rPr lang="en-US" dirty="0"/>
              <a:t>Before Getting Started</a:t>
            </a:r>
          </a:p>
        </p:txBody>
      </p:sp>
      <p:sp>
        <p:nvSpPr>
          <p:cNvPr id="3" name="Content Placeholder 2"/>
          <p:cNvSpPr>
            <a:spLocks noGrp="1"/>
          </p:cNvSpPr>
          <p:nvPr>
            <p:ph type="body" sz="quarter" idx="10"/>
          </p:nvPr>
        </p:nvSpPr>
        <p:spPr>
          <a:xfrm>
            <a:off x="274638" y="1212850"/>
            <a:ext cx="11887200" cy="5072158"/>
          </a:xfrm>
        </p:spPr>
        <p:txBody>
          <a:bodyPr/>
          <a:lstStyle/>
          <a:p>
            <a:r>
              <a:rPr lang="en-US" sz="3200" dirty="0"/>
              <a:t>Office 365 Advanced Security Management is powered by Microsoft Cloud App Security</a:t>
            </a:r>
          </a:p>
          <a:p>
            <a:endParaRPr lang="en-US" sz="1100" dirty="0"/>
          </a:p>
          <a:p>
            <a:r>
              <a:rPr lang="en-US" sz="3200" dirty="0"/>
              <a:t>Office 365 E5 or ASM Add-on License for the tenant</a:t>
            </a:r>
          </a:p>
          <a:p>
            <a:pPr lvl="1"/>
            <a:r>
              <a:rPr lang="en-US" dirty="0"/>
              <a:t>License purchase required for all users</a:t>
            </a:r>
          </a:p>
          <a:p>
            <a:endParaRPr lang="en-US" sz="1200" dirty="0"/>
          </a:p>
          <a:p>
            <a:r>
              <a:rPr lang="en-US" sz="3200" dirty="0"/>
              <a:t>Office 365 Global Admin or Security Administrator</a:t>
            </a:r>
          </a:p>
          <a:p>
            <a:pPr lvl="1"/>
            <a:r>
              <a:rPr lang="en-US" dirty="0"/>
              <a:t>Security Administrator role only available via PowerShell, will be in Office 365 UI soon!</a:t>
            </a:r>
          </a:p>
          <a:p>
            <a:endParaRPr lang="en-US" sz="1200" dirty="0"/>
          </a:p>
          <a:p>
            <a:r>
              <a:rPr lang="en-US" sz="3200" dirty="0"/>
              <a:t>After the admin opt-in (One time action)</a:t>
            </a:r>
          </a:p>
          <a:p>
            <a:pPr lvl="1"/>
            <a:r>
              <a:rPr lang="en-US" dirty="0"/>
              <a:t>System uses audit data from the Office 365 Management Activity API + other sources (e.g. threat feeds)</a:t>
            </a:r>
          </a:p>
          <a:p>
            <a:pPr lvl="1"/>
            <a:r>
              <a:rPr lang="en-US" dirty="0"/>
              <a:t>Data is stored in a Microsoft Cloud App Security tenant hosted in Azure </a:t>
            </a:r>
            <a:br>
              <a:rPr lang="en-US" dirty="0"/>
            </a:br>
            <a:endParaRPr lang="en-US" dirty="0"/>
          </a:p>
        </p:txBody>
      </p:sp>
    </p:spTree>
    <p:extLst>
      <p:ext uri="{BB962C8B-B14F-4D97-AF65-F5344CB8AC3E}">
        <p14:creationId xmlns:p14="http://schemas.microsoft.com/office/powerpoint/2010/main" val="426874965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Advanced Security Management Alerts </a:t>
            </a:r>
            <a:br>
              <a:rPr lang="en-US" dirty="0"/>
            </a:br>
            <a:r>
              <a:rPr lang="en-US" sz="3600" dirty="0"/>
              <a:t>First Run Experience</a:t>
            </a:r>
            <a:endParaRPr lang="en-US" dirty="0"/>
          </a:p>
        </p:txBody>
      </p:sp>
      <p:pic>
        <p:nvPicPr>
          <p:cNvPr id="2" name="Picture 1"/>
          <p:cNvPicPr>
            <a:picLocks noChangeAspect="1"/>
          </p:cNvPicPr>
          <p:nvPr/>
        </p:nvPicPr>
        <p:blipFill>
          <a:blip r:embed="rId3"/>
          <a:stretch>
            <a:fillRect/>
          </a:stretch>
        </p:blipFill>
        <p:spPr>
          <a:xfrm>
            <a:off x="1341437" y="1744662"/>
            <a:ext cx="9220200" cy="51869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249340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Anomaly and Activity Alerts</a:t>
            </a:r>
          </a:p>
        </p:txBody>
      </p:sp>
    </p:spTree>
    <p:extLst>
      <p:ext uri="{BB962C8B-B14F-4D97-AF65-F5344CB8AC3E}">
        <p14:creationId xmlns:p14="http://schemas.microsoft.com/office/powerpoint/2010/main" val="296817967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58"/>
          <p:cNvGrpSpPr>
            <a:grpSpLocks noChangeAspect="1"/>
          </p:cNvGrpSpPr>
          <p:nvPr/>
        </p:nvGrpSpPr>
        <p:grpSpPr bwMode="auto">
          <a:xfrm>
            <a:off x="808037" y="1135062"/>
            <a:ext cx="1521139" cy="5249420"/>
            <a:chOff x="1593" y="1801"/>
            <a:chExt cx="612" cy="2112"/>
          </a:xfrm>
        </p:grpSpPr>
        <p:sp>
          <p:nvSpPr>
            <p:cNvPr id="10" name="AutoShape 257"/>
            <p:cNvSpPr>
              <a:spLocks noChangeAspect="1" noChangeArrowheads="1" noTextEdit="1"/>
            </p:cNvSpPr>
            <p:nvPr/>
          </p:nvSpPr>
          <p:spPr bwMode="auto">
            <a:xfrm>
              <a:off x="1595" y="1801"/>
              <a:ext cx="610"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260"/>
            <p:cNvSpPr>
              <a:spLocks noChangeArrowheads="1"/>
            </p:cNvSpPr>
            <p:nvPr/>
          </p:nvSpPr>
          <p:spPr bwMode="auto">
            <a:xfrm>
              <a:off x="1691" y="2452"/>
              <a:ext cx="203" cy="20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261"/>
            <p:cNvSpPr>
              <a:spLocks noChangeArrowheads="1"/>
            </p:cNvSpPr>
            <p:nvPr/>
          </p:nvSpPr>
          <p:spPr bwMode="auto">
            <a:xfrm>
              <a:off x="1593" y="3100"/>
              <a:ext cx="204" cy="20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262"/>
            <p:cNvSpPr>
              <a:spLocks noChangeArrowheads="1"/>
            </p:cNvSpPr>
            <p:nvPr/>
          </p:nvSpPr>
          <p:spPr bwMode="auto">
            <a:xfrm>
              <a:off x="1868" y="3342"/>
              <a:ext cx="204" cy="20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263"/>
            <p:cNvSpPr>
              <a:spLocks noChangeArrowheads="1"/>
            </p:cNvSpPr>
            <p:nvPr/>
          </p:nvSpPr>
          <p:spPr bwMode="auto">
            <a:xfrm>
              <a:off x="1653" y="2819"/>
              <a:ext cx="354" cy="354"/>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64"/>
            <p:cNvSpPr>
              <a:spLocks/>
            </p:cNvSpPr>
            <p:nvPr/>
          </p:nvSpPr>
          <p:spPr bwMode="auto">
            <a:xfrm>
              <a:off x="1715" y="2883"/>
              <a:ext cx="25" cy="59"/>
            </a:xfrm>
            <a:custGeom>
              <a:avLst/>
              <a:gdLst>
                <a:gd name="T0" fmla="*/ 15 w 15"/>
                <a:gd name="T1" fmla="*/ 0 h 35"/>
                <a:gd name="T2" fmla="*/ 15 w 15"/>
                <a:gd name="T3" fmla="*/ 35 h 35"/>
                <a:gd name="T4" fmla="*/ 7 w 15"/>
                <a:gd name="T5" fmla="*/ 35 h 35"/>
                <a:gd name="T6" fmla="*/ 7 w 15"/>
                <a:gd name="T7" fmla="*/ 8 h 35"/>
                <a:gd name="T8" fmla="*/ 6 w 15"/>
                <a:gd name="T9" fmla="*/ 9 h 35"/>
                <a:gd name="T10" fmla="*/ 4 w 15"/>
                <a:gd name="T11" fmla="*/ 10 h 35"/>
                <a:gd name="T12" fmla="*/ 2 w 15"/>
                <a:gd name="T13" fmla="*/ 11 h 35"/>
                <a:gd name="T14" fmla="*/ 0 w 15"/>
                <a:gd name="T15" fmla="*/ 11 h 35"/>
                <a:gd name="T16" fmla="*/ 0 w 15"/>
                <a:gd name="T17" fmla="*/ 5 h 35"/>
                <a:gd name="T18" fmla="*/ 5 w 15"/>
                <a:gd name="T19" fmla="*/ 3 h 35"/>
                <a:gd name="T20" fmla="*/ 10 w 15"/>
                <a:gd name="T21" fmla="*/ 0 h 35"/>
                <a:gd name="T22" fmla="*/ 15 w 1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5">
                  <a:moveTo>
                    <a:pt x="15" y="0"/>
                  </a:moveTo>
                  <a:cubicBezTo>
                    <a:pt x="15" y="35"/>
                    <a:pt x="15" y="35"/>
                    <a:pt x="15" y="35"/>
                  </a:cubicBezTo>
                  <a:cubicBezTo>
                    <a:pt x="7" y="35"/>
                    <a:pt x="7" y="35"/>
                    <a:pt x="7" y="35"/>
                  </a:cubicBezTo>
                  <a:cubicBezTo>
                    <a:pt x="7" y="8"/>
                    <a:pt x="7" y="8"/>
                    <a:pt x="7" y="8"/>
                  </a:cubicBezTo>
                  <a:cubicBezTo>
                    <a:pt x="7" y="9"/>
                    <a:pt x="6" y="9"/>
                    <a:pt x="6" y="9"/>
                  </a:cubicBezTo>
                  <a:cubicBezTo>
                    <a:pt x="5" y="10"/>
                    <a:pt x="5" y="10"/>
                    <a:pt x="4" y="10"/>
                  </a:cubicBezTo>
                  <a:cubicBezTo>
                    <a:pt x="3" y="10"/>
                    <a:pt x="3" y="11"/>
                    <a:pt x="2" y="11"/>
                  </a:cubicBezTo>
                  <a:cubicBezTo>
                    <a:pt x="1" y="11"/>
                    <a:pt x="1" y="11"/>
                    <a:pt x="0" y="11"/>
                  </a:cubicBezTo>
                  <a:cubicBezTo>
                    <a:pt x="0" y="5"/>
                    <a:pt x="0" y="5"/>
                    <a:pt x="0" y="5"/>
                  </a:cubicBezTo>
                  <a:cubicBezTo>
                    <a:pt x="2" y="4"/>
                    <a:pt x="4" y="4"/>
                    <a:pt x="5" y="3"/>
                  </a:cubicBezTo>
                  <a:cubicBezTo>
                    <a:pt x="7" y="2"/>
                    <a:pt x="9" y="1"/>
                    <a:pt x="10" y="0"/>
                  </a:cubicBezTo>
                  <a:lnTo>
                    <a:pt x="15" y="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65"/>
            <p:cNvSpPr>
              <a:spLocks noEditPoints="1"/>
            </p:cNvSpPr>
            <p:nvPr/>
          </p:nvSpPr>
          <p:spPr bwMode="auto">
            <a:xfrm>
              <a:off x="1761" y="2883"/>
              <a:ext cx="41" cy="59"/>
            </a:xfrm>
            <a:custGeom>
              <a:avLst/>
              <a:gdLst>
                <a:gd name="T0" fmla="*/ 12 w 24"/>
                <a:gd name="T1" fmla="*/ 35 h 35"/>
                <a:gd name="T2" fmla="*/ 0 w 24"/>
                <a:gd name="T3" fmla="*/ 18 h 35"/>
                <a:gd name="T4" fmla="*/ 3 w 24"/>
                <a:gd name="T5" fmla="*/ 5 h 35"/>
                <a:gd name="T6" fmla="*/ 13 w 24"/>
                <a:gd name="T7" fmla="*/ 0 h 35"/>
                <a:gd name="T8" fmla="*/ 24 w 24"/>
                <a:gd name="T9" fmla="*/ 17 h 35"/>
                <a:gd name="T10" fmla="*/ 21 w 24"/>
                <a:gd name="T11" fmla="*/ 31 h 35"/>
                <a:gd name="T12" fmla="*/ 12 w 24"/>
                <a:gd name="T13" fmla="*/ 35 h 35"/>
                <a:gd name="T14" fmla="*/ 12 w 24"/>
                <a:gd name="T15" fmla="*/ 6 h 35"/>
                <a:gd name="T16" fmla="*/ 7 w 24"/>
                <a:gd name="T17" fmla="*/ 18 h 35"/>
                <a:gd name="T18" fmla="*/ 12 w 24"/>
                <a:gd name="T19" fmla="*/ 29 h 35"/>
                <a:gd name="T20" fmla="*/ 17 w 24"/>
                <a:gd name="T21" fmla="*/ 18 h 35"/>
                <a:gd name="T22" fmla="*/ 12 w 24"/>
                <a:gd name="T23"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5">
                  <a:moveTo>
                    <a:pt x="12" y="35"/>
                  </a:moveTo>
                  <a:cubicBezTo>
                    <a:pt x="4" y="35"/>
                    <a:pt x="0" y="30"/>
                    <a:pt x="0" y="18"/>
                  </a:cubicBezTo>
                  <a:cubicBezTo>
                    <a:pt x="0" y="12"/>
                    <a:pt x="1" y="8"/>
                    <a:pt x="3" y="5"/>
                  </a:cubicBezTo>
                  <a:cubicBezTo>
                    <a:pt x="5" y="1"/>
                    <a:pt x="8" y="0"/>
                    <a:pt x="13" y="0"/>
                  </a:cubicBezTo>
                  <a:cubicBezTo>
                    <a:pt x="20" y="0"/>
                    <a:pt x="24" y="6"/>
                    <a:pt x="24" y="17"/>
                  </a:cubicBezTo>
                  <a:cubicBezTo>
                    <a:pt x="24" y="23"/>
                    <a:pt x="23" y="28"/>
                    <a:pt x="21" y="31"/>
                  </a:cubicBezTo>
                  <a:cubicBezTo>
                    <a:pt x="19" y="34"/>
                    <a:pt x="16" y="35"/>
                    <a:pt x="12" y="35"/>
                  </a:cubicBezTo>
                  <a:close/>
                  <a:moveTo>
                    <a:pt x="12" y="6"/>
                  </a:moveTo>
                  <a:cubicBezTo>
                    <a:pt x="9" y="6"/>
                    <a:pt x="7" y="10"/>
                    <a:pt x="7" y="18"/>
                  </a:cubicBezTo>
                  <a:cubicBezTo>
                    <a:pt x="7" y="26"/>
                    <a:pt x="9" y="29"/>
                    <a:pt x="12" y="29"/>
                  </a:cubicBezTo>
                  <a:cubicBezTo>
                    <a:pt x="15" y="29"/>
                    <a:pt x="17" y="26"/>
                    <a:pt x="17" y="18"/>
                  </a:cubicBezTo>
                  <a:cubicBezTo>
                    <a:pt x="17" y="10"/>
                    <a:pt x="15" y="6"/>
                    <a:pt x="12" y="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6"/>
            <p:cNvSpPr>
              <a:spLocks/>
            </p:cNvSpPr>
            <p:nvPr/>
          </p:nvSpPr>
          <p:spPr bwMode="auto">
            <a:xfrm>
              <a:off x="1814" y="2883"/>
              <a:ext cx="25" cy="59"/>
            </a:xfrm>
            <a:custGeom>
              <a:avLst/>
              <a:gdLst>
                <a:gd name="T0" fmla="*/ 15 w 15"/>
                <a:gd name="T1" fmla="*/ 0 h 35"/>
                <a:gd name="T2" fmla="*/ 15 w 15"/>
                <a:gd name="T3" fmla="*/ 35 h 35"/>
                <a:gd name="T4" fmla="*/ 7 w 15"/>
                <a:gd name="T5" fmla="*/ 35 h 35"/>
                <a:gd name="T6" fmla="*/ 7 w 15"/>
                <a:gd name="T7" fmla="*/ 8 h 35"/>
                <a:gd name="T8" fmla="*/ 6 w 15"/>
                <a:gd name="T9" fmla="*/ 9 h 35"/>
                <a:gd name="T10" fmla="*/ 4 w 15"/>
                <a:gd name="T11" fmla="*/ 10 h 35"/>
                <a:gd name="T12" fmla="*/ 2 w 15"/>
                <a:gd name="T13" fmla="*/ 11 h 35"/>
                <a:gd name="T14" fmla="*/ 0 w 15"/>
                <a:gd name="T15" fmla="*/ 11 h 35"/>
                <a:gd name="T16" fmla="*/ 0 w 15"/>
                <a:gd name="T17" fmla="*/ 5 h 35"/>
                <a:gd name="T18" fmla="*/ 6 w 15"/>
                <a:gd name="T19" fmla="*/ 3 h 35"/>
                <a:gd name="T20" fmla="*/ 10 w 15"/>
                <a:gd name="T21" fmla="*/ 0 h 35"/>
                <a:gd name="T22" fmla="*/ 15 w 1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5">
                  <a:moveTo>
                    <a:pt x="15" y="0"/>
                  </a:moveTo>
                  <a:cubicBezTo>
                    <a:pt x="15" y="35"/>
                    <a:pt x="15" y="35"/>
                    <a:pt x="15" y="35"/>
                  </a:cubicBezTo>
                  <a:cubicBezTo>
                    <a:pt x="7" y="35"/>
                    <a:pt x="7" y="35"/>
                    <a:pt x="7" y="35"/>
                  </a:cubicBezTo>
                  <a:cubicBezTo>
                    <a:pt x="7" y="8"/>
                    <a:pt x="7" y="8"/>
                    <a:pt x="7" y="8"/>
                  </a:cubicBezTo>
                  <a:cubicBezTo>
                    <a:pt x="7" y="9"/>
                    <a:pt x="6" y="9"/>
                    <a:pt x="6" y="9"/>
                  </a:cubicBezTo>
                  <a:cubicBezTo>
                    <a:pt x="5" y="10"/>
                    <a:pt x="5" y="10"/>
                    <a:pt x="4" y="10"/>
                  </a:cubicBezTo>
                  <a:cubicBezTo>
                    <a:pt x="4" y="10"/>
                    <a:pt x="3" y="11"/>
                    <a:pt x="2" y="11"/>
                  </a:cubicBezTo>
                  <a:cubicBezTo>
                    <a:pt x="1" y="11"/>
                    <a:pt x="1" y="11"/>
                    <a:pt x="0" y="11"/>
                  </a:cubicBezTo>
                  <a:cubicBezTo>
                    <a:pt x="0" y="5"/>
                    <a:pt x="0" y="5"/>
                    <a:pt x="0" y="5"/>
                  </a:cubicBezTo>
                  <a:cubicBezTo>
                    <a:pt x="2" y="4"/>
                    <a:pt x="4" y="4"/>
                    <a:pt x="6" y="3"/>
                  </a:cubicBezTo>
                  <a:cubicBezTo>
                    <a:pt x="7" y="2"/>
                    <a:pt x="9" y="1"/>
                    <a:pt x="10" y="0"/>
                  </a:cubicBezTo>
                  <a:lnTo>
                    <a:pt x="15" y="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67"/>
            <p:cNvSpPr>
              <a:spLocks noEditPoints="1"/>
            </p:cNvSpPr>
            <p:nvPr/>
          </p:nvSpPr>
          <p:spPr bwMode="auto">
            <a:xfrm>
              <a:off x="1709" y="2966"/>
              <a:ext cx="41" cy="60"/>
            </a:xfrm>
            <a:custGeom>
              <a:avLst/>
              <a:gdLst>
                <a:gd name="T0" fmla="*/ 12 w 24"/>
                <a:gd name="T1" fmla="*/ 35 h 35"/>
                <a:gd name="T2" fmla="*/ 0 w 24"/>
                <a:gd name="T3" fmla="*/ 18 h 35"/>
                <a:gd name="T4" fmla="*/ 3 w 24"/>
                <a:gd name="T5" fmla="*/ 4 h 35"/>
                <a:gd name="T6" fmla="*/ 12 w 24"/>
                <a:gd name="T7" fmla="*/ 0 h 35"/>
                <a:gd name="T8" fmla="*/ 24 w 24"/>
                <a:gd name="T9" fmla="*/ 17 h 35"/>
                <a:gd name="T10" fmla="*/ 21 w 24"/>
                <a:gd name="T11" fmla="*/ 30 h 35"/>
                <a:gd name="T12" fmla="*/ 12 w 24"/>
                <a:gd name="T13" fmla="*/ 35 h 35"/>
                <a:gd name="T14" fmla="*/ 12 w 24"/>
                <a:gd name="T15" fmla="*/ 5 h 35"/>
                <a:gd name="T16" fmla="*/ 7 w 24"/>
                <a:gd name="T17" fmla="*/ 18 h 35"/>
                <a:gd name="T18" fmla="*/ 12 w 24"/>
                <a:gd name="T19" fmla="*/ 29 h 35"/>
                <a:gd name="T20" fmla="*/ 17 w 24"/>
                <a:gd name="T21" fmla="*/ 17 h 35"/>
                <a:gd name="T22" fmla="*/ 12 w 24"/>
                <a:gd name="T23"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5">
                  <a:moveTo>
                    <a:pt x="12" y="35"/>
                  </a:moveTo>
                  <a:cubicBezTo>
                    <a:pt x="4" y="35"/>
                    <a:pt x="0" y="29"/>
                    <a:pt x="0" y="18"/>
                  </a:cubicBezTo>
                  <a:cubicBezTo>
                    <a:pt x="0" y="12"/>
                    <a:pt x="1" y="7"/>
                    <a:pt x="3" y="4"/>
                  </a:cubicBezTo>
                  <a:cubicBezTo>
                    <a:pt x="5" y="1"/>
                    <a:pt x="8" y="0"/>
                    <a:pt x="12" y="0"/>
                  </a:cubicBezTo>
                  <a:cubicBezTo>
                    <a:pt x="20" y="0"/>
                    <a:pt x="24" y="5"/>
                    <a:pt x="24" y="17"/>
                  </a:cubicBezTo>
                  <a:cubicBezTo>
                    <a:pt x="24" y="23"/>
                    <a:pt x="23" y="27"/>
                    <a:pt x="21" y="30"/>
                  </a:cubicBezTo>
                  <a:cubicBezTo>
                    <a:pt x="19" y="33"/>
                    <a:pt x="16" y="35"/>
                    <a:pt x="12" y="35"/>
                  </a:cubicBezTo>
                  <a:close/>
                  <a:moveTo>
                    <a:pt x="12" y="5"/>
                  </a:moveTo>
                  <a:cubicBezTo>
                    <a:pt x="9" y="5"/>
                    <a:pt x="7" y="10"/>
                    <a:pt x="7" y="18"/>
                  </a:cubicBezTo>
                  <a:cubicBezTo>
                    <a:pt x="7" y="25"/>
                    <a:pt x="9" y="29"/>
                    <a:pt x="12" y="29"/>
                  </a:cubicBezTo>
                  <a:cubicBezTo>
                    <a:pt x="15" y="29"/>
                    <a:pt x="17" y="25"/>
                    <a:pt x="17" y="17"/>
                  </a:cubicBezTo>
                  <a:cubicBezTo>
                    <a:pt x="17" y="9"/>
                    <a:pt x="15" y="5"/>
                    <a:pt x="12" y="5"/>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68"/>
            <p:cNvSpPr>
              <a:spLocks/>
            </p:cNvSpPr>
            <p:nvPr/>
          </p:nvSpPr>
          <p:spPr bwMode="auto">
            <a:xfrm>
              <a:off x="1766" y="2965"/>
              <a:ext cx="25" cy="59"/>
            </a:xfrm>
            <a:custGeom>
              <a:avLst/>
              <a:gdLst>
                <a:gd name="T0" fmla="*/ 15 w 15"/>
                <a:gd name="T1" fmla="*/ 0 h 35"/>
                <a:gd name="T2" fmla="*/ 15 w 15"/>
                <a:gd name="T3" fmla="*/ 35 h 35"/>
                <a:gd name="T4" fmla="*/ 7 w 15"/>
                <a:gd name="T5" fmla="*/ 35 h 35"/>
                <a:gd name="T6" fmla="*/ 7 w 15"/>
                <a:gd name="T7" fmla="*/ 9 h 35"/>
                <a:gd name="T8" fmla="*/ 6 w 15"/>
                <a:gd name="T9" fmla="*/ 10 h 35"/>
                <a:gd name="T10" fmla="*/ 4 w 15"/>
                <a:gd name="T11" fmla="*/ 11 h 35"/>
                <a:gd name="T12" fmla="*/ 2 w 15"/>
                <a:gd name="T13" fmla="*/ 12 h 35"/>
                <a:gd name="T14" fmla="*/ 0 w 15"/>
                <a:gd name="T15" fmla="*/ 12 h 35"/>
                <a:gd name="T16" fmla="*/ 0 w 15"/>
                <a:gd name="T17" fmla="*/ 6 h 35"/>
                <a:gd name="T18" fmla="*/ 6 w 15"/>
                <a:gd name="T19" fmla="*/ 3 h 35"/>
                <a:gd name="T20" fmla="*/ 10 w 15"/>
                <a:gd name="T21" fmla="*/ 0 h 35"/>
                <a:gd name="T22" fmla="*/ 15 w 1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5">
                  <a:moveTo>
                    <a:pt x="15" y="0"/>
                  </a:moveTo>
                  <a:cubicBezTo>
                    <a:pt x="15" y="35"/>
                    <a:pt x="15" y="35"/>
                    <a:pt x="15" y="35"/>
                  </a:cubicBezTo>
                  <a:cubicBezTo>
                    <a:pt x="7" y="35"/>
                    <a:pt x="7" y="35"/>
                    <a:pt x="7" y="35"/>
                  </a:cubicBezTo>
                  <a:cubicBezTo>
                    <a:pt x="7" y="9"/>
                    <a:pt x="7" y="9"/>
                    <a:pt x="7" y="9"/>
                  </a:cubicBezTo>
                  <a:cubicBezTo>
                    <a:pt x="7" y="9"/>
                    <a:pt x="6" y="10"/>
                    <a:pt x="6" y="10"/>
                  </a:cubicBezTo>
                  <a:cubicBezTo>
                    <a:pt x="5" y="10"/>
                    <a:pt x="5" y="11"/>
                    <a:pt x="4" y="11"/>
                  </a:cubicBezTo>
                  <a:cubicBezTo>
                    <a:pt x="3" y="11"/>
                    <a:pt x="3" y="11"/>
                    <a:pt x="2" y="12"/>
                  </a:cubicBezTo>
                  <a:cubicBezTo>
                    <a:pt x="1" y="12"/>
                    <a:pt x="1" y="12"/>
                    <a:pt x="0" y="12"/>
                  </a:cubicBezTo>
                  <a:cubicBezTo>
                    <a:pt x="0" y="6"/>
                    <a:pt x="0" y="6"/>
                    <a:pt x="0" y="6"/>
                  </a:cubicBezTo>
                  <a:cubicBezTo>
                    <a:pt x="2" y="5"/>
                    <a:pt x="4" y="4"/>
                    <a:pt x="6" y="3"/>
                  </a:cubicBezTo>
                  <a:cubicBezTo>
                    <a:pt x="7" y="3"/>
                    <a:pt x="9" y="2"/>
                    <a:pt x="10" y="0"/>
                  </a:cubicBezTo>
                  <a:lnTo>
                    <a:pt x="15" y="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9"/>
            <p:cNvSpPr>
              <a:spLocks noEditPoints="1"/>
            </p:cNvSpPr>
            <p:nvPr/>
          </p:nvSpPr>
          <p:spPr bwMode="auto">
            <a:xfrm>
              <a:off x="1809" y="2966"/>
              <a:ext cx="41" cy="60"/>
            </a:xfrm>
            <a:custGeom>
              <a:avLst/>
              <a:gdLst>
                <a:gd name="T0" fmla="*/ 12 w 24"/>
                <a:gd name="T1" fmla="*/ 35 h 35"/>
                <a:gd name="T2" fmla="*/ 0 w 24"/>
                <a:gd name="T3" fmla="*/ 18 h 35"/>
                <a:gd name="T4" fmla="*/ 3 w 24"/>
                <a:gd name="T5" fmla="*/ 4 h 35"/>
                <a:gd name="T6" fmla="*/ 13 w 24"/>
                <a:gd name="T7" fmla="*/ 0 h 35"/>
                <a:gd name="T8" fmla="*/ 24 w 24"/>
                <a:gd name="T9" fmla="*/ 17 h 35"/>
                <a:gd name="T10" fmla="*/ 21 w 24"/>
                <a:gd name="T11" fmla="*/ 30 h 35"/>
                <a:gd name="T12" fmla="*/ 12 w 24"/>
                <a:gd name="T13" fmla="*/ 35 h 35"/>
                <a:gd name="T14" fmla="*/ 12 w 24"/>
                <a:gd name="T15" fmla="*/ 5 h 35"/>
                <a:gd name="T16" fmla="*/ 7 w 24"/>
                <a:gd name="T17" fmla="*/ 18 h 35"/>
                <a:gd name="T18" fmla="*/ 12 w 24"/>
                <a:gd name="T19" fmla="*/ 29 h 35"/>
                <a:gd name="T20" fmla="*/ 17 w 24"/>
                <a:gd name="T21" fmla="*/ 17 h 35"/>
                <a:gd name="T22" fmla="*/ 12 w 24"/>
                <a:gd name="T23"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5">
                  <a:moveTo>
                    <a:pt x="12" y="35"/>
                  </a:moveTo>
                  <a:cubicBezTo>
                    <a:pt x="4" y="35"/>
                    <a:pt x="0" y="29"/>
                    <a:pt x="0" y="18"/>
                  </a:cubicBezTo>
                  <a:cubicBezTo>
                    <a:pt x="0" y="12"/>
                    <a:pt x="1" y="7"/>
                    <a:pt x="3" y="4"/>
                  </a:cubicBezTo>
                  <a:cubicBezTo>
                    <a:pt x="5" y="1"/>
                    <a:pt x="8" y="0"/>
                    <a:pt x="13" y="0"/>
                  </a:cubicBezTo>
                  <a:cubicBezTo>
                    <a:pt x="21" y="0"/>
                    <a:pt x="24" y="5"/>
                    <a:pt x="24" y="17"/>
                  </a:cubicBezTo>
                  <a:cubicBezTo>
                    <a:pt x="24" y="23"/>
                    <a:pt x="23" y="27"/>
                    <a:pt x="21" y="30"/>
                  </a:cubicBezTo>
                  <a:cubicBezTo>
                    <a:pt x="19" y="33"/>
                    <a:pt x="16" y="35"/>
                    <a:pt x="12" y="35"/>
                  </a:cubicBezTo>
                  <a:close/>
                  <a:moveTo>
                    <a:pt x="12" y="5"/>
                  </a:moveTo>
                  <a:cubicBezTo>
                    <a:pt x="9" y="5"/>
                    <a:pt x="7" y="10"/>
                    <a:pt x="7" y="18"/>
                  </a:cubicBezTo>
                  <a:cubicBezTo>
                    <a:pt x="7" y="25"/>
                    <a:pt x="9" y="29"/>
                    <a:pt x="12" y="29"/>
                  </a:cubicBezTo>
                  <a:cubicBezTo>
                    <a:pt x="15" y="29"/>
                    <a:pt x="17" y="25"/>
                    <a:pt x="17" y="17"/>
                  </a:cubicBezTo>
                  <a:cubicBezTo>
                    <a:pt x="17" y="9"/>
                    <a:pt x="15" y="5"/>
                    <a:pt x="12" y="5"/>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0"/>
            <p:cNvSpPr>
              <a:spLocks noEditPoints="1"/>
            </p:cNvSpPr>
            <p:nvPr/>
          </p:nvSpPr>
          <p:spPr bwMode="auto">
            <a:xfrm>
              <a:off x="1709" y="3048"/>
              <a:ext cx="41" cy="62"/>
            </a:xfrm>
            <a:custGeom>
              <a:avLst/>
              <a:gdLst>
                <a:gd name="T0" fmla="*/ 12 w 24"/>
                <a:gd name="T1" fmla="*/ 36 h 36"/>
                <a:gd name="T2" fmla="*/ 0 w 24"/>
                <a:gd name="T3" fmla="*/ 19 h 36"/>
                <a:gd name="T4" fmla="*/ 3 w 24"/>
                <a:gd name="T5" fmla="*/ 5 h 36"/>
                <a:gd name="T6" fmla="*/ 12 w 24"/>
                <a:gd name="T7" fmla="*/ 0 h 36"/>
                <a:gd name="T8" fmla="*/ 24 w 24"/>
                <a:gd name="T9" fmla="*/ 18 h 36"/>
                <a:gd name="T10" fmla="*/ 21 w 24"/>
                <a:gd name="T11" fmla="*/ 31 h 36"/>
                <a:gd name="T12" fmla="*/ 12 w 24"/>
                <a:gd name="T13" fmla="*/ 36 h 36"/>
                <a:gd name="T14" fmla="*/ 12 w 24"/>
                <a:gd name="T15" fmla="*/ 6 h 36"/>
                <a:gd name="T16" fmla="*/ 7 w 24"/>
                <a:gd name="T17" fmla="*/ 18 h 36"/>
                <a:gd name="T18" fmla="*/ 12 w 24"/>
                <a:gd name="T19" fmla="*/ 30 h 36"/>
                <a:gd name="T20" fmla="*/ 17 w 24"/>
                <a:gd name="T21" fmla="*/ 18 h 36"/>
                <a:gd name="T22" fmla="*/ 12 w 24"/>
                <a:gd name="T23"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6">
                  <a:moveTo>
                    <a:pt x="12" y="36"/>
                  </a:moveTo>
                  <a:cubicBezTo>
                    <a:pt x="4" y="36"/>
                    <a:pt x="0" y="30"/>
                    <a:pt x="0" y="19"/>
                  </a:cubicBezTo>
                  <a:cubicBezTo>
                    <a:pt x="0" y="13"/>
                    <a:pt x="1" y="8"/>
                    <a:pt x="3" y="5"/>
                  </a:cubicBezTo>
                  <a:cubicBezTo>
                    <a:pt x="5" y="2"/>
                    <a:pt x="8" y="0"/>
                    <a:pt x="12" y="0"/>
                  </a:cubicBezTo>
                  <a:cubicBezTo>
                    <a:pt x="20" y="0"/>
                    <a:pt x="24" y="6"/>
                    <a:pt x="24" y="18"/>
                  </a:cubicBezTo>
                  <a:cubicBezTo>
                    <a:pt x="24" y="24"/>
                    <a:pt x="23" y="28"/>
                    <a:pt x="21" y="31"/>
                  </a:cubicBezTo>
                  <a:cubicBezTo>
                    <a:pt x="19" y="34"/>
                    <a:pt x="16" y="36"/>
                    <a:pt x="12" y="36"/>
                  </a:cubicBezTo>
                  <a:close/>
                  <a:moveTo>
                    <a:pt x="12" y="6"/>
                  </a:moveTo>
                  <a:cubicBezTo>
                    <a:pt x="9" y="6"/>
                    <a:pt x="7" y="10"/>
                    <a:pt x="7" y="18"/>
                  </a:cubicBezTo>
                  <a:cubicBezTo>
                    <a:pt x="7" y="26"/>
                    <a:pt x="9" y="30"/>
                    <a:pt x="12" y="30"/>
                  </a:cubicBezTo>
                  <a:cubicBezTo>
                    <a:pt x="15" y="30"/>
                    <a:pt x="17" y="26"/>
                    <a:pt x="17" y="18"/>
                  </a:cubicBezTo>
                  <a:cubicBezTo>
                    <a:pt x="17" y="10"/>
                    <a:pt x="15" y="6"/>
                    <a:pt x="12" y="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71"/>
            <p:cNvSpPr>
              <a:spLocks noEditPoints="1"/>
            </p:cNvSpPr>
            <p:nvPr/>
          </p:nvSpPr>
          <p:spPr bwMode="auto">
            <a:xfrm>
              <a:off x="1761" y="3048"/>
              <a:ext cx="41" cy="62"/>
            </a:xfrm>
            <a:custGeom>
              <a:avLst/>
              <a:gdLst>
                <a:gd name="T0" fmla="*/ 12 w 24"/>
                <a:gd name="T1" fmla="*/ 36 h 36"/>
                <a:gd name="T2" fmla="*/ 0 w 24"/>
                <a:gd name="T3" fmla="*/ 19 h 36"/>
                <a:gd name="T4" fmla="*/ 3 w 24"/>
                <a:gd name="T5" fmla="*/ 5 h 36"/>
                <a:gd name="T6" fmla="*/ 13 w 24"/>
                <a:gd name="T7" fmla="*/ 0 h 36"/>
                <a:gd name="T8" fmla="*/ 24 w 24"/>
                <a:gd name="T9" fmla="*/ 18 h 36"/>
                <a:gd name="T10" fmla="*/ 21 w 24"/>
                <a:gd name="T11" fmla="*/ 31 h 36"/>
                <a:gd name="T12" fmla="*/ 12 w 24"/>
                <a:gd name="T13" fmla="*/ 36 h 36"/>
                <a:gd name="T14" fmla="*/ 12 w 24"/>
                <a:gd name="T15" fmla="*/ 6 h 36"/>
                <a:gd name="T16" fmla="*/ 7 w 24"/>
                <a:gd name="T17" fmla="*/ 18 h 36"/>
                <a:gd name="T18" fmla="*/ 12 w 24"/>
                <a:gd name="T19" fmla="*/ 30 h 36"/>
                <a:gd name="T20" fmla="*/ 17 w 24"/>
                <a:gd name="T21" fmla="*/ 18 h 36"/>
                <a:gd name="T22" fmla="*/ 12 w 24"/>
                <a:gd name="T23"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6">
                  <a:moveTo>
                    <a:pt x="12" y="36"/>
                  </a:moveTo>
                  <a:cubicBezTo>
                    <a:pt x="4" y="36"/>
                    <a:pt x="0" y="30"/>
                    <a:pt x="0" y="19"/>
                  </a:cubicBezTo>
                  <a:cubicBezTo>
                    <a:pt x="0" y="13"/>
                    <a:pt x="1" y="8"/>
                    <a:pt x="3" y="5"/>
                  </a:cubicBezTo>
                  <a:cubicBezTo>
                    <a:pt x="5" y="2"/>
                    <a:pt x="8" y="0"/>
                    <a:pt x="13" y="0"/>
                  </a:cubicBezTo>
                  <a:cubicBezTo>
                    <a:pt x="20" y="0"/>
                    <a:pt x="24" y="6"/>
                    <a:pt x="24" y="18"/>
                  </a:cubicBezTo>
                  <a:cubicBezTo>
                    <a:pt x="24" y="24"/>
                    <a:pt x="23" y="28"/>
                    <a:pt x="21" y="31"/>
                  </a:cubicBezTo>
                  <a:cubicBezTo>
                    <a:pt x="19" y="34"/>
                    <a:pt x="16" y="36"/>
                    <a:pt x="12" y="36"/>
                  </a:cubicBezTo>
                  <a:close/>
                  <a:moveTo>
                    <a:pt x="12" y="6"/>
                  </a:moveTo>
                  <a:cubicBezTo>
                    <a:pt x="9" y="6"/>
                    <a:pt x="7" y="10"/>
                    <a:pt x="7" y="18"/>
                  </a:cubicBezTo>
                  <a:cubicBezTo>
                    <a:pt x="7" y="26"/>
                    <a:pt x="9" y="30"/>
                    <a:pt x="12" y="30"/>
                  </a:cubicBezTo>
                  <a:cubicBezTo>
                    <a:pt x="15" y="30"/>
                    <a:pt x="17" y="26"/>
                    <a:pt x="17" y="18"/>
                  </a:cubicBezTo>
                  <a:cubicBezTo>
                    <a:pt x="17" y="10"/>
                    <a:pt x="15" y="6"/>
                    <a:pt x="12" y="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72"/>
            <p:cNvSpPr>
              <a:spLocks/>
            </p:cNvSpPr>
            <p:nvPr/>
          </p:nvSpPr>
          <p:spPr bwMode="auto">
            <a:xfrm>
              <a:off x="1814" y="3048"/>
              <a:ext cx="25" cy="60"/>
            </a:xfrm>
            <a:custGeom>
              <a:avLst/>
              <a:gdLst>
                <a:gd name="T0" fmla="*/ 15 w 15"/>
                <a:gd name="T1" fmla="*/ 0 h 35"/>
                <a:gd name="T2" fmla="*/ 15 w 15"/>
                <a:gd name="T3" fmla="*/ 35 h 35"/>
                <a:gd name="T4" fmla="*/ 7 w 15"/>
                <a:gd name="T5" fmla="*/ 35 h 35"/>
                <a:gd name="T6" fmla="*/ 7 w 15"/>
                <a:gd name="T7" fmla="*/ 9 h 35"/>
                <a:gd name="T8" fmla="*/ 6 w 15"/>
                <a:gd name="T9" fmla="*/ 10 h 35"/>
                <a:gd name="T10" fmla="*/ 4 w 15"/>
                <a:gd name="T11" fmla="*/ 11 h 35"/>
                <a:gd name="T12" fmla="*/ 2 w 15"/>
                <a:gd name="T13" fmla="*/ 11 h 35"/>
                <a:gd name="T14" fmla="*/ 0 w 15"/>
                <a:gd name="T15" fmla="*/ 12 h 35"/>
                <a:gd name="T16" fmla="*/ 0 w 15"/>
                <a:gd name="T17" fmla="*/ 5 h 35"/>
                <a:gd name="T18" fmla="*/ 6 w 15"/>
                <a:gd name="T19" fmla="*/ 3 h 35"/>
                <a:gd name="T20" fmla="*/ 10 w 15"/>
                <a:gd name="T21" fmla="*/ 0 h 35"/>
                <a:gd name="T22" fmla="*/ 15 w 1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5">
                  <a:moveTo>
                    <a:pt x="15" y="0"/>
                  </a:moveTo>
                  <a:cubicBezTo>
                    <a:pt x="15" y="35"/>
                    <a:pt x="15" y="35"/>
                    <a:pt x="15" y="35"/>
                  </a:cubicBezTo>
                  <a:cubicBezTo>
                    <a:pt x="7" y="35"/>
                    <a:pt x="7" y="35"/>
                    <a:pt x="7" y="35"/>
                  </a:cubicBezTo>
                  <a:cubicBezTo>
                    <a:pt x="7" y="9"/>
                    <a:pt x="7" y="9"/>
                    <a:pt x="7" y="9"/>
                  </a:cubicBezTo>
                  <a:cubicBezTo>
                    <a:pt x="7" y="9"/>
                    <a:pt x="6" y="9"/>
                    <a:pt x="6" y="10"/>
                  </a:cubicBezTo>
                  <a:cubicBezTo>
                    <a:pt x="5" y="10"/>
                    <a:pt x="5" y="10"/>
                    <a:pt x="4" y="11"/>
                  </a:cubicBezTo>
                  <a:cubicBezTo>
                    <a:pt x="4" y="11"/>
                    <a:pt x="3" y="11"/>
                    <a:pt x="2" y="11"/>
                  </a:cubicBezTo>
                  <a:cubicBezTo>
                    <a:pt x="1" y="11"/>
                    <a:pt x="1" y="12"/>
                    <a:pt x="0" y="12"/>
                  </a:cubicBezTo>
                  <a:cubicBezTo>
                    <a:pt x="0" y="5"/>
                    <a:pt x="0" y="5"/>
                    <a:pt x="0" y="5"/>
                  </a:cubicBezTo>
                  <a:cubicBezTo>
                    <a:pt x="2" y="5"/>
                    <a:pt x="4" y="4"/>
                    <a:pt x="6" y="3"/>
                  </a:cubicBezTo>
                  <a:cubicBezTo>
                    <a:pt x="7" y="2"/>
                    <a:pt x="9" y="1"/>
                    <a:pt x="10" y="0"/>
                  </a:cubicBezTo>
                  <a:lnTo>
                    <a:pt x="15" y="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73"/>
            <p:cNvSpPr>
              <a:spLocks/>
            </p:cNvSpPr>
            <p:nvPr/>
          </p:nvSpPr>
          <p:spPr bwMode="auto">
            <a:xfrm>
              <a:off x="1915" y="2883"/>
              <a:ext cx="25" cy="59"/>
            </a:xfrm>
            <a:custGeom>
              <a:avLst/>
              <a:gdLst>
                <a:gd name="T0" fmla="*/ 15 w 15"/>
                <a:gd name="T1" fmla="*/ 0 h 35"/>
                <a:gd name="T2" fmla="*/ 15 w 15"/>
                <a:gd name="T3" fmla="*/ 35 h 35"/>
                <a:gd name="T4" fmla="*/ 7 w 15"/>
                <a:gd name="T5" fmla="*/ 35 h 35"/>
                <a:gd name="T6" fmla="*/ 7 w 15"/>
                <a:gd name="T7" fmla="*/ 8 h 35"/>
                <a:gd name="T8" fmla="*/ 6 w 15"/>
                <a:gd name="T9" fmla="*/ 9 h 35"/>
                <a:gd name="T10" fmla="*/ 4 w 15"/>
                <a:gd name="T11" fmla="*/ 10 h 35"/>
                <a:gd name="T12" fmla="*/ 2 w 15"/>
                <a:gd name="T13" fmla="*/ 11 h 35"/>
                <a:gd name="T14" fmla="*/ 0 w 15"/>
                <a:gd name="T15" fmla="*/ 11 h 35"/>
                <a:gd name="T16" fmla="*/ 0 w 15"/>
                <a:gd name="T17" fmla="*/ 5 h 35"/>
                <a:gd name="T18" fmla="*/ 6 w 15"/>
                <a:gd name="T19" fmla="*/ 3 h 35"/>
                <a:gd name="T20" fmla="*/ 10 w 15"/>
                <a:gd name="T21" fmla="*/ 0 h 35"/>
                <a:gd name="T22" fmla="*/ 15 w 1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5">
                  <a:moveTo>
                    <a:pt x="15" y="0"/>
                  </a:moveTo>
                  <a:cubicBezTo>
                    <a:pt x="15" y="35"/>
                    <a:pt x="15" y="35"/>
                    <a:pt x="15" y="35"/>
                  </a:cubicBezTo>
                  <a:cubicBezTo>
                    <a:pt x="7" y="35"/>
                    <a:pt x="7" y="35"/>
                    <a:pt x="7" y="35"/>
                  </a:cubicBezTo>
                  <a:cubicBezTo>
                    <a:pt x="7" y="8"/>
                    <a:pt x="7" y="8"/>
                    <a:pt x="7" y="8"/>
                  </a:cubicBezTo>
                  <a:cubicBezTo>
                    <a:pt x="7" y="9"/>
                    <a:pt x="7" y="9"/>
                    <a:pt x="6" y="9"/>
                  </a:cubicBezTo>
                  <a:cubicBezTo>
                    <a:pt x="5" y="10"/>
                    <a:pt x="5" y="10"/>
                    <a:pt x="4" y="10"/>
                  </a:cubicBezTo>
                  <a:cubicBezTo>
                    <a:pt x="4" y="10"/>
                    <a:pt x="3" y="11"/>
                    <a:pt x="2" y="11"/>
                  </a:cubicBezTo>
                  <a:cubicBezTo>
                    <a:pt x="2" y="11"/>
                    <a:pt x="1" y="11"/>
                    <a:pt x="0" y="11"/>
                  </a:cubicBezTo>
                  <a:cubicBezTo>
                    <a:pt x="0" y="5"/>
                    <a:pt x="0" y="5"/>
                    <a:pt x="0" y="5"/>
                  </a:cubicBezTo>
                  <a:cubicBezTo>
                    <a:pt x="2" y="4"/>
                    <a:pt x="4" y="4"/>
                    <a:pt x="6" y="3"/>
                  </a:cubicBezTo>
                  <a:cubicBezTo>
                    <a:pt x="7" y="2"/>
                    <a:pt x="9" y="1"/>
                    <a:pt x="10" y="0"/>
                  </a:cubicBezTo>
                  <a:lnTo>
                    <a:pt x="15" y="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74"/>
            <p:cNvSpPr>
              <a:spLocks noEditPoints="1"/>
            </p:cNvSpPr>
            <p:nvPr/>
          </p:nvSpPr>
          <p:spPr bwMode="auto">
            <a:xfrm>
              <a:off x="1909" y="2966"/>
              <a:ext cx="43" cy="60"/>
            </a:xfrm>
            <a:custGeom>
              <a:avLst/>
              <a:gdLst>
                <a:gd name="T0" fmla="*/ 12 w 25"/>
                <a:gd name="T1" fmla="*/ 35 h 35"/>
                <a:gd name="T2" fmla="*/ 0 w 25"/>
                <a:gd name="T3" fmla="*/ 18 h 35"/>
                <a:gd name="T4" fmla="*/ 3 w 25"/>
                <a:gd name="T5" fmla="*/ 4 h 35"/>
                <a:gd name="T6" fmla="*/ 13 w 25"/>
                <a:gd name="T7" fmla="*/ 0 h 35"/>
                <a:gd name="T8" fmla="*/ 25 w 25"/>
                <a:gd name="T9" fmla="*/ 17 h 35"/>
                <a:gd name="T10" fmla="*/ 21 w 25"/>
                <a:gd name="T11" fmla="*/ 30 h 35"/>
                <a:gd name="T12" fmla="*/ 12 w 25"/>
                <a:gd name="T13" fmla="*/ 35 h 35"/>
                <a:gd name="T14" fmla="*/ 12 w 25"/>
                <a:gd name="T15" fmla="*/ 5 h 35"/>
                <a:gd name="T16" fmla="*/ 7 w 25"/>
                <a:gd name="T17" fmla="*/ 18 h 35"/>
                <a:gd name="T18" fmla="*/ 12 w 25"/>
                <a:gd name="T19" fmla="*/ 29 h 35"/>
                <a:gd name="T20" fmla="*/ 17 w 25"/>
                <a:gd name="T21" fmla="*/ 17 h 35"/>
                <a:gd name="T22" fmla="*/ 12 w 25"/>
                <a:gd name="T23"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35">
                  <a:moveTo>
                    <a:pt x="12" y="35"/>
                  </a:moveTo>
                  <a:cubicBezTo>
                    <a:pt x="4" y="35"/>
                    <a:pt x="0" y="29"/>
                    <a:pt x="0" y="18"/>
                  </a:cubicBezTo>
                  <a:cubicBezTo>
                    <a:pt x="0" y="12"/>
                    <a:pt x="1" y="7"/>
                    <a:pt x="3" y="4"/>
                  </a:cubicBezTo>
                  <a:cubicBezTo>
                    <a:pt x="5" y="1"/>
                    <a:pt x="8" y="0"/>
                    <a:pt x="13" y="0"/>
                  </a:cubicBezTo>
                  <a:cubicBezTo>
                    <a:pt x="21" y="0"/>
                    <a:pt x="25" y="5"/>
                    <a:pt x="25" y="17"/>
                  </a:cubicBezTo>
                  <a:cubicBezTo>
                    <a:pt x="25" y="23"/>
                    <a:pt x="23" y="27"/>
                    <a:pt x="21" y="30"/>
                  </a:cubicBezTo>
                  <a:cubicBezTo>
                    <a:pt x="19" y="33"/>
                    <a:pt x="16" y="35"/>
                    <a:pt x="12" y="35"/>
                  </a:cubicBezTo>
                  <a:close/>
                  <a:moveTo>
                    <a:pt x="12" y="5"/>
                  </a:moveTo>
                  <a:cubicBezTo>
                    <a:pt x="9" y="5"/>
                    <a:pt x="7" y="10"/>
                    <a:pt x="7" y="18"/>
                  </a:cubicBezTo>
                  <a:cubicBezTo>
                    <a:pt x="7" y="25"/>
                    <a:pt x="9" y="29"/>
                    <a:pt x="12" y="29"/>
                  </a:cubicBezTo>
                  <a:cubicBezTo>
                    <a:pt x="15" y="29"/>
                    <a:pt x="17" y="25"/>
                    <a:pt x="17" y="17"/>
                  </a:cubicBezTo>
                  <a:cubicBezTo>
                    <a:pt x="17" y="9"/>
                    <a:pt x="15" y="5"/>
                    <a:pt x="12" y="5"/>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75"/>
            <p:cNvSpPr>
              <a:spLocks noEditPoints="1"/>
            </p:cNvSpPr>
            <p:nvPr/>
          </p:nvSpPr>
          <p:spPr bwMode="auto">
            <a:xfrm>
              <a:off x="1909" y="3048"/>
              <a:ext cx="43" cy="62"/>
            </a:xfrm>
            <a:custGeom>
              <a:avLst/>
              <a:gdLst>
                <a:gd name="T0" fmla="*/ 12 w 25"/>
                <a:gd name="T1" fmla="*/ 36 h 36"/>
                <a:gd name="T2" fmla="*/ 0 w 25"/>
                <a:gd name="T3" fmla="*/ 19 h 36"/>
                <a:gd name="T4" fmla="*/ 3 w 25"/>
                <a:gd name="T5" fmla="*/ 5 h 36"/>
                <a:gd name="T6" fmla="*/ 13 w 25"/>
                <a:gd name="T7" fmla="*/ 0 h 36"/>
                <a:gd name="T8" fmla="*/ 25 w 25"/>
                <a:gd name="T9" fmla="*/ 18 h 36"/>
                <a:gd name="T10" fmla="*/ 21 w 25"/>
                <a:gd name="T11" fmla="*/ 31 h 36"/>
                <a:gd name="T12" fmla="*/ 12 w 25"/>
                <a:gd name="T13" fmla="*/ 36 h 36"/>
                <a:gd name="T14" fmla="*/ 12 w 25"/>
                <a:gd name="T15" fmla="*/ 6 h 36"/>
                <a:gd name="T16" fmla="*/ 7 w 25"/>
                <a:gd name="T17" fmla="*/ 18 h 36"/>
                <a:gd name="T18" fmla="*/ 12 w 25"/>
                <a:gd name="T19" fmla="*/ 30 h 36"/>
                <a:gd name="T20" fmla="*/ 17 w 25"/>
                <a:gd name="T21" fmla="*/ 18 h 36"/>
                <a:gd name="T22" fmla="*/ 12 w 25"/>
                <a:gd name="T23"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36">
                  <a:moveTo>
                    <a:pt x="12" y="36"/>
                  </a:moveTo>
                  <a:cubicBezTo>
                    <a:pt x="4" y="36"/>
                    <a:pt x="0" y="30"/>
                    <a:pt x="0" y="19"/>
                  </a:cubicBezTo>
                  <a:cubicBezTo>
                    <a:pt x="0" y="13"/>
                    <a:pt x="1" y="8"/>
                    <a:pt x="3" y="5"/>
                  </a:cubicBezTo>
                  <a:cubicBezTo>
                    <a:pt x="5" y="2"/>
                    <a:pt x="8" y="0"/>
                    <a:pt x="13" y="0"/>
                  </a:cubicBezTo>
                  <a:cubicBezTo>
                    <a:pt x="21" y="0"/>
                    <a:pt x="25" y="6"/>
                    <a:pt x="25" y="18"/>
                  </a:cubicBezTo>
                  <a:cubicBezTo>
                    <a:pt x="25" y="24"/>
                    <a:pt x="23" y="28"/>
                    <a:pt x="21" y="31"/>
                  </a:cubicBezTo>
                  <a:cubicBezTo>
                    <a:pt x="19" y="34"/>
                    <a:pt x="16" y="36"/>
                    <a:pt x="12" y="36"/>
                  </a:cubicBezTo>
                  <a:close/>
                  <a:moveTo>
                    <a:pt x="12" y="6"/>
                  </a:moveTo>
                  <a:cubicBezTo>
                    <a:pt x="9" y="6"/>
                    <a:pt x="7" y="10"/>
                    <a:pt x="7" y="18"/>
                  </a:cubicBezTo>
                  <a:cubicBezTo>
                    <a:pt x="7" y="26"/>
                    <a:pt x="9" y="30"/>
                    <a:pt x="12" y="30"/>
                  </a:cubicBezTo>
                  <a:cubicBezTo>
                    <a:pt x="15" y="30"/>
                    <a:pt x="17" y="26"/>
                    <a:pt x="17" y="18"/>
                  </a:cubicBezTo>
                  <a:cubicBezTo>
                    <a:pt x="17" y="10"/>
                    <a:pt x="15" y="6"/>
                    <a:pt x="12" y="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6"/>
            <p:cNvSpPr>
              <a:spLocks noEditPoints="1"/>
            </p:cNvSpPr>
            <p:nvPr/>
          </p:nvSpPr>
          <p:spPr bwMode="auto">
            <a:xfrm>
              <a:off x="1858" y="2883"/>
              <a:ext cx="41" cy="59"/>
            </a:xfrm>
            <a:custGeom>
              <a:avLst/>
              <a:gdLst>
                <a:gd name="T0" fmla="*/ 12 w 24"/>
                <a:gd name="T1" fmla="*/ 35 h 35"/>
                <a:gd name="T2" fmla="*/ 0 w 24"/>
                <a:gd name="T3" fmla="*/ 18 h 35"/>
                <a:gd name="T4" fmla="*/ 3 w 24"/>
                <a:gd name="T5" fmla="*/ 5 h 35"/>
                <a:gd name="T6" fmla="*/ 13 w 24"/>
                <a:gd name="T7" fmla="*/ 0 h 35"/>
                <a:gd name="T8" fmla="*/ 24 w 24"/>
                <a:gd name="T9" fmla="*/ 17 h 35"/>
                <a:gd name="T10" fmla="*/ 21 w 24"/>
                <a:gd name="T11" fmla="*/ 31 h 35"/>
                <a:gd name="T12" fmla="*/ 12 w 24"/>
                <a:gd name="T13" fmla="*/ 35 h 35"/>
                <a:gd name="T14" fmla="*/ 12 w 24"/>
                <a:gd name="T15" fmla="*/ 6 h 35"/>
                <a:gd name="T16" fmla="*/ 7 w 24"/>
                <a:gd name="T17" fmla="*/ 18 h 35"/>
                <a:gd name="T18" fmla="*/ 12 w 24"/>
                <a:gd name="T19" fmla="*/ 29 h 35"/>
                <a:gd name="T20" fmla="*/ 17 w 24"/>
                <a:gd name="T21" fmla="*/ 18 h 35"/>
                <a:gd name="T22" fmla="*/ 12 w 24"/>
                <a:gd name="T23"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5">
                  <a:moveTo>
                    <a:pt x="12" y="35"/>
                  </a:moveTo>
                  <a:cubicBezTo>
                    <a:pt x="4" y="35"/>
                    <a:pt x="0" y="30"/>
                    <a:pt x="0" y="18"/>
                  </a:cubicBezTo>
                  <a:cubicBezTo>
                    <a:pt x="0" y="12"/>
                    <a:pt x="1" y="8"/>
                    <a:pt x="3" y="5"/>
                  </a:cubicBezTo>
                  <a:cubicBezTo>
                    <a:pt x="5" y="1"/>
                    <a:pt x="8" y="0"/>
                    <a:pt x="13" y="0"/>
                  </a:cubicBezTo>
                  <a:cubicBezTo>
                    <a:pt x="20" y="0"/>
                    <a:pt x="24" y="6"/>
                    <a:pt x="24" y="17"/>
                  </a:cubicBezTo>
                  <a:cubicBezTo>
                    <a:pt x="24" y="23"/>
                    <a:pt x="23" y="28"/>
                    <a:pt x="21" y="31"/>
                  </a:cubicBezTo>
                  <a:cubicBezTo>
                    <a:pt x="19" y="34"/>
                    <a:pt x="16" y="35"/>
                    <a:pt x="12" y="35"/>
                  </a:cubicBezTo>
                  <a:close/>
                  <a:moveTo>
                    <a:pt x="12" y="6"/>
                  </a:moveTo>
                  <a:cubicBezTo>
                    <a:pt x="9" y="6"/>
                    <a:pt x="7" y="10"/>
                    <a:pt x="7" y="18"/>
                  </a:cubicBezTo>
                  <a:cubicBezTo>
                    <a:pt x="7" y="26"/>
                    <a:pt x="9" y="29"/>
                    <a:pt x="12" y="29"/>
                  </a:cubicBezTo>
                  <a:cubicBezTo>
                    <a:pt x="15" y="29"/>
                    <a:pt x="17" y="26"/>
                    <a:pt x="17" y="18"/>
                  </a:cubicBezTo>
                  <a:cubicBezTo>
                    <a:pt x="17" y="10"/>
                    <a:pt x="15" y="6"/>
                    <a:pt x="12" y="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7"/>
            <p:cNvSpPr>
              <a:spLocks/>
            </p:cNvSpPr>
            <p:nvPr/>
          </p:nvSpPr>
          <p:spPr bwMode="auto">
            <a:xfrm>
              <a:off x="1863" y="2965"/>
              <a:ext cx="26" cy="59"/>
            </a:xfrm>
            <a:custGeom>
              <a:avLst/>
              <a:gdLst>
                <a:gd name="T0" fmla="*/ 15 w 15"/>
                <a:gd name="T1" fmla="*/ 0 h 35"/>
                <a:gd name="T2" fmla="*/ 15 w 15"/>
                <a:gd name="T3" fmla="*/ 35 h 35"/>
                <a:gd name="T4" fmla="*/ 7 w 15"/>
                <a:gd name="T5" fmla="*/ 35 h 35"/>
                <a:gd name="T6" fmla="*/ 7 w 15"/>
                <a:gd name="T7" fmla="*/ 9 h 35"/>
                <a:gd name="T8" fmla="*/ 6 w 15"/>
                <a:gd name="T9" fmla="*/ 10 h 35"/>
                <a:gd name="T10" fmla="*/ 4 w 15"/>
                <a:gd name="T11" fmla="*/ 11 h 35"/>
                <a:gd name="T12" fmla="*/ 2 w 15"/>
                <a:gd name="T13" fmla="*/ 12 h 35"/>
                <a:gd name="T14" fmla="*/ 0 w 15"/>
                <a:gd name="T15" fmla="*/ 12 h 35"/>
                <a:gd name="T16" fmla="*/ 0 w 15"/>
                <a:gd name="T17" fmla="*/ 6 h 35"/>
                <a:gd name="T18" fmla="*/ 6 w 15"/>
                <a:gd name="T19" fmla="*/ 3 h 35"/>
                <a:gd name="T20" fmla="*/ 10 w 15"/>
                <a:gd name="T21" fmla="*/ 0 h 35"/>
                <a:gd name="T22" fmla="*/ 15 w 1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5">
                  <a:moveTo>
                    <a:pt x="15" y="0"/>
                  </a:moveTo>
                  <a:cubicBezTo>
                    <a:pt x="15" y="35"/>
                    <a:pt x="15" y="35"/>
                    <a:pt x="15" y="35"/>
                  </a:cubicBezTo>
                  <a:cubicBezTo>
                    <a:pt x="7" y="35"/>
                    <a:pt x="7" y="35"/>
                    <a:pt x="7" y="35"/>
                  </a:cubicBezTo>
                  <a:cubicBezTo>
                    <a:pt x="7" y="9"/>
                    <a:pt x="7" y="9"/>
                    <a:pt x="7" y="9"/>
                  </a:cubicBezTo>
                  <a:cubicBezTo>
                    <a:pt x="7" y="9"/>
                    <a:pt x="6" y="10"/>
                    <a:pt x="6" y="10"/>
                  </a:cubicBezTo>
                  <a:cubicBezTo>
                    <a:pt x="5" y="10"/>
                    <a:pt x="5" y="11"/>
                    <a:pt x="4" y="11"/>
                  </a:cubicBezTo>
                  <a:cubicBezTo>
                    <a:pt x="3" y="11"/>
                    <a:pt x="3" y="11"/>
                    <a:pt x="2" y="12"/>
                  </a:cubicBezTo>
                  <a:cubicBezTo>
                    <a:pt x="1" y="12"/>
                    <a:pt x="1" y="12"/>
                    <a:pt x="0" y="12"/>
                  </a:cubicBezTo>
                  <a:cubicBezTo>
                    <a:pt x="0" y="6"/>
                    <a:pt x="0" y="6"/>
                    <a:pt x="0" y="6"/>
                  </a:cubicBezTo>
                  <a:cubicBezTo>
                    <a:pt x="2" y="5"/>
                    <a:pt x="4" y="4"/>
                    <a:pt x="6" y="3"/>
                  </a:cubicBezTo>
                  <a:cubicBezTo>
                    <a:pt x="7" y="3"/>
                    <a:pt x="9" y="2"/>
                    <a:pt x="10" y="0"/>
                  </a:cubicBezTo>
                  <a:lnTo>
                    <a:pt x="15" y="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78"/>
            <p:cNvSpPr>
              <a:spLocks noEditPoints="1"/>
            </p:cNvSpPr>
            <p:nvPr/>
          </p:nvSpPr>
          <p:spPr bwMode="auto">
            <a:xfrm>
              <a:off x="1858" y="3048"/>
              <a:ext cx="41" cy="62"/>
            </a:xfrm>
            <a:custGeom>
              <a:avLst/>
              <a:gdLst>
                <a:gd name="T0" fmla="*/ 12 w 24"/>
                <a:gd name="T1" fmla="*/ 36 h 36"/>
                <a:gd name="T2" fmla="*/ 0 w 24"/>
                <a:gd name="T3" fmla="*/ 19 h 36"/>
                <a:gd name="T4" fmla="*/ 3 w 24"/>
                <a:gd name="T5" fmla="*/ 5 h 36"/>
                <a:gd name="T6" fmla="*/ 13 w 24"/>
                <a:gd name="T7" fmla="*/ 0 h 36"/>
                <a:gd name="T8" fmla="*/ 24 w 24"/>
                <a:gd name="T9" fmla="*/ 18 h 36"/>
                <a:gd name="T10" fmla="*/ 21 w 24"/>
                <a:gd name="T11" fmla="*/ 31 h 36"/>
                <a:gd name="T12" fmla="*/ 12 w 24"/>
                <a:gd name="T13" fmla="*/ 36 h 36"/>
                <a:gd name="T14" fmla="*/ 12 w 24"/>
                <a:gd name="T15" fmla="*/ 6 h 36"/>
                <a:gd name="T16" fmla="*/ 7 w 24"/>
                <a:gd name="T17" fmla="*/ 18 h 36"/>
                <a:gd name="T18" fmla="*/ 12 w 24"/>
                <a:gd name="T19" fmla="*/ 30 h 36"/>
                <a:gd name="T20" fmla="*/ 17 w 24"/>
                <a:gd name="T21" fmla="*/ 18 h 36"/>
                <a:gd name="T22" fmla="*/ 12 w 24"/>
                <a:gd name="T23"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6">
                  <a:moveTo>
                    <a:pt x="12" y="36"/>
                  </a:moveTo>
                  <a:cubicBezTo>
                    <a:pt x="4" y="36"/>
                    <a:pt x="0" y="30"/>
                    <a:pt x="0" y="19"/>
                  </a:cubicBezTo>
                  <a:cubicBezTo>
                    <a:pt x="0" y="13"/>
                    <a:pt x="1" y="8"/>
                    <a:pt x="3" y="5"/>
                  </a:cubicBezTo>
                  <a:cubicBezTo>
                    <a:pt x="5" y="2"/>
                    <a:pt x="8" y="0"/>
                    <a:pt x="13" y="0"/>
                  </a:cubicBezTo>
                  <a:cubicBezTo>
                    <a:pt x="20" y="0"/>
                    <a:pt x="24" y="6"/>
                    <a:pt x="24" y="18"/>
                  </a:cubicBezTo>
                  <a:cubicBezTo>
                    <a:pt x="24" y="24"/>
                    <a:pt x="23" y="28"/>
                    <a:pt x="21" y="31"/>
                  </a:cubicBezTo>
                  <a:cubicBezTo>
                    <a:pt x="19" y="34"/>
                    <a:pt x="16" y="36"/>
                    <a:pt x="12" y="36"/>
                  </a:cubicBezTo>
                  <a:close/>
                  <a:moveTo>
                    <a:pt x="12" y="6"/>
                  </a:moveTo>
                  <a:cubicBezTo>
                    <a:pt x="9" y="6"/>
                    <a:pt x="7" y="10"/>
                    <a:pt x="7" y="18"/>
                  </a:cubicBezTo>
                  <a:cubicBezTo>
                    <a:pt x="7" y="26"/>
                    <a:pt x="9" y="30"/>
                    <a:pt x="12" y="30"/>
                  </a:cubicBezTo>
                  <a:cubicBezTo>
                    <a:pt x="15" y="30"/>
                    <a:pt x="17" y="26"/>
                    <a:pt x="17" y="18"/>
                  </a:cubicBezTo>
                  <a:cubicBezTo>
                    <a:pt x="17" y="10"/>
                    <a:pt x="15" y="6"/>
                    <a:pt x="12" y="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79"/>
            <p:cNvSpPr>
              <a:spLocks noChangeArrowheads="1"/>
            </p:cNvSpPr>
            <p:nvPr/>
          </p:nvSpPr>
          <p:spPr bwMode="auto">
            <a:xfrm>
              <a:off x="1617" y="2091"/>
              <a:ext cx="492" cy="493"/>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0"/>
            <p:cNvSpPr>
              <a:spLocks/>
            </p:cNvSpPr>
            <p:nvPr/>
          </p:nvSpPr>
          <p:spPr bwMode="auto">
            <a:xfrm>
              <a:off x="1703" y="2179"/>
              <a:ext cx="36" cy="83"/>
            </a:xfrm>
            <a:custGeom>
              <a:avLst/>
              <a:gdLst>
                <a:gd name="T0" fmla="*/ 21 w 21"/>
                <a:gd name="T1" fmla="*/ 0 h 49"/>
                <a:gd name="T2" fmla="*/ 21 w 21"/>
                <a:gd name="T3" fmla="*/ 49 h 49"/>
                <a:gd name="T4" fmla="*/ 11 w 21"/>
                <a:gd name="T5" fmla="*/ 49 h 49"/>
                <a:gd name="T6" fmla="*/ 11 w 21"/>
                <a:gd name="T7" fmla="*/ 12 h 49"/>
                <a:gd name="T8" fmla="*/ 8 w 21"/>
                <a:gd name="T9" fmla="*/ 13 h 49"/>
                <a:gd name="T10" fmla="*/ 6 w 21"/>
                <a:gd name="T11" fmla="*/ 15 h 49"/>
                <a:gd name="T12" fmla="*/ 3 w 21"/>
                <a:gd name="T13" fmla="*/ 16 h 49"/>
                <a:gd name="T14" fmla="*/ 0 w 21"/>
                <a:gd name="T15" fmla="*/ 16 h 49"/>
                <a:gd name="T16" fmla="*/ 0 w 21"/>
                <a:gd name="T17" fmla="*/ 7 h 49"/>
                <a:gd name="T18" fmla="*/ 8 w 21"/>
                <a:gd name="T19" fmla="*/ 4 h 49"/>
                <a:gd name="T20" fmla="*/ 15 w 21"/>
                <a:gd name="T21" fmla="*/ 0 h 49"/>
                <a:gd name="T22" fmla="*/ 21 w 21"/>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21" y="0"/>
                  </a:moveTo>
                  <a:cubicBezTo>
                    <a:pt x="21" y="49"/>
                    <a:pt x="21" y="49"/>
                    <a:pt x="21" y="49"/>
                  </a:cubicBezTo>
                  <a:cubicBezTo>
                    <a:pt x="11" y="49"/>
                    <a:pt x="11" y="49"/>
                    <a:pt x="11" y="49"/>
                  </a:cubicBezTo>
                  <a:cubicBezTo>
                    <a:pt x="11" y="12"/>
                    <a:pt x="11" y="12"/>
                    <a:pt x="11" y="12"/>
                  </a:cubicBezTo>
                  <a:cubicBezTo>
                    <a:pt x="10" y="12"/>
                    <a:pt x="9" y="13"/>
                    <a:pt x="8" y="13"/>
                  </a:cubicBezTo>
                  <a:cubicBezTo>
                    <a:pt x="8" y="14"/>
                    <a:pt x="7" y="14"/>
                    <a:pt x="6" y="15"/>
                  </a:cubicBezTo>
                  <a:cubicBezTo>
                    <a:pt x="5" y="15"/>
                    <a:pt x="4" y="15"/>
                    <a:pt x="3" y="16"/>
                  </a:cubicBezTo>
                  <a:cubicBezTo>
                    <a:pt x="2" y="16"/>
                    <a:pt x="1" y="16"/>
                    <a:pt x="0" y="16"/>
                  </a:cubicBezTo>
                  <a:cubicBezTo>
                    <a:pt x="0" y="7"/>
                    <a:pt x="0" y="7"/>
                    <a:pt x="0" y="7"/>
                  </a:cubicBezTo>
                  <a:cubicBezTo>
                    <a:pt x="3" y="6"/>
                    <a:pt x="6" y="5"/>
                    <a:pt x="8" y="4"/>
                  </a:cubicBezTo>
                  <a:cubicBezTo>
                    <a:pt x="11" y="3"/>
                    <a:pt x="13" y="2"/>
                    <a:pt x="15" y="0"/>
                  </a:cubicBezTo>
                  <a:lnTo>
                    <a:pt x="21"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81"/>
            <p:cNvSpPr>
              <a:spLocks noEditPoints="1"/>
            </p:cNvSpPr>
            <p:nvPr/>
          </p:nvSpPr>
          <p:spPr bwMode="auto">
            <a:xfrm>
              <a:off x="1768" y="2179"/>
              <a:ext cx="58" cy="83"/>
            </a:xfrm>
            <a:custGeom>
              <a:avLst/>
              <a:gdLst>
                <a:gd name="T0" fmla="*/ 17 w 34"/>
                <a:gd name="T1" fmla="*/ 49 h 49"/>
                <a:gd name="T2" fmla="*/ 0 w 34"/>
                <a:gd name="T3" fmla="*/ 26 h 49"/>
                <a:gd name="T4" fmla="*/ 4 w 34"/>
                <a:gd name="T5" fmla="*/ 7 h 49"/>
                <a:gd name="T6" fmla="*/ 17 w 34"/>
                <a:gd name="T7" fmla="*/ 0 h 49"/>
                <a:gd name="T8" fmla="*/ 34 w 34"/>
                <a:gd name="T9" fmla="*/ 25 h 49"/>
                <a:gd name="T10" fmla="*/ 29 w 34"/>
                <a:gd name="T11" fmla="*/ 43 h 49"/>
                <a:gd name="T12" fmla="*/ 17 w 34"/>
                <a:gd name="T13" fmla="*/ 49 h 49"/>
                <a:gd name="T14" fmla="*/ 17 w 34"/>
                <a:gd name="T15" fmla="*/ 8 h 49"/>
                <a:gd name="T16" fmla="*/ 10 w 34"/>
                <a:gd name="T17" fmla="*/ 25 h 49"/>
                <a:gd name="T18" fmla="*/ 17 w 34"/>
                <a:gd name="T19" fmla="*/ 41 h 49"/>
                <a:gd name="T20" fmla="*/ 23 w 34"/>
                <a:gd name="T21" fmla="*/ 25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2"/>
                    <a:pt x="0" y="26"/>
                  </a:cubicBezTo>
                  <a:cubicBezTo>
                    <a:pt x="0" y="17"/>
                    <a:pt x="1" y="11"/>
                    <a:pt x="4" y="7"/>
                  </a:cubicBezTo>
                  <a:cubicBezTo>
                    <a:pt x="7" y="3"/>
                    <a:pt x="12" y="0"/>
                    <a:pt x="17" y="0"/>
                  </a:cubicBezTo>
                  <a:cubicBezTo>
                    <a:pt x="28" y="0"/>
                    <a:pt x="34" y="8"/>
                    <a:pt x="34" y="25"/>
                  </a:cubicBezTo>
                  <a:cubicBezTo>
                    <a:pt x="34" y="33"/>
                    <a:pt x="32" y="39"/>
                    <a:pt x="29" y="43"/>
                  </a:cubicBezTo>
                  <a:cubicBezTo>
                    <a:pt x="26" y="47"/>
                    <a:pt x="22" y="49"/>
                    <a:pt x="17" y="49"/>
                  </a:cubicBezTo>
                  <a:close/>
                  <a:moveTo>
                    <a:pt x="17" y="8"/>
                  </a:moveTo>
                  <a:cubicBezTo>
                    <a:pt x="12" y="8"/>
                    <a:pt x="10" y="14"/>
                    <a:pt x="10" y="25"/>
                  </a:cubicBezTo>
                  <a:cubicBezTo>
                    <a:pt x="10" y="36"/>
                    <a:pt x="12" y="41"/>
                    <a:pt x="17" y="41"/>
                  </a:cubicBezTo>
                  <a:cubicBezTo>
                    <a:pt x="21" y="41"/>
                    <a:pt x="23" y="36"/>
                    <a:pt x="23" y="25"/>
                  </a:cubicBezTo>
                  <a:cubicBezTo>
                    <a:pt x="23" y="14"/>
                    <a:pt x="21" y="8"/>
                    <a:pt x="17"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2"/>
            <p:cNvSpPr>
              <a:spLocks/>
            </p:cNvSpPr>
            <p:nvPr/>
          </p:nvSpPr>
          <p:spPr bwMode="auto">
            <a:xfrm>
              <a:off x="1841" y="2179"/>
              <a:ext cx="36" cy="83"/>
            </a:xfrm>
            <a:custGeom>
              <a:avLst/>
              <a:gdLst>
                <a:gd name="T0" fmla="*/ 21 w 21"/>
                <a:gd name="T1" fmla="*/ 0 h 49"/>
                <a:gd name="T2" fmla="*/ 21 w 21"/>
                <a:gd name="T3" fmla="*/ 49 h 49"/>
                <a:gd name="T4" fmla="*/ 10 w 21"/>
                <a:gd name="T5" fmla="*/ 49 h 49"/>
                <a:gd name="T6" fmla="*/ 10 w 21"/>
                <a:gd name="T7" fmla="*/ 12 h 49"/>
                <a:gd name="T8" fmla="*/ 8 w 21"/>
                <a:gd name="T9" fmla="*/ 13 h 49"/>
                <a:gd name="T10" fmla="*/ 6 w 21"/>
                <a:gd name="T11" fmla="*/ 15 h 49"/>
                <a:gd name="T12" fmla="*/ 3 w 21"/>
                <a:gd name="T13" fmla="*/ 16 h 49"/>
                <a:gd name="T14" fmla="*/ 0 w 21"/>
                <a:gd name="T15" fmla="*/ 16 h 49"/>
                <a:gd name="T16" fmla="*/ 0 w 21"/>
                <a:gd name="T17" fmla="*/ 7 h 49"/>
                <a:gd name="T18" fmla="*/ 8 w 21"/>
                <a:gd name="T19" fmla="*/ 4 h 49"/>
                <a:gd name="T20" fmla="*/ 14 w 21"/>
                <a:gd name="T21" fmla="*/ 0 h 49"/>
                <a:gd name="T22" fmla="*/ 21 w 21"/>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21" y="0"/>
                  </a:moveTo>
                  <a:cubicBezTo>
                    <a:pt x="21" y="49"/>
                    <a:pt x="21" y="49"/>
                    <a:pt x="21" y="49"/>
                  </a:cubicBezTo>
                  <a:cubicBezTo>
                    <a:pt x="10" y="49"/>
                    <a:pt x="10" y="49"/>
                    <a:pt x="10" y="49"/>
                  </a:cubicBezTo>
                  <a:cubicBezTo>
                    <a:pt x="10" y="12"/>
                    <a:pt x="10" y="12"/>
                    <a:pt x="10" y="12"/>
                  </a:cubicBezTo>
                  <a:cubicBezTo>
                    <a:pt x="10" y="12"/>
                    <a:pt x="9" y="13"/>
                    <a:pt x="8" y="13"/>
                  </a:cubicBezTo>
                  <a:cubicBezTo>
                    <a:pt x="8" y="14"/>
                    <a:pt x="7" y="14"/>
                    <a:pt x="6" y="15"/>
                  </a:cubicBezTo>
                  <a:cubicBezTo>
                    <a:pt x="5" y="15"/>
                    <a:pt x="4" y="15"/>
                    <a:pt x="3" y="16"/>
                  </a:cubicBezTo>
                  <a:cubicBezTo>
                    <a:pt x="2" y="16"/>
                    <a:pt x="1" y="16"/>
                    <a:pt x="0" y="16"/>
                  </a:cubicBezTo>
                  <a:cubicBezTo>
                    <a:pt x="0" y="7"/>
                    <a:pt x="0" y="7"/>
                    <a:pt x="0" y="7"/>
                  </a:cubicBezTo>
                  <a:cubicBezTo>
                    <a:pt x="3" y="6"/>
                    <a:pt x="6" y="5"/>
                    <a:pt x="8" y="4"/>
                  </a:cubicBezTo>
                  <a:cubicBezTo>
                    <a:pt x="10" y="3"/>
                    <a:pt x="12" y="2"/>
                    <a:pt x="14" y="0"/>
                  </a:cubicBezTo>
                  <a:lnTo>
                    <a:pt x="21"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83"/>
            <p:cNvSpPr>
              <a:spLocks noEditPoints="1"/>
            </p:cNvSpPr>
            <p:nvPr/>
          </p:nvSpPr>
          <p:spPr bwMode="auto">
            <a:xfrm>
              <a:off x="1696" y="2295"/>
              <a:ext cx="58" cy="84"/>
            </a:xfrm>
            <a:custGeom>
              <a:avLst/>
              <a:gdLst>
                <a:gd name="T0" fmla="*/ 17 w 34"/>
                <a:gd name="T1" fmla="*/ 49 h 49"/>
                <a:gd name="T2" fmla="*/ 0 w 34"/>
                <a:gd name="T3" fmla="*/ 25 h 49"/>
                <a:gd name="T4" fmla="*/ 4 w 34"/>
                <a:gd name="T5" fmla="*/ 7 h 49"/>
                <a:gd name="T6" fmla="*/ 18 w 34"/>
                <a:gd name="T7" fmla="*/ 0 h 49"/>
                <a:gd name="T8" fmla="*/ 34 w 34"/>
                <a:gd name="T9" fmla="*/ 24 h 49"/>
                <a:gd name="T10" fmla="*/ 30 w 34"/>
                <a:gd name="T11" fmla="*/ 43 h 49"/>
                <a:gd name="T12" fmla="*/ 17 w 34"/>
                <a:gd name="T13" fmla="*/ 49 h 49"/>
                <a:gd name="T14" fmla="*/ 17 w 34"/>
                <a:gd name="T15" fmla="*/ 8 h 49"/>
                <a:gd name="T16" fmla="*/ 10 w 34"/>
                <a:gd name="T17" fmla="*/ 25 h 49"/>
                <a:gd name="T18" fmla="*/ 17 w 34"/>
                <a:gd name="T19" fmla="*/ 41 h 49"/>
                <a:gd name="T20" fmla="*/ 23 w 34"/>
                <a:gd name="T21" fmla="*/ 25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7"/>
                  </a:cubicBezTo>
                  <a:cubicBezTo>
                    <a:pt x="7" y="2"/>
                    <a:pt x="12" y="0"/>
                    <a:pt x="18" y="0"/>
                  </a:cubicBezTo>
                  <a:cubicBezTo>
                    <a:pt x="29" y="0"/>
                    <a:pt x="34" y="8"/>
                    <a:pt x="34" y="24"/>
                  </a:cubicBezTo>
                  <a:cubicBezTo>
                    <a:pt x="34" y="32"/>
                    <a:pt x="33" y="39"/>
                    <a:pt x="30" y="43"/>
                  </a:cubicBezTo>
                  <a:cubicBezTo>
                    <a:pt x="27" y="47"/>
                    <a:pt x="22" y="49"/>
                    <a:pt x="17" y="49"/>
                  </a:cubicBezTo>
                  <a:close/>
                  <a:moveTo>
                    <a:pt x="17" y="8"/>
                  </a:moveTo>
                  <a:cubicBezTo>
                    <a:pt x="13" y="8"/>
                    <a:pt x="10" y="14"/>
                    <a:pt x="10" y="25"/>
                  </a:cubicBezTo>
                  <a:cubicBezTo>
                    <a:pt x="10" y="36"/>
                    <a:pt x="13" y="41"/>
                    <a:pt x="17" y="41"/>
                  </a:cubicBezTo>
                  <a:cubicBezTo>
                    <a:pt x="21" y="41"/>
                    <a:pt x="23" y="36"/>
                    <a:pt x="23" y="25"/>
                  </a:cubicBezTo>
                  <a:cubicBezTo>
                    <a:pt x="23" y="14"/>
                    <a:pt x="21" y="8"/>
                    <a:pt x="17"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4"/>
            <p:cNvSpPr>
              <a:spLocks/>
            </p:cNvSpPr>
            <p:nvPr/>
          </p:nvSpPr>
          <p:spPr bwMode="auto">
            <a:xfrm>
              <a:off x="1774" y="2295"/>
              <a:ext cx="36" cy="82"/>
            </a:xfrm>
            <a:custGeom>
              <a:avLst/>
              <a:gdLst>
                <a:gd name="T0" fmla="*/ 21 w 21"/>
                <a:gd name="T1" fmla="*/ 0 h 48"/>
                <a:gd name="T2" fmla="*/ 21 w 21"/>
                <a:gd name="T3" fmla="*/ 48 h 48"/>
                <a:gd name="T4" fmla="*/ 10 w 21"/>
                <a:gd name="T5" fmla="*/ 48 h 48"/>
                <a:gd name="T6" fmla="*/ 10 w 21"/>
                <a:gd name="T7" fmla="*/ 12 h 48"/>
                <a:gd name="T8" fmla="*/ 8 w 21"/>
                <a:gd name="T9" fmla="*/ 13 h 48"/>
                <a:gd name="T10" fmla="*/ 6 w 21"/>
                <a:gd name="T11" fmla="*/ 14 h 48"/>
                <a:gd name="T12" fmla="*/ 3 w 21"/>
                <a:gd name="T13" fmla="*/ 15 h 48"/>
                <a:gd name="T14" fmla="*/ 0 w 21"/>
                <a:gd name="T15" fmla="*/ 16 h 48"/>
                <a:gd name="T16" fmla="*/ 0 w 21"/>
                <a:gd name="T17" fmla="*/ 7 h 48"/>
                <a:gd name="T18" fmla="*/ 8 w 21"/>
                <a:gd name="T19" fmla="*/ 4 h 48"/>
                <a:gd name="T20" fmla="*/ 14 w 21"/>
                <a:gd name="T21" fmla="*/ 0 h 48"/>
                <a:gd name="T22" fmla="*/ 21 w 21"/>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8">
                  <a:moveTo>
                    <a:pt x="21" y="0"/>
                  </a:moveTo>
                  <a:cubicBezTo>
                    <a:pt x="21" y="48"/>
                    <a:pt x="21" y="48"/>
                    <a:pt x="21" y="48"/>
                  </a:cubicBezTo>
                  <a:cubicBezTo>
                    <a:pt x="10" y="48"/>
                    <a:pt x="10" y="48"/>
                    <a:pt x="10" y="48"/>
                  </a:cubicBezTo>
                  <a:cubicBezTo>
                    <a:pt x="10" y="12"/>
                    <a:pt x="10" y="12"/>
                    <a:pt x="10" y="12"/>
                  </a:cubicBezTo>
                  <a:cubicBezTo>
                    <a:pt x="10" y="12"/>
                    <a:pt x="9" y="13"/>
                    <a:pt x="8" y="13"/>
                  </a:cubicBezTo>
                  <a:cubicBezTo>
                    <a:pt x="8" y="14"/>
                    <a:pt x="7" y="14"/>
                    <a:pt x="6" y="14"/>
                  </a:cubicBezTo>
                  <a:cubicBezTo>
                    <a:pt x="5" y="15"/>
                    <a:pt x="4" y="15"/>
                    <a:pt x="3" y="15"/>
                  </a:cubicBezTo>
                  <a:cubicBezTo>
                    <a:pt x="2" y="16"/>
                    <a:pt x="1" y="16"/>
                    <a:pt x="0" y="16"/>
                  </a:cubicBezTo>
                  <a:cubicBezTo>
                    <a:pt x="0" y="7"/>
                    <a:pt x="0" y="7"/>
                    <a:pt x="0" y="7"/>
                  </a:cubicBezTo>
                  <a:cubicBezTo>
                    <a:pt x="3" y="6"/>
                    <a:pt x="6" y="5"/>
                    <a:pt x="8" y="4"/>
                  </a:cubicBezTo>
                  <a:cubicBezTo>
                    <a:pt x="10" y="3"/>
                    <a:pt x="13" y="1"/>
                    <a:pt x="14" y="0"/>
                  </a:cubicBezTo>
                  <a:lnTo>
                    <a:pt x="21"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85"/>
            <p:cNvSpPr>
              <a:spLocks noEditPoints="1"/>
            </p:cNvSpPr>
            <p:nvPr/>
          </p:nvSpPr>
          <p:spPr bwMode="auto">
            <a:xfrm>
              <a:off x="1834" y="2295"/>
              <a:ext cx="58" cy="84"/>
            </a:xfrm>
            <a:custGeom>
              <a:avLst/>
              <a:gdLst>
                <a:gd name="T0" fmla="*/ 16 w 34"/>
                <a:gd name="T1" fmla="*/ 49 h 49"/>
                <a:gd name="T2" fmla="*/ 0 w 34"/>
                <a:gd name="T3" fmla="*/ 25 h 49"/>
                <a:gd name="T4" fmla="*/ 4 w 34"/>
                <a:gd name="T5" fmla="*/ 7 h 49"/>
                <a:gd name="T6" fmla="*/ 17 w 34"/>
                <a:gd name="T7" fmla="*/ 0 h 49"/>
                <a:gd name="T8" fmla="*/ 34 w 34"/>
                <a:gd name="T9" fmla="*/ 24 h 49"/>
                <a:gd name="T10" fmla="*/ 29 w 34"/>
                <a:gd name="T11" fmla="*/ 43 h 49"/>
                <a:gd name="T12" fmla="*/ 16 w 34"/>
                <a:gd name="T13" fmla="*/ 49 h 49"/>
                <a:gd name="T14" fmla="*/ 17 w 34"/>
                <a:gd name="T15" fmla="*/ 8 h 49"/>
                <a:gd name="T16" fmla="*/ 10 w 34"/>
                <a:gd name="T17" fmla="*/ 25 h 49"/>
                <a:gd name="T18" fmla="*/ 17 w 34"/>
                <a:gd name="T19" fmla="*/ 41 h 49"/>
                <a:gd name="T20" fmla="*/ 23 w 34"/>
                <a:gd name="T21" fmla="*/ 25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6" y="49"/>
                  </a:moveTo>
                  <a:cubicBezTo>
                    <a:pt x="5" y="49"/>
                    <a:pt x="0" y="41"/>
                    <a:pt x="0" y="25"/>
                  </a:cubicBezTo>
                  <a:cubicBezTo>
                    <a:pt x="0" y="17"/>
                    <a:pt x="1" y="11"/>
                    <a:pt x="4" y="7"/>
                  </a:cubicBezTo>
                  <a:cubicBezTo>
                    <a:pt x="7" y="2"/>
                    <a:pt x="12" y="0"/>
                    <a:pt x="17" y="0"/>
                  </a:cubicBezTo>
                  <a:cubicBezTo>
                    <a:pt x="28" y="0"/>
                    <a:pt x="34" y="8"/>
                    <a:pt x="34" y="24"/>
                  </a:cubicBezTo>
                  <a:cubicBezTo>
                    <a:pt x="34" y="32"/>
                    <a:pt x="32" y="39"/>
                    <a:pt x="29" y="43"/>
                  </a:cubicBezTo>
                  <a:cubicBezTo>
                    <a:pt x="26" y="47"/>
                    <a:pt x="22" y="49"/>
                    <a:pt x="16" y="49"/>
                  </a:cubicBezTo>
                  <a:close/>
                  <a:moveTo>
                    <a:pt x="17" y="8"/>
                  </a:moveTo>
                  <a:cubicBezTo>
                    <a:pt x="12" y="8"/>
                    <a:pt x="10" y="14"/>
                    <a:pt x="10" y="25"/>
                  </a:cubicBezTo>
                  <a:cubicBezTo>
                    <a:pt x="10" y="36"/>
                    <a:pt x="12" y="41"/>
                    <a:pt x="17" y="41"/>
                  </a:cubicBezTo>
                  <a:cubicBezTo>
                    <a:pt x="21" y="41"/>
                    <a:pt x="23" y="36"/>
                    <a:pt x="23" y="25"/>
                  </a:cubicBezTo>
                  <a:cubicBezTo>
                    <a:pt x="23" y="14"/>
                    <a:pt x="21" y="8"/>
                    <a:pt x="17"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6"/>
            <p:cNvSpPr>
              <a:spLocks noEditPoints="1"/>
            </p:cNvSpPr>
            <p:nvPr/>
          </p:nvSpPr>
          <p:spPr bwMode="auto">
            <a:xfrm>
              <a:off x="1696" y="2411"/>
              <a:ext cx="58" cy="84"/>
            </a:xfrm>
            <a:custGeom>
              <a:avLst/>
              <a:gdLst>
                <a:gd name="T0" fmla="*/ 17 w 34"/>
                <a:gd name="T1" fmla="*/ 49 h 49"/>
                <a:gd name="T2" fmla="*/ 0 w 34"/>
                <a:gd name="T3" fmla="*/ 25 h 49"/>
                <a:gd name="T4" fmla="*/ 4 w 34"/>
                <a:gd name="T5" fmla="*/ 6 h 49"/>
                <a:gd name="T6" fmla="*/ 18 w 34"/>
                <a:gd name="T7" fmla="*/ 0 h 49"/>
                <a:gd name="T8" fmla="*/ 34 w 34"/>
                <a:gd name="T9" fmla="*/ 24 h 49"/>
                <a:gd name="T10" fmla="*/ 30 w 34"/>
                <a:gd name="T11" fmla="*/ 42 h 49"/>
                <a:gd name="T12" fmla="*/ 17 w 34"/>
                <a:gd name="T13" fmla="*/ 49 h 49"/>
                <a:gd name="T14" fmla="*/ 17 w 34"/>
                <a:gd name="T15" fmla="*/ 8 h 49"/>
                <a:gd name="T16" fmla="*/ 10 w 34"/>
                <a:gd name="T17" fmla="*/ 25 h 49"/>
                <a:gd name="T18" fmla="*/ 17 w 34"/>
                <a:gd name="T19" fmla="*/ 41 h 49"/>
                <a:gd name="T20" fmla="*/ 23 w 34"/>
                <a:gd name="T21" fmla="*/ 24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6"/>
                  </a:cubicBezTo>
                  <a:cubicBezTo>
                    <a:pt x="7" y="2"/>
                    <a:pt x="12" y="0"/>
                    <a:pt x="18" y="0"/>
                  </a:cubicBezTo>
                  <a:cubicBezTo>
                    <a:pt x="29" y="0"/>
                    <a:pt x="34" y="8"/>
                    <a:pt x="34" y="24"/>
                  </a:cubicBezTo>
                  <a:cubicBezTo>
                    <a:pt x="34" y="32"/>
                    <a:pt x="33" y="38"/>
                    <a:pt x="30" y="42"/>
                  </a:cubicBezTo>
                  <a:cubicBezTo>
                    <a:pt x="27" y="47"/>
                    <a:pt x="22" y="49"/>
                    <a:pt x="17" y="49"/>
                  </a:cubicBezTo>
                  <a:close/>
                  <a:moveTo>
                    <a:pt x="17" y="8"/>
                  </a:moveTo>
                  <a:cubicBezTo>
                    <a:pt x="13" y="8"/>
                    <a:pt x="10" y="14"/>
                    <a:pt x="10" y="25"/>
                  </a:cubicBezTo>
                  <a:cubicBezTo>
                    <a:pt x="10" y="36"/>
                    <a:pt x="13" y="41"/>
                    <a:pt x="17" y="41"/>
                  </a:cubicBezTo>
                  <a:cubicBezTo>
                    <a:pt x="21" y="41"/>
                    <a:pt x="23" y="35"/>
                    <a:pt x="23" y="24"/>
                  </a:cubicBezTo>
                  <a:cubicBezTo>
                    <a:pt x="23" y="13"/>
                    <a:pt x="21" y="8"/>
                    <a:pt x="17"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87"/>
            <p:cNvSpPr>
              <a:spLocks noEditPoints="1"/>
            </p:cNvSpPr>
            <p:nvPr/>
          </p:nvSpPr>
          <p:spPr bwMode="auto">
            <a:xfrm>
              <a:off x="1768" y="2411"/>
              <a:ext cx="58" cy="84"/>
            </a:xfrm>
            <a:custGeom>
              <a:avLst/>
              <a:gdLst>
                <a:gd name="T0" fmla="*/ 17 w 34"/>
                <a:gd name="T1" fmla="*/ 49 h 49"/>
                <a:gd name="T2" fmla="*/ 0 w 34"/>
                <a:gd name="T3" fmla="*/ 25 h 49"/>
                <a:gd name="T4" fmla="*/ 4 w 34"/>
                <a:gd name="T5" fmla="*/ 6 h 49"/>
                <a:gd name="T6" fmla="*/ 17 w 34"/>
                <a:gd name="T7" fmla="*/ 0 h 49"/>
                <a:gd name="T8" fmla="*/ 34 w 34"/>
                <a:gd name="T9" fmla="*/ 24 h 49"/>
                <a:gd name="T10" fmla="*/ 29 w 34"/>
                <a:gd name="T11" fmla="*/ 42 h 49"/>
                <a:gd name="T12" fmla="*/ 17 w 34"/>
                <a:gd name="T13" fmla="*/ 49 h 49"/>
                <a:gd name="T14" fmla="*/ 17 w 34"/>
                <a:gd name="T15" fmla="*/ 8 h 49"/>
                <a:gd name="T16" fmla="*/ 10 w 34"/>
                <a:gd name="T17" fmla="*/ 25 h 49"/>
                <a:gd name="T18" fmla="*/ 17 w 34"/>
                <a:gd name="T19" fmla="*/ 41 h 49"/>
                <a:gd name="T20" fmla="*/ 23 w 34"/>
                <a:gd name="T21" fmla="*/ 24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6"/>
                  </a:cubicBezTo>
                  <a:cubicBezTo>
                    <a:pt x="7" y="2"/>
                    <a:pt x="12" y="0"/>
                    <a:pt x="17" y="0"/>
                  </a:cubicBezTo>
                  <a:cubicBezTo>
                    <a:pt x="28" y="0"/>
                    <a:pt x="34" y="8"/>
                    <a:pt x="34" y="24"/>
                  </a:cubicBezTo>
                  <a:cubicBezTo>
                    <a:pt x="34" y="32"/>
                    <a:pt x="32" y="38"/>
                    <a:pt x="29" y="42"/>
                  </a:cubicBezTo>
                  <a:cubicBezTo>
                    <a:pt x="26" y="47"/>
                    <a:pt x="22" y="49"/>
                    <a:pt x="17" y="49"/>
                  </a:cubicBezTo>
                  <a:close/>
                  <a:moveTo>
                    <a:pt x="17" y="8"/>
                  </a:moveTo>
                  <a:cubicBezTo>
                    <a:pt x="12" y="8"/>
                    <a:pt x="10" y="14"/>
                    <a:pt x="10" y="25"/>
                  </a:cubicBezTo>
                  <a:cubicBezTo>
                    <a:pt x="10" y="36"/>
                    <a:pt x="12" y="41"/>
                    <a:pt x="17" y="41"/>
                  </a:cubicBezTo>
                  <a:cubicBezTo>
                    <a:pt x="21" y="41"/>
                    <a:pt x="23" y="35"/>
                    <a:pt x="23" y="24"/>
                  </a:cubicBezTo>
                  <a:cubicBezTo>
                    <a:pt x="23" y="13"/>
                    <a:pt x="21" y="8"/>
                    <a:pt x="17"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88"/>
            <p:cNvSpPr>
              <a:spLocks/>
            </p:cNvSpPr>
            <p:nvPr/>
          </p:nvSpPr>
          <p:spPr bwMode="auto">
            <a:xfrm>
              <a:off x="1841" y="2411"/>
              <a:ext cx="36" cy="82"/>
            </a:xfrm>
            <a:custGeom>
              <a:avLst/>
              <a:gdLst>
                <a:gd name="T0" fmla="*/ 21 w 21"/>
                <a:gd name="T1" fmla="*/ 0 h 48"/>
                <a:gd name="T2" fmla="*/ 21 w 21"/>
                <a:gd name="T3" fmla="*/ 48 h 48"/>
                <a:gd name="T4" fmla="*/ 10 w 21"/>
                <a:gd name="T5" fmla="*/ 48 h 48"/>
                <a:gd name="T6" fmla="*/ 10 w 21"/>
                <a:gd name="T7" fmla="*/ 11 h 48"/>
                <a:gd name="T8" fmla="*/ 8 w 21"/>
                <a:gd name="T9" fmla="*/ 13 h 48"/>
                <a:gd name="T10" fmla="*/ 6 w 21"/>
                <a:gd name="T11" fmla="*/ 14 h 48"/>
                <a:gd name="T12" fmla="*/ 3 w 21"/>
                <a:gd name="T13" fmla="*/ 15 h 48"/>
                <a:gd name="T14" fmla="*/ 0 w 21"/>
                <a:gd name="T15" fmla="*/ 16 h 48"/>
                <a:gd name="T16" fmla="*/ 0 w 21"/>
                <a:gd name="T17" fmla="*/ 7 h 48"/>
                <a:gd name="T18" fmla="*/ 8 w 21"/>
                <a:gd name="T19" fmla="*/ 4 h 48"/>
                <a:gd name="T20" fmla="*/ 14 w 21"/>
                <a:gd name="T21" fmla="*/ 0 h 48"/>
                <a:gd name="T22" fmla="*/ 21 w 21"/>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8">
                  <a:moveTo>
                    <a:pt x="21" y="0"/>
                  </a:moveTo>
                  <a:cubicBezTo>
                    <a:pt x="21" y="48"/>
                    <a:pt x="21" y="48"/>
                    <a:pt x="21" y="48"/>
                  </a:cubicBezTo>
                  <a:cubicBezTo>
                    <a:pt x="10" y="48"/>
                    <a:pt x="10" y="48"/>
                    <a:pt x="10" y="48"/>
                  </a:cubicBezTo>
                  <a:cubicBezTo>
                    <a:pt x="10" y="11"/>
                    <a:pt x="10" y="11"/>
                    <a:pt x="10" y="11"/>
                  </a:cubicBezTo>
                  <a:cubicBezTo>
                    <a:pt x="10" y="12"/>
                    <a:pt x="9" y="12"/>
                    <a:pt x="8" y="13"/>
                  </a:cubicBezTo>
                  <a:cubicBezTo>
                    <a:pt x="8" y="13"/>
                    <a:pt x="7" y="14"/>
                    <a:pt x="6" y="14"/>
                  </a:cubicBezTo>
                  <a:cubicBezTo>
                    <a:pt x="5" y="14"/>
                    <a:pt x="4" y="15"/>
                    <a:pt x="3" y="15"/>
                  </a:cubicBezTo>
                  <a:cubicBezTo>
                    <a:pt x="2" y="15"/>
                    <a:pt x="1" y="15"/>
                    <a:pt x="0" y="16"/>
                  </a:cubicBezTo>
                  <a:cubicBezTo>
                    <a:pt x="0" y="7"/>
                    <a:pt x="0" y="7"/>
                    <a:pt x="0" y="7"/>
                  </a:cubicBezTo>
                  <a:cubicBezTo>
                    <a:pt x="3" y="6"/>
                    <a:pt x="6" y="5"/>
                    <a:pt x="8" y="4"/>
                  </a:cubicBezTo>
                  <a:cubicBezTo>
                    <a:pt x="10" y="2"/>
                    <a:pt x="12" y="1"/>
                    <a:pt x="14" y="0"/>
                  </a:cubicBezTo>
                  <a:lnTo>
                    <a:pt x="21"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89"/>
            <p:cNvSpPr>
              <a:spLocks/>
            </p:cNvSpPr>
            <p:nvPr/>
          </p:nvSpPr>
          <p:spPr bwMode="auto">
            <a:xfrm>
              <a:off x="1981" y="2179"/>
              <a:ext cx="36" cy="83"/>
            </a:xfrm>
            <a:custGeom>
              <a:avLst/>
              <a:gdLst>
                <a:gd name="T0" fmla="*/ 21 w 21"/>
                <a:gd name="T1" fmla="*/ 0 h 49"/>
                <a:gd name="T2" fmla="*/ 21 w 21"/>
                <a:gd name="T3" fmla="*/ 49 h 49"/>
                <a:gd name="T4" fmla="*/ 10 w 21"/>
                <a:gd name="T5" fmla="*/ 49 h 49"/>
                <a:gd name="T6" fmla="*/ 10 w 21"/>
                <a:gd name="T7" fmla="*/ 12 h 49"/>
                <a:gd name="T8" fmla="*/ 8 w 21"/>
                <a:gd name="T9" fmla="*/ 13 h 49"/>
                <a:gd name="T10" fmla="*/ 6 w 21"/>
                <a:gd name="T11" fmla="*/ 15 h 49"/>
                <a:gd name="T12" fmla="*/ 3 w 21"/>
                <a:gd name="T13" fmla="*/ 16 h 49"/>
                <a:gd name="T14" fmla="*/ 0 w 21"/>
                <a:gd name="T15" fmla="*/ 16 h 49"/>
                <a:gd name="T16" fmla="*/ 0 w 21"/>
                <a:gd name="T17" fmla="*/ 7 h 49"/>
                <a:gd name="T18" fmla="*/ 8 w 21"/>
                <a:gd name="T19" fmla="*/ 4 h 49"/>
                <a:gd name="T20" fmla="*/ 15 w 21"/>
                <a:gd name="T21" fmla="*/ 0 h 49"/>
                <a:gd name="T22" fmla="*/ 21 w 21"/>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21" y="0"/>
                  </a:moveTo>
                  <a:cubicBezTo>
                    <a:pt x="21" y="49"/>
                    <a:pt x="21" y="49"/>
                    <a:pt x="21" y="49"/>
                  </a:cubicBezTo>
                  <a:cubicBezTo>
                    <a:pt x="10" y="49"/>
                    <a:pt x="10" y="49"/>
                    <a:pt x="10" y="49"/>
                  </a:cubicBezTo>
                  <a:cubicBezTo>
                    <a:pt x="10" y="12"/>
                    <a:pt x="10" y="12"/>
                    <a:pt x="10" y="12"/>
                  </a:cubicBezTo>
                  <a:cubicBezTo>
                    <a:pt x="10" y="12"/>
                    <a:pt x="9" y="13"/>
                    <a:pt x="8" y="13"/>
                  </a:cubicBezTo>
                  <a:cubicBezTo>
                    <a:pt x="8" y="14"/>
                    <a:pt x="7" y="14"/>
                    <a:pt x="6" y="15"/>
                  </a:cubicBezTo>
                  <a:cubicBezTo>
                    <a:pt x="5" y="15"/>
                    <a:pt x="4" y="15"/>
                    <a:pt x="3" y="16"/>
                  </a:cubicBezTo>
                  <a:cubicBezTo>
                    <a:pt x="2" y="16"/>
                    <a:pt x="1" y="16"/>
                    <a:pt x="0" y="16"/>
                  </a:cubicBezTo>
                  <a:cubicBezTo>
                    <a:pt x="0" y="7"/>
                    <a:pt x="0" y="7"/>
                    <a:pt x="0" y="7"/>
                  </a:cubicBezTo>
                  <a:cubicBezTo>
                    <a:pt x="3" y="6"/>
                    <a:pt x="6" y="5"/>
                    <a:pt x="8" y="4"/>
                  </a:cubicBezTo>
                  <a:cubicBezTo>
                    <a:pt x="10" y="3"/>
                    <a:pt x="13" y="2"/>
                    <a:pt x="15" y="0"/>
                  </a:cubicBezTo>
                  <a:lnTo>
                    <a:pt x="21"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90"/>
            <p:cNvSpPr>
              <a:spLocks noEditPoints="1"/>
            </p:cNvSpPr>
            <p:nvPr/>
          </p:nvSpPr>
          <p:spPr bwMode="auto">
            <a:xfrm>
              <a:off x="1974" y="2295"/>
              <a:ext cx="58" cy="84"/>
            </a:xfrm>
            <a:custGeom>
              <a:avLst/>
              <a:gdLst>
                <a:gd name="T0" fmla="*/ 17 w 34"/>
                <a:gd name="T1" fmla="*/ 49 h 49"/>
                <a:gd name="T2" fmla="*/ 0 w 34"/>
                <a:gd name="T3" fmla="*/ 25 h 49"/>
                <a:gd name="T4" fmla="*/ 4 w 34"/>
                <a:gd name="T5" fmla="*/ 7 h 49"/>
                <a:gd name="T6" fmla="*/ 17 w 34"/>
                <a:gd name="T7" fmla="*/ 0 h 49"/>
                <a:gd name="T8" fmla="*/ 34 w 34"/>
                <a:gd name="T9" fmla="*/ 24 h 49"/>
                <a:gd name="T10" fmla="*/ 29 w 34"/>
                <a:gd name="T11" fmla="*/ 43 h 49"/>
                <a:gd name="T12" fmla="*/ 17 w 34"/>
                <a:gd name="T13" fmla="*/ 49 h 49"/>
                <a:gd name="T14" fmla="*/ 17 w 34"/>
                <a:gd name="T15" fmla="*/ 8 h 49"/>
                <a:gd name="T16" fmla="*/ 10 w 34"/>
                <a:gd name="T17" fmla="*/ 25 h 49"/>
                <a:gd name="T18" fmla="*/ 17 w 34"/>
                <a:gd name="T19" fmla="*/ 41 h 49"/>
                <a:gd name="T20" fmla="*/ 23 w 34"/>
                <a:gd name="T21" fmla="*/ 25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7"/>
                  </a:cubicBezTo>
                  <a:cubicBezTo>
                    <a:pt x="7" y="2"/>
                    <a:pt x="12" y="0"/>
                    <a:pt x="17" y="0"/>
                  </a:cubicBezTo>
                  <a:cubicBezTo>
                    <a:pt x="28" y="0"/>
                    <a:pt x="34" y="8"/>
                    <a:pt x="34" y="24"/>
                  </a:cubicBezTo>
                  <a:cubicBezTo>
                    <a:pt x="34" y="32"/>
                    <a:pt x="32" y="39"/>
                    <a:pt x="29" y="43"/>
                  </a:cubicBezTo>
                  <a:cubicBezTo>
                    <a:pt x="26" y="47"/>
                    <a:pt x="22" y="49"/>
                    <a:pt x="17" y="49"/>
                  </a:cubicBezTo>
                  <a:close/>
                  <a:moveTo>
                    <a:pt x="17" y="8"/>
                  </a:moveTo>
                  <a:cubicBezTo>
                    <a:pt x="12" y="8"/>
                    <a:pt x="10" y="14"/>
                    <a:pt x="10" y="25"/>
                  </a:cubicBezTo>
                  <a:cubicBezTo>
                    <a:pt x="10" y="36"/>
                    <a:pt x="12" y="41"/>
                    <a:pt x="17" y="41"/>
                  </a:cubicBezTo>
                  <a:cubicBezTo>
                    <a:pt x="21" y="41"/>
                    <a:pt x="23" y="36"/>
                    <a:pt x="23" y="25"/>
                  </a:cubicBezTo>
                  <a:cubicBezTo>
                    <a:pt x="23" y="14"/>
                    <a:pt x="21" y="8"/>
                    <a:pt x="17"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91"/>
            <p:cNvSpPr>
              <a:spLocks noEditPoints="1"/>
            </p:cNvSpPr>
            <p:nvPr/>
          </p:nvSpPr>
          <p:spPr bwMode="auto">
            <a:xfrm>
              <a:off x="1974" y="2411"/>
              <a:ext cx="58" cy="84"/>
            </a:xfrm>
            <a:custGeom>
              <a:avLst/>
              <a:gdLst>
                <a:gd name="T0" fmla="*/ 17 w 34"/>
                <a:gd name="T1" fmla="*/ 49 h 49"/>
                <a:gd name="T2" fmla="*/ 0 w 34"/>
                <a:gd name="T3" fmla="*/ 25 h 49"/>
                <a:gd name="T4" fmla="*/ 4 w 34"/>
                <a:gd name="T5" fmla="*/ 6 h 49"/>
                <a:gd name="T6" fmla="*/ 17 w 34"/>
                <a:gd name="T7" fmla="*/ 0 h 49"/>
                <a:gd name="T8" fmla="*/ 34 w 34"/>
                <a:gd name="T9" fmla="*/ 24 h 49"/>
                <a:gd name="T10" fmla="*/ 29 w 34"/>
                <a:gd name="T11" fmla="*/ 42 h 49"/>
                <a:gd name="T12" fmla="*/ 17 w 34"/>
                <a:gd name="T13" fmla="*/ 49 h 49"/>
                <a:gd name="T14" fmla="*/ 17 w 34"/>
                <a:gd name="T15" fmla="*/ 8 h 49"/>
                <a:gd name="T16" fmla="*/ 10 w 34"/>
                <a:gd name="T17" fmla="*/ 25 h 49"/>
                <a:gd name="T18" fmla="*/ 17 w 34"/>
                <a:gd name="T19" fmla="*/ 41 h 49"/>
                <a:gd name="T20" fmla="*/ 23 w 34"/>
                <a:gd name="T21" fmla="*/ 24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6"/>
                  </a:cubicBezTo>
                  <a:cubicBezTo>
                    <a:pt x="7" y="2"/>
                    <a:pt x="12" y="0"/>
                    <a:pt x="17" y="0"/>
                  </a:cubicBezTo>
                  <a:cubicBezTo>
                    <a:pt x="28" y="0"/>
                    <a:pt x="34" y="8"/>
                    <a:pt x="34" y="24"/>
                  </a:cubicBezTo>
                  <a:cubicBezTo>
                    <a:pt x="34" y="32"/>
                    <a:pt x="32" y="38"/>
                    <a:pt x="29" y="42"/>
                  </a:cubicBezTo>
                  <a:cubicBezTo>
                    <a:pt x="26" y="47"/>
                    <a:pt x="22" y="49"/>
                    <a:pt x="17" y="49"/>
                  </a:cubicBezTo>
                  <a:close/>
                  <a:moveTo>
                    <a:pt x="17" y="8"/>
                  </a:moveTo>
                  <a:cubicBezTo>
                    <a:pt x="12" y="8"/>
                    <a:pt x="10" y="14"/>
                    <a:pt x="10" y="25"/>
                  </a:cubicBezTo>
                  <a:cubicBezTo>
                    <a:pt x="10" y="36"/>
                    <a:pt x="12" y="41"/>
                    <a:pt x="17" y="41"/>
                  </a:cubicBezTo>
                  <a:cubicBezTo>
                    <a:pt x="21" y="41"/>
                    <a:pt x="23" y="35"/>
                    <a:pt x="23" y="24"/>
                  </a:cubicBezTo>
                  <a:cubicBezTo>
                    <a:pt x="23" y="13"/>
                    <a:pt x="21" y="8"/>
                    <a:pt x="17"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92"/>
            <p:cNvSpPr>
              <a:spLocks noEditPoints="1"/>
            </p:cNvSpPr>
            <p:nvPr/>
          </p:nvSpPr>
          <p:spPr bwMode="auto">
            <a:xfrm>
              <a:off x="1903" y="2179"/>
              <a:ext cx="58" cy="83"/>
            </a:xfrm>
            <a:custGeom>
              <a:avLst/>
              <a:gdLst>
                <a:gd name="T0" fmla="*/ 17 w 34"/>
                <a:gd name="T1" fmla="*/ 49 h 49"/>
                <a:gd name="T2" fmla="*/ 0 w 34"/>
                <a:gd name="T3" fmla="*/ 26 h 49"/>
                <a:gd name="T4" fmla="*/ 4 w 34"/>
                <a:gd name="T5" fmla="*/ 7 h 49"/>
                <a:gd name="T6" fmla="*/ 18 w 34"/>
                <a:gd name="T7" fmla="*/ 0 h 49"/>
                <a:gd name="T8" fmla="*/ 34 w 34"/>
                <a:gd name="T9" fmla="*/ 25 h 49"/>
                <a:gd name="T10" fmla="*/ 30 w 34"/>
                <a:gd name="T11" fmla="*/ 43 h 49"/>
                <a:gd name="T12" fmla="*/ 17 w 34"/>
                <a:gd name="T13" fmla="*/ 49 h 49"/>
                <a:gd name="T14" fmla="*/ 17 w 34"/>
                <a:gd name="T15" fmla="*/ 8 h 49"/>
                <a:gd name="T16" fmla="*/ 10 w 34"/>
                <a:gd name="T17" fmla="*/ 25 h 49"/>
                <a:gd name="T18" fmla="*/ 17 w 34"/>
                <a:gd name="T19" fmla="*/ 41 h 49"/>
                <a:gd name="T20" fmla="*/ 23 w 34"/>
                <a:gd name="T21" fmla="*/ 25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2"/>
                    <a:pt x="0" y="26"/>
                  </a:cubicBezTo>
                  <a:cubicBezTo>
                    <a:pt x="0" y="17"/>
                    <a:pt x="1" y="11"/>
                    <a:pt x="4" y="7"/>
                  </a:cubicBezTo>
                  <a:cubicBezTo>
                    <a:pt x="7" y="3"/>
                    <a:pt x="12" y="0"/>
                    <a:pt x="18" y="0"/>
                  </a:cubicBezTo>
                  <a:cubicBezTo>
                    <a:pt x="29" y="0"/>
                    <a:pt x="34" y="8"/>
                    <a:pt x="34" y="25"/>
                  </a:cubicBezTo>
                  <a:cubicBezTo>
                    <a:pt x="34" y="33"/>
                    <a:pt x="33" y="39"/>
                    <a:pt x="30" y="43"/>
                  </a:cubicBezTo>
                  <a:cubicBezTo>
                    <a:pt x="27" y="47"/>
                    <a:pt x="22" y="49"/>
                    <a:pt x="17" y="49"/>
                  </a:cubicBezTo>
                  <a:close/>
                  <a:moveTo>
                    <a:pt x="17" y="8"/>
                  </a:moveTo>
                  <a:cubicBezTo>
                    <a:pt x="13" y="8"/>
                    <a:pt x="10" y="14"/>
                    <a:pt x="10" y="25"/>
                  </a:cubicBezTo>
                  <a:cubicBezTo>
                    <a:pt x="10" y="36"/>
                    <a:pt x="13" y="41"/>
                    <a:pt x="17" y="41"/>
                  </a:cubicBezTo>
                  <a:cubicBezTo>
                    <a:pt x="21" y="41"/>
                    <a:pt x="23" y="36"/>
                    <a:pt x="23" y="25"/>
                  </a:cubicBezTo>
                  <a:cubicBezTo>
                    <a:pt x="23" y="14"/>
                    <a:pt x="21" y="8"/>
                    <a:pt x="17"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93"/>
            <p:cNvSpPr>
              <a:spLocks/>
            </p:cNvSpPr>
            <p:nvPr/>
          </p:nvSpPr>
          <p:spPr bwMode="auto">
            <a:xfrm>
              <a:off x="1909" y="2295"/>
              <a:ext cx="36" cy="82"/>
            </a:xfrm>
            <a:custGeom>
              <a:avLst/>
              <a:gdLst>
                <a:gd name="T0" fmla="*/ 21 w 21"/>
                <a:gd name="T1" fmla="*/ 0 h 48"/>
                <a:gd name="T2" fmla="*/ 21 w 21"/>
                <a:gd name="T3" fmla="*/ 48 h 48"/>
                <a:gd name="T4" fmla="*/ 11 w 21"/>
                <a:gd name="T5" fmla="*/ 48 h 48"/>
                <a:gd name="T6" fmla="*/ 11 w 21"/>
                <a:gd name="T7" fmla="*/ 12 h 48"/>
                <a:gd name="T8" fmla="*/ 9 w 21"/>
                <a:gd name="T9" fmla="*/ 13 h 48"/>
                <a:gd name="T10" fmla="*/ 6 w 21"/>
                <a:gd name="T11" fmla="*/ 14 h 48"/>
                <a:gd name="T12" fmla="*/ 3 w 21"/>
                <a:gd name="T13" fmla="*/ 15 h 48"/>
                <a:gd name="T14" fmla="*/ 0 w 21"/>
                <a:gd name="T15" fmla="*/ 16 h 48"/>
                <a:gd name="T16" fmla="*/ 0 w 21"/>
                <a:gd name="T17" fmla="*/ 7 h 48"/>
                <a:gd name="T18" fmla="*/ 8 w 21"/>
                <a:gd name="T19" fmla="*/ 4 h 48"/>
                <a:gd name="T20" fmla="*/ 15 w 21"/>
                <a:gd name="T21" fmla="*/ 0 h 48"/>
                <a:gd name="T22" fmla="*/ 21 w 21"/>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8">
                  <a:moveTo>
                    <a:pt x="21" y="0"/>
                  </a:moveTo>
                  <a:cubicBezTo>
                    <a:pt x="21" y="48"/>
                    <a:pt x="21" y="48"/>
                    <a:pt x="21" y="48"/>
                  </a:cubicBezTo>
                  <a:cubicBezTo>
                    <a:pt x="11" y="48"/>
                    <a:pt x="11" y="48"/>
                    <a:pt x="11" y="48"/>
                  </a:cubicBezTo>
                  <a:cubicBezTo>
                    <a:pt x="11" y="12"/>
                    <a:pt x="11" y="12"/>
                    <a:pt x="11" y="12"/>
                  </a:cubicBezTo>
                  <a:cubicBezTo>
                    <a:pt x="10" y="12"/>
                    <a:pt x="9" y="13"/>
                    <a:pt x="9" y="13"/>
                  </a:cubicBezTo>
                  <a:cubicBezTo>
                    <a:pt x="8" y="14"/>
                    <a:pt x="7" y="14"/>
                    <a:pt x="6" y="14"/>
                  </a:cubicBezTo>
                  <a:cubicBezTo>
                    <a:pt x="5" y="15"/>
                    <a:pt x="4" y="15"/>
                    <a:pt x="3" y="15"/>
                  </a:cubicBezTo>
                  <a:cubicBezTo>
                    <a:pt x="2" y="16"/>
                    <a:pt x="1" y="16"/>
                    <a:pt x="0" y="16"/>
                  </a:cubicBezTo>
                  <a:cubicBezTo>
                    <a:pt x="0" y="7"/>
                    <a:pt x="0" y="7"/>
                    <a:pt x="0" y="7"/>
                  </a:cubicBezTo>
                  <a:cubicBezTo>
                    <a:pt x="3" y="6"/>
                    <a:pt x="6" y="5"/>
                    <a:pt x="8" y="4"/>
                  </a:cubicBezTo>
                  <a:cubicBezTo>
                    <a:pt x="11" y="3"/>
                    <a:pt x="13" y="1"/>
                    <a:pt x="15" y="0"/>
                  </a:cubicBezTo>
                  <a:lnTo>
                    <a:pt x="21"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94"/>
            <p:cNvSpPr>
              <a:spLocks noEditPoints="1"/>
            </p:cNvSpPr>
            <p:nvPr/>
          </p:nvSpPr>
          <p:spPr bwMode="auto">
            <a:xfrm>
              <a:off x="1903" y="2411"/>
              <a:ext cx="58" cy="84"/>
            </a:xfrm>
            <a:custGeom>
              <a:avLst/>
              <a:gdLst>
                <a:gd name="T0" fmla="*/ 17 w 34"/>
                <a:gd name="T1" fmla="*/ 49 h 49"/>
                <a:gd name="T2" fmla="*/ 0 w 34"/>
                <a:gd name="T3" fmla="*/ 25 h 49"/>
                <a:gd name="T4" fmla="*/ 4 w 34"/>
                <a:gd name="T5" fmla="*/ 6 h 49"/>
                <a:gd name="T6" fmla="*/ 18 w 34"/>
                <a:gd name="T7" fmla="*/ 0 h 49"/>
                <a:gd name="T8" fmla="*/ 34 w 34"/>
                <a:gd name="T9" fmla="*/ 24 h 49"/>
                <a:gd name="T10" fmla="*/ 30 w 34"/>
                <a:gd name="T11" fmla="*/ 42 h 49"/>
                <a:gd name="T12" fmla="*/ 17 w 34"/>
                <a:gd name="T13" fmla="*/ 49 h 49"/>
                <a:gd name="T14" fmla="*/ 17 w 34"/>
                <a:gd name="T15" fmla="*/ 8 h 49"/>
                <a:gd name="T16" fmla="*/ 10 w 34"/>
                <a:gd name="T17" fmla="*/ 25 h 49"/>
                <a:gd name="T18" fmla="*/ 17 w 34"/>
                <a:gd name="T19" fmla="*/ 41 h 49"/>
                <a:gd name="T20" fmla="*/ 23 w 34"/>
                <a:gd name="T21" fmla="*/ 24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6"/>
                  </a:cubicBezTo>
                  <a:cubicBezTo>
                    <a:pt x="7" y="2"/>
                    <a:pt x="12" y="0"/>
                    <a:pt x="18" y="0"/>
                  </a:cubicBezTo>
                  <a:cubicBezTo>
                    <a:pt x="29" y="0"/>
                    <a:pt x="34" y="8"/>
                    <a:pt x="34" y="24"/>
                  </a:cubicBezTo>
                  <a:cubicBezTo>
                    <a:pt x="34" y="32"/>
                    <a:pt x="33" y="38"/>
                    <a:pt x="30" y="42"/>
                  </a:cubicBezTo>
                  <a:cubicBezTo>
                    <a:pt x="27" y="47"/>
                    <a:pt x="22" y="49"/>
                    <a:pt x="17" y="49"/>
                  </a:cubicBezTo>
                  <a:close/>
                  <a:moveTo>
                    <a:pt x="17" y="8"/>
                  </a:moveTo>
                  <a:cubicBezTo>
                    <a:pt x="13" y="8"/>
                    <a:pt x="10" y="14"/>
                    <a:pt x="10" y="25"/>
                  </a:cubicBezTo>
                  <a:cubicBezTo>
                    <a:pt x="10" y="36"/>
                    <a:pt x="13" y="41"/>
                    <a:pt x="17" y="41"/>
                  </a:cubicBezTo>
                  <a:cubicBezTo>
                    <a:pt x="21" y="41"/>
                    <a:pt x="23" y="35"/>
                    <a:pt x="23" y="24"/>
                  </a:cubicBezTo>
                  <a:cubicBezTo>
                    <a:pt x="23" y="13"/>
                    <a:pt x="21" y="8"/>
                    <a:pt x="17"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295"/>
            <p:cNvSpPr>
              <a:spLocks noChangeArrowheads="1"/>
            </p:cNvSpPr>
            <p:nvPr/>
          </p:nvSpPr>
          <p:spPr bwMode="auto">
            <a:xfrm>
              <a:off x="1932" y="3226"/>
              <a:ext cx="218" cy="219"/>
            </a:xfrm>
            <a:prstGeom prst="rect">
              <a:avLst/>
            </a:prstGeom>
            <a:solidFill>
              <a:srgbClr val="009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96"/>
            <p:cNvSpPr>
              <a:spLocks/>
            </p:cNvSpPr>
            <p:nvPr/>
          </p:nvSpPr>
          <p:spPr bwMode="auto">
            <a:xfrm>
              <a:off x="1971" y="3265"/>
              <a:ext cx="15" cy="36"/>
            </a:xfrm>
            <a:custGeom>
              <a:avLst/>
              <a:gdLst>
                <a:gd name="T0" fmla="*/ 9 w 9"/>
                <a:gd name="T1" fmla="*/ 0 h 21"/>
                <a:gd name="T2" fmla="*/ 9 w 9"/>
                <a:gd name="T3" fmla="*/ 21 h 21"/>
                <a:gd name="T4" fmla="*/ 4 w 9"/>
                <a:gd name="T5" fmla="*/ 21 h 21"/>
                <a:gd name="T6" fmla="*/ 4 w 9"/>
                <a:gd name="T7" fmla="*/ 5 h 21"/>
                <a:gd name="T8" fmla="*/ 3 w 9"/>
                <a:gd name="T9" fmla="*/ 6 h 21"/>
                <a:gd name="T10" fmla="*/ 2 w 9"/>
                <a:gd name="T11" fmla="*/ 6 h 21"/>
                <a:gd name="T12" fmla="*/ 1 w 9"/>
                <a:gd name="T13" fmla="*/ 7 h 21"/>
                <a:gd name="T14" fmla="*/ 0 w 9"/>
                <a:gd name="T15" fmla="*/ 7 h 21"/>
                <a:gd name="T16" fmla="*/ 0 w 9"/>
                <a:gd name="T17" fmla="*/ 3 h 21"/>
                <a:gd name="T18" fmla="*/ 3 w 9"/>
                <a:gd name="T19" fmla="*/ 2 h 21"/>
                <a:gd name="T20" fmla="*/ 6 w 9"/>
                <a:gd name="T21" fmla="*/ 0 h 21"/>
                <a:gd name="T22" fmla="*/ 9 w 9"/>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1">
                  <a:moveTo>
                    <a:pt x="9" y="0"/>
                  </a:moveTo>
                  <a:cubicBezTo>
                    <a:pt x="9" y="21"/>
                    <a:pt x="9" y="21"/>
                    <a:pt x="9" y="21"/>
                  </a:cubicBezTo>
                  <a:cubicBezTo>
                    <a:pt x="4" y="21"/>
                    <a:pt x="4" y="21"/>
                    <a:pt x="4" y="21"/>
                  </a:cubicBezTo>
                  <a:cubicBezTo>
                    <a:pt x="4" y="5"/>
                    <a:pt x="4" y="5"/>
                    <a:pt x="4" y="5"/>
                  </a:cubicBezTo>
                  <a:cubicBezTo>
                    <a:pt x="4" y="5"/>
                    <a:pt x="4" y="6"/>
                    <a:pt x="3" y="6"/>
                  </a:cubicBezTo>
                  <a:cubicBezTo>
                    <a:pt x="3" y="6"/>
                    <a:pt x="3" y="6"/>
                    <a:pt x="2" y="6"/>
                  </a:cubicBezTo>
                  <a:cubicBezTo>
                    <a:pt x="2" y="6"/>
                    <a:pt x="1" y="7"/>
                    <a:pt x="1" y="7"/>
                  </a:cubicBezTo>
                  <a:cubicBezTo>
                    <a:pt x="1" y="7"/>
                    <a:pt x="0" y="7"/>
                    <a:pt x="0" y="7"/>
                  </a:cubicBezTo>
                  <a:cubicBezTo>
                    <a:pt x="0" y="3"/>
                    <a:pt x="0" y="3"/>
                    <a:pt x="0" y="3"/>
                  </a:cubicBezTo>
                  <a:cubicBezTo>
                    <a:pt x="1" y="3"/>
                    <a:pt x="2" y="2"/>
                    <a:pt x="3" y="2"/>
                  </a:cubicBezTo>
                  <a:cubicBezTo>
                    <a:pt x="4" y="1"/>
                    <a:pt x="5" y="1"/>
                    <a:pt x="6" y="0"/>
                  </a:cubicBezTo>
                  <a:lnTo>
                    <a:pt x="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97"/>
            <p:cNvSpPr>
              <a:spLocks noEditPoints="1"/>
            </p:cNvSpPr>
            <p:nvPr/>
          </p:nvSpPr>
          <p:spPr bwMode="auto">
            <a:xfrm>
              <a:off x="1998" y="3265"/>
              <a:ext cx="26" cy="38"/>
            </a:xfrm>
            <a:custGeom>
              <a:avLst/>
              <a:gdLst>
                <a:gd name="T0" fmla="*/ 8 w 15"/>
                <a:gd name="T1" fmla="*/ 22 h 22"/>
                <a:gd name="T2" fmla="*/ 0 w 15"/>
                <a:gd name="T3" fmla="*/ 11 h 22"/>
                <a:gd name="T4" fmla="*/ 2 w 15"/>
                <a:gd name="T5" fmla="*/ 3 h 22"/>
                <a:gd name="T6" fmla="*/ 8 w 15"/>
                <a:gd name="T7" fmla="*/ 0 h 22"/>
                <a:gd name="T8" fmla="*/ 15 w 15"/>
                <a:gd name="T9" fmla="*/ 11 h 22"/>
                <a:gd name="T10" fmla="*/ 13 w 15"/>
                <a:gd name="T11" fmla="*/ 19 h 22"/>
                <a:gd name="T12" fmla="*/ 8 w 15"/>
                <a:gd name="T13" fmla="*/ 22 h 22"/>
                <a:gd name="T14" fmla="*/ 8 w 15"/>
                <a:gd name="T15" fmla="*/ 4 h 22"/>
                <a:gd name="T16" fmla="*/ 5 w 15"/>
                <a:gd name="T17" fmla="*/ 11 h 22"/>
                <a:gd name="T18" fmla="*/ 8 w 15"/>
                <a:gd name="T19" fmla="*/ 18 h 22"/>
                <a:gd name="T20" fmla="*/ 11 w 15"/>
                <a:gd name="T21" fmla="*/ 11 h 22"/>
                <a:gd name="T22" fmla="*/ 8 w 15"/>
                <a:gd name="T2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8" y="22"/>
                  </a:moveTo>
                  <a:cubicBezTo>
                    <a:pt x="3" y="22"/>
                    <a:pt x="0" y="18"/>
                    <a:pt x="0" y="11"/>
                  </a:cubicBezTo>
                  <a:cubicBezTo>
                    <a:pt x="0" y="8"/>
                    <a:pt x="1" y="5"/>
                    <a:pt x="2" y="3"/>
                  </a:cubicBezTo>
                  <a:cubicBezTo>
                    <a:pt x="4" y="1"/>
                    <a:pt x="6" y="0"/>
                    <a:pt x="8" y="0"/>
                  </a:cubicBezTo>
                  <a:cubicBezTo>
                    <a:pt x="13" y="0"/>
                    <a:pt x="15" y="4"/>
                    <a:pt x="15" y="11"/>
                  </a:cubicBezTo>
                  <a:cubicBezTo>
                    <a:pt x="15" y="14"/>
                    <a:pt x="15" y="17"/>
                    <a:pt x="13" y="19"/>
                  </a:cubicBezTo>
                  <a:cubicBezTo>
                    <a:pt x="12" y="21"/>
                    <a:pt x="10" y="22"/>
                    <a:pt x="8" y="22"/>
                  </a:cubicBezTo>
                  <a:close/>
                  <a:moveTo>
                    <a:pt x="8" y="4"/>
                  </a:moveTo>
                  <a:cubicBezTo>
                    <a:pt x="6" y="4"/>
                    <a:pt x="5" y="6"/>
                    <a:pt x="5" y="11"/>
                  </a:cubicBezTo>
                  <a:cubicBezTo>
                    <a:pt x="5" y="16"/>
                    <a:pt x="6" y="18"/>
                    <a:pt x="8" y="18"/>
                  </a:cubicBezTo>
                  <a:cubicBezTo>
                    <a:pt x="10" y="18"/>
                    <a:pt x="11" y="16"/>
                    <a:pt x="11" y="11"/>
                  </a:cubicBezTo>
                  <a:cubicBezTo>
                    <a:pt x="11" y="6"/>
                    <a:pt x="10" y="4"/>
                    <a:pt x="8" y="4"/>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98"/>
            <p:cNvSpPr>
              <a:spLocks/>
            </p:cNvSpPr>
            <p:nvPr/>
          </p:nvSpPr>
          <p:spPr bwMode="auto">
            <a:xfrm>
              <a:off x="2032" y="3265"/>
              <a:ext cx="16" cy="36"/>
            </a:xfrm>
            <a:custGeom>
              <a:avLst/>
              <a:gdLst>
                <a:gd name="T0" fmla="*/ 9 w 9"/>
                <a:gd name="T1" fmla="*/ 0 h 21"/>
                <a:gd name="T2" fmla="*/ 9 w 9"/>
                <a:gd name="T3" fmla="*/ 21 h 21"/>
                <a:gd name="T4" fmla="*/ 4 w 9"/>
                <a:gd name="T5" fmla="*/ 21 h 21"/>
                <a:gd name="T6" fmla="*/ 4 w 9"/>
                <a:gd name="T7" fmla="*/ 5 h 21"/>
                <a:gd name="T8" fmla="*/ 3 w 9"/>
                <a:gd name="T9" fmla="*/ 6 h 21"/>
                <a:gd name="T10" fmla="*/ 2 w 9"/>
                <a:gd name="T11" fmla="*/ 6 h 21"/>
                <a:gd name="T12" fmla="*/ 1 w 9"/>
                <a:gd name="T13" fmla="*/ 7 h 21"/>
                <a:gd name="T14" fmla="*/ 0 w 9"/>
                <a:gd name="T15" fmla="*/ 7 h 21"/>
                <a:gd name="T16" fmla="*/ 0 w 9"/>
                <a:gd name="T17" fmla="*/ 3 h 21"/>
                <a:gd name="T18" fmla="*/ 3 w 9"/>
                <a:gd name="T19" fmla="*/ 2 h 21"/>
                <a:gd name="T20" fmla="*/ 6 w 9"/>
                <a:gd name="T21" fmla="*/ 0 h 21"/>
                <a:gd name="T22" fmla="*/ 9 w 9"/>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1">
                  <a:moveTo>
                    <a:pt x="9" y="0"/>
                  </a:moveTo>
                  <a:cubicBezTo>
                    <a:pt x="9" y="21"/>
                    <a:pt x="9" y="21"/>
                    <a:pt x="9" y="21"/>
                  </a:cubicBezTo>
                  <a:cubicBezTo>
                    <a:pt x="4" y="21"/>
                    <a:pt x="4" y="21"/>
                    <a:pt x="4" y="21"/>
                  </a:cubicBezTo>
                  <a:cubicBezTo>
                    <a:pt x="4" y="5"/>
                    <a:pt x="4" y="5"/>
                    <a:pt x="4" y="5"/>
                  </a:cubicBezTo>
                  <a:cubicBezTo>
                    <a:pt x="4" y="5"/>
                    <a:pt x="4" y="6"/>
                    <a:pt x="3" y="6"/>
                  </a:cubicBezTo>
                  <a:cubicBezTo>
                    <a:pt x="3" y="6"/>
                    <a:pt x="2" y="6"/>
                    <a:pt x="2" y="6"/>
                  </a:cubicBezTo>
                  <a:cubicBezTo>
                    <a:pt x="2" y="6"/>
                    <a:pt x="1" y="7"/>
                    <a:pt x="1" y="7"/>
                  </a:cubicBezTo>
                  <a:cubicBezTo>
                    <a:pt x="0" y="7"/>
                    <a:pt x="0" y="7"/>
                    <a:pt x="0" y="7"/>
                  </a:cubicBezTo>
                  <a:cubicBezTo>
                    <a:pt x="0" y="3"/>
                    <a:pt x="0" y="3"/>
                    <a:pt x="0" y="3"/>
                  </a:cubicBezTo>
                  <a:cubicBezTo>
                    <a:pt x="1" y="3"/>
                    <a:pt x="2" y="2"/>
                    <a:pt x="3" y="2"/>
                  </a:cubicBezTo>
                  <a:cubicBezTo>
                    <a:pt x="4" y="1"/>
                    <a:pt x="5" y="1"/>
                    <a:pt x="6" y="0"/>
                  </a:cubicBezTo>
                  <a:lnTo>
                    <a:pt x="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99"/>
            <p:cNvSpPr>
              <a:spLocks noEditPoints="1"/>
            </p:cNvSpPr>
            <p:nvPr/>
          </p:nvSpPr>
          <p:spPr bwMode="auto">
            <a:xfrm>
              <a:off x="1968" y="3317"/>
              <a:ext cx="25" cy="37"/>
            </a:xfrm>
            <a:custGeom>
              <a:avLst/>
              <a:gdLst>
                <a:gd name="T0" fmla="*/ 7 w 15"/>
                <a:gd name="T1" fmla="*/ 22 h 22"/>
                <a:gd name="T2" fmla="*/ 0 w 15"/>
                <a:gd name="T3" fmla="*/ 11 h 22"/>
                <a:gd name="T4" fmla="*/ 2 w 15"/>
                <a:gd name="T5" fmla="*/ 3 h 22"/>
                <a:gd name="T6" fmla="*/ 8 w 15"/>
                <a:gd name="T7" fmla="*/ 0 h 22"/>
                <a:gd name="T8" fmla="*/ 15 w 15"/>
                <a:gd name="T9" fmla="*/ 11 h 22"/>
                <a:gd name="T10" fmla="*/ 13 w 15"/>
                <a:gd name="T11" fmla="*/ 19 h 22"/>
                <a:gd name="T12" fmla="*/ 7 w 15"/>
                <a:gd name="T13" fmla="*/ 22 h 22"/>
                <a:gd name="T14" fmla="*/ 7 w 15"/>
                <a:gd name="T15" fmla="*/ 4 h 22"/>
                <a:gd name="T16" fmla="*/ 4 w 15"/>
                <a:gd name="T17" fmla="*/ 11 h 22"/>
                <a:gd name="T18" fmla="*/ 7 w 15"/>
                <a:gd name="T19" fmla="*/ 18 h 22"/>
                <a:gd name="T20" fmla="*/ 10 w 15"/>
                <a:gd name="T21" fmla="*/ 11 h 22"/>
                <a:gd name="T22" fmla="*/ 7 w 15"/>
                <a:gd name="T2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7" y="22"/>
                  </a:moveTo>
                  <a:cubicBezTo>
                    <a:pt x="2" y="22"/>
                    <a:pt x="0" y="18"/>
                    <a:pt x="0" y="11"/>
                  </a:cubicBezTo>
                  <a:cubicBezTo>
                    <a:pt x="0" y="8"/>
                    <a:pt x="0" y="5"/>
                    <a:pt x="2" y="3"/>
                  </a:cubicBezTo>
                  <a:cubicBezTo>
                    <a:pt x="3" y="1"/>
                    <a:pt x="5" y="0"/>
                    <a:pt x="8" y="0"/>
                  </a:cubicBezTo>
                  <a:cubicBezTo>
                    <a:pt x="12" y="0"/>
                    <a:pt x="15" y="4"/>
                    <a:pt x="15" y="11"/>
                  </a:cubicBezTo>
                  <a:cubicBezTo>
                    <a:pt x="15" y="14"/>
                    <a:pt x="14" y="17"/>
                    <a:pt x="13" y="19"/>
                  </a:cubicBezTo>
                  <a:cubicBezTo>
                    <a:pt x="12" y="21"/>
                    <a:pt x="10" y="22"/>
                    <a:pt x="7" y="22"/>
                  </a:cubicBezTo>
                  <a:close/>
                  <a:moveTo>
                    <a:pt x="7" y="4"/>
                  </a:moveTo>
                  <a:cubicBezTo>
                    <a:pt x="5" y="4"/>
                    <a:pt x="4" y="6"/>
                    <a:pt x="4" y="11"/>
                  </a:cubicBezTo>
                  <a:cubicBezTo>
                    <a:pt x="4" y="16"/>
                    <a:pt x="5" y="18"/>
                    <a:pt x="7" y="18"/>
                  </a:cubicBezTo>
                  <a:cubicBezTo>
                    <a:pt x="9" y="18"/>
                    <a:pt x="10" y="16"/>
                    <a:pt x="10" y="11"/>
                  </a:cubicBezTo>
                  <a:cubicBezTo>
                    <a:pt x="10" y="6"/>
                    <a:pt x="9" y="4"/>
                    <a:pt x="7" y="4"/>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00"/>
            <p:cNvSpPr>
              <a:spLocks/>
            </p:cNvSpPr>
            <p:nvPr/>
          </p:nvSpPr>
          <p:spPr bwMode="auto">
            <a:xfrm>
              <a:off x="2002" y="3317"/>
              <a:ext cx="15" cy="37"/>
            </a:xfrm>
            <a:custGeom>
              <a:avLst/>
              <a:gdLst>
                <a:gd name="T0" fmla="*/ 9 w 9"/>
                <a:gd name="T1" fmla="*/ 0 h 22"/>
                <a:gd name="T2" fmla="*/ 9 w 9"/>
                <a:gd name="T3" fmla="*/ 22 h 22"/>
                <a:gd name="T4" fmla="*/ 5 w 9"/>
                <a:gd name="T5" fmla="*/ 22 h 22"/>
                <a:gd name="T6" fmla="*/ 5 w 9"/>
                <a:gd name="T7" fmla="*/ 5 h 22"/>
                <a:gd name="T8" fmla="*/ 4 w 9"/>
                <a:gd name="T9" fmla="*/ 6 h 22"/>
                <a:gd name="T10" fmla="*/ 3 w 9"/>
                <a:gd name="T11" fmla="*/ 6 h 22"/>
                <a:gd name="T12" fmla="*/ 2 w 9"/>
                <a:gd name="T13" fmla="*/ 7 h 22"/>
                <a:gd name="T14" fmla="*/ 0 w 9"/>
                <a:gd name="T15" fmla="*/ 7 h 22"/>
                <a:gd name="T16" fmla="*/ 0 w 9"/>
                <a:gd name="T17" fmla="*/ 3 h 22"/>
                <a:gd name="T18" fmla="*/ 4 w 9"/>
                <a:gd name="T19" fmla="*/ 2 h 22"/>
                <a:gd name="T20" fmla="*/ 7 w 9"/>
                <a:gd name="T21" fmla="*/ 0 h 22"/>
                <a:gd name="T22" fmla="*/ 9 w 9"/>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2">
                  <a:moveTo>
                    <a:pt x="9" y="0"/>
                  </a:moveTo>
                  <a:cubicBezTo>
                    <a:pt x="9" y="22"/>
                    <a:pt x="9" y="22"/>
                    <a:pt x="9" y="22"/>
                  </a:cubicBezTo>
                  <a:cubicBezTo>
                    <a:pt x="5" y="22"/>
                    <a:pt x="5" y="22"/>
                    <a:pt x="5" y="22"/>
                  </a:cubicBezTo>
                  <a:cubicBezTo>
                    <a:pt x="5" y="5"/>
                    <a:pt x="5" y="5"/>
                    <a:pt x="5" y="5"/>
                  </a:cubicBezTo>
                  <a:cubicBezTo>
                    <a:pt x="5" y="5"/>
                    <a:pt x="4" y="6"/>
                    <a:pt x="4" y="6"/>
                  </a:cubicBezTo>
                  <a:cubicBezTo>
                    <a:pt x="4" y="6"/>
                    <a:pt x="3" y="6"/>
                    <a:pt x="3" y="6"/>
                  </a:cubicBezTo>
                  <a:cubicBezTo>
                    <a:pt x="2" y="7"/>
                    <a:pt x="2" y="7"/>
                    <a:pt x="2" y="7"/>
                  </a:cubicBezTo>
                  <a:cubicBezTo>
                    <a:pt x="1" y="7"/>
                    <a:pt x="1" y="7"/>
                    <a:pt x="0" y="7"/>
                  </a:cubicBezTo>
                  <a:cubicBezTo>
                    <a:pt x="0" y="3"/>
                    <a:pt x="0" y="3"/>
                    <a:pt x="0" y="3"/>
                  </a:cubicBezTo>
                  <a:cubicBezTo>
                    <a:pt x="2" y="3"/>
                    <a:pt x="3" y="2"/>
                    <a:pt x="4" y="2"/>
                  </a:cubicBezTo>
                  <a:cubicBezTo>
                    <a:pt x="5" y="1"/>
                    <a:pt x="6" y="1"/>
                    <a:pt x="7" y="0"/>
                  </a:cubicBezTo>
                  <a:lnTo>
                    <a:pt x="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01"/>
            <p:cNvSpPr>
              <a:spLocks noEditPoints="1"/>
            </p:cNvSpPr>
            <p:nvPr/>
          </p:nvSpPr>
          <p:spPr bwMode="auto">
            <a:xfrm>
              <a:off x="2029" y="3317"/>
              <a:ext cx="26" cy="37"/>
            </a:xfrm>
            <a:custGeom>
              <a:avLst/>
              <a:gdLst>
                <a:gd name="T0" fmla="*/ 7 w 15"/>
                <a:gd name="T1" fmla="*/ 22 h 22"/>
                <a:gd name="T2" fmla="*/ 0 w 15"/>
                <a:gd name="T3" fmla="*/ 11 h 22"/>
                <a:gd name="T4" fmla="*/ 2 w 15"/>
                <a:gd name="T5" fmla="*/ 3 h 22"/>
                <a:gd name="T6" fmla="*/ 7 w 15"/>
                <a:gd name="T7" fmla="*/ 0 h 22"/>
                <a:gd name="T8" fmla="*/ 15 w 15"/>
                <a:gd name="T9" fmla="*/ 11 h 22"/>
                <a:gd name="T10" fmla="*/ 13 w 15"/>
                <a:gd name="T11" fmla="*/ 19 h 22"/>
                <a:gd name="T12" fmla="*/ 7 w 15"/>
                <a:gd name="T13" fmla="*/ 22 h 22"/>
                <a:gd name="T14" fmla="*/ 7 w 15"/>
                <a:gd name="T15" fmla="*/ 4 h 22"/>
                <a:gd name="T16" fmla="*/ 4 w 15"/>
                <a:gd name="T17" fmla="*/ 11 h 22"/>
                <a:gd name="T18" fmla="*/ 7 w 15"/>
                <a:gd name="T19" fmla="*/ 18 h 22"/>
                <a:gd name="T20" fmla="*/ 10 w 15"/>
                <a:gd name="T21" fmla="*/ 11 h 22"/>
                <a:gd name="T22" fmla="*/ 7 w 15"/>
                <a:gd name="T2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7" y="22"/>
                  </a:moveTo>
                  <a:cubicBezTo>
                    <a:pt x="2" y="22"/>
                    <a:pt x="0" y="18"/>
                    <a:pt x="0" y="11"/>
                  </a:cubicBezTo>
                  <a:cubicBezTo>
                    <a:pt x="0" y="8"/>
                    <a:pt x="0" y="5"/>
                    <a:pt x="2" y="3"/>
                  </a:cubicBezTo>
                  <a:cubicBezTo>
                    <a:pt x="3" y="1"/>
                    <a:pt x="5" y="0"/>
                    <a:pt x="7" y="0"/>
                  </a:cubicBezTo>
                  <a:cubicBezTo>
                    <a:pt x="12" y="0"/>
                    <a:pt x="15" y="4"/>
                    <a:pt x="15" y="11"/>
                  </a:cubicBezTo>
                  <a:cubicBezTo>
                    <a:pt x="15" y="14"/>
                    <a:pt x="14" y="17"/>
                    <a:pt x="13" y="19"/>
                  </a:cubicBezTo>
                  <a:cubicBezTo>
                    <a:pt x="11" y="21"/>
                    <a:pt x="10" y="22"/>
                    <a:pt x="7" y="22"/>
                  </a:cubicBezTo>
                  <a:close/>
                  <a:moveTo>
                    <a:pt x="7" y="4"/>
                  </a:moveTo>
                  <a:cubicBezTo>
                    <a:pt x="5" y="4"/>
                    <a:pt x="4" y="6"/>
                    <a:pt x="4" y="11"/>
                  </a:cubicBezTo>
                  <a:cubicBezTo>
                    <a:pt x="4" y="16"/>
                    <a:pt x="5" y="18"/>
                    <a:pt x="7" y="18"/>
                  </a:cubicBezTo>
                  <a:cubicBezTo>
                    <a:pt x="9" y="18"/>
                    <a:pt x="10" y="16"/>
                    <a:pt x="10" y="11"/>
                  </a:cubicBezTo>
                  <a:cubicBezTo>
                    <a:pt x="10" y="6"/>
                    <a:pt x="9" y="4"/>
                    <a:pt x="7" y="4"/>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02"/>
            <p:cNvSpPr>
              <a:spLocks noEditPoints="1"/>
            </p:cNvSpPr>
            <p:nvPr/>
          </p:nvSpPr>
          <p:spPr bwMode="auto">
            <a:xfrm>
              <a:off x="1968" y="3368"/>
              <a:ext cx="25" cy="37"/>
            </a:xfrm>
            <a:custGeom>
              <a:avLst/>
              <a:gdLst>
                <a:gd name="T0" fmla="*/ 7 w 15"/>
                <a:gd name="T1" fmla="*/ 22 h 22"/>
                <a:gd name="T2" fmla="*/ 0 w 15"/>
                <a:gd name="T3" fmla="*/ 11 h 22"/>
                <a:gd name="T4" fmla="*/ 2 w 15"/>
                <a:gd name="T5" fmla="*/ 3 h 22"/>
                <a:gd name="T6" fmla="*/ 8 w 15"/>
                <a:gd name="T7" fmla="*/ 0 h 22"/>
                <a:gd name="T8" fmla="*/ 15 w 15"/>
                <a:gd name="T9" fmla="*/ 11 h 22"/>
                <a:gd name="T10" fmla="*/ 13 w 15"/>
                <a:gd name="T11" fmla="*/ 19 h 22"/>
                <a:gd name="T12" fmla="*/ 7 w 15"/>
                <a:gd name="T13" fmla="*/ 22 h 22"/>
                <a:gd name="T14" fmla="*/ 7 w 15"/>
                <a:gd name="T15" fmla="*/ 4 h 22"/>
                <a:gd name="T16" fmla="*/ 4 w 15"/>
                <a:gd name="T17" fmla="*/ 11 h 22"/>
                <a:gd name="T18" fmla="*/ 7 w 15"/>
                <a:gd name="T19" fmla="*/ 18 h 22"/>
                <a:gd name="T20" fmla="*/ 10 w 15"/>
                <a:gd name="T21" fmla="*/ 11 h 22"/>
                <a:gd name="T22" fmla="*/ 7 w 15"/>
                <a:gd name="T2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7" y="22"/>
                  </a:moveTo>
                  <a:cubicBezTo>
                    <a:pt x="2" y="22"/>
                    <a:pt x="0" y="18"/>
                    <a:pt x="0" y="11"/>
                  </a:cubicBezTo>
                  <a:cubicBezTo>
                    <a:pt x="0" y="8"/>
                    <a:pt x="0" y="5"/>
                    <a:pt x="2" y="3"/>
                  </a:cubicBezTo>
                  <a:cubicBezTo>
                    <a:pt x="3" y="1"/>
                    <a:pt x="5" y="0"/>
                    <a:pt x="8" y="0"/>
                  </a:cubicBezTo>
                  <a:cubicBezTo>
                    <a:pt x="12" y="0"/>
                    <a:pt x="15" y="4"/>
                    <a:pt x="15" y="11"/>
                  </a:cubicBezTo>
                  <a:cubicBezTo>
                    <a:pt x="15" y="14"/>
                    <a:pt x="14" y="17"/>
                    <a:pt x="13" y="19"/>
                  </a:cubicBezTo>
                  <a:cubicBezTo>
                    <a:pt x="12" y="21"/>
                    <a:pt x="10" y="22"/>
                    <a:pt x="7" y="22"/>
                  </a:cubicBezTo>
                  <a:close/>
                  <a:moveTo>
                    <a:pt x="7" y="4"/>
                  </a:moveTo>
                  <a:cubicBezTo>
                    <a:pt x="5" y="4"/>
                    <a:pt x="4" y="6"/>
                    <a:pt x="4" y="11"/>
                  </a:cubicBezTo>
                  <a:cubicBezTo>
                    <a:pt x="4" y="16"/>
                    <a:pt x="5" y="18"/>
                    <a:pt x="7" y="18"/>
                  </a:cubicBezTo>
                  <a:cubicBezTo>
                    <a:pt x="9" y="18"/>
                    <a:pt x="10" y="16"/>
                    <a:pt x="10" y="11"/>
                  </a:cubicBezTo>
                  <a:cubicBezTo>
                    <a:pt x="10" y="6"/>
                    <a:pt x="9" y="4"/>
                    <a:pt x="7" y="4"/>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3"/>
            <p:cNvSpPr>
              <a:spLocks noEditPoints="1"/>
            </p:cNvSpPr>
            <p:nvPr/>
          </p:nvSpPr>
          <p:spPr bwMode="auto">
            <a:xfrm>
              <a:off x="1998" y="3368"/>
              <a:ext cx="26" cy="37"/>
            </a:xfrm>
            <a:custGeom>
              <a:avLst/>
              <a:gdLst>
                <a:gd name="T0" fmla="*/ 8 w 15"/>
                <a:gd name="T1" fmla="*/ 22 h 22"/>
                <a:gd name="T2" fmla="*/ 0 w 15"/>
                <a:gd name="T3" fmla="*/ 11 h 22"/>
                <a:gd name="T4" fmla="*/ 2 w 15"/>
                <a:gd name="T5" fmla="*/ 3 h 22"/>
                <a:gd name="T6" fmla="*/ 8 w 15"/>
                <a:gd name="T7" fmla="*/ 0 h 22"/>
                <a:gd name="T8" fmla="*/ 15 w 15"/>
                <a:gd name="T9" fmla="*/ 11 h 22"/>
                <a:gd name="T10" fmla="*/ 13 w 15"/>
                <a:gd name="T11" fmla="*/ 19 h 22"/>
                <a:gd name="T12" fmla="*/ 8 w 15"/>
                <a:gd name="T13" fmla="*/ 22 h 22"/>
                <a:gd name="T14" fmla="*/ 8 w 15"/>
                <a:gd name="T15" fmla="*/ 4 h 22"/>
                <a:gd name="T16" fmla="*/ 5 w 15"/>
                <a:gd name="T17" fmla="*/ 11 h 22"/>
                <a:gd name="T18" fmla="*/ 8 w 15"/>
                <a:gd name="T19" fmla="*/ 18 h 22"/>
                <a:gd name="T20" fmla="*/ 11 w 15"/>
                <a:gd name="T21" fmla="*/ 11 h 22"/>
                <a:gd name="T22" fmla="*/ 8 w 15"/>
                <a:gd name="T2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8" y="22"/>
                  </a:moveTo>
                  <a:cubicBezTo>
                    <a:pt x="3" y="22"/>
                    <a:pt x="0" y="18"/>
                    <a:pt x="0" y="11"/>
                  </a:cubicBezTo>
                  <a:cubicBezTo>
                    <a:pt x="0" y="8"/>
                    <a:pt x="1" y="5"/>
                    <a:pt x="2" y="3"/>
                  </a:cubicBezTo>
                  <a:cubicBezTo>
                    <a:pt x="4" y="1"/>
                    <a:pt x="6" y="0"/>
                    <a:pt x="8" y="0"/>
                  </a:cubicBezTo>
                  <a:cubicBezTo>
                    <a:pt x="13" y="0"/>
                    <a:pt x="15" y="4"/>
                    <a:pt x="15" y="11"/>
                  </a:cubicBezTo>
                  <a:cubicBezTo>
                    <a:pt x="15" y="14"/>
                    <a:pt x="15" y="17"/>
                    <a:pt x="13" y="19"/>
                  </a:cubicBezTo>
                  <a:cubicBezTo>
                    <a:pt x="12" y="21"/>
                    <a:pt x="10" y="22"/>
                    <a:pt x="8" y="22"/>
                  </a:cubicBezTo>
                  <a:close/>
                  <a:moveTo>
                    <a:pt x="8" y="4"/>
                  </a:moveTo>
                  <a:cubicBezTo>
                    <a:pt x="6" y="4"/>
                    <a:pt x="5" y="6"/>
                    <a:pt x="5" y="11"/>
                  </a:cubicBezTo>
                  <a:cubicBezTo>
                    <a:pt x="5" y="16"/>
                    <a:pt x="6" y="18"/>
                    <a:pt x="8" y="18"/>
                  </a:cubicBezTo>
                  <a:cubicBezTo>
                    <a:pt x="10" y="18"/>
                    <a:pt x="11" y="16"/>
                    <a:pt x="11" y="11"/>
                  </a:cubicBezTo>
                  <a:cubicBezTo>
                    <a:pt x="11" y="6"/>
                    <a:pt x="10" y="4"/>
                    <a:pt x="8" y="4"/>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04"/>
            <p:cNvSpPr>
              <a:spLocks/>
            </p:cNvSpPr>
            <p:nvPr/>
          </p:nvSpPr>
          <p:spPr bwMode="auto">
            <a:xfrm>
              <a:off x="2032" y="3368"/>
              <a:ext cx="16" cy="37"/>
            </a:xfrm>
            <a:custGeom>
              <a:avLst/>
              <a:gdLst>
                <a:gd name="T0" fmla="*/ 9 w 9"/>
                <a:gd name="T1" fmla="*/ 0 h 22"/>
                <a:gd name="T2" fmla="*/ 9 w 9"/>
                <a:gd name="T3" fmla="*/ 22 h 22"/>
                <a:gd name="T4" fmla="*/ 4 w 9"/>
                <a:gd name="T5" fmla="*/ 22 h 22"/>
                <a:gd name="T6" fmla="*/ 4 w 9"/>
                <a:gd name="T7" fmla="*/ 5 h 22"/>
                <a:gd name="T8" fmla="*/ 3 w 9"/>
                <a:gd name="T9" fmla="*/ 6 h 22"/>
                <a:gd name="T10" fmla="*/ 2 w 9"/>
                <a:gd name="T11" fmla="*/ 6 h 22"/>
                <a:gd name="T12" fmla="*/ 1 w 9"/>
                <a:gd name="T13" fmla="*/ 7 h 22"/>
                <a:gd name="T14" fmla="*/ 0 w 9"/>
                <a:gd name="T15" fmla="*/ 7 h 22"/>
                <a:gd name="T16" fmla="*/ 0 w 9"/>
                <a:gd name="T17" fmla="*/ 3 h 22"/>
                <a:gd name="T18" fmla="*/ 3 w 9"/>
                <a:gd name="T19" fmla="*/ 2 h 22"/>
                <a:gd name="T20" fmla="*/ 6 w 9"/>
                <a:gd name="T21" fmla="*/ 0 h 22"/>
                <a:gd name="T22" fmla="*/ 9 w 9"/>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2">
                  <a:moveTo>
                    <a:pt x="9" y="0"/>
                  </a:moveTo>
                  <a:cubicBezTo>
                    <a:pt x="9" y="22"/>
                    <a:pt x="9" y="22"/>
                    <a:pt x="9" y="22"/>
                  </a:cubicBezTo>
                  <a:cubicBezTo>
                    <a:pt x="4" y="22"/>
                    <a:pt x="4" y="22"/>
                    <a:pt x="4" y="22"/>
                  </a:cubicBezTo>
                  <a:cubicBezTo>
                    <a:pt x="4" y="5"/>
                    <a:pt x="4" y="5"/>
                    <a:pt x="4" y="5"/>
                  </a:cubicBezTo>
                  <a:cubicBezTo>
                    <a:pt x="4" y="6"/>
                    <a:pt x="4" y="6"/>
                    <a:pt x="3" y="6"/>
                  </a:cubicBezTo>
                  <a:cubicBezTo>
                    <a:pt x="3" y="6"/>
                    <a:pt x="2" y="6"/>
                    <a:pt x="2" y="6"/>
                  </a:cubicBezTo>
                  <a:cubicBezTo>
                    <a:pt x="2" y="7"/>
                    <a:pt x="1" y="7"/>
                    <a:pt x="1" y="7"/>
                  </a:cubicBezTo>
                  <a:cubicBezTo>
                    <a:pt x="0" y="7"/>
                    <a:pt x="0" y="7"/>
                    <a:pt x="0" y="7"/>
                  </a:cubicBezTo>
                  <a:cubicBezTo>
                    <a:pt x="0" y="3"/>
                    <a:pt x="0" y="3"/>
                    <a:pt x="0" y="3"/>
                  </a:cubicBezTo>
                  <a:cubicBezTo>
                    <a:pt x="1" y="3"/>
                    <a:pt x="2" y="2"/>
                    <a:pt x="3" y="2"/>
                  </a:cubicBezTo>
                  <a:cubicBezTo>
                    <a:pt x="4" y="1"/>
                    <a:pt x="5" y="1"/>
                    <a:pt x="6" y="0"/>
                  </a:cubicBezTo>
                  <a:lnTo>
                    <a:pt x="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05"/>
            <p:cNvSpPr>
              <a:spLocks/>
            </p:cNvSpPr>
            <p:nvPr/>
          </p:nvSpPr>
          <p:spPr bwMode="auto">
            <a:xfrm>
              <a:off x="2094" y="3265"/>
              <a:ext cx="15" cy="36"/>
            </a:xfrm>
            <a:custGeom>
              <a:avLst/>
              <a:gdLst>
                <a:gd name="T0" fmla="*/ 9 w 9"/>
                <a:gd name="T1" fmla="*/ 0 h 21"/>
                <a:gd name="T2" fmla="*/ 9 w 9"/>
                <a:gd name="T3" fmla="*/ 21 h 21"/>
                <a:gd name="T4" fmla="*/ 5 w 9"/>
                <a:gd name="T5" fmla="*/ 21 h 21"/>
                <a:gd name="T6" fmla="*/ 5 w 9"/>
                <a:gd name="T7" fmla="*/ 5 h 21"/>
                <a:gd name="T8" fmla="*/ 4 w 9"/>
                <a:gd name="T9" fmla="*/ 6 h 21"/>
                <a:gd name="T10" fmla="*/ 3 w 9"/>
                <a:gd name="T11" fmla="*/ 6 h 21"/>
                <a:gd name="T12" fmla="*/ 1 w 9"/>
                <a:gd name="T13" fmla="*/ 7 h 21"/>
                <a:gd name="T14" fmla="*/ 0 w 9"/>
                <a:gd name="T15" fmla="*/ 7 h 21"/>
                <a:gd name="T16" fmla="*/ 0 w 9"/>
                <a:gd name="T17" fmla="*/ 3 h 21"/>
                <a:gd name="T18" fmla="*/ 3 w 9"/>
                <a:gd name="T19" fmla="*/ 2 h 21"/>
                <a:gd name="T20" fmla="*/ 6 w 9"/>
                <a:gd name="T21" fmla="*/ 0 h 21"/>
                <a:gd name="T22" fmla="*/ 9 w 9"/>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1">
                  <a:moveTo>
                    <a:pt x="9" y="0"/>
                  </a:moveTo>
                  <a:cubicBezTo>
                    <a:pt x="9" y="21"/>
                    <a:pt x="9" y="21"/>
                    <a:pt x="9" y="21"/>
                  </a:cubicBezTo>
                  <a:cubicBezTo>
                    <a:pt x="5" y="21"/>
                    <a:pt x="5" y="21"/>
                    <a:pt x="5" y="21"/>
                  </a:cubicBezTo>
                  <a:cubicBezTo>
                    <a:pt x="5" y="5"/>
                    <a:pt x="5" y="5"/>
                    <a:pt x="5" y="5"/>
                  </a:cubicBezTo>
                  <a:cubicBezTo>
                    <a:pt x="4" y="5"/>
                    <a:pt x="4" y="6"/>
                    <a:pt x="4" y="6"/>
                  </a:cubicBezTo>
                  <a:cubicBezTo>
                    <a:pt x="3" y="6"/>
                    <a:pt x="3" y="6"/>
                    <a:pt x="3" y="6"/>
                  </a:cubicBezTo>
                  <a:cubicBezTo>
                    <a:pt x="2" y="6"/>
                    <a:pt x="2" y="7"/>
                    <a:pt x="1" y="7"/>
                  </a:cubicBezTo>
                  <a:cubicBezTo>
                    <a:pt x="1" y="7"/>
                    <a:pt x="0" y="7"/>
                    <a:pt x="0" y="7"/>
                  </a:cubicBezTo>
                  <a:cubicBezTo>
                    <a:pt x="0" y="3"/>
                    <a:pt x="0" y="3"/>
                    <a:pt x="0" y="3"/>
                  </a:cubicBezTo>
                  <a:cubicBezTo>
                    <a:pt x="1" y="3"/>
                    <a:pt x="2" y="2"/>
                    <a:pt x="3" y="2"/>
                  </a:cubicBezTo>
                  <a:cubicBezTo>
                    <a:pt x="5" y="1"/>
                    <a:pt x="6" y="1"/>
                    <a:pt x="6" y="0"/>
                  </a:cubicBezTo>
                  <a:lnTo>
                    <a:pt x="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06"/>
            <p:cNvSpPr>
              <a:spLocks noEditPoints="1"/>
            </p:cNvSpPr>
            <p:nvPr/>
          </p:nvSpPr>
          <p:spPr bwMode="auto">
            <a:xfrm>
              <a:off x="2091" y="3317"/>
              <a:ext cx="25" cy="37"/>
            </a:xfrm>
            <a:custGeom>
              <a:avLst/>
              <a:gdLst>
                <a:gd name="T0" fmla="*/ 7 w 15"/>
                <a:gd name="T1" fmla="*/ 22 h 22"/>
                <a:gd name="T2" fmla="*/ 0 w 15"/>
                <a:gd name="T3" fmla="*/ 11 h 22"/>
                <a:gd name="T4" fmla="*/ 2 w 15"/>
                <a:gd name="T5" fmla="*/ 3 h 22"/>
                <a:gd name="T6" fmla="*/ 8 w 15"/>
                <a:gd name="T7" fmla="*/ 0 h 22"/>
                <a:gd name="T8" fmla="*/ 15 w 15"/>
                <a:gd name="T9" fmla="*/ 11 h 22"/>
                <a:gd name="T10" fmla="*/ 13 w 15"/>
                <a:gd name="T11" fmla="*/ 19 h 22"/>
                <a:gd name="T12" fmla="*/ 7 w 15"/>
                <a:gd name="T13" fmla="*/ 22 h 22"/>
                <a:gd name="T14" fmla="*/ 8 w 15"/>
                <a:gd name="T15" fmla="*/ 4 h 22"/>
                <a:gd name="T16" fmla="*/ 5 w 15"/>
                <a:gd name="T17" fmla="*/ 11 h 22"/>
                <a:gd name="T18" fmla="*/ 8 w 15"/>
                <a:gd name="T19" fmla="*/ 18 h 22"/>
                <a:gd name="T20" fmla="*/ 11 w 15"/>
                <a:gd name="T21" fmla="*/ 11 h 22"/>
                <a:gd name="T22" fmla="*/ 8 w 15"/>
                <a:gd name="T2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7" y="22"/>
                  </a:moveTo>
                  <a:cubicBezTo>
                    <a:pt x="2" y="22"/>
                    <a:pt x="0" y="18"/>
                    <a:pt x="0" y="11"/>
                  </a:cubicBezTo>
                  <a:cubicBezTo>
                    <a:pt x="0" y="8"/>
                    <a:pt x="1" y="5"/>
                    <a:pt x="2" y="3"/>
                  </a:cubicBezTo>
                  <a:cubicBezTo>
                    <a:pt x="3" y="1"/>
                    <a:pt x="5" y="0"/>
                    <a:pt x="8" y="0"/>
                  </a:cubicBezTo>
                  <a:cubicBezTo>
                    <a:pt x="13" y="0"/>
                    <a:pt x="15" y="4"/>
                    <a:pt x="15" y="11"/>
                  </a:cubicBezTo>
                  <a:cubicBezTo>
                    <a:pt x="15" y="14"/>
                    <a:pt x="15" y="17"/>
                    <a:pt x="13" y="19"/>
                  </a:cubicBezTo>
                  <a:cubicBezTo>
                    <a:pt x="12" y="21"/>
                    <a:pt x="10" y="22"/>
                    <a:pt x="7" y="22"/>
                  </a:cubicBezTo>
                  <a:close/>
                  <a:moveTo>
                    <a:pt x="8" y="4"/>
                  </a:moveTo>
                  <a:cubicBezTo>
                    <a:pt x="6" y="4"/>
                    <a:pt x="5" y="6"/>
                    <a:pt x="5" y="11"/>
                  </a:cubicBezTo>
                  <a:cubicBezTo>
                    <a:pt x="5" y="16"/>
                    <a:pt x="6" y="18"/>
                    <a:pt x="8" y="18"/>
                  </a:cubicBezTo>
                  <a:cubicBezTo>
                    <a:pt x="10" y="18"/>
                    <a:pt x="11" y="16"/>
                    <a:pt x="11" y="11"/>
                  </a:cubicBezTo>
                  <a:cubicBezTo>
                    <a:pt x="11" y="6"/>
                    <a:pt x="10" y="4"/>
                    <a:pt x="8" y="4"/>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07"/>
            <p:cNvSpPr>
              <a:spLocks noEditPoints="1"/>
            </p:cNvSpPr>
            <p:nvPr/>
          </p:nvSpPr>
          <p:spPr bwMode="auto">
            <a:xfrm>
              <a:off x="2091" y="3368"/>
              <a:ext cx="25" cy="37"/>
            </a:xfrm>
            <a:custGeom>
              <a:avLst/>
              <a:gdLst>
                <a:gd name="T0" fmla="*/ 7 w 15"/>
                <a:gd name="T1" fmla="*/ 22 h 22"/>
                <a:gd name="T2" fmla="*/ 0 w 15"/>
                <a:gd name="T3" fmla="*/ 11 h 22"/>
                <a:gd name="T4" fmla="*/ 2 w 15"/>
                <a:gd name="T5" fmla="*/ 3 h 22"/>
                <a:gd name="T6" fmla="*/ 8 w 15"/>
                <a:gd name="T7" fmla="*/ 0 h 22"/>
                <a:gd name="T8" fmla="*/ 15 w 15"/>
                <a:gd name="T9" fmla="*/ 11 h 22"/>
                <a:gd name="T10" fmla="*/ 13 w 15"/>
                <a:gd name="T11" fmla="*/ 19 h 22"/>
                <a:gd name="T12" fmla="*/ 7 w 15"/>
                <a:gd name="T13" fmla="*/ 22 h 22"/>
                <a:gd name="T14" fmla="*/ 8 w 15"/>
                <a:gd name="T15" fmla="*/ 4 h 22"/>
                <a:gd name="T16" fmla="*/ 5 w 15"/>
                <a:gd name="T17" fmla="*/ 11 h 22"/>
                <a:gd name="T18" fmla="*/ 8 w 15"/>
                <a:gd name="T19" fmla="*/ 18 h 22"/>
                <a:gd name="T20" fmla="*/ 11 w 15"/>
                <a:gd name="T21" fmla="*/ 11 h 22"/>
                <a:gd name="T22" fmla="*/ 8 w 15"/>
                <a:gd name="T2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7" y="22"/>
                  </a:moveTo>
                  <a:cubicBezTo>
                    <a:pt x="2" y="22"/>
                    <a:pt x="0" y="18"/>
                    <a:pt x="0" y="11"/>
                  </a:cubicBezTo>
                  <a:cubicBezTo>
                    <a:pt x="0" y="8"/>
                    <a:pt x="1" y="5"/>
                    <a:pt x="2" y="3"/>
                  </a:cubicBezTo>
                  <a:cubicBezTo>
                    <a:pt x="3" y="1"/>
                    <a:pt x="5" y="0"/>
                    <a:pt x="8" y="0"/>
                  </a:cubicBezTo>
                  <a:cubicBezTo>
                    <a:pt x="13" y="0"/>
                    <a:pt x="15" y="4"/>
                    <a:pt x="15" y="11"/>
                  </a:cubicBezTo>
                  <a:cubicBezTo>
                    <a:pt x="15" y="14"/>
                    <a:pt x="15" y="17"/>
                    <a:pt x="13" y="19"/>
                  </a:cubicBezTo>
                  <a:cubicBezTo>
                    <a:pt x="12" y="21"/>
                    <a:pt x="10" y="22"/>
                    <a:pt x="7" y="22"/>
                  </a:cubicBezTo>
                  <a:close/>
                  <a:moveTo>
                    <a:pt x="8" y="4"/>
                  </a:moveTo>
                  <a:cubicBezTo>
                    <a:pt x="6" y="4"/>
                    <a:pt x="5" y="6"/>
                    <a:pt x="5" y="11"/>
                  </a:cubicBezTo>
                  <a:cubicBezTo>
                    <a:pt x="5" y="16"/>
                    <a:pt x="6" y="18"/>
                    <a:pt x="8" y="18"/>
                  </a:cubicBezTo>
                  <a:cubicBezTo>
                    <a:pt x="10" y="18"/>
                    <a:pt x="11" y="16"/>
                    <a:pt x="11" y="11"/>
                  </a:cubicBezTo>
                  <a:cubicBezTo>
                    <a:pt x="11" y="6"/>
                    <a:pt x="10" y="4"/>
                    <a:pt x="8" y="4"/>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08"/>
            <p:cNvSpPr>
              <a:spLocks noEditPoints="1"/>
            </p:cNvSpPr>
            <p:nvPr/>
          </p:nvSpPr>
          <p:spPr bwMode="auto">
            <a:xfrm>
              <a:off x="2058" y="3265"/>
              <a:ext cx="27" cy="38"/>
            </a:xfrm>
            <a:custGeom>
              <a:avLst/>
              <a:gdLst>
                <a:gd name="T0" fmla="*/ 8 w 16"/>
                <a:gd name="T1" fmla="*/ 22 h 22"/>
                <a:gd name="T2" fmla="*/ 0 w 16"/>
                <a:gd name="T3" fmla="*/ 11 h 22"/>
                <a:gd name="T4" fmla="*/ 2 w 16"/>
                <a:gd name="T5" fmla="*/ 3 h 22"/>
                <a:gd name="T6" fmla="*/ 8 w 16"/>
                <a:gd name="T7" fmla="*/ 0 h 22"/>
                <a:gd name="T8" fmla="*/ 16 w 16"/>
                <a:gd name="T9" fmla="*/ 11 h 22"/>
                <a:gd name="T10" fmla="*/ 14 w 16"/>
                <a:gd name="T11" fmla="*/ 19 h 22"/>
                <a:gd name="T12" fmla="*/ 8 w 16"/>
                <a:gd name="T13" fmla="*/ 22 h 22"/>
                <a:gd name="T14" fmla="*/ 8 w 16"/>
                <a:gd name="T15" fmla="*/ 4 h 22"/>
                <a:gd name="T16" fmla="*/ 5 w 16"/>
                <a:gd name="T17" fmla="*/ 11 h 22"/>
                <a:gd name="T18" fmla="*/ 8 w 16"/>
                <a:gd name="T19" fmla="*/ 18 h 22"/>
                <a:gd name="T20" fmla="*/ 11 w 16"/>
                <a:gd name="T21" fmla="*/ 11 h 22"/>
                <a:gd name="T22" fmla="*/ 8 w 16"/>
                <a:gd name="T2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2">
                  <a:moveTo>
                    <a:pt x="8" y="22"/>
                  </a:moveTo>
                  <a:cubicBezTo>
                    <a:pt x="3" y="22"/>
                    <a:pt x="0" y="18"/>
                    <a:pt x="0" y="11"/>
                  </a:cubicBezTo>
                  <a:cubicBezTo>
                    <a:pt x="0" y="8"/>
                    <a:pt x="1" y="5"/>
                    <a:pt x="2" y="3"/>
                  </a:cubicBezTo>
                  <a:cubicBezTo>
                    <a:pt x="4" y="1"/>
                    <a:pt x="6" y="0"/>
                    <a:pt x="8" y="0"/>
                  </a:cubicBezTo>
                  <a:cubicBezTo>
                    <a:pt x="13" y="0"/>
                    <a:pt x="16" y="4"/>
                    <a:pt x="16" y="11"/>
                  </a:cubicBezTo>
                  <a:cubicBezTo>
                    <a:pt x="16" y="14"/>
                    <a:pt x="15" y="17"/>
                    <a:pt x="14" y="19"/>
                  </a:cubicBezTo>
                  <a:cubicBezTo>
                    <a:pt x="12" y="21"/>
                    <a:pt x="10" y="22"/>
                    <a:pt x="8" y="22"/>
                  </a:cubicBezTo>
                  <a:close/>
                  <a:moveTo>
                    <a:pt x="8" y="4"/>
                  </a:moveTo>
                  <a:cubicBezTo>
                    <a:pt x="6" y="4"/>
                    <a:pt x="5" y="6"/>
                    <a:pt x="5" y="11"/>
                  </a:cubicBezTo>
                  <a:cubicBezTo>
                    <a:pt x="5" y="16"/>
                    <a:pt x="6" y="18"/>
                    <a:pt x="8" y="18"/>
                  </a:cubicBezTo>
                  <a:cubicBezTo>
                    <a:pt x="10" y="18"/>
                    <a:pt x="11" y="16"/>
                    <a:pt x="11" y="11"/>
                  </a:cubicBezTo>
                  <a:cubicBezTo>
                    <a:pt x="11" y="6"/>
                    <a:pt x="10" y="4"/>
                    <a:pt x="8" y="4"/>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09"/>
            <p:cNvSpPr>
              <a:spLocks/>
            </p:cNvSpPr>
            <p:nvPr/>
          </p:nvSpPr>
          <p:spPr bwMode="auto">
            <a:xfrm>
              <a:off x="2062" y="3317"/>
              <a:ext cx="17" cy="37"/>
            </a:xfrm>
            <a:custGeom>
              <a:avLst/>
              <a:gdLst>
                <a:gd name="T0" fmla="*/ 10 w 10"/>
                <a:gd name="T1" fmla="*/ 0 h 22"/>
                <a:gd name="T2" fmla="*/ 10 w 10"/>
                <a:gd name="T3" fmla="*/ 22 h 22"/>
                <a:gd name="T4" fmla="*/ 5 w 10"/>
                <a:gd name="T5" fmla="*/ 22 h 22"/>
                <a:gd name="T6" fmla="*/ 5 w 10"/>
                <a:gd name="T7" fmla="*/ 5 h 22"/>
                <a:gd name="T8" fmla="*/ 4 w 10"/>
                <a:gd name="T9" fmla="*/ 6 h 22"/>
                <a:gd name="T10" fmla="*/ 3 w 10"/>
                <a:gd name="T11" fmla="*/ 6 h 22"/>
                <a:gd name="T12" fmla="*/ 2 w 10"/>
                <a:gd name="T13" fmla="*/ 7 h 22"/>
                <a:gd name="T14" fmla="*/ 0 w 10"/>
                <a:gd name="T15" fmla="*/ 7 h 22"/>
                <a:gd name="T16" fmla="*/ 0 w 10"/>
                <a:gd name="T17" fmla="*/ 3 h 22"/>
                <a:gd name="T18" fmla="*/ 4 w 10"/>
                <a:gd name="T19" fmla="*/ 2 h 22"/>
                <a:gd name="T20" fmla="*/ 7 w 10"/>
                <a:gd name="T21" fmla="*/ 0 h 22"/>
                <a:gd name="T22" fmla="*/ 10 w 10"/>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2">
                  <a:moveTo>
                    <a:pt x="10" y="0"/>
                  </a:moveTo>
                  <a:cubicBezTo>
                    <a:pt x="10" y="22"/>
                    <a:pt x="10" y="22"/>
                    <a:pt x="10" y="22"/>
                  </a:cubicBezTo>
                  <a:cubicBezTo>
                    <a:pt x="5" y="22"/>
                    <a:pt x="5" y="22"/>
                    <a:pt x="5" y="22"/>
                  </a:cubicBezTo>
                  <a:cubicBezTo>
                    <a:pt x="5" y="5"/>
                    <a:pt x="5" y="5"/>
                    <a:pt x="5" y="5"/>
                  </a:cubicBezTo>
                  <a:cubicBezTo>
                    <a:pt x="5" y="5"/>
                    <a:pt x="4" y="6"/>
                    <a:pt x="4" y="6"/>
                  </a:cubicBezTo>
                  <a:cubicBezTo>
                    <a:pt x="4" y="6"/>
                    <a:pt x="3" y="6"/>
                    <a:pt x="3" y="6"/>
                  </a:cubicBezTo>
                  <a:cubicBezTo>
                    <a:pt x="3" y="7"/>
                    <a:pt x="2" y="7"/>
                    <a:pt x="2" y="7"/>
                  </a:cubicBezTo>
                  <a:cubicBezTo>
                    <a:pt x="1" y="7"/>
                    <a:pt x="1" y="7"/>
                    <a:pt x="0" y="7"/>
                  </a:cubicBezTo>
                  <a:cubicBezTo>
                    <a:pt x="0" y="3"/>
                    <a:pt x="0" y="3"/>
                    <a:pt x="0" y="3"/>
                  </a:cubicBezTo>
                  <a:cubicBezTo>
                    <a:pt x="2" y="3"/>
                    <a:pt x="3" y="2"/>
                    <a:pt x="4" y="2"/>
                  </a:cubicBezTo>
                  <a:cubicBezTo>
                    <a:pt x="5" y="1"/>
                    <a:pt x="6" y="1"/>
                    <a:pt x="7" y="0"/>
                  </a:cubicBezTo>
                  <a:lnTo>
                    <a:pt x="10"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0"/>
            <p:cNvSpPr>
              <a:spLocks noEditPoints="1"/>
            </p:cNvSpPr>
            <p:nvPr/>
          </p:nvSpPr>
          <p:spPr bwMode="auto">
            <a:xfrm>
              <a:off x="2058" y="3368"/>
              <a:ext cx="27" cy="37"/>
            </a:xfrm>
            <a:custGeom>
              <a:avLst/>
              <a:gdLst>
                <a:gd name="T0" fmla="*/ 8 w 16"/>
                <a:gd name="T1" fmla="*/ 22 h 22"/>
                <a:gd name="T2" fmla="*/ 0 w 16"/>
                <a:gd name="T3" fmla="*/ 11 h 22"/>
                <a:gd name="T4" fmla="*/ 2 w 16"/>
                <a:gd name="T5" fmla="*/ 3 h 22"/>
                <a:gd name="T6" fmla="*/ 8 w 16"/>
                <a:gd name="T7" fmla="*/ 0 h 22"/>
                <a:gd name="T8" fmla="*/ 16 w 16"/>
                <a:gd name="T9" fmla="*/ 11 h 22"/>
                <a:gd name="T10" fmla="*/ 14 w 16"/>
                <a:gd name="T11" fmla="*/ 19 h 22"/>
                <a:gd name="T12" fmla="*/ 8 w 16"/>
                <a:gd name="T13" fmla="*/ 22 h 22"/>
                <a:gd name="T14" fmla="*/ 8 w 16"/>
                <a:gd name="T15" fmla="*/ 4 h 22"/>
                <a:gd name="T16" fmla="*/ 5 w 16"/>
                <a:gd name="T17" fmla="*/ 11 h 22"/>
                <a:gd name="T18" fmla="*/ 8 w 16"/>
                <a:gd name="T19" fmla="*/ 18 h 22"/>
                <a:gd name="T20" fmla="*/ 11 w 16"/>
                <a:gd name="T21" fmla="*/ 11 h 22"/>
                <a:gd name="T22" fmla="*/ 8 w 16"/>
                <a:gd name="T2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2">
                  <a:moveTo>
                    <a:pt x="8" y="22"/>
                  </a:moveTo>
                  <a:cubicBezTo>
                    <a:pt x="3" y="22"/>
                    <a:pt x="0" y="18"/>
                    <a:pt x="0" y="11"/>
                  </a:cubicBezTo>
                  <a:cubicBezTo>
                    <a:pt x="0" y="8"/>
                    <a:pt x="1" y="5"/>
                    <a:pt x="2" y="3"/>
                  </a:cubicBezTo>
                  <a:cubicBezTo>
                    <a:pt x="4" y="1"/>
                    <a:pt x="6" y="0"/>
                    <a:pt x="8" y="0"/>
                  </a:cubicBezTo>
                  <a:cubicBezTo>
                    <a:pt x="13" y="0"/>
                    <a:pt x="16" y="4"/>
                    <a:pt x="16" y="11"/>
                  </a:cubicBezTo>
                  <a:cubicBezTo>
                    <a:pt x="16" y="14"/>
                    <a:pt x="15" y="17"/>
                    <a:pt x="14" y="19"/>
                  </a:cubicBezTo>
                  <a:cubicBezTo>
                    <a:pt x="12" y="21"/>
                    <a:pt x="10" y="22"/>
                    <a:pt x="8" y="22"/>
                  </a:cubicBezTo>
                  <a:close/>
                  <a:moveTo>
                    <a:pt x="8" y="4"/>
                  </a:moveTo>
                  <a:cubicBezTo>
                    <a:pt x="6" y="4"/>
                    <a:pt x="5" y="6"/>
                    <a:pt x="5" y="11"/>
                  </a:cubicBezTo>
                  <a:cubicBezTo>
                    <a:pt x="5" y="16"/>
                    <a:pt x="6" y="18"/>
                    <a:pt x="8" y="18"/>
                  </a:cubicBezTo>
                  <a:cubicBezTo>
                    <a:pt x="10" y="18"/>
                    <a:pt x="11" y="16"/>
                    <a:pt x="11" y="11"/>
                  </a:cubicBezTo>
                  <a:cubicBezTo>
                    <a:pt x="11" y="6"/>
                    <a:pt x="10" y="4"/>
                    <a:pt x="8" y="4"/>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311"/>
            <p:cNvSpPr>
              <a:spLocks noChangeArrowheads="1"/>
            </p:cNvSpPr>
            <p:nvPr/>
          </p:nvSpPr>
          <p:spPr bwMode="auto">
            <a:xfrm>
              <a:off x="1848" y="2613"/>
              <a:ext cx="319" cy="319"/>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12"/>
            <p:cNvSpPr>
              <a:spLocks/>
            </p:cNvSpPr>
            <p:nvPr/>
          </p:nvSpPr>
          <p:spPr bwMode="auto">
            <a:xfrm>
              <a:off x="1904" y="2671"/>
              <a:ext cx="23" cy="53"/>
            </a:xfrm>
            <a:custGeom>
              <a:avLst/>
              <a:gdLst>
                <a:gd name="T0" fmla="*/ 13 w 13"/>
                <a:gd name="T1" fmla="*/ 0 h 31"/>
                <a:gd name="T2" fmla="*/ 13 w 13"/>
                <a:gd name="T3" fmla="*/ 31 h 31"/>
                <a:gd name="T4" fmla="*/ 6 w 13"/>
                <a:gd name="T5" fmla="*/ 31 h 31"/>
                <a:gd name="T6" fmla="*/ 6 w 13"/>
                <a:gd name="T7" fmla="*/ 7 h 31"/>
                <a:gd name="T8" fmla="*/ 5 w 13"/>
                <a:gd name="T9" fmla="*/ 8 h 31"/>
                <a:gd name="T10" fmla="*/ 3 w 13"/>
                <a:gd name="T11" fmla="*/ 9 h 31"/>
                <a:gd name="T12" fmla="*/ 2 w 13"/>
                <a:gd name="T13" fmla="*/ 10 h 31"/>
                <a:gd name="T14" fmla="*/ 0 w 13"/>
                <a:gd name="T15" fmla="*/ 10 h 31"/>
                <a:gd name="T16" fmla="*/ 0 w 13"/>
                <a:gd name="T17" fmla="*/ 4 h 31"/>
                <a:gd name="T18" fmla="*/ 5 w 13"/>
                <a:gd name="T19" fmla="*/ 2 h 31"/>
                <a:gd name="T20" fmla="*/ 9 w 13"/>
                <a:gd name="T21" fmla="*/ 0 h 31"/>
                <a:gd name="T22" fmla="*/ 13 w 13"/>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1">
                  <a:moveTo>
                    <a:pt x="13" y="0"/>
                  </a:moveTo>
                  <a:cubicBezTo>
                    <a:pt x="13" y="31"/>
                    <a:pt x="13" y="31"/>
                    <a:pt x="13" y="31"/>
                  </a:cubicBezTo>
                  <a:cubicBezTo>
                    <a:pt x="6" y="31"/>
                    <a:pt x="6" y="31"/>
                    <a:pt x="6" y="31"/>
                  </a:cubicBezTo>
                  <a:cubicBezTo>
                    <a:pt x="6" y="7"/>
                    <a:pt x="6" y="7"/>
                    <a:pt x="6" y="7"/>
                  </a:cubicBezTo>
                  <a:cubicBezTo>
                    <a:pt x="6" y="8"/>
                    <a:pt x="6" y="8"/>
                    <a:pt x="5" y="8"/>
                  </a:cubicBezTo>
                  <a:cubicBezTo>
                    <a:pt x="5" y="8"/>
                    <a:pt x="4" y="9"/>
                    <a:pt x="3" y="9"/>
                  </a:cubicBezTo>
                  <a:cubicBezTo>
                    <a:pt x="3" y="9"/>
                    <a:pt x="2" y="9"/>
                    <a:pt x="2" y="10"/>
                  </a:cubicBezTo>
                  <a:cubicBezTo>
                    <a:pt x="1" y="10"/>
                    <a:pt x="0" y="10"/>
                    <a:pt x="0" y="10"/>
                  </a:cubicBezTo>
                  <a:cubicBezTo>
                    <a:pt x="0" y="4"/>
                    <a:pt x="0" y="4"/>
                    <a:pt x="0" y="4"/>
                  </a:cubicBezTo>
                  <a:cubicBezTo>
                    <a:pt x="2" y="4"/>
                    <a:pt x="3" y="3"/>
                    <a:pt x="5" y="2"/>
                  </a:cubicBezTo>
                  <a:cubicBezTo>
                    <a:pt x="6" y="1"/>
                    <a:pt x="8" y="1"/>
                    <a:pt x="9" y="0"/>
                  </a:cubicBezTo>
                  <a:lnTo>
                    <a:pt x="13"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13"/>
            <p:cNvSpPr>
              <a:spLocks noEditPoints="1"/>
            </p:cNvSpPr>
            <p:nvPr/>
          </p:nvSpPr>
          <p:spPr bwMode="auto">
            <a:xfrm>
              <a:off x="1945" y="2671"/>
              <a:ext cx="38" cy="54"/>
            </a:xfrm>
            <a:custGeom>
              <a:avLst/>
              <a:gdLst>
                <a:gd name="T0" fmla="*/ 11 w 22"/>
                <a:gd name="T1" fmla="*/ 32 h 32"/>
                <a:gd name="T2" fmla="*/ 0 w 22"/>
                <a:gd name="T3" fmla="*/ 16 h 32"/>
                <a:gd name="T4" fmla="*/ 3 w 22"/>
                <a:gd name="T5" fmla="*/ 4 h 32"/>
                <a:gd name="T6" fmla="*/ 11 w 22"/>
                <a:gd name="T7" fmla="*/ 0 h 32"/>
                <a:gd name="T8" fmla="*/ 22 w 22"/>
                <a:gd name="T9" fmla="*/ 15 h 32"/>
                <a:gd name="T10" fmla="*/ 19 w 22"/>
                <a:gd name="T11" fmla="*/ 27 h 32"/>
                <a:gd name="T12" fmla="*/ 11 w 22"/>
                <a:gd name="T13" fmla="*/ 32 h 32"/>
                <a:gd name="T14" fmla="*/ 11 w 22"/>
                <a:gd name="T15" fmla="*/ 5 h 32"/>
                <a:gd name="T16" fmla="*/ 7 w 22"/>
                <a:gd name="T17" fmla="*/ 16 h 32"/>
                <a:gd name="T18" fmla="*/ 11 w 22"/>
                <a:gd name="T19" fmla="*/ 26 h 32"/>
                <a:gd name="T20" fmla="*/ 15 w 22"/>
                <a:gd name="T21" fmla="*/ 16 h 32"/>
                <a:gd name="T22" fmla="*/ 11 w 22"/>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6"/>
                    <a:pt x="0" y="16"/>
                  </a:cubicBezTo>
                  <a:cubicBezTo>
                    <a:pt x="0" y="11"/>
                    <a:pt x="1" y="7"/>
                    <a:pt x="3" y="4"/>
                  </a:cubicBezTo>
                  <a:cubicBezTo>
                    <a:pt x="5" y="1"/>
                    <a:pt x="8" y="0"/>
                    <a:pt x="11" y="0"/>
                  </a:cubicBezTo>
                  <a:cubicBezTo>
                    <a:pt x="19" y="0"/>
                    <a:pt x="22" y="5"/>
                    <a:pt x="22" y="15"/>
                  </a:cubicBezTo>
                  <a:cubicBezTo>
                    <a:pt x="22" y="21"/>
                    <a:pt x="21" y="25"/>
                    <a:pt x="19" y="27"/>
                  </a:cubicBezTo>
                  <a:cubicBezTo>
                    <a:pt x="17" y="30"/>
                    <a:pt x="14" y="32"/>
                    <a:pt x="11" y="32"/>
                  </a:cubicBezTo>
                  <a:close/>
                  <a:moveTo>
                    <a:pt x="11" y="5"/>
                  </a:moveTo>
                  <a:cubicBezTo>
                    <a:pt x="8" y="5"/>
                    <a:pt x="7" y="9"/>
                    <a:pt x="7" y="16"/>
                  </a:cubicBezTo>
                  <a:cubicBezTo>
                    <a:pt x="7" y="23"/>
                    <a:pt x="8" y="26"/>
                    <a:pt x="11" y="26"/>
                  </a:cubicBezTo>
                  <a:cubicBezTo>
                    <a:pt x="14" y="26"/>
                    <a:pt x="15" y="23"/>
                    <a:pt x="15" y="16"/>
                  </a:cubicBezTo>
                  <a:cubicBezTo>
                    <a:pt x="15" y="9"/>
                    <a:pt x="14" y="5"/>
                    <a:pt x="11"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14"/>
            <p:cNvSpPr>
              <a:spLocks/>
            </p:cNvSpPr>
            <p:nvPr/>
          </p:nvSpPr>
          <p:spPr bwMode="auto">
            <a:xfrm>
              <a:off x="1993" y="2671"/>
              <a:ext cx="22" cy="53"/>
            </a:xfrm>
            <a:custGeom>
              <a:avLst/>
              <a:gdLst>
                <a:gd name="T0" fmla="*/ 13 w 13"/>
                <a:gd name="T1" fmla="*/ 0 h 31"/>
                <a:gd name="T2" fmla="*/ 13 w 13"/>
                <a:gd name="T3" fmla="*/ 31 h 31"/>
                <a:gd name="T4" fmla="*/ 7 w 13"/>
                <a:gd name="T5" fmla="*/ 31 h 31"/>
                <a:gd name="T6" fmla="*/ 7 w 13"/>
                <a:gd name="T7" fmla="*/ 7 h 31"/>
                <a:gd name="T8" fmla="*/ 5 w 13"/>
                <a:gd name="T9" fmla="*/ 8 h 31"/>
                <a:gd name="T10" fmla="*/ 4 w 13"/>
                <a:gd name="T11" fmla="*/ 9 h 31"/>
                <a:gd name="T12" fmla="*/ 2 w 13"/>
                <a:gd name="T13" fmla="*/ 10 h 31"/>
                <a:gd name="T14" fmla="*/ 0 w 13"/>
                <a:gd name="T15" fmla="*/ 10 h 31"/>
                <a:gd name="T16" fmla="*/ 0 w 13"/>
                <a:gd name="T17" fmla="*/ 4 h 31"/>
                <a:gd name="T18" fmla="*/ 5 w 13"/>
                <a:gd name="T19" fmla="*/ 2 h 31"/>
                <a:gd name="T20" fmla="*/ 9 w 13"/>
                <a:gd name="T21" fmla="*/ 0 h 31"/>
                <a:gd name="T22" fmla="*/ 13 w 13"/>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1">
                  <a:moveTo>
                    <a:pt x="13" y="0"/>
                  </a:moveTo>
                  <a:cubicBezTo>
                    <a:pt x="13" y="31"/>
                    <a:pt x="13" y="31"/>
                    <a:pt x="13" y="31"/>
                  </a:cubicBezTo>
                  <a:cubicBezTo>
                    <a:pt x="7" y="31"/>
                    <a:pt x="7" y="31"/>
                    <a:pt x="7" y="31"/>
                  </a:cubicBezTo>
                  <a:cubicBezTo>
                    <a:pt x="7" y="7"/>
                    <a:pt x="7" y="7"/>
                    <a:pt x="7" y="7"/>
                  </a:cubicBezTo>
                  <a:cubicBezTo>
                    <a:pt x="6" y="8"/>
                    <a:pt x="6" y="8"/>
                    <a:pt x="5" y="8"/>
                  </a:cubicBezTo>
                  <a:cubicBezTo>
                    <a:pt x="5" y="8"/>
                    <a:pt x="4" y="9"/>
                    <a:pt x="4" y="9"/>
                  </a:cubicBezTo>
                  <a:cubicBezTo>
                    <a:pt x="3" y="9"/>
                    <a:pt x="3" y="9"/>
                    <a:pt x="2" y="10"/>
                  </a:cubicBezTo>
                  <a:cubicBezTo>
                    <a:pt x="1" y="10"/>
                    <a:pt x="1" y="10"/>
                    <a:pt x="0" y="10"/>
                  </a:cubicBezTo>
                  <a:cubicBezTo>
                    <a:pt x="0" y="4"/>
                    <a:pt x="0" y="4"/>
                    <a:pt x="0" y="4"/>
                  </a:cubicBezTo>
                  <a:cubicBezTo>
                    <a:pt x="2" y="4"/>
                    <a:pt x="4" y="3"/>
                    <a:pt x="5" y="2"/>
                  </a:cubicBezTo>
                  <a:cubicBezTo>
                    <a:pt x="7" y="1"/>
                    <a:pt x="8" y="1"/>
                    <a:pt x="9" y="0"/>
                  </a:cubicBezTo>
                  <a:lnTo>
                    <a:pt x="13"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15"/>
            <p:cNvSpPr>
              <a:spLocks noEditPoints="1"/>
            </p:cNvSpPr>
            <p:nvPr/>
          </p:nvSpPr>
          <p:spPr bwMode="auto">
            <a:xfrm>
              <a:off x="1899" y="2746"/>
              <a:ext cx="38" cy="53"/>
            </a:xfrm>
            <a:custGeom>
              <a:avLst/>
              <a:gdLst>
                <a:gd name="T0" fmla="*/ 11 w 22"/>
                <a:gd name="T1" fmla="*/ 31 h 31"/>
                <a:gd name="T2" fmla="*/ 0 w 22"/>
                <a:gd name="T3" fmla="*/ 16 h 31"/>
                <a:gd name="T4" fmla="*/ 3 w 22"/>
                <a:gd name="T5" fmla="*/ 4 h 31"/>
                <a:gd name="T6" fmla="*/ 11 w 22"/>
                <a:gd name="T7" fmla="*/ 0 h 31"/>
                <a:gd name="T8" fmla="*/ 22 w 22"/>
                <a:gd name="T9" fmla="*/ 15 h 31"/>
                <a:gd name="T10" fmla="*/ 19 w 22"/>
                <a:gd name="T11" fmla="*/ 27 h 31"/>
                <a:gd name="T12" fmla="*/ 11 w 22"/>
                <a:gd name="T13" fmla="*/ 31 h 31"/>
                <a:gd name="T14" fmla="*/ 11 w 22"/>
                <a:gd name="T15" fmla="*/ 5 h 31"/>
                <a:gd name="T16" fmla="*/ 7 w 22"/>
                <a:gd name="T17" fmla="*/ 16 h 31"/>
                <a:gd name="T18" fmla="*/ 11 w 22"/>
                <a:gd name="T19" fmla="*/ 26 h 31"/>
                <a:gd name="T20" fmla="*/ 15 w 22"/>
                <a:gd name="T21" fmla="*/ 15 h 31"/>
                <a:gd name="T22" fmla="*/ 11 w 22"/>
                <a:gd name="T23"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1">
                  <a:moveTo>
                    <a:pt x="11" y="31"/>
                  </a:moveTo>
                  <a:cubicBezTo>
                    <a:pt x="3" y="31"/>
                    <a:pt x="0" y="26"/>
                    <a:pt x="0" y="16"/>
                  </a:cubicBezTo>
                  <a:cubicBezTo>
                    <a:pt x="0" y="11"/>
                    <a:pt x="1" y="7"/>
                    <a:pt x="3" y="4"/>
                  </a:cubicBezTo>
                  <a:cubicBezTo>
                    <a:pt x="5" y="1"/>
                    <a:pt x="8" y="0"/>
                    <a:pt x="11" y="0"/>
                  </a:cubicBezTo>
                  <a:cubicBezTo>
                    <a:pt x="18" y="0"/>
                    <a:pt x="22" y="5"/>
                    <a:pt x="22" y="15"/>
                  </a:cubicBezTo>
                  <a:cubicBezTo>
                    <a:pt x="22" y="20"/>
                    <a:pt x="21" y="24"/>
                    <a:pt x="19" y="27"/>
                  </a:cubicBezTo>
                  <a:cubicBezTo>
                    <a:pt x="17" y="30"/>
                    <a:pt x="14" y="31"/>
                    <a:pt x="11" y="31"/>
                  </a:cubicBezTo>
                  <a:close/>
                  <a:moveTo>
                    <a:pt x="11" y="5"/>
                  </a:moveTo>
                  <a:cubicBezTo>
                    <a:pt x="8" y="5"/>
                    <a:pt x="7" y="8"/>
                    <a:pt x="7" y="16"/>
                  </a:cubicBezTo>
                  <a:cubicBezTo>
                    <a:pt x="7" y="23"/>
                    <a:pt x="8" y="26"/>
                    <a:pt x="11" y="26"/>
                  </a:cubicBezTo>
                  <a:cubicBezTo>
                    <a:pt x="14" y="26"/>
                    <a:pt x="15" y="23"/>
                    <a:pt x="15" y="15"/>
                  </a:cubicBezTo>
                  <a:cubicBezTo>
                    <a:pt x="15" y="8"/>
                    <a:pt x="14" y="5"/>
                    <a:pt x="11"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16"/>
            <p:cNvSpPr>
              <a:spLocks/>
            </p:cNvSpPr>
            <p:nvPr/>
          </p:nvSpPr>
          <p:spPr bwMode="auto">
            <a:xfrm>
              <a:off x="1950" y="2744"/>
              <a:ext cx="23" cy="55"/>
            </a:xfrm>
            <a:custGeom>
              <a:avLst/>
              <a:gdLst>
                <a:gd name="T0" fmla="*/ 13 w 13"/>
                <a:gd name="T1" fmla="*/ 0 h 32"/>
                <a:gd name="T2" fmla="*/ 13 w 13"/>
                <a:gd name="T3" fmla="*/ 32 h 32"/>
                <a:gd name="T4" fmla="*/ 6 w 13"/>
                <a:gd name="T5" fmla="*/ 32 h 32"/>
                <a:gd name="T6" fmla="*/ 6 w 13"/>
                <a:gd name="T7" fmla="*/ 8 h 32"/>
                <a:gd name="T8" fmla="*/ 5 w 13"/>
                <a:gd name="T9" fmla="*/ 9 h 32"/>
                <a:gd name="T10" fmla="*/ 4 w 13"/>
                <a:gd name="T11" fmla="*/ 10 h 32"/>
                <a:gd name="T12" fmla="*/ 2 w 13"/>
                <a:gd name="T13" fmla="*/ 10 h 32"/>
                <a:gd name="T14" fmla="*/ 0 w 13"/>
                <a:gd name="T15" fmla="*/ 11 h 32"/>
                <a:gd name="T16" fmla="*/ 0 w 13"/>
                <a:gd name="T17" fmla="*/ 5 h 32"/>
                <a:gd name="T18" fmla="*/ 5 w 13"/>
                <a:gd name="T19" fmla="*/ 3 h 32"/>
                <a:gd name="T20" fmla="*/ 9 w 13"/>
                <a:gd name="T21" fmla="*/ 0 h 32"/>
                <a:gd name="T22" fmla="*/ 13 w 13"/>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2">
                  <a:moveTo>
                    <a:pt x="13" y="0"/>
                  </a:moveTo>
                  <a:cubicBezTo>
                    <a:pt x="13" y="32"/>
                    <a:pt x="13" y="32"/>
                    <a:pt x="13" y="32"/>
                  </a:cubicBezTo>
                  <a:cubicBezTo>
                    <a:pt x="6" y="32"/>
                    <a:pt x="6" y="32"/>
                    <a:pt x="6" y="32"/>
                  </a:cubicBezTo>
                  <a:cubicBezTo>
                    <a:pt x="6" y="8"/>
                    <a:pt x="6" y="8"/>
                    <a:pt x="6" y="8"/>
                  </a:cubicBezTo>
                  <a:cubicBezTo>
                    <a:pt x="6" y="8"/>
                    <a:pt x="6" y="9"/>
                    <a:pt x="5" y="9"/>
                  </a:cubicBezTo>
                  <a:cubicBezTo>
                    <a:pt x="5" y="9"/>
                    <a:pt x="4" y="10"/>
                    <a:pt x="4" y="10"/>
                  </a:cubicBezTo>
                  <a:cubicBezTo>
                    <a:pt x="3" y="10"/>
                    <a:pt x="2" y="10"/>
                    <a:pt x="2" y="10"/>
                  </a:cubicBezTo>
                  <a:cubicBezTo>
                    <a:pt x="1" y="11"/>
                    <a:pt x="1" y="11"/>
                    <a:pt x="0" y="11"/>
                  </a:cubicBezTo>
                  <a:cubicBezTo>
                    <a:pt x="0" y="5"/>
                    <a:pt x="0" y="5"/>
                    <a:pt x="0" y="5"/>
                  </a:cubicBezTo>
                  <a:cubicBezTo>
                    <a:pt x="2" y="5"/>
                    <a:pt x="3" y="4"/>
                    <a:pt x="5" y="3"/>
                  </a:cubicBezTo>
                  <a:cubicBezTo>
                    <a:pt x="6" y="2"/>
                    <a:pt x="8" y="1"/>
                    <a:pt x="9" y="0"/>
                  </a:cubicBezTo>
                  <a:lnTo>
                    <a:pt x="13"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17"/>
            <p:cNvSpPr>
              <a:spLocks noEditPoints="1"/>
            </p:cNvSpPr>
            <p:nvPr/>
          </p:nvSpPr>
          <p:spPr bwMode="auto">
            <a:xfrm>
              <a:off x="1988" y="2746"/>
              <a:ext cx="38" cy="53"/>
            </a:xfrm>
            <a:custGeom>
              <a:avLst/>
              <a:gdLst>
                <a:gd name="T0" fmla="*/ 11 w 22"/>
                <a:gd name="T1" fmla="*/ 31 h 31"/>
                <a:gd name="T2" fmla="*/ 0 w 22"/>
                <a:gd name="T3" fmla="*/ 16 h 31"/>
                <a:gd name="T4" fmla="*/ 3 w 22"/>
                <a:gd name="T5" fmla="*/ 4 h 31"/>
                <a:gd name="T6" fmla="*/ 12 w 22"/>
                <a:gd name="T7" fmla="*/ 0 h 31"/>
                <a:gd name="T8" fmla="*/ 22 w 22"/>
                <a:gd name="T9" fmla="*/ 15 h 31"/>
                <a:gd name="T10" fmla="*/ 19 w 22"/>
                <a:gd name="T11" fmla="*/ 27 h 31"/>
                <a:gd name="T12" fmla="*/ 11 w 22"/>
                <a:gd name="T13" fmla="*/ 31 h 31"/>
                <a:gd name="T14" fmla="*/ 11 w 22"/>
                <a:gd name="T15" fmla="*/ 5 h 31"/>
                <a:gd name="T16" fmla="*/ 7 w 22"/>
                <a:gd name="T17" fmla="*/ 16 h 31"/>
                <a:gd name="T18" fmla="*/ 11 w 22"/>
                <a:gd name="T19" fmla="*/ 26 h 31"/>
                <a:gd name="T20" fmla="*/ 15 w 22"/>
                <a:gd name="T21" fmla="*/ 15 h 31"/>
                <a:gd name="T22" fmla="*/ 11 w 22"/>
                <a:gd name="T23"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1">
                  <a:moveTo>
                    <a:pt x="11" y="31"/>
                  </a:moveTo>
                  <a:cubicBezTo>
                    <a:pt x="4" y="31"/>
                    <a:pt x="0" y="26"/>
                    <a:pt x="0" y="16"/>
                  </a:cubicBezTo>
                  <a:cubicBezTo>
                    <a:pt x="0" y="11"/>
                    <a:pt x="1" y="7"/>
                    <a:pt x="3" y="4"/>
                  </a:cubicBezTo>
                  <a:cubicBezTo>
                    <a:pt x="5" y="1"/>
                    <a:pt x="8" y="0"/>
                    <a:pt x="12" y="0"/>
                  </a:cubicBezTo>
                  <a:cubicBezTo>
                    <a:pt x="19" y="0"/>
                    <a:pt x="22" y="5"/>
                    <a:pt x="22" y="15"/>
                  </a:cubicBezTo>
                  <a:cubicBezTo>
                    <a:pt x="22" y="20"/>
                    <a:pt x="21" y="24"/>
                    <a:pt x="19" y="27"/>
                  </a:cubicBezTo>
                  <a:cubicBezTo>
                    <a:pt x="17" y="30"/>
                    <a:pt x="15" y="31"/>
                    <a:pt x="11" y="31"/>
                  </a:cubicBezTo>
                  <a:close/>
                  <a:moveTo>
                    <a:pt x="11" y="5"/>
                  </a:moveTo>
                  <a:cubicBezTo>
                    <a:pt x="8" y="5"/>
                    <a:pt x="7" y="8"/>
                    <a:pt x="7" y="16"/>
                  </a:cubicBezTo>
                  <a:cubicBezTo>
                    <a:pt x="7" y="23"/>
                    <a:pt x="8" y="26"/>
                    <a:pt x="11" y="26"/>
                  </a:cubicBezTo>
                  <a:cubicBezTo>
                    <a:pt x="14" y="26"/>
                    <a:pt x="15" y="23"/>
                    <a:pt x="15" y="15"/>
                  </a:cubicBezTo>
                  <a:cubicBezTo>
                    <a:pt x="15" y="8"/>
                    <a:pt x="14" y="5"/>
                    <a:pt x="11"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18"/>
            <p:cNvSpPr>
              <a:spLocks noEditPoints="1"/>
            </p:cNvSpPr>
            <p:nvPr/>
          </p:nvSpPr>
          <p:spPr bwMode="auto">
            <a:xfrm>
              <a:off x="1899" y="2819"/>
              <a:ext cx="38" cy="55"/>
            </a:xfrm>
            <a:custGeom>
              <a:avLst/>
              <a:gdLst>
                <a:gd name="T0" fmla="*/ 11 w 22"/>
                <a:gd name="T1" fmla="*/ 32 h 32"/>
                <a:gd name="T2" fmla="*/ 0 w 22"/>
                <a:gd name="T3" fmla="*/ 17 h 32"/>
                <a:gd name="T4" fmla="*/ 3 w 22"/>
                <a:gd name="T5" fmla="*/ 5 h 32"/>
                <a:gd name="T6" fmla="*/ 11 w 22"/>
                <a:gd name="T7" fmla="*/ 0 h 32"/>
                <a:gd name="T8" fmla="*/ 22 w 22"/>
                <a:gd name="T9" fmla="*/ 16 h 32"/>
                <a:gd name="T10" fmla="*/ 19 w 22"/>
                <a:gd name="T11" fmla="*/ 28 h 32"/>
                <a:gd name="T12" fmla="*/ 11 w 22"/>
                <a:gd name="T13" fmla="*/ 32 h 32"/>
                <a:gd name="T14" fmla="*/ 11 w 22"/>
                <a:gd name="T15" fmla="*/ 6 h 32"/>
                <a:gd name="T16" fmla="*/ 7 w 22"/>
                <a:gd name="T17" fmla="*/ 17 h 32"/>
                <a:gd name="T18" fmla="*/ 11 w 22"/>
                <a:gd name="T19" fmla="*/ 27 h 32"/>
                <a:gd name="T20" fmla="*/ 15 w 22"/>
                <a:gd name="T21" fmla="*/ 16 h 32"/>
                <a:gd name="T22" fmla="*/ 11 w 22"/>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3" y="32"/>
                    <a:pt x="0" y="27"/>
                    <a:pt x="0" y="17"/>
                  </a:cubicBezTo>
                  <a:cubicBezTo>
                    <a:pt x="0" y="11"/>
                    <a:pt x="1" y="7"/>
                    <a:pt x="3" y="5"/>
                  </a:cubicBezTo>
                  <a:cubicBezTo>
                    <a:pt x="5" y="2"/>
                    <a:pt x="8" y="0"/>
                    <a:pt x="11" y="0"/>
                  </a:cubicBezTo>
                  <a:cubicBezTo>
                    <a:pt x="18" y="0"/>
                    <a:pt x="22" y="6"/>
                    <a:pt x="22" y="16"/>
                  </a:cubicBezTo>
                  <a:cubicBezTo>
                    <a:pt x="22" y="21"/>
                    <a:pt x="21" y="25"/>
                    <a:pt x="19" y="28"/>
                  </a:cubicBezTo>
                  <a:cubicBezTo>
                    <a:pt x="17" y="31"/>
                    <a:pt x="14" y="32"/>
                    <a:pt x="11" y="32"/>
                  </a:cubicBezTo>
                  <a:close/>
                  <a:moveTo>
                    <a:pt x="11" y="6"/>
                  </a:moveTo>
                  <a:cubicBezTo>
                    <a:pt x="8" y="6"/>
                    <a:pt x="7" y="9"/>
                    <a:pt x="7" y="17"/>
                  </a:cubicBezTo>
                  <a:cubicBezTo>
                    <a:pt x="7" y="24"/>
                    <a:pt x="8" y="27"/>
                    <a:pt x="11" y="27"/>
                  </a:cubicBezTo>
                  <a:cubicBezTo>
                    <a:pt x="14" y="27"/>
                    <a:pt x="15" y="23"/>
                    <a:pt x="15" y="16"/>
                  </a:cubicBezTo>
                  <a:cubicBezTo>
                    <a:pt x="15" y="9"/>
                    <a:pt x="14" y="6"/>
                    <a:pt x="11" y="6"/>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19"/>
            <p:cNvSpPr>
              <a:spLocks noEditPoints="1"/>
            </p:cNvSpPr>
            <p:nvPr/>
          </p:nvSpPr>
          <p:spPr bwMode="auto">
            <a:xfrm>
              <a:off x="1945" y="2819"/>
              <a:ext cx="38" cy="55"/>
            </a:xfrm>
            <a:custGeom>
              <a:avLst/>
              <a:gdLst>
                <a:gd name="T0" fmla="*/ 11 w 22"/>
                <a:gd name="T1" fmla="*/ 32 h 32"/>
                <a:gd name="T2" fmla="*/ 0 w 22"/>
                <a:gd name="T3" fmla="*/ 17 h 32"/>
                <a:gd name="T4" fmla="*/ 3 w 22"/>
                <a:gd name="T5" fmla="*/ 5 h 32"/>
                <a:gd name="T6" fmla="*/ 11 w 22"/>
                <a:gd name="T7" fmla="*/ 0 h 32"/>
                <a:gd name="T8" fmla="*/ 22 w 22"/>
                <a:gd name="T9" fmla="*/ 16 h 32"/>
                <a:gd name="T10" fmla="*/ 19 w 22"/>
                <a:gd name="T11" fmla="*/ 28 h 32"/>
                <a:gd name="T12" fmla="*/ 11 w 22"/>
                <a:gd name="T13" fmla="*/ 32 h 32"/>
                <a:gd name="T14" fmla="*/ 11 w 22"/>
                <a:gd name="T15" fmla="*/ 6 h 32"/>
                <a:gd name="T16" fmla="*/ 7 w 22"/>
                <a:gd name="T17" fmla="*/ 17 h 32"/>
                <a:gd name="T18" fmla="*/ 11 w 22"/>
                <a:gd name="T19" fmla="*/ 27 h 32"/>
                <a:gd name="T20" fmla="*/ 15 w 22"/>
                <a:gd name="T21" fmla="*/ 16 h 32"/>
                <a:gd name="T22" fmla="*/ 11 w 22"/>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7"/>
                  </a:cubicBezTo>
                  <a:cubicBezTo>
                    <a:pt x="0" y="11"/>
                    <a:pt x="1" y="7"/>
                    <a:pt x="3" y="5"/>
                  </a:cubicBezTo>
                  <a:cubicBezTo>
                    <a:pt x="5" y="2"/>
                    <a:pt x="8" y="0"/>
                    <a:pt x="11" y="0"/>
                  </a:cubicBezTo>
                  <a:cubicBezTo>
                    <a:pt x="19" y="0"/>
                    <a:pt x="22" y="6"/>
                    <a:pt x="22" y="16"/>
                  </a:cubicBezTo>
                  <a:cubicBezTo>
                    <a:pt x="22" y="21"/>
                    <a:pt x="21" y="25"/>
                    <a:pt x="19" y="28"/>
                  </a:cubicBezTo>
                  <a:cubicBezTo>
                    <a:pt x="17" y="31"/>
                    <a:pt x="14" y="32"/>
                    <a:pt x="11" y="32"/>
                  </a:cubicBezTo>
                  <a:close/>
                  <a:moveTo>
                    <a:pt x="11" y="6"/>
                  </a:moveTo>
                  <a:cubicBezTo>
                    <a:pt x="8" y="6"/>
                    <a:pt x="7" y="9"/>
                    <a:pt x="7" y="17"/>
                  </a:cubicBezTo>
                  <a:cubicBezTo>
                    <a:pt x="7" y="24"/>
                    <a:pt x="8" y="27"/>
                    <a:pt x="11" y="27"/>
                  </a:cubicBezTo>
                  <a:cubicBezTo>
                    <a:pt x="14" y="27"/>
                    <a:pt x="15" y="23"/>
                    <a:pt x="15" y="16"/>
                  </a:cubicBezTo>
                  <a:cubicBezTo>
                    <a:pt x="15" y="9"/>
                    <a:pt x="14" y="6"/>
                    <a:pt x="11" y="6"/>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20"/>
            <p:cNvSpPr>
              <a:spLocks/>
            </p:cNvSpPr>
            <p:nvPr/>
          </p:nvSpPr>
          <p:spPr bwMode="auto">
            <a:xfrm>
              <a:off x="1993" y="2819"/>
              <a:ext cx="22" cy="55"/>
            </a:xfrm>
            <a:custGeom>
              <a:avLst/>
              <a:gdLst>
                <a:gd name="T0" fmla="*/ 13 w 13"/>
                <a:gd name="T1" fmla="*/ 0 h 32"/>
                <a:gd name="T2" fmla="*/ 13 w 13"/>
                <a:gd name="T3" fmla="*/ 32 h 32"/>
                <a:gd name="T4" fmla="*/ 7 w 13"/>
                <a:gd name="T5" fmla="*/ 32 h 32"/>
                <a:gd name="T6" fmla="*/ 7 w 13"/>
                <a:gd name="T7" fmla="*/ 8 h 32"/>
                <a:gd name="T8" fmla="*/ 5 w 13"/>
                <a:gd name="T9" fmla="*/ 9 h 32"/>
                <a:gd name="T10" fmla="*/ 4 w 13"/>
                <a:gd name="T11" fmla="*/ 10 h 32"/>
                <a:gd name="T12" fmla="*/ 2 w 13"/>
                <a:gd name="T13" fmla="*/ 10 h 32"/>
                <a:gd name="T14" fmla="*/ 0 w 13"/>
                <a:gd name="T15" fmla="*/ 11 h 32"/>
                <a:gd name="T16" fmla="*/ 0 w 13"/>
                <a:gd name="T17" fmla="*/ 5 h 32"/>
                <a:gd name="T18" fmla="*/ 5 w 13"/>
                <a:gd name="T19" fmla="*/ 3 h 32"/>
                <a:gd name="T20" fmla="*/ 9 w 13"/>
                <a:gd name="T21" fmla="*/ 0 h 32"/>
                <a:gd name="T22" fmla="*/ 13 w 13"/>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2">
                  <a:moveTo>
                    <a:pt x="13" y="0"/>
                  </a:moveTo>
                  <a:cubicBezTo>
                    <a:pt x="13" y="32"/>
                    <a:pt x="13" y="32"/>
                    <a:pt x="13" y="32"/>
                  </a:cubicBezTo>
                  <a:cubicBezTo>
                    <a:pt x="7" y="32"/>
                    <a:pt x="7" y="32"/>
                    <a:pt x="7" y="32"/>
                  </a:cubicBezTo>
                  <a:cubicBezTo>
                    <a:pt x="7" y="8"/>
                    <a:pt x="7" y="8"/>
                    <a:pt x="7" y="8"/>
                  </a:cubicBezTo>
                  <a:cubicBezTo>
                    <a:pt x="6" y="8"/>
                    <a:pt x="6" y="9"/>
                    <a:pt x="5" y="9"/>
                  </a:cubicBezTo>
                  <a:cubicBezTo>
                    <a:pt x="5" y="9"/>
                    <a:pt x="4" y="9"/>
                    <a:pt x="4" y="10"/>
                  </a:cubicBezTo>
                  <a:cubicBezTo>
                    <a:pt x="3" y="10"/>
                    <a:pt x="3" y="10"/>
                    <a:pt x="2" y="10"/>
                  </a:cubicBezTo>
                  <a:cubicBezTo>
                    <a:pt x="1" y="10"/>
                    <a:pt x="1" y="11"/>
                    <a:pt x="0" y="11"/>
                  </a:cubicBezTo>
                  <a:cubicBezTo>
                    <a:pt x="0" y="5"/>
                    <a:pt x="0" y="5"/>
                    <a:pt x="0" y="5"/>
                  </a:cubicBezTo>
                  <a:cubicBezTo>
                    <a:pt x="2" y="4"/>
                    <a:pt x="4" y="4"/>
                    <a:pt x="5" y="3"/>
                  </a:cubicBezTo>
                  <a:cubicBezTo>
                    <a:pt x="7" y="2"/>
                    <a:pt x="8" y="1"/>
                    <a:pt x="9" y="0"/>
                  </a:cubicBezTo>
                  <a:lnTo>
                    <a:pt x="13"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21"/>
            <p:cNvSpPr>
              <a:spLocks/>
            </p:cNvSpPr>
            <p:nvPr/>
          </p:nvSpPr>
          <p:spPr bwMode="auto">
            <a:xfrm>
              <a:off x="2084" y="2671"/>
              <a:ext cx="24" cy="53"/>
            </a:xfrm>
            <a:custGeom>
              <a:avLst/>
              <a:gdLst>
                <a:gd name="T0" fmla="*/ 14 w 14"/>
                <a:gd name="T1" fmla="*/ 0 h 31"/>
                <a:gd name="T2" fmla="*/ 14 w 14"/>
                <a:gd name="T3" fmla="*/ 31 h 31"/>
                <a:gd name="T4" fmla="*/ 7 w 14"/>
                <a:gd name="T5" fmla="*/ 31 h 31"/>
                <a:gd name="T6" fmla="*/ 7 w 14"/>
                <a:gd name="T7" fmla="*/ 7 h 31"/>
                <a:gd name="T8" fmla="*/ 5 w 14"/>
                <a:gd name="T9" fmla="*/ 8 h 31"/>
                <a:gd name="T10" fmla="*/ 4 w 14"/>
                <a:gd name="T11" fmla="*/ 9 h 31"/>
                <a:gd name="T12" fmla="*/ 2 w 14"/>
                <a:gd name="T13" fmla="*/ 10 h 31"/>
                <a:gd name="T14" fmla="*/ 0 w 14"/>
                <a:gd name="T15" fmla="*/ 10 h 31"/>
                <a:gd name="T16" fmla="*/ 0 w 14"/>
                <a:gd name="T17" fmla="*/ 4 h 31"/>
                <a:gd name="T18" fmla="*/ 5 w 14"/>
                <a:gd name="T19" fmla="*/ 2 h 31"/>
                <a:gd name="T20" fmla="*/ 9 w 14"/>
                <a:gd name="T21" fmla="*/ 0 h 31"/>
                <a:gd name="T22" fmla="*/ 14 w 14"/>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1">
                  <a:moveTo>
                    <a:pt x="14" y="0"/>
                  </a:moveTo>
                  <a:cubicBezTo>
                    <a:pt x="14" y="31"/>
                    <a:pt x="14" y="31"/>
                    <a:pt x="14" y="31"/>
                  </a:cubicBezTo>
                  <a:cubicBezTo>
                    <a:pt x="7" y="31"/>
                    <a:pt x="7" y="31"/>
                    <a:pt x="7" y="31"/>
                  </a:cubicBezTo>
                  <a:cubicBezTo>
                    <a:pt x="7" y="7"/>
                    <a:pt x="7" y="7"/>
                    <a:pt x="7" y="7"/>
                  </a:cubicBezTo>
                  <a:cubicBezTo>
                    <a:pt x="6" y="8"/>
                    <a:pt x="6" y="8"/>
                    <a:pt x="5" y="8"/>
                  </a:cubicBezTo>
                  <a:cubicBezTo>
                    <a:pt x="5" y="8"/>
                    <a:pt x="4" y="9"/>
                    <a:pt x="4" y="9"/>
                  </a:cubicBezTo>
                  <a:cubicBezTo>
                    <a:pt x="3" y="9"/>
                    <a:pt x="3" y="9"/>
                    <a:pt x="2" y="10"/>
                  </a:cubicBezTo>
                  <a:cubicBezTo>
                    <a:pt x="1" y="10"/>
                    <a:pt x="1" y="10"/>
                    <a:pt x="0" y="10"/>
                  </a:cubicBezTo>
                  <a:cubicBezTo>
                    <a:pt x="0" y="4"/>
                    <a:pt x="0" y="4"/>
                    <a:pt x="0" y="4"/>
                  </a:cubicBezTo>
                  <a:cubicBezTo>
                    <a:pt x="2" y="4"/>
                    <a:pt x="4" y="3"/>
                    <a:pt x="5" y="2"/>
                  </a:cubicBezTo>
                  <a:cubicBezTo>
                    <a:pt x="7" y="1"/>
                    <a:pt x="8" y="1"/>
                    <a:pt x="9" y="0"/>
                  </a:cubicBezTo>
                  <a:lnTo>
                    <a:pt x="14"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22"/>
            <p:cNvSpPr>
              <a:spLocks noEditPoints="1"/>
            </p:cNvSpPr>
            <p:nvPr/>
          </p:nvSpPr>
          <p:spPr bwMode="auto">
            <a:xfrm>
              <a:off x="2079" y="2746"/>
              <a:ext cx="37" cy="53"/>
            </a:xfrm>
            <a:custGeom>
              <a:avLst/>
              <a:gdLst>
                <a:gd name="T0" fmla="*/ 11 w 22"/>
                <a:gd name="T1" fmla="*/ 31 h 31"/>
                <a:gd name="T2" fmla="*/ 0 w 22"/>
                <a:gd name="T3" fmla="*/ 16 h 31"/>
                <a:gd name="T4" fmla="*/ 3 w 22"/>
                <a:gd name="T5" fmla="*/ 4 h 31"/>
                <a:gd name="T6" fmla="*/ 12 w 22"/>
                <a:gd name="T7" fmla="*/ 0 h 31"/>
                <a:gd name="T8" fmla="*/ 22 w 22"/>
                <a:gd name="T9" fmla="*/ 15 h 31"/>
                <a:gd name="T10" fmla="*/ 20 w 22"/>
                <a:gd name="T11" fmla="*/ 27 h 31"/>
                <a:gd name="T12" fmla="*/ 11 w 22"/>
                <a:gd name="T13" fmla="*/ 31 h 31"/>
                <a:gd name="T14" fmla="*/ 11 w 22"/>
                <a:gd name="T15" fmla="*/ 5 h 31"/>
                <a:gd name="T16" fmla="*/ 7 w 22"/>
                <a:gd name="T17" fmla="*/ 16 h 31"/>
                <a:gd name="T18" fmla="*/ 11 w 22"/>
                <a:gd name="T19" fmla="*/ 26 h 31"/>
                <a:gd name="T20" fmla="*/ 16 w 22"/>
                <a:gd name="T21" fmla="*/ 15 h 31"/>
                <a:gd name="T22" fmla="*/ 11 w 22"/>
                <a:gd name="T23"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1">
                  <a:moveTo>
                    <a:pt x="11" y="31"/>
                  </a:moveTo>
                  <a:cubicBezTo>
                    <a:pt x="4" y="31"/>
                    <a:pt x="0" y="26"/>
                    <a:pt x="0" y="16"/>
                  </a:cubicBezTo>
                  <a:cubicBezTo>
                    <a:pt x="0" y="11"/>
                    <a:pt x="1" y="7"/>
                    <a:pt x="3" y="4"/>
                  </a:cubicBezTo>
                  <a:cubicBezTo>
                    <a:pt x="5" y="1"/>
                    <a:pt x="8" y="0"/>
                    <a:pt x="12" y="0"/>
                  </a:cubicBezTo>
                  <a:cubicBezTo>
                    <a:pt x="19" y="0"/>
                    <a:pt x="22" y="5"/>
                    <a:pt x="22" y="15"/>
                  </a:cubicBezTo>
                  <a:cubicBezTo>
                    <a:pt x="22" y="20"/>
                    <a:pt x="22" y="24"/>
                    <a:pt x="20" y="27"/>
                  </a:cubicBezTo>
                  <a:cubicBezTo>
                    <a:pt x="18" y="30"/>
                    <a:pt x="15" y="31"/>
                    <a:pt x="11" y="31"/>
                  </a:cubicBezTo>
                  <a:close/>
                  <a:moveTo>
                    <a:pt x="11" y="5"/>
                  </a:moveTo>
                  <a:cubicBezTo>
                    <a:pt x="9" y="5"/>
                    <a:pt x="7" y="8"/>
                    <a:pt x="7" y="16"/>
                  </a:cubicBezTo>
                  <a:cubicBezTo>
                    <a:pt x="7" y="23"/>
                    <a:pt x="9" y="26"/>
                    <a:pt x="11" y="26"/>
                  </a:cubicBezTo>
                  <a:cubicBezTo>
                    <a:pt x="14" y="26"/>
                    <a:pt x="16" y="23"/>
                    <a:pt x="16" y="15"/>
                  </a:cubicBezTo>
                  <a:cubicBezTo>
                    <a:pt x="16" y="8"/>
                    <a:pt x="14" y="5"/>
                    <a:pt x="11"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23"/>
            <p:cNvSpPr>
              <a:spLocks noEditPoints="1"/>
            </p:cNvSpPr>
            <p:nvPr/>
          </p:nvSpPr>
          <p:spPr bwMode="auto">
            <a:xfrm>
              <a:off x="2079" y="2819"/>
              <a:ext cx="37" cy="55"/>
            </a:xfrm>
            <a:custGeom>
              <a:avLst/>
              <a:gdLst>
                <a:gd name="T0" fmla="*/ 11 w 22"/>
                <a:gd name="T1" fmla="*/ 32 h 32"/>
                <a:gd name="T2" fmla="*/ 0 w 22"/>
                <a:gd name="T3" fmla="*/ 17 h 32"/>
                <a:gd name="T4" fmla="*/ 3 w 22"/>
                <a:gd name="T5" fmla="*/ 5 h 32"/>
                <a:gd name="T6" fmla="*/ 12 w 22"/>
                <a:gd name="T7" fmla="*/ 0 h 32"/>
                <a:gd name="T8" fmla="*/ 22 w 22"/>
                <a:gd name="T9" fmla="*/ 16 h 32"/>
                <a:gd name="T10" fmla="*/ 20 w 22"/>
                <a:gd name="T11" fmla="*/ 28 h 32"/>
                <a:gd name="T12" fmla="*/ 11 w 22"/>
                <a:gd name="T13" fmla="*/ 32 h 32"/>
                <a:gd name="T14" fmla="*/ 11 w 22"/>
                <a:gd name="T15" fmla="*/ 6 h 32"/>
                <a:gd name="T16" fmla="*/ 7 w 22"/>
                <a:gd name="T17" fmla="*/ 17 h 32"/>
                <a:gd name="T18" fmla="*/ 11 w 22"/>
                <a:gd name="T19" fmla="*/ 27 h 32"/>
                <a:gd name="T20" fmla="*/ 16 w 22"/>
                <a:gd name="T21" fmla="*/ 16 h 32"/>
                <a:gd name="T22" fmla="*/ 11 w 22"/>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7"/>
                  </a:cubicBezTo>
                  <a:cubicBezTo>
                    <a:pt x="0" y="11"/>
                    <a:pt x="1" y="7"/>
                    <a:pt x="3" y="5"/>
                  </a:cubicBezTo>
                  <a:cubicBezTo>
                    <a:pt x="5" y="2"/>
                    <a:pt x="8" y="0"/>
                    <a:pt x="12" y="0"/>
                  </a:cubicBezTo>
                  <a:cubicBezTo>
                    <a:pt x="19" y="0"/>
                    <a:pt x="22" y="6"/>
                    <a:pt x="22" y="16"/>
                  </a:cubicBezTo>
                  <a:cubicBezTo>
                    <a:pt x="22" y="21"/>
                    <a:pt x="22" y="25"/>
                    <a:pt x="20" y="28"/>
                  </a:cubicBezTo>
                  <a:cubicBezTo>
                    <a:pt x="18" y="31"/>
                    <a:pt x="15" y="32"/>
                    <a:pt x="11" y="32"/>
                  </a:cubicBezTo>
                  <a:close/>
                  <a:moveTo>
                    <a:pt x="11" y="6"/>
                  </a:moveTo>
                  <a:cubicBezTo>
                    <a:pt x="9" y="6"/>
                    <a:pt x="7" y="9"/>
                    <a:pt x="7" y="17"/>
                  </a:cubicBezTo>
                  <a:cubicBezTo>
                    <a:pt x="7" y="24"/>
                    <a:pt x="9" y="27"/>
                    <a:pt x="11" y="27"/>
                  </a:cubicBezTo>
                  <a:cubicBezTo>
                    <a:pt x="14" y="27"/>
                    <a:pt x="16" y="23"/>
                    <a:pt x="16" y="16"/>
                  </a:cubicBezTo>
                  <a:cubicBezTo>
                    <a:pt x="16" y="9"/>
                    <a:pt x="14" y="6"/>
                    <a:pt x="11" y="6"/>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24"/>
            <p:cNvSpPr>
              <a:spLocks noEditPoints="1"/>
            </p:cNvSpPr>
            <p:nvPr/>
          </p:nvSpPr>
          <p:spPr bwMode="auto">
            <a:xfrm>
              <a:off x="2032" y="2671"/>
              <a:ext cx="38" cy="54"/>
            </a:xfrm>
            <a:custGeom>
              <a:avLst/>
              <a:gdLst>
                <a:gd name="T0" fmla="*/ 11 w 22"/>
                <a:gd name="T1" fmla="*/ 32 h 32"/>
                <a:gd name="T2" fmla="*/ 0 w 22"/>
                <a:gd name="T3" fmla="*/ 16 h 32"/>
                <a:gd name="T4" fmla="*/ 3 w 22"/>
                <a:gd name="T5" fmla="*/ 4 h 32"/>
                <a:gd name="T6" fmla="*/ 12 w 22"/>
                <a:gd name="T7" fmla="*/ 0 h 32"/>
                <a:gd name="T8" fmla="*/ 22 w 22"/>
                <a:gd name="T9" fmla="*/ 15 h 32"/>
                <a:gd name="T10" fmla="*/ 19 w 22"/>
                <a:gd name="T11" fmla="*/ 27 h 32"/>
                <a:gd name="T12" fmla="*/ 11 w 22"/>
                <a:gd name="T13" fmla="*/ 32 h 32"/>
                <a:gd name="T14" fmla="*/ 11 w 22"/>
                <a:gd name="T15" fmla="*/ 5 h 32"/>
                <a:gd name="T16" fmla="*/ 7 w 22"/>
                <a:gd name="T17" fmla="*/ 16 h 32"/>
                <a:gd name="T18" fmla="*/ 11 w 22"/>
                <a:gd name="T19" fmla="*/ 26 h 32"/>
                <a:gd name="T20" fmla="*/ 15 w 22"/>
                <a:gd name="T21" fmla="*/ 16 h 32"/>
                <a:gd name="T22" fmla="*/ 11 w 22"/>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6"/>
                    <a:pt x="0" y="16"/>
                  </a:cubicBezTo>
                  <a:cubicBezTo>
                    <a:pt x="0" y="11"/>
                    <a:pt x="1" y="7"/>
                    <a:pt x="3" y="4"/>
                  </a:cubicBezTo>
                  <a:cubicBezTo>
                    <a:pt x="5" y="1"/>
                    <a:pt x="8" y="0"/>
                    <a:pt x="12" y="0"/>
                  </a:cubicBezTo>
                  <a:cubicBezTo>
                    <a:pt x="19" y="0"/>
                    <a:pt x="22" y="5"/>
                    <a:pt x="22" y="15"/>
                  </a:cubicBezTo>
                  <a:cubicBezTo>
                    <a:pt x="22" y="21"/>
                    <a:pt x="21" y="25"/>
                    <a:pt x="19" y="27"/>
                  </a:cubicBezTo>
                  <a:cubicBezTo>
                    <a:pt x="18" y="30"/>
                    <a:pt x="15" y="32"/>
                    <a:pt x="11" y="32"/>
                  </a:cubicBezTo>
                  <a:close/>
                  <a:moveTo>
                    <a:pt x="11" y="5"/>
                  </a:moveTo>
                  <a:cubicBezTo>
                    <a:pt x="8" y="5"/>
                    <a:pt x="7" y="9"/>
                    <a:pt x="7" y="16"/>
                  </a:cubicBezTo>
                  <a:cubicBezTo>
                    <a:pt x="7" y="23"/>
                    <a:pt x="8" y="26"/>
                    <a:pt x="11" y="26"/>
                  </a:cubicBezTo>
                  <a:cubicBezTo>
                    <a:pt x="14" y="26"/>
                    <a:pt x="15" y="23"/>
                    <a:pt x="15" y="16"/>
                  </a:cubicBezTo>
                  <a:cubicBezTo>
                    <a:pt x="15" y="9"/>
                    <a:pt x="14" y="5"/>
                    <a:pt x="11"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325"/>
            <p:cNvSpPr>
              <a:spLocks/>
            </p:cNvSpPr>
            <p:nvPr/>
          </p:nvSpPr>
          <p:spPr bwMode="auto">
            <a:xfrm>
              <a:off x="2038" y="2744"/>
              <a:ext cx="22" cy="55"/>
            </a:xfrm>
            <a:custGeom>
              <a:avLst/>
              <a:gdLst>
                <a:gd name="T0" fmla="*/ 13 w 13"/>
                <a:gd name="T1" fmla="*/ 0 h 32"/>
                <a:gd name="T2" fmla="*/ 13 w 13"/>
                <a:gd name="T3" fmla="*/ 32 h 32"/>
                <a:gd name="T4" fmla="*/ 7 w 13"/>
                <a:gd name="T5" fmla="*/ 32 h 32"/>
                <a:gd name="T6" fmla="*/ 7 w 13"/>
                <a:gd name="T7" fmla="*/ 8 h 32"/>
                <a:gd name="T8" fmla="*/ 5 w 13"/>
                <a:gd name="T9" fmla="*/ 9 h 32"/>
                <a:gd name="T10" fmla="*/ 4 w 13"/>
                <a:gd name="T11" fmla="*/ 10 h 32"/>
                <a:gd name="T12" fmla="*/ 2 w 13"/>
                <a:gd name="T13" fmla="*/ 10 h 32"/>
                <a:gd name="T14" fmla="*/ 0 w 13"/>
                <a:gd name="T15" fmla="*/ 11 h 32"/>
                <a:gd name="T16" fmla="*/ 0 w 13"/>
                <a:gd name="T17" fmla="*/ 5 h 32"/>
                <a:gd name="T18" fmla="*/ 5 w 13"/>
                <a:gd name="T19" fmla="*/ 3 h 32"/>
                <a:gd name="T20" fmla="*/ 9 w 13"/>
                <a:gd name="T21" fmla="*/ 0 h 32"/>
                <a:gd name="T22" fmla="*/ 13 w 13"/>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2">
                  <a:moveTo>
                    <a:pt x="13" y="0"/>
                  </a:moveTo>
                  <a:cubicBezTo>
                    <a:pt x="13" y="32"/>
                    <a:pt x="13" y="32"/>
                    <a:pt x="13" y="32"/>
                  </a:cubicBezTo>
                  <a:cubicBezTo>
                    <a:pt x="7" y="32"/>
                    <a:pt x="7" y="32"/>
                    <a:pt x="7" y="32"/>
                  </a:cubicBezTo>
                  <a:cubicBezTo>
                    <a:pt x="7" y="8"/>
                    <a:pt x="7" y="8"/>
                    <a:pt x="7" y="8"/>
                  </a:cubicBezTo>
                  <a:cubicBezTo>
                    <a:pt x="6" y="8"/>
                    <a:pt x="6" y="9"/>
                    <a:pt x="5" y="9"/>
                  </a:cubicBezTo>
                  <a:cubicBezTo>
                    <a:pt x="5" y="9"/>
                    <a:pt x="4" y="10"/>
                    <a:pt x="4" y="10"/>
                  </a:cubicBezTo>
                  <a:cubicBezTo>
                    <a:pt x="3" y="10"/>
                    <a:pt x="3" y="10"/>
                    <a:pt x="2" y="10"/>
                  </a:cubicBezTo>
                  <a:cubicBezTo>
                    <a:pt x="1" y="11"/>
                    <a:pt x="1" y="11"/>
                    <a:pt x="0" y="11"/>
                  </a:cubicBezTo>
                  <a:cubicBezTo>
                    <a:pt x="0" y="5"/>
                    <a:pt x="0" y="5"/>
                    <a:pt x="0" y="5"/>
                  </a:cubicBezTo>
                  <a:cubicBezTo>
                    <a:pt x="2" y="5"/>
                    <a:pt x="4" y="4"/>
                    <a:pt x="5" y="3"/>
                  </a:cubicBezTo>
                  <a:cubicBezTo>
                    <a:pt x="7" y="2"/>
                    <a:pt x="8" y="1"/>
                    <a:pt x="9" y="0"/>
                  </a:cubicBezTo>
                  <a:lnTo>
                    <a:pt x="13"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26"/>
            <p:cNvSpPr>
              <a:spLocks noEditPoints="1"/>
            </p:cNvSpPr>
            <p:nvPr/>
          </p:nvSpPr>
          <p:spPr bwMode="auto">
            <a:xfrm>
              <a:off x="2032" y="2819"/>
              <a:ext cx="38" cy="55"/>
            </a:xfrm>
            <a:custGeom>
              <a:avLst/>
              <a:gdLst>
                <a:gd name="T0" fmla="*/ 11 w 22"/>
                <a:gd name="T1" fmla="*/ 32 h 32"/>
                <a:gd name="T2" fmla="*/ 0 w 22"/>
                <a:gd name="T3" fmla="*/ 17 h 32"/>
                <a:gd name="T4" fmla="*/ 3 w 22"/>
                <a:gd name="T5" fmla="*/ 5 h 32"/>
                <a:gd name="T6" fmla="*/ 12 w 22"/>
                <a:gd name="T7" fmla="*/ 0 h 32"/>
                <a:gd name="T8" fmla="*/ 22 w 22"/>
                <a:gd name="T9" fmla="*/ 16 h 32"/>
                <a:gd name="T10" fmla="*/ 19 w 22"/>
                <a:gd name="T11" fmla="*/ 28 h 32"/>
                <a:gd name="T12" fmla="*/ 11 w 22"/>
                <a:gd name="T13" fmla="*/ 32 h 32"/>
                <a:gd name="T14" fmla="*/ 11 w 22"/>
                <a:gd name="T15" fmla="*/ 6 h 32"/>
                <a:gd name="T16" fmla="*/ 7 w 22"/>
                <a:gd name="T17" fmla="*/ 17 h 32"/>
                <a:gd name="T18" fmla="*/ 11 w 22"/>
                <a:gd name="T19" fmla="*/ 27 h 32"/>
                <a:gd name="T20" fmla="*/ 15 w 22"/>
                <a:gd name="T21" fmla="*/ 16 h 32"/>
                <a:gd name="T22" fmla="*/ 11 w 22"/>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7"/>
                  </a:cubicBezTo>
                  <a:cubicBezTo>
                    <a:pt x="0" y="11"/>
                    <a:pt x="1" y="7"/>
                    <a:pt x="3" y="5"/>
                  </a:cubicBezTo>
                  <a:cubicBezTo>
                    <a:pt x="5" y="2"/>
                    <a:pt x="8" y="0"/>
                    <a:pt x="12" y="0"/>
                  </a:cubicBezTo>
                  <a:cubicBezTo>
                    <a:pt x="19" y="0"/>
                    <a:pt x="22" y="6"/>
                    <a:pt x="22" y="16"/>
                  </a:cubicBezTo>
                  <a:cubicBezTo>
                    <a:pt x="22" y="21"/>
                    <a:pt x="21" y="25"/>
                    <a:pt x="19" y="28"/>
                  </a:cubicBezTo>
                  <a:cubicBezTo>
                    <a:pt x="18" y="31"/>
                    <a:pt x="15" y="32"/>
                    <a:pt x="11" y="32"/>
                  </a:cubicBezTo>
                  <a:close/>
                  <a:moveTo>
                    <a:pt x="11" y="6"/>
                  </a:moveTo>
                  <a:cubicBezTo>
                    <a:pt x="8" y="6"/>
                    <a:pt x="7" y="9"/>
                    <a:pt x="7" y="17"/>
                  </a:cubicBezTo>
                  <a:cubicBezTo>
                    <a:pt x="7" y="24"/>
                    <a:pt x="8" y="27"/>
                    <a:pt x="11" y="27"/>
                  </a:cubicBezTo>
                  <a:cubicBezTo>
                    <a:pt x="14" y="27"/>
                    <a:pt x="15" y="23"/>
                    <a:pt x="15" y="16"/>
                  </a:cubicBezTo>
                  <a:cubicBezTo>
                    <a:pt x="15" y="9"/>
                    <a:pt x="14" y="6"/>
                    <a:pt x="11" y="6"/>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327"/>
            <p:cNvSpPr>
              <a:spLocks noChangeArrowheads="1"/>
            </p:cNvSpPr>
            <p:nvPr/>
          </p:nvSpPr>
          <p:spPr bwMode="auto">
            <a:xfrm>
              <a:off x="1848" y="3595"/>
              <a:ext cx="319" cy="318"/>
            </a:xfrm>
            <a:prstGeom prst="rect">
              <a:avLst/>
            </a:prstGeom>
            <a:solidFill>
              <a:srgbClr val="00B2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8"/>
            <p:cNvSpPr>
              <a:spLocks/>
            </p:cNvSpPr>
            <p:nvPr/>
          </p:nvSpPr>
          <p:spPr bwMode="auto">
            <a:xfrm>
              <a:off x="1904" y="3652"/>
              <a:ext cx="23" cy="54"/>
            </a:xfrm>
            <a:custGeom>
              <a:avLst/>
              <a:gdLst>
                <a:gd name="T0" fmla="*/ 13 w 13"/>
                <a:gd name="T1" fmla="*/ 0 h 32"/>
                <a:gd name="T2" fmla="*/ 13 w 13"/>
                <a:gd name="T3" fmla="*/ 32 h 32"/>
                <a:gd name="T4" fmla="*/ 6 w 13"/>
                <a:gd name="T5" fmla="*/ 32 h 32"/>
                <a:gd name="T6" fmla="*/ 6 w 13"/>
                <a:gd name="T7" fmla="*/ 8 h 32"/>
                <a:gd name="T8" fmla="*/ 5 w 13"/>
                <a:gd name="T9" fmla="*/ 9 h 32"/>
                <a:gd name="T10" fmla="*/ 3 w 13"/>
                <a:gd name="T11" fmla="*/ 10 h 32"/>
                <a:gd name="T12" fmla="*/ 2 w 13"/>
                <a:gd name="T13" fmla="*/ 10 h 32"/>
                <a:gd name="T14" fmla="*/ 0 w 13"/>
                <a:gd name="T15" fmla="*/ 10 h 32"/>
                <a:gd name="T16" fmla="*/ 0 w 13"/>
                <a:gd name="T17" fmla="*/ 5 h 32"/>
                <a:gd name="T18" fmla="*/ 5 w 13"/>
                <a:gd name="T19" fmla="*/ 3 h 32"/>
                <a:gd name="T20" fmla="*/ 9 w 13"/>
                <a:gd name="T21" fmla="*/ 0 h 32"/>
                <a:gd name="T22" fmla="*/ 13 w 13"/>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2">
                  <a:moveTo>
                    <a:pt x="13" y="0"/>
                  </a:moveTo>
                  <a:cubicBezTo>
                    <a:pt x="13" y="32"/>
                    <a:pt x="13" y="32"/>
                    <a:pt x="13" y="32"/>
                  </a:cubicBezTo>
                  <a:cubicBezTo>
                    <a:pt x="6" y="32"/>
                    <a:pt x="6" y="32"/>
                    <a:pt x="6" y="32"/>
                  </a:cubicBezTo>
                  <a:cubicBezTo>
                    <a:pt x="6" y="8"/>
                    <a:pt x="6" y="8"/>
                    <a:pt x="6" y="8"/>
                  </a:cubicBezTo>
                  <a:cubicBezTo>
                    <a:pt x="6" y="8"/>
                    <a:pt x="6" y="8"/>
                    <a:pt x="5" y="9"/>
                  </a:cubicBezTo>
                  <a:cubicBezTo>
                    <a:pt x="5" y="9"/>
                    <a:pt x="4" y="9"/>
                    <a:pt x="3" y="10"/>
                  </a:cubicBezTo>
                  <a:cubicBezTo>
                    <a:pt x="3" y="10"/>
                    <a:pt x="2" y="10"/>
                    <a:pt x="2" y="10"/>
                  </a:cubicBezTo>
                  <a:cubicBezTo>
                    <a:pt x="1" y="10"/>
                    <a:pt x="0" y="10"/>
                    <a:pt x="0" y="10"/>
                  </a:cubicBezTo>
                  <a:cubicBezTo>
                    <a:pt x="0" y="5"/>
                    <a:pt x="0" y="5"/>
                    <a:pt x="0" y="5"/>
                  </a:cubicBezTo>
                  <a:cubicBezTo>
                    <a:pt x="2" y="4"/>
                    <a:pt x="3" y="4"/>
                    <a:pt x="5" y="3"/>
                  </a:cubicBezTo>
                  <a:cubicBezTo>
                    <a:pt x="6" y="2"/>
                    <a:pt x="8" y="1"/>
                    <a:pt x="9" y="0"/>
                  </a:cubicBezTo>
                  <a:lnTo>
                    <a:pt x="13"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29"/>
            <p:cNvSpPr>
              <a:spLocks noEditPoints="1"/>
            </p:cNvSpPr>
            <p:nvPr/>
          </p:nvSpPr>
          <p:spPr bwMode="auto">
            <a:xfrm>
              <a:off x="1945" y="3652"/>
              <a:ext cx="38" cy="54"/>
            </a:xfrm>
            <a:custGeom>
              <a:avLst/>
              <a:gdLst>
                <a:gd name="T0" fmla="*/ 11 w 22"/>
                <a:gd name="T1" fmla="*/ 32 h 32"/>
                <a:gd name="T2" fmla="*/ 0 w 22"/>
                <a:gd name="T3" fmla="*/ 17 h 32"/>
                <a:gd name="T4" fmla="*/ 3 w 22"/>
                <a:gd name="T5" fmla="*/ 5 h 32"/>
                <a:gd name="T6" fmla="*/ 11 w 22"/>
                <a:gd name="T7" fmla="*/ 0 h 32"/>
                <a:gd name="T8" fmla="*/ 22 w 22"/>
                <a:gd name="T9" fmla="*/ 16 h 32"/>
                <a:gd name="T10" fmla="*/ 19 w 22"/>
                <a:gd name="T11" fmla="*/ 28 h 32"/>
                <a:gd name="T12" fmla="*/ 11 w 22"/>
                <a:gd name="T13" fmla="*/ 32 h 32"/>
                <a:gd name="T14" fmla="*/ 11 w 22"/>
                <a:gd name="T15" fmla="*/ 6 h 32"/>
                <a:gd name="T16" fmla="*/ 7 w 22"/>
                <a:gd name="T17" fmla="*/ 17 h 32"/>
                <a:gd name="T18" fmla="*/ 11 w 22"/>
                <a:gd name="T19" fmla="*/ 27 h 32"/>
                <a:gd name="T20" fmla="*/ 15 w 22"/>
                <a:gd name="T21" fmla="*/ 16 h 32"/>
                <a:gd name="T22" fmla="*/ 11 w 22"/>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7"/>
                  </a:cubicBezTo>
                  <a:cubicBezTo>
                    <a:pt x="0" y="11"/>
                    <a:pt x="1" y="7"/>
                    <a:pt x="3" y="5"/>
                  </a:cubicBezTo>
                  <a:cubicBezTo>
                    <a:pt x="5" y="2"/>
                    <a:pt x="8" y="0"/>
                    <a:pt x="11" y="0"/>
                  </a:cubicBezTo>
                  <a:cubicBezTo>
                    <a:pt x="19" y="0"/>
                    <a:pt x="22" y="6"/>
                    <a:pt x="22" y="16"/>
                  </a:cubicBezTo>
                  <a:cubicBezTo>
                    <a:pt x="22" y="21"/>
                    <a:pt x="21" y="25"/>
                    <a:pt x="19" y="28"/>
                  </a:cubicBezTo>
                  <a:cubicBezTo>
                    <a:pt x="17" y="31"/>
                    <a:pt x="14" y="32"/>
                    <a:pt x="11" y="32"/>
                  </a:cubicBezTo>
                  <a:close/>
                  <a:moveTo>
                    <a:pt x="11" y="6"/>
                  </a:moveTo>
                  <a:cubicBezTo>
                    <a:pt x="8" y="6"/>
                    <a:pt x="7" y="9"/>
                    <a:pt x="7" y="17"/>
                  </a:cubicBezTo>
                  <a:cubicBezTo>
                    <a:pt x="7" y="23"/>
                    <a:pt x="8" y="27"/>
                    <a:pt x="11" y="27"/>
                  </a:cubicBezTo>
                  <a:cubicBezTo>
                    <a:pt x="14" y="27"/>
                    <a:pt x="15" y="23"/>
                    <a:pt x="15" y="16"/>
                  </a:cubicBezTo>
                  <a:cubicBezTo>
                    <a:pt x="15" y="9"/>
                    <a:pt x="14" y="6"/>
                    <a:pt x="11" y="6"/>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30"/>
            <p:cNvSpPr>
              <a:spLocks/>
            </p:cNvSpPr>
            <p:nvPr/>
          </p:nvSpPr>
          <p:spPr bwMode="auto">
            <a:xfrm>
              <a:off x="1993" y="3652"/>
              <a:ext cx="22" cy="54"/>
            </a:xfrm>
            <a:custGeom>
              <a:avLst/>
              <a:gdLst>
                <a:gd name="T0" fmla="*/ 13 w 13"/>
                <a:gd name="T1" fmla="*/ 0 h 32"/>
                <a:gd name="T2" fmla="*/ 13 w 13"/>
                <a:gd name="T3" fmla="*/ 32 h 32"/>
                <a:gd name="T4" fmla="*/ 7 w 13"/>
                <a:gd name="T5" fmla="*/ 32 h 32"/>
                <a:gd name="T6" fmla="*/ 7 w 13"/>
                <a:gd name="T7" fmla="*/ 8 h 32"/>
                <a:gd name="T8" fmla="*/ 5 w 13"/>
                <a:gd name="T9" fmla="*/ 9 h 32"/>
                <a:gd name="T10" fmla="*/ 4 w 13"/>
                <a:gd name="T11" fmla="*/ 10 h 32"/>
                <a:gd name="T12" fmla="*/ 2 w 13"/>
                <a:gd name="T13" fmla="*/ 10 h 32"/>
                <a:gd name="T14" fmla="*/ 0 w 13"/>
                <a:gd name="T15" fmla="*/ 10 h 32"/>
                <a:gd name="T16" fmla="*/ 0 w 13"/>
                <a:gd name="T17" fmla="*/ 5 h 32"/>
                <a:gd name="T18" fmla="*/ 5 w 13"/>
                <a:gd name="T19" fmla="*/ 3 h 32"/>
                <a:gd name="T20" fmla="*/ 9 w 13"/>
                <a:gd name="T21" fmla="*/ 0 h 32"/>
                <a:gd name="T22" fmla="*/ 13 w 13"/>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2">
                  <a:moveTo>
                    <a:pt x="13" y="0"/>
                  </a:moveTo>
                  <a:cubicBezTo>
                    <a:pt x="13" y="32"/>
                    <a:pt x="13" y="32"/>
                    <a:pt x="13" y="32"/>
                  </a:cubicBezTo>
                  <a:cubicBezTo>
                    <a:pt x="7" y="32"/>
                    <a:pt x="7" y="32"/>
                    <a:pt x="7" y="32"/>
                  </a:cubicBezTo>
                  <a:cubicBezTo>
                    <a:pt x="7" y="8"/>
                    <a:pt x="7" y="8"/>
                    <a:pt x="7" y="8"/>
                  </a:cubicBezTo>
                  <a:cubicBezTo>
                    <a:pt x="6" y="8"/>
                    <a:pt x="6" y="8"/>
                    <a:pt x="5" y="9"/>
                  </a:cubicBezTo>
                  <a:cubicBezTo>
                    <a:pt x="5" y="9"/>
                    <a:pt x="4" y="9"/>
                    <a:pt x="4" y="10"/>
                  </a:cubicBezTo>
                  <a:cubicBezTo>
                    <a:pt x="3" y="10"/>
                    <a:pt x="3" y="10"/>
                    <a:pt x="2" y="10"/>
                  </a:cubicBezTo>
                  <a:cubicBezTo>
                    <a:pt x="1" y="10"/>
                    <a:pt x="1" y="10"/>
                    <a:pt x="0" y="10"/>
                  </a:cubicBezTo>
                  <a:cubicBezTo>
                    <a:pt x="0" y="5"/>
                    <a:pt x="0" y="5"/>
                    <a:pt x="0" y="5"/>
                  </a:cubicBezTo>
                  <a:cubicBezTo>
                    <a:pt x="2" y="4"/>
                    <a:pt x="4" y="4"/>
                    <a:pt x="5" y="3"/>
                  </a:cubicBezTo>
                  <a:cubicBezTo>
                    <a:pt x="7" y="2"/>
                    <a:pt x="8" y="1"/>
                    <a:pt x="9" y="0"/>
                  </a:cubicBezTo>
                  <a:lnTo>
                    <a:pt x="13"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31"/>
            <p:cNvSpPr>
              <a:spLocks noEditPoints="1"/>
            </p:cNvSpPr>
            <p:nvPr/>
          </p:nvSpPr>
          <p:spPr bwMode="auto">
            <a:xfrm>
              <a:off x="1899" y="3727"/>
              <a:ext cx="38" cy="54"/>
            </a:xfrm>
            <a:custGeom>
              <a:avLst/>
              <a:gdLst>
                <a:gd name="T0" fmla="*/ 11 w 22"/>
                <a:gd name="T1" fmla="*/ 32 h 32"/>
                <a:gd name="T2" fmla="*/ 0 w 22"/>
                <a:gd name="T3" fmla="*/ 17 h 32"/>
                <a:gd name="T4" fmla="*/ 3 w 22"/>
                <a:gd name="T5" fmla="*/ 4 h 32"/>
                <a:gd name="T6" fmla="*/ 11 w 22"/>
                <a:gd name="T7" fmla="*/ 0 h 32"/>
                <a:gd name="T8" fmla="*/ 22 w 22"/>
                <a:gd name="T9" fmla="*/ 16 h 32"/>
                <a:gd name="T10" fmla="*/ 19 w 22"/>
                <a:gd name="T11" fmla="*/ 28 h 32"/>
                <a:gd name="T12" fmla="*/ 11 w 22"/>
                <a:gd name="T13" fmla="*/ 32 h 32"/>
                <a:gd name="T14" fmla="*/ 11 w 22"/>
                <a:gd name="T15" fmla="*/ 5 h 32"/>
                <a:gd name="T16" fmla="*/ 7 w 22"/>
                <a:gd name="T17" fmla="*/ 16 h 32"/>
                <a:gd name="T18" fmla="*/ 11 w 22"/>
                <a:gd name="T19" fmla="*/ 27 h 32"/>
                <a:gd name="T20" fmla="*/ 15 w 22"/>
                <a:gd name="T21" fmla="*/ 16 h 32"/>
                <a:gd name="T22" fmla="*/ 11 w 22"/>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3" y="32"/>
                    <a:pt x="0" y="27"/>
                    <a:pt x="0" y="17"/>
                  </a:cubicBezTo>
                  <a:cubicBezTo>
                    <a:pt x="0" y="11"/>
                    <a:pt x="1" y="7"/>
                    <a:pt x="3" y="4"/>
                  </a:cubicBezTo>
                  <a:cubicBezTo>
                    <a:pt x="5" y="2"/>
                    <a:pt x="8" y="0"/>
                    <a:pt x="11" y="0"/>
                  </a:cubicBezTo>
                  <a:cubicBezTo>
                    <a:pt x="18" y="0"/>
                    <a:pt x="22" y="5"/>
                    <a:pt x="22" y="16"/>
                  </a:cubicBezTo>
                  <a:cubicBezTo>
                    <a:pt x="22" y="21"/>
                    <a:pt x="21" y="25"/>
                    <a:pt x="19" y="28"/>
                  </a:cubicBezTo>
                  <a:cubicBezTo>
                    <a:pt x="17" y="31"/>
                    <a:pt x="14" y="32"/>
                    <a:pt x="11" y="32"/>
                  </a:cubicBezTo>
                  <a:close/>
                  <a:moveTo>
                    <a:pt x="11" y="5"/>
                  </a:moveTo>
                  <a:cubicBezTo>
                    <a:pt x="8" y="5"/>
                    <a:pt x="7" y="9"/>
                    <a:pt x="7" y="16"/>
                  </a:cubicBezTo>
                  <a:cubicBezTo>
                    <a:pt x="7" y="23"/>
                    <a:pt x="8" y="27"/>
                    <a:pt x="11" y="27"/>
                  </a:cubicBezTo>
                  <a:cubicBezTo>
                    <a:pt x="14" y="27"/>
                    <a:pt x="15" y="23"/>
                    <a:pt x="15" y="16"/>
                  </a:cubicBezTo>
                  <a:cubicBezTo>
                    <a:pt x="15" y="9"/>
                    <a:pt x="14" y="5"/>
                    <a:pt x="11"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32"/>
            <p:cNvSpPr>
              <a:spLocks/>
            </p:cNvSpPr>
            <p:nvPr/>
          </p:nvSpPr>
          <p:spPr bwMode="auto">
            <a:xfrm>
              <a:off x="1950" y="3727"/>
              <a:ext cx="23" cy="53"/>
            </a:xfrm>
            <a:custGeom>
              <a:avLst/>
              <a:gdLst>
                <a:gd name="T0" fmla="*/ 13 w 13"/>
                <a:gd name="T1" fmla="*/ 0 h 31"/>
                <a:gd name="T2" fmla="*/ 13 w 13"/>
                <a:gd name="T3" fmla="*/ 31 h 31"/>
                <a:gd name="T4" fmla="*/ 6 w 13"/>
                <a:gd name="T5" fmla="*/ 31 h 31"/>
                <a:gd name="T6" fmla="*/ 6 w 13"/>
                <a:gd name="T7" fmla="*/ 8 h 31"/>
                <a:gd name="T8" fmla="*/ 5 w 13"/>
                <a:gd name="T9" fmla="*/ 9 h 31"/>
                <a:gd name="T10" fmla="*/ 4 w 13"/>
                <a:gd name="T11" fmla="*/ 9 h 31"/>
                <a:gd name="T12" fmla="*/ 2 w 13"/>
                <a:gd name="T13" fmla="*/ 10 h 31"/>
                <a:gd name="T14" fmla="*/ 0 w 13"/>
                <a:gd name="T15" fmla="*/ 10 h 31"/>
                <a:gd name="T16" fmla="*/ 0 w 13"/>
                <a:gd name="T17" fmla="*/ 5 h 31"/>
                <a:gd name="T18" fmla="*/ 5 w 13"/>
                <a:gd name="T19" fmla="*/ 3 h 31"/>
                <a:gd name="T20" fmla="*/ 9 w 13"/>
                <a:gd name="T21" fmla="*/ 0 h 31"/>
                <a:gd name="T22" fmla="*/ 13 w 13"/>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1">
                  <a:moveTo>
                    <a:pt x="13" y="0"/>
                  </a:moveTo>
                  <a:cubicBezTo>
                    <a:pt x="13" y="31"/>
                    <a:pt x="13" y="31"/>
                    <a:pt x="13" y="31"/>
                  </a:cubicBezTo>
                  <a:cubicBezTo>
                    <a:pt x="6" y="31"/>
                    <a:pt x="6" y="31"/>
                    <a:pt x="6" y="31"/>
                  </a:cubicBezTo>
                  <a:cubicBezTo>
                    <a:pt x="6" y="8"/>
                    <a:pt x="6" y="8"/>
                    <a:pt x="6" y="8"/>
                  </a:cubicBezTo>
                  <a:cubicBezTo>
                    <a:pt x="6" y="8"/>
                    <a:pt x="6" y="8"/>
                    <a:pt x="5" y="9"/>
                  </a:cubicBezTo>
                  <a:cubicBezTo>
                    <a:pt x="5" y="9"/>
                    <a:pt x="4" y="9"/>
                    <a:pt x="4" y="9"/>
                  </a:cubicBezTo>
                  <a:cubicBezTo>
                    <a:pt x="3" y="10"/>
                    <a:pt x="2" y="10"/>
                    <a:pt x="2" y="10"/>
                  </a:cubicBezTo>
                  <a:cubicBezTo>
                    <a:pt x="1" y="10"/>
                    <a:pt x="1" y="10"/>
                    <a:pt x="0" y="10"/>
                  </a:cubicBezTo>
                  <a:cubicBezTo>
                    <a:pt x="0" y="5"/>
                    <a:pt x="0" y="5"/>
                    <a:pt x="0" y="5"/>
                  </a:cubicBezTo>
                  <a:cubicBezTo>
                    <a:pt x="2" y="4"/>
                    <a:pt x="3" y="3"/>
                    <a:pt x="5" y="3"/>
                  </a:cubicBezTo>
                  <a:cubicBezTo>
                    <a:pt x="6" y="2"/>
                    <a:pt x="8" y="1"/>
                    <a:pt x="9" y="0"/>
                  </a:cubicBezTo>
                  <a:lnTo>
                    <a:pt x="13"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33"/>
            <p:cNvSpPr>
              <a:spLocks noEditPoints="1"/>
            </p:cNvSpPr>
            <p:nvPr/>
          </p:nvSpPr>
          <p:spPr bwMode="auto">
            <a:xfrm>
              <a:off x="1988" y="3727"/>
              <a:ext cx="38" cy="54"/>
            </a:xfrm>
            <a:custGeom>
              <a:avLst/>
              <a:gdLst>
                <a:gd name="T0" fmla="*/ 11 w 22"/>
                <a:gd name="T1" fmla="*/ 32 h 32"/>
                <a:gd name="T2" fmla="*/ 0 w 22"/>
                <a:gd name="T3" fmla="*/ 17 h 32"/>
                <a:gd name="T4" fmla="*/ 3 w 22"/>
                <a:gd name="T5" fmla="*/ 4 h 32"/>
                <a:gd name="T6" fmla="*/ 12 w 22"/>
                <a:gd name="T7" fmla="*/ 0 h 32"/>
                <a:gd name="T8" fmla="*/ 22 w 22"/>
                <a:gd name="T9" fmla="*/ 16 h 32"/>
                <a:gd name="T10" fmla="*/ 19 w 22"/>
                <a:gd name="T11" fmla="*/ 28 h 32"/>
                <a:gd name="T12" fmla="*/ 11 w 22"/>
                <a:gd name="T13" fmla="*/ 32 h 32"/>
                <a:gd name="T14" fmla="*/ 11 w 22"/>
                <a:gd name="T15" fmla="*/ 5 h 32"/>
                <a:gd name="T16" fmla="*/ 7 w 22"/>
                <a:gd name="T17" fmla="*/ 16 h 32"/>
                <a:gd name="T18" fmla="*/ 11 w 22"/>
                <a:gd name="T19" fmla="*/ 27 h 32"/>
                <a:gd name="T20" fmla="*/ 15 w 22"/>
                <a:gd name="T21" fmla="*/ 16 h 32"/>
                <a:gd name="T22" fmla="*/ 11 w 22"/>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7"/>
                  </a:cubicBezTo>
                  <a:cubicBezTo>
                    <a:pt x="0" y="11"/>
                    <a:pt x="1" y="7"/>
                    <a:pt x="3" y="4"/>
                  </a:cubicBezTo>
                  <a:cubicBezTo>
                    <a:pt x="5" y="2"/>
                    <a:pt x="8" y="0"/>
                    <a:pt x="12" y="0"/>
                  </a:cubicBezTo>
                  <a:cubicBezTo>
                    <a:pt x="19" y="0"/>
                    <a:pt x="22" y="5"/>
                    <a:pt x="22" y="16"/>
                  </a:cubicBezTo>
                  <a:cubicBezTo>
                    <a:pt x="22" y="21"/>
                    <a:pt x="21" y="25"/>
                    <a:pt x="19" y="28"/>
                  </a:cubicBezTo>
                  <a:cubicBezTo>
                    <a:pt x="17" y="31"/>
                    <a:pt x="15" y="32"/>
                    <a:pt x="11" y="32"/>
                  </a:cubicBezTo>
                  <a:close/>
                  <a:moveTo>
                    <a:pt x="11" y="5"/>
                  </a:moveTo>
                  <a:cubicBezTo>
                    <a:pt x="8" y="5"/>
                    <a:pt x="7" y="9"/>
                    <a:pt x="7" y="16"/>
                  </a:cubicBezTo>
                  <a:cubicBezTo>
                    <a:pt x="7" y="23"/>
                    <a:pt x="8" y="27"/>
                    <a:pt x="11" y="27"/>
                  </a:cubicBezTo>
                  <a:cubicBezTo>
                    <a:pt x="14" y="27"/>
                    <a:pt x="15" y="23"/>
                    <a:pt x="15" y="16"/>
                  </a:cubicBezTo>
                  <a:cubicBezTo>
                    <a:pt x="15" y="9"/>
                    <a:pt x="14" y="5"/>
                    <a:pt x="11"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34"/>
            <p:cNvSpPr>
              <a:spLocks noEditPoints="1"/>
            </p:cNvSpPr>
            <p:nvPr/>
          </p:nvSpPr>
          <p:spPr bwMode="auto">
            <a:xfrm>
              <a:off x="1899" y="3802"/>
              <a:ext cx="38" cy="55"/>
            </a:xfrm>
            <a:custGeom>
              <a:avLst/>
              <a:gdLst>
                <a:gd name="T0" fmla="*/ 11 w 22"/>
                <a:gd name="T1" fmla="*/ 32 h 32"/>
                <a:gd name="T2" fmla="*/ 0 w 22"/>
                <a:gd name="T3" fmla="*/ 16 h 32"/>
                <a:gd name="T4" fmla="*/ 3 w 22"/>
                <a:gd name="T5" fmla="*/ 4 h 32"/>
                <a:gd name="T6" fmla="*/ 11 w 22"/>
                <a:gd name="T7" fmla="*/ 0 h 32"/>
                <a:gd name="T8" fmla="*/ 22 w 22"/>
                <a:gd name="T9" fmla="*/ 16 h 32"/>
                <a:gd name="T10" fmla="*/ 19 w 22"/>
                <a:gd name="T11" fmla="*/ 28 h 32"/>
                <a:gd name="T12" fmla="*/ 11 w 22"/>
                <a:gd name="T13" fmla="*/ 32 h 32"/>
                <a:gd name="T14" fmla="*/ 11 w 22"/>
                <a:gd name="T15" fmla="*/ 5 h 32"/>
                <a:gd name="T16" fmla="*/ 7 w 22"/>
                <a:gd name="T17" fmla="*/ 16 h 32"/>
                <a:gd name="T18" fmla="*/ 11 w 22"/>
                <a:gd name="T19" fmla="*/ 27 h 32"/>
                <a:gd name="T20" fmla="*/ 15 w 22"/>
                <a:gd name="T21" fmla="*/ 16 h 32"/>
                <a:gd name="T22" fmla="*/ 11 w 22"/>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3" y="32"/>
                    <a:pt x="0" y="27"/>
                    <a:pt x="0" y="16"/>
                  </a:cubicBezTo>
                  <a:cubicBezTo>
                    <a:pt x="0" y="11"/>
                    <a:pt x="1" y="7"/>
                    <a:pt x="3" y="4"/>
                  </a:cubicBezTo>
                  <a:cubicBezTo>
                    <a:pt x="5" y="1"/>
                    <a:pt x="8" y="0"/>
                    <a:pt x="11" y="0"/>
                  </a:cubicBezTo>
                  <a:cubicBezTo>
                    <a:pt x="18" y="0"/>
                    <a:pt x="22" y="5"/>
                    <a:pt x="22" y="16"/>
                  </a:cubicBezTo>
                  <a:cubicBezTo>
                    <a:pt x="22" y="21"/>
                    <a:pt x="21" y="25"/>
                    <a:pt x="19" y="28"/>
                  </a:cubicBezTo>
                  <a:cubicBezTo>
                    <a:pt x="17" y="30"/>
                    <a:pt x="14" y="32"/>
                    <a:pt x="11" y="32"/>
                  </a:cubicBezTo>
                  <a:close/>
                  <a:moveTo>
                    <a:pt x="11" y="5"/>
                  </a:moveTo>
                  <a:cubicBezTo>
                    <a:pt x="8" y="5"/>
                    <a:pt x="7" y="9"/>
                    <a:pt x="7" y="16"/>
                  </a:cubicBezTo>
                  <a:cubicBezTo>
                    <a:pt x="7" y="23"/>
                    <a:pt x="8" y="27"/>
                    <a:pt x="11" y="27"/>
                  </a:cubicBezTo>
                  <a:cubicBezTo>
                    <a:pt x="14" y="27"/>
                    <a:pt x="15" y="23"/>
                    <a:pt x="15" y="16"/>
                  </a:cubicBezTo>
                  <a:cubicBezTo>
                    <a:pt x="15" y="9"/>
                    <a:pt x="14" y="5"/>
                    <a:pt x="11"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35"/>
            <p:cNvSpPr>
              <a:spLocks noEditPoints="1"/>
            </p:cNvSpPr>
            <p:nvPr/>
          </p:nvSpPr>
          <p:spPr bwMode="auto">
            <a:xfrm>
              <a:off x="1945" y="3802"/>
              <a:ext cx="38" cy="55"/>
            </a:xfrm>
            <a:custGeom>
              <a:avLst/>
              <a:gdLst>
                <a:gd name="T0" fmla="*/ 11 w 22"/>
                <a:gd name="T1" fmla="*/ 32 h 32"/>
                <a:gd name="T2" fmla="*/ 0 w 22"/>
                <a:gd name="T3" fmla="*/ 16 h 32"/>
                <a:gd name="T4" fmla="*/ 3 w 22"/>
                <a:gd name="T5" fmla="*/ 4 h 32"/>
                <a:gd name="T6" fmla="*/ 11 w 22"/>
                <a:gd name="T7" fmla="*/ 0 h 32"/>
                <a:gd name="T8" fmla="*/ 22 w 22"/>
                <a:gd name="T9" fmla="*/ 16 h 32"/>
                <a:gd name="T10" fmla="*/ 19 w 22"/>
                <a:gd name="T11" fmla="*/ 28 h 32"/>
                <a:gd name="T12" fmla="*/ 11 w 22"/>
                <a:gd name="T13" fmla="*/ 32 h 32"/>
                <a:gd name="T14" fmla="*/ 11 w 22"/>
                <a:gd name="T15" fmla="*/ 5 h 32"/>
                <a:gd name="T16" fmla="*/ 7 w 22"/>
                <a:gd name="T17" fmla="*/ 16 h 32"/>
                <a:gd name="T18" fmla="*/ 11 w 22"/>
                <a:gd name="T19" fmla="*/ 27 h 32"/>
                <a:gd name="T20" fmla="*/ 15 w 22"/>
                <a:gd name="T21" fmla="*/ 16 h 32"/>
                <a:gd name="T22" fmla="*/ 11 w 22"/>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6"/>
                  </a:cubicBezTo>
                  <a:cubicBezTo>
                    <a:pt x="0" y="11"/>
                    <a:pt x="1" y="7"/>
                    <a:pt x="3" y="4"/>
                  </a:cubicBezTo>
                  <a:cubicBezTo>
                    <a:pt x="5" y="1"/>
                    <a:pt x="8" y="0"/>
                    <a:pt x="11" y="0"/>
                  </a:cubicBezTo>
                  <a:cubicBezTo>
                    <a:pt x="19" y="0"/>
                    <a:pt x="22" y="5"/>
                    <a:pt x="22" y="16"/>
                  </a:cubicBezTo>
                  <a:cubicBezTo>
                    <a:pt x="22" y="21"/>
                    <a:pt x="21" y="25"/>
                    <a:pt x="19" y="28"/>
                  </a:cubicBezTo>
                  <a:cubicBezTo>
                    <a:pt x="17" y="30"/>
                    <a:pt x="14" y="32"/>
                    <a:pt x="11" y="32"/>
                  </a:cubicBezTo>
                  <a:close/>
                  <a:moveTo>
                    <a:pt x="11" y="5"/>
                  </a:moveTo>
                  <a:cubicBezTo>
                    <a:pt x="8" y="5"/>
                    <a:pt x="7" y="9"/>
                    <a:pt x="7" y="16"/>
                  </a:cubicBezTo>
                  <a:cubicBezTo>
                    <a:pt x="7" y="23"/>
                    <a:pt x="8" y="27"/>
                    <a:pt x="11" y="27"/>
                  </a:cubicBezTo>
                  <a:cubicBezTo>
                    <a:pt x="14" y="27"/>
                    <a:pt x="15" y="23"/>
                    <a:pt x="15" y="16"/>
                  </a:cubicBezTo>
                  <a:cubicBezTo>
                    <a:pt x="15" y="9"/>
                    <a:pt x="14" y="5"/>
                    <a:pt x="11"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36"/>
            <p:cNvSpPr>
              <a:spLocks/>
            </p:cNvSpPr>
            <p:nvPr/>
          </p:nvSpPr>
          <p:spPr bwMode="auto">
            <a:xfrm>
              <a:off x="1993" y="3802"/>
              <a:ext cx="22" cy="53"/>
            </a:xfrm>
            <a:custGeom>
              <a:avLst/>
              <a:gdLst>
                <a:gd name="T0" fmla="*/ 13 w 13"/>
                <a:gd name="T1" fmla="*/ 0 h 31"/>
                <a:gd name="T2" fmla="*/ 13 w 13"/>
                <a:gd name="T3" fmla="*/ 31 h 31"/>
                <a:gd name="T4" fmla="*/ 7 w 13"/>
                <a:gd name="T5" fmla="*/ 31 h 31"/>
                <a:gd name="T6" fmla="*/ 7 w 13"/>
                <a:gd name="T7" fmla="*/ 7 h 31"/>
                <a:gd name="T8" fmla="*/ 5 w 13"/>
                <a:gd name="T9" fmla="*/ 8 h 31"/>
                <a:gd name="T10" fmla="*/ 4 w 13"/>
                <a:gd name="T11" fmla="*/ 9 h 31"/>
                <a:gd name="T12" fmla="*/ 2 w 13"/>
                <a:gd name="T13" fmla="*/ 10 h 31"/>
                <a:gd name="T14" fmla="*/ 0 w 13"/>
                <a:gd name="T15" fmla="*/ 10 h 31"/>
                <a:gd name="T16" fmla="*/ 0 w 13"/>
                <a:gd name="T17" fmla="*/ 4 h 31"/>
                <a:gd name="T18" fmla="*/ 5 w 13"/>
                <a:gd name="T19" fmla="*/ 2 h 31"/>
                <a:gd name="T20" fmla="*/ 9 w 13"/>
                <a:gd name="T21" fmla="*/ 0 h 31"/>
                <a:gd name="T22" fmla="*/ 13 w 13"/>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1">
                  <a:moveTo>
                    <a:pt x="13" y="0"/>
                  </a:moveTo>
                  <a:cubicBezTo>
                    <a:pt x="13" y="31"/>
                    <a:pt x="13" y="31"/>
                    <a:pt x="13" y="31"/>
                  </a:cubicBezTo>
                  <a:cubicBezTo>
                    <a:pt x="7" y="31"/>
                    <a:pt x="7" y="31"/>
                    <a:pt x="7" y="31"/>
                  </a:cubicBezTo>
                  <a:cubicBezTo>
                    <a:pt x="7" y="7"/>
                    <a:pt x="7" y="7"/>
                    <a:pt x="7" y="7"/>
                  </a:cubicBezTo>
                  <a:cubicBezTo>
                    <a:pt x="6" y="8"/>
                    <a:pt x="6" y="8"/>
                    <a:pt x="5" y="8"/>
                  </a:cubicBezTo>
                  <a:cubicBezTo>
                    <a:pt x="5" y="9"/>
                    <a:pt x="4" y="9"/>
                    <a:pt x="4" y="9"/>
                  </a:cubicBezTo>
                  <a:cubicBezTo>
                    <a:pt x="3" y="9"/>
                    <a:pt x="3" y="10"/>
                    <a:pt x="2" y="10"/>
                  </a:cubicBezTo>
                  <a:cubicBezTo>
                    <a:pt x="1" y="10"/>
                    <a:pt x="1" y="10"/>
                    <a:pt x="0" y="10"/>
                  </a:cubicBezTo>
                  <a:cubicBezTo>
                    <a:pt x="0" y="4"/>
                    <a:pt x="0" y="4"/>
                    <a:pt x="0" y="4"/>
                  </a:cubicBezTo>
                  <a:cubicBezTo>
                    <a:pt x="2" y="4"/>
                    <a:pt x="4" y="3"/>
                    <a:pt x="5" y="2"/>
                  </a:cubicBezTo>
                  <a:cubicBezTo>
                    <a:pt x="7" y="2"/>
                    <a:pt x="8" y="1"/>
                    <a:pt x="9" y="0"/>
                  </a:cubicBezTo>
                  <a:lnTo>
                    <a:pt x="13"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7"/>
            <p:cNvSpPr>
              <a:spLocks/>
            </p:cNvSpPr>
            <p:nvPr/>
          </p:nvSpPr>
          <p:spPr bwMode="auto">
            <a:xfrm>
              <a:off x="2084" y="3652"/>
              <a:ext cx="24" cy="54"/>
            </a:xfrm>
            <a:custGeom>
              <a:avLst/>
              <a:gdLst>
                <a:gd name="T0" fmla="*/ 14 w 14"/>
                <a:gd name="T1" fmla="*/ 0 h 32"/>
                <a:gd name="T2" fmla="*/ 14 w 14"/>
                <a:gd name="T3" fmla="*/ 32 h 32"/>
                <a:gd name="T4" fmla="*/ 7 w 14"/>
                <a:gd name="T5" fmla="*/ 32 h 32"/>
                <a:gd name="T6" fmla="*/ 7 w 14"/>
                <a:gd name="T7" fmla="*/ 8 h 32"/>
                <a:gd name="T8" fmla="*/ 5 w 14"/>
                <a:gd name="T9" fmla="*/ 9 h 32"/>
                <a:gd name="T10" fmla="*/ 4 w 14"/>
                <a:gd name="T11" fmla="*/ 10 h 32"/>
                <a:gd name="T12" fmla="*/ 2 w 14"/>
                <a:gd name="T13" fmla="*/ 10 h 32"/>
                <a:gd name="T14" fmla="*/ 0 w 14"/>
                <a:gd name="T15" fmla="*/ 10 h 32"/>
                <a:gd name="T16" fmla="*/ 0 w 14"/>
                <a:gd name="T17" fmla="*/ 5 h 32"/>
                <a:gd name="T18" fmla="*/ 5 w 14"/>
                <a:gd name="T19" fmla="*/ 3 h 32"/>
                <a:gd name="T20" fmla="*/ 9 w 14"/>
                <a:gd name="T21" fmla="*/ 0 h 32"/>
                <a:gd name="T22" fmla="*/ 14 w 14"/>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2">
                  <a:moveTo>
                    <a:pt x="14" y="0"/>
                  </a:moveTo>
                  <a:cubicBezTo>
                    <a:pt x="14" y="32"/>
                    <a:pt x="14" y="32"/>
                    <a:pt x="14" y="32"/>
                  </a:cubicBezTo>
                  <a:cubicBezTo>
                    <a:pt x="7" y="32"/>
                    <a:pt x="7" y="32"/>
                    <a:pt x="7" y="32"/>
                  </a:cubicBezTo>
                  <a:cubicBezTo>
                    <a:pt x="7" y="8"/>
                    <a:pt x="7" y="8"/>
                    <a:pt x="7" y="8"/>
                  </a:cubicBezTo>
                  <a:cubicBezTo>
                    <a:pt x="6" y="8"/>
                    <a:pt x="6" y="8"/>
                    <a:pt x="5" y="9"/>
                  </a:cubicBezTo>
                  <a:cubicBezTo>
                    <a:pt x="5" y="9"/>
                    <a:pt x="4" y="9"/>
                    <a:pt x="4" y="10"/>
                  </a:cubicBezTo>
                  <a:cubicBezTo>
                    <a:pt x="3" y="10"/>
                    <a:pt x="3" y="10"/>
                    <a:pt x="2" y="10"/>
                  </a:cubicBezTo>
                  <a:cubicBezTo>
                    <a:pt x="1" y="10"/>
                    <a:pt x="1" y="10"/>
                    <a:pt x="0" y="10"/>
                  </a:cubicBezTo>
                  <a:cubicBezTo>
                    <a:pt x="0" y="5"/>
                    <a:pt x="0" y="5"/>
                    <a:pt x="0" y="5"/>
                  </a:cubicBezTo>
                  <a:cubicBezTo>
                    <a:pt x="2" y="4"/>
                    <a:pt x="4" y="4"/>
                    <a:pt x="5" y="3"/>
                  </a:cubicBezTo>
                  <a:cubicBezTo>
                    <a:pt x="7" y="2"/>
                    <a:pt x="8" y="1"/>
                    <a:pt x="9" y="0"/>
                  </a:cubicBezTo>
                  <a:lnTo>
                    <a:pt x="14"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38"/>
            <p:cNvSpPr>
              <a:spLocks noEditPoints="1"/>
            </p:cNvSpPr>
            <p:nvPr/>
          </p:nvSpPr>
          <p:spPr bwMode="auto">
            <a:xfrm>
              <a:off x="2079" y="3727"/>
              <a:ext cx="37" cy="54"/>
            </a:xfrm>
            <a:custGeom>
              <a:avLst/>
              <a:gdLst>
                <a:gd name="T0" fmla="*/ 11 w 22"/>
                <a:gd name="T1" fmla="*/ 32 h 32"/>
                <a:gd name="T2" fmla="*/ 0 w 22"/>
                <a:gd name="T3" fmla="*/ 17 h 32"/>
                <a:gd name="T4" fmla="*/ 3 w 22"/>
                <a:gd name="T5" fmla="*/ 4 h 32"/>
                <a:gd name="T6" fmla="*/ 12 w 22"/>
                <a:gd name="T7" fmla="*/ 0 h 32"/>
                <a:gd name="T8" fmla="*/ 22 w 22"/>
                <a:gd name="T9" fmla="*/ 16 h 32"/>
                <a:gd name="T10" fmla="*/ 20 w 22"/>
                <a:gd name="T11" fmla="*/ 28 h 32"/>
                <a:gd name="T12" fmla="*/ 11 w 22"/>
                <a:gd name="T13" fmla="*/ 32 h 32"/>
                <a:gd name="T14" fmla="*/ 11 w 22"/>
                <a:gd name="T15" fmla="*/ 5 h 32"/>
                <a:gd name="T16" fmla="*/ 7 w 22"/>
                <a:gd name="T17" fmla="*/ 16 h 32"/>
                <a:gd name="T18" fmla="*/ 11 w 22"/>
                <a:gd name="T19" fmla="*/ 27 h 32"/>
                <a:gd name="T20" fmla="*/ 16 w 22"/>
                <a:gd name="T21" fmla="*/ 16 h 32"/>
                <a:gd name="T22" fmla="*/ 11 w 22"/>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7"/>
                  </a:cubicBezTo>
                  <a:cubicBezTo>
                    <a:pt x="0" y="11"/>
                    <a:pt x="1" y="7"/>
                    <a:pt x="3" y="4"/>
                  </a:cubicBezTo>
                  <a:cubicBezTo>
                    <a:pt x="5" y="2"/>
                    <a:pt x="8" y="0"/>
                    <a:pt x="12" y="0"/>
                  </a:cubicBezTo>
                  <a:cubicBezTo>
                    <a:pt x="19" y="0"/>
                    <a:pt x="22" y="5"/>
                    <a:pt x="22" y="16"/>
                  </a:cubicBezTo>
                  <a:cubicBezTo>
                    <a:pt x="22" y="21"/>
                    <a:pt x="22" y="25"/>
                    <a:pt x="20" y="28"/>
                  </a:cubicBezTo>
                  <a:cubicBezTo>
                    <a:pt x="18" y="31"/>
                    <a:pt x="15" y="32"/>
                    <a:pt x="11" y="32"/>
                  </a:cubicBezTo>
                  <a:close/>
                  <a:moveTo>
                    <a:pt x="11" y="5"/>
                  </a:moveTo>
                  <a:cubicBezTo>
                    <a:pt x="9" y="5"/>
                    <a:pt x="7" y="9"/>
                    <a:pt x="7" y="16"/>
                  </a:cubicBezTo>
                  <a:cubicBezTo>
                    <a:pt x="7" y="23"/>
                    <a:pt x="9" y="27"/>
                    <a:pt x="11" y="27"/>
                  </a:cubicBezTo>
                  <a:cubicBezTo>
                    <a:pt x="14" y="27"/>
                    <a:pt x="16" y="23"/>
                    <a:pt x="16" y="16"/>
                  </a:cubicBezTo>
                  <a:cubicBezTo>
                    <a:pt x="16" y="9"/>
                    <a:pt x="14" y="5"/>
                    <a:pt x="11"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39"/>
            <p:cNvSpPr>
              <a:spLocks noEditPoints="1"/>
            </p:cNvSpPr>
            <p:nvPr/>
          </p:nvSpPr>
          <p:spPr bwMode="auto">
            <a:xfrm>
              <a:off x="2079" y="3802"/>
              <a:ext cx="37" cy="55"/>
            </a:xfrm>
            <a:custGeom>
              <a:avLst/>
              <a:gdLst>
                <a:gd name="T0" fmla="*/ 11 w 22"/>
                <a:gd name="T1" fmla="*/ 32 h 32"/>
                <a:gd name="T2" fmla="*/ 0 w 22"/>
                <a:gd name="T3" fmla="*/ 16 h 32"/>
                <a:gd name="T4" fmla="*/ 3 w 22"/>
                <a:gd name="T5" fmla="*/ 4 h 32"/>
                <a:gd name="T6" fmla="*/ 12 w 22"/>
                <a:gd name="T7" fmla="*/ 0 h 32"/>
                <a:gd name="T8" fmla="*/ 22 w 22"/>
                <a:gd name="T9" fmla="*/ 16 h 32"/>
                <a:gd name="T10" fmla="*/ 20 w 22"/>
                <a:gd name="T11" fmla="*/ 28 h 32"/>
                <a:gd name="T12" fmla="*/ 11 w 22"/>
                <a:gd name="T13" fmla="*/ 32 h 32"/>
                <a:gd name="T14" fmla="*/ 11 w 22"/>
                <a:gd name="T15" fmla="*/ 5 h 32"/>
                <a:gd name="T16" fmla="*/ 7 w 22"/>
                <a:gd name="T17" fmla="*/ 16 h 32"/>
                <a:gd name="T18" fmla="*/ 11 w 22"/>
                <a:gd name="T19" fmla="*/ 27 h 32"/>
                <a:gd name="T20" fmla="*/ 16 w 22"/>
                <a:gd name="T21" fmla="*/ 16 h 32"/>
                <a:gd name="T22" fmla="*/ 11 w 22"/>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6"/>
                  </a:cubicBezTo>
                  <a:cubicBezTo>
                    <a:pt x="0" y="11"/>
                    <a:pt x="1" y="7"/>
                    <a:pt x="3" y="4"/>
                  </a:cubicBezTo>
                  <a:cubicBezTo>
                    <a:pt x="5" y="1"/>
                    <a:pt x="8" y="0"/>
                    <a:pt x="12" y="0"/>
                  </a:cubicBezTo>
                  <a:cubicBezTo>
                    <a:pt x="19" y="0"/>
                    <a:pt x="22" y="5"/>
                    <a:pt x="22" y="16"/>
                  </a:cubicBezTo>
                  <a:cubicBezTo>
                    <a:pt x="22" y="21"/>
                    <a:pt x="22" y="25"/>
                    <a:pt x="20" y="28"/>
                  </a:cubicBezTo>
                  <a:cubicBezTo>
                    <a:pt x="18" y="30"/>
                    <a:pt x="15" y="32"/>
                    <a:pt x="11" y="32"/>
                  </a:cubicBezTo>
                  <a:close/>
                  <a:moveTo>
                    <a:pt x="11" y="5"/>
                  </a:moveTo>
                  <a:cubicBezTo>
                    <a:pt x="9" y="5"/>
                    <a:pt x="7" y="9"/>
                    <a:pt x="7" y="16"/>
                  </a:cubicBezTo>
                  <a:cubicBezTo>
                    <a:pt x="7" y="23"/>
                    <a:pt x="9" y="27"/>
                    <a:pt x="11" y="27"/>
                  </a:cubicBezTo>
                  <a:cubicBezTo>
                    <a:pt x="14" y="27"/>
                    <a:pt x="16" y="23"/>
                    <a:pt x="16" y="16"/>
                  </a:cubicBezTo>
                  <a:cubicBezTo>
                    <a:pt x="16" y="9"/>
                    <a:pt x="14" y="5"/>
                    <a:pt x="11"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40"/>
            <p:cNvSpPr>
              <a:spLocks noEditPoints="1"/>
            </p:cNvSpPr>
            <p:nvPr/>
          </p:nvSpPr>
          <p:spPr bwMode="auto">
            <a:xfrm>
              <a:off x="2032" y="3652"/>
              <a:ext cx="38" cy="54"/>
            </a:xfrm>
            <a:custGeom>
              <a:avLst/>
              <a:gdLst>
                <a:gd name="T0" fmla="*/ 11 w 22"/>
                <a:gd name="T1" fmla="*/ 32 h 32"/>
                <a:gd name="T2" fmla="*/ 0 w 22"/>
                <a:gd name="T3" fmla="*/ 17 h 32"/>
                <a:gd name="T4" fmla="*/ 3 w 22"/>
                <a:gd name="T5" fmla="*/ 5 h 32"/>
                <a:gd name="T6" fmla="*/ 12 w 22"/>
                <a:gd name="T7" fmla="*/ 0 h 32"/>
                <a:gd name="T8" fmla="*/ 22 w 22"/>
                <a:gd name="T9" fmla="*/ 16 h 32"/>
                <a:gd name="T10" fmla="*/ 19 w 22"/>
                <a:gd name="T11" fmla="*/ 28 h 32"/>
                <a:gd name="T12" fmla="*/ 11 w 22"/>
                <a:gd name="T13" fmla="*/ 32 h 32"/>
                <a:gd name="T14" fmla="*/ 11 w 22"/>
                <a:gd name="T15" fmla="*/ 6 h 32"/>
                <a:gd name="T16" fmla="*/ 7 w 22"/>
                <a:gd name="T17" fmla="*/ 17 h 32"/>
                <a:gd name="T18" fmla="*/ 11 w 22"/>
                <a:gd name="T19" fmla="*/ 27 h 32"/>
                <a:gd name="T20" fmla="*/ 15 w 22"/>
                <a:gd name="T21" fmla="*/ 16 h 32"/>
                <a:gd name="T22" fmla="*/ 11 w 22"/>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7"/>
                  </a:cubicBezTo>
                  <a:cubicBezTo>
                    <a:pt x="0" y="11"/>
                    <a:pt x="1" y="7"/>
                    <a:pt x="3" y="5"/>
                  </a:cubicBezTo>
                  <a:cubicBezTo>
                    <a:pt x="5" y="2"/>
                    <a:pt x="8" y="0"/>
                    <a:pt x="12" y="0"/>
                  </a:cubicBezTo>
                  <a:cubicBezTo>
                    <a:pt x="19" y="0"/>
                    <a:pt x="22" y="6"/>
                    <a:pt x="22" y="16"/>
                  </a:cubicBezTo>
                  <a:cubicBezTo>
                    <a:pt x="22" y="21"/>
                    <a:pt x="21" y="25"/>
                    <a:pt x="19" y="28"/>
                  </a:cubicBezTo>
                  <a:cubicBezTo>
                    <a:pt x="18" y="31"/>
                    <a:pt x="15" y="32"/>
                    <a:pt x="11" y="32"/>
                  </a:cubicBezTo>
                  <a:close/>
                  <a:moveTo>
                    <a:pt x="11" y="6"/>
                  </a:moveTo>
                  <a:cubicBezTo>
                    <a:pt x="8" y="6"/>
                    <a:pt x="7" y="9"/>
                    <a:pt x="7" y="17"/>
                  </a:cubicBezTo>
                  <a:cubicBezTo>
                    <a:pt x="7" y="23"/>
                    <a:pt x="8" y="27"/>
                    <a:pt x="11" y="27"/>
                  </a:cubicBezTo>
                  <a:cubicBezTo>
                    <a:pt x="14" y="27"/>
                    <a:pt x="15" y="23"/>
                    <a:pt x="15" y="16"/>
                  </a:cubicBezTo>
                  <a:cubicBezTo>
                    <a:pt x="15" y="9"/>
                    <a:pt x="14" y="6"/>
                    <a:pt x="11" y="6"/>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341"/>
            <p:cNvSpPr>
              <a:spLocks/>
            </p:cNvSpPr>
            <p:nvPr/>
          </p:nvSpPr>
          <p:spPr bwMode="auto">
            <a:xfrm>
              <a:off x="2038" y="3727"/>
              <a:ext cx="22" cy="53"/>
            </a:xfrm>
            <a:custGeom>
              <a:avLst/>
              <a:gdLst>
                <a:gd name="T0" fmla="*/ 13 w 13"/>
                <a:gd name="T1" fmla="*/ 0 h 31"/>
                <a:gd name="T2" fmla="*/ 13 w 13"/>
                <a:gd name="T3" fmla="*/ 31 h 31"/>
                <a:gd name="T4" fmla="*/ 7 w 13"/>
                <a:gd name="T5" fmla="*/ 31 h 31"/>
                <a:gd name="T6" fmla="*/ 7 w 13"/>
                <a:gd name="T7" fmla="*/ 8 h 31"/>
                <a:gd name="T8" fmla="*/ 5 w 13"/>
                <a:gd name="T9" fmla="*/ 9 h 31"/>
                <a:gd name="T10" fmla="*/ 4 w 13"/>
                <a:gd name="T11" fmla="*/ 9 h 31"/>
                <a:gd name="T12" fmla="*/ 2 w 13"/>
                <a:gd name="T13" fmla="*/ 10 h 31"/>
                <a:gd name="T14" fmla="*/ 0 w 13"/>
                <a:gd name="T15" fmla="*/ 10 h 31"/>
                <a:gd name="T16" fmla="*/ 0 w 13"/>
                <a:gd name="T17" fmla="*/ 5 h 31"/>
                <a:gd name="T18" fmla="*/ 5 w 13"/>
                <a:gd name="T19" fmla="*/ 3 h 31"/>
                <a:gd name="T20" fmla="*/ 9 w 13"/>
                <a:gd name="T21" fmla="*/ 0 h 31"/>
                <a:gd name="T22" fmla="*/ 13 w 13"/>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1">
                  <a:moveTo>
                    <a:pt x="13" y="0"/>
                  </a:moveTo>
                  <a:cubicBezTo>
                    <a:pt x="13" y="31"/>
                    <a:pt x="13" y="31"/>
                    <a:pt x="13" y="31"/>
                  </a:cubicBezTo>
                  <a:cubicBezTo>
                    <a:pt x="7" y="31"/>
                    <a:pt x="7" y="31"/>
                    <a:pt x="7" y="31"/>
                  </a:cubicBezTo>
                  <a:cubicBezTo>
                    <a:pt x="7" y="8"/>
                    <a:pt x="7" y="8"/>
                    <a:pt x="7" y="8"/>
                  </a:cubicBezTo>
                  <a:cubicBezTo>
                    <a:pt x="6" y="8"/>
                    <a:pt x="6" y="8"/>
                    <a:pt x="5" y="9"/>
                  </a:cubicBezTo>
                  <a:cubicBezTo>
                    <a:pt x="5" y="9"/>
                    <a:pt x="4" y="9"/>
                    <a:pt x="4" y="9"/>
                  </a:cubicBezTo>
                  <a:cubicBezTo>
                    <a:pt x="3" y="10"/>
                    <a:pt x="3" y="10"/>
                    <a:pt x="2" y="10"/>
                  </a:cubicBezTo>
                  <a:cubicBezTo>
                    <a:pt x="1" y="10"/>
                    <a:pt x="1" y="10"/>
                    <a:pt x="0" y="10"/>
                  </a:cubicBezTo>
                  <a:cubicBezTo>
                    <a:pt x="0" y="5"/>
                    <a:pt x="0" y="5"/>
                    <a:pt x="0" y="5"/>
                  </a:cubicBezTo>
                  <a:cubicBezTo>
                    <a:pt x="2" y="4"/>
                    <a:pt x="4" y="3"/>
                    <a:pt x="5" y="3"/>
                  </a:cubicBezTo>
                  <a:cubicBezTo>
                    <a:pt x="7" y="2"/>
                    <a:pt x="8" y="1"/>
                    <a:pt x="9" y="0"/>
                  </a:cubicBezTo>
                  <a:lnTo>
                    <a:pt x="13"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342"/>
            <p:cNvSpPr>
              <a:spLocks noEditPoints="1"/>
            </p:cNvSpPr>
            <p:nvPr/>
          </p:nvSpPr>
          <p:spPr bwMode="auto">
            <a:xfrm>
              <a:off x="2032" y="3802"/>
              <a:ext cx="38" cy="55"/>
            </a:xfrm>
            <a:custGeom>
              <a:avLst/>
              <a:gdLst>
                <a:gd name="T0" fmla="*/ 11 w 22"/>
                <a:gd name="T1" fmla="*/ 32 h 32"/>
                <a:gd name="T2" fmla="*/ 0 w 22"/>
                <a:gd name="T3" fmla="*/ 16 h 32"/>
                <a:gd name="T4" fmla="*/ 3 w 22"/>
                <a:gd name="T5" fmla="*/ 4 h 32"/>
                <a:gd name="T6" fmla="*/ 12 w 22"/>
                <a:gd name="T7" fmla="*/ 0 h 32"/>
                <a:gd name="T8" fmla="*/ 22 w 22"/>
                <a:gd name="T9" fmla="*/ 16 h 32"/>
                <a:gd name="T10" fmla="*/ 19 w 22"/>
                <a:gd name="T11" fmla="*/ 28 h 32"/>
                <a:gd name="T12" fmla="*/ 11 w 22"/>
                <a:gd name="T13" fmla="*/ 32 h 32"/>
                <a:gd name="T14" fmla="*/ 11 w 22"/>
                <a:gd name="T15" fmla="*/ 5 h 32"/>
                <a:gd name="T16" fmla="*/ 7 w 22"/>
                <a:gd name="T17" fmla="*/ 16 h 32"/>
                <a:gd name="T18" fmla="*/ 11 w 22"/>
                <a:gd name="T19" fmla="*/ 27 h 32"/>
                <a:gd name="T20" fmla="*/ 15 w 22"/>
                <a:gd name="T21" fmla="*/ 16 h 32"/>
                <a:gd name="T22" fmla="*/ 11 w 22"/>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6"/>
                  </a:cubicBezTo>
                  <a:cubicBezTo>
                    <a:pt x="0" y="11"/>
                    <a:pt x="1" y="7"/>
                    <a:pt x="3" y="4"/>
                  </a:cubicBezTo>
                  <a:cubicBezTo>
                    <a:pt x="5" y="1"/>
                    <a:pt x="8" y="0"/>
                    <a:pt x="12" y="0"/>
                  </a:cubicBezTo>
                  <a:cubicBezTo>
                    <a:pt x="19" y="0"/>
                    <a:pt x="22" y="5"/>
                    <a:pt x="22" y="16"/>
                  </a:cubicBezTo>
                  <a:cubicBezTo>
                    <a:pt x="22" y="21"/>
                    <a:pt x="21" y="25"/>
                    <a:pt x="19" y="28"/>
                  </a:cubicBezTo>
                  <a:cubicBezTo>
                    <a:pt x="18" y="30"/>
                    <a:pt x="15" y="32"/>
                    <a:pt x="11" y="32"/>
                  </a:cubicBezTo>
                  <a:close/>
                  <a:moveTo>
                    <a:pt x="11" y="5"/>
                  </a:moveTo>
                  <a:cubicBezTo>
                    <a:pt x="8" y="5"/>
                    <a:pt x="7" y="9"/>
                    <a:pt x="7" y="16"/>
                  </a:cubicBezTo>
                  <a:cubicBezTo>
                    <a:pt x="7" y="23"/>
                    <a:pt x="8" y="27"/>
                    <a:pt x="11" y="27"/>
                  </a:cubicBezTo>
                  <a:cubicBezTo>
                    <a:pt x="14" y="27"/>
                    <a:pt x="15" y="23"/>
                    <a:pt x="15" y="16"/>
                  </a:cubicBezTo>
                  <a:cubicBezTo>
                    <a:pt x="15" y="9"/>
                    <a:pt x="14" y="5"/>
                    <a:pt x="11"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343"/>
            <p:cNvSpPr>
              <a:spLocks noChangeArrowheads="1"/>
            </p:cNvSpPr>
            <p:nvPr/>
          </p:nvSpPr>
          <p:spPr bwMode="auto">
            <a:xfrm>
              <a:off x="1985" y="1982"/>
              <a:ext cx="218" cy="219"/>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344"/>
            <p:cNvSpPr>
              <a:spLocks/>
            </p:cNvSpPr>
            <p:nvPr/>
          </p:nvSpPr>
          <p:spPr bwMode="auto">
            <a:xfrm>
              <a:off x="2022" y="2021"/>
              <a:ext cx="17" cy="36"/>
            </a:xfrm>
            <a:custGeom>
              <a:avLst/>
              <a:gdLst>
                <a:gd name="T0" fmla="*/ 10 w 10"/>
                <a:gd name="T1" fmla="*/ 0 h 21"/>
                <a:gd name="T2" fmla="*/ 10 w 10"/>
                <a:gd name="T3" fmla="*/ 21 h 21"/>
                <a:gd name="T4" fmla="*/ 5 w 10"/>
                <a:gd name="T5" fmla="*/ 21 h 21"/>
                <a:gd name="T6" fmla="*/ 5 w 10"/>
                <a:gd name="T7" fmla="*/ 5 h 21"/>
                <a:gd name="T8" fmla="*/ 4 w 10"/>
                <a:gd name="T9" fmla="*/ 5 h 21"/>
                <a:gd name="T10" fmla="*/ 3 w 10"/>
                <a:gd name="T11" fmla="*/ 6 h 21"/>
                <a:gd name="T12" fmla="*/ 2 w 10"/>
                <a:gd name="T13" fmla="*/ 6 h 21"/>
                <a:gd name="T14" fmla="*/ 0 w 10"/>
                <a:gd name="T15" fmla="*/ 7 h 21"/>
                <a:gd name="T16" fmla="*/ 0 w 10"/>
                <a:gd name="T17" fmla="*/ 3 h 21"/>
                <a:gd name="T18" fmla="*/ 4 w 10"/>
                <a:gd name="T19" fmla="*/ 1 h 21"/>
                <a:gd name="T20" fmla="*/ 7 w 10"/>
                <a:gd name="T21" fmla="*/ 0 h 21"/>
                <a:gd name="T22" fmla="*/ 10 w 10"/>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1">
                  <a:moveTo>
                    <a:pt x="10" y="0"/>
                  </a:moveTo>
                  <a:cubicBezTo>
                    <a:pt x="10" y="21"/>
                    <a:pt x="10" y="21"/>
                    <a:pt x="10" y="21"/>
                  </a:cubicBezTo>
                  <a:cubicBezTo>
                    <a:pt x="5" y="21"/>
                    <a:pt x="5" y="21"/>
                    <a:pt x="5" y="21"/>
                  </a:cubicBezTo>
                  <a:cubicBezTo>
                    <a:pt x="5" y="5"/>
                    <a:pt x="5" y="5"/>
                    <a:pt x="5" y="5"/>
                  </a:cubicBezTo>
                  <a:cubicBezTo>
                    <a:pt x="5" y="5"/>
                    <a:pt x="4" y="5"/>
                    <a:pt x="4" y="5"/>
                  </a:cubicBezTo>
                  <a:cubicBezTo>
                    <a:pt x="4" y="6"/>
                    <a:pt x="3" y="6"/>
                    <a:pt x="3" y="6"/>
                  </a:cubicBezTo>
                  <a:cubicBezTo>
                    <a:pt x="2" y="6"/>
                    <a:pt x="2" y="6"/>
                    <a:pt x="2" y="6"/>
                  </a:cubicBezTo>
                  <a:cubicBezTo>
                    <a:pt x="1" y="6"/>
                    <a:pt x="1" y="7"/>
                    <a:pt x="0" y="7"/>
                  </a:cubicBezTo>
                  <a:cubicBezTo>
                    <a:pt x="0" y="3"/>
                    <a:pt x="0" y="3"/>
                    <a:pt x="0" y="3"/>
                  </a:cubicBezTo>
                  <a:cubicBezTo>
                    <a:pt x="2" y="2"/>
                    <a:pt x="3" y="2"/>
                    <a:pt x="4" y="1"/>
                  </a:cubicBezTo>
                  <a:cubicBezTo>
                    <a:pt x="5" y="1"/>
                    <a:pt x="6" y="0"/>
                    <a:pt x="7"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45"/>
            <p:cNvSpPr>
              <a:spLocks noEditPoints="1"/>
            </p:cNvSpPr>
            <p:nvPr/>
          </p:nvSpPr>
          <p:spPr bwMode="auto">
            <a:xfrm>
              <a:off x="2051" y="2021"/>
              <a:ext cx="26" cy="36"/>
            </a:xfrm>
            <a:custGeom>
              <a:avLst/>
              <a:gdLst>
                <a:gd name="T0" fmla="*/ 7 w 15"/>
                <a:gd name="T1" fmla="*/ 21 h 21"/>
                <a:gd name="T2" fmla="*/ 0 w 15"/>
                <a:gd name="T3" fmla="*/ 11 h 21"/>
                <a:gd name="T4" fmla="*/ 2 w 15"/>
                <a:gd name="T5" fmla="*/ 3 h 21"/>
                <a:gd name="T6" fmla="*/ 8 w 15"/>
                <a:gd name="T7" fmla="*/ 0 h 21"/>
                <a:gd name="T8" fmla="*/ 15 w 15"/>
                <a:gd name="T9" fmla="*/ 10 h 21"/>
                <a:gd name="T10" fmla="*/ 13 w 15"/>
                <a:gd name="T11" fmla="*/ 19 h 21"/>
                <a:gd name="T12" fmla="*/ 7 w 15"/>
                <a:gd name="T13" fmla="*/ 21 h 21"/>
                <a:gd name="T14" fmla="*/ 8 w 15"/>
                <a:gd name="T15" fmla="*/ 3 h 21"/>
                <a:gd name="T16" fmla="*/ 5 w 15"/>
                <a:gd name="T17" fmla="*/ 11 h 21"/>
                <a:gd name="T18" fmla="*/ 8 w 15"/>
                <a:gd name="T19" fmla="*/ 18 h 21"/>
                <a:gd name="T20" fmla="*/ 10 w 15"/>
                <a:gd name="T21" fmla="*/ 11 h 21"/>
                <a:gd name="T22" fmla="*/ 8 w 15"/>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1">
                  <a:moveTo>
                    <a:pt x="7" y="21"/>
                  </a:moveTo>
                  <a:cubicBezTo>
                    <a:pt x="2" y="21"/>
                    <a:pt x="0" y="18"/>
                    <a:pt x="0" y="11"/>
                  </a:cubicBezTo>
                  <a:cubicBezTo>
                    <a:pt x="0" y="7"/>
                    <a:pt x="1" y="4"/>
                    <a:pt x="2" y="3"/>
                  </a:cubicBezTo>
                  <a:cubicBezTo>
                    <a:pt x="3" y="1"/>
                    <a:pt x="5" y="0"/>
                    <a:pt x="8" y="0"/>
                  </a:cubicBezTo>
                  <a:cubicBezTo>
                    <a:pt x="13" y="0"/>
                    <a:pt x="15" y="3"/>
                    <a:pt x="15" y="10"/>
                  </a:cubicBezTo>
                  <a:cubicBezTo>
                    <a:pt x="15" y="14"/>
                    <a:pt x="15" y="17"/>
                    <a:pt x="13" y="19"/>
                  </a:cubicBezTo>
                  <a:cubicBezTo>
                    <a:pt x="12" y="20"/>
                    <a:pt x="10" y="21"/>
                    <a:pt x="7" y="21"/>
                  </a:cubicBezTo>
                  <a:close/>
                  <a:moveTo>
                    <a:pt x="8" y="3"/>
                  </a:moveTo>
                  <a:cubicBezTo>
                    <a:pt x="6" y="3"/>
                    <a:pt x="5" y="6"/>
                    <a:pt x="5" y="11"/>
                  </a:cubicBezTo>
                  <a:cubicBezTo>
                    <a:pt x="5" y="15"/>
                    <a:pt x="6" y="18"/>
                    <a:pt x="8" y="18"/>
                  </a:cubicBezTo>
                  <a:cubicBezTo>
                    <a:pt x="10" y="18"/>
                    <a:pt x="10" y="15"/>
                    <a:pt x="10" y="11"/>
                  </a:cubicBezTo>
                  <a:cubicBezTo>
                    <a:pt x="10" y="6"/>
                    <a:pt x="10" y="3"/>
                    <a:pt x="8"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46"/>
            <p:cNvSpPr>
              <a:spLocks/>
            </p:cNvSpPr>
            <p:nvPr/>
          </p:nvSpPr>
          <p:spPr bwMode="auto">
            <a:xfrm>
              <a:off x="2084" y="2021"/>
              <a:ext cx="15" cy="36"/>
            </a:xfrm>
            <a:custGeom>
              <a:avLst/>
              <a:gdLst>
                <a:gd name="T0" fmla="*/ 9 w 9"/>
                <a:gd name="T1" fmla="*/ 0 h 21"/>
                <a:gd name="T2" fmla="*/ 9 w 9"/>
                <a:gd name="T3" fmla="*/ 21 h 21"/>
                <a:gd name="T4" fmla="*/ 5 w 9"/>
                <a:gd name="T5" fmla="*/ 21 h 21"/>
                <a:gd name="T6" fmla="*/ 5 w 9"/>
                <a:gd name="T7" fmla="*/ 5 h 21"/>
                <a:gd name="T8" fmla="*/ 4 w 9"/>
                <a:gd name="T9" fmla="*/ 5 h 21"/>
                <a:gd name="T10" fmla="*/ 3 w 9"/>
                <a:gd name="T11" fmla="*/ 6 h 21"/>
                <a:gd name="T12" fmla="*/ 2 w 9"/>
                <a:gd name="T13" fmla="*/ 6 h 21"/>
                <a:gd name="T14" fmla="*/ 0 w 9"/>
                <a:gd name="T15" fmla="*/ 7 h 21"/>
                <a:gd name="T16" fmla="*/ 0 w 9"/>
                <a:gd name="T17" fmla="*/ 3 h 21"/>
                <a:gd name="T18" fmla="*/ 4 w 9"/>
                <a:gd name="T19" fmla="*/ 1 h 21"/>
                <a:gd name="T20" fmla="*/ 7 w 9"/>
                <a:gd name="T21" fmla="*/ 0 h 21"/>
                <a:gd name="T22" fmla="*/ 9 w 9"/>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1">
                  <a:moveTo>
                    <a:pt x="9" y="0"/>
                  </a:moveTo>
                  <a:cubicBezTo>
                    <a:pt x="9" y="21"/>
                    <a:pt x="9" y="21"/>
                    <a:pt x="9" y="21"/>
                  </a:cubicBezTo>
                  <a:cubicBezTo>
                    <a:pt x="5" y="21"/>
                    <a:pt x="5" y="21"/>
                    <a:pt x="5" y="21"/>
                  </a:cubicBezTo>
                  <a:cubicBezTo>
                    <a:pt x="5" y="5"/>
                    <a:pt x="5" y="5"/>
                    <a:pt x="5" y="5"/>
                  </a:cubicBezTo>
                  <a:cubicBezTo>
                    <a:pt x="5" y="5"/>
                    <a:pt x="4" y="5"/>
                    <a:pt x="4" y="5"/>
                  </a:cubicBezTo>
                  <a:cubicBezTo>
                    <a:pt x="4" y="6"/>
                    <a:pt x="3" y="6"/>
                    <a:pt x="3" y="6"/>
                  </a:cubicBezTo>
                  <a:cubicBezTo>
                    <a:pt x="2" y="6"/>
                    <a:pt x="2" y="6"/>
                    <a:pt x="2" y="6"/>
                  </a:cubicBezTo>
                  <a:cubicBezTo>
                    <a:pt x="1" y="6"/>
                    <a:pt x="1" y="7"/>
                    <a:pt x="0" y="7"/>
                  </a:cubicBezTo>
                  <a:cubicBezTo>
                    <a:pt x="0" y="3"/>
                    <a:pt x="0" y="3"/>
                    <a:pt x="0" y="3"/>
                  </a:cubicBezTo>
                  <a:cubicBezTo>
                    <a:pt x="2" y="2"/>
                    <a:pt x="3" y="2"/>
                    <a:pt x="4" y="1"/>
                  </a:cubicBezTo>
                  <a:cubicBezTo>
                    <a:pt x="5" y="1"/>
                    <a:pt x="6" y="0"/>
                    <a:pt x="7"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47"/>
            <p:cNvSpPr>
              <a:spLocks noEditPoints="1"/>
            </p:cNvSpPr>
            <p:nvPr/>
          </p:nvSpPr>
          <p:spPr bwMode="auto">
            <a:xfrm>
              <a:off x="2019" y="2073"/>
              <a:ext cx="27" cy="37"/>
            </a:xfrm>
            <a:custGeom>
              <a:avLst/>
              <a:gdLst>
                <a:gd name="T0" fmla="*/ 8 w 16"/>
                <a:gd name="T1" fmla="*/ 22 h 22"/>
                <a:gd name="T2" fmla="*/ 0 w 16"/>
                <a:gd name="T3" fmla="*/ 11 h 22"/>
                <a:gd name="T4" fmla="*/ 2 w 16"/>
                <a:gd name="T5" fmla="*/ 3 h 22"/>
                <a:gd name="T6" fmla="*/ 8 w 16"/>
                <a:gd name="T7" fmla="*/ 0 h 22"/>
                <a:gd name="T8" fmla="*/ 16 w 16"/>
                <a:gd name="T9" fmla="*/ 10 h 22"/>
                <a:gd name="T10" fmla="*/ 14 w 16"/>
                <a:gd name="T11" fmla="*/ 19 h 22"/>
                <a:gd name="T12" fmla="*/ 8 w 16"/>
                <a:gd name="T13" fmla="*/ 22 h 22"/>
                <a:gd name="T14" fmla="*/ 8 w 16"/>
                <a:gd name="T15" fmla="*/ 3 h 22"/>
                <a:gd name="T16" fmla="*/ 5 w 16"/>
                <a:gd name="T17" fmla="*/ 11 h 22"/>
                <a:gd name="T18" fmla="*/ 8 w 16"/>
                <a:gd name="T19" fmla="*/ 18 h 22"/>
                <a:gd name="T20" fmla="*/ 11 w 16"/>
                <a:gd name="T21" fmla="*/ 11 h 22"/>
                <a:gd name="T22" fmla="*/ 8 w 16"/>
                <a:gd name="T2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2">
                  <a:moveTo>
                    <a:pt x="8" y="22"/>
                  </a:moveTo>
                  <a:cubicBezTo>
                    <a:pt x="3" y="22"/>
                    <a:pt x="0" y="18"/>
                    <a:pt x="0" y="11"/>
                  </a:cubicBezTo>
                  <a:cubicBezTo>
                    <a:pt x="0" y="7"/>
                    <a:pt x="1" y="5"/>
                    <a:pt x="2" y="3"/>
                  </a:cubicBezTo>
                  <a:cubicBezTo>
                    <a:pt x="4" y="1"/>
                    <a:pt x="6" y="0"/>
                    <a:pt x="8" y="0"/>
                  </a:cubicBezTo>
                  <a:cubicBezTo>
                    <a:pt x="13" y="0"/>
                    <a:pt x="16" y="3"/>
                    <a:pt x="16" y="10"/>
                  </a:cubicBezTo>
                  <a:cubicBezTo>
                    <a:pt x="16" y="14"/>
                    <a:pt x="15" y="17"/>
                    <a:pt x="14" y="19"/>
                  </a:cubicBezTo>
                  <a:cubicBezTo>
                    <a:pt x="12" y="21"/>
                    <a:pt x="10" y="22"/>
                    <a:pt x="8" y="22"/>
                  </a:cubicBezTo>
                  <a:close/>
                  <a:moveTo>
                    <a:pt x="8" y="3"/>
                  </a:moveTo>
                  <a:cubicBezTo>
                    <a:pt x="6" y="3"/>
                    <a:pt x="5" y="6"/>
                    <a:pt x="5" y="11"/>
                  </a:cubicBezTo>
                  <a:cubicBezTo>
                    <a:pt x="5" y="16"/>
                    <a:pt x="6" y="18"/>
                    <a:pt x="8" y="18"/>
                  </a:cubicBezTo>
                  <a:cubicBezTo>
                    <a:pt x="10" y="18"/>
                    <a:pt x="11" y="16"/>
                    <a:pt x="11" y="11"/>
                  </a:cubicBezTo>
                  <a:cubicBezTo>
                    <a:pt x="11" y="6"/>
                    <a:pt x="10" y="3"/>
                    <a:pt x="8"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48"/>
            <p:cNvSpPr>
              <a:spLocks/>
            </p:cNvSpPr>
            <p:nvPr/>
          </p:nvSpPr>
          <p:spPr bwMode="auto">
            <a:xfrm>
              <a:off x="2055" y="2073"/>
              <a:ext cx="15" cy="36"/>
            </a:xfrm>
            <a:custGeom>
              <a:avLst/>
              <a:gdLst>
                <a:gd name="T0" fmla="*/ 9 w 9"/>
                <a:gd name="T1" fmla="*/ 0 h 21"/>
                <a:gd name="T2" fmla="*/ 9 w 9"/>
                <a:gd name="T3" fmla="*/ 21 h 21"/>
                <a:gd name="T4" fmla="*/ 4 w 9"/>
                <a:gd name="T5" fmla="*/ 21 h 21"/>
                <a:gd name="T6" fmla="*/ 4 w 9"/>
                <a:gd name="T7" fmla="*/ 5 h 21"/>
                <a:gd name="T8" fmla="*/ 4 w 9"/>
                <a:gd name="T9" fmla="*/ 5 h 21"/>
                <a:gd name="T10" fmla="*/ 2 w 9"/>
                <a:gd name="T11" fmla="*/ 6 h 21"/>
                <a:gd name="T12" fmla="*/ 1 w 9"/>
                <a:gd name="T13" fmla="*/ 6 h 21"/>
                <a:gd name="T14" fmla="*/ 0 w 9"/>
                <a:gd name="T15" fmla="*/ 7 h 21"/>
                <a:gd name="T16" fmla="*/ 0 w 9"/>
                <a:gd name="T17" fmla="*/ 3 h 21"/>
                <a:gd name="T18" fmla="*/ 3 w 9"/>
                <a:gd name="T19" fmla="*/ 1 h 21"/>
                <a:gd name="T20" fmla="*/ 6 w 9"/>
                <a:gd name="T21" fmla="*/ 0 h 21"/>
                <a:gd name="T22" fmla="*/ 9 w 9"/>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1">
                  <a:moveTo>
                    <a:pt x="9" y="0"/>
                  </a:moveTo>
                  <a:cubicBezTo>
                    <a:pt x="9" y="21"/>
                    <a:pt x="9" y="21"/>
                    <a:pt x="9" y="21"/>
                  </a:cubicBezTo>
                  <a:cubicBezTo>
                    <a:pt x="4" y="21"/>
                    <a:pt x="4" y="21"/>
                    <a:pt x="4" y="21"/>
                  </a:cubicBezTo>
                  <a:cubicBezTo>
                    <a:pt x="4" y="5"/>
                    <a:pt x="4" y="5"/>
                    <a:pt x="4" y="5"/>
                  </a:cubicBezTo>
                  <a:cubicBezTo>
                    <a:pt x="4" y="5"/>
                    <a:pt x="4" y="5"/>
                    <a:pt x="4" y="5"/>
                  </a:cubicBezTo>
                  <a:cubicBezTo>
                    <a:pt x="3" y="6"/>
                    <a:pt x="3" y="6"/>
                    <a:pt x="2" y="6"/>
                  </a:cubicBezTo>
                  <a:cubicBezTo>
                    <a:pt x="2" y="6"/>
                    <a:pt x="2" y="6"/>
                    <a:pt x="1" y="6"/>
                  </a:cubicBezTo>
                  <a:cubicBezTo>
                    <a:pt x="1" y="7"/>
                    <a:pt x="0" y="7"/>
                    <a:pt x="0" y="7"/>
                  </a:cubicBezTo>
                  <a:cubicBezTo>
                    <a:pt x="0" y="3"/>
                    <a:pt x="0" y="3"/>
                    <a:pt x="0" y="3"/>
                  </a:cubicBezTo>
                  <a:cubicBezTo>
                    <a:pt x="1" y="2"/>
                    <a:pt x="2" y="2"/>
                    <a:pt x="3" y="1"/>
                  </a:cubicBezTo>
                  <a:cubicBezTo>
                    <a:pt x="4" y="1"/>
                    <a:pt x="5" y="0"/>
                    <a:pt x="6"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9"/>
            <p:cNvSpPr>
              <a:spLocks noEditPoints="1"/>
            </p:cNvSpPr>
            <p:nvPr/>
          </p:nvSpPr>
          <p:spPr bwMode="auto">
            <a:xfrm>
              <a:off x="2080" y="2073"/>
              <a:ext cx="26" cy="37"/>
            </a:xfrm>
            <a:custGeom>
              <a:avLst/>
              <a:gdLst>
                <a:gd name="T0" fmla="*/ 8 w 15"/>
                <a:gd name="T1" fmla="*/ 22 h 22"/>
                <a:gd name="T2" fmla="*/ 0 w 15"/>
                <a:gd name="T3" fmla="*/ 11 h 22"/>
                <a:gd name="T4" fmla="*/ 2 w 15"/>
                <a:gd name="T5" fmla="*/ 3 h 22"/>
                <a:gd name="T6" fmla="*/ 8 w 15"/>
                <a:gd name="T7" fmla="*/ 0 h 22"/>
                <a:gd name="T8" fmla="*/ 15 w 15"/>
                <a:gd name="T9" fmla="*/ 10 h 22"/>
                <a:gd name="T10" fmla="*/ 13 w 15"/>
                <a:gd name="T11" fmla="*/ 19 h 22"/>
                <a:gd name="T12" fmla="*/ 8 w 15"/>
                <a:gd name="T13" fmla="*/ 22 h 22"/>
                <a:gd name="T14" fmla="*/ 8 w 15"/>
                <a:gd name="T15" fmla="*/ 3 h 22"/>
                <a:gd name="T16" fmla="*/ 5 w 15"/>
                <a:gd name="T17" fmla="*/ 11 h 22"/>
                <a:gd name="T18" fmla="*/ 8 w 15"/>
                <a:gd name="T19" fmla="*/ 18 h 22"/>
                <a:gd name="T20" fmla="*/ 11 w 15"/>
                <a:gd name="T21" fmla="*/ 11 h 22"/>
                <a:gd name="T22" fmla="*/ 8 w 15"/>
                <a:gd name="T2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8" y="22"/>
                  </a:moveTo>
                  <a:cubicBezTo>
                    <a:pt x="3" y="22"/>
                    <a:pt x="0" y="18"/>
                    <a:pt x="0" y="11"/>
                  </a:cubicBezTo>
                  <a:cubicBezTo>
                    <a:pt x="0" y="7"/>
                    <a:pt x="1" y="5"/>
                    <a:pt x="2" y="3"/>
                  </a:cubicBezTo>
                  <a:cubicBezTo>
                    <a:pt x="4" y="1"/>
                    <a:pt x="6" y="0"/>
                    <a:pt x="8" y="0"/>
                  </a:cubicBezTo>
                  <a:cubicBezTo>
                    <a:pt x="13" y="0"/>
                    <a:pt x="15" y="3"/>
                    <a:pt x="15" y="10"/>
                  </a:cubicBezTo>
                  <a:cubicBezTo>
                    <a:pt x="15" y="14"/>
                    <a:pt x="15" y="17"/>
                    <a:pt x="13" y="19"/>
                  </a:cubicBezTo>
                  <a:cubicBezTo>
                    <a:pt x="12" y="21"/>
                    <a:pt x="10" y="22"/>
                    <a:pt x="8" y="22"/>
                  </a:cubicBezTo>
                  <a:close/>
                  <a:moveTo>
                    <a:pt x="8" y="3"/>
                  </a:moveTo>
                  <a:cubicBezTo>
                    <a:pt x="6" y="3"/>
                    <a:pt x="5" y="6"/>
                    <a:pt x="5" y="11"/>
                  </a:cubicBezTo>
                  <a:cubicBezTo>
                    <a:pt x="5" y="16"/>
                    <a:pt x="6" y="18"/>
                    <a:pt x="8" y="18"/>
                  </a:cubicBezTo>
                  <a:cubicBezTo>
                    <a:pt x="10" y="18"/>
                    <a:pt x="11" y="16"/>
                    <a:pt x="11" y="11"/>
                  </a:cubicBezTo>
                  <a:cubicBezTo>
                    <a:pt x="11" y="6"/>
                    <a:pt x="10" y="3"/>
                    <a:pt x="8"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0"/>
            <p:cNvSpPr>
              <a:spLocks noEditPoints="1"/>
            </p:cNvSpPr>
            <p:nvPr/>
          </p:nvSpPr>
          <p:spPr bwMode="auto">
            <a:xfrm>
              <a:off x="2019" y="2124"/>
              <a:ext cx="27" cy="37"/>
            </a:xfrm>
            <a:custGeom>
              <a:avLst/>
              <a:gdLst>
                <a:gd name="T0" fmla="*/ 8 w 16"/>
                <a:gd name="T1" fmla="*/ 22 h 22"/>
                <a:gd name="T2" fmla="*/ 0 w 16"/>
                <a:gd name="T3" fmla="*/ 11 h 22"/>
                <a:gd name="T4" fmla="*/ 2 w 16"/>
                <a:gd name="T5" fmla="*/ 3 h 22"/>
                <a:gd name="T6" fmla="*/ 8 w 16"/>
                <a:gd name="T7" fmla="*/ 0 h 22"/>
                <a:gd name="T8" fmla="*/ 16 w 16"/>
                <a:gd name="T9" fmla="*/ 11 h 22"/>
                <a:gd name="T10" fmla="*/ 14 w 16"/>
                <a:gd name="T11" fmla="*/ 19 h 22"/>
                <a:gd name="T12" fmla="*/ 8 w 16"/>
                <a:gd name="T13" fmla="*/ 22 h 22"/>
                <a:gd name="T14" fmla="*/ 8 w 16"/>
                <a:gd name="T15" fmla="*/ 3 h 22"/>
                <a:gd name="T16" fmla="*/ 5 w 16"/>
                <a:gd name="T17" fmla="*/ 11 h 22"/>
                <a:gd name="T18" fmla="*/ 8 w 16"/>
                <a:gd name="T19" fmla="*/ 18 h 22"/>
                <a:gd name="T20" fmla="*/ 11 w 16"/>
                <a:gd name="T21" fmla="*/ 11 h 22"/>
                <a:gd name="T22" fmla="*/ 8 w 16"/>
                <a:gd name="T2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2">
                  <a:moveTo>
                    <a:pt x="8" y="22"/>
                  </a:moveTo>
                  <a:cubicBezTo>
                    <a:pt x="3" y="22"/>
                    <a:pt x="0" y="18"/>
                    <a:pt x="0" y="11"/>
                  </a:cubicBezTo>
                  <a:cubicBezTo>
                    <a:pt x="0" y="7"/>
                    <a:pt x="1" y="5"/>
                    <a:pt x="2" y="3"/>
                  </a:cubicBezTo>
                  <a:cubicBezTo>
                    <a:pt x="4" y="1"/>
                    <a:pt x="6" y="0"/>
                    <a:pt x="8" y="0"/>
                  </a:cubicBezTo>
                  <a:cubicBezTo>
                    <a:pt x="13" y="0"/>
                    <a:pt x="16" y="3"/>
                    <a:pt x="16" y="11"/>
                  </a:cubicBezTo>
                  <a:cubicBezTo>
                    <a:pt x="16" y="14"/>
                    <a:pt x="15" y="17"/>
                    <a:pt x="14" y="19"/>
                  </a:cubicBezTo>
                  <a:cubicBezTo>
                    <a:pt x="12" y="21"/>
                    <a:pt x="10" y="22"/>
                    <a:pt x="8" y="22"/>
                  </a:cubicBezTo>
                  <a:close/>
                  <a:moveTo>
                    <a:pt x="8" y="3"/>
                  </a:moveTo>
                  <a:cubicBezTo>
                    <a:pt x="6" y="3"/>
                    <a:pt x="5" y="6"/>
                    <a:pt x="5" y="11"/>
                  </a:cubicBezTo>
                  <a:cubicBezTo>
                    <a:pt x="5" y="16"/>
                    <a:pt x="6" y="18"/>
                    <a:pt x="8" y="18"/>
                  </a:cubicBezTo>
                  <a:cubicBezTo>
                    <a:pt x="10" y="18"/>
                    <a:pt x="11" y="16"/>
                    <a:pt x="11" y="11"/>
                  </a:cubicBezTo>
                  <a:cubicBezTo>
                    <a:pt x="11" y="6"/>
                    <a:pt x="10" y="3"/>
                    <a:pt x="8"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51"/>
            <p:cNvSpPr>
              <a:spLocks noEditPoints="1"/>
            </p:cNvSpPr>
            <p:nvPr/>
          </p:nvSpPr>
          <p:spPr bwMode="auto">
            <a:xfrm>
              <a:off x="2051" y="2124"/>
              <a:ext cx="26" cy="37"/>
            </a:xfrm>
            <a:custGeom>
              <a:avLst/>
              <a:gdLst>
                <a:gd name="T0" fmla="*/ 7 w 15"/>
                <a:gd name="T1" fmla="*/ 22 h 22"/>
                <a:gd name="T2" fmla="*/ 0 w 15"/>
                <a:gd name="T3" fmla="*/ 11 h 22"/>
                <a:gd name="T4" fmla="*/ 2 w 15"/>
                <a:gd name="T5" fmla="*/ 3 h 22"/>
                <a:gd name="T6" fmla="*/ 8 w 15"/>
                <a:gd name="T7" fmla="*/ 0 h 22"/>
                <a:gd name="T8" fmla="*/ 15 w 15"/>
                <a:gd name="T9" fmla="*/ 11 h 22"/>
                <a:gd name="T10" fmla="*/ 13 w 15"/>
                <a:gd name="T11" fmla="*/ 19 h 22"/>
                <a:gd name="T12" fmla="*/ 7 w 15"/>
                <a:gd name="T13" fmla="*/ 22 h 22"/>
                <a:gd name="T14" fmla="*/ 8 w 15"/>
                <a:gd name="T15" fmla="*/ 3 h 22"/>
                <a:gd name="T16" fmla="*/ 5 w 15"/>
                <a:gd name="T17" fmla="*/ 11 h 22"/>
                <a:gd name="T18" fmla="*/ 8 w 15"/>
                <a:gd name="T19" fmla="*/ 18 h 22"/>
                <a:gd name="T20" fmla="*/ 10 w 15"/>
                <a:gd name="T21" fmla="*/ 11 h 22"/>
                <a:gd name="T22" fmla="*/ 8 w 15"/>
                <a:gd name="T2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7" y="22"/>
                  </a:moveTo>
                  <a:cubicBezTo>
                    <a:pt x="2" y="22"/>
                    <a:pt x="0" y="18"/>
                    <a:pt x="0" y="11"/>
                  </a:cubicBezTo>
                  <a:cubicBezTo>
                    <a:pt x="0" y="7"/>
                    <a:pt x="1" y="5"/>
                    <a:pt x="2" y="3"/>
                  </a:cubicBezTo>
                  <a:cubicBezTo>
                    <a:pt x="3" y="1"/>
                    <a:pt x="5" y="0"/>
                    <a:pt x="8" y="0"/>
                  </a:cubicBezTo>
                  <a:cubicBezTo>
                    <a:pt x="13" y="0"/>
                    <a:pt x="15" y="3"/>
                    <a:pt x="15" y="11"/>
                  </a:cubicBezTo>
                  <a:cubicBezTo>
                    <a:pt x="15" y="14"/>
                    <a:pt x="15" y="17"/>
                    <a:pt x="13" y="19"/>
                  </a:cubicBezTo>
                  <a:cubicBezTo>
                    <a:pt x="12" y="21"/>
                    <a:pt x="10" y="22"/>
                    <a:pt x="7" y="22"/>
                  </a:cubicBezTo>
                  <a:close/>
                  <a:moveTo>
                    <a:pt x="8" y="3"/>
                  </a:moveTo>
                  <a:cubicBezTo>
                    <a:pt x="6" y="3"/>
                    <a:pt x="5" y="6"/>
                    <a:pt x="5" y="11"/>
                  </a:cubicBezTo>
                  <a:cubicBezTo>
                    <a:pt x="5" y="16"/>
                    <a:pt x="6" y="18"/>
                    <a:pt x="8" y="18"/>
                  </a:cubicBezTo>
                  <a:cubicBezTo>
                    <a:pt x="10" y="18"/>
                    <a:pt x="10" y="16"/>
                    <a:pt x="10" y="11"/>
                  </a:cubicBezTo>
                  <a:cubicBezTo>
                    <a:pt x="10" y="6"/>
                    <a:pt x="10" y="3"/>
                    <a:pt x="8"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52"/>
            <p:cNvSpPr>
              <a:spLocks/>
            </p:cNvSpPr>
            <p:nvPr/>
          </p:nvSpPr>
          <p:spPr bwMode="auto">
            <a:xfrm>
              <a:off x="2084" y="2124"/>
              <a:ext cx="15" cy="36"/>
            </a:xfrm>
            <a:custGeom>
              <a:avLst/>
              <a:gdLst>
                <a:gd name="T0" fmla="*/ 9 w 9"/>
                <a:gd name="T1" fmla="*/ 0 h 21"/>
                <a:gd name="T2" fmla="*/ 9 w 9"/>
                <a:gd name="T3" fmla="*/ 21 h 21"/>
                <a:gd name="T4" fmla="*/ 5 w 9"/>
                <a:gd name="T5" fmla="*/ 21 h 21"/>
                <a:gd name="T6" fmla="*/ 5 w 9"/>
                <a:gd name="T7" fmla="*/ 5 h 21"/>
                <a:gd name="T8" fmla="*/ 4 w 9"/>
                <a:gd name="T9" fmla="*/ 6 h 21"/>
                <a:gd name="T10" fmla="*/ 3 w 9"/>
                <a:gd name="T11" fmla="*/ 6 h 21"/>
                <a:gd name="T12" fmla="*/ 2 w 9"/>
                <a:gd name="T13" fmla="*/ 7 h 21"/>
                <a:gd name="T14" fmla="*/ 0 w 9"/>
                <a:gd name="T15" fmla="*/ 7 h 21"/>
                <a:gd name="T16" fmla="*/ 0 w 9"/>
                <a:gd name="T17" fmla="*/ 3 h 21"/>
                <a:gd name="T18" fmla="*/ 4 w 9"/>
                <a:gd name="T19" fmla="*/ 1 h 21"/>
                <a:gd name="T20" fmla="*/ 7 w 9"/>
                <a:gd name="T21" fmla="*/ 0 h 21"/>
                <a:gd name="T22" fmla="*/ 9 w 9"/>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1">
                  <a:moveTo>
                    <a:pt x="9" y="0"/>
                  </a:moveTo>
                  <a:cubicBezTo>
                    <a:pt x="9" y="21"/>
                    <a:pt x="9" y="21"/>
                    <a:pt x="9" y="21"/>
                  </a:cubicBezTo>
                  <a:cubicBezTo>
                    <a:pt x="5" y="21"/>
                    <a:pt x="5" y="21"/>
                    <a:pt x="5" y="21"/>
                  </a:cubicBezTo>
                  <a:cubicBezTo>
                    <a:pt x="5" y="5"/>
                    <a:pt x="5" y="5"/>
                    <a:pt x="5" y="5"/>
                  </a:cubicBezTo>
                  <a:cubicBezTo>
                    <a:pt x="5" y="5"/>
                    <a:pt x="4" y="5"/>
                    <a:pt x="4" y="6"/>
                  </a:cubicBezTo>
                  <a:cubicBezTo>
                    <a:pt x="4" y="6"/>
                    <a:pt x="3" y="6"/>
                    <a:pt x="3" y="6"/>
                  </a:cubicBezTo>
                  <a:cubicBezTo>
                    <a:pt x="2" y="6"/>
                    <a:pt x="2" y="6"/>
                    <a:pt x="2" y="7"/>
                  </a:cubicBezTo>
                  <a:cubicBezTo>
                    <a:pt x="1" y="7"/>
                    <a:pt x="1" y="7"/>
                    <a:pt x="0" y="7"/>
                  </a:cubicBezTo>
                  <a:cubicBezTo>
                    <a:pt x="0" y="3"/>
                    <a:pt x="0" y="3"/>
                    <a:pt x="0" y="3"/>
                  </a:cubicBezTo>
                  <a:cubicBezTo>
                    <a:pt x="2" y="2"/>
                    <a:pt x="3" y="2"/>
                    <a:pt x="4" y="1"/>
                  </a:cubicBezTo>
                  <a:cubicBezTo>
                    <a:pt x="5" y="1"/>
                    <a:pt x="6" y="0"/>
                    <a:pt x="7"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353"/>
            <p:cNvSpPr>
              <a:spLocks/>
            </p:cNvSpPr>
            <p:nvPr/>
          </p:nvSpPr>
          <p:spPr bwMode="auto">
            <a:xfrm>
              <a:off x="2147" y="2021"/>
              <a:ext cx="15" cy="36"/>
            </a:xfrm>
            <a:custGeom>
              <a:avLst/>
              <a:gdLst>
                <a:gd name="T0" fmla="*/ 9 w 9"/>
                <a:gd name="T1" fmla="*/ 0 h 21"/>
                <a:gd name="T2" fmla="*/ 9 w 9"/>
                <a:gd name="T3" fmla="*/ 21 h 21"/>
                <a:gd name="T4" fmla="*/ 4 w 9"/>
                <a:gd name="T5" fmla="*/ 21 h 21"/>
                <a:gd name="T6" fmla="*/ 4 w 9"/>
                <a:gd name="T7" fmla="*/ 5 h 21"/>
                <a:gd name="T8" fmla="*/ 3 w 9"/>
                <a:gd name="T9" fmla="*/ 5 h 21"/>
                <a:gd name="T10" fmla="*/ 2 w 9"/>
                <a:gd name="T11" fmla="*/ 6 h 21"/>
                <a:gd name="T12" fmla="*/ 1 w 9"/>
                <a:gd name="T13" fmla="*/ 6 h 21"/>
                <a:gd name="T14" fmla="*/ 0 w 9"/>
                <a:gd name="T15" fmla="*/ 7 h 21"/>
                <a:gd name="T16" fmla="*/ 0 w 9"/>
                <a:gd name="T17" fmla="*/ 3 h 21"/>
                <a:gd name="T18" fmla="*/ 3 w 9"/>
                <a:gd name="T19" fmla="*/ 1 h 21"/>
                <a:gd name="T20" fmla="*/ 6 w 9"/>
                <a:gd name="T21" fmla="*/ 0 h 21"/>
                <a:gd name="T22" fmla="*/ 9 w 9"/>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1">
                  <a:moveTo>
                    <a:pt x="9" y="0"/>
                  </a:moveTo>
                  <a:cubicBezTo>
                    <a:pt x="9" y="21"/>
                    <a:pt x="9" y="21"/>
                    <a:pt x="9" y="21"/>
                  </a:cubicBezTo>
                  <a:cubicBezTo>
                    <a:pt x="4" y="21"/>
                    <a:pt x="4" y="21"/>
                    <a:pt x="4" y="21"/>
                  </a:cubicBezTo>
                  <a:cubicBezTo>
                    <a:pt x="4" y="5"/>
                    <a:pt x="4" y="5"/>
                    <a:pt x="4" y="5"/>
                  </a:cubicBezTo>
                  <a:cubicBezTo>
                    <a:pt x="4" y="5"/>
                    <a:pt x="4" y="5"/>
                    <a:pt x="3" y="5"/>
                  </a:cubicBezTo>
                  <a:cubicBezTo>
                    <a:pt x="3" y="6"/>
                    <a:pt x="3" y="6"/>
                    <a:pt x="2" y="6"/>
                  </a:cubicBezTo>
                  <a:cubicBezTo>
                    <a:pt x="2" y="6"/>
                    <a:pt x="1" y="6"/>
                    <a:pt x="1" y="6"/>
                  </a:cubicBezTo>
                  <a:cubicBezTo>
                    <a:pt x="1" y="6"/>
                    <a:pt x="0" y="7"/>
                    <a:pt x="0" y="7"/>
                  </a:cubicBezTo>
                  <a:cubicBezTo>
                    <a:pt x="0" y="3"/>
                    <a:pt x="0" y="3"/>
                    <a:pt x="0" y="3"/>
                  </a:cubicBezTo>
                  <a:cubicBezTo>
                    <a:pt x="1" y="2"/>
                    <a:pt x="2" y="2"/>
                    <a:pt x="3" y="1"/>
                  </a:cubicBezTo>
                  <a:cubicBezTo>
                    <a:pt x="4" y="1"/>
                    <a:pt x="5" y="0"/>
                    <a:pt x="6"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354"/>
            <p:cNvSpPr>
              <a:spLocks noEditPoints="1"/>
            </p:cNvSpPr>
            <p:nvPr/>
          </p:nvSpPr>
          <p:spPr bwMode="auto">
            <a:xfrm>
              <a:off x="2144" y="2073"/>
              <a:ext cx="25" cy="37"/>
            </a:xfrm>
            <a:custGeom>
              <a:avLst/>
              <a:gdLst>
                <a:gd name="T0" fmla="*/ 7 w 15"/>
                <a:gd name="T1" fmla="*/ 22 h 22"/>
                <a:gd name="T2" fmla="*/ 0 w 15"/>
                <a:gd name="T3" fmla="*/ 11 h 22"/>
                <a:gd name="T4" fmla="*/ 2 w 15"/>
                <a:gd name="T5" fmla="*/ 3 h 22"/>
                <a:gd name="T6" fmla="*/ 8 w 15"/>
                <a:gd name="T7" fmla="*/ 0 h 22"/>
                <a:gd name="T8" fmla="*/ 15 w 15"/>
                <a:gd name="T9" fmla="*/ 10 h 22"/>
                <a:gd name="T10" fmla="*/ 13 w 15"/>
                <a:gd name="T11" fmla="*/ 19 h 22"/>
                <a:gd name="T12" fmla="*/ 7 w 15"/>
                <a:gd name="T13" fmla="*/ 22 h 22"/>
                <a:gd name="T14" fmla="*/ 7 w 15"/>
                <a:gd name="T15" fmla="*/ 3 h 22"/>
                <a:gd name="T16" fmla="*/ 4 w 15"/>
                <a:gd name="T17" fmla="*/ 11 h 22"/>
                <a:gd name="T18" fmla="*/ 7 w 15"/>
                <a:gd name="T19" fmla="*/ 18 h 22"/>
                <a:gd name="T20" fmla="*/ 10 w 15"/>
                <a:gd name="T21" fmla="*/ 11 h 22"/>
                <a:gd name="T22" fmla="*/ 7 w 15"/>
                <a:gd name="T2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7" y="22"/>
                  </a:moveTo>
                  <a:cubicBezTo>
                    <a:pt x="2" y="22"/>
                    <a:pt x="0" y="18"/>
                    <a:pt x="0" y="11"/>
                  </a:cubicBezTo>
                  <a:cubicBezTo>
                    <a:pt x="0" y="7"/>
                    <a:pt x="0" y="5"/>
                    <a:pt x="2" y="3"/>
                  </a:cubicBezTo>
                  <a:cubicBezTo>
                    <a:pt x="3" y="1"/>
                    <a:pt x="5" y="0"/>
                    <a:pt x="8" y="0"/>
                  </a:cubicBezTo>
                  <a:cubicBezTo>
                    <a:pt x="13" y="0"/>
                    <a:pt x="15" y="3"/>
                    <a:pt x="15" y="10"/>
                  </a:cubicBezTo>
                  <a:cubicBezTo>
                    <a:pt x="15" y="14"/>
                    <a:pt x="14" y="17"/>
                    <a:pt x="13" y="19"/>
                  </a:cubicBezTo>
                  <a:cubicBezTo>
                    <a:pt x="12" y="21"/>
                    <a:pt x="10" y="22"/>
                    <a:pt x="7" y="22"/>
                  </a:cubicBezTo>
                  <a:close/>
                  <a:moveTo>
                    <a:pt x="7" y="3"/>
                  </a:moveTo>
                  <a:cubicBezTo>
                    <a:pt x="5" y="3"/>
                    <a:pt x="4" y="6"/>
                    <a:pt x="4" y="11"/>
                  </a:cubicBezTo>
                  <a:cubicBezTo>
                    <a:pt x="4" y="16"/>
                    <a:pt x="5" y="18"/>
                    <a:pt x="7" y="18"/>
                  </a:cubicBezTo>
                  <a:cubicBezTo>
                    <a:pt x="9" y="18"/>
                    <a:pt x="10" y="16"/>
                    <a:pt x="10" y="11"/>
                  </a:cubicBezTo>
                  <a:cubicBezTo>
                    <a:pt x="10" y="6"/>
                    <a:pt x="9" y="3"/>
                    <a:pt x="7"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55"/>
            <p:cNvSpPr>
              <a:spLocks noEditPoints="1"/>
            </p:cNvSpPr>
            <p:nvPr/>
          </p:nvSpPr>
          <p:spPr bwMode="auto">
            <a:xfrm>
              <a:off x="2144" y="2124"/>
              <a:ext cx="25" cy="37"/>
            </a:xfrm>
            <a:custGeom>
              <a:avLst/>
              <a:gdLst>
                <a:gd name="T0" fmla="*/ 7 w 15"/>
                <a:gd name="T1" fmla="*/ 22 h 22"/>
                <a:gd name="T2" fmla="*/ 0 w 15"/>
                <a:gd name="T3" fmla="*/ 11 h 22"/>
                <a:gd name="T4" fmla="*/ 2 w 15"/>
                <a:gd name="T5" fmla="*/ 3 h 22"/>
                <a:gd name="T6" fmla="*/ 8 w 15"/>
                <a:gd name="T7" fmla="*/ 0 h 22"/>
                <a:gd name="T8" fmla="*/ 15 w 15"/>
                <a:gd name="T9" fmla="*/ 11 h 22"/>
                <a:gd name="T10" fmla="*/ 13 w 15"/>
                <a:gd name="T11" fmla="*/ 19 h 22"/>
                <a:gd name="T12" fmla="*/ 7 w 15"/>
                <a:gd name="T13" fmla="*/ 22 h 22"/>
                <a:gd name="T14" fmla="*/ 7 w 15"/>
                <a:gd name="T15" fmla="*/ 3 h 22"/>
                <a:gd name="T16" fmla="*/ 4 w 15"/>
                <a:gd name="T17" fmla="*/ 11 h 22"/>
                <a:gd name="T18" fmla="*/ 7 w 15"/>
                <a:gd name="T19" fmla="*/ 18 h 22"/>
                <a:gd name="T20" fmla="*/ 10 w 15"/>
                <a:gd name="T21" fmla="*/ 11 h 22"/>
                <a:gd name="T22" fmla="*/ 7 w 15"/>
                <a:gd name="T2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7" y="22"/>
                  </a:moveTo>
                  <a:cubicBezTo>
                    <a:pt x="2" y="22"/>
                    <a:pt x="0" y="18"/>
                    <a:pt x="0" y="11"/>
                  </a:cubicBezTo>
                  <a:cubicBezTo>
                    <a:pt x="0" y="7"/>
                    <a:pt x="0" y="5"/>
                    <a:pt x="2" y="3"/>
                  </a:cubicBezTo>
                  <a:cubicBezTo>
                    <a:pt x="3" y="1"/>
                    <a:pt x="5" y="0"/>
                    <a:pt x="8" y="0"/>
                  </a:cubicBezTo>
                  <a:cubicBezTo>
                    <a:pt x="13" y="0"/>
                    <a:pt x="15" y="3"/>
                    <a:pt x="15" y="11"/>
                  </a:cubicBezTo>
                  <a:cubicBezTo>
                    <a:pt x="15" y="14"/>
                    <a:pt x="14" y="17"/>
                    <a:pt x="13" y="19"/>
                  </a:cubicBezTo>
                  <a:cubicBezTo>
                    <a:pt x="12" y="21"/>
                    <a:pt x="10" y="22"/>
                    <a:pt x="7" y="22"/>
                  </a:cubicBezTo>
                  <a:close/>
                  <a:moveTo>
                    <a:pt x="7" y="3"/>
                  </a:moveTo>
                  <a:cubicBezTo>
                    <a:pt x="5" y="3"/>
                    <a:pt x="4" y="6"/>
                    <a:pt x="4" y="11"/>
                  </a:cubicBezTo>
                  <a:cubicBezTo>
                    <a:pt x="4" y="16"/>
                    <a:pt x="5" y="18"/>
                    <a:pt x="7" y="18"/>
                  </a:cubicBezTo>
                  <a:cubicBezTo>
                    <a:pt x="9" y="18"/>
                    <a:pt x="10" y="16"/>
                    <a:pt x="10" y="11"/>
                  </a:cubicBezTo>
                  <a:cubicBezTo>
                    <a:pt x="10" y="6"/>
                    <a:pt x="9" y="3"/>
                    <a:pt x="7"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356"/>
            <p:cNvSpPr>
              <a:spLocks noEditPoints="1"/>
            </p:cNvSpPr>
            <p:nvPr/>
          </p:nvSpPr>
          <p:spPr bwMode="auto">
            <a:xfrm>
              <a:off x="2111" y="2021"/>
              <a:ext cx="26" cy="36"/>
            </a:xfrm>
            <a:custGeom>
              <a:avLst/>
              <a:gdLst>
                <a:gd name="T0" fmla="*/ 8 w 15"/>
                <a:gd name="T1" fmla="*/ 21 h 21"/>
                <a:gd name="T2" fmla="*/ 0 w 15"/>
                <a:gd name="T3" fmla="*/ 11 h 21"/>
                <a:gd name="T4" fmla="*/ 2 w 15"/>
                <a:gd name="T5" fmla="*/ 3 h 21"/>
                <a:gd name="T6" fmla="*/ 8 w 15"/>
                <a:gd name="T7" fmla="*/ 0 h 21"/>
                <a:gd name="T8" fmla="*/ 15 w 15"/>
                <a:gd name="T9" fmla="*/ 10 h 21"/>
                <a:gd name="T10" fmla="*/ 13 w 15"/>
                <a:gd name="T11" fmla="*/ 19 h 21"/>
                <a:gd name="T12" fmla="*/ 8 w 15"/>
                <a:gd name="T13" fmla="*/ 21 h 21"/>
                <a:gd name="T14" fmla="*/ 8 w 15"/>
                <a:gd name="T15" fmla="*/ 3 h 21"/>
                <a:gd name="T16" fmla="*/ 5 w 15"/>
                <a:gd name="T17" fmla="*/ 11 h 21"/>
                <a:gd name="T18" fmla="*/ 8 w 15"/>
                <a:gd name="T19" fmla="*/ 18 h 21"/>
                <a:gd name="T20" fmla="*/ 11 w 15"/>
                <a:gd name="T21" fmla="*/ 11 h 21"/>
                <a:gd name="T22" fmla="*/ 8 w 15"/>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1">
                  <a:moveTo>
                    <a:pt x="8" y="21"/>
                  </a:moveTo>
                  <a:cubicBezTo>
                    <a:pt x="3" y="21"/>
                    <a:pt x="0" y="18"/>
                    <a:pt x="0" y="11"/>
                  </a:cubicBezTo>
                  <a:cubicBezTo>
                    <a:pt x="0" y="7"/>
                    <a:pt x="1" y="4"/>
                    <a:pt x="2" y="3"/>
                  </a:cubicBezTo>
                  <a:cubicBezTo>
                    <a:pt x="3" y="1"/>
                    <a:pt x="5" y="0"/>
                    <a:pt x="8" y="0"/>
                  </a:cubicBezTo>
                  <a:cubicBezTo>
                    <a:pt x="13" y="0"/>
                    <a:pt x="15" y="3"/>
                    <a:pt x="15" y="10"/>
                  </a:cubicBezTo>
                  <a:cubicBezTo>
                    <a:pt x="15" y="14"/>
                    <a:pt x="15" y="17"/>
                    <a:pt x="13" y="19"/>
                  </a:cubicBezTo>
                  <a:cubicBezTo>
                    <a:pt x="12" y="20"/>
                    <a:pt x="10" y="21"/>
                    <a:pt x="8" y="21"/>
                  </a:cubicBezTo>
                  <a:close/>
                  <a:moveTo>
                    <a:pt x="8" y="3"/>
                  </a:moveTo>
                  <a:cubicBezTo>
                    <a:pt x="6" y="3"/>
                    <a:pt x="5" y="6"/>
                    <a:pt x="5" y="11"/>
                  </a:cubicBezTo>
                  <a:cubicBezTo>
                    <a:pt x="5" y="15"/>
                    <a:pt x="6" y="18"/>
                    <a:pt x="8" y="18"/>
                  </a:cubicBezTo>
                  <a:cubicBezTo>
                    <a:pt x="10" y="18"/>
                    <a:pt x="11" y="15"/>
                    <a:pt x="11" y="11"/>
                  </a:cubicBezTo>
                  <a:cubicBezTo>
                    <a:pt x="11" y="6"/>
                    <a:pt x="10" y="3"/>
                    <a:pt x="8"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357"/>
            <p:cNvSpPr>
              <a:spLocks/>
            </p:cNvSpPr>
            <p:nvPr/>
          </p:nvSpPr>
          <p:spPr bwMode="auto">
            <a:xfrm>
              <a:off x="2115" y="2073"/>
              <a:ext cx="15" cy="36"/>
            </a:xfrm>
            <a:custGeom>
              <a:avLst/>
              <a:gdLst>
                <a:gd name="T0" fmla="*/ 9 w 9"/>
                <a:gd name="T1" fmla="*/ 0 h 21"/>
                <a:gd name="T2" fmla="*/ 9 w 9"/>
                <a:gd name="T3" fmla="*/ 21 h 21"/>
                <a:gd name="T4" fmla="*/ 5 w 9"/>
                <a:gd name="T5" fmla="*/ 21 h 21"/>
                <a:gd name="T6" fmla="*/ 5 w 9"/>
                <a:gd name="T7" fmla="*/ 5 h 21"/>
                <a:gd name="T8" fmla="*/ 4 w 9"/>
                <a:gd name="T9" fmla="*/ 5 h 21"/>
                <a:gd name="T10" fmla="*/ 3 w 9"/>
                <a:gd name="T11" fmla="*/ 6 h 21"/>
                <a:gd name="T12" fmla="*/ 1 w 9"/>
                <a:gd name="T13" fmla="*/ 6 h 21"/>
                <a:gd name="T14" fmla="*/ 0 w 9"/>
                <a:gd name="T15" fmla="*/ 7 h 21"/>
                <a:gd name="T16" fmla="*/ 0 w 9"/>
                <a:gd name="T17" fmla="*/ 3 h 21"/>
                <a:gd name="T18" fmla="*/ 4 w 9"/>
                <a:gd name="T19" fmla="*/ 1 h 21"/>
                <a:gd name="T20" fmla="*/ 6 w 9"/>
                <a:gd name="T21" fmla="*/ 0 h 21"/>
                <a:gd name="T22" fmla="*/ 9 w 9"/>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1">
                  <a:moveTo>
                    <a:pt x="9" y="0"/>
                  </a:moveTo>
                  <a:cubicBezTo>
                    <a:pt x="9" y="21"/>
                    <a:pt x="9" y="21"/>
                    <a:pt x="9" y="21"/>
                  </a:cubicBezTo>
                  <a:cubicBezTo>
                    <a:pt x="5" y="21"/>
                    <a:pt x="5" y="21"/>
                    <a:pt x="5" y="21"/>
                  </a:cubicBezTo>
                  <a:cubicBezTo>
                    <a:pt x="5" y="5"/>
                    <a:pt x="5" y="5"/>
                    <a:pt x="5" y="5"/>
                  </a:cubicBezTo>
                  <a:cubicBezTo>
                    <a:pt x="4" y="5"/>
                    <a:pt x="4" y="5"/>
                    <a:pt x="4" y="5"/>
                  </a:cubicBezTo>
                  <a:cubicBezTo>
                    <a:pt x="3" y="6"/>
                    <a:pt x="3" y="6"/>
                    <a:pt x="3" y="6"/>
                  </a:cubicBezTo>
                  <a:cubicBezTo>
                    <a:pt x="2" y="6"/>
                    <a:pt x="2" y="6"/>
                    <a:pt x="1" y="6"/>
                  </a:cubicBezTo>
                  <a:cubicBezTo>
                    <a:pt x="1" y="7"/>
                    <a:pt x="1" y="7"/>
                    <a:pt x="0" y="7"/>
                  </a:cubicBezTo>
                  <a:cubicBezTo>
                    <a:pt x="0" y="3"/>
                    <a:pt x="0" y="3"/>
                    <a:pt x="0" y="3"/>
                  </a:cubicBezTo>
                  <a:cubicBezTo>
                    <a:pt x="1" y="2"/>
                    <a:pt x="3" y="2"/>
                    <a:pt x="4" y="1"/>
                  </a:cubicBezTo>
                  <a:cubicBezTo>
                    <a:pt x="5" y="1"/>
                    <a:pt x="6" y="0"/>
                    <a:pt x="6"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58"/>
            <p:cNvSpPr>
              <a:spLocks noEditPoints="1"/>
            </p:cNvSpPr>
            <p:nvPr/>
          </p:nvSpPr>
          <p:spPr bwMode="auto">
            <a:xfrm>
              <a:off x="2111" y="2124"/>
              <a:ext cx="26" cy="37"/>
            </a:xfrm>
            <a:custGeom>
              <a:avLst/>
              <a:gdLst>
                <a:gd name="T0" fmla="*/ 8 w 15"/>
                <a:gd name="T1" fmla="*/ 22 h 22"/>
                <a:gd name="T2" fmla="*/ 0 w 15"/>
                <a:gd name="T3" fmla="*/ 11 h 22"/>
                <a:gd name="T4" fmla="*/ 2 w 15"/>
                <a:gd name="T5" fmla="*/ 3 h 22"/>
                <a:gd name="T6" fmla="*/ 8 w 15"/>
                <a:gd name="T7" fmla="*/ 0 h 22"/>
                <a:gd name="T8" fmla="*/ 15 w 15"/>
                <a:gd name="T9" fmla="*/ 11 h 22"/>
                <a:gd name="T10" fmla="*/ 13 w 15"/>
                <a:gd name="T11" fmla="*/ 19 h 22"/>
                <a:gd name="T12" fmla="*/ 8 w 15"/>
                <a:gd name="T13" fmla="*/ 22 h 22"/>
                <a:gd name="T14" fmla="*/ 8 w 15"/>
                <a:gd name="T15" fmla="*/ 3 h 22"/>
                <a:gd name="T16" fmla="*/ 5 w 15"/>
                <a:gd name="T17" fmla="*/ 11 h 22"/>
                <a:gd name="T18" fmla="*/ 8 w 15"/>
                <a:gd name="T19" fmla="*/ 18 h 22"/>
                <a:gd name="T20" fmla="*/ 11 w 15"/>
                <a:gd name="T21" fmla="*/ 11 h 22"/>
                <a:gd name="T22" fmla="*/ 8 w 15"/>
                <a:gd name="T2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8" y="22"/>
                  </a:moveTo>
                  <a:cubicBezTo>
                    <a:pt x="3" y="22"/>
                    <a:pt x="0" y="18"/>
                    <a:pt x="0" y="11"/>
                  </a:cubicBezTo>
                  <a:cubicBezTo>
                    <a:pt x="0" y="7"/>
                    <a:pt x="1" y="5"/>
                    <a:pt x="2" y="3"/>
                  </a:cubicBezTo>
                  <a:cubicBezTo>
                    <a:pt x="3" y="1"/>
                    <a:pt x="5" y="0"/>
                    <a:pt x="8" y="0"/>
                  </a:cubicBezTo>
                  <a:cubicBezTo>
                    <a:pt x="13" y="0"/>
                    <a:pt x="15" y="3"/>
                    <a:pt x="15" y="11"/>
                  </a:cubicBezTo>
                  <a:cubicBezTo>
                    <a:pt x="15" y="14"/>
                    <a:pt x="15" y="17"/>
                    <a:pt x="13" y="19"/>
                  </a:cubicBezTo>
                  <a:cubicBezTo>
                    <a:pt x="12" y="21"/>
                    <a:pt x="10" y="22"/>
                    <a:pt x="8" y="22"/>
                  </a:cubicBezTo>
                  <a:close/>
                  <a:moveTo>
                    <a:pt x="8" y="3"/>
                  </a:moveTo>
                  <a:cubicBezTo>
                    <a:pt x="6" y="3"/>
                    <a:pt x="5" y="6"/>
                    <a:pt x="5" y="11"/>
                  </a:cubicBezTo>
                  <a:cubicBezTo>
                    <a:pt x="5" y="16"/>
                    <a:pt x="6" y="18"/>
                    <a:pt x="8" y="18"/>
                  </a:cubicBezTo>
                  <a:cubicBezTo>
                    <a:pt x="10" y="18"/>
                    <a:pt x="11" y="16"/>
                    <a:pt x="11" y="11"/>
                  </a:cubicBezTo>
                  <a:cubicBezTo>
                    <a:pt x="11" y="6"/>
                    <a:pt x="10" y="3"/>
                    <a:pt x="8"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0" name="Group 258"/>
          <p:cNvGrpSpPr>
            <a:grpSpLocks noChangeAspect="1"/>
          </p:cNvGrpSpPr>
          <p:nvPr/>
        </p:nvGrpSpPr>
        <p:grpSpPr bwMode="auto">
          <a:xfrm>
            <a:off x="2495786" y="1273009"/>
            <a:ext cx="1521139" cy="5249420"/>
            <a:chOff x="1593" y="1801"/>
            <a:chExt cx="612" cy="2112"/>
          </a:xfrm>
        </p:grpSpPr>
        <p:sp>
          <p:nvSpPr>
            <p:cNvPr id="111" name="AutoShape 257"/>
            <p:cNvSpPr>
              <a:spLocks noChangeAspect="1" noChangeArrowheads="1" noTextEdit="1"/>
            </p:cNvSpPr>
            <p:nvPr/>
          </p:nvSpPr>
          <p:spPr bwMode="auto">
            <a:xfrm>
              <a:off x="1595" y="1801"/>
              <a:ext cx="610"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260"/>
            <p:cNvSpPr>
              <a:spLocks noChangeArrowheads="1"/>
            </p:cNvSpPr>
            <p:nvPr/>
          </p:nvSpPr>
          <p:spPr bwMode="auto">
            <a:xfrm>
              <a:off x="1691" y="2452"/>
              <a:ext cx="203" cy="20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261"/>
            <p:cNvSpPr>
              <a:spLocks noChangeArrowheads="1"/>
            </p:cNvSpPr>
            <p:nvPr/>
          </p:nvSpPr>
          <p:spPr bwMode="auto">
            <a:xfrm>
              <a:off x="1593" y="3100"/>
              <a:ext cx="204" cy="20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262"/>
            <p:cNvSpPr>
              <a:spLocks noChangeArrowheads="1"/>
            </p:cNvSpPr>
            <p:nvPr/>
          </p:nvSpPr>
          <p:spPr bwMode="auto">
            <a:xfrm>
              <a:off x="1868" y="3342"/>
              <a:ext cx="204" cy="20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263"/>
            <p:cNvSpPr>
              <a:spLocks noChangeArrowheads="1"/>
            </p:cNvSpPr>
            <p:nvPr/>
          </p:nvSpPr>
          <p:spPr bwMode="auto">
            <a:xfrm>
              <a:off x="1653" y="2819"/>
              <a:ext cx="354" cy="354"/>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264"/>
            <p:cNvSpPr>
              <a:spLocks/>
            </p:cNvSpPr>
            <p:nvPr/>
          </p:nvSpPr>
          <p:spPr bwMode="auto">
            <a:xfrm>
              <a:off x="1715" y="2883"/>
              <a:ext cx="25" cy="59"/>
            </a:xfrm>
            <a:custGeom>
              <a:avLst/>
              <a:gdLst>
                <a:gd name="T0" fmla="*/ 15 w 15"/>
                <a:gd name="T1" fmla="*/ 0 h 35"/>
                <a:gd name="T2" fmla="*/ 15 w 15"/>
                <a:gd name="T3" fmla="*/ 35 h 35"/>
                <a:gd name="T4" fmla="*/ 7 w 15"/>
                <a:gd name="T5" fmla="*/ 35 h 35"/>
                <a:gd name="T6" fmla="*/ 7 w 15"/>
                <a:gd name="T7" fmla="*/ 8 h 35"/>
                <a:gd name="T8" fmla="*/ 6 w 15"/>
                <a:gd name="T9" fmla="*/ 9 h 35"/>
                <a:gd name="T10" fmla="*/ 4 w 15"/>
                <a:gd name="T11" fmla="*/ 10 h 35"/>
                <a:gd name="T12" fmla="*/ 2 w 15"/>
                <a:gd name="T13" fmla="*/ 11 h 35"/>
                <a:gd name="T14" fmla="*/ 0 w 15"/>
                <a:gd name="T15" fmla="*/ 11 h 35"/>
                <a:gd name="T16" fmla="*/ 0 w 15"/>
                <a:gd name="T17" fmla="*/ 5 h 35"/>
                <a:gd name="T18" fmla="*/ 5 w 15"/>
                <a:gd name="T19" fmla="*/ 3 h 35"/>
                <a:gd name="T20" fmla="*/ 10 w 15"/>
                <a:gd name="T21" fmla="*/ 0 h 35"/>
                <a:gd name="T22" fmla="*/ 15 w 1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5">
                  <a:moveTo>
                    <a:pt x="15" y="0"/>
                  </a:moveTo>
                  <a:cubicBezTo>
                    <a:pt x="15" y="35"/>
                    <a:pt x="15" y="35"/>
                    <a:pt x="15" y="35"/>
                  </a:cubicBezTo>
                  <a:cubicBezTo>
                    <a:pt x="7" y="35"/>
                    <a:pt x="7" y="35"/>
                    <a:pt x="7" y="35"/>
                  </a:cubicBezTo>
                  <a:cubicBezTo>
                    <a:pt x="7" y="8"/>
                    <a:pt x="7" y="8"/>
                    <a:pt x="7" y="8"/>
                  </a:cubicBezTo>
                  <a:cubicBezTo>
                    <a:pt x="7" y="9"/>
                    <a:pt x="6" y="9"/>
                    <a:pt x="6" y="9"/>
                  </a:cubicBezTo>
                  <a:cubicBezTo>
                    <a:pt x="5" y="10"/>
                    <a:pt x="5" y="10"/>
                    <a:pt x="4" y="10"/>
                  </a:cubicBezTo>
                  <a:cubicBezTo>
                    <a:pt x="3" y="10"/>
                    <a:pt x="3" y="11"/>
                    <a:pt x="2" y="11"/>
                  </a:cubicBezTo>
                  <a:cubicBezTo>
                    <a:pt x="1" y="11"/>
                    <a:pt x="1" y="11"/>
                    <a:pt x="0" y="11"/>
                  </a:cubicBezTo>
                  <a:cubicBezTo>
                    <a:pt x="0" y="5"/>
                    <a:pt x="0" y="5"/>
                    <a:pt x="0" y="5"/>
                  </a:cubicBezTo>
                  <a:cubicBezTo>
                    <a:pt x="2" y="4"/>
                    <a:pt x="4" y="4"/>
                    <a:pt x="5" y="3"/>
                  </a:cubicBezTo>
                  <a:cubicBezTo>
                    <a:pt x="7" y="2"/>
                    <a:pt x="9" y="1"/>
                    <a:pt x="10" y="0"/>
                  </a:cubicBezTo>
                  <a:lnTo>
                    <a:pt x="15" y="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265"/>
            <p:cNvSpPr>
              <a:spLocks noEditPoints="1"/>
            </p:cNvSpPr>
            <p:nvPr/>
          </p:nvSpPr>
          <p:spPr bwMode="auto">
            <a:xfrm>
              <a:off x="1761" y="2883"/>
              <a:ext cx="41" cy="59"/>
            </a:xfrm>
            <a:custGeom>
              <a:avLst/>
              <a:gdLst>
                <a:gd name="T0" fmla="*/ 12 w 24"/>
                <a:gd name="T1" fmla="*/ 35 h 35"/>
                <a:gd name="T2" fmla="*/ 0 w 24"/>
                <a:gd name="T3" fmla="*/ 18 h 35"/>
                <a:gd name="T4" fmla="*/ 3 w 24"/>
                <a:gd name="T5" fmla="*/ 5 h 35"/>
                <a:gd name="T6" fmla="*/ 13 w 24"/>
                <a:gd name="T7" fmla="*/ 0 h 35"/>
                <a:gd name="T8" fmla="*/ 24 w 24"/>
                <a:gd name="T9" fmla="*/ 17 h 35"/>
                <a:gd name="T10" fmla="*/ 21 w 24"/>
                <a:gd name="T11" fmla="*/ 31 h 35"/>
                <a:gd name="T12" fmla="*/ 12 w 24"/>
                <a:gd name="T13" fmla="*/ 35 h 35"/>
                <a:gd name="T14" fmla="*/ 12 w 24"/>
                <a:gd name="T15" fmla="*/ 6 h 35"/>
                <a:gd name="T16" fmla="*/ 7 w 24"/>
                <a:gd name="T17" fmla="*/ 18 h 35"/>
                <a:gd name="T18" fmla="*/ 12 w 24"/>
                <a:gd name="T19" fmla="*/ 29 h 35"/>
                <a:gd name="T20" fmla="*/ 17 w 24"/>
                <a:gd name="T21" fmla="*/ 18 h 35"/>
                <a:gd name="T22" fmla="*/ 12 w 24"/>
                <a:gd name="T23"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5">
                  <a:moveTo>
                    <a:pt x="12" y="35"/>
                  </a:moveTo>
                  <a:cubicBezTo>
                    <a:pt x="4" y="35"/>
                    <a:pt x="0" y="30"/>
                    <a:pt x="0" y="18"/>
                  </a:cubicBezTo>
                  <a:cubicBezTo>
                    <a:pt x="0" y="12"/>
                    <a:pt x="1" y="8"/>
                    <a:pt x="3" y="5"/>
                  </a:cubicBezTo>
                  <a:cubicBezTo>
                    <a:pt x="5" y="1"/>
                    <a:pt x="8" y="0"/>
                    <a:pt x="13" y="0"/>
                  </a:cubicBezTo>
                  <a:cubicBezTo>
                    <a:pt x="20" y="0"/>
                    <a:pt x="24" y="6"/>
                    <a:pt x="24" y="17"/>
                  </a:cubicBezTo>
                  <a:cubicBezTo>
                    <a:pt x="24" y="23"/>
                    <a:pt x="23" y="28"/>
                    <a:pt x="21" y="31"/>
                  </a:cubicBezTo>
                  <a:cubicBezTo>
                    <a:pt x="19" y="34"/>
                    <a:pt x="16" y="35"/>
                    <a:pt x="12" y="35"/>
                  </a:cubicBezTo>
                  <a:close/>
                  <a:moveTo>
                    <a:pt x="12" y="6"/>
                  </a:moveTo>
                  <a:cubicBezTo>
                    <a:pt x="9" y="6"/>
                    <a:pt x="7" y="10"/>
                    <a:pt x="7" y="18"/>
                  </a:cubicBezTo>
                  <a:cubicBezTo>
                    <a:pt x="7" y="26"/>
                    <a:pt x="9" y="29"/>
                    <a:pt x="12" y="29"/>
                  </a:cubicBezTo>
                  <a:cubicBezTo>
                    <a:pt x="15" y="29"/>
                    <a:pt x="17" y="26"/>
                    <a:pt x="17" y="18"/>
                  </a:cubicBezTo>
                  <a:cubicBezTo>
                    <a:pt x="17" y="10"/>
                    <a:pt x="15" y="6"/>
                    <a:pt x="12" y="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266"/>
            <p:cNvSpPr>
              <a:spLocks/>
            </p:cNvSpPr>
            <p:nvPr/>
          </p:nvSpPr>
          <p:spPr bwMode="auto">
            <a:xfrm>
              <a:off x="1814" y="2883"/>
              <a:ext cx="25" cy="59"/>
            </a:xfrm>
            <a:custGeom>
              <a:avLst/>
              <a:gdLst>
                <a:gd name="T0" fmla="*/ 15 w 15"/>
                <a:gd name="T1" fmla="*/ 0 h 35"/>
                <a:gd name="T2" fmla="*/ 15 w 15"/>
                <a:gd name="T3" fmla="*/ 35 h 35"/>
                <a:gd name="T4" fmla="*/ 7 w 15"/>
                <a:gd name="T5" fmla="*/ 35 h 35"/>
                <a:gd name="T6" fmla="*/ 7 w 15"/>
                <a:gd name="T7" fmla="*/ 8 h 35"/>
                <a:gd name="T8" fmla="*/ 6 w 15"/>
                <a:gd name="T9" fmla="*/ 9 h 35"/>
                <a:gd name="T10" fmla="*/ 4 w 15"/>
                <a:gd name="T11" fmla="*/ 10 h 35"/>
                <a:gd name="T12" fmla="*/ 2 w 15"/>
                <a:gd name="T13" fmla="*/ 11 h 35"/>
                <a:gd name="T14" fmla="*/ 0 w 15"/>
                <a:gd name="T15" fmla="*/ 11 h 35"/>
                <a:gd name="T16" fmla="*/ 0 w 15"/>
                <a:gd name="T17" fmla="*/ 5 h 35"/>
                <a:gd name="T18" fmla="*/ 6 w 15"/>
                <a:gd name="T19" fmla="*/ 3 h 35"/>
                <a:gd name="T20" fmla="*/ 10 w 15"/>
                <a:gd name="T21" fmla="*/ 0 h 35"/>
                <a:gd name="T22" fmla="*/ 15 w 1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5">
                  <a:moveTo>
                    <a:pt x="15" y="0"/>
                  </a:moveTo>
                  <a:cubicBezTo>
                    <a:pt x="15" y="35"/>
                    <a:pt x="15" y="35"/>
                    <a:pt x="15" y="35"/>
                  </a:cubicBezTo>
                  <a:cubicBezTo>
                    <a:pt x="7" y="35"/>
                    <a:pt x="7" y="35"/>
                    <a:pt x="7" y="35"/>
                  </a:cubicBezTo>
                  <a:cubicBezTo>
                    <a:pt x="7" y="8"/>
                    <a:pt x="7" y="8"/>
                    <a:pt x="7" y="8"/>
                  </a:cubicBezTo>
                  <a:cubicBezTo>
                    <a:pt x="7" y="9"/>
                    <a:pt x="6" y="9"/>
                    <a:pt x="6" y="9"/>
                  </a:cubicBezTo>
                  <a:cubicBezTo>
                    <a:pt x="5" y="10"/>
                    <a:pt x="5" y="10"/>
                    <a:pt x="4" y="10"/>
                  </a:cubicBezTo>
                  <a:cubicBezTo>
                    <a:pt x="4" y="10"/>
                    <a:pt x="3" y="11"/>
                    <a:pt x="2" y="11"/>
                  </a:cubicBezTo>
                  <a:cubicBezTo>
                    <a:pt x="1" y="11"/>
                    <a:pt x="1" y="11"/>
                    <a:pt x="0" y="11"/>
                  </a:cubicBezTo>
                  <a:cubicBezTo>
                    <a:pt x="0" y="5"/>
                    <a:pt x="0" y="5"/>
                    <a:pt x="0" y="5"/>
                  </a:cubicBezTo>
                  <a:cubicBezTo>
                    <a:pt x="2" y="4"/>
                    <a:pt x="4" y="4"/>
                    <a:pt x="6" y="3"/>
                  </a:cubicBezTo>
                  <a:cubicBezTo>
                    <a:pt x="7" y="2"/>
                    <a:pt x="9" y="1"/>
                    <a:pt x="10" y="0"/>
                  </a:cubicBezTo>
                  <a:lnTo>
                    <a:pt x="15" y="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267"/>
            <p:cNvSpPr>
              <a:spLocks noEditPoints="1"/>
            </p:cNvSpPr>
            <p:nvPr/>
          </p:nvSpPr>
          <p:spPr bwMode="auto">
            <a:xfrm>
              <a:off x="1709" y="2966"/>
              <a:ext cx="41" cy="60"/>
            </a:xfrm>
            <a:custGeom>
              <a:avLst/>
              <a:gdLst>
                <a:gd name="T0" fmla="*/ 12 w 24"/>
                <a:gd name="T1" fmla="*/ 35 h 35"/>
                <a:gd name="T2" fmla="*/ 0 w 24"/>
                <a:gd name="T3" fmla="*/ 18 h 35"/>
                <a:gd name="T4" fmla="*/ 3 w 24"/>
                <a:gd name="T5" fmla="*/ 4 h 35"/>
                <a:gd name="T6" fmla="*/ 12 w 24"/>
                <a:gd name="T7" fmla="*/ 0 h 35"/>
                <a:gd name="T8" fmla="*/ 24 w 24"/>
                <a:gd name="T9" fmla="*/ 17 h 35"/>
                <a:gd name="T10" fmla="*/ 21 w 24"/>
                <a:gd name="T11" fmla="*/ 30 h 35"/>
                <a:gd name="T12" fmla="*/ 12 w 24"/>
                <a:gd name="T13" fmla="*/ 35 h 35"/>
                <a:gd name="T14" fmla="*/ 12 w 24"/>
                <a:gd name="T15" fmla="*/ 5 h 35"/>
                <a:gd name="T16" fmla="*/ 7 w 24"/>
                <a:gd name="T17" fmla="*/ 18 h 35"/>
                <a:gd name="T18" fmla="*/ 12 w 24"/>
                <a:gd name="T19" fmla="*/ 29 h 35"/>
                <a:gd name="T20" fmla="*/ 17 w 24"/>
                <a:gd name="T21" fmla="*/ 17 h 35"/>
                <a:gd name="T22" fmla="*/ 12 w 24"/>
                <a:gd name="T23"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5">
                  <a:moveTo>
                    <a:pt x="12" y="35"/>
                  </a:moveTo>
                  <a:cubicBezTo>
                    <a:pt x="4" y="35"/>
                    <a:pt x="0" y="29"/>
                    <a:pt x="0" y="18"/>
                  </a:cubicBezTo>
                  <a:cubicBezTo>
                    <a:pt x="0" y="12"/>
                    <a:pt x="1" y="7"/>
                    <a:pt x="3" y="4"/>
                  </a:cubicBezTo>
                  <a:cubicBezTo>
                    <a:pt x="5" y="1"/>
                    <a:pt x="8" y="0"/>
                    <a:pt x="12" y="0"/>
                  </a:cubicBezTo>
                  <a:cubicBezTo>
                    <a:pt x="20" y="0"/>
                    <a:pt x="24" y="5"/>
                    <a:pt x="24" y="17"/>
                  </a:cubicBezTo>
                  <a:cubicBezTo>
                    <a:pt x="24" y="23"/>
                    <a:pt x="23" y="27"/>
                    <a:pt x="21" y="30"/>
                  </a:cubicBezTo>
                  <a:cubicBezTo>
                    <a:pt x="19" y="33"/>
                    <a:pt x="16" y="35"/>
                    <a:pt x="12" y="35"/>
                  </a:cubicBezTo>
                  <a:close/>
                  <a:moveTo>
                    <a:pt x="12" y="5"/>
                  </a:moveTo>
                  <a:cubicBezTo>
                    <a:pt x="9" y="5"/>
                    <a:pt x="7" y="10"/>
                    <a:pt x="7" y="18"/>
                  </a:cubicBezTo>
                  <a:cubicBezTo>
                    <a:pt x="7" y="25"/>
                    <a:pt x="9" y="29"/>
                    <a:pt x="12" y="29"/>
                  </a:cubicBezTo>
                  <a:cubicBezTo>
                    <a:pt x="15" y="29"/>
                    <a:pt x="17" y="25"/>
                    <a:pt x="17" y="17"/>
                  </a:cubicBezTo>
                  <a:cubicBezTo>
                    <a:pt x="17" y="9"/>
                    <a:pt x="15" y="5"/>
                    <a:pt x="12" y="5"/>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268"/>
            <p:cNvSpPr>
              <a:spLocks/>
            </p:cNvSpPr>
            <p:nvPr/>
          </p:nvSpPr>
          <p:spPr bwMode="auto">
            <a:xfrm>
              <a:off x="1766" y="2965"/>
              <a:ext cx="25" cy="59"/>
            </a:xfrm>
            <a:custGeom>
              <a:avLst/>
              <a:gdLst>
                <a:gd name="T0" fmla="*/ 15 w 15"/>
                <a:gd name="T1" fmla="*/ 0 h 35"/>
                <a:gd name="T2" fmla="*/ 15 w 15"/>
                <a:gd name="T3" fmla="*/ 35 h 35"/>
                <a:gd name="T4" fmla="*/ 7 w 15"/>
                <a:gd name="T5" fmla="*/ 35 h 35"/>
                <a:gd name="T6" fmla="*/ 7 w 15"/>
                <a:gd name="T7" fmla="*/ 9 h 35"/>
                <a:gd name="T8" fmla="*/ 6 w 15"/>
                <a:gd name="T9" fmla="*/ 10 h 35"/>
                <a:gd name="T10" fmla="*/ 4 w 15"/>
                <a:gd name="T11" fmla="*/ 11 h 35"/>
                <a:gd name="T12" fmla="*/ 2 w 15"/>
                <a:gd name="T13" fmla="*/ 12 h 35"/>
                <a:gd name="T14" fmla="*/ 0 w 15"/>
                <a:gd name="T15" fmla="*/ 12 h 35"/>
                <a:gd name="T16" fmla="*/ 0 w 15"/>
                <a:gd name="T17" fmla="*/ 6 h 35"/>
                <a:gd name="T18" fmla="*/ 6 w 15"/>
                <a:gd name="T19" fmla="*/ 3 h 35"/>
                <a:gd name="T20" fmla="*/ 10 w 15"/>
                <a:gd name="T21" fmla="*/ 0 h 35"/>
                <a:gd name="T22" fmla="*/ 15 w 1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5">
                  <a:moveTo>
                    <a:pt x="15" y="0"/>
                  </a:moveTo>
                  <a:cubicBezTo>
                    <a:pt x="15" y="35"/>
                    <a:pt x="15" y="35"/>
                    <a:pt x="15" y="35"/>
                  </a:cubicBezTo>
                  <a:cubicBezTo>
                    <a:pt x="7" y="35"/>
                    <a:pt x="7" y="35"/>
                    <a:pt x="7" y="35"/>
                  </a:cubicBezTo>
                  <a:cubicBezTo>
                    <a:pt x="7" y="9"/>
                    <a:pt x="7" y="9"/>
                    <a:pt x="7" y="9"/>
                  </a:cubicBezTo>
                  <a:cubicBezTo>
                    <a:pt x="7" y="9"/>
                    <a:pt x="6" y="10"/>
                    <a:pt x="6" y="10"/>
                  </a:cubicBezTo>
                  <a:cubicBezTo>
                    <a:pt x="5" y="10"/>
                    <a:pt x="5" y="11"/>
                    <a:pt x="4" y="11"/>
                  </a:cubicBezTo>
                  <a:cubicBezTo>
                    <a:pt x="3" y="11"/>
                    <a:pt x="3" y="11"/>
                    <a:pt x="2" y="12"/>
                  </a:cubicBezTo>
                  <a:cubicBezTo>
                    <a:pt x="1" y="12"/>
                    <a:pt x="1" y="12"/>
                    <a:pt x="0" y="12"/>
                  </a:cubicBezTo>
                  <a:cubicBezTo>
                    <a:pt x="0" y="6"/>
                    <a:pt x="0" y="6"/>
                    <a:pt x="0" y="6"/>
                  </a:cubicBezTo>
                  <a:cubicBezTo>
                    <a:pt x="2" y="5"/>
                    <a:pt x="4" y="4"/>
                    <a:pt x="6" y="3"/>
                  </a:cubicBezTo>
                  <a:cubicBezTo>
                    <a:pt x="7" y="3"/>
                    <a:pt x="9" y="2"/>
                    <a:pt x="10" y="0"/>
                  </a:cubicBezTo>
                  <a:lnTo>
                    <a:pt x="15" y="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269"/>
            <p:cNvSpPr>
              <a:spLocks noEditPoints="1"/>
            </p:cNvSpPr>
            <p:nvPr/>
          </p:nvSpPr>
          <p:spPr bwMode="auto">
            <a:xfrm>
              <a:off x="1809" y="2966"/>
              <a:ext cx="41" cy="60"/>
            </a:xfrm>
            <a:custGeom>
              <a:avLst/>
              <a:gdLst>
                <a:gd name="T0" fmla="*/ 12 w 24"/>
                <a:gd name="T1" fmla="*/ 35 h 35"/>
                <a:gd name="T2" fmla="*/ 0 w 24"/>
                <a:gd name="T3" fmla="*/ 18 h 35"/>
                <a:gd name="T4" fmla="*/ 3 w 24"/>
                <a:gd name="T5" fmla="*/ 4 h 35"/>
                <a:gd name="T6" fmla="*/ 13 w 24"/>
                <a:gd name="T7" fmla="*/ 0 h 35"/>
                <a:gd name="T8" fmla="*/ 24 w 24"/>
                <a:gd name="T9" fmla="*/ 17 h 35"/>
                <a:gd name="T10" fmla="*/ 21 w 24"/>
                <a:gd name="T11" fmla="*/ 30 h 35"/>
                <a:gd name="T12" fmla="*/ 12 w 24"/>
                <a:gd name="T13" fmla="*/ 35 h 35"/>
                <a:gd name="T14" fmla="*/ 12 w 24"/>
                <a:gd name="T15" fmla="*/ 5 h 35"/>
                <a:gd name="T16" fmla="*/ 7 w 24"/>
                <a:gd name="T17" fmla="*/ 18 h 35"/>
                <a:gd name="T18" fmla="*/ 12 w 24"/>
                <a:gd name="T19" fmla="*/ 29 h 35"/>
                <a:gd name="T20" fmla="*/ 17 w 24"/>
                <a:gd name="T21" fmla="*/ 17 h 35"/>
                <a:gd name="T22" fmla="*/ 12 w 24"/>
                <a:gd name="T23"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5">
                  <a:moveTo>
                    <a:pt x="12" y="35"/>
                  </a:moveTo>
                  <a:cubicBezTo>
                    <a:pt x="4" y="35"/>
                    <a:pt x="0" y="29"/>
                    <a:pt x="0" y="18"/>
                  </a:cubicBezTo>
                  <a:cubicBezTo>
                    <a:pt x="0" y="12"/>
                    <a:pt x="1" y="7"/>
                    <a:pt x="3" y="4"/>
                  </a:cubicBezTo>
                  <a:cubicBezTo>
                    <a:pt x="5" y="1"/>
                    <a:pt x="8" y="0"/>
                    <a:pt x="13" y="0"/>
                  </a:cubicBezTo>
                  <a:cubicBezTo>
                    <a:pt x="21" y="0"/>
                    <a:pt x="24" y="5"/>
                    <a:pt x="24" y="17"/>
                  </a:cubicBezTo>
                  <a:cubicBezTo>
                    <a:pt x="24" y="23"/>
                    <a:pt x="23" y="27"/>
                    <a:pt x="21" y="30"/>
                  </a:cubicBezTo>
                  <a:cubicBezTo>
                    <a:pt x="19" y="33"/>
                    <a:pt x="16" y="35"/>
                    <a:pt x="12" y="35"/>
                  </a:cubicBezTo>
                  <a:close/>
                  <a:moveTo>
                    <a:pt x="12" y="5"/>
                  </a:moveTo>
                  <a:cubicBezTo>
                    <a:pt x="9" y="5"/>
                    <a:pt x="7" y="10"/>
                    <a:pt x="7" y="18"/>
                  </a:cubicBezTo>
                  <a:cubicBezTo>
                    <a:pt x="7" y="25"/>
                    <a:pt x="9" y="29"/>
                    <a:pt x="12" y="29"/>
                  </a:cubicBezTo>
                  <a:cubicBezTo>
                    <a:pt x="15" y="29"/>
                    <a:pt x="17" y="25"/>
                    <a:pt x="17" y="17"/>
                  </a:cubicBezTo>
                  <a:cubicBezTo>
                    <a:pt x="17" y="9"/>
                    <a:pt x="15" y="5"/>
                    <a:pt x="12" y="5"/>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270"/>
            <p:cNvSpPr>
              <a:spLocks noEditPoints="1"/>
            </p:cNvSpPr>
            <p:nvPr/>
          </p:nvSpPr>
          <p:spPr bwMode="auto">
            <a:xfrm>
              <a:off x="1709" y="3048"/>
              <a:ext cx="41" cy="62"/>
            </a:xfrm>
            <a:custGeom>
              <a:avLst/>
              <a:gdLst>
                <a:gd name="T0" fmla="*/ 12 w 24"/>
                <a:gd name="T1" fmla="*/ 36 h 36"/>
                <a:gd name="T2" fmla="*/ 0 w 24"/>
                <a:gd name="T3" fmla="*/ 19 h 36"/>
                <a:gd name="T4" fmla="*/ 3 w 24"/>
                <a:gd name="T5" fmla="*/ 5 h 36"/>
                <a:gd name="T6" fmla="*/ 12 w 24"/>
                <a:gd name="T7" fmla="*/ 0 h 36"/>
                <a:gd name="T8" fmla="*/ 24 w 24"/>
                <a:gd name="T9" fmla="*/ 18 h 36"/>
                <a:gd name="T10" fmla="*/ 21 w 24"/>
                <a:gd name="T11" fmla="*/ 31 h 36"/>
                <a:gd name="T12" fmla="*/ 12 w 24"/>
                <a:gd name="T13" fmla="*/ 36 h 36"/>
                <a:gd name="T14" fmla="*/ 12 w 24"/>
                <a:gd name="T15" fmla="*/ 6 h 36"/>
                <a:gd name="T16" fmla="*/ 7 w 24"/>
                <a:gd name="T17" fmla="*/ 18 h 36"/>
                <a:gd name="T18" fmla="*/ 12 w 24"/>
                <a:gd name="T19" fmla="*/ 30 h 36"/>
                <a:gd name="T20" fmla="*/ 17 w 24"/>
                <a:gd name="T21" fmla="*/ 18 h 36"/>
                <a:gd name="T22" fmla="*/ 12 w 24"/>
                <a:gd name="T23"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6">
                  <a:moveTo>
                    <a:pt x="12" y="36"/>
                  </a:moveTo>
                  <a:cubicBezTo>
                    <a:pt x="4" y="36"/>
                    <a:pt x="0" y="30"/>
                    <a:pt x="0" y="19"/>
                  </a:cubicBezTo>
                  <a:cubicBezTo>
                    <a:pt x="0" y="13"/>
                    <a:pt x="1" y="8"/>
                    <a:pt x="3" y="5"/>
                  </a:cubicBezTo>
                  <a:cubicBezTo>
                    <a:pt x="5" y="2"/>
                    <a:pt x="8" y="0"/>
                    <a:pt x="12" y="0"/>
                  </a:cubicBezTo>
                  <a:cubicBezTo>
                    <a:pt x="20" y="0"/>
                    <a:pt x="24" y="6"/>
                    <a:pt x="24" y="18"/>
                  </a:cubicBezTo>
                  <a:cubicBezTo>
                    <a:pt x="24" y="24"/>
                    <a:pt x="23" y="28"/>
                    <a:pt x="21" y="31"/>
                  </a:cubicBezTo>
                  <a:cubicBezTo>
                    <a:pt x="19" y="34"/>
                    <a:pt x="16" y="36"/>
                    <a:pt x="12" y="36"/>
                  </a:cubicBezTo>
                  <a:close/>
                  <a:moveTo>
                    <a:pt x="12" y="6"/>
                  </a:moveTo>
                  <a:cubicBezTo>
                    <a:pt x="9" y="6"/>
                    <a:pt x="7" y="10"/>
                    <a:pt x="7" y="18"/>
                  </a:cubicBezTo>
                  <a:cubicBezTo>
                    <a:pt x="7" y="26"/>
                    <a:pt x="9" y="30"/>
                    <a:pt x="12" y="30"/>
                  </a:cubicBezTo>
                  <a:cubicBezTo>
                    <a:pt x="15" y="30"/>
                    <a:pt x="17" y="26"/>
                    <a:pt x="17" y="18"/>
                  </a:cubicBezTo>
                  <a:cubicBezTo>
                    <a:pt x="17" y="10"/>
                    <a:pt x="15" y="6"/>
                    <a:pt x="12" y="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271"/>
            <p:cNvSpPr>
              <a:spLocks noEditPoints="1"/>
            </p:cNvSpPr>
            <p:nvPr/>
          </p:nvSpPr>
          <p:spPr bwMode="auto">
            <a:xfrm>
              <a:off x="1761" y="3048"/>
              <a:ext cx="41" cy="62"/>
            </a:xfrm>
            <a:custGeom>
              <a:avLst/>
              <a:gdLst>
                <a:gd name="T0" fmla="*/ 12 w 24"/>
                <a:gd name="T1" fmla="*/ 36 h 36"/>
                <a:gd name="T2" fmla="*/ 0 w 24"/>
                <a:gd name="T3" fmla="*/ 19 h 36"/>
                <a:gd name="T4" fmla="*/ 3 w 24"/>
                <a:gd name="T5" fmla="*/ 5 h 36"/>
                <a:gd name="T6" fmla="*/ 13 w 24"/>
                <a:gd name="T7" fmla="*/ 0 h 36"/>
                <a:gd name="T8" fmla="*/ 24 w 24"/>
                <a:gd name="T9" fmla="*/ 18 h 36"/>
                <a:gd name="T10" fmla="*/ 21 w 24"/>
                <a:gd name="T11" fmla="*/ 31 h 36"/>
                <a:gd name="T12" fmla="*/ 12 w 24"/>
                <a:gd name="T13" fmla="*/ 36 h 36"/>
                <a:gd name="T14" fmla="*/ 12 w 24"/>
                <a:gd name="T15" fmla="*/ 6 h 36"/>
                <a:gd name="T16" fmla="*/ 7 w 24"/>
                <a:gd name="T17" fmla="*/ 18 h 36"/>
                <a:gd name="T18" fmla="*/ 12 w 24"/>
                <a:gd name="T19" fmla="*/ 30 h 36"/>
                <a:gd name="T20" fmla="*/ 17 w 24"/>
                <a:gd name="T21" fmla="*/ 18 h 36"/>
                <a:gd name="T22" fmla="*/ 12 w 24"/>
                <a:gd name="T23"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6">
                  <a:moveTo>
                    <a:pt x="12" y="36"/>
                  </a:moveTo>
                  <a:cubicBezTo>
                    <a:pt x="4" y="36"/>
                    <a:pt x="0" y="30"/>
                    <a:pt x="0" y="19"/>
                  </a:cubicBezTo>
                  <a:cubicBezTo>
                    <a:pt x="0" y="13"/>
                    <a:pt x="1" y="8"/>
                    <a:pt x="3" y="5"/>
                  </a:cubicBezTo>
                  <a:cubicBezTo>
                    <a:pt x="5" y="2"/>
                    <a:pt x="8" y="0"/>
                    <a:pt x="13" y="0"/>
                  </a:cubicBezTo>
                  <a:cubicBezTo>
                    <a:pt x="20" y="0"/>
                    <a:pt x="24" y="6"/>
                    <a:pt x="24" y="18"/>
                  </a:cubicBezTo>
                  <a:cubicBezTo>
                    <a:pt x="24" y="24"/>
                    <a:pt x="23" y="28"/>
                    <a:pt x="21" y="31"/>
                  </a:cubicBezTo>
                  <a:cubicBezTo>
                    <a:pt x="19" y="34"/>
                    <a:pt x="16" y="36"/>
                    <a:pt x="12" y="36"/>
                  </a:cubicBezTo>
                  <a:close/>
                  <a:moveTo>
                    <a:pt x="12" y="6"/>
                  </a:moveTo>
                  <a:cubicBezTo>
                    <a:pt x="9" y="6"/>
                    <a:pt x="7" y="10"/>
                    <a:pt x="7" y="18"/>
                  </a:cubicBezTo>
                  <a:cubicBezTo>
                    <a:pt x="7" y="26"/>
                    <a:pt x="9" y="30"/>
                    <a:pt x="12" y="30"/>
                  </a:cubicBezTo>
                  <a:cubicBezTo>
                    <a:pt x="15" y="30"/>
                    <a:pt x="17" y="26"/>
                    <a:pt x="17" y="18"/>
                  </a:cubicBezTo>
                  <a:cubicBezTo>
                    <a:pt x="17" y="10"/>
                    <a:pt x="15" y="6"/>
                    <a:pt x="12" y="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272"/>
            <p:cNvSpPr>
              <a:spLocks/>
            </p:cNvSpPr>
            <p:nvPr/>
          </p:nvSpPr>
          <p:spPr bwMode="auto">
            <a:xfrm>
              <a:off x="1814" y="3048"/>
              <a:ext cx="25" cy="60"/>
            </a:xfrm>
            <a:custGeom>
              <a:avLst/>
              <a:gdLst>
                <a:gd name="T0" fmla="*/ 15 w 15"/>
                <a:gd name="T1" fmla="*/ 0 h 35"/>
                <a:gd name="T2" fmla="*/ 15 w 15"/>
                <a:gd name="T3" fmla="*/ 35 h 35"/>
                <a:gd name="T4" fmla="*/ 7 w 15"/>
                <a:gd name="T5" fmla="*/ 35 h 35"/>
                <a:gd name="T6" fmla="*/ 7 w 15"/>
                <a:gd name="T7" fmla="*/ 9 h 35"/>
                <a:gd name="T8" fmla="*/ 6 w 15"/>
                <a:gd name="T9" fmla="*/ 10 h 35"/>
                <a:gd name="T10" fmla="*/ 4 w 15"/>
                <a:gd name="T11" fmla="*/ 11 h 35"/>
                <a:gd name="T12" fmla="*/ 2 w 15"/>
                <a:gd name="T13" fmla="*/ 11 h 35"/>
                <a:gd name="T14" fmla="*/ 0 w 15"/>
                <a:gd name="T15" fmla="*/ 12 h 35"/>
                <a:gd name="T16" fmla="*/ 0 w 15"/>
                <a:gd name="T17" fmla="*/ 5 h 35"/>
                <a:gd name="T18" fmla="*/ 6 w 15"/>
                <a:gd name="T19" fmla="*/ 3 h 35"/>
                <a:gd name="T20" fmla="*/ 10 w 15"/>
                <a:gd name="T21" fmla="*/ 0 h 35"/>
                <a:gd name="T22" fmla="*/ 15 w 1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5">
                  <a:moveTo>
                    <a:pt x="15" y="0"/>
                  </a:moveTo>
                  <a:cubicBezTo>
                    <a:pt x="15" y="35"/>
                    <a:pt x="15" y="35"/>
                    <a:pt x="15" y="35"/>
                  </a:cubicBezTo>
                  <a:cubicBezTo>
                    <a:pt x="7" y="35"/>
                    <a:pt x="7" y="35"/>
                    <a:pt x="7" y="35"/>
                  </a:cubicBezTo>
                  <a:cubicBezTo>
                    <a:pt x="7" y="9"/>
                    <a:pt x="7" y="9"/>
                    <a:pt x="7" y="9"/>
                  </a:cubicBezTo>
                  <a:cubicBezTo>
                    <a:pt x="7" y="9"/>
                    <a:pt x="6" y="9"/>
                    <a:pt x="6" y="10"/>
                  </a:cubicBezTo>
                  <a:cubicBezTo>
                    <a:pt x="5" y="10"/>
                    <a:pt x="5" y="10"/>
                    <a:pt x="4" y="11"/>
                  </a:cubicBezTo>
                  <a:cubicBezTo>
                    <a:pt x="4" y="11"/>
                    <a:pt x="3" y="11"/>
                    <a:pt x="2" y="11"/>
                  </a:cubicBezTo>
                  <a:cubicBezTo>
                    <a:pt x="1" y="11"/>
                    <a:pt x="1" y="12"/>
                    <a:pt x="0" y="12"/>
                  </a:cubicBezTo>
                  <a:cubicBezTo>
                    <a:pt x="0" y="5"/>
                    <a:pt x="0" y="5"/>
                    <a:pt x="0" y="5"/>
                  </a:cubicBezTo>
                  <a:cubicBezTo>
                    <a:pt x="2" y="5"/>
                    <a:pt x="4" y="4"/>
                    <a:pt x="6" y="3"/>
                  </a:cubicBezTo>
                  <a:cubicBezTo>
                    <a:pt x="7" y="2"/>
                    <a:pt x="9" y="1"/>
                    <a:pt x="10" y="0"/>
                  </a:cubicBezTo>
                  <a:lnTo>
                    <a:pt x="15" y="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273"/>
            <p:cNvSpPr>
              <a:spLocks/>
            </p:cNvSpPr>
            <p:nvPr/>
          </p:nvSpPr>
          <p:spPr bwMode="auto">
            <a:xfrm>
              <a:off x="1915" y="2883"/>
              <a:ext cx="25" cy="59"/>
            </a:xfrm>
            <a:custGeom>
              <a:avLst/>
              <a:gdLst>
                <a:gd name="T0" fmla="*/ 15 w 15"/>
                <a:gd name="T1" fmla="*/ 0 h 35"/>
                <a:gd name="T2" fmla="*/ 15 w 15"/>
                <a:gd name="T3" fmla="*/ 35 h 35"/>
                <a:gd name="T4" fmla="*/ 7 w 15"/>
                <a:gd name="T5" fmla="*/ 35 h 35"/>
                <a:gd name="T6" fmla="*/ 7 w 15"/>
                <a:gd name="T7" fmla="*/ 8 h 35"/>
                <a:gd name="T8" fmla="*/ 6 w 15"/>
                <a:gd name="T9" fmla="*/ 9 h 35"/>
                <a:gd name="T10" fmla="*/ 4 w 15"/>
                <a:gd name="T11" fmla="*/ 10 h 35"/>
                <a:gd name="T12" fmla="*/ 2 w 15"/>
                <a:gd name="T13" fmla="*/ 11 h 35"/>
                <a:gd name="T14" fmla="*/ 0 w 15"/>
                <a:gd name="T15" fmla="*/ 11 h 35"/>
                <a:gd name="T16" fmla="*/ 0 w 15"/>
                <a:gd name="T17" fmla="*/ 5 h 35"/>
                <a:gd name="T18" fmla="*/ 6 w 15"/>
                <a:gd name="T19" fmla="*/ 3 h 35"/>
                <a:gd name="T20" fmla="*/ 10 w 15"/>
                <a:gd name="T21" fmla="*/ 0 h 35"/>
                <a:gd name="T22" fmla="*/ 15 w 1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5">
                  <a:moveTo>
                    <a:pt x="15" y="0"/>
                  </a:moveTo>
                  <a:cubicBezTo>
                    <a:pt x="15" y="35"/>
                    <a:pt x="15" y="35"/>
                    <a:pt x="15" y="35"/>
                  </a:cubicBezTo>
                  <a:cubicBezTo>
                    <a:pt x="7" y="35"/>
                    <a:pt x="7" y="35"/>
                    <a:pt x="7" y="35"/>
                  </a:cubicBezTo>
                  <a:cubicBezTo>
                    <a:pt x="7" y="8"/>
                    <a:pt x="7" y="8"/>
                    <a:pt x="7" y="8"/>
                  </a:cubicBezTo>
                  <a:cubicBezTo>
                    <a:pt x="7" y="9"/>
                    <a:pt x="7" y="9"/>
                    <a:pt x="6" y="9"/>
                  </a:cubicBezTo>
                  <a:cubicBezTo>
                    <a:pt x="5" y="10"/>
                    <a:pt x="5" y="10"/>
                    <a:pt x="4" y="10"/>
                  </a:cubicBezTo>
                  <a:cubicBezTo>
                    <a:pt x="4" y="10"/>
                    <a:pt x="3" y="11"/>
                    <a:pt x="2" y="11"/>
                  </a:cubicBezTo>
                  <a:cubicBezTo>
                    <a:pt x="2" y="11"/>
                    <a:pt x="1" y="11"/>
                    <a:pt x="0" y="11"/>
                  </a:cubicBezTo>
                  <a:cubicBezTo>
                    <a:pt x="0" y="5"/>
                    <a:pt x="0" y="5"/>
                    <a:pt x="0" y="5"/>
                  </a:cubicBezTo>
                  <a:cubicBezTo>
                    <a:pt x="2" y="4"/>
                    <a:pt x="4" y="4"/>
                    <a:pt x="6" y="3"/>
                  </a:cubicBezTo>
                  <a:cubicBezTo>
                    <a:pt x="7" y="2"/>
                    <a:pt x="9" y="1"/>
                    <a:pt x="10" y="0"/>
                  </a:cubicBezTo>
                  <a:lnTo>
                    <a:pt x="15" y="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274"/>
            <p:cNvSpPr>
              <a:spLocks noEditPoints="1"/>
            </p:cNvSpPr>
            <p:nvPr/>
          </p:nvSpPr>
          <p:spPr bwMode="auto">
            <a:xfrm>
              <a:off x="1909" y="2966"/>
              <a:ext cx="43" cy="60"/>
            </a:xfrm>
            <a:custGeom>
              <a:avLst/>
              <a:gdLst>
                <a:gd name="T0" fmla="*/ 12 w 25"/>
                <a:gd name="T1" fmla="*/ 35 h 35"/>
                <a:gd name="T2" fmla="*/ 0 w 25"/>
                <a:gd name="T3" fmla="*/ 18 h 35"/>
                <a:gd name="T4" fmla="*/ 3 w 25"/>
                <a:gd name="T5" fmla="*/ 4 h 35"/>
                <a:gd name="T6" fmla="*/ 13 w 25"/>
                <a:gd name="T7" fmla="*/ 0 h 35"/>
                <a:gd name="T8" fmla="*/ 25 w 25"/>
                <a:gd name="T9" fmla="*/ 17 h 35"/>
                <a:gd name="T10" fmla="*/ 21 w 25"/>
                <a:gd name="T11" fmla="*/ 30 h 35"/>
                <a:gd name="T12" fmla="*/ 12 w 25"/>
                <a:gd name="T13" fmla="*/ 35 h 35"/>
                <a:gd name="T14" fmla="*/ 12 w 25"/>
                <a:gd name="T15" fmla="*/ 5 h 35"/>
                <a:gd name="T16" fmla="*/ 7 w 25"/>
                <a:gd name="T17" fmla="*/ 18 h 35"/>
                <a:gd name="T18" fmla="*/ 12 w 25"/>
                <a:gd name="T19" fmla="*/ 29 h 35"/>
                <a:gd name="T20" fmla="*/ 17 w 25"/>
                <a:gd name="T21" fmla="*/ 17 h 35"/>
                <a:gd name="T22" fmla="*/ 12 w 25"/>
                <a:gd name="T23"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35">
                  <a:moveTo>
                    <a:pt x="12" y="35"/>
                  </a:moveTo>
                  <a:cubicBezTo>
                    <a:pt x="4" y="35"/>
                    <a:pt x="0" y="29"/>
                    <a:pt x="0" y="18"/>
                  </a:cubicBezTo>
                  <a:cubicBezTo>
                    <a:pt x="0" y="12"/>
                    <a:pt x="1" y="7"/>
                    <a:pt x="3" y="4"/>
                  </a:cubicBezTo>
                  <a:cubicBezTo>
                    <a:pt x="5" y="1"/>
                    <a:pt x="8" y="0"/>
                    <a:pt x="13" y="0"/>
                  </a:cubicBezTo>
                  <a:cubicBezTo>
                    <a:pt x="21" y="0"/>
                    <a:pt x="25" y="5"/>
                    <a:pt x="25" y="17"/>
                  </a:cubicBezTo>
                  <a:cubicBezTo>
                    <a:pt x="25" y="23"/>
                    <a:pt x="23" y="27"/>
                    <a:pt x="21" y="30"/>
                  </a:cubicBezTo>
                  <a:cubicBezTo>
                    <a:pt x="19" y="33"/>
                    <a:pt x="16" y="35"/>
                    <a:pt x="12" y="35"/>
                  </a:cubicBezTo>
                  <a:close/>
                  <a:moveTo>
                    <a:pt x="12" y="5"/>
                  </a:moveTo>
                  <a:cubicBezTo>
                    <a:pt x="9" y="5"/>
                    <a:pt x="7" y="10"/>
                    <a:pt x="7" y="18"/>
                  </a:cubicBezTo>
                  <a:cubicBezTo>
                    <a:pt x="7" y="25"/>
                    <a:pt x="9" y="29"/>
                    <a:pt x="12" y="29"/>
                  </a:cubicBezTo>
                  <a:cubicBezTo>
                    <a:pt x="15" y="29"/>
                    <a:pt x="17" y="25"/>
                    <a:pt x="17" y="17"/>
                  </a:cubicBezTo>
                  <a:cubicBezTo>
                    <a:pt x="17" y="9"/>
                    <a:pt x="15" y="5"/>
                    <a:pt x="12" y="5"/>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275"/>
            <p:cNvSpPr>
              <a:spLocks noEditPoints="1"/>
            </p:cNvSpPr>
            <p:nvPr/>
          </p:nvSpPr>
          <p:spPr bwMode="auto">
            <a:xfrm>
              <a:off x="1909" y="3048"/>
              <a:ext cx="43" cy="62"/>
            </a:xfrm>
            <a:custGeom>
              <a:avLst/>
              <a:gdLst>
                <a:gd name="T0" fmla="*/ 12 w 25"/>
                <a:gd name="T1" fmla="*/ 36 h 36"/>
                <a:gd name="T2" fmla="*/ 0 w 25"/>
                <a:gd name="T3" fmla="*/ 19 h 36"/>
                <a:gd name="T4" fmla="*/ 3 w 25"/>
                <a:gd name="T5" fmla="*/ 5 h 36"/>
                <a:gd name="T6" fmla="*/ 13 w 25"/>
                <a:gd name="T7" fmla="*/ 0 h 36"/>
                <a:gd name="T8" fmla="*/ 25 w 25"/>
                <a:gd name="T9" fmla="*/ 18 h 36"/>
                <a:gd name="T10" fmla="*/ 21 w 25"/>
                <a:gd name="T11" fmla="*/ 31 h 36"/>
                <a:gd name="T12" fmla="*/ 12 w 25"/>
                <a:gd name="T13" fmla="*/ 36 h 36"/>
                <a:gd name="T14" fmla="*/ 12 w 25"/>
                <a:gd name="T15" fmla="*/ 6 h 36"/>
                <a:gd name="T16" fmla="*/ 7 w 25"/>
                <a:gd name="T17" fmla="*/ 18 h 36"/>
                <a:gd name="T18" fmla="*/ 12 w 25"/>
                <a:gd name="T19" fmla="*/ 30 h 36"/>
                <a:gd name="T20" fmla="*/ 17 w 25"/>
                <a:gd name="T21" fmla="*/ 18 h 36"/>
                <a:gd name="T22" fmla="*/ 12 w 25"/>
                <a:gd name="T23"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36">
                  <a:moveTo>
                    <a:pt x="12" y="36"/>
                  </a:moveTo>
                  <a:cubicBezTo>
                    <a:pt x="4" y="36"/>
                    <a:pt x="0" y="30"/>
                    <a:pt x="0" y="19"/>
                  </a:cubicBezTo>
                  <a:cubicBezTo>
                    <a:pt x="0" y="13"/>
                    <a:pt x="1" y="8"/>
                    <a:pt x="3" y="5"/>
                  </a:cubicBezTo>
                  <a:cubicBezTo>
                    <a:pt x="5" y="2"/>
                    <a:pt x="8" y="0"/>
                    <a:pt x="13" y="0"/>
                  </a:cubicBezTo>
                  <a:cubicBezTo>
                    <a:pt x="21" y="0"/>
                    <a:pt x="25" y="6"/>
                    <a:pt x="25" y="18"/>
                  </a:cubicBezTo>
                  <a:cubicBezTo>
                    <a:pt x="25" y="24"/>
                    <a:pt x="23" y="28"/>
                    <a:pt x="21" y="31"/>
                  </a:cubicBezTo>
                  <a:cubicBezTo>
                    <a:pt x="19" y="34"/>
                    <a:pt x="16" y="36"/>
                    <a:pt x="12" y="36"/>
                  </a:cubicBezTo>
                  <a:close/>
                  <a:moveTo>
                    <a:pt x="12" y="6"/>
                  </a:moveTo>
                  <a:cubicBezTo>
                    <a:pt x="9" y="6"/>
                    <a:pt x="7" y="10"/>
                    <a:pt x="7" y="18"/>
                  </a:cubicBezTo>
                  <a:cubicBezTo>
                    <a:pt x="7" y="26"/>
                    <a:pt x="9" y="30"/>
                    <a:pt x="12" y="30"/>
                  </a:cubicBezTo>
                  <a:cubicBezTo>
                    <a:pt x="15" y="30"/>
                    <a:pt x="17" y="26"/>
                    <a:pt x="17" y="18"/>
                  </a:cubicBezTo>
                  <a:cubicBezTo>
                    <a:pt x="17" y="10"/>
                    <a:pt x="15" y="6"/>
                    <a:pt x="12" y="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276"/>
            <p:cNvSpPr>
              <a:spLocks noEditPoints="1"/>
            </p:cNvSpPr>
            <p:nvPr/>
          </p:nvSpPr>
          <p:spPr bwMode="auto">
            <a:xfrm>
              <a:off x="1858" y="2883"/>
              <a:ext cx="41" cy="59"/>
            </a:xfrm>
            <a:custGeom>
              <a:avLst/>
              <a:gdLst>
                <a:gd name="T0" fmla="*/ 12 w 24"/>
                <a:gd name="T1" fmla="*/ 35 h 35"/>
                <a:gd name="T2" fmla="*/ 0 w 24"/>
                <a:gd name="T3" fmla="*/ 18 h 35"/>
                <a:gd name="T4" fmla="*/ 3 w 24"/>
                <a:gd name="T5" fmla="*/ 5 h 35"/>
                <a:gd name="T6" fmla="*/ 13 w 24"/>
                <a:gd name="T7" fmla="*/ 0 h 35"/>
                <a:gd name="T8" fmla="*/ 24 w 24"/>
                <a:gd name="T9" fmla="*/ 17 h 35"/>
                <a:gd name="T10" fmla="*/ 21 w 24"/>
                <a:gd name="T11" fmla="*/ 31 h 35"/>
                <a:gd name="T12" fmla="*/ 12 w 24"/>
                <a:gd name="T13" fmla="*/ 35 h 35"/>
                <a:gd name="T14" fmla="*/ 12 w 24"/>
                <a:gd name="T15" fmla="*/ 6 h 35"/>
                <a:gd name="T16" fmla="*/ 7 w 24"/>
                <a:gd name="T17" fmla="*/ 18 h 35"/>
                <a:gd name="T18" fmla="*/ 12 w 24"/>
                <a:gd name="T19" fmla="*/ 29 h 35"/>
                <a:gd name="T20" fmla="*/ 17 w 24"/>
                <a:gd name="T21" fmla="*/ 18 h 35"/>
                <a:gd name="T22" fmla="*/ 12 w 24"/>
                <a:gd name="T23"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5">
                  <a:moveTo>
                    <a:pt x="12" y="35"/>
                  </a:moveTo>
                  <a:cubicBezTo>
                    <a:pt x="4" y="35"/>
                    <a:pt x="0" y="30"/>
                    <a:pt x="0" y="18"/>
                  </a:cubicBezTo>
                  <a:cubicBezTo>
                    <a:pt x="0" y="12"/>
                    <a:pt x="1" y="8"/>
                    <a:pt x="3" y="5"/>
                  </a:cubicBezTo>
                  <a:cubicBezTo>
                    <a:pt x="5" y="1"/>
                    <a:pt x="8" y="0"/>
                    <a:pt x="13" y="0"/>
                  </a:cubicBezTo>
                  <a:cubicBezTo>
                    <a:pt x="20" y="0"/>
                    <a:pt x="24" y="6"/>
                    <a:pt x="24" y="17"/>
                  </a:cubicBezTo>
                  <a:cubicBezTo>
                    <a:pt x="24" y="23"/>
                    <a:pt x="23" y="28"/>
                    <a:pt x="21" y="31"/>
                  </a:cubicBezTo>
                  <a:cubicBezTo>
                    <a:pt x="19" y="34"/>
                    <a:pt x="16" y="35"/>
                    <a:pt x="12" y="35"/>
                  </a:cubicBezTo>
                  <a:close/>
                  <a:moveTo>
                    <a:pt x="12" y="6"/>
                  </a:moveTo>
                  <a:cubicBezTo>
                    <a:pt x="9" y="6"/>
                    <a:pt x="7" y="10"/>
                    <a:pt x="7" y="18"/>
                  </a:cubicBezTo>
                  <a:cubicBezTo>
                    <a:pt x="7" y="26"/>
                    <a:pt x="9" y="29"/>
                    <a:pt x="12" y="29"/>
                  </a:cubicBezTo>
                  <a:cubicBezTo>
                    <a:pt x="15" y="29"/>
                    <a:pt x="17" y="26"/>
                    <a:pt x="17" y="18"/>
                  </a:cubicBezTo>
                  <a:cubicBezTo>
                    <a:pt x="17" y="10"/>
                    <a:pt x="15" y="6"/>
                    <a:pt x="12" y="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277"/>
            <p:cNvSpPr>
              <a:spLocks/>
            </p:cNvSpPr>
            <p:nvPr/>
          </p:nvSpPr>
          <p:spPr bwMode="auto">
            <a:xfrm>
              <a:off x="1863" y="2965"/>
              <a:ext cx="26" cy="59"/>
            </a:xfrm>
            <a:custGeom>
              <a:avLst/>
              <a:gdLst>
                <a:gd name="T0" fmla="*/ 15 w 15"/>
                <a:gd name="T1" fmla="*/ 0 h 35"/>
                <a:gd name="T2" fmla="*/ 15 w 15"/>
                <a:gd name="T3" fmla="*/ 35 h 35"/>
                <a:gd name="T4" fmla="*/ 7 w 15"/>
                <a:gd name="T5" fmla="*/ 35 h 35"/>
                <a:gd name="T6" fmla="*/ 7 w 15"/>
                <a:gd name="T7" fmla="*/ 9 h 35"/>
                <a:gd name="T8" fmla="*/ 6 w 15"/>
                <a:gd name="T9" fmla="*/ 10 h 35"/>
                <a:gd name="T10" fmla="*/ 4 w 15"/>
                <a:gd name="T11" fmla="*/ 11 h 35"/>
                <a:gd name="T12" fmla="*/ 2 w 15"/>
                <a:gd name="T13" fmla="*/ 12 h 35"/>
                <a:gd name="T14" fmla="*/ 0 w 15"/>
                <a:gd name="T15" fmla="*/ 12 h 35"/>
                <a:gd name="T16" fmla="*/ 0 w 15"/>
                <a:gd name="T17" fmla="*/ 6 h 35"/>
                <a:gd name="T18" fmla="*/ 6 w 15"/>
                <a:gd name="T19" fmla="*/ 3 h 35"/>
                <a:gd name="T20" fmla="*/ 10 w 15"/>
                <a:gd name="T21" fmla="*/ 0 h 35"/>
                <a:gd name="T22" fmla="*/ 15 w 1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5">
                  <a:moveTo>
                    <a:pt x="15" y="0"/>
                  </a:moveTo>
                  <a:cubicBezTo>
                    <a:pt x="15" y="35"/>
                    <a:pt x="15" y="35"/>
                    <a:pt x="15" y="35"/>
                  </a:cubicBezTo>
                  <a:cubicBezTo>
                    <a:pt x="7" y="35"/>
                    <a:pt x="7" y="35"/>
                    <a:pt x="7" y="35"/>
                  </a:cubicBezTo>
                  <a:cubicBezTo>
                    <a:pt x="7" y="9"/>
                    <a:pt x="7" y="9"/>
                    <a:pt x="7" y="9"/>
                  </a:cubicBezTo>
                  <a:cubicBezTo>
                    <a:pt x="7" y="9"/>
                    <a:pt x="6" y="10"/>
                    <a:pt x="6" y="10"/>
                  </a:cubicBezTo>
                  <a:cubicBezTo>
                    <a:pt x="5" y="10"/>
                    <a:pt x="5" y="11"/>
                    <a:pt x="4" y="11"/>
                  </a:cubicBezTo>
                  <a:cubicBezTo>
                    <a:pt x="3" y="11"/>
                    <a:pt x="3" y="11"/>
                    <a:pt x="2" y="12"/>
                  </a:cubicBezTo>
                  <a:cubicBezTo>
                    <a:pt x="1" y="12"/>
                    <a:pt x="1" y="12"/>
                    <a:pt x="0" y="12"/>
                  </a:cubicBezTo>
                  <a:cubicBezTo>
                    <a:pt x="0" y="6"/>
                    <a:pt x="0" y="6"/>
                    <a:pt x="0" y="6"/>
                  </a:cubicBezTo>
                  <a:cubicBezTo>
                    <a:pt x="2" y="5"/>
                    <a:pt x="4" y="4"/>
                    <a:pt x="6" y="3"/>
                  </a:cubicBezTo>
                  <a:cubicBezTo>
                    <a:pt x="7" y="3"/>
                    <a:pt x="9" y="2"/>
                    <a:pt x="10" y="0"/>
                  </a:cubicBezTo>
                  <a:lnTo>
                    <a:pt x="15" y="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278"/>
            <p:cNvSpPr>
              <a:spLocks noEditPoints="1"/>
            </p:cNvSpPr>
            <p:nvPr/>
          </p:nvSpPr>
          <p:spPr bwMode="auto">
            <a:xfrm>
              <a:off x="1858" y="3048"/>
              <a:ext cx="41" cy="62"/>
            </a:xfrm>
            <a:custGeom>
              <a:avLst/>
              <a:gdLst>
                <a:gd name="T0" fmla="*/ 12 w 24"/>
                <a:gd name="T1" fmla="*/ 36 h 36"/>
                <a:gd name="T2" fmla="*/ 0 w 24"/>
                <a:gd name="T3" fmla="*/ 19 h 36"/>
                <a:gd name="T4" fmla="*/ 3 w 24"/>
                <a:gd name="T5" fmla="*/ 5 h 36"/>
                <a:gd name="T6" fmla="*/ 13 w 24"/>
                <a:gd name="T7" fmla="*/ 0 h 36"/>
                <a:gd name="T8" fmla="*/ 24 w 24"/>
                <a:gd name="T9" fmla="*/ 18 h 36"/>
                <a:gd name="T10" fmla="*/ 21 w 24"/>
                <a:gd name="T11" fmla="*/ 31 h 36"/>
                <a:gd name="T12" fmla="*/ 12 w 24"/>
                <a:gd name="T13" fmla="*/ 36 h 36"/>
                <a:gd name="T14" fmla="*/ 12 w 24"/>
                <a:gd name="T15" fmla="*/ 6 h 36"/>
                <a:gd name="T16" fmla="*/ 7 w 24"/>
                <a:gd name="T17" fmla="*/ 18 h 36"/>
                <a:gd name="T18" fmla="*/ 12 w 24"/>
                <a:gd name="T19" fmla="*/ 30 h 36"/>
                <a:gd name="T20" fmla="*/ 17 w 24"/>
                <a:gd name="T21" fmla="*/ 18 h 36"/>
                <a:gd name="T22" fmla="*/ 12 w 24"/>
                <a:gd name="T23"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6">
                  <a:moveTo>
                    <a:pt x="12" y="36"/>
                  </a:moveTo>
                  <a:cubicBezTo>
                    <a:pt x="4" y="36"/>
                    <a:pt x="0" y="30"/>
                    <a:pt x="0" y="19"/>
                  </a:cubicBezTo>
                  <a:cubicBezTo>
                    <a:pt x="0" y="13"/>
                    <a:pt x="1" y="8"/>
                    <a:pt x="3" y="5"/>
                  </a:cubicBezTo>
                  <a:cubicBezTo>
                    <a:pt x="5" y="2"/>
                    <a:pt x="8" y="0"/>
                    <a:pt x="13" y="0"/>
                  </a:cubicBezTo>
                  <a:cubicBezTo>
                    <a:pt x="20" y="0"/>
                    <a:pt x="24" y="6"/>
                    <a:pt x="24" y="18"/>
                  </a:cubicBezTo>
                  <a:cubicBezTo>
                    <a:pt x="24" y="24"/>
                    <a:pt x="23" y="28"/>
                    <a:pt x="21" y="31"/>
                  </a:cubicBezTo>
                  <a:cubicBezTo>
                    <a:pt x="19" y="34"/>
                    <a:pt x="16" y="36"/>
                    <a:pt x="12" y="36"/>
                  </a:cubicBezTo>
                  <a:close/>
                  <a:moveTo>
                    <a:pt x="12" y="6"/>
                  </a:moveTo>
                  <a:cubicBezTo>
                    <a:pt x="9" y="6"/>
                    <a:pt x="7" y="10"/>
                    <a:pt x="7" y="18"/>
                  </a:cubicBezTo>
                  <a:cubicBezTo>
                    <a:pt x="7" y="26"/>
                    <a:pt x="9" y="30"/>
                    <a:pt x="12" y="30"/>
                  </a:cubicBezTo>
                  <a:cubicBezTo>
                    <a:pt x="15" y="30"/>
                    <a:pt x="17" y="26"/>
                    <a:pt x="17" y="18"/>
                  </a:cubicBezTo>
                  <a:cubicBezTo>
                    <a:pt x="17" y="10"/>
                    <a:pt x="15" y="6"/>
                    <a:pt x="12" y="6"/>
                  </a:cubicBez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279"/>
            <p:cNvSpPr>
              <a:spLocks noChangeArrowheads="1"/>
            </p:cNvSpPr>
            <p:nvPr/>
          </p:nvSpPr>
          <p:spPr bwMode="auto">
            <a:xfrm>
              <a:off x="1617" y="2091"/>
              <a:ext cx="492" cy="493"/>
            </a:xfrm>
            <a:prstGeom prst="rect">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280"/>
            <p:cNvSpPr>
              <a:spLocks/>
            </p:cNvSpPr>
            <p:nvPr/>
          </p:nvSpPr>
          <p:spPr bwMode="auto">
            <a:xfrm>
              <a:off x="1703" y="2179"/>
              <a:ext cx="36" cy="83"/>
            </a:xfrm>
            <a:custGeom>
              <a:avLst/>
              <a:gdLst>
                <a:gd name="T0" fmla="*/ 21 w 21"/>
                <a:gd name="T1" fmla="*/ 0 h 49"/>
                <a:gd name="T2" fmla="*/ 21 w 21"/>
                <a:gd name="T3" fmla="*/ 49 h 49"/>
                <a:gd name="T4" fmla="*/ 11 w 21"/>
                <a:gd name="T5" fmla="*/ 49 h 49"/>
                <a:gd name="T6" fmla="*/ 11 w 21"/>
                <a:gd name="T7" fmla="*/ 12 h 49"/>
                <a:gd name="T8" fmla="*/ 8 w 21"/>
                <a:gd name="T9" fmla="*/ 13 h 49"/>
                <a:gd name="T10" fmla="*/ 6 w 21"/>
                <a:gd name="T11" fmla="*/ 15 h 49"/>
                <a:gd name="T12" fmla="*/ 3 w 21"/>
                <a:gd name="T13" fmla="*/ 16 h 49"/>
                <a:gd name="T14" fmla="*/ 0 w 21"/>
                <a:gd name="T15" fmla="*/ 16 h 49"/>
                <a:gd name="T16" fmla="*/ 0 w 21"/>
                <a:gd name="T17" fmla="*/ 7 h 49"/>
                <a:gd name="T18" fmla="*/ 8 w 21"/>
                <a:gd name="T19" fmla="*/ 4 h 49"/>
                <a:gd name="T20" fmla="*/ 15 w 21"/>
                <a:gd name="T21" fmla="*/ 0 h 49"/>
                <a:gd name="T22" fmla="*/ 21 w 21"/>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21" y="0"/>
                  </a:moveTo>
                  <a:cubicBezTo>
                    <a:pt x="21" y="49"/>
                    <a:pt x="21" y="49"/>
                    <a:pt x="21" y="49"/>
                  </a:cubicBezTo>
                  <a:cubicBezTo>
                    <a:pt x="11" y="49"/>
                    <a:pt x="11" y="49"/>
                    <a:pt x="11" y="49"/>
                  </a:cubicBezTo>
                  <a:cubicBezTo>
                    <a:pt x="11" y="12"/>
                    <a:pt x="11" y="12"/>
                    <a:pt x="11" y="12"/>
                  </a:cubicBezTo>
                  <a:cubicBezTo>
                    <a:pt x="10" y="12"/>
                    <a:pt x="9" y="13"/>
                    <a:pt x="8" y="13"/>
                  </a:cubicBezTo>
                  <a:cubicBezTo>
                    <a:pt x="8" y="14"/>
                    <a:pt x="7" y="14"/>
                    <a:pt x="6" y="15"/>
                  </a:cubicBezTo>
                  <a:cubicBezTo>
                    <a:pt x="5" y="15"/>
                    <a:pt x="4" y="15"/>
                    <a:pt x="3" y="16"/>
                  </a:cubicBezTo>
                  <a:cubicBezTo>
                    <a:pt x="2" y="16"/>
                    <a:pt x="1" y="16"/>
                    <a:pt x="0" y="16"/>
                  </a:cubicBezTo>
                  <a:cubicBezTo>
                    <a:pt x="0" y="7"/>
                    <a:pt x="0" y="7"/>
                    <a:pt x="0" y="7"/>
                  </a:cubicBezTo>
                  <a:cubicBezTo>
                    <a:pt x="3" y="6"/>
                    <a:pt x="6" y="5"/>
                    <a:pt x="8" y="4"/>
                  </a:cubicBezTo>
                  <a:cubicBezTo>
                    <a:pt x="11" y="3"/>
                    <a:pt x="13" y="2"/>
                    <a:pt x="15" y="0"/>
                  </a:cubicBezTo>
                  <a:lnTo>
                    <a:pt x="21"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281"/>
            <p:cNvSpPr>
              <a:spLocks noEditPoints="1"/>
            </p:cNvSpPr>
            <p:nvPr/>
          </p:nvSpPr>
          <p:spPr bwMode="auto">
            <a:xfrm>
              <a:off x="1768" y="2179"/>
              <a:ext cx="58" cy="83"/>
            </a:xfrm>
            <a:custGeom>
              <a:avLst/>
              <a:gdLst>
                <a:gd name="T0" fmla="*/ 17 w 34"/>
                <a:gd name="T1" fmla="*/ 49 h 49"/>
                <a:gd name="T2" fmla="*/ 0 w 34"/>
                <a:gd name="T3" fmla="*/ 26 h 49"/>
                <a:gd name="T4" fmla="*/ 4 w 34"/>
                <a:gd name="T5" fmla="*/ 7 h 49"/>
                <a:gd name="T6" fmla="*/ 17 w 34"/>
                <a:gd name="T7" fmla="*/ 0 h 49"/>
                <a:gd name="T8" fmla="*/ 34 w 34"/>
                <a:gd name="T9" fmla="*/ 25 h 49"/>
                <a:gd name="T10" fmla="*/ 29 w 34"/>
                <a:gd name="T11" fmla="*/ 43 h 49"/>
                <a:gd name="T12" fmla="*/ 17 w 34"/>
                <a:gd name="T13" fmla="*/ 49 h 49"/>
                <a:gd name="T14" fmla="*/ 17 w 34"/>
                <a:gd name="T15" fmla="*/ 8 h 49"/>
                <a:gd name="T16" fmla="*/ 10 w 34"/>
                <a:gd name="T17" fmla="*/ 25 h 49"/>
                <a:gd name="T18" fmla="*/ 17 w 34"/>
                <a:gd name="T19" fmla="*/ 41 h 49"/>
                <a:gd name="T20" fmla="*/ 23 w 34"/>
                <a:gd name="T21" fmla="*/ 25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2"/>
                    <a:pt x="0" y="26"/>
                  </a:cubicBezTo>
                  <a:cubicBezTo>
                    <a:pt x="0" y="17"/>
                    <a:pt x="1" y="11"/>
                    <a:pt x="4" y="7"/>
                  </a:cubicBezTo>
                  <a:cubicBezTo>
                    <a:pt x="7" y="3"/>
                    <a:pt x="12" y="0"/>
                    <a:pt x="17" y="0"/>
                  </a:cubicBezTo>
                  <a:cubicBezTo>
                    <a:pt x="28" y="0"/>
                    <a:pt x="34" y="8"/>
                    <a:pt x="34" y="25"/>
                  </a:cubicBezTo>
                  <a:cubicBezTo>
                    <a:pt x="34" y="33"/>
                    <a:pt x="32" y="39"/>
                    <a:pt x="29" y="43"/>
                  </a:cubicBezTo>
                  <a:cubicBezTo>
                    <a:pt x="26" y="47"/>
                    <a:pt x="22" y="49"/>
                    <a:pt x="17" y="49"/>
                  </a:cubicBezTo>
                  <a:close/>
                  <a:moveTo>
                    <a:pt x="17" y="8"/>
                  </a:moveTo>
                  <a:cubicBezTo>
                    <a:pt x="12" y="8"/>
                    <a:pt x="10" y="14"/>
                    <a:pt x="10" y="25"/>
                  </a:cubicBezTo>
                  <a:cubicBezTo>
                    <a:pt x="10" y="36"/>
                    <a:pt x="12" y="41"/>
                    <a:pt x="17" y="41"/>
                  </a:cubicBezTo>
                  <a:cubicBezTo>
                    <a:pt x="21" y="41"/>
                    <a:pt x="23" y="36"/>
                    <a:pt x="23" y="25"/>
                  </a:cubicBezTo>
                  <a:cubicBezTo>
                    <a:pt x="23" y="14"/>
                    <a:pt x="21" y="8"/>
                    <a:pt x="17"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282"/>
            <p:cNvSpPr>
              <a:spLocks/>
            </p:cNvSpPr>
            <p:nvPr/>
          </p:nvSpPr>
          <p:spPr bwMode="auto">
            <a:xfrm>
              <a:off x="1841" y="2179"/>
              <a:ext cx="36" cy="83"/>
            </a:xfrm>
            <a:custGeom>
              <a:avLst/>
              <a:gdLst>
                <a:gd name="T0" fmla="*/ 21 w 21"/>
                <a:gd name="T1" fmla="*/ 0 h 49"/>
                <a:gd name="T2" fmla="*/ 21 w 21"/>
                <a:gd name="T3" fmla="*/ 49 h 49"/>
                <a:gd name="T4" fmla="*/ 10 w 21"/>
                <a:gd name="T5" fmla="*/ 49 h 49"/>
                <a:gd name="T6" fmla="*/ 10 w 21"/>
                <a:gd name="T7" fmla="*/ 12 h 49"/>
                <a:gd name="T8" fmla="*/ 8 w 21"/>
                <a:gd name="T9" fmla="*/ 13 h 49"/>
                <a:gd name="T10" fmla="*/ 6 w 21"/>
                <a:gd name="T11" fmla="*/ 15 h 49"/>
                <a:gd name="T12" fmla="*/ 3 w 21"/>
                <a:gd name="T13" fmla="*/ 16 h 49"/>
                <a:gd name="T14" fmla="*/ 0 w 21"/>
                <a:gd name="T15" fmla="*/ 16 h 49"/>
                <a:gd name="T16" fmla="*/ 0 w 21"/>
                <a:gd name="T17" fmla="*/ 7 h 49"/>
                <a:gd name="T18" fmla="*/ 8 w 21"/>
                <a:gd name="T19" fmla="*/ 4 h 49"/>
                <a:gd name="T20" fmla="*/ 14 w 21"/>
                <a:gd name="T21" fmla="*/ 0 h 49"/>
                <a:gd name="T22" fmla="*/ 21 w 21"/>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21" y="0"/>
                  </a:moveTo>
                  <a:cubicBezTo>
                    <a:pt x="21" y="49"/>
                    <a:pt x="21" y="49"/>
                    <a:pt x="21" y="49"/>
                  </a:cubicBezTo>
                  <a:cubicBezTo>
                    <a:pt x="10" y="49"/>
                    <a:pt x="10" y="49"/>
                    <a:pt x="10" y="49"/>
                  </a:cubicBezTo>
                  <a:cubicBezTo>
                    <a:pt x="10" y="12"/>
                    <a:pt x="10" y="12"/>
                    <a:pt x="10" y="12"/>
                  </a:cubicBezTo>
                  <a:cubicBezTo>
                    <a:pt x="10" y="12"/>
                    <a:pt x="9" y="13"/>
                    <a:pt x="8" y="13"/>
                  </a:cubicBezTo>
                  <a:cubicBezTo>
                    <a:pt x="8" y="14"/>
                    <a:pt x="7" y="14"/>
                    <a:pt x="6" y="15"/>
                  </a:cubicBezTo>
                  <a:cubicBezTo>
                    <a:pt x="5" y="15"/>
                    <a:pt x="4" y="15"/>
                    <a:pt x="3" y="16"/>
                  </a:cubicBezTo>
                  <a:cubicBezTo>
                    <a:pt x="2" y="16"/>
                    <a:pt x="1" y="16"/>
                    <a:pt x="0" y="16"/>
                  </a:cubicBezTo>
                  <a:cubicBezTo>
                    <a:pt x="0" y="7"/>
                    <a:pt x="0" y="7"/>
                    <a:pt x="0" y="7"/>
                  </a:cubicBezTo>
                  <a:cubicBezTo>
                    <a:pt x="3" y="6"/>
                    <a:pt x="6" y="5"/>
                    <a:pt x="8" y="4"/>
                  </a:cubicBezTo>
                  <a:cubicBezTo>
                    <a:pt x="10" y="3"/>
                    <a:pt x="12" y="2"/>
                    <a:pt x="14" y="0"/>
                  </a:cubicBezTo>
                  <a:lnTo>
                    <a:pt x="21"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283"/>
            <p:cNvSpPr>
              <a:spLocks noEditPoints="1"/>
            </p:cNvSpPr>
            <p:nvPr/>
          </p:nvSpPr>
          <p:spPr bwMode="auto">
            <a:xfrm>
              <a:off x="1696" y="2295"/>
              <a:ext cx="58" cy="84"/>
            </a:xfrm>
            <a:custGeom>
              <a:avLst/>
              <a:gdLst>
                <a:gd name="T0" fmla="*/ 17 w 34"/>
                <a:gd name="T1" fmla="*/ 49 h 49"/>
                <a:gd name="T2" fmla="*/ 0 w 34"/>
                <a:gd name="T3" fmla="*/ 25 h 49"/>
                <a:gd name="T4" fmla="*/ 4 w 34"/>
                <a:gd name="T5" fmla="*/ 7 h 49"/>
                <a:gd name="T6" fmla="*/ 18 w 34"/>
                <a:gd name="T7" fmla="*/ 0 h 49"/>
                <a:gd name="T8" fmla="*/ 34 w 34"/>
                <a:gd name="T9" fmla="*/ 24 h 49"/>
                <a:gd name="T10" fmla="*/ 30 w 34"/>
                <a:gd name="T11" fmla="*/ 43 h 49"/>
                <a:gd name="T12" fmla="*/ 17 w 34"/>
                <a:gd name="T13" fmla="*/ 49 h 49"/>
                <a:gd name="T14" fmla="*/ 17 w 34"/>
                <a:gd name="T15" fmla="*/ 8 h 49"/>
                <a:gd name="T16" fmla="*/ 10 w 34"/>
                <a:gd name="T17" fmla="*/ 25 h 49"/>
                <a:gd name="T18" fmla="*/ 17 w 34"/>
                <a:gd name="T19" fmla="*/ 41 h 49"/>
                <a:gd name="T20" fmla="*/ 23 w 34"/>
                <a:gd name="T21" fmla="*/ 25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7"/>
                  </a:cubicBezTo>
                  <a:cubicBezTo>
                    <a:pt x="7" y="2"/>
                    <a:pt x="12" y="0"/>
                    <a:pt x="18" y="0"/>
                  </a:cubicBezTo>
                  <a:cubicBezTo>
                    <a:pt x="29" y="0"/>
                    <a:pt x="34" y="8"/>
                    <a:pt x="34" y="24"/>
                  </a:cubicBezTo>
                  <a:cubicBezTo>
                    <a:pt x="34" y="32"/>
                    <a:pt x="33" y="39"/>
                    <a:pt x="30" y="43"/>
                  </a:cubicBezTo>
                  <a:cubicBezTo>
                    <a:pt x="27" y="47"/>
                    <a:pt x="22" y="49"/>
                    <a:pt x="17" y="49"/>
                  </a:cubicBezTo>
                  <a:close/>
                  <a:moveTo>
                    <a:pt x="17" y="8"/>
                  </a:moveTo>
                  <a:cubicBezTo>
                    <a:pt x="13" y="8"/>
                    <a:pt x="10" y="14"/>
                    <a:pt x="10" y="25"/>
                  </a:cubicBezTo>
                  <a:cubicBezTo>
                    <a:pt x="10" y="36"/>
                    <a:pt x="13" y="41"/>
                    <a:pt x="17" y="41"/>
                  </a:cubicBezTo>
                  <a:cubicBezTo>
                    <a:pt x="21" y="41"/>
                    <a:pt x="23" y="36"/>
                    <a:pt x="23" y="25"/>
                  </a:cubicBezTo>
                  <a:cubicBezTo>
                    <a:pt x="23" y="14"/>
                    <a:pt x="21" y="8"/>
                    <a:pt x="17"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284"/>
            <p:cNvSpPr>
              <a:spLocks/>
            </p:cNvSpPr>
            <p:nvPr/>
          </p:nvSpPr>
          <p:spPr bwMode="auto">
            <a:xfrm>
              <a:off x="1774" y="2295"/>
              <a:ext cx="36" cy="82"/>
            </a:xfrm>
            <a:custGeom>
              <a:avLst/>
              <a:gdLst>
                <a:gd name="T0" fmla="*/ 21 w 21"/>
                <a:gd name="T1" fmla="*/ 0 h 48"/>
                <a:gd name="T2" fmla="*/ 21 w 21"/>
                <a:gd name="T3" fmla="*/ 48 h 48"/>
                <a:gd name="T4" fmla="*/ 10 w 21"/>
                <a:gd name="T5" fmla="*/ 48 h 48"/>
                <a:gd name="T6" fmla="*/ 10 w 21"/>
                <a:gd name="T7" fmla="*/ 12 h 48"/>
                <a:gd name="T8" fmla="*/ 8 w 21"/>
                <a:gd name="T9" fmla="*/ 13 h 48"/>
                <a:gd name="T10" fmla="*/ 6 w 21"/>
                <a:gd name="T11" fmla="*/ 14 h 48"/>
                <a:gd name="T12" fmla="*/ 3 w 21"/>
                <a:gd name="T13" fmla="*/ 15 h 48"/>
                <a:gd name="T14" fmla="*/ 0 w 21"/>
                <a:gd name="T15" fmla="*/ 16 h 48"/>
                <a:gd name="T16" fmla="*/ 0 w 21"/>
                <a:gd name="T17" fmla="*/ 7 h 48"/>
                <a:gd name="T18" fmla="*/ 8 w 21"/>
                <a:gd name="T19" fmla="*/ 4 h 48"/>
                <a:gd name="T20" fmla="*/ 14 w 21"/>
                <a:gd name="T21" fmla="*/ 0 h 48"/>
                <a:gd name="T22" fmla="*/ 21 w 21"/>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8">
                  <a:moveTo>
                    <a:pt x="21" y="0"/>
                  </a:moveTo>
                  <a:cubicBezTo>
                    <a:pt x="21" y="48"/>
                    <a:pt x="21" y="48"/>
                    <a:pt x="21" y="48"/>
                  </a:cubicBezTo>
                  <a:cubicBezTo>
                    <a:pt x="10" y="48"/>
                    <a:pt x="10" y="48"/>
                    <a:pt x="10" y="48"/>
                  </a:cubicBezTo>
                  <a:cubicBezTo>
                    <a:pt x="10" y="12"/>
                    <a:pt x="10" y="12"/>
                    <a:pt x="10" y="12"/>
                  </a:cubicBezTo>
                  <a:cubicBezTo>
                    <a:pt x="10" y="12"/>
                    <a:pt x="9" y="13"/>
                    <a:pt x="8" y="13"/>
                  </a:cubicBezTo>
                  <a:cubicBezTo>
                    <a:pt x="8" y="14"/>
                    <a:pt x="7" y="14"/>
                    <a:pt x="6" y="14"/>
                  </a:cubicBezTo>
                  <a:cubicBezTo>
                    <a:pt x="5" y="15"/>
                    <a:pt x="4" y="15"/>
                    <a:pt x="3" y="15"/>
                  </a:cubicBezTo>
                  <a:cubicBezTo>
                    <a:pt x="2" y="16"/>
                    <a:pt x="1" y="16"/>
                    <a:pt x="0" y="16"/>
                  </a:cubicBezTo>
                  <a:cubicBezTo>
                    <a:pt x="0" y="7"/>
                    <a:pt x="0" y="7"/>
                    <a:pt x="0" y="7"/>
                  </a:cubicBezTo>
                  <a:cubicBezTo>
                    <a:pt x="3" y="6"/>
                    <a:pt x="6" y="5"/>
                    <a:pt x="8" y="4"/>
                  </a:cubicBezTo>
                  <a:cubicBezTo>
                    <a:pt x="10" y="3"/>
                    <a:pt x="13" y="1"/>
                    <a:pt x="14" y="0"/>
                  </a:cubicBezTo>
                  <a:lnTo>
                    <a:pt x="21"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285"/>
            <p:cNvSpPr>
              <a:spLocks noEditPoints="1"/>
            </p:cNvSpPr>
            <p:nvPr/>
          </p:nvSpPr>
          <p:spPr bwMode="auto">
            <a:xfrm>
              <a:off x="1834" y="2295"/>
              <a:ext cx="58" cy="84"/>
            </a:xfrm>
            <a:custGeom>
              <a:avLst/>
              <a:gdLst>
                <a:gd name="T0" fmla="*/ 16 w 34"/>
                <a:gd name="T1" fmla="*/ 49 h 49"/>
                <a:gd name="T2" fmla="*/ 0 w 34"/>
                <a:gd name="T3" fmla="*/ 25 h 49"/>
                <a:gd name="T4" fmla="*/ 4 w 34"/>
                <a:gd name="T5" fmla="*/ 7 h 49"/>
                <a:gd name="T6" fmla="*/ 17 w 34"/>
                <a:gd name="T7" fmla="*/ 0 h 49"/>
                <a:gd name="T8" fmla="*/ 34 w 34"/>
                <a:gd name="T9" fmla="*/ 24 h 49"/>
                <a:gd name="T10" fmla="*/ 29 w 34"/>
                <a:gd name="T11" fmla="*/ 43 h 49"/>
                <a:gd name="T12" fmla="*/ 16 w 34"/>
                <a:gd name="T13" fmla="*/ 49 h 49"/>
                <a:gd name="T14" fmla="*/ 17 w 34"/>
                <a:gd name="T15" fmla="*/ 8 h 49"/>
                <a:gd name="T16" fmla="*/ 10 w 34"/>
                <a:gd name="T17" fmla="*/ 25 h 49"/>
                <a:gd name="T18" fmla="*/ 17 w 34"/>
                <a:gd name="T19" fmla="*/ 41 h 49"/>
                <a:gd name="T20" fmla="*/ 23 w 34"/>
                <a:gd name="T21" fmla="*/ 25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6" y="49"/>
                  </a:moveTo>
                  <a:cubicBezTo>
                    <a:pt x="5" y="49"/>
                    <a:pt x="0" y="41"/>
                    <a:pt x="0" y="25"/>
                  </a:cubicBezTo>
                  <a:cubicBezTo>
                    <a:pt x="0" y="17"/>
                    <a:pt x="1" y="11"/>
                    <a:pt x="4" y="7"/>
                  </a:cubicBezTo>
                  <a:cubicBezTo>
                    <a:pt x="7" y="2"/>
                    <a:pt x="12" y="0"/>
                    <a:pt x="17" y="0"/>
                  </a:cubicBezTo>
                  <a:cubicBezTo>
                    <a:pt x="28" y="0"/>
                    <a:pt x="34" y="8"/>
                    <a:pt x="34" y="24"/>
                  </a:cubicBezTo>
                  <a:cubicBezTo>
                    <a:pt x="34" y="32"/>
                    <a:pt x="32" y="39"/>
                    <a:pt x="29" y="43"/>
                  </a:cubicBezTo>
                  <a:cubicBezTo>
                    <a:pt x="26" y="47"/>
                    <a:pt x="22" y="49"/>
                    <a:pt x="16" y="49"/>
                  </a:cubicBezTo>
                  <a:close/>
                  <a:moveTo>
                    <a:pt x="17" y="8"/>
                  </a:moveTo>
                  <a:cubicBezTo>
                    <a:pt x="12" y="8"/>
                    <a:pt x="10" y="14"/>
                    <a:pt x="10" y="25"/>
                  </a:cubicBezTo>
                  <a:cubicBezTo>
                    <a:pt x="10" y="36"/>
                    <a:pt x="12" y="41"/>
                    <a:pt x="17" y="41"/>
                  </a:cubicBezTo>
                  <a:cubicBezTo>
                    <a:pt x="21" y="41"/>
                    <a:pt x="23" y="36"/>
                    <a:pt x="23" y="25"/>
                  </a:cubicBezTo>
                  <a:cubicBezTo>
                    <a:pt x="23" y="14"/>
                    <a:pt x="21" y="8"/>
                    <a:pt x="17"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286"/>
            <p:cNvSpPr>
              <a:spLocks noEditPoints="1"/>
            </p:cNvSpPr>
            <p:nvPr/>
          </p:nvSpPr>
          <p:spPr bwMode="auto">
            <a:xfrm>
              <a:off x="1696" y="2411"/>
              <a:ext cx="58" cy="84"/>
            </a:xfrm>
            <a:custGeom>
              <a:avLst/>
              <a:gdLst>
                <a:gd name="T0" fmla="*/ 17 w 34"/>
                <a:gd name="T1" fmla="*/ 49 h 49"/>
                <a:gd name="T2" fmla="*/ 0 w 34"/>
                <a:gd name="T3" fmla="*/ 25 h 49"/>
                <a:gd name="T4" fmla="*/ 4 w 34"/>
                <a:gd name="T5" fmla="*/ 6 h 49"/>
                <a:gd name="T6" fmla="*/ 18 w 34"/>
                <a:gd name="T7" fmla="*/ 0 h 49"/>
                <a:gd name="T8" fmla="*/ 34 w 34"/>
                <a:gd name="T9" fmla="*/ 24 h 49"/>
                <a:gd name="T10" fmla="*/ 30 w 34"/>
                <a:gd name="T11" fmla="*/ 42 h 49"/>
                <a:gd name="T12" fmla="*/ 17 w 34"/>
                <a:gd name="T13" fmla="*/ 49 h 49"/>
                <a:gd name="T14" fmla="*/ 17 w 34"/>
                <a:gd name="T15" fmla="*/ 8 h 49"/>
                <a:gd name="T16" fmla="*/ 10 w 34"/>
                <a:gd name="T17" fmla="*/ 25 h 49"/>
                <a:gd name="T18" fmla="*/ 17 w 34"/>
                <a:gd name="T19" fmla="*/ 41 h 49"/>
                <a:gd name="T20" fmla="*/ 23 w 34"/>
                <a:gd name="T21" fmla="*/ 24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6"/>
                  </a:cubicBezTo>
                  <a:cubicBezTo>
                    <a:pt x="7" y="2"/>
                    <a:pt x="12" y="0"/>
                    <a:pt x="18" y="0"/>
                  </a:cubicBezTo>
                  <a:cubicBezTo>
                    <a:pt x="29" y="0"/>
                    <a:pt x="34" y="8"/>
                    <a:pt x="34" y="24"/>
                  </a:cubicBezTo>
                  <a:cubicBezTo>
                    <a:pt x="34" y="32"/>
                    <a:pt x="33" y="38"/>
                    <a:pt x="30" y="42"/>
                  </a:cubicBezTo>
                  <a:cubicBezTo>
                    <a:pt x="27" y="47"/>
                    <a:pt x="22" y="49"/>
                    <a:pt x="17" y="49"/>
                  </a:cubicBezTo>
                  <a:close/>
                  <a:moveTo>
                    <a:pt x="17" y="8"/>
                  </a:moveTo>
                  <a:cubicBezTo>
                    <a:pt x="13" y="8"/>
                    <a:pt x="10" y="14"/>
                    <a:pt x="10" y="25"/>
                  </a:cubicBezTo>
                  <a:cubicBezTo>
                    <a:pt x="10" y="36"/>
                    <a:pt x="13" y="41"/>
                    <a:pt x="17" y="41"/>
                  </a:cubicBezTo>
                  <a:cubicBezTo>
                    <a:pt x="21" y="41"/>
                    <a:pt x="23" y="35"/>
                    <a:pt x="23" y="24"/>
                  </a:cubicBezTo>
                  <a:cubicBezTo>
                    <a:pt x="23" y="13"/>
                    <a:pt x="21" y="8"/>
                    <a:pt x="17"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287"/>
            <p:cNvSpPr>
              <a:spLocks noEditPoints="1"/>
            </p:cNvSpPr>
            <p:nvPr/>
          </p:nvSpPr>
          <p:spPr bwMode="auto">
            <a:xfrm>
              <a:off x="1768" y="2411"/>
              <a:ext cx="58" cy="84"/>
            </a:xfrm>
            <a:custGeom>
              <a:avLst/>
              <a:gdLst>
                <a:gd name="T0" fmla="*/ 17 w 34"/>
                <a:gd name="T1" fmla="*/ 49 h 49"/>
                <a:gd name="T2" fmla="*/ 0 w 34"/>
                <a:gd name="T3" fmla="*/ 25 h 49"/>
                <a:gd name="T4" fmla="*/ 4 w 34"/>
                <a:gd name="T5" fmla="*/ 6 h 49"/>
                <a:gd name="T6" fmla="*/ 17 w 34"/>
                <a:gd name="T7" fmla="*/ 0 h 49"/>
                <a:gd name="T8" fmla="*/ 34 w 34"/>
                <a:gd name="T9" fmla="*/ 24 h 49"/>
                <a:gd name="T10" fmla="*/ 29 w 34"/>
                <a:gd name="T11" fmla="*/ 42 h 49"/>
                <a:gd name="T12" fmla="*/ 17 w 34"/>
                <a:gd name="T13" fmla="*/ 49 h 49"/>
                <a:gd name="T14" fmla="*/ 17 w 34"/>
                <a:gd name="T15" fmla="*/ 8 h 49"/>
                <a:gd name="T16" fmla="*/ 10 w 34"/>
                <a:gd name="T17" fmla="*/ 25 h 49"/>
                <a:gd name="T18" fmla="*/ 17 w 34"/>
                <a:gd name="T19" fmla="*/ 41 h 49"/>
                <a:gd name="T20" fmla="*/ 23 w 34"/>
                <a:gd name="T21" fmla="*/ 24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6"/>
                  </a:cubicBezTo>
                  <a:cubicBezTo>
                    <a:pt x="7" y="2"/>
                    <a:pt x="12" y="0"/>
                    <a:pt x="17" y="0"/>
                  </a:cubicBezTo>
                  <a:cubicBezTo>
                    <a:pt x="28" y="0"/>
                    <a:pt x="34" y="8"/>
                    <a:pt x="34" y="24"/>
                  </a:cubicBezTo>
                  <a:cubicBezTo>
                    <a:pt x="34" y="32"/>
                    <a:pt x="32" y="38"/>
                    <a:pt x="29" y="42"/>
                  </a:cubicBezTo>
                  <a:cubicBezTo>
                    <a:pt x="26" y="47"/>
                    <a:pt x="22" y="49"/>
                    <a:pt x="17" y="49"/>
                  </a:cubicBezTo>
                  <a:close/>
                  <a:moveTo>
                    <a:pt x="17" y="8"/>
                  </a:moveTo>
                  <a:cubicBezTo>
                    <a:pt x="12" y="8"/>
                    <a:pt x="10" y="14"/>
                    <a:pt x="10" y="25"/>
                  </a:cubicBezTo>
                  <a:cubicBezTo>
                    <a:pt x="10" y="36"/>
                    <a:pt x="12" y="41"/>
                    <a:pt x="17" y="41"/>
                  </a:cubicBezTo>
                  <a:cubicBezTo>
                    <a:pt x="21" y="41"/>
                    <a:pt x="23" y="35"/>
                    <a:pt x="23" y="24"/>
                  </a:cubicBezTo>
                  <a:cubicBezTo>
                    <a:pt x="23" y="13"/>
                    <a:pt x="21" y="8"/>
                    <a:pt x="17"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288"/>
            <p:cNvSpPr>
              <a:spLocks/>
            </p:cNvSpPr>
            <p:nvPr/>
          </p:nvSpPr>
          <p:spPr bwMode="auto">
            <a:xfrm>
              <a:off x="1841" y="2411"/>
              <a:ext cx="36" cy="82"/>
            </a:xfrm>
            <a:custGeom>
              <a:avLst/>
              <a:gdLst>
                <a:gd name="T0" fmla="*/ 21 w 21"/>
                <a:gd name="T1" fmla="*/ 0 h 48"/>
                <a:gd name="T2" fmla="*/ 21 w 21"/>
                <a:gd name="T3" fmla="*/ 48 h 48"/>
                <a:gd name="T4" fmla="*/ 10 w 21"/>
                <a:gd name="T5" fmla="*/ 48 h 48"/>
                <a:gd name="T6" fmla="*/ 10 w 21"/>
                <a:gd name="T7" fmla="*/ 11 h 48"/>
                <a:gd name="T8" fmla="*/ 8 w 21"/>
                <a:gd name="T9" fmla="*/ 13 h 48"/>
                <a:gd name="T10" fmla="*/ 6 w 21"/>
                <a:gd name="T11" fmla="*/ 14 h 48"/>
                <a:gd name="T12" fmla="*/ 3 w 21"/>
                <a:gd name="T13" fmla="*/ 15 h 48"/>
                <a:gd name="T14" fmla="*/ 0 w 21"/>
                <a:gd name="T15" fmla="*/ 16 h 48"/>
                <a:gd name="T16" fmla="*/ 0 w 21"/>
                <a:gd name="T17" fmla="*/ 7 h 48"/>
                <a:gd name="T18" fmla="*/ 8 w 21"/>
                <a:gd name="T19" fmla="*/ 4 h 48"/>
                <a:gd name="T20" fmla="*/ 14 w 21"/>
                <a:gd name="T21" fmla="*/ 0 h 48"/>
                <a:gd name="T22" fmla="*/ 21 w 21"/>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8">
                  <a:moveTo>
                    <a:pt x="21" y="0"/>
                  </a:moveTo>
                  <a:cubicBezTo>
                    <a:pt x="21" y="48"/>
                    <a:pt x="21" y="48"/>
                    <a:pt x="21" y="48"/>
                  </a:cubicBezTo>
                  <a:cubicBezTo>
                    <a:pt x="10" y="48"/>
                    <a:pt x="10" y="48"/>
                    <a:pt x="10" y="48"/>
                  </a:cubicBezTo>
                  <a:cubicBezTo>
                    <a:pt x="10" y="11"/>
                    <a:pt x="10" y="11"/>
                    <a:pt x="10" y="11"/>
                  </a:cubicBezTo>
                  <a:cubicBezTo>
                    <a:pt x="10" y="12"/>
                    <a:pt x="9" y="12"/>
                    <a:pt x="8" y="13"/>
                  </a:cubicBezTo>
                  <a:cubicBezTo>
                    <a:pt x="8" y="13"/>
                    <a:pt x="7" y="14"/>
                    <a:pt x="6" y="14"/>
                  </a:cubicBezTo>
                  <a:cubicBezTo>
                    <a:pt x="5" y="14"/>
                    <a:pt x="4" y="15"/>
                    <a:pt x="3" y="15"/>
                  </a:cubicBezTo>
                  <a:cubicBezTo>
                    <a:pt x="2" y="15"/>
                    <a:pt x="1" y="15"/>
                    <a:pt x="0" y="16"/>
                  </a:cubicBezTo>
                  <a:cubicBezTo>
                    <a:pt x="0" y="7"/>
                    <a:pt x="0" y="7"/>
                    <a:pt x="0" y="7"/>
                  </a:cubicBezTo>
                  <a:cubicBezTo>
                    <a:pt x="3" y="6"/>
                    <a:pt x="6" y="5"/>
                    <a:pt x="8" y="4"/>
                  </a:cubicBezTo>
                  <a:cubicBezTo>
                    <a:pt x="10" y="2"/>
                    <a:pt x="12" y="1"/>
                    <a:pt x="14" y="0"/>
                  </a:cubicBezTo>
                  <a:lnTo>
                    <a:pt x="21"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289"/>
            <p:cNvSpPr>
              <a:spLocks/>
            </p:cNvSpPr>
            <p:nvPr/>
          </p:nvSpPr>
          <p:spPr bwMode="auto">
            <a:xfrm>
              <a:off x="1981" y="2179"/>
              <a:ext cx="36" cy="83"/>
            </a:xfrm>
            <a:custGeom>
              <a:avLst/>
              <a:gdLst>
                <a:gd name="T0" fmla="*/ 21 w 21"/>
                <a:gd name="T1" fmla="*/ 0 h 49"/>
                <a:gd name="T2" fmla="*/ 21 w 21"/>
                <a:gd name="T3" fmla="*/ 49 h 49"/>
                <a:gd name="T4" fmla="*/ 10 w 21"/>
                <a:gd name="T5" fmla="*/ 49 h 49"/>
                <a:gd name="T6" fmla="*/ 10 w 21"/>
                <a:gd name="T7" fmla="*/ 12 h 49"/>
                <a:gd name="T8" fmla="*/ 8 w 21"/>
                <a:gd name="T9" fmla="*/ 13 h 49"/>
                <a:gd name="T10" fmla="*/ 6 w 21"/>
                <a:gd name="T11" fmla="*/ 15 h 49"/>
                <a:gd name="T12" fmla="*/ 3 w 21"/>
                <a:gd name="T13" fmla="*/ 16 h 49"/>
                <a:gd name="T14" fmla="*/ 0 w 21"/>
                <a:gd name="T15" fmla="*/ 16 h 49"/>
                <a:gd name="T16" fmla="*/ 0 w 21"/>
                <a:gd name="T17" fmla="*/ 7 h 49"/>
                <a:gd name="T18" fmla="*/ 8 w 21"/>
                <a:gd name="T19" fmla="*/ 4 h 49"/>
                <a:gd name="T20" fmla="*/ 15 w 21"/>
                <a:gd name="T21" fmla="*/ 0 h 49"/>
                <a:gd name="T22" fmla="*/ 21 w 21"/>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21" y="0"/>
                  </a:moveTo>
                  <a:cubicBezTo>
                    <a:pt x="21" y="49"/>
                    <a:pt x="21" y="49"/>
                    <a:pt x="21" y="49"/>
                  </a:cubicBezTo>
                  <a:cubicBezTo>
                    <a:pt x="10" y="49"/>
                    <a:pt x="10" y="49"/>
                    <a:pt x="10" y="49"/>
                  </a:cubicBezTo>
                  <a:cubicBezTo>
                    <a:pt x="10" y="12"/>
                    <a:pt x="10" y="12"/>
                    <a:pt x="10" y="12"/>
                  </a:cubicBezTo>
                  <a:cubicBezTo>
                    <a:pt x="10" y="12"/>
                    <a:pt x="9" y="13"/>
                    <a:pt x="8" y="13"/>
                  </a:cubicBezTo>
                  <a:cubicBezTo>
                    <a:pt x="8" y="14"/>
                    <a:pt x="7" y="14"/>
                    <a:pt x="6" y="15"/>
                  </a:cubicBezTo>
                  <a:cubicBezTo>
                    <a:pt x="5" y="15"/>
                    <a:pt x="4" y="15"/>
                    <a:pt x="3" y="16"/>
                  </a:cubicBezTo>
                  <a:cubicBezTo>
                    <a:pt x="2" y="16"/>
                    <a:pt x="1" y="16"/>
                    <a:pt x="0" y="16"/>
                  </a:cubicBezTo>
                  <a:cubicBezTo>
                    <a:pt x="0" y="7"/>
                    <a:pt x="0" y="7"/>
                    <a:pt x="0" y="7"/>
                  </a:cubicBezTo>
                  <a:cubicBezTo>
                    <a:pt x="3" y="6"/>
                    <a:pt x="6" y="5"/>
                    <a:pt x="8" y="4"/>
                  </a:cubicBezTo>
                  <a:cubicBezTo>
                    <a:pt x="10" y="3"/>
                    <a:pt x="13" y="2"/>
                    <a:pt x="15" y="0"/>
                  </a:cubicBezTo>
                  <a:lnTo>
                    <a:pt x="21"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290"/>
            <p:cNvSpPr>
              <a:spLocks noEditPoints="1"/>
            </p:cNvSpPr>
            <p:nvPr/>
          </p:nvSpPr>
          <p:spPr bwMode="auto">
            <a:xfrm>
              <a:off x="1974" y="2295"/>
              <a:ext cx="58" cy="84"/>
            </a:xfrm>
            <a:custGeom>
              <a:avLst/>
              <a:gdLst>
                <a:gd name="T0" fmla="*/ 17 w 34"/>
                <a:gd name="T1" fmla="*/ 49 h 49"/>
                <a:gd name="T2" fmla="*/ 0 w 34"/>
                <a:gd name="T3" fmla="*/ 25 h 49"/>
                <a:gd name="T4" fmla="*/ 4 w 34"/>
                <a:gd name="T5" fmla="*/ 7 h 49"/>
                <a:gd name="T6" fmla="*/ 17 w 34"/>
                <a:gd name="T7" fmla="*/ 0 h 49"/>
                <a:gd name="T8" fmla="*/ 34 w 34"/>
                <a:gd name="T9" fmla="*/ 24 h 49"/>
                <a:gd name="T10" fmla="*/ 29 w 34"/>
                <a:gd name="T11" fmla="*/ 43 h 49"/>
                <a:gd name="T12" fmla="*/ 17 w 34"/>
                <a:gd name="T13" fmla="*/ 49 h 49"/>
                <a:gd name="T14" fmla="*/ 17 w 34"/>
                <a:gd name="T15" fmla="*/ 8 h 49"/>
                <a:gd name="T16" fmla="*/ 10 w 34"/>
                <a:gd name="T17" fmla="*/ 25 h 49"/>
                <a:gd name="T18" fmla="*/ 17 w 34"/>
                <a:gd name="T19" fmla="*/ 41 h 49"/>
                <a:gd name="T20" fmla="*/ 23 w 34"/>
                <a:gd name="T21" fmla="*/ 25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7"/>
                  </a:cubicBezTo>
                  <a:cubicBezTo>
                    <a:pt x="7" y="2"/>
                    <a:pt x="12" y="0"/>
                    <a:pt x="17" y="0"/>
                  </a:cubicBezTo>
                  <a:cubicBezTo>
                    <a:pt x="28" y="0"/>
                    <a:pt x="34" y="8"/>
                    <a:pt x="34" y="24"/>
                  </a:cubicBezTo>
                  <a:cubicBezTo>
                    <a:pt x="34" y="32"/>
                    <a:pt x="32" y="39"/>
                    <a:pt x="29" y="43"/>
                  </a:cubicBezTo>
                  <a:cubicBezTo>
                    <a:pt x="26" y="47"/>
                    <a:pt x="22" y="49"/>
                    <a:pt x="17" y="49"/>
                  </a:cubicBezTo>
                  <a:close/>
                  <a:moveTo>
                    <a:pt x="17" y="8"/>
                  </a:moveTo>
                  <a:cubicBezTo>
                    <a:pt x="12" y="8"/>
                    <a:pt x="10" y="14"/>
                    <a:pt x="10" y="25"/>
                  </a:cubicBezTo>
                  <a:cubicBezTo>
                    <a:pt x="10" y="36"/>
                    <a:pt x="12" y="41"/>
                    <a:pt x="17" y="41"/>
                  </a:cubicBezTo>
                  <a:cubicBezTo>
                    <a:pt x="21" y="41"/>
                    <a:pt x="23" y="36"/>
                    <a:pt x="23" y="25"/>
                  </a:cubicBezTo>
                  <a:cubicBezTo>
                    <a:pt x="23" y="14"/>
                    <a:pt x="21" y="8"/>
                    <a:pt x="17"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291"/>
            <p:cNvSpPr>
              <a:spLocks noEditPoints="1"/>
            </p:cNvSpPr>
            <p:nvPr/>
          </p:nvSpPr>
          <p:spPr bwMode="auto">
            <a:xfrm>
              <a:off x="1974" y="2411"/>
              <a:ext cx="58" cy="84"/>
            </a:xfrm>
            <a:custGeom>
              <a:avLst/>
              <a:gdLst>
                <a:gd name="T0" fmla="*/ 17 w 34"/>
                <a:gd name="T1" fmla="*/ 49 h 49"/>
                <a:gd name="T2" fmla="*/ 0 w 34"/>
                <a:gd name="T3" fmla="*/ 25 h 49"/>
                <a:gd name="T4" fmla="*/ 4 w 34"/>
                <a:gd name="T5" fmla="*/ 6 h 49"/>
                <a:gd name="T6" fmla="*/ 17 w 34"/>
                <a:gd name="T7" fmla="*/ 0 h 49"/>
                <a:gd name="T8" fmla="*/ 34 w 34"/>
                <a:gd name="T9" fmla="*/ 24 h 49"/>
                <a:gd name="T10" fmla="*/ 29 w 34"/>
                <a:gd name="T11" fmla="*/ 42 h 49"/>
                <a:gd name="T12" fmla="*/ 17 w 34"/>
                <a:gd name="T13" fmla="*/ 49 h 49"/>
                <a:gd name="T14" fmla="*/ 17 w 34"/>
                <a:gd name="T15" fmla="*/ 8 h 49"/>
                <a:gd name="T16" fmla="*/ 10 w 34"/>
                <a:gd name="T17" fmla="*/ 25 h 49"/>
                <a:gd name="T18" fmla="*/ 17 w 34"/>
                <a:gd name="T19" fmla="*/ 41 h 49"/>
                <a:gd name="T20" fmla="*/ 23 w 34"/>
                <a:gd name="T21" fmla="*/ 24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6"/>
                  </a:cubicBezTo>
                  <a:cubicBezTo>
                    <a:pt x="7" y="2"/>
                    <a:pt x="12" y="0"/>
                    <a:pt x="17" y="0"/>
                  </a:cubicBezTo>
                  <a:cubicBezTo>
                    <a:pt x="28" y="0"/>
                    <a:pt x="34" y="8"/>
                    <a:pt x="34" y="24"/>
                  </a:cubicBezTo>
                  <a:cubicBezTo>
                    <a:pt x="34" y="32"/>
                    <a:pt x="32" y="38"/>
                    <a:pt x="29" y="42"/>
                  </a:cubicBezTo>
                  <a:cubicBezTo>
                    <a:pt x="26" y="47"/>
                    <a:pt x="22" y="49"/>
                    <a:pt x="17" y="49"/>
                  </a:cubicBezTo>
                  <a:close/>
                  <a:moveTo>
                    <a:pt x="17" y="8"/>
                  </a:moveTo>
                  <a:cubicBezTo>
                    <a:pt x="12" y="8"/>
                    <a:pt x="10" y="14"/>
                    <a:pt x="10" y="25"/>
                  </a:cubicBezTo>
                  <a:cubicBezTo>
                    <a:pt x="10" y="36"/>
                    <a:pt x="12" y="41"/>
                    <a:pt x="17" y="41"/>
                  </a:cubicBezTo>
                  <a:cubicBezTo>
                    <a:pt x="21" y="41"/>
                    <a:pt x="23" y="35"/>
                    <a:pt x="23" y="24"/>
                  </a:cubicBezTo>
                  <a:cubicBezTo>
                    <a:pt x="23" y="13"/>
                    <a:pt x="21" y="8"/>
                    <a:pt x="17"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292"/>
            <p:cNvSpPr>
              <a:spLocks noEditPoints="1"/>
            </p:cNvSpPr>
            <p:nvPr/>
          </p:nvSpPr>
          <p:spPr bwMode="auto">
            <a:xfrm>
              <a:off x="1903" y="2179"/>
              <a:ext cx="58" cy="83"/>
            </a:xfrm>
            <a:custGeom>
              <a:avLst/>
              <a:gdLst>
                <a:gd name="T0" fmla="*/ 17 w 34"/>
                <a:gd name="T1" fmla="*/ 49 h 49"/>
                <a:gd name="T2" fmla="*/ 0 w 34"/>
                <a:gd name="T3" fmla="*/ 26 h 49"/>
                <a:gd name="T4" fmla="*/ 4 w 34"/>
                <a:gd name="T5" fmla="*/ 7 h 49"/>
                <a:gd name="T6" fmla="*/ 18 w 34"/>
                <a:gd name="T7" fmla="*/ 0 h 49"/>
                <a:gd name="T8" fmla="*/ 34 w 34"/>
                <a:gd name="T9" fmla="*/ 25 h 49"/>
                <a:gd name="T10" fmla="*/ 30 w 34"/>
                <a:gd name="T11" fmla="*/ 43 h 49"/>
                <a:gd name="T12" fmla="*/ 17 w 34"/>
                <a:gd name="T13" fmla="*/ 49 h 49"/>
                <a:gd name="T14" fmla="*/ 17 w 34"/>
                <a:gd name="T15" fmla="*/ 8 h 49"/>
                <a:gd name="T16" fmla="*/ 10 w 34"/>
                <a:gd name="T17" fmla="*/ 25 h 49"/>
                <a:gd name="T18" fmla="*/ 17 w 34"/>
                <a:gd name="T19" fmla="*/ 41 h 49"/>
                <a:gd name="T20" fmla="*/ 23 w 34"/>
                <a:gd name="T21" fmla="*/ 25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2"/>
                    <a:pt x="0" y="26"/>
                  </a:cubicBezTo>
                  <a:cubicBezTo>
                    <a:pt x="0" y="17"/>
                    <a:pt x="1" y="11"/>
                    <a:pt x="4" y="7"/>
                  </a:cubicBezTo>
                  <a:cubicBezTo>
                    <a:pt x="7" y="3"/>
                    <a:pt x="12" y="0"/>
                    <a:pt x="18" y="0"/>
                  </a:cubicBezTo>
                  <a:cubicBezTo>
                    <a:pt x="29" y="0"/>
                    <a:pt x="34" y="8"/>
                    <a:pt x="34" y="25"/>
                  </a:cubicBezTo>
                  <a:cubicBezTo>
                    <a:pt x="34" y="33"/>
                    <a:pt x="33" y="39"/>
                    <a:pt x="30" y="43"/>
                  </a:cubicBezTo>
                  <a:cubicBezTo>
                    <a:pt x="27" y="47"/>
                    <a:pt x="22" y="49"/>
                    <a:pt x="17" y="49"/>
                  </a:cubicBezTo>
                  <a:close/>
                  <a:moveTo>
                    <a:pt x="17" y="8"/>
                  </a:moveTo>
                  <a:cubicBezTo>
                    <a:pt x="13" y="8"/>
                    <a:pt x="10" y="14"/>
                    <a:pt x="10" y="25"/>
                  </a:cubicBezTo>
                  <a:cubicBezTo>
                    <a:pt x="10" y="36"/>
                    <a:pt x="13" y="41"/>
                    <a:pt x="17" y="41"/>
                  </a:cubicBezTo>
                  <a:cubicBezTo>
                    <a:pt x="21" y="41"/>
                    <a:pt x="23" y="36"/>
                    <a:pt x="23" y="25"/>
                  </a:cubicBezTo>
                  <a:cubicBezTo>
                    <a:pt x="23" y="14"/>
                    <a:pt x="21" y="8"/>
                    <a:pt x="17"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293"/>
            <p:cNvSpPr>
              <a:spLocks/>
            </p:cNvSpPr>
            <p:nvPr/>
          </p:nvSpPr>
          <p:spPr bwMode="auto">
            <a:xfrm>
              <a:off x="1909" y="2295"/>
              <a:ext cx="36" cy="82"/>
            </a:xfrm>
            <a:custGeom>
              <a:avLst/>
              <a:gdLst>
                <a:gd name="T0" fmla="*/ 21 w 21"/>
                <a:gd name="T1" fmla="*/ 0 h 48"/>
                <a:gd name="T2" fmla="*/ 21 w 21"/>
                <a:gd name="T3" fmla="*/ 48 h 48"/>
                <a:gd name="T4" fmla="*/ 11 w 21"/>
                <a:gd name="T5" fmla="*/ 48 h 48"/>
                <a:gd name="T6" fmla="*/ 11 w 21"/>
                <a:gd name="T7" fmla="*/ 12 h 48"/>
                <a:gd name="T8" fmla="*/ 9 w 21"/>
                <a:gd name="T9" fmla="*/ 13 h 48"/>
                <a:gd name="T10" fmla="*/ 6 w 21"/>
                <a:gd name="T11" fmla="*/ 14 h 48"/>
                <a:gd name="T12" fmla="*/ 3 w 21"/>
                <a:gd name="T13" fmla="*/ 15 h 48"/>
                <a:gd name="T14" fmla="*/ 0 w 21"/>
                <a:gd name="T15" fmla="*/ 16 h 48"/>
                <a:gd name="T16" fmla="*/ 0 w 21"/>
                <a:gd name="T17" fmla="*/ 7 h 48"/>
                <a:gd name="T18" fmla="*/ 8 w 21"/>
                <a:gd name="T19" fmla="*/ 4 h 48"/>
                <a:gd name="T20" fmla="*/ 15 w 21"/>
                <a:gd name="T21" fmla="*/ 0 h 48"/>
                <a:gd name="T22" fmla="*/ 21 w 21"/>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8">
                  <a:moveTo>
                    <a:pt x="21" y="0"/>
                  </a:moveTo>
                  <a:cubicBezTo>
                    <a:pt x="21" y="48"/>
                    <a:pt x="21" y="48"/>
                    <a:pt x="21" y="48"/>
                  </a:cubicBezTo>
                  <a:cubicBezTo>
                    <a:pt x="11" y="48"/>
                    <a:pt x="11" y="48"/>
                    <a:pt x="11" y="48"/>
                  </a:cubicBezTo>
                  <a:cubicBezTo>
                    <a:pt x="11" y="12"/>
                    <a:pt x="11" y="12"/>
                    <a:pt x="11" y="12"/>
                  </a:cubicBezTo>
                  <a:cubicBezTo>
                    <a:pt x="10" y="12"/>
                    <a:pt x="9" y="13"/>
                    <a:pt x="9" y="13"/>
                  </a:cubicBezTo>
                  <a:cubicBezTo>
                    <a:pt x="8" y="14"/>
                    <a:pt x="7" y="14"/>
                    <a:pt x="6" y="14"/>
                  </a:cubicBezTo>
                  <a:cubicBezTo>
                    <a:pt x="5" y="15"/>
                    <a:pt x="4" y="15"/>
                    <a:pt x="3" y="15"/>
                  </a:cubicBezTo>
                  <a:cubicBezTo>
                    <a:pt x="2" y="16"/>
                    <a:pt x="1" y="16"/>
                    <a:pt x="0" y="16"/>
                  </a:cubicBezTo>
                  <a:cubicBezTo>
                    <a:pt x="0" y="7"/>
                    <a:pt x="0" y="7"/>
                    <a:pt x="0" y="7"/>
                  </a:cubicBezTo>
                  <a:cubicBezTo>
                    <a:pt x="3" y="6"/>
                    <a:pt x="6" y="5"/>
                    <a:pt x="8" y="4"/>
                  </a:cubicBezTo>
                  <a:cubicBezTo>
                    <a:pt x="11" y="3"/>
                    <a:pt x="13" y="1"/>
                    <a:pt x="15" y="0"/>
                  </a:cubicBezTo>
                  <a:lnTo>
                    <a:pt x="21"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294"/>
            <p:cNvSpPr>
              <a:spLocks noEditPoints="1"/>
            </p:cNvSpPr>
            <p:nvPr/>
          </p:nvSpPr>
          <p:spPr bwMode="auto">
            <a:xfrm>
              <a:off x="1903" y="2411"/>
              <a:ext cx="58" cy="84"/>
            </a:xfrm>
            <a:custGeom>
              <a:avLst/>
              <a:gdLst>
                <a:gd name="T0" fmla="*/ 17 w 34"/>
                <a:gd name="T1" fmla="*/ 49 h 49"/>
                <a:gd name="T2" fmla="*/ 0 w 34"/>
                <a:gd name="T3" fmla="*/ 25 h 49"/>
                <a:gd name="T4" fmla="*/ 4 w 34"/>
                <a:gd name="T5" fmla="*/ 6 h 49"/>
                <a:gd name="T6" fmla="*/ 18 w 34"/>
                <a:gd name="T7" fmla="*/ 0 h 49"/>
                <a:gd name="T8" fmla="*/ 34 w 34"/>
                <a:gd name="T9" fmla="*/ 24 h 49"/>
                <a:gd name="T10" fmla="*/ 30 w 34"/>
                <a:gd name="T11" fmla="*/ 42 h 49"/>
                <a:gd name="T12" fmla="*/ 17 w 34"/>
                <a:gd name="T13" fmla="*/ 49 h 49"/>
                <a:gd name="T14" fmla="*/ 17 w 34"/>
                <a:gd name="T15" fmla="*/ 8 h 49"/>
                <a:gd name="T16" fmla="*/ 10 w 34"/>
                <a:gd name="T17" fmla="*/ 25 h 49"/>
                <a:gd name="T18" fmla="*/ 17 w 34"/>
                <a:gd name="T19" fmla="*/ 41 h 49"/>
                <a:gd name="T20" fmla="*/ 23 w 34"/>
                <a:gd name="T21" fmla="*/ 24 h 49"/>
                <a:gd name="T22" fmla="*/ 17 w 34"/>
                <a:gd name="T2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9">
                  <a:moveTo>
                    <a:pt x="17" y="49"/>
                  </a:moveTo>
                  <a:cubicBezTo>
                    <a:pt x="5" y="49"/>
                    <a:pt x="0" y="41"/>
                    <a:pt x="0" y="25"/>
                  </a:cubicBezTo>
                  <a:cubicBezTo>
                    <a:pt x="0" y="17"/>
                    <a:pt x="1" y="11"/>
                    <a:pt x="4" y="6"/>
                  </a:cubicBezTo>
                  <a:cubicBezTo>
                    <a:pt x="7" y="2"/>
                    <a:pt x="12" y="0"/>
                    <a:pt x="18" y="0"/>
                  </a:cubicBezTo>
                  <a:cubicBezTo>
                    <a:pt x="29" y="0"/>
                    <a:pt x="34" y="8"/>
                    <a:pt x="34" y="24"/>
                  </a:cubicBezTo>
                  <a:cubicBezTo>
                    <a:pt x="34" y="32"/>
                    <a:pt x="33" y="38"/>
                    <a:pt x="30" y="42"/>
                  </a:cubicBezTo>
                  <a:cubicBezTo>
                    <a:pt x="27" y="47"/>
                    <a:pt x="22" y="49"/>
                    <a:pt x="17" y="49"/>
                  </a:cubicBezTo>
                  <a:close/>
                  <a:moveTo>
                    <a:pt x="17" y="8"/>
                  </a:moveTo>
                  <a:cubicBezTo>
                    <a:pt x="13" y="8"/>
                    <a:pt x="10" y="14"/>
                    <a:pt x="10" y="25"/>
                  </a:cubicBezTo>
                  <a:cubicBezTo>
                    <a:pt x="10" y="36"/>
                    <a:pt x="13" y="41"/>
                    <a:pt x="17" y="41"/>
                  </a:cubicBezTo>
                  <a:cubicBezTo>
                    <a:pt x="21" y="41"/>
                    <a:pt x="23" y="35"/>
                    <a:pt x="23" y="24"/>
                  </a:cubicBezTo>
                  <a:cubicBezTo>
                    <a:pt x="23" y="13"/>
                    <a:pt x="21" y="8"/>
                    <a:pt x="17"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295"/>
            <p:cNvSpPr>
              <a:spLocks noChangeArrowheads="1"/>
            </p:cNvSpPr>
            <p:nvPr/>
          </p:nvSpPr>
          <p:spPr bwMode="auto">
            <a:xfrm>
              <a:off x="1932" y="3226"/>
              <a:ext cx="218" cy="219"/>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296"/>
            <p:cNvSpPr>
              <a:spLocks/>
            </p:cNvSpPr>
            <p:nvPr/>
          </p:nvSpPr>
          <p:spPr bwMode="auto">
            <a:xfrm>
              <a:off x="1971" y="3265"/>
              <a:ext cx="15" cy="36"/>
            </a:xfrm>
            <a:custGeom>
              <a:avLst/>
              <a:gdLst>
                <a:gd name="T0" fmla="*/ 9 w 9"/>
                <a:gd name="T1" fmla="*/ 0 h 21"/>
                <a:gd name="T2" fmla="*/ 9 w 9"/>
                <a:gd name="T3" fmla="*/ 21 h 21"/>
                <a:gd name="T4" fmla="*/ 4 w 9"/>
                <a:gd name="T5" fmla="*/ 21 h 21"/>
                <a:gd name="T6" fmla="*/ 4 w 9"/>
                <a:gd name="T7" fmla="*/ 5 h 21"/>
                <a:gd name="T8" fmla="*/ 3 w 9"/>
                <a:gd name="T9" fmla="*/ 6 h 21"/>
                <a:gd name="T10" fmla="*/ 2 w 9"/>
                <a:gd name="T11" fmla="*/ 6 h 21"/>
                <a:gd name="T12" fmla="*/ 1 w 9"/>
                <a:gd name="T13" fmla="*/ 7 h 21"/>
                <a:gd name="T14" fmla="*/ 0 w 9"/>
                <a:gd name="T15" fmla="*/ 7 h 21"/>
                <a:gd name="T16" fmla="*/ 0 w 9"/>
                <a:gd name="T17" fmla="*/ 3 h 21"/>
                <a:gd name="T18" fmla="*/ 3 w 9"/>
                <a:gd name="T19" fmla="*/ 2 h 21"/>
                <a:gd name="T20" fmla="*/ 6 w 9"/>
                <a:gd name="T21" fmla="*/ 0 h 21"/>
                <a:gd name="T22" fmla="*/ 9 w 9"/>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1">
                  <a:moveTo>
                    <a:pt x="9" y="0"/>
                  </a:moveTo>
                  <a:cubicBezTo>
                    <a:pt x="9" y="21"/>
                    <a:pt x="9" y="21"/>
                    <a:pt x="9" y="21"/>
                  </a:cubicBezTo>
                  <a:cubicBezTo>
                    <a:pt x="4" y="21"/>
                    <a:pt x="4" y="21"/>
                    <a:pt x="4" y="21"/>
                  </a:cubicBezTo>
                  <a:cubicBezTo>
                    <a:pt x="4" y="5"/>
                    <a:pt x="4" y="5"/>
                    <a:pt x="4" y="5"/>
                  </a:cubicBezTo>
                  <a:cubicBezTo>
                    <a:pt x="4" y="5"/>
                    <a:pt x="4" y="6"/>
                    <a:pt x="3" y="6"/>
                  </a:cubicBezTo>
                  <a:cubicBezTo>
                    <a:pt x="3" y="6"/>
                    <a:pt x="3" y="6"/>
                    <a:pt x="2" y="6"/>
                  </a:cubicBezTo>
                  <a:cubicBezTo>
                    <a:pt x="2" y="6"/>
                    <a:pt x="1" y="7"/>
                    <a:pt x="1" y="7"/>
                  </a:cubicBezTo>
                  <a:cubicBezTo>
                    <a:pt x="1" y="7"/>
                    <a:pt x="0" y="7"/>
                    <a:pt x="0" y="7"/>
                  </a:cubicBezTo>
                  <a:cubicBezTo>
                    <a:pt x="0" y="3"/>
                    <a:pt x="0" y="3"/>
                    <a:pt x="0" y="3"/>
                  </a:cubicBezTo>
                  <a:cubicBezTo>
                    <a:pt x="1" y="3"/>
                    <a:pt x="2" y="2"/>
                    <a:pt x="3" y="2"/>
                  </a:cubicBezTo>
                  <a:cubicBezTo>
                    <a:pt x="4" y="1"/>
                    <a:pt x="5" y="1"/>
                    <a:pt x="6" y="0"/>
                  </a:cubicBezTo>
                  <a:lnTo>
                    <a:pt x="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297"/>
            <p:cNvSpPr>
              <a:spLocks noEditPoints="1"/>
            </p:cNvSpPr>
            <p:nvPr/>
          </p:nvSpPr>
          <p:spPr bwMode="auto">
            <a:xfrm>
              <a:off x="1998" y="3265"/>
              <a:ext cx="26" cy="38"/>
            </a:xfrm>
            <a:custGeom>
              <a:avLst/>
              <a:gdLst>
                <a:gd name="T0" fmla="*/ 8 w 15"/>
                <a:gd name="T1" fmla="*/ 22 h 22"/>
                <a:gd name="T2" fmla="*/ 0 w 15"/>
                <a:gd name="T3" fmla="*/ 11 h 22"/>
                <a:gd name="T4" fmla="*/ 2 w 15"/>
                <a:gd name="T5" fmla="*/ 3 h 22"/>
                <a:gd name="T6" fmla="*/ 8 w 15"/>
                <a:gd name="T7" fmla="*/ 0 h 22"/>
                <a:gd name="T8" fmla="*/ 15 w 15"/>
                <a:gd name="T9" fmla="*/ 11 h 22"/>
                <a:gd name="T10" fmla="*/ 13 w 15"/>
                <a:gd name="T11" fmla="*/ 19 h 22"/>
                <a:gd name="T12" fmla="*/ 8 w 15"/>
                <a:gd name="T13" fmla="*/ 22 h 22"/>
                <a:gd name="T14" fmla="*/ 8 w 15"/>
                <a:gd name="T15" fmla="*/ 4 h 22"/>
                <a:gd name="T16" fmla="*/ 5 w 15"/>
                <a:gd name="T17" fmla="*/ 11 h 22"/>
                <a:gd name="T18" fmla="*/ 8 w 15"/>
                <a:gd name="T19" fmla="*/ 18 h 22"/>
                <a:gd name="T20" fmla="*/ 11 w 15"/>
                <a:gd name="T21" fmla="*/ 11 h 22"/>
                <a:gd name="T22" fmla="*/ 8 w 15"/>
                <a:gd name="T2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8" y="22"/>
                  </a:moveTo>
                  <a:cubicBezTo>
                    <a:pt x="3" y="22"/>
                    <a:pt x="0" y="18"/>
                    <a:pt x="0" y="11"/>
                  </a:cubicBezTo>
                  <a:cubicBezTo>
                    <a:pt x="0" y="8"/>
                    <a:pt x="1" y="5"/>
                    <a:pt x="2" y="3"/>
                  </a:cubicBezTo>
                  <a:cubicBezTo>
                    <a:pt x="4" y="1"/>
                    <a:pt x="6" y="0"/>
                    <a:pt x="8" y="0"/>
                  </a:cubicBezTo>
                  <a:cubicBezTo>
                    <a:pt x="13" y="0"/>
                    <a:pt x="15" y="4"/>
                    <a:pt x="15" y="11"/>
                  </a:cubicBezTo>
                  <a:cubicBezTo>
                    <a:pt x="15" y="14"/>
                    <a:pt x="15" y="17"/>
                    <a:pt x="13" y="19"/>
                  </a:cubicBezTo>
                  <a:cubicBezTo>
                    <a:pt x="12" y="21"/>
                    <a:pt x="10" y="22"/>
                    <a:pt x="8" y="22"/>
                  </a:cubicBezTo>
                  <a:close/>
                  <a:moveTo>
                    <a:pt x="8" y="4"/>
                  </a:moveTo>
                  <a:cubicBezTo>
                    <a:pt x="6" y="4"/>
                    <a:pt x="5" y="6"/>
                    <a:pt x="5" y="11"/>
                  </a:cubicBezTo>
                  <a:cubicBezTo>
                    <a:pt x="5" y="16"/>
                    <a:pt x="6" y="18"/>
                    <a:pt x="8" y="18"/>
                  </a:cubicBezTo>
                  <a:cubicBezTo>
                    <a:pt x="10" y="18"/>
                    <a:pt x="11" y="16"/>
                    <a:pt x="11" y="11"/>
                  </a:cubicBezTo>
                  <a:cubicBezTo>
                    <a:pt x="11" y="6"/>
                    <a:pt x="10" y="4"/>
                    <a:pt x="8" y="4"/>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298"/>
            <p:cNvSpPr>
              <a:spLocks/>
            </p:cNvSpPr>
            <p:nvPr/>
          </p:nvSpPr>
          <p:spPr bwMode="auto">
            <a:xfrm>
              <a:off x="2032" y="3265"/>
              <a:ext cx="16" cy="36"/>
            </a:xfrm>
            <a:custGeom>
              <a:avLst/>
              <a:gdLst>
                <a:gd name="T0" fmla="*/ 9 w 9"/>
                <a:gd name="T1" fmla="*/ 0 h 21"/>
                <a:gd name="T2" fmla="*/ 9 w 9"/>
                <a:gd name="T3" fmla="*/ 21 h 21"/>
                <a:gd name="T4" fmla="*/ 4 w 9"/>
                <a:gd name="T5" fmla="*/ 21 h 21"/>
                <a:gd name="T6" fmla="*/ 4 w 9"/>
                <a:gd name="T7" fmla="*/ 5 h 21"/>
                <a:gd name="T8" fmla="*/ 3 w 9"/>
                <a:gd name="T9" fmla="*/ 6 h 21"/>
                <a:gd name="T10" fmla="*/ 2 w 9"/>
                <a:gd name="T11" fmla="*/ 6 h 21"/>
                <a:gd name="T12" fmla="*/ 1 w 9"/>
                <a:gd name="T13" fmla="*/ 7 h 21"/>
                <a:gd name="T14" fmla="*/ 0 w 9"/>
                <a:gd name="T15" fmla="*/ 7 h 21"/>
                <a:gd name="T16" fmla="*/ 0 w 9"/>
                <a:gd name="T17" fmla="*/ 3 h 21"/>
                <a:gd name="T18" fmla="*/ 3 w 9"/>
                <a:gd name="T19" fmla="*/ 2 h 21"/>
                <a:gd name="T20" fmla="*/ 6 w 9"/>
                <a:gd name="T21" fmla="*/ 0 h 21"/>
                <a:gd name="T22" fmla="*/ 9 w 9"/>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1">
                  <a:moveTo>
                    <a:pt x="9" y="0"/>
                  </a:moveTo>
                  <a:cubicBezTo>
                    <a:pt x="9" y="21"/>
                    <a:pt x="9" y="21"/>
                    <a:pt x="9" y="21"/>
                  </a:cubicBezTo>
                  <a:cubicBezTo>
                    <a:pt x="4" y="21"/>
                    <a:pt x="4" y="21"/>
                    <a:pt x="4" y="21"/>
                  </a:cubicBezTo>
                  <a:cubicBezTo>
                    <a:pt x="4" y="5"/>
                    <a:pt x="4" y="5"/>
                    <a:pt x="4" y="5"/>
                  </a:cubicBezTo>
                  <a:cubicBezTo>
                    <a:pt x="4" y="5"/>
                    <a:pt x="4" y="6"/>
                    <a:pt x="3" y="6"/>
                  </a:cubicBezTo>
                  <a:cubicBezTo>
                    <a:pt x="3" y="6"/>
                    <a:pt x="2" y="6"/>
                    <a:pt x="2" y="6"/>
                  </a:cubicBezTo>
                  <a:cubicBezTo>
                    <a:pt x="2" y="6"/>
                    <a:pt x="1" y="7"/>
                    <a:pt x="1" y="7"/>
                  </a:cubicBezTo>
                  <a:cubicBezTo>
                    <a:pt x="0" y="7"/>
                    <a:pt x="0" y="7"/>
                    <a:pt x="0" y="7"/>
                  </a:cubicBezTo>
                  <a:cubicBezTo>
                    <a:pt x="0" y="3"/>
                    <a:pt x="0" y="3"/>
                    <a:pt x="0" y="3"/>
                  </a:cubicBezTo>
                  <a:cubicBezTo>
                    <a:pt x="1" y="3"/>
                    <a:pt x="2" y="2"/>
                    <a:pt x="3" y="2"/>
                  </a:cubicBezTo>
                  <a:cubicBezTo>
                    <a:pt x="4" y="1"/>
                    <a:pt x="5" y="1"/>
                    <a:pt x="6" y="0"/>
                  </a:cubicBezTo>
                  <a:lnTo>
                    <a:pt x="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299"/>
            <p:cNvSpPr>
              <a:spLocks noEditPoints="1"/>
            </p:cNvSpPr>
            <p:nvPr/>
          </p:nvSpPr>
          <p:spPr bwMode="auto">
            <a:xfrm>
              <a:off x="1968" y="3317"/>
              <a:ext cx="25" cy="37"/>
            </a:xfrm>
            <a:custGeom>
              <a:avLst/>
              <a:gdLst>
                <a:gd name="T0" fmla="*/ 7 w 15"/>
                <a:gd name="T1" fmla="*/ 22 h 22"/>
                <a:gd name="T2" fmla="*/ 0 w 15"/>
                <a:gd name="T3" fmla="*/ 11 h 22"/>
                <a:gd name="T4" fmla="*/ 2 w 15"/>
                <a:gd name="T5" fmla="*/ 3 h 22"/>
                <a:gd name="T6" fmla="*/ 8 w 15"/>
                <a:gd name="T7" fmla="*/ 0 h 22"/>
                <a:gd name="T8" fmla="*/ 15 w 15"/>
                <a:gd name="T9" fmla="*/ 11 h 22"/>
                <a:gd name="T10" fmla="*/ 13 w 15"/>
                <a:gd name="T11" fmla="*/ 19 h 22"/>
                <a:gd name="T12" fmla="*/ 7 w 15"/>
                <a:gd name="T13" fmla="*/ 22 h 22"/>
                <a:gd name="T14" fmla="*/ 7 w 15"/>
                <a:gd name="T15" fmla="*/ 4 h 22"/>
                <a:gd name="T16" fmla="*/ 4 w 15"/>
                <a:gd name="T17" fmla="*/ 11 h 22"/>
                <a:gd name="T18" fmla="*/ 7 w 15"/>
                <a:gd name="T19" fmla="*/ 18 h 22"/>
                <a:gd name="T20" fmla="*/ 10 w 15"/>
                <a:gd name="T21" fmla="*/ 11 h 22"/>
                <a:gd name="T22" fmla="*/ 7 w 15"/>
                <a:gd name="T2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7" y="22"/>
                  </a:moveTo>
                  <a:cubicBezTo>
                    <a:pt x="2" y="22"/>
                    <a:pt x="0" y="18"/>
                    <a:pt x="0" y="11"/>
                  </a:cubicBezTo>
                  <a:cubicBezTo>
                    <a:pt x="0" y="8"/>
                    <a:pt x="0" y="5"/>
                    <a:pt x="2" y="3"/>
                  </a:cubicBezTo>
                  <a:cubicBezTo>
                    <a:pt x="3" y="1"/>
                    <a:pt x="5" y="0"/>
                    <a:pt x="8" y="0"/>
                  </a:cubicBezTo>
                  <a:cubicBezTo>
                    <a:pt x="12" y="0"/>
                    <a:pt x="15" y="4"/>
                    <a:pt x="15" y="11"/>
                  </a:cubicBezTo>
                  <a:cubicBezTo>
                    <a:pt x="15" y="14"/>
                    <a:pt x="14" y="17"/>
                    <a:pt x="13" y="19"/>
                  </a:cubicBezTo>
                  <a:cubicBezTo>
                    <a:pt x="12" y="21"/>
                    <a:pt x="10" y="22"/>
                    <a:pt x="7" y="22"/>
                  </a:cubicBezTo>
                  <a:close/>
                  <a:moveTo>
                    <a:pt x="7" y="4"/>
                  </a:moveTo>
                  <a:cubicBezTo>
                    <a:pt x="5" y="4"/>
                    <a:pt x="4" y="6"/>
                    <a:pt x="4" y="11"/>
                  </a:cubicBezTo>
                  <a:cubicBezTo>
                    <a:pt x="4" y="16"/>
                    <a:pt x="5" y="18"/>
                    <a:pt x="7" y="18"/>
                  </a:cubicBezTo>
                  <a:cubicBezTo>
                    <a:pt x="9" y="18"/>
                    <a:pt x="10" y="16"/>
                    <a:pt x="10" y="11"/>
                  </a:cubicBezTo>
                  <a:cubicBezTo>
                    <a:pt x="10" y="6"/>
                    <a:pt x="9" y="4"/>
                    <a:pt x="7" y="4"/>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300"/>
            <p:cNvSpPr>
              <a:spLocks/>
            </p:cNvSpPr>
            <p:nvPr/>
          </p:nvSpPr>
          <p:spPr bwMode="auto">
            <a:xfrm>
              <a:off x="2002" y="3317"/>
              <a:ext cx="15" cy="37"/>
            </a:xfrm>
            <a:custGeom>
              <a:avLst/>
              <a:gdLst>
                <a:gd name="T0" fmla="*/ 9 w 9"/>
                <a:gd name="T1" fmla="*/ 0 h 22"/>
                <a:gd name="T2" fmla="*/ 9 w 9"/>
                <a:gd name="T3" fmla="*/ 22 h 22"/>
                <a:gd name="T4" fmla="*/ 5 w 9"/>
                <a:gd name="T5" fmla="*/ 22 h 22"/>
                <a:gd name="T6" fmla="*/ 5 w 9"/>
                <a:gd name="T7" fmla="*/ 5 h 22"/>
                <a:gd name="T8" fmla="*/ 4 w 9"/>
                <a:gd name="T9" fmla="*/ 6 h 22"/>
                <a:gd name="T10" fmla="*/ 3 w 9"/>
                <a:gd name="T11" fmla="*/ 6 h 22"/>
                <a:gd name="T12" fmla="*/ 2 w 9"/>
                <a:gd name="T13" fmla="*/ 7 h 22"/>
                <a:gd name="T14" fmla="*/ 0 w 9"/>
                <a:gd name="T15" fmla="*/ 7 h 22"/>
                <a:gd name="T16" fmla="*/ 0 w 9"/>
                <a:gd name="T17" fmla="*/ 3 h 22"/>
                <a:gd name="T18" fmla="*/ 4 w 9"/>
                <a:gd name="T19" fmla="*/ 2 h 22"/>
                <a:gd name="T20" fmla="*/ 7 w 9"/>
                <a:gd name="T21" fmla="*/ 0 h 22"/>
                <a:gd name="T22" fmla="*/ 9 w 9"/>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2">
                  <a:moveTo>
                    <a:pt x="9" y="0"/>
                  </a:moveTo>
                  <a:cubicBezTo>
                    <a:pt x="9" y="22"/>
                    <a:pt x="9" y="22"/>
                    <a:pt x="9" y="22"/>
                  </a:cubicBezTo>
                  <a:cubicBezTo>
                    <a:pt x="5" y="22"/>
                    <a:pt x="5" y="22"/>
                    <a:pt x="5" y="22"/>
                  </a:cubicBezTo>
                  <a:cubicBezTo>
                    <a:pt x="5" y="5"/>
                    <a:pt x="5" y="5"/>
                    <a:pt x="5" y="5"/>
                  </a:cubicBezTo>
                  <a:cubicBezTo>
                    <a:pt x="5" y="5"/>
                    <a:pt x="4" y="6"/>
                    <a:pt x="4" y="6"/>
                  </a:cubicBezTo>
                  <a:cubicBezTo>
                    <a:pt x="4" y="6"/>
                    <a:pt x="3" y="6"/>
                    <a:pt x="3" y="6"/>
                  </a:cubicBezTo>
                  <a:cubicBezTo>
                    <a:pt x="2" y="7"/>
                    <a:pt x="2" y="7"/>
                    <a:pt x="2" y="7"/>
                  </a:cubicBezTo>
                  <a:cubicBezTo>
                    <a:pt x="1" y="7"/>
                    <a:pt x="1" y="7"/>
                    <a:pt x="0" y="7"/>
                  </a:cubicBezTo>
                  <a:cubicBezTo>
                    <a:pt x="0" y="3"/>
                    <a:pt x="0" y="3"/>
                    <a:pt x="0" y="3"/>
                  </a:cubicBezTo>
                  <a:cubicBezTo>
                    <a:pt x="2" y="3"/>
                    <a:pt x="3" y="2"/>
                    <a:pt x="4" y="2"/>
                  </a:cubicBezTo>
                  <a:cubicBezTo>
                    <a:pt x="5" y="1"/>
                    <a:pt x="6" y="1"/>
                    <a:pt x="7" y="0"/>
                  </a:cubicBezTo>
                  <a:lnTo>
                    <a:pt x="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301"/>
            <p:cNvSpPr>
              <a:spLocks noEditPoints="1"/>
            </p:cNvSpPr>
            <p:nvPr/>
          </p:nvSpPr>
          <p:spPr bwMode="auto">
            <a:xfrm>
              <a:off x="2029" y="3317"/>
              <a:ext cx="26" cy="37"/>
            </a:xfrm>
            <a:custGeom>
              <a:avLst/>
              <a:gdLst>
                <a:gd name="T0" fmla="*/ 7 w 15"/>
                <a:gd name="T1" fmla="*/ 22 h 22"/>
                <a:gd name="T2" fmla="*/ 0 w 15"/>
                <a:gd name="T3" fmla="*/ 11 h 22"/>
                <a:gd name="T4" fmla="*/ 2 w 15"/>
                <a:gd name="T5" fmla="*/ 3 h 22"/>
                <a:gd name="T6" fmla="*/ 7 w 15"/>
                <a:gd name="T7" fmla="*/ 0 h 22"/>
                <a:gd name="T8" fmla="*/ 15 w 15"/>
                <a:gd name="T9" fmla="*/ 11 h 22"/>
                <a:gd name="T10" fmla="*/ 13 w 15"/>
                <a:gd name="T11" fmla="*/ 19 h 22"/>
                <a:gd name="T12" fmla="*/ 7 w 15"/>
                <a:gd name="T13" fmla="*/ 22 h 22"/>
                <a:gd name="T14" fmla="*/ 7 w 15"/>
                <a:gd name="T15" fmla="*/ 4 h 22"/>
                <a:gd name="T16" fmla="*/ 4 w 15"/>
                <a:gd name="T17" fmla="*/ 11 h 22"/>
                <a:gd name="T18" fmla="*/ 7 w 15"/>
                <a:gd name="T19" fmla="*/ 18 h 22"/>
                <a:gd name="T20" fmla="*/ 10 w 15"/>
                <a:gd name="T21" fmla="*/ 11 h 22"/>
                <a:gd name="T22" fmla="*/ 7 w 15"/>
                <a:gd name="T2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7" y="22"/>
                  </a:moveTo>
                  <a:cubicBezTo>
                    <a:pt x="2" y="22"/>
                    <a:pt x="0" y="18"/>
                    <a:pt x="0" y="11"/>
                  </a:cubicBezTo>
                  <a:cubicBezTo>
                    <a:pt x="0" y="8"/>
                    <a:pt x="0" y="5"/>
                    <a:pt x="2" y="3"/>
                  </a:cubicBezTo>
                  <a:cubicBezTo>
                    <a:pt x="3" y="1"/>
                    <a:pt x="5" y="0"/>
                    <a:pt x="7" y="0"/>
                  </a:cubicBezTo>
                  <a:cubicBezTo>
                    <a:pt x="12" y="0"/>
                    <a:pt x="15" y="4"/>
                    <a:pt x="15" y="11"/>
                  </a:cubicBezTo>
                  <a:cubicBezTo>
                    <a:pt x="15" y="14"/>
                    <a:pt x="14" y="17"/>
                    <a:pt x="13" y="19"/>
                  </a:cubicBezTo>
                  <a:cubicBezTo>
                    <a:pt x="11" y="21"/>
                    <a:pt x="10" y="22"/>
                    <a:pt x="7" y="22"/>
                  </a:cubicBezTo>
                  <a:close/>
                  <a:moveTo>
                    <a:pt x="7" y="4"/>
                  </a:moveTo>
                  <a:cubicBezTo>
                    <a:pt x="5" y="4"/>
                    <a:pt x="4" y="6"/>
                    <a:pt x="4" y="11"/>
                  </a:cubicBezTo>
                  <a:cubicBezTo>
                    <a:pt x="4" y="16"/>
                    <a:pt x="5" y="18"/>
                    <a:pt x="7" y="18"/>
                  </a:cubicBezTo>
                  <a:cubicBezTo>
                    <a:pt x="9" y="18"/>
                    <a:pt x="10" y="16"/>
                    <a:pt x="10" y="11"/>
                  </a:cubicBezTo>
                  <a:cubicBezTo>
                    <a:pt x="10" y="6"/>
                    <a:pt x="9" y="4"/>
                    <a:pt x="7" y="4"/>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302"/>
            <p:cNvSpPr>
              <a:spLocks noEditPoints="1"/>
            </p:cNvSpPr>
            <p:nvPr/>
          </p:nvSpPr>
          <p:spPr bwMode="auto">
            <a:xfrm>
              <a:off x="1968" y="3368"/>
              <a:ext cx="25" cy="37"/>
            </a:xfrm>
            <a:custGeom>
              <a:avLst/>
              <a:gdLst>
                <a:gd name="T0" fmla="*/ 7 w 15"/>
                <a:gd name="T1" fmla="*/ 22 h 22"/>
                <a:gd name="T2" fmla="*/ 0 w 15"/>
                <a:gd name="T3" fmla="*/ 11 h 22"/>
                <a:gd name="T4" fmla="*/ 2 w 15"/>
                <a:gd name="T5" fmla="*/ 3 h 22"/>
                <a:gd name="T6" fmla="*/ 8 w 15"/>
                <a:gd name="T7" fmla="*/ 0 h 22"/>
                <a:gd name="T8" fmla="*/ 15 w 15"/>
                <a:gd name="T9" fmla="*/ 11 h 22"/>
                <a:gd name="T10" fmla="*/ 13 w 15"/>
                <a:gd name="T11" fmla="*/ 19 h 22"/>
                <a:gd name="T12" fmla="*/ 7 w 15"/>
                <a:gd name="T13" fmla="*/ 22 h 22"/>
                <a:gd name="T14" fmla="*/ 7 w 15"/>
                <a:gd name="T15" fmla="*/ 4 h 22"/>
                <a:gd name="T16" fmla="*/ 4 w 15"/>
                <a:gd name="T17" fmla="*/ 11 h 22"/>
                <a:gd name="T18" fmla="*/ 7 w 15"/>
                <a:gd name="T19" fmla="*/ 18 h 22"/>
                <a:gd name="T20" fmla="*/ 10 w 15"/>
                <a:gd name="T21" fmla="*/ 11 h 22"/>
                <a:gd name="T22" fmla="*/ 7 w 15"/>
                <a:gd name="T2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7" y="22"/>
                  </a:moveTo>
                  <a:cubicBezTo>
                    <a:pt x="2" y="22"/>
                    <a:pt x="0" y="18"/>
                    <a:pt x="0" y="11"/>
                  </a:cubicBezTo>
                  <a:cubicBezTo>
                    <a:pt x="0" y="8"/>
                    <a:pt x="0" y="5"/>
                    <a:pt x="2" y="3"/>
                  </a:cubicBezTo>
                  <a:cubicBezTo>
                    <a:pt x="3" y="1"/>
                    <a:pt x="5" y="0"/>
                    <a:pt x="8" y="0"/>
                  </a:cubicBezTo>
                  <a:cubicBezTo>
                    <a:pt x="12" y="0"/>
                    <a:pt x="15" y="4"/>
                    <a:pt x="15" y="11"/>
                  </a:cubicBezTo>
                  <a:cubicBezTo>
                    <a:pt x="15" y="14"/>
                    <a:pt x="14" y="17"/>
                    <a:pt x="13" y="19"/>
                  </a:cubicBezTo>
                  <a:cubicBezTo>
                    <a:pt x="12" y="21"/>
                    <a:pt x="10" y="22"/>
                    <a:pt x="7" y="22"/>
                  </a:cubicBezTo>
                  <a:close/>
                  <a:moveTo>
                    <a:pt x="7" y="4"/>
                  </a:moveTo>
                  <a:cubicBezTo>
                    <a:pt x="5" y="4"/>
                    <a:pt x="4" y="6"/>
                    <a:pt x="4" y="11"/>
                  </a:cubicBezTo>
                  <a:cubicBezTo>
                    <a:pt x="4" y="16"/>
                    <a:pt x="5" y="18"/>
                    <a:pt x="7" y="18"/>
                  </a:cubicBezTo>
                  <a:cubicBezTo>
                    <a:pt x="9" y="18"/>
                    <a:pt x="10" y="16"/>
                    <a:pt x="10" y="11"/>
                  </a:cubicBezTo>
                  <a:cubicBezTo>
                    <a:pt x="10" y="6"/>
                    <a:pt x="9" y="4"/>
                    <a:pt x="7" y="4"/>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303"/>
            <p:cNvSpPr>
              <a:spLocks noEditPoints="1"/>
            </p:cNvSpPr>
            <p:nvPr/>
          </p:nvSpPr>
          <p:spPr bwMode="auto">
            <a:xfrm>
              <a:off x="1998" y="3368"/>
              <a:ext cx="26" cy="37"/>
            </a:xfrm>
            <a:custGeom>
              <a:avLst/>
              <a:gdLst>
                <a:gd name="T0" fmla="*/ 8 w 15"/>
                <a:gd name="T1" fmla="*/ 22 h 22"/>
                <a:gd name="T2" fmla="*/ 0 w 15"/>
                <a:gd name="T3" fmla="*/ 11 h 22"/>
                <a:gd name="T4" fmla="*/ 2 w 15"/>
                <a:gd name="T5" fmla="*/ 3 h 22"/>
                <a:gd name="T6" fmla="*/ 8 w 15"/>
                <a:gd name="T7" fmla="*/ 0 h 22"/>
                <a:gd name="T8" fmla="*/ 15 w 15"/>
                <a:gd name="T9" fmla="*/ 11 h 22"/>
                <a:gd name="T10" fmla="*/ 13 w 15"/>
                <a:gd name="T11" fmla="*/ 19 h 22"/>
                <a:gd name="T12" fmla="*/ 8 w 15"/>
                <a:gd name="T13" fmla="*/ 22 h 22"/>
                <a:gd name="T14" fmla="*/ 8 w 15"/>
                <a:gd name="T15" fmla="*/ 4 h 22"/>
                <a:gd name="T16" fmla="*/ 5 w 15"/>
                <a:gd name="T17" fmla="*/ 11 h 22"/>
                <a:gd name="T18" fmla="*/ 8 w 15"/>
                <a:gd name="T19" fmla="*/ 18 h 22"/>
                <a:gd name="T20" fmla="*/ 11 w 15"/>
                <a:gd name="T21" fmla="*/ 11 h 22"/>
                <a:gd name="T22" fmla="*/ 8 w 15"/>
                <a:gd name="T2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8" y="22"/>
                  </a:moveTo>
                  <a:cubicBezTo>
                    <a:pt x="3" y="22"/>
                    <a:pt x="0" y="18"/>
                    <a:pt x="0" y="11"/>
                  </a:cubicBezTo>
                  <a:cubicBezTo>
                    <a:pt x="0" y="8"/>
                    <a:pt x="1" y="5"/>
                    <a:pt x="2" y="3"/>
                  </a:cubicBezTo>
                  <a:cubicBezTo>
                    <a:pt x="4" y="1"/>
                    <a:pt x="6" y="0"/>
                    <a:pt x="8" y="0"/>
                  </a:cubicBezTo>
                  <a:cubicBezTo>
                    <a:pt x="13" y="0"/>
                    <a:pt x="15" y="4"/>
                    <a:pt x="15" y="11"/>
                  </a:cubicBezTo>
                  <a:cubicBezTo>
                    <a:pt x="15" y="14"/>
                    <a:pt x="15" y="17"/>
                    <a:pt x="13" y="19"/>
                  </a:cubicBezTo>
                  <a:cubicBezTo>
                    <a:pt x="12" y="21"/>
                    <a:pt x="10" y="22"/>
                    <a:pt x="8" y="22"/>
                  </a:cubicBezTo>
                  <a:close/>
                  <a:moveTo>
                    <a:pt x="8" y="4"/>
                  </a:moveTo>
                  <a:cubicBezTo>
                    <a:pt x="6" y="4"/>
                    <a:pt x="5" y="6"/>
                    <a:pt x="5" y="11"/>
                  </a:cubicBezTo>
                  <a:cubicBezTo>
                    <a:pt x="5" y="16"/>
                    <a:pt x="6" y="18"/>
                    <a:pt x="8" y="18"/>
                  </a:cubicBezTo>
                  <a:cubicBezTo>
                    <a:pt x="10" y="18"/>
                    <a:pt x="11" y="16"/>
                    <a:pt x="11" y="11"/>
                  </a:cubicBezTo>
                  <a:cubicBezTo>
                    <a:pt x="11" y="6"/>
                    <a:pt x="10" y="4"/>
                    <a:pt x="8" y="4"/>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304"/>
            <p:cNvSpPr>
              <a:spLocks/>
            </p:cNvSpPr>
            <p:nvPr/>
          </p:nvSpPr>
          <p:spPr bwMode="auto">
            <a:xfrm>
              <a:off x="2032" y="3368"/>
              <a:ext cx="16" cy="37"/>
            </a:xfrm>
            <a:custGeom>
              <a:avLst/>
              <a:gdLst>
                <a:gd name="T0" fmla="*/ 9 w 9"/>
                <a:gd name="T1" fmla="*/ 0 h 22"/>
                <a:gd name="T2" fmla="*/ 9 w 9"/>
                <a:gd name="T3" fmla="*/ 22 h 22"/>
                <a:gd name="T4" fmla="*/ 4 w 9"/>
                <a:gd name="T5" fmla="*/ 22 h 22"/>
                <a:gd name="T6" fmla="*/ 4 w 9"/>
                <a:gd name="T7" fmla="*/ 5 h 22"/>
                <a:gd name="T8" fmla="*/ 3 w 9"/>
                <a:gd name="T9" fmla="*/ 6 h 22"/>
                <a:gd name="T10" fmla="*/ 2 w 9"/>
                <a:gd name="T11" fmla="*/ 6 h 22"/>
                <a:gd name="T12" fmla="*/ 1 w 9"/>
                <a:gd name="T13" fmla="*/ 7 h 22"/>
                <a:gd name="T14" fmla="*/ 0 w 9"/>
                <a:gd name="T15" fmla="*/ 7 h 22"/>
                <a:gd name="T16" fmla="*/ 0 w 9"/>
                <a:gd name="T17" fmla="*/ 3 h 22"/>
                <a:gd name="T18" fmla="*/ 3 w 9"/>
                <a:gd name="T19" fmla="*/ 2 h 22"/>
                <a:gd name="T20" fmla="*/ 6 w 9"/>
                <a:gd name="T21" fmla="*/ 0 h 22"/>
                <a:gd name="T22" fmla="*/ 9 w 9"/>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2">
                  <a:moveTo>
                    <a:pt x="9" y="0"/>
                  </a:moveTo>
                  <a:cubicBezTo>
                    <a:pt x="9" y="22"/>
                    <a:pt x="9" y="22"/>
                    <a:pt x="9" y="22"/>
                  </a:cubicBezTo>
                  <a:cubicBezTo>
                    <a:pt x="4" y="22"/>
                    <a:pt x="4" y="22"/>
                    <a:pt x="4" y="22"/>
                  </a:cubicBezTo>
                  <a:cubicBezTo>
                    <a:pt x="4" y="5"/>
                    <a:pt x="4" y="5"/>
                    <a:pt x="4" y="5"/>
                  </a:cubicBezTo>
                  <a:cubicBezTo>
                    <a:pt x="4" y="6"/>
                    <a:pt x="4" y="6"/>
                    <a:pt x="3" y="6"/>
                  </a:cubicBezTo>
                  <a:cubicBezTo>
                    <a:pt x="3" y="6"/>
                    <a:pt x="2" y="6"/>
                    <a:pt x="2" y="6"/>
                  </a:cubicBezTo>
                  <a:cubicBezTo>
                    <a:pt x="2" y="7"/>
                    <a:pt x="1" y="7"/>
                    <a:pt x="1" y="7"/>
                  </a:cubicBezTo>
                  <a:cubicBezTo>
                    <a:pt x="0" y="7"/>
                    <a:pt x="0" y="7"/>
                    <a:pt x="0" y="7"/>
                  </a:cubicBezTo>
                  <a:cubicBezTo>
                    <a:pt x="0" y="3"/>
                    <a:pt x="0" y="3"/>
                    <a:pt x="0" y="3"/>
                  </a:cubicBezTo>
                  <a:cubicBezTo>
                    <a:pt x="1" y="3"/>
                    <a:pt x="2" y="2"/>
                    <a:pt x="3" y="2"/>
                  </a:cubicBezTo>
                  <a:cubicBezTo>
                    <a:pt x="4" y="1"/>
                    <a:pt x="5" y="1"/>
                    <a:pt x="6" y="0"/>
                  </a:cubicBezTo>
                  <a:lnTo>
                    <a:pt x="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305"/>
            <p:cNvSpPr>
              <a:spLocks/>
            </p:cNvSpPr>
            <p:nvPr/>
          </p:nvSpPr>
          <p:spPr bwMode="auto">
            <a:xfrm>
              <a:off x="2094" y="3265"/>
              <a:ext cx="15" cy="36"/>
            </a:xfrm>
            <a:custGeom>
              <a:avLst/>
              <a:gdLst>
                <a:gd name="T0" fmla="*/ 9 w 9"/>
                <a:gd name="T1" fmla="*/ 0 h 21"/>
                <a:gd name="T2" fmla="*/ 9 w 9"/>
                <a:gd name="T3" fmla="*/ 21 h 21"/>
                <a:gd name="T4" fmla="*/ 5 w 9"/>
                <a:gd name="T5" fmla="*/ 21 h 21"/>
                <a:gd name="T6" fmla="*/ 5 w 9"/>
                <a:gd name="T7" fmla="*/ 5 h 21"/>
                <a:gd name="T8" fmla="*/ 4 w 9"/>
                <a:gd name="T9" fmla="*/ 6 h 21"/>
                <a:gd name="T10" fmla="*/ 3 w 9"/>
                <a:gd name="T11" fmla="*/ 6 h 21"/>
                <a:gd name="T12" fmla="*/ 1 w 9"/>
                <a:gd name="T13" fmla="*/ 7 h 21"/>
                <a:gd name="T14" fmla="*/ 0 w 9"/>
                <a:gd name="T15" fmla="*/ 7 h 21"/>
                <a:gd name="T16" fmla="*/ 0 w 9"/>
                <a:gd name="T17" fmla="*/ 3 h 21"/>
                <a:gd name="T18" fmla="*/ 3 w 9"/>
                <a:gd name="T19" fmla="*/ 2 h 21"/>
                <a:gd name="T20" fmla="*/ 6 w 9"/>
                <a:gd name="T21" fmla="*/ 0 h 21"/>
                <a:gd name="T22" fmla="*/ 9 w 9"/>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1">
                  <a:moveTo>
                    <a:pt x="9" y="0"/>
                  </a:moveTo>
                  <a:cubicBezTo>
                    <a:pt x="9" y="21"/>
                    <a:pt x="9" y="21"/>
                    <a:pt x="9" y="21"/>
                  </a:cubicBezTo>
                  <a:cubicBezTo>
                    <a:pt x="5" y="21"/>
                    <a:pt x="5" y="21"/>
                    <a:pt x="5" y="21"/>
                  </a:cubicBezTo>
                  <a:cubicBezTo>
                    <a:pt x="5" y="5"/>
                    <a:pt x="5" y="5"/>
                    <a:pt x="5" y="5"/>
                  </a:cubicBezTo>
                  <a:cubicBezTo>
                    <a:pt x="4" y="5"/>
                    <a:pt x="4" y="6"/>
                    <a:pt x="4" y="6"/>
                  </a:cubicBezTo>
                  <a:cubicBezTo>
                    <a:pt x="3" y="6"/>
                    <a:pt x="3" y="6"/>
                    <a:pt x="3" y="6"/>
                  </a:cubicBezTo>
                  <a:cubicBezTo>
                    <a:pt x="2" y="6"/>
                    <a:pt x="2" y="7"/>
                    <a:pt x="1" y="7"/>
                  </a:cubicBezTo>
                  <a:cubicBezTo>
                    <a:pt x="1" y="7"/>
                    <a:pt x="0" y="7"/>
                    <a:pt x="0" y="7"/>
                  </a:cubicBezTo>
                  <a:cubicBezTo>
                    <a:pt x="0" y="3"/>
                    <a:pt x="0" y="3"/>
                    <a:pt x="0" y="3"/>
                  </a:cubicBezTo>
                  <a:cubicBezTo>
                    <a:pt x="1" y="3"/>
                    <a:pt x="2" y="2"/>
                    <a:pt x="3" y="2"/>
                  </a:cubicBezTo>
                  <a:cubicBezTo>
                    <a:pt x="5" y="1"/>
                    <a:pt x="6" y="1"/>
                    <a:pt x="6" y="0"/>
                  </a:cubicBezTo>
                  <a:lnTo>
                    <a:pt x="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306"/>
            <p:cNvSpPr>
              <a:spLocks noEditPoints="1"/>
            </p:cNvSpPr>
            <p:nvPr/>
          </p:nvSpPr>
          <p:spPr bwMode="auto">
            <a:xfrm>
              <a:off x="2091" y="3317"/>
              <a:ext cx="25" cy="37"/>
            </a:xfrm>
            <a:custGeom>
              <a:avLst/>
              <a:gdLst>
                <a:gd name="T0" fmla="*/ 7 w 15"/>
                <a:gd name="T1" fmla="*/ 22 h 22"/>
                <a:gd name="T2" fmla="*/ 0 w 15"/>
                <a:gd name="T3" fmla="*/ 11 h 22"/>
                <a:gd name="T4" fmla="*/ 2 w 15"/>
                <a:gd name="T5" fmla="*/ 3 h 22"/>
                <a:gd name="T6" fmla="*/ 8 w 15"/>
                <a:gd name="T7" fmla="*/ 0 h 22"/>
                <a:gd name="T8" fmla="*/ 15 w 15"/>
                <a:gd name="T9" fmla="*/ 11 h 22"/>
                <a:gd name="T10" fmla="*/ 13 w 15"/>
                <a:gd name="T11" fmla="*/ 19 h 22"/>
                <a:gd name="T12" fmla="*/ 7 w 15"/>
                <a:gd name="T13" fmla="*/ 22 h 22"/>
                <a:gd name="T14" fmla="*/ 8 w 15"/>
                <a:gd name="T15" fmla="*/ 4 h 22"/>
                <a:gd name="T16" fmla="*/ 5 w 15"/>
                <a:gd name="T17" fmla="*/ 11 h 22"/>
                <a:gd name="T18" fmla="*/ 8 w 15"/>
                <a:gd name="T19" fmla="*/ 18 h 22"/>
                <a:gd name="T20" fmla="*/ 11 w 15"/>
                <a:gd name="T21" fmla="*/ 11 h 22"/>
                <a:gd name="T22" fmla="*/ 8 w 15"/>
                <a:gd name="T2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7" y="22"/>
                  </a:moveTo>
                  <a:cubicBezTo>
                    <a:pt x="2" y="22"/>
                    <a:pt x="0" y="18"/>
                    <a:pt x="0" y="11"/>
                  </a:cubicBezTo>
                  <a:cubicBezTo>
                    <a:pt x="0" y="8"/>
                    <a:pt x="1" y="5"/>
                    <a:pt x="2" y="3"/>
                  </a:cubicBezTo>
                  <a:cubicBezTo>
                    <a:pt x="3" y="1"/>
                    <a:pt x="5" y="0"/>
                    <a:pt x="8" y="0"/>
                  </a:cubicBezTo>
                  <a:cubicBezTo>
                    <a:pt x="13" y="0"/>
                    <a:pt x="15" y="4"/>
                    <a:pt x="15" y="11"/>
                  </a:cubicBezTo>
                  <a:cubicBezTo>
                    <a:pt x="15" y="14"/>
                    <a:pt x="15" y="17"/>
                    <a:pt x="13" y="19"/>
                  </a:cubicBezTo>
                  <a:cubicBezTo>
                    <a:pt x="12" y="21"/>
                    <a:pt x="10" y="22"/>
                    <a:pt x="7" y="22"/>
                  </a:cubicBezTo>
                  <a:close/>
                  <a:moveTo>
                    <a:pt x="8" y="4"/>
                  </a:moveTo>
                  <a:cubicBezTo>
                    <a:pt x="6" y="4"/>
                    <a:pt x="5" y="6"/>
                    <a:pt x="5" y="11"/>
                  </a:cubicBezTo>
                  <a:cubicBezTo>
                    <a:pt x="5" y="16"/>
                    <a:pt x="6" y="18"/>
                    <a:pt x="8" y="18"/>
                  </a:cubicBezTo>
                  <a:cubicBezTo>
                    <a:pt x="10" y="18"/>
                    <a:pt x="11" y="16"/>
                    <a:pt x="11" y="11"/>
                  </a:cubicBezTo>
                  <a:cubicBezTo>
                    <a:pt x="11" y="6"/>
                    <a:pt x="10" y="4"/>
                    <a:pt x="8" y="4"/>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307"/>
            <p:cNvSpPr>
              <a:spLocks noEditPoints="1"/>
            </p:cNvSpPr>
            <p:nvPr/>
          </p:nvSpPr>
          <p:spPr bwMode="auto">
            <a:xfrm>
              <a:off x="2091" y="3368"/>
              <a:ext cx="25" cy="37"/>
            </a:xfrm>
            <a:custGeom>
              <a:avLst/>
              <a:gdLst>
                <a:gd name="T0" fmla="*/ 7 w 15"/>
                <a:gd name="T1" fmla="*/ 22 h 22"/>
                <a:gd name="T2" fmla="*/ 0 w 15"/>
                <a:gd name="T3" fmla="*/ 11 h 22"/>
                <a:gd name="T4" fmla="*/ 2 w 15"/>
                <a:gd name="T5" fmla="*/ 3 h 22"/>
                <a:gd name="T6" fmla="*/ 8 w 15"/>
                <a:gd name="T7" fmla="*/ 0 h 22"/>
                <a:gd name="T8" fmla="*/ 15 w 15"/>
                <a:gd name="T9" fmla="*/ 11 h 22"/>
                <a:gd name="T10" fmla="*/ 13 w 15"/>
                <a:gd name="T11" fmla="*/ 19 h 22"/>
                <a:gd name="T12" fmla="*/ 7 w 15"/>
                <a:gd name="T13" fmla="*/ 22 h 22"/>
                <a:gd name="T14" fmla="*/ 8 w 15"/>
                <a:gd name="T15" fmla="*/ 4 h 22"/>
                <a:gd name="T16" fmla="*/ 5 w 15"/>
                <a:gd name="T17" fmla="*/ 11 h 22"/>
                <a:gd name="T18" fmla="*/ 8 w 15"/>
                <a:gd name="T19" fmla="*/ 18 h 22"/>
                <a:gd name="T20" fmla="*/ 11 w 15"/>
                <a:gd name="T21" fmla="*/ 11 h 22"/>
                <a:gd name="T22" fmla="*/ 8 w 15"/>
                <a:gd name="T2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7" y="22"/>
                  </a:moveTo>
                  <a:cubicBezTo>
                    <a:pt x="2" y="22"/>
                    <a:pt x="0" y="18"/>
                    <a:pt x="0" y="11"/>
                  </a:cubicBezTo>
                  <a:cubicBezTo>
                    <a:pt x="0" y="8"/>
                    <a:pt x="1" y="5"/>
                    <a:pt x="2" y="3"/>
                  </a:cubicBezTo>
                  <a:cubicBezTo>
                    <a:pt x="3" y="1"/>
                    <a:pt x="5" y="0"/>
                    <a:pt x="8" y="0"/>
                  </a:cubicBezTo>
                  <a:cubicBezTo>
                    <a:pt x="13" y="0"/>
                    <a:pt x="15" y="4"/>
                    <a:pt x="15" y="11"/>
                  </a:cubicBezTo>
                  <a:cubicBezTo>
                    <a:pt x="15" y="14"/>
                    <a:pt x="15" y="17"/>
                    <a:pt x="13" y="19"/>
                  </a:cubicBezTo>
                  <a:cubicBezTo>
                    <a:pt x="12" y="21"/>
                    <a:pt x="10" y="22"/>
                    <a:pt x="7" y="22"/>
                  </a:cubicBezTo>
                  <a:close/>
                  <a:moveTo>
                    <a:pt x="8" y="4"/>
                  </a:moveTo>
                  <a:cubicBezTo>
                    <a:pt x="6" y="4"/>
                    <a:pt x="5" y="6"/>
                    <a:pt x="5" y="11"/>
                  </a:cubicBezTo>
                  <a:cubicBezTo>
                    <a:pt x="5" y="16"/>
                    <a:pt x="6" y="18"/>
                    <a:pt x="8" y="18"/>
                  </a:cubicBezTo>
                  <a:cubicBezTo>
                    <a:pt x="10" y="18"/>
                    <a:pt x="11" y="16"/>
                    <a:pt x="11" y="11"/>
                  </a:cubicBezTo>
                  <a:cubicBezTo>
                    <a:pt x="11" y="6"/>
                    <a:pt x="10" y="4"/>
                    <a:pt x="8" y="4"/>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308"/>
            <p:cNvSpPr>
              <a:spLocks noEditPoints="1"/>
            </p:cNvSpPr>
            <p:nvPr/>
          </p:nvSpPr>
          <p:spPr bwMode="auto">
            <a:xfrm>
              <a:off x="2058" y="3265"/>
              <a:ext cx="27" cy="38"/>
            </a:xfrm>
            <a:custGeom>
              <a:avLst/>
              <a:gdLst>
                <a:gd name="T0" fmla="*/ 8 w 16"/>
                <a:gd name="T1" fmla="*/ 22 h 22"/>
                <a:gd name="T2" fmla="*/ 0 w 16"/>
                <a:gd name="T3" fmla="*/ 11 h 22"/>
                <a:gd name="T4" fmla="*/ 2 w 16"/>
                <a:gd name="T5" fmla="*/ 3 h 22"/>
                <a:gd name="T6" fmla="*/ 8 w 16"/>
                <a:gd name="T7" fmla="*/ 0 h 22"/>
                <a:gd name="T8" fmla="*/ 16 w 16"/>
                <a:gd name="T9" fmla="*/ 11 h 22"/>
                <a:gd name="T10" fmla="*/ 14 w 16"/>
                <a:gd name="T11" fmla="*/ 19 h 22"/>
                <a:gd name="T12" fmla="*/ 8 w 16"/>
                <a:gd name="T13" fmla="*/ 22 h 22"/>
                <a:gd name="T14" fmla="*/ 8 w 16"/>
                <a:gd name="T15" fmla="*/ 4 h 22"/>
                <a:gd name="T16" fmla="*/ 5 w 16"/>
                <a:gd name="T17" fmla="*/ 11 h 22"/>
                <a:gd name="T18" fmla="*/ 8 w 16"/>
                <a:gd name="T19" fmla="*/ 18 h 22"/>
                <a:gd name="T20" fmla="*/ 11 w 16"/>
                <a:gd name="T21" fmla="*/ 11 h 22"/>
                <a:gd name="T22" fmla="*/ 8 w 16"/>
                <a:gd name="T2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2">
                  <a:moveTo>
                    <a:pt x="8" y="22"/>
                  </a:moveTo>
                  <a:cubicBezTo>
                    <a:pt x="3" y="22"/>
                    <a:pt x="0" y="18"/>
                    <a:pt x="0" y="11"/>
                  </a:cubicBezTo>
                  <a:cubicBezTo>
                    <a:pt x="0" y="8"/>
                    <a:pt x="1" y="5"/>
                    <a:pt x="2" y="3"/>
                  </a:cubicBezTo>
                  <a:cubicBezTo>
                    <a:pt x="4" y="1"/>
                    <a:pt x="6" y="0"/>
                    <a:pt x="8" y="0"/>
                  </a:cubicBezTo>
                  <a:cubicBezTo>
                    <a:pt x="13" y="0"/>
                    <a:pt x="16" y="4"/>
                    <a:pt x="16" y="11"/>
                  </a:cubicBezTo>
                  <a:cubicBezTo>
                    <a:pt x="16" y="14"/>
                    <a:pt x="15" y="17"/>
                    <a:pt x="14" y="19"/>
                  </a:cubicBezTo>
                  <a:cubicBezTo>
                    <a:pt x="12" y="21"/>
                    <a:pt x="10" y="22"/>
                    <a:pt x="8" y="22"/>
                  </a:cubicBezTo>
                  <a:close/>
                  <a:moveTo>
                    <a:pt x="8" y="4"/>
                  </a:moveTo>
                  <a:cubicBezTo>
                    <a:pt x="6" y="4"/>
                    <a:pt x="5" y="6"/>
                    <a:pt x="5" y="11"/>
                  </a:cubicBezTo>
                  <a:cubicBezTo>
                    <a:pt x="5" y="16"/>
                    <a:pt x="6" y="18"/>
                    <a:pt x="8" y="18"/>
                  </a:cubicBezTo>
                  <a:cubicBezTo>
                    <a:pt x="10" y="18"/>
                    <a:pt x="11" y="16"/>
                    <a:pt x="11" y="11"/>
                  </a:cubicBezTo>
                  <a:cubicBezTo>
                    <a:pt x="11" y="6"/>
                    <a:pt x="10" y="4"/>
                    <a:pt x="8" y="4"/>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309"/>
            <p:cNvSpPr>
              <a:spLocks/>
            </p:cNvSpPr>
            <p:nvPr/>
          </p:nvSpPr>
          <p:spPr bwMode="auto">
            <a:xfrm>
              <a:off x="2062" y="3317"/>
              <a:ext cx="17" cy="37"/>
            </a:xfrm>
            <a:custGeom>
              <a:avLst/>
              <a:gdLst>
                <a:gd name="T0" fmla="*/ 10 w 10"/>
                <a:gd name="T1" fmla="*/ 0 h 22"/>
                <a:gd name="T2" fmla="*/ 10 w 10"/>
                <a:gd name="T3" fmla="*/ 22 h 22"/>
                <a:gd name="T4" fmla="*/ 5 w 10"/>
                <a:gd name="T5" fmla="*/ 22 h 22"/>
                <a:gd name="T6" fmla="*/ 5 w 10"/>
                <a:gd name="T7" fmla="*/ 5 h 22"/>
                <a:gd name="T8" fmla="*/ 4 w 10"/>
                <a:gd name="T9" fmla="*/ 6 h 22"/>
                <a:gd name="T10" fmla="*/ 3 w 10"/>
                <a:gd name="T11" fmla="*/ 6 h 22"/>
                <a:gd name="T12" fmla="*/ 2 w 10"/>
                <a:gd name="T13" fmla="*/ 7 h 22"/>
                <a:gd name="T14" fmla="*/ 0 w 10"/>
                <a:gd name="T15" fmla="*/ 7 h 22"/>
                <a:gd name="T16" fmla="*/ 0 w 10"/>
                <a:gd name="T17" fmla="*/ 3 h 22"/>
                <a:gd name="T18" fmla="*/ 4 w 10"/>
                <a:gd name="T19" fmla="*/ 2 h 22"/>
                <a:gd name="T20" fmla="*/ 7 w 10"/>
                <a:gd name="T21" fmla="*/ 0 h 22"/>
                <a:gd name="T22" fmla="*/ 10 w 10"/>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2">
                  <a:moveTo>
                    <a:pt x="10" y="0"/>
                  </a:moveTo>
                  <a:cubicBezTo>
                    <a:pt x="10" y="22"/>
                    <a:pt x="10" y="22"/>
                    <a:pt x="10" y="22"/>
                  </a:cubicBezTo>
                  <a:cubicBezTo>
                    <a:pt x="5" y="22"/>
                    <a:pt x="5" y="22"/>
                    <a:pt x="5" y="22"/>
                  </a:cubicBezTo>
                  <a:cubicBezTo>
                    <a:pt x="5" y="5"/>
                    <a:pt x="5" y="5"/>
                    <a:pt x="5" y="5"/>
                  </a:cubicBezTo>
                  <a:cubicBezTo>
                    <a:pt x="5" y="5"/>
                    <a:pt x="4" y="6"/>
                    <a:pt x="4" y="6"/>
                  </a:cubicBezTo>
                  <a:cubicBezTo>
                    <a:pt x="4" y="6"/>
                    <a:pt x="3" y="6"/>
                    <a:pt x="3" y="6"/>
                  </a:cubicBezTo>
                  <a:cubicBezTo>
                    <a:pt x="3" y="7"/>
                    <a:pt x="2" y="7"/>
                    <a:pt x="2" y="7"/>
                  </a:cubicBezTo>
                  <a:cubicBezTo>
                    <a:pt x="1" y="7"/>
                    <a:pt x="1" y="7"/>
                    <a:pt x="0" y="7"/>
                  </a:cubicBezTo>
                  <a:cubicBezTo>
                    <a:pt x="0" y="3"/>
                    <a:pt x="0" y="3"/>
                    <a:pt x="0" y="3"/>
                  </a:cubicBezTo>
                  <a:cubicBezTo>
                    <a:pt x="2" y="3"/>
                    <a:pt x="3" y="2"/>
                    <a:pt x="4" y="2"/>
                  </a:cubicBezTo>
                  <a:cubicBezTo>
                    <a:pt x="5" y="1"/>
                    <a:pt x="6" y="1"/>
                    <a:pt x="7" y="0"/>
                  </a:cubicBezTo>
                  <a:lnTo>
                    <a:pt x="10"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310"/>
            <p:cNvSpPr>
              <a:spLocks noEditPoints="1"/>
            </p:cNvSpPr>
            <p:nvPr/>
          </p:nvSpPr>
          <p:spPr bwMode="auto">
            <a:xfrm>
              <a:off x="2058" y="3368"/>
              <a:ext cx="27" cy="37"/>
            </a:xfrm>
            <a:custGeom>
              <a:avLst/>
              <a:gdLst>
                <a:gd name="T0" fmla="*/ 8 w 16"/>
                <a:gd name="T1" fmla="*/ 22 h 22"/>
                <a:gd name="T2" fmla="*/ 0 w 16"/>
                <a:gd name="T3" fmla="*/ 11 h 22"/>
                <a:gd name="T4" fmla="*/ 2 w 16"/>
                <a:gd name="T5" fmla="*/ 3 h 22"/>
                <a:gd name="T6" fmla="*/ 8 w 16"/>
                <a:gd name="T7" fmla="*/ 0 h 22"/>
                <a:gd name="T8" fmla="*/ 16 w 16"/>
                <a:gd name="T9" fmla="*/ 11 h 22"/>
                <a:gd name="T10" fmla="*/ 14 w 16"/>
                <a:gd name="T11" fmla="*/ 19 h 22"/>
                <a:gd name="T12" fmla="*/ 8 w 16"/>
                <a:gd name="T13" fmla="*/ 22 h 22"/>
                <a:gd name="T14" fmla="*/ 8 w 16"/>
                <a:gd name="T15" fmla="*/ 4 h 22"/>
                <a:gd name="T16" fmla="*/ 5 w 16"/>
                <a:gd name="T17" fmla="*/ 11 h 22"/>
                <a:gd name="T18" fmla="*/ 8 w 16"/>
                <a:gd name="T19" fmla="*/ 18 h 22"/>
                <a:gd name="T20" fmla="*/ 11 w 16"/>
                <a:gd name="T21" fmla="*/ 11 h 22"/>
                <a:gd name="T22" fmla="*/ 8 w 16"/>
                <a:gd name="T2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2">
                  <a:moveTo>
                    <a:pt x="8" y="22"/>
                  </a:moveTo>
                  <a:cubicBezTo>
                    <a:pt x="3" y="22"/>
                    <a:pt x="0" y="18"/>
                    <a:pt x="0" y="11"/>
                  </a:cubicBezTo>
                  <a:cubicBezTo>
                    <a:pt x="0" y="8"/>
                    <a:pt x="1" y="5"/>
                    <a:pt x="2" y="3"/>
                  </a:cubicBezTo>
                  <a:cubicBezTo>
                    <a:pt x="4" y="1"/>
                    <a:pt x="6" y="0"/>
                    <a:pt x="8" y="0"/>
                  </a:cubicBezTo>
                  <a:cubicBezTo>
                    <a:pt x="13" y="0"/>
                    <a:pt x="16" y="4"/>
                    <a:pt x="16" y="11"/>
                  </a:cubicBezTo>
                  <a:cubicBezTo>
                    <a:pt x="16" y="14"/>
                    <a:pt x="15" y="17"/>
                    <a:pt x="14" y="19"/>
                  </a:cubicBezTo>
                  <a:cubicBezTo>
                    <a:pt x="12" y="21"/>
                    <a:pt x="10" y="22"/>
                    <a:pt x="8" y="22"/>
                  </a:cubicBezTo>
                  <a:close/>
                  <a:moveTo>
                    <a:pt x="8" y="4"/>
                  </a:moveTo>
                  <a:cubicBezTo>
                    <a:pt x="6" y="4"/>
                    <a:pt x="5" y="6"/>
                    <a:pt x="5" y="11"/>
                  </a:cubicBezTo>
                  <a:cubicBezTo>
                    <a:pt x="5" y="16"/>
                    <a:pt x="6" y="18"/>
                    <a:pt x="8" y="18"/>
                  </a:cubicBezTo>
                  <a:cubicBezTo>
                    <a:pt x="10" y="18"/>
                    <a:pt x="11" y="16"/>
                    <a:pt x="11" y="11"/>
                  </a:cubicBezTo>
                  <a:cubicBezTo>
                    <a:pt x="11" y="6"/>
                    <a:pt x="10" y="4"/>
                    <a:pt x="8" y="4"/>
                  </a:cubicBez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311"/>
            <p:cNvSpPr>
              <a:spLocks noChangeArrowheads="1"/>
            </p:cNvSpPr>
            <p:nvPr/>
          </p:nvSpPr>
          <p:spPr bwMode="auto">
            <a:xfrm>
              <a:off x="1848" y="2613"/>
              <a:ext cx="319" cy="319"/>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312"/>
            <p:cNvSpPr>
              <a:spLocks/>
            </p:cNvSpPr>
            <p:nvPr/>
          </p:nvSpPr>
          <p:spPr bwMode="auto">
            <a:xfrm>
              <a:off x="1904" y="2671"/>
              <a:ext cx="23" cy="53"/>
            </a:xfrm>
            <a:custGeom>
              <a:avLst/>
              <a:gdLst>
                <a:gd name="T0" fmla="*/ 13 w 13"/>
                <a:gd name="T1" fmla="*/ 0 h 31"/>
                <a:gd name="T2" fmla="*/ 13 w 13"/>
                <a:gd name="T3" fmla="*/ 31 h 31"/>
                <a:gd name="T4" fmla="*/ 6 w 13"/>
                <a:gd name="T5" fmla="*/ 31 h 31"/>
                <a:gd name="T6" fmla="*/ 6 w 13"/>
                <a:gd name="T7" fmla="*/ 7 h 31"/>
                <a:gd name="T8" fmla="*/ 5 w 13"/>
                <a:gd name="T9" fmla="*/ 8 h 31"/>
                <a:gd name="T10" fmla="*/ 3 w 13"/>
                <a:gd name="T11" fmla="*/ 9 h 31"/>
                <a:gd name="T12" fmla="*/ 2 w 13"/>
                <a:gd name="T13" fmla="*/ 10 h 31"/>
                <a:gd name="T14" fmla="*/ 0 w 13"/>
                <a:gd name="T15" fmla="*/ 10 h 31"/>
                <a:gd name="T16" fmla="*/ 0 w 13"/>
                <a:gd name="T17" fmla="*/ 4 h 31"/>
                <a:gd name="T18" fmla="*/ 5 w 13"/>
                <a:gd name="T19" fmla="*/ 2 h 31"/>
                <a:gd name="T20" fmla="*/ 9 w 13"/>
                <a:gd name="T21" fmla="*/ 0 h 31"/>
                <a:gd name="T22" fmla="*/ 13 w 13"/>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1">
                  <a:moveTo>
                    <a:pt x="13" y="0"/>
                  </a:moveTo>
                  <a:cubicBezTo>
                    <a:pt x="13" y="31"/>
                    <a:pt x="13" y="31"/>
                    <a:pt x="13" y="31"/>
                  </a:cubicBezTo>
                  <a:cubicBezTo>
                    <a:pt x="6" y="31"/>
                    <a:pt x="6" y="31"/>
                    <a:pt x="6" y="31"/>
                  </a:cubicBezTo>
                  <a:cubicBezTo>
                    <a:pt x="6" y="7"/>
                    <a:pt x="6" y="7"/>
                    <a:pt x="6" y="7"/>
                  </a:cubicBezTo>
                  <a:cubicBezTo>
                    <a:pt x="6" y="8"/>
                    <a:pt x="6" y="8"/>
                    <a:pt x="5" y="8"/>
                  </a:cubicBezTo>
                  <a:cubicBezTo>
                    <a:pt x="5" y="8"/>
                    <a:pt x="4" y="9"/>
                    <a:pt x="3" y="9"/>
                  </a:cubicBezTo>
                  <a:cubicBezTo>
                    <a:pt x="3" y="9"/>
                    <a:pt x="2" y="9"/>
                    <a:pt x="2" y="10"/>
                  </a:cubicBezTo>
                  <a:cubicBezTo>
                    <a:pt x="1" y="10"/>
                    <a:pt x="0" y="10"/>
                    <a:pt x="0" y="10"/>
                  </a:cubicBezTo>
                  <a:cubicBezTo>
                    <a:pt x="0" y="4"/>
                    <a:pt x="0" y="4"/>
                    <a:pt x="0" y="4"/>
                  </a:cubicBezTo>
                  <a:cubicBezTo>
                    <a:pt x="2" y="4"/>
                    <a:pt x="3" y="3"/>
                    <a:pt x="5" y="2"/>
                  </a:cubicBezTo>
                  <a:cubicBezTo>
                    <a:pt x="6" y="1"/>
                    <a:pt x="8" y="1"/>
                    <a:pt x="9" y="0"/>
                  </a:cubicBezTo>
                  <a:lnTo>
                    <a:pt x="13"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313"/>
            <p:cNvSpPr>
              <a:spLocks noEditPoints="1"/>
            </p:cNvSpPr>
            <p:nvPr/>
          </p:nvSpPr>
          <p:spPr bwMode="auto">
            <a:xfrm>
              <a:off x="1945" y="2671"/>
              <a:ext cx="38" cy="54"/>
            </a:xfrm>
            <a:custGeom>
              <a:avLst/>
              <a:gdLst>
                <a:gd name="T0" fmla="*/ 11 w 22"/>
                <a:gd name="T1" fmla="*/ 32 h 32"/>
                <a:gd name="T2" fmla="*/ 0 w 22"/>
                <a:gd name="T3" fmla="*/ 16 h 32"/>
                <a:gd name="T4" fmla="*/ 3 w 22"/>
                <a:gd name="T5" fmla="*/ 4 h 32"/>
                <a:gd name="T6" fmla="*/ 11 w 22"/>
                <a:gd name="T7" fmla="*/ 0 h 32"/>
                <a:gd name="T8" fmla="*/ 22 w 22"/>
                <a:gd name="T9" fmla="*/ 15 h 32"/>
                <a:gd name="T10" fmla="*/ 19 w 22"/>
                <a:gd name="T11" fmla="*/ 27 h 32"/>
                <a:gd name="T12" fmla="*/ 11 w 22"/>
                <a:gd name="T13" fmla="*/ 32 h 32"/>
                <a:gd name="T14" fmla="*/ 11 w 22"/>
                <a:gd name="T15" fmla="*/ 5 h 32"/>
                <a:gd name="T16" fmla="*/ 7 w 22"/>
                <a:gd name="T17" fmla="*/ 16 h 32"/>
                <a:gd name="T18" fmla="*/ 11 w 22"/>
                <a:gd name="T19" fmla="*/ 26 h 32"/>
                <a:gd name="T20" fmla="*/ 15 w 22"/>
                <a:gd name="T21" fmla="*/ 16 h 32"/>
                <a:gd name="T22" fmla="*/ 11 w 22"/>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6"/>
                    <a:pt x="0" y="16"/>
                  </a:cubicBezTo>
                  <a:cubicBezTo>
                    <a:pt x="0" y="11"/>
                    <a:pt x="1" y="7"/>
                    <a:pt x="3" y="4"/>
                  </a:cubicBezTo>
                  <a:cubicBezTo>
                    <a:pt x="5" y="1"/>
                    <a:pt x="8" y="0"/>
                    <a:pt x="11" y="0"/>
                  </a:cubicBezTo>
                  <a:cubicBezTo>
                    <a:pt x="19" y="0"/>
                    <a:pt x="22" y="5"/>
                    <a:pt x="22" y="15"/>
                  </a:cubicBezTo>
                  <a:cubicBezTo>
                    <a:pt x="22" y="21"/>
                    <a:pt x="21" y="25"/>
                    <a:pt x="19" y="27"/>
                  </a:cubicBezTo>
                  <a:cubicBezTo>
                    <a:pt x="17" y="30"/>
                    <a:pt x="14" y="32"/>
                    <a:pt x="11" y="32"/>
                  </a:cubicBezTo>
                  <a:close/>
                  <a:moveTo>
                    <a:pt x="11" y="5"/>
                  </a:moveTo>
                  <a:cubicBezTo>
                    <a:pt x="8" y="5"/>
                    <a:pt x="7" y="9"/>
                    <a:pt x="7" y="16"/>
                  </a:cubicBezTo>
                  <a:cubicBezTo>
                    <a:pt x="7" y="23"/>
                    <a:pt x="8" y="26"/>
                    <a:pt x="11" y="26"/>
                  </a:cubicBezTo>
                  <a:cubicBezTo>
                    <a:pt x="14" y="26"/>
                    <a:pt x="15" y="23"/>
                    <a:pt x="15" y="16"/>
                  </a:cubicBezTo>
                  <a:cubicBezTo>
                    <a:pt x="15" y="9"/>
                    <a:pt x="14" y="5"/>
                    <a:pt x="11"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314"/>
            <p:cNvSpPr>
              <a:spLocks/>
            </p:cNvSpPr>
            <p:nvPr/>
          </p:nvSpPr>
          <p:spPr bwMode="auto">
            <a:xfrm>
              <a:off x="1993" y="2671"/>
              <a:ext cx="22" cy="53"/>
            </a:xfrm>
            <a:custGeom>
              <a:avLst/>
              <a:gdLst>
                <a:gd name="T0" fmla="*/ 13 w 13"/>
                <a:gd name="T1" fmla="*/ 0 h 31"/>
                <a:gd name="T2" fmla="*/ 13 w 13"/>
                <a:gd name="T3" fmla="*/ 31 h 31"/>
                <a:gd name="T4" fmla="*/ 7 w 13"/>
                <a:gd name="T5" fmla="*/ 31 h 31"/>
                <a:gd name="T6" fmla="*/ 7 w 13"/>
                <a:gd name="T7" fmla="*/ 7 h 31"/>
                <a:gd name="T8" fmla="*/ 5 w 13"/>
                <a:gd name="T9" fmla="*/ 8 h 31"/>
                <a:gd name="T10" fmla="*/ 4 w 13"/>
                <a:gd name="T11" fmla="*/ 9 h 31"/>
                <a:gd name="T12" fmla="*/ 2 w 13"/>
                <a:gd name="T13" fmla="*/ 10 h 31"/>
                <a:gd name="T14" fmla="*/ 0 w 13"/>
                <a:gd name="T15" fmla="*/ 10 h 31"/>
                <a:gd name="T16" fmla="*/ 0 w 13"/>
                <a:gd name="T17" fmla="*/ 4 h 31"/>
                <a:gd name="T18" fmla="*/ 5 w 13"/>
                <a:gd name="T19" fmla="*/ 2 h 31"/>
                <a:gd name="T20" fmla="*/ 9 w 13"/>
                <a:gd name="T21" fmla="*/ 0 h 31"/>
                <a:gd name="T22" fmla="*/ 13 w 13"/>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1">
                  <a:moveTo>
                    <a:pt x="13" y="0"/>
                  </a:moveTo>
                  <a:cubicBezTo>
                    <a:pt x="13" y="31"/>
                    <a:pt x="13" y="31"/>
                    <a:pt x="13" y="31"/>
                  </a:cubicBezTo>
                  <a:cubicBezTo>
                    <a:pt x="7" y="31"/>
                    <a:pt x="7" y="31"/>
                    <a:pt x="7" y="31"/>
                  </a:cubicBezTo>
                  <a:cubicBezTo>
                    <a:pt x="7" y="7"/>
                    <a:pt x="7" y="7"/>
                    <a:pt x="7" y="7"/>
                  </a:cubicBezTo>
                  <a:cubicBezTo>
                    <a:pt x="6" y="8"/>
                    <a:pt x="6" y="8"/>
                    <a:pt x="5" y="8"/>
                  </a:cubicBezTo>
                  <a:cubicBezTo>
                    <a:pt x="5" y="8"/>
                    <a:pt x="4" y="9"/>
                    <a:pt x="4" y="9"/>
                  </a:cubicBezTo>
                  <a:cubicBezTo>
                    <a:pt x="3" y="9"/>
                    <a:pt x="3" y="9"/>
                    <a:pt x="2" y="10"/>
                  </a:cubicBezTo>
                  <a:cubicBezTo>
                    <a:pt x="1" y="10"/>
                    <a:pt x="1" y="10"/>
                    <a:pt x="0" y="10"/>
                  </a:cubicBezTo>
                  <a:cubicBezTo>
                    <a:pt x="0" y="4"/>
                    <a:pt x="0" y="4"/>
                    <a:pt x="0" y="4"/>
                  </a:cubicBezTo>
                  <a:cubicBezTo>
                    <a:pt x="2" y="4"/>
                    <a:pt x="4" y="3"/>
                    <a:pt x="5" y="2"/>
                  </a:cubicBezTo>
                  <a:cubicBezTo>
                    <a:pt x="7" y="1"/>
                    <a:pt x="8" y="1"/>
                    <a:pt x="9" y="0"/>
                  </a:cubicBezTo>
                  <a:lnTo>
                    <a:pt x="13"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315"/>
            <p:cNvSpPr>
              <a:spLocks noEditPoints="1"/>
            </p:cNvSpPr>
            <p:nvPr/>
          </p:nvSpPr>
          <p:spPr bwMode="auto">
            <a:xfrm>
              <a:off x="1899" y="2746"/>
              <a:ext cx="38" cy="53"/>
            </a:xfrm>
            <a:custGeom>
              <a:avLst/>
              <a:gdLst>
                <a:gd name="T0" fmla="*/ 11 w 22"/>
                <a:gd name="T1" fmla="*/ 31 h 31"/>
                <a:gd name="T2" fmla="*/ 0 w 22"/>
                <a:gd name="T3" fmla="*/ 16 h 31"/>
                <a:gd name="T4" fmla="*/ 3 w 22"/>
                <a:gd name="T5" fmla="*/ 4 h 31"/>
                <a:gd name="T6" fmla="*/ 11 w 22"/>
                <a:gd name="T7" fmla="*/ 0 h 31"/>
                <a:gd name="T8" fmla="*/ 22 w 22"/>
                <a:gd name="T9" fmla="*/ 15 h 31"/>
                <a:gd name="T10" fmla="*/ 19 w 22"/>
                <a:gd name="T11" fmla="*/ 27 h 31"/>
                <a:gd name="T12" fmla="*/ 11 w 22"/>
                <a:gd name="T13" fmla="*/ 31 h 31"/>
                <a:gd name="T14" fmla="*/ 11 w 22"/>
                <a:gd name="T15" fmla="*/ 5 h 31"/>
                <a:gd name="T16" fmla="*/ 7 w 22"/>
                <a:gd name="T17" fmla="*/ 16 h 31"/>
                <a:gd name="T18" fmla="*/ 11 w 22"/>
                <a:gd name="T19" fmla="*/ 26 h 31"/>
                <a:gd name="T20" fmla="*/ 15 w 22"/>
                <a:gd name="T21" fmla="*/ 15 h 31"/>
                <a:gd name="T22" fmla="*/ 11 w 22"/>
                <a:gd name="T23"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1">
                  <a:moveTo>
                    <a:pt x="11" y="31"/>
                  </a:moveTo>
                  <a:cubicBezTo>
                    <a:pt x="3" y="31"/>
                    <a:pt x="0" y="26"/>
                    <a:pt x="0" y="16"/>
                  </a:cubicBezTo>
                  <a:cubicBezTo>
                    <a:pt x="0" y="11"/>
                    <a:pt x="1" y="7"/>
                    <a:pt x="3" y="4"/>
                  </a:cubicBezTo>
                  <a:cubicBezTo>
                    <a:pt x="5" y="1"/>
                    <a:pt x="8" y="0"/>
                    <a:pt x="11" y="0"/>
                  </a:cubicBezTo>
                  <a:cubicBezTo>
                    <a:pt x="18" y="0"/>
                    <a:pt x="22" y="5"/>
                    <a:pt x="22" y="15"/>
                  </a:cubicBezTo>
                  <a:cubicBezTo>
                    <a:pt x="22" y="20"/>
                    <a:pt x="21" y="24"/>
                    <a:pt x="19" y="27"/>
                  </a:cubicBezTo>
                  <a:cubicBezTo>
                    <a:pt x="17" y="30"/>
                    <a:pt x="14" y="31"/>
                    <a:pt x="11" y="31"/>
                  </a:cubicBezTo>
                  <a:close/>
                  <a:moveTo>
                    <a:pt x="11" y="5"/>
                  </a:moveTo>
                  <a:cubicBezTo>
                    <a:pt x="8" y="5"/>
                    <a:pt x="7" y="8"/>
                    <a:pt x="7" y="16"/>
                  </a:cubicBezTo>
                  <a:cubicBezTo>
                    <a:pt x="7" y="23"/>
                    <a:pt x="8" y="26"/>
                    <a:pt x="11" y="26"/>
                  </a:cubicBezTo>
                  <a:cubicBezTo>
                    <a:pt x="14" y="26"/>
                    <a:pt x="15" y="23"/>
                    <a:pt x="15" y="15"/>
                  </a:cubicBezTo>
                  <a:cubicBezTo>
                    <a:pt x="15" y="8"/>
                    <a:pt x="14" y="5"/>
                    <a:pt x="11"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316"/>
            <p:cNvSpPr>
              <a:spLocks/>
            </p:cNvSpPr>
            <p:nvPr/>
          </p:nvSpPr>
          <p:spPr bwMode="auto">
            <a:xfrm>
              <a:off x="1950" y="2744"/>
              <a:ext cx="23" cy="55"/>
            </a:xfrm>
            <a:custGeom>
              <a:avLst/>
              <a:gdLst>
                <a:gd name="T0" fmla="*/ 13 w 13"/>
                <a:gd name="T1" fmla="*/ 0 h 32"/>
                <a:gd name="T2" fmla="*/ 13 w 13"/>
                <a:gd name="T3" fmla="*/ 32 h 32"/>
                <a:gd name="T4" fmla="*/ 6 w 13"/>
                <a:gd name="T5" fmla="*/ 32 h 32"/>
                <a:gd name="T6" fmla="*/ 6 w 13"/>
                <a:gd name="T7" fmla="*/ 8 h 32"/>
                <a:gd name="T8" fmla="*/ 5 w 13"/>
                <a:gd name="T9" fmla="*/ 9 h 32"/>
                <a:gd name="T10" fmla="*/ 4 w 13"/>
                <a:gd name="T11" fmla="*/ 10 h 32"/>
                <a:gd name="T12" fmla="*/ 2 w 13"/>
                <a:gd name="T13" fmla="*/ 10 h 32"/>
                <a:gd name="T14" fmla="*/ 0 w 13"/>
                <a:gd name="T15" fmla="*/ 11 h 32"/>
                <a:gd name="T16" fmla="*/ 0 w 13"/>
                <a:gd name="T17" fmla="*/ 5 h 32"/>
                <a:gd name="T18" fmla="*/ 5 w 13"/>
                <a:gd name="T19" fmla="*/ 3 h 32"/>
                <a:gd name="T20" fmla="*/ 9 w 13"/>
                <a:gd name="T21" fmla="*/ 0 h 32"/>
                <a:gd name="T22" fmla="*/ 13 w 13"/>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2">
                  <a:moveTo>
                    <a:pt x="13" y="0"/>
                  </a:moveTo>
                  <a:cubicBezTo>
                    <a:pt x="13" y="32"/>
                    <a:pt x="13" y="32"/>
                    <a:pt x="13" y="32"/>
                  </a:cubicBezTo>
                  <a:cubicBezTo>
                    <a:pt x="6" y="32"/>
                    <a:pt x="6" y="32"/>
                    <a:pt x="6" y="32"/>
                  </a:cubicBezTo>
                  <a:cubicBezTo>
                    <a:pt x="6" y="8"/>
                    <a:pt x="6" y="8"/>
                    <a:pt x="6" y="8"/>
                  </a:cubicBezTo>
                  <a:cubicBezTo>
                    <a:pt x="6" y="8"/>
                    <a:pt x="6" y="9"/>
                    <a:pt x="5" y="9"/>
                  </a:cubicBezTo>
                  <a:cubicBezTo>
                    <a:pt x="5" y="9"/>
                    <a:pt x="4" y="10"/>
                    <a:pt x="4" y="10"/>
                  </a:cubicBezTo>
                  <a:cubicBezTo>
                    <a:pt x="3" y="10"/>
                    <a:pt x="2" y="10"/>
                    <a:pt x="2" y="10"/>
                  </a:cubicBezTo>
                  <a:cubicBezTo>
                    <a:pt x="1" y="11"/>
                    <a:pt x="1" y="11"/>
                    <a:pt x="0" y="11"/>
                  </a:cubicBezTo>
                  <a:cubicBezTo>
                    <a:pt x="0" y="5"/>
                    <a:pt x="0" y="5"/>
                    <a:pt x="0" y="5"/>
                  </a:cubicBezTo>
                  <a:cubicBezTo>
                    <a:pt x="2" y="5"/>
                    <a:pt x="3" y="4"/>
                    <a:pt x="5" y="3"/>
                  </a:cubicBezTo>
                  <a:cubicBezTo>
                    <a:pt x="6" y="2"/>
                    <a:pt x="8" y="1"/>
                    <a:pt x="9" y="0"/>
                  </a:cubicBezTo>
                  <a:lnTo>
                    <a:pt x="13"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317"/>
            <p:cNvSpPr>
              <a:spLocks noEditPoints="1"/>
            </p:cNvSpPr>
            <p:nvPr/>
          </p:nvSpPr>
          <p:spPr bwMode="auto">
            <a:xfrm>
              <a:off x="1988" y="2746"/>
              <a:ext cx="38" cy="53"/>
            </a:xfrm>
            <a:custGeom>
              <a:avLst/>
              <a:gdLst>
                <a:gd name="T0" fmla="*/ 11 w 22"/>
                <a:gd name="T1" fmla="*/ 31 h 31"/>
                <a:gd name="T2" fmla="*/ 0 w 22"/>
                <a:gd name="T3" fmla="*/ 16 h 31"/>
                <a:gd name="T4" fmla="*/ 3 w 22"/>
                <a:gd name="T5" fmla="*/ 4 h 31"/>
                <a:gd name="T6" fmla="*/ 12 w 22"/>
                <a:gd name="T7" fmla="*/ 0 h 31"/>
                <a:gd name="T8" fmla="*/ 22 w 22"/>
                <a:gd name="T9" fmla="*/ 15 h 31"/>
                <a:gd name="T10" fmla="*/ 19 w 22"/>
                <a:gd name="T11" fmla="*/ 27 h 31"/>
                <a:gd name="T12" fmla="*/ 11 w 22"/>
                <a:gd name="T13" fmla="*/ 31 h 31"/>
                <a:gd name="T14" fmla="*/ 11 w 22"/>
                <a:gd name="T15" fmla="*/ 5 h 31"/>
                <a:gd name="T16" fmla="*/ 7 w 22"/>
                <a:gd name="T17" fmla="*/ 16 h 31"/>
                <a:gd name="T18" fmla="*/ 11 w 22"/>
                <a:gd name="T19" fmla="*/ 26 h 31"/>
                <a:gd name="T20" fmla="*/ 15 w 22"/>
                <a:gd name="T21" fmla="*/ 15 h 31"/>
                <a:gd name="T22" fmla="*/ 11 w 22"/>
                <a:gd name="T23"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1">
                  <a:moveTo>
                    <a:pt x="11" y="31"/>
                  </a:moveTo>
                  <a:cubicBezTo>
                    <a:pt x="4" y="31"/>
                    <a:pt x="0" y="26"/>
                    <a:pt x="0" y="16"/>
                  </a:cubicBezTo>
                  <a:cubicBezTo>
                    <a:pt x="0" y="11"/>
                    <a:pt x="1" y="7"/>
                    <a:pt x="3" y="4"/>
                  </a:cubicBezTo>
                  <a:cubicBezTo>
                    <a:pt x="5" y="1"/>
                    <a:pt x="8" y="0"/>
                    <a:pt x="12" y="0"/>
                  </a:cubicBezTo>
                  <a:cubicBezTo>
                    <a:pt x="19" y="0"/>
                    <a:pt x="22" y="5"/>
                    <a:pt x="22" y="15"/>
                  </a:cubicBezTo>
                  <a:cubicBezTo>
                    <a:pt x="22" y="20"/>
                    <a:pt x="21" y="24"/>
                    <a:pt x="19" y="27"/>
                  </a:cubicBezTo>
                  <a:cubicBezTo>
                    <a:pt x="17" y="30"/>
                    <a:pt x="15" y="31"/>
                    <a:pt x="11" y="31"/>
                  </a:cubicBezTo>
                  <a:close/>
                  <a:moveTo>
                    <a:pt x="11" y="5"/>
                  </a:moveTo>
                  <a:cubicBezTo>
                    <a:pt x="8" y="5"/>
                    <a:pt x="7" y="8"/>
                    <a:pt x="7" y="16"/>
                  </a:cubicBezTo>
                  <a:cubicBezTo>
                    <a:pt x="7" y="23"/>
                    <a:pt x="8" y="26"/>
                    <a:pt x="11" y="26"/>
                  </a:cubicBezTo>
                  <a:cubicBezTo>
                    <a:pt x="14" y="26"/>
                    <a:pt x="15" y="23"/>
                    <a:pt x="15" y="15"/>
                  </a:cubicBezTo>
                  <a:cubicBezTo>
                    <a:pt x="15" y="8"/>
                    <a:pt x="14" y="5"/>
                    <a:pt x="11"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318"/>
            <p:cNvSpPr>
              <a:spLocks noEditPoints="1"/>
            </p:cNvSpPr>
            <p:nvPr/>
          </p:nvSpPr>
          <p:spPr bwMode="auto">
            <a:xfrm>
              <a:off x="1899" y="2819"/>
              <a:ext cx="38" cy="55"/>
            </a:xfrm>
            <a:custGeom>
              <a:avLst/>
              <a:gdLst>
                <a:gd name="T0" fmla="*/ 11 w 22"/>
                <a:gd name="T1" fmla="*/ 32 h 32"/>
                <a:gd name="T2" fmla="*/ 0 w 22"/>
                <a:gd name="T3" fmla="*/ 17 h 32"/>
                <a:gd name="T4" fmla="*/ 3 w 22"/>
                <a:gd name="T5" fmla="*/ 5 h 32"/>
                <a:gd name="T6" fmla="*/ 11 w 22"/>
                <a:gd name="T7" fmla="*/ 0 h 32"/>
                <a:gd name="T8" fmla="*/ 22 w 22"/>
                <a:gd name="T9" fmla="*/ 16 h 32"/>
                <a:gd name="T10" fmla="*/ 19 w 22"/>
                <a:gd name="T11" fmla="*/ 28 h 32"/>
                <a:gd name="T12" fmla="*/ 11 w 22"/>
                <a:gd name="T13" fmla="*/ 32 h 32"/>
                <a:gd name="T14" fmla="*/ 11 w 22"/>
                <a:gd name="T15" fmla="*/ 6 h 32"/>
                <a:gd name="T16" fmla="*/ 7 w 22"/>
                <a:gd name="T17" fmla="*/ 17 h 32"/>
                <a:gd name="T18" fmla="*/ 11 w 22"/>
                <a:gd name="T19" fmla="*/ 27 h 32"/>
                <a:gd name="T20" fmla="*/ 15 w 22"/>
                <a:gd name="T21" fmla="*/ 16 h 32"/>
                <a:gd name="T22" fmla="*/ 11 w 22"/>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3" y="32"/>
                    <a:pt x="0" y="27"/>
                    <a:pt x="0" y="17"/>
                  </a:cubicBezTo>
                  <a:cubicBezTo>
                    <a:pt x="0" y="11"/>
                    <a:pt x="1" y="7"/>
                    <a:pt x="3" y="5"/>
                  </a:cubicBezTo>
                  <a:cubicBezTo>
                    <a:pt x="5" y="2"/>
                    <a:pt x="8" y="0"/>
                    <a:pt x="11" y="0"/>
                  </a:cubicBezTo>
                  <a:cubicBezTo>
                    <a:pt x="18" y="0"/>
                    <a:pt x="22" y="6"/>
                    <a:pt x="22" y="16"/>
                  </a:cubicBezTo>
                  <a:cubicBezTo>
                    <a:pt x="22" y="21"/>
                    <a:pt x="21" y="25"/>
                    <a:pt x="19" y="28"/>
                  </a:cubicBezTo>
                  <a:cubicBezTo>
                    <a:pt x="17" y="31"/>
                    <a:pt x="14" y="32"/>
                    <a:pt x="11" y="32"/>
                  </a:cubicBezTo>
                  <a:close/>
                  <a:moveTo>
                    <a:pt x="11" y="6"/>
                  </a:moveTo>
                  <a:cubicBezTo>
                    <a:pt x="8" y="6"/>
                    <a:pt x="7" y="9"/>
                    <a:pt x="7" y="17"/>
                  </a:cubicBezTo>
                  <a:cubicBezTo>
                    <a:pt x="7" y="24"/>
                    <a:pt x="8" y="27"/>
                    <a:pt x="11" y="27"/>
                  </a:cubicBezTo>
                  <a:cubicBezTo>
                    <a:pt x="14" y="27"/>
                    <a:pt x="15" y="23"/>
                    <a:pt x="15" y="16"/>
                  </a:cubicBezTo>
                  <a:cubicBezTo>
                    <a:pt x="15" y="9"/>
                    <a:pt x="14" y="6"/>
                    <a:pt x="11" y="6"/>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319"/>
            <p:cNvSpPr>
              <a:spLocks noEditPoints="1"/>
            </p:cNvSpPr>
            <p:nvPr/>
          </p:nvSpPr>
          <p:spPr bwMode="auto">
            <a:xfrm>
              <a:off x="1945" y="2819"/>
              <a:ext cx="38" cy="55"/>
            </a:xfrm>
            <a:custGeom>
              <a:avLst/>
              <a:gdLst>
                <a:gd name="T0" fmla="*/ 11 w 22"/>
                <a:gd name="T1" fmla="*/ 32 h 32"/>
                <a:gd name="T2" fmla="*/ 0 w 22"/>
                <a:gd name="T3" fmla="*/ 17 h 32"/>
                <a:gd name="T4" fmla="*/ 3 w 22"/>
                <a:gd name="T5" fmla="*/ 5 h 32"/>
                <a:gd name="T6" fmla="*/ 11 w 22"/>
                <a:gd name="T7" fmla="*/ 0 h 32"/>
                <a:gd name="T8" fmla="*/ 22 w 22"/>
                <a:gd name="T9" fmla="*/ 16 h 32"/>
                <a:gd name="T10" fmla="*/ 19 w 22"/>
                <a:gd name="T11" fmla="*/ 28 h 32"/>
                <a:gd name="T12" fmla="*/ 11 w 22"/>
                <a:gd name="T13" fmla="*/ 32 h 32"/>
                <a:gd name="T14" fmla="*/ 11 w 22"/>
                <a:gd name="T15" fmla="*/ 6 h 32"/>
                <a:gd name="T16" fmla="*/ 7 w 22"/>
                <a:gd name="T17" fmla="*/ 17 h 32"/>
                <a:gd name="T18" fmla="*/ 11 w 22"/>
                <a:gd name="T19" fmla="*/ 27 h 32"/>
                <a:gd name="T20" fmla="*/ 15 w 22"/>
                <a:gd name="T21" fmla="*/ 16 h 32"/>
                <a:gd name="T22" fmla="*/ 11 w 22"/>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7"/>
                  </a:cubicBezTo>
                  <a:cubicBezTo>
                    <a:pt x="0" y="11"/>
                    <a:pt x="1" y="7"/>
                    <a:pt x="3" y="5"/>
                  </a:cubicBezTo>
                  <a:cubicBezTo>
                    <a:pt x="5" y="2"/>
                    <a:pt x="8" y="0"/>
                    <a:pt x="11" y="0"/>
                  </a:cubicBezTo>
                  <a:cubicBezTo>
                    <a:pt x="19" y="0"/>
                    <a:pt x="22" y="6"/>
                    <a:pt x="22" y="16"/>
                  </a:cubicBezTo>
                  <a:cubicBezTo>
                    <a:pt x="22" y="21"/>
                    <a:pt x="21" y="25"/>
                    <a:pt x="19" y="28"/>
                  </a:cubicBezTo>
                  <a:cubicBezTo>
                    <a:pt x="17" y="31"/>
                    <a:pt x="14" y="32"/>
                    <a:pt x="11" y="32"/>
                  </a:cubicBezTo>
                  <a:close/>
                  <a:moveTo>
                    <a:pt x="11" y="6"/>
                  </a:moveTo>
                  <a:cubicBezTo>
                    <a:pt x="8" y="6"/>
                    <a:pt x="7" y="9"/>
                    <a:pt x="7" y="17"/>
                  </a:cubicBezTo>
                  <a:cubicBezTo>
                    <a:pt x="7" y="24"/>
                    <a:pt x="8" y="27"/>
                    <a:pt x="11" y="27"/>
                  </a:cubicBezTo>
                  <a:cubicBezTo>
                    <a:pt x="14" y="27"/>
                    <a:pt x="15" y="23"/>
                    <a:pt x="15" y="16"/>
                  </a:cubicBezTo>
                  <a:cubicBezTo>
                    <a:pt x="15" y="9"/>
                    <a:pt x="14" y="6"/>
                    <a:pt x="11" y="6"/>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320"/>
            <p:cNvSpPr>
              <a:spLocks/>
            </p:cNvSpPr>
            <p:nvPr/>
          </p:nvSpPr>
          <p:spPr bwMode="auto">
            <a:xfrm>
              <a:off x="1993" y="2819"/>
              <a:ext cx="22" cy="55"/>
            </a:xfrm>
            <a:custGeom>
              <a:avLst/>
              <a:gdLst>
                <a:gd name="T0" fmla="*/ 13 w 13"/>
                <a:gd name="T1" fmla="*/ 0 h 32"/>
                <a:gd name="T2" fmla="*/ 13 w 13"/>
                <a:gd name="T3" fmla="*/ 32 h 32"/>
                <a:gd name="T4" fmla="*/ 7 w 13"/>
                <a:gd name="T5" fmla="*/ 32 h 32"/>
                <a:gd name="T6" fmla="*/ 7 w 13"/>
                <a:gd name="T7" fmla="*/ 8 h 32"/>
                <a:gd name="T8" fmla="*/ 5 w 13"/>
                <a:gd name="T9" fmla="*/ 9 h 32"/>
                <a:gd name="T10" fmla="*/ 4 w 13"/>
                <a:gd name="T11" fmla="*/ 10 h 32"/>
                <a:gd name="T12" fmla="*/ 2 w 13"/>
                <a:gd name="T13" fmla="*/ 10 h 32"/>
                <a:gd name="T14" fmla="*/ 0 w 13"/>
                <a:gd name="T15" fmla="*/ 11 h 32"/>
                <a:gd name="T16" fmla="*/ 0 w 13"/>
                <a:gd name="T17" fmla="*/ 5 h 32"/>
                <a:gd name="T18" fmla="*/ 5 w 13"/>
                <a:gd name="T19" fmla="*/ 3 h 32"/>
                <a:gd name="T20" fmla="*/ 9 w 13"/>
                <a:gd name="T21" fmla="*/ 0 h 32"/>
                <a:gd name="T22" fmla="*/ 13 w 13"/>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2">
                  <a:moveTo>
                    <a:pt x="13" y="0"/>
                  </a:moveTo>
                  <a:cubicBezTo>
                    <a:pt x="13" y="32"/>
                    <a:pt x="13" y="32"/>
                    <a:pt x="13" y="32"/>
                  </a:cubicBezTo>
                  <a:cubicBezTo>
                    <a:pt x="7" y="32"/>
                    <a:pt x="7" y="32"/>
                    <a:pt x="7" y="32"/>
                  </a:cubicBezTo>
                  <a:cubicBezTo>
                    <a:pt x="7" y="8"/>
                    <a:pt x="7" y="8"/>
                    <a:pt x="7" y="8"/>
                  </a:cubicBezTo>
                  <a:cubicBezTo>
                    <a:pt x="6" y="8"/>
                    <a:pt x="6" y="9"/>
                    <a:pt x="5" y="9"/>
                  </a:cubicBezTo>
                  <a:cubicBezTo>
                    <a:pt x="5" y="9"/>
                    <a:pt x="4" y="9"/>
                    <a:pt x="4" y="10"/>
                  </a:cubicBezTo>
                  <a:cubicBezTo>
                    <a:pt x="3" y="10"/>
                    <a:pt x="3" y="10"/>
                    <a:pt x="2" y="10"/>
                  </a:cubicBezTo>
                  <a:cubicBezTo>
                    <a:pt x="1" y="10"/>
                    <a:pt x="1" y="11"/>
                    <a:pt x="0" y="11"/>
                  </a:cubicBezTo>
                  <a:cubicBezTo>
                    <a:pt x="0" y="5"/>
                    <a:pt x="0" y="5"/>
                    <a:pt x="0" y="5"/>
                  </a:cubicBezTo>
                  <a:cubicBezTo>
                    <a:pt x="2" y="4"/>
                    <a:pt x="4" y="4"/>
                    <a:pt x="5" y="3"/>
                  </a:cubicBezTo>
                  <a:cubicBezTo>
                    <a:pt x="7" y="2"/>
                    <a:pt x="8" y="1"/>
                    <a:pt x="9" y="0"/>
                  </a:cubicBezTo>
                  <a:lnTo>
                    <a:pt x="13"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21"/>
            <p:cNvSpPr>
              <a:spLocks/>
            </p:cNvSpPr>
            <p:nvPr/>
          </p:nvSpPr>
          <p:spPr bwMode="auto">
            <a:xfrm>
              <a:off x="2084" y="2671"/>
              <a:ext cx="24" cy="53"/>
            </a:xfrm>
            <a:custGeom>
              <a:avLst/>
              <a:gdLst>
                <a:gd name="T0" fmla="*/ 14 w 14"/>
                <a:gd name="T1" fmla="*/ 0 h 31"/>
                <a:gd name="T2" fmla="*/ 14 w 14"/>
                <a:gd name="T3" fmla="*/ 31 h 31"/>
                <a:gd name="T4" fmla="*/ 7 w 14"/>
                <a:gd name="T5" fmla="*/ 31 h 31"/>
                <a:gd name="T6" fmla="*/ 7 w 14"/>
                <a:gd name="T7" fmla="*/ 7 h 31"/>
                <a:gd name="T8" fmla="*/ 5 w 14"/>
                <a:gd name="T9" fmla="*/ 8 h 31"/>
                <a:gd name="T10" fmla="*/ 4 w 14"/>
                <a:gd name="T11" fmla="*/ 9 h 31"/>
                <a:gd name="T12" fmla="*/ 2 w 14"/>
                <a:gd name="T13" fmla="*/ 10 h 31"/>
                <a:gd name="T14" fmla="*/ 0 w 14"/>
                <a:gd name="T15" fmla="*/ 10 h 31"/>
                <a:gd name="T16" fmla="*/ 0 w 14"/>
                <a:gd name="T17" fmla="*/ 4 h 31"/>
                <a:gd name="T18" fmla="*/ 5 w 14"/>
                <a:gd name="T19" fmla="*/ 2 h 31"/>
                <a:gd name="T20" fmla="*/ 9 w 14"/>
                <a:gd name="T21" fmla="*/ 0 h 31"/>
                <a:gd name="T22" fmla="*/ 14 w 14"/>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1">
                  <a:moveTo>
                    <a:pt x="14" y="0"/>
                  </a:moveTo>
                  <a:cubicBezTo>
                    <a:pt x="14" y="31"/>
                    <a:pt x="14" y="31"/>
                    <a:pt x="14" y="31"/>
                  </a:cubicBezTo>
                  <a:cubicBezTo>
                    <a:pt x="7" y="31"/>
                    <a:pt x="7" y="31"/>
                    <a:pt x="7" y="31"/>
                  </a:cubicBezTo>
                  <a:cubicBezTo>
                    <a:pt x="7" y="7"/>
                    <a:pt x="7" y="7"/>
                    <a:pt x="7" y="7"/>
                  </a:cubicBezTo>
                  <a:cubicBezTo>
                    <a:pt x="6" y="8"/>
                    <a:pt x="6" y="8"/>
                    <a:pt x="5" y="8"/>
                  </a:cubicBezTo>
                  <a:cubicBezTo>
                    <a:pt x="5" y="8"/>
                    <a:pt x="4" y="9"/>
                    <a:pt x="4" y="9"/>
                  </a:cubicBezTo>
                  <a:cubicBezTo>
                    <a:pt x="3" y="9"/>
                    <a:pt x="3" y="9"/>
                    <a:pt x="2" y="10"/>
                  </a:cubicBezTo>
                  <a:cubicBezTo>
                    <a:pt x="1" y="10"/>
                    <a:pt x="1" y="10"/>
                    <a:pt x="0" y="10"/>
                  </a:cubicBezTo>
                  <a:cubicBezTo>
                    <a:pt x="0" y="4"/>
                    <a:pt x="0" y="4"/>
                    <a:pt x="0" y="4"/>
                  </a:cubicBezTo>
                  <a:cubicBezTo>
                    <a:pt x="2" y="4"/>
                    <a:pt x="4" y="3"/>
                    <a:pt x="5" y="2"/>
                  </a:cubicBezTo>
                  <a:cubicBezTo>
                    <a:pt x="7" y="1"/>
                    <a:pt x="8" y="1"/>
                    <a:pt x="9" y="0"/>
                  </a:cubicBezTo>
                  <a:lnTo>
                    <a:pt x="14"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22"/>
            <p:cNvSpPr>
              <a:spLocks noEditPoints="1"/>
            </p:cNvSpPr>
            <p:nvPr/>
          </p:nvSpPr>
          <p:spPr bwMode="auto">
            <a:xfrm>
              <a:off x="2079" y="2746"/>
              <a:ext cx="37" cy="53"/>
            </a:xfrm>
            <a:custGeom>
              <a:avLst/>
              <a:gdLst>
                <a:gd name="T0" fmla="*/ 11 w 22"/>
                <a:gd name="T1" fmla="*/ 31 h 31"/>
                <a:gd name="T2" fmla="*/ 0 w 22"/>
                <a:gd name="T3" fmla="*/ 16 h 31"/>
                <a:gd name="T4" fmla="*/ 3 w 22"/>
                <a:gd name="T5" fmla="*/ 4 h 31"/>
                <a:gd name="T6" fmla="*/ 12 w 22"/>
                <a:gd name="T7" fmla="*/ 0 h 31"/>
                <a:gd name="T8" fmla="*/ 22 w 22"/>
                <a:gd name="T9" fmla="*/ 15 h 31"/>
                <a:gd name="T10" fmla="*/ 20 w 22"/>
                <a:gd name="T11" fmla="*/ 27 h 31"/>
                <a:gd name="T12" fmla="*/ 11 w 22"/>
                <a:gd name="T13" fmla="*/ 31 h 31"/>
                <a:gd name="T14" fmla="*/ 11 w 22"/>
                <a:gd name="T15" fmla="*/ 5 h 31"/>
                <a:gd name="T16" fmla="*/ 7 w 22"/>
                <a:gd name="T17" fmla="*/ 16 h 31"/>
                <a:gd name="T18" fmla="*/ 11 w 22"/>
                <a:gd name="T19" fmla="*/ 26 h 31"/>
                <a:gd name="T20" fmla="*/ 16 w 22"/>
                <a:gd name="T21" fmla="*/ 15 h 31"/>
                <a:gd name="T22" fmla="*/ 11 w 22"/>
                <a:gd name="T23"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1">
                  <a:moveTo>
                    <a:pt x="11" y="31"/>
                  </a:moveTo>
                  <a:cubicBezTo>
                    <a:pt x="4" y="31"/>
                    <a:pt x="0" y="26"/>
                    <a:pt x="0" y="16"/>
                  </a:cubicBezTo>
                  <a:cubicBezTo>
                    <a:pt x="0" y="11"/>
                    <a:pt x="1" y="7"/>
                    <a:pt x="3" y="4"/>
                  </a:cubicBezTo>
                  <a:cubicBezTo>
                    <a:pt x="5" y="1"/>
                    <a:pt x="8" y="0"/>
                    <a:pt x="12" y="0"/>
                  </a:cubicBezTo>
                  <a:cubicBezTo>
                    <a:pt x="19" y="0"/>
                    <a:pt x="22" y="5"/>
                    <a:pt x="22" y="15"/>
                  </a:cubicBezTo>
                  <a:cubicBezTo>
                    <a:pt x="22" y="20"/>
                    <a:pt x="22" y="24"/>
                    <a:pt x="20" y="27"/>
                  </a:cubicBezTo>
                  <a:cubicBezTo>
                    <a:pt x="18" y="30"/>
                    <a:pt x="15" y="31"/>
                    <a:pt x="11" y="31"/>
                  </a:cubicBezTo>
                  <a:close/>
                  <a:moveTo>
                    <a:pt x="11" y="5"/>
                  </a:moveTo>
                  <a:cubicBezTo>
                    <a:pt x="9" y="5"/>
                    <a:pt x="7" y="8"/>
                    <a:pt x="7" y="16"/>
                  </a:cubicBezTo>
                  <a:cubicBezTo>
                    <a:pt x="7" y="23"/>
                    <a:pt x="9" y="26"/>
                    <a:pt x="11" y="26"/>
                  </a:cubicBezTo>
                  <a:cubicBezTo>
                    <a:pt x="14" y="26"/>
                    <a:pt x="16" y="23"/>
                    <a:pt x="16" y="15"/>
                  </a:cubicBezTo>
                  <a:cubicBezTo>
                    <a:pt x="16" y="8"/>
                    <a:pt x="14" y="5"/>
                    <a:pt x="11"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323"/>
            <p:cNvSpPr>
              <a:spLocks noEditPoints="1"/>
            </p:cNvSpPr>
            <p:nvPr/>
          </p:nvSpPr>
          <p:spPr bwMode="auto">
            <a:xfrm>
              <a:off x="2079" y="2819"/>
              <a:ext cx="37" cy="55"/>
            </a:xfrm>
            <a:custGeom>
              <a:avLst/>
              <a:gdLst>
                <a:gd name="T0" fmla="*/ 11 w 22"/>
                <a:gd name="T1" fmla="*/ 32 h 32"/>
                <a:gd name="T2" fmla="*/ 0 w 22"/>
                <a:gd name="T3" fmla="*/ 17 h 32"/>
                <a:gd name="T4" fmla="*/ 3 w 22"/>
                <a:gd name="T5" fmla="*/ 5 h 32"/>
                <a:gd name="T6" fmla="*/ 12 w 22"/>
                <a:gd name="T7" fmla="*/ 0 h 32"/>
                <a:gd name="T8" fmla="*/ 22 w 22"/>
                <a:gd name="T9" fmla="*/ 16 h 32"/>
                <a:gd name="T10" fmla="*/ 20 w 22"/>
                <a:gd name="T11" fmla="*/ 28 h 32"/>
                <a:gd name="T12" fmla="*/ 11 w 22"/>
                <a:gd name="T13" fmla="*/ 32 h 32"/>
                <a:gd name="T14" fmla="*/ 11 w 22"/>
                <a:gd name="T15" fmla="*/ 6 h 32"/>
                <a:gd name="T16" fmla="*/ 7 w 22"/>
                <a:gd name="T17" fmla="*/ 17 h 32"/>
                <a:gd name="T18" fmla="*/ 11 w 22"/>
                <a:gd name="T19" fmla="*/ 27 h 32"/>
                <a:gd name="T20" fmla="*/ 16 w 22"/>
                <a:gd name="T21" fmla="*/ 16 h 32"/>
                <a:gd name="T22" fmla="*/ 11 w 22"/>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7"/>
                  </a:cubicBezTo>
                  <a:cubicBezTo>
                    <a:pt x="0" y="11"/>
                    <a:pt x="1" y="7"/>
                    <a:pt x="3" y="5"/>
                  </a:cubicBezTo>
                  <a:cubicBezTo>
                    <a:pt x="5" y="2"/>
                    <a:pt x="8" y="0"/>
                    <a:pt x="12" y="0"/>
                  </a:cubicBezTo>
                  <a:cubicBezTo>
                    <a:pt x="19" y="0"/>
                    <a:pt x="22" y="6"/>
                    <a:pt x="22" y="16"/>
                  </a:cubicBezTo>
                  <a:cubicBezTo>
                    <a:pt x="22" y="21"/>
                    <a:pt x="22" y="25"/>
                    <a:pt x="20" y="28"/>
                  </a:cubicBezTo>
                  <a:cubicBezTo>
                    <a:pt x="18" y="31"/>
                    <a:pt x="15" y="32"/>
                    <a:pt x="11" y="32"/>
                  </a:cubicBezTo>
                  <a:close/>
                  <a:moveTo>
                    <a:pt x="11" y="6"/>
                  </a:moveTo>
                  <a:cubicBezTo>
                    <a:pt x="9" y="6"/>
                    <a:pt x="7" y="9"/>
                    <a:pt x="7" y="17"/>
                  </a:cubicBezTo>
                  <a:cubicBezTo>
                    <a:pt x="7" y="24"/>
                    <a:pt x="9" y="27"/>
                    <a:pt x="11" y="27"/>
                  </a:cubicBezTo>
                  <a:cubicBezTo>
                    <a:pt x="14" y="27"/>
                    <a:pt x="16" y="23"/>
                    <a:pt x="16" y="16"/>
                  </a:cubicBezTo>
                  <a:cubicBezTo>
                    <a:pt x="16" y="9"/>
                    <a:pt x="14" y="6"/>
                    <a:pt x="11" y="6"/>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24"/>
            <p:cNvSpPr>
              <a:spLocks noEditPoints="1"/>
            </p:cNvSpPr>
            <p:nvPr/>
          </p:nvSpPr>
          <p:spPr bwMode="auto">
            <a:xfrm>
              <a:off x="2032" y="2671"/>
              <a:ext cx="38" cy="54"/>
            </a:xfrm>
            <a:custGeom>
              <a:avLst/>
              <a:gdLst>
                <a:gd name="T0" fmla="*/ 11 w 22"/>
                <a:gd name="T1" fmla="*/ 32 h 32"/>
                <a:gd name="T2" fmla="*/ 0 w 22"/>
                <a:gd name="T3" fmla="*/ 16 h 32"/>
                <a:gd name="T4" fmla="*/ 3 w 22"/>
                <a:gd name="T5" fmla="*/ 4 h 32"/>
                <a:gd name="T6" fmla="*/ 12 w 22"/>
                <a:gd name="T7" fmla="*/ 0 h 32"/>
                <a:gd name="T8" fmla="*/ 22 w 22"/>
                <a:gd name="T9" fmla="*/ 15 h 32"/>
                <a:gd name="T10" fmla="*/ 19 w 22"/>
                <a:gd name="T11" fmla="*/ 27 h 32"/>
                <a:gd name="T12" fmla="*/ 11 w 22"/>
                <a:gd name="T13" fmla="*/ 32 h 32"/>
                <a:gd name="T14" fmla="*/ 11 w 22"/>
                <a:gd name="T15" fmla="*/ 5 h 32"/>
                <a:gd name="T16" fmla="*/ 7 w 22"/>
                <a:gd name="T17" fmla="*/ 16 h 32"/>
                <a:gd name="T18" fmla="*/ 11 w 22"/>
                <a:gd name="T19" fmla="*/ 26 h 32"/>
                <a:gd name="T20" fmla="*/ 15 w 22"/>
                <a:gd name="T21" fmla="*/ 16 h 32"/>
                <a:gd name="T22" fmla="*/ 11 w 22"/>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6"/>
                    <a:pt x="0" y="16"/>
                  </a:cubicBezTo>
                  <a:cubicBezTo>
                    <a:pt x="0" y="11"/>
                    <a:pt x="1" y="7"/>
                    <a:pt x="3" y="4"/>
                  </a:cubicBezTo>
                  <a:cubicBezTo>
                    <a:pt x="5" y="1"/>
                    <a:pt x="8" y="0"/>
                    <a:pt x="12" y="0"/>
                  </a:cubicBezTo>
                  <a:cubicBezTo>
                    <a:pt x="19" y="0"/>
                    <a:pt x="22" y="5"/>
                    <a:pt x="22" y="15"/>
                  </a:cubicBezTo>
                  <a:cubicBezTo>
                    <a:pt x="22" y="21"/>
                    <a:pt x="21" y="25"/>
                    <a:pt x="19" y="27"/>
                  </a:cubicBezTo>
                  <a:cubicBezTo>
                    <a:pt x="18" y="30"/>
                    <a:pt x="15" y="32"/>
                    <a:pt x="11" y="32"/>
                  </a:cubicBezTo>
                  <a:close/>
                  <a:moveTo>
                    <a:pt x="11" y="5"/>
                  </a:moveTo>
                  <a:cubicBezTo>
                    <a:pt x="8" y="5"/>
                    <a:pt x="7" y="9"/>
                    <a:pt x="7" y="16"/>
                  </a:cubicBezTo>
                  <a:cubicBezTo>
                    <a:pt x="7" y="23"/>
                    <a:pt x="8" y="26"/>
                    <a:pt x="11" y="26"/>
                  </a:cubicBezTo>
                  <a:cubicBezTo>
                    <a:pt x="14" y="26"/>
                    <a:pt x="15" y="23"/>
                    <a:pt x="15" y="16"/>
                  </a:cubicBezTo>
                  <a:cubicBezTo>
                    <a:pt x="15" y="9"/>
                    <a:pt x="14" y="5"/>
                    <a:pt x="11" y="5"/>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25"/>
            <p:cNvSpPr>
              <a:spLocks/>
            </p:cNvSpPr>
            <p:nvPr/>
          </p:nvSpPr>
          <p:spPr bwMode="auto">
            <a:xfrm>
              <a:off x="2038" y="2744"/>
              <a:ext cx="22" cy="55"/>
            </a:xfrm>
            <a:custGeom>
              <a:avLst/>
              <a:gdLst>
                <a:gd name="T0" fmla="*/ 13 w 13"/>
                <a:gd name="T1" fmla="*/ 0 h 32"/>
                <a:gd name="T2" fmla="*/ 13 w 13"/>
                <a:gd name="T3" fmla="*/ 32 h 32"/>
                <a:gd name="T4" fmla="*/ 7 w 13"/>
                <a:gd name="T5" fmla="*/ 32 h 32"/>
                <a:gd name="T6" fmla="*/ 7 w 13"/>
                <a:gd name="T7" fmla="*/ 8 h 32"/>
                <a:gd name="T8" fmla="*/ 5 w 13"/>
                <a:gd name="T9" fmla="*/ 9 h 32"/>
                <a:gd name="T10" fmla="*/ 4 w 13"/>
                <a:gd name="T11" fmla="*/ 10 h 32"/>
                <a:gd name="T12" fmla="*/ 2 w 13"/>
                <a:gd name="T13" fmla="*/ 10 h 32"/>
                <a:gd name="T14" fmla="*/ 0 w 13"/>
                <a:gd name="T15" fmla="*/ 11 h 32"/>
                <a:gd name="T16" fmla="*/ 0 w 13"/>
                <a:gd name="T17" fmla="*/ 5 h 32"/>
                <a:gd name="T18" fmla="*/ 5 w 13"/>
                <a:gd name="T19" fmla="*/ 3 h 32"/>
                <a:gd name="T20" fmla="*/ 9 w 13"/>
                <a:gd name="T21" fmla="*/ 0 h 32"/>
                <a:gd name="T22" fmla="*/ 13 w 13"/>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2">
                  <a:moveTo>
                    <a:pt x="13" y="0"/>
                  </a:moveTo>
                  <a:cubicBezTo>
                    <a:pt x="13" y="32"/>
                    <a:pt x="13" y="32"/>
                    <a:pt x="13" y="32"/>
                  </a:cubicBezTo>
                  <a:cubicBezTo>
                    <a:pt x="7" y="32"/>
                    <a:pt x="7" y="32"/>
                    <a:pt x="7" y="32"/>
                  </a:cubicBezTo>
                  <a:cubicBezTo>
                    <a:pt x="7" y="8"/>
                    <a:pt x="7" y="8"/>
                    <a:pt x="7" y="8"/>
                  </a:cubicBezTo>
                  <a:cubicBezTo>
                    <a:pt x="6" y="8"/>
                    <a:pt x="6" y="9"/>
                    <a:pt x="5" y="9"/>
                  </a:cubicBezTo>
                  <a:cubicBezTo>
                    <a:pt x="5" y="9"/>
                    <a:pt x="4" y="10"/>
                    <a:pt x="4" y="10"/>
                  </a:cubicBezTo>
                  <a:cubicBezTo>
                    <a:pt x="3" y="10"/>
                    <a:pt x="3" y="10"/>
                    <a:pt x="2" y="10"/>
                  </a:cubicBezTo>
                  <a:cubicBezTo>
                    <a:pt x="1" y="11"/>
                    <a:pt x="1" y="11"/>
                    <a:pt x="0" y="11"/>
                  </a:cubicBezTo>
                  <a:cubicBezTo>
                    <a:pt x="0" y="5"/>
                    <a:pt x="0" y="5"/>
                    <a:pt x="0" y="5"/>
                  </a:cubicBezTo>
                  <a:cubicBezTo>
                    <a:pt x="2" y="5"/>
                    <a:pt x="4" y="4"/>
                    <a:pt x="5" y="3"/>
                  </a:cubicBezTo>
                  <a:cubicBezTo>
                    <a:pt x="7" y="2"/>
                    <a:pt x="8" y="1"/>
                    <a:pt x="9" y="0"/>
                  </a:cubicBezTo>
                  <a:lnTo>
                    <a:pt x="13"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26"/>
            <p:cNvSpPr>
              <a:spLocks noEditPoints="1"/>
            </p:cNvSpPr>
            <p:nvPr/>
          </p:nvSpPr>
          <p:spPr bwMode="auto">
            <a:xfrm>
              <a:off x="2032" y="2819"/>
              <a:ext cx="38" cy="55"/>
            </a:xfrm>
            <a:custGeom>
              <a:avLst/>
              <a:gdLst>
                <a:gd name="T0" fmla="*/ 11 w 22"/>
                <a:gd name="T1" fmla="*/ 32 h 32"/>
                <a:gd name="T2" fmla="*/ 0 w 22"/>
                <a:gd name="T3" fmla="*/ 17 h 32"/>
                <a:gd name="T4" fmla="*/ 3 w 22"/>
                <a:gd name="T5" fmla="*/ 5 h 32"/>
                <a:gd name="T6" fmla="*/ 12 w 22"/>
                <a:gd name="T7" fmla="*/ 0 h 32"/>
                <a:gd name="T8" fmla="*/ 22 w 22"/>
                <a:gd name="T9" fmla="*/ 16 h 32"/>
                <a:gd name="T10" fmla="*/ 19 w 22"/>
                <a:gd name="T11" fmla="*/ 28 h 32"/>
                <a:gd name="T12" fmla="*/ 11 w 22"/>
                <a:gd name="T13" fmla="*/ 32 h 32"/>
                <a:gd name="T14" fmla="*/ 11 w 22"/>
                <a:gd name="T15" fmla="*/ 6 h 32"/>
                <a:gd name="T16" fmla="*/ 7 w 22"/>
                <a:gd name="T17" fmla="*/ 17 h 32"/>
                <a:gd name="T18" fmla="*/ 11 w 22"/>
                <a:gd name="T19" fmla="*/ 27 h 32"/>
                <a:gd name="T20" fmla="*/ 15 w 22"/>
                <a:gd name="T21" fmla="*/ 16 h 32"/>
                <a:gd name="T22" fmla="*/ 11 w 22"/>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7"/>
                  </a:cubicBezTo>
                  <a:cubicBezTo>
                    <a:pt x="0" y="11"/>
                    <a:pt x="1" y="7"/>
                    <a:pt x="3" y="5"/>
                  </a:cubicBezTo>
                  <a:cubicBezTo>
                    <a:pt x="5" y="2"/>
                    <a:pt x="8" y="0"/>
                    <a:pt x="12" y="0"/>
                  </a:cubicBezTo>
                  <a:cubicBezTo>
                    <a:pt x="19" y="0"/>
                    <a:pt x="22" y="6"/>
                    <a:pt x="22" y="16"/>
                  </a:cubicBezTo>
                  <a:cubicBezTo>
                    <a:pt x="22" y="21"/>
                    <a:pt x="21" y="25"/>
                    <a:pt x="19" y="28"/>
                  </a:cubicBezTo>
                  <a:cubicBezTo>
                    <a:pt x="18" y="31"/>
                    <a:pt x="15" y="32"/>
                    <a:pt x="11" y="32"/>
                  </a:cubicBezTo>
                  <a:close/>
                  <a:moveTo>
                    <a:pt x="11" y="6"/>
                  </a:moveTo>
                  <a:cubicBezTo>
                    <a:pt x="8" y="6"/>
                    <a:pt x="7" y="9"/>
                    <a:pt x="7" y="17"/>
                  </a:cubicBezTo>
                  <a:cubicBezTo>
                    <a:pt x="7" y="24"/>
                    <a:pt x="8" y="27"/>
                    <a:pt x="11" y="27"/>
                  </a:cubicBezTo>
                  <a:cubicBezTo>
                    <a:pt x="14" y="27"/>
                    <a:pt x="15" y="23"/>
                    <a:pt x="15" y="16"/>
                  </a:cubicBezTo>
                  <a:cubicBezTo>
                    <a:pt x="15" y="9"/>
                    <a:pt x="14" y="6"/>
                    <a:pt x="11" y="6"/>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327"/>
            <p:cNvSpPr>
              <a:spLocks noChangeArrowheads="1"/>
            </p:cNvSpPr>
            <p:nvPr/>
          </p:nvSpPr>
          <p:spPr bwMode="auto">
            <a:xfrm>
              <a:off x="1848" y="3595"/>
              <a:ext cx="319" cy="318"/>
            </a:xfrm>
            <a:prstGeom prst="rect">
              <a:avLst/>
            </a:prstGeom>
            <a:solidFill>
              <a:srgbClr val="00B2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28"/>
            <p:cNvSpPr>
              <a:spLocks/>
            </p:cNvSpPr>
            <p:nvPr/>
          </p:nvSpPr>
          <p:spPr bwMode="auto">
            <a:xfrm>
              <a:off x="1904" y="3652"/>
              <a:ext cx="23" cy="54"/>
            </a:xfrm>
            <a:custGeom>
              <a:avLst/>
              <a:gdLst>
                <a:gd name="T0" fmla="*/ 13 w 13"/>
                <a:gd name="T1" fmla="*/ 0 h 32"/>
                <a:gd name="T2" fmla="*/ 13 w 13"/>
                <a:gd name="T3" fmla="*/ 32 h 32"/>
                <a:gd name="T4" fmla="*/ 6 w 13"/>
                <a:gd name="T5" fmla="*/ 32 h 32"/>
                <a:gd name="T6" fmla="*/ 6 w 13"/>
                <a:gd name="T7" fmla="*/ 8 h 32"/>
                <a:gd name="T8" fmla="*/ 5 w 13"/>
                <a:gd name="T9" fmla="*/ 9 h 32"/>
                <a:gd name="T10" fmla="*/ 3 w 13"/>
                <a:gd name="T11" fmla="*/ 10 h 32"/>
                <a:gd name="T12" fmla="*/ 2 w 13"/>
                <a:gd name="T13" fmla="*/ 10 h 32"/>
                <a:gd name="T14" fmla="*/ 0 w 13"/>
                <a:gd name="T15" fmla="*/ 10 h 32"/>
                <a:gd name="T16" fmla="*/ 0 w 13"/>
                <a:gd name="T17" fmla="*/ 5 h 32"/>
                <a:gd name="T18" fmla="*/ 5 w 13"/>
                <a:gd name="T19" fmla="*/ 3 h 32"/>
                <a:gd name="T20" fmla="*/ 9 w 13"/>
                <a:gd name="T21" fmla="*/ 0 h 32"/>
                <a:gd name="T22" fmla="*/ 13 w 13"/>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2">
                  <a:moveTo>
                    <a:pt x="13" y="0"/>
                  </a:moveTo>
                  <a:cubicBezTo>
                    <a:pt x="13" y="32"/>
                    <a:pt x="13" y="32"/>
                    <a:pt x="13" y="32"/>
                  </a:cubicBezTo>
                  <a:cubicBezTo>
                    <a:pt x="6" y="32"/>
                    <a:pt x="6" y="32"/>
                    <a:pt x="6" y="32"/>
                  </a:cubicBezTo>
                  <a:cubicBezTo>
                    <a:pt x="6" y="8"/>
                    <a:pt x="6" y="8"/>
                    <a:pt x="6" y="8"/>
                  </a:cubicBezTo>
                  <a:cubicBezTo>
                    <a:pt x="6" y="8"/>
                    <a:pt x="6" y="8"/>
                    <a:pt x="5" y="9"/>
                  </a:cubicBezTo>
                  <a:cubicBezTo>
                    <a:pt x="5" y="9"/>
                    <a:pt x="4" y="9"/>
                    <a:pt x="3" y="10"/>
                  </a:cubicBezTo>
                  <a:cubicBezTo>
                    <a:pt x="3" y="10"/>
                    <a:pt x="2" y="10"/>
                    <a:pt x="2" y="10"/>
                  </a:cubicBezTo>
                  <a:cubicBezTo>
                    <a:pt x="1" y="10"/>
                    <a:pt x="0" y="10"/>
                    <a:pt x="0" y="10"/>
                  </a:cubicBezTo>
                  <a:cubicBezTo>
                    <a:pt x="0" y="5"/>
                    <a:pt x="0" y="5"/>
                    <a:pt x="0" y="5"/>
                  </a:cubicBezTo>
                  <a:cubicBezTo>
                    <a:pt x="2" y="4"/>
                    <a:pt x="3" y="4"/>
                    <a:pt x="5" y="3"/>
                  </a:cubicBezTo>
                  <a:cubicBezTo>
                    <a:pt x="6" y="2"/>
                    <a:pt x="8" y="1"/>
                    <a:pt x="9" y="0"/>
                  </a:cubicBezTo>
                  <a:lnTo>
                    <a:pt x="13"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29"/>
            <p:cNvSpPr>
              <a:spLocks noEditPoints="1"/>
            </p:cNvSpPr>
            <p:nvPr/>
          </p:nvSpPr>
          <p:spPr bwMode="auto">
            <a:xfrm>
              <a:off x="1945" y="3652"/>
              <a:ext cx="38" cy="54"/>
            </a:xfrm>
            <a:custGeom>
              <a:avLst/>
              <a:gdLst>
                <a:gd name="T0" fmla="*/ 11 w 22"/>
                <a:gd name="T1" fmla="*/ 32 h 32"/>
                <a:gd name="T2" fmla="*/ 0 w 22"/>
                <a:gd name="T3" fmla="*/ 17 h 32"/>
                <a:gd name="T4" fmla="*/ 3 w 22"/>
                <a:gd name="T5" fmla="*/ 5 h 32"/>
                <a:gd name="T6" fmla="*/ 11 w 22"/>
                <a:gd name="T7" fmla="*/ 0 h 32"/>
                <a:gd name="T8" fmla="*/ 22 w 22"/>
                <a:gd name="T9" fmla="*/ 16 h 32"/>
                <a:gd name="T10" fmla="*/ 19 w 22"/>
                <a:gd name="T11" fmla="*/ 28 h 32"/>
                <a:gd name="T12" fmla="*/ 11 w 22"/>
                <a:gd name="T13" fmla="*/ 32 h 32"/>
                <a:gd name="T14" fmla="*/ 11 w 22"/>
                <a:gd name="T15" fmla="*/ 6 h 32"/>
                <a:gd name="T16" fmla="*/ 7 w 22"/>
                <a:gd name="T17" fmla="*/ 17 h 32"/>
                <a:gd name="T18" fmla="*/ 11 w 22"/>
                <a:gd name="T19" fmla="*/ 27 h 32"/>
                <a:gd name="T20" fmla="*/ 15 w 22"/>
                <a:gd name="T21" fmla="*/ 16 h 32"/>
                <a:gd name="T22" fmla="*/ 11 w 22"/>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7"/>
                  </a:cubicBezTo>
                  <a:cubicBezTo>
                    <a:pt x="0" y="11"/>
                    <a:pt x="1" y="7"/>
                    <a:pt x="3" y="5"/>
                  </a:cubicBezTo>
                  <a:cubicBezTo>
                    <a:pt x="5" y="2"/>
                    <a:pt x="8" y="0"/>
                    <a:pt x="11" y="0"/>
                  </a:cubicBezTo>
                  <a:cubicBezTo>
                    <a:pt x="19" y="0"/>
                    <a:pt x="22" y="6"/>
                    <a:pt x="22" y="16"/>
                  </a:cubicBezTo>
                  <a:cubicBezTo>
                    <a:pt x="22" y="21"/>
                    <a:pt x="21" y="25"/>
                    <a:pt x="19" y="28"/>
                  </a:cubicBezTo>
                  <a:cubicBezTo>
                    <a:pt x="17" y="31"/>
                    <a:pt x="14" y="32"/>
                    <a:pt x="11" y="32"/>
                  </a:cubicBezTo>
                  <a:close/>
                  <a:moveTo>
                    <a:pt x="11" y="6"/>
                  </a:moveTo>
                  <a:cubicBezTo>
                    <a:pt x="8" y="6"/>
                    <a:pt x="7" y="9"/>
                    <a:pt x="7" y="17"/>
                  </a:cubicBezTo>
                  <a:cubicBezTo>
                    <a:pt x="7" y="23"/>
                    <a:pt x="8" y="27"/>
                    <a:pt x="11" y="27"/>
                  </a:cubicBezTo>
                  <a:cubicBezTo>
                    <a:pt x="14" y="27"/>
                    <a:pt x="15" y="23"/>
                    <a:pt x="15" y="16"/>
                  </a:cubicBezTo>
                  <a:cubicBezTo>
                    <a:pt x="15" y="9"/>
                    <a:pt x="14" y="6"/>
                    <a:pt x="11" y="6"/>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30"/>
            <p:cNvSpPr>
              <a:spLocks/>
            </p:cNvSpPr>
            <p:nvPr/>
          </p:nvSpPr>
          <p:spPr bwMode="auto">
            <a:xfrm>
              <a:off x="1993" y="3652"/>
              <a:ext cx="22" cy="54"/>
            </a:xfrm>
            <a:custGeom>
              <a:avLst/>
              <a:gdLst>
                <a:gd name="T0" fmla="*/ 13 w 13"/>
                <a:gd name="T1" fmla="*/ 0 h 32"/>
                <a:gd name="T2" fmla="*/ 13 w 13"/>
                <a:gd name="T3" fmla="*/ 32 h 32"/>
                <a:gd name="T4" fmla="*/ 7 w 13"/>
                <a:gd name="T5" fmla="*/ 32 h 32"/>
                <a:gd name="T6" fmla="*/ 7 w 13"/>
                <a:gd name="T7" fmla="*/ 8 h 32"/>
                <a:gd name="T8" fmla="*/ 5 w 13"/>
                <a:gd name="T9" fmla="*/ 9 h 32"/>
                <a:gd name="T10" fmla="*/ 4 w 13"/>
                <a:gd name="T11" fmla="*/ 10 h 32"/>
                <a:gd name="T12" fmla="*/ 2 w 13"/>
                <a:gd name="T13" fmla="*/ 10 h 32"/>
                <a:gd name="T14" fmla="*/ 0 w 13"/>
                <a:gd name="T15" fmla="*/ 10 h 32"/>
                <a:gd name="T16" fmla="*/ 0 w 13"/>
                <a:gd name="T17" fmla="*/ 5 h 32"/>
                <a:gd name="T18" fmla="*/ 5 w 13"/>
                <a:gd name="T19" fmla="*/ 3 h 32"/>
                <a:gd name="T20" fmla="*/ 9 w 13"/>
                <a:gd name="T21" fmla="*/ 0 h 32"/>
                <a:gd name="T22" fmla="*/ 13 w 13"/>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2">
                  <a:moveTo>
                    <a:pt x="13" y="0"/>
                  </a:moveTo>
                  <a:cubicBezTo>
                    <a:pt x="13" y="32"/>
                    <a:pt x="13" y="32"/>
                    <a:pt x="13" y="32"/>
                  </a:cubicBezTo>
                  <a:cubicBezTo>
                    <a:pt x="7" y="32"/>
                    <a:pt x="7" y="32"/>
                    <a:pt x="7" y="32"/>
                  </a:cubicBezTo>
                  <a:cubicBezTo>
                    <a:pt x="7" y="8"/>
                    <a:pt x="7" y="8"/>
                    <a:pt x="7" y="8"/>
                  </a:cubicBezTo>
                  <a:cubicBezTo>
                    <a:pt x="6" y="8"/>
                    <a:pt x="6" y="8"/>
                    <a:pt x="5" y="9"/>
                  </a:cubicBezTo>
                  <a:cubicBezTo>
                    <a:pt x="5" y="9"/>
                    <a:pt x="4" y="9"/>
                    <a:pt x="4" y="10"/>
                  </a:cubicBezTo>
                  <a:cubicBezTo>
                    <a:pt x="3" y="10"/>
                    <a:pt x="3" y="10"/>
                    <a:pt x="2" y="10"/>
                  </a:cubicBezTo>
                  <a:cubicBezTo>
                    <a:pt x="1" y="10"/>
                    <a:pt x="1" y="10"/>
                    <a:pt x="0" y="10"/>
                  </a:cubicBezTo>
                  <a:cubicBezTo>
                    <a:pt x="0" y="5"/>
                    <a:pt x="0" y="5"/>
                    <a:pt x="0" y="5"/>
                  </a:cubicBezTo>
                  <a:cubicBezTo>
                    <a:pt x="2" y="4"/>
                    <a:pt x="4" y="4"/>
                    <a:pt x="5" y="3"/>
                  </a:cubicBezTo>
                  <a:cubicBezTo>
                    <a:pt x="7" y="2"/>
                    <a:pt x="8" y="1"/>
                    <a:pt x="9" y="0"/>
                  </a:cubicBezTo>
                  <a:lnTo>
                    <a:pt x="13"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331"/>
            <p:cNvSpPr>
              <a:spLocks noEditPoints="1"/>
            </p:cNvSpPr>
            <p:nvPr/>
          </p:nvSpPr>
          <p:spPr bwMode="auto">
            <a:xfrm>
              <a:off x="1899" y="3727"/>
              <a:ext cx="38" cy="54"/>
            </a:xfrm>
            <a:custGeom>
              <a:avLst/>
              <a:gdLst>
                <a:gd name="T0" fmla="*/ 11 w 22"/>
                <a:gd name="T1" fmla="*/ 32 h 32"/>
                <a:gd name="T2" fmla="*/ 0 w 22"/>
                <a:gd name="T3" fmla="*/ 17 h 32"/>
                <a:gd name="T4" fmla="*/ 3 w 22"/>
                <a:gd name="T5" fmla="*/ 4 h 32"/>
                <a:gd name="T6" fmla="*/ 11 w 22"/>
                <a:gd name="T7" fmla="*/ 0 h 32"/>
                <a:gd name="T8" fmla="*/ 22 w 22"/>
                <a:gd name="T9" fmla="*/ 16 h 32"/>
                <a:gd name="T10" fmla="*/ 19 w 22"/>
                <a:gd name="T11" fmla="*/ 28 h 32"/>
                <a:gd name="T12" fmla="*/ 11 w 22"/>
                <a:gd name="T13" fmla="*/ 32 h 32"/>
                <a:gd name="T14" fmla="*/ 11 w 22"/>
                <a:gd name="T15" fmla="*/ 5 h 32"/>
                <a:gd name="T16" fmla="*/ 7 w 22"/>
                <a:gd name="T17" fmla="*/ 16 h 32"/>
                <a:gd name="T18" fmla="*/ 11 w 22"/>
                <a:gd name="T19" fmla="*/ 27 h 32"/>
                <a:gd name="T20" fmla="*/ 15 w 22"/>
                <a:gd name="T21" fmla="*/ 16 h 32"/>
                <a:gd name="T22" fmla="*/ 11 w 22"/>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3" y="32"/>
                    <a:pt x="0" y="27"/>
                    <a:pt x="0" y="17"/>
                  </a:cubicBezTo>
                  <a:cubicBezTo>
                    <a:pt x="0" y="11"/>
                    <a:pt x="1" y="7"/>
                    <a:pt x="3" y="4"/>
                  </a:cubicBezTo>
                  <a:cubicBezTo>
                    <a:pt x="5" y="2"/>
                    <a:pt x="8" y="0"/>
                    <a:pt x="11" y="0"/>
                  </a:cubicBezTo>
                  <a:cubicBezTo>
                    <a:pt x="18" y="0"/>
                    <a:pt x="22" y="5"/>
                    <a:pt x="22" y="16"/>
                  </a:cubicBezTo>
                  <a:cubicBezTo>
                    <a:pt x="22" y="21"/>
                    <a:pt x="21" y="25"/>
                    <a:pt x="19" y="28"/>
                  </a:cubicBezTo>
                  <a:cubicBezTo>
                    <a:pt x="17" y="31"/>
                    <a:pt x="14" y="32"/>
                    <a:pt x="11" y="32"/>
                  </a:cubicBezTo>
                  <a:close/>
                  <a:moveTo>
                    <a:pt x="11" y="5"/>
                  </a:moveTo>
                  <a:cubicBezTo>
                    <a:pt x="8" y="5"/>
                    <a:pt x="7" y="9"/>
                    <a:pt x="7" y="16"/>
                  </a:cubicBezTo>
                  <a:cubicBezTo>
                    <a:pt x="7" y="23"/>
                    <a:pt x="8" y="27"/>
                    <a:pt x="11" y="27"/>
                  </a:cubicBezTo>
                  <a:cubicBezTo>
                    <a:pt x="14" y="27"/>
                    <a:pt x="15" y="23"/>
                    <a:pt x="15" y="16"/>
                  </a:cubicBezTo>
                  <a:cubicBezTo>
                    <a:pt x="15" y="9"/>
                    <a:pt x="14" y="5"/>
                    <a:pt x="11"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332"/>
            <p:cNvSpPr>
              <a:spLocks/>
            </p:cNvSpPr>
            <p:nvPr/>
          </p:nvSpPr>
          <p:spPr bwMode="auto">
            <a:xfrm>
              <a:off x="1950" y="3727"/>
              <a:ext cx="23" cy="53"/>
            </a:xfrm>
            <a:custGeom>
              <a:avLst/>
              <a:gdLst>
                <a:gd name="T0" fmla="*/ 13 w 13"/>
                <a:gd name="T1" fmla="*/ 0 h 31"/>
                <a:gd name="T2" fmla="*/ 13 w 13"/>
                <a:gd name="T3" fmla="*/ 31 h 31"/>
                <a:gd name="T4" fmla="*/ 6 w 13"/>
                <a:gd name="T5" fmla="*/ 31 h 31"/>
                <a:gd name="T6" fmla="*/ 6 w 13"/>
                <a:gd name="T7" fmla="*/ 8 h 31"/>
                <a:gd name="T8" fmla="*/ 5 w 13"/>
                <a:gd name="T9" fmla="*/ 9 h 31"/>
                <a:gd name="T10" fmla="*/ 4 w 13"/>
                <a:gd name="T11" fmla="*/ 9 h 31"/>
                <a:gd name="T12" fmla="*/ 2 w 13"/>
                <a:gd name="T13" fmla="*/ 10 h 31"/>
                <a:gd name="T14" fmla="*/ 0 w 13"/>
                <a:gd name="T15" fmla="*/ 10 h 31"/>
                <a:gd name="T16" fmla="*/ 0 w 13"/>
                <a:gd name="T17" fmla="*/ 5 h 31"/>
                <a:gd name="T18" fmla="*/ 5 w 13"/>
                <a:gd name="T19" fmla="*/ 3 h 31"/>
                <a:gd name="T20" fmla="*/ 9 w 13"/>
                <a:gd name="T21" fmla="*/ 0 h 31"/>
                <a:gd name="T22" fmla="*/ 13 w 13"/>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1">
                  <a:moveTo>
                    <a:pt x="13" y="0"/>
                  </a:moveTo>
                  <a:cubicBezTo>
                    <a:pt x="13" y="31"/>
                    <a:pt x="13" y="31"/>
                    <a:pt x="13" y="31"/>
                  </a:cubicBezTo>
                  <a:cubicBezTo>
                    <a:pt x="6" y="31"/>
                    <a:pt x="6" y="31"/>
                    <a:pt x="6" y="31"/>
                  </a:cubicBezTo>
                  <a:cubicBezTo>
                    <a:pt x="6" y="8"/>
                    <a:pt x="6" y="8"/>
                    <a:pt x="6" y="8"/>
                  </a:cubicBezTo>
                  <a:cubicBezTo>
                    <a:pt x="6" y="8"/>
                    <a:pt x="6" y="8"/>
                    <a:pt x="5" y="9"/>
                  </a:cubicBezTo>
                  <a:cubicBezTo>
                    <a:pt x="5" y="9"/>
                    <a:pt x="4" y="9"/>
                    <a:pt x="4" y="9"/>
                  </a:cubicBezTo>
                  <a:cubicBezTo>
                    <a:pt x="3" y="10"/>
                    <a:pt x="2" y="10"/>
                    <a:pt x="2" y="10"/>
                  </a:cubicBezTo>
                  <a:cubicBezTo>
                    <a:pt x="1" y="10"/>
                    <a:pt x="1" y="10"/>
                    <a:pt x="0" y="10"/>
                  </a:cubicBezTo>
                  <a:cubicBezTo>
                    <a:pt x="0" y="5"/>
                    <a:pt x="0" y="5"/>
                    <a:pt x="0" y="5"/>
                  </a:cubicBezTo>
                  <a:cubicBezTo>
                    <a:pt x="2" y="4"/>
                    <a:pt x="3" y="3"/>
                    <a:pt x="5" y="3"/>
                  </a:cubicBezTo>
                  <a:cubicBezTo>
                    <a:pt x="6" y="2"/>
                    <a:pt x="8" y="1"/>
                    <a:pt x="9" y="0"/>
                  </a:cubicBezTo>
                  <a:lnTo>
                    <a:pt x="13"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333"/>
            <p:cNvSpPr>
              <a:spLocks noEditPoints="1"/>
            </p:cNvSpPr>
            <p:nvPr/>
          </p:nvSpPr>
          <p:spPr bwMode="auto">
            <a:xfrm>
              <a:off x="1988" y="3727"/>
              <a:ext cx="38" cy="54"/>
            </a:xfrm>
            <a:custGeom>
              <a:avLst/>
              <a:gdLst>
                <a:gd name="T0" fmla="*/ 11 w 22"/>
                <a:gd name="T1" fmla="*/ 32 h 32"/>
                <a:gd name="T2" fmla="*/ 0 w 22"/>
                <a:gd name="T3" fmla="*/ 17 h 32"/>
                <a:gd name="T4" fmla="*/ 3 w 22"/>
                <a:gd name="T5" fmla="*/ 4 h 32"/>
                <a:gd name="T6" fmla="*/ 12 w 22"/>
                <a:gd name="T7" fmla="*/ 0 h 32"/>
                <a:gd name="T8" fmla="*/ 22 w 22"/>
                <a:gd name="T9" fmla="*/ 16 h 32"/>
                <a:gd name="T10" fmla="*/ 19 w 22"/>
                <a:gd name="T11" fmla="*/ 28 h 32"/>
                <a:gd name="T12" fmla="*/ 11 w 22"/>
                <a:gd name="T13" fmla="*/ 32 h 32"/>
                <a:gd name="T14" fmla="*/ 11 w 22"/>
                <a:gd name="T15" fmla="*/ 5 h 32"/>
                <a:gd name="T16" fmla="*/ 7 w 22"/>
                <a:gd name="T17" fmla="*/ 16 h 32"/>
                <a:gd name="T18" fmla="*/ 11 w 22"/>
                <a:gd name="T19" fmla="*/ 27 h 32"/>
                <a:gd name="T20" fmla="*/ 15 w 22"/>
                <a:gd name="T21" fmla="*/ 16 h 32"/>
                <a:gd name="T22" fmla="*/ 11 w 22"/>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7"/>
                  </a:cubicBezTo>
                  <a:cubicBezTo>
                    <a:pt x="0" y="11"/>
                    <a:pt x="1" y="7"/>
                    <a:pt x="3" y="4"/>
                  </a:cubicBezTo>
                  <a:cubicBezTo>
                    <a:pt x="5" y="2"/>
                    <a:pt x="8" y="0"/>
                    <a:pt x="12" y="0"/>
                  </a:cubicBezTo>
                  <a:cubicBezTo>
                    <a:pt x="19" y="0"/>
                    <a:pt x="22" y="5"/>
                    <a:pt x="22" y="16"/>
                  </a:cubicBezTo>
                  <a:cubicBezTo>
                    <a:pt x="22" y="21"/>
                    <a:pt x="21" y="25"/>
                    <a:pt x="19" y="28"/>
                  </a:cubicBezTo>
                  <a:cubicBezTo>
                    <a:pt x="17" y="31"/>
                    <a:pt x="15" y="32"/>
                    <a:pt x="11" y="32"/>
                  </a:cubicBezTo>
                  <a:close/>
                  <a:moveTo>
                    <a:pt x="11" y="5"/>
                  </a:moveTo>
                  <a:cubicBezTo>
                    <a:pt x="8" y="5"/>
                    <a:pt x="7" y="9"/>
                    <a:pt x="7" y="16"/>
                  </a:cubicBezTo>
                  <a:cubicBezTo>
                    <a:pt x="7" y="23"/>
                    <a:pt x="8" y="27"/>
                    <a:pt x="11" y="27"/>
                  </a:cubicBezTo>
                  <a:cubicBezTo>
                    <a:pt x="14" y="27"/>
                    <a:pt x="15" y="23"/>
                    <a:pt x="15" y="16"/>
                  </a:cubicBezTo>
                  <a:cubicBezTo>
                    <a:pt x="15" y="9"/>
                    <a:pt x="14" y="5"/>
                    <a:pt x="11"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334"/>
            <p:cNvSpPr>
              <a:spLocks noEditPoints="1"/>
            </p:cNvSpPr>
            <p:nvPr/>
          </p:nvSpPr>
          <p:spPr bwMode="auto">
            <a:xfrm>
              <a:off x="1899" y="3802"/>
              <a:ext cx="38" cy="55"/>
            </a:xfrm>
            <a:custGeom>
              <a:avLst/>
              <a:gdLst>
                <a:gd name="T0" fmla="*/ 11 w 22"/>
                <a:gd name="T1" fmla="*/ 32 h 32"/>
                <a:gd name="T2" fmla="*/ 0 w 22"/>
                <a:gd name="T3" fmla="*/ 16 h 32"/>
                <a:gd name="T4" fmla="*/ 3 w 22"/>
                <a:gd name="T5" fmla="*/ 4 h 32"/>
                <a:gd name="T6" fmla="*/ 11 w 22"/>
                <a:gd name="T7" fmla="*/ 0 h 32"/>
                <a:gd name="T8" fmla="*/ 22 w 22"/>
                <a:gd name="T9" fmla="*/ 16 h 32"/>
                <a:gd name="T10" fmla="*/ 19 w 22"/>
                <a:gd name="T11" fmla="*/ 28 h 32"/>
                <a:gd name="T12" fmla="*/ 11 w 22"/>
                <a:gd name="T13" fmla="*/ 32 h 32"/>
                <a:gd name="T14" fmla="*/ 11 w 22"/>
                <a:gd name="T15" fmla="*/ 5 h 32"/>
                <a:gd name="T16" fmla="*/ 7 w 22"/>
                <a:gd name="T17" fmla="*/ 16 h 32"/>
                <a:gd name="T18" fmla="*/ 11 w 22"/>
                <a:gd name="T19" fmla="*/ 27 h 32"/>
                <a:gd name="T20" fmla="*/ 15 w 22"/>
                <a:gd name="T21" fmla="*/ 16 h 32"/>
                <a:gd name="T22" fmla="*/ 11 w 22"/>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3" y="32"/>
                    <a:pt x="0" y="27"/>
                    <a:pt x="0" y="16"/>
                  </a:cubicBezTo>
                  <a:cubicBezTo>
                    <a:pt x="0" y="11"/>
                    <a:pt x="1" y="7"/>
                    <a:pt x="3" y="4"/>
                  </a:cubicBezTo>
                  <a:cubicBezTo>
                    <a:pt x="5" y="1"/>
                    <a:pt x="8" y="0"/>
                    <a:pt x="11" y="0"/>
                  </a:cubicBezTo>
                  <a:cubicBezTo>
                    <a:pt x="18" y="0"/>
                    <a:pt x="22" y="5"/>
                    <a:pt x="22" y="16"/>
                  </a:cubicBezTo>
                  <a:cubicBezTo>
                    <a:pt x="22" y="21"/>
                    <a:pt x="21" y="25"/>
                    <a:pt x="19" y="28"/>
                  </a:cubicBezTo>
                  <a:cubicBezTo>
                    <a:pt x="17" y="30"/>
                    <a:pt x="14" y="32"/>
                    <a:pt x="11" y="32"/>
                  </a:cubicBezTo>
                  <a:close/>
                  <a:moveTo>
                    <a:pt x="11" y="5"/>
                  </a:moveTo>
                  <a:cubicBezTo>
                    <a:pt x="8" y="5"/>
                    <a:pt x="7" y="9"/>
                    <a:pt x="7" y="16"/>
                  </a:cubicBezTo>
                  <a:cubicBezTo>
                    <a:pt x="7" y="23"/>
                    <a:pt x="8" y="27"/>
                    <a:pt x="11" y="27"/>
                  </a:cubicBezTo>
                  <a:cubicBezTo>
                    <a:pt x="14" y="27"/>
                    <a:pt x="15" y="23"/>
                    <a:pt x="15" y="16"/>
                  </a:cubicBezTo>
                  <a:cubicBezTo>
                    <a:pt x="15" y="9"/>
                    <a:pt x="14" y="5"/>
                    <a:pt x="11"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335"/>
            <p:cNvSpPr>
              <a:spLocks noEditPoints="1"/>
            </p:cNvSpPr>
            <p:nvPr/>
          </p:nvSpPr>
          <p:spPr bwMode="auto">
            <a:xfrm>
              <a:off x="1945" y="3802"/>
              <a:ext cx="38" cy="55"/>
            </a:xfrm>
            <a:custGeom>
              <a:avLst/>
              <a:gdLst>
                <a:gd name="T0" fmla="*/ 11 w 22"/>
                <a:gd name="T1" fmla="*/ 32 h 32"/>
                <a:gd name="T2" fmla="*/ 0 w 22"/>
                <a:gd name="T3" fmla="*/ 16 h 32"/>
                <a:gd name="T4" fmla="*/ 3 w 22"/>
                <a:gd name="T5" fmla="*/ 4 h 32"/>
                <a:gd name="T6" fmla="*/ 11 w 22"/>
                <a:gd name="T7" fmla="*/ 0 h 32"/>
                <a:gd name="T8" fmla="*/ 22 w 22"/>
                <a:gd name="T9" fmla="*/ 16 h 32"/>
                <a:gd name="T10" fmla="*/ 19 w 22"/>
                <a:gd name="T11" fmla="*/ 28 h 32"/>
                <a:gd name="T12" fmla="*/ 11 w 22"/>
                <a:gd name="T13" fmla="*/ 32 h 32"/>
                <a:gd name="T14" fmla="*/ 11 w 22"/>
                <a:gd name="T15" fmla="*/ 5 h 32"/>
                <a:gd name="T16" fmla="*/ 7 w 22"/>
                <a:gd name="T17" fmla="*/ 16 h 32"/>
                <a:gd name="T18" fmla="*/ 11 w 22"/>
                <a:gd name="T19" fmla="*/ 27 h 32"/>
                <a:gd name="T20" fmla="*/ 15 w 22"/>
                <a:gd name="T21" fmla="*/ 16 h 32"/>
                <a:gd name="T22" fmla="*/ 11 w 22"/>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6"/>
                  </a:cubicBezTo>
                  <a:cubicBezTo>
                    <a:pt x="0" y="11"/>
                    <a:pt x="1" y="7"/>
                    <a:pt x="3" y="4"/>
                  </a:cubicBezTo>
                  <a:cubicBezTo>
                    <a:pt x="5" y="1"/>
                    <a:pt x="8" y="0"/>
                    <a:pt x="11" y="0"/>
                  </a:cubicBezTo>
                  <a:cubicBezTo>
                    <a:pt x="19" y="0"/>
                    <a:pt x="22" y="5"/>
                    <a:pt x="22" y="16"/>
                  </a:cubicBezTo>
                  <a:cubicBezTo>
                    <a:pt x="22" y="21"/>
                    <a:pt x="21" y="25"/>
                    <a:pt x="19" y="28"/>
                  </a:cubicBezTo>
                  <a:cubicBezTo>
                    <a:pt x="17" y="30"/>
                    <a:pt x="14" y="32"/>
                    <a:pt x="11" y="32"/>
                  </a:cubicBezTo>
                  <a:close/>
                  <a:moveTo>
                    <a:pt x="11" y="5"/>
                  </a:moveTo>
                  <a:cubicBezTo>
                    <a:pt x="8" y="5"/>
                    <a:pt x="7" y="9"/>
                    <a:pt x="7" y="16"/>
                  </a:cubicBezTo>
                  <a:cubicBezTo>
                    <a:pt x="7" y="23"/>
                    <a:pt x="8" y="27"/>
                    <a:pt x="11" y="27"/>
                  </a:cubicBezTo>
                  <a:cubicBezTo>
                    <a:pt x="14" y="27"/>
                    <a:pt x="15" y="23"/>
                    <a:pt x="15" y="16"/>
                  </a:cubicBezTo>
                  <a:cubicBezTo>
                    <a:pt x="15" y="9"/>
                    <a:pt x="14" y="5"/>
                    <a:pt x="11"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336"/>
            <p:cNvSpPr>
              <a:spLocks/>
            </p:cNvSpPr>
            <p:nvPr/>
          </p:nvSpPr>
          <p:spPr bwMode="auto">
            <a:xfrm>
              <a:off x="1993" y="3802"/>
              <a:ext cx="22" cy="53"/>
            </a:xfrm>
            <a:custGeom>
              <a:avLst/>
              <a:gdLst>
                <a:gd name="T0" fmla="*/ 13 w 13"/>
                <a:gd name="T1" fmla="*/ 0 h 31"/>
                <a:gd name="T2" fmla="*/ 13 w 13"/>
                <a:gd name="T3" fmla="*/ 31 h 31"/>
                <a:gd name="T4" fmla="*/ 7 w 13"/>
                <a:gd name="T5" fmla="*/ 31 h 31"/>
                <a:gd name="T6" fmla="*/ 7 w 13"/>
                <a:gd name="T7" fmla="*/ 7 h 31"/>
                <a:gd name="T8" fmla="*/ 5 w 13"/>
                <a:gd name="T9" fmla="*/ 8 h 31"/>
                <a:gd name="T10" fmla="*/ 4 w 13"/>
                <a:gd name="T11" fmla="*/ 9 h 31"/>
                <a:gd name="T12" fmla="*/ 2 w 13"/>
                <a:gd name="T13" fmla="*/ 10 h 31"/>
                <a:gd name="T14" fmla="*/ 0 w 13"/>
                <a:gd name="T15" fmla="*/ 10 h 31"/>
                <a:gd name="T16" fmla="*/ 0 w 13"/>
                <a:gd name="T17" fmla="*/ 4 h 31"/>
                <a:gd name="T18" fmla="*/ 5 w 13"/>
                <a:gd name="T19" fmla="*/ 2 h 31"/>
                <a:gd name="T20" fmla="*/ 9 w 13"/>
                <a:gd name="T21" fmla="*/ 0 h 31"/>
                <a:gd name="T22" fmla="*/ 13 w 13"/>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1">
                  <a:moveTo>
                    <a:pt x="13" y="0"/>
                  </a:moveTo>
                  <a:cubicBezTo>
                    <a:pt x="13" y="31"/>
                    <a:pt x="13" y="31"/>
                    <a:pt x="13" y="31"/>
                  </a:cubicBezTo>
                  <a:cubicBezTo>
                    <a:pt x="7" y="31"/>
                    <a:pt x="7" y="31"/>
                    <a:pt x="7" y="31"/>
                  </a:cubicBezTo>
                  <a:cubicBezTo>
                    <a:pt x="7" y="7"/>
                    <a:pt x="7" y="7"/>
                    <a:pt x="7" y="7"/>
                  </a:cubicBezTo>
                  <a:cubicBezTo>
                    <a:pt x="6" y="8"/>
                    <a:pt x="6" y="8"/>
                    <a:pt x="5" y="8"/>
                  </a:cubicBezTo>
                  <a:cubicBezTo>
                    <a:pt x="5" y="9"/>
                    <a:pt x="4" y="9"/>
                    <a:pt x="4" y="9"/>
                  </a:cubicBezTo>
                  <a:cubicBezTo>
                    <a:pt x="3" y="9"/>
                    <a:pt x="3" y="10"/>
                    <a:pt x="2" y="10"/>
                  </a:cubicBezTo>
                  <a:cubicBezTo>
                    <a:pt x="1" y="10"/>
                    <a:pt x="1" y="10"/>
                    <a:pt x="0" y="10"/>
                  </a:cubicBezTo>
                  <a:cubicBezTo>
                    <a:pt x="0" y="4"/>
                    <a:pt x="0" y="4"/>
                    <a:pt x="0" y="4"/>
                  </a:cubicBezTo>
                  <a:cubicBezTo>
                    <a:pt x="2" y="4"/>
                    <a:pt x="4" y="3"/>
                    <a:pt x="5" y="2"/>
                  </a:cubicBezTo>
                  <a:cubicBezTo>
                    <a:pt x="7" y="2"/>
                    <a:pt x="8" y="1"/>
                    <a:pt x="9" y="0"/>
                  </a:cubicBezTo>
                  <a:lnTo>
                    <a:pt x="13"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37"/>
            <p:cNvSpPr>
              <a:spLocks/>
            </p:cNvSpPr>
            <p:nvPr/>
          </p:nvSpPr>
          <p:spPr bwMode="auto">
            <a:xfrm>
              <a:off x="2084" y="3652"/>
              <a:ext cx="24" cy="54"/>
            </a:xfrm>
            <a:custGeom>
              <a:avLst/>
              <a:gdLst>
                <a:gd name="T0" fmla="*/ 14 w 14"/>
                <a:gd name="T1" fmla="*/ 0 h 32"/>
                <a:gd name="T2" fmla="*/ 14 w 14"/>
                <a:gd name="T3" fmla="*/ 32 h 32"/>
                <a:gd name="T4" fmla="*/ 7 w 14"/>
                <a:gd name="T5" fmla="*/ 32 h 32"/>
                <a:gd name="T6" fmla="*/ 7 w 14"/>
                <a:gd name="T7" fmla="*/ 8 h 32"/>
                <a:gd name="T8" fmla="*/ 5 w 14"/>
                <a:gd name="T9" fmla="*/ 9 h 32"/>
                <a:gd name="T10" fmla="*/ 4 w 14"/>
                <a:gd name="T11" fmla="*/ 10 h 32"/>
                <a:gd name="T12" fmla="*/ 2 w 14"/>
                <a:gd name="T13" fmla="*/ 10 h 32"/>
                <a:gd name="T14" fmla="*/ 0 w 14"/>
                <a:gd name="T15" fmla="*/ 10 h 32"/>
                <a:gd name="T16" fmla="*/ 0 w 14"/>
                <a:gd name="T17" fmla="*/ 5 h 32"/>
                <a:gd name="T18" fmla="*/ 5 w 14"/>
                <a:gd name="T19" fmla="*/ 3 h 32"/>
                <a:gd name="T20" fmla="*/ 9 w 14"/>
                <a:gd name="T21" fmla="*/ 0 h 32"/>
                <a:gd name="T22" fmla="*/ 14 w 14"/>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2">
                  <a:moveTo>
                    <a:pt x="14" y="0"/>
                  </a:moveTo>
                  <a:cubicBezTo>
                    <a:pt x="14" y="32"/>
                    <a:pt x="14" y="32"/>
                    <a:pt x="14" y="32"/>
                  </a:cubicBezTo>
                  <a:cubicBezTo>
                    <a:pt x="7" y="32"/>
                    <a:pt x="7" y="32"/>
                    <a:pt x="7" y="32"/>
                  </a:cubicBezTo>
                  <a:cubicBezTo>
                    <a:pt x="7" y="8"/>
                    <a:pt x="7" y="8"/>
                    <a:pt x="7" y="8"/>
                  </a:cubicBezTo>
                  <a:cubicBezTo>
                    <a:pt x="6" y="8"/>
                    <a:pt x="6" y="8"/>
                    <a:pt x="5" y="9"/>
                  </a:cubicBezTo>
                  <a:cubicBezTo>
                    <a:pt x="5" y="9"/>
                    <a:pt x="4" y="9"/>
                    <a:pt x="4" y="10"/>
                  </a:cubicBezTo>
                  <a:cubicBezTo>
                    <a:pt x="3" y="10"/>
                    <a:pt x="3" y="10"/>
                    <a:pt x="2" y="10"/>
                  </a:cubicBezTo>
                  <a:cubicBezTo>
                    <a:pt x="1" y="10"/>
                    <a:pt x="1" y="10"/>
                    <a:pt x="0" y="10"/>
                  </a:cubicBezTo>
                  <a:cubicBezTo>
                    <a:pt x="0" y="5"/>
                    <a:pt x="0" y="5"/>
                    <a:pt x="0" y="5"/>
                  </a:cubicBezTo>
                  <a:cubicBezTo>
                    <a:pt x="2" y="4"/>
                    <a:pt x="4" y="4"/>
                    <a:pt x="5" y="3"/>
                  </a:cubicBezTo>
                  <a:cubicBezTo>
                    <a:pt x="7" y="2"/>
                    <a:pt x="8" y="1"/>
                    <a:pt x="9" y="0"/>
                  </a:cubicBezTo>
                  <a:lnTo>
                    <a:pt x="14"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38"/>
            <p:cNvSpPr>
              <a:spLocks noEditPoints="1"/>
            </p:cNvSpPr>
            <p:nvPr/>
          </p:nvSpPr>
          <p:spPr bwMode="auto">
            <a:xfrm>
              <a:off x="2079" y="3727"/>
              <a:ext cx="37" cy="54"/>
            </a:xfrm>
            <a:custGeom>
              <a:avLst/>
              <a:gdLst>
                <a:gd name="T0" fmla="*/ 11 w 22"/>
                <a:gd name="T1" fmla="*/ 32 h 32"/>
                <a:gd name="T2" fmla="*/ 0 w 22"/>
                <a:gd name="T3" fmla="*/ 17 h 32"/>
                <a:gd name="T4" fmla="*/ 3 w 22"/>
                <a:gd name="T5" fmla="*/ 4 h 32"/>
                <a:gd name="T6" fmla="*/ 12 w 22"/>
                <a:gd name="T7" fmla="*/ 0 h 32"/>
                <a:gd name="T8" fmla="*/ 22 w 22"/>
                <a:gd name="T9" fmla="*/ 16 h 32"/>
                <a:gd name="T10" fmla="*/ 20 w 22"/>
                <a:gd name="T11" fmla="*/ 28 h 32"/>
                <a:gd name="T12" fmla="*/ 11 w 22"/>
                <a:gd name="T13" fmla="*/ 32 h 32"/>
                <a:gd name="T14" fmla="*/ 11 w 22"/>
                <a:gd name="T15" fmla="*/ 5 h 32"/>
                <a:gd name="T16" fmla="*/ 7 w 22"/>
                <a:gd name="T17" fmla="*/ 16 h 32"/>
                <a:gd name="T18" fmla="*/ 11 w 22"/>
                <a:gd name="T19" fmla="*/ 27 h 32"/>
                <a:gd name="T20" fmla="*/ 16 w 22"/>
                <a:gd name="T21" fmla="*/ 16 h 32"/>
                <a:gd name="T22" fmla="*/ 11 w 22"/>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7"/>
                  </a:cubicBezTo>
                  <a:cubicBezTo>
                    <a:pt x="0" y="11"/>
                    <a:pt x="1" y="7"/>
                    <a:pt x="3" y="4"/>
                  </a:cubicBezTo>
                  <a:cubicBezTo>
                    <a:pt x="5" y="2"/>
                    <a:pt x="8" y="0"/>
                    <a:pt x="12" y="0"/>
                  </a:cubicBezTo>
                  <a:cubicBezTo>
                    <a:pt x="19" y="0"/>
                    <a:pt x="22" y="5"/>
                    <a:pt x="22" y="16"/>
                  </a:cubicBezTo>
                  <a:cubicBezTo>
                    <a:pt x="22" y="21"/>
                    <a:pt x="22" y="25"/>
                    <a:pt x="20" y="28"/>
                  </a:cubicBezTo>
                  <a:cubicBezTo>
                    <a:pt x="18" y="31"/>
                    <a:pt x="15" y="32"/>
                    <a:pt x="11" y="32"/>
                  </a:cubicBezTo>
                  <a:close/>
                  <a:moveTo>
                    <a:pt x="11" y="5"/>
                  </a:moveTo>
                  <a:cubicBezTo>
                    <a:pt x="9" y="5"/>
                    <a:pt x="7" y="9"/>
                    <a:pt x="7" y="16"/>
                  </a:cubicBezTo>
                  <a:cubicBezTo>
                    <a:pt x="7" y="23"/>
                    <a:pt x="9" y="27"/>
                    <a:pt x="11" y="27"/>
                  </a:cubicBezTo>
                  <a:cubicBezTo>
                    <a:pt x="14" y="27"/>
                    <a:pt x="16" y="23"/>
                    <a:pt x="16" y="16"/>
                  </a:cubicBezTo>
                  <a:cubicBezTo>
                    <a:pt x="16" y="9"/>
                    <a:pt x="14" y="5"/>
                    <a:pt x="11"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39"/>
            <p:cNvSpPr>
              <a:spLocks noEditPoints="1"/>
            </p:cNvSpPr>
            <p:nvPr/>
          </p:nvSpPr>
          <p:spPr bwMode="auto">
            <a:xfrm>
              <a:off x="2079" y="3802"/>
              <a:ext cx="37" cy="55"/>
            </a:xfrm>
            <a:custGeom>
              <a:avLst/>
              <a:gdLst>
                <a:gd name="T0" fmla="*/ 11 w 22"/>
                <a:gd name="T1" fmla="*/ 32 h 32"/>
                <a:gd name="T2" fmla="*/ 0 w 22"/>
                <a:gd name="T3" fmla="*/ 16 h 32"/>
                <a:gd name="T4" fmla="*/ 3 w 22"/>
                <a:gd name="T5" fmla="*/ 4 h 32"/>
                <a:gd name="T6" fmla="*/ 12 w 22"/>
                <a:gd name="T7" fmla="*/ 0 h 32"/>
                <a:gd name="T8" fmla="*/ 22 w 22"/>
                <a:gd name="T9" fmla="*/ 16 h 32"/>
                <a:gd name="T10" fmla="*/ 20 w 22"/>
                <a:gd name="T11" fmla="*/ 28 h 32"/>
                <a:gd name="T12" fmla="*/ 11 w 22"/>
                <a:gd name="T13" fmla="*/ 32 h 32"/>
                <a:gd name="T14" fmla="*/ 11 w 22"/>
                <a:gd name="T15" fmla="*/ 5 h 32"/>
                <a:gd name="T16" fmla="*/ 7 w 22"/>
                <a:gd name="T17" fmla="*/ 16 h 32"/>
                <a:gd name="T18" fmla="*/ 11 w 22"/>
                <a:gd name="T19" fmla="*/ 27 h 32"/>
                <a:gd name="T20" fmla="*/ 16 w 22"/>
                <a:gd name="T21" fmla="*/ 16 h 32"/>
                <a:gd name="T22" fmla="*/ 11 w 22"/>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6"/>
                  </a:cubicBezTo>
                  <a:cubicBezTo>
                    <a:pt x="0" y="11"/>
                    <a:pt x="1" y="7"/>
                    <a:pt x="3" y="4"/>
                  </a:cubicBezTo>
                  <a:cubicBezTo>
                    <a:pt x="5" y="1"/>
                    <a:pt x="8" y="0"/>
                    <a:pt x="12" y="0"/>
                  </a:cubicBezTo>
                  <a:cubicBezTo>
                    <a:pt x="19" y="0"/>
                    <a:pt x="22" y="5"/>
                    <a:pt x="22" y="16"/>
                  </a:cubicBezTo>
                  <a:cubicBezTo>
                    <a:pt x="22" y="21"/>
                    <a:pt x="22" y="25"/>
                    <a:pt x="20" y="28"/>
                  </a:cubicBezTo>
                  <a:cubicBezTo>
                    <a:pt x="18" y="30"/>
                    <a:pt x="15" y="32"/>
                    <a:pt x="11" y="32"/>
                  </a:cubicBezTo>
                  <a:close/>
                  <a:moveTo>
                    <a:pt x="11" y="5"/>
                  </a:moveTo>
                  <a:cubicBezTo>
                    <a:pt x="9" y="5"/>
                    <a:pt x="7" y="9"/>
                    <a:pt x="7" y="16"/>
                  </a:cubicBezTo>
                  <a:cubicBezTo>
                    <a:pt x="7" y="23"/>
                    <a:pt x="9" y="27"/>
                    <a:pt x="11" y="27"/>
                  </a:cubicBezTo>
                  <a:cubicBezTo>
                    <a:pt x="14" y="27"/>
                    <a:pt x="16" y="23"/>
                    <a:pt x="16" y="16"/>
                  </a:cubicBezTo>
                  <a:cubicBezTo>
                    <a:pt x="16" y="9"/>
                    <a:pt x="14" y="5"/>
                    <a:pt x="11"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340"/>
            <p:cNvSpPr>
              <a:spLocks noEditPoints="1"/>
            </p:cNvSpPr>
            <p:nvPr/>
          </p:nvSpPr>
          <p:spPr bwMode="auto">
            <a:xfrm>
              <a:off x="2032" y="3652"/>
              <a:ext cx="38" cy="54"/>
            </a:xfrm>
            <a:custGeom>
              <a:avLst/>
              <a:gdLst>
                <a:gd name="T0" fmla="*/ 11 w 22"/>
                <a:gd name="T1" fmla="*/ 32 h 32"/>
                <a:gd name="T2" fmla="*/ 0 w 22"/>
                <a:gd name="T3" fmla="*/ 17 h 32"/>
                <a:gd name="T4" fmla="*/ 3 w 22"/>
                <a:gd name="T5" fmla="*/ 5 h 32"/>
                <a:gd name="T6" fmla="*/ 12 w 22"/>
                <a:gd name="T7" fmla="*/ 0 h 32"/>
                <a:gd name="T8" fmla="*/ 22 w 22"/>
                <a:gd name="T9" fmla="*/ 16 h 32"/>
                <a:gd name="T10" fmla="*/ 19 w 22"/>
                <a:gd name="T11" fmla="*/ 28 h 32"/>
                <a:gd name="T12" fmla="*/ 11 w 22"/>
                <a:gd name="T13" fmla="*/ 32 h 32"/>
                <a:gd name="T14" fmla="*/ 11 w 22"/>
                <a:gd name="T15" fmla="*/ 6 h 32"/>
                <a:gd name="T16" fmla="*/ 7 w 22"/>
                <a:gd name="T17" fmla="*/ 17 h 32"/>
                <a:gd name="T18" fmla="*/ 11 w 22"/>
                <a:gd name="T19" fmla="*/ 27 h 32"/>
                <a:gd name="T20" fmla="*/ 15 w 22"/>
                <a:gd name="T21" fmla="*/ 16 h 32"/>
                <a:gd name="T22" fmla="*/ 11 w 22"/>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7"/>
                  </a:cubicBezTo>
                  <a:cubicBezTo>
                    <a:pt x="0" y="11"/>
                    <a:pt x="1" y="7"/>
                    <a:pt x="3" y="5"/>
                  </a:cubicBezTo>
                  <a:cubicBezTo>
                    <a:pt x="5" y="2"/>
                    <a:pt x="8" y="0"/>
                    <a:pt x="12" y="0"/>
                  </a:cubicBezTo>
                  <a:cubicBezTo>
                    <a:pt x="19" y="0"/>
                    <a:pt x="22" y="6"/>
                    <a:pt x="22" y="16"/>
                  </a:cubicBezTo>
                  <a:cubicBezTo>
                    <a:pt x="22" y="21"/>
                    <a:pt x="21" y="25"/>
                    <a:pt x="19" y="28"/>
                  </a:cubicBezTo>
                  <a:cubicBezTo>
                    <a:pt x="18" y="31"/>
                    <a:pt x="15" y="32"/>
                    <a:pt x="11" y="32"/>
                  </a:cubicBezTo>
                  <a:close/>
                  <a:moveTo>
                    <a:pt x="11" y="6"/>
                  </a:moveTo>
                  <a:cubicBezTo>
                    <a:pt x="8" y="6"/>
                    <a:pt x="7" y="9"/>
                    <a:pt x="7" y="17"/>
                  </a:cubicBezTo>
                  <a:cubicBezTo>
                    <a:pt x="7" y="23"/>
                    <a:pt x="8" y="27"/>
                    <a:pt x="11" y="27"/>
                  </a:cubicBezTo>
                  <a:cubicBezTo>
                    <a:pt x="14" y="27"/>
                    <a:pt x="15" y="23"/>
                    <a:pt x="15" y="16"/>
                  </a:cubicBezTo>
                  <a:cubicBezTo>
                    <a:pt x="15" y="9"/>
                    <a:pt x="14" y="6"/>
                    <a:pt x="11" y="6"/>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341"/>
            <p:cNvSpPr>
              <a:spLocks/>
            </p:cNvSpPr>
            <p:nvPr/>
          </p:nvSpPr>
          <p:spPr bwMode="auto">
            <a:xfrm>
              <a:off x="2038" y="3727"/>
              <a:ext cx="22" cy="53"/>
            </a:xfrm>
            <a:custGeom>
              <a:avLst/>
              <a:gdLst>
                <a:gd name="T0" fmla="*/ 13 w 13"/>
                <a:gd name="T1" fmla="*/ 0 h 31"/>
                <a:gd name="T2" fmla="*/ 13 w 13"/>
                <a:gd name="T3" fmla="*/ 31 h 31"/>
                <a:gd name="T4" fmla="*/ 7 w 13"/>
                <a:gd name="T5" fmla="*/ 31 h 31"/>
                <a:gd name="T6" fmla="*/ 7 w 13"/>
                <a:gd name="T7" fmla="*/ 8 h 31"/>
                <a:gd name="T8" fmla="*/ 5 w 13"/>
                <a:gd name="T9" fmla="*/ 9 h 31"/>
                <a:gd name="T10" fmla="*/ 4 w 13"/>
                <a:gd name="T11" fmla="*/ 9 h 31"/>
                <a:gd name="T12" fmla="*/ 2 w 13"/>
                <a:gd name="T13" fmla="*/ 10 h 31"/>
                <a:gd name="T14" fmla="*/ 0 w 13"/>
                <a:gd name="T15" fmla="*/ 10 h 31"/>
                <a:gd name="T16" fmla="*/ 0 w 13"/>
                <a:gd name="T17" fmla="*/ 5 h 31"/>
                <a:gd name="T18" fmla="*/ 5 w 13"/>
                <a:gd name="T19" fmla="*/ 3 h 31"/>
                <a:gd name="T20" fmla="*/ 9 w 13"/>
                <a:gd name="T21" fmla="*/ 0 h 31"/>
                <a:gd name="T22" fmla="*/ 13 w 13"/>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1">
                  <a:moveTo>
                    <a:pt x="13" y="0"/>
                  </a:moveTo>
                  <a:cubicBezTo>
                    <a:pt x="13" y="31"/>
                    <a:pt x="13" y="31"/>
                    <a:pt x="13" y="31"/>
                  </a:cubicBezTo>
                  <a:cubicBezTo>
                    <a:pt x="7" y="31"/>
                    <a:pt x="7" y="31"/>
                    <a:pt x="7" y="31"/>
                  </a:cubicBezTo>
                  <a:cubicBezTo>
                    <a:pt x="7" y="8"/>
                    <a:pt x="7" y="8"/>
                    <a:pt x="7" y="8"/>
                  </a:cubicBezTo>
                  <a:cubicBezTo>
                    <a:pt x="6" y="8"/>
                    <a:pt x="6" y="8"/>
                    <a:pt x="5" y="9"/>
                  </a:cubicBezTo>
                  <a:cubicBezTo>
                    <a:pt x="5" y="9"/>
                    <a:pt x="4" y="9"/>
                    <a:pt x="4" y="9"/>
                  </a:cubicBezTo>
                  <a:cubicBezTo>
                    <a:pt x="3" y="10"/>
                    <a:pt x="3" y="10"/>
                    <a:pt x="2" y="10"/>
                  </a:cubicBezTo>
                  <a:cubicBezTo>
                    <a:pt x="1" y="10"/>
                    <a:pt x="1" y="10"/>
                    <a:pt x="0" y="10"/>
                  </a:cubicBezTo>
                  <a:cubicBezTo>
                    <a:pt x="0" y="5"/>
                    <a:pt x="0" y="5"/>
                    <a:pt x="0" y="5"/>
                  </a:cubicBezTo>
                  <a:cubicBezTo>
                    <a:pt x="2" y="4"/>
                    <a:pt x="4" y="3"/>
                    <a:pt x="5" y="3"/>
                  </a:cubicBezTo>
                  <a:cubicBezTo>
                    <a:pt x="7" y="2"/>
                    <a:pt x="8" y="1"/>
                    <a:pt x="9" y="0"/>
                  </a:cubicBezTo>
                  <a:lnTo>
                    <a:pt x="13"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342"/>
            <p:cNvSpPr>
              <a:spLocks noEditPoints="1"/>
            </p:cNvSpPr>
            <p:nvPr/>
          </p:nvSpPr>
          <p:spPr bwMode="auto">
            <a:xfrm>
              <a:off x="2032" y="3802"/>
              <a:ext cx="38" cy="55"/>
            </a:xfrm>
            <a:custGeom>
              <a:avLst/>
              <a:gdLst>
                <a:gd name="T0" fmla="*/ 11 w 22"/>
                <a:gd name="T1" fmla="*/ 32 h 32"/>
                <a:gd name="T2" fmla="*/ 0 w 22"/>
                <a:gd name="T3" fmla="*/ 16 h 32"/>
                <a:gd name="T4" fmla="*/ 3 w 22"/>
                <a:gd name="T5" fmla="*/ 4 h 32"/>
                <a:gd name="T6" fmla="*/ 12 w 22"/>
                <a:gd name="T7" fmla="*/ 0 h 32"/>
                <a:gd name="T8" fmla="*/ 22 w 22"/>
                <a:gd name="T9" fmla="*/ 16 h 32"/>
                <a:gd name="T10" fmla="*/ 19 w 22"/>
                <a:gd name="T11" fmla="*/ 28 h 32"/>
                <a:gd name="T12" fmla="*/ 11 w 22"/>
                <a:gd name="T13" fmla="*/ 32 h 32"/>
                <a:gd name="T14" fmla="*/ 11 w 22"/>
                <a:gd name="T15" fmla="*/ 5 h 32"/>
                <a:gd name="T16" fmla="*/ 7 w 22"/>
                <a:gd name="T17" fmla="*/ 16 h 32"/>
                <a:gd name="T18" fmla="*/ 11 w 22"/>
                <a:gd name="T19" fmla="*/ 27 h 32"/>
                <a:gd name="T20" fmla="*/ 15 w 22"/>
                <a:gd name="T21" fmla="*/ 16 h 32"/>
                <a:gd name="T22" fmla="*/ 11 w 22"/>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2">
                  <a:moveTo>
                    <a:pt x="11" y="32"/>
                  </a:moveTo>
                  <a:cubicBezTo>
                    <a:pt x="4" y="32"/>
                    <a:pt x="0" y="27"/>
                    <a:pt x="0" y="16"/>
                  </a:cubicBezTo>
                  <a:cubicBezTo>
                    <a:pt x="0" y="11"/>
                    <a:pt x="1" y="7"/>
                    <a:pt x="3" y="4"/>
                  </a:cubicBezTo>
                  <a:cubicBezTo>
                    <a:pt x="5" y="1"/>
                    <a:pt x="8" y="0"/>
                    <a:pt x="12" y="0"/>
                  </a:cubicBezTo>
                  <a:cubicBezTo>
                    <a:pt x="19" y="0"/>
                    <a:pt x="22" y="5"/>
                    <a:pt x="22" y="16"/>
                  </a:cubicBezTo>
                  <a:cubicBezTo>
                    <a:pt x="22" y="21"/>
                    <a:pt x="21" y="25"/>
                    <a:pt x="19" y="28"/>
                  </a:cubicBezTo>
                  <a:cubicBezTo>
                    <a:pt x="18" y="30"/>
                    <a:pt x="15" y="32"/>
                    <a:pt x="11" y="32"/>
                  </a:cubicBezTo>
                  <a:close/>
                  <a:moveTo>
                    <a:pt x="11" y="5"/>
                  </a:moveTo>
                  <a:cubicBezTo>
                    <a:pt x="8" y="5"/>
                    <a:pt x="7" y="9"/>
                    <a:pt x="7" y="16"/>
                  </a:cubicBezTo>
                  <a:cubicBezTo>
                    <a:pt x="7" y="23"/>
                    <a:pt x="8" y="27"/>
                    <a:pt x="11" y="27"/>
                  </a:cubicBezTo>
                  <a:cubicBezTo>
                    <a:pt x="14" y="27"/>
                    <a:pt x="15" y="23"/>
                    <a:pt x="15" y="16"/>
                  </a:cubicBezTo>
                  <a:cubicBezTo>
                    <a:pt x="15" y="9"/>
                    <a:pt x="14" y="5"/>
                    <a:pt x="11" y="5"/>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343"/>
            <p:cNvSpPr>
              <a:spLocks noChangeArrowheads="1"/>
            </p:cNvSpPr>
            <p:nvPr/>
          </p:nvSpPr>
          <p:spPr bwMode="auto">
            <a:xfrm>
              <a:off x="1985" y="1982"/>
              <a:ext cx="218" cy="219"/>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344"/>
            <p:cNvSpPr>
              <a:spLocks/>
            </p:cNvSpPr>
            <p:nvPr/>
          </p:nvSpPr>
          <p:spPr bwMode="auto">
            <a:xfrm>
              <a:off x="2022" y="2021"/>
              <a:ext cx="17" cy="36"/>
            </a:xfrm>
            <a:custGeom>
              <a:avLst/>
              <a:gdLst>
                <a:gd name="T0" fmla="*/ 10 w 10"/>
                <a:gd name="T1" fmla="*/ 0 h 21"/>
                <a:gd name="T2" fmla="*/ 10 w 10"/>
                <a:gd name="T3" fmla="*/ 21 h 21"/>
                <a:gd name="T4" fmla="*/ 5 w 10"/>
                <a:gd name="T5" fmla="*/ 21 h 21"/>
                <a:gd name="T6" fmla="*/ 5 w 10"/>
                <a:gd name="T7" fmla="*/ 5 h 21"/>
                <a:gd name="T8" fmla="*/ 4 w 10"/>
                <a:gd name="T9" fmla="*/ 5 h 21"/>
                <a:gd name="T10" fmla="*/ 3 w 10"/>
                <a:gd name="T11" fmla="*/ 6 h 21"/>
                <a:gd name="T12" fmla="*/ 2 w 10"/>
                <a:gd name="T13" fmla="*/ 6 h 21"/>
                <a:gd name="T14" fmla="*/ 0 w 10"/>
                <a:gd name="T15" fmla="*/ 7 h 21"/>
                <a:gd name="T16" fmla="*/ 0 w 10"/>
                <a:gd name="T17" fmla="*/ 3 h 21"/>
                <a:gd name="T18" fmla="*/ 4 w 10"/>
                <a:gd name="T19" fmla="*/ 1 h 21"/>
                <a:gd name="T20" fmla="*/ 7 w 10"/>
                <a:gd name="T21" fmla="*/ 0 h 21"/>
                <a:gd name="T22" fmla="*/ 10 w 10"/>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1">
                  <a:moveTo>
                    <a:pt x="10" y="0"/>
                  </a:moveTo>
                  <a:cubicBezTo>
                    <a:pt x="10" y="21"/>
                    <a:pt x="10" y="21"/>
                    <a:pt x="10" y="21"/>
                  </a:cubicBezTo>
                  <a:cubicBezTo>
                    <a:pt x="5" y="21"/>
                    <a:pt x="5" y="21"/>
                    <a:pt x="5" y="21"/>
                  </a:cubicBezTo>
                  <a:cubicBezTo>
                    <a:pt x="5" y="5"/>
                    <a:pt x="5" y="5"/>
                    <a:pt x="5" y="5"/>
                  </a:cubicBezTo>
                  <a:cubicBezTo>
                    <a:pt x="5" y="5"/>
                    <a:pt x="4" y="5"/>
                    <a:pt x="4" y="5"/>
                  </a:cubicBezTo>
                  <a:cubicBezTo>
                    <a:pt x="4" y="6"/>
                    <a:pt x="3" y="6"/>
                    <a:pt x="3" y="6"/>
                  </a:cubicBezTo>
                  <a:cubicBezTo>
                    <a:pt x="2" y="6"/>
                    <a:pt x="2" y="6"/>
                    <a:pt x="2" y="6"/>
                  </a:cubicBezTo>
                  <a:cubicBezTo>
                    <a:pt x="1" y="6"/>
                    <a:pt x="1" y="7"/>
                    <a:pt x="0" y="7"/>
                  </a:cubicBezTo>
                  <a:cubicBezTo>
                    <a:pt x="0" y="3"/>
                    <a:pt x="0" y="3"/>
                    <a:pt x="0" y="3"/>
                  </a:cubicBezTo>
                  <a:cubicBezTo>
                    <a:pt x="2" y="2"/>
                    <a:pt x="3" y="2"/>
                    <a:pt x="4" y="1"/>
                  </a:cubicBezTo>
                  <a:cubicBezTo>
                    <a:pt x="5" y="1"/>
                    <a:pt x="6" y="0"/>
                    <a:pt x="7"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345"/>
            <p:cNvSpPr>
              <a:spLocks noEditPoints="1"/>
            </p:cNvSpPr>
            <p:nvPr/>
          </p:nvSpPr>
          <p:spPr bwMode="auto">
            <a:xfrm>
              <a:off x="2051" y="2021"/>
              <a:ext cx="26" cy="36"/>
            </a:xfrm>
            <a:custGeom>
              <a:avLst/>
              <a:gdLst>
                <a:gd name="T0" fmla="*/ 7 w 15"/>
                <a:gd name="T1" fmla="*/ 21 h 21"/>
                <a:gd name="T2" fmla="*/ 0 w 15"/>
                <a:gd name="T3" fmla="*/ 11 h 21"/>
                <a:gd name="T4" fmla="*/ 2 w 15"/>
                <a:gd name="T5" fmla="*/ 3 h 21"/>
                <a:gd name="T6" fmla="*/ 8 w 15"/>
                <a:gd name="T7" fmla="*/ 0 h 21"/>
                <a:gd name="T8" fmla="*/ 15 w 15"/>
                <a:gd name="T9" fmla="*/ 10 h 21"/>
                <a:gd name="T10" fmla="*/ 13 w 15"/>
                <a:gd name="T11" fmla="*/ 19 h 21"/>
                <a:gd name="T12" fmla="*/ 7 w 15"/>
                <a:gd name="T13" fmla="*/ 21 h 21"/>
                <a:gd name="T14" fmla="*/ 8 w 15"/>
                <a:gd name="T15" fmla="*/ 3 h 21"/>
                <a:gd name="T16" fmla="*/ 5 w 15"/>
                <a:gd name="T17" fmla="*/ 11 h 21"/>
                <a:gd name="T18" fmla="*/ 8 w 15"/>
                <a:gd name="T19" fmla="*/ 18 h 21"/>
                <a:gd name="T20" fmla="*/ 10 w 15"/>
                <a:gd name="T21" fmla="*/ 11 h 21"/>
                <a:gd name="T22" fmla="*/ 8 w 15"/>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1">
                  <a:moveTo>
                    <a:pt x="7" y="21"/>
                  </a:moveTo>
                  <a:cubicBezTo>
                    <a:pt x="2" y="21"/>
                    <a:pt x="0" y="18"/>
                    <a:pt x="0" y="11"/>
                  </a:cubicBezTo>
                  <a:cubicBezTo>
                    <a:pt x="0" y="7"/>
                    <a:pt x="1" y="4"/>
                    <a:pt x="2" y="3"/>
                  </a:cubicBezTo>
                  <a:cubicBezTo>
                    <a:pt x="3" y="1"/>
                    <a:pt x="5" y="0"/>
                    <a:pt x="8" y="0"/>
                  </a:cubicBezTo>
                  <a:cubicBezTo>
                    <a:pt x="13" y="0"/>
                    <a:pt x="15" y="3"/>
                    <a:pt x="15" y="10"/>
                  </a:cubicBezTo>
                  <a:cubicBezTo>
                    <a:pt x="15" y="14"/>
                    <a:pt x="15" y="17"/>
                    <a:pt x="13" y="19"/>
                  </a:cubicBezTo>
                  <a:cubicBezTo>
                    <a:pt x="12" y="20"/>
                    <a:pt x="10" y="21"/>
                    <a:pt x="7" y="21"/>
                  </a:cubicBezTo>
                  <a:close/>
                  <a:moveTo>
                    <a:pt x="8" y="3"/>
                  </a:moveTo>
                  <a:cubicBezTo>
                    <a:pt x="6" y="3"/>
                    <a:pt x="5" y="6"/>
                    <a:pt x="5" y="11"/>
                  </a:cubicBezTo>
                  <a:cubicBezTo>
                    <a:pt x="5" y="15"/>
                    <a:pt x="6" y="18"/>
                    <a:pt x="8" y="18"/>
                  </a:cubicBezTo>
                  <a:cubicBezTo>
                    <a:pt x="10" y="18"/>
                    <a:pt x="10" y="15"/>
                    <a:pt x="10" y="11"/>
                  </a:cubicBezTo>
                  <a:cubicBezTo>
                    <a:pt x="10" y="6"/>
                    <a:pt x="10" y="3"/>
                    <a:pt x="8"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46"/>
            <p:cNvSpPr>
              <a:spLocks/>
            </p:cNvSpPr>
            <p:nvPr/>
          </p:nvSpPr>
          <p:spPr bwMode="auto">
            <a:xfrm>
              <a:off x="2084" y="2021"/>
              <a:ext cx="15" cy="36"/>
            </a:xfrm>
            <a:custGeom>
              <a:avLst/>
              <a:gdLst>
                <a:gd name="T0" fmla="*/ 9 w 9"/>
                <a:gd name="T1" fmla="*/ 0 h 21"/>
                <a:gd name="T2" fmla="*/ 9 w 9"/>
                <a:gd name="T3" fmla="*/ 21 h 21"/>
                <a:gd name="T4" fmla="*/ 5 w 9"/>
                <a:gd name="T5" fmla="*/ 21 h 21"/>
                <a:gd name="T6" fmla="*/ 5 w 9"/>
                <a:gd name="T7" fmla="*/ 5 h 21"/>
                <a:gd name="T8" fmla="*/ 4 w 9"/>
                <a:gd name="T9" fmla="*/ 5 h 21"/>
                <a:gd name="T10" fmla="*/ 3 w 9"/>
                <a:gd name="T11" fmla="*/ 6 h 21"/>
                <a:gd name="T12" fmla="*/ 2 w 9"/>
                <a:gd name="T13" fmla="*/ 6 h 21"/>
                <a:gd name="T14" fmla="*/ 0 w 9"/>
                <a:gd name="T15" fmla="*/ 7 h 21"/>
                <a:gd name="T16" fmla="*/ 0 w 9"/>
                <a:gd name="T17" fmla="*/ 3 h 21"/>
                <a:gd name="T18" fmla="*/ 4 w 9"/>
                <a:gd name="T19" fmla="*/ 1 h 21"/>
                <a:gd name="T20" fmla="*/ 7 w 9"/>
                <a:gd name="T21" fmla="*/ 0 h 21"/>
                <a:gd name="T22" fmla="*/ 9 w 9"/>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1">
                  <a:moveTo>
                    <a:pt x="9" y="0"/>
                  </a:moveTo>
                  <a:cubicBezTo>
                    <a:pt x="9" y="21"/>
                    <a:pt x="9" y="21"/>
                    <a:pt x="9" y="21"/>
                  </a:cubicBezTo>
                  <a:cubicBezTo>
                    <a:pt x="5" y="21"/>
                    <a:pt x="5" y="21"/>
                    <a:pt x="5" y="21"/>
                  </a:cubicBezTo>
                  <a:cubicBezTo>
                    <a:pt x="5" y="5"/>
                    <a:pt x="5" y="5"/>
                    <a:pt x="5" y="5"/>
                  </a:cubicBezTo>
                  <a:cubicBezTo>
                    <a:pt x="5" y="5"/>
                    <a:pt x="4" y="5"/>
                    <a:pt x="4" y="5"/>
                  </a:cubicBezTo>
                  <a:cubicBezTo>
                    <a:pt x="4" y="6"/>
                    <a:pt x="3" y="6"/>
                    <a:pt x="3" y="6"/>
                  </a:cubicBezTo>
                  <a:cubicBezTo>
                    <a:pt x="2" y="6"/>
                    <a:pt x="2" y="6"/>
                    <a:pt x="2" y="6"/>
                  </a:cubicBezTo>
                  <a:cubicBezTo>
                    <a:pt x="1" y="6"/>
                    <a:pt x="1" y="7"/>
                    <a:pt x="0" y="7"/>
                  </a:cubicBezTo>
                  <a:cubicBezTo>
                    <a:pt x="0" y="3"/>
                    <a:pt x="0" y="3"/>
                    <a:pt x="0" y="3"/>
                  </a:cubicBezTo>
                  <a:cubicBezTo>
                    <a:pt x="2" y="2"/>
                    <a:pt x="3" y="2"/>
                    <a:pt x="4" y="1"/>
                  </a:cubicBezTo>
                  <a:cubicBezTo>
                    <a:pt x="5" y="1"/>
                    <a:pt x="6" y="0"/>
                    <a:pt x="7"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47"/>
            <p:cNvSpPr>
              <a:spLocks noEditPoints="1"/>
            </p:cNvSpPr>
            <p:nvPr/>
          </p:nvSpPr>
          <p:spPr bwMode="auto">
            <a:xfrm>
              <a:off x="2019" y="2073"/>
              <a:ext cx="27" cy="37"/>
            </a:xfrm>
            <a:custGeom>
              <a:avLst/>
              <a:gdLst>
                <a:gd name="T0" fmla="*/ 8 w 16"/>
                <a:gd name="T1" fmla="*/ 22 h 22"/>
                <a:gd name="T2" fmla="*/ 0 w 16"/>
                <a:gd name="T3" fmla="*/ 11 h 22"/>
                <a:gd name="T4" fmla="*/ 2 w 16"/>
                <a:gd name="T5" fmla="*/ 3 h 22"/>
                <a:gd name="T6" fmla="*/ 8 w 16"/>
                <a:gd name="T7" fmla="*/ 0 h 22"/>
                <a:gd name="T8" fmla="*/ 16 w 16"/>
                <a:gd name="T9" fmla="*/ 10 h 22"/>
                <a:gd name="T10" fmla="*/ 14 w 16"/>
                <a:gd name="T11" fmla="*/ 19 h 22"/>
                <a:gd name="T12" fmla="*/ 8 w 16"/>
                <a:gd name="T13" fmla="*/ 22 h 22"/>
                <a:gd name="T14" fmla="*/ 8 w 16"/>
                <a:gd name="T15" fmla="*/ 3 h 22"/>
                <a:gd name="T16" fmla="*/ 5 w 16"/>
                <a:gd name="T17" fmla="*/ 11 h 22"/>
                <a:gd name="T18" fmla="*/ 8 w 16"/>
                <a:gd name="T19" fmla="*/ 18 h 22"/>
                <a:gd name="T20" fmla="*/ 11 w 16"/>
                <a:gd name="T21" fmla="*/ 11 h 22"/>
                <a:gd name="T22" fmla="*/ 8 w 16"/>
                <a:gd name="T2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2">
                  <a:moveTo>
                    <a:pt x="8" y="22"/>
                  </a:moveTo>
                  <a:cubicBezTo>
                    <a:pt x="3" y="22"/>
                    <a:pt x="0" y="18"/>
                    <a:pt x="0" y="11"/>
                  </a:cubicBezTo>
                  <a:cubicBezTo>
                    <a:pt x="0" y="7"/>
                    <a:pt x="1" y="5"/>
                    <a:pt x="2" y="3"/>
                  </a:cubicBezTo>
                  <a:cubicBezTo>
                    <a:pt x="4" y="1"/>
                    <a:pt x="6" y="0"/>
                    <a:pt x="8" y="0"/>
                  </a:cubicBezTo>
                  <a:cubicBezTo>
                    <a:pt x="13" y="0"/>
                    <a:pt x="16" y="3"/>
                    <a:pt x="16" y="10"/>
                  </a:cubicBezTo>
                  <a:cubicBezTo>
                    <a:pt x="16" y="14"/>
                    <a:pt x="15" y="17"/>
                    <a:pt x="14" y="19"/>
                  </a:cubicBezTo>
                  <a:cubicBezTo>
                    <a:pt x="12" y="21"/>
                    <a:pt x="10" y="22"/>
                    <a:pt x="8" y="22"/>
                  </a:cubicBezTo>
                  <a:close/>
                  <a:moveTo>
                    <a:pt x="8" y="3"/>
                  </a:moveTo>
                  <a:cubicBezTo>
                    <a:pt x="6" y="3"/>
                    <a:pt x="5" y="6"/>
                    <a:pt x="5" y="11"/>
                  </a:cubicBezTo>
                  <a:cubicBezTo>
                    <a:pt x="5" y="16"/>
                    <a:pt x="6" y="18"/>
                    <a:pt x="8" y="18"/>
                  </a:cubicBezTo>
                  <a:cubicBezTo>
                    <a:pt x="10" y="18"/>
                    <a:pt x="11" y="16"/>
                    <a:pt x="11" y="11"/>
                  </a:cubicBezTo>
                  <a:cubicBezTo>
                    <a:pt x="11" y="6"/>
                    <a:pt x="10" y="3"/>
                    <a:pt x="8"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348"/>
            <p:cNvSpPr>
              <a:spLocks/>
            </p:cNvSpPr>
            <p:nvPr/>
          </p:nvSpPr>
          <p:spPr bwMode="auto">
            <a:xfrm>
              <a:off x="2055" y="2073"/>
              <a:ext cx="15" cy="36"/>
            </a:xfrm>
            <a:custGeom>
              <a:avLst/>
              <a:gdLst>
                <a:gd name="T0" fmla="*/ 9 w 9"/>
                <a:gd name="T1" fmla="*/ 0 h 21"/>
                <a:gd name="T2" fmla="*/ 9 w 9"/>
                <a:gd name="T3" fmla="*/ 21 h 21"/>
                <a:gd name="T4" fmla="*/ 4 w 9"/>
                <a:gd name="T5" fmla="*/ 21 h 21"/>
                <a:gd name="T6" fmla="*/ 4 w 9"/>
                <a:gd name="T7" fmla="*/ 5 h 21"/>
                <a:gd name="T8" fmla="*/ 4 w 9"/>
                <a:gd name="T9" fmla="*/ 5 h 21"/>
                <a:gd name="T10" fmla="*/ 2 w 9"/>
                <a:gd name="T11" fmla="*/ 6 h 21"/>
                <a:gd name="T12" fmla="*/ 1 w 9"/>
                <a:gd name="T13" fmla="*/ 6 h 21"/>
                <a:gd name="T14" fmla="*/ 0 w 9"/>
                <a:gd name="T15" fmla="*/ 7 h 21"/>
                <a:gd name="T16" fmla="*/ 0 w 9"/>
                <a:gd name="T17" fmla="*/ 3 h 21"/>
                <a:gd name="T18" fmla="*/ 3 w 9"/>
                <a:gd name="T19" fmla="*/ 1 h 21"/>
                <a:gd name="T20" fmla="*/ 6 w 9"/>
                <a:gd name="T21" fmla="*/ 0 h 21"/>
                <a:gd name="T22" fmla="*/ 9 w 9"/>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1">
                  <a:moveTo>
                    <a:pt x="9" y="0"/>
                  </a:moveTo>
                  <a:cubicBezTo>
                    <a:pt x="9" y="21"/>
                    <a:pt x="9" y="21"/>
                    <a:pt x="9" y="21"/>
                  </a:cubicBezTo>
                  <a:cubicBezTo>
                    <a:pt x="4" y="21"/>
                    <a:pt x="4" y="21"/>
                    <a:pt x="4" y="21"/>
                  </a:cubicBezTo>
                  <a:cubicBezTo>
                    <a:pt x="4" y="5"/>
                    <a:pt x="4" y="5"/>
                    <a:pt x="4" y="5"/>
                  </a:cubicBezTo>
                  <a:cubicBezTo>
                    <a:pt x="4" y="5"/>
                    <a:pt x="4" y="5"/>
                    <a:pt x="4" y="5"/>
                  </a:cubicBezTo>
                  <a:cubicBezTo>
                    <a:pt x="3" y="6"/>
                    <a:pt x="3" y="6"/>
                    <a:pt x="2" y="6"/>
                  </a:cubicBezTo>
                  <a:cubicBezTo>
                    <a:pt x="2" y="6"/>
                    <a:pt x="2" y="6"/>
                    <a:pt x="1" y="6"/>
                  </a:cubicBezTo>
                  <a:cubicBezTo>
                    <a:pt x="1" y="7"/>
                    <a:pt x="0" y="7"/>
                    <a:pt x="0" y="7"/>
                  </a:cubicBezTo>
                  <a:cubicBezTo>
                    <a:pt x="0" y="3"/>
                    <a:pt x="0" y="3"/>
                    <a:pt x="0" y="3"/>
                  </a:cubicBezTo>
                  <a:cubicBezTo>
                    <a:pt x="1" y="2"/>
                    <a:pt x="2" y="2"/>
                    <a:pt x="3" y="1"/>
                  </a:cubicBezTo>
                  <a:cubicBezTo>
                    <a:pt x="4" y="1"/>
                    <a:pt x="5" y="0"/>
                    <a:pt x="6"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349"/>
            <p:cNvSpPr>
              <a:spLocks noEditPoints="1"/>
            </p:cNvSpPr>
            <p:nvPr/>
          </p:nvSpPr>
          <p:spPr bwMode="auto">
            <a:xfrm>
              <a:off x="2080" y="2073"/>
              <a:ext cx="26" cy="37"/>
            </a:xfrm>
            <a:custGeom>
              <a:avLst/>
              <a:gdLst>
                <a:gd name="T0" fmla="*/ 8 w 15"/>
                <a:gd name="T1" fmla="*/ 22 h 22"/>
                <a:gd name="T2" fmla="*/ 0 w 15"/>
                <a:gd name="T3" fmla="*/ 11 h 22"/>
                <a:gd name="T4" fmla="*/ 2 w 15"/>
                <a:gd name="T5" fmla="*/ 3 h 22"/>
                <a:gd name="T6" fmla="*/ 8 w 15"/>
                <a:gd name="T7" fmla="*/ 0 h 22"/>
                <a:gd name="T8" fmla="*/ 15 w 15"/>
                <a:gd name="T9" fmla="*/ 10 h 22"/>
                <a:gd name="T10" fmla="*/ 13 w 15"/>
                <a:gd name="T11" fmla="*/ 19 h 22"/>
                <a:gd name="T12" fmla="*/ 8 w 15"/>
                <a:gd name="T13" fmla="*/ 22 h 22"/>
                <a:gd name="T14" fmla="*/ 8 w 15"/>
                <a:gd name="T15" fmla="*/ 3 h 22"/>
                <a:gd name="T16" fmla="*/ 5 w 15"/>
                <a:gd name="T17" fmla="*/ 11 h 22"/>
                <a:gd name="T18" fmla="*/ 8 w 15"/>
                <a:gd name="T19" fmla="*/ 18 h 22"/>
                <a:gd name="T20" fmla="*/ 11 w 15"/>
                <a:gd name="T21" fmla="*/ 11 h 22"/>
                <a:gd name="T22" fmla="*/ 8 w 15"/>
                <a:gd name="T2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8" y="22"/>
                  </a:moveTo>
                  <a:cubicBezTo>
                    <a:pt x="3" y="22"/>
                    <a:pt x="0" y="18"/>
                    <a:pt x="0" y="11"/>
                  </a:cubicBezTo>
                  <a:cubicBezTo>
                    <a:pt x="0" y="7"/>
                    <a:pt x="1" y="5"/>
                    <a:pt x="2" y="3"/>
                  </a:cubicBezTo>
                  <a:cubicBezTo>
                    <a:pt x="4" y="1"/>
                    <a:pt x="6" y="0"/>
                    <a:pt x="8" y="0"/>
                  </a:cubicBezTo>
                  <a:cubicBezTo>
                    <a:pt x="13" y="0"/>
                    <a:pt x="15" y="3"/>
                    <a:pt x="15" y="10"/>
                  </a:cubicBezTo>
                  <a:cubicBezTo>
                    <a:pt x="15" y="14"/>
                    <a:pt x="15" y="17"/>
                    <a:pt x="13" y="19"/>
                  </a:cubicBezTo>
                  <a:cubicBezTo>
                    <a:pt x="12" y="21"/>
                    <a:pt x="10" y="22"/>
                    <a:pt x="8" y="22"/>
                  </a:cubicBezTo>
                  <a:close/>
                  <a:moveTo>
                    <a:pt x="8" y="3"/>
                  </a:moveTo>
                  <a:cubicBezTo>
                    <a:pt x="6" y="3"/>
                    <a:pt x="5" y="6"/>
                    <a:pt x="5" y="11"/>
                  </a:cubicBezTo>
                  <a:cubicBezTo>
                    <a:pt x="5" y="16"/>
                    <a:pt x="6" y="18"/>
                    <a:pt x="8" y="18"/>
                  </a:cubicBezTo>
                  <a:cubicBezTo>
                    <a:pt x="10" y="18"/>
                    <a:pt x="11" y="16"/>
                    <a:pt x="11" y="11"/>
                  </a:cubicBezTo>
                  <a:cubicBezTo>
                    <a:pt x="11" y="6"/>
                    <a:pt x="10" y="3"/>
                    <a:pt x="8"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350"/>
            <p:cNvSpPr>
              <a:spLocks noEditPoints="1"/>
            </p:cNvSpPr>
            <p:nvPr/>
          </p:nvSpPr>
          <p:spPr bwMode="auto">
            <a:xfrm>
              <a:off x="2019" y="2124"/>
              <a:ext cx="27" cy="37"/>
            </a:xfrm>
            <a:custGeom>
              <a:avLst/>
              <a:gdLst>
                <a:gd name="T0" fmla="*/ 8 w 16"/>
                <a:gd name="T1" fmla="*/ 22 h 22"/>
                <a:gd name="T2" fmla="*/ 0 w 16"/>
                <a:gd name="T3" fmla="*/ 11 h 22"/>
                <a:gd name="T4" fmla="*/ 2 w 16"/>
                <a:gd name="T5" fmla="*/ 3 h 22"/>
                <a:gd name="T6" fmla="*/ 8 w 16"/>
                <a:gd name="T7" fmla="*/ 0 h 22"/>
                <a:gd name="T8" fmla="*/ 16 w 16"/>
                <a:gd name="T9" fmla="*/ 11 h 22"/>
                <a:gd name="T10" fmla="*/ 14 w 16"/>
                <a:gd name="T11" fmla="*/ 19 h 22"/>
                <a:gd name="T12" fmla="*/ 8 w 16"/>
                <a:gd name="T13" fmla="*/ 22 h 22"/>
                <a:gd name="T14" fmla="*/ 8 w 16"/>
                <a:gd name="T15" fmla="*/ 3 h 22"/>
                <a:gd name="T16" fmla="*/ 5 w 16"/>
                <a:gd name="T17" fmla="*/ 11 h 22"/>
                <a:gd name="T18" fmla="*/ 8 w 16"/>
                <a:gd name="T19" fmla="*/ 18 h 22"/>
                <a:gd name="T20" fmla="*/ 11 w 16"/>
                <a:gd name="T21" fmla="*/ 11 h 22"/>
                <a:gd name="T22" fmla="*/ 8 w 16"/>
                <a:gd name="T2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2">
                  <a:moveTo>
                    <a:pt x="8" y="22"/>
                  </a:moveTo>
                  <a:cubicBezTo>
                    <a:pt x="3" y="22"/>
                    <a:pt x="0" y="18"/>
                    <a:pt x="0" y="11"/>
                  </a:cubicBezTo>
                  <a:cubicBezTo>
                    <a:pt x="0" y="7"/>
                    <a:pt x="1" y="5"/>
                    <a:pt x="2" y="3"/>
                  </a:cubicBezTo>
                  <a:cubicBezTo>
                    <a:pt x="4" y="1"/>
                    <a:pt x="6" y="0"/>
                    <a:pt x="8" y="0"/>
                  </a:cubicBezTo>
                  <a:cubicBezTo>
                    <a:pt x="13" y="0"/>
                    <a:pt x="16" y="3"/>
                    <a:pt x="16" y="11"/>
                  </a:cubicBezTo>
                  <a:cubicBezTo>
                    <a:pt x="16" y="14"/>
                    <a:pt x="15" y="17"/>
                    <a:pt x="14" y="19"/>
                  </a:cubicBezTo>
                  <a:cubicBezTo>
                    <a:pt x="12" y="21"/>
                    <a:pt x="10" y="22"/>
                    <a:pt x="8" y="22"/>
                  </a:cubicBezTo>
                  <a:close/>
                  <a:moveTo>
                    <a:pt x="8" y="3"/>
                  </a:moveTo>
                  <a:cubicBezTo>
                    <a:pt x="6" y="3"/>
                    <a:pt x="5" y="6"/>
                    <a:pt x="5" y="11"/>
                  </a:cubicBezTo>
                  <a:cubicBezTo>
                    <a:pt x="5" y="16"/>
                    <a:pt x="6" y="18"/>
                    <a:pt x="8" y="18"/>
                  </a:cubicBezTo>
                  <a:cubicBezTo>
                    <a:pt x="10" y="18"/>
                    <a:pt x="11" y="16"/>
                    <a:pt x="11" y="11"/>
                  </a:cubicBezTo>
                  <a:cubicBezTo>
                    <a:pt x="11" y="6"/>
                    <a:pt x="10" y="3"/>
                    <a:pt x="8"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351"/>
            <p:cNvSpPr>
              <a:spLocks noEditPoints="1"/>
            </p:cNvSpPr>
            <p:nvPr/>
          </p:nvSpPr>
          <p:spPr bwMode="auto">
            <a:xfrm>
              <a:off x="2051" y="2124"/>
              <a:ext cx="26" cy="37"/>
            </a:xfrm>
            <a:custGeom>
              <a:avLst/>
              <a:gdLst>
                <a:gd name="T0" fmla="*/ 7 w 15"/>
                <a:gd name="T1" fmla="*/ 22 h 22"/>
                <a:gd name="T2" fmla="*/ 0 w 15"/>
                <a:gd name="T3" fmla="*/ 11 h 22"/>
                <a:gd name="T4" fmla="*/ 2 w 15"/>
                <a:gd name="T5" fmla="*/ 3 h 22"/>
                <a:gd name="T6" fmla="*/ 8 w 15"/>
                <a:gd name="T7" fmla="*/ 0 h 22"/>
                <a:gd name="T8" fmla="*/ 15 w 15"/>
                <a:gd name="T9" fmla="*/ 11 h 22"/>
                <a:gd name="T10" fmla="*/ 13 w 15"/>
                <a:gd name="T11" fmla="*/ 19 h 22"/>
                <a:gd name="T12" fmla="*/ 7 w 15"/>
                <a:gd name="T13" fmla="*/ 22 h 22"/>
                <a:gd name="T14" fmla="*/ 8 w 15"/>
                <a:gd name="T15" fmla="*/ 3 h 22"/>
                <a:gd name="T16" fmla="*/ 5 w 15"/>
                <a:gd name="T17" fmla="*/ 11 h 22"/>
                <a:gd name="T18" fmla="*/ 8 w 15"/>
                <a:gd name="T19" fmla="*/ 18 h 22"/>
                <a:gd name="T20" fmla="*/ 10 w 15"/>
                <a:gd name="T21" fmla="*/ 11 h 22"/>
                <a:gd name="T22" fmla="*/ 8 w 15"/>
                <a:gd name="T2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7" y="22"/>
                  </a:moveTo>
                  <a:cubicBezTo>
                    <a:pt x="2" y="22"/>
                    <a:pt x="0" y="18"/>
                    <a:pt x="0" y="11"/>
                  </a:cubicBezTo>
                  <a:cubicBezTo>
                    <a:pt x="0" y="7"/>
                    <a:pt x="1" y="5"/>
                    <a:pt x="2" y="3"/>
                  </a:cubicBezTo>
                  <a:cubicBezTo>
                    <a:pt x="3" y="1"/>
                    <a:pt x="5" y="0"/>
                    <a:pt x="8" y="0"/>
                  </a:cubicBezTo>
                  <a:cubicBezTo>
                    <a:pt x="13" y="0"/>
                    <a:pt x="15" y="3"/>
                    <a:pt x="15" y="11"/>
                  </a:cubicBezTo>
                  <a:cubicBezTo>
                    <a:pt x="15" y="14"/>
                    <a:pt x="15" y="17"/>
                    <a:pt x="13" y="19"/>
                  </a:cubicBezTo>
                  <a:cubicBezTo>
                    <a:pt x="12" y="21"/>
                    <a:pt x="10" y="22"/>
                    <a:pt x="7" y="22"/>
                  </a:cubicBezTo>
                  <a:close/>
                  <a:moveTo>
                    <a:pt x="8" y="3"/>
                  </a:moveTo>
                  <a:cubicBezTo>
                    <a:pt x="6" y="3"/>
                    <a:pt x="5" y="6"/>
                    <a:pt x="5" y="11"/>
                  </a:cubicBezTo>
                  <a:cubicBezTo>
                    <a:pt x="5" y="16"/>
                    <a:pt x="6" y="18"/>
                    <a:pt x="8" y="18"/>
                  </a:cubicBezTo>
                  <a:cubicBezTo>
                    <a:pt x="10" y="18"/>
                    <a:pt x="10" y="16"/>
                    <a:pt x="10" y="11"/>
                  </a:cubicBezTo>
                  <a:cubicBezTo>
                    <a:pt x="10" y="6"/>
                    <a:pt x="10" y="3"/>
                    <a:pt x="8"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352"/>
            <p:cNvSpPr>
              <a:spLocks/>
            </p:cNvSpPr>
            <p:nvPr/>
          </p:nvSpPr>
          <p:spPr bwMode="auto">
            <a:xfrm>
              <a:off x="2084" y="2124"/>
              <a:ext cx="15" cy="36"/>
            </a:xfrm>
            <a:custGeom>
              <a:avLst/>
              <a:gdLst>
                <a:gd name="T0" fmla="*/ 9 w 9"/>
                <a:gd name="T1" fmla="*/ 0 h 21"/>
                <a:gd name="T2" fmla="*/ 9 w 9"/>
                <a:gd name="T3" fmla="*/ 21 h 21"/>
                <a:gd name="T4" fmla="*/ 5 w 9"/>
                <a:gd name="T5" fmla="*/ 21 h 21"/>
                <a:gd name="T6" fmla="*/ 5 w 9"/>
                <a:gd name="T7" fmla="*/ 5 h 21"/>
                <a:gd name="T8" fmla="*/ 4 w 9"/>
                <a:gd name="T9" fmla="*/ 6 h 21"/>
                <a:gd name="T10" fmla="*/ 3 w 9"/>
                <a:gd name="T11" fmla="*/ 6 h 21"/>
                <a:gd name="T12" fmla="*/ 2 w 9"/>
                <a:gd name="T13" fmla="*/ 7 h 21"/>
                <a:gd name="T14" fmla="*/ 0 w 9"/>
                <a:gd name="T15" fmla="*/ 7 h 21"/>
                <a:gd name="T16" fmla="*/ 0 w 9"/>
                <a:gd name="T17" fmla="*/ 3 h 21"/>
                <a:gd name="T18" fmla="*/ 4 w 9"/>
                <a:gd name="T19" fmla="*/ 1 h 21"/>
                <a:gd name="T20" fmla="*/ 7 w 9"/>
                <a:gd name="T21" fmla="*/ 0 h 21"/>
                <a:gd name="T22" fmla="*/ 9 w 9"/>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1">
                  <a:moveTo>
                    <a:pt x="9" y="0"/>
                  </a:moveTo>
                  <a:cubicBezTo>
                    <a:pt x="9" y="21"/>
                    <a:pt x="9" y="21"/>
                    <a:pt x="9" y="21"/>
                  </a:cubicBezTo>
                  <a:cubicBezTo>
                    <a:pt x="5" y="21"/>
                    <a:pt x="5" y="21"/>
                    <a:pt x="5" y="21"/>
                  </a:cubicBezTo>
                  <a:cubicBezTo>
                    <a:pt x="5" y="5"/>
                    <a:pt x="5" y="5"/>
                    <a:pt x="5" y="5"/>
                  </a:cubicBezTo>
                  <a:cubicBezTo>
                    <a:pt x="5" y="5"/>
                    <a:pt x="4" y="5"/>
                    <a:pt x="4" y="6"/>
                  </a:cubicBezTo>
                  <a:cubicBezTo>
                    <a:pt x="4" y="6"/>
                    <a:pt x="3" y="6"/>
                    <a:pt x="3" y="6"/>
                  </a:cubicBezTo>
                  <a:cubicBezTo>
                    <a:pt x="2" y="6"/>
                    <a:pt x="2" y="6"/>
                    <a:pt x="2" y="7"/>
                  </a:cubicBezTo>
                  <a:cubicBezTo>
                    <a:pt x="1" y="7"/>
                    <a:pt x="1" y="7"/>
                    <a:pt x="0" y="7"/>
                  </a:cubicBezTo>
                  <a:cubicBezTo>
                    <a:pt x="0" y="3"/>
                    <a:pt x="0" y="3"/>
                    <a:pt x="0" y="3"/>
                  </a:cubicBezTo>
                  <a:cubicBezTo>
                    <a:pt x="2" y="2"/>
                    <a:pt x="3" y="2"/>
                    <a:pt x="4" y="1"/>
                  </a:cubicBezTo>
                  <a:cubicBezTo>
                    <a:pt x="5" y="1"/>
                    <a:pt x="6" y="0"/>
                    <a:pt x="7"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353"/>
            <p:cNvSpPr>
              <a:spLocks/>
            </p:cNvSpPr>
            <p:nvPr/>
          </p:nvSpPr>
          <p:spPr bwMode="auto">
            <a:xfrm>
              <a:off x="2147" y="2021"/>
              <a:ext cx="15" cy="36"/>
            </a:xfrm>
            <a:custGeom>
              <a:avLst/>
              <a:gdLst>
                <a:gd name="T0" fmla="*/ 9 w 9"/>
                <a:gd name="T1" fmla="*/ 0 h 21"/>
                <a:gd name="T2" fmla="*/ 9 w 9"/>
                <a:gd name="T3" fmla="*/ 21 h 21"/>
                <a:gd name="T4" fmla="*/ 4 w 9"/>
                <a:gd name="T5" fmla="*/ 21 h 21"/>
                <a:gd name="T6" fmla="*/ 4 w 9"/>
                <a:gd name="T7" fmla="*/ 5 h 21"/>
                <a:gd name="T8" fmla="*/ 3 w 9"/>
                <a:gd name="T9" fmla="*/ 5 h 21"/>
                <a:gd name="T10" fmla="*/ 2 w 9"/>
                <a:gd name="T11" fmla="*/ 6 h 21"/>
                <a:gd name="T12" fmla="*/ 1 w 9"/>
                <a:gd name="T13" fmla="*/ 6 h 21"/>
                <a:gd name="T14" fmla="*/ 0 w 9"/>
                <a:gd name="T15" fmla="*/ 7 h 21"/>
                <a:gd name="T16" fmla="*/ 0 w 9"/>
                <a:gd name="T17" fmla="*/ 3 h 21"/>
                <a:gd name="T18" fmla="*/ 3 w 9"/>
                <a:gd name="T19" fmla="*/ 1 h 21"/>
                <a:gd name="T20" fmla="*/ 6 w 9"/>
                <a:gd name="T21" fmla="*/ 0 h 21"/>
                <a:gd name="T22" fmla="*/ 9 w 9"/>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1">
                  <a:moveTo>
                    <a:pt x="9" y="0"/>
                  </a:moveTo>
                  <a:cubicBezTo>
                    <a:pt x="9" y="21"/>
                    <a:pt x="9" y="21"/>
                    <a:pt x="9" y="21"/>
                  </a:cubicBezTo>
                  <a:cubicBezTo>
                    <a:pt x="4" y="21"/>
                    <a:pt x="4" y="21"/>
                    <a:pt x="4" y="21"/>
                  </a:cubicBezTo>
                  <a:cubicBezTo>
                    <a:pt x="4" y="5"/>
                    <a:pt x="4" y="5"/>
                    <a:pt x="4" y="5"/>
                  </a:cubicBezTo>
                  <a:cubicBezTo>
                    <a:pt x="4" y="5"/>
                    <a:pt x="4" y="5"/>
                    <a:pt x="3" y="5"/>
                  </a:cubicBezTo>
                  <a:cubicBezTo>
                    <a:pt x="3" y="6"/>
                    <a:pt x="3" y="6"/>
                    <a:pt x="2" y="6"/>
                  </a:cubicBezTo>
                  <a:cubicBezTo>
                    <a:pt x="2" y="6"/>
                    <a:pt x="1" y="6"/>
                    <a:pt x="1" y="6"/>
                  </a:cubicBezTo>
                  <a:cubicBezTo>
                    <a:pt x="1" y="6"/>
                    <a:pt x="0" y="7"/>
                    <a:pt x="0" y="7"/>
                  </a:cubicBezTo>
                  <a:cubicBezTo>
                    <a:pt x="0" y="3"/>
                    <a:pt x="0" y="3"/>
                    <a:pt x="0" y="3"/>
                  </a:cubicBezTo>
                  <a:cubicBezTo>
                    <a:pt x="1" y="2"/>
                    <a:pt x="2" y="2"/>
                    <a:pt x="3" y="1"/>
                  </a:cubicBezTo>
                  <a:cubicBezTo>
                    <a:pt x="4" y="1"/>
                    <a:pt x="5" y="0"/>
                    <a:pt x="6"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354"/>
            <p:cNvSpPr>
              <a:spLocks noEditPoints="1"/>
            </p:cNvSpPr>
            <p:nvPr/>
          </p:nvSpPr>
          <p:spPr bwMode="auto">
            <a:xfrm>
              <a:off x="2144" y="2073"/>
              <a:ext cx="25" cy="37"/>
            </a:xfrm>
            <a:custGeom>
              <a:avLst/>
              <a:gdLst>
                <a:gd name="T0" fmla="*/ 7 w 15"/>
                <a:gd name="T1" fmla="*/ 22 h 22"/>
                <a:gd name="T2" fmla="*/ 0 w 15"/>
                <a:gd name="T3" fmla="*/ 11 h 22"/>
                <a:gd name="T4" fmla="*/ 2 w 15"/>
                <a:gd name="T5" fmla="*/ 3 h 22"/>
                <a:gd name="T6" fmla="*/ 8 w 15"/>
                <a:gd name="T7" fmla="*/ 0 h 22"/>
                <a:gd name="T8" fmla="*/ 15 w 15"/>
                <a:gd name="T9" fmla="*/ 10 h 22"/>
                <a:gd name="T10" fmla="*/ 13 w 15"/>
                <a:gd name="T11" fmla="*/ 19 h 22"/>
                <a:gd name="T12" fmla="*/ 7 w 15"/>
                <a:gd name="T13" fmla="*/ 22 h 22"/>
                <a:gd name="T14" fmla="*/ 7 w 15"/>
                <a:gd name="T15" fmla="*/ 3 h 22"/>
                <a:gd name="T16" fmla="*/ 4 w 15"/>
                <a:gd name="T17" fmla="*/ 11 h 22"/>
                <a:gd name="T18" fmla="*/ 7 w 15"/>
                <a:gd name="T19" fmla="*/ 18 h 22"/>
                <a:gd name="T20" fmla="*/ 10 w 15"/>
                <a:gd name="T21" fmla="*/ 11 h 22"/>
                <a:gd name="T22" fmla="*/ 7 w 15"/>
                <a:gd name="T2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7" y="22"/>
                  </a:moveTo>
                  <a:cubicBezTo>
                    <a:pt x="2" y="22"/>
                    <a:pt x="0" y="18"/>
                    <a:pt x="0" y="11"/>
                  </a:cubicBezTo>
                  <a:cubicBezTo>
                    <a:pt x="0" y="7"/>
                    <a:pt x="0" y="5"/>
                    <a:pt x="2" y="3"/>
                  </a:cubicBezTo>
                  <a:cubicBezTo>
                    <a:pt x="3" y="1"/>
                    <a:pt x="5" y="0"/>
                    <a:pt x="8" y="0"/>
                  </a:cubicBezTo>
                  <a:cubicBezTo>
                    <a:pt x="13" y="0"/>
                    <a:pt x="15" y="3"/>
                    <a:pt x="15" y="10"/>
                  </a:cubicBezTo>
                  <a:cubicBezTo>
                    <a:pt x="15" y="14"/>
                    <a:pt x="14" y="17"/>
                    <a:pt x="13" y="19"/>
                  </a:cubicBezTo>
                  <a:cubicBezTo>
                    <a:pt x="12" y="21"/>
                    <a:pt x="10" y="22"/>
                    <a:pt x="7" y="22"/>
                  </a:cubicBezTo>
                  <a:close/>
                  <a:moveTo>
                    <a:pt x="7" y="3"/>
                  </a:moveTo>
                  <a:cubicBezTo>
                    <a:pt x="5" y="3"/>
                    <a:pt x="4" y="6"/>
                    <a:pt x="4" y="11"/>
                  </a:cubicBezTo>
                  <a:cubicBezTo>
                    <a:pt x="4" y="16"/>
                    <a:pt x="5" y="18"/>
                    <a:pt x="7" y="18"/>
                  </a:cubicBezTo>
                  <a:cubicBezTo>
                    <a:pt x="9" y="18"/>
                    <a:pt x="10" y="16"/>
                    <a:pt x="10" y="11"/>
                  </a:cubicBezTo>
                  <a:cubicBezTo>
                    <a:pt x="10" y="6"/>
                    <a:pt x="9" y="3"/>
                    <a:pt x="7"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355"/>
            <p:cNvSpPr>
              <a:spLocks noEditPoints="1"/>
            </p:cNvSpPr>
            <p:nvPr/>
          </p:nvSpPr>
          <p:spPr bwMode="auto">
            <a:xfrm>
              <a:off x="2144" y="2124"/>
              <a:ext cx="25" cy="37"/>
            </a:xfrm>
            <a:custGeom>
              <a:avLst/>
              <a:gdLst>
                <a:gd name="T0" fmla="*/ 7 w 15"/>
                <a:gd name="T1" fmla="*/ 22 h 22"/>
                <a:gd name="T2" fmla="*/ 0 w 15"/>
                <a:gd name="T3" fmla="*/ 11 h 22"/>
                <a:gd name="T4" fmla="*/ 2 w 15"/>
                <a:gd name="T5" fmla="*/ 3 h 22"/>
                <a:gd name="T6" fmla="*/ 8 w 15"/>
                <a:gd name="T7" fmla="*/ 0 h 22"/>
                <a:gd name="T8" fmla="*/ 15 w 15"/>
                <a:gd name="T9" fmla="*/ 11 h 22"/>
                <a:gd name="T10" fmla="*/ 13 w 15"/>
                <a:gd name="T11" fmla="*/ 19 h 22"/>
                <a:gd name="T12" fmla="*/ 7 w 15"/>
                <a:gd name="T13" fmla="*/ 22 h 22"/>
                <a:gd name="T14" fmla="*/ 7 w 15"/>
                <a:gd name="T15" fmla="*/ 3 h 22"/>
                <a:gd name="T16" fmla="*/ 4 w 15"/>
                <a:gd name="T17" fmla="*/ 11 h 22"/>
                <a:gd name="T18" fmla="*/ 7 w 15"/>
                <a:gd name="T19" fmla="*/ 18 h 22"/>
                <a:gd name="T20" fmla="*/ 10 w 15"/>
                <a:gd name="T21" fmla="*/ 11 h 22"/>
                <a:gd name="T22" fmla="*/ 7 w 15"/>
                <a:gd name="T2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7" y="22"/>
                  </a:moveTo>
                  <a:cubicBezTo>
                    <a:pt x="2" y="22"/>
                    <a:pt x="0" y="18"/>
                    <a:pt x="0" y="11"/>
                  </a:cubicBezTo>
                  <a:cubicBezTo>
                    <a:pt x="0" y="7"/>
                    <a:pt x="0" y="5"/>
                    <a:pt x="2" y="3"/>
                  </a:cubicBezTo>
                  <a:cubicBezTo>
                    <a:pt x="3" y="1"/>
                    <a:pt x="5" y="0"/>
                    <a:pt x="8" y="0"/>
                  </a:cubicBezTo>
                  <a:cubicBezTo>
                    <a:pt x="13" y="0"/>
                    <a:pt x="15" y="3"/>
                    <a:pt x="15" y="11"/>
                  </a:cubicBezTo>
                  <a:cubicBezTo>
                    <a:pt x="15" y="14"/>
                    <a:pt x="14" y="17"/>
                    <a:pt x="13" y="19"/>
                  </a:cubicBezTo>
                  <a:cubicBezTo>
                    <a:pt x="12" y="21"/>
                    <a:pt x="10" y="22"/>
                    <a:pt x="7" y="22"/>
                  </a:cubicBezTo>
                  <a:close/>
                  <a:moveTo>
                    <a:pt x="7" y="3"/>
                  </a:moveTo>
                  <a:cubicBezTo>
                    <a:pt x="5" y="3"/>
                    <a:pt x="4" y="6"/>
                    <a:pt x="4" y="11"/>
                  </a:cubicBezTo>
                  <a:cubicBezTo>
                    <a:pt x="4" y="16"/>
                    <a:pt x="5" y="18"/>
                    <a:pt x="7" y="18"/>
                  </a:cubicBezTo>
                  <a:cubicBezTo>
                    <a:pt x="9" y="18"/>
                    <a:pt x="10" y="16"/>
                    <a:pt x="10" y="11"/>
                  </a:cubicBezTo>
                  <a:cubicBezTo>
                    <a:pt x="10" y="6"/>
                    <a:pt x="9" y="3"/>
                    <a:pt x="7"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356"/>
            <p:cNvSpPr>
              <a:spLocks noEditPoints="1"/>
            </p:cNvSpPr>
            <p:nvPr/>
          </p:nvSpPr>
          <p:spPr bwMode="auto">
            <a:xfrm>
              <a:off x="2111" y="2021"/>
              <a:ext cx="26" cy="36"/>
            </a:xfrm>
            <a:custGeom>
              <a:avLst/>
              <a:gdLst>
                <a:gd name="T0" fmla="*/ 8 w 15"/>
                <a:gd name="T1" fmla="*/ 21 h 21"/>
                <a:gd name="T2" fmla="*/ 0 w 15"/>
                <a:gd name="T3" fmla="*/ 11 h 21"/>
                <a:gd name="T4" fmla="*/ 2 w 15"/>
                <a:gd name="T5" fmla="*/ 3 h 21"/>
                <a:gd name="T6" fmla="*/ 8 w 15"/>
                <a:gd name="T7" fmla="*/ 0 h 21"/>
                <a:gd name="T8" fmla="*/ 15 w 15"/>
                <a:gd name="T9" fmla="*/ 10 h 21"/>
                <a:gd name="T10" fmla="*/ 13 w 15"/>
                <a:gd name="T11" fmla="*/ 19 h 21"/>
                <a:gd name="T12" fmla="*/ 8 w 15"/>
                <a:gd name="T13" fmla="*/ 21 h 21"/>
                <a:gd name="T14" fmla="*/ 8 w 15"/>
                <a:gd name="T15" fmla="*/ 3 h 21"/>
                <a:gd name="T16" fmla="*/ 5 w 15"/>
                <a:gd name="T17" fmla="*/ 11 h 21"/>
                <a:gd name="T18" fmla="*/ 8 w 15"/>
                <a:gd name="T19" fmla="*/ 18 h 21"/>
                <a:gd name="T20" fmla="*/ 11 w 15"/>
                <a:gd name="T21" fmla="*/ 11 h 21"/>
                <a:gd name="T22" fmla="*/ 8 w 15"/>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1">
                  <a:moveTo>
                    <a:pt x="8" y="21"/>
                  </a:moveTo>
                  <a:cubicBezTo>
                    <a:pt x="3" y="21"/>
                    <a:pt x="0" y="18"/>
                    <a:pt x="0" y="11"/>
                  </a:cubicBezTo>
                  <a:cubicBezTo>
                    <a:pt x="0" y="7"/>
                    <a:pt x="1" y="4"/>
                    <a:pt x="2" y="3"/>
                  </a:cubicBezTo>
                  <a:cubicBezTo>
                    <a:pt x="3" y="1"/>
                    <a:pt x="5" y="0"/>
                    <a:pt x="8" y="0"/>
                  </a:cubicBezTo>
                  <a:cubicBezTo>
                    <a:pt x="13" y="0"/>
                    <a:pt x="15" y="3"/>
                    <a:pt x="15" y="10"/>
                  </a:cubicBezTo>
                  <a:cubicBezTo>
                    <a:pt x="15" y="14"/>
                    <a:pt x="15" y="17"/>
                    <a:pt x="13" y="19"/>
                  </a:cubicBezTo>
                  <a:cubicBezTo>
                    <a:pt x="12" y="20"/>
                    <a:pt x="10" y="21"/>
                    <a:pt x="8" y="21"/>
                  </a:cubicBezTo>
                  <a:close/>
                  <a:moveTo>
                    <a:pt x="8" y="3"/>
                  </a:moveTo>
                  <a:cubicBezTo>
                    <a:pt x="6" y="3"/>
                    <a:pt x="5" y="6"/>
                    <a:pt x="5" y="11"/>
                  </a:cubicBezTo>
                  <a:cubicBezTo>
                    <a:pt x="5" y="15"/>
                    <a:pt x="6" y="18"/>
                    <a:pt x="8" y="18"/>
                  </a:cubicBezTo>
                  <a:cubicBezTo>
                    <a:pt x="10" y="18"/>
                    <a:pt x="11" y="15"/>
                    <a:pt x="11" y="11"/>
                  </a:cubicBezTo>
                  <a:cubicBezTo>
                    <a:pt x="11" y="6"/>
                    <a:pt x="10" y="3"/>
                    <a:pt x="8"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357"/>
            <p:cNvSpPr>
              <a:spLocks/>
            </p:cNvSpPr>
            <p:nvPr/>
          </p:nvSpPr>
          <p:spPr bwMode="auto">
            <a:xfrm>
              <a:off x="2115" y="2073"/>
              <a:ext cx="15" cy="36"/>
            </a:xfrm>
            <a:custGeom>
              <a:avLst/>
              <a:gdLst>
                <a:gd name="T0" fmla="*/ 9 w 9"/>
                <a:gd name="T1" fmla="*/ 0 h 21"/>
                <a:gd name="T2" fmla="*/ 9 w 9"/>
                <a:gd name="T3" fmla="*/ 21 h 21"/>
                <a:gd name="T4" fmla="*/ 5 w 9"/>
                <a:gd name="T5" fmla="*/ 21 h 21"/>
                <a:gd name="T6" fmla="*/ 5 w 9"/>
                <a:gd name="T7" fmla="*/ 5 h 21"/>
                <a:gd name="T8" fmla="*/ 4 w 9"/>
                <a:gd name="T9" fmla="*/ 5 h 21"/>
                <a:gd name="T10" fmla="*/ 3 w 9"/>
                <a:gd name="T11" fmla="*/ 6 h 21"/>
                <a:gd name="T12" fmla="*/ 1 w 9"/>
                <a:gd name="T13" fmla="*/ 6 h 21"/>
                <a:gd name="T14" fmla="*/ 0 w 9"/>
                <a:gd name="T15" fmla="*/ 7 h 21"/>
                <a:gd name="T16" fmla="*/ 0 w 9"/>
                <a:gd name="T17" fmla="*/ 3 h 21"/>
                <a:gd name="T18" fmla="*/ 4 w 9"/>
                <a:gd name="T19" fmla="*/ 1 h 21"/>
                <a:gd name="T20" fmla="*/ 6 w 9"/>
                <a:gd name="T21" fmla="*/ 0 h 21"/>
                <a:gd name="T22" fmla="*/ 9 w 9"/>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1">
                  <a:moveTo>
                    <a:pt x="9" y="0"/>
                  </a:moveTo>
                  <a:cubicBezTo>
                    <a:pt x="9" y="21"/>
                    <a:pt x="9" y="21"/>
                    <a:pt x="9" y="21"/>
                  </a:cubicBezTo>
                  <a:cubicBezTo>
                    <a:pt x="5" y="21"/>
                    <a:pt x="5" y="21"/>
                    <a:pt x="5" y="21"/>
                  </a:cubicBezTo>
                  <a:cubicBezTo>
                    <a:pt x="5" y="5"/>
                    <a:pt x="5" y="5"/>
                    <a:pt x="5" y="5"/>
                  </a:cubicBezTo>
                  <a:cubicBezTo>
                    <a:pt x="4" y="5"/>
                    <a:pt x="4" y="5"/>
                    <a:pt x="4" y="5"/>
                  </a:cubicBezTo>
                  <a:cubicBezTo>
                    <a:pt x="3" y="6"/>
                    <a:pt x="3" y="6"/>
                    <a:pt x="3" y="6"/>
                  </a:cubicBezTo>
                  <a:cubicBezTo>
                    <a:pt x="2" y="6"/>
                    <a:pt x="2" y="6"/>
                    <a:pt x="1" y="6"/>
                  </a:cubicBezTo>
                  <a:cubicBezTo>
                    <a:pt x="1" y="7"/>
                    <a:pt x="1" y="7"/>
                    <a:pt x="0" y="7"/>
                  </a:cubicBezTo>
                  <a:cubicBezTo>
                    <a:pt x="0" y="3"/>
                    <a:pt x="0" y="3"/>
                    <a:pt x="0" y="3"/>
                  </a:cubicBezTo>
                  <a:cubicBezTo>
                    <a:pt x="1" y="2"/>
                    <a:pt x="3" y="2"/>
                    <a:pt x="4" y="1"/>
                  </a:cubicBezTo>
                  <a:cubicBezTo>
                    <a:pt x="5" y="1"/>
                    <a:pt x="6" y="0"/>
                    <a:pt x="6"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358"/>
            <p:cNvSpPr>
              <a:spLocks noEditPoints="1"/>
            </p:cNvSpPr>
            <p:nvPr/>
          </p:nvSpPr>
          <p:spPr bwMode="auto">
            <a:xfrm>
              <a:off x="2111" y="2124"/>
              <a:ext cx="26" cy="37"/>
            </a:xfrm>
            <a:custGeom>
              <a:avLst/>
              <a:gdLst>
                <a:gd name="T0" fmla="*/ 8 w 15"/>
                <a:gd name="T1" fmla="*/ 22 h 22"/>
                <a:gd name="T2" fmla="*/ 0 w 15"/>
                <a:gd name="T3" fmla="*/ 11 h 22"/>
                <a:gd name="T4" fmla="*/ 2 w 15"/>
                <a:gd name="T5" fmla="*/ 3 h 22"/>
                <a:gd name="T6" fmla="*/ 8 w 15"/>
                <a:gd name="T7" fmla="*/ 0 h 22"/>
                <a:gd name="T8" fmla="*/ 15 w 15"/>
                <a:gd name="T9" fmla="*/ 11 h 22"/>
                <a:gd name="T10" fmla="*/ 13 w 15"/>
                <a:gd name="T11" fmla="*/ 19 h 22"/>
                <a:gd name="T12" fmla="*/ 8 w 15"/>
                <a:gd name="T13" fmla="*/ 22 h 22"/>
                <a:gd name="T14" fmla="*/ 8 w 15"/>
                <a:gd name="T15" fmla="*/ 3 h 22"/>
                <a:gd name="T16" fmla="*/ 5 w 15"/>
                <a:gd name="T17" fmla="*/ 11 h 22"/>
                <a:gd name="T18" fmla="*/ 8 w 15"/>
                <a:gd name="T19" fmla="*/ 18 h 22"/>
                <a:gd name="T20" fmla="*/ 11 w 15"/>
                <a:gd name="T21" fmla="*/ 11 h 22"/>
                <a:gd name="T22" fmla="*/ 8 w 15"/>
                <a:gd name="T2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2">
                  <a:moveTo>
                    <a:pt x="8" y="22"/>
                  </a:moveTo>
                  <a:cubicBezTo>
                    <a:pt x="3" y="22"/>
                    <a:pt x="0" y="18"/>
                    <a:pt x="0" y="11"/>
                  </a:cubicBezTo>
                  <a:cubicBezTo>
                    <a:pt x="0" y="7"/>
                    <a:pt x="1" y="5"/>
                    <a:pt x="2" y="3"/>
                  </a:cubicBezTo>
                  <a:cubicBezTo>
                    <a:pt x="3" y="1"/>
                    <a:pt x="5" y="0"/>
                    <a:pt x="8" y="0"/>
                  </a:cubicBezTo>
                  <a:cubicBezTo>
                    <a:pt x="13" y="0"/>
                    <a:pt x="15" y="3"/>
                    <a:pt x="15" y="11"/>
                  </a:cubicBezTo>
                  <a:cubicBezTo>
                    <a:pt x="15" y="14"/>
                    <a:pt x="15" y="17"/>
                    <a:pt x="13" y="19"/>
                  </a:cubicBezTo>
                  <a:cubicBezTo>
                    <a:pt x="12" y="21"/>
                    <a:pt x="10" y="22"/>
                    <a:pt x="8" y="22"/>
                  </a:cubicBezTo>
                  <a:close/>
                  <a:moveTo>
                    <a:pt x="8" y="3"/>
                  </a:moveTo>
                  <a:cubicBezTo>
                    <a:pt x="6" y="3"/>
                    <a:pt x="5" y="6"/>
                    <a:pt x="5" y="11"/>
                  </a:cubicBezTo>
                  <a:cubicBezTo>
                    <a:pt x="5" y="16"/>
                    <a:pt x="6" y="18"/>
                    <a:pt x="8" y="18"/>
                  </a:cubicBezTo>
                  <a:cubicBezTo>
                    <a:pt x="10" y="18"/>
                    <a:pt x="11" y="16"/>
                    <a:pt x="11" y="11"/>
                  </a:cubicBezTo>
                  <a:cubicBezTo>
                    <a:pt x="11" y="6"/>
                    <a:pt x="10" y="3"/>
                    <a:pt x="8" y="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1" name="Picture 210"/>
          <p:cNvPicPr>
            <a:picLocks noChangeAspect="1"/>
          </p:cNvPicPr>
          <p:nvPr/>
        </p:nvPicPr>
        <p:blipFill rotWithShape="1">
          <a:blip r:embed="rId3"/>
          <a:srcRect t="39502"/>
          <a:stretch/>
        </p:blipFill>
        <p:spPr>
          <a:xfrm>
            <a:off x="4921762" y="572"/>
            <a:ext cx="7523306" cy="6993953"/>
          </a:xfrm>
          <a:prstGeom prst="rect">
            <a:avLst/>
          </a:prstGeom>
        </p:spPr>
      </p:pic>
      <p:sp>
        <p:nvSpPr>
          <p:cNvPr id="2" name="Title 1"/>
          <p:cNvSpPr>
            <a:spLocks noGrp="1"/>
          </p:cNvSpPr>
          <p:nvPr>
            <p:ph type="title"/>
          </p:nvPr>
        </p:nvSpPr>
        <p:spPr/>
        <p:txBody>
          <a:bodyPr/>
          <a:lstStyle/>
          <a:p>
            <a:r>
              <a:rPr lang="en-US" dirty="0">
                <a:solidFill>
                  <a:srgbClr val="002050"/>
                </a:solidFill>
              </a:rPr>
              <a:t>So Much Data ….    So Little Time ….</a:t>
            </a:r>
          </a:p>
        </p:txBody>
      </p:sp>
    </p:spTree>
    <p:extLst>
      <p:ext uri="{BB962C8B-B14F-4D97-AF65-F5344CB8AC3E}">
        <p14:creationId xmlns:p14="http://schemas.microsoft.com/office/powerpoint/2010/main" val="3081211327"/>
      </p:ext>
    </p:extLst>
  </p:cSld>
  <p:clrMapOvr>
    <a:masterClrMapping/>
  </p:clrMapOvr>
  <p:transition>
    <p:fade/>
  </p:transition>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2C5385DD-25CC-4B4A-8E83-9D91F0EF820F}"/>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D0C2E7D0-5C17-430B-90AA-64EE87CAC54C}"/>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F00BE584-C693-46FD-AC24-CA0B4C734830}"/>
    </a:ext>
  </a:extLst>
</a:theme>
</file>

<file path=ppt/theme/theme4.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2C5385DD-25CC-4B4A-8E83-9D91F0EF820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Anthony Smith</External_x0020_Speaker>
    <m6878b9dd7994da4ba144f95347d99c6 xmlns="01c77077-aee4-4b5f-bd4e-9cd40a6fff29">
      <Terms xmlns="http://schemas.microsoft.com/office/infopath/2007/PartnerControls"/>
    </m6878b9dd7994da4ba144f95347d99c6>
    <Presentation_x0020_Date xmlns="01c77077-aee4-4b5f-bd4e-9cd40a6fff29">2016-09-27T04:00:00+00:00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BRK3249</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01c77077-aee4-4b5f-bd4e-9cd40a6fff29"/>
    <ds:schemaRef ds:uri="http://schemas.microsoft.com/office/2006/documentManagement/types"/>
    <ds:schemaRef ds:uri="http://schemas.microsoft.com/sharepoint/v3"/>
    <ds:schemaRef ds:uri="http://schemas.microsoft.com/office/infopath/2007/PartnerControls"/>
    <ds:schemaRef ds:uri="http://schemas.microsoft.com/office/2006/metadata/properties"/>
    <ds:schemaRef ds:uri="http://www.w3.org/XML/1998/namespace"/>
    <ds:schemaRef ds:uri="http://purl.org/dc/dcmitype/"/>
    <ds:schemaRef ds:uri="http://schemas.openxmlformats.org/package/2006/metadata/core-properties"/>
    <ds:schemaRef ds:uri="http://purl.org/dc/terms/"/>
    <ds:schemaRef ds:uri="8ff673fc-3231-4e3a-893b-6d7f7cd32766"/>
    <ds:schemaRef ds:uri="230e9df3-be65-4c73-a93b-d1236ebd677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Microsoft_Ignite_2016_16x9_Template</Template>
  <TotalTime>1593</TotalTime>
  <Words>1826</Words>
  <Application>Microsoft Office PowerPoint</Application>
  <PresentationFormat>Custom</PresentationFormat>
  <Paragraphs>358</Paragraphs>
  <Slides>32</Slides>
  <Notes>32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32</vt:i4>
      </vt:variant>
    </vt:vector>
  </HeadingPairs>
  <TitlesOfParts>
    <vt:vector size="45" baseType="lpstr">
      <vt:lpstr>Arial</vt:lpstr>
      <vt:lpstr>Calibri</vt:lpstr>
      <vt:lpstr>Consolas</vt:lpstr>
      <vt:lpstr>Segoe Pro</vt:lpstr>
      <vt:lpstr>Segoe UI</vt:lpstr>
      <vt:lpstr>Segoe UI Light</vt:lpstr>
      <vt:lpstr>Segoe UI Semibold</vt:lpstr>
      <vt:lpstr>Segoe UI Semilight</vt:lpstr>
      <vt:lpstr>Wingdings</vt:lpstr>
      <vt:lpstr>5-50002_Ignite_Breakout_Template</vt:lpstr>
      <vt:lpstr>6-30537_Envision 2016 Concurrent Template_Dark</vt:lpstr>
      <vt:lpstr>1_5-50002_Ignite_Breakout_Template</vt:lpstr>
      <vt:lpstr>2_5-50002_Ignite_Breakout_Template</vt:lpstr>
      <vt:lpstr>Gain visibility and control with Office 365 Advanced Security Management </vt:lpstr>
      <vt:lpstr>PowerPoint Presentation</vt:lpstr>
      <vt:lpstr>PowerPoint Presentation</vt:lpstr>
      <vt:lpstr>PowerPoint Presentation</vt:lpstr>
      <vt:lpstr>Portal and Alerts Demo</vt:lpstr>
      <vt:lpstr>Before Getting Started</vt:lpstr>
      <vt:lpstr>Advanced Security Management Alerts  First Run Experience</vt:lpstr>
      <vt:lpstr>Anomaly and Activity Alerts</vt:lpstr>
      <vt:lpstr>So Much Data ….    So Little Time ….</vt:lpstr>
      <vt:lpstr>How Alerting Works</vt:lpstr>
      <vt:lpstr>Anomaly Detection Architecture</vt:lpstr>
      <vt:lpstr>Tuning Anomaly Detection Policies</vt:lpstr>
      <vt:lpstr>Creating Activity Policies</vt:lpstr>
      <vt:lpstr>Alert Notification</vt:lpstr>
      <vt:lpstr>Alert Management</vt:lpstr>
      <vt:lpstr>Productivity App Discovery</vt:lpstr>
      <vt:lpstr>View into your Office 365 usage  See what shadow IT is happening  Nothing to install</vt:lpstr>
      <vt:lpstr>Productivity App Discovery Demo</vt:lpstr>
      <vt:lpstr>Productivity App Discovery Details</vt:lpstr>
      <vt:lpstr>Productivity App Discovery Architecture</vt:lpstr>
      <vt:lpstr>Log Format Compatibility</vt:lpstr>
      <vt:lpstr>App Permissions</vt:lpstr>
      <vt:lpstr>Users grant apps permission to Office 365   IT has limited visibility   Revoke app permissions across organization </vt:lpstr>
      <vt:lpstr>App Permissions Demo</vt:lpstr>
      <vt:lpstr>PowerPoint Presentation</vt:lpstr>
      <vt:lpstr>Microsoft Cloud App Security</vt:lpstr>
      <vt:lpstr>Introducing Microsoft Cloud App Security</vt:lpstr>
      <vt:lpstr>Complete framework to secure your cloud apps</vt:lpstr>
      <vt:lpstr>Related Sessions</vt:lpstr>
      <vt:lpstr>Questions</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Gain visibility and control with Office 365 Advanced Security Management</dc:title>
  <dc:subject>&lt;Speech title here&gt;</dc:subject>
  <dc:creator>Astrid McClean</dc:creator>
  <cp:keywords>Microsoft Ignite 2016</cp:keywords>
  <dc:description>Template: Mitchell Derrey, Silverfox Productions_x000d_
Formatting: _x000d_
Audience Type:</dc:description>
  <cp:lastModifiedBy>MS Events 0093</cp:lastModifiedBy>
  <cp:revision>23</cp:revision>
  <dcterms:created xsi:type="dcterms:W3CDTF">2016-09-07T21:33:28Z</dcterms:created>
  <dcterms:modified xsi:type="dcterms:W3CDTF">2016-09-28T16:18:38Z</dcterms:modified>
  <cp:category>Microsoft Ignite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y fmtid="{D5CDD505-2E9C-101B-9397-08002B2CF9AE}" pid="14" name="MSIP_Label_f42aa342-8706-4288-bd11-ebb85995028c_Enabled">
    <vt:lpwstr>False</vt:lpwstr>
  </property>
  <property fmtid="{D5CDD505-2E9C-101B-9397-08002B2CF9AE}" pid="15" name="MSIP_Label_f42aa342-8706-4288-bd11-ebb85995028c_Ref">
    <vt:lpwstr>https://rmsibizaapiprod.cloudapp.net/api/policy\f8b1cea4-6b5a-4c2a-8108-dc03224ab8b1</vt:lpwstr>
  </property>
  <property fmtid="{D5CDD505-2E9C-101B-9397-08002B2CF9AE}" pid="16" name="MSIP_Label_f42aa342-8706-4288-bd11-ebb85995028c_AssignedBy">
    <vt:lpwstr>yairc@microsoft.com</vt:lpwstr>
  </property>
  <property fmtid="{D5CDD505-2E9C-101B-9397-08002B2CF9AE}" pid="17" name="MSIP_Label_f42aa342-8706-4288-bd11-ebb85995028c_DateCreated">
    <vt:lpwstr>2016-09-19T15:14:26.7298576-07:00</vt:lpwstr>
  </property>
  <property fmtid="{D5CDD505-2E9C-101B-9397-08002B2CF9AE}" pid="18" name="MSIP_Label_f42aa342-8706-4288-bd11-ebb85995028c_Extended_MSFT_Method">
    <vt:lpwstr>Automatic</vt:lpwstr>
  </property>
</Properties>
</file>