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5.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6.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94" r:id="rId8"/>
    <p:sldMasterId id="2147484415" r:id="rId9"/>
    <p:sldMasterId id="2147484438" r:id="rId10"/>
  </p:sldMasterIdLst>
  <p:notesMasterIdLst>
    <p:notesMasterId r:id="rId66"/>
  </p:notesMasterIdLst>
  <p:handoutMasterIdLst>
    <p:handoutMasterId r:id="rId67"/>
  </p:handoutMasterIdLst>
  <p:sldIdLst>
    <p:sldId id="311"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6215" autoAdjust="0"/>
  </p:normalViewPr>
  <p:slideViewPr>
    <p:cSldViewPr>
      <p:cViewPr varScale="1">
        <p:scale>
          <a:sx n="75" d="100"/>
          <a:sy n="75" d="100"/>
        </p:scale>
        <p:origin x="54" y="16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handoutMaster" Target="handoutMasters/handoutMaster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9/30/2016 10:24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9/30/2016 10:24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Microsoft 2016</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31067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97EC2E71-BC3B-49B8-B2BF-93DCC9B91A9A}" type="datetime1">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
        <p:nvSpPr>
          <p:cNvPr id="10" name="Footer Placeholder 9"/>
          <p:cNvSpPr>
            <a:spLocks noGrp="1"/>
          </p:cNvSpPr>
          <p:nvPr>
            <p:ph type="ftr" sz="quarter" idx="14"/>
          </p:nvPr>
        </p:nvSpPr>
        <p:spPr/>
        <p:txBody>
          <a:bodyPr/>
          <a:lstStyle/>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03518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43719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20966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5327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CFA94A-519F-445C-B30C-9E76FA6A2031}"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08369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CFA94A-519F-445C-B30C-9E76FA6A2031}"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16064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7EC2E71-BC3B-49B8-B2BF-93DCC9B91A9A}"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sysClr val="windowText" lastClr="000000"/>
              </a:solidFill>
              <a:effectLst/>
              <a:uLnTx/>
              <a:uFillTx/>
            </a:endParaRPr>
          </a:p>
        </p:txBody>
      </p:sp>
      <p:sp>
        <p:nvSpPr>
          <p:cNvPr id="10" name="Footer Placeholder 9"/>
          <p:cNvSpPr>
            <a:spLocks noGrp="1"/>
          </p:cNvSpPr>
          <p:nvPr>
            <p:ph type="ftr" sz="quarter" idx="14"/>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52269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pPr marL="0" marR="0" lvl="0" indent="0" algn="r" defTabSz="940460" rtl="0" eaLnBrk="1" fontAlgn="auto" latinLnBrk="0" hangingPunct="1">
              <a:lnSpc>
                <a:spcPct val="100000"/>
              </a:lnSpc>
              <a:spcBef>
                <a:spcPts val="0"/>
              </a:spcBef>
              <a:spcAft>
                <a:spcPts val="0"/>
              </a:spcAft>
              <a:buClrTx/>
              <a:buSzTx/>
              <a:buFontTx/>
              <a:buNone/>
              <a:tabLst/>
              <a:defRPr/>
            </a:pPr>
            <a:fld id="{E98C02C0-98AB-4661-8FF3-2C79CAD8CBF9}" type="slidenum">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40460"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1608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C52CFDC-D2D5-4B9F-BA75-89F771E01AE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23390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C52CFDC-D2D5-4B9F-BA75-89F771E01AE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39138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90069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C52CFDC-D2D5-4B9F-BA75-89F771E01AE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78859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C52CFDC-D2D5-4B9F-BA75-89F771E01AE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03270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gradFill>
                  <a:gsLst>
                    <a:gs pos="1250">
                      <a:prstClr val="black"/>
                    </a:gs>
                    <a:gs pos="100000">
                      <a:prstClr val="black"/>
                    </a:gs>
                  </a:gsLst>
                  <a:lin ang="5400000" scaled="0"/>
                </a:gradFill>
                <a:effectLst/>
                <a:uLnTx/>
                <a:uFillTx/>
              </a:rPr>
              <a:t>Build 2012</a:t>
            </a:r>
            <a:endParaRPr kumimoji="0" lang="en-US" sz="1800" b="0" i="0" u="none" strike="noStrike" kern="0" cap="none" spc="0" normalizeH="0" baseline="0" noProof="0" dirty="0">
              <a:ln>
                <a:noFill/>
              </a:ln>
              <a:gradFill>
                <a:gsLst>
                  <a:gs pos="1250">
                    <a:prstClr val="black"/>
                  </a:gs>
                  <a:gs pos="100000">
                    <a:prstClr val="black"/>
                  </a:gs>
                </a:gsLst>
                <a:lin ang="5400000" scaled="0"/>
              </a:gradFill>
              <a:effectLst/>
              <a:uLnTx/>
              <a:uFillTx/>
            </a:endParaRPr>
          </a:p>
        </p:txBody>
      </p:sp>
      <p:sp>
        <p:nvSpPr>
          <p:cNvPr id="5" name="Footer Placeholder 4"/>
          <p:cNvSpPr>
            <a:spLocks noGrp="1"/>
          </p:cNvSpPr>
          <p:nvPr>
            <p:ph type="ftr" sz="quarter" idx="11"/>
          </p:nvPr>
        </p:nvSpPr>
        <p:spPr/>
        <p:txBody>
          <a:bodyPr/>
          <a:lstStyle/>
          <a:p>
            <a:pPr marL="0" marR="0" lvl="0" indent="0" defTabSz="95065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5065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EA72771-5B60-4490-BCF6-7B66D2415730}"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307588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1BD86BF-A7E3-DF49-BA86-D9433C28BBD8}"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476263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66254" y="3086097"/>
            <a:ext cx="6535882" cy="5974777"/>
          </a:xfrm>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935C0-02D8-4A7B-A79C-885415BB452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Image Placeholder 6"/>
          <p:cNvSpPr>
            <a:spLocks noGrp="1" noRot="1" noChangeAspect="1"/>
          </p:cNvSpPr>
          <p:nvPr>
            <p:ph type="sldImg"/>
          </p:nvPr>
        </p:nvSpPr>
        <p:spPr>
          <a:xfrm>
            <a:off x="1116013" y="406400"/>
            <a:ext cx="4625975" cy="2601913"/>
          </a:xfrm>
        </p:spPr>
      </p:sp>
    </p:spTree>
    <p:extLst>
      <p:ext uri="{BB962C8B-B14F-4D97-AF65-F5344CB8AC3E}">
        <p14:creationId xmlns:p14="http://schemas.microsoft.com/office/powerpoint/2010/main" val="3266332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92E4E8E-5F67-6345-B155-C1927E44117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27946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683AF3A-9CD1-4AEC-AE28-A58BC1FA1060}"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84600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ym typeface="Wingding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683AF3A-9CD1-4AEC-AE28-A58BC1FA1060}"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96517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2936C80-8E2E-C54B-A15D-F98EF0CD3F7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367381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1BD86BF-A7E3-DF49-BA86-D9433C28BBD8}"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63249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5046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0156" rtl="0" eaLnBrk="0" fontAlgn="base" latinLnBrk="0" hangingPunct="0">
              <a:lnSpc>
                <a:spcPct val="100000"/>
              </a:lnSpc>
              <a:spcBef>
                <a:spcPct val="0"/>
              </a:spcBef>
              <a:spcAft>
                <a:spcPct val="0"/>
              </a:spcAft>
              <a:buClrTx/>
              <a:buSzTx/>
              <a:buFontTx/>
              <a:buNone/>
              <a:tabLst/>
              <a:defRPr/>
            </a:pPr>
            <a:r>
              <a:rPr kumimoji="0" lang="en-US" altLang="en-US" sz="4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Segoe UI" panose="020B0502040204020203"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504B3C87-3D8D-4CFE-9DF8-ACB5F82F8CF7}" type="datetime8">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9/30/2016 10:24 AM</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
        <p:nvSpPr>
          <p:cNvPr id="7" name="Slide Number Placeholder 6"/>
          <p:cNvSpPr>
            <a:spLocks noGrp="1"/>
          </p:cNvSpPr>
          <p:nvPr>
            <p:ph type="sldNum" sz="quarter" idx="13"/>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9672FC2E-5954-4E65-BEEE-BF75C4846817}" type="slidenum">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Tree>
    <p:extLst>
      <p:ext uri="{BB962C8B-B14F-4D97-AF65-F5344CB8AC3E}">
        <p14:creationId xmlns:p14="http://schemas.microsoft.com/office/powerpoint/2010/main" val="42399787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Microsoft AzureCon 2015</a:t>
            </a:r>
            <a:endParaRPr kumimoji="0" lang="en-US" sz="1800" b="0" i="0" u="none" strike="noStrike" kern="0" cap="none" spc="0" normalizeH="0" baseline="0" noProof="0" dirty="0">
              <a:ln>
                <a:noFill/>
              </a:ln>
              <a:solidFill>
                <a:prstClr val="black"/>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914A3D7-73C8-4027-A560-F76964D52113}"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39</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3493814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857611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B03F3D8-D0C7-493C-9FB0-75F1C6B89776}"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8868892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783922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3524238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414253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3044586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367772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17D118-1690-458F-B4D2-F9DA5D6F5033}"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C87E0CF-87F6-4B58-B8B8-DCAB2DAAF3CA}"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55</a:t>
            </a:fld>
            <a:endParaRPr kumimoji="0" lang="en-US" sz="1800" b="0" i="0" u="none" strike="noStrike" kern="0" cap="none" spc="0" normalizeH="0" baseline="0" noProof="0" dirty="0">
              <a:ln>
                <a:noFill/>
              </a:ln>
              <a:solidFill>
                <a:prstClr val="black"/>
              </a:solidFill>
              <a:effectLst/>
              <a:uLnTx/>
              <a:uFillTx/>
            </a:endParaRPr>
          </a:p>
        </p:txBody>
      </p:sp>
      <p:sp>
        <p:nvSpPr>
          <p:cNvPr id="6" name="Footer Placeholder 5"/>
          <p:cNvSpPr>
            <a:spLocks noGrp="1"/>
          </p:cNvSpPr>
          <p:nvPr>
            <p:ph type="ftr" sz="quarter" idx="14"/>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0342827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Microsoft Ignite 2015</a:t>
            </a:r>
            <a:endParaRPr kumimoji="0" lang="en-US" sz="1800" b="0" i="0" u="none" strike="noStrike" kern="0" cap="none" spc="0" normalizeH="0" baseline="0" noProof="0" dirty="0">
              <a:ln>
                <a:noFill/>
              </a:ln>
              <a:solidFill>
                <a:prstClr val="black"/>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10:24 AM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518371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Build 2012</a:t>
            </a:r>
          </a:p>
        </p:txBody>
      </p:sp>
      <p:sp>
        <p:nvSpPr>
          <p:cNvPr id="5" name="Footer Placeholder 4"/>
          <p:cNvSpPr>
            <a:spLocks noGrp="1"/>
          </p:cNvSpPr>
          <p:nvPr>
            <p:ph type="ftr" sz="quarter" idx="11"/>
          </p:nvPr>
        </p:nvSpPr>
        <p:spPr/>
        <p:txBody>
          <a:bodyPr/>
          <a:lstStyle/>
          <a:p>
            <a:pPr marL="0" marR="0" lvl="0" indent="0" defTabSz="95065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5065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117AD1C-003C-4A34-B7D1-A23411517614}"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743578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029362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937652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97EC2E71-BC3B-49B8-B2BF-93DCC9B91A9A}" type="datetime1">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endParaRPr>
          </a:p>
        </p:txBody>
      </p:sp>
      <p:sp>
        <p:nvSpPr>
          <p:cNvPr id="10" name="Footer Placeholder 9"/>
          <p:cNvSpPr>
            <a:spLocks noGrp="1"/>
          </p:cNvSpPr>
          <p:nvPr>
            <p:ph type="ftr" sz="quarter" idx="14"/>
          </p:nvPr>
        </p:nvSpPr>
        <p:spPr/>
        <p:txBody>
          <a:bodyPr/>
          <a:lstStyle/>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6174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97EC2E71-BC3B-49B8-B2BF-93DCC9B91A9A}" type="datetime1">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
        <p:nvSpPr>
          <p:cNvPr id="10" name="Footer Placeholder 9"/>
          <p:cNvSpPr>
            <a:spLocks noGrp="1"/>
          </p:cNvSpPr>
          <p:nvPr>
            <p:ph type="ftr" sz="quarter" idx="14"/>
          </p:nvPr>
        </p:nvSpPr>
        <p:spPr/>
        <p:txBody>
          <a:bodyPr/>
          <a:lstStyle/>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560675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662444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6526257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5734555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72644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0637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7290203"/>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7575572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860869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1"/>
                    </a:gs>
                    <a:gs pos="100000">
                      <a:schemeClr val="bg1"/>
                    </a:gs>
                  </a:gsLst>
                  <a:lin ang="5400000" scaled="0"/>
                </a:gradFill>
              </a:defRPr>
            </a:lvl1pPr>
          </a:lstStyle>
          <a:p>
            <a:r>
              <a:rPr lang="en-US"/>
              <a:t>Click to edit Master title style</a:t>
            </a:r>
          </a:p>
        </p:txBody>
      </p:sp>
    </p:spTree>
    <p:extLst>
      <p:ext uri="{BB962C8B-B14F-4D97-AF65-F5344CB8AC3E}">
        <p14:creationId xmlns:p14="http://schemas.microsoft.com/office/powerpoint/2010/main" val="17370984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777740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8876583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6891348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66525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86239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757390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268582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76846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119328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63808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63414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856205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11137971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0246754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1673386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593114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9636637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2861231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06652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88391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2307871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30735293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7306360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4649195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13521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5095574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313370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104188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7307340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868837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357008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099350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874801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683864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084561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1775050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8428684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85636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920824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72821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69150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20503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3918473"/>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0045540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15068207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17914892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0127686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824183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710348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36024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46035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65406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8938507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82939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94238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41771708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15440120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9129688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6782809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328908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1292983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06235812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9075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98066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12325314"/>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3117487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6109995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amp; Content Bulleted Text">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1" y="296900"/>
            <a:ext cx="11725175" cy="914365"/>
          </a:xfrm>
        </p:spPr>
        <p:txBody>
          <a:bodyPr/>
          <a:lstStyle>
            <a:lvl1pPr>
              <a:defRPr sz="5799">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74638" y="1697064"/>
            <a:ext cx="10972800" cy="189898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56976027"/>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73975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Longer Title Slide">
    <p:spTree>
      <p:nvGrpSpPr>
        <p:cNvPr id="1" name=""/>
        <p:cNvGrpSpPr/>
        <p:nvPr/>
      </p:nvGrpSpPr>
      <p:grpSpPr>
        <a:xfrm>
          <a:off x="0" y="0"/>
          <a:ext cx="0" cy="0"/>
          <a:chOff x="0" y="0"/>
          <a:chExt cx="0" cy="0"/>
        </a:xfrm>
      </p:grpSpPr>
      <p:pic>
        <p:nvPicPr>
          <p:cNvPr id="7" name="Picture 6" descr="iStock_000027573818_Medium-concrete wall.jpg"/>
          <p:cNvPicPr>
            <a:picLocks noChangeAspect="1"/>
          </p:cNvPicPr>
          <p:nvPr userDrawn="1"/>
        </p:nvPicPr>
        <p:blipFill rotWithShape="1">
          <a:blip r:embed="rId2">
            <a:extLst>
              <a:ext uri="{28A0092B-C50C-407E-A947-70E740481C1C}">
                <a14:useLocalDpi xmlns:a14="http://schemas.microsoft.com/office/drawing/2010/main" val="0"/>
              </a:ext>
            </a:extLst>
          </a:blip>
          <a:srcRect t="24906" r="5084" b="3854"/>
          <a:stretch/>
        </p:blipFill>
        <p:spPr>
          <a:xfrm>
            <a:off x="1" y="1"/>
            <a:ext cx="12436475" cy="6999693"/>
          </a:xfrm>
          <a:prstGeom prst="rect">
            <a:avLst/>
          </a:prstGeom>
        </p:spPr>
      </p:pic>
      <p:sp>
        <p:nvSpPr>
          <p:cNvPr id="4" name="Slide Number Placeholder 5"/>
          <p:cNvSpPr>
            <a:spLocks noGrp="1"/>
          </p:cNvSpPr>
          <p:nvPr>
            <p:ph type="sldNum" sz="quarter" idx="4"/>
          </p:nvPr>
        </p:nvSpPr>
        <p:spPr>
          <a:xfrm>
            <a:off x="431823" y="6623222"/>
            <a:ext cx="4674393" cy="372394"/>
          </a:xfrm>
          <a:prstGeom prst="rect">
            <a:avLst/>
          </a:prstGeom>
          <a:ln>
            <a:noFill/>
          </a:ln>
        </p:spPr>
        <p:txBody>
          <a:bodyPr vert="horz" lIns="91440" tIns="45720" rIns="91440" bIns="45720" rtlCol="0" anchor="ctr"/>
          <a:lstStyle>
            <a:lvl1pPr algn="l">
              <a:defRPr sz="680" b="1">
                <a:solidFill>
                  <a:schemeClr val="bg1"/>
                </a:solidFill>
                <a:latin typeface="Arial"/>
                <a:cs typeface="Arial"/>
              </a:defRPr>
            </a:lvl1pPr>
          </a:lstStyle>
          <a:p>
            <a:fld id="{9C554286-7533-EE42-97A4-CEB8D6639D11}" type="slidenum">
              <a:rPr lang="en-US" smtClean="0"/>
              <a:pPr/>
              <a:t>‹#›</a:t>
            </a:fld>
            <a:r>
              <a:rPr lang="en-US" dirty="0"/>
              <a:t>  |  © 2015, Palo Alto Networks. Confidential and Proprietary. </a:t>
            </a:r>
          </a:p>
        </p:txBody>
      </p:sp>
      <p:sp>
        <p:nvSpPr>
          <p:cNvPr id="6" name="Title 1"/>
          <p:cNvSpPr>
            <a:spLocks noGrp="1"/>
          </p:cNvSpPr>
          <p:nvPr>
            <p:ph type="ctrTitle" hasCustomPrompt="1"/>
          </p:nvPr>
        </p:nvSpPr>
        <p:spPr>
          <a:xfrm>
            <a:off x="82793" y="68136"/>
            <a:ext cx="11942144" cy="4512499"/>
          </a:xfrm>
        </p:spPr>
        <p:txBody>
          <a:bodyPr lIns="0" tIns="0" rIns="0" bIns="0" anchor="t" anchorCtr="0">
            <a:normAutofit/>
          </a:bodyPr>
          <a:lstStyle>
            <a:lvl1pPr marL="0" indent="0" algn="l">
              <a:lnSpc>
                <a:spcPct val="75000"/>
              </a:lnSpc>
              <a:defRPr sz="9791" b="0" i="1" spc="-408" baseline="0">
                <a:solidFill>
                  <a:srgbClr val="FFFFFF"/>
                </a:solidFill>
                <a:latin typeface="Arial Black"/>
                <a:cs typeface="Arial Black"/>
              </a:defRPr>
            </a:lvl1pPr>
          </a:lstStyle>
          <a:p>
            <a:r>
              <a:rPr lang="en-US" dirty="0"/>
              <a:t>PRESENTION TITLE, TEXT WILL</a:t>
            </a:r>
            <a:br>
              <a:rPr lang="en-US" dirty="0"/>
            </a:br>
            <a:r>
              <a:rPr lang="en-US" dirty="0"/>
              <a:t>AUTOFILL INSIDE THIS BOX</a:t>
            </a:r>
          </a:p>
        </p:txBody>
      </p:sp>
    </p:spTree>
    <p:extLst>
      <p:ext uri="{BB962C8B-B14F-4D97-AF65-F5344CB8AC3E}">
        <p14:creationId xmlns:p14="http://schemas.microsoft.com/office/powerpoint/2010/main" val="274853242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9C554286-7533-EE42-97A4-CEB8D6639D11}" type="slidenum">
              <a:rPr lang="en-US" smtClean="0"/>
              <a:pPr/>
              <a:t>‹#›</a:t>
            </a:fld>
            <a:r>
              <a:rPr lang="en-US"/>
              <a:t>  |  © 2015, Palo Alto Networks. Confidential and Proprietary. </a:t>
            </a:r>
            <a:endParaRPr lang="en-US" dirty="0"/>
          </a:p>
        </p:txBody>
      </p:sp>
      <p:sp>
        <p:nvSpPr>
          <p:cNvPr id="6" name="Title Placeholder 1"/>
          <p:cNvSpPr>
            <a:spLocks noGrp="1"/>
          </p:cNvSpPr>
          <p:nvPr>
            <p:ph type="title"/>
          </p:nvPr>
        </p:nvSpPr>
        <p:spPr>
          <a:xfrm>
            <a:off x="431876" y="280109"/>
            <a:ext cx="11521729" cy="445251"/>
          </a:xfrm>
          <a:prstGeom prst="rect">
            <a:avLst/>
          </a:prstGeom>
        </p:spPr>
        <p:txBody>
          <a:bodyPr vert="horz" lIns="0" tIns="0" rIns="0" bIns="0" rtlCol="0" anchor="t" anchorCtr="0">
            <a:normAutofit/>
          </a:bodyPr>
          <a:lstStyle/>
          <a:p>
            <a:r>
              <a:rPr lang="en-US" dirty="0"/>
              <a:t>CLICK TO EDIT MASTER STYLE</a:t>
            </a:r>
          </a:p>
        </p:txBody>
      </p:sp>
      <p:sp>
        <p:nvSpPr>
          <p:cNvPr id="7" name="Text Placeholder 4"/>
          <p:cNvSpPr>
            <a:spLocks noGrp="1"/>
          </p:cNvSpPr>
          <p:nvPr>
            <p:ph type="body" sz="quarter" idx="13"/>
          </p:nvPr>
        </p:nvSpPr>
        <p:spPr>
          <a:xfrm>
            <a:off x="431839" y="771250"/>
            <a:ext cx="11585786" cy="372394"/>
          </a:xfrm>
        </p:spPr>
        <p:txBody>
          <a:bodyPr lIns="0" tIns="0" rIns="0" bIns="0">
            <a:normAutofit/>
          </a:bodyPr>
          <a:lstStyle>
            <a:lvl1pPr marL="0" indent="0">
              <a:buNone/>
              <a:defRPr sz="2176" i="1">
                <a:solidFill>
                  <a:schemeClr val="bg1">
                    <a:lumMod val="50000"/>
                  </a:schemeClr>
                </a:solidFill>
              </a:defRPr>
            </a:lvl1pPr>
          </a:lstStyle>
          <a:p>
            <a:pPr lvl="0"/>
            <a:r>
              <a:rPr lang="en-US"/>
              <a:t>Click to edit Master text styles</a:t>
            </a:r>
          </a:p>
        </p:txBody>
      </p:sp>
    </p:spTree>
    <p:extLst>
      <p:ext uri="{BB962C8B-B14F-4D97-AF65-F5344CB8AC3E}">
        <p14:creationId xmlns:p14="http://schemas.microsoft.com/office/powerpoint/2010/main" val="185986808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with Subhea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marL="0" marR="0" indent="0" algn="l" defTabSz="621746" rtl="0" eaLnBrk="1" fontAlgn="auto" latinLnBrk="0" hangingPunct="1">
              <a:lnSpc>
                <a:spcPct val="100000"/>
              </a:lnSpc>
              <a:spcBef>
                <a:spcPts val="0"/>
              </a:spcBef>
              <a:spcAft>
                <a:spcPts val="0"/>
              </a:spcAft>
              <a:buClrTx/>
              <a:buSzTx/>
              <a:buFontTx/>
              <a:buNone/>
              <a:tabLst/>
              <a:defRPr/>
            </a:lvl1pPr>
          </a:lstStyle>
          <a:p>
            <a:fld id="{9C554286-7533-EE42-97A4-CEB8D6639D11}" type="slidenum">
              <a:rPr lang="en-US" smtClean="0"/>
              <a:pPr/>
              <a:t>‹#›</a:t>
            </a:fld>
            <a:r>
              <a:rPr lang="en-US" dirty="0"/>
              <a:t>  |  © 2015, Palo Alto Networks. Confidential and Proprietary. </a:t>
            </a:r>
          </a:p>
        </p:txBody>
      </p:sp>
      <p:sp>
        <p:nvSpPr>
          <p:cNvPr id="6" name="Content Placeholder 2"/>
          <p:cNvSpPr>
            <a:spLocks noGrp="1"/>
          </p:cNvSpPr>
          <p:nvPr>
            <p:ph idx="1"/>
          </p:nvPr>
        </p:nvSpPr>
        <p:spPr>
          <a:xfrm>
            <a:off x="431823" y="1158953"/>
            <a:ext cx="11585700" cy="1483483"/>
          </a:xfrm>
        </p:spPr>
        <p:txBody>
          <a:bodyPr/>
          <a:lstStyle>
            <a:lvl1pPr marL="466310" indent="-466310">
              <a:buClr>
                <a:schemeClr val="tx1">
                  <a:lumMod val="50000"/>
                  <a:lumOff val="50000"/>
                </a:schemeClr>
              </a:buClr>
              <a:buFont typeface="Arial"/>
              <a:buChar char="•"/>
              <a:defRPr/>
            </a:lvl1pPr>
            <a:lvl2pPr marL="1010338" indent="-388591">
              <a:buClr>
                <a:schemeClr val="tx1">
                  <a:lumMod val="50000"/>
                  <a:lumOff val="50000"/>
                </a:schemeClr>
              </a:buClr>
              <a:buFont typeface="Arial"/>
              <a:buChar char="•"/>
              <a:defRPr/>
            </a:lvl2pPr>
            <a:lvl3pPr marL="1554366" indent="-310873">
              <a:buClr>
                <a:schemeClr val="tx1">
                  <a:lumMod val="50000"/>
                  <a:lumOff val="50000"/>
                </a:schemeClr>
              </a:buClr>
              <a:buFont typeface="Arial"/>
              <a:buChar char="•"/>
              <a:defRPr/>
            </a:lvl3pPr>
            <a:lvl4pPr marL="2176112" indent="-310873">
              <a:buClr>
                <a:srgbClr val="316989"/>
              </a:buClr>
              <a:buFont typeface="Wingdings" charset="2"/>
              <a:buChar char="§"/>
              <a:defRPr/>
            </a:lvl4pPr>
            <a:lvl5pPr marL="2797858" indent="-310873">
              <a:buClr>
                <a:srgbClr val="316989"/>
              </a:buClr>
              <a:buFont typeface="Wingdings" charset="2"/>
              <a:buChar char="§"/>
              <a:defRPr/>
            </a:lvl5pPr>
          </a:lstStyle>
          <a:p>
            <a:pPr lvl="0"/>
            <a:r>
              <a:rPr lang="en-US" dirty="0"/>
              <a:t>Click to edit Master text styles</a:t>
            </a:r>
          </a:p>
          <a:p>
            <a:pPr lvl="1"/>
            <a:r>
              <a:rPr lang="en-US" dirty="0"/>
              <a:t>Second level</a:t>
            </a:r>
          </a:p>
          <a:p>
            <a:pPr lvl="2"/>
            <a:r>
              <a:rPr lang="en-US" dirty="0"/>
              <a:t>Third level</a:t>
            </a:r>
          </a:p>
        </p:txBody>
      </p:sp>
      <p:sp>
        <p:nvSpPr>
          <p:cNvPr id="7" name="Title Placeholder 1"/>
          <p:cNvSpPr>
            <a:spLocks noGrp="1"/>
          </p:cNvSpPr>
          <p:nvPr>
            <p:ph type="title"/>
          </p:nvPr>
        </p:nvSpPr>
        <p:spPr>
          <a:xfrm>
            <a:off x="431876" y="280109"/>
            <a:ext cx="11521729" cy="445251"/>
          </a:xfrm>
          <a:prstGeom prst="rect">
            <a:avLst/>
          </a:prstGeom>
        </p:spPr>
        <p:txBody>
          <a:bodyPr vert="horz" lIns="0" tIns="0" rIns="0" bIns="0" rtlCol="0" anchor="t" anchorCtr="0">
            <a:normAutofit/>
          </a:bodyPr>
          <a:lstStyle/>
          <a:p>
            <a:r>
              <a:rPr lang="en-US" dirty="0"/>
              <a:t>CLICK TO EDIT MASTER STYLE</a:t>
            </a:r>
          </a:p>
        </p:txBody>
      </p:sp>
      <p:sp>
        <p:nvSpPr>
          <p:cNvPr id="8" name="Text Placeholder 4"/>
          <p:cNvSpPr>
            <a:spLocks noGrp="1"/>
          </p:cNvSpPr>
          <p:nvPr>
            <p:ph type="body" sz="quarter" idx="13"/>
          </p:nvPr>
        </p:nvSpPr>
        <p:spPr>
          <a:xfrm>
            <a:off x="431839" y="771250"/>
            <a:ext cx="11585786" cy="372394"/>
          </a:xfrm>
        </p:spPr>
        <p:txBody>
          <a:bodyPr lIns="0" tIns="0" rIns="0" bIns="0">
            <a:normAutofit/>
          </a:bodyPr>
          <a:lstStyle>
            <a:lvl1pPr marL="0" indent="0">
              <a:buNone/>
              <a:defRPr sz="2176" i="1">
                <a:solidFill>
                  <a:schemeClr val="bg1">
                    <a:lumMod val="50000"/>
                  </a:schemeClr>
                </a:solidFill>
              </a:defRPr>
            </a:lvl1pPr>
          </a:lstStyle>
          <a:p>
            <a:pPr lvl="0"/>
            <a:r>
              <a:rPr lang="en-US"/>
              <a:t>Click to edit Master text styles</a:t>
            </a:r>
          </a:p>
        </p:txBody>
      </p:sp>
    </p:spTree>
    <p:extLst>
      <p:ext uri="{BB962C8B-B14F-4D97-AF65-F5344CB8AC3E}">
        <p14:creationId xmlns:p14="http://schemas.microsoft.com/office/powerpoint/2010/main" val="871764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10" name="Picture 9"/>
          <p:cNvPicPr>
            <a:picLocks noChangeAspect="1"/>
          </p:cNvPicPr>
          <p:nvPr userDrawn="1"/>
        </p:nvPicPr>
        <p:blipFill>
          <a:blip r:embed="rId3"/>
          <a:stretch>
            <a:fillRect/>
          </a:stretch>
        </p:blipFill>
        <p:spPr>
          <a:xfrm>
            <a:off x="-246501" y="1965643"/>
            <a:ext cx="7899548" cy="2148840"/>
          </a:xfrm>
          <a:prstGeom prst="rect">
            <a:avLst/>
          </a:prstGeom>
        </p:spPr>
      </p:pic>
    </p:spTree>
    <p:extLst>
      <p:ext uri="{BB962C8B-B14F-4D97-AF65-F5344CB8AC3E}">
        <p14:creationId xmlns:p14="http://schemas.microsoft.com/office/powerpoint/2010/main" val="3746636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27585261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05465048"/>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96492407"/>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04966472"/>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3515810"/>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36113681"/>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51890131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0548947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5986994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theme" Target="../theme/theme4.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slideLayout" Target="../slideLayouts/slideLayout8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3" Type="http://schemas.openxmlformats.org/officeDocument/2006/relationships/slideLayout" Target="../slideLayouts/slideLayout92.xml"/><Relationship Id="rId21" Type="http://schemas.openxmlformats.org/officeDocument/2006/relationships/theme" Target="../theme/theme5.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slideLayout" Target="../slideLayouts/slideLayout109.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3" Type="http://schemas.openxmlformats.org/officeDocument/2006/relationships/slideLayout" Target="../slideLayouts/slideLayout112.xml"/><Relationship Id="rId21" Type="http://schemas.openxmlformats.org/officeDocument/2006/relationships/slideLayout" Target="../slideLayouts/slideLayout130.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theme" Target="../theme/theme6.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slideLayout" Target="../slideLayouts/slideLayout144.xml"/><Relationship Id="rId18" Type="http://schemas.openxmlformats.org/officeDocument/2006/relationships/slideLayout" Target="../slideLayouts/slideLayout149.xml"/><Relationship Id="rId3" Type="http://schemas.openxmlformats.org/officeDocument/2006/relationships/slideLayout" Target="../slideLayouts/slideLayout134.xml"/><Relationship Id="rId21" Type="http://schemas.openxmlformats.org/officeDocument/2006/relationships/slideLayout" Target="../slideLayouts/slideLayout152.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17" Type="http://schemas.openxmlformats.org/officeDocument/2006/relationships/slideLayout" Target="../slideLayouts/slideLayout148.xml"/><Relationship Id="rId2" Type="http://schemas.openxmlformats.org/officeDocument/2006/relationships/slideLayout" Target="../slideLayouts/slideLayout133.xml"/><Relationship Id="rId16" Type="http://schemas.openxmlformats.org/officeDocument/2006/relationships/slideLayout" Target="../slideLayouts/slideLayout147.xml"/><Relationship Id="rId20" Type="http://schemas.openxmlformats.org/officeDocument/2006/relationships/slideLayout" Target="../slideLayouts/slideLayout151.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5" Type="http://schemas.openxmlformats.org/officeDocument/2006/relationships/slideLayout" Target="../slideLayouts/slideLayout146.xml"/><Relationship Id="rId23" Type="http://schemas.openxmlformats.org/officeDocument/2006/relationships/theme" Target="../theme/theme7.xml"/><Relationship Id="rId10" Type="http://schemas.openxmlformats.org/officeDocument/2006/relationships/slideLayout" Target="../slideLayouts/slideLayout141.xml"/><Relationship Id="rId19" Type="http://schemas.openxmlformats.org/officeDocument/2006/relationships/slideLayout" Target="../slideLayouts/slideLayout150.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slideLayout" Target="../slideLayouts/slideLayout145.xml"/><Relationship Id="rId22" Type="http://schemas.openxmlformats.org/officeDocument/2006/relationships/slideLayout" Target="../slideLayouts/slideLayout1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4113427925"/>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387" r:id="rId21"/>
    <p:sldLayoutId id="2147484388" r:id="rId22"/>
    <p:sldLayoutId id="2147484389" r:id="rId23"/>
    <p:sldLayoutId id="2147484390" r:id="rId24"/>
    <p:sldLayoutId id="2147484391" r:id="rId25"/>
    <p:sldLayoutId id="2147484392" r:id="rId26"/>
    <p:sldLayoutId id="2147484393" r:id="rId27"/>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979852988"/>
      </p:ext>
    </p:extLst>
  </p:cSld>
  <p:clrMap bg1="dk1" tx1="lt1" bg2="dk2" tx2="lt2" accent1="accent1" accent2="accent2" accent3="accent3" accent4="accent4" accent5="accent5" accent6="accent6" hlink="hlink" folHlink="folHlink"/>
  <p:sldLayoutIdLst>
    <p:sldLayoutId id="2147484395" r:id="rId1"/>
    <p:sldLayoutId id="2147484396" r:id="rId2"/>
    <p:sldLayoutId id="2147484397" r:id="rId3"/>
    <p:sldLayoutId id="2147484398" r:id="rId4"/>
    <p:sldLayoutId id="2147484399" r:id="rId5"/>
    <p:sldLayoutId id="2147484400" r:id="rId6"/>
    <p:sldLayoutId id="2147484401" r:id="rId7"/>
    <p:sldLayoutId id="2147484402" r:id="rId8"/>
    <p:sldLayoutId id="2147484403" r:id="rId9"/>
    <p:sldLayoutId id="2147484404" r:id="rId10"/>
    <p:sldLayoutId id="2147484405" r:id="rId11"/>
    <p:sldLayoutId id="2147484406" r:id="rId12"/>
    <p:sldLayoutId id="2147484407" r:id="rId13"/>
    <p:sldLayoutId id="2147484408" r:id="rId14"/>
    <p:sldLayoutId id="2147484409" r:id="rId15"/>
    <p:sldLayoutId id="2147484410" r:id="rId16"/>
    <p:sldLayoutId id="2147484411" r:id="rId17"/>
    <p:sldLayoutId id="2147484412" r:id="rId18"/>
    <p:sldLayoutId id="2147484413" r:id="rId19"/>
    <p:sldLayoutId id="2147484414" r:id="rId20"/>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942003512"/>
      </p:ext>
    </p:extLst>
  </p:cSld>
  <p:clrMap bg1="lt1" tx1="dk1" bg2="lt2" tx2="dk2" accent1="accent1" accent2="accent2" accent3="accent3" accent4="accent4" accent5="accent5" accent6="accent6" hlink="hlink" folHlink="folHlink"/>
  <p:sldLayoutIdLst>
    <p:sldLayoutId id="2147484416" r:id="rId1"/>
    <p:sldLayoutId id="2147484417" r:id="rId2"/>
    <p:sldLayoutId id="2147484418" r:id="rId3"/>
    <p:sldLayoutId id="2147484419" r:id="rId4"/>
    <p:sldLayoutId id="2147484420" r:id="rId5"/>
    <p:sldLayoutId id="2147484421" r:id="rId6"/>
    <p:sldLayoutId id="2147484422" r:id="rId7"/>
    <p:sldLayoutId id="2147484423" r:id="rId8"/>
    <p:sldLayoutId id="2147484424" r:id="rId9"/>
    <p:sldLayoutId id="2147484425" r:id="rId10"/>
    <p:sldLayoutId id="2147484426" r:id="rId11"/>
    <p:sldLayoutId id="2147484427" r:id="rId12"/>
    <p:sldLayoutId id="2147484428" r:id="rId13"/>
    <p:sldLayoutId id="2147484429" r:id="rId14"/>
    <p:sldLayoutId id="2147484430" r:id="rId15"/>
    <p:sldLayoutId id="2147484431" r:id="rId16"/>
    <p:sldLayoutId id="2147484432" r:id="rId17"/>
    <p:sldLayoutId id="2147484433" r:id="rId18"/>
    <p:sldLayoutId id="2147484434" r:id="rId19"/>
    <p:sldLayoutId id="2147484435" r:id="rId20"/>
    <p:sldLayoutId id="2147484436" r:id="rId21"/>
    <p:sldLayoutId id="2147484437"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343571372"/>
      </p:ext>
    </p:extLst>
  </p:cSld>
  <p:clrMap bg1="lt1" tx1="dk1" bg2="lt2" tx2="dk2" accent1="accent1" accent2="accent2" accent3="accent3" accent4="accent4" accent5="accent5" accent6="accent6" hlink="hlink" folHlink="folHlink"/>
  <p:sldLayoutIdLst>
    <p:sldLayoutId id="2147484439" r:id="rId1"/>
    <p:sldLayoutId id="2147484440" r:id="rId2"/>
    <p:sldLayoutId id="2147484441" r:id="rId3"/>
    <p:sldLayoutId id="2147484442" r:id="rId4"/>
    <p:sldLayoutId id="2147484443" r:id="rId5"/>
    <p:sldLayoutId id="2147484444" r:id="rId6"/>
    <p:sldLayoutId id="2147484445" r:id="rId7"/>
    <p:sldLayoutId id="2147484446" r:id="rId8"/>
    <p:sldLayoutId id="2147484447" r:id="rId9"/>
    <p:sldLayoutId id="2147484448" r:id="rId10"/>
    <p:sldLayoutId id="2147484449" r:id="rId11"/>
    <p:sldLayoutId id="2147484450" r:id="rId12"/>
    <p:sldLayoutId id="2147484451" r:id="rId13"/>
    <p:sldLayoutId id="2147484452" r:id="rId14"/>
    <p:sldLayoutId id="2147484453" r:id="rId15"/>
    <p:sldLayoutId id="2147484454" r:id="rId16"/>
    <p:sldLayoutId id="2147484455" r:id="rId17"/>
    <p:sldLayoutId id="2147484456" r:id="rId18"/>
    <p:sldLayoutId id="2147484457" r:id="rId19"/>
    <p:sldLayoutId id="2147484458" r:id="rId20"/>
    <p:sldLayoutId id="2147484459" r:id="rId21"/>
    <p:sldLayoutId id="2147484460"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8.xml"/></Relationships>
</file>

<file path=ppt/slides/_rels/slide17.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109.xml"/></Relationships>
</file>

<file path=ppt/slides/_rels/slide1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12.xml"/><Relationship Id="rId1" Type="http://schemas.openxmlformats.org/officeDocument/2006/relationships/slideLayout" Target="../slideLayouts/slideLayout109.xml"/></Relationships>
</file>

<file path=ppt/slides/_rels/slide1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3.xml"/><Relationship Id="rId1" Type="http://schemas.openxmlformats.org/officeDocument/2006/relationships/slideLayout" Target="../slideLayouts/slideLayout92.xml"/><Relationship Id="rId5" Type="http://schemas.openxmlformats.org/officeDocument/2006/relationships/image" Target="../media/image79.emf"/><Relationship Id="rId4" Type="http://schemas.openxmlformats.org/officeDocument/2006/relationships/image" Target="../media/image7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xml"/><Relationship Id="rId1" Type="http://schemas.openxmlformats.org/officeDocument/2006/relationships/slideLayout" Target="../slideLayouts/slideLayout92.xml"/><Relationship Id="rId4" Type="http://schemas.openxmlformats.org/officeDocument/2006/relationships/image" Target="../media/image81.PNG"/></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5.xml"/><Relationship Id="rId1" Type="http://schemas.openxmlformats.org/officeDocument/2006/relationships/slideLayout" Target="../slideLayouts/slideLayout92.xml"/></Relationships>
</file>

<file path=ppt/slides/_rels/slide2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6.xml"/><Relationship Id="rId1" Type="http://schemas.openxmlformats.org/officeDocument/2006/relationships/slideLayout" Target="../slideLayouts/slideLayout94.xml"/></Relationships>
</file>

<file path=ppt/slides/_rels/slide2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7.xml"/><Relationship Id="rId1" Type="http://schemas.openxmlformats.org/officeDocument/2006/relationships/slideLayout" Target="../slideLayouts/slideLayout96.xml"/><Relationship Id="rId5" Type="http://schemas.openxmlformats.org/officeDocument/2006/relationships/image" Target="../media/image82.png"/><Relationship Id="rId4" Type="http://schemas.openxmlformats.org/officeDocument/2006/relationships/image" Target="../media/image7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3.xml"/></Relationships>
</file>

<file path=ppt/slides/_rels/slide2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65.xml"/><Relationship Id="rId6" Type="http://schemas.microsoft.com/office/2007/relationships/hdphoto" Target="../media/hdphoto2.wdp"/><Relationship Id="rId5" Type="http://schemas.openxmlformats.org/officeDocument/2006/relationships/image" Target="../media/image85.png"/><Relationship Id="rId4" Type="http://schemas.openxmlformats.org/officeDocument/2006/relationships/image" Target="../media/image84.png"/></Relationships>
</file>

<file path=ppt/slides/_rels/slide2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0.xml"/><Relationship Id="rId1" Type="http://schemas.openxmlformats.org/officeDocument/2006/relationships/slideLayout" Target="../slideLayouts/slideLayout65.xml"/><Relationship Id="rId6" Type="http://schemas.openxmlformats.org/officeDocument/2006/relationships/image" Target="../media/image83.png"/><Relationship Id="rId5" Type="http://schemas.microsoft.com/office/2007/relationships/hdphoto" Target="../media/hdphoto2.wdp"/><Relationship Id="rId4" Type="http://schemas.openxmlformats.org/officeDocument/2006/relationships/image" Target="../media/image85.png"/></Relationships>
</file>

<file path=ppt/slides/_rels/slide2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7.png"/><Relationship Id="rId7" Type="http://schemas.openxmlformats.org/officeDocument/2006/relationships/image" Target="../media/image85.png"/><Relationship Id="rId2" Type="http://schemas.openxmlformats.org/officeDocument/2006/relationships/notesSlide" Target="../notesSlides/notesSlide21.xml"/><Relationship Id="rId1" Type="http://schemas.openxmlformats.org/officeDocument/2006/relationships/slideLayout" Target="../slideLayouts/slideLayout65.xml"/><Relationship Id="rId6" Type="http://schemas.openxmlformats.org/officeDocument/2006/relationships/image" Target="../media/image86.png"/><Relationship Id="rId5" Type="http://schemas.openxmlformats.org/officeDocument/2006/relationships/image" Target="../media/image89.png"/><Relationship Id="rId4" Type="http://schemas.openxmlformats.org/officeDocument/2006/relationships/image" Target="../media/image88.png"/></Relationships>
</file>

<file path=ppt/slides/_rels/slide29.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18" Type="http://schemas.openxmlformats.org/officeDocument/2006/relationships/image" Target="../media/image105.png"/><Relationship Id="rId3" Type="http://schemas.openxmlformats.org/officeDocument/2006/relationships/image" Target="../media/image90.png"/><Relationship Id="rId21" Type="http://schemas.openxmlformats.org/officeDocument/2006/relationships/image" Target="../media/image108.gif"/><Relationship Id="rId7" Type="http://schemas.openxmlformats.org/officeDocument/2006/relationships/image" Target="../media/image94.jpeg"/><Relationship Id="rId12" Type="http://schemas.openxmlformats.org/officeDocument/2006/relationships/image" Target="../media/image99.png"/><Relationship Id="rId17" Type="http://schemas.openxmlformats.org/officeDocument/2006/relationships/image" Target="../media/image104.png"/><Relationship Id="rId2" Type="http://schemas.openxmlformats.org/officeDocument/2006/relationships/notesSlide" Target="../notesSlides/notesSlide22.xml"/><Relationship Id="rId16" Type="http://schemas.openxmlformats.org/officeDocument/2006/relationships/image" Target="../media/image103.png"/><Relationship Id="rId20" Type="http://schemas.openxmlformats.org/officeDocument/2006/relationships/image" Target="../media/image107.jpg"/><Relationship Id="rId1" Type="http://schemas.openxmlformats.org/officeDocument/2006/relationships/slideLayout" Target="../slideLayouts/slideLayout73.xml"/><Relationship Id="rId6" Type="http://schemas.openxmlformats.org/officeDocument/2006/relationships/image" Target="../media/image93.png"/><Relationship Id="rId11" Type="http://schemas.openxmlformats.org/officeDocument/2006/relationships/image" Target="../media/image98.png"/><Relationship Id="rId24" Type="http://schemas.openxmlformats.org/officeDocument/2006/relationships/image" Target="../media/image111.png"/><Relationship Id="rId5" Type="http://schemas.openxmlformats.org/officeDocument/2006/relationships/image" Target="../media/image92.png"/><Relationship Id="rId15" Type="http://schemas.openxmlformats.org/officeDocument/2006/relationships/image" Target="../media/image102.png"/><Relationship Id="rId23" Type="http://schemas.openxmlformats.org/officeDocument/2006/relationships/image" Target="../media/image110.png"/><Relationship Id="rId10" Type="http://schemas.openxmlformats.org/officeDocument/2006/relationships/image" Target="../media/image97.png"/><Relationship Id="rId19" Type="http://schemas.openxmlformats.org/officeDocument/2006/relationships/image" Target="../media/image106.png"/><Relationship Id="rId4" Type="http://schemas.openxmlformats.org/officeDocument/2006/relationships/image" Target="../media/image91.emf"/><Relationship Id="rId9" Type="http://schemas.openxmlformats.org/officeDocument/2006/relationships/image" Target="../media/image96.jpeg"/><Relationship Id="rId14" Type="http://schemas.openxmlformats.org/officeDocument/2006/relationships/image" Target="../media/image101.png"/><Relationship Id="rId22" Type="http://schemas.openxmlformats.org/officeDocument/2006/relationships/image" Target="../media/image10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3.xml"/><Relationship Id="rId1" Type="http://schemas.openxmlformats.org/officeDocument/2006/relationships/slideLayout" Target="../slideLayouts/slideLayout87.xml"/></Relationships>
</file>

<file path=ppt/slides/_rels/slide3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4.xml"/><Relationship Id="rId1" Type="http://schemas.openxmlformats.org/officeDocument/2006/relationships/slideLayout" Target="../slideLayouts/slideLayout73.xml"/></Relationships>
</file>

<file path=ppt/slides/_rels/slide32.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4.png"/><Relationship Id="rId7" Type="http://schemas.openxmlformats.org/officeDocument/2006/relationships/image" Target="../media/image118.png"/><Relationship Id="rId12" Type="http://schemas.openxmlformats.org/officeDocument/2006/relationships/image" Target="../media/image123.emf"/><Relationship Id="rId2" Type="http://schemas.openxmlformats.org/officeDocument/2006/relationships/notesSlide" Target="../notesSlides/notesSlide25.xml"/><Relationship Id="rId1" Type="http://schemas.openxmlformats.org/officeDocument/2006/relationships/slideLayout" Target="../slideLayouts/slideLayout88.xml"/><Relationship Id="rId6" Type="http://schemas.openxmlformats.org/officeDocument/2006/relationships/image" Target="../media/image117.png"/><Relationship Id="rId11" Type="http://schemas.openxmlformats.org/officeDocument/2006/relationships/image" Target="../media/image122.png"/><Relationship Id="rId5" Type="http://schemas.openxmlformats.org/officeDocument/2006/relationships/image" Target="../media/image116.png"/><Relationship Id="rId10" Type="http://schemas.openxmlformats.org/officeDocument/2006/relationships/image" Target="../media/image121.png"/><Relationship Id="rId4" Type="http://schemas.openxmlformats.org/officeDocument/2006/relationships/image" Target="../media/image115.tiff"/><Relationship Id="rId9" Type="http://schemas.openxmlformats.org/officeDocument/2006/relationships/image" Target="../media/image120.png"/></Relationships>
</file>

<file path=ppt/slides/_rels/slide33.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124.png"/><Relationship Id="rId7" Type="http://schemas.openxmlformats.org/officeDocument/2006/relationships/image" Target="../media/image127.tiff"/><Relationship Id="rId2" Type="http://schemas.openxmlformats.org/officeDocument/2006/relationships/notesSlide" Target="../notesSlides/notesSlide26.xml"/><Relationship Id="rId1" Type="http://schemas.openxmlformats.org/officeDocument/2006/relationships/slideLayout" Target="../slideLayouts/slideLayout68.xml"/><Relationship Id="rId6" Type="http://schemas.openxmlformats.org/officeDocument/2006/relationships/image" Target="../media/image126.png"/><Relationship Id="rId5" Type="http://schemas.openxmlformats.org/officeDocument/2006/relationships/image" Target="../media/image125.emf"/><Relationship Id="rId10" Type="http://schemas.openxmlformats.org/officeDocument/2006/relationships/image" Target="../media/image128.png"/><Relationship Id="rId4" Type="http://schemas.microsoft.com/office/2007/relationships/hdphoto" Target="../media/hdphoto3.wdp"/><Relationship Id="rId9" Type="http://schemas.openxmlformats.org/officeDocument/2006/relationships/image" Target="../media/image116.png"/></Relationships>
</file>

<file path=ppt/slides/_rels/slide34.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24.png"/><Relationship Id="rId7" Type="http://schemas.openxmlformats.org/officeDocument/2006/relationships/image" Target="../media/image83.png"/><Relationship Id="rId2" Type="http://schemas.openxmlformats.org/officeDocument/2006/relationships/notesSlide" Target="../notesSlides/notesSlide27.xml"/><Relationship Id="rId1" Type="http://schemas.openxmlformats.org/officeDocument/2006/relationships/slideLayout" Target="../slideLayouts/slideLayout68.xml"/><Relationship Id="rId6" Type="http://schemas.openxmlformats.org/officeDocument/2006/relationships/image" Target="../media/image126.png"/><Relationship Id="rId5" Type="http://schemas.openxmlformats.org/officeDocument/2006/relationships/image" Target="../media/image125.emf"/><Relationship Id="rId10" Type="http://schemas.openxmlformats.org/officeDocument/2006/relationships/image" Target="../media/image129.tiff"/><Relationship Id="rId4" Type="http://schemas.microsoft.com/office/2007/relationships/hdphoto" Target="../media/hdphoto3.wdp"/><Relationship Id="rId9" Type="http://schemas.openxmlformats.org/officeDocument/2006/relationships/image" Target="../media/image128.png"/></Relationships>
</file>

<file path=ppt/slides/_rels/slide35.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24.png"/><Relationship Id="rId7" Type="http://schemas.openxmlformats.org/officeDocument/2006/relationships/image" Target="../media/image83.png"/><Relationship Id="rId2" Type="http://schemas.openxmlformats.org/officeDocument/2006/relationships/notesSlide" Target="../notesSlides/notesSlide28.xml"/><Relationship Id="rId1" Type="http://schemas.openxmlformats.org/officeDocument/2006/relationships/slideLayout" Target="../slideLayouts/slideLayout68.xml"/><Relationship Id="rId6" Type="http://schemas.openxmlformats.org/officeDocument/2006/relationships/image" Target="../media/image126.png"/><Relationship Id="rId5" Type="http://schemas.openxmlformats.org/officeDocument/2006/relationships/image" Target="../media/image125.emf"/><Relationship Id="rId10" Type="http://schemas.openxmlformats.org/officeDocument/2006/relationships/image" Target="../media/image128.png"/><Relationship Id="rId4" Type="http://schemas.microsoft.com/office/2007/relationships/hdphoto" Target="../media/hdphoto3.wdp"/><Relationship Id="rId9" Type="http://schemas.openxmlformats.org/officeDocument/2006/relationships/image" Target="../media/image129.tiff"/></Relationships>
</file>

<file path=ppt/slides/_rels/slide36.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30.png"/><Relationship Id="rId7" Type="http://schemas.openxmlformats.org/officeDocument/2006/relationships/image" Target="../media/image133.png"/><Relationship Id="rId12" Type="http://schemas.openxmlformats.org/officeDocument/2006/relationships/image" Target="../media/image136.png"/><Relationship Id="rId2" Type="http://schemas.openxmlformats.org/officeDocument/2006/relationships/notesSlide" Target="../notesSlides/notesSlide29.xml"/><Relationship Id="rId1" Type="http://schemas.openxmlformats.org/officeDocument/2006/relationships/slideLayout" Target="../slideLayouts/slideLayout89.xml"/><Relationship Id="rId6" Type="http://schemas.openxmlformats.org/officeDocument/2006/relationships/image" Target="../media/image125.emf"/><Relationship Id="rId11" Type="http://schemas.openxmlformats.org/officeDocument/2006/relationships/image" Target="../media/image117.png"/><Relationship Id="rId5" Type="http://schemas.openxmlformats.org/officeDocument/2006/relationships/image" Target="../media/image132.png"/><Relationship Id="rId10" Type="http://schemas.openxmlformats.org/officeDocument/2006/relationships/image" Target="../media/image116.png"/><Relationship Id="rId4" Type="http://schemas.openxmlformats.org/officeDocument/2006/relationships/image" Target="../media/image131.png"/><Relationship Id="rId9" Type="http://schemas.openxmlformats.org/officeDocument/2006/relationships/image" Target="../media/image13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4.jpg"/><Relationship Id="rId2" Type="http://schemas.openxmlformats.org/officeDocument/2006/relationships/image" Target="../media/image71.png"/><Relationship Id="rId1" Type="http://schemas.openxmlformats.org/officeDocument/2006/relationships/slideLayout" Target="../slideLayouts/slideLayout73.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0.xml"/><Relationship Id="rId1" Type="http://schemas.openxmlformats.org/officeDocument/2006/relationships/slideLayout" Target="../slideLayouts/slideLayout73.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81.xml"/></Relationships>
</file>

<file path=ppt/slides/_rels/slide4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31.xml"/><Relationship Id="rId1" Type="http://schemas.openxmlformats.org/officeDocument/2006/relationships/slideLayout" Target="../slideLayouts/slideLayout96.xml"/></Relationships>
</file>

<file path=ppt/slides/_rels/slide4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32.xml"/><Relationship Id="rId1" Type="http://schemas.openxmlformats.org/officeDocument/2006/relationships/slideLayout" Target="../slideLayouts/slideLayout7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33.xml"/><Relationship Id="rId1" Type="http://schemas.openxmlformats.org/officeDocument/2006/relationships/slideLayout" Target="../slideLayouts/slideLayout65.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6.xml.rels><?xml version="1.0" encoding="UTF-8" standalone="yes"?>
<Relationships xmlns="http://schemas.openxmlformats.org/package/2006/relationships"><Relationship Id="rId2" Type="http://schemas.openxmlformats.org/officeDocument/2006/relationships/hyperlink" Target="http://aka.ms/ExpressRouteOffice36" TargetMode="External"/><Relationship Id="rId1" Type="http://schemas.openxmlformats.org/officeDocument/2006/relationships/slideLayout" Target="../slideLayouts/slideLayout6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8.xml.rels><?xml version="1.0" encoding="UTF-8" standalone="yes"?>
<Relationships xmlns="http://schemas.openxmlformats.org/package/2006/relationships"><Relationship Id="rId8" Type="http://schemas.openxmlformats.org/officeDocument/2006/relationships/hyperlink" Target="https://support.office.com/en-us/article/Network-connectivity-to-Office-365-64b420ef-0218-48f6-8a34-74bb27633b10" TargetMode="External"/><Relationship Id="rId3" Type="http://schemas.openxmlformats.org/officeDocument/2006/relationships/hyperlink" Target="https://aka.ms/expressrouteoffice365" TargetMode="External"/><Relationship Id="rId7" Type="http://schemas.openxmlformats.org/officeDocument/2006/relationships/hyperlink" Target="https://aka.ms/erorouting" TargetMode="External"/><Relationship Id="rId2" Type="http://schemas.openxmlformats.org/officeDocument/2006/relationships/notesSlide" Target="../notesSlides/notesSlide34.xml"/><Relationship Id="rId1" Type="http://schemas.openxmlformats.org/officeDocument/2006/relationships/slideLayout" Target="../slideLayouts/slideLayout65.xml"/><Relationship Id="rId6" Type="http://schemas.openxmlformats.org/officeDocument/2006/relationships/hyperlink" Target="https://aka.ms/o365endpoints" TargetMode="External"/><Relationship Id="rId5" Type="http://schemas.openxmlformats.org/officeDocument/2006/relationships/hyperlink" Target="http://aka.ms/eroimplementation" TargetMode="External"/><Relationship Id="rId10" Type="http://schemas.openxmlformats.org/officeDocument/2006/relationships/hyperlink" Target="https://microsoft.sharepoint.com/teams/OfficeOnRamp/wiki/Pages/Azure-ExpressRoute-for-Office-365-Overview.aspx" TargetMode="External"/><Relationship Id="rId4" Type="http://schemas.openxmlformats.org/officeDocument/2006/relationships/hyperlink" Target="http://aka.ms/erguidance" TargetMode="External"/><Relationship Id="rId9" Type="http://schemas.openxmlformats.org/officeDocument/2006/relationships/hyperlink" Target="https://microsoft.sharepoint.com/sites/Infopedia_G03/officeonramp/SitePages/Office365Services.aspx#expressroute"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152.png"/><Relationship Id="rId2" Type="http://schemas.openxmlformats.org/officeDocument/2006/relationships/hyperlink" Target="http://aka.ms/ero365" TargetMode="External"/><Relationship Id="rId1" Type="http://schemas.openxmlformats.org/officeDocument/2006/relationships/slideLayout" Target="../slideLayouts/slideLayout65.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5.xml.rels><?xml version="1.0" encoding="UTF-8" standalone="yes"?>
<Relationships xmlns="http://schemas.openxmlformats.org/package/2006/relationships"><Relationship Id="rId13" Type="http://schemas.openxmlformats.org/officeDocument/2006/relationships/image" Target="../media/image20.emf"/><Relationship Id="rId18" Type="http://schemas.openxmlformats.org/officeDocument/2006/relationships/image" Target="../media/image25.emf"/><Relationship Id="rId26" Type="http://schemas.microsoft.com/office/2007/relationships/hdphoto" Target="../media/hdphoto1.wdp"/><Relationship Id="rId39" Type="http://schemas.openxmlformats.org/officeDocument/2006/relationships/image" Target="../media/image45.emf"/><Relationship Id="rId21" Type="http://schemas.openxmlformats.org/officeDocument/2006/relationships/image" Target="../media/image28.emf"/><Relationship Id="rId34" Type="http://schemas.openxmlformats.org/officeDocument/2006/relationships/image" Target="../media/image40.emf"/><Relationship Id="rId42" Type="http://schemas.openxmlformats.org/officeDocument/2006/relationships/image" Target="../media/image48.emf"/><Relationship Id="rId47" Type="http://schemas.openxmlformats.org/officeDocument/2006/relationships/image" Target="../media/image53.emf"/><Relationship Id="rId7" Type="http://schemas.openxmlformats.org/officeDocument/2006/relationships/image" Target="../media/image14.emf"/><Relationship Id="rId2" Type="http://schemas.openxmlformats.org/officeDocument/2006/relationships/notesSlide" Target="../notesSlides/notesSlide4.xml"/><Relationship Id="rId16" Type="http://schemas.openxmlformats.org/officeDocument/2006/relationships/image" Target="../media/image23.emf"/><Relationship Id="rId29" Type="http://schemas.openxmlformats.org/officeDocument/2006/relationships/image" Target="../media/image35.emf"/><Relationship Id="rId1" Type="http://schemas.openxmlformats.org/officeDocument/2006/relationships/slideLayout" Target="../slideLayouts/slideLayout108.xml"/><Relationship Id="rId6" Type="http://schemas.openxmlformats.org/officeDocument/2006/relationships/image" Target="../media/image13.emf"/><Relationship Id="rId11" Type="http://schemas.openxmlformats.org/officeDocument/2006/relationships/image" Target="../media/image18.emf"/><Relationship Id="rId24" Type="http://schemas.openxmlformats.org/officeDocument/2006/relationships/image" Target="../media/image31.emf"/><Relationship Id="rId32" Type="http://schemas.openxmlformats.org/officeDocument/2006/relationships/image" Target="../media/image38.emf"/><Relationship Id="rId37" Type="http://schemas.openxmlformats.org/officeDocument/2006/relationships/image" Target="../media/image43.emf"/><Relationship Id="rId40" Type="http://schemas.openxmlformats.org/officeDocument/2006/relationships/image" Target="../media/image46.emf"/><Relationship Id="rId45" Type="http://schemas.openxmlformats.org/officeDocument/2006/relationships/image" Target="../media/image51.emf"/><Relationship Id="rId5" Type="http://schemas.openxmlformats.org/officeDocument/2006/relationships/image" Target="../media/image12.png"/><Relationship Id="rId15" Type="http://schemas.openxmlformats.org/officeDocument/2006/relationships/image" Target="../media/image22.emf"/><Relationship Id="rId23" Type="http://schemas.openxmlformats.org/officeDocument/2006/relationships/image" Target="../media/image30.emf"/><Relationship Id="rId28" Type="http://schemas.openxmlformats.org/officeDocument/2006/relationships/image" Target="../media/image34.emf"/><Relationship Id="rId36" Type="http://schemas.openxmlformats.org/officeDocument/2006/relationships/image" Target="../media/image42.emf"/><Relationship Id="rId10" Type="http://schemas.openxmlformats.org/officeDocument/2006/relationships/image" Target="../media/image17.emf"/><Relationship Id="rId19" Type="http://schemas.openxmlformats.org/officeDocument/2006/relationships/image" Target="../media/image26.emf"/><Relationship Id="rId31" Type="http://schemas.openxmlformats.org/officeDocument/2006/relationships/image" Target="../media/image37.emf"/><Relationship Id="rId44" Type="http://schemas.openxmlformats.org/officeDocument/2006/relationships/image" Target="../media/image50.emf"/><Relationship Id="rId4" Type="http://schemas.openxmlformats.org/officeDocument/2006/relationships/image" Target="../media/image11.emf"/><Relationship Id="rId9" Type="http://schemas.openxmlformats.org/officeDocument/2006/relationships/image" Target="../media/image16.emf"/><Relationship Id="rId14" Type="http://schemas.openxmlformats.org/officeDocument/2006/relationships/image" Target="../media/image21.emf"/><Relationship Id="rId22" Type="http://schemas.openxmlformats.org/officeDocument/2006/relationships/image" Target="../media/image29.emf"/><Relationship Id="rId27" Type="http://schemas.openxmlformats.org/officeDocument/2006/relationships/image" Target="../media/image33.emf"/><Relationship Id="rId30" Type="http://schemas.openxmlformats.org/officeDocument/2006/relationships/image" Target="../media/image36.emf"/><Relationship Id="rId35" Type="http://schemas.openxmlformats.org/officeDocument/2006/relationships/image" Target="../media/image41.emf"/><Relationship Id="rId43" Type="http://schemas.openxmlformats.org/officeDocument/2006/relationships/image" Target="../media/image49.emf"/><Relationship Id="rId48" Type="http://schemas.openxmlformats.org/officeDocument/2006/relationships/image" Target="../media/image54.emf"/><Relationship Id="rId8" Type="http://schemas.openxmlformats.org/officeDocument/2006/relationships/image" Target="../media/image15.emf"/><Relationship Id="rId3" Type="http://schemas.openxmlformats.org/officeDocument/2006/relationships/image" Target="../media/image10.emf"/><Relationship Id="rId12" Type="http://schemas.openxmlformats.org/officeDocument/2006/relationships/image" Target="../media/image19.emf"/><Relationship Id="rId17" Type="http://schemas.openxmlformats.org/officeDocument/2006/relationships/image" Target="../media/image24.emf"/><Relationship Id="rId25" Type="http://schemas.openxmlformats.org/officeDocument/2006/relationships/image" Target="../media/image32.png"/><Relationship Id="rId33" Type="http://schemas.openxmlformats.org/officeDocument/2006/relationships/image" Target="../media/image39.emf"/><Relationship Id="rId38" Type="http://schemas.openxmlformats.org/officeDocument/2006/relationships/image" Target="../media/image44.emf"/><Relationship Id="rId46" Type="http://schemas.openxmlformats.org/officeDocument/2006/relationships/image" Target="../media/image52.emf"/><Relationship Id="rId20" Type="http://schemas.openxmlformats.org/officeDocument/2006/relationships/image" Target="../media/image27.emf"/><Relationship Id="rId41" Type="http://schemas.openxmlformats.org/officeDocument/2006/relationships/image" Target="../media/image47.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2.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35.xml"/><Relationship Id="rId1" Type="http://schemas.openxmlformats.org/officeDocument/2006/relationships/slideLayout" Target="../slideLayouts/slideLayout120.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53.xml.rels><?xml version="1.0" encoding="UTF-8" standalone="yes"?>
<Relationships xmlns="http://schemas.openxmlformats.org/package/2006/relationships"><Relationship Id="rId8" Type="http://schemas.openxmlformats.org/officeDocument/2006/relationships/hyperlink" Target="https://techcommunity.microsoft.com/" TargetMode="External"/><Relationship Id="rId3" Type="http://schemas.openxmlformats.org/officeDocument/2006/relationships/hyperlink" Target="http://azure.com/solutions" TargetMode="External"/><Relationship Id="rId7" Type="http://schemas.openxmlformats.org/officeDocument/2006/relationships/hyperlink" Target="https://www.microsoft.com/mechanics" TargetMode="External"/><Relationship Id="rId2" Type="http://schemas.openxmlformats.org/officeDocument/2006/relationships/notesSlide" Target="../notesSlides/notesSlide36.xml"/><Relationship Id="rId1" Type="http://schemas.openxmlformats.org/officeDocument/2006/relationships/slideLayout" Target="../slideLayouts/slideLayout73.xml"/><Relationship Id="rId6" Type="http://schemas.openxmlformats.org/officeDocument/2006/relationships/hyperlink" Target="http://www.microsoft.com/itprocloudessentials" TargetMode="External"/><Relationship Id="rId5" Type="http://schemas.openxmlformats.org/officeDocument/2006/relationships/hyperlink" Target="http://www.microsoft.com/itprocareercenter" TargetMode="External"/><Relationship Id="rId4" Type="http://schemas.openxmlformats.org/officeDocument/2006/relationships/hyperlink" Target="http://aka.ms/AzureMonthlyWebinar"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37.xml"/><Relationship Id="rId1" Type="http://schemas.openxmlformats.org/officeDocument/2006/relationships/slideLayout" Target="../slideLayouts/slideLayout80.xml"/><Relationship Id="rId6" Type="http://schemas.openxmlformats.org/officeDocument/2006/relationships/image" Target="../media/image154.png"/><Relationship Id="rId5" Type="http://schemas.openxmlformats.org/officeDocument/2006/relationships/image" Target="../media/image153.jpg"/><Relationship Id="rId4" Type="http://schemas.openxmlformats.org/officeDocument/2006/relationships/hyperlink" Target="https://aka.ms/ignite.mobileapp"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8.xml"/></Relationships>
</file>

<file path=ppt/slides/_rels/slide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xml"/><Relationship Id="rId1" Type="http://schemas.openxmlformats.org/officeDocument/2006/relationships/slideLayout" Target="../slideLayouts/slideLayout108.xml"/><Relationship Id="rId5" Type="http://schemas.openxmlformats.org/officeDocument/2006/relationships/image" Target="../media/image57.png"/><Relationship Id="rId4" Type="http://schemas.openxmlformats.org/officeDocument/2006/relationships/image" Target="../media/image56.png"/></Relationships>
</file>

<file path=ppt/slides/_rels/slide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108.xml"/><Relationship Id="rId4" Type="http://schemas.openxmlformats.org/officeDocument/2006/relationships/image" Target="../media/image56.png"/></Relationships>
</file>

<file path=ppt/slides/_rels/slide9.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18" Type="http://schemas.openxmlformats.org/officeDocument/2006/relationships/image" Target="../media/image74.jpg"/><Relationship Id="rId3" Type="http://schemas.openxmlformats.org/officeDocument/2006/relationships/image" Target="../media/image59.emf"/><Relationship Id="rId7" Type="http://schemas.openxmlformats.org/officeDocument/2006/relationships/image" Target="../media/image63.png"/><Relationship Id="rId12" Type="http://schemas.openxmlformats.org/officeDocument/2006/relationships/image" Target="../media/image68.png"/><Relationship Id="rId17" Type="http://schemas.openxmlformats.org/officeDocument/2006/relationships/image" Target="../media/image73.png"/><Relationship Id="rId2" Type="http://schemas.openxmlformats.org/officeDocument/2006/relationships/image" Target="../media/image58.emf"/><Relationship Id="rId16" Type="http://schemas.openxmlformats.org/officeDocument/2006/relationships/image" Target="../media/image72.png"/><Relationship Id="rId1" Type="http://schemas.openxmlformats.org/officeDocument/2006/relationships/slideLayout" Target="../slideLayouts/slideLayout108.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5" Type="http://schemas.openxmlformats.org/officeDocument/2006/relationships/image" Target="../media/image7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1201335" cy="1828786"/>
          </a:xfrm>
        </p:spPr>
        <p:txBody>
          <a:bodyPr/>
          <a:lstStyle/>
          <a:p>
            <a:r>
              <a:rPr lang="en-US" dirty="0"/>
              <a:t>Secure highly connected hybrid networks using Azure Networking</a:t>
            </a:r>
          </a:p>
        </p:txBody>
      </p:sp>
      <p:sp>
        <p:nvSpPr>
          <p:cNvPr id="6" name="Text Placeholder 5"/>
          <p:cNvSpPr>
            <a:spLocks noGrp="1"/>
          </p:cNvSpPr>
          <p:nvPr>
            <p:ph type="body" sz="quarter" idx="13"/>
          </p:nvPr>
        </p:nvSpPr>
        <p:spPr/>
        <p:txBody>
          <a:bodyPr/>
          <a:lstStyle/>
          <a:p>
            <a:r>
              <a:rPr lang="en-US" dirty="0"/>
              <a:t>BRK3239</a:t>
            </a:r>
          </a:p>
        </p:txBody>
      </p:sp>
      <p:sp>
        <p:nvSpPr>
          <p:cNvPr id="7" name="Text Placeholder 4"/>
          <p:cNvSpPr>
            <a:spLocks noGrp="1"/>
          </p:cNvSpPr>
          <p:nvPr>
            <p:ph type="body" sz="quarter" idx="12"/>
          </p:nvPr>
        </p:nvSpPr>
        <p:spPr>
          <a:xfrm>
            <a:off x="274701" y="3509753"/>
            <a:ext cx="11201336" cy="1828007"/>
          </a:xfrm>
        </p:spPr>
        <p:txBody>
          <a:bodyPr/>
          <a:lstStyle/>
          <a:p>
            <a:r>
              <a:rPr lang="en-US" dirty="0"/>
              <a:t>Ross Ortega				Jigar Shah</a:t>
            </a:r>
          </a:p>
          <a:p>
            <a:r>
              <a:rPr lang="en-US" dirty="0"/>
              <a:t>Yu-Shun Wang				</a:t>
            </a:r>
            <a:r>
              <a:rPr lang="en-US" sz="2800" dirty="0"/>
              <a:t>Sr. Product Manager</a:t>
            </a:r>
          </a:p>
          <a:p>
            <a:r>
              <a:rPr lang="en-US" sz="2800" dirty="0"/>
              <a:t>Azure Networking				Palo Alto Networks</a:t>
            </a:r>
          </a:p>
          <a:p>
            <a:r>
              <a:rPr lang="en-US" sz="2800" dirty="0"/>
              <a:t>Microsoft Corp.</a:t>
            </a:r>
          </a:p>
        </p:txBody>
      </p:sp>
    </p:spTree>
    <p:extLst>
      <p:ext uri="{BB962C8B-B14F-4D97-AF65-F5344CB8AC3E}">
        <p14:creationId xmlns:p14="http://schemas.microsoft.com/office/powerpoint/2010/main" val="174546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Azure VPN</a:t>
            </a:r>
          </a:p>
        </p:txBody>
      </p:sp>
    </p:spTree>
    <p:extLst>
      <p:ext uri="{BB962C8B-B14F-4D97-AF65-F5344CB8AC3E}">
        <p14:creationId xmlns:p14="http://schemas.microsoft.com/office/powerpoint/2010/main" val="370174501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3447098"/>
          </a:xfrm>
        </p:spPr>
        <p:txBody>
          <a:bodyPr/>
          <a:lstStyle/>
          <a:p>
            <a:r>
              <a:rPr lang="en-US" dirty="0"/>
              <a:t>BGP &amp; Transit Routing</a:t>
            </a:r>
          </a:p>
          <a:p>
            <a:r>
              <a:rPr lang="en-US" dirty="0"/>
              <a:t>Active-Active Gateways</a:t>
            </a:r>
          </a:p>
          <a:p>
            <a:r>
              <a:rPr lang="en-US" dirty="0"/>
              <a:t>Peering with Gateway Transit</a:t>
            </a:r>
          </a:p>
          <a:p>
            <a:r>
              <a:rPr lang="en-US" dirty="0"/>
              <a:t>Security &amp; DMZ</a:t>
            </a:r>
          </a:p>
          <a:p>
            <a:r>
              <a:rPr lang="en-US" dirty="0"/>
              <a:t>ASM-ARM Migration</a:t>
            </a:r>
          </a:p>
        </p:txBody>
      </p:sp>
      <p:sp>
        <p:nvSpPr>
          <p:cNvPr id="3" name="Title 2"/>
          <p:cNvSpPr>
            <a:spLocks noGrp="1"/>
          </p:cNvSpPr>
          <p:nvPr>
            <p:ph type="title"/>
          </p:nvPr>
        </p:nvSpPr>
        <p:spPr/>
        <p:txBody>
          <a:bodyPr/>
          <a:lstStyle/>
          <a:p>
            <a:r>
              <a:rPr lang="en-US" dirty="0"/>
              <a:t>Outline</a:t>
            </a:r>
          </a:p>
        </p:txBody>
      </p:sp>
    </p:spTree>
    <p:extLst>
      <p:ext uri="{BB962C8B-B14F-4D97-AF65-F5344CB8AC3E}">
        <p14:creationId xmlns:p14="http://schemas.microsoft.com/office/powerpoint/2010/main" val="57881990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S2S VPN Taxonomy</a:t>
            </a:r>
          </a:p>
        </p:txBody>
      </p:sp>
      <p:sp>
        <p:nvSpPr>
          <p:cNvPr id="3" name="Text Placeholder 2"/>
          <p:cNvSpPr>
            <a:spLocks noGrp="1"/>
          </p:cNvSpPr>
          <p:nvPr>
            <p:ph type="body" sz="quarter" idx="10"/>
          </p:nvPr>
        </p:nvSpPr>
        <p:spPr>
          <a:xfrm>
            <a:off x="274639" y="1212849"/>
            <a:ext cx="5486399" cy="5408613"/>
          </a:xfrm>
        </p:spPr>
        <p:txBody>
          <a:bodyPr>
            <a:normAutofit/>
          </a:bodyPr>
          <a:lstStyle/>
          <a:p>
            <a:r>
              <a:rPr lang="en-US" dirty="0"/>
              <a:t>Route-Based VPN</a:t>
            </a:r>
          </a:p>
          <a:p>
            <a:pPr lvl="4"/>
            <a:endParaRPr lang="en-US" dirty="0"/>
          </a:p>
          <a:p>
            <a:pPr lvl="1"/>
            <a:r>
              <a:rPr lang="en-US" dirty="0"/>
              <a:t>Traffic Selector: Any-to-Any</a:t>
            </a:r>
          </a:p>
          <a:p>
            <a:pPr lvl="2"/>
            <a:r>
              <a:rPr lang="en-US" dirty="0"/>
              <a:t>0.0.0.0/0 </a:t>
            </a:r>
            <a:r>
              <a:rPr lang="en-US" dirty="0">
                <a:sym typeface="Wingdings" panose="05000000000000000000" pitchFamily="2" charset="2"/>
              </a:rPr>
              <a:t> 0.0.0.0/0</a:t>
            </a:r>
          </a:p>
          <a:p>
            <a:pPr lvl="2"/>
            <a:r>
              <a:rPr lang="en-US" dirty="0">
                <a:sym typeface="Wingdings" panose="05000000000000000000" pitchFamily="2" charset="2"/>
              </a:rPr>
              <a:t>Routing tables to direct traffic into different tunnels</a:t>
            </a:r>
          </a:p>
          <a:p>
            <a:pPr lvl="4"/>
            <a:endParaRPr lang="en-US" dirty="0">
              <a:sym typeface="Wingdings" panose="05000000000000000000" pitchFamily="2" charset="2"/>
            </a:endParaRPr>
          </a:p>
          <a:p>
            <a:pPr lvl="1"/>
            <a:r>
              <a:rPr lang="en-US" dirty="0">
                <a:sym typeface="Wingdings" panose="05000000000000000000" pitchFamily="2" charset="2"/>
              </a:rPr>
              <a:t>Multiple sites</a:t>
            </a:r>
          </a:p>
          <a:p>
            <a:pPr lvl="2"/>
            <a:endParaRPr lang="en-US" dirty="0">
              <a:sym typeface="Wingdings" panose="05000000000000000000" pitchFamily="2" charset="2"/>
            </a:endParaRPr>
          </a:p>
          <a:p>
            <a:pPr lvl="1"/>
            <a:r>
              <a:rPr lang="en-US" dirty="0">
                <a:sym typeface="Wingdings" panose="05000000000000000000" pitchFamily="2" charset="2"/>
              </a:rPr>
              <a:t>Routing features</a:t>
            </a:r>
          </a:p>
          <a:p>
            <a:pPr lvl="2"/>
            <a:r>
              <a:rPr lang="en-US" dirty="0">
                <a:sym typeface="Wingdings" panose="05000000000000000000" pitchFamily="2" charset="2"/>
              </a:rPr>
              <a:t>BGP &amp; Transit</a:t>
            </a:r>
          </a:p>
          <a:p>
            <a:pPr lvl="3"/>
            <a:r>
              <a:rPr lang="en-US" dirty="0">
                <a:sym typeface="Wingdings" panose="05000000000000000000" pitchFamily="2" charset="2"/>
              </a:rPr>
              <a:t>dynamically update routes</a:t>
            </a:r>
          </a:p>
          <a:p>
            <a:pPr lvl="2"/>
            <a:r>
              <a:rPr lang="en-US" dirty="0">
                <a:sym typeface="Wingdings" panose="05000000000000000000" pitchFamily="2" charset="2"/>
              </a:rPr>
              <a:t>Forced Tunneling</a:t>
            </a:r>
          </a:p>
          <a:p>
            <a:pPr lvl="3"/>
            <a:r>
              <a:rPr lang="en-US" dirty="0">
                <a:sym typeface="Wingdings" panose="05000000000000000000" pitchFamily="2" charset="2"/>
              </a:rPr>
              <a:t>re-direct all Internet-bound traffic to on-premises</a:t>
            </a:r>
            <a:endParaRPr lang="en-US" dirty="0"/>
          </a:p>
        </p:txBody>
      </p:sp>
      <p:sp>
        <p:nvSpPr>
          <p:cNvPr id="4" name="Text Placeholder 3"/>
          <p:cNvSpPr>
            <a:spLocks noGrp="1"/>
          </p:cNvSpPr>
          <p:nvPr>
            <p:ph type="body" sz="quarter" idx="11"/>
          </p:nvPr>
        </p:nvSpPr>
        <p:spPr>
          <a:xfrm>
            <a:off x="6675439" y="1212849"/>
            <a:ext cx="5486399" cy="5408613"/>
          </a:xfrm>
        </p:spPr>
        <p:txBody>
          <a:bodyPr>
            <a:normAutofit/>
          </a:bodyPr>
          <a:lstStyle/>
          <a:p>
            <a:r>
              <a:rPr lang="en-US" dirty="0"/>
              <a:t>Policy-Based VPN</a:t>
            </a:r>
          </a:p>
          <a:p>
            <a:pPr lvl="4"/>
            <a:endParaRPr lang="en-US" dirty="0"/>
          </a:p>
          <a:p>
            <a:pPr lvl="1"/>
            <a:r>
              <a:rPr lang="en-US" dirty="0"/>
              <a:t>Traffic Selector: Prefix-to-Prefix</a:t>
            </a:r>
          </a:p>
          <a:p>
            <a:pPr lvl="2"/>
            <a:r>
              <a:rPr lang="en-US" dirty="0"/>
              <a:t>10.1.0.0/16 </a:t>
            </a:r>
            <a:r>
              <a:rPr lang="en-US" dirty="0">
                <a:sym typeface="Wingdings" panose="05000000000000000000" pitchFamily="2" charset="2"/>
              </a:rPr>
              <a:t>10.2.0.0/16</a:t>
            </a:r>
            <a:br>
              <a:rPr lang="en-US" dirty="0">
                <a:sym typeface="Wingdings" panose="05000000000000000000" pitchFamily="2" charset="2"/>
              </a:rPr>
            </a:br>
            <a:r>
              <a:rPr lang="en-US" dirty="0">
                <a:sym typeface="Wingdings" panose="05000000000000000000" pitchFamily="2" charset="2"/>
              </a:rPr>
              <a:t>10.1.0.0/16  10.3.0.0/16</a:t>
            </a:r>
          </a:p>
          <a:p>
            <a:pPr lvl="2"/>
            <a:r>
              <a:rPr lang="en-US" dirty="0">
                <a:sym typeface="Wingdings" panose="05000000000000000000" pitchFamily="2" charset="2"/>
              </a:rPr>
              <a:t>“Firewall”-based VPN</a:t>
            </a:r>
          </a:p>
          <a:p>
            <a:pPr lvl="3"/>
            <a:endParaRPr lang="en-US" dirty="0">
              <a:sym typeface="Wingdings" panose="05000000000000000000" pitchFamily="2" charset="2"/>
            </a:endParaRPr>
          </a:p>
          <a:p>
            <a:pPr lvl="1"/>
            <a:r>
              <a:rPr lang="en-US" dirty="0">
                <a:sym typeface="Wingdings" panose="05000000000000000000" pitchFamily="2" charset="2"/>
              </a:rPr>
              <a:t>Single site only</a:t>
            </a:r>
          </a:p>
          <a:p>
            <a:pPr lvl="2"/>
            <a:endParaRPr lang="en-US" dirty="0">
              <a:sym typeface="Wingdings" panose="05000000000000000000" pitchFamily="2" charset="2"/>
            </a:endParaRPr>
          </a:p>
          <a:p>
            <a:pPr lvl="1"/>
            <a:r>
              <a:rPr lang="en-US" dirty="0">
                <a:sym typeface="Wingdings" panose="05000000000000000000" pitchFamily="2" charset="2"/>
              </a:rPr>
              <a:t>Does not support routing features</a:t>
            </a:r>
            <a:endParaRPr lang="en-US" dirty="0"/>
          </a:p>
        </p:txBody>
      </p:sp>
    </p:spTree>
    <p:extLst>
      <p:ext uri="{BB962C8B-B14F-4D97-AF65-F5344CB8AC3E}">
        <p14:creationId xmlns:p14="http://schemas.microsoft.com/office/powerpoint/2010/main" val="376489955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Secure VPN transit</a:t>
            </a:r>
          </a:p>
        </p:txBody>
      </p:sp>
      <p:sp>
        <p:nvSpPr>
          <p:cNvPr id="2" name="Text Placeholder 1"/>
          <p:cNvSpPr>
            <a:spLocks noGrp="1"/>
          </p:cNvSpPr>
          <p:nvPr>
            <p:ph type="body" sz="quarter" idx="4294967295"/>
          </p:nvPr>
        </p:nvSpPr>
        <p:spPr>
          <a:xfrm>
            <a:off x="0" y="1058863"/>
            <a:ext cx="9829800" cy="1976437"/>
          </a:xfrm>
        </p:spPr>
        <p:txBody>
          <a:bodyPr lIns="182880" tIns="146304" rIns="182880" bIns="146304"/>
          <a:lstStyle/>
          <a:p>
            <a:pPr marL="0" lvl="1" indent="0">
              <a:spcBef>
                <a:spcPts val="1200"/>
              </a:spcBef>
              <a:spcAft>
                <a:spcPts val="1200"/>
              </a:spcAft>
              <a:buNone/>
            </a:pPr>
            <a:r>
              <a:rPr lang="en-US" sz="2800">
                <a:solidFill>
                  <a:schemeClr val="accent6"/>
                </a:solidFill>
              </a:rPr>
              <a:t>BGP for redundant paths and dynamic routing</a:t>
            </a:r>
            <a:br>
              <a:rPr lang="en-US">
                <a:solidFill>
                  <a:schemeClr val="accent6"/>
                </a:solidFill>
              </a:rPr>
            </a:br>
            <a:r>
              <a:rPr lang="en-US">
                <a:solidFill>
                  <a:schemeClr val="bg1"/>
                </a:solidFill>
              </a:rPr>
              <a:t>Automatic shortest path selection and failover</a:t>
            </a:r>
            <a:endParaRPr lang="en-US" sz="2000">
              <a:solidFill>
                <a:schemeClr val="bg1"/>
              </a:solidFill>
            </a:endParaRPr>
          </a:p>
          <a:p>
            <a:pPr marL="0" indent="0">
              <a:buNone/>
            </a:pPr>
            <a:r>
              <a:rPr lang="en-US" sz="2800" b="1">
                <a:solidFill>
                  <a:schemeClr val="accent6"/>
                </a:solidFill>
              </a:rPr>
              <a:t>Transit over Microsoft global network</a:t>
            </a:r>
            <a:br>
              <a:rPr lang="en-US" sz="2800">
                <a:solidFill>
                  <a:schemeClr val="accent6"/>
                </a:solidFill>
              </a:rPr>
            </a:br>
            <a:r>
              <a:rPr lang="en-US" sz="2400">
                <a:solidFill>
                  <a:schemeClr val="bg1"/>
                </a:solidFill>
              </a:rPr>
              <a:t>Secure connectivity using Internet only for “last mile”</a:t>
            </a:r>
            <a:endParaRPr lang="en-US" sz="2400"/>
          </a:p>
        </p:txBody>
      </p:sp>
      <p:sp>
        <p:nvSpPr>
          <p:cNvPr id="9" name="Line 7"/>
          <p:cNvSpPr>
            <a:spLocks noChangeShapeType="1"/>
          </p:cNvSpPr>
          <p:nvPr/>
        </p:nvSpPr>
        <p:spPr bwMode="auto">
          <a:xfrm flipH="1">
            <a:off x="5348810" y="5906229"/>
            <a:ext cx="1661131" cy="0"/>
          </a:xfrm>
          <a:prstGeom prst="line">
            <a:avLst/>
          </a:prstGeom>
          <a:noFill/>
          <a:ln w="19050" cap="rnd">
            <a:solidFill>
              <a:srgbClr val="50505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Freeform 8"/>
          <p:cNvSpPr>
            <a:spLocks/>
          </p:cNvSpPr>
          <p:nvPr/>
        </p:nvSpPr>
        <p:spPr bwMode="auto">
          <a:xfrm>
            <a:off x="7072908" y="5891926"/>
            <a:ext cx="151833" cy="151833"/>
          </a:xfrm>
          <a:custGeom>
            <a:avLst/>
            <a:gdLst>
              <a:gd name="T0" fmla="*/ 150 w 150"/>
              <a:gd name="T1" fmla="*/ 75 h 150"/>
              <a:gd name="T2" fmla="*/ 0 w 150"/>
              <a:gd name="T3" fmla="*/ 150 h 150"/>
              <a:gd name="T4" fmla="*/ 0 w 150"/>
              <a:gd name="T5" fmla="*/ 0 h 150"/>
              <a:gd name="T6" fmla="*/ 150 w 150"/>
              <a:gd name="T7" fmla="*/ 75 h 150"/>
            </a:gdLst>
            <a:ahLst/>
            <a:cxnLst>
              <a:cxn ang="0">
                <a:pos x="T0" y="T1"/>
              </a:cxn>
              <a:cxn ang="0">
                <a:pos x="T2" y="T3"/>
              </a:cxn>
              <a:cxn ang="0">
                <a:pos x="T4" y="T5"/>
              </a:cxn>
              <a:cxn ang="0">
                <a:pos x="T6" y="T7"/>
              </a:cxn>
            </a:cxnLst>
            <a:rect l="0" t="0" r="r" b="b"/>
            <a:pathLst>
              <a:path w="150" h="150">
                <a:moveTo>
                  <a:pt x="150" y="75"/>
                </a:moveTo>
                <a:lnTo>
                  <a:pt x="0" y="150"/>
                </a:lnTo>
                <a:cubicBezTo>
                  <a:pt x="24" y="103"/>
                  <a:pt x="24" y="47"/>
                  <a:pt x="0" y="0"/>
                </a:cubicBezTo>
                <a:lnTo>
                  <a:pt x="150" y="75"/>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Freeform 9"/>
          <p:cNvSpPr>
            <a:spLocks/>
          </p:cNvSpPr>
          <p:nvPr/>
        </p:nvSpPr>
        <p:spPr bwMode="auto">
          <a:xfrm>
            <a:off x="5294324" y="5891926"/>
            <a:ext cx="151833" cy="151833"/>
          </a:xfrm>
          <a:custGeom>
            <a:avLst/>
            <a:gdLst>
              <a:gd name="T0" fmla="*/ 0 w 150"/>
              <a:gd name="T1" fmla="*/ 75 h 150"/>
              <a:gd name="T2" fmla="*/ 150 w 150"/>
              <a:gd name="T3" fmla="*/ 0 h 150"/>
              <a:gd name="T4" fmla="*/ 150 w 150"/>
              <a:gd name="T5" fmla="*/ 150 h 150"/>
              <a:gd name="T6" fmla="*/ 0 w 150"/>
              <a:gd name="T7" fmla="*/ 75 h 150"/>
            </a:gdLst>
            <a:ahLst/>
            <a:cxnLst>
              <a:cxn ang="0">
                <a:pos x="T0" y="T1"/>
              </a:cxn>
              <a:cxn ang="0">
                <a:pos x="T2" y="T3"/>
              </a:cxn>
              <a:cxn ang="0">
                <a:pos x="T4" y="T5"/>
              </a:cxn>
              <a:cxn ang="0">
                <a:pos x="T6" y="T7"/>
              </a:cxn>
            </a:cxnLst>
            <a:rect l="0" t="0" r="r" b="b"/>
            <a:pathLst>
              <a:path w="150" h="150">
                <a:moveTo>
                  <a:pt x="0" y="75"/>
                </a:moveTo>
                <a:lnTo>
                  <a:pt x="150" y="0"/>
                </a:lnTo>
                <a:cubicBezTo>
                  <a:pt x="126" y="47"/>
                  <a:pt x="126" y="103"/>
                  <a:pt x="150" y="150"/>
                </a:cubicBezTo>
                <a:lnTo>
                  <a:pt x="0" y="75"/>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Rectangle 12"/>
          <p:cNvSpPr>
            <a:spLocks noChangeArrowheads="1"/>
          </p:cNvSpPr>
          <p:nvPr/>
        </p:nvSpPr>
        <p:spPr bwMode="auto">
          <a:xfrm>
            <a:off x="8223621" y="3452514"/>
            <a:ext cx="8656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600" b="0" i="0" u="none" strike="noStrike" kern="0" cap="none" spc="0" normalizeH="0" baseline="0" noProof="0">
                <a:ln>
                  <a:noFill/>
                </a:ln>
                <a:gradFill>
                  <a:gsLst>
                    <a:gs pos="5439">
                      <a:srgbClr val="F8F8F8"/>
                    </a:gs>
                    <a:gs pos="10000">
                      <a:srgbClr val="F8F8F8"/>
                    </a:gs>
                  </a:gsLst>
                  <a:lin ang="5400000" scaled="0"/>
                </a:gradFill>
                <a:effectLst/>
                <a:uLnTx/>
                <a:uFillTx/>
                <a:latin typeface="+mn-lt"/>
              </a:rPr>
              <a:t>Full mesh</a:t>
            </a:r>
          </a:p>
        </p:txBody>
      </p:sp>
      <p:sp>
        <p:nvSpPr>
          <p:cNvPr id="15" name="Rectangle 13"/>
          <p:cNvSpPr>
            <a:spLocks noChangeArrowheads="1"/>
          </p:cNvSpPr>
          <p:nvPr/>
        </p:nvSpPr>
        <p:spPr bwMode="auto">
          <a:xfrm>
            <a:off x="7973360" y="3773330"/>
            <a:ext cx="15249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600" b="0" i="0" u="none" strike="noStrike" kern="0" cap="none" spc="0" normalizeH="0" baseline="0" noProof="0">
                <a:ln>
                  <a:noFill/>
                </a:ln>
                <a:gradFill>
                  <a:gsLst>
                    <a:gs pos="5439">
                      <a:srgbClr val="F8F8F8"/>
                    </a:gs>
                    <a:gs pos="10000">
                      <a:srgbClr val="F8F8F8"/>
                    </a:gs>
                  </a:gsLst>
                  <a:lin ang="5400000" scaled="0"/>
                </a:gradFill>
                <a:effectLst/>
                <a:uLnTx/>
                <a:uFillTx/>
                <a:latin typeface="+mn-lt"/>
              </a:rPr>
              <a:t>Redundant paths</a:t>
            </a:r>
          </a:p>
        </p:txBody>
      </p:sp>
      <p:sp>
        <p:nvSpPr>
          <p:cNvPr id="28" name="Line 25"/>
          <p:cNvSpPr>
            <a:spLocks noChangeShapeType="1"/>
          </p:cNvSpPr>
          <p:nvPr/>
        </p:nvSpPr>
        <p:spPr bwMode="auto">
          <a:xfrm flipH="1">
            <a:off x="8638535" y="5870078"/>
            <a:ext cx="1740663" cy="5423"/>
          </a:xfrm>
          <a:prstGeom prst="line">
            <a:avLst/>
          </a:prstGeom>
          <a:noFill/>
          <a:ln w="19050" cap="rnd">
            <a:solidFill>
              <a:srgbClr val="50505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Freeform 27"/>
          <p:cNvSpPr>
            <a:spLocks/>
          </p:cNvSpPr>
          <p:nvPr/>
        </p:nvSpPr>
        <p:spPr bwMode="auto">
          <a:xfrm>
            <a:off x="9039290" y="5891926"/>
            <a:ext cx="153642" cy="151833"/>
          </a:xfrm>
          <a:custGeom>
            <a:avLst/>
            <a:gdLst>
              <a:gd name="T0" fmla="*/ 0 w 151"/>
              <a:gd name="T1" fmla="*/ 76 h 151"/>
              <a:gd name="T2" fmla="*/ 150 w 151"/>
              <a:gd name="T3" fmla="*/ 0 h 151"/>
              <a:gd name="T4" fmla="*/ 151 w 151"/>
              <a:gd name="T5" fmla="*/ 151 h 151"/>
              <a:gd name="T6" fmla="*/ 0 w 151"/>
              <a:gd name="T7" fmla="*/ 76 h 151"/>
            </a:gdLst>
            <a:ahLst/>
            <a:cxnLst>
              <a:cxn ang="0">
                <a:pos x="T0" y="T1"/>
              </a:cxn>
              <a:cxn ang="0">
                <a:pos x="T2" y="T3"/>
              </a:cxn>
              <a:cxn ang="0">
                <a:pos x="T4" y="T5"/>
              </a:cxn>
              <a:cxn ang="0">
                <a:pos x="T6" y="T7"/>
              </a:cxn>
            </a:cxnLst>
            <a:rect l="0" t="0" r="r" b="b"/>
            <a:pathLst>
              <a:path w="151" h="151">
                <a:moveTo>
                  <a:pt x="0" y="76"/>
                </a:moveTo>
                <a:lnTo>
                  <a:pt x="150" y="0"/>
                </a:lnTo>
                <a:cubicBezTo>
                  <a:pt x="127" y="48"/>
                  <a:pt x="127" y="103"/>
                  <a:pt x="151" y="151"/>
                </a:cubicBezTo>
                <a:lnTo>
                  <a:pt x="0" y="7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Line 28"/>
          <p:cNvSpPr>
            <a:spLocks noChangeShapeType="1"/>
          </p:cNvSpPr>
          <p:nvPr/>
        </p:nvSpPr>
        <p:spPr bwMode="auto">
          <a:xfrm flipH="1" flipV="1">
            <a:off x="2057278" y="5873693"/>
            <a:ext cx="1585214" cy="16268"/>
          </a:xfrm>
          <a:prstGeom prst="line">
            <a:avLst/>
          </a:prstGeom>
          <a:noFill/>
          <a:ln w="19050" cap="rnd">
            <a:solidFill>
              <a:srgbClr val="50505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Freeform 29"/>
          <p:cNvSpPr>
            <a:spLocks/>
          </p:cNvSpPr>
          <p:nvPr/>
        </p:nvSpPr>
        <p:spPr bwMode="auto">
          <a:xfrm>
            <a:off x="3326133" y="5891926"/>
            <a:ext cx="153642" cy="151833"/>
          </a:xfrm>
          <a:custGeom>
            <a:avLst/>
            <a:gdLst>
              <a:gd name="T0" fmla="*/ 151 w 151"/>
              <a:gd name="T1" fmla="*/ 77 h 150"/>
              <a:gd name="T2" fmla="*/ 0 w 151"/>
              <a:gd name="T3" fmla="*/ 150 h 150"/>
              <a:gd name="T4" fmla="*/ 1 w 151"/>
              <a:gd name="T5" fmla="*/ 0 h 150"/>
              <a:gd name="T6" fmla="*/ 151 w 151"/>
              <a:gd name="T7" fmla="*/ 77 h 150"/>
            </a:gdLst>
            <a:ahLst/>
            <a:cxnLst>
              <a:cxn ang="0">
                <a:pos x="T0" y="T1"/>
              </a:cxn>
              <a:cxn ang="0">
                <a:pos x="T2" y="T3"/>
              </a:cxn>
              <a:cxn ang="0">
                <a:pos x="T4" y="T5"/>
              </a:cxn>
              <a:cxn ang="0">
                <a:pos x="T6" y="T7"/>
              </a:cxn>
            </a:cxnLst>
            <a:rect l="0" t="0" r="r" b="b"/>
            <a:pathLst>
              <a:path w="151" h="150">
                <a:moveTo>
                  <a:pt x="151" y="77"/>
                </a:moveTo>
                <a:lnTo>
                  <a:pt x="0" y="150"/>
                </a:lnTo>
                <a:cubicBezTo>
                  <a:pt x="24" y="103"/>
                  <a:pt x="25" y="48"/>
                  <a:pt x="1" y="0"/>
                </a:cubicBezTo>
                <a:lnTo>
                  <a:pt x="151" y="77"/>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Rectangle 41"/>
          <p:cNvSpPr>
            <a:spLocks noChangeArrowheads="1"/>
          </p:cNvSpPr>
          <p:nvPr/>
        </p:nvSpPr>
        <p:spPr bwMode="auto">
          <a:xfrm>
            <a:off x="1829415" y="6108066"/>
            <a:ext cx="13608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S2S VPN</a:t>
            </a:r>
          </a:p>
        </p:txBody>
      </p:sp>
      <p:sp>
        <p:nvSpPr>
          <p:cNvPr id="53" name="Rectangle 50"/>
          <p:cNvSpPr>
            <a:spLocks noChangeArrowheads="1"/>
          </p:cNvSpPr>
          <p:nvPr/>
        </p:nvSpPr>
        <p:spPr bwMode="auto">
          <a:xfrm>
            <a:off x="9321155" y="6108066"/>
            <a:ext cx="13684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S2S VPN</a:t>
            </a:r>
          </a:p>
        </p:txBody>
      </p:sp>
      <p:sp>
        <p:nvSpPr>
          <p:cNvPr id="62" name="Line 59"/>
          <p:cNvSpPr>
            <a:spLocks noChangeShapeType="1"/>
          </p:cNvSpPr>
          <p:nvPr/>
        </p:nvSpPr>
        <p:spPr bwMode="auto">
          <a:xfrm flipH="1">
            <a:off x="4880657" y="4225216"/>
            <a:ext cx="1003186" cy="1004993"/>
          </a:xfrm>
          <a:prstGeom prst="line">
            <a:avLst/>
          </a:prstGeom>
          <a:noFill/>
          <a:ln w="19050" cap="rnd">
            <a:solidFill>
              <a:srgbClr val="50505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Freeform 60"/>
          <p:cNvSpPr>
            <a:spLocks/>
          </p:cNvSpPr>
          <p:nvPr/>
        </p:nvSpPr>
        <p:spPr bwMode="auto">
          <a:xfrm>
            <a:off x="5804311" y="4143877"/>
            <a:ext cx="160872" cy="162679"/>
          </a:xfrm>
          <a:custGeom>
            <a:avLst/>
            <a:gdLst>
              <a:gd name="T0" fmla="*/ 159 w 159"/>
              <a:gd name="T1" fmla="*/ 0 h 160"/>
              <a:gd name="T2" fmla="*/ 106 w 159"/>
              <a:gd name="T3" fmla="*/ 160 h 160"/>
              <a:gd name="T4" fmla="*/ 0 w 159"/>
              <a:gd name="T5" fmla="*/ 54 h 160"/>
              <a:gd name="T6" fmla="*/ 159 w 159"/>
              <a:gd name="T7" fmla="*/ 0 h 160"/>
            </a:gdLst>
            <a:ahLst/>
            <a:cxnLst>
              <a:cxn ang="0">
                <a:pos x="T0" y="T1"/>
              </a:cxn>
              <a:cxn ang="0">
                <a:pos x="T2" y="T3"/>
              </a:cxn>
              <a:cxn ang="0">
                <a:pos x="T4" y="T5"/>
              </a:cxn>
              <a:cxn ang="0">
                <a:pos x="T6" y="T7"/>
              </a:cxn>
            </a:cxnLst>
            <a:rect l="0" t="0" r="r" b="b"/>
            <a:pathLst>
              <a:path w="159" h="160">
                <a:moveTo>
                  <a:pt x="159" y="0"/>
                </a:moveTo>
                <a:lnTo>
                  <a:pt x="106" y="160"/>
                </a:lnTo>
                <a:cubicBezTo>
                  <a:pt x="89" y="110"/>
                  <a:pt x="50" y="70"/>
                  <a:pt x="0" y="54"/>
                </a:cubicBezTo>
                <a:lnTo>
                  <a:pt x="15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Freeform 61"/>
          <p:cNvSpPr>
            <a:spLocks/>
          </p:cNvSpPr>
          <p:nvPr/>
        </p:nvSpPr>
        <p:spPr bwMode="auto">
          <a:xfrm>
            <a:off x="4799318" y="5150676"/>
            <a:ext cx="162679" cy="160872"/>
          </a:xfrm>
          <a:custGeom>
            <a:avLst/>
            <a:gdLst>
              <a:gd name="T0" fmla="*/ 0 w 160"/>
              <a:gd name="T1" fmla="*/ 159 h 159"/>
              <a:gd name="T2" fmla="*/ 53 w 160"/>
              <a:gd name="T3" fmla="*/ 0 h 159"/>
              <a:gd name="T4" fmla="*/ 160 w 160"/>
              <a:gd name="T5" fmla="*/ 106 h 159"/>
              <a:gd name="T6" fmla="*/ 0 w 160"/>
              <a:gd name="T7" fmla="*/ 159 h 159"/>
            </a:gdLst>
            <a:ahLst/>
            <a:cxnLst>
              <a:cxn ang="0">
                <a:pos x="T0" y="T1"/>
              </a:cxn>
              <a:cxn ang="0">
                <a:pos x="T2" y="T3"/>
              </a:cxn>
              <a:cxn ang="0">
                <a:pos x="T4" y="T5"/>
              </a:cxn>
              <a:cxn ang="0">
                <a:pos x="T6" y="T7"/>
              </a:cxn>
            </a:cxnLst>
            <a:rect l="0" t="0" r="r" b="b"/>
            <a:pathLst>
              <a:path w="160" h="159">
                <a:moveTo>
                  <a:pt x="0" y="159"/>
                </a:moveTo>
                <a:lnTo>
                  <a:pt x="53" y="0"/>
                </a:lnTo>
                <a:cubicBezTo>
                  <a:pt x="70" y="50"/>
                  <a:pt x="109" y="90"/>
                  <a:pt x="160" y="106"/>
                </a:cubicBezTo>
                <a:lnTo>
                  <a:pt x="0" y="159"/>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Line 62"/>
          <p:cNvSpPr>
            <a:spLocks noChangeShapeType="1"/>
          </p:cNvSpPr>
          <p:nvPr/>
        </p:nvSpPr>
        <p:spPr bwMode="auto">
          <a:xfrm>
            <a:off x="6538172" y="4228831"/>
            <a:ext cx="1019453" cy="1136944"/>
          </a:xfrm>
          <a:prstGeom prst="line">
            <a:avLst/>
          </a:prstGeom>
          <a:noFill/>
          <a:ln w="19050" cap="rnd">
            <a:solidFill>
              <a:srgbClr val="50505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Freeform 63"/>
          <p:cNvSpPr>
            <a:spLocks/>
          </p:cNvSpPr>
          <p:nvPr/>
        </p:nvSpPr>
        <p:spPr bwMode="auto">
          <a:xfrm>
            <a:off x="6460447" y="4142069"/>
            <a:ext cx="159064" cy="164487"/>
          </a:xfrm>
          <a:custGeom>
            <a:avLst/>
            <a:gdLst>
              <a:gd name="T0" fmla="*/ 0 w 157"/>
              <a:gd name="T1" fmla="*/ 0 h 162"/>
              <a:gd name="T2" fmla="*/ 157 w 157"/>
              <a:gd name="T3" fmla="*/ 62 h 162"/>
              <a:gd name="T4" fmla="*/ 45 w 157"/>
              <a:gd name="T5" fmla="*/ 162 h 162"/>
              <a:gd name="T6" fmla="*/ 0 w 157"/>
              <a:gd name="T7" fmla="*/ 0 h 162"/>
            </a:gdLst>
            <a:ahLst/>
            <a:cxnLst>
              <a:cxn ang="0">
                <a:pos x="T0" y="T1"/>
              </a:cxn>
              <a:cxn ang="0">
                <a:pos x="T2" y="T3"/>
              </a:cxn>
              <a:cxn ang="0">
                <a:pos x="T4" y="T5"/>
              </a:cxn>
              <a:cxn ang="0">
                <a:pos x="T6" y="T7"/>
              </a:cxn>
            </a:cxnLst>
            <a:rect l="0" t="0" r="r" b="b"/>
            <a:pathLst>
              <a:path w="157" h="162">
                <a:moveTo>
                  <a:pt x="0" y="0"/>
                </a:moveTo>
                <a:lnTo>
                  <a:pt x="157" y="62"/>
                </a:lnTo>
                <a:cubicBezTo>
                  <a:pt x="106" y="76"/>
                  <a:pt x="64" y="113"/>
                  <a:pt x="45" y="162"/>
                </a:cubicBez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Freeform 64"/>
          <p:cNvSpPr>
            <a:spLocks/>
          </p:cNvSpPr>
          <p:nvPr/>
        </p:nvSpPr>
        <p:spPr bwMode="auto">
          <a:xfrm>
            <a:off x="7478094" y="5288050"/>
            <a:ext cx="157257" cy="164487"/>
          </a:xfrm>
          <a:custGeom>
            <a:avLst/>
            <a:gdLst>
              <a:gd name="T0" fmla="*/ 156 w 156"/>
              <a:gd name="T1" fmla="*/ 162 h 162"/>
              <a:gd name="T2" fmla="*/ 0 w 156"/>
              <a:gd name="T3" fmla="*/ 100 h 162"/>
              <a:gd name="T4" fmla="*/ 112 w 156"/>
              <a:gd name="T5" fmla="*/ 0 h 162"/>
              <a:gd name="T6" fmla="*/ 156 w 156"/>
              <a:gd name="T7" fmla="*/ 162 h 162"/>
            </a:gdLst>
            <a:ahLst/>
            <a:cxnLst>
              <a:cxn ang="0">
                <a:pos x="T0" y="T1"/>
              </a:cxn>
              <a:cxn ang="0">
                <a:pos x="T2" y="T3"/>
              </a:cxn>
              <a:cxn ang="0">
                <a:pos x="T4" y="T5"/>
              </a:cxn>
              <a:cxn ang="0">
                <a:pos x="T6" y="T7"/>
              </a:cxn>
            </a:cxnLst>
            <a:rect l="0" t="0" r="r" b="b"/>
            <a:pathLst>
              <a:path w="156" h="162">
                <a:moveTo>
                  <a:pt x="156" y="162"/>
                </a:moveTo>
                <a:lnTo>
                  <a:pt x="0" y="100"/>
                </a:lnTo>
                <a:cubicBezTo>
                  <a:pt x="51" y="86"/>
                  <a:pt x="92" y="49"/>
                  <a:pt x="112" y="0"/>
                </a:cubicBezTo>
                <a:lnTo>
                  <a:pt x="156" y="162"/>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36" name="Group 135"/>
          <p:cNvGrpSpPr/>
          <p:nvPr/>
        </p:nvGrpSpPr>
        <p:grpSpPr>
          <a:xfrm>
            <a:off x="3609807" y="5356885"/>
            <a:ext cx="1554485" cy="974265"/>
            <a:chOff x="3756366" y="5128570"/>
            <a:chExt cx="1554485" cy="974265"/>
          </a:xfrm>
        </p:grpSpPr>
        <p:sp>
          <p:nvSpPr>
            <p:cNvPr id="23" name="Freeform 20"/>
            <p:cNvSpPr>
              <a:spLocks/>
            </p:cNvSpPr>
            <p:nvPr/>
          </p:nvSpPr>
          <p:spPr bwMode="auto">
            <a:xfrm>
              <a:off x="3756366" y="5128570"/>
              <a:ext cx="1554485" cy="974265"/>
            </a:xfrm>
            <a:custGeom>
              <a:avLst/>
              <a:gdLst>
                <a:gd name="T0" fmla="*/ 1536 w 1536"/>
                <a:gd name="T1" fmla="*/ 781 h 960"/>
                <a:gd name="T2" fmla="*/ 1359 w 1536"/>
                <a:gd name="T3" fmla="*/ 602 h 960"/>
                <a:gd name="T4" fmla="*/ 1337 w 1536"/>
                <a:gd name="T5" fmla="*/ 604 h 960"/>
                <a:gd name="T6" fmla="*/ 1354 w 1536"/>
                <a:gd name="T7" fmla="*/ 478 h 960"/>
                <a:gd name="T8" fmla="*/ 880 w 1536"/>
                <a:gd name="T9" fmla="*/ 0 h 960"/>
                <a:gd name="T10" fmla="*/ 430 w 1536"/>
                <a:gd name="T11" fmla="*/ 326 h 960"/>
                <a:gd name="T12" fmla="*/ 325 w 1536"/>
                <a:gd name="T13" fmla="*/ 308 h 960"/>
                <a:gd name="T14" fmla="*/ 0 w 1536"/>
                <a:gd name="T15" fmla="*/ 634 h 960"/>
                <a:gd name="T16" fmla="*/ 325 w 1536"/>
                <a:gd name="T17" fmla="*/ 960 h 960"/>
                <a:gd name="T18" fmla="*/ 325 w 1536"/>
                <a:gd name="T19" fmla="*/ 960 h 960"/>
                <a:gd name="T20" fmla="*/ 325 w 1536"/>
                <a:gd name="T21" fmla="*/ 960 h 960"/>
                <a:gd name="T22" fmla="*/ 1373 w 1536"/>
                <a:gd name="T23" fmla="*/ 960 h 960"/>
                <a:gd name="T24" fmla="*/ 1373 w 1536"/>
                <a:gd name="T25" fmla="*/ 960 h 960"/>
                <a:gd name="T26" fmla="*/ 1536 w 1536"/>
                <a:gd name="T27" fmla="*/ 781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6" h="960">
                  <a:moveTo>
                    <a:pt x="1536" y="781"/>
                  </a:moveTo>
                  <a:cubicBezTo>
                    <a:pt x="1536" y="683"/>
                    <a:pt x="1457" y="602"/>
                    <a:pt x="1359" y="602"/>
                  </a:cubicBezTo>
                  <a:cubicBezTo>
                    <a:pt x="1351" y="602"/>
                    <a:pt x="1344" y="603"/>
                    <a:pt x="1337" y="604"/>
                  </a:cubicBezTo>
                  <a:cubicBezTo>
                    <a:pt x="1348" y="564"/>
                    <a:pt x="1354" y="521"/>
                    <a:pt x="1354" y="478"/>
                  </a:cubicBezTo>
                  <a:cubicBezTo>
                    <a:pt x="1354" y="214"/>
                    <a:pt x="1142" y="0"/>
                    <a:pt x="880" y="0"/>
                  </a:cubicBezTo>
                  <a:cubicBezTo>
                    <a:pt x="671" y="0"/>
                    <a:pt x="493" y="137"/>
                    <a:pt x="430" y="326"/>
                  </a:cubicBezTo>
                  <a:cubicBezTo>
                    <a:pt x="397" y="314"/>
                    <a:pt x="362" y="308"/>
                    <a:pt x="325" y="308"/>
                  </a:cubicBezTo>
                  <a:cubicBezTo>
                    <a:pt x="146" y="308"/>
                    <a:pt x="0" y="454"/>
                    <a:pt x="0" y="634"/>
                  </a:cubicBezTo>
                  <a:cubicBezTo>
                    <a:pt x="0" y="814"/>
                    <a:pt x="146" y="960"/>
                    <a:pt x="325" y="960"/>
                  </a:cubicBezTo>
                  <a:cubicBezTo>
                    <a:pt x="325" y="960"/>
                    <a:pt x="325" y="960"/>
                    <a:pt x="325" y="960"/>
                  </a:cubicBezTo>
                  <a:lnTo>
                    <a:pt x="325" y="960"/>
                  </a:lnTo>
                  <a:lnTo>
                    <a:pt x="1373" y="960"/>
                  </a:lnTo>
                  <a:lnTo>
                    <a:pt x="1373" y="960"/>
                  </a:lnTo>
                  <a:cubicBezTo>
                    <a:pt x="1464" y="952"/>
                    <a:pt x="1536" y="875"/>
                    <a:pt x="1536" y="781"/>
                  </a:cubicBezTo>
                  <a:close/>
                </a:path>
              </a:pathLst>
            </a:custGeom>
            <a:solidFill>
              <a:schemeClr val="accent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0" name="Rectangle 77"/>
            <p:cNvSpPr>
              <a:spLocks noChangeArrowheads="1"/>
            </p:cNvSpPr>
            <p:nvPr/>
          </p:nvSpPr>
          <p:spPr bwMode="auto">
            <a:xfrm>
              <a:off x="3965137" y="5540998"/>
              <a:ext cx="113694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600" b="0" i="0" u="none" strike="noStrike" kern="0" cap="none" spc="0" normalizeH="0" baseline="0" noProof="0" err="1">
                  <a:ln>
                    <a:noFill/>
                  </a:ln>
                  <a:gradFill>
                    <a:gsLst>
                      <a:gs pos="5439">
                        <a:srgbClr val="F8F8F8"/>
                      </a:gs>
                      <a:gs pos="10000">
                        <a:srgbClr val="F8F8F8"/>
                      </a:gs>
                    </a:gsLst>
                    <a:lin ang="5400000" scaled="0"/>
                  </a:gradFill>
                  <a:effectLst/>
                  <a:uLnTx/>
                  <a:uFillTx/>
                  <a:latin typeface="+mn-lt"/>
                </a:rPr>
                <a:t>VNet</a:t>
              </a:r>
              <a:r>
                <a:rPr kumimoji="0" lang="en-US" altLang="en-US" sz="1600" b="0" i="0" u="none" strike="noStrike" kern="0" cap="none" spc="0" normalizeH="0" baseline="0" noProof="0">
                  <a:ln>
                    <a:noFill/>
                  </a:ln>
                  <a:gradFill>
                    <a:gsLst>
                      <a:gs pos="5439">
                        <a:srgbClr val="F8F8F8"/>
                      </a:gs>
                      <a:gs pos="10000">
                        <a:srgbClr val="F8F8F8"/>
                      </a:gs>
                    </a:gsLst>
                    <a:lin ang="5400000" scaled="0"/>
                  </a:gradFill>
                  <a:effectLst/>
                  <a:uLnTx/>
                  <a:uFillTx/>
                  <a:latin typeface="+mn-lt"/>
                </a:rPr>
                <a:t> 2</a:t>
              </a:r>
            </a:p>
          </p:txBody>
        </p:sp>
        <p:sp>
          <p:nvSpPr>
            <p:cNvPr id="82" name="Rectangle 79"/>
            <p:cNvSpPr>
              <a:spLocks noChangeArrowheads="1"/>
            </p:cNvSpPr>
            <p:nvPr/>
          </p:nvSpPr>
          <p:spPr bwMode="auto">
            <a:xfrm>
              <a:off x="3949959" y="5891053"/>
              <a:ext cx="11672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West US</a:t>
              </a:r>
            </a:p>
          </p:txBody>
        </p:sp>
      </p:grpSp>
      <p:grpSp>
        <p:nvGrpSpPr>
          <p:cNvPr id="145" name="Group 144"/>
          <p:cNvGrpSpPr/>
          <p:nvPr/>
        </p:nvGrpSpPr>
        <p:grpSpPr>
          <a:xfrm>
            <a:off x="3973271" y="2963552"/>
            <a:ext cx="4283872" cy="2250389"/>
            <a:chOff x="3973271" y="2829378"/>
            <a:chExt cx="4283872" cy="2250389"/>
          </a:xfrm>
        </p:grpSpPr>
        <p:sp>
          <p:nvSpPr>
            <p:cNvPr id="85" name="Freeform 82"/>
            <p:cNvSpPr>
              <a:spLocks noEditPoints="1"/>
            </p:cNvSpPr>
            <p:nvPr/>
          </p:nvSpPr>
          <p:spPr bwMode="auto">
            <a:xfrm>
              <a:off x="3973271" y="4761640"/>
              <a:ext cx="4283872" cy="318127"/>
            </a:xfrm>
            <a:custGeom>
              <a:avLst/>
              <a:gdLst>
                <a:gd name="T0" fmla="*/ 54 w 2370"/>
                <a:gd name="T1" fmla="*/ 69 h 176"/>
                <a:gd name="T2" fmla="*/ 108 w 2370"/>
                <a:gd name="T3" fmla="*/ 66 h 176"/>
                <a:gd name="T4" fmla="*/ 59 w 2370"/>
                <a:gd name="T5" fmla="*/ 176 h 176"/>
                <a:gd name="T6" fmla="*/ 0 w 2370"/>
                <a:gd name="T7" fmla="*/ 71 h 176"/>
                <a:gd name="T8" fmla="*/ 54 w 2370"/>
                <a:gd name="T9" fmla="*/ 69 h 176"/>
                <a:gd name="T10" fmla="*/ 2316 w 2370"/>
                <a:gd name="T11" fmla="*/ 1 h 176"/>
                <a:gd name="T12" fmla="*/ 2263 w 2370"/>
                <a:gd name="T13" fmla="*/ 2 h 176"/>
                <a:gd name="T14" fmla="*/ 2317 w 2370"/>
                <a:gd name="T15" fmla="*/ 109 h 176"/>
                <a:gd name="T16" fmla="*/ 2370 w 2370"/>
                <a:gd name="T17" fmla="*/ 0 h 176"/>
                <a:gd name="T18" fmla="*/ 2316 w 2370"/>
                <a:gd name="T19" fmla="*/ 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0" h="176">
                  <a:moveTo>
                    <a:pt x="54" y="69"/>
                  </a:moveTo>
                  <a:lnTo>
                    <a:pt x="108" y="66"/>
                  </a:lnTo>
                  <a:lnTo>
                    <a:pt x="59" y="176"/>
                  </a:lnTo>
                  <a:lnTo>
                    <a:pt x="0" y="71"/>
                  </a:lnTo>
                  <a:lnTo>
                    <a:pt x="54" y="69"/>
                  </a:lnTo>
                  <a:close/>
                  <a:moveTo>
                    <a:pt x="2316" y="1"/>
                  </a:moveTo>
                  <a:lnTo>
                    <a:pt x="2263" y="2"/>
                  </a:lnTo>
                  <a:lnTo>
                    <a:pt x="2317" y="109"/>
                  </a:lnTo>
                  <a:lnTo>
                    <a:pt x="2370" y="0"/>
                  </a:lnTo>
                  <a:lnTo>
                    <a:pt x="2316" y="1"/>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 name="Freeform 83"/>
            <p:cNvSpPr>
              <a:spLocks noEditPoints="1"/>
            </p:cNvSpPr>
            <p:nvPr/>
          </p:nvSpPr>
          <p:spPr bwMode="auto">
            <a:xfrm>
              <a:off x="3973271" y="2829378"/>
              <a:ext cx="4283872" cy="2250389"/>
            </a:xfrm>
            <a:custGeom>
              <a:avLst/>
              <a:gdLst>
                <a:gd name="T0" fmla="*/ 96 w 4231"/>
                <a:gd name="T1" fmla="*/ 2027 h 2218"/>
                <a:gd name="T2" fmla="*/ 2114 w 4231"/>
                <a:gd name="T3" fmla="*/ 2 h 2218"/>
                <a:gd name="T4" fmla="*/ 4135 w 4231"/>
                <a:gd name="T5" fmla="*/ 1906 h 2218"/>
                <a:gd name="T6" fmla="*/ 96 w 4231"/>
                <a:gd name="T7" fmla="*/ 2027 h 2218"/>
                <a:gd name="T8" fmla="*/ 192 w 4231"/>
                <a:gd name="T9" fmla="*/ 2022 h 2218"/>
                <a:gd name="T10" fmla="*/ 105 w 4231"/>
                <a:gd name="T11" fmla="*/ 2218 h 2218"/>
                <a:gd name="T12" fmla="*/ 0 w 4231"/>
                <a:gd name="T13" fmla="*/ 2031 h 2218"/>
                <a:gd name="T14" fmla="*/ 96 w 4231"/>
                <a:gd name="T15" fmla="*/ 2027 h 2218"/>
                <a:gd name="T16" fmla="*/ 4135 w 4231"/>
                <a:gd name="T17" fmla="*/ 1906 h 2218"/>
                <a:gd name="T18" fmla="*/ 4040 w 4231"/>
                <a:gd name="T19" fmla="*/ 1907 h 2218"/>
                <a:gd name="T20" fmla="*/ 4137 w 4231"/>
                <a:gd name="T21" fmla="*/ 2098 h 2218"/>
                <a:gd name="T22" fmla="*/ 4231 w 4231"/>
                <a:gd name="T23" fmla="*/ 1905 h 2218"/>
                <a:gd name="T24" fmla="*/ 4135 w 4231"/>
                <a:gd name="T25" fmla="*/ 1906 h 2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1" h="2218">
                  <a:moveTo>
                    <a:pt x="96" y="2027"/>
                  </a:moveTo>
                  <a:cubicBezTo>
                    <a:pt x="94" y="910"/>
                    <a:pt x="998" y="4"/>
                    <a:pt x="2114" y="2"/>
                  </a:cubicBezTo>
                  <a:cubicBezTo>
                    <a:pt x="3186" y="0"/>
                    <a:pt x="4074" y="836"/>
                    <a:pt x="4135" y="1906"/>
                  </a:cubicBezTo>
                  <a:moveTo>
                    <a:pt x="96" y="2027"/>
                  </a:moveTo>
                  <a:lnTo>
                    <a:pt x="192" y="2022"/>
                  </a:lnTo>
                  <a:lnTo>
                    <a:pt x="105" y="2218"/>
                  </a:lnTo>
                  <a:lnTo>
                    <a:pt x="0" y="2031"/>
                  </a:lnTo>
                  <a:lnTo>
                    <a:pt x="96" y="2027"/>
                  </a:lnTo>
                  <a:close/>
                  <a:moveTo>
                    <a:pt x="4135" y="1906"/>
                  </a:moveTo>
                  <a:lnTo>
                    <a:pt x="4040" y="1907"/>
                  </a:lnTo>
                  <a:lnTo>
                    <a:pt x="4137" y="2098"/>
                  </a:lnTo>
                  <a:lnTo>
                    <a:pt x="4231" y="1905"/>
                  </a:lnTo>
                  <a:lnTo>
                    <a:pt x="4135" y="1906"/>
                  </a:lnTo>
                  <a:close/>
                </a:path>
              </a:pathLst>
            </a:custGeom>
            <a:ln w="25400" cap="sq">
              <a:solidFill>
                <a:schemeClr val="accent6"/>
              </a:solidFill>
              <a:miter lim="800000"/>
              <a:headEnd type="triangle" w="lg" len="med"/>
              <a:tailEnd type="triangle" w="lg" len="me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87" name="Freeform 84"/>
          <p:cNvSpPr>
            <a:spLocks noEditPoints="1"/>
          </p:cNvSpPr>
          <p:nvPr/>
        </p:nvSpPr>
        <p:spPr bwMode="auto">
          <a:xfrm>
            <a:off x="4079917" y="6544527"/>
            <a:ext cx="4081428" cy="195214"/>
          </a:xfrm>
          <a:custGeom>
            <a:avLst/>
            <a:gdLst>
              <a:gd name="T0" fmla="*/ 109 w 2258"/>
              <a:gd name="T1" fmla="*/ 0 h 108"/>
              <a:gd name="T2" fmla="*/ 109 w 2258"/>
              <a:gd name="T3" fmla="*/ 108 h 108"/>
              <a:gd name="T4" fmla="*/ 0 w 2258"/>
              <a:gd name="T5" fmla="*/ 54 h 108"/>
              <a:gd name="T6" fmla="*/ 109 w 2258"/>
              <a:gd name="T7" fmla="*/ 0 h 108"/>
              <a:gd name="T8" fmla="*/ 2150 w 2258"/>
              <a:gd name="T9" fmla="*/ 0 h 108"/>
              <a:gd name="T10" fmla="*/ 2150 w 2258"/>
              <a:gd name="T11" fmla="*/ 108 h 108"/>
              <a:gd name="T12" fmla="*/ 2258 w 2258"/>
              <a:gd name="T13" fmla="*/ 54 h 108"/>
              <a:gd name="T14" fmla="*/ 2150 w 2258"/>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8" h="108">
                <a:moveTo>
                  <a:pt x="109" y="0"/>
                </a:moveTo>
                <a:lnTo>
                  <a:pt x="109" y="108"/>
                </a:lnTo>
                <a:lnTo>
                  <a:pt x="0" y="54"/>
                </a:lnTo>
                <a:lnTo>
                  <a:pt x="109" y="0"/>
                </a:lnTo>
                <a:close/>
                <a:moveTo>
                  <a:pt x="2150" y="0"/>
                </a:moveTo>
                <a:lnTo>
                  <a:pt x="2150" y="108"/>
                </a:lnTo>
                <a:lnTo>
                  <a:pt x="2258" y="54"/>
                </a:lnTo>
                <a:lnTo>
                  <a:pt x="2150" y="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8" name="Freeform 85"/>
          <p:cNvSpPr>
            <a:spLocks noEditPoints="1"/>
          </p:cNvSpPr>
          <p:nvPr/>
        </p:nvSpPr>
        <p:spPr bwMode="auto">
          <a:xfrm>
            <a:off x="4079917" y="6544527"/>
            <a:ext cx="4081428" cy="195214"/>
          </a:xfrm>
          <a:custGeom>
            <a:avLst/>
            <a:gdLst>
              <a:gd name="T0" fmla="*/ 109 w 2258"/>
              <a:gd name="T1" fmla="*/ 0 h 108"/>
              <a:gd name="T2" fmla="*/ 109 w 2258"/>
              <a:gd name="T3" fmla="*/ 108 h 108"/>
              <a:gd name="T4" fmla="*/ 0 w 2258"/>
              <a:gd name="T5" fmla="*/ 54 h 108"/>
              <a:gd name="T6" fmla="*/ 109 w 2258"/>
              <a:gd name="T7" fmla="*/ 0 h 108"/>
              <a:gd name="T8" fmla="*/ 2150 w 2258"/>
              <a:gd name="T9" fmla="*/ 0 h 108"/>
              <a:gd name="T10" fmla="*/ 2150 w 2258"/>
              <a:gd name="T11" fmla="*/ 108 h 108"/>
              <a:gd name="T12" fmla="*/ 2258 w 2258"/>
              <a:gd name="T13" fmla="*/ 54 h 108"/>
              <a:gd name="T14" fmla="*/ 2150 w 2258"/>
              <a:gd name="T15" fmla="*/ 0 h 108"/>
              <a:gd name="T16" fmla="*/ 109 w 2258"/>
              <a:gd name="T17" fmla="*/ 54 h 108"/>
              <a:gd name="T18" fmla="*/ 2150 w 2258"/>
              <a:gd name="T19" fmla="*/ 54 h 108"/>
              <a:gd name="T20" fmla="*/ 109 w 2258"/>
              <a:gd name="T2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8" h="108">
                <a:moveTo>
                  <a:pt x="109" y="0"/>
                </a:moveTo>
                <a:lnTo>
                  <a:pt x="109" y="108"/>
                </a:lnTo>
                <a:lnTo>
                  <a:pt x="0" y="54"/>
                </a:lnTo>
                <a:lnTo>
                  <a:pt x="109" y="0"/>
                </a:lnTo>
                <a:close/>
                <a:moveTo>
                  <a:pt x="2150" y="0"/>
                </a:moveTo>
                <a:lnTo>
                  <a:pt x="2150" y="108"/>
                </a:lnTo>
                <a:lnTo>
                  <a:pt x="2258" y="54"/>
                </a:lnTo>
                <a:lnTo>
                  <a:pt x="2150" y="0"/>
                </a:lnTo>
                <a:close/>
                <a:moveTo>
                  <a:pt x="109" y="54"/>
                </a:moveTo>
                <a:lnTo>
                  <a:pt x="2150" y="54"/>
                </a:lnTo>
                <a:lnTo>
                  <a:pt x="109" y="54"/>
                </a:lnTo>
                <a:close/>
              </a:path>
            </a:pathLst>
          </a:custGeom>
          <a:ln w="25400" cap="sq">
            <a:solidFill>
              <a:schemeClr val="accent6"/>
            </a:solidFill>
            <a:miter lim="800000"/>
            <a:headEnd type="triangle" w="lg" len="med"/>
            <a:tailEnd type="triangle" w="lg" len="me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Freeform 26"/>
          <p:cNvSpPr>
            <a:spLocks/>
          </p:cNvSpPr>
          <p:nvPr/>
        </p:nvSpPr>
        <p:spPr bwMode="auto">
          <a:xfrm>
            <a:off x="10819683" y="5891021"/>
            <a:ext cx="151833" cy="153642"/>
          </a:xfrm>
          <a:custGeom>
            <a:avLst/>
            <a:gdLst>
              <a:gd name="T0" fmla="*/ 150 w 150"/>
              <a:gd name="T1" fmla="*/ 74 h 150"/>
              <a:gd name="T2" fmla="*/ 1 w 150"/>
              <a:gd name="T3" fmla="*/ 150 h 150"/>
              <a:gd name="T4" fmla="*/ 0 w 150"/>
              <a:gd name="T5" fmla="*/ 0 h 150"/>
              <a:gd name="T6" fmla="*/ 150 w 150"/>
              <a:gd name="T7" fmla="*/ 74 h 150"/>
            </a:gdLst>
            <a:ahLst/>
            <a:cxnLst>
              <a:cxn ang="0">
                <a:pos x="T0" y="T1"/>
              </a:cxn>
              <a:cxn ang="0">
                <a:pos x="T2" y="T3"/>
              </a:cxn>
              <a:cxn ang="0">
                <a:pos x="T4" y="T5"/>
              </a:cxn>
              <a:cxn ang="0">
                <a:pos x="T6" y="T7"/>
              </a:cxn>
            </a:cxnLst>
            <a:rect l="0" t="0" r="r" b="b"/>
            <a:pathLst>
              <a:path w="150" h="150">
                <a:moveTo>
                  <a:pt x="150" y="74"/>
                </a:moveTo>
                <a:lnTo>
                  <a:pt x="1" y="150"/>
                </a:lnTo>
                <a:cubicBezTo>
                  <a:pt x="24" y="102"/>
                  <a:pt x="24" y="47"/>
                  <a:pt x="0" y="0"/>
                </a:cubicBezTo>
                <a:lnTo>
                  <a:pt x="150" y="7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11" name="Group 110"/>
          <p:cNvGrpSpPr/>
          <p:nvPr/>
        </p:nvGrpSpPr>
        <p:grpSpPr>
          <a:xfrm>
            <a:off x="11090900" y="4837972"/>
            <a:ext cx="864019" cy="2012090"/>
            <a:chOff x="10914669" y="4703798"/>
            <a:chExt cx="864019" cy="2012090"/>
          </a:xfrm>
        </p:grpSpPr>
        <p:sp>
          <p:nvSpPr>
            <p:cNvPr id="16" name="Freeform 14"/>
            <p:cNvSpPr>
              <a:spLocks noEditPoints="1"/>
            </p:cNvSpPr>
            <p:nvPr/>
          </p:nvSpPr>
          <p:spPr bwMode="auto">
            <a:xfrm>
              <a:off x="10957154" y="4994812"/>
              <a:ext cx="779051" cy="1243588"/>
            </a:xfrm>
            <a:custGeom>
              <a:avLst/>
              <a:gdLst>
                <a:gd name="T0" fmla="*/ 222 w 431"/>
                <a:gd name="T1" fmla="*/ 688 h 688"/>
                <a:gd name="T2" fmla="*/ 0 w 431"/>
                <a:gd name="T3" fmla="*/ 0 h 688"/>
                <a:gd name="T4" fmla="*/ 183 w 431"/>
                <a:gd name="T5" fmla="*/ 290 h 688"/>
                <a:gd name="T6" fmla="*/ 124 w 431"/>
                <a:gd name="T7" fmla="*/ 231 h 688"/>
                <a:gd name="T8" fmla="*/ 183 w 431"/>
                <a:gd name="T9" fmla="*/ 290 h 688"/>
                <a:gd name="T10" fmla="*/ 35 w 431"/>
                <a:gd name="T11" fmla="*/ 143 h 688"/>
                <a:gd name="T12" fmla="*/ 94 w 431"/>
                <a:gd name="T13" fmla="*/ 202 h 688"/>
                <a:gd name="T14" fmla="*/ 125 w 431"/>
                <a:gd name="T15" fmla="*/ 202 h 688"/>
                <a:gd name="T16" fmla="*/ 184 w 431"/>
                <a:gd name="T17" fmla="*/ 143 h 688"/>
                <a:gd name="T18" fmla="*/ 125 w 431"/>
                <a:gd name="T19" fmla="*/ 202 h 688"/>
                <a:gd name="T20" fmla="*/ 183 w 431"/>
                <a:gd name="T21" fmla="*/ 54 h 688"/>
                <a:gd name="T22" fmla="*/ 124 w 431"/>
                <a:gd name="T23" fmla="*/ 113 h 688"/>
                <a:gd name="T24" fmla="*/ 36 w 431"/>
                <a:gd name="T25" fmla="*/ 54 h 688"/>
                <a:gd name="T26" fmla="*/ 95 w 431"/>
                <a:gd name="T27" fmla="*/ 113 h 688"/>
                <a:gd name="T28" fmla="*/ 36 w 431"/>
                <a:gd name="T29" fmla="*/ 54 h 688"/>
                <a:gd name="T30" fmla="*/ 95 w 431"/>
                <a:gd name="T31" fmla="*/ 231 h 688"/>
                <a:gd name="T32" fmla="*/ 36 w 431"/>
                <a:gd name="T33" fmla="*/ 290 h 688"/>
                <a:gd name="T34" fmla="*/ 183 w 431"/>
                <a:gd name="T35" fmla="*/ 558 h 688"/>
                <a:gd name="T36" fmla="*/ 124 w 431"/>
                <a:gd name="T37" fmla="*/ 499 h 688"/>
                <a:gd name="T38" fmla="*/ 183 w 431"/>
                <a:gd name="T39" fmla="*/ 558 h 688"/>
                <a:gd name="T40" fmla="*/ 35 w 431"/>
                <a:gd name="T41" fmla="*/ 410 h 688"/>
                <a:gd name="T42" fmla="*/ 94 w 431"/>
                <a:gd name="T43" fmla="*/ 469 h 688"/>
                <a:gd name="T44" fmla="*/ 125 w 431"/>
                <a:gd name="T45" fmla="*/ 469 h 688"/>
                <a:gd name="T46" fmla="*/ 184 w 431"/>
                <a:gd name="T47" fmla="*/ 410 h 688"/>
                <a:gd name="T48" fmla="*/ 125 w 431"/>
                <a:gd name="T49" fmla="*/ 469 h 688"/>
                <a:gd name="T50" fmla="*/ 183 w 431"/>
                <a:gd name="T51" fmla="*/ 321 h 688"/>
                <a:gd name="T52" fmla="*/ 124 w 431"/>
                <a:gd name="T53" fmla="*/ 381 h 688"/>
                <a:gd name="T54" fmla="*/ 36 w 431"/>
                <a:gd name="T55" fmla="*/ 321 h 688"/>
                <a:gd name="T56" fmla="*/ 95 w 431"/>
                <a:gd name="T57" fmla="*/ 381 h 688"/>
                <a:gd name="T58" fmla="*/ 36 w 431"/>
                <a:gd name="T59" fmla="*/ 321 h 688"/>
                <a:gd name="T60" fmla="*/ 95 w 431"/>
                <a:gd name="T61" fmla="*/ 499 h 688"/>
                <a:gd name="T62" fmla="*/ 36 w 431"/>
                <a:gd name="T63" fmla="*/ 558 h 688"/>
                <a:gd name="T64" fmla="*/ 405 w 431"/>
                <a:gd name="T65" fmla="*/ 225 h 688"/>
                <a:gd name="T66" fmla="*/ 372 w 431"/>
                <a:gd name="T67" fmla="*/ 154 h 688"/>
                <a:gd name="T68" fmla="*/ 349 w 431"/>
                <a:gd name="T69" fmla="*/ 85 h 688"/>
                <a:gd name="T70" fmla="*/ 330 w 431"/>
                <a:gd name="T71" fmla="*/ 21 h 688"/>
                <a:gd name="T72" fmla="*/ 307 w 431"/>
                <a:gd name="T73" fmla="*/ 85 h 688"/>
                <a:gd name="T74" fmla="*/ 275 w 431"/>
                <a:gd name="T75" fmla="*/ 154 h 688"/>
                <a:gd name="T76" fmla="*/ 249 w 431"/>
                <a:gd name="T77" fmla="*/ 225 h 688"/>
                <a:gd name="T78" fmla="*/ 431 w 431"/>
                <a:gd name="T79" fmla="*/ 688 h 688"/>
                <a:gd name="T80" fmla="*/ 405 w 431"/>
                <a:gd name="T81" fmla="*/ 225 h 688"/>
                <a:gd name="T82" fmla="*/ 279 w 431"/>
                <a:gd name="T83" fmla="*/ 503 h 688"/>
                <a:gd name="T84" fmla="*/ 338 w 431"/>
                <a:gd name="T85" fmla="*/ 444 h 688"/>
                <a:gd name="T86" fmla="*/ 338 w 431"/>
                <a:gd name="T87" fmla="*/ 322 h 688"/>
                <a:gd name="T88" fmla="*/ 279 w 431"/>
                <a:gd name="T89" fmla="*/ 263 h 688"/>
                <a:gd name="T90" fmla="*/ 338 w 431"/>
                <a:gd name="T91" fmla="*/ 322 h 688"/>
                <a:gd name="T92" fmla="*/ 348 w 431"/>
                <a:gd name="T93" fmla="*/ 412 h 688"/>
                <a:gd name="T94" fmla="*/ 407 w 431"/>
                <a:gd name="T95" fmla="*/ 353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1" h="688">
                  <a:moveTo>
                    <a:pt x="0" y="688"/>
                  </a:moveTo>
                  <a:lnTo>
                    <a:pt x="222" y="688"/>
                  </a:lnTo>
                  <a:lnTo>
                    <a:pt x="222" y="0"/>
                  </a:lnTo>
                  <a:lnTo>
                    <a:pt x="0" y="0"/>
                  </a:lnTo>
                  <a:lnTo>
                    <a:pt x="0" y="688"/>
                  </a:lnTo>
                  <a:close/>
                  <a:moveTo>
                    <a:pt x="183" y="290"/>
                  </a:moveTo>
                  <a:lnTo>
                    <a:pt x="124" y="290"/>
                  </a:lnTo>
                  <a:lnTo>
                    <a:pt x="124" y="231"/>
                  </a:lnTo>
                  <a:lnTo>
                    <a:pt x="183" y="231"/>
                  </a:lnTo>
                  <a:lnTo>
                    <a:pt x="183" y="290"/>
                  </a:lnTo>
                  <a:close/>
                  <a:moveTo>
                    <a:pt x="35" y="202"/>
                  </a:moveTo>
                  <a:lnTo>
                    <a:pt x="35" y="143"/>
                  </a:lnTo>
                  <a:lnTo>
                    <a:pt x="94" y="143"/>
                  </a:lnTo>
                  <a:lnTo>
                    <a:pt x="94" y="202"/>
                  </a:lnTo>
                  <a:lnTo>
                    <a:pt x="35" y="202"/>
                  </a:lnTo>
                  <a:close/>
                  <a:moveTo>
                    <a:pt x="125" y="202"/>
                  </a:moveTo>
                  <a:lnTo>
                    <a:pt x="125" y="143"/>
                  </a:lnTo>
                  <a:lnTo>
                    <a:pt x="184" y="143"/>
                  </a:lnTo>
                  <a:lnTo>
                    <a:pt x="184" y="202"/>
                  </a:lnTo>
                  <a:lnTo>
                    <a:pt x="125" y="202"/>
                  </a:lnTo>
                  <a:close/>
                  <a:moveTo>
                    <a:pt x="124" y="54"/>
                  </a:moveTo>
                  <a:lnTo>
                    <a:pt x="183" y="54"/>
                  </a:lnTo>
                  <a:lnTo>
                    <a:pt x="183" y="113"/>
                  </a:lnTo>
                  <a:lnTo>
                    <a:pt x="124" y="113"/>
                  </a:lnTo>
                  <a:lnTo>
                    <a:pt x="124" y="54"/>
                  </a:lnTo>
                  <a:close/>
                  <a:moveTo>
                    <a:pt x="36" y="54"/>
                  </a:moveTo>
                  <a:lnTo>
                    <a:pt x="95" y="54"/>
                  </a:lnTo>
                  <a:lnTo>
                    <a:pt x="95" y="113"/>
                  </a:lnTo>
                  <a:lnTo>
                    <a:pt x="36" y="113"/>
                  </a:lnTo>
                  <a:lnTo>
                    <a:pt x="36" y="54"/>
                  </a:lnTo>
                  <a:close/>
                  <a:moveTo>
                    <a:pt x="36" y="231"/>
                  </a:moveTo>
                  <a:lnTo>
                    <a:pt x="95" y="231"/>
                  </a:lnTo>
                  <a:lnTo>
                    <a:pt x="95" y="290"/>
                  </a:lnTo>
                  <a:lnTo>
                    <a:pt x="36" y="290"/>
                  </a:lnTo>
                  <a:lnTo>
                    <a:pt x="36" y="231"/>
                  </a:lnTo>
                  <a:close/>
                  <a:moveTo>
                    <a:pt x="183" y="558"/>
                  </a:moveTo>
                  <a:lnTo>
                    <a:pt x="124" y="558"/>
                  </a:lnTo>
                  <a:lnTo>
                    <a:pt x="124" y="499"/>
                  </a:lnTo>
                  <a:lnTo>
                    <a:pt x="183" y="499"/>
                  </a:lnTo>
                  <a:lnTo>
                    <a:pt x="183" y="558"/>
                  </a:lnTo>
                  <a:close/>
                  <a:moveTo>
                    <a:pt x="35" y="469"/>
                  </a:moveTo>
                  <a:lnTo>
                    <a:pt x="35" y="410"/>
                  </a:lnTo>
                  <a:lnTo>
                    <a:pt x="94" y="410"/>
                  </a:lnTo>
                  <a:lnTo>
                    <a:pt x="94" y="469"/>
                  </a:lnTo>
                  <a:lnTo>
                    <a:pt x="35" y="469"/>
                  </a:lnTo>
                  <a:close/>
                  <a:moveTo>
                    <a:pt x="125" y="469"/>
                  </a:moveTo>
                  <a:lnTo>
                    <a:pt x="125" y="410"/>
                  </a:lnTo>
                  <a:lnTo>
                    <a:pt x="184" y="410"/>
                  </a:lnTo>
                  <a:lnTo>
                    <a:pt x="184" y="469"/>
                  </a:lnTo>
                  <a:lnTo>
                    <a:pt x="125" y="469"/>
                  </a:lnTo>
                  <a:close/>
                  <a:moveTo>
                    <a:pt x="124" y="321"/>
                  </a:moveTo>
                  <a:lnTo>
                    <a:pt x="183" y="321"/>
                  </a:lnTo>
                  <a:lnTo>
                    <a:pt x="183" y="381"/>
                  </a:lnTo>
                  <a:lnTo>
                    <a:pt x="124" y="381"/>
                  </a:lnTo>
                  <a:lnTo>
                    <a:pt x="124" y="321"/>
                  </a:lnTo>
                  <a:close/>
                  <a:moveTo>
                    <a:pt x="36" y="321"/>
                  </a:moveTo>
                  <a:lnTo>
                    <a:pt x="95" y="321"/>
                  </a:lnTo>
                  <a:lnTo>
                    <a:pt x="95" y="381"/>
                  </a:lnTo>
                  <a:lnTo>
                    <a:pt x="36" y="381"/>
                  </a:lnTo>
                  <a:lnTo>
                    <a:pt x="36" y="321"/>
                  </a:lnTo>
                  <a:close/>
                  <a:moveTo>
                    <a:pt x="36" y="499"/>
                  </a:moveTo>
                  <a:lnTo>
                    <a:pt x="95" y="499"/>
                  </a:lnTo>
                  <a:lnTo>
                    <a:pt x="95" y="558"/>
                  </a:lnTo>
                  <a:lnTo>
                    <a:pt x="36" y="558"/>
                  </a:lnTo>
                  <a:lnTo>
                    <a:pt x="36" y="499"/>
                  </a:lnTo>
                  <a:close/>
                  <a:moveTo>
                    <a:pt x="405" y="225"/>
                  </a:moveTo>
                  <a:lnTo>
                    <a:pt x="405" y="154"/>
                  </a:lnTo>
                  <a:lnTo>
                    <a:pt x="372" y="154"/>
                  </a:lnTo>
                  <a:lnTo>
                    <a:pt x="372" y="85"/>
                  </a:lnTo>
                  <a:lnTo>
                    <a:pt x="349" y="85"/>
                  </a:lnTo>
                  <a:lnTo>
                    <a:pt x="349" y="21"/>
                  </a:lnTo>
                  <a:lnTo>
                    <a:pt x="330" y="21"/>
                  </a:lnTo>
                  <a:lnTo>
                    <a:pt x="330" y="85"/>
                  </a:lnTo>
                  <a:lnTo>
                    <a:pt x="307" y="85"/>
                  </a:lnTo>
                  <a:lnTo>
                    <a:pt x="307" y="154"/>
                  </a:lnTo>
                  <a:lnTo>
                    <a:pt x="275" y="154"/>
                  </a:lnTo>
                  <a:lnTo>
                    <a:pt x="275" y="225"/>
                  </a:lnTo>
                  <a:lnTo>
                    <a:pt x="249" y="225"/>
                  </a:lnTo>
                  <a:lnTo>
                    <a:pt x="249" y="688"/>
                  </a:lnTo>
                  <a:lnTo>
                    <a:pt x="431" y="688"/>
                  </a:lnTo>
                  <a:lnTo>
                    <a:pt x="431" y="225"/>
                  </a:lnTo>
                  <a:lnTo>
                    <a:pt x="405" y="225"/>
                  </a:lnTo>
                  <a:close/>
                  <a:moveTo>
                    <a:pt x="338" y="503"/>
                  </a:moveTo>
                  <a:lnTo>
                    <a:pt x="279" y="503"/>
                  </a:lnTo>
                  <a:lnTo>
                    <a:pt x="279" y="444"/>
                  </a:lnTo>
                  <a:lnTo>
                    <a:pt x="338" y="444"/>
                  </a:lnTo>
                  <a:lnTo>
                    <a:pt x="338" y="503"/>
                  </a:lnTo>
                  <a:close/>
                  <a:moveTo>
                    <a:pt x="338" y="322"/>
                  </a:moveTo>
                  <a:lnTo>
                    <a:pt x="279" y="322"/>
                  </a:lnTo>
                  <a:lnTo>
                    <a:pt x="279" y="263"/>
                  </a:lnTo>
                  <a:lnTo>
                    <a:pt x="338" y="263"/>
                  </a:lnTo>
                  <a:lnTo>
                    <a:pt x="338" y="322"/>
                  </a:lnTo>
                  <a:close/>
                  <a:moveTo>
                    <a:pt x="407" y="412"/>
                  </a:moveTo>
                  <a:lnTo>
                    <a:pt x="348" y="412"/>
                  </a:lnTo>
                  <a:lnTo>
                    <a:pt x="348" y="353"/>
                  </a:lnTo>
                  <a:lnTo>
                    <a:pt x="407" y="353"/>
                  </a:lnTo>
                  <a:lnTo>
                    <a:pt x="407" y="4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Rectangle 15"/>
            <p:cNvSpPr>
              <a:spLocks noChangeArrowheads="1"/>
            </p:cNvSpPr>
            <p:nvPr/>
          </p:nvSpPr>
          <p:spPr bwMode="auto">
            <a:xfrm>
              <a:off x="10914669" y="6299857"/>
              <a:ext cx="8640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On-Premises</a:t>
              </a:r>
            </a:p>
          </p:txBody>
        </p:sp>
        <p:sp>
          <p:nvSpPr>
            <p:cNvPr id="19" name="Rectangle 16"/>
            <p:cNvSpPr>
              <a:spLocks noChangeArrowheads="1"/>
            </p:cNvSpPr>
            <p:nvPr/>
          </p:nvSpPr>
          <p:spPr bwMode="auto">
            <a:xfrm>
              <a:off x="11158936" y="6531222"/>
              <a:ext cx="3754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Site 5</a:t>
              </a:r>
            </a:p>
          </p:txBody>
        </p:sp>
        <p:grpSp>
          <p:nvGrpSpPr>
            <p:cNvPr id="110" name="Group 109"/>
            <p:cNvGrpSpPr/>
            <p:nvPr/>
          </p:nvGrpSpPr>
          <p:grpSpPr>
            <a:xfrm>
              <a:off x="10948497" y="4703798"/>
              <a:ext cx="796365" cy="184666"/>
              <a:chOff x="10876162" y="4703798"/>
              <a:chExt cx="796365" cy="184666"/>
            </a:xfrm>
          </p:grpSpPr>
          <p:sp>
            <p:nvSpPr>
              <p:cNvPr id="95" name="Rectangle 92"/>
              <p:cNvSpPr>
                <a:spLocks noChangeArrowheads="1"/>
              </p:cNvSpPr>
              <p:nvPr/>
            </p:nvSpPr>
            <p:spPr bwMode="auto">
              <a:xfrm>
                <a:off x="10876162" y="4703798"/>
                <a:ext cx="3382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 </a:t>
                </a:r>
              </a:p>
            </p:txBody>
          </p:sp>
          <p:sp>
            <p:nvSpPr>
              <p:cNvPr id="96" name="Rectangle 93"/>
              <p:cNvSpPr>
                <a:spLocks noChangeArrowheads="1"/>
              </p:cNvSpPr>
              <p:nvPr/>
            </p:nvSpPr>
            <p:spPr bwMode="auto">
              <a:xfrm>
                <a:off x="11255746" y="4703798"/>
                <a:ext cx="4167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65050</a:t>
                </a:r>
              </a:p>
            </p:txBody>
          </p:sp>
        </p:grpSp>
      </p:grpSp>
      <p:sp>
        <p:nvSpPr>
          <p:cNvPr id="33" name="Freeform 30"/>
          <p:cNvSpPr>
            <a:spLocks/>
          </p:cNvSpPr>
          <p:nvPr/>
        </p:nvSpPr>
        <p:spPr bwMode="auto">
          <a:xfrm>
            <a:off x="1476736" y="5891926"/>
            <a:ext cx="151833" cy="151833"/>
          </a:xfrm>
          <a:custGeom>
            <a:avLst/>
            <a:gdLst>
              <a:gd name="T0" fmla="*/ 0 w 151"/>
              <a:gd name="T1" fmla="*/ 73 h 150"/>
              <a:gd name="T2" fmla="*/ 151 w 151"/>
              <a:gd name="T3" fmla="*/ 0 h 150"/>
              <a:gd name="T4" fmla="*/ 150 w 151"/>
              <a:gd name="T5" fmla="*/ 150 h 150"/>
              <a:gd name="T6" fmla="*/ 0 w 151"/>
              <a:gd name="T7" fmla="*/ 73 h 150"/>
            </a:gdLst>
            <a:ahLst/>
            <a:cxnLst>
              <a:cxn ang="0">
                <a:pos x="T0" y="T1"/>
              </a:cxn>
              <a:cxn ang="0">
                <a:pos x="T2" y="T3"/>
              </a:cxn>
              <a:cxn ang="0">
                <a:pos x="T4" y="T5"/>
              </a:cxn>
              <a:cxn ang="0">
                <a:pos x="T6" y="T7"/>
              </a:cxn>
            </a:cxnLst>
            <a:rect l="0" t="0" r="r" b="b"/>
            <a:pathLst>
              <a:path w="151" h="150">
                <a:moveTo>
                  <a:pt x="0" y="73"/>
                </a:moveTo>
                <a:lnTo>
                  <a:pt x="151" y="0"/>
                </a:lnTo>
                <a:cubicBezTo>
                  <a:pt x="127" y="47"/>
                  <a:pt x="127" y="102"/>
                  <a:pt x="150" y="150"/>
                </a:cubicBezTo>
                <a:lnTo>
                  <a:pt x="0" y="73"/>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48" name="Group 147"/>
          <p:cNvGrpSpPr/>
          <p:nvPr/>
        </p:nvGrpSpPr>
        <p:grpSpPr>
          <a:xfrm>
            <a:off x="4983954" y="3453991"/>
            <a:ext cx="360676" cy="369449"/>
            <a:chOff x="4972842" y="3427675"/>
            <a:chExt cx="360676" cy="369449"/>
          </a:xfrm>
        </p:grpSpPr>
        <p:sp>
          <p:nvSpPr>
            <p:cNvPr id="99" name="Rectangle 96"/>
            <p:cNvSpPr>
              <a:spLocks noChangeArrowheads="1"/>
            </p:cNvSpPr>
            <p:nvPr/>
          </p:nvSpPr>
          <p:spPr bwMode="auto">
            <a:xfrm>
              <a:off x="5039720" y="3427675"/>
              <a:ext cx="25968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05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a:t>
              </a:r>
            </a:p>
          </p:txBody>
        </p:sp>
        <p:sp>
          <p:nvSpPr>
            <p:cNvPr id="100" name="Rectangle 97"/>
            <p:cNvSpPr>
              <a:spLocks noChangeArrowheads="1"/>
            </p:cNvSpPr>
            <p:nvPr/>
          </p:nvSpPr>
          <p:spPr bwMode="auto">
            <a:xfrm>
              <a:off x="4972842" y="3635541"/>
              <a:ext cx="36067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50" b="0" i="0" u="none" strike="noStrike" kern="0" cap="none" spc="0" normalizeH="0" baseline="0" noProof="0">
                  <a:ln>
                    <a:noFill/>
                  </a:ln>
                  <a:gradFill>
                    <a:gsLst>
                      <a:gs pos="5439">
                        <a:srgbClr val="F8F8F8"/>
                      </a:gs>
                      <a:gs pos="10000">
                        <a:srgbClr val="F8F8F8"/>
                      </a:gs>
                    </a:gsLst>
                    <a:lin ang="5400000" scaled="0"/>
                  </a:gradFill>
                  <a:effectLst/>
                  <a:uLnTx/>
                  <a:uFillTx/>
                  <a:latin typeface="+mn-lt"/>
                </a:rPr>
                <a:t>65030</a:t>
              </a:r>
            </a:p>
          </p:txBody>
        </p:sp>
      </p:grpSp>
      <p:grpSp>
        <p:nvGrpSpPr>
          <p:cNvPr id="146" name="Group 145"/>
          <p:cNvGrpSpPr/>
          <p:nvPr/>
        </p:nvGrpSpPr>
        <p:grpSpPr>
          <a:xfrm>
            <a:off x="4059181" y="6339536"/>
            <a:ext cx="734443" cy="153888"/>
            <a:chOff x="4228159" y="6113680"/>
            <a:chExt cx="734443" cy="153888"/>
          </a:xfrm>
        </p:grpSpPr>
        <p:sp>
          <p:nvSpPr>
            <p:cNvPr id="101" name="Rectangle 98"/>
            <p:cNvSpPr>
              <a:spLocks noChangeArrowheads="1"/>
            </p:cNvSpPr>
            <p:nvPr/>
          </p:nvSpPr>
          <p:spPr bwMode="auto">
            <a:xfrm>
              <a:off x="4228159" y="6113680"/>
              <a:ext cx="28373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0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 </a:t>
              </a:r>
            </a:p>
          </p:txBody>
        </p:sp>
        <p:sp>
          <p:nvSpPr>
            <p:cNvPr id="102" name="Rectangle 99"/>
            <p:cNvSpPr>
              <a:spLocks noChangeArrowheads="1"/>
            </p:cNvSpPr>
            <p:nvPr/>
          </p:nvSpPr>
          <p:spPr bwMode="auto">
            <a:xfrm>
              <a:off x="4617956" y="6113680"/>
              <a:ext cx="3446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000" b="0" i="0" u="none" strike="noStrike" kern="0" cap="none" spc="0" normalizeH="0" baseline="0" noProof="0">
                  <a:ln>
                    <a:noFill/>
                  </a:ln>
                  <a:gradFill>
                    <a:gsLst>
                      <a:gs pos="5439">
                        <a:srgbClr val="F8F8F8"/>
                      </a:gs>
                      <a:gs pos="10000">
                        <a:srgbClr val="F8F8F8"/>
                      </a:gs>
                    </a:gsLst>
                    <a:lin ang="5400000" scaled="0"/>
                  </a:gradFill>
                  <a:effectLst/>
                  <a:uLnTx/>
                  <a:uFillTx/>
                  <a:latin typeface="+mn-lt"/>
                </a:rPr>
                <a:t>65020</a:t>
              </a:r>
            </a:p>
          </p:txBody>
        </p:sp>
      </p:grpSp>
      <p:grpSp>
        <p:nvGrpSpPr>
          <p:cNvPr id="147" name="Group 146"/>
          <p:cNvGrpSpPr/>
          <p:nvPr/>
        </p:nvGrpSpPr>
        <p:grpSpPr>
          <a:xfrm>
            <a:off x="7830582" y="6341796"/>
            <a:ext cx="734443" cy="153888"/>
            <a:chOff x="7677851" y="6113680"/>
            <a:chExt cx="734443" cy="153888"/>
          </a:xfrm>
        </p:grpSpPr>
        <p:sp>
          <p:nvSpPr>
            <p:cNvPr id="103" name="Rectangle 100"/>
            <p:cNvSpPr>
              <a:spLocks noChangeArrowheads="1"/>
            </p:cNvSpPr>
            <p:nvPr/>
          </p:nvSpPr>
          <p:spPr bwMode="auto">
            <a:xfrm>
              <a:off x="7677851" y="6113680"/>
              <a:ext cx="28373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0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 </a:t>
              </a:r>
            </a:p>
          </p:txBody>
        </p:sp>
        <p:sp>
          <p:nvSpPr>
            <p:cNvPr id="104" name="Rectangle 101"/>
            <p:cNvSpPr>
              <a:spLocks noChangeArrowheads="1"/>
            </p:cNvSpPr>
            <p:nvPr/>
          </p:nvSpPr>
          <p:spPr bwMode="auto">
            <a:xfrm>
              <a:off x="8067648" y="6113680"/>
              <a:ext cx="3446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000" b="0" i="0" u="none" strike="noStrike" kern="0" cap="none" spc="0" normalizeH="0" baseline="0" noProof="0">
                  <a:ln>
                    <a:noFill/>
                  </a:ln>
                  <a:gradFill>
                    <a:gsLst>
                      <a:gs pos="5439">
                        <a:srgbClr val="F8F8F8"/>
                      </a:gs>
                      <a:gs pos="10000">
                        <a:srgbClr val="F8F8F8"/>
                      </a:gs>
                    </a:gsLst>
                    <a:lin ang="5400000" scaled="0"/>
                  </a:gradFill>
                  <a:effectLst/>
                  <a:uLnTx/>
                  <a:uFillTx/>
                  <a:latin typeface="+mn-lt"/>
                </a:rPr>
                <a:t>65010</a:t>
              </a:r>
            </a:p>
          </p:txBody>
        </p:sp>
      </p:grpSp>
      <p:grpSp>
        <p:nvGrpSpPr>
          <p:cNvPr id="115" name="Group 114"/>
          <p:cNvGrpSpPr/>
          <p:nvPr/>
        </p:nvGrpSpPr>
        <p:grpSpPr>
          <a:xfrm>
            <a:off x="1829414" y="5614280"/>
            <a:ext cx="1366687" cy="459475"/>
            <a:chOff x="1918584" y="5415484"/>
            <a:chExt cx="1366687" cy="459475"/>
          </a:xfrm>
        </p:grpSpPr>
        <p:sp>
          <p:nvSpPr>
            <p:cNvPr id="35" name="Rectangle 32"/>
            <p:cNvSpPr>
              <a:spLocks noChangeArrowheads="1"/>
            </p:cNvSpPr>
            <p:nvPr/>
          </p:nvSpPr>
          <p:spPr bwMode="auto">
            <a:xfrm>
              <a:off x="1918584" y="5415484"/>
              <a:ext cx="13666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chemeClr val="accent5"/>
                      </a:gs>
                      <a:gs pos="10000">
                        <a:schemeClr val="accent5"/>
                      </a:gs>
                    </a:gsLst>
                    <a:lin ang="5400000" scaled="0"/>
                  </a:gradFill>
                  <a:effectLst/>
                  <a:uLnTx/>
                  <a:uFillTx/>
                  <a:latin typeface="+mn-lt"/>
                </a:rPr>
                <a:t>BGP</a:t>
              </a:r>
            </a:p>
          </p:txBody>
        </p:sp>
        <p:grpSp>
          <p:nvGrpSpPr>
            <p:cNvPr id="112" name="Group 111"/>
            <p:cNvGrpSpPr/>
            <p:nvPr/>
          </p:nvGrpSpPr>
          <p:grpSpPr>
            <a:xfrm>
              <a:off x="1918584" y="5653903"/>
              <a:ext cx="1366687" cy="221056"/>
              <a:chOff x="3713163" y="1598613"/>
              <a:chExt cx="1236663" cy="200025"/>
            </a:xfrm>
          </p:grpSpPr>
          <p:sp>
            <p:nvSpPr>
              <p:cNvPr id="113"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4"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16" name="Group 115"/>
          <p:cNvGrpSpPr/>
          <p:nvPr/>
        </p:nvGrpSpPr>
        <p:grpSpPr>
          <a:xfrm rot="18947525">
            <a:off x="4760291" y="4382291"/>
            <a:ext cx="1062724" cy="459475"/>
            <a:chOff x="1918582" y="5415484"/>
            <a:chExt cx="1062724" cy="459475"/>
          </a:xfrm>
        </p:grpSpPr>
        <p:sp>
          <p:nvSpPr>
            <p:cNvPr id="117" name="Rectangle 32"/>
            <p:cNvSpPr>
              <a:spLocks noChangeArrowheads="1"/>
            </p:cNvSpPr>
            <p:nvPr/>
          </p:nvSpPr>
          <p:spPr bwMode="auto">
            <a:xfrm>
              <a:off x="1918585" y="5415484"/>
              <a:ext cx="10406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chemeClr val="accent5"/>
                      </a:gs>
                      <a:gs pos="10000">
                        <a:schemeClr val="accent5"/>
                      </a:gs>
                    </a:gsLst>
                    <a:lin ang="5400000" scaled="0"/>
                  </a:gradFill>
                  <a:effectLst/>
                  <a:uLnTx/>
                  <a:uFillTx/>
                  <a:latin typeface="+mn-lt"/>
                </a:rPr>
                <a:t>BGP</a:t>
              </a:r>
            </a:p>
          </p:txBody>
        </p:sp>
        <p:grpSp>
          <p:nvGrpSpPr>
            <p:cNvPr id="118" name="Group 117"/>
            <p:cNvGrpSpPr/>
            <p:nvPr/>
          </p:nvGrpSpPr>
          <p:grpSpPr>
            <a:xfrm>
              <a:off x="1918582" y="5653902"/>
              <a:ext cx="1062724" cy="221057"/>
              <a:chOff x="3713163" y="1598613"/>
              <a:chExt cx="961619" cy="200026"/>
            </a:xfrm>
          </p:grpSpPr>
          <p:sp>
            <p:nvSpPr>
              <p:cNvPr id="119" name="Freeform 5"/>
              <p:cNvSpPr>
                <a:spLocks/>
              </p:cNvSpPr>
              <p:nvPr/>
            </p:nvSpPr>
            <p:spPr bwMode="auto">
              <a:xfrm>
                <a:off x="3878264" y="1598614"/>
                <a:ext cx="796518"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0"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21" name="Group 120"/>
          <p:cNvGrpSpPr/>
          <p:nvPr/>
        </p:nvGrpSpPr>
        <p:grpSpPr>
          <a:xfrm rot="2760175">
            <a:off x="6637475" y="4468030"/>
            <a:ext cx="1062724" cy="459475"/>
            <a:chOff x="1918582" y="5415484"/>
            <a:chExt cx="1062724" cy="459475"/>
          </a:xfrm>
        </p:grpSpPr>
        <p:sp>
          <p:nvSpPr>
            <p:cNvPr id="122" name="Rectangle 32"/>
            <p:cNvSpPr>
              <a:spLocks noChangeArrowheads="1"/>
            </p:cNvSpPr>
            <p:nvPr/>
          </p:nvSpPr>
          <p:spPr bwMode="auto">
            <a:xfrm>
              <a:off x="1918585" y="5415484"/>
              <a:ext cx="10406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chemeClr val="accent5"/>
                      </a:gs>
                      <a:gs pos="10000">
                        <a:schemeClr val="accent5"/>
                      </a:gs>
                    </a:gsLst>
                    <a:lin ang="5400000" scaled="0"/>
                  </a:gradFill>
                  <a:effectLst/>
                  <a:uLnTx/>
                  <a:uFillTx/>
                  <a:latin typeface="+mn-lt"/>
                </a:rPr>
                <a:t>BGP</a:t>
              </a:r>
            </a:p>
          </p:txBody>
        </p:sp>
        <p:grpSp>
          <p:nvGrpSpPr>
            <p:cNvPr id="123" name="Group 122"/>
            <p:cNvGrpSpPr/>
            <p:nvPr/>
          </p:nvGrpSpPr>
          <p:grpSpPr>
            <a:xfrm>
              <a:off x="1918582" y="5653902"/>
              <a:ext cx="1062724" cy="221057"/>
              <a:chOff x="3713163" y="1598613"/>
              <a:chExt cx="961619" cy="200026"/>
            </a:xfrm>
          </p:grpSpPr>
          <p:sp>
            <p:nvSpPr>
              <p:cNvPr id="124" name="Freeform 5"/>
              <p:cNvSpPr>
                <a:spLocks/>
              </p:cNvSpPr>
              <p:nvPr/>
            </p:nvSpPr>
            <p:spPr bwMode="auto">
              <a:xfrm>
                <a:off x="3878264" y="1598614"/>
                <a:ext cx="796518"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5"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26" name="Group 125"/>
          <p:cNvGrpSpPr/>
          <p:nvPr/>
        </p:nvGrpSpPr>
        <p:grpSpPr>
          <a:xfrm>
            <a:off x="5576189" y="5614280"/>
            <a:ext cx="1366687" cy="459475"/>
            <a:chOff x="1918584" y="5415484"/>
            <a:chExt cx="1366687" cy="459475"/>
          </a:xfrm>
        </p:grpSpPr>
        <p:sp>
          <p:nvSpPr>
            <p:cNvPr id="127" name="Rectangle 32"/>
            <p:cNvSpPr>
              <a:spLocks noChangeArrowheads="1"/>
            </p:cNvSpPr>
            <p:nvPr/>
          </p:nvSpPr>
          <p:spPr bwMode="auto">
            <a:xfrm>
              <a:off x="1918584" y="5415484"/>
              <a:ext cx="13666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chemeClr val="accent5"/>
                      </a:gs>
                      <a:gs pos="10000">
                        <a:schemeClr val="accent5"/>
                      </a:gs>
                    </a:gsLst>
                    <a:lin ang="5400000" scaled="0"/>
                  </a:gradFill>
                  <a:effectLst/>
                  <a:uLnTx/>
                  <a:uFillTx/>
                  <a:latin typeface="+mn-lt"/>
                </a:rPr>
                <a:t>BGP</a:t>
              </a:r>
            </a:p>
          </p:txBody>
        </p:sp>
        <p:grpSp>
          <p:nvGrpSpPr>
            <p:cNvPr id="128" name="Group 127"/>
            <p:cNvGrpSpPr/>
            <p:nvPr/>
          </p:nvGrpSpPr>
          <p:grpSpPr>
            <a:xfrm>
              <a:off x="1918584" y="5653903"/>
              <a:ext cx="1366687" cy="221056"/>
              <a:chOff x="3713163" y="1598613"/>
              <a:chExt cx="1236663" cy="200025"/>
            </a:xfrm>
          </p:grpSpPr>
          <p:sp>
            <p:nvSpPr>
              <p:cNvPr id="129"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31" name="Group 130"/>
          <p:cNvGrpSpPr/>
          <p:nvPr/>
        </p:nvGrpSpPr>
        <p:grpSpPr>
          <a:xfrm>
            <a:off x="9322964" y="5614280"/>
            <a:ext cx="1366687" cy="459475"/>
            <a:chOff x="1918584" y="5415484"/>
            <a:chExt cx="1366687" cy="459475"/>
          </a:xfrm>
        </p:grpSpPr>
        <p:sp>
          <p:nvSpPr>
            <p:cNvPr id="132" name="Rectangle 32"/>
            <p:cNvSpPr>
              <a:spLocks noChangeArrowheads="1"/>
            </p:cNvSpPr>
            <p:nvPr/>
          </p:nvSpPr>
          <p:spPr bwMode="auto">
            <a:xfrm>
              <a:off x="1918584" y="5415484"/>
              <a:ext cx="13666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chemeClr val="accent5"/>
                      </a:gs>
                      <a:gs pos="10000">
                        <a:schemeClr val="accent5"/>
                      </a:gs>
                    </a:gsLst>
                    <a:lin ang="5400000" scaled="0"/>
                  </a:gradFill>
                  <a:effectLst/>
                  <a:uLnTx/>
                  <a:uFillTx/>
                  <a:latin typeface="+mn-lt"/>
                </a:rPr>
                <a:t>BGP</a:t>
              </a:r>
            </a:p>
          </p:txBody>
        </p:sp>
        <p:grpSp>
          <p:nvGrpSpPr>
            <p:cNvPr id="133" name="Group 132"/>
            <p:cNvGrpSpPr/>
            <p:nvPr/>
          </p:nvGrpSpPr>
          <p:grpSpPr>
            <a:xfrm>
              <a:off x="1918584" y="5653903"/>
              <a:ext cx="1366687" cy="221056"/>
              <a:chOff x="3713163" y="1598613"/>
              <a:chExt cx="1236663" cy="200025"/>
            </a:xfrm>
          </p:grpSpPr>
          <p:sp>
            <p:nvSpPr>
              <p:cNvPr id="134"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5"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37" name="Group 136"/>
          <p:cNvGrpSpPr/>
          <p:nvPr/>
        </p:nvGrpSpPr>
        <p:grpSpPr>
          <a:xfrm>
            <a:off x="5411672" y="3103208"/>
            <a:ext cx="1554485" cy="974265"/>
            <a:chOff x="3756366" y="5128570"/>
            <a:chExt cx="1554485" cy="974265"/>
          </a:xfrm>
        </p:grpSpPr>
        <p:sp>
          <p:nvSpPr>
            <p:cNvPr id="138" name="Freeform 20"/>
            <p:cNvSpPr>
              <a:spLocks/>
            </p:cNvSpPr>
            <p:nvPr/>
          </p:nvSpPr>
          <p:spPr bwMode="auto">
            <a:xfrm>
              <a:off x="3756366" y="5128570"/>
              <a:ext cx="1554485" cy="974265"/>
            </a:xfrm>
            <a:custGeom>
              <a:avLst/>
              <a:gdLst>
                <a:gd name="T0" fmla="*/ 1536 w 1536"/>
                <a:gd name="T1" fmla="*/ 781 h 960"/>
                <a:gd name="T2" fmla="*/ 1359 w 1536"/>
                <a:gd name="T3" fmla="*/ 602 h 960"/>
                <a:gd name="T4" fmla="*/ 1337 w 1536"/>
                <a:gd name="T5" fmla="*/ 604 h 960"/>
                <a:gd name="T6" fmla="*/ 1354 w 1536"/>
                <a:gd name="T7" fmla="*/ 478 h 960"/>
                <a:gd name="T8" fmla="*/ 880 w 1536"/>
                <a:gd name="T9" fmla="*/ 0 h 960"/>
                <a:gd name="T10" fmla="*/ 430 w 1536"/>
                <a:gd name="T11" fmla="*/ 326 h 960"/>
                <a:gd name="T12" fmla="*/ 325 w 1536"/>
                <a:gd name="T13" fmla="*/ 308 h 960"/>
                <a:gd name="T14" fmla="*/ 0 w 1536"/>
                <a:gd name="T15" fmla="*/ 634 h 960"/>
                <a:gd name="T16" fmla="*/ 325 w 1536"/>
                <a:gd name="T17" fmla="*/ 960 h 960"/>
                <a:gd name="T18" fmla="*/ 325 w 1536"/>
                <a:gd name="T19" fmla="*/ 960 h 960"/>
                <a:gd name="T20" fmla="*/ 325 w 1536"/>
                <a:gd name="T21" fmla="*/ 960 h 960"/>
                <a:gd name="T22" fmla="*/ 1373 w 1536"/>
                <a:gd name="T23" fmla="*/ 960 h 960"/>
                <a:gd name="T24" fmla="*/ 1373 w 1536"/>
                <a:gd name="T25" fmla="*/ 960 h 960"/>
                <a:gd name="T26" fmla="*/ 1536 w 1536"/>
                <a:gd name="T27" fmla="*/ 781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6" h="960">
                  <a:moveTo>
                    <a:pt x="1536" y="781"/>
                  </a:moveTo>
                  <a:cubicBezTo>
                    <a:pt x="1536" y="683"/>
                    <a:pt x="1457" y="602"/>
                    <a:pt x="1359" y="602"/>
                  </a:cubicBezTo>
                  <a:cubicBezTo>
                    <a:pt x="1351" y="602"/>
                    <a:pt x="1344" y="603"/>
                    <a:pt x="1337" y="604"/>
                  </a:cubicBezTo>
                  <a:cubicBezTo>
                    <a:pt x="1348" y="564"/>
                    <a:pt x="1354" y="521"/>
                    <a:pt x="1354" y="478"/>
                  </a:cubicBezTo>
                  <a:cubicBezTo>
                    <a:pt x="1354" y="214"/>
                    <a:pt x="1142" y="0"/>
                    <a:pt x="880" y="0"/>
                  </a:cubicBezTo>
                  <a:cubicBezTo>
                    <a:pt x="671" y="0"/>
                    <a:pt x="493" y="137"/>
                    <a:pt x="430" y="326"/>
                  </a:cubicBezTo>
                  <a:cubicBezTo>
                    <a:pt x="397" y="314"/>
                    <a:pt x="362" y="308"/>
                    <a:pt x="325" y="308"/>
                  </a:cubicBezTo>
                  <a:cubicBezTo>
                    <a:pt x="146" y="308"/>
                    <a:pt x="0" y="454"/>
                    <a:pt x="0" y="634"/>
                  </a:cubicBezTo>
                  <a:cubicBezTo>
                    <a:pt x="0" y="814"/>
                    <a:pt x="146" y="960"/>
                    <a:pt x="325" y="960"/>
                  </a:cubicBezTo>
                  <a:cubicBezTo>
                    <a:pt x="325" y="960"/>
                    <a:pt x="325" y="960"/>
                    <a:pt x="325" y="960"/>
                  </a:cubicBezTo>
                  <a:lnTo>
                    <a:pt x="325" y="960"/>
                  </a:lnTo>
                  <a:lnTo>
                    <a:pt x="1373" y="960"/>
                  </a:lnTo>
                  <a:lnTo>
                    <a:pt x="1373" y="960"/>
                  </a:lnTo>
                  <a:cubicBezTo>
                    <a:pt x="1464" y="952"/>
                    <a:pt x="1536" y="875"/>
                    <a:pt x="1536" y="781"/>
                  </a:cubicBezTo>
                  <a:close/>
                </a:path>
              </a:pathLst>
            </a:custGeom>
            <a:solidFill>
              <a:schemeClr val="accent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9" name="Rectangle 77"/>
            <p:cNvSpPr>
              <a:spLocks noChangeArrowheads="1"/>
            </p:cNvSpPr>
            <p:nvPr/>
          </p:nvSpPr>
          <p:spPr bwMode="auto">
            <a:xfrm>
              <a:off x="3965137" y="5540998"/>
              <a:ext cx="113694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600" b="0" i="0" u="none" strike="noStrike" kern="0" cap="none" spc="0" normalizeH="0" baseline="0" noProof="0" err="1">
                  <a:ln>
                    <a:noFill/>
                  </a:ln>
                  <a:gradFill>
                    <a:gsLst>
                      <a:gs pos="5439">
                        <a:srgbClr val="F8F8F8"/>
                      </a:gs>
                      <a:gs pos="10000">
                        <a:srgbClr val="F8F8F8"/>
                      </a:gs>
                    </a:gsLst>
                    <a:lin ang="5400000" scaled="0"/>
                  </a:gradFill>
                  <a:effectLst/>
                  <a:uLnTx/>
                  <a:uFillTx/>
                  <a:latin typeface="+mn-lt"/>
                </a:rPr>
                <a:t>VNet</a:t>
              </a:r>
              <a:r>
                <a:rPr kumimoji="0" lang="en-US" altLang="en-US" sz="1600" b="0" i="0" u="none" strike="noStrike" kern="0" cap="none" spc="0" normalizeH="0" baseline="0" noProof="0">
                  <a:ln>
                    <a:noFill/>
                  </a:ln>
                  <a:gradFill>
                    <a:gsLst>
                      <a:gs pos="5439">
                        <a:srgbClr val="F8F8F8"/>
                      </a:gs>
                      <a:gs pos="10000">
                        <a:srgbClr val="F8F8F8"/>
                      </a:gs>
                    </a:gsLst>
                    <a:lin ang="5400000" scaled="0"/>
                  </a:gradFill>
                  <a:effectLst/>
                  <a:uLnTx/>
                  <a:uFillTx/>
                  <a:latin typeface="+mn-lt"/>
                </a:rPr>
                <a:t> 3</a:t>
              </a:r>
            </a:p>
          </p:txBody>
        </p:sp>
        <p:sp>
          <p:nvSpPr>
            <p:cNvPr id="140" name="Rectangle 79"/>
            <p:cNvSpPr>
              <a:spLocks noChangeArrowheads="1"/>
            </p:cNvSpPr>
            <p:nvPr/>
          </p:nvSpPr>
          <p:spPr bwMode="auto">
            <a:xfrm>
              <a:off x="3949959" y="5891053"/>
              <a:ext cx="11672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Central US</a:t>
              </a:r>
            </a:p>
          </p:txBody>
        </p:sp>
      </p:grpSp>
      <p:grpSp>
        <p:nvGrpSpPr>
          <p:cNvPr id="141" name="Group 140"/>
          <p:cNvGrpSpPr/>
          <p:nvPr/>
        </p:nvGrpSpPr>
        <p:grpSpPr>
          <a:xfrm>
            <a:off x="7354773" y="5356885"/>
            <a:ext cx="1554485" cy="974265"/>
            <a:chOff x="3756366" y="5128570"/>
            <a:chExt cx="1554485" cy="974265"/>
          </a:xfrm>
        </p:grpSpPr>
        <p:sp>
          <p:nvSpPr>
            <p:cNvPr id="142" name="Freeform 20"/>
            <p:cNvSpPr>
              <a:spLocks/>
            </p:cNvSpPr>
            <p:nvPr/>
          </p:nvSpPr>
          <p:spPr bwMode="auto">
            <a:xfrm>
              <a:off x="3756366" y="5128570"/>
              <a:ext cx="1554485" cy="974265"/>
            </a:xfrm>
            <a:custGeom>
              <a:avLst/>
              <a:gdLst>
                <a:gd name="T0" fmla="*/ 1536 w 1536"/>
                <a:gd name="T1" fmla="*/ 781 h 960"/>
                <a:gd name="T2" fmla="*/ 1359 w 1536"/>
                <a:gd name="T3" fmla="*/ 602 h 960"/>
                <a:gd name="T4" fmla="*/ 1337 w 1536"/>
                <a:gd name="T5" fmla="*/ 604 h 960"/>
                <a:gd name="T6" fmla="*/ 1354 w 1536"/>
                <a:gd name="T7" fmla="*/ 478 h 960"/>
                <a:gd name="T8" fmla="*/ 880 w 1536"/>
                <a:gd name="T9" fmla="*/ 0 h 960"/>
                <a:gd name="T10" fmla="*/ 430 w 1536"/>
                <a:gd name="T11" fmla="*/ 326 h 960"/>
                <a:gd name="T12" fmla="*/ 325 w 1536"/>
                <a:gd name="T13" fmla="*/ 308 h 960"/>
                <a:gd name="T14" fmla="*/ 0 w 1536"/>
                <a:gd name="T15" fmla="*/ 634 h 960"/>
                <a:gd name="T16" fmla="*/ 325 w 1536"/>
                <a:gd name="T17" fmla="*/ 960 h 960"/>
                <a:gd name="T18" fmla="*/ 325 w 1536"/>
                <a:gd name="T19" fmla="*/ 960 h 960"/>
                <a:gd name="T20" fmla="*/ 325 w 1536"/>
                <a:gd name="T21" fmla="*/ 960 h 960"/>
                <a:gd name="T22" fmla="*/ 1373 w 1536"/>
                <a:gd name="T23" fmla="*/ 960 h 960"/>
                <a:gd name="T24" fmla="*/ 1373 w 1536"/>
                <a:gd name="T25" fmla="*/ 960 h 960"/>
                <a:gd name="T26" fmla="*/ 1536 w 1536"/>
                <a:gd name="T27" fmla="*/ 781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6" h="960">
                  <a:moveTo>
                    <a:pt x="1536" y="781"/>
                  </a:moveTo>
                  <a:cubicBezTo>
                    <a:pt x="1536" y="683"/>
                    <a:pt x="1457" y="602"/>
                    <a:pt x="1359" y="602"/>
                  </a:cubicBezTo>
                  <a:cubicBezTo>
                    <a:pt x="1351" y="602"/>
                    <a:pt x="1344" y="603"/>
                    <a:pt x="1337" y="604"/>
                  </a:cubicBezTo>
                  <a:cubicBezTo>
                    <a:pt x="1348" y="564"/>
                    <a:pt x="1354" y="521"/>
                    <a:pt x="1354" y="478"/>
                  </a:cubicBezTo>
                  <a:cubicBezTo>
                    <a:pt x="1354" y="214"/>
                    <a:pt x="1142" y="0"/>
                    <a:pt x="880" y="0"/>
                  </a:cubicBezTo>
                  <a:cubicBezTo>
                    <a:pt x="671" y="0"/>
                    <a:pt x="493" y="137"/>
                    <a:pt x="430" y="326"/>
                  </a:cubicBezTo>
                  <a:cubicBezTo>
                    <a:pt x="397" y="314"/>
                    <a:pt x="362" y="308"/>
                    <a:pt x="325" y="308"/>
                  </a:cubicBezTo>
                  <a:cubicBezTo>
                    <a:pt x="146" y="308"/>
                    <a:pt x="0" y="454"/>
                    <a:pt x="0" y="634"/>
                  </a:cubicBezTo>
                  <a:cubicBezTo>
                    <a:pt x="0" y="814"/>
                    <a:pt x="146" y="960"/>
                    <a:pt x="325" y="960"/>
                  </a:cubicBezTo>
                  <a:cubicBezTo>
                    <a:pt x="325" y="960"/>
                    <a:pt x="325" y="960"/>
                    <a:pt x="325" y="960"/>
                  </a:cubicBezTo>
                  <a:lnTo>
                    <a:pt x="325" y="960"/>
                  </a:lnTo>
                  <a:lnTo>
                    <a:pt x="1373" y="960"/>
                  </a:lnTo>
                  <a:lnTo>
                    <a:pt x="1373" y="960"/>
                  </a:lnTo>
                  <a:cubicBezTo>
                    <a:pt x="1464" y="952"/>
                    <a:pt x="1536" y="875"/>
                    <a:pt x="1536" y="781"/>
                  </a:cubicBezTo>
                  <a:close/>
                </a:path>
              </a:pathLst>
            </a:custGeom>
            <a:solidFill>
              <a:schemeClr val="accent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3" name="Rectangle 77"/>
            <p:cNvSpPr>
              <a:spLocks noChangeArrowheads="1"/>
            </p:cNvSpPr>
            <p:nvPr/>
          </p:nvSpPr>
          <p:spPr bwMode="auto">
            <a:xfrm>
              <a:off x="3965137" y="5540998"/>
              <a:ext cx="113694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600" b="0" i="0" u="none" strike="noStrike" kern="0" cap="none" spc="0" normalizeH="0" baseline="0" noProof="0" err="1">
                  <a:ln>
                    <a:noFill/>
                  </a:ln>
                  <a:gradFill>
                    <a:gsLst>
                      <a:gs pos="5439">
                        <a:srgbClr val="F8F8F8"/>
                      </a:gs>
                      <a:gs pos="10000">
                        <a:srgbClr val="F8F8F8"/>
                      </a:gs>
                    </a:gsLst>
                    <a:lin ang="5400000" scaled="0"/>
                  </a:gradFill>
                  <a:effectLst/>
                  <a:uLnTx/>
                  <a:uFillTx/>
                  <a:latin typeface="+mn-lt"/>
                </a:rPr>
                <a:t>VNet</a:t>
              </a:r>
              <a:r>
                <a:rPr kumimoji="0" lang="en-US" altLang="en-US" sz="1600" b="0" i="0" u="none" strike="noStrike" kern="0" cap="none" spc="0" normalizeH="0" baseline="0" noProof="0">
                  <a:ln>
                    <a:noFill/>
                  </a:ln>
                  <a:gradFill>
                    <a:gsLst>
                      <a:gs pos="5439">
                        <a:srgbClr val="F8F8F8"/>
                      </a:gs>
                      <a:gs pos="10000">
                        <a:srgbClr val="F8F8F8"/>
                      </a:gs>
                    </a:gsLst>
                    <a:lin ang="5400000" scaled="0"/>
                  </a:gradFill>
                  <a:effectLst/>
                  <a:uLnTx/>
                  <a:uFillTx/>
                  <a:latin typeface="+mn-lt"/>
                </a:rPr>
                <a:t> 1</a:t>
              </a:r>
            </a:p>
          </p:txBody>
        </p:sp>
        <p:sp>
          <p:nvSpPr>
            <p:cNvPr id="144" name="Rectangle 79"/>
            <p:cNvSpPr>
              <a:spLocks noChangeArrowheads="1"/>
            </p:cNvSpPr>
            <p:nvPr/>
          </p:nvSpPr>
          <p:spPr bwMode="auto">
            <a:xfrm>
              <a:off x="3949959" y="5891053"/>
              <a:ext cx="11672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East US</a:t>
              </a:r>
            </a:p>
          </p:txBody>
        </p:sp>
      </p:grpSp>
      <p:grpSp>
        <p:nvGrpSpPr>
          <p:cNvPr id="150" name="Group 149"/>
          <p:cNvGrpSpPr/>
          <p:nvPr/>
        </p:nvGrpSpPr>
        <p:grpSpPr>
          <a:xfrm>
            <a:off x="444962" y="4837972"/>
            <a:ext cx="864019" cy="2012090"/>
            <a:chOff x="10914669" y="4703798"/>
            <a:chExt cx="864019" cy="2012090"/>
          </a:xfrm>
        </p:grpSpPr>
        <p:sp>
          <p:nvSpPr>
            <p:cNvPr id="151" name="Freeform 14"/>
            <p:cNvSpPr>
              <a:spLocks noEditPoints="1"/>
            </p:cNvSpPr>
            <p:nvPr/>
          </p:nvSpPr>
          <p:spPr bwMode="auto">
            <a:xfrm>
              <a:off x="10957154" y="4994812"/>
              <a:ext cx="779051" cy="1243588"/>
            </a:xfrm>
            <a:custGeom>
              <a:avLst/>
              <a:gdLst>
                <a:gd name="T0" fmla="*/ 222 w 431"/>
                <a:gd name="T1" fmla="*/ 688 h 688"/>
                <a:gd name="T2" fmla="*/ 0 w 431"/>
                <a:gd name="T3" fmla="*/ 0 h 688"/>
                <a:gd name="T4" fmla="*/ 183 w 431"/>
                <a:gd name="T5" fmla="*/ 290 h 688"/>
                <a:gd name="T6" fmla="*/ 124 w 431"/>
                <a:gd name="T7" fmla="*/ 231 h 688"/>
                <a:gd name="T8" fmla="*/ 183 w 431"/>
                <a:gd name="T9" fmla="*/ 290 h 688"/>
                <a:gd name="T10" fmla="*/ 35 w 431"/>
                <a:gd name="T11" fmla="*/ 143 h 688"/>
                <a:gd name="T12" fmla="*/ 94 w 431"/>
                <a:gd name="T13" fmla="*/ 202 h 688"/>
                <a:gd name="T14" fmla="*/ 125 w 431"/>
                <a:gd name="T15" fmla="*/ 202 h 688"/>
                <a:gd name="T16" fmla="*/ 184 w 431"/>
                <a:gd name="T17" fmla="*/ 143 h 688"/>
                <a:gd name="T18" fmla="*/ 125 w 431"/>
                <a:gd name="T19" fmla="*/ 202 h 688"/>
                <a:gd name="T20" fmla="*/ 183 w 431"/>
                <a:gd name="T21" fmla="*/ 54 h 688"/>
                <a:gd name="T22" fmla="*/ 124 w 431"/>
                <a:gd name="T23" fmla="*/ 113 h 688"/>
                <a:gd name="T24" fmla="*/ 36 w 431"/>
                <a:gd name="T25" fmla="*/ 54 h 688"/>
                <a:gd name="T26" fmla="*/ 95 w 431"/>
                <a:gd name="T27" fmla="*/ 113 h 688"/>
                <a:gd name="T28" fmla="*/ 36 w 431"/>
                <a:gd name="T29" fmla="*/ 54 h 688"/>
                <a:gd name="T30" fmla="*/ 95 w 431"/>
                <a:gd name="T31" fmla="*/ 231 h 688"/>
                <a:gd name="T32" fmla="*/ 36 w 431"/>
                <a:gd name="T33" fmla="*/ 290 h 688"/>
                <a:gd name="T34" fmla="*/ 183 w 431"/>
                <a:gd name="T35" fmla="*/ 558 h 688"/>
                <a:gd name="T36" fmla="*/ 124 w 431"/>
                <a:gd name="T37" fmla="*/ 499 h 688"/>
                <a:gd name="T38" fmla="*/ 183 w 431"/>
                <a:gd name="T39" fmla="*/ 558 h 688"/>
                <a:gd name="T40" fmla="*/ 35 w 431"/>
                <a:gd name="T41" fmla="*/ 410 h 688"/>
                <a:gd name="T42" fmla="*/ 94 w 431"/>
                <a:gd name="T43" fmla="*/ 469 h 688"/>
                <a:gd name="T44" fmla="*/ 125 w 431"/>
                <a:gd name="T45" fmla="*/ 469 h 688"/>
                <a:gd name="T46" fmla="*/ 184 w 431"/>
                <a:gd name="T47" fmla="*/ 410 h 688"/>
                <a:gd name="T48" fmla="*/ 125 w 431"/>
                <a:gd name="T49" fmla="*/ 469 h 688"/>
                <a:gd name="T50" fmla="*/ 183 w 431"/>
                <a:gd name="T51" fmla="*/ 321 h 688"/>
                <a:gd name="T52" fmla="*/ 124 w 431"/>
                <a:gd name="T53" fmla="*/ 381 h 688"/>
                <a:gd name="T54" fmla="*/ 36 w 431"/>
                <a:gd name="T55" fmla="*/ 321 h 688"/>
                <a:gd name="T56" fmla="*/ 95 w 431"/>
                <a:gd name="T57" fmla="*/ 381 h 688"/>
                <a:gd name="T58" fmla="*/ 36 w 431"/>
                <a:gd name="T59" fmla="*/ 321 h 688"/>
                <a:gd name="T60" fmla="*/ 95 w 431"/>
                <a:gd name="T61" fmla="*/ 499 h 688"/>
                <a:gd name="T62" fmla="*/ 36 w 431"/>
                <a:gd name="T63" fmla="*/ 558 h 688"/>
                <a:gd name="T64" fmla="*/ 405 w 431"/>
                <a:gd name="T65" fmla="*/ 225 h 688"/>
                <a:gd name="T66" fmla="*/ 372 w 431"/>
                <a:gd name="T67" fmla="*/ 154 h 688"/>
                <a:gd name="T68" fmla="*/ 349 w 431"/>
                <a:gd name="T69" fmla="*/ 85 h 688"/>
                <a:gd name="T70" fmla="*/ 330 w 431"/>
                <a:gd name="T71" fmla="*/ 21 h 688"/>
                <a:gd name="T72" fmla="*/ 307 w 431"/>
                <a:gd name="T73" fmla="*/ 85 h 688"/>
                <a:gd name="T74" fmla="*/ 275 w 431"/>
                <a:gd name="T75" fmla="*/ 154 h 688"/>
                <a:gd name="T76" fmla="*/ 249 w 431"/>
                <a:gd name="T77" fmla="*/ 225 h 688"/>
                <a:gd name="T78" fmla="*/ 431 w 431"/>
                <a:gd name="T79" fmla="*/ 688 h 688"/>
                <a:gd name="T80" fmla="*/ 405 w 431"/>
                <a:gd name="T81" fmla="*/ 225 h 688"/>
                <a:gd name="T82" fmla="*/ 279 w 431"/>
                <a:gd name="T83" fmla="*/ 503 h 688"/>
                <a:gd name="T84" fmla="*/ 338 w 431"/>
                <a:gd name="T85" fmla="*/ 444 h 688"/>
                <a:gd name="T86" fmla="*/ 338 w 431"/>
                <a:gd name="T87" fmla="*/ 322 h 688"/>
                <a:gd name="T88" fmla="*/ 279 w 431"/>
                <a:gd name="T89" fmla="*/ 263 h 688"/>
                <a:gd name="T90" fmla="*/ 338 w 431"/>
                <a:gd name="T91" fmla="*/ 322 h 688"/>
                <a:gd name="T92" fmla="*/ 348 w 431"/>
                <a:gd name="T93" fmla="*/ 412 h 688"/>
                <a:gd name="T94" fmla="*/ 407 w 431"/>
                <a:gd name="T95" fmla="*/ 353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1" h="688">
                  <a:moveTo>
                    <a:pt x="0" y="688"/>
                  </a:moveTo>
                  <a:lnTo>
                    <a:pt x="222" y="688"/>
                  </a:lnTo>
                  <a:lnTo>
                    <a:pt x="222" y="0"/>
                  </a:lnTo>
                  <a:lnTo>
                    <a:pt x="0" y="0"/>
                  </a:lnTo>
                  <a:lnTo>
                    <a:pt x="0" y="688"/>
                  </a:lnTo>
                  <a:close/>
                  <a:moveTo>
                    <a:pt x="183" y="290"/>
                  </a:moveTo>
                  <a:lnTo>
                    <a:pt x="124" y="290"/>
                  </a:lnTo>
                  <a:lnTo>
                    <a:pt x="124" y="231"/>
                  </a:lnTo>
                  <a:lnTo>
                    <a:pt x="183" y="231"/>
                  </a:lnTo>
                  <a:lnTo>
                    <a:pt x="183" y="290"/>
                  </a:lnTo>
                  <a:close/>
                  <a:moveTo>
                    <a:pt x="35" y="202"/>
                  </a:moveTo>
                  <a:lnTo>
                    <a:pt x="35" y="143"/>
                  </a:lnTo>
                  <a:lnTo>
                    <a:pt x="94" y="143"/>
                  </a:lnTo>
                  <a:lnTo>
                    <a:pt x="94" y="202"/>
                  </a:lnTo>
                  <a:lnTo>
                    <a:pt x="35" y="202"/>
                  </a:lnTo>
                  <a:close/>
                  <a:moveTo>
                    <a:pt x="125" y="202"/>
                  </a:moveTo>
                  <a:lnTo>
                    <a:pt x="125" y="143"/>
                  </a:lnTo>
                  <a:lnTo>
                    <a:pt x="184" y="143"/>
                  </a:lnTo>
                  <a:lnTo>
                    <a:pt x="184" y="202"/>
                  </a:lnTo>
                  <a:lnTo>
                    <a:pt x="125" y="202"/>
                  </a:lnTo>
                  <a:close/>
                  <a:moveTo>
                    <a:pt x="124" y="54"/>
                  </a:moveTo>
                  <a:lnTo>
                    <a:pt x="183" y="54"/>
                  </a:lnTo>
                  <a:lnTo>
                    <a:pt x="183" y="113"/>
                  </a:lnTo>
                  <a:lnTo>
                    <a:pt x="124" y="113"/>
                  </a:lnTo>
                  <a:lnTo>
                    <a:pt x="124" y="54"/>
                  </a:lnTo>
                  <a:close/>
                  <a:moveTo>
                    <a:pt x="36" y="54"/>
                  </a:moveTo>
                  <a:lnTo>
                    <a:pt x="95" y="54"/>
                  </a:lnTo>
                  <a:lnTo>
                    <a:pt x="95" y="113"/>
                  </a:lnTo>
                  <a:lnTo>
                    <a:pt x="36" y="113"/>
                  </a:lnTo>
                  <a:lnTo>
                    <a:pt x="36" y="54"/>
                  </a:lnTo>
                  <a:close/>
                  <a:moveTo>
                    <a:pt x="36" y="231"/>
                  </a:moveTo>
                  <a:lnTo>
                    <a:pt x="95" y="231"/>
                  </a:lnTo>
                  <a:lnTo>
                    <a:pt x="95" y="290"/>
                  </a:lnTo>
                  <a:lnTo>
                    <a:pt x="36" y="290"/>
                  </a:lnTo>
                  <a:lnTo>
                    <a:pt x="36" y="231"/>
                  </a:lnTo>
                  <a:close/>
                  <a:moveTo>
                    <a:pt x="183" y="558"/>
                  </a:moveTo>
                  <a:lnTo>
                    <a:pt x="124" y="558"/>
                  </a:lnTo>
                  <a:lnTo>
                    <a:pt x="124" y="499"/>
                  </a:lnTo>
                  <a:lnTo>
                    <a:pt x="183" y="499"/>
                  </a:lnTo>
                  <a:lnTo>
                    <a:pt x="183" y="558"/>
                  </a:lnTo>
                  <a:close/>
                  <a:moveTo>
                    <a:pt x="35" y="469"/>
                  </a:moveTo>
                  <a:lnTo>
                    <a:pt x="35" y="410"/>
                  </a:lnTo>
                  <a:lnTo>
                    <a:pt x="94" y="410"/>
                  </a:lnTo>
                  <a:lnTo>
                    <a:pt x="94" y="469"/>
                  </a:lnTo>
                  <a:lnTo>
                    <a:pt x="35" y="469"/>
                  </a:lnTo>
                  <a:close/>
                  <a:moveTo>
                    <a:pt x="125" y="469"/>
                  </a:moveTo>
                  <a:lnTo>
                    <a:pt x="125" y="410"/>
                  </a:lnTo>
                  <a:lnTo>
                    <a:pt x="184" y="410"/>
                  </a:lnTo>
                  <a:lnTo>
                    <a:pt x="184" y="469"/>
                  </a:lnTo>
                  <a:lnTo>
                    <a:pt x="125" y="469"/>
                  </a:lnTo>
                  <a:close/>
                  <a:moveTo>
                    <a:pt x="124" y="321"/>
                  </a:moveTo>
                  <a:lnTo>
                    <a:pt x="183" y="321"/>
                  </a:lnTo>
                  <a:lnTo>
                    <a:pt x="183" y="381"/>
                  </a:lnTo>
                  <a:lnTo>
                    <a:pt x="124" y="381"/>
                  </a:lnTo>
                  <a:lnTo>
                    <a:pt x="124" y="321"/>
                  </a:lnTo>
                  <a:close/>
                  <a:moveTo>
                    <a:pt x="36" y="321"/>
                  </a:moveTo>
                  <a:lnTo>
                    <a:pt x="95" y="321"/>
                  </a:lnTo>
                  <a:lnTo>
                    <a:pt x="95" y="381"/>
                  </a:lnTo>
                  <a:lnTo>
                    <a:pt x="36" y="381"/>
                  </a:lnTo>
                  <a:lnTo>
                    <a:pt x="36" y="321"/>
                  </a:lnTo>
                  <a:close/>
                  <a:moveTo>
                    <a:pt x="36" y="499"/>
                  </a:moveTo>
                  <a:lnTo>
                    <a:pt x="95" y="499"/>
                  </a:lnTo>
                  <a:lnTo>
                    <a:pt x="95" y="558"/>
                  </a:lnTo>
                  <a:lnTo>
                    <a:pt x="36" y="558"/>
                  </a:lnTo>
                  <a:lnTo>
                    <a:pt x="36" y="499"/>
                  </a:lnTo>
                  <a:close/>
                  <a:moveTo>
                    <a:pt x="405" y="225"/>
                  </a:moveTo>
                  <a:lnTo>
                    <a:pt x="405" y="154"/>
                  </a:lnTo>
                  <a:lnTo>
                    <a:pt x="372" y="154"/>
                  </a:lnTo>
                  <a:lnTo>
                    <a:pt x="372" y="85"/>
                  </a:lnTo>
                  <a:lnTo>
                    <a:pt x="349" y="85"/>
                  </a:lnTo>
                  <a:lnTo>
                    <a:pt x="349" y="21"/>
                  </a:lnTo>
                  <a:lnTo>
                    <a:pt x="330" y="21"/>
                  </a:lnTo>
                  <a:lnTo>
                    <a:pt x="330" y="85"/>
                  </a:lnTo>
                  <a:lnTo>
                    <a:pt x="307" y="85"/>
                  </a:lnTo>
                  <a:lnTo>
                    <a:pt x="307" y="154"/>
                  </a:lnTo>
                  <a:lnTo>
                    <a:pt x="275" y="154"/>
                  </a:lnTo>
                  <a:lnTo>
                    <a:pt x="275" y="225"/>
                  </a:lnTo>
                  <a:lnTo>
                    <a:pt x="249" y="225"/>
                  </a:lnTo>
                  <a:lnTo>
                    <a:pt x="249" y="688"/>
                  </a:lnTo>
                  <a:lnTo>
                    <a:pt x="431" y="688"/>
                  </a:lnTo>
                  <a:lnTo>
                    <a:pt x="431" y="225"/>
                  </a:lnTo>
                  <a:lnTo>
                    <a:pt x="405" y="225"/>
                  </a:lnTo>
                  <a:close/>
                  <a:moveTo>
                    <a:pt x="338" y="503"/>
                  </a:moveTo>
                  <a:lnTo>
                    <a:pt x="279" y="503"/>
                  </a:lnTo>
                  <a:lnTo>
                    <a:pt x="279" y="444"/>
                  </a:lnTo>
                  <a:lnTo>
                    <a:pt x="338" y="444"/>
                  </a:lnTo>
                  <a:lnTo>
                    <a:pt x="338" y="503"/>
                  </a:lnTo>
                  <a:close/>
                  <a:moveTo>
                    <a:pt x="338" y="322"/>
                  </a:moveTo>
                  <a:lnTo>
                    <a:pt x="279" y="322"/>
                  </a:lnTo>
                  <a:lnTo>
                    <a:pt x="279" y="263"/>
                  </a:lnTo>
                  <a:lnTo>
                    <a:pt x="338" y="263"/>
                  </a:lnTo>
                  <a:lnTo>
                    <a:pt x="338" y="322"/>
                  </a:lnTo>
                  <a:close/>
                  <a:moveTo>
                    <a:pt x="407" y="412"/>
                  </a:moveTo>
                  <a:lnTo>
                    <a:pt x="348" y="412"/>
                  </a:lnTo>
                  <a:lnTo>
                    <a:pt x="348" y="353"/>
                  </a:lnTo>
                  <a:lnTo>
                    <a:pt x="407" y="353"/>
                  </a:lnTo>
                  <a:lnTo>
                    <a:pt x="407" y="4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2" name="Rectangle 15"/>
            <p:cNvSpPr>
              <a:spLocks noChangeArrowheads="1"/>
            </p:cNvSpPr>
            <p:nvPr/>
          </p:nvSpPr>
          <p:spPr bwMode="auto">
            <a:xfrm>
              <a:off x="10914669" y="6299857"/>
              <a:ext cx="8640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On-Premises</a:t>
              </a:r>
            </a:p>
          </p:txBody>
        </p:sp>
        <p:sp>
          <p:nvSpPr>
            <p:cNvPr id="153" name="Rectangle 16"/>
            <p:cNvSpPr>
              <a:spLocks noChangeArrowheads="1"/>
            </p:cNvSpPr>
            <p:nvPr/>
          </p:nvSpPr>
          <p:spPr bwMode="auto">
            <a:xfrm>
              <a:off x="11158936" y="6531222"/>
              <a:ext cx="3754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Site 4</a:t>
              </a:r>
            </a:p>
          </p:txBody>
        </p:sp>
        <p:grpSp>
          <p:nvGrpSpPr>
            <p:cNvPr id="154" name="Group 153"/>
            <p:cNvGrpSpPr/>
            <p:nvPr/>
          </p:nvGrpSpPr>
          <p:grpSpPr>
            <a:xfrm>
              <a:off x="10948497" y="4703798"/>
              <a:ext cx="796365" cy="184666"/>
              <a:chOff x="10876162" y="4703798"/>
              <a:chExt cx="796365" cy="184666"/>
            </a:xfrm>
          </p:grpSpPr>
          <p:sp>
            <p:nvSpPr>
              <p:cNvPr id="155" name="Rectangle 92"/>
              <p:cNvSpPr>
                <a:spLocks noChangeArrowheads="1"/>
              </p:cNvSpPr>
              <p:nvPr/>
            </p:nvSpPr>
            <p:spPr bwMode="auto">
              <a:xfrm>
                <a:off x="10876162" y="4703798"/>
                <a:ext cx="3382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 </a:t>
                </a:r>
              </a:p>
            </p:txBody>
          </p:sp>
          <p:sp>
            <p:nvSpPr>
              <p:cNvPr id="156" name="Rectangle 93"/>
              <p:cNvSpPr>
                <a:spLocks noChangeArrowheads="1"/>
              </p:cNvSpPr>
              <p:nvPr/>
            </p:nvSpPr>
            <p:spPr bwMode="auto">
              <a:xfrm>
                <a:off x="11255746" y="4703798"/>
                <a:ext cx="4167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200" b="0" i="0" u="none" strike="noStrike" kern="0" cap="none" spc="0" normalizeH="0" baseline="0" noProof="0">
                    <a:ln>
                      <a:noFill/>
                    </a:ln>
                    <a:gradFill>
                      <a:gsLst>
                        <a:gs pos="5439">
                          <a:srgbClr val="F8F8F8"/>
                        </a:gs>
                        <a:gs pos="10000">
                          <a:srgbClr val="F8F8F8"/>
                        </a:gs>
                      </a:gsLst>
                      <a:lin ang="5400000" scaled="0"/>
                    </a:gradFill>
                    <a:effectLst/>
                    <a:uLnTx/>
                    <a:uFillTx/>
                    <a:latin typeface="+mn-lt"/>
                  </a:rPr>
                  <a:t>65040</a:t>
                </a:r>
              </a:p>
            </p:txBody>
          </p:sp>
        </p:grpSp>
      </p:grpSp>
      <p:sp>
        <p:nvSpPr>
          <p:cNvPr id="89" name="Trapezoid 88"/>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200374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Path diversity for on premises networks</a:t>
            </a:r>
          </a:p>
        </p:txBody>
      </p:sp>
      <p:sp>
        <p:nvSpPr>
          <p:cNvPr id="2" name="Text Placeholder 1"/>
          <p:cNvSpPr>
            <a:spLocks noGrp="1"/>
          </p:cNvSpPr>
          <p:nvPr>
            <p:ph type="body" sz="quarter" idx="4294967295"/>
          </p:nvPr>
        </p:nvSpPr>
        <p:spPr>
          <a:xfrm>
            <a:off x="547688" y="1212850"/>
            <a:ext cx="11888787" cy="1920875"/>
          </a:xfrm>
        </p:spPr>
        <p:txBody>
          <a:bodyPr/>
          <a:lstStyle/>
          <a:p>
            <a:pPr marL="0" lvl="1" indent="0">
              <a:spcBef>
                <a:spcPts val="600"/>
              </a:spcBef>
              <a:spcAft>
                <a:spcPts val="600"/>
              </a:spcAft>
              <a:buNone/>
            </a:pPr>
            <a:r>
              <a:rPr lang="en-US" sz="2800">
                <a:gradFill>
                  <a:gsLst>
                    <a:gs pos="5439">
                      <a:schemeClr val="accent6"/>
                    </a:gs>
                    <a:gs pos="10000">
                      <a:schemeClr val="accent6"/>
                    </a:gs>
                  </a:gsLst>
                  <a:lin ang="5400000" scaled="0"/>
                </a:gradFill>
              </a:rPr>
              <a:t>Multiple tunnels/paths between Azure VNet and on premises site</a:t>
            </a:r>
          </a:p>
          <a:p>
            <a:pPr marL="0" lvl="1" indent="0">
              <a:spcBef>
                <a:spcPts val="600"/>
              </a:spcBef>
              <a:spcAft>
                <a:spcPts val="600"/>
              </a:spcAft>
              <a:buNone/>
            </a:pPr>
            <a:r>
              <a:rPr lang="en-US">
                <a:gradFill>
                  <a:gsLst>
                    <a:gs pos="5439">
                      <a:srgbClr val="F8F8F8"/>
                    </a:gs>
                    <a:gs pos="10000">
                      <a:srgbClr val="F8F8F8"/>
                    </a:gs>
                  </a:gsLst>
                  <a:lin ang="5400000" scaled="0"/>
                </a:gradFill>
              </a:rPr>
              <a:t>Use BGP for reachability detection and path failover</a:t>
            </a:r>
          </a:p>
          <a:p>
            <a:pPr marL="0" lvl="1" indent="0">
              <a:spcBef>
                <a:spcPts val="600"/>
              </a:spcBef>
              <a:spcAft>
                <a:spcPts val="600"/>
              </a:spcAft>
              <a:buNone/>
            </a:pPr>
            <a:r>
              <a:rPr lang="en-US">
                <a:solidFill>
                  <a:schemeClr val="bg1"/>
                </a:solidFill>
              </a:rPr>
              <a:t>Support on-premises network with multiple ISPs and VPN devices</a:t>
            </a:r>
          </a:p>
          <a:p>
            <a:pPr marL="0" lvl="1" indent="0">
              <a:spcBef>
                <a:spcPts val="600"/>
              </a:spcBef>
              <a:spcAft>
                <a:spcPts val="600"/>
              </a:spcAft>
              <a:buNone/>
            </a:pPr>
            <a:endParaRPr lang="en-US" sz="1600">
              <a:gradFill>
                <a:gsLst>
                  <a:gs pos="5439">
                    <a:srgbClr val="F8F8F8"/>
                  </a:gs>
                  <a:gs pos="10000">
                    <a:srgbClr val="F8F8F8"/>
                  </a:gs>
                </a:gsLst>
                <a:lin ang="5400000" scaled="0"/>
              </a:gradFill>
            </a:endParaRPr>
          </a:p>
        </p:txBody>
      </p:sp>
      <p:grpSp>
        <p:nvGrpSpPr>
          <p:cNvPr id="3" name="Group 2"/>
          <p:cNvGrpSpPr/>
          <p:nvPr/>
        </p:nvGrpSpPr>
        <p:grpSpPr>
          <a:xfrm>
            <a:off x="275291" y="2626404"/>
            <a:ext cx="11888912" cy="4368121"/>
            <a:chOff x="275291" y="2206171"/>
            <a:chExt cx="11888912" cy="4368121"/>
          </a:xfrm>
        </p:grpSpPr>
        <p:sp>
          <p:nvSpPr>
            <p:cNvPr id="321" name="Rectangle 320"/>
            <p:cNvSpPr/>
            <p:nvPr/>
          </p:nvSpPr>
          <p:spPr bwMode="auto">
            <a:xfrm>
              <a:off x="775252" y="3102690"/>
              <a:ext cx="2242786" cy="2219199"/>
            </a:xfrm>
            <a:prstGeom prst="rect">
              <a:avLst/>
            </a:prstGeom>
            <a:solidFill>
              <a:schemeClr val="tx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7578" name="Rectangle 17577"/>
            <p:cNvSpPr/>
            <p:nvPr/>
          </p:nvSpPr>
          <p:spPr bwMode="auto">
            <a:xfrm>
              <a:off x="9710057" y="2206171"/>
              <a:ext cx="2454146" cy="4368121"/>
            </a:xfrm>
            <a:prstGeom prst="rect">
              <a:avLst/>
            </a:prstGeom>
            <a:solidFill>
              <a:schemeClr val="tx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grpSp>
          <p:nvGrpSpPr>
            <p:cNvPr id="114" name="Group 113"/>
            <p:cNvGrpSpPr/>
            <p:nvPr/>
          </p:nvGrpSpPr>
          <p:grpSpPr>
            <a:xfrm>
              <a:off x="8675536" y="2653560"/>
              <a:ext cx="1239578" cy="1239578"/>
              <a:chOff x="2287588" y="3095625"/>
              <a:chExt cx="333375" cy="333375"/>
            </a:xfrm>
          </p:grpSpPr>
          <p:sp>
            <p:nvSpPr>
              <p:cNvPr id="115" name="Rectangle 114"/>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16"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22" name="Rectangle 15"/>
            <p:cNvSpPr>
              <a:spLocks noChangeArrowheads="1"/>
            </p:cNvSpPr>
            <p:nvPr/>
          </p:nvSpPr>
          <p:spPr bwMode="auto">
            <a:xfrm>
              <a:off x="10034285" y="4662370"/>
              <a:ext cx="1802542"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 Premises</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Site 5</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ASN65050</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10.51.0.0/16</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10.52.0.0/16</a:t>
              </a:r>
            </a:p>
          </p:txBody>
        </p:sp>
        <p:grpSp>
          <p:nvGrpSpPr>
            <p:cNvPr id="234" name="Group 233"/>
            <p:cNvGrpSpPr/>
            <p:nvPr/>
          </p:nvGrpSpPr>
          <p:grpSpPr>
            <a:xfrm flipH="1">
              <a:off x="10034285" y="2521876"/>
              <a:ext cx="1805690" cy="1993029"/>
              <a:chOff x="715963" y="1976438"/>
              <a:chExt cx="1820862" cy="2009775"/>
            </a:xfrm>
          </p:grpSpPr>
          <p:sp>
            <p:nvSpPr>
              <p:cNvPr id="235" name="Rectangle 5"/>
              <p:cNvSpPr>
                <a:spLocks noChangeArrowheads="1"/>
              </p:cNvSpPr>
              <p:nvPr/>
            </p:nvSpPr>
            <p:spPr bwMode="auto">
              <a:xfrm>
                <a:off x="2346325" y="1976438"/>
                <a:ext cx="30162" cy="460375"/>
              </a:xfrm>
              <a:prstGeom prst="rect">
                <a:avLst/>
              </a:prstGeom>
              <a:solidFill>
                <a:srgbClr val="7030A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6" name="Rectangle 7"/>
              <p:cNvSpPr>
                <a:spLocks noChangeArrowheads="1"/>
              </p:cNvSpPr>
              <p:nvPr/>
            </p:nvSpPr>
            <p:spPr bwMode="auto">
              <a:xfrm>
                <a:off x="2043113" y="2209801"/>
                <a:ext cx="493712" cy="1773238"/>
              </a:xfrm>
              <a:prstGeom prst="rect">
                <a:avLst/>
              </a:prstGeom>
              <a:solidFill>
                <a:srgbClr val="5A278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7" name="Rectangle 8"/>
              <p:cNvSpPr>
                <a:spLocks noChangeArrowheads="1"/>
              </p:cNvSpPr>
              <p:nvPr/>
            </p:nvSpPr>
            <p:spPr bwMode="auto">
              <a:xfrm>
                <a:off x="2043113" y="2209801"/>
                <a:ext cx="120650" cy="1773238"/>
              </a:xfrm>
              <a:prstGeom prst="rect">
                <a:avLst/>
              </a:prstGeom>
              <a:solidFill>
                <a:srgbClr val="7030A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8" name="Rectangle 6"/>
              <p:cNvSpPr>
                <a:spLocks noChangeArrowheads="1"/>
              </p:cNvSpPr>
              <p:nvPr/>
            </p:nvSpPr>
            <p:spPr bwMode="auto">
              <a:xfrm>
                <a:off x="2203450" y="1976438"/>
                <a:ext cx="30162" cy="460375"/>
              </a:xfrm>
              <a:prstGeom prst="rect">
                <a:avLst/>
              </a:prstGeom>
              <a:solidFill>
                <a:srgbClr val="5A278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9" name="Rectangle 12"/>
              <p:cNvSpPr>
                <a:spLocks noChangeArrowheads="1"/>
              </p:cNvSpPr>
              <p:nvPr/>
            </p:nvSpPr>
            <p:spPr bwMode="auto">
              <a:xfrm>
                <a:off x="1579563" y="2749550"/>
                <a:ext cx="493712" cy="123348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0" name="Rectangle 13"/>
              <p:cNvSpPr>
                <a:spLocks noChangeArrowheads="1"/>
              </p:cNvSpPr>
              <p:nvPr/>
            </p:nvSpPr>
            <p:spPr bwMode="auto">
              <a:xfrm>
                <a:off x="1641475" y="2630488"/>
                <a:ext cx="373062" cy="119061"/>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1" name="Rectangle 15"/>
              <p:cNvSpPr>
                <a:spLocks noChangeArrowheads="1"/>
              </p:cNvSpPr>
              <p:nvPr/>
            </p:nvSpPr>
            <p:spPr bwMode="auto">
              <a:xfrm>
                <a:off x="1647825" y="2832100"/>
                <a:ext cx="55562"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2" name="Rectangle 16"/>
              <p:cNvSpPr>
                <a:spLocks noChangeArrowheads="1"/>
              </p:cNvSpPr>
              <p:nvPr/>
            </p:nvSpPr>
            <p:spPr bwMode="auto">
              <a:xfrm>
                <a:off x="1751013" y="2832100"/>
                <a:ext cx="50800"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3" name="Rectangle 17"/>
              <p:cNvSpPr>
                <a:spLocks noChangeArrowheads="1"/>
              </p:cNvSpPr>
              <p:nvPr/>
            </p:nvSpPr>
            <p:spPr bwMode="auto">
              <a:xfrm>
                <a:off x="1852613" y="2832100"/>
                <a:ext cx="52387"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4" name="Rectangle 18"/>
              <p:cNvSpPr>
                <a:spLocks noChangeArrowheads="1"/>
              </p:cNvSpPr>
              <p:nvPr/>
            </p:nvSpPr>
            <p:spPr bwMode="auto">
              <a:xfrm>
                <a:off x="1952625" y="2832100"/>
                <a:ext cx="50800"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5" name="Rectangle 19"/>
              <p:cNvSpPr>
                <a:spLocks noChangeArrowheads="1"/>
              </p:cNvSpPr>
              <p:nvPr/>
            </p:nvSpPr>
            <p:spPr bwMode="auto">
              <a:xfrm>
                <a:off x="1641475" y="2598745"/>
                <a:ext cx="373062" cy="34925"/>
              </a:xfrm>
              <a:prstGeom prst="rect">
                <a:avLst/>
              </a:prstGeom>
              <a:solidFill>
                <a:srgbClr val="90D8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6" name="Rectangle 20"/>
              <p:cNvSpPr>
                <a:spLocks noChangeArrowheads="1"/>
              </p:cNvSpPr>
              <p:nvPr/>
            </p:nvSpPr>
            <p:spPr bwMode="auto">
              <a:xfrm>
                <a:off x="1579563" y="2713038"/>
                <a:ext cx="493712" cy="36513"/>
              </a:xfrm>
              <a:prstGeom prst="rect">
                <a:avLst/>
              </a:prstGeom>
              <a:solidFill>
                <a:srgbClr val="90D8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7" name="AutoShape 22"/>
              <p:cNvSpPr>
                <a:spLocks noChangeAspect="1" noChangeArrowheads="1" noTextEdit="1"/>
              </p:cNvSpPr>
              <p:nvPr/>
            </p:nvSpPr>
            <p:spPr bwMode="auto">
              <a:xfrm>
                <a:off x="719138" y="2436813"/>
                <a:ext cx="879475"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8" name="Rectangle 24"/>
              <p:cNvSpPr>
                <a:spLocks noChangeArrowheads="1"/>
              </p:cNvSpPr>
              <p:nvPr/>
            </p:nvSpPr>
            <p:spPr bwMode="auto">
              <a:xfrm>
                <a:off x="715963" y="3487738"/>
                <a:ext cx="619125" cy="495300"/>
              </a:xfrm>
              <a:prstGeom prst="rect">
                <a:avLst/>
              </a:prstGeom>
              <a:solidFill>
                <a:srgbClr val="00CC6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9" name="Freeform 25"/>
              <p:cNvSpPr>
                <a:spLocks/>
              </p:cNvSpPr>
              <p:nvPr/>
            </p:nvSpPr>
            <p:spPr bwMode="auto">
              <a:xfrm>
                <a:off x="1073151" y="2593976"/>
                <a:ext cx="525463" cy="1389063"/>
              </a:xfrm>
              <a:custGeom>
                <a:avLst/>
                <a:gdLst>
                  <a:gd name="T0" fmla="*/ 0 w 331"/>
                  <a:gd name="T1" fmla="*/ 0 h 875"/>
                  <a:gd name="T2" fmla="*/ 331 w 331"/>
                  <a:gd name="T3" fmla="*/ 0 h 875"/>
                  <a:gd name="T4" fmla="*/ 331 w 331"/>
                  <a:gd name="T5" fmla="*/ 875 h 875"/>
                  <a:gd name="T6" fmla="*/ 0 w 331"/>
                  <a:gd name="T7" fmla="*/ 875 h 875"/>
                  <a:gd name="T8" fmla="*/ 0 w 331"/>
                  <a:gd name="T9" fmla="*/ 571 h 875"/>
                  <a:gd name="T10" fmla="*/ 0 w 331"/>
                  <a:gd name="T11" fmla="*/ 0 h 875"/>
                </a:gdLst>
                <a:ahLst/>
                <a:cxnLst>
                  <a:cxn ang="0">
                    <a:pos x="T0" y="T1"/>
                  </a:cxn>
                  <a:cxn ang="0">
                    <a:pos x="T2" y="T3"/>
                  </a:cxn>
                  <a:cxn ang="0">
                    <a:pos x="T4" y="T5"/>
                  </a:cxn>
                  <a:cxn ang="0">
                    <a:pos x="T6" y="T7"/>
                  </a:cxn>
                  <a:cxn ang="0">
                    <a:pos x="T8" y="T9"/>
                  </a:cxn>
                  <a:cxn ang="0">
                    <a:pos x="T10" y="T11"/>
                  </a:cxn>
                </a:cxnLst>
                <a:rect l="0" t="0" r="r" b="b"/>
                <a:pathLst>
                  <a:path w="331" h="875">
                    <a:moveTo>
                      <a:pt x="0" y="0"/>
                    </a:moveTo>
                    <a:lnTo>
                      <a:pt x="331" y="0"/>
                    </a:lnTo>
                    <a:lnTo>
                      <a:pt x="331" y="875"/>
                    </a:lnTo>
                    <a:lnTo>
                      <a:pt x="0" y="875"/>
                    </a:lnTo>
                    <a:lnTo>
                      <a:pt x="0" y="571"/>
                    </a:lnTo>
                    <a:lnTo>
                      <a:pt x="0" y="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0" name="Freeform 26"/>
              <p:cNvSpPr>
                <a:spLocks/>
              </p:cNvSpPr>
              <p:nvPr/>
            </p:nvSpPr>
            <p:spPr bwMode="auto">
              <a:xfrm>
                <a:off x="715963" y="3500438"/>
                <a:ext cx="357188" cy="482600"/>
              </a:xfrm>
              <a:custGeom>
                <a:avLst/>
                <a:gdLst>
                  <a:gd name="T0" fmla="*/ 0 w 225"/>
                  <a:gd name="T1" fmla="*/ 304 h 304"/>
                  <a:gd name="T2" fmla="*/ 225 w 225"/>
                  <a:gd name="T3" fmla="*/ 304 h 304"/>
                  <a:gd name="T4" fmla="*/ 225 w 225"/>
                  <a:gd name="T5" fmla="*/ 0 h 304"/>
                  <a:gd name="T6" fmla="*/ 0 w 225"/>
                  <a:gd name="T7" fmla="*/ 304 h 304"/>
                </a:gdLst>
                <a:ahLst/>
                <a:cxnLst>
                  <a:cxn ang="0">
                    <a:pos x="T0" y="T1"/>
                  </a:cxn>
                  <a:cxn ang="0">
                    <a:pos x="T2" y="T3"/>
                  </a:cxn>
                  <a:cxn ang="0">
                    <a:pos x="T4" y="T5"/>
                  </a:cxn>
                  <a:cxn ang="0">
                    <a:pos x="T6" y="T7"/>
                  </a:cxn>
                </a:cxnLst>
                <a:rect l="0" t="0" r="r" b="b"/>
                <a:pathLst>
                  <a:path w="225" h="304">
                    <a:moveTo>
                      <a:pt x="0" y="304"/>
                    </a:moveTo>
                    <a:lnTo>
                      <a:pt x="225" y="304"/>
                    </a:lnTo>
                    <a:lnTo>
                      <a:pt x="225" y="0"/>
                    </a:lnTo>
                    <a:lnTo>
                      <a:pt x="0" y="304"/>
                    </a:lnTo>
                    <a:close/>
                  </a:path>
                </a:pathLst>
              </a:custGeom>
              <a:solidFill>
                <a:srgbClr val="007A3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1" name="Rectangle 27"/>
              <p:cNvSpPr>
                <a:spLocks noChangeArrowheads="1"/>
              </p:cNvSpPr>
              <p:nvPr/>
            </p:nvSpPr>
            <p:spPr bwMode="auto">
              <a:xfrm>
                <a:off x="1139826" y="26955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2" name="Rectangle 28"/>
              <p:cNvSpPr>
                <a:spLocks noChangeArrowheads="1"/>
              </p:cNvSpPr>
              <p:nvPr/>
            </p:nvSpPr>
            <p:spPr bwMode="auto">
              <a:xfrm>
                <a:off x="1252538" y="26955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3" name="Rectangle 29"/>
              <p:cNvSpPr>
                <a:spLocks noChangeArrowheads="1"/>
              </p:cNvSpPr>
              <p:nvPr/>
            </p:nvSpPr>
            <p:spPr bwMode="auto">
              <a:xfrm>
                <a:off x="1365251" y="26955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4" name="Rectangle 30"/>
              <p:cNvSpPr>
                <a:spLocks noChangeArrowheads="1"/>
              </p:cNvSpPr>
              <p:nvPr/>
            </p:nvSpPr>
            <p:spPr bwMode="auto">
              <a:xfrm>
                <a:off x="1477963" y="26955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5" name="Rectangle 31"/>
              <p:cNvSpPr>
                <a:spLocks noChangeArrowheads="1"/>
              </p:cNvSpPr>
              <p:nvPr/>
            </p:nvSpPr>
            <p:spPr bwMode="auto">
              <a:xfrm>
                <a:off x="1139826" y="2841626"/>
                <a:ext cx="523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6" name="Rectangle 32"/>
              <p:cNvSpPr>
                <a:spLocks noChangeArrowheads="1"/>
              </p:cNvSpPr>
              <p:nvPr/>
            </p:nvSpPr>
            <p:spPr bwMode="auto">
              <a:xfrm>
                <a:off x="1252538" y="2841626"/>
                <a:ext cx="523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7" name="Rectangle 33"/>
              <p:cNvSpPr>
                <a:spLocks noChangeArrowheads="1"/>
              </p:cNvSpPr>
              <p:nvPr/>
            </p:nvSpPr>
            <p:spPr bwMode="auto">
              <a:xfrm>
                <a:off x="1365251" y="2841626"/>
                <a:ext cx="52388" cy="100013"/>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8" name="Rectangle 34"/>
              <p:cNvSpPr>
                <a:spLocks noChangeArrowheads="1"/>
              </p:cNvSpPr>
              <p:nvPr/>
            </p:nvSpPr>
            <p:spPr bwMode="auto">
              <a:xfrm>
                <a:off x="1477963" y="2841626"/>
                <a:ext cx="523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9" name="Rectangle 35"/>
              <p:cNvSpPr>
                <a:spLocks noChangeArrowheads="1"/>
              </p:cNvSpPr>
              <p:nvPr/>
            </p:nvSpPr>
            <p:spPr bwMode="auto">
              <a:xfrm>
                <a:off x="1139826" y="2990851"/>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0" name="Rectangle 36"/>
              <p:cNvSpPr>
                <a:spLocks noChangeArrowheads="1"/>
              </p:cNvSpPr>
              <p:nvPr/>
            </p:nvSpPr>
            <p:spPr bwMode="auto">
              <a:xfrm>
                <a:off x="1252538" y="299085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1" name="Rectangle 37"/>
              <p:cNvSpPr>
                <a:spLocks noChangeArrowheads="1"/>
              </p:cNvSpPr>
              <p:nvPr/>
            </p:nvSpPr>
            <p:spPr bwMode="auto">
              <a:xfrm>
                <a:off x="1365251" y="299085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2" name="Rectangle 38"/>
              <p:cNvSpPr>
                <a:spLocks noChangeArrowheads="1"/>
              </p:cNvSpPr>
              <p:nvPr/>
            </p:nvSpPr>
            <p:spPr bwMode="auto">
              <a:xfrm>
                <a:off x="1477963" y="299085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3" name="Rectangle 39"/>
              <p:cNvSpPr>
                <a:spLocks noChangeArrowheads="1"/>
              </p:cNvSpPr>
              <p:nvPr/>
            </p:nvSpPr>
            <p:spPr bwMode="auto">
              <a:xfrm>
                <a:off x="1139826" y="313690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4" name="Rectangle 40"/>
              <p:cNvSpPr>
                <a:spLocks noChangeArrowheads="1"/>
              </p:cNvSpPr>
              <p:nvPr/>
            </p:nvSpPr>
            <p:spPr bwMode="auto">
              <a:xfrm>
                <a:off x="1252538" y="3136901"/>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5" name="Rectangle 41"/>
              <p:cNvSpPr>
                <a:spLocks noChangeArrowheads="1"/>
              </p:cNvSpPr>
              <p:nvPr/>
            </p:nvSpPr>
            <p:spPr bwMode="auto">
              <a:xfrm>
                <a:off x="1365251" y="3136901"/>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6" name="Rectangle 42"/>
              <p:cNvSpPr>
                <a:spLocks noChangeArrowheads="1"/>
              </p:cNvSpPr>
              <p:nvPr/>
            </p:nvSpPr>
            <p:spPr bwMode="auto">
              <a:xfrm>
                <a:off x="1477963" y="313690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7" name="Rectangle 43"/>
              <p:cNvSpPr>
                <a:spLocks noChangeArrowheads="1"/>
              </p:cNvSpPr>
              <p:nvPr/>
            </p:nvSpPr>
            <p:spPr bwMode="auto">
              <a:xfrm>
                <a:off x="1139826" y="328612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8" name="Rectangle 44"/>
              <p:cNvSpPr>
                <a:spLocks noChangeArrowheads="1"/>
              </p:cNvSpPr>
              <p:nvPr/>
            </p:nvSpPr>
            <p:spPr bwMode="auto">
              <a:xfrm>
                <a:off x="1252538" y="328612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9" name="Rectangle 45"/>
              <p:cNvSpPr>
                <a:spLocks noChangeArrowheads="1"/>
              </p:cNvSpPr>
              <p:nvPr/>
            </p:nvSpPr>
            <p:spPr bwMode="auto">
              <a:xfrm>
                <a:off x="1365251" y="328612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0" name="Rectangle 46"/>
              <p:cNvSpPr>
                <a:spLocks noChangeArrowheads="1"/>
              </p:cNvSpPr>
              <p:nvPr/>
            </p:nvSpPr>
            <p:spPr bwMode="auto">
              <a:xfrm>
                <a:off x="1477963" y="328612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1" name="Rectangle 47"/>
              <p:cNvSpPr>
                <a:spLocks noChangeArrowheads="1"/>
              </p:cNvSpPr>
              <p:nvPr/>
            </p:nvSpPr>
            <p:spPr bwMode="auto">
              <a:xfrm>
                <a:off x="1139826" y="34321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2" name="Rectangle 48"/>
              <p:cNvSpPr>
                <a:spLocks noChangeArrowheads="1"/>
              </p:cNvSpPr>
              <p:nvPr/>
            </p:nvSpPr>
            <p:spPr bwMode="auto">
              <a:xfrm>
                <a:off x="1252538" y="34321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3" name="Rectangle 49"/>
              <p:cNvSpPr>
                <a:spLocks noChangeArrowheads="1"/>
              </p:cNvSpPr>
              <p:nvPr/>
            </p:nvSpPr>
            <p:spPr bwMode="auto">
              <a:xfrm>
                <a:off x="1365251" y="34321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4" name="Rectangle 50"/>
              <p:cNvSpPr>
                <a:spLocks noChangeArrowheads="1"/>
              </p:cNvSpPr>
              <p:nvPr/>
            </p:nvSpPr>
            <p:spPr bwMode="auto">
              <a:xfrm>
                <a:off x="1477963" y="34321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5" name="Rectangle 51"/>
              <p:cNvSpPr>
                <a:spLocks noChangeArrowheads="1"/>
              </p:cNvSpPr>
              <p:nvPr/>
            </p:nvSpPr>
            <p:spPr bwMode="auto">
              <a:xfrm>
                <a:off x="1139826" y="358140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6" name="Rectangle 52"/>
              <p:cNvSpPr>
                <a:spLocks noChangeArrowheads="1"/>
              </p:cNvSpPr>
              <p:nvPr/>
            </p:nvSpPr>
            <p:spPr bwMode="auto">
              <a:xfrm>
                <a:off x="1252538"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7" name="Rectangle 53"/>
              <p:cNvSpPr>
                <a:spLocks noChangeArrowheads="1"/>
              </p:cNvSpPr>
              <p:nvPr/>
            </p:nvSpPr>
            <p:spPr bwMode="auto">
              <a:xfrm>
                <a:off x="1365251" y="358140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8" name="Rectangle 54"/>
              <p:cNvSpPr>
                <a:spLocks noChangeArrowheads="1"/>
              </p:cNvSpPr>
              <p:nvPr/>
            </p:nvSpPr>
            <p:spPr bwMode="auto">
              <a:xfrm>
                <a:off x="1477963"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9" name="Rectangle 55"/>
              <p:cNvSpPr>
                <a:spLocks noChangeArrowheads="1"/>
              </p:cNvSpPr>
              <p:nvPr/>
            </p:nvSpPr>
            <p:spPr bwMode="auto">
              <a:xfrm>
                <a:off x="752476" y="3581401"/>
                <a:ext cx="52388" cy="98425"/>
              </a:xfrm>
              <a:prstGeom prst="rect">
                <a:avLst/>
              </a:prstGeom>
              <a:solidFill>
                <a:srgbClr val="007A3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0" name="Rectangle 56"/>
              <p:cNvSpPr>
                <a:spLocks noChangeArrowheads="1"/>
              </p:cNvSpPr>
              <p:nvPr/>
            </p:nvSpPr>
            <p:spPr bwMode="auto">
              <a:xfrm>
                <a:off x="865188"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1" name="Rectangle 57"/>
              <p:cNvSpPr>
                <a:spLocks noChangeArrowheads="1"/>
              </p:cNvSpPr>
              <p:nvPr/>
            </p:nvSpPr>
            <p:spPr bwMode="auto">
              <a:xfrm>
                <a:off x="982663"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2" name="Rectangle 58"/>
              <p:cNvSpPr>
                <a:spLocks noChangeArrowheads="1"/>
              </p:cNvSpPr>
              <p:nvPr/>
            </p:nvSpPr>
            <p:spPr bwMode="auto">
              <a:xfrm>
                <a:off x="752476"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3" name="Rectangle 59"/>
              <p:cNvSpPr>
                <a:spLocks noChangeArrowheads="1"/>
              </p:cNvSpPr>
              <p:nvPr/>
            </p:nvSpPr>
            <p:spPr bwMode="auto">
              <a:xfrm>
                <a:off x="865188" y="3727451"/>
                <a:ext cx="52388" cy="98425"/>
              </a:xfrm>
              <a:prstGeom prst="rect">
                <a:avLst/>
              </a:prstGeom>
              <a:solidFill>
                <a:srgbClr val="00CC6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4" name="Rectangle 60"/>
              <p:cNvSpPr>
                <a:spLocks noChangeArrowheads="1"/>
              </p:cNvSpPr>
              <p:nvPr/>
            </p:nvSpPr>
            <p:spPr bwMode="auto">
              <a:xfrm>
                <a:off x="982663"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5" name="Rectangle 61"/>
              <p:cNvSpPr>
                <a:spLocks noChangeArrowheads="1"/>
              </p:cNvSpPr>
              <p:nvPr/>
            </p:nvSpPr>
            <p:spPr bwMode="auto">
              <a:xfrm>
                <a:off x="1139826"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6" name="Rectangle 62"/>
              <p:cNvSpPr>
                <a:spLocks noChangeArrowheads="1"/>
              </p:cNvSpPr>
              <p:nvPr/>
            </p:nvSpPr>
            <p:spPr bwMode="auto">
              <a:xfrm>
                <a:off x="1252538" y="372745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7" name="Rectangle 63"/>
              <p:cNvSpPr>
                <a:spLocks noChangeArrowheads="1"/>
              </p:cNvSpPr>
              <p:nvPr/>
            </p:nvSpPr>
            <p:spPr bwMode="auto">
              <a:xfrm>
                <a:off x="1365251"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8" name="Rectangle 64"/>
              <p:cNvSpPr>
                <a:spLocks noChangeArrowheads="1"/>
              </p:cNvSpPr>
              <p:nvPr/>
            </p:nvSpPr>
            <p:spPr bwMode="auto">
              <a:xfrm>
                <a:off x="1477963" y="372745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9" name="Rectangle 65"/>
              <p:cNvSpPr>
                <a:spLocks noChangeArrowheads="1"/>
              </p:cNvSpPr>
              <p:nvPr/>
            </p:nvSpPr>
            <p:spPr bwMode="auto">
              <a:xfrm>
                <a:off x="1365251" y="2497138"/>
                <a:ext cx="165100" cy="9683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0" name="Rectangle 66"/>
              <p:cNvSpPr>
                <a:spLocks noChangeArrowheads="1"/>
              </p:cNvSpPr>
              <p:nvPr/>
            </p:nvSpPr>
            <p:spPr bwMode="auto">
              <a:xfrm>
                <a:off x="1192213" y="2433638"/>
                <a:ext cx="30163" cy="1603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92" name="Group 291"/>
            <p:cNvGrpSpPr/>
            <p:nvPr/>
          </p:nvGrpSpPr>
          <p:grpSpPr>
            <a:xfrm>
              <a:off x="8675536" y="4575574"/>
              <a:ext cx="1239578" cy="1239578"/>
              <a:chOff x="2287588" y="3095625"/>
              <a:chExt cx="333375" cy="333375"/>
            </a:xfrm>
          </p:grpSpPr>
          <p:sp>
            <p:nvSpPr>
              <p:cNvPr id="293" name="Rectangle 292"/>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294"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98" name="Group 297"/>
            <p:cNvGrpSpPr/>
            <p:nvPr/>
          </p:nvGrpSpPr>
          <p:grpSpPr>
            <a:xfrm>
              <a:off x="2417704" y="3623868"/>
              <a:ext cx="1239578" cy="1239578"/>
              <a:chOff x="2287588" y="3095625"/>
              <a:chExt cx="333375" cy="333375"/>
            </a:xfrm>
          </p:grpSpPr>
          <p:sp>
            <p:nvSpPr>
              <p:cNvPr id="299" name="Rectangle 298"/>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300"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cxnSp>
          <p:nvCxnSpPr>
            <p:cNvPr id="17580" name="Connector: Elbow 17579"/>
            <p:cNvCxnSpPr/>
            <p:nvPr/>
          </p:nvCxnSpPr>
          <p:spPr>
            <a:xfrm flipV="1">
              <a:off x="3788229" y="3243969"/>
              <a:ext cx="4746171" cy="979690"/>
            </a:xfrm>
            <a:prstGeom prst="bentConnector3">
              <a:avLst>
                <a:gd name="adj1" fmla="val 12997"/>
              </a:avLst>
            </a:prstGeom>
            <a:ln w="25400">
              <a:solidFill>
                <a:schemeClr val="bg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295" name="Group 294"/>
            <p:cNvGrpSpPr/>
            <p:nvPr/>
          </p:nvGrpSpPr>
          <p:grpSpPr>
            <a:xfrm>
              <a:off x="4821183" y="3102690"/>
              <a:ext cx="1654628" cy="267629"/>
              <a:chOff x="3713163" y="1598613"/>
              <a:chExt cx="1236663" cy="200025"/>
            </a:xfrm>
          </p:grpSpPr>
          <p:sp>
            <p:nvSpPr>
              <p:cNvPr id="296"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7"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cxnSp>
          <p:nvCxnSpPr>
            <p:cNvPr id="307" name="Connector: Elbow 306"/>
            <p:cNvCxnSpPr/>
            <p:nvPr/>
          </p:nvCxnSpPr>
          <p:spPr>
            <a:xfrm>
              <a:off x="3788229" y="4223659"/>
              <a:ext cx="4746171" cy="979690"/>
            </a:xfrm>
            <a:prstGeom prst="bentConnector3">
              <a:avLst>
                <a:gd name="adj1" fmla="val 12997"/>
              </a:avLst>
            </a:prstGeom>
            <a:ln w="25400">
              <a:solidFill>
                <a:schemeClr val="bg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308" name="Group 307"/>
            <p:cNvGrpSpPr/>
            <p:nvPr/>
          </p:nvGrpSpPr>
          <p:grpSpPr>
            <a:xfrm>
              <a:off x="4821183" y="5054260"/>
              <a:ext cx="1654628" cy="267629"/>
              <a:chOff x="3713163" y="1598613"/>
              <a:chExt cx="1236663" cy="200025"/>
            </a:xfrm>
          </p:grpSpPr>
          <p:sp>
            <p:nvSpPr>
              <p:cNvPr id="309"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0"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11" name="Group 310"/>
            <p:cNvGrpSpPr/>
            <p:nvPr/>
          </p:nvGrpSpPr>
          <p:grpSpPr>
            <a:xfrm rot="5400000">
              <a:off x="6199348" y="4048763"/>
              <a:ext cx="1512909" cy="402927"/>
              <a:chOff x="7024480" y="2354614"/>
              <a:chExt cx="1512909" cy="402927"/>
            </a:xfrm>
          </p:grpSpPr>
          <p:sp>
            <p:nvSpPr>
              <p:cNvPr id="312" name="Freeform 5"/>
              <p:cNvSpPr>
                <a:spLocks/>
              </p:cNvSpPr>
              <p:nvPr/>
            </p:nvSpPr>
            <p:spPr bwMode="auto">
              <a:xfrm rot="10800000">
                <a:off x="8335407" y="2354614"/>
                <a:ext cx="201982" cy="402927"/>
              </a:xfrm>
              <a:custGeom>
                <a:avLst/>
                <a:gdLst>
                  <a:gd name="T0" fmla="*/ 1168 w 1168"/>
                  <a:gd name="T1" fmla="*/ 1857 h 2330"/>
                  <a:gd name="T2" fmla="*/ 474 w 1168"/>
                  <a:gd name="T3" fmla="*/ 1164 h 2330"/>
                  <a:gd name="T4" fmla="*/ 1168 w 1168"/>
                  <a:gd name="T5" fmla="*/ 477 h 2330"/>
                  <a:gd name="T6" fmla="*/ 1168 w 1168"/>
                  <a:gd name="T7" fmla="*/ 0 h 2330"/>
                  <a:gd name="T8" fmla="*/ 0 w 1168"/>
                  <a:gd name="T9" fmla="*/ 1164 h 2330"/>
                  <a:gd name="T10" fmla="*/ 1168 w 1168"/>
                  <a:gd name="T11" fmla="*/ 2330 h 2330"/>
                  <a:gd name="T12" fmla="*/ 1168 w 1168"/>
                  <a:gd name="T13" fmla="*/ 1857 h 2330"/>
                  <a:gd name="T14" fmla="*/ 1168 w 1168"/>
                  <a:gd name="T15" fmla="*/ 1857 h 2330"/>
                  <a:gd name="T16" fmla="*/ 1168 w 1168"/>
                  <a:gd name="T17" fmla="*/ 185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8" h="2330">
                    <a:moveTo>
                      <a:pt x="1168" y="1857"/>
                    </a:moveTo>
                    <a:lnTo>
                      <a:pt x="474" y="1164"/>
                    </a:lnTo>
                    <a:lnTo>
                      <a:pt x="1168" y="477"/>
                    </a:lnTo>
                    <a:lnTo>
                      <a:pt x="1168" y="0"/>
                    </a:lnTo>
                    <a:lnTo>
                      <a:pt x="0" y="1164"/>
                    </a:lnTo>
                    <a:lnTo>
                      <a:pt x="1168" y="2330"/>
                    </a:lnTo>
                    <a:lnTo>
                      <a:pt x="1168" y="1857"/>
                    </a:lnTo>
                    <a:lnTo>
                      <a:pt x="1168" y="1857"/>
                    </a:lnTo>
                    <a:lnTo>
                      <a:pt x="1168" y="1857"/>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3" name="Freeform 6"/>
              <p:cNvSpPr>
                <a:spLocks/>
              </p:cNvSpPr>
              <p:nvPr/>
            </p:nvSpPr>
            <p:spPr bwMode="auto">
              <a:xfrm rot="10800000">
                <a:off x="7024480" y="2354614"/>
                <a:ext cx="199907" cy="402927"/>
              </a:xfrm>
              <a:custGeom>
                <a:avLst/>
                <a:gdLst>
                  <a:gd name="T0" fmla="*/ 0 w 1156"/>
                  <a:gd name="T1" fmla="*/ 1857 h 2330"/>
                  <a:gd name="T2" fmla="*/ 686 w 1156"/>
                  <a:gd name="T3" fmla="*/ 1164 h 2330"/>
                  <a:gd name="T4" fmla="*/ 0 w 1156"/>
                  <a:gd name="T5" fmla="*/ 477 h 2330"/>
                  <a:gd name="T6" fmla="*/ 0 w 1156"/>
                  <a:gd name="T7" fmla="*/ 0 h 2330"/>
                  <a:gd name="T8" fmla="*/ 1156 w 1156"/>
                  <a:gd name="T9" fmla="*/ 1164 h 2330"/>
                  <a:gd name="T10" fmla="*/ 0 w 1156"/>
                  <a:gd name="T11" fmla="*/ 2330 h 2330"/>
                  <a:gd name="T12" fmla="*/ 0 w 1156"/>
                  <a:gd name="T13" fmla="*/ 1857 h 2330"/>
                  <a:gd name="T14" fmla="*/ 0 w 1156"/>
                  <a:gd name="T15" fmla="*/ 1857 h 2330"/>
                  <a:gd name="T16" fmla="*/ 0 w 1156"/>
                  <a:gd name="T17" fmla="*/ 185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6" h="2330">
                    <a:moveTo>
                      <a:pt x="0" y="1857"/>
                    </a:moveTo>
                    <a:lnTo>
                      <a:pt x="686" y="1164"/>
                    </a:lnTo>
                    <a:lnTo>
                      <a:pt x="0" y="477"/>
                    </a:lnTo>
                    <a:lnTo>
                      <a:pt x="0" y="0"/>
                    </a:lnTo>
                    <a:lnTo>
                      <a:pt x="1156" y="1164"/>
                    </a:lnTo>
                    <a:lnTo>
                      <a:pt x="0" y="2330"/>
                    </a:lnTo>
                    <a:lnTo>
                      <a:pt x="0" y="1857"/>
                    </a:lnTo>
                    <a:lnTo>
                      <a:pt x="0" y="1857"/>
                    </a:lnTo>
                    <a:lnTo>
                      <a:pt x="0" y="1857"/>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4" name="Oval 7"/>
              <p:cNvSpPr>
                <a:spLocks noChangeArrowheads="1"/>
              </p:cNvSpPr>
              <p:nvPr/>
            </p:nvSpPr>
            <p:spPr bwMode="auto">
              <a:xfrm rot="10800000">
                <a:off x="7888501" y="2509732"/>
                <a:ext cx="92345" cy="9269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5" name="Oval 8"/>
              <p:cNvSpPr>
                <a:spLocks noChangeArrowheads="1"/>
              </p:cNvSpPr>
              <p:nvPr/>
            </p:nvSpPr>
            <p:spPr bwMode="auto">
              <a:xfrm rot="10800000">
                <a:off x="7722411" y="2509732"/>
                <a:ext cx="92690" cy="9269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6" name="Oval 9"/>
              <p:cNvSpPr>
                <a:spLocks noChangeArrowheads="1"/>
              </p:cNvSpPr>
              <p:nvPr/>
            </p:nvSpPr>
            <p:spPr bwMode="auto">
              <a:xfrm rot="10800000">
                <a:off x="7556321" y="2509732"/>
                <a:ext cx="92690" cy="9269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7" name="Oval 7"/>
              <p:cNvSpPr>
                <a:spLocks noChangeArrowheads="1"/>
              </p:cNvSpPr>
              <p:nvPr/>
            </p:nvSpPr>
            <p:spPr bwMode="auto">
              <a:xfrm rot="10800000">
                <a:off x="7390576" y="2509732"/>
                <a:ext cx="92345" cy="9269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8" name="Oval 8"/>
              <p:cNvSpPr>
                <a:spLocks noChangeArrowheads="1"/>
              </p:cNvSpPr>
              <p:nvPr/>
            </p:nvSpPr>
            <p:spPr bwMode="auto">
              <a:xfrm rot="10800000">
                <a:off x="7224486" y="2509732"/>
                <a:ext cx="92690" cy="9269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9" name="Oval 7"/>
              <p:cNvSpPr>
                <a:spLocks noChangeArrowheads="1"/>
              </p:cNvSpPr>
              <p:nvPr/>
            </p:nvSpPr>
            <p:spPr bwMode="auto">
              <a:xfrm rot="10800000">
                <a:off x="8220333" y="2509732"/>
                <a:ext cx="92345" cy="9269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0" name="Oval 8"/>
              <p:cNvSpPr>
                <a:spLocks noChangeArrowheads="1"/>
              </p:cNvSpPr>
              <p:nvPr/>
            </p:nvSpPr>
            <p:spPr bwMode="auto">
              <a:xfrm rot="10800000">
                <a:off x="8054245" y="2509732"/>
                <a:ext cx="92690" cy="9269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22" name="Group 321"/>
            <p:cNvGrpSpPr/>
            <p:nvPr/>
          </p:nvGrpSpPr>
          <p:grpSpPr>
            <a:xfrm>
              <a:off x="275291" y="2744092"/>
              <a:ext cx="1077651" cy="621349"/>
              <a:chOff x="4248046" y="490888"/>
              <a:chExt cx="8361830" cy="4821237"/>
            </a:xfrm>
          </p:grpSpPr>
          <p:sp>
            <p:nvSpPr>
              <p:cNvPr id="323" name="Freeform 5"/>
              <p:cNvSpPr>
                <a:spLocks/>
              </p:cNvSpPr>
              <p:nvPr/>
            </p:nvSpPr>
            <p:spPr bwMode="auto">
              <a:xfrm>
                <a:off x="4248046" y="490888"/>
                <a:ext cx="8361830" cy="4789139"/>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rgbClr val="EEEEE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4" name="Freeform 5"/>
              <p:cNvSpPr>
                <a:spLocks/>
              </p:cNvSpPr>
              <p:nvPr/>
            </p:nvSpPr>
            <p:spPr bwMode="auto">
              <a:xfrm>
                <a:off x="4446872" y="755858"/>
                <a:ext cx="8070516" cy="454850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5" name="Freeform 5"/>
              <p:cNvSpPr>
                <a:spLocks/>
              </p:cNvSpPr>
              <p:nvPr/>
            </p:nvSpPr>
            <p:spPr bwMode="auto">
              <a:xfrm>
                <a:off x="4803005" y="736609"/>
                <a:ext cx="7286665" cy="457551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326" name="Rectangle 15"/>
            <p:cNvSpPr>
              <a:spLocks noChangeArrowheads="1"/>
            </p:cNvSpPr>
            <p:nvPr/>
          </p:nvSpPr>
          <p:spPr bwMode="auto">
            <a:xfrm>
              <a:off x="8728225" y="3941574"/>
              <a:ext cx="1118183"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 Premises </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1</a:t>
              </a:r>
            </a:p>
          </p:txBody>
        </p:sp>
        <p:sp>
          <p:nvSpPr>
            <p:cNvPr id="327" name="Rectangle 15"/>
            <p:cNvSpPr>
              <a:spLocks noChangeArrowheads="1"/>
            </p:cNvSpPr>
            <p:nvPr/>
          </p:nvSpPr>
          <p:spPr bwMode="auto">
            <a:xfrm>
              <a:off x="8675536" y="5815152"/>
              <a:ext cx="1118183"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 Premises </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2</a:t>
              </a:r>
            </a:p>
          </p:txBody>
        </p:sp>
        <p:sp>
          <p:nvSpPr>
            <p:cNvPr id="328" name="Rectangle 15"/>
            <p:cNvSpPr>
              <a:spLocks noChangeArrowheads="1"/>
            </p:cNvSpPr>
            <p:nvPr/>
          </p:nvSpPr>
          <p:spPr bwMode="auto">
            <a:xfrm>
              <a:off x="2442721" y="4894776"/>
              <a:ext cx="118025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Azure</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a:t>
              </a:r>
            </a:p>
          </p:txBody>
        </p:sp>
        <p:sp>
          <p:nvSpPr>
            <p:cNvPr id="329" name="Rectangle 15"/>
            <p:cNvSpPr>
              <a:spLocks noChangeArrowheads="1"/>
            </p:cNvSpPr>
            <p:nvPr/>
          </p:nvSpPr>
          <p:spPr bwMode="auto">
            <a:xfrm>
              <a:off x="7108502" y="4056327"/>
              <a:ext cx="137728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Active tunnels with BGP failover</a:t>
              </a:r>
            </a:p>
          </p:txBody>
        </p:sp>
        <p:sp>
          <p:nvSpPr>
            <p:cNvPr id="330" name="Rectangle 15"/>
            <p:cNvSpPr>
              <a:spLocks noChangeArrowheads="1"/>
            </p:cNvSpPr>
            <p:nvPr/>
          </p:nvSpPr>
          <p:spPr bwMode="auto">
            <a:xfrm>
              <a:off x="4821183" y="3475674"/>
              <a:ext cx="165462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IPsec/IKE S2S</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tunnel 1</a:t>
              </a:r>
            </a:p>
          </p:txBody>
        </p:sp>
        <p:sp>
          <p:nvSpPr>
            <p:cNvPr id="331" name="Rectangle 15"/>
            <p:cNvSpPr>
              <a:spLocks noChangeArrowheads="1"/>
            </p:cNvSpPr>
            <p:nvPr/>
          </p:nvSpPr>
          <p:spPr bwMode="auto">
            <a:xfrm>
              <a:off x="4819246" y="5406842"/>
              <a:ext cx="165462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IPsec/IKE S2S</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tunnel 2</a:t>
              </a:r>
            </a:p>
          </p:txBody>
        </p:sp>
        <p:sp>
          <p:nvSpPr>
            <p:cNvPr id="332" name="Rectangle 15"/>
            <p:cNvSpPr>
              <a:spLocks noChangeArrowheads="1"/>
            </p:cNvSpPr>
            <p:nvPr/>
          </p:nvSpPr>
          <p:spPr bwMode="auto">
            <a:xfrm>
              <a:off x="938141" y="3514609"/>
              <a:ext cx="1555054"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VNet1</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East US</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 65010</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10.11.0.0/16</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10.11.0.0/16</a:t>
              </a:r>
            </a:p>
          </p:txBody>
        </p:sp>
      </p:grpSp>
      <p:sp>
        <p:nvSpPr>
          <p:cNvPr id="103" name="Trapezoid 102"/>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390430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Dual Redundancy with Active-Active gateways</a:t>
            </a:r>
          </a:p>
        </p:txBody>
      </p:sp>
      <p:sp>
        <p:nvSpPr>
          <p:cNvPr id="2" name="Text Placeholder 1"/>
          <p:cNvSpPr>
            <a:spLocks noGrp="1"/>
          </p:cNvSpPr>
          <p:nvPr>
            <p:ph type="body" sz="quarter" idx="4294967295"/>
          </p:nvPr>
        </p:nvSpPr>
        <p:spPr>
          <a:xfrm>
            <a:off x="0" y="1138238"/>
            <a:ext cx="11888788" cy="1812925"/>
          </a:xfrm>
        </p:spPr>
        <p:txBody>
          <a:bodyPr/>
          <a:lstStyle/>
          <a:p>
            <a:pPr marL="0" lvl="1" indent="0">
              <a:spcBef>
                <a:spcPts val="600"/>
              </a:spcBef>
              <a:spcAft>
                <a:spcPts val="600"/>
              </a:spcAft>
              <a:buNone/>
            </a:pPr>
            <a:r>
              <a:rPr lang="en-US" sz="2800">
                <a:gradFill>
                  <a:gsLst>
                    <a:gs pos="5439">
                      <a:schemeClr val="accent6"/>
                    </a:gs>
                    <a:gs pos="10000">
                      <a:schemeClr val="accent6"/>
                    </a:gs>
                  </a:gsLst>
                  <a:lin ang="5400000" scaled="0"/>
                </a:gradFill>
              </a:rPr>
              <a:t>Zero downtime during planned maintenance</a:t>
            </a:r>
          </a:p>
          <a:p>
            <a:pPr marL="342900" lvl="1" indent="0">
              <a:buNone/>
            </a:pPr>
            <a:r>
              <a:rPr lang="en-US" sz="1800">
                <a:solidFill>
                  <a:schemeClr val="bg1"/>
                </a:solidFill>
              </a:rPr>
              <a:t>From active-standby to active-active</a:t>
            </a:r>
          </a:p>
          <a:p>
            <a:pPr marL="342900" lvl="1" indent="0">
              <a:buNone/>
            </a:pPr>
            <a:r>
              <a:rPr lang="en-US" sz="1800">
                <a:solidFill>
                  <a:schemeClr val="bg1"/>
                </a:solidFill>
              </a:rPr>
              <a:t>Support both cross-premises and VNet-to-VNet connectivity</a:t>
            </a:r>
          </a:p>
          <a:p>
            <a:pPr marL="342900" lvl="1" indent="0">
              <a:buNone/>
            </a:pPr>
            <a:r>
              <a:rPr lang="en-US" sz="1800">
                <a:solidFill>
                  <a:schemeClr val="bg1"/>
                </a:solidFill>
              </a:rPr>
              <a:t>Spreading traffic over multiple tunnels simultaneously</a:t>
            </a:r>
          </a:p>
          <a:p>
            <a:pPr marL="0" lvl="1" indent="0">
              <a:spcBef>
                <a:spcPts val="0"/>
              </a:spcBef>
              <a:spcAft>
                <a:spcPts val="1200"/>
              </a:spcAft>
              <a:buNone/>
            </a:pPr>
            <a:endParaRPr lang="en-US" sz="1800">
              <a:gradFill>
                <a:gsLst>
                  <a:gs pos="5439">
                    <a:srgbClr val="F8F8F8"/>
                  </a:gs>
                  <a:gs pos="10000">
                    <a:srgbClr val="F8F8F8"/>
                  </a:gs>
                </a:gsLst>
                <a:lin ang="5400000" scaled="0"/>
              </a:gradFill>
            </a:endParaRPr>
          </a:p>
        </p:txBody>
      </p:sp>
      <p:grpSp>
        <p:nvGrpSpPr>
          <p:cNvPr id="3" name="Group 2"/>
          <p:cNvGrpSpPr/>
          <p:nvPr/>
        </p:nvGrpSpPr>
        <p:grpSpPr>
          <a:xfrm>
            <a:off x="275291" y="2455501"/>
            <a:ext cx="11888912" cy="4528458"/>
            <a:chOff x="275291" y="2206171"/>
            <a:chExt cx="11888912" cy="4528458"/>
          </a:xfrm>
        </p:grpSpPr>
        <p:sp>
          <p:nvSpPr>
            <p:cNvPr id="8" name="Rectangle 7"/>
            <p:cNvSpPr/>
            <p:nvPr/>
          </p:nvSpPr>
          <p:spPr bwMode="auto">
            <a:xfrm>
              <a:off x="775252" y="3102690"/>
              <a:ext cx="2242786" cy="2219199"/>
            </a:xfrm>
            <a:prstGeom prst="rect">
              <a:avLst/>
            </a:prstGeom>
            <a:solidFill>
              <a:srgbClr val="3C3C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9" name="Rectangle 8"/>
            <p:cNvSpPr/>
            <p:nvPr/>
          </p:nvSpPr>
          <p:spPr bwMode="auto">
            <a:xfrm>
              <a:off x="9710057" y="2206171"/>
              <a:ext cx="2454146" cy="4528458"/>
            </a:xfrm>
            <a:prstGeom prst="rect">
              <a:avLst/>
            </a:prstGeom>
            <a:solidFill>
              <a:schemeClr val="tx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grpSp>
          <p:nvGrpSpPr>
            <p:cNvPr id="10" name="Group 9"/>
            <p:cNvGrpSpPr/>
            <p:nvPr/>
          </p:nvGrpSpPr>
          <p:grpSpPr>
            <a:xfrm>
              <a:off x="8675536" y="2653560"/>
              <a:ext cx="1239578" cy="1239578"/>
              <a:chOff x="2287588" y="3095625"/>
              <a:chExt cx="333375" cy="333375"/>
            </a:xfrm>
          </p:grpSpPr>
          <p:sp>
            <p:nvSpPr>
              <p:cNvPr id="11" name="Rectangle 10"/>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2"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3" name="Rectangle 15"/>
            <p:cNvSpPr>
              <a:spLocks noChangeArrowheads="1"/>
            </p:cNvSpPr>
            <p:nvPr/>
          </p:nvSpPr>
          <p:spPr bwMode="auto">
            <a:xfrm>
              <a:off x="10034285" y="4662370"/>
              <a:ext cx="1802542"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 Premises</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Site 5</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ASN65050</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10.51.0.0/16</a:t>
              </a:r>
            </a:p>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10.52.0.0/16</a:t>
              </a:r>
            </a:p>
          </p:txBody>
        </p:sp>
        <p:grpSp>
          <p:nvGrpSpPr>
            <p:cNvPr id="14" name="Group 13"/>
            <p:cNvGrpSpPr/>
            <p:nvPr/>
          </p:nvGrpSpPr>
          <p:grpSpPr>
            <a:xfrm flipH="1">
              <a:off x="10034285" y="2521876"/>
              <a:ext cx="1805690" cy="1993029"/>
              <a:chOff x="715963" y="1976438"/>
              <a:chExt cx="1820862" cy="2009775"/>
            </a:xfrm>
          </p:grpSpPr>
          <p:sp>
            <p:nvSpPr>
              <p:cNvPr id="15" name="Rectangle 5"/>
              <p:cNvSpPr>
                <a:spLocks noChangeArrowheads="1"/>
              </p:cNvSpPr>
              <p:nvPr/>
            </p:nvSpPr>
            <p:spPr bwMode="auto">
              <a:xfrm>
                <a:off x="2346325" y="1976438"/>
                <a:ext cx="30162" cy="460375"/>
              </a:xfrm>
              <a:prstGeom prst="rect">
                <a:avLst/>
              </a:prstGeom>
              <a:solidFill>
                <a:srgbClr val="7030A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Rectangle 7"/>
              <p:cNvSpPr>
                <a:spLocks noChangeArrowheads="1"/>
              </p:cNvSpPr>
              <p:nvPr/>
            </p:nvSpPr>
            <p:spPr bwMode="auto">
              <a:xfrm>
                <a:off x="2043113" y="2209801"/>
                <a:ext cx="493712" cy="1773238"/>
              </a:xfrm>
              <a:prstGeom prst="rect">
                <a:avLst/>
              </a:prstGeom>
              <a:solidFill>
                <a:srgbClr val="5A278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Rectangle 8"/>
              <p:cNvSpPr>
                <a:spLocks noChangeArrowheads="1"/>
              </p:cNvSpPr>
              <p:nvPr/>
            </p:nvSpPr>
            <p:spPr bwMode="auto">
              <a:xfrm>
                <a:off x="2043113" y="2209801"/>
                <a:ext cx="120650" cy="1773238"/>
              </a:xfrm>
              <a:prstGeom prst="rect">
                <a:avLst/>
              </a:prstGeom>
              <a:solidFill>
                <a:srgbClr val="7030A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Rectangle 6"/>
              <p:cNvSpPr>
                <a:spLocks noChangeArrowheads="1"/>
              </p:cNvSpPr>
              <p:nvPr/>
            </p:nvSpPr>
            <p:spPr bwMode="auto">
              <a:xfrm>
                <a:off x="2203450" y="1976438"/>
                <a:ext cx="30162" cy="460375"/>
              </a:xfrm>
              <a:prstGeom prst="rect">
                <a:avLst/>
              </a:prstGeom>
              <a:solidFill>
                <a:srgbClr val="5A278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Rectangle 12"/>
              <p:cNvSpPr>
                <a:spLocks noChangeArrowheads="1"/>
              </p:cNvSpPr>
              <p:nvPr/>
            </p:nvSpPr>
            <p:spPr bwMode="auto">
              <a:xfrm>
                <a:off x="1579563" y="2749550"/>
                <a:ext cx="493712" cy="123348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Rectangle 13"/>
              <p:cNvSpPr>
                <a:spLocks noChangeArrowheads="1"/>
              </p:cNvSpPr>
              <p:nvPr/>
            </p:nvSpPr>
            <p:spPr bwMode="auto">
              <a:xfrm>
                <a:off x="1641475" y="2630488"/>
                <a:ext cx="373062" cy="119061"/>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Rectangle 15"/>
              <p:cNvSpPr>
                <a:spLocks noChangeArrowheads="1"/>
              </p:cNvSpPr>
              <p:nvPr/>
            </p:nvSpPr>
            <p:spPr bwMode="auto">
              <a:xfrm>
                <a:off x="1647825" y="2832100"/>
                <a:ext cx="55562"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Rectangle 16"/>
              <p:cNvSpPr>
                <a:spLocks noChangeArrowheads="1"/>
              </p:cNvSpPr>
              <p:nvPr/>
            </p:nvSpPr>
            <p:spPr bwMode="auto">
              <a:xfrm>
                <a:off x="1751013" y="2832100"/>
                <a:ext cx="50800"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 name="Rectangle 17"/>
              <p:cNvSpPr>
                <a:spLocks noChangeArrowheads="1"/>
              </p:cNvSpPr>
              <p:nvPr/>
            </p:nvSpPr>
            <p:spPr bwMode="auto">
              <a:xfrm>
                <a:off x="1852613" y="2832100"/>
                <a:ext cx="52387"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Rectangle 18"/>
              <p:cNvSpPr>
                <a:spLocks noChangeArrowheads="1"/>
              </p:cNvSpPr>
              <p:nvPr/>
            </p:nvSpPr>
            <p:spPr bwMode="auto">
              <a:xfrm>
                <a:off x="1952625" y="2832100"/>
                <a:ext cx="50800" cy="115093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Rectangle 19"/>
              <p:cNvSpPr>
                <a:spLocks noChangeArrowheads="1"/>
              </p:cNvSpPr>
              <p:nvPr/>
            </p:nvSpPr>
            <p:spPr bwMode="auto">
              <a:xfrm>
                <a:off x="1641475" y="2598745"/>
                <a:ext cx="373062" cy="34925"/>
              </a:xfrm>
              <a:prstGeom prst="rect">
                <a:avLst/>
              </a:prstGeom>
              <a:solidFill>
                <a:srgbClr val="90D8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Rectangle 20"/>
              <p:cNvSpPr>
                <a:spLocks noChangeArrowheads="1"/>
              </p:cNvSpPr>
              <p:nvPr/>
            </p:nvSpPr>
            <p:spPr bwMode="auto">
              <a:xfrm>
                <a:off x="1579563" y="2713038"/>
                <a:ext cx="493712" cy="36513"/>
              </a:xfrm>
              <a:prstGeom prst="rect">
                <a:avLst/>
              </a:prstGeom>
              <a:solidFill>
                <a:srgbClr val="90D8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AutoShape 22"/>
              <p:cNvSpPr>
                <a:spLocks noChangeAspect="1" noChangeArrowheads="1" noTextEdit="1"/>
              </p:cNvSpPr>
              <p:nvPr/>
            </p:nvSpPr>
            <p:spPr bwMode="auto">
              <a:xfrm>
                <a:off x="719138" y="2436813"/>
                <a:ext cx="879475"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Rectangle 24"/>
              <p:cNvSpPr>
                <a:spLocks noChangeArrowheads="1"/>
              </p:cNvSpPr>
              <p:nvPr/>
            </p:nvSpPr>
            <p:spPr bwMode="auto">
              <a:xfrm>
                <a:off x="715963" y="3487738"/>
                <a:ext cx="619125" cy="495300"/>
              </a:xfrm>
              <a:prstGeom prst="rect">
                <a:avLst/>
              </a:prstGeom>
              <a:solidFill>
                <a:srgbClr val="00CC6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Freeform 25"/>
              <p:cNvSpPr>
                <a:spLocks/>
              </p:cNvSpPr>
              <p:nvPr/>
            </p:nvSpPr>
            <p:spPr bwMode="auto">
              <a:xfrm>
                <a:off x="1073151" y="2593976"/>
                <a:ext cx="525463" cy="1389063"/>
              </a:xfrm>
              <a:custGeom>
                <a:avLst/>
                <a:gdLst>
                  <a:gd name="T0" fmla="*/ 0 w 331"/>
                  <a:gd name="T1" fmla="*/ 0 h 875"/>
                  <a:gd name="T2" fmla="*/ 331 w 331"/>
                  <a:gd name="T3" fmla="*/ 0 h 875"/>
                  <a:gd name="T4" fmla="*/ 331 w 331"/>
                  <a:gd name="T5" fmla="*/ 875 h 875"/>
                  <a:gd name="T6" fmla="*/ 0 w 331"/>
                  <a:gd name="T7" fmla="*/ 875 h 875"/>
                  <a:gd name="T8" fmla="*/ 0 w 331"/>
                  <a:gd name="T9" fmla="*/ 571 h 875"/>
                  <a:gd name="T10" fmla="*/ 0 w 331"/>
                  <a:gd name="T11" fmla="*/ 0 h 875"/>
                </a:gdLst>
                <a:ahLst/>
                <a:cxnLst>
                  <a:cxn ang="0">
                    <a:pos x="T0" y="T1"/>
                  </a:cxn>
                  <a:cxn ang="0">
                    <a:pos x="T2" y="T3"/>
                  </a:cxn>
                  <a:cxn ang="0">
                    <a:pos x="T4" y="T5"/>
                  </a:cxn>
                  <a:cxn ang="0">
                    <a:pos x="T6" y="T7"/>
                  </a:cxn>
                  <a:cxn ang="0">
                    <a:pos x="T8" y="T9"/>
                  </a:cxn>
                  <a:cxn ang="0">
                    <a:pos x="T10" y="T11"/>
                  </a:cxn>
                </a:cxnLst>
                <a:rect l="0" t="0" r="r" b="b"/>
                <a:pathLst>
                  <a:path w="331" h="875">
                    <a:moveTo>
                      <a:pt x="0" y="0"/>
                    </a:moveTo>
                    <a:lnTo>
                      <a:pt x="331" y="0"/>
                    </a:lnTo>
                    <a:lnTo>
                      <a:pt x="331" y="875"/>
                    </a:lnTo>
                    <a:lnTo>
                      <a:pt x="0" y="875"/>
                    </a:lnTo>
                    <a:lnTo>
                      <a:pt x="0" y="571"/>
                    </a:lnTo>
                    <a:lnTo>
                      <a:pt x="0" y="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Freeform 26"/>
              <p:cNvSpPr>
                <a:spLocks/>
              </p:cNvSpPr>
              <p:nvPr/>
            </p:nvSpPr>
            <p:spPr bwMode="auto">
              <a:xfrm>
                <a:off x="715963" y="3500438"/>
                <a:ext cx="357188" cy="482600"/>
              </a:xfrm>
              <a:custGeom>
                <a:avLst/>
                <a:gdLst>
                  <a:gd name="T0" fmla="*/ 0 w 225"/>
                  <a:gd name="T1" fmla="*/ 304 h 304"/>
                  <a:gd name="T2" fmla="*/ 225 w 225"/>
                  <a:gd name="T3" fmla="*/ 304 h 304"/>
                  <a:gd name="T4" fmla="*/ 225 w 225"/>
                  <a:gd name="T5" fmla="*/ 0 h 304"/>
                  <a:gd name="T6" fmla="*/ 0 w 225"/>
                  <a:gd name="T7" fmla="*/ 304 h 304"/>
                </a:gdLst>
                <a:ahLst/>
                <a:cxnLst>
                  <a:cxn ang="0">
                    <a:pos x="T0" y="T1"/>
                  </a:cxn>
                  <a:cxn ang="0">
                    <a:pos x="T2" y="T3"/>
                  </a:cxn>
                  <a:cxn ang="0">
                    <a:pos x="T4" y="T5"/>
                  </a:cxn>
                  <a:cxn ang="0">
                    <a:pos x="T6" y="T7"/>
                  </a:cxn>
                </a:cxnLst>
                <a:rect l="0" t="0" r="r" b="b"/>
                <a:pathLst>
                  <a:path w="225" h="304">
                    <a:moveTo>
                      <a:pt x="0" y="304"/>
                    </a:moveTo>
                    <a:lnTo>
                      <a:pt x="225" y="304"/>
                    </a:lnTo>
                    <a:lnTo>
                      <a:pt x="225" y="0"/>
                    </a:lnTo>
                    <a:lnTo>
                      <a:pt x="0" y="304"/>
                    </a:lnTo>
                    <a:close/>
                  </a:path>
                </a:pathLst>
              </a:custGeom>
              <a:solidFill>
                <a:srgbClr val="007A3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Rectangle 27"/>
              <p:cNvSpPr>
                <a:spLocks noChangeArrowheads="1"/>
              </p:cNvSpPr>
              <p:nvPr/>
            </p:nvSpPr>
            <p:spPr bwMode="auto">
              <a:xfrm>
                <a:off x="1139826" y="26955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 name="Rectangle 28"/>
              <p:cNvSpPr>
                <a:spLocks noChangeArrowheads="1"/>
              </p:cNvSpPr>
              <p:nvPr/>
            </p:nvSpPr>
            <p:spPr bwMode="auto">
              <a:xfrm>
                <a:off x="1252538" y="26955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 name="Rectangle 29"/>
              <p:cNvSpPr>
                <a:spLocks noChangeArrowheads="1"/>
              </p:cNvSpPr>
              <p:nvPr/>
            </p:nvSpPr>
            <p:spPr bwMode="auto">
              <a:xfrm>
                <a:off x="1365251" y="26955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Rectangle 30"/>
              <p:cNvSpPr>
                <a:spLocks noChangeArrowheads="1"/>
              </p:cNvSpPr>
              <p:nvPr/>
            </p:nvSpPr>
            <p:spPr bwMode="auto">
              <a:xfrm>
                <a:off x="1477963" y="26955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Rectangle 31"/>
              <p:cNvSpPr>
                <a:spLocks noChangeArrowheads="1"/>
              </p:cNvSpPr>
              <p:nvPr/>
            </p:nvSpPr>
            <p:spPr bwMode="auto">
              <a:xfrm>
                <a:off x="1139826" y="2841626"/>
                <a:ext cx="523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 name="Rectangle 32"/>
              <p:cNvSpPr>
                <a:spLocks noChangeArrowheads="1"/>
              </p:cNvSpPr>
              <p:nvPr/>
            </p:nvSpPr>
            <p:spPr bwMode="auto">
              <a:xfrm>
                <a:off x="1252538" y="2841626"/>
                <a:ext cx="523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 name="Rectangle 33"/>
              <p:cNvSpPr>
                <a:spLocks noChangeArrowheads="1"/>
              </p:cNvSpPr>
              <p:nvPr/>
            </p:nvSpPr>
            <p:spPr bwMode="auto">
              <a:xfrm>
                <a:off x="1365251" y="2841626"/>
                <a:ext cx="52388" cy="100013"/>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 name="Rectangle 34"/>
              <p:cNvSpPr>
                <a:spLocks noChangeArrowheads="1"/>
              </p:cNvSpPr>
              <p:nvPr/>
            </p:nvSpPr>
            <p:spPr bwMode="auto">
              <a:xfrm>
                <a:off x="1477963" y="2841626"/>
                <a:ext cx="523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 name="Rectangle 35"/>
              <p:cNvSpPr>
                <a:spLocks noChangeArrowheads="1"/>
              </p:cNvSpPr>
              <p:nvPr/>
            </p:nvSpPr>
            <p:spPr bwMode="auto">
              <a:xfrm>
                <a:off x="1139826" y="2990851"/>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1" name="Rectangle 36"/>
              <p:cNvSpPr>
                <a:spLocks noChangeArrowheads="1"/>
              </p:cNvSpPr>
              <p:nvPr/>
            </p:nvSpPr>
            <p:spPr bwMode="auto">
              <a:xfrm>
                <a:off x="1252538" y="299085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 name="Rectangle 37"/>
              <p:cNvSpPr>
                <a:spLocks noChangeArrowheads="1"/>
              </p:cNvSpPr>
              <p:nvPr/>
            </p:nvSpPr>
            <p:spPr bwMode="auto">
              <a:xfrm>
                <a:off x="1365251" y="299085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Rectangle 38"/>
              <p:cNvSpPr>
                <a:spLocks noChangeArrowheads="1"/>
              </p:cNvSpPr>
              <p:nvPr/>
            </p:nvSpPr>
            <p:spPr bwMode="auto">
              <a:xfrm>
                <a:off x="1477963" y="299085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Rectangle 39"/>
              <p:cNvSpPr>
                <a:spLocks noChangeArrowheads="1"/>
              </p:cNvSpPr>
              <p:nvPr/>
            </p:nvSpPr>
            <p:spPr bwMode="auto">
              <a:xfrm>
                <a:off x="1139826" y="313690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Rectangle 40"/>
              <p:cNvSpPr>
                <a:spLocks noChangeArrowheads="1"/>
              </p:cNvSpPr>
              <p:nvPr/>
            </p:nvSpPr>
            <p:spPr bwMode="auto">
              <a:xfrm>
                <a:off x="1252538" y="3136901"/>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 name="Rectangle 41"/>
              <p:cNvSpPr>
                <a:spLocks noChangeArrowheads="1"/>
              </p:cNvSpPr>
              <p:nvPr/>
            </p:nvSpPr>
            <p:spPr bwMode="auto">
              <a:xfrm>
                <a:off x="1365251" y="3136901"/>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 name="Rectangle 42"/>
              <p:cNvSpPr>
                <a:spLocks noChangeArrowheads="1"/>
              </p:cNvSpPr>
              <p:nvPr/>
            </p:nvSpPr>
            <p:spPr bwMode="auto">
              <a:xfrm>
                <a:off x="1477963" y="3136901"/>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 name="Rectangle 43"/>
              <p:cNvSpPr>
                <a:spLocks noChangeArrowheads="1"/>
              </p:cNvSpPr>
              <p:nvPr/>
            </p:nvSpPr>
            <p:spPr bwMode="auto">
              <a:xfrm>
                <a:off x="1139826" y="328612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9" name="Rectangle 44"/>
              <p:cNvSpPr>
                <a:spLocks noChangeArrowheads="1"/>
              </p:cNvSpPr>
              <p:nvPr/>
            </p:nvSpPr>
            <p:spPr bwMode="auto">
              <a:xfrm>
                <a:off x="1252538" y="328612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Rectangle 45"/>
              <p:cNvSpPr>
                <a:spLocks noChangeArrowheads="1"/>
              </p:cNvSpPr>
              <p:nvPr/>
            </p:nvSpPr>
            <p:spPr bwMode="auto">
              <a:xfrm>
                <a:off x="1365251" y="328612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1" name="Rectangle 46"/>
              <p:cNvSpPr>
                <a:spLocks noChangeArrowheads="1"/>
              </p:cNvSpPr>
              <p:nvPr/>
            </p:nvSpPr>
            <p:spPr bwMode="auto">
              <a:xfrm>
                <a:off x="1477963" y="328612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Rectangle 47"/>
              <p:cNvSpPr>
                <a:spLocks noChangeArrowheads="1"/>
              </p:cNvSpPr>
              <p:nvPr/>
            </p:nvSpPr>
            <p:spPr bwMode="auto">
              <a:xfrm>
                <a:off x="1139826" y="34321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3" name="Rectangle 48"/>
              <p:cNvSpPr>
                <a:spLocks noChangeArrowheads="1"/>
              </p:cNvSpPr>
              <p:nvPr/>
            </p:nvSpPr>
            <p:spPr bwMode="auto">
              <a:xfrm>
                <a:off x="1252538" y="3432176"/>
                <a:ext cx="52388" cy="968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 name="Rectangle 49"/>
              <p:cNvSpPr>
                <a:spLocks noChangeArrowheads="1"/>
              </p:cNvSpPr>
              <p:nvPr/>
            </p:nvSpPr>
            <p:spPr bwMode="auto">
              <a:xfrm>
                <a:off x="1365251" y="34321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Rectangle 50"/>
              <p:cNvSpPr>
                <a:spLocks noChangeArrowheads="1"/>
              </p:cNvSpPr>
              <p:nvPr/>
            </p:nvSpPr>
            <p:spPr bwMode="auto">
              <a:xfrm>
                <a:off x="1477963" y="3432176"/>
                <a:ext cx="52388"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Rectangle 51"/>
              <p:cNvSpPr>
                <a:spLocks noChangeArrowheads="1"/>
              </p:cNvSpPr>
              <p:nvPr/>
            </p:nvSpPr>
            <p:spPr bwMode="auto">
              <a:xfrm>
                <a:off x="1139826" y="358140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Rectangle 52"/>
              <p:cNvSpPr>
                <a:spLocks noChangeArrowheads="1"/>
              </p:cNvSpPr>
              <p:nvPr/>
            </p:nvSpPr>
            <p:spPr bwMode="auto">
              <a:xfrm>
                <a:off x="1252538"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ectangle 53"/>
              <p:cNvSpPr>
                <a:spLocks noChangeArrowheads="1"/>
              </p:cNvSpPr>
              <p:nvPr/>
            </p:nvSpPr>
            <p:spPr bwMode="auto">
              <a:xfrm>
                <a:off x="1365251" y="358140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Rectangle 54"/>
              <p:cNvSpPr>
                <a:spLocks noChangeArrowheads="1"/>
              </p:cNvSpPr>
              <p:nvPr/>
            </p:nvSpPr>
            <p:spPr bwMode="auto">
              <a:xfrm>
                <a:off x="1477963"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Rectangle 55"/>
              <p:cNvSpPr>
                <a:spLocks noChangeArrowheads="1"/>
              </p:cNvSpPr>
              <p:nvPr/>
            </p:nvSpPr>
            <p:spPr bwMode="auto">
              <a:xfrm>
                <a:off x="752476" y="3581401"/>
                <a:ext cx="52388" cy="98425"/>
              </a:xfrm>
              <a:prstGeom prst="rect">
                <a:avLst/>
              </a:prstGeom>
              <a:solidFill>
                <a:srgbClr val="007A3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56"/>
              <p:cNvSpPr>
                <a:spLocks noChangeArrowheads="1"/>
              </p:cNvSpPr>
              <p:nvPr/>
            </p:nvSpPr>
            <p:spPr bwMode="auto">
              <a:xfrm>
                <a:off x="865188"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 name="Rectangle 57"/>
              <p:cNvSpPr>
                <a:spLocks noChangeArrowheads="1"/>
              </p:cNvSpPr>
              <p:nvPr/>
            </p:nvSpPr>
            <p:spPr bwMode="auto">
              <a:xfrm>
                <a:off x="982663" y="358140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58"/>
              <p:cNvSpPr>
                <a:spLocks noChangeArrowheads="1"/>
              </p:cNvSpPr>
              <p:nvPr/>
            </p:nvSpPr>
            <p:spPr bwMode="auto">
              <a:xfrm>
                <a:off x="752476"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Rectangle 59"/>
              <p:cNvSpPr>
                <a:spLocks noChangeArrowheads="1"/>
              </p:cNvSpPr>
              <p:nvPr/>
            </p:nvSpPr>
            <p:spPr bwMode="auto">
              <a:xfrm>
                <a:off x="865188" y="3727451"/>
                <a:ext cx="52388" cy="98425"/>
              </a:xfrm>
              <a:prstGeom prst="rect">
                <a:avLst/>
              </a:prstGeom>
              <a:solidFill>
                <a:srgbClr val="00CC6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Rectangle 60"/>
              <p:cNvSpPr>
                <a:spLocks noChangeArrowheads="1"/>
              </p:cNvSpPr>
              <p:nvPr/>
            </p:nvSpPr>
            <p:spPr bwMode="auto">
              <a:xfrm>
                <a:off x="982663"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Rectangle 61"/>
              <p:cNvSpPr>
                <a:spLocks noChangeArrowheads="1"/>
              </p:cNvSpPr>
              <p:nvPr/>
            </p:nvSpPr>
            <p:spPr bwMode="auto">
              <a:xfrm>
                <a:off x="1139826"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Rectangle 62"/>
              <p:cNvSpPr>
                <a:spLocks noChangeArrowheads="1"/>
              </p:cNvSpPr>
              <p:nvPr/>
            </p:nvSpPr>
            <p:spPr bwMode="auto">
              <a:xfrm>
                <a:off x="1252538" y="372745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Rectangle 63"/>
              <p:cNvSpPr>
                <a:spLocks noChangeArrowheads="1"/>
              </p:cNvSpPr>
              <p:nvPr/>
            </p:nvSpPr>
            <p:spPr bwMode="auto">
              <a:xfrm>
                <a:off x="1365251" y="3727451"/>
                <a:ext cx="523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Rectangle 64"/>
              <p:cNvSpPr>
                <a:spLocks noChangeArrowheads="1"/>
              </p:cNvSpPr>
              <p:nvPr/>
            </p:nvSpPr>
            <p:spPr bwMode="auto">
              <a:xfrm>
                <a:off x="1477963" y="3727451"/>
                <a:ext cx="52388" cy="98425"/>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Rectangle 65"/>
              <p:cNvSpPr>
                <a:spLocks noChangeArrowheads="1"/>
              </p:cNvSpPr>
              <p:nvPr/>
            </p:nvSpPr>
            <p:spPr bwMode="auto">
              <a:xfrm>
                <a:off x="1365251" y="2497138"/>
                <a:ext cx="165100" cy="9683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Rectangle 66"/>
              <p:cNvSpPr>
                <a:spLocks noChangeArrowheads="1"/>
              </p:cNvSpPr>
              <p:nvPr/>
            </p:nvSpPr>
            <p:spPr bwMode="auto">
              <a:xfrm>
                <a:off x="1192213" y="2433638"/>
                <a:ext cx="30163" cy="160338"/>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2" name="Group 71"/>
            <p:cNvGrpSpPr/>
            <p:nvPr/>
          </p:nvGrpSpPr>
          <p:grpSpPr>
            <a:xfrm>
              <a:off x="8675536" y="4575574"/>
              <a:ext cx="1239578" cy="1239578"/>
              <a:chOff x="2287588" y="3095625"/>
              <a:chExt cx="333375" cy="333375"/>
            </a:xfrm>
          </p:grpSpPr>
          <p:sp>
            <p:nvSpPr>
              <p:cNvPr id="73" name="Rectangle 72"/>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74"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6" name="Group 95"/>
            <p:cNvGrpSpPr/>
            <p:nvPr/>
          </p:nvGrpSpPr>
          <p:grpSpPr>
            <a:xfrm>
              <a:off x="275291" y="2744092"/>
              <a:ext cx="1077651" cy="621349"/>
              <a:chOff x="4248046" y="490888"/>
              <a:chExt cx="8361830" cy="4821237"/>
            </a:xfrm>
          </p:grpSpPr>
          <p:sp>
            <p:nvSpPr>
              <p:cNvPr id="97" name="Freeform 5"/>
              <p:cNvSpPr>
                <a:spLocks/>
              </p:cNvSpPr>
              <p:nvPr/>
            </p:nvSpPr>
            <p:spPr bwMode="auto">
              <a:xfrm>
                <a:off x="4248046" y="490888"/>
                <a:ext cx="8361830" cy="4789139"/>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rgbClr val="EEEEE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Freeform 5"/>
              <p:cNvSpPr>
                <a:spLocks/>
              </p:cNvSpPr>
              <p:nvPr/>
            </p:nvSpPr>
            <p:spPr bwMode="auto">
              <a:xfrm>
                <a:off x="4446872" y="755858"/>
                <a:ext cx="8070516" cy="454850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9" name="Freeform 5"/>
              <p:cNvSpPr>
                <a:spLocks/>
              </p:cNvSpPr>
              <p:nvPr/>
            </p:nvSpPr>
            <p:spPr bwMode="auto">
              <a:xfrm>
                <a:off x="4803005" y="736609"/>
                <a:ext cx="7286665" cy="457551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00" name="Rectangle 15"/>
            <p:cNvSpPr>
              <a:spLocks noChangeArrowheads="1"/>
            </p:cNvSpPr>
            <p:nvPr/>
          </p:nvSpPr>
          <p:spPr bwMode="auto">
            <a:xfrm>
              <a:off x="8675536" y="3941574"/>
              <a:ext cx="1118183"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 Premises </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1</a:t>
              </a:r>
            </a:p>
          </p:txBody>
        </p:sp>
        <p:sp>
          <p:nvSpPr>
            <p:cNvPr id="101" name="Rectangle 15"/>
            <p:cNvSpPr>
              <a:spLocks noChangeArrowheads="1"/>
            </p:cNvSpPr>
            <p:nvPr/>
          </p:nvSpPr>
          <p:spPr bwMode="auto">
            <a:xfrm>
              <a:off x="8675536" y="5815152"/>
              <a:ext cx="1118183"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On Premises </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2</a:t>
              </a:r>
            </a:p>
          </p:txBody>
        </p:sp>
        <p:grpSp>
          <p:nvGrpSpPr>
            <p:cNvPr id="6" name="Group 5"/>
            <p:cNvGrpSpPr/>
            <p:nvPr/>
          </p:nvGrpSpPr>
          <p:grpSpPr>
            <a:xfrm>
              <a:off x="2809590" y="2653560"/>
              <a:ext cx="1239578" cy="1658706"/>
              <a:chOff x="2417704" y="3623868"/>
              <a:chExt cx="1239578" cy="1658706"/>
            </a:xfrm>
          </p:grpSpPr>
          <p:grpSp>
            <p:nvGrpSpPr>
              <p:cNvPr id="75" name="Group 74"/>
              <p:cNvGrpSpPr/>
              <p:nvPr/>
            </p:nvGrpSpPr>
            <p:grpSpPr>
              <a:xfrm>
                <a:off x="2417704" y="3623868"/>
                <a:ext cx="1239578" cy="1239578"/>
                <a:chOff x="2287588" y="3095625"/>
                <a:chExt cx="333375" cy="333375"/>
              </a:xfrm>
            </p:grpSpPr>
            <p:sp>
              <p:nvSpPr>
                <p:cNvPr id="76" name="Rectangle 75"/>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77"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02" name="Rectangle 15"/>
              <p:cNvSpPr>
                <a:spLocks noChangeArrowheads="1"/>
              </p:cNvSpPr>
              <p:nvPr/>
            </p:nvSpPr>
            <p:spPr bwMode="auto">
              <a:xfrm>
                <a:off x="2442721" y="4894776"/>
                <a:ext cx="118025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Azure</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a:t>
                </a:r>
              </a:p>
            </p:txBody>
          </p:sp>
        </p:grpSp>
        <p:sp>
          <p:nvSpPr>
            <p:cNvPr id="106" name="Rectangle 15"/>
            <p:cNvSpPr>
              <a:spLocks noChangeArrowheads="1"/>
            </p:cNvSpPr>
            <p:nvPr/>
          </p:nvSpPr>
          <p:spPr bwMode="auto">
            <a:xfrm>
              <a:off x="938141" y="3514609"/>
              <a:ext cx="1555054"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VNet1</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East US</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ASN 65010</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10.11.0.0/16</a:t>
              </a:r>
            </a:p>
            <a:p>
              <a:pPr marL="0" marR="0" lvl="0" indent="0" defTabSz="914400" eaLnBrk="0" fontAlgn="base" latinLnBrk="0" hangingPunct="0">
                <a:lnSpc>
                  <a:spcPct val="90000"/>
                </a:lnSpc>
                <a:spcBef>
                  <a:spcPct val="0"/>
                </a:spcBef>
                <a:spcAft>
                  <a:spcPts val="600"/>
                </a:spcAft>
                <a:buClrTx/>
                <a:buSzTx/>
                <a:buFontTx/>
                <a:buNone/>
                <a:tabLst/>
                <a:defRPr/>
              </a:pPr>
              <a:r>
                <a:rPr kumimoji="0" lang="en-US" altLang="en-US" sz="1800" b="0" i="0" u="none" strike="noStrike" kern="0" cap="none" spc="0" normalizeH="0" baseline="0" noProof="0">
                  <a:ln>
                    <a:noFill/>
                  </a:ln>
                  <a:gradFill>
                    <a:gsLst>
                      <a:gs pos="5439">
                        <a:srgbClr val="F8F8F8"/>
                      </a:gs>
                      <a:gs pos="10000">
                        <a:srgbClr val="F8F8F8"/>
                      </a:gs>
                    </a:gsLst>
                    <a:lin ang="5400000" scaled="0"/>
                  </a:gradFill>
                  <a:effectLst/>
                  <a:uLnTx/>
                  <a:uFillTx/>
                  <a:latin typeface="+mn-lt"/>
                </a:rPr>
                <a:t>10.11.0.0/16</a:t>
              </a:r>
            </a:p>
          </p:txBody>
        </p:sp>
        <p:grpSp>
          <p:nvGrpSpPr>
            <p:cNvPr id="107" name="Group 106"/>
            <p:cNvGrpSpPr/>
            <p:nvPr/>
          </p:nvGrpSpPr>
          <p:grpSpPr>
            <a:xfrm>
              <a:off x="2809590" y="4544244"/>
              <a:ext cx="1239578" cy="1658706"/>
              <a:chOff x="2417704" y="3623868"/>
              <a:chExt cx="1239578" cy="1658706"/>
            </a:xfrm>
          </p:grpSpPr>
          <p:grpSp>
            <p:nvGrpSpPr>
              <p:cNvPr id="108" name="Group 107"/>
              <p:cNvGrpSpPr/>
              <p:nvPr/>
            </p:nvGrpSpPr>
            <p:grpSpPr>
              <a:xfrm>
                <a:off x="2417704" y="3623868"/>
                <a:ext cx="1239578" cy="1239578"/>
                <a:chOff x="2287588" y="3095625"/>
                <a:chExt cx="333375" cy="333375"/>
              </a:xfrm>
            </p:grpSpPr>
            <p:sp>
              <p:nvSpPr>
                <p:cNvPr id="110" name="Rectangle 109"/>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11"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09" name="Rectangle 15"/>
              <p:cNvSpPr>
                <a:spLocks noChangeArrowheads="1"/>
              </p:cNvSpPr>
              <p:nvPr/>
            </p:nvSpPr>
            <p:spPr bwMode="auto">
              <a:xfrm>
                <a:off x="2442721" y="4894776"/>
                <a:ext cx="118025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90000"/>
                  </a:lnSpc>
                  <a:spcBef>
                    <a:spcPct val="0"/>
                  </a:spcBef>
                  <a:spcAft>
                    <a:spcPts val="600"/>
                  </a:spcAft>
                  <a:buClrTx/>
                  <a:buSzTx/>
                  <a:buFontTx/>
                  <a:buNone/>
                  <a:tabLst/>
                  <a:defRPr/>
                </a:pP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Azure</a:t>
                </a:r>
                <a:b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br>
                <a:r>
                  <a:rPr kumimoji="0" lang="en-US" altLang="en-US" sz="1400" b="0" i="0" u="none" strike="noStrike" kern="0" cap="none" spc="0" normalizeH="0" baseline="0" noProof="0">
                    <a:ln>
                      <a:noFill/>
                    </a:ln>
                    <a:gradFill>
                      <a:gsLst>
                        <a:gs pos="5439">
                          <a:srgbClr val="F8F8F8"/>
                        </a:gs>
                        <a:gs pos="10000">
                          <a:srgbClr val="F8F8F8"/>
                        </a:gs>
                      </a:gsLst>
                      <a:lin ang="5400000" scaled="0"/>
                    </a:gradFill>
                    <a:effectLst/>
                    <a:uLnTx/>
                    <a:uFillTx/>
                    <a:latin typeface="+mn-lt"/>
                  </a:rPr>
                  <a:t>VPN 2 </a:t>
                </a:r>
              </a:p>
            </p:txBody>
          </p:sp>
        </p:grpSp>
        <p:cxnSp>
          <p:nvCxnSpPr>
            <p:cNvPr id="115" name="Straight Arrow Connector 114"/>
            <p:cNvCxnSpPr/>
            <p:nvPr/>
          </p:nvCxnSpPr>
          <p:spPr>
            <a:xfrm>
              <a:off x="4172699" y="2877358"/>
              <a:ext cx="4379307" cy="0"/>
            </a:xfrm>
            <a:prstGeom prst="straightConnector1">
              <a:avLst/>
            </a:prstGeom>
            <a:ln w="25400">
              <a:solidFill>
                <a:schemeClr val="accent2"/>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4172699" y="5569760"/>
              <a:ext cx="4379307" cy="0"/>
            </a:xfrm>
            <a:prstGeom prst="straightConnector1">
              <a:avLst/>
            </a:prstGeom>
            <a:ln w="25400">
              <a:solidFill>
                <a:srgbClr val="00CC66"/>
              </a:solidFill>
              <a:miter lim="800000"/>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172699" y="3260325"/>
              <a:ext cx="4379307" cy="1935789"/>
            </a:xfrm>
            <a:prstGeom prst="straightConnector1">
              <a:avLst/>
            </a:prstGeom>
            <a:ln w="25400">
              <a:solidFill>
                <a:schemeClr val="accent2"/>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flipV="1">
              <a:off x="4172699" y="3260325"/>
              <a:ext cx="4379307" cy="1866749"/>
            </a:xfrm>
            <a:prstGeom prst="straightConnector1">
              <a:avLst/>
            </a:prstGeom>
            <a:ln w="25400">
              <a:solidFill>
                <a:srgbClr val="00CC66"/>
              </a:solidFill>
              <a:miter lim="800000"/>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sp>
        <p:nvSpPr>
          <p:cNvPr id="92" name="Trapezoid 91"/>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18293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a:xfrm>
            <a:off x="274638" y="3954463"/>
            <a:ext cx="8229599" cy="1181862"/>
          </a:xfrm>
        </p:spPr>
        <p:txBody>
          <a:bodyPr/>
          <a:lstStyle/>
          <a:p>
            <a:r>
              <a:rPr lang="en-US" dirty="0"/>
              <a:t>Highly available topology with Azure Networks</a:t>
            </a:r>
          </a:p>
        </p:txBody>
      </p:sp>
    </p:spTree>
    <p:extLst>
      <p:ext uri="{BB962C8B-B14F-4D97-AF65-F5344CB8AC3E}">
        <p14:creationId xmlns:p14="http://schemas.microsoft.com/office/powerpoint/2010/main" val="2852440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1551194"/>
          </a:xfrm>
        </p:spPr>
        <p:txBody>
          <a:bodyPr/>
          <a:lstStyle/>
          <a:p>
            <a:r>
              <a:rPr lang="en-US" dirty="0"/>
              <a:t>Multi-Hop VNet-to-VNet + Cross Premises</a:t>
            </a:r>
          </a:p>
          <a:p>
            <a:pPr lvl="1"/>
            <a:r>
              <a:rPr lang="en-US" dirty="0"/>
              <a:t>BGP transit routing, redundant paths, Peering</a:t>
            </a:r>
          </a:p>
          <a:p>
            <a:pPr lvl="1"/>
            <a:r>
              <a:rPr lang="en-US" dirty="0"/>
              <a:t>Active-Active gateways</a:t>
            </a:r>
          </a:p>
        </p:txBody>
      </p:sp>
      <p:sp>
        <p:nvSpPr>
          <p:cNvPr id="4" name="Title 3"/>
          <p:cNvSpPr>
            <a:spLocks noGrp="1"/>
          </p:cNvSpPr>
          <p:nvPr>
            <p:ph type="title"/>
          </p:nvPr>
        </p:nvSpPr>
        <p:spPr/>
        <p:txBody>
          <a:bodyPr/>
          <a:lstStyle/>
          <a:p>
            <a:r>
              <a:rPr lang="en-US" dirty="0"/>
              <a:t>Demo Topology</a:t>
            </a:r>
          </a:p>
        </p:txBody>
      </p:sp>
      <p:pic>
        <p:nvPicPr>
          <p:cNvPr id="6" name="Picture 5"/>
          <p:cNvPicPr>
            <a:picLocks noChangeAspect="1"/>
          </p:cNvPicPr>
          <p:nvPr/>
        </p:nvPicPr>
        <p:blipFill>
          <a:blip r:embed="rId2"/>
          <a:stretch>
            <a:fillRect/>
          </a:stretch>
        </p:blipFill>
        <p:spPr>
          <a:xfrm>
            <a:off x="934253" y="2844493"/>
            <a:ext cx="10211654" cy="4081769"/>
          </a:xfrm>
          <a:prstGeom prst="rect">
            <a:avLst/>
          </a:prstGeom>
        </p:spPr>
      </p:pic>
    </p:spTree>
    <p:extLst>
      <p:ext uri="{BB962C8B-B14F-4D97-AF65-F5344CB8AC3E}">
        <p14:creationId xmlns:p14="http://schemas.microsoft.com/office/powerpoint/2010/main" val="137223428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84137"/>
            <a:ext cx="12436475" cy="6994525"/>
          </a:xfrm>
          <a:prstGeom prst="rect">
            <a:avLst/>
          </a:prstGeom>
          <a:solidFill>
            <a:srgbClr val="FEFEF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pic>
        <p:nvPicPr>
          <p:cNvPr id="2" name="Picture 1"/>
          <p:cNvPicPr>
            <a:picLocks noChangeAspect="1"/>
          </p:cNvPicPr>
          <p:nvPr/>
        </p:nvPicPr>
        <p:blipFill>
          <a:blip r:embed="rId3"/>
          <a:stretch>
            <a:fillRect/>
          </a:stretch>
        </p:blipFill>
        <p:spPr>
          <a:xfrm>
            <a:off x="4094922" y="1844234"/>
            <a:ext cx="8341553" cy="3964208"/>
          </a:xfrm>
          <a:prstGeom prst="rect">
            <a:avLst/>
          </a:prstGeom>
          <a:noFill/>
        </p:spPr>
      </p:pic>
      <p:sp>
        <p:nvSpPr>
          <p:cNvPr id="106" name="Text Placeholder 105"/>
          <p:cNvSpPr>
            <a:spLocks noGrp="1"/>
          </p:cNvSpPr>
          <p:nvPr>
            <p:ph type="body" sz="quarter" idx="10"/>
          </p:nvPr>
        </p:nvSpPr>
        <p:spPr>
          <a:xfrm>
            <a:off x="274638" y="1304303"/>
            <a:ext cx="5589449" cy="5545759"/>
          </a:xfrm>
        </p:spPr>
        <p:txBody>
          <a:bodyPr>
            <a:normAutofit/>
          </a:bodyPr>
          <a:lstStyle/>
          <a:p>
            <a:pPr marL="0" indent="0">
              <a:buNone/>
            </a:pPr>
            <a:r>
              <a:rPr lang="en-US" sz="2800" dirty="0"/>
              <a:t>Full-mesh direct connectivity</a:t>
            </a:r>
          </a:p>
          <a:p>
            <a:pPr marL="0" indent="0">
              <a:buNone/>
            </a:pPr>
            <a:endParaRPr lang="en-US" sz="2800" dirty="0"/>
          </a:p>
          <a:p>
            <a:pPr marL="0" indent="0">
              <a:buNone/>
            </a:pPr>
            <a:r>
              <a:rPr lang="en-US" sz="2800" dirty="0"/>
              <a:t>High bandwidth</a:t>
            </a:r>
          </a:p>
          <a:p>
            <a:pPr marL="0" indent="0">
              <a:buNone/>
            </a:pPr>
            <a:endParaRPr lang="en-US" sz="2800" dirty="0"/>
          </a:p>
          <a:p>
            <a:pPr marL="0" indent="0">
              <a:buNone/>
            </a:pPr>
            <a:r>
              <a:rPr lang="en-US" sz="2800" dirty="0"/>
              <a:t>Low latency</a:t>
            </a:r>
          </a:p>
          <a:p>
            <a:pPr marL="0" indent="0">
              <a:buNone/>
            </a:pPr>
            <a:endParaRPr lang="en-US" sz="2800" dirty="0"/>
          </a:p>
          <a:p>
            <a:pPr marL="0" indent="0">
              <a:buNone/>
            </a:pPr>
            <a:r>
              <a:rPr lang="en-US" sz="2800" dirty="0"/>
              <a:t>Classic to ARM Peering</a:t>
            </a:r>
          </a:p>
          <a:p>
            <a:pPr marL="0" indent="0">
              <a:buNone/>
            </a:pPr>
            <a:endParaRPr lang="en-US" sz="2800" dirty="0"/>
          </a:p>
          <a:p>
            <a:pPr marL="0" indent="0">
              <a:buNone/>
            </a:pPr>
            <a:r>
              <a:rPr lang="en-US" sz="2800" dirty="0"/>
              <a:t>Cross subscription</a:t>
            </a:r>
          </a:p>
          <a:p>
            <a:pPr marL="0" indent="0">
              <a:buNone/>
            </a:pPr>
            <a:endParaRPr lang="en-US" sz="2800" dirty="0"/>
          </a:p>
          <a:p>
            <a:pPr marL="0" indent="0">
              <a:buNone/>
            </a:pPr>
            <a:r>
              <a:rPr lang="en-US" sz="2800" dirty="0"/>
              <a:t>Hub and Spoke configuration</a:t>
            </a:r>
          </a:p>
          <a:p>
            <a:endParaRPr lang="en-US" sz="2800" dirty="0"/>
          </a:p>
        </p:txBody>
      </p:sp>
      <p:sp>
        <p:nvSpPr>
          <p:cNvPr id="3" name="Title 2"/>
          <p:cNvSpPr>
            <a:spLocks noGrp="1"/>
          </p:cNvSpPr>
          <p:nvPr>
            <p:ph type="title"/>
          </p:nvPr>
        </p:nvSpPr>
        <p:spPr/>
        <p:txBody>
          <a:bodyPr/>
          <a:lstStyle/>
          <a:p>
            <a:r>
              <a:rPr lang="en-US" b="1" dirty="0"/>
              <a:t>VNet Peering Generally Available</a:t>
            </a:r>
            <a:endParaRPr lang="en-US" dirty="0"/>
          </a:p>
        </p:txBody>
      </p:sp>
      <p:sp>
        <p:nvSpPr>
          <p:cNvPr id="6" name="Trapezoid 5"/>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415905430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Hub-and-Spoke with VNet Peering</a:t>
            </a:r>
            <a:br>
              <a:rPr lang="en-US"/>
            </a:br>
            <a:endParaRPr lang="en-US" dirty="0"/>
          </a:p>
        </p:txBody>
      </p:sp>
      <p:sp>
        <p:nvSpPr>
          <p:cNvPr id="4" name="Text Placeholder 3"/>
          <p:cNvSpPr>
            <a:spLocks noGrp="1"/>
          </p:cNvSpPr>
          <p:nvPr>
            <p:ph type="body" sz="quarter" idx="10"/>
          </p:nvPr>
        </p:nvSpPr>
        <p:spPr>
          <a:xfrm>
            <a:off x="274638" y="4385111"/>
            <a:ext cx="11887200" cy="1169551"/>
          </a:xfrm>
        </p:spPr>
        <p:txBody>
          <a:bodyPr/>
          <a:lstStyle/>
          <a:p>
            <a:r>
              <a:rPr lang="en-US" sz="3200" dirty="0"/>
              <a:t>Supports NVA and Gateway Transit (ARM-to-ARM only)</a:t>
            </a:r>
          </a:p>
          <a:p>
            <a:r>
              <a:rPr lang="en-US" sz="3200" dirty="0"/>
              <a:t>Sharing the Gateway in the Hub for all the Spoke </a:t>
            </a:r>
            <a:r>
              <a:rPr lang="en-US" sz="3200" dirty="0" err="1"/>
              <a:t>VNets</a:t>
            </a:r>
            <a:r>
              <a:rPr lang="en-US" sz="3200" dirty="0"/>
              <a:t> via Peering</a:t>
            </a:r>
          </a:p>
        </p:txBody>
      </p:sp>
      <p:cxnSp>
        <p:nvCxnSpPr>
          <p:cNvPr id="35" name="Straight Arrow Connector 34"/>
          <p:cNvCxnSpPr>
            <a:stCxn id="45" idx="3"/>
            <a:endCxn id="46" idx="1"/>
          </p:cNvCxnSpPr>
          <p:nvPr/>
        </p:nvCxnSpPr>
        <p:spPr>
          <a:xfrm>
            <a:off x="2790242" y="2631330"/>
            <a:ext cx="1245881" cy="0"/>
          </a:xfrm>
          <a:prstGeom prst="straightConnector1">
            <a:avLst/>
          </a:prstGeom>
          <a:ln w="508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4012049" y="1666616"/>
            <a:ext cx="3017520" cy="2158955"/>
            <a:chOff x="3650773" y="1939868"/>
            <a:chExt cx="3017520" cy="2158955"/>
          </a:xfrm>
        </p:grpSpPr>
        <p:sp>
          <p:nvSpPr>
            <p:cNvPr id="70" name="Cloud 69"/>
            <p:cNvSpPr/>
            <p:nvPr/>
          </p:nvSpPr>
          <p:spPr bwMode="auto">
            <a:xfrm>
              <a:off x="3650773" y="1939868"/>
              <a:ext cx="3017520" cy="2158955"/>
            </a:xfrm>
            <a:prstGeom prst="cloud">
              <a:avLst/>
            </a:prstGeom>
            <a:solidFill>
              <a:srgbClr val="00BCF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72"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3281" y="2624498"/>
              <a:ext cx="388620" cy="388620"/>
            </a:xfrm>
            <a:prstGeom prst="rect">
              <a:avLst/>
            </a:prstGeom>
          </p:spPr>
        </p:pic>
        <p:sp>
          <p:nvSpPr>
            <p:cNvPr id="73" name="TextBox 72"/>
            <p:cNvSpPr txBox="1"/>
            <p:nvPr/>
          </p:nvSpPr>
          <p:spPr>
            <a:xfrm>
              <a:off x="4004594" y="2114399"/>
              <a:ext cx="2579574" cy="5724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1" i="0" u="none" strike="noStrike" kern="0" cap="none" spc="0" normalizeH="0" baseline="0" noProof="0" dirty="0">
                  <a:ln>
                    <a:noFill/>
                  </a:ln>
                  <a:solidFill>
                    <a:sysClr val="windowText" lastClr="000000"/>
                  </a:solidFill>
                  <a:effectLst/>
                  <a:uLnTx/>
                  <a:uFillTx/>
                </a:rPr>
                <a:t>ARM VNet10.1/16</a:t>
              </a:r>
            </a:p>
          </p:txBody>
        </p:sp>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3389" y="2614421"/>
              <a:ext cx="388620" cy="388620"/>
            </a:xfrm>
            <a:prstGeom prst="rect">
              <a:avLst/>
            </a:prstGeom>
          </p:spPr>
        </p:pic>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7893" y="2620890"/>
              <a:ext cx="388620" cy="388620"/>
            </a:xfrm>
            <a:prstGeom prst="rect">
              <a:avLst/>
            </a:prstGeom>
          </p:spPr>
        </p:pic>
      </p:grpSp>
      <p:grpSp>
        <p:nvGrpSpPr>
          <p:cNvPr id="37" name="Group 36"/>
          <p:cNvGrpSpPr/>
          <p:nvPr/>
        </p:nvGrpSpPr>
        <p:grpSpPr>
          <a:xfrm>
            <a:off x="884237" y="1686451"/>
            <a:ext cx="2264544" cy="2139120"/>
            <a:chOff x="545080" y="1958465"/>
            <a:chExt cx="2264544" cy="2139120"/>
          </a:xfrm>
        </p:grpSpPr>
        <p:sp>
          <p:nvSpPr>
            <p:cNvPr id="67" name="Freeform 66"/>
            <p:cNvSpPr>
              <a:spLocks noEditPoints="1"/>
            </p:cNvSpPr>
            <p:nvPr/>
          </p:nvSpPr>
          <p:spPr bwMode="auto">
            <a:xfrm>
              <a:off x="880365" y="2620890"/>
              <a:ext cx="674142" cy="921333"/>
            </a:xfrm>
            <a:custGeom>
              <a:avLst/>
              <a:gdLst>
                <a:gd name="T0" fmla="*/ 0 w 1395"/>
                <a:gd name="T1" fmla="*/ 0 h 1715"/>
                <a:gd name="T2" fmla="*/ 0 w 1395"/>
                <a:gd name="T3" fmla="*/ 1715 h 1715"/>
                <a:gd name="T4" fmla="*/ 452 w 1395"/>
                <a:gd name="T5" fmla="*/ 1715 h 1715"/>
                <a:gd name="T6" fmla="*/ 452 w 1395"/>
                <a:gd name="T7" fmla="*/ 1364 h 1715"/>
                <a:gd name="T8" fmla="*/ 635 w 1395"/>
                <a:gd name="T9" fmla="*/ 1364 h 1715"/>
                <a:gd name="T10" fmla="*/ 635 w 1395"/>
                <a:gd name="T11" fmla="*/ 1715 h 1715"/>
                <a:gd name="T12" fmla="*/ 768 w 1395"/>
                <a:gd name="T13" fmla="*/ 1715 h 1715"/>
                <a:gd name="T14" fmla="*/ 768 w 1395"/>
                <a:gd name="T15" fmla="*/ 1364 h 1715"/>
                <a:gd name="T16" fmla="*/ 950 w 1395"/>
                <a:gd name="T17" fmla="*/ 1364 h 1715"/>
                <a:gd name="T18" fmla="*/ 950 w 1395"/>
                <a:gd name="T19" fmla="*/ 1715 h 1715"/>
                <a:gd name="T20" fmla="*/ 1395 w 1395"/>
                <a:gd name="T21" fmla="*/ 1715 h 1715"/>
                <a:gd name="T22" fmla="*/ 1395 w 1395"/>
                <a:gd name="T23" fmla="*/ 0 h 1715"/>
                <a:gd name="T24" fmla="*/ 0 w 1395"/>
                <a:gd name="T25" fmla="*/ 0 h 1715"/>
                <a:gd name="T26" fmla="*/ 1263 w 1395"/>
                <a:gd name="T27" fmla="*/ 1253 h 1715"/>
                <a:gd name="T28" fmla="*/ 137 w 1395"/>
                <a:gd name="T29" fmla="*/ 1253 h 1715"/>
                <a:gd name="T30" fmla="*/ 137 w 1395"/>
                <a:gd name="T31" fmla="*/ 1070 h 1715"/>
                <a:gd name="T32" fmla="*/ 1263 w 1395"/>
                <a:gd name="T33" fmla="*/ 1070 h 1715"/>
                <a:gd name="T34" fmla="*/ 1263 w 1395"/>
                <a:gd name="T35" fmla="*/ 1253 h 1715"/>
                <a:gd name="T36" fmla="*/ 1263 w 1395"/>
                <a:gd name="T37" fmla="*/ 940 h 1715"/>
                <a:gd name="T38" fmla="*/ 137 w 1395"/>
                <a:gd name="T39" fmla="*/ 940 h 1715"/>
                <a:gd name="T40" fmla="*/ 137 w 1395"/>
                <a:gd name="T41" fmla="*/ 758 h 1715"/>
                <a:gd name="T42" fmla="*/ 1263 w 1395"/>
                <a:gd name="T43" fmla="*/ 758 h 1715"/>
                <a:gd name="T44" fmla="*/ 1263 w 1395"/>
                <a:gd name="T45" fmla="*/ 940 h 1715"/>
                <a:gd name="T46" fmla="*/ 1263 w 1395"/>
                <a:gd name="T47" fmla="*/ 627 h 1715"/>
                <a:gd name="T48" fmla="*/ 137 w 1395"/>
                <a:gd name="T49" fmla="*/ 627 h 1715"/>
                <a:gd name="T50" fmla="*/ 137 w 1395"/>
                <a:gd name="T51" fmla="*/ 445 h 1715"/>
                <a:gd name="T52" fmla="*/ 1263 w 1395"/>
                <a:gd name="T53" fmla="*/ 445 h 1715"/>
                <a:gd name="T54" fmla="*/ 1263 w 1395"/>
                <a:gd name="T55" fmla="*/ 627 h 1715"/>
                <a:gd name="T56" fmla="*/ 1263 w 1395"/>
                <a:gd name="T57" fmla="*/ 315 h 1715"/>
                <a:gd name="T58" fmla="*/ 137 w 1395"/>
                <a:gd name="T59" fmla="*/ 315 h 1715"/>
                <a:gd name="T60" fmla="*/ 137 w 1395"/>
                <a:gd name="T61" fmla="*/ 133 h 1715"/>
                <a:gd name="T62" fmla="*/ 1263 w 1395"/>
                <a:gd name="T63" fmla="*/ 133 h 1715"/>
                <a:gd name="T64" fmla="*/ 1263 w 1395"/>
                <a:gd name="T65" fmla="*/ 3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5" h="1715">
                  <a:moveTo>
                    <a:pt x="0" y="0"/>
                  </a:moveTo>
                  <a:lnTo>
                    <a:pt x="0" y="1715"/>
                  </a:lnTo>
                  <a:lnTo>
                    <a:pt x="452" y="1715"/>
                  </a:lnTo>
                  <a:lnTo>
                    <a:pt x="452" y="1364"/>
                  </a:lnTo>
                  <a:lnTo>
                    <a:pt x="635" y="1364"/>
                  </a:lnTo>
                  <a:lnTo>
                    <a:pt x="635" y="1715"/>
                  </a:lnTo>
                  <a:lnTo>
                    <a:pt x="768" y="1715"/>
                  </a:lnTo>
                  <a:lnTo>
                    <a:pt x="768" y="1364"/>
                  </a:lnTo>
                  <a:lnTo>
                    <a:pt x="950" y="1364"/>
                  </a:lnTo>
                  <a:lnTo>
                    <a:pt x="950" y="1715"/>
                  </a:lnTo>
                  <a:lnTo>
                    <a:pt x="1395" y="1715"/>
                  </a:lnTo>
                  <a:lnTo>
                    <a:pt x="1395" y="0"/>
                  </a:lnTo>
                  <a:lnTo>
                    <a:pt x="0" y="0"/>
                  </a:lnTo>
                  <a:close/>
                  <a:moveTo>
                    <a:pt x="1263" y="1253"/>
                  </a:moveTo>
                  <a:lnTo>
                    <a:pt x="137" y="1253"/>
                  </a:lnTo>
                  <a:lnTo>
                    <a:pt x="137" y="1070"/>
                  </a:lnTo>
                  <a:lnTo>
                    <a:pt x="1263" y="1070"/>
                  </a:lnTo>
                  <a:lnTo>
                    <a:pt x="1263" y="1253"/>
                  </a:lnTo>
                  <a:close/>
                  <a:moveTo>
                    <a:pt x="1263" y="940"/>
                  </a:moveTo>
                  <a:lnTo>
                    <a:pt x="137" y="940"/>
                  </a:lnTo>
                  <a:lnTo>
                    <a:pt x="137" y="758"/>
                  </a:lnTo>
                  <a:lnTo>
                    <a:pt x="1263" y="758"/>
                  </a:lnTo>
                  <a:lnTo>
                    <a:pt x="1263" y="940"/>
                  </a:lnTo>
                  <a:close/>
                  <a:moveTo>
                    <a:pt x="1263" y="627"/>
                  </a:moveTo>
                  <a:lnTo>
                    <a:pt x="137" y="627"/>
                  </a:lnTo>
                  <a:lnTo>
                    <a:pt x="137" y="445"/>
                  </a:lnTo>
                  <a:lnTo>
                    <a:pt x="1263" y="445"/>
                  </a:lnTo>
                  <a:lnTo>
                    <a:pt x="1263" y="627"/>
                  </a:lnTo>
                  <a:close/>
                  <a:moveTo>
                    <a:pt x="1263" y="315"/>
                  </a:moveTo>
                  <a:lnTo>
                    <a:pt x="137" y="315"/>
                  </a:lnTo>
                  <a:lnTo>
                    <a:pt x="137" y="133"/>
                  </a:lnTo>
                  <a:lnTo>
                    <a:pt x="1263" y="133"/>
                  </a:lnTo>
                  <a:lnTo>
                    <a:pt x="1263" y="315"/>
                  </a:lnTo>
                  <a:close/>
                </a:path>
              </a:pathLst>
            </a:custGeom>
            <a:solidFill>
              <a:schemeClr val="bg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8" name="Freeform 67"/>
            <p:cNvSpPr>
              <a:spLocks noEditPoints="1"/>
            </p:cNvSpPr>
            <p:nvPr/>
          </p:nvSpPr>
          <p:spPr bwMode="auto">
            <a:xfrm>
              <a:off x="1273180" y="1958465"/>
              <a:ext cx="673175" cy="1594469"/>
            </a:xfrm>
            <a:custGeom>
              <a:avLst/>
              <a:gdLst>
                <a:gd name="T0" fmla="*/ 0 w 1393"/>
                <a:gd name="T1" fmla="*/ 0 h 2968"/>
                <a:gd name="T2" fmla="*/ 0 w 1393"/>
                <a:gd name="T3" fmla="*/ 1158 h 2968"/>
                <a:gd name="T4" fmla="*/ 137 w 1393"/>
                <a:gd name="T5" fmla="*/ 1158 h 2968"/>
                <a:gd name="T6" fmla="*/ 137 w 1393"/>
                <a:gd name="T7" fmla="*/ 1073 h 2968"/>
                <a:gd name="T8" fmla="*/ 1263 w 1393"/>
                <a:gd name="T9" fmla="*/ 1073 h 2968"/>
                <a:gd name="T10" fmla="*/ 1263 w 1393"/>
                <a:gd name="T11" fmla="*/ 1253 h 2968"/>
                <a:gd name="T12" fmla="*/ 696 w 1393"/>
                <a:gd name="T13" fmla="*/ 1253 h 2968"/>
                <a:gd name="T14" fmla="*/ 696 w 1393"/>
                <a:gd name="T15" fmla="*/ 1386 h 2968"/>
                <a:gd name="T16" fmla="*/ 1263 w 1393"/>
                <a:gd name="T17" fmla="*/ 1386 h 2968"/>
                <a:gd name="T18" fmla="*/ 1263 w 1393"/>
                <a:gd name="T19" fmla="*/ 1568 h 2968"/>
                <a:gd name="T20" fmla="*/ 696 w 1393"/>
                <a:gd name="T21" fmla="*/ 1568 h 2968"/>
                <a:gd name="T22" fmla="*/ 696 w 1393"/>
                <a:gd name="T23" fmla="*/ 1698 h 2968"/>
                <a:gd name="T24" fmla="*/ 1263 w 1393"/>
                <a:gd name="T25" fmla="*/ 1698 h 2968"/>
                <a:gd name="T26" fmla="*/ 1263 w 1393"/>
                <a:gd name="T27" fmla="*/ 1880 h 2968"/>
                <a:gd name="T28" fmla="*/ 696 w 1393"/>
                <a:gd name="T29" fmla="*/ 1880 h 2968"/>
                <a:gd name="T30" fmla="*/ 696 w 1393"/>
                <a:gd name="T31" fmla="*/ 2011 h 2968"/>
                <a:gd name="T32" fmla="*/ 1263 w 1393"/>
                <a:gd name="T33" fmla="*/ 2011 h 2968"/>
                <a:gd name="T34" fmla="*/ 1263 w 1393"/>
                <a:gd name="T35" fmla="*/ 2193 h 2968"/>
                <a:gd name="T36" fmla="*/ 696 w 1393"/>
                <a:gd name="T37" fmla="*/ 2193 h 2968"/>
                <a:gd name="T38" fmla="*/ 696 w 1393"/>
                <a:gd name="T39" fmla="*/ 2323 h 2968"/>
                <a:gd name="T40" fmla="*/ 1263 w 1393"/>
                <a:gd name="T41" fmla="*/ 2323 h 2968"/>
                <a:gd name="T42" fmla="*/ 1263 w 1393"/>
                <a:gd name="T43" fmla="*/ 2506 h 2968"/>
                <a:gd name="T44" fmla="*/ 696 w 1393"/>
                <a:gd name="T45" fmla="*/ 2506 h 2968"/>
                <a:gd name="T46" fmla="*/ 696 w 1393"/>
                <a:gd name="T47" fmla="*/ 2968 h 2968"/>
                <a:gd name="T48" fmla="*/ 767 w 1393"/>
                <a:gd name="T49" fmla="*/ 2968 h 2968"/>
                <a:gd name="T50" fmla="*/ 767 w 1393"/>
                <a:gd name="T51" fmla="*/ 2617 h 2968"/>
                <a:gd name="T52" fmla="*/ 947 w 1393"/>
                <a:gd name="T53" fmla="*/ 2617 h 2968"/>
                <a:gd name="T54" fmla="*/ 947 w 1393"/>
                <a:gd name="T55" fmla="*/ 2968 h 2968"/>
                <a:gd name="T56" fmla="*/ 1393 w 1393"/>
                <a:gd name="T57" fmla="*/ 2968 h 2968"/>
                <a:gd name="T58" fmla="*/ 1393 w 1393"/>
                <a:gd name="T59" fmla="*/ 0 h 2968"/>
                <a:gd name="T60" fmla="*/ 0 w 1393"/>
                <a:gd name="T61" fmla="*/ 0 h 2968"/>
                <a:gd name="T62" fmla="*/ 1263 w 1393"/>
                <a:gd name="T63" fmla="*/ 940 h 2968"/>
                <a:gd name="T64" fmla="*/ 137 w 1393"/>
                <a:gd name="T65" fmla="*/ 940 h 2968"/>
                <a:gd name="T66" fmla="*/ 137 w 1393"/>
                <a:gd name="T67" fmla="*/ 760 h 2968"/>
                <a:gd name="T68" fmla="*/ 1263 w 1393"/>
                <a:gd name="T69" fmla="*/ 760 h 2968"/>
                <a:gd name="T70" fmla="*/ 1263 w 1393"/>
                <a:gd name="T71" fmla="*/ 940 h 2968"/>
                <a:gd name="T72" fmla="*/ 1263 w 1393"/>
                <a:gd name="T73" fmla="*/ 632 h 2968"/>
                <a:gd name="T74" fmla="*/ 137 w 1393"/>
                <a:gd name="T75" fmla="*/ 632 h 2968"/>
                <a:gd name="T76" fmla="*/ 137 w 1393"/>
                <a:gd name="T77" fmla="*/ 450 h 2968"/>
                <a:gd name="T78" fmla="*/ 1263 w 1393"/>
                <a:gd name="T79" fmla="*/ 450 h 2968"/>
                <a:gd name="T80" fmla="*/ 1263 w 1393"/>
                <a:gd name="T81" fmla="*/ 632 h 2968"/>
                <a:gd name="T82" fmla="*/ 1263 w 1393"/>
                <a:gd name="T83" fmla="*/ 320 h 2968"/>
                <a:gd name="T84" fmla="*/ 137 w 1393"/>
                <a:gd name="T85" fmla="*/ 320 h 2968"/>
                <a:gd name="T86" fmla="*/ 137 w 1393"/>
                <a:gd name="T87" fmla="*/ 137 h 2968"/>
                <a:gd name="T88" fmla="*/ 1263 w 1393"/>
                <a:gd name="T89" fmla="*/ 137 h 2968"/>
                <a:gd name="T90" fmla="*/ 1263 w 1393"/>
                <a:gd name="T91" fmla="*/ 320 h 2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3" h="2968">
                  <a:moveTo>
                    <a:pt x="0" y="0"/>
                  </a:moveTo>
                  <a:lnTo>
                    <a:pt x="0" y="1158"/>
                  </a:lnTo>
                  <a:lnTo>
                    <a:pt x="137" y="1158"/>
                  </a:lnTo>
                  <a:lnTo>
                    <a:pt x="137" y="1073"/>
                  </a:lnTo>
                  <a:lnTo>
                    <a:pt x="1263" y="1073"/>
                  </a:lnTo>
                  <a:lnTo>
                    <a:pt x="1263" y="1253"/>
                  </a:lnTo>
                  <a:lnTo>
                    <a:pt x="696" y="1253"/>
                  </a:lnTo>
                  <a:lnTo>
                    <a:pt x="696" y="1386"/>
                  </a:lnTo>
                  <a:lnTo>
                    <a:pt x="1263" y="1386"/>
                  </a:lnTo>
                  <a:lnTo>
                    <a:pt x="1263" y="1568"/>
                  </a:lnTo>
                  <a:lnTo>
                    <a:pt x="696" y="1568"/>
                  </a:lnTo>
                  <a:lnTo>
                    <a:pt x="696" y="1698"/>
                  </a:lnTo>
                  <a:lnTo>
                    <a:pt x="1263" y="1698"/>
                  </a:lnTo>
                  <a:lnTo>
                    <a:pt x="1263" y="1880"/>
                  </a:lnTo>
                  <a:lnTo>
                    <a:pt x="696" y="1880"/>
                  </a:lnTo>
                  <a:lnTo>
                    <a:pt x="696" y="2011"/>
                  </a:lnTo>
                  <a:lnTo>
                    <a:pt x="1263" y="2011"/>
                  </a:lnTo>
                  <a:lnTo>
                    <a:pt x="1263" y="2193"/>
                  </a:lnTo>
                  <a:lnTo>
                    <a:pt x="696" y="2193"/>
                  </a:lnTo>
                  <a:lnTo>
                    <a:pt x="696" y="2323"/>
                  </a:lnTo>
                  <a:lnTo>
                    <a:pt x="1263" y="2323"/>
                  </a:lnTo>
                  <a:lnTo>
                    <a:pt x="1263" y="2506"/>
                  </a:lnTo>
                  <a:lnTo>
                    <a:pt x="696" y="2506"/>
                  </a:lnTo>
                  <a:lnTo>
                    <a:pt x="696" y="2968"/>
                  </a:lnTo>
                  <a:lnTo>
                    <a:pt x="767" y="2968"/>
                  </a:lnTo>
                  <a:lnTo>
                    <a:pt x="767" y="2617"/>
                  </a:lnTo>
                  <a:lnTo>
                    <a:pt x="947" y="2617"/>
                  </a:lnTo>
                  <a:lnTo>
                    <a:pt x="947" y="2968"/>
                  </a:lnTo>
                  <a:lnTo>
                    <a:pt x="1393" y="2968"/>
                  </a:lnTo>
                  <a:lnTo>
                    <a:pt x="1393" y="0"/>
                  </a:lnTo>
                  <a:lnTo>
                    <a:pt x="0" y="0"/>
                  </a:lnTo>
                  <a:close/>
                  <a:moveTo>
                    <a:pt x="1263" y="940"/>
                  </a:moveTo>
                  <a:lnTo>
                    <a:pt x="137" y="940"/>
                  </a:lnTo>
                  <a:lnTo>
                    <a:pt x="137" y="760"/>
                  </a:lnTo>
                  <a:lnTo>
                    <a:pt x="1263" y="760"/>
                  </a:lnTo>
                  <a:lnTo>
                    <a:pt x="1263" y="940"/>
                  </a:lnTo>
                  <a:close/>
                  <a:moveTo>
                    <a:pt x="1263" y="632"/>
                  </a:moveTo>
                  <a:lnTo>
                    <a:pt x="137" y="632"/>
                  </a:lnTo>
                  <a:lnTo>
                    <a:pt x="137" y="450"/>
                  </a:lnTo>
                  <a:lnTo>
                    <a:pt x="1263" y="450"/>
                  </a:lnTo>
                  <a:lnTo>
                    <a:pt x="1263" y="632"/>
                  </a:lnTo>
                  <a:close/>
                  <a:moveTo>
                    <a:pt x="1263" y="320"/>
                  </a:moveTo>
                  <a:lnTo>
                    <a:pt x="137" y="320"/>
                  </a:lnTo>
                  <a:lnTo>
                    <a:pt x="137" y="137"/>
                  </a:lnTo>
                  <a:lnTo>
                    <a:pt x="1263" y="137"/>
                  </a:lnTo>
                  <a:lnTo>
                    <a:pt x="1263" y="320"/>
                  </a:lnTo>
                  <a:close/>
                </a:path>
              </a:pathLst>
            </a:custGeom>
            <a:solidFill>
              <a:schemeClr val="bg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9" name="TextBox 68"/>
            <p:cNvSpPr txBox="1"/>
            <p:nvPr/>
          </p:nvSpPr>
          <p:spPr>
            <a:xfrm>
              <a:off x="545080" y="3525121"/>
              <a:ext cx="2264544" cy="5724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1" i="0" u="none" strike="noStrike" kern="0" cap="none" spc="0" normalizeH="0" baseline="0" noProof="0" dirty="0">
                  <a:ln>
                    <a:noFill/>
                  </a:ln>
                  <a:solidFill>
                    <a:schemeClr val="bg1">
                      <a:lumMod val="20000"/>
                      <a:lumOff val="80000"/>
                    </a:schemeClr>
                  </a:solidFill>
                  <a:effectLst/>
                  <a:uLnTx/>
                  <a:uFillTx/>
                </a:rPr>
                <a:t>On-Premises</a:t>
              </a:r>
            </a:p>
          </p:txBody>
        </p:sp>
      </p:grpSp>
      <p:sp>
        <p:nvSpPr>
          <p:cNvPr id="59" name="Cloud 58"/>
          <p:cNvSpPr/>
          <p:nvPr/>
        </p:nvSpPr>
        <p:spPr bwMode="auto">
          <a:xfrm>
            <a:off x="8264450" y="1499082"/>
            <a:ext cx="3017520" cy="2158955"/>
          </a:xfrm>
          <a:prstGeom prst="cloud">
            <a:avLst/>
          </a:prstGeom>
          <a:solidFill>
            <a:srgbClr val="00BCF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06217" y="2278062"/>
            <a:ext cx="388620" cy="388620"/>
          </a:xfrm>
          <a:prstGeom prst="rect">
            <a:avLst/>
          </a:prstGeom>
        </p:spPr>
      </p:pic>
      <p:sp>
        <p:nvSpPr>
          <p:cNvPr id="62" name="TextBox 61"/>
          <p:cNvSpPr txBox="1"/>
          <p:nvPr/>
        </p:nvSpPr>
        <p:spPr>
          <a:xfrm>
            <a:off x="8493407" y="1811807"/>
            <a:ext cx="2601630" cy="5724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1" i="0" u="none" strike="noStrike" kern="0" cap="none" spc="0" normalizeH="0" baseline="0" noProof="0" dirty="0">
                <a:ln>
                  <a:noFill/>
                </a:ln>
                <a:solidFill>
                  <a:sysClr val="windowText" lastClr="000000"/>
                </a:solidFill>
                <a:effectLst/>
                <a:uLnTx/>
                <a:uFillTx/>
              </a:rPr>
              <a:t>ARM VNet10.2/16</a:t>
            </a:r>
          </a:p>
        </p:txBody>
      </p:sp>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6346" y="2278062"/>
            <a:ext cx="388620" cy="388620"/>
          </a:xfrm>
          <a:prstGeom prst="rect">
            <a:avLst/>
          </a:prstGeom>
        </p:spPr>
      </p:pic>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80637" y="2278062"/>
            <a:ext cx="388620" cy="388620"/>
          </a:xfrm>
          <a:prstGeom prst="rect">
            <a:avLst/>
          </a:prstGeom>
        </p:spPr>
      </p:pic>
      <p:pic>
        <p:nvPicPr>
          <p:cNvPr id="39"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06217" y="2735262"/>
            <a:ext cx="388620" cy="388620"/>
          </a:xfrm>
          <a:prstGeom prst="rect">
            <a:avLst/>
          </a:prstGeom>
        </p:spPr>
      </p:pic>
      <p:pic>
        <p:nvPicPr>
          <p:cNvPr id="41" name="Picture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6346" y="2735262"/>
            <a:ext cx="388620" cy="388620"/>
          </a:xfrm>
          <a:prstGeom prst="rect">
            <a:avLst/>
          </a:prstGeom>
        </p:spPr>
      </p:pic>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80637" y="2735262"/>
            <a:ext cx="388620" cy="388620"/>
          </a:xfrm>
          <a:prstGeom prst="rect">
            <a:avLst/>
          </a:prstGeom>
        </p:spPr>
      </p:pic>
      <p:sp>
        <p:nvSpPr>
          <p:cNvPr id="43" name="Left-Right Arrow 42"/>
          <p:cNvSpPr/>
          <p:nvPr/>
        </p:nvSpPr>
        <p:spPr bwMode="auto">
          <a:xfrm>
            <a:off x="6827837" y="2363214"/>
            <a:ext cx="1761318" cy="779873"/>
          </a:xfrm>
          <a:prstGeom prst="leftRightArrow">
            <a:avLst>
              <a:gd name="adj1" fmla="val 50000"/>
              <a:gd name="adj2" fmla="val 29604"/>
            </a:avLst>
          </a:prstGeom>
          <a:solidFill>
            <a:schemeClr val="accent5"/>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rPr>
              <a:t>Peering</a:t>
            </a:r>
          </a:p>
        </p:txBody>
      </p:sp>
      <p:cxnSp>
        <p:nvCxnSpPr>
          <p:cNvPr id="44" name="Elbow Connector 43"/>
          <p:cNvCxnSpPr>
            <a:stCxn id="46" idx="2"/>
            <a:endCxn id="39" idx="2"/>
          </p:cNvCxnSpPr>
          <p:nvPr/>
        </p:nvCxnSpPr>
        <p:spPr>
          <a:xfrm rot="16200000" flipH="1">
            <a:off x="6684354" y="507709"/>
            <a:ext cx="230146" cy="5002200"/>
          </a:xfrm>
          <a:prstGeom prst="bentConnector3">
            <a:avLst>
              <a:gd name="adj1" fmla="val 235779"/>
            </a:avLst>
          </a:prstGeom>
          <a:ln w="57150">
            <a:solidFill>
              <a:schemeClr val="tx1">
                <a:lumMod val="9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300626" y="1212850"/>
            <a:ext cx="1232103" cy="5724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10.0/16</a:t>
            </a:r>
          </a:p>
        </p:txBody>
      </p:sp>
      <p:pic>
        <p:nvPicPr>
          <p:cNvPr id="53"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4040" y="2843656"/>
            <a:ext cx="384596" cy="306099"/>
          </a:xfrm>
          <a:prstGeom prst="rect">
            <a:avLst/>
          </a:prstGeom>
          <a:solidFill>
            <a:schemeClr val="bg2"/>
          </a:solidFill>
        </p:spPr>
      </p:pic>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7208" y="2836988"/>
            <a:ext cx="384596" cy="306099"/>
          </a:xfrm>
          <a:prstGeom prst="rect">
            <a:avLst/>
          </a:prstGeom>
          <a:solidFill>
            <a:schemeClr val="bg2"/>
          </a:solidFill>
        </p:spPr>
      </p:pic>
      <p:pic>
        <p:nvPicPr>
          <p:cNvPr id="57" name="Picture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0559" y="2850303"/>
            <a:ext cx="384596" cy="306099"/>
          </a:xfrm>
          <a:prstGeom prst="rect">
            <a:avLst/>
          </a:prstGeom>
          <a:solidFill>
            <a:schemeClr val="bg2"/>
          </a:solidFill>
        </p:spPr>
      </p:pic>
      <p:pic>
        <p:nvPicPr>
          <p:cNvPr id="45" name="Picture 44"/>
          <p:cNvPicPr>
            <a:picLocks noChangeAspect="1"/>
          </p:cNvPicPr>
          <p:nvPr/>
        </p:nvPicPr>
        <p:blipFill>
          <a:blip r:embed="rId5"/>
          <a:stretch>
            <a:fillRect/>
          </a:stretch>
        </p:blipFill>
        <p:spPr>
          <a:xfrm>
            <a:off x="2265834" y="2368923"/>
            <a:ext cx="524408" cy="524813"/>
          </a:xfrm>
          <a:prstGeom prst="rect">
            <a:avLst/>
          </a:prstGeom>
        </p:spPr>
      </p:pic>
      <p:pic>
        <p:nvPicPr>
          <p:cNvPr id="46" name="Picture 45"/>
          <p:cNvPicPr>
            <a:picLocks noChangeAspect="1"/>
          </p:cNvPicPr>
          <p:nvPr/>
        </p:nvPicPr>
        <p:blipFill>
          <a:blip r:embed="rId5"/>
          <a:stretch>
            <a:fillRect/>
          </a:stretch>
        </p:blipFill>
        <p:spPr>
          <a:xfrm>
            <a:off x="4036123" y="2368923"/>
            <a:ext cx="524408" cy="524813"/>
          </a:xfrm>
          <a:prstGeom prst="rect">
            <a:avLst/>
          </a:prstGeom>
        </p:spPr>
      </p:pic>
      <p:sp>
        <p:nvSpPr>
          <p:cNvPr id="9" name="TextBox 8"/>
          <p:cNvSpPr txBox="1"/>
          <p:nvPr/>
        </p:nvSpPr>
        <p:spPr>
          <a:xfrm>
            <a:off x="2968191" y="2103881"/>
            <a:ext cx="964046" cy="627864"/>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VPN</a:t>
            </a:r>
          </a:p>
        </p:txBody>
      </p:sp>
      <p:sp>
        <p:nvSpPr>
          <p:cNvPr id="2" name="TextBox 1"/>
          <p:cNvSpPr txBox="1"/>
          <p:nvPr/>
        </p:nvSpPr>
        <p:spPr>
          <a:xfrm>
            <a:off x="5883487" y="3478998"/>
            <a:ext cx="4068550" cy="627864"/>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Gateway transit via Peering</a:t>
            </a:r>
          </a:p>
        </p:txBody>
      </p:sp>
      <p:sp>
        <p:nvSpPr>
          <p:cNvPr id="38" name="Trapezoid 37"/>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399866900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5761038" cy="699452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4" name="Title 3"/>
          <p:cNvSpPr>
            <a:spLocks noGrp="1"/>
          </p:cNvSpPr>
          <p:nvPr>
            <p:ph type="title"/>
          </p:nvPr>
        </p:nvSpPr>
        <p:spPr>
          <a:xfrm>
            <a:off x="274639" y="295274"/>
            <a:ext cx="5486399" cy="917575"/>
          </a:xfrm>
        </p:spPr>
        <p:txBody>
          <a:bodyPr/>
          <a:lstStyle/>
          <a:p>
            <a:r>
              <a:rPr lang="en-US" dirty="0">
                <a:gradFill>
                  <a:gsLst>
                    <a:gs pos="1250">
                      <a:schemeClr val="bg1"/>
                    </a:gs>
                    <a:gs pos="100000">
                      <a:schemeClr val="bg1"/>
                    </a:gs>
                  </a:gsLst>
                  <a:lin ang="5400000" scaled="0"/>
                </a:gradFill>
              </a:rPr>
              <a:t>Agenda</a:t>
            </a:r>
          </a:p>
        </p:txBody>
      </p:sp>
      <p:sp>
        <p:nvSpPr>
          <p:cNvPr id="5" name="Text Placeholder 4"/>
          <p:cNvSpPr>
            <a:spLocks noGrp="1"/>
          </p:cNvSpPr>
          <p:nvPr>
            <p:ph type="body" sz="quarter" idx="10"/>
          </p:nvPr>
        </p:nvSpPr>
        <p:spPr>
          <a:xfrm>
            <a:off x="274638" y="1212850"/>
            <a:ext cx="5257799" cy="5400221"/>
          </a:xfrm>
        </p:spPr>
        <p:txBody>
          <a:bodyPr>
            <a:normAutofit lnSpcReduction="10000"/>
          </a:bodyPr>
          <a:lstStyle/>
          <a:p>
            <a:pPr>
              <a:spcBef>
                <a:spcPts val="0"/>
              </a:spcBef>
              <a:spcAft>
                <a:spcPts val="1800"/>
              </a:spcAft>
            </a:pPr>
            <a:r>
              <a:rPr lang="en-US" sz="32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rPr>
              <a:t>Overview</a:t>
            </a:r>
          </a:p>
          <a:p>
            <a:pPr>
              <a:spcBef>
                <a:spcPts val="0"/>
              </a:spcBef>
              <a:spcAft>
                <a:spcPts val="1800"/>
              </a:spcAft>
            </a:pPr>
            <a:endParaRPr lang="en-US" sz="24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endParaRPr>
          </a:p>
          <a:p>
            <a:pPr>
              <a:spcBef>
                <a:spcPts val="0"/>
              </a:spcBef>
              <a:spcAft>
                <a:spcPts val="1800"/>
              </a:spcAft>
            </a:pPr>
            <a:r>
              <a:rPr lang="en-US" sz="32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rPr>
              <a:t>Azure VPNs</a:t>
            </a:r>
          </a:p>
          <a:p>
            <a:pPr>
              <a:spcBef>
                <a:spcPts val="0"/>
              </a:spcBef>
              <a:spcAft>
                <a:spcPts val="1800"/>
              </a:spcAft>
            </a:pPr>
            <a:endParaRPr lang="en-US" sz="24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endParaRPr>
          </a:p>
          <a:p>
            <a:pPr>
              <a:spcBef>
                <a:spcPts val="0"/>
              </a:spcBef>
              <a:spcAft>
                <a:spcPts val="1800"/>
              </a:spcAft>
            </a:pPr>
            <a:r>
              <a:rPr lang="en-US" sz="32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rPr>
              <a:t>Network Virtual Appliances</a:t>
            </a:r>
          </a:p>
          <a:p>
            <a:pPr>
              <a:spcBef>
                <a:spcPts val="0"/>
              </a:spcBef>
              <a:spcAft>
                <a:spcPts val="1800"/>
              </a:spcAft>
            </a:pPr>
            <a:r>
              <a:rPr lang="en-US" sz="20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rPr>
              <a:t>Application Gateway &amp; WAF</a:t>
            </a:r>
          </a:p>
          <a:p>
            <a:pPr>
              <a:spcBef>
                <a:spcPts val="0"/>
              </a:spcBef>
              <a:spcAft>
                <a:spcPts val="1800"/>
              </a:spcAft>
            </a:pPr>
            <a:r>
              <a:rPr lang="en-US" sz="20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rPr>
              <a:t>Palo Alto Networks</a:t>
            </a:r>
          </a:p>
          <a:p>
            <a:pPr>
              <a:spcBef>
                <a:spcPts val="0"/>
              </a:spcBef>
              <a:spcAft>
                <a:spcPts val="1800"/>
              </a:spcAft>
            </a:pPr>
            <a:endParaRPr lang="en-US" sz="24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endParaRPr>
          </a:p>
          <a:p>
            <a:pPr>
              <a:spcBef>
                <a:spcPts val="0"/>
              </a:spcBef>
              <a:spcAft>
                <a:spcPts val="1800"/>
              </a:spcAft>
            </a:pPr>
            <a:r>
              <a:rPr lang="en-US" sz="32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rPr>
              <a:t>ExpressRoute</a:t>
            </a:r>
          </a:p>
          <a:p>
            <a:pPr>
              <a:spcBef>
                <a:spcPts val="0"/>
              </a:spcBef>
              <a:spcAft>
                <a:spcPts val="1800"/>
              </a:spcAft>
            </a:pPr>
            <a:endParaRPr lang="en-US" sz="24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endParaRPr>
          </a:p>
          <a:p>
            <a:pPr>
              <a:spcBef>
                <a:spcPts val="0"/>
              </a:spcBef>
              <a:spcAft>
                <a:spcPts val="1800"/>
              </a:spcAft>
            </a:pPr>
            <a:endParaRPr lang="en-US" sz="2400" dirty="0">
              <a:gradFill>
                <a:gsLst>
                  <a:gs pos="1250">
                    <a:schemeClr val="bg1"/>
                  </a:gs>
                  <a:gs pos="99000">
                    <a:schemeClr val="bg1"/>
                  </a:gs>
                </a:gsLst>
                <a:lin ang="5400000" scaled="0"/>
              </a:gra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72117353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79437" y="3050922"/>
            <a:ext cx="7113197" cy="3665152"/>
          </a:xfrm>
          <a:prstGeom prst="roundRect">
            <a:avLst>
              <a:gd name="adj" fmla="val 4172"/>
            </a:avLst>
          </a:prstGeom>
          <a:solidFill>
            <a:schemeClr val="bg1">
              <a:lumMod val="75000"/>
            </a:schemeClr>
          </a:solidFill>
          <a:ln w="25400" cap="flat" cmpd="sng" algn="ctr">
            <a:solidFill>
              <a:schemeClr val="tx1"/>
            </a:solidFill>
            <a:prstDash val="solid"/>
          </a:ln>
          <a:effectLst/>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ndParaRPr>
          </a:p>
        </p:txBody>
      </p:sp>
      <p:sp>
        <p:nvSpPr>
          <p:cNvPr id="3" name="Title 2"/>
          <p:cNvSpPr>
            <a:spLocks noGrp="1"/>
          </p:cNvSpPr>
          <p:nvPr>
            <p:ph type="title"/>
          </p:nvPr>
        </p:nvSpPr>
        <p:spPr/>
        <p:txBody>
          <a:bodyPr/>
          <a:lstStyle/>
          <a:p>
            <a:r>
              <a:rPr lang="en-US" dirty="0"/>
              <a:t>Sandwich DMZ in Azure</a:t>
            </a:r>
          </a:p>
        </p:txBody>
      </p:sp>
      <p:sp>
        <p:nvSpPr>
          <p:cNvPr id="2" name="Text Placeholder 1"/>
          <p:cNvSpPr>
            <a:spLocks noGrp="1"/>
          </p:cNvSpPr>
          <p:nvPr>
            <p:ph type="body" sz="quarter" idx="10"/>
          </p:nvPr>
        </p:nvSpPr>
        <p:spPr>
          <a:xfrm>
            <a:off x="274638" y="1212850"/>
            <a:ext cx="11887200" cy="1021818"/>
          </a:xfrm>
        </p:spPr>
        <p:txBody>
          <a:bodyPr/>
          <a:lstStyle/>
          <a:p>
            <a:r>
              <a:rPr lang="en-US" sz="3600" dirty="0"/>
              <a:t>DMZ facing the Internet and the corpnets</a:t>
            </a:r>
          </a:p>
          <a:p>
            <a:pPr lvl="1"/>
            <a:r>
              <a:rPr lang="en-US" sz="2000" dirty="0"/>
              <a:t>Applying User-Defined Routes on the </a:t>
            </a:r>
            <a:r>
              <a:rPr lang="en-US" sz="2000" dirty="0" err="1"/>
              <a:t>GatewaySubnet</a:t>
            </a:r>
            <a:endParaRPr lang="en-US" sz="2000" dirty="0"/>
          </a:p>
        </p:txBody>
      </p:sp>
      <p:sp>
        <p:nvSpPr>
          <p:cNvPr id="5" name="TextBox 4"/>
          <p:cNvSpPr txBox="1"/>
          <p:nvPr/>
        </p:nvSpPr>
        <p:spPr>
          <a:xfrm>
            <a:off x="3120703" y="3005863"/>
            <a:ext cx="2167561" cy="461606"/>
          </a:xfrm>
          <a:prstGeom prst="rect">
            <a:avLst/>
          </a:prstGeom>
          <a:noFill/>
        </p:spPr>
        <p:txBody>
          <a:bodyPr wrap="none" rtlCol="0">
            <a:spAutoFit/>
          </a:bodyPr>
          <a:lstStyle/>
          <a:p>
            <a:pPr marL="0" marR="0" lvl="0" indent="0"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Virtual Network</a:t>
            </a:r>
          </a:p>
        </p:txBody>
      </p:sp>
      <p:grpSp>
        <p:nvGrpSpPr>
          <p:cNvPr id="36" name="Group 35"/>
          <p:cNvGrpSpPr>
            <a:grpSpLocks noChangeAspect="1"/>
          </p:cNvGrpSpPr>
          <p:nvPr/>
        </p:nvGrpSpPr>
        <p:grpSpPr>
          <a:xfrm>
            <a:off x="10695314" y="3272082"/>
            <a:ext cx="1258475" cy="1258475"/>
            <a:chOff x="1487553" y="2335312"/>
            <a:chExt cx="1117050" cy="1117050"/>
          </a:xfrm>
        </p:grpSpPr>
        <p:sp>
          <p:nvSpPr>
            <p:cNvPr id="37" name="Oval 36"/>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4F81BD"/>
              </a:solid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defTabSz="914008" eaLnBrk="1" fontAlgn="base" latinLnBrk="0" hangingPunct="1">
                <a:lnSpc>
                  <a:spcPct val="90000"/>
                </a:lnSpc>
                <a:spcBef>
                  <a:spcPct val="0"/>
                </a:spcBef>
                <a:spcAft>
                  <a:spcPct val="0"/>
                </a:spcAft>
                <a:buClrTx/>
                <a:buSzTx/>
                <a:buFontTx/>
                <a:buNone/>
                <a:tabLst/>
                <a:defRPr/>
              </a:pPr>
              <a:endParaRPr kumimoji="0" lang="en-US" sz="2400" b="0" i="0" u="none" strike="noStrike" kern="0" cap="none" spc="-50" normalizeH="0" baseline="0" noProof="0" dirty="0">
                <a:ln>
                  <a:noFill/>
                </a:ln>
                <a:gradFill>
                  <a:gsLst>
                    <a:gs pos="36283">
                      <a:srgbClr val="505050"/>
                    </a:gs>
                    <a:gs pos="28000">
                      <a:srgbClr val="505050"/>
                    </a:gs>
                  </a:gsLst>
                  <a:lin ang="5400000" scaled="0"/>
                </a:gradFill>
                <a:effectLst/>
                <a:uLnTx/>
                <a:uFillTx/>
                <a:latin typeface="Calibri"/>
              </a:endParaRPr>
            </a:p>
          </p:txBody>
        </p:sp>
        <p:sp>
          <p:nvSpPr>
            <p:cNvPr id="38" name="Freeform 37"/>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1F497D"/>
            </a:solidFill>
            <a:ln>
              <a:noFill/>
            </a:ln>
            <a:extLst/>
          </p:spPr>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188F"/>
                </a:solidFill>
                <a:effectLst/>
                <a:uLnTx/>
                <a:uFillTx/>
                <a:latin typeface="Calibri"/>
              </a:endParaRPr>
            </a:p>
          </p:txBody>
        </p:sp>
        <p:sp>
          <p:nvSpPr>
            <p:cNvPr id="39" name="TextBox 38"/>
            <p:cNvSpPr txBox="1"/>
            <p:nvPr/>
          </p:nvSpPr>
          <p:spPr>
            <a:xfrm>
              <a:off x="1526468" y="2833466"/>
              <a:ext cx="1039216" cy="508098"/>
            </a:xfrm>
            <a:prstGeom prst="rect">
              <a:avLst/>
            </a:prstGeom>
            <a:noFill/>
          </p:spPr>
          <p:txBody>
            <a:bodyPr wrap="none" lIns="182857" tIns="146285" rIns="182857" bIns="146285" rtlCol="0" anchor="ctr">
              <a:spAutoFit/>
            </a:bodyPr>
            <a:lstStyle/>
            <a:p>
              <a:pPr marL="0" marR="0" lvl="0" indent="0" algn="ctr" defTabSz="932410" eaLnBrk="1" fontAlgn="auto" latinLnBrk="0" hangingPunct="1">
                <a:lnSpc>
                  <a:spcPct val="90000"/>
                </a:lnSpc>
                <a:spcBef>
                  <a:spcPts val="0"/>
                </a:spcBef>
                <a:spcAft>
                  <a:spcPts val="0"/>
                </a:spcAft>
                <a:buClrTx/>
                <a:buSzTx/>
                <a:buFontTx/>
                <a:buNone/>
                <a:tabLst/>
                <a:defRPr/>
              </a:pPr>
              <a:r>
                <a:rPr kumimoji="0" lang="en-US" sz="2000" b="0" i="0" u="none" strike="noStrike" kern="0" cap="none" spc="-50" normalizeH="0" baseline="0" noProof="0" dirty="0">
                  <a:ln>
                    <a:noFill/>
                  </a:ln>
                  <a:solidFill>
                    <a:srgbClr val="00188F"/>
                  </a:solidFill>
                  <a:effectLst/>
                  <a:uLnTx/>
                  <a:uFillTx/>
                  <a:latin typeface="Calibri"/>
                </a:rPr>
                <a:t>Internet</a:t>
              </a:r>
            </a:p>
          </p:txBody>
        </p:sp>
      </p:grpSp>
      <p:sp>
        <p:nvSpPr>
          <p:cNvPr id="40" name="TextBox 39"/>
          <p:cNvSpPr txBox="1"/>
          <p:nvPr/>
        </p:nvSpPr>
        <p:spPr>
          <a:xfrm>
            <a:off x="10391997" y="6325356"/>
            <a:ext cx="1846040" cy="369285"/>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a:rPr>
              <a:t>On Premises Sites</a:t>
            </a:r>
          </a:p>
        </p:txBody>
      </p:sp>
      <p:grpSp>
        <p:nvGrpSpPr>
          <p:cNvPr id="14" name="Group 13"/>
          <p:cNvGrpSpPr/>
          <p:nvPr/>
        </p:nvGrpSpPr>
        <p:grpSpPr>
          <a:xfrm>
            <a:off x="1057189" y="3881682"/>
            <a:ext cx="3151064" cy="1464462"/>
            <a:chOff x="545374" y="3421062"/>
            <a:chExt cx="3151064" cy="1464462"/>
          </a:xfrm>
        </p:grpSpPr>
        <p:grpSp>
          <p:nvGrpSpPr>
            <p:cNvPr id="15" name="Group 14"/>
            <p:cNvGrpSpPr/>
            <p:nvPr/>
          </p:nvGrpSpPr>
          <p:grpSpPr>
            <a:xfrm>
              <a:off x="545374" y="3421062"/>
              <a:ext cx="1024520" cy="1464462"/>
              <a:chOff x="6027733" y="2131654"/>
              <a:chExt cx="660349" cy="866811"/>
            </a:xfrm>
          </p:grpSpPr>
          <p:sp>
            <p:nvSpPr>
              <p:cNvPr id="16" name="Rounded Rectangle 15"/>
              <p:cNvSpPr/>
              <p:nvPr/>
            </p:nvSpPr>
            <p:spPr bwMode="auto">
              <a:xfrm>
                <a:off x="6027733" y="2131654"/>
                <a:ext cx="660349" cy="866811"/>
              </a:xfrm>
              <a:prstGeom prst="roundRect">
                <a:avLst>
                  <a:gd name="adj" fmla="val 10259"/>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2000" b="0" i="0" u="none" strike="noStrike" kern="0" cap="none" spc="-50" normalizeH="0" baseline="0" noProof="0" dirty="0">
                  <a:ln>
                    <a:noFill/>
                  </a:ln>
                  <a:gradFill>
                    <a:gsLst>
                      <a:gs pos="1250">
                        <a:srgbClr val="000000"/>
                      </a:gs>
                      <a:gs pos="10417">
                        <a:srgbClr val="000000"/>
                      </a:gs>
                    </a:gsLst>
                    <a:lin ang="5400000" scaled="0"/>
                  </a:gradFill>
                  <a:effectLst/>
                  <a:uLnTx/>
                  <a:uFillTx/>
                  <a:latin typeface="Calibri"/>
                </a:endParaRPr>
              </a:p>
            </p:txBody>
          </p:sp>
          <p:grpSp>
            <p:nvGrpSpPr>
              <p:cNvPr id="17" name="Group 16"/>
              <p:cNvGrpSpPr/>
              <p:nvPr/>
            </p:nvGrpSpPr>
            <p:grpSpPr>
              <a:xfrm>
                <a:off x="6093279" y="2187723"/>
                <a:ext cx="529256" cy="754672"/>
                <a:chOff x="4045739" y="2177015"/>
                <a:chExt cx="529256" cy="754672"/>
              </a:xfrm>
            </p:grpSpPr>
            <p:pic>
              <p:nvPicPr>
                <p:cNvPr id="18" name="Picture 1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19" name="Picture 1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20" name="Picture 1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grpSp>
          <p:nvGrpSpPr>
            <p:cNvPr id="41" name="Group 40"/>
            <p:cNvGrpSpPr/>
            <p:nvPr/>
          </p:nvGrpSpPr>
          <p:grpSpPr>
            <a:xfrm>
              <a:off x="2671918" y="3421062"/>
              <a:ext cx="1024520" cy="1464462"/>
              <a:chOff x="5111286" y="2128637"/>
              <a:chExt cx="660349" cy="866811"/>
            </a:xfrm>
          </p:grpSpPr>
          <p:sp>
            <p:nvSpPr>
              <p:cNvPr id="42" name="Rounded Rectangle 41"/>
              <p:cNvSpPr/>
              <p:nvPr/>
            </p:nvSpPr>
            <p:spPr bwMode="auto">
              <a:xfrm>
                <a:off x="5111286" y="2128637"/>
                <a:ext cx="660349" cy="866811"/>
              </a:xfrm>
              <a:prstGeom prst="roundRect">
                <a:avLst>
                  <a:gd name="adj" fmla="val 10259"/>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2000" b="0" i="0" u="none" strike="noStrike" kern="0" cap="none" spc="-50" normalizeH="0" baseline="0" noProof="0" dirty="0">
                  <a:ln>
                    <a:noFill/>
                  </a:ln>
                  <a:gradFill>
                    <a:gsLst>
                      <a:gs pos="1250">
                        <a:srgbClr val="000000"/>
                      </a:gs>
                      <a:gs pos="10417">
                        <a:srgbClr val="000000"/>
                      </a:gs>
                    </a:gsLst>
                    <a:lin ang="5400000" scaled="0"/>
                  </a:gradFill>
                  <a:effectLst/>
                  <a:uLnTx/>
                  <a:uFillTx/>
                  <a:latin typeface="Calibri"/>
                </a:endParaRPr>
              </a:p>
            </p:txBody>
          </p:sp>
          <p:grpSp>
            <p:nvGrpSpPr>
              <p:cNvPr id="43" name="Group 42"/>
              <p:cNvGrpSpPr/>
              <p:nvPr/>
            </p:nvGrpSpPr>
            <p:grpSpPr>
              <a:xfrm>
                <a:off x="5176832" y="2184706"/>
                <a:ext cx="529256" cy="754672"/>
                <a:chOff x="4045739" y="2177015"/>
                <a:chExt cx="529256" cy="754672"/>
              </a:xfrm>
            </p:grpSpPr>
            <p:pic>
              <p:nvPicPr>
                <p:cNvPr id="44" name="Picture 43"/>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45" name="Picture 4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46" name="Picture 4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grpSp>
          <p:nvGrpSpPr>
            <p:cNvPr id="47" name="Group 46"/>
            <p:cNvGrpSpPr/>
            <p:nvPr/>
          </p:nvGrpSpPr>
          <p:grpSpPr>
            <a:xfrm>
              <a:off x="1608646" y="3421062"/>
              <a:ext cx="1024520" cy="1464462"/>
              <a:chOff x="3981473" y="2128637"/>
              <a:chExt cx="660349" cy="866811"/>
            </a:xfrm>
          </p:grpSpPr>
          <p:sp>
            <p:nvSpPr>
              <p:cNvPr id="48" name="Rounded Rectangle 47"/>
              <p:cNvSpPr/>
              <p:nvPr/>
            </p:nvSpPr>
            <p:spPr bwMode="auto">
              <a:xfrm>
                <a:off x="3981473" y="2128637"/>
                <a:ext cx="660349" cy="866811"/>
              </a:xfrm>
              <a:prstGeom prst="roundRect">
                <a:avLst>
                  <a:gd name="adj" fmla="val 10259"/>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2000" b="0" i="0" u="none" strike="noStrike" kern="0" cap="none" spc="-50" normalizeH="0" baseline="0" noProof="0" dirty="0">
                  <a:ln>
                    <a:noFill/>
                  </a:ln>
                  <a:gradFill>
                    <a:gsLst>
                      <a:gs pos="1250">
                        <a:srgbClr val="000000"/>
                      </a:gs>
                      <a:gs pos="10417">
                        <a:srgbClr val="000000"/>
                      </a:gs>
                    </a:gsLst>
                    <a:lin ang="5400000" scaled="0"/>
                  </a:gradFill>
                  <a:effectLst/>
                  <a:uLnTx/>
                  <a:uFillTx/>
                  <a:latin typeface="Calibri"/>
                </a:endParaRPr>
              </a:p>
            </p:txBody>
          </p:sp>
          <p:grpSp>
            <p:nvGrpSpPr>
              <p:cNvPr id="49" name="Group 48"/>
              <p:cNvGrpSpPr/>
              <p:nvPr/>
            </p:nvGrpSpPr>
            <p:grpSpPr>
              <a:xfrm>
                <a:off x="4047019" y="2184706"/>
                <a:ext cx="529256" cy="754672"/>
                <a:chOff x="4045739" y="2177015"/>
                <a:chExt cx="529256" cy="754672"/>
              </a:xfrm>
            </p:grpSpPr>
            <p:pic>
              <p:nvPicPr>
                <p:cNvPr id="50" name="Picture 4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51" name="Picture 5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52" name="Picture 5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grpSp>
      <p:cxnSp>
        <p:nvCxnSpPr>
          <p:cNvPr id="54" name="Straight Arrow Connector 53"/>
          <p:cNvCxnSpPr/>
          <p:nvPr/>
        </p:nvCxnSpPr>
        <p:spPr>
          <a:xfrm flipH="1">
            <a:off x="5781589" y="3881682"/>
            <a:ext cx="4846320" cy="11957"/>
          </a:xfrm>
          <a:prstGeom prst="straightConnector1">
            <a:avLst/>
          </a:prstGeom>
          <a:noFill/>
          <a:ln w="50800" cap="flat" cmpd="sng" algn="ctr">
            <a:solidFill>
              <a:srgbClr val="F79646"/>
            </a:solidFill>
            <a:prstDash val="solid"/>
            <a:headEnd type="triangle"/>
            <a:tailEnd type="triangle"/>
          </a:ln>
          <a:effectLst>
            <a:outerShdw blurRad="40000" dist="23000" dir="5400000" rotWithShape="0">
              <a:srgbClr val="000000">
                <a:alpha val="35000"/>
              </a:srgbClr>
            </a:outerShdw>
          </a:effectLst>
        </p:spPr>
      </p:cxnSp>
      <p:cxnSp>
        <p:nvCxnSpPr>
          <p:cNvPr id="91" name="Straight Arrow Connector 90"/>
          <p:cNvCxnSpPr/>
          <p:nvPr/>
        </p:nvCxnSpPr>
        <p:spPr>
          <a:xfrm flipH="1">
            <a:off x="9873301" y="5539495"/>
            <a:ext cx="785088" cy="1"/>
          </a:xfrm>
          <a:prstGeom prst="straightConnector1">
            <a:avLst/>
          </a:prstGeom>
          <a:noFill/>
          <a:ln w="34925" cap="flat" cmpd="sng" algn="ctr">
            <a:solidFill>
              <a:srgbClr val="F79646"/>
            </a:solidFill>
            <a:prstDash val="solid"/>
            <a:headEnd type="triangle"/>
            <a:tailEnd type="triangle"/>
          </a:ln>
          <a:effectLst>
            <a:outerShdw blurRad="40000" dist="23000" dir="5400000" rotWithShape="0">
              <a:srgbClr val="000000">
                <a:alpha val="35000"/>
              </a:srgbClr>
            </a:outerShdw>
          </a:effectLst>
        </p:spPr>
      </p:cxnSp>
      <p:grpSp>
        <p:nvGrpSpPr>
          <p:cNvPr id="55" name="Group 54"/>
          <p:cNvGrpSpPr/>
          <p:nvPr/>
        </p:nvGrpSpPr>
        <p:grpSpPr>
          <a:xfrm>
            <a:off x="4409989" y="3576882"/>
            <a:ext cx="1242406" cy="2511685"/>
            <a:chOff x="3856037" y="3116262"/>
            <a:chExt cx="1242406" cy="2511685"/>
          </a:xfrm>
        </p:grpSpPr>
        <p:sp>
          <p:nvSpPr>
            <p:cNvPr id="113" name="Rounded Rectangle 112"/>
            <p:cNvSpPr/>
            <p:nvPr/>
          </p:nvSpPr>
          <p:spPr bwMode="auto">
            <a:xfrm>
              <a:off x="3856037" y="3126933"/>
              <a:ext cx="1242406" cy="2435400"/>
            </a:xfrm>
            <a:prstGeom prst="roundRect">
              <a:avLst>
                <a:gd name="adj" fmla="val 4724"/>
              </a:avLst>
            </a:prstGeom>
            <a:solidFill>
              <a:schemeClr val="accent5"/>
            </a:solidFill>
            <a:ln w="44450">
              <a:solidFill>
                <a:srgbClr val="C00000">
                  <a:alpha val="71000"/>
                </a:srgbClr>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10" name="TextBox 109"/>
            <p:cNvSpPr txBox="1"/>
            <p:nvPr/>
          </p:nvSpPr>
          <p:spPr>
            <a:xfrm>
              <a:off x="3896750" y="4430735"/>
              <a:ext cx="1130904" cy="1197212"/>
            </a:xfrm>
            <a:prstGeom prst="rect">
              <a:avLst/>
            </a:prstGeom>
            <a:noFill/>
          </p:spPr>
          <p:txBody>
            <a:bodyPr wrap="none" lIns="182857" tIns="146285" rIns="182857" bIns="146285"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Firewall</a:t>
              </a:r>
            </a:p>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IDS/IPS</a:t>
              </a:r>
            </a:p>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WAF</a:t>
              </a:r>
            </a:p>
          </p:txBody>
        </p:sp>
        <p:grpSp>
          <p:nvGrpSpPr>
            <p:cNvPr id="53" name="Group 52"/>
            <p:cNvGrpSpPr/>
            <p:nvPr/>
          </p:nvGrpSpPr>
          <p:grpSpPr>
            <a:xfrm>
              <a:off x="4138450" y="3677872"/>
              <a:ext cx="647504" cy="844188"/>
              <a:chOff x="10612139" y="1421479"/>
              <a:chExt cx="647587" cy="844296"/>
            </a:xfrm>
          </p:grpSpPr>
          <p:grpSp>
            <p:nvGrpSpPr>
              <p:cNvPr id="104" name="Group 86"/>
              <p:cNvGrpSpPr>
                <a:grpSpLocks noChangeAspect="1"/>
              </p:cNvGrpSpPr>
              <p:nvPr/>
            </p:nvGrpSpPr>
            <p:grpSpPr bwMode="auto">
              <a:xfrm>
                <a:off x="10614664" y="1421479"/>
                <a:ext cx="642536" cy="844296"/>
                <a:chOff x="3383" y="1210"/>
                <a:chExt cx="916" cy="1897"/>
              </a:xfrm>
              <a:solidFill>
                <a:srgbClr val="FF0000"/>
              </a:solidFill>
            </p:grpSpPr>
            <p:sp>
              <p:nvSpPr>
                <p:cNvPr id="105" name="Freeform 87"/>
                <p:cNvSpPr>
                  <a:spLocks/>
                </p:cNvSpPr>
                <p:nvPr/>
              </p:nvSpPr>
              <p:spPr bwMode="auto">
                <a:xfrm>
                  <a:off x="3562" y="2237"/>
                  <a:ext cx="553" cy="147"/>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9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0 h 62"/>
                    <a:gd name="T30" fmla="*/ 234 w 234"/>
                    <a:gd name="T31" fmla="*/ 59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2"/>
                        <a:pt x="0" y="41"/>
                        <a:pt x="0" y="59"/>
                      </a:cubicBezTo>
                      <a:cubicBezTo>
                        <a:pt x="0" y="59"/>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0"/>
                      </a:cubicBezTo>
                      <a:cubicBezTo>
                        <a:pt x="234" y="59"/>
                        <a:pt x="234" y="59"/>
                        <a:pt x="234" y="59"/>
                      </a:cubicBezTo>
                      <a:cubicBezTo>
                        <a:pt x="234" y="41"/>
                        <a:pt x="234" y="22"/>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6" name="Freeform 88"/>
                <p:cNvSpPr>
                  <a:spLocks/>
                </p:cNvSpPr>
                <p:nvPr/>
              </p:nvSpPr>
              <p:spPr bwMode="auto">
                <a:xfrm>
                  <a:off x="3562" y="1999"/>
                  <a:ext cx="553" cy="146"/>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8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2 h 62"/>
                    <a:gd name="T30" fmla="*/ 234 w 234"/>
                    <a:gd name="T31" fmla="*/ 58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1"/>
                        <a:pt x="0" y="58"/>
                      </a:cubicBezTo>
                      <a:cubicBezTo>
                        <a:pt x="0" y="60"/>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2"/>
                      </a:cubicBezTo>
                      <a:cubicBezTo>
                        <a:pt x="234" y="60"/>
                        <a:pt x="234" y="60"/>
                        <a:pt x="234" y="58"/>
                      </a:cubicBezTo>
                      <a:cubicBezTo>
                        <a:pt x="234" y="41"/>
                        <a:pt x="234" y="21"/>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7" name="Freeform 89"/>
                <p:cNvSpPr>
                  <a:spLocks/>
                </p:cNvSpPr>
                <p:nvPr/>
              </p:nvSpPr>
              <p:spPr bwMode="auto">
                <a:xfrm>
                  <a:off x="3562" y="1760"/>
                  <a:ext cx="553" cy="147"/>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8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0 h 62"/>
                    <a:gd name="T30" fmla="*/ 234 w 234"/>
                    <a:gd name="T31" fmla="*/ 58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0"/>
                        <a:pt x="0" y="58"/>
                      </a:cubicBezTo>
                      <a:cubicBezTo>
                        <a:pt x="0" y="60"/>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0"/>
                      </a:cubicBezTo>
                      <a:cubicBezTo>
                        <a:pt x="234" y="60"/>
                        <a:pt x="234" y="60"/>
                        <a:pt x="234" y="58"/>
                      </a:cubicBezTo>
                      <a:cubicBezTo>
                        <a:pt x="234" y="40"/>
                        <a:pt x="234" y="21"/>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8" name="Freeform 90"/>
                <p:cNvSpPr>
                  <a:spLocks/>
                </p:cNvSpPr>
                <p:nvPr/>
              </p:nvSpPr>
              <p:spPr bwMode="auto">
                <a:xfrm>
                  <a:off x="3562" y="1522"/>
                  <a:ext cx="553" cy="141"/>
                </a:xfrm>
                <a:custGeom>
                  <a:avLst/>
                  <a:gdLst>
                    <a:gd name="T0" fmla="*/ 230 w 234"/>
                    <a:gd name="T1" fmla="*/ 0 h 60"/>
                    <a:gd name="T2" fmla="*/ 199 w 234"/>
                    <a:gd name="T3" fmla="*/ 0 h 60"/>
                    <a:gd name="T4" fmla="*/ 134 w 234"/>
                    <a:gd name="T5" fmla="*/ 0 h 60"/>
                    <a:gd name="T6" fmla="*/ 76 w 234"/>
                    <a:gd name="T7" fmla="*/ 0 h 60"/>
                    <a:gd name="T8" fmla="*/ 27 w 234"/>
                    <a:gd name="T9" fmla="*/ 0 h 60"/>
                    <a:gd name="T10" fmla="*/ 2 w 234"/>
                    <a:gd name="T11" fmla="*/ 0 h 60"/>
                    <a:gd name="T12" fmla="*/ 0 w 234"/>
                    <a:gd name="T13" fmla="*/ 4 h 60"/>
                    <a:gd name="T14" fmla="*/ 0 w 234"/>
                    <a:gd name="T15" fmla="*/ 57 h 60"/>
                    <a:gd name="T16" fmla="*/ 2 w 234"/>
                    <a:gd name="T17" fmla="*/ 60 h 60"/>
                    <a:gd name="T18" fmla="*/ 34 w 234"/>
                    <a:gd name="T19" fmla="*/ 60 h 60"/>
                    <a:gd name="T20" fmla="*/ 99 w 234"/>
                    <a:gd name="T21" fmla="*/ 60 h 60"/>
                    <a:gd name="T22" fmla="*/ 157 w 234"/>
                    <a:gd name="T23" fmla="*/ 60 h 60"/>
                    <a:gd name="T24" fmla="*/ 209 w 234"/>
                    <a:gd name="T25" fmla="*/ 60 h 60"/>
                    <a:gd name="T26" fmla="*/ 230 w 234"/>
                    <a:gd name="T27" fmla="*/ 60 h 60"/>
                    <a:gd name="T28" fmla="*/ 234 w 234"/>
                    <a:gd name="T29" fmla="*/ 58 h 60"/>
                    <a:gd name="T30" fmla="*/ 234 w 234"/>
                    <a:gd name="T31" fmla="*/ 57 h 60"/>
                    <a:gd name="T32" fmla="*/ 234 w 234"/>
                    <a:gd name="T33" fmla="*/ 4 h 60"/>
                    <a:gd name="T34" fmla="*/ 230 w 234"/>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0">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0"/>
                        <a:pt x="0" y="57"/>
                      </a:cubicBezTo>
                      <a:cubicBezTo>
                        <a:pt x="0" y="58"/>
                        <a:pt x="0" y="60"/>
                        <a:pt x="2" y="60"/>
                      </a:cubicBezTo>
                      <a:cubicBezTo>
                        <a:pt x="15" y="60"/>
                        <a:pt x="21" y="60"/>
                        <a:pt x="34" y="60"/>
                      </a:cubicBezTo>
                      <a:cubicBezTo>
                        <a:pt x="63" y="60"/>
                        <a:pt x="71" y="60"/>
                        <a:pt x="99" y="60"/>
                      </a:cubicBezTo>
                      <a:cubicBezTo>
                        <a:pt x="134" y="60"/>
                        <a:pt x="123" y="60"/>
                        <a:pt x="157" y="60"/>
                      </a:cubicBezTo>
                      <a:cubicBezTo>
                        <a:pt x="184" y="60"/>
                        <a:pt x="180" y="60"/>
                        <a:pt x="209" y="60"/>
                      </a:cubicBezTo>
                      <a:cubicBezTo>
                        <a:pt x="215" y="60"/>
                        <a:pt x="224" y="60"/>
                        <a:pt x="230" y="60"/>
                      </a:cubicBezTo>
                      <a:cubicBezTo>
                        <a:pt x="232" y="60"/>
                        <a:pt x="232" y="60"/>
                        <a:pt x="234" y="58"/>
                      </a:cubicBezTo>
                      <a:cubicBezTo>
                        <a:pt x="234" y="58"/>
                        <a:pt x="234" y="58"/>
                        <a:pt x="234" y="57"/>
                      </a:cubicBezTo>
                      <a:cubicBezTo>
                        <a:pt x="234" y="40"/>
                        <a:pt x="234" y="21"/>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9" name="Freeform 91"/>
                <p:cNvSpPr>
                  <a:spLocks noEditPoints="1"/>
                </p:cNvSpPr>
                <p:nvPr/>
              </p:nvSpPr>
              <p:spPr bwMode="auto">
                <a:xfrm>
                  <a:off x="3383" y="1210"/>
                  <a:ext cx="916" cy="1897"/>
                </a:xfrm>
                <a:custGeom>
                  <a:avLst/>
                  <a:gdLst>
                    <a:gd name="T0" fmla="*/ 366 w 388"/>
                    <a:gd name="T1" fmla="*/ 38 h 803"/>
                    <a:gd name="T2" fmla="*/ 334 w 388"/>
                    <a:gd name="T3" fmla="*/ 16 h 803"/>
                    <a:gd name="T4" fmla="*/ 285 w 388"/>
                    <a:gd name="T5" fmla="*/ 0 h 803"/>
                    <a:gd name="T6" fmla="*/ 103 w 388"/>
                    <a:gd name="T7" fmla="*/ 0 h 803"/>
                    <a:gd name="T8" fmla="*/ 54 w 388"/>
                    <a:gd name="T9" fmla="*/ 16 h 803"/>
                    <a:gd name="T10" fmla="*/ 22 w 388"/>
                    <a:gd name="T11" fmla="*/ 38 h 803"/>
                    <a:gd name="T12" fmla="*/ 0 w 388"/>
                    <a:gd name="T13" fmla="*/ 81 h 803"/>
                    <a:gd name="T14" fmla="*/ 0 w 388"/>
                    <a:gd name="T15" fmla="*/ 776 h 803"/>
                    <a:gd name="T16" fmla="*/ 27 w 388"/>
                    <a:gd name="T17" fmla="*/ 803 h 803"/>
                    <a:gd name="T18" fmla="*/ 361 w 388"/>
                    <a:gd name="T19" fmla="*/ 803 h 803"/>
                    <a:gd name="T20" fmla="*/ 388 w 388"/>
                    <a:gd name="T21" fmla="*/ 776 h 803"/>
                    <a:gd name="T22" fmla="*/ 388 w 388"/>
                    <a:gd name="T23" fmla="*/ 81 h 803"/>
                    <a:gd name="T24" fmla="*/ 366 w 388"/>
                    <a:gd name="T25" fmla="*/ 38 h 803"/>
                    <a:gd name="T26" fmla="*/ 356 w 388"/>
                    <a:gd name="T27" fmla="*/ 756 h 803"/>
                    <a:gd name="T28" fmla="*/ 30 w 388"/>
                    <a:gd name="T29" fmla="*/ 756 h 803"/>
                    <a:gd name="T30" fmla="*/ 30 w 388"/>
                    <a:gd name="T31" fmla="*/ 731 h 803"/>
                    <a:gd name="T32" fmla="*/ 356 w 388"/>
                    <a:gd name="T33" fmla="*/ 731 h 803"/>
                    <a:gd name="T34" fmla="*/ 356 w 388"/>
                    <a:gd name="T35" fmla="*/ 756 h 803"/>
                    <a:gd name="T36" fmla="*/ 31 w 388"/>
                    <a:gd name="T37" fmla="*/ 676 h 803"/>
                    <a:gd name="T38" fmla="*/ 55 w 388"/>
                    <a:gd name="T39" fmla="*/ 652 h 803"/>
                    <a:gd name="T40" fmla="*/ 79 w 388"/>
                    <a:gd name="T41" fmla="*/ 676 h 803"/>
                    <a:gd name="T42" fmla="*/ 55 w 388"/>
                    <a:gd name="T43" fmla="*/ 700 h 803"/>
                    <a:gd name="T44" fmla="*/ 31 w 388"/>
                    <a:gd name="T45" fmla="*/ 676 h 803"/>
                    <a:gd name="T46" fmla="*/ 120 w 388"/>
                    <a:gd name="T47" fmla="*/ 676 h 803"/>
                    <a:gd name="T48" fmla="*/ 144 w 388"/>
                    <a:gd name="T49" fmla="*/ 652 h 803"/>
                    <a:gd name="T50" fmla="*/ 168 w 388"/>
                    <a:gd name="T51" fmla="*/ 676 h 803"/>
                    <a:gd name="T52" fmla="*/ 144 w 388"/>
                    <a:gd name="T53" fmla="*/ 700 h 803"/>
                    <a:gd name="T54" fmla="*/ 120 w 388"/>
                    <a:gd name="T55" fmla="*/ 676 h 803"/>
                    <a:gd name="T56" fmla="*/ 356 w 388"/>
                    <a:gd name="T57" fmla="*/ 615 h 803"/>
                    <a:gd name="T58" fmla="*/ 30 w 388"/>
                    <a:gd name="T59" fmla="*/ 615 h 803"/>
                    <a:gd name="T60" fmla="*/ 30 w 388"/>
                    <a:gd name="T61" fmla="*/ 588 h 803"/>
                    <a:gd name="T62" fmla="*/ 356 w 388"/>
                    <a:gd name="T63" fmla="*/ 588 h 803"/>
                    <a:gd name="T64" fmla="*/ 356 w 388"/>
                    <a:gd name="T65" fmla="*/ 615 h 803"/>
                    <a:gd name="T66" fmla="*/ 356 w 388"/>
                    <a:gd name="T67" fmla="*/ 518 h 803"/>
                    <a:gd name="T68" fmla="*/ 331 w 388"/>
                    <a:gd name="T69" fmla="*/ 545 h 803"/>
                    <a:gd name="T70" fmla="*/ 318 w 388"/>
                    <a:gd name="T71" fmla="*/ 545 h 803"/>
                    <a:gd name="T72" fmla="*/ 216 w 388"/>
                    <a:gd name="T73" fmla="*/ 545 h 803"/>
                    <a:gd name="T74" fmla="*/ 143 w 388"/>
                    <a:gd name="T75" fmla="*/ 545 h 803"/>
                    <a:gd name="T76" fmla="*/ 51 w 388"/>
                    <a:gd name="T77" fmla="*/ 545 h 803"/>
                    <a:gd name="T78" fmla="*/ 46 w 388"/>
                    <a:gd name="T79" fmla="*/ 545 h 803"/>
                    <a:gd name="T80" fmla="*/ 30 w 388"/>
                    <a:gd name="T81" fmla="*/ 518 h 803"/>
                    <a:gd name="T82" fmla="*/ 30 w 388"/>
                    <a:gd name="T83" fmla="*/ 113 h 803"/>
                    <a:gd name="T84" fmla="*/ 57 w 388"/>
                    <a:gd name="T85" fmla="*/ 86 h 803"/>
                    <a:gd name="T86" fmla="*/ 329 w 388"/>
                    <a:gd name="T87" fmla="*/ 86 h 803"/>
                    <a:gd name="T88" fmla="*/ 356 w 388"/>
                    <a:gd name="T89" fmla="*/ 113 h 803"/>
                    <a:gd name="T90" fmla="*/ 356 w 388"/>
                    <a:gd name="T91" fmla="*/ 518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8" h="803">
                      <a:moveTo>
                        <a:pt x="366" y="38"/>
                      </a:moveTo>
                      <a:cubicBezTo>
                        <a:pt x="334" y="16"/>
                        <a:pt x="334" y="16"/>
                        <a:pt x="334" y="16"/>
                      </a:cubicBezTo>
                      <a:cubicBezTo>
                        <a:pt x="322" y="7"/>
                        <a:pt x="300" y="0"/>
                        <a:pt x="285" y="0"/>
                      </a:cubicBezTo>
                      <a:cubicBezTo>
                        <a:pt x="103" y="0"/>
                        <a:pt x="103" y="0"/>
                        <a:pt x="103" y="0"/>
                      </a:cubicBezTo>
                      <a:cubicBezTo>
                        <a:pt x="88" y="0"/>
                        <a:pt x="66" y="7"/>
                        <a:pt x="54" y="16"/>
                      </a:cubicBezTo>
                      <a:cubicBezTo>
                        <a:pt x="22" y="38"/>
                        <a:pt x="22" y="38"/>
                        <a:pt x="22" y="38"/>
                      </a:cubicBezTo>
                      <a:cubicBezTo>
                        <a:pt x="10" y="47"/>
                        <a:pt x="0" y="66"/>
                        <a:pt x="0" y="81"/>
                      </a:cubicBezTo>
                      <a:cubicBezTo>
                        <a:pt x="0" y="776"/>
                        <a:pt x="0" y="776"/>
                        <a:pt x="0" y="776"/>
                      </a:cubicBezTo>
                      <a:cubicBezTo>
                        <a:pt x="0" y="791"/>
                        <a:pt x="12" y="803"/>
                        <a:pt x="27" y="803"/>
                      </a:cubicBezTo>
                      <a:cubicBezTo>
                        <a:pt x="361" y="803"/>
                        <a:pt x="361" y="803"/>
                        <a:pt x="361" y="803"/>
                      </a:cubicBezTo>
                      <a:cubicBezTo>
                        <a:pt x="376" y="803"/>
                        <a:pt x="388" y="791"/>
                        <a:pt x="388" y="776"/>
                      </a:cubicBezTo>
                      <a:cubicBezTo>
                        <a:pt x="388" y="81"/>
                        <a:pt x="388" y="81"/>
                        <a:pt x="388" y="81"/>
                      </a:cubicBezTo>
                      <a:cubicBezTo>
                        <a:pt x="388" y="66"/>
                        <a:pt x="378" y="47"/>
                        <a:pt x="366" y="38"/>
                      </a:cubicBezTo>
                      <a:close/>
                      <a:moveTo>
                        <a:pt x="356" y="756"/>
                      </a:moveTo>
                      <a:cubicBezTo>
                        <a:pt x="94" y="756"/>
                        <a:pt x="40" y="756"/>
                        <a:pt x="30" y="756"/>
                      </a:cubicBezTo>
                      <a:cubicBezTo>
                        <a:pt x="30" y="731"/>
                        <a:pt x="30" y="731"/>
                        <a:pt x="30" y="731"/>
                      </a:cubicBezTo>
                      <a:cubicBezTo>
                        <a:pt x="292" y="731"/>
                        <a:pt x="346" y="731"/>
                        <a:pt x="356" y="731"/>
                      </a:cubicBezTo>
                      <a:cubicBezTo>
                        <a:pt x="356" y="756"/>
                        <a:pt x="356" y="756"/>
                        <a:pt x="356" y="756"/>
                      </a:cubicBezTo>
                      <a:close/>
                      <a:moveTo>
                        <a:pt x="31" y="676"/>
                      </a:moveTo>
                      <a:cubicBezTo>
                        <a:pt x="31" y="663"/>
                        <a:pt x="42" y="652"/>
                        <a:pt x="55" y="652"/>
                      </a:cubicBezTo>
                      <a:cubicBezTo>
                        <a:pt x="68" y="652"/>
                        <a:pt x="79" y="663"/>
                        <a:pt x="79" y="676"/>
                      </a:cubicBezTo>
                      <a:cubicBezTo>
                        <a:pt x="79" y="689"/>
                        <a:pt x="68" y="700"/>
                        <a:pt x="55" y="700"/>
                      </a:cubicBezTo>
                      <a:cubicBezTo>
                        <a:pt x="42" y="700"/>
                        <a:pt x="31" y="689"/>
                        <a:pt x="31" y="676"/>
                      </a:cubicBezTo>
                      <a:close/>
                      <a:moveTo>
                        <a:pt x="120" y="676"/>
                      </a:moveTo>
                      <a:cubicBezTo>
                        <a:pt x="120" y="663"/>
                        <a:pt x="130" y="652"/>
                        <a:pt x="144" y="652"/>
                      </a:cubicBezTo>
                      <a:cubicBezTo>
                        <a:pt x="157" y="652"/>
                        <a:pt x="168" y="663"/>
                        <a:pt x="168" y="676"/>
                      </a:cubicBezTo>
                      <a:cubicBezTo>
                        <a:pt x="168" y="689"/>
                        <a:pt x="157" y="700"/>
                        <a:pt x="144" y="700"/>
                      </a:cubicBezTo>
                      <a:cubicBezTo>
                        <a:pt x="130" y="700"/>
                        <a:pt x="120" y="689"/>
                        <a:pt x="120" y="676"/>
                      </a:cubicBezTo>
                      <a:close/>
                      <a:moveTo>
                        <a:pt x="356" y="615"/>
                      </a:moveTo>
                      <a:cubicBezTo>
                        <a:pt x="94" y="615"/>
                        <a:pt x="40" y="615"/>
                        <a:pt x="30" y="615"/>
                      </a:cubicBezTo>
                      <a:cubicBezTo>
                        <a:pt x="30" y="588"/>
                        <a:pt x="30" y="588"/>
                        <a:pt x="30" y="588"/>
                      </a:cubicBezTo>
                      <a:cubicBezTo>
                        <a:pt x="292" y="588"/>
                        <a:pt x="346" y="588"/>
                        <a:pt x="356" y="588"/>
                      </a:cubicBezTo>
                      <a:cubicBezTo>
                        <a:pt x="356" y="615"/>
                        <a:pt x="356" y="615"/>
                        <a:pt x="356" y="615"/>
                      </a:cubicBezTo>
                      <a:close/>
                      <a:moveTo>
                        <a:pt x="356" y="518"/>
                      </a:moveTo>
                      <a:cubicBezTo>
                        <a:pt x="356" y="533"/>
                        <a:pt x="345" y="545"/>
                        <a:pt x="331" y="545"/>
                      </a:cubicBezTo>
                      <a:cubicBezTo>
                        <a:pt x="331" y="545"/>
                        <a:pt x="331" y="545"/>
                        <a:pt x="318" y="545"/>
                      </a:cubicBezTo>
                      <a:cubicBezTo>
                        <a:pt x="285" y="545"/>
                        <a:pt x="251" y="545"/>
                        <a:pt x="216" y="545"/>
                      </a:cubicBezTo>
                      <a:cubicBezTo>
                        <a:pt x="178" y="545"/>
                        <a:pt x="183" y="545"/>
                        <a:pt x="143" y="545"/>
                      </a:cubicBezTo>
                      <a:cubicBezTo>
                        <a:pt x="112" y="545"/>
                        <a:pt x="82" y="545"/>
                        <a:pt x="51" y="545"/>
                      </a:cubicBezTo>
                      <a:cubicBezTo>
                        <a:pt x="46" y="545"/>
                        <a:pt x="46" y="545"/>
                        <a:pt x="46" y="545"/>
                      </a:cubicBezTo>
                      <a:cubicBezTo>
                        <a:pt x="37" y="545"/>
                        <a:pt x="30" y="533"/>
                        <a:pt x="30" y="518"/>
                      </a:cubicBezTo>
                      <a:cubicBezTo>
                        <a:pt x="30" y="113"/>
                        <a:pt x="30" y="113"/>
                        <a:pt x="30" y="113"/>
                      </a:cubicBezTo>
                      <a:cubicBezTo>
                        <a:pt x="30" y="98"/>
                        <a:pt x="42" y="86"/>
                        <a:pt x="57" y="86"/>
                      </a:cubicBezTo>
                      <a:cubicBezTo>
                        <a:pt x="329" y="86"/>
                        <a:pt x="329" y="86"/>
                        <a:pt x="329" y="86"/>
                      </a:cubicBezTo>
                      <a:cubicBezTo>
                        <a:pt x="344" y="86"/>
                        <a:pt x="356" y="98"/>
                        <a:pt x="356" y="113"/>
                      </a:cubicBezTo>
                      <a:lnTo>
                        <a:pt x="356" y="518"/>
                      </a:ln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grpSp>
          <p:pic>
            <p:nvPicPr>
              <p:cNvPr id="112" name="Picture 1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12139" y="1513824"/>
                <a:ext cx="647587" cy="647587"/>
              </a:xfrm>
              <a:prstGeom prst="rect">
                <a:avLst/>
              </a:prstGeom>
            </p:spPr>
          </p:pic>
        </p:grpSp>
        <p:sp>
          <p:nvSpPr>
            <p:cNvPr id="114" name="TextBox 113"/>
            <p:cNvSpPr txBox="1"/>
            <p:nvPr/>
          </p:nvSpPr>
          <p:spPr>
            <a:xfrm>
              <a:off x="3922540" y="3116262"/>
              <a:ext cx="1079325" cy="627784"/>
            </a:xfrm>
            <a:prstGeom prst="rect">
              <a:avLst/>
            </a:prstGeom>
            <a:noFill/>
          </p:spPr>
          <p:txBody>
            <a:bodyPr wrap="none" lIns="182857" tIns="146285" rIns="182857" bIns="146285"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1" i="0" u="none" strike="noStrike" kern="0" cap="none" spc="0" normalizeH="0" baseline="0" noProof="0" dirty="0">
                  <a:ln>
                    <a:noFill/>
                  </a:ln>
                  <a:solidFill>
                    <a:sysClr val="windowText" lastClr="000000"/>
                  </a:solidFill>
                  <a:effectLst/>
                  <a:uLnTx/>
                  <a:uFillTx/>
                </a:rPr>
                <a:t>DMZ</a:t>
              </a:r>
            </a:p>
          </p:txBody>
        </p:sp>
      </p:grpSp>
      <p:sp>
        <p:nvSpPr>
          <p:cNvPr id="116" name="TextBox 115"/>
          <p:cNvSpPr txBox="1"/>
          <p:nvPr/>
        </p:nvSpPr>
        <p:spPr>
          <a:xfrm>
            <a:off x="1374428" y="5353667"/>
            <a:ext cx="2516586" cy="830997"/>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Backend Workload</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Subnets</a:t>
            </a:r>
          </a:p>
        </p:txBody>
      </p:sp>
      <p:sp>
        <p:nvSpPr>
          <p:cNvPr id="117" name="TextBox 116"/>
          <p:cNvSpPr txBox="1"/>
          <p:nvPr/>
        </p:nvSpPr>
        <p:spPr>
          <a:xfrm>
            <a:off x="6282680" y="5862882"/>
            <a:ext cx="1016707" cy="910980"/>
          </a:xfrm>
          <a:prstGeom prst="rect">
            <a:avLst/>
          </a:prstGeom>
          <a:noFill/>
        </p:spPr>
        <p:txBody>
          <a:bodyPr wrap="none" lIns="182857" tIns="146285" rIns="182857" bIns="146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Azure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VPN</a:t>
            </a:r>
          </a:p>
        </p:txBody>
      </p:sp>
      <p:sp>
        <p:nvSpPr>
          <p:cNvPr id="122" name="TextBox 121"/>
          <p:cNvSpPr txBox="1"/>
          <p:nvPr/>
        </p:nvSpPr>
        <p:spPr>
          <a:xfrm>
            <a:off x="7838989" y="5710482"/>
            <a:ext cx="2073645" cy="830997"/>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Cross-Premises</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Connectivity</a:t>
            </a:r>
          </a:p>
        </p:txBody>
      </p:sp>
      <p:sp>
        <p:nvSpPr>
          <p:cNvPr id="123" name="TextBox 122"/>
          <p:cNvSpPr txBox="1"/>
          <p:nvPr/>
        </p:nvSpPr>
        <p:spPr>
          <a:xfrm>
            <a:off x="7889391" y="3032099"/>
            <a:ext cx="1742785" cy="830997"/>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Internet</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Connectivity</a:t>
            </a:r>
          </a:p>
        </p:txBody>
      </p:sp>
      <p:sp>
        <p:nvSpPr>
          <p:cNvPr id="90" name="TextBox 89"/>
          <p:cNvSpPr txBox="1"/>
          <p:nvPr/>
        </p:nvSpPr>
        <p:spPr>
          <a:xfrm>
            <a:off x="4570842" y="6010817"/>
            <a:ext cx="920701" cy="707886"/>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DMZ</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Subnet</a:t>
            </a:r>
          </a:p>
        </p:txBody>
      </p:sp>
      <p:sp>
        <p:nvSpPr>
          <p:cNvPr id="100" name="Freeform 76"/>
          <p:cNvSpPr>
            <a:spLocks noChangeAspect="1" noEditPoints="1"/>
          </p:cNvSpPr>
          <p:nvPr/>
        </p:nvSpPr>
        <p:spPr bwMode="auto">
          <a:xfrm>
            <a:off x="6343139" y="5100882"/>
            <a:ext cx="886250" cy="886250"/>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01" name="Group 100"/>
          <p:cNvGrpSpPr/>
          <p:nvPr/>
        </p:nvGrpSpPr>
        <p:grpSpPr>
          <a:xfrm>
            <a:off x="10792197" y="4796082"/>
            <a:ext cx="1064708" cy="1449721"/>
            <a:chOff x="7413281" y="5753909"/>
            <a:chExt cx="1016318" cy="1240170"/>
          </a:xfrm>
        </p:grpSpPr>
        <p:sp>
          <p:nvSpPr>
            <p:cNvPr id="102" name="Rectangle 10"/>
            <p:cNvSpPr>
              <a:spLocks noChangeArrowheads="1"/>
            </p:cNvSpPr>
            <p:nvPr/>
          </p:nvSpPr>
          <p:spPr bwMode="auto">
            <a:xfrm>
              <a:off x="7944044" y="6324523"/>
              <a:ext cx="31705" cy="34028"/>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 name="Rectangle 11"/>
            <p:cNvSpPr>
              <a:spLocks noChangeArrowheads="1"/>
            </p:cNvSpPr>
            <p:nvPr/>
          </p:nvSpPr>
          <p:spPr bwMode="auto">
            <a:xfrm>
              <a:off x="7944044" y="6324523"/>
              <a:ext cx="31705" cy="3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1" name="Rectangle 21"/>
            <p:cNvSpPr>
              <a:spLocks noChangeArrowheads="1"/>
            </p:cNvSpPr>
            <p:nvPr/>
          </p:nvSpPr>
          <p:spPr bwMode="auto">
            <a:xfrm>
              <a:off x="7912340" y="5881642"/>
              <a:ext cx="31705" cy="34028"/>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5" name="Freeform 22"/>
            <p:cNvSpPr>
              <a:spLocks/>
            </p:cNvSpPr>
            <p:nvPr/>
          </p:nvSpPr>
          <p:spPr bwMode="auto">
            <a:xfrm>
              <a:off x="7912340" y="5881642"/>
              <a:ext cx="31705" cy="34028"/>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8" name="Rectangle 26"/>
            <p:cNvSpPr>
              <a:spLocks noChangeArrowheads="1"/>
            </p:cNvSpPr>
            <p:nvPr/>
          </p:nvSpPr>
          <p:spPr bwMode="auto">
            <a:xfrm>
              <a:off x="7912339" y="6148627"/>
              <a:ext cx="72804" cy="8454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9" name="Rectangle 27"/>
            <p:cNvSpPr>
              <a:spLocks noChangeArrowheads="1"/>
            </p:cNvSpPr>
            <p:nvPr/>
          </p:nvSpPr>
          <p:spPr bwMode="auto">
            <a:xfrm>
              <a:off x="7912339" y="6148627"/>
              <a:ext cx="72804" cy="84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0" name="Freeform 28"/>
            <p:cNvSpPr>
              <a:spLocks/>
            </p:cNvSpPr>
            <p:nvPr/>
          </p:nvSpPr>
          <p:spPr bwMode="auto">
            <a:xfrm>
              <a:off x="7985143" y="6151245"/>
              <a:ext cx="444456"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close/>
                </a:path>
              </a:pathLst>
            </a:cu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1" name="Freeform 29"/>
            <p:cNvSpPr>
              <a:spLocks/>
            </p:cNvSpPr>
            <p:nvPr/>
          </p:nvSpPr>
          <p:spPr bwMode="auto">
            <a:xfrm>
              <a:off x="7985143" y="6151245"/>
              <a:ext cx="428604"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4" name="Rectangle 30"/>
            <p:cNvSpPr>
              <a:spLocks noChangeArrowheads="1"/>
            </p:cNvSpPr>
            <p:nvPr/>
          </p:nvSpPr>
          <p:spPr bwMode="auto">
            <a:xfrm>
              <a:off x="8039159"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5" name="Rectangle 31"/>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6" name="Rectangle 32"/>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7" name="Rectangle 33"/>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8" name="Rectangle 34"/>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9" name="Rectangle 35"/>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0" name="Rectangle 36"/>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1" name="Rectangle 37"/>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2" name="Rectangle 38"/>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3" name="Rectangle 39"/>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4" name="Rectangle 40"/>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5" name="Rectangle 41"/>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6" name="Rectangle 42"/>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7" name="Rectangle 43"/>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8" name="Rectangle 44"/>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9" name="Rectangle 45"/>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0" name="Rectangle 46"/>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1" name="Rectangle 47"/>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2" name="Rectangle 48"/>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3" name="Rectangle 49"/>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4" name="Rectangle 50"/>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5" name="Rectangle 51"/>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6" name="Rectangle 52"/>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7" name="Rectangle 53"/>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8" name="Rectangle 54"/>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9" name="Rectangle 55"/>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0" name="Rectangle 56"/>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1" name="Rectangle 57"/>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2" name="Rectangle 58"/>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3" name="Rectangle 59"/>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4" name="Rectangle 60"/>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5" name="Rectangle 61"/>
            <p:cNvSpPr>
              <a:spLocks noChangeArrowheads="1"/>
            </p:cNvSpPr>
            <p:nvPr/>
          </p:nvSpPr>
          <p:spPr bwMode="auto">
            <a:xfrm>
              <a:off x="7918211" y="6125593"/>
              <a:ext cx="511388" cy="256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6" name="Rectangle 62"/>
            <p:cNvSpPr>
              <a:spLocks noChangeArrowheads="1"/>
            </p:cNvSpPr>
            <p:nvPr/>
          </p:nvSpPr>
          <p:spPr bwMode="auto">
            <a:xfrm>
              <a:off x="7918211" y="6111459"/>
              <a:ext cx="511388" cy="25652"/>
            </a:xfrm>
            <a:prstGeom prst="rect">
              <a:avLst/>
            </a:pr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7" name="Freeform 63"/>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8" name="Freeform 64"/>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9" name="Freeform 65"/>
            <p:cNvSpPr>
              <a:spLocks noEditPoints="1"/>
            </p:cNvSpPr>
            <p:nvPr/>
          </p:nvSpPr>
          <p:spPr bwMode="auto">
            <a:xfrm>
              <a:off x="7985143" y="6256469"/>
              <a:ext cx="444456"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close/>
                  <a:moveTo>
                    <a:pt x="249" y="1154"/>
                  </a:moveTo>
                  <a:lnTo>
                    <a:pt x="249" y="938"/>
                  </a:lnTo>
                  <a:lnTo>
                    <a:pt x="330" y="938"/>
                  </a:lnTo>
                  <a:lnTo>
                    <a:pt x="330" y="1154"/>
                  </a:lnTo>
                  <a:lnTo>
                    <a:pt x="249" y="1154"/>
                  </a:lnTo>
                  <a:close/>
                  <a:moveTo>
                    <a:pt x="406" y="1154"/>
                  </a:moveTo>
                  <a:lnTo>
                    <a:pt x="406" y="938"/>
                  </a:lnTo>
                  <a:lnTo>
                    <a:pt x="487" y="938"/>
                  </a:lnTo>
                  <a:lnTo>
                    <a:pt x="487" y="1154"/>
                  </a:lnTo>
                  <a:lnTo>
                    <a:pt x="406" y="1154"/>
                  </a:lnTo>
                  <a:close/>
                  <a:moveTo>
                    <a:pt x="557" y="1154"/>
                  </a:moveTo>
                  <a:lnTo>
                    <a:pt x="557" y="938"/>
                  </a:lnTo>
                  <a:lnTo>
                    <a:pt x="644" y="938"/>
                  </a:lnTo>
                  <a:lnTo>
                    <a:pt x="644" y="1154"/>
                  </a:lnTo>
                  <a:lnTo>
                    <a:pt x="557" y="1154"/>
                  </a:lnTo>
                  <a:close/>
                  <a:moveTo>
                    <a:pt x="92" y="813"/>
                  </a:moveTo>
                  <a:lnTo>
                    <a:pt x="92" y="601"/>
                  </a:lnTo>
                  <a:lnTo>
                    <a:pt x="179" y="601"/>
                  </a:lnTo>
                  <a:lnTo>
                    <a:pt x="179" y="813"/>
                  </a:lnTo>
                  <a:lnTo>
                    <a:pt x="92" y="813"/>
                  </a:lnTo>
                  <a:close/>
                  <a:moveTo>
                    <a:pt x="249" y="813"/>
                  </a:moveTo>
                  <a:lnTo>
                    <a:pt x="249" y="601"/>
                  </a:lnTo>
                  <a:lnTo>
                    <a:pt x="330" y="601"/>
                  </a:lnTo>
                  <a:lnTo>
                    <a:pt x="330" y="813"/>
                  </a:lnTo>
                  <a:lnTo>
                    <a:pt x="249" y="813"/>
                  </a:lnTo>
                  <a:close/>
                  <a:moveTo>
                    <a:pt x="406" y="813"/>
                  </a:moveTo>
                  <a:lnTo>
                    <a:pt x="406" y="601"/>
                  </a:lnTo>
                  <a:lnTo>
                    <a:pt x="487" y="601"/>
                  </a:lnTo>
                  <a:lnTo>
                    <a:pt x="487" y="813"/>
                  </a:lnTo>
                  <a:lnTo>
                    <a:pt x="406" y="813"/>
                  </a:lnTo>
                  <a:close/>
                  <a:moveTo>
                    <a:pt x="557" y="813"/>
                  </a:moveTo>
                  <a:lnTo>
                    <a:pt x="557" y="601"/>
                  </a:lnTo>
                  <a:lnTo>
                    <a:pt x="644" y="601"/>
                  </a:lnTo>
                  <a:lnTo>
                    <a:pt x="644" y="813"/>
                  </a:lnTo>
                  <a:lnTo>
                    <a:pt x="557" y="813"/>
                  </a:lnTo>
                  <a:close/>
                  <a:moveTo>
                    <a:pt x="92" y="477"/>
                  </a:moveTo>
                  <a:lnTo>
                    <a:pt x="92" y="260"/>
                  </a:lnTo>
                  <a:lnTo>
                    <a:pt x="179" y="260"/>
                  </a:lnTo>
                  <a:lnTo>
                    <a:pt x="179" y="477"/>
                  </a:lnTo>
                  <a:lnTo>
                    <a:pt x="92" y="477"/>
                  </a:lnTo>
                  <a:close/>
                  <a:moveTo>
                    <a:pt x="249" y="477"/>
                  </a:moveTo>
                  <a:lnTo>
                    <a:pt x="249" y="260"/>
                  </a:lnTo>
                  <a:lnTo>
                    <a:pt x="330" y="260"/>
                  </a:lnTo>
                  <a:lnTo>
                    <a:pt x="330" y="477"/>
                  </a:lnTo>
                  <a:lnTo>
                    <a:pt x="249" y="477"/>
                  </a:lnTo>
                  <a:close/>
                  <a:moveTo>
                    <a:pt x="406" y="477"/>
                  </a:moveTo>
                  <a:lnTo>
                    <a:pt x="406" y="260"/>
                  </a:lnTo>
                  <a:lnTo>
                    <a:pt x="487" y="260"/>
                  </a:lnTo>
                  <a:lnTo>
                    <a:pt x="487" y="477"/>
                  </a:lnTo>
                  <a:lnTo>
                    <a:pt x="406" y="477"/>
                  </a:lnTo>
                  <a:close/>
                  <a:moveTo>
                    <a:pt x="557" y="477"/>
                  </a:moveTo>
                  <a:lnTo>
                    <a:pt x="557" y="260"/>
                  </a:lnTo>
                  <a:lnTo>
                    <a:pt x="644" y="260"/>
                  </a:lnTo>
                  <a:lnTo>
                    <a:pt x="644" y="477"/>
                  </a:lnTo>
                  <a:lnTo>
                    <a:pt x="557" y="477"/>
                  </a:lnTo>
                  <a:close/>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close/>
                </a:path>
              </a:pathLst>
            </a:custGeom>
            <a:solidFill>
              <a:srgbClr val="5A278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0" name="Freeform 66"/>
            <p:cNvSpPr>
              <a:spLocks noEditPoints="1"/>
            </p:cNvSpPr>
            <p:nvPr/>
          </p:nvSpPr>
          <p:spPr bwMode="auto">
            <a:xfrm>
              <a:off x="7985143" y="6256469"/>
              <a:ext cx="428604"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1" name="Freeform 67"/>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2" name="Freeform 68"/>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3" name="Freeform 69"/>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4" name="Freeform 70"/>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5" name="Rectangle 71"/>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6" name="Rectangle 72"/>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7" name="Rectangle 73"/>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8" name="Rectangle 74"/>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9" name="Rectangle 75"/>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0" name="Rectangle 76"/>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1" name="Rectangle 77"/>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2" name="Rectangle 78"/>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3" name="Rectangle 79"/>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4" name="Rectangle 80"/>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5" name="Rectangle 81"/>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6" name="Rectangle 82"/>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7" name="Rectangle 83"/>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8" name="Rectangle 84"/>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9" name="Rectangle 85"/>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0" name="Rectangle 86"/>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1" name="Rectangle 87"/>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2" name="Rectangle 88"/>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3" name="Rectangle 89"/>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4" name="Rectangle 90"/>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5" name="Rectangle 91"/>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6" name="Rectangle 92"/>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7" name="Rectangle 93"/>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8" name="Rectangle 94"/>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9" name="Rectangle 95"/>
            <p:cNvSpPr>
              <a:spLocks noChangeArrowheads="1"/>
            </p:cNvSpPr>
            <p:nvPr/>
          </p:nvSpPr>
          <p:spPr bwMode="auto">
            <a:xfrm>
              <a:off x="7493130" y="5793695"/>
              <a:ext cx="473225" cy="1200384"/>
            </a:xfrm>
            <a:prstGeom prst="rect">
              <a:avLst/>
            </a:prstGeom>
            <a:solidFill>
              <a:srgbClr val="E27C0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0" name="Rectangle 96"/>
            <p:cNvSpPr>
              <a:spLocks noChangeArrowheads="1"/>
            </p:cNvSpPr>
            <p:nvPr/>
          </p:nvSpPr>
          <p:spPr bwMode="auto">
            <a:xfrm>
              <a:off x="7493130" y="5793695"/>
              <a:ext cx="473225" cy="120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1" name="Freeform 97"/>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close/>
                </a:path>
              </a:pathLst>
            </a:cu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2" name="Freeform 98"/>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3" name="Rectangle 99"/>
            <p:cNvSpPr>
              <a:spLocks noChangeArrowheads="1"/>
            </p:cNvSpPr>
            <p:nvPr/>
          </p:nvSpPr>
          <p:spPr bwMode="auto">
            <a:xfrm>
              <a:off x="7426197" y="5790554"/>
              <a:ext cx="66932" cy="1203525"/>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4" name="Rectangle 100"/>
            <p:cNvSpPr>
              <a:spLocks noChangeArrowheads="1"/>
            </p:cNvSpPr>
            <p:nvPr/>
          </p:nvSpPr>
          <p:spPr bwMode="auto">
            <a:xfrm>
              <a:off x="7413281" y="5768043"/>
              <a:ext cx="571862" cy="25652"/>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5" name="Rectangle 101"/>
            <p:cNvSpPr>
              <a:spLocks noChangeArrowheads="1"/>
            </p:cNvSpPr>
            <p:nvPr/>
          </p:nvSpPr>
          <p:spPr bwMode="auto">
            <a:xfrm>
              <a:off x="7413281" y="5753909"/>
              <a:ext cx="571862" cy="25652"/>
            </a:xfrm>
            <a:prstGeom prst="rect">
              <a:avLst/>
            </a:pr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6" name="Rectangle 102"/>
            <p:cNvSpPr>
              <a:spLocks noChangeArrowheads="1"/>
            </p:cNvSpPr>
            <p:nvPr/>
          </p:nvSpPr>
          <p:spPr bwMode="auto">
            <a:xfrm>
              <a:off x="7562998"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7" name="Rectangle 103"/>
            <p:cNvSpPr>
              <a:spLocks noChangeArrowheads="1"/>
            </p:cNvSpPr>
            <p:nvPr/>
          </p:nvSpPr>
          <p:spPr bwMode="auto">
            <a:xfrm>
              <a:off x="7661049"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8" name="Rectangle 104"/>
            <p:cNvSpPr>
              <a:spLocks noChangeArrowheads="1"/>
            </p:cNvSpPr>
            <p:nvPr/>
          </p:nvSpPr>
          <p:spPr bwMode="auto">
            <a:xfrm>
              <a:off x="7759686"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9" name="Rectangle 105"/>
            <p:cNvSpPr>
              <a:spLocks noChangeArrowheads="1"/>
            </p:cNvSpPr>
            <p:nvPr/>
          </p:nvSpPr>
          <p:spPr bwMode="auto">
            <a:xfrm>
              <a:off x="7858324"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0" name="Rectangle 106"/>
            <p:cNvSpPr>
              <a:spLocks noChangeArrowheads="1"/>
            </p:cNvSpPr>
            <p:nvPr/>
          </p:nvSpPr>
          <p:spPr bwMode="auto">
            <a:xfrm>
              <a:off x="7562998"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1" name="Rectangle 107"/>
            <p:cNvSpPr>
              <a:spLocks noChangeArrowheads="1"/>
            </p:cNvSpPr>
            <p:nvPr/>
          </p:nvSpPr>
          <p:spPr bwMode="auto">
            <a:xfrm>
              <a:off x="7661049"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2" name="Rectangle 108"/>
            <p:cNvSpPr>
              <a:spLocks noChangeArrowheads="1"/>
            </p:cNvSpPr>
            <p:nvPr/>
          </p:nvSpPr>
          <p:spPr bwMode="auto">
            <a:xfrm>
              <a:off x="7759686"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3" name="Rectangle 109"/>
            <p:cNvSpPr>
              <a:spLocks noChangeArrowheads="1"/>
            </p:cNvSpPr>
            <p:nvPr/>
          </p:nvSpPr>
          <p:spPr bwMode="auto">
            <a:xfrm>
              <a:off x="7858324"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4" name="Rectangle 110"/>
            <p:cNvSpPr>
              <a:spLocks noChangeArrowheads="1"/>
            </p:cNvSpPr>
            <p:nvPr/>
          </p:nvSpPr>
          <p:spPr bwMode="auto">
            <a:xfrm>
              <a:off x="7562998"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5" name="Rectangle 111"/>
            <p:cNvSpPr>
              <a:spLocks noChangeArrowheads="1"/>
            </p:cNvSpPr>
            <p:nvPr/>
          </p:nvSpPr>
          <p:spPr bwMode="auto">
            <a:xfrm>
              <a:off x="7661049"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6" name="Rectangle 112"/>
            <p:cNvSpPr>
              <a:spLocks noChangeArrowheads="1"/>
            </p:cNvSpPr>
            <p:nvPr/>
          </p:nvSpPr>
          <p:spPr bwMode="auto">
            <a:xfrm>
              <a:off x="7759686"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7" name="Rectangle 113"/>
            <p:cNvSpPr>
              <a:spLocks noChangeArrowheads="1"/>
            </p:cNvSpPr>
            <p:nvPr/>
          </p:nvSpPr>
          <p:spPr bwMode="auto">
            <a:xfrm>
              <a:off x="7858324"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8" name="Rectangle 114"/>
            <p:cNvSpPr>
              <a:spLocks noChangeArrowheads="1"/>
            </p:cNvSpPr>
            <p:nvPr/>
          </p:nvSpPr>
          <p:spPr bwMode="auto">
            <a:xfrm>
              <a:off x="7562998"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9" name="Rectangle 115"/>
            <p:cNvSpPr>
              <a:spLocks noChangeArrowheads="1"/>
            </p:cNvSpPr>
            <p:nvPr/>
          </p:nvSpPr>
          <p:spPr bwMode="auto">
            <a:xfrm>
              <a:off x="7661049"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0" name="Rectangle 116"/>
            <p:cNvSpPr>
              <a:spLocks noChangeArrowheads="1"/>
            </p:cNvSpPr>
            <p:nvPr/>
          </p:nvSpPr>
          <p:spPr bwMode="auto">
            <a:xfrm>
              <a:off x="7759686"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1" name="Rectangle 117"/>
            <p:cNvSpPr>
              <a:spLocks noChangeArrowheads="1"/>
            </p:cNvSpPr>
            <p:nvPr/>
          </p:nvSpPr>
          <p:spPr bwMode="auto">
            <a:xfrm>
              <a:off x="7858324"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2" name="Rectangle 118"/>
            <p:cNvSpPr>
              <a:spLocks noChangeArrowheads="1"/>
            </p:cNvSpPr>
            <p:nvPr/>
          </p:nvSpPr>
          <p:spPr bwMode="auto">
            <a:xfrm>
              <a:off x="7562998"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3" name="Rectangle 119"/>
            <p:cNvSpPr>
              <a:spLocks noChangeArrowheads="1"/>
            </p:cNvSpPr>
            <p:nvPr/>
          </p:nvSpPr>
          <p:spPr bwMode="auto">
            <a:xfrm>
              <a:off x="7661049"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4" name="Rectangle 120"/>
            <p:cNvSpPr>
              <a:spLocks noChangeArrowheads="1"/>
            </p:cNvSpPr>
            <p:nvPr/>
          </p:nvSpPr>
          <p:spPr bwMode="auto">
            <a:xfrm>
              <a:off x="7759686"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5" name="Rectangle 121"/>
            <p:cNvSpPr>
              <a:spLocks noChangeArrowheads="1"/>
            </p:cNvSpPr>
            <p:nvPr/>
          </p:nvSpPr>
          <p:spPr bwMode="auto">
            <a:xfrm>
              <a:off x="7858324"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6" name="Rectangle 122"/>
            <p:cNvSpPr>
              <a:spLocks noChangeArrowheads="1"/>
            </p:cNvSpPr>
            <p:nvPr/>
          </p:nvSpPr>
          <p:spPr bwMode="auto">
            <a:xfrm>
              <a:off x="7562998"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7" name="Rectangle 123"/>
            <p:cNvSpPr>
              <a:spLocks noChangeArrowheads="1"/>
            </p:cNvSpPr>
            <p:nvPr/>
          </p:nvSpPr>
          <p:spPr bwMode="auto">
            <a:xfrm>
              <a:off x="7661049"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8" name="Rectangle 124"/>
            <p:cNvSpPr>
              <a:spLocks noChangeArrowheads="1"/>
            </p:cNvSpPr>
            <p:nvPr/>
          </p:nvSpPr>
          <p:spPr bwMode="auto">
            <a:xfrm>
              <a:off x="7759686"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9" name="Rectangle 125"/>
            <p:cNvSpPr>
              <a:spLocks noChangeArrowheads="1"/>
            </p:cNvSpPr>
            <p:nvPr/>
          </p:nvSpPr>
          <p:spPr bwMode="auto">
            <a:xfrm>
              <a:off x="7858324"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20" name="Group 219"/>
          <p:cNvGrpSpPr/>
          <p:nvPr/>
        </p:nvGrpSpPr>
        <p:grpSpPr>
          <a:xfrm>
            <a:off x="8089361" y="5405682"/>
            <a:ext cx="1654628" cy="267629"/>
            <a:chOff x="3713163" y="1598613"/>
            <a:chExt cx="1236663" cy="200025"/>
          </a:xfrm>
        </p:grpSpPr>
        <p:sp>
          <p:nvSpPr>
            <p:cNvPr id="221"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2"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cxnSp>
        <p:nvCxnSpPr>
          <p:cNvPr id="223" name="Straight Arrow Connector 222"/>
          <p:cNvCxnSpPr/>
          <p:nvPr/>
        </p:nvCxnSpPr>
        <p:spPr>
          <a:xfrm flipH="1">
            <a:off x="7259869" y="5539495"/>
            <a:ext cx="731520" cy="1"/>
          </a:xfrm>
          <a:prstGeom prst="straightConnector1">
            <a:avLst/>
          </a:prstGeom>
          <a:noFill/>
          <a:ln w="34925" cap="flat" cmpd="sng" algn="ctr">
            <a:solidFill>
              <a:srgbClr val="F79646"/>
            </a:solidFill>
            <a:prstDash val="solid"/>
            <a:headEnd type="triangle"/>
            <a:tailEnd type="triangle"/>
          </a:ln>
          <a:effectLst>
            <a:outerShdw blurRad="40000" dist="23000" dir="5400000" rotWithShape="0">
              <a:srgbClr val="000000">
                <a:alpha val="35000"/>
              </a:srgbClr>
            </a:outerShdw>
          </a:effectLst>
        </p:spPr>
      </p:cxnSp>
      <p:cxnSp>
        <p:nvCxnSpPr>
          <p:cNvPr id="224" name="Straight Arrow Connector 223"/>
          <p:cNvCxnSpPr/>
          <p:nvPr/>
        </p:nvCxnSpPr>
        <p:spPr>
          <a:xfrm flipH="1">
            <a:off x="5781589" y="5558081"/>
            <a:ext cx="457200" cy="1"/>
          </a:xfrm>
          <a:prstGeom prst="straightConnector1">
            <a:avLst/>
          </a:prstGeom>
          <a:noFill/>
          <a:ln w="34925" cap="flat" cmpd="sng" algn="ctr">
            <a:solidFill>
              <a:srgbClr val="F79646"/>
            </a:solidFill>
            <a:prstDash val="solid"/>
            <a:headEnd type="triangle"/>
            <a:tailEnd type="triangle"/>
          </a:ln>
          <a:effectLst>
            <a:outerShdw blurRad="40000" dist="23000" dir="5400000" rotWithShape="0">
              <a:srgbClr val="000000">
                <a:alpha val="35000"/>
              </a:srgbClr>
            </a:outerShdw>
          </a:effectLst>
        </p:spPr>
      </p:cxnSp>
      <p:grpSp>
        <p:nvGrpSpPr>
          <p:cNvPr id="67" name="Group 66"/>
          <p:cNvGrpSpPr/>
          <p:nvPr/>
        </p:nvGrpSpPr>
        <p:grpSpPr>
          <a:xfrm>
            <a:off x="427037" y="2735262"/>
            <a:ext cx="1077651" cy="621349"/>
            <a:chOff x="720986" y="2506662"/>
            <a:chExt cx="1077651" cy="621349"/>
          </a:xfrm>
        </p:grpSpPr>
        <p:sp>
          <p:nvSpPr>
            <p:cNvPr id="225" name="Freeform 5"/>
            <p:cNvSpPr>
              <a:spLocks/>
            </p:cNvSpPr>
            <p:nvPr/>
          </p:nvSpPr>
          <p:spPr bwMode="auto">
            <a:xfrm>
              <a:off x="720986" y="2506662"/>
              <a:ext cx="1077651" cy="617212"/>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6" name="Freeform 5"/>
            <p:cNvSpPr>
              <a:spLocks/>
            </p:cNvSpPr>
            <p:nvPr/>
          </p:nvSpPr>
          <p:spPr bwMode="auto">
            <a:xfrm>
              <a:off x="792508" y="2538330"/>
              <a:ext cx="939087" cy="589681"/>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78179830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bwMode="auto">
          <a:xfrm>
            <a:off x="339986" y="2582862"/>
            <a:ext cx="7402251" cy="4191000"/>
          </a:xfrm>
          <a:prstGeom prst="roundRect">
            <a:avLst>
              <a:gd name="adj" fmla="val 2370"/>
            </a:avLst>
          </a:prstGeom>
          <a:solidFill>
            <a:schemeClr val="bg1">
              <a:lumMod val="75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4" name="Rounded Rectangle 3"/>
          <p:cNvSpPr/>
          <p:nvPr/>
        </p:nvSpPr>
        <p:spPr>
          <a:xfrm>
            <a:off x="4733253" y="2974722"/>
            <a:ext cx="1972197" cy="3274434"/>
          </a:xfrm>
          <a:prstGeom prst="roundRect">
            <a:avLst>
              <a:gd name="adj" fmla="val 4172"/>
            </a:avLst>
          </a:prstGeom>
          <a:solidFill>
            <a:schemeClr val="accent2"/>
          </a:solidFill>
          <a:ln w="25400" cap="flat" cmpd="sng" algn="ctr">
            <a:solidFill>
              <a:srgbClr val="4F81BD">
                <a:shade val="50000"/>
              </a:srgbClr>
            </a:solidFill>
            <a:prstDash val="solid"/>
          </a:ln>
          <a:effectLst/>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ndParaRPr>
          </a:p>
        </p:txBody>
      </p:sp>
      <p:sp>
        <p:nvSpPr>
          <p:cNvPr id="3" name="Title 2"/>
          <p:cNvSpPr>
            <a:spLocks noGrp="1"/>
          </p:cNvSpPr>
          <p:nvPr>
            <p:ph type="title"/>
          </p:nvPr>
        </p:nvSpPr>
        <p:spPr/>
        <p:txBody>
          <a:bodyPr/>
          <a:lstStyle/>
          <a:p>
            <a:r>
              <a:rPr lang="en-US"/>
              <a:t>DMZ Hub VNet with Peering</a:t>
            </a:r>
            <a:endParaRPr lang="en-US" dirty="0"/>
          </a:p>
        </p:txBody>
      </p:sp>
      <p:sp>
        <p:nvSpPr>
          <p:cNvPr id="2" name="Text Placeholder 1"/>
          <p:cNvSpPr>
            <a:spLocks noGrp="1"/>
          </p:cNvSpPr>
          <p:nvPr>
            <p:ph type="body" sz="quarter" idx="10"/>
          </p:nvPr>
        </p:nvSpPr>
        <p:spPr>
          <a:xfrm>
            <a:off x="274638" y="1212850"/>
            <a:ext cx="11887200" cy="966418"/>
          </a:xfrm>
        </p:spPr>
        <p:txBody>
          <a:bodyPr/>
          <a:lstStyle/>
          <a:p>
            <a:r>
              <a:rPr lang="en-US" sz="3200" dirty="0"/>
              <a:t>From DMZ per VNet to DMZ per region!</a:t>
            </a:r>
          </a:p>
          <a:p>
            <a:pPr lvl="1"/>
            <a:r>
              <a:rPr lang="en-US" sz="1800" dirty="0"/>
              <a:t>Hub/DMZ and spoke with VNet Peering</a:t>
            </a:r>
          </a:p>
        </p:txBody>
      </p:sp>
      <p:sp>
        <p:nvSpPr>
          <p:cNvPr id="5" name="TextBox 4"/>
          <p:cNvSpPr txBox="1"/>
          <p:nvPr/>
        </p:nvSpPr>
        <p:spPr>
          <a:xfrm>
            <a:off x="4980239" y="3035597"/>
            <a:ext cx="1478225" cy="461665"/>
          </a:xfrm>
          <a:prstGeom prst="rect">
            <a:avLst/>
          </a:prstGeom>
          <a:noFill/>
        </p:spPr>
        <p:txBody>
          <a:bodyPr wrap="none" rtlCol="0">
            <a:spAutoFit/>
          </a:bodyPr>
          <a:lstStyle/>
          <a:p>
            <a:pPr marL="0" marR="0" lvl="0" indent="0"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DMZ VNet</a:t>
            </a:r>
          </a:p>
        </p:txBody>
      </p:sp>
      <p:grpSp>
        <p:nvGrpSpPr>
          <p:cNvPr id="36" name="Group 35"/>
          <p:cNvGrpSpPr>
            <a:grpSpLocks noChangeAspect="1"/>
          </p:cNvGrpSpPr>
          <p:nvPr/>
        </p:nvGrpSpPr>
        <p:grpSpPr>
          <a:xfrm>
            <a:off x="10847714" y="3195882"/>
            <a:ext cx="1258475" cy="1258475"/>
            <a:chOff x="1487553" y="2335312"/>
            <a:chExt cx="1117050" cy="1117050"/>
          </a:xfrm>
        </p:grpSpPr>
        <p:sp>
          <p:nvSpPr>
            <p:cNvPr id="37" name="Oval 36"/>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4F81BD"/>
              </a:solid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defTabSz="914008" eaLnBrk="1" fontAlgn="base" latinLnBrk="0" hangingPunct="1">
                <a:lnSpc>
                  <a:spcPct val="90000"/>
                </a:lnSpc>
                <a:spcBef>
                  <a:spcPct val="0"/>
                </a:spcBef>
                <a:spcAft>
                  <a:spcPct val="0"/>
                </a:spcAft>
                <a:buClrTx/>
                <a:buSzTx/>
                <a:buFontTx/>
                <a:buNone/>
                <a:tabLst/>
                <a:defRPr/>
              </a:pPr>
              <a:endParaRPr kumimoji="0" lang="en-US" sz="2400" b="0" i="0" u="none" strike="noStrike" kern="0" cap="none" spc="-50" normalizeH="0" baseline="0" noProof="0" dirty="0">
                <a:ln>
                  <a:noFill/>
                </a:ln>
                <a:gradFill>
                  <a:gsLst>
                    <a:gs pos="36283">
                      <a:srgbClr val="505050"/>
                    </a:gs>
                    <a:gs pos="28000">
                      <a:srgbClr val="505050"/>
                    </a:gs>
                  </a:gsLst>
                  <a:lin ang="5400000" scaled="0"/>
                </a:gradFill>
                <a:effectLst/>
                <a:uLnTx/>
                <a:uFillTx/>
                <a:latin typeface="Calibri"/>
              </a:endParaRPr>
            </a:p>
          </p:txBody>
        </p:sp>
        <p:sp>
          <p:nvSpPr>
            <p:cNvPr id="38" name="Freeform 37"/>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1F497D"/>
            </a:solidFill>
            <a:ln>
              <a:noFill/>
            </a:ln>
            <a:extLst/>
          </p:spPr>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188F"/>
                </a:solidFill>
                <a:effectLst/>
                <a:uLnTx/>
                <a:uFillTx/>
                <a:latin typeface="Calibri"/>
              </a:endParaRPr>
            </a:p>
          </p:txBody>
        </p:sp>
        <p:sp>
          <p:nvSpPr>
            <p:cNvPr id="39" name="TextBox 38"/>
            <p:cNvSpPr txBox="1"/>
            <p:nvPr/>
          </p:nvSpPr>
          <p:spPr>
            <a:xfrm>
              <a:off x="1526468" y="2833466"/>
              <a:ext cx="1039216" cy="508098"/>
            </a:xfrm>
            <a:prstGeom prst="rect">
              <a:avLst/>
            </a:prstGeom>
            <a:noFill/>
          </p:spPr>
          <p:txBody>
            <a:bodyPr wrap="none" lIns="182857" tIns="146285" rIns="182857" bIns="146285" rtlCol="0" anchor="ctr">
              <a:spAutoFit/>
            </a:bodyPr>
            <a:lstStyle/>
            <a:p>
              <a:pPr marL="0" marR="0" lvl="0" indent="0" algn="ctr" defTabSz="932410" eaLnBrk="1" fontAlgn="auto" latinLnBrk="0" hangingPunct="1">
                <a:lnSpc>
                  <a:spcPct val="90000"/>
                </a:lnSpc>
                <a:spcBef>
                  <a:spcPts val="0"/>
                </a:spcBef>
                <a:spcAft>
                  <a:spcPts val="0"/>
                </a:spcAft>
                <a:buClrTx/>
                <a:buSzTx/>
                <a:buFontTx/>
                <a:buNone/>
                <a:tabLst/>
                <a:defRPr/>
              </a:pPr>
              <a:r>
                <a:rPr kumimoji="0" lang="en-US" sz="2000" b="0" i="0" u="none" strike="noStrike" kern="0" cap="none" spc="-50" normalizeH="0" baseline="0" noProof="0" dirty="0">
                  <a:ln>
                    <a:noFill/>
                  </a:ln>
                  <a:solidFill>
                    <a:srgbClr val="00188F"/>
                  </a:solidFill>
                  <a:effectLst/>
                  <a:uLnTx/>
                  <a:uFillTx/>
                  <a:latin typeface="Calibri"/>
                </a:rPr>
                <a:t>Internet</a:t>
              </a:r>
            </a:p>
          </p:txBody>
        </p:sp>
      </p:grpSp>
      <p:sp>
        <p:nvSpPr>
          <p:cNvPr id="40" name="TextBox 39"/>
          <p:cNvSpPr txBox="1"/>
          <p:nvPr/>
        </p:nvSpPr>
        <p:spPr>
          <a:xfrm>
            <a:off x="10544397" y="6249156"/>
            <a:ext cx="1846040" cy="369285"/>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a:rPr>
              <a:t>On Premises Sites</a:t>
            </a:r>
          </a:p>
        </p:txBody>
      </p:sp>
      <p:cxnSp>
        <p:nvCxnSpPr>
          <p:cNvPr id="54" name="Straight Arrow Connector 53"/>
          <p:cNvCxnSpPr/>
          <p:nvPr/>
        </p:nvCxnSpPr>
        <p:spPr>
          <a:xfrm flipH="1">
            <a:off x="6446370" y="3805482"/>
            <a:ext cx="4297680" cy="11957"/>
          </a:xfrm>
          <a:prstGeom prst="straightConnector1">
            <a:avLst/>
          </a:prstGeom>
          <a:noFill/>
          <a:ln w="50800" cap="flat" cmpd="sng" algn="ctr">
            <a:solidFill>
              <a:srgbClr val="F79646"/>
            </a:solidFill>
            <a:prstDash val="solid"/>
            <a:headEnd type="triangle"/>
            <a:tailEnd type="triangle"/>
          </a:ln>
          <a:effectLst>
            <a:outerShdw blurRad="40000" dist="23000" dir="5400000" rotWithShape="0">
              <a:srgbClr val="000000">
                <a:alpha val="35000"/>
              </a:srgbClr>
            </a:outerShdw>
          </a:effectLst>
        </p:spPr>
      </p:cxnSp>
      <p:cxnSp>
        <p:nvCxnSpPr>
          <p:cNvPr id="91" name="Straight Arrow Connector 90"/>
          <p:cNvCxnSpPr/>
          <p:nvPr/>
        </p:nvCxnSpPr>
        <p:spPr>
          <a:xfrm flipH="1">
            <a:off x="10025701" y="5463295"/>
            <a:ext cx="785088" cy="1"/>
          </a:xfrm>
          <a:prstGeom prst="straightConnector1">
            <a:avLst/>
          </a:prstGeom>
          <a:noFill/>
          <a:ln w="34925" cap="flat" cmpd="sng" algn="ctr">
            <a:solidFill>
              <a:srgbClr val="F79646"/>
            </a:solidFill>
            <a:prstDash val="solid"/>
            <a:headEnd type="triangle"/>
            <a:tailEnd type="triangle"/>
          </a:ln>
          <a:effectLst>
            <a:outerShdw blurRad="40000" dist="23000" dir="5400000" rotWithShape="0">
              <a:srgbClr val="000000">
                <a:alpha val="35000"/>
              </a:srgbClr>
            </a:outerShdw>
          </a:effectLst>
        </p:spPr>
      </p:cxnSp>
      <p:grpSp>
        <p:nvGrpSpPr>
          <p:cNvPr id="55" name="Group 54"/>
          <p:cNvGrpSpPr/>
          <p:nvPr/>
        </p:nvGrpSpPr>
        <p:grpSpPr>
          <a:xfrm>
            <a:off x="5098148" y="3500682"/>
            <a:ext cx="1242406" cy="2511685"/>
            <a:chOff x="3856037" y="3116262"/>
            <a:chExt cx="1242406" cy="2511685"/>
          </a:xfrm>
        </p:grpSpPr>
        <p:sp>
          <p:nvSpPr>
            <p:cNvPr id="113" name="Rounded Rectangle 112"/>
            <p:cNvSpPr/>
            <p:nvPr/>
          </p:nvSpPr>
          <p:spPr bwMode="auto">
            <a:xfrm>
              <a:off x="3856037" y="3126933"/>
              <a:ext cx="1242406" cy="2435400"/>
            </a:xfrm>
            <a:prstGeom prst="roundRect">
              <a:avLst>
                <a:gd name="adj" fmla="val 4724"/>
              </a:avLst>
            </a:prstGeom>
            <a:solidFill>
              <a:schemeClr val="accent5"/>
            </a:solidFill>
            <a:ln w="44450">
              <a:solidFill>
                <a:srgbClr val="C00000">
                  <a:alpha val="71000"/>
                </a:srgbClr>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10" name="TextBox 109"/>
            <p:cNvSpPr txBox="1"/>
            <p:nvPr/>
          </p:nvSpPr>
          <p:spPr>
            <a:xfrm>
              <a:off x="3896750" y="4430735"/>
              <a:ext cx="1130904" cy="1197212"/>
            </a:xfrm>
            <a:prstGeom prst="rect">
              <a:avLst/>
            </a:prstGeom>
            <a:noFill/>
          </p:spPr>
          <p:txBody>
            <a:bodyPr wrap="none" lIns="182857" tIns="146285" rIns="182857" bIns="146285"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Firewall</a:t>
              </a:r>
            </a:p>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IDS/IPS</a:t>
              </a:r>
            </a:p>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WAF</a:t>
              </a:r>
            </a:p>
          </p:txBody>
        </p:sp>
        <p:grpSp>
          <p:nvGrpSpPr>
            <p:cNvPr id="53" name="Group 52"/>
            <p:cNvGrpSpPr/>
            <p:nvPr/>
          </p:nvGrpSpPr>
          <p:grpSpPr>
            <a:xfrm>
              <a:off x="4138450" y="3677872"/>
              <a:ext cx="647504" cy="844188"/>
              <a:chOff x="10612139" y="1421479"/>
              <a:chExt cx="647587" cy="844296"/>
            </a:xfrm>
          </p:grpSpPr>
          <p:grpSp>
            <p:nvGrpSpPr>
              <p:cNvPr id="104" name="Group 86"/>
              <p:cNvGrpSpPr>
                <a:grpSpLocks noChangeAspect="1"/>
              </p:cNvGrpSpPr>
              <p:nvPr/>
            </p:nvGrpSpPr>
            <p:grpSpPr bwMode="auto">
              <a:xfrm>
                <a:off x="10614664" y="1421479"/>
                <a:ext cx="642536" cy="844296"/>
                <a:chOff x="3383" y="1210"/>
                <a:chExt cx="916" cy="1897"/>
              </a:xfrm>
              <a:solidFill>
                <a:srgbClr val="FF0000"/>
              </a:solidFill>
            </p:grpSpPr>
            <p:sp>
              <p:nvSpPr>
                <p:cNvPr id="105" name="Freeform 87"/>
                <p:cNvSpPr>
                  <a:spLocks/>
                </p:cNvSpPr>
                <p:nvPr/>
              </p:nvSpPr>
              <p:spPr bwMode="auto">
                <a:xfrm>
                  <a:off x="3562" y="2237"/>
                  <a:ext cx="553" cy="147"/>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9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0 h 62"/>
                    <a:gd name="T30" fmla="*/ 234 w 234"/>
                    <a:gd name="T31" fmla="*/ 59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2"/>
                        <a:pt x="0" y="41"/>
                        <a:pt x="0" y="59"/>
                      </a:cubicBezTo>
                      <a:cubicBezTo>
                        <a:pt x="0" y="59"/>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0"/>
                      </a:cubicBezTo>
                      <a:cubicBezTo>
                        <a:pt x="234" y="59"/>
                        <a:pt x="234" y="59"/>
                        <a:pt x="234" y="59"/>
                      </a:cubicBezTo>
                      <a:cubicBezTo>
                        <a:pt x="234" y="41"/>
                        <a:pt x="234" y="22"/>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6" name="Freeform 88"/>
                <p:cNvSpPr>
                  <a:spLocks/>
                </p:cNvSpPr>
                <p:nvPr/>
              </p:nvSpPr>
              <p:spPr bwMode="auto">
                <a:xfrm>
                  <a:off x="3562" y="1999"/>
                  <a:ext cx="553" cy="146"/>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8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2 h 62"/>
                    <a:gd name="T30" fmla="*/ 234 w 234"/>
                    <a:gd name="T31" fmla="*/ 58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1"/>
                        <a:pt x="0" y="58"/>
                      </a:cubicBezTo>
                      <a:cubicBezTo>
                        <a:pt x="0" y="60"/>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2"/>
                      </a:cubicBezTo>
                      <a:cubicBezTo>
                        <a:pt x="234" y="60"/>
                        <a:pt x="234" y="60"/>
                        <a:pt x="234" y="58"/>
                      </a:cubicBezTo>
                      <a:cubicBezTo>
                        <a:pt x="234" y="41"/>
                        <a:pt x="234" y="21"/>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7" name="Freeform 89"/>
                <p:cNvSpPr>
                  <a:spLocks/>
                </p:cNvSpPr>
                <p:nvPr/>
              </p:nvSpPr>
              <p:spPr bwMode="auto">
                <a:xfrm>
                  <a:off x="3562" y="1760"/>
                  <a:ext cx="553" cy="147"/>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8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0 h 62"/>
                    <a:gd name="T30" fmla="*/ 234 w 234"/>
                    <a:gd name="T31" fmla="*/ 58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0"/>
                        <a:pt x="0" y="58"/>
                      </a:cubicBezTo>
                      <a:cubicBezTo>
                        <a:pt x="0" y="60"/>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0"/>
                      </a:cubicBezTo>
                      <a:cubicBezTo>
                        <a:pt x="234" y="60"/>
                        <a:pt x="234" y="60"/>
                        <a:pt x="234" y="58"/>
                      </a:cubicBezTo>
                      <a:cubicBezTo>
                        <a:pt x="234" y="40"/>
                        <a:pt x="234" y="21"/>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8" name="Freeform 90"/>
                <p:cNvSpPr>
                  <a:spLocks/>
                </p:cNvSpPr>
                <p:nvPr/>
              </p:nvSpPr>
              <p:spPr bwMode="auto">
                <a:xfrm>
                  <a:off x="3562" y="1522"/>
                  <a:ext cx="553" cy="141"/>
                </a:xfrm>
                <a:custGeom>
                  <a:avLst/>
                  <a:gdLst>
                    <a:gd name="T0" fmla="*/ 230 w 234"/>
                    <a:gd name="T1" fmla="*/ 0 h 60"/>
                    <a:gd name="T2" fmla="*/ 199 w 234"/>
                    <a:gd name="T3" fmla="*/ 0 h 60"/>
                    <a:gd name="T4" fmla="*/ 134 w 234"/>
                    <a:gd name="T5" fmla="*/ 0 h 60"/>
                    <a:gd name="T6" fmla="*/ 76 w 234"/>
                    <a:gd name="T7" fmla="*/ 0 h 60"/>
                    <a:gd name="T8" fmla="*/ 27 w 234"/>
                    <a:gd name="T9" fmla="*/ 0 h 60"/>
                    <a:gd name="T10" fmla="*/ 2 w 234"/>
                    <a:gd name="T11" fmla="*/ 0 h 60"/>
                    <a:gd name="T12" fmla="*/ 0 w 234"/>
                    <a:gd name="T13" fmla="*/ 4 h 60"/>
                    <a:gd name="T14" fmla="*/ 0 w 234"/>
                    <a:gd name="T15" fmla="*/ 57 h 60"/>
                    <a:gd name="T16" fmla="*/ 2 w 234"/>
                    <a:gd name="T17" fmla="*/ 60 h 60"/>
                    <a:gd name="T18" fmla="*/ 34 w 234"/>
                    <a:gd name="T19" fmla="*/ 60 h 60"/>
                    <a:gd name="T20" fmla="*/ 99 w 234"/>
                    <a:gd name="T21" fmla="*/ 60 h 60"/>
                    <a:gd name="T22" fmla="*/ 157 w 234"/>
                    <a:gd name="T23" fmla="*/ 60 h 60"/>
                    <a:gd name="T24" fmla="*/ 209 w 234"/>
                    <a:gd name="T25" fmla="*/ 60 h 60"/>
                    <a:gd name="T26" fmla="*/ 230 w 234"/>
                    <a:gd name="T27" fmla="*/ 60 h 60"/>
                    <a:gd name="T28" fmla="*/ 234 w 234"/>
                    <a:gd name="T29" fmla="*/ 58 h 60"/>
                    <a:gd name="T30" fmla="*/ 234 w 234"/>
                    <a:gd name="T31" fmla="*/ 57 h 60"/>
                    <a:gd name="T32" fmla="*/ 234 w 234"/>
                    <a:gd name="T33" fmla="*/ 4 h 60"/>
                    <a:gd name="T34" fmla="*/ 230 w 234"/>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0">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0"/>
                        <a:pt x="0" y="57"/>
                      </a:cubicBezTo>
                      <a:cubicBezTo>
                        <a:pt x="0" y="58"/>
                        <a:pt x="0" y="60"/>
                        <a:pt x="2" y="60"/>
                      </a:cubicBezTo>
                      <a:cubicBezTo>
                        <a:pt x="15" y="60"/>
                        <a:pt x="21" y="60"/>
                        <a:pt x="34" y="60"/>
                      </a:cubicBezTo>
                      <a:cubicBezTo>
                        <a:pt x="63" y="60"/>
                        <a:pt x="71" y="60"/>
                        <a:pt x="99" y="60"/>
                      </a:cubicBezTo>
                      <a:cubicBezTo>
                        <a:pt x="134" y="60"/>
                        <a:pt x="123" y="60"/>
                        <a:pt x="157" y="60"/>
                      </a:cubicBezTo>
                      <a:cubicBezTo>
                        <a:pt x="184" y="60"/>
                        <a:pt x="180" y="60"/>
                        <a:pt x="209" y="60"/>
                      </a:cubicBezTo>
                      <a:cubicBezTo>
                        <a:pt x="215" y="60"/>
                        <a:pt x="224" y="60"/>
                        <a:pt x="230" y="60"/>
                      </a:cubicBezTo>
                      <a:cubicBezTo>
                        <a:pt x="232" y="60"/>
                        <a:pt x="232" y="60"/>
                        <a:pt x="234" y="58"/>
                      </a:cubicBezTo>
                      <a:cubicBezTo>
                        <a:pt x="234" y="58"/>
                        <a:pt x="234" y="58"/>
                        <a:pt x="234" y="57"/>
                      </a:cubicBezTo>
                      <a:cubicBezTo>
                        <a:pt x="234" y="40"/>
                        <a:pt x="234" y="21"/>
                        <a:pt x="234" y="4"/>
                      </a:cubicBezTo>
                      <a:cubicBezTo>
                        <a:pt x="234" y="2"/>
                        <a:pt x="232" y="0"/>
                        <a:pt x="230" y="0"/>
                      </a:cubicBez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sp>
              <p:nvSpPr>
                <p:cNvPr id="109" name="Freeform 91"/>
                <p:cNvSpPr>
                  <a:spLocks noEditPoints="1"/>
                </p:cNvSpPr>
                <p:nvPr/>
              </p:nvSpPr>
              <p:spPr bwMode="auto">
                <a:xfrm>
                  <a:off x="3383" y="1210"/>
                  <a:ext cx="916" cy="1897"/>
                </a:xfrm>
                <a:custGeom>
                  <a:avLst/>
                  <a:gdLst>
                    <a:gd name="T0" fmla="*/ 366 w 388"/>
                    <a:gd name="T1" fmla="*/ 38 h 803"/>
                    <a:gd name="T2" fmla="*/ 334 w 388"/>
                    <a:gd name="T3" fmla="*/ 16 h 803"/>
                    <a:gd name="T4" fmla="*/ 285 w 388"/>
                    <a:gd name="T5" fmla="*/ 0 h 803"/>
                    <a:gd name="T6" fmla="*/ 103 w 388"/>
                    <a:gd name="T7" fmla="*/ 0 h 803"/>
                    <a:gd name="T8" fmla="*/ 54 w 388"/>
                    <a:gd name="T9" fmla="*/ 16 h 803"/>
                    <a:gd name="T10" fmla="*/ 22 w 388"/>
                    <a:gd name="T11" fmla="*/ 38 h 803"/>
                    <a:gd name="T12" fmla="*/ 0 w 388"/>
                    <a:gd name="T13" fmla="*/ 81 h 803"/>
                    <a:gd name="T14" fmla="*/ 0 w 388"/>
                    <a:gd name="T15" fmla="*/ 776 h 803"/>
                    <a:gd name="T16" fmla="*/ 27 w 388"/>
                    <a:gd name="T17" fmla="*/ 803 h 803"/>
                    <a:gd name="T18" fmla="*/ 361 w 388"/>
                    <a:gd name="T19" fmla="*/ 803 h 803"/>
                    <a:gd name="T20" fmla="*/ 388 w 388"/>
                    <a:gd name="T21" fmla="*/ 776 h 803"/>
                    <a:gd name="T22" fmla="*/ 388 w 388"/>
                    <a:gd name="T23" fmla="*/ 81 h 803"/>
                    <a:gd name="T24" fmla="*/ 366 w 388"/>
                    <a:gd name="T25" fmla="*/ 38 h 803"/>
                    <a:gd name="T26" fmla="*/ 356 w 388"/>
                    <a:gd name="T27" fmla="*/ 756 h 803"/>
                    <a:gd name="T28" fmla="*/ 30 w 388"/>
                    <a:gd name="T29" fmla="*/ 756 h 803"/>
                    <a:gd name="T30" fmla="*/ 30 w 388"/>
                    <a:gd name="T31" fmla="*/ 731 h 803"/>
                    <a:gd name="T32" fmla="*/ 356 w 388"/>
                    <a:gd name="T33" fmla="*/ 731 h 803"/>
                    <a:gd name="T34" fmla="*/ 356 w 388"/>
                    <a:gd name="T35" fmla="*/ 756 h 803"/>
                    <a:gd name="T36" fmla="*/ 31 w 388"/>
                    <a:gd name="T37" fmla="*/ 676 h 803"/>
                    <a:gd name="T38" fmla="*/ 55 w 388"/>
                    <a:gd name="T39" fmla="*/ 652 h 803"/>
                    <a:gd name="T40" fmla="*/ 79 w 388"/>
                    <a:gd name="T41" fmla="*/ 676 h 803"/>
                    <a:gd name="T42" fmla="*/ 55 w 388"/>
                    <a:gd name="T43" fmla="*/ 700 h 803"/>
                    <a:gd name="T44" fmla="*/ 31 w 388"/>
                    <a:gd name="T45" fmla="*/ 676 h 803"/>
                    <a:gd name="T46" fmla="*/ 120 w 388"/>
                    <a:gd name="T47" fmla="*/ 676 h 803"/>
                    <a:gd name="T48" fmla="*/ 144 w 388"/>
                    <a:gd name="T49" fmla="*/ 652 h 803"/>
                    <a:gd name="T50" fmla="*/ 168 w 388"/>
                    <a:gd name="T51" fmla="*/ 676 h 803"/>
                    <a:gd name="T52" fmla="*/ 144 w 388"/>
                    <a:gd name="T53" fmla="*/ 700 h 803"/>
                    <a:gd name="T54" fmla="*/ 120 w 388"/>
                    <a:gd name="T55" fmla="*/ 676 h 803"/>
                    <a:gd name="T56" fmla="*/ 356 w 388"/>
                    <a:gd name="T57" fmla="*/ 615 h 803"/>
                    <a:gd name="T58" fmla="*/ 30 w 388"/>
                    <a:gd name="T59" fmla="*/ 615 h 803"/>
                    <a:gd name="T60" fmla="*/ 30 w 388"/>
                    <a:gd name="T61" fmla="*/ 588 h 803"/>
                    <a:gd name="T62" fmla="*/ 356 w 388"/>
                    <a:gd name="T63" fmla="*/ 588 h 803"/>
                    <a:gd name="T64" fmla="*/ 356 w 388"/>
                    <a:gd name="T65" fmla="*/ 615 h 803"/>
                    <a:gd name="T66" fmla="*/ 356 w 388"/>
                    <a:gd name="T67" fmla="*/ 518 h 803"/>
                    <a:gd name="T68" fmla="*/ 331 w 388"/>
                    <a:gd name="T69" fmla="*/ 545 h 803"/>
                    <a:gd name="T70" fmla="*/ 318 w 388"/>
                    <a:gd name="T71" fmla="*/ 545 h 803"/>
                    <a:gd name="T72" fmla="*/ 216 w 388"/>
                    <a:gd name="T73" fmla="*/ 545 h 803"/>
                    <a:gd name="T74" fmla="*/ 143 w 388"/>
                    <a:gd name="T75" fmla="*/ 545 h 803"/>
                    <a:gd name="T76" fmla="*/ 51 w 388"/>
                    <a:gd name="T77" fmla="*/ 545 h 803"/>
                    <a:gd name="T78" fmla="*/ 46 w 388"/>
                    <a:gd name="T79" fmla="*/ 545 h 803"/>
                    <a:gd name="T80" fmla="*/ 30 w 388"/>
                    <a:gd name="T81" fmla="*/ 518 h 803"/>
                    <a:gd name="T82" fmla="*/ 30 w 388"/>
                    <a:gd name="T83" fmla="*/ 113 h 803"/>
                    <a:gd name="T84" fmla="*/ 57 w 388"/>
                    <a:gd name="T85" fmla="*/ 86 h 803"/>
                    <a:gd name="T86" fmla="*/ 329 w 388"/>
                    <a:gd name="T87" fmla="*/ 86 h 803"/>
                    <a:gd name="T88" fmla="*/ 356 w 388"/>
                    <a:gd name="T89" fmla="*/ 113 h 803"/>
                    <a:gd name="T90" fmla="*/ 356 w 388"/>
                    <a:gd name="T91" fmla="*/ 518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8" h="803">
                      <a:moveTo>
                        <a:pt x="366" y="38"/>
                      </a:moveTo>
                      <a:cubicBezTo>
                        <a:pt x="334" y="16"/>
                        <a:pt x="334" y="16"/>
                        <a:pt x="334" y="16"/>
                      </a:cubicBezTo>
                      <a:cubicBezTo>
                        <a:pt x="322" y="7"/>
                        <a:pt x="300" y="0"/>
                        <a:pt x="285" y="0"/>
                      </a:cubicBezTo>
                      <a:cubicBezTo>
                        <a:pt x="103" y="0"/>
                        <a:pt x="103" y="0"/>
                        <a:pt x="103" y="0"/>
                      </a:cubicBezTo>
                      <a:cubicBezTo>
                        <a:pt x="88" y="0"/>
                        <a:pt x="66" y="7"/>
                        <a:pt x="54" y="16"/>
                      </a:cubicBezTo>
                      <a:cubicBezTo>
                        <a:pt x="22" y="38"/>
                        <a:pt x="22" y="38"/>
                        <a:pt x="22" y="38"/>
                      </a:cubicBezTo>
                      <a:cubicBezTo>
                        <a:pt x="10" y="47"/>
                        <a:pt x="0" y="66"/>
                        <a:pt x="0" y="81"/>
                      </a:cubicBezTo>
                      <a:cubicBezTo>
                        <a:pt x="0" y="776"/>
                        <a:pt x="0" y="776"/>
                        <a:pt x="0" y="776"/>
                      </a:cubicBezTo>
                      <a:cubicBezTo>
                        <a:pt x="0" y="791"/>
                        <a:pt x="12" y="803"/>
                        <a:pt x="27" y="803"/>
                      </a:cubicBezTo>
                      <a:cubicBezTo>
                        <a:pt x="361" y="803"/>
                        <a:pt x="361" y="803"/>
                        <a:pt x="361" y="803"/>
                      </a:cubicBezTo>
                      <a:cubicBezTo>
                        <a:pt x="376" y="803"/>
                        <a:pt x="388" y="791"/>
                        <a:pt x="388" y="776"/>
                      </a:cubicBezTo>
                      <a:cubicBezTo>
                        <a:pt x="388" y="81"/>
                        <a:pt x="388" y="81"/>
                        <a:pt x="388" y="81"/>
                      </a:cubicBezTo>
                      <a:cubicBezTo>
                        <a:pt x="388" y="66"/>
                        <a:pt x="378" y="47"/>
                        <a:pt x="366" y="38"/>
                      </a:cubicBezTo>
                      <a:close/>
                      <a:moveTo>
                        <a:pt x="356" y="756"/>
                      </a:moveTo>
                      <a:cubicBezTo>
                        <a:pt x="94" y="756"/>
                        <a:pt x="40" y="756"/>
                        <a:pt x="30" y="756"/>
                      </a:cubicBezTo>
                      <a:cubicBezTo>
                        <a:pt x="30" y="731"/>
                        <a:pt x="30" y="731"/>
                        <a:pt x="30" y="731"/>
                      </a:cubicBezTo>
                      <a:cubicBezTo>
                        <a:pt x="292" y="731"/>
                        <a:pt x="346" y="731"/>
                        <a:pt x="356" y="731"/>
                      </a:cubicBezTo>
                      <a:cubicBezTo>
                        <a:pt x="356" y="756"/>
                        <a:pt x="356" y="756"/>
                        <a:pt x="356" y="756"/>
                      </a:cubicBezTo>
                      <a:close/>
                      <a:moveTo>
                        <a:pt x="31" y="676"/>
                      </a:moveTo>
                      <a:cubicBezTo>
                        <a:pt x="31" y="663"/>
                        <a:pt x="42" y="652"/>
                        <a:pt x="55" y="652"/>
                      </a:cubicBezTo>
                      <a:cubicBezTo>
                        <a:pt x="68" y="652"/>
                        <a:pt x="79" y="663"/>
                        <a:pt x="79" y="676"/>
                      </a:cubicBezTo>
                      <a:cubicBezTo>
                        <a:pt x="79" y="689"/>
                        <a:pt x="68" y="700"/>
                        <a:pt x="55" y="700"/>
                      </a:cubicBezTo>
                      <a:cubicBezTo>
                        <a:pt x="42" y="700"/>
                        <a:pt x="31" y="689"/>
                        <a:pt x="31" y="676"/>
                      </a:cubicBezTo>
                      <a:close/>
                      <a:moveTo>
                        <a:pt x="120" y="676"/>
                      </a:moveTo>
                      <a:cubicBezTo>
                        <a:pt x="120" y="663"/>
                        <a:pt x="130" y="652"/>
                        <a:pt x="144" y="652"/>
                      </a:cubicBezTo>
                      <a:cubicBezTo>
                        <a:pt x="157" y="652"/>
                        <a:pt x="168" y="663"/>
                        <a:pt x="168" y="676"/>
                      </a:cubicBezTo>
                      <a:cubicBezTo>
                        <a:pt x="168" y="689"/>
                        <a:pt x="157" y="700"/>
                        <a:pt x="144" y="700"/>
                      </a:cubicBezTo>
                      <a:cubicBezTo>
                        <a:pt x="130" y="700"/>
                        <a:pt x="120" y="689"/>
                        <a:pt x="120" y="676"/>
                      </a:cubicBezTo>
                      <a:close/>
                      <a:moveTo>
                        <a:pt x="356" y="615"/>
                      </a:moveTo>
                      <a:cubicBezTo>
                        <a:pt x="94" y="615"/>
                        <a:pt x="40" y="615"/>
                        <a:pt x="30" y="615"/>
                      </a:cubicBezTo>
                      <a:cubicBezTo>
                        <a:pt x="30" y="588"/>
                        <a:pt x="30" y="588"/>
                        <a:pt x="30" y="588"/>
                      </a:cubicBezTo>
                      <a:cubicBezTo>
                        <a:pt x="292" y="588"/>
                        <a:pt x="346" y="588"/>
                        <a:pt x="356" y="588"/>
                      </a:cubicBezTo>
                      <a:cubicBezTo>
                        <a:pt x="356" y="615"/>
                        <a:pt x="356" y="615"/>
                        <a:pt x="356" y="615"/>
                      </a:cubicBezTo>
                      <a:close/>
                      <a:moveTo>
                        <a:pt x="356" y="518"/>
                      </a:moveTo>
                      <a:cubicBezTo>
                        <a:pt x="356" y="533"/>
                        <a:pt x="345" y="545"/>
                        <a:pt x="331" y="545"/>
                      </a:cubicBezTo>
                      <a:cubicBezTo>
                        <a:pt x="331" y="545"/>
                        <a:pt x="331" y="545"/>
                        <a:pt x="318" y="545"/>
                      </a:cubicBezTo>
                      <a:cubicBezTo>
                        <a:pt x="285" y="545"/>
                        <a:pt x="251" y="545"/>
                        <a:pt x="216" y="545"/>
                      </a:cubicBezTo>
                      <a:cubicBezTo>
                        <a:pt x="178" y="545"/>
                        <a:pt x="183" y="545"/>
                        <a:pt x="143" y="545"/>
                      </a:cubicBezTo>
                      <a:cubicBezTo>
                        <a:pt x="112" y="545"/>
                        <a:pt x="82" y="545"/>
                        <a:pt x="51" y="545"/>
                      </a:cubicBezTo>
                      <a:cubicBezTo>
                        <a:pt x="46" y="545"/>
                        <a:pt x="46" y="545"/>
                        <a:pt x="46" y="545"/>
                      </a:cubicBezTo>
                      <a:cubicBezTo>
                        <a:pt x="37" y="545"/>
                        <a:pt x="30" y="533"/>
                        <a:pt x="30" y="518"/>
                      </a:cubicBezTo>
                      <a:cubicBezTo>
                        <a:pt x="30" y="113"/>
                        <a:pt x="30" y="113"/>
                        <a:pt x="30" y="113"/>
                      </a:cubicBezTo>
                      <a:cubicBezTo>
                        <a:pt x="30" y="98"/>
                        <a:pt x="42" y="86"/>
                        <a:pt x="57" y="86"/>
                      </a:cubicBezTo>
                      <a:cubicBezTo>
                        <a:pt x="329" y="86"/>
                        <a:pt x="329" y="86"/>
                        <a:pt x="329" y="86"/>
                      </a:cubicBezTo>
                      <a:cubicBezTo>
                        <a:pt x="344" y="86"/>
                        <a:pt x="356" y="98"/>
                        <a:pt x="356" y="113"/>
                      </a:cubicBezTo>
                      <a:lnTo>
                        <a:pt x="356" y="518"/>
                      </a:lnTo>
                      <a:close/>
                    </a:path>
                  </a:pathLst>
                </a:custGeom>
                <a:grpFill/>
                <a:ln/>
              </p:spPr>
              <p:style>
                <a:lnRef idx="0">
                  <a:schemeClr val="accent1"/>
                </a:lnRef>
                <a:fillRef idx="3">
                  <a:schemeClr val="accent1"/>
                </a:fillRef>
                <a:effectRef idx="3">
                  <a:schemeClr val="accent1"/>
                </a:effectRef>
                <a:fontRef idx="minor">
                  <a:schemeClr val="lt1"/>
                </a:fontRef>
              </p:style>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Calibri"/>
                  </a:endParaRPr>
                </a:p>
              </p:txBody>
            </p:sp>
          </p:grpSp>
          <p:pic>
            <p:nvPicPr>
              <p:cNvPr id="112" name="Picture 1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12139" y="1513824"/>
                <a:ext cx="647587" cy="647587"/>
              </a:xfrm>
              <a:prstGeom prst="rect">
                <a:avLst/>
              </a:prstGeom>
            </p:spPr>
          </p:pic>
        </p:grpSp>
        <p:sp>
          <p:nvSpPr>
            <p:cNvPr id="114" name="TextBox 113"/>
            <p:cNvSpPr txBox="1"/>
            <p:nvPr/>
          </p:nvSpPr>
          <p:spPr>
            <a:xfrm>
              <a:off x="3922540" y="3116262"/>
              <a:ext cx="1079325" cy="627784"/>
            </a:xfrm>
            <a:prstGeom prst="rect">
              <a:avLst/>
            </a:prstGeom>
            <a:noFill/>
          </p:spPr>
          <p:txBody>
            <a:bodyPr wrap="none" lIns="182857" tIns="146285" rIns="182857" bIns="146285"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1" i="0" u="none" strike="noStrike" kern="0" cap="none" spc="0" normalizeH="0" baseline="0" noProof="0" dirty="0">
                  <a:ln>
                    <a:noFill/>
                  </a:ln>
                  <a:solidFill>
                    <a:sysClr val="windowText" lastClr="000000"/>
                  </a:solidFill>
                  <a:effectLst/>
                  <a:uLnTx/>
                  <a:uFillTx/>
                </a:rPr>
                <a:t>DMZ</a:t>
              </a:r>
            </a:p>
          </p:txBody>
        </p:sp>
      </p:grpSp>
      <p:sp>
        <p:nvSpPr>
          <p:cNvPr id="116" name="TextBox 115"/>
          <p:cNvSpPr txBox="1"/>
          <p:nvPr/>
        </p:nvSpPr>
        <p:spPr>
          <a:xfrm>
            <a:off x="538627" y="5624981"/>
            <a:ext cx="1235916" cy="830997"/>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Backend</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11" b="0" i="1" u="none" strike="noStrike" kern="0" cap="none" spc="0" normalizeH="0" baseline="0" noProof="0" dirty="0" err="1">
                <a:ln>
                  <a:noFill/>
                </a:ln>
                <a:solidFill>
                  <a:sysClr val="windowText" lastClr="000000"/>
                </a:solidFill>
                <a:effectLst/>
                <a:uLnTx/>
                <a:uFillTx/>
                <a:latin typeface="Calibri"/>
              </a:rPr>
              <a:t>VNets</a:t>
            </a:r>
            <a:endParaRPr kumimoji="0" lang="en-US" sz="2411" b="0" i="1" u="none" strike="noStrike" kern="0" cap="none" spc="0" normalizeH="0" baseline="0" noProof="0" dirty="0">
              <a:ln>
                <a:noFill/>
              </a:ln>
              <a:solidFill>
                <a:sysClr val="windowText" lastClr="000000"/>
              </a:solidFill>
              <a:effectLst/>
              <a:uLnTx/>
              <a:uFillTx/>
              <a:latin typeface="Calibri"/>
            </a:endParaRPr>
          </a:p>
        </p:txBody>
      </p:sp>
      <p:sp>
        <p:nvSpPr>
          <p:cNvPr id="117" name="TextBox 116"/>
          <p:cNvSpPr txBox="1"/>
          <p:nvPr/>
        </p:nvSpPr>
        <p:spPr>
          <a:xfrm>
            <a:off x="6435080" y="5786682"/>
            <a:ext cx="1016707" cy="910980"/>
          </a:xfrm>
          <a:prstGeom prst="rect">
            <a:avLst/>
          </a:prstGeom>
          <a:noFill/>
        </p:spPr>
        <p:txBody>
          <a:bodyPr wrap="none" lIns="182857" tIns="146285" rIns="182857" bIns="146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Azure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VPN</a:t>
            </a:r>
          </a:p>
        </p:txBody>
      </p:sp>
      <p:sp>
        <p:nvSpPr>
          <p:cNvPr id="122" name="TextBox 121"/>
          <p:cNvSpPr txBox="1"/>
          <p:nvPr/>
        </p:nvSpPr>
        <p:spPr>
          <a:xfrm>
            <a:off x="7991389" y="5634282"/>
            <a:ext cx="2073645" cy="830997"/>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Cross-Premises</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Connectivity</a:t>
            </a:r>
          </a:p>
        </p:txBody>
      </p:sp>
      <p:sp>
        <p:nvSpPr>
          <p:cNvPr id="123" name="TextBox 122"/>
          <p:cNvSpPr txBox="1"/>
          <p:nvPr/>
        </p:nvSpPr>
        <p:spPr>
          <a:xfrm>
            <a:off x="8041791" y="2955899"/>
            <a:ext cx="1742785" cy="830997"/>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Internet</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Connectivity</a:t>
            </a:r>
          </a:p>
        </p:txBody>
      </p:sp>
      <p:sp>
        <p:nvSpPr>
          <p:cNvPr id="100" name="Freeform 76"/>
          <p:cNvSpPr>
            <a:spLocks noChangeAspect="1" noEditPoints="1"/>
          </p:cNvSpPr>
          <p:nvPr/>
        </p:nvSpPr>
        <p:spPr bwMode="auto">
          <a:xfrm>
            <a:off x="6495539" y="5024682"/>
            <a:ext cx="886250" cy="886250"/>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01" name="Group 100"/>
          <p:cNvGrpSpPr/>
          <p:nvPr/>
        </p:nvGrpSpPr>
        <p:grpSpPr>
          <a:xfrm>
            <a:off x="10944597" y="4719882"/>
            <a:ext cx="1064708" cy="1449721"/>
            <a:chOff x="7413281" y="5753909"/>
            <a:chExt cx="1016318" cy="1240170"/>
          </a:xfrm>
        </p:grpSpPr>
        <p:sp>
          <p:nvSpPr>
            <p:cNvPr id="102" name="Rectangle 10"/>
            <p:cNvSpPr>
              <a:spLocks noChangeArrowheads="1"/>
            </p:cNvSpPr>
            <p:nvPr/>
          </p:nvSpPr>
          <p:spPr bwMode="auto">
            <a:xfrm>
              <a:off x="7944044" y="6324523"/>
              <a:ext cx="31705" cy="34028"/>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 name="Rectangle 11"/>
            <p:cNvSpPr>
              <a:spLocks noChangeArrowheads="1"/>
            </p:cNvSpPr>
            <p:nvPr/>
          </p:nvSpPr>
          <p:spPr bwMode="auto">
            <a:xfrm>
              <a:off x="7944044" y="6324523"/>
              <a:ext cx="31705" cy="3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1" name="Rectangle 21"/>
            <p:cNvSpPr>
              <a:spLocks noChangeArrowheads="1"/>
            </p:cNvSpPr>
            <p:nvPr/>
          </p:nvSpPr>
          <p:spPr bwMode="auto">
            <a:xfrm>
              <a:off x="7912340" y="5881642"/>
              <a:ext cx="31705" cy="34028"/>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5" name="Freeform 22"/>
            <p:cNvSpPr>
              <a:spLocks/>
            </p:cNvSpPr>
            <p:nvPr/>
          </p:nvSpPr>
          <p:spPr bwMode="auto">
            <a:xfrm>
              <a:off x="7912340" y="5881642"/>
              <a:ext cx="31705" cy="34028"/>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8" name="Rectangle 26"/>
            <p:cNvSpPr>
              <a:spLocks noChangeArrowheads="1"/>
            </p:cNvSpPr>
            <p:nvPr/>
          </p:nvSpPr>
          <p:spPr bwMode="auto">
            <a:xfrm>
              <a:off x="7912339" y="6148627"/>
              <a:ext cx="72804" cy="8454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9" name="Rectangle 27"/>
            <p:cNvSpPr>
              <a:spLocks noChangeArrowheads="1"/>
            </p:cNvSpPr>
            <p:nvPr/>
          </p:nvSpPr>
          <p:spPr bwMode="auto">
            <a:xfrm>
              <a:off x="7912339" y="6148627"/>
              <a:ext cx="72804" cy="84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0" name="Freeform 28"/>
            <p:cNvSpPr>
              <a:spLocks/>
            </p:cNvSpPr>
            <p:nvPr/>
          </p:nvSpPr>
          <p:spPr bwMode="auto">
            <a:xfrm>
              <a:off x="7985143" y="6151245"/>
              <a:ext cx="444456"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close/>
                </a:path>
              </a:pathLst>
            </a:cu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1" name="Freeform 29"/>
            <p:cNvSpPr>
              <a:spLocks/>
            </p:cNvSpPr>
            <p:nvPr/>
          </p:nvSpPr>
          <p:spPr bwMode="auto">
            <a:xfrm>
              <a:off x="7985143" y="6151245"/>
              <a:ext cx="428604"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4" name="Rectangle 30"/>
            <p:cNvSpPr>
              <a:spLocks noChangeArrowheads="1"/>
            </p:cNvSpPr>
            <p:nvPr/>
          </p:nvSpPr>
          <p:spPr bwMode="auto">
            <a:xfrm>
              <a:off x="8039159"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5" name="Rectangle 31"/>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6" name="Rectangle 32"/>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7" name="Rectangle 33"/>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8" name="Rectangle 34"/>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9" name="Rectangle 35"/>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0" name="Rectangle 36"/>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1" name="Rectangle 37"/>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2" name="Rectangle 38"/>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3" name="Rectangle 39"/>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4" name="Rectangle 40"/>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5" name="Rectangle 41"/>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6" name="Rectangle 42"/>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7" name="Rectangle 43"/>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8" name="Rectangle 44"/>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9" name="Rectangle 45"/>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0" name="Rectangle 46"/>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1" name="Rectangle 47"/>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2" name="Rectangle 48"/>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3" name="Rectangle 49"/>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4" name="Rectangle 50"/>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5" name="Rectangle 51"/>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6" name="Rectangle 52"/>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7" name="Rectangle 53"/>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8" name="Rectangle 54"/>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9" name="Rectangle 55"/>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0" name="Rectangle 56"/>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1" name="Rectangle 57"/>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2" name="Rectangle 58"/>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3" name="Rectangle 59"/>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4" name="Rectangle 60"/>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5" name="Rectangle 61"/>
            <p:cNvSpPr>
              <a:spLocks noChangeArrowheads="1"/>
            </p:cNvSpPr>
            <p:nvPr/>
          </p:nvSpPr>
          <p:spPr bwMode="auto">
            <a:xfrm>
              <a:off x="7918211" y="6125593"/>
              <a:ext cx="511388" cy="256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6" name="Rectangle 62"/>
            <p:cNvSpPr>
              <a:spLocks noChangeArrowheads="1"/>
            </p:cNvSpPr>
            <p:nvPr/>
          </p:nvSpPr>
          <p:spPr bwMode="auto">
            <a:xfrm>
              <a:off x="7918211" y="6111459"/>
              <a:ext cx="511388" cy="25652"/>
            </a:xfrm>
            <a:prstGeom prst="rect">
              <a:avLst/>
            </a:pr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7" name="Freeform 63"/>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8" name="Freeform 64"/>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9" name="Freeform 65"/>
            <p:cNvSpPr>
              <a:spLocks noEditPoints="1"/>
            </p:cNvSpPr>
            <p:nvPr/>
          </p:nvSpPr>
          <p:spPr bwMode="auto">
            <a:xfrm>
              <a:off x="7985143" y="6256469"/>
              <a:ext cx="444456"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close/>
                  <a:moveTo>
                    <a:pt x="249" y="1154"/>
                  </a:moveTo>
                  <a:lnTo>
                    <a:pt x="249" y="938"/>
                  </a:lnTo>
                  <a:lnTo>
                    <a:pt x="330" y="938"/>
                  </a:lnTo>
                  <a:lnTo>
                    <a:pt x="330" y="1154"/>
                  </a:lnTo>
                  <a:lnTo>
                    <a:pt x="249" y="1154"/>
                  </a:lnTo>
                  <a:close/>
                  <a:moveTo>
                    <a:pt x="406" y="1154"/>
                  </a:moveTo>
                  <a:lnTo>
                    <a:pt x="406" y="938"/>
                  </a:lnTo>
                  <a:lnTo>
                    <a:pt x="487" y="938"/>
                  </a:lnTo>
                  <a:lnTo>
                    <a:pt x="487" y="1154"/>
                  </a:lnTo>
                  <a:lnTo>
                    <a:pt x="406" y="1154"/>
                  </a:lnTo>
                  <a:close/>
                  <a:moveTo>
                    <a:pt x="557" y="1154"/>
                  </a:moveTo>
                  <a:lnTo>
                    <a:pt x="557" y="938"/>
                  </a:lnTo>
                  <a:lnTo>
                    <a:pt x="644" y="938"/>
                  </a:lnTo>
                  <a:lnTo>
                    <a:pt x="644" y="1154"/>
                  </a:lnTo>
                  <a:lnTo>
                    <a:pt x="557" y="1154"/>
                  </a:lnTo>
                  <a:close/>
                  <a:moveTo>
                    <a:pt x="92" y="813"/>
                  </a:moveTo>
                  <a:lnTo>
                    <a:pt x="92" y="601"/>
                  </a:lnTo>
                  <a:lnTo>
                    <a:pt x="179" y="601"/>
                  </a:lnTo>
                  <a:lnTo>
                    <a:pt x="179" y="813"/>
                  </a:lnTo>
                  <a:lnTo>
                    <a:pt x="92" y="813"/>
                  </a:lnTo>
                  <a:close/>
                  <a:moveTo>
                    <a:pt x="249" y="813"/>
                  </a:moveTo>
                  <a:lnTo>
                    <a:pt x="249" y="601"/>
                  </a:lnTo>
                  <a:lnTo>
                    <a:pt x="330" y="601"/>
                  </a:lnTo>
                  <a:lnTo>
                    <a:pt x="330" y="813"/>
                  </a:lnTo>
                  <a:lnTo>
                    <a:pt x="249" y="813"/>
                  </a:lnTo>
                  <a:close/>
                  <a:moveTo>
                    <a:pt x="406" y="813"/>
                  </a:moveTo>
                  <a:lnTo>
                    <a:pt x="406" y="601"/>
                  </a:lnTo>
                  <a:lnTo>
                    <a:pt x="487" y="601"/>
                  </a:lnTo>
                  <a:lnTo>
                    <a:pt x="487" y="813"/>
                  </a:lnTo>
                  <a:lnTo>
                    <a:pt x="406" y="813"/>
                  </a:lnTo>
                  <a:close/>
                  <a:moveTo>
                    <a:pt x="557" y="813"/>
                  </a:moveTo>
                  <a:lnTo>
                    <a:pt x="557" y="601"/>
                  </a:lnTo>
                  <a:lnTo>
                    <a:pt x="644" y="601"/>
                  </a:lnTo>
                  <a:lnTo>
                    <a:pt x="644" y="813"/>
                  </a:lnTo>
                  <a:lnTo>
                    <a:pt x="557" y="813"/>
                  </a:lnTo>
                  <a:close/>
                  <a:moveTo>
                    <a:pt x="92" y="477"/>
                  </a:moveTo>
                  <a:lnTo>
                    <a:pt x="92" y="260"/>
                  </a:lnTo>
                  <a:lnTo>
                    <a:pt x="179" y="260"/>
                  </a:lnTo>
                  <a:lnTo>
                    <a:pt x="179" y="477"/>
                  </a:lnTo>
                  <a:lnTo>
                    <a:pt x="92" y="477"/>
                  </a:lnTo>
                  <a:close/>
                  <a:moveTo>
                    <a:pt x="249" y="477"/>
                  </a:moveTo>
                  <a:lnTo>
                    <a:pt x="249" y="260"/>
                  </a:lnTo>
                  <a:lnTo>
                    <a:pt x="330" y="260"/>
                  </a:lnTo>
                  <a:lnTo>
                    <a:pt x="330" y="477"/>
                  </a:lnTo>
                  <a:lnTo>
                    <a:pt x="249" y="477"/>
                  </a:lnTo>
                  <a:close/>
                  <a:moveTo>
                    <a:pt x="406" y="477"/>
                  </a:moveTo>
                  <a:lnTo>
                    <a:pt x="406" y="260"/>
                  </a:lnTo>
                  <a:lnTo>
                    <a:pt x="487" y="260"/>
                  </a:lnTo>
                  <a:lnTo>
                    <a:pt x="487" y="477"/>
                  </a:lnTo>
                  <a:lnTo>
                    <a:pt x="406" y="477"/>
                  </a:lnTo>
                  <a:close/>
                  <a:moveTo>
                    <a:pt x="557" y="477"/>
                  </a:moveTo>
                  <a:lnTo>
                    <a:pt x="557" y="260"/>
                  </a:lnTo>
                  <a:lnTo>
                    <a:pt x="644" y="260"/>
                  </a:lnTo>
                  <a:lnTo>
                    <a:pt x="644" y="477"/>
                  </a:lnTo>
                  <a:lnTo>
                    <a:pt x="557" y="477"/>
                  </a:lnTo>
                  <a:close/>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close/>
                </a:path>
              </a:pathLst>
            </a:custGeom>
            <a:solidFill>
              <a:srgbClr val="5A278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0" name="Freeform 66"/>
            <p:cNvSpPr>
              <a:spLocks noEditPoints="1"/>
            </p:cNvSpPr>
            <p:nvPr/>
          </p:nvSpPr>
          <p:spPr bwMode="auto">
            <a:xfrm>
              <a:off x="7985143" y="6256469"/>
              <a:ext cx="428604"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1" name="Freeform 67"/>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2" name="Freeform 68"/>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3" name="Freeform 69"/>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4" name="Freeform 70"/>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5" name="Rectangle 71"/>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6" name="Rectangle 72"/>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7" name="Rectangle 73"/>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8" name="Rectangle 74"/>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9" name="Rectangle 75"/>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0" name="Rectangle 76"/>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1" name="Rectangle 77"/>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2" name="Rectangle 78"/>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3" name="Rectangle 79"/>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4" name="Rectangle 80"/>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5" name="Rectangle 81"/>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6" name="Rectangle 82"/>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7" name="Rectangle 83"/>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8" name="Rectangle 84"/>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9" name="Rectangle 85"/>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0" name="Rectangle 86"/>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1" name="Rectangle 87"/>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2" name="Rectangle 88"/>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3" name="Rectangle 89"/>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4" name="Rectangle 90"/>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5" name="Rectangle 91"/>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6" name="Rectangle 92"/>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7" name="Rectangle 93"/>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8" name="Rectangle 94"/>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9" name="Rectangle 95"/>
            <p:cNvSpPr>
              <a:spLocks noChangeArrowheads="1"/>
            </p:cNvSpPr>
            <p:nvPr/>
          </p:nvSpPr>
          <p:spPr bwMode="auto">
            <a:xfrm>
              <a:off x="7493130" y="5793695"/>
              <a:ext cx="473225" cy="1200384"/>
            </a:xfrm>
            <a:prstGeom prst="rect">
              <a:avLst/>
            </a:prstGeom>
            <a:solidFill>
              <a:srgbClr val="E27C0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0" name="Rectangle 96"/>
            <p:cNvSpPr>
              <a:spLocks noChangeArrowheads="1"/>
            </p:cNvSpPr>
            <p:nvPr/>
          </p:nvSpPr>
          <p:spPr bwMode="auto">
            <a:xfrm>
              <a:off x="7493130" y="5793695"/>
              <a:ext cx="473225" cy="120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1" name="Freeform 97"/>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close/>
                </a:path>
              </a:pathLst>
            </a:cu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2" name="Freeform 98"/>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3" name="Rectangle 99"/>
            <p:cNvSpPr>
              <a:spLocks noChangeArrowheads="1"/>
            </p:cNvSpPr>
            <p:nvPr/>
          </p:nvSpPr>
          <p:spPr bwMode="auto">
            <a:xfrm>
              <a:off x="7426197" y="5790554"/>
              <a:ext cx="66932" cy="1203525"/>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4" name="Rectangle 100"/>
            <p:cNvSpPr>
              <a:spLocks noChangeArrowheads="1"/>
            </p:cNvSpPr>
            <p:nvPr/>
          </p:nvSpPr>
          <p:spPr bwMode="auto">
            <a:xfrm>
              <a:off x="7413281" y="5768043"/>
              <a:ext cx="571862" cy="25652"/>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5" name="Rectangle 101"/>
            <p:cNvSpPr>
              <a:spLocks noChangeArrowheads="1"/>
            </p:cNvSpPr>
            <p:nvPr/>
          </p:nvSpPr>
          <p:spPr bwMode="auto">
            <a:xfrm>
              <a:off x="7413281" y="5753909"/>
              <a:ext cx="571862" cy="25652"/>
            </a:xfrm>
            <a:prstGeom prst="rect">
              <a:avLst/>
            </a:pr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6" name="Rectangle 102"/>
            <p:cNvSpPr>
              <a:spLocks noChangeArrowheads="1"/>
            </p:cNvSpPr>
            <p:nvPr/>
          </p:nvSpPr>
          <p:spPr bwMode="auto">
            <a:xfrm>
              <a:off x="7562998"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7" name="Rectangle 103"/>
            <p:cNvSpPr>
              <a:spLocks noChangeArrowheads="1"/>
            </p:cNvSpPr>
            <p:nvPr/>
          </p:nvSpPr>
          <p:spPr bwMode="auto">
            <a:xfrm>
              <a:off x="7661049"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8" name="Rectangle 104"/>
            <p:cNvSpPr>
              <a:spLocks noChangeArrowheads="1"/>
            </p:cNvSpPr>
            <p:nvPr/>
          </p:nvSpPr>
          <p:spPr bwMode="auto">
            <a:xfrm>
              <a:off x="7759686"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9" name="Rectangle 105"/>
            <p:cNvSpPr>
              <a:spLocks noChangeArrowheads="1"/>
            </p:cNvSpPr>
            <p:nvPr/>
          </p:nvSpPr>
          <p:spPr bwMode="auto">
            <a:xfrm>
              <a:off x="7858324"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0" name="Rectangle 106"/>
            <p:cNvSpPr>
              <a:spLocks noChangeArrowheads="1"/>
            </p:cNvSpPr>
            <p:nvPr/>
          </p:nvSpPr>
          <p:spPr bwMode="auto">
            <a:xfrm>
              <a:off x="7562998"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1" name="Rectangle 107"/>
            <p:cNvSpPr>
              <a:spLocks noChangeArrowheads="1"/>
            </p:cNvSpPr>
            <p:nvPr/>
          </p:nvSpPr>
          <p:spPr bwMode="auto">
            <a:xfrm>
              <a:off x="7661049"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2" name="Rectangle 108"/>
            <p:cNvSpPr>
              <a:spLocks noChangeArrowheads="1"/>
            </p:cNvSpPr>
            <p:nvPr/>
          </p:nvSpPr>
          <p:spPr bwMode="auto">
            <a:xfrm>
              <a:off x="7759686"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3" name="Rectangle 109"/>
            <p:cNvSpPr>
              <a:spLocks noChangeArrowheads="1"/>
            </p:cNvSpPr>
            <p:nvPr/>
          </p:nvSpPr>
          <p:spPr bwMode="auto">
            <a:xfrm>
              <a:off x="7858324"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4" name="Rectangle 110"/>
            <p:cNvSpPr>
              <a:spLocks noChangeArrowheads="1"/>
            </p:cNvSpPr>
            <p:nvPr/>
          </p:nvSpPr>
          <p:spPr bwMode="auto">
            <a:xfrm>
              <a:off x="7562998"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5" name="Rectangle 111"/>
            <p:cNvSpPr>
              <a:spLocks noChangeArrowheads="1"/>
            </p:cNvSpPr>
            <p:nvPr/>
          </p:nvSpPr>
          <p:spPr bwMode="auto">
            <a:xfrm>
              <a:off x="7661049"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6" name="Rectangle 112"/>
            <p:cNvSpPr>
              <a:spLocks noChangeArrowheads="1"/>
            </p:cNvSpPr>
            <p:nvPr/>
          </p:nvSpPr>
          <p:spPr bwMode="auto">
            <a:xfrm>
              <a:off x="7759686"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7" name="Rectangle 113"/>
            <p:cNvSpPr>
              <a:spLocks noChangeArrowheads="1"/>
            </p:cNvSpPr>
            <p:nvPr/>
          </p:nvSpPr>
          <p:spPr bwMode="auto">
            <a:xfrm>
              <a:off x="7858324"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8" name="Rectangle 114"/>
            <p:cNvSpPr>
              <a:spLocks noChangeArrowheads="1"/>
            </p:cNvSpPr>
            <p:nvPr/>
          </p:nvSpPr>
          <p:spPr bwMode="auto">
            <a:xfrm>
              <a:off x="7562998"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9" name="Rectangle 115"/>
            <p:cNvSpPr>
              <a:spLocks noChangeArrowheads="1"/>
            </p:cNvSpPr>
            <p:nvPr/>
          </p:nvSpPr>
          <p:spPr bwMode="auto">
            <a:xfrm>
              <a:off x="7661049"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0" name="Rectangle 116"/>
            <p:cNvSpPr>
              <a:spLocks noChangeArrowheads="1"/>
            </p:cNvSpPr>
            <p:nvPr/>
          </p:nvSpPr>
          <p:spPr bwMode="auto">
            <a:xfrm>
              <a:off x="7759686"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1" name="Rectangle 117"/>
            <p:cNvSpPr>
              <a:spLocks noChangeArrowheads="1"/>
            </p:cNvSpPr>
            <p:nvPr/>
          </p:nvSpPr>
          <p:spPr bwMode="auto">
            <a:xfrm>
              <a:off x="7858324"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2" name="Rectangle 118"/>
            <p:cNvSpPr>
              <a:spLocks noChangeArrowheads="1"/>
            </p:cNvSpPr>
            <p:nvPr/>
          </p:nvSpPr>
          <p:spPr bwMode="auto">
            <a:xfrm>
              <a:off x="7562998"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3" name="Rectangle 119"/>
            <p:cNvSpPr>
              <a:spLocks noChangeArrowheads="1"/>
            </p:cNvSpPr>
            <p:nvPr/>
          </p:nvSpPr>
          <p:spPr bwMode="auto">
            <a:xfrm>
              <a:off x="7661049"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4" name="Rectangle 120"/>
            <p:cNvSpPr>
              <a:spLocks noChangeArrowheads="1"/>
            </p:cNvSpPr>
            <p:nvPr/>
          </p:nvSpPr>
          <p:spPr bwMode="auto">
            <a:xfrm>
              <a:off x="7759686"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5" name="Rectangle 121"/>
            <p:cNvSpPr>
              <a:spLocks noChangeArrowheads="1"/>
            </p:cNvSpPr>
            <p:nvPr/>
          </p:nvSpPr>
          <p:spPr bwMode="auto">
            <a:xfrm>
              <a:off x="7858324"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6" name="Rectangle 122"/>
            <p:cNvSpPr>
              <a:spLocks noChangeArrowheads="1"/>
            </p:cNvSpPr>
            <p:nvPr/>
          </p:nvSpPr>
          <p:spPr bwMode="auto">
            <a:xfrm>
              <a:off x="7562998"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7" name="Rectangle 123"/>
            <p:cNvSpPr>
              <a:spLocks noChangeArrowheads="1"/>
            </p:cNvSpPr>
            <p:nvPr/>
          </p:nvSpPr>
          <p:spPr bwMode="auto">
            <a:xfrm>
              <a:off x="7661049"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8" name="Rectangle 124"/>
            <p:cNvSpPr>
              <a:spLocks noChangeArrowheads="1"/>
            </p:cNvSpPr>
            <p:nvPr/>
          </p:nvSpPr>
          <p:spPr bwMode="auto">
            <a:xfrm>
              <a:off x="7759686"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9" name="Rectangle 125"/>
            <p:cNvSpPr>
              <a:spLocks noChangeArrowheads="1"/>
            </p:cNvSpPr>
            <p:nvPr/>
          </p:nvSpPr>
          <p:spPr bwMode="auto">
            <a:xfrm>
              <a:off x="7858324"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20" name="Group 219"/>
          <p:cNvGrpSpPr/>
          <p:nvPr/>
        </p:nvGrpSpPr>
        <p:grpSpPr>
          <a:xfrm>
            <a:off x="8241761" y="5329482"/>
            <a:ext cx="1654628" cy="267629"/>
            <a:chOff x="3713163" y="1598613"/>
            <a:chExt cx="1236663" cy="200025"/>
          </a:xfrm>
        </p:grpSpPr>
        <p:sp>
          <p:nvSpPr>
            <p:cNvPr id="221"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2"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cxnSp>
        <p:nvCxnSpPr>
          <p:cNvPr id="223" name="Straight Arrow Connector 222"/>
          <p:cNvCxnSpPr/>
          <p:nvPr/>
        </p:nvCxnSpPr>
        <p:spPr>
          <a:xfrm flipH="1">
            <a:off x="7412269" y="5463295"/>
            <a:ext cx="731520" cy="1"/>
          </a:xfrm>
          <a:prstGeom prst="straightConnector1">
            <a:avLst/>
          </a:prstGeom>
          <a:noFill/>
          <a:ln w="34925" cap="flat" cmpd="sng" algn="ctr">
            <a:solidFill>
              <a:srgbClr val="F79646"/>
            </a:solidFill>
            <a:prstDash val="solid"/>
            <a:headEnd type="triangle"/>
            <a:tailEnd type="triangle"/>
          </a:ln>
          <a:effectLst>
            <a:outerShdw blurRad="40000" dist="23000" dir="5400000" rotWithShape="0">
              <a:srgbClr val="000000">
                <a:alpha val="35000"/>
              </a:srgbClr>
            </a:outerShdw>
          </a:effectLst>
        </p:spPr>
      </p:cxnSp>
      <p:grpSp>
        <p:nvGrpSpPr>
          <p:cNvPr id="225" name="Group 224"/>
          <p:cNvGrpSpPr/>
          <p:nvPr/>
        </p:nvGrpSpPr>
        <p:grpSpPr>
          <a:xfrm>
            <a:off x="2072952" y="2735262"/>
            <a:ext cx="1554485" cy="974265"/>
            <a:chOff x="3756366" y="5128570"/>
            <a:chExt cx="1554485" cy="974265"/>
          </a:xfrm>
        </p:grpSpPr>
        <p:sp>
          <p:nvSpPr>
            <p:cNvPr id="226" name="Freeform 20"/>
            <p:cNvSpPr>
              <a:spLocks/>
            </p:cNvSpPr>
            <p:nvPr/>
          </p:nvSpPr>
          <p:spPr bwMode="auto">
            <a:xfrm>
              <a:off x="3756366" y="5128570"/>
              <a:ext cx="1554485" cy="974265"/>
            </a:xfrm>
            <a:custGeom>
              <a:avLst/>
              <a:gdLst>
                <a:gd name="T0" fmla="*/ 1536 w 1536"/>
                <a:gd name="T1" fmla="*/ 781 h 960"/>
                <a:gd name="T2" fmla="*/ 1359 w 1536"/>
                <a:gd name="T3" fmla="*/ 602 h 960"/>
                <a:gd name="T4" fmla="*/ 1337 w 1536"/>
                <a:gd name="T5" fmla="*/ 604 h 960"/>
                <a:gd name="T6" fmla="*/ 1354 w 1536"/>
                <a:gd name="T7" fmla="*/ 478 h 960"/>
                <a:gd name="T8" fmla="*/ 880 w 1536"/>
                <a:gd name="T9" fmla="*/ 0 h 960"/>
                <a:gd name="T10" fmla="*/ 430 w 1536"/>
                <a:gd name="T11" fmla="*/ 326 h 960"/>
                <a:gd name="T12" fmla="*/ 325 w 1536"/>
                <a:gd name="T13" fmla="*/ 308 h 960"/>
                <a:gd name="T14" fmla="*/ 0 w 1536"/>
                <a:gd name="T15" fmla="*/ 634 h 960"/>
                <a:gd name="T16" fmla="*/ 325 w 1536"/>
                <a:gd name="T17" fmla="*/ 960 h 960"/>
                <a:gd name="T18" fmla="*/ 325 w 1536"/>
                <a:gd name="T19" fmla="*/ 960 h 960"/>
                <a:gd name="T20" fmla="*/ 325 w 1536"/>
                <a:gd name="T21" fmla="*/ 960 h 960"/>
                <a:gd name="T22" fmla="*/ 1373 w 1536"/>
                <a:gd name="T23" fmla="*/ 960 h 960"/>
                <a:gd name="T24" fmla="*/ 1373 w 1536"/>
                <a:gd name="T25" fmla="*/ 960 h 960"/>
                <a:gd name="T26" fmla="*/ 1536 w 1536"/>
                <a:gd name="T27" fmla="*/ 781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6" h="960">
                  <a:moveTo>
                    <a:pt x="1536" y="781"/>
                  </a:moveTo>
                  <a:cubicBezTo>
                    <a:pt x="1536" y="683"/>
                    <a:pt x="1457" y="602"/>
                    <a:pt x="1359" y="602"/>
                  </a:cubicBezTo>
                  <a:cubicBezTo>
                    <a:pt x="1351" y="602"/>
                    <a:pt x="1344" y="603"/>
                    <a:pt x="1337" y="604"/>
                  </a:cubicBezTo>
                  <a:cubicBezTo>
                    <a:pt x="1348" y="564"/>
                    <a:pt x="1354" y="521"/>
                    <a:pt x="1354" y="478"/>
                  </a:cubicBezTo>
                  <a:cubicBezTo>
                    <a:pt x="1354" y="214"/>
                    <a:pt x="1142" y="0"/>
                    <a:pt x="880" y="0"/>
                  </a:cubicBezTo>
                  <a:cubicBezTo>
                    <a:pt x="671" y="0"/>
                    <a:pt x="493" y="137"/>
                    <a:pt x="430" y="326"/>
                  </a:cubicBezTo>
                  <a:cubicBezTo>
                    <a:pt x="397" y="314"/>
                    <a:pt x="362" y="308"/>
                    <a:pt x="325" y="308"/>
                  </a:cubicBezTo>
                  <a:cubicBezTo>
                    <a:pt x="146" y="308"/>
                    <a:pt x="0" y="454"/>
                    <a:pt x="0" y="634"/>
                  </a:cubicBezTo>
                  <a:cubicBezTo>
                    <a:pt x="0" y="814"/>
                    <a:pt x="146" y="960"/>
                    <a:pt x="325" y="960"/>
                  </a:cubicBezTo>
                  <a:cubicBezTo>
                    <a:pt x="325" y="960"/>
                    <a:pt x="325" y="960"/>
                    <a:pt x="325" y="960"/>
                  </a:cubicBezTo>
                  <a:lnTo>
                    <a:pt x="325" y="960"/>
                  </a:lnTo>
                  <a:lnTo>
                    <a:pt x="1373" y="960"/>
                  </a:lnTo>
                  <a:lnTo>
                    <a:pt x="1373" y="960"/>
                  </a:lnTo>
                  <a:cubicBezTo>
                    <a:pt x="1464" y="952"/>
                    <a:pt x="1536" y="875"/>
                    <a:pt x="1536" y="781"/>
                  </a:cubicBezTo>
                  <a:close/>
                </a:path>
              </a:pathLst>
            </a:custGeom>
            <a:solidFill>
              <a:schemeClr val="accent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endParaRPr>
            </a:p>
          </p:txBody>
        </p:sp>
        <p:sp>
          <p:nvSpPr>
            <p:cNvPr id="227" name="Rectangle 77"/>
            <p:cNvSpPr>
              <a:spLocks noChangeArrowheads="1"/>
            </p:cNvSpPr>
            <p:nvPr/>
          </p:nvSpPr>
          <p:spPr bwMode="auto">
            <a:xfrm>
              <a:off x="3965137" y="5540998"/>
              <a:ext cx="11369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0" i="0" u="none" strike="noStrike" kern="0" cap="none" spc="0" normalizeH="0" baseline="0" noProof="0" dirty="0">
                  <a:ln>
                    <a:noFill/>
                  </a:ln>
                  <a:gradFill>
                    <a:gsLst>
                      <a:gs pos="5439">
                        <a:srgbClr val="F8F8F8"/>
                      </a:gs>
                      <a:gs pos="10000">
                        <a:srgbClr val="F8F8F8"/>
                      </a:gs>
                    </a:gsLst>
                    <a:lin ang="5400000" scaled="0"/>
                  </a:gradFill>
                  <a:effectLst/>
                  <a:uLnTx/>
                  <a:uFillTx/>
                  <a:latin typeface="+mn-lt"/>
                </a:rPr>
                <a:t>VNet 1</a:t>
              </a:r>
            </a:p>
          </p:txBody>
        </p:sp>
      </p:grpSp>
      <p:grpSp>
        <p:nvGrpSpPr>
          <p:cNvPr id="229" name="Group 228"/>
          <p:cNvGrpSpPr/>
          <p:nvPr/>
        </p:nvGrpSpPr>
        <p:grpSpPr>
          <a:xfrm>
            <a:off x="396552" y="4046997"/>
            <a:ext cx="1554485" cy="974265"/>
            <a:chOff x="3756366" y="5128570"/>
            <a:chExt cx="1554485" cy="974265"/>
          </a:xfrm>
        </p:grpSpPr>
        <p:sp>
          <p:nvSpPr>
            <p:cNvPr id="230" name="Freeform 20"/>
            <p:cNvSpPr>
              <a:spLocks/>
            </p:cNvSpPr>
            <p:nvPr/>
          </p:nvSpPr>
          <p:spPr bwMode="auto">
            <a:xfrm>
              <a:off x="3756366" y="5128570"/>
              <a:ext cx="1554485" cy="974265"/>
            </a:xfrm>
            <a:custGeom>
              <a:avLst/>
              <a:gdLst>
                <a:gd name="T0" fmla="*/ 1536 w 1536"/>
                <a:gd name="T1" fmla="*/ 781 h 960"/>
                <a:gd name="T2" fmla="*/ 1359 w 1536"/>
                <a:gd name="T3" fmla="*/ 602 h 960"/>
                <a:gd name="T4" fmla="*/ 1337 w 1536"/>
                <a:gd name="T5" fmla="*/ 604 h 960"/>
                <a:gd name="T6" fmla="*/ 1354 w 1536"/>
                <a:gd name="T7" fmla="*/ 478 h 960"/>
                <a:gd name="T8" fmla="*/ 880 w 1536"/>
                <a:gd name="T9" fmla="*/ 0 h 960"/>
                <a:gd name="T10" fmla="*/ 430 w 1536"/>
                <a:gd name="T11" fmla="*/ 326 h 960"/>
                <a:gd name="T12" fmla="*/ 325 w 1536"/>
                <a:gd name="T13" fmla="*/ 308 h 960"/>
                <a:gd name="T14" fmla="*/ 0 w 1536"/>
                <a:gd name="T15" fmla="*/ 634 h 960"/>
                <a:gd name="T16" fmla="*/ 325 w 1536"/>
                <a:gd name="T17" fmla="*/ 960 h 960"/>
                <a:gd name="T18" fmla="*/ 325 w 1536"/>
                <a:gd name="T19" fmla="*/ 960 h 960"/>
                <a:gd name="T20" fmla="*/ 325 w 1536"/>
                <a:gd name="T21" fmla="*/ 960 h 960"/>
                <a:gd name="T22" fmla="*/ 1373 w 1536"/>
                <a:gd name="T23" fmla="*/ 960 h 960"/>
                <a:gd name="T24" fmla="*/ 1373 w 1536"/>
                <a:gd name="T25" fmla="*/ 960 h 960"/>
                <a:gd name="T26" fmla="*/ 1536 w 1536"/>
                <a:gd name="T27" fmla="*/ 781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6" h="960">
                  <a:moveTo>
                    <a:pt x="1536" y="781"/>
                  </a:moveTo>
                  <a:cubicBezTo>
                    <a:pt x="1536" y="683"/>
                    <a:pt x="1457" y="602"/>
                    <a:pt x="1359" y="602"/>
                  </a:cubicBezTo>
                  <a:cubicBezTo>
                    <a:pt x="1351" y="602"/>
                    <a:pt x="1344" y="603"/>
                    <a:pt x="1337" y="604"/>
                  </a:cubicBezTo>
                  <a:cubicBezTo>
                    <a:pt x="1348" y="564"/>
                    <a:pt x="1354" y="521"/>
                    <a:pt x="1354" y="478"/>
                  </a:cubicBezTo>
                  <a:cubicBezTo>
                    <a:pt x="1354" y="214"/>
                    <a:pt x="1142" y="0"/>
                    <a:pt x="880" y="0"/>
                  </a:cubicBezTo>
                  <a:cubicBezTo>
                    <a:pt x="671" y="0"/>
                    <a:pt x="493" y="137"/>
                    <a:pt x="430" y="326"/>
                  </a:cubicBezTo>
                  <a:cubicBezTo>
                    <a:pt x="397" y="314"/>
                    <a:pt x="362" y="308"/>
                    <a:pt x="325" y="308"/>
                  </a:cubicBezTo>
                  <a:cubicBezTo>
                    <a:pt x="146" y="308"/>
                    <a:pt x="0" y="454"/>
                    <a:pt x="0" y="634"/>
                  </a:cubicBezTo>
                  <a:cubicBezTo>
                    <a:pt x="0" y="814"/>
                    <a:pt x="146" y="960"/>
                    <a:pt x="325" y="960"/>
                  </a:cubicBezTo>
                  <a:cubicBezTo>
                    <a:pt x="325" y="960"/>
                    <a:pt x="325" y="960"/>
                    <a:pt x="325" y="960"/>
                  </a:cubicBezTo>
                  <a:lnTo>
                    <a:pt x="325" y="960"/>
                  </a:lnTo>
                  <a:lnTo>
                    <a:pt x="1373" y="960"/>
                  </a:lnTo>
                  <a:lnTo>
                    <a:pt x="1373" y="960"/>
                  </a:lnTo>
                  <a:cubicBezTo>
                    <a:pt x="1464" y="952"/>
                    <a:pt x="1536" y="875"/>
                    <a:pt x="1536" y="781"/>
                  </a:cubicBezTo>
                  <a:close/>
                </a:path>
              </a:pathLst>
            </a:custGeom>
            <a:solidFill>
              <a:schemeClr val="accent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endParaRPr>
            </a:p>
          </p:txBody>
        </p:sp>
        <p:sp>
          <p:nvSpPr>
            <p:cNvPr id="231" name="Rectangle 77"/>
            <p:cNvSpPr>
              <a:spLocks noChangeArrowheads="1"/>
            </p:cNvSpPr>
            <p:nvPr/>
          </p:nvSpPr>
          <p:spPr bwMode="auto">
            <a:xfrm>
              <a:off x="3965137" y="5540998"/>
              <a:ext cx="11369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0" i="0" u="none" strike="noStrike" kern="0" cap="none" spc="0" normalizeH="0" baseline="0" noProof="0" dirty="0">
                  <a:ln>
                    <a:noFill/>
                  </a:ln>
                  <a:gradFill>
                    <a:gsLst>
                      <a:gs pos="5439">
                        <a:srgbClr val="F8F8F8"/>
                      </a:gs>
                      <a:gs pos="10000">
                        <a:srgbClr val="F8F8F8"/>
                      </a:gs>
                    </a:gsLst>
                    <a:lin ang="5400000" scaled="0"/>
                  </a:gradFill>
                  <a:effectLst/>
                  <a:uLnTx/>
                  <a:uFillTx/>
                  <a:latin typeface="+mn-lt"/>
                </a:rPr>
                <a:t>VNet 2</a:t>
              </a:r>
            </a:p>
          </p:txBody>
        </p:sp>
      </p:grpSp>
      <p:grpSp>
        <p:nvGrpSpPr>
          <p:cNvPr id="232" name="Group 231"/>
          <p:cNvGrpSpPr/>
          <p:nvPr/>
        </p:nvGrpSpPr>
        <p:grpSpPr>
          <a:xfrm>
            <a:off x="2103437" y="5494797"/>
            <a:ext cx="1554485" cy="974265"/>
            <a:chOff x="3756366" y="5128570"/>
            <a:chExt cx="1554485" cy="974265"/>
          </a:xfrm>
        </p:grpSpPr>
        <p:sp>
          <p:nvSpPr>
            <p:cNvPr id="233" name="Freeform 20"/>
            <p:cNvSpPr>
              <a:spLocks/>
            </p:cNvSpPr>
            <p:nvPr/>
          </p:nvSpPr>
          <p:spPr bwMode="auto">
            <a:xfrm>
              <a:off x="3756366" y="5128570"/>
              <a:ext cx="1554485" cy="974265"/>
            </a:xfrm>
            <a:custGeom>
              <a:avLst/>
              <a:gdLst>
                <a:gd name="T0" fmla="*/ 1536 w 1536"/>
                <a:gd name="T1" fmla="*/ 781 h 960"/>
                <a:gd name="T2" fmla="*/ 1359 w 1536"/>
                <a:gd name="T3" fmla="*/ 602 h 960"/>
                <a:gd name="T4" fmla="*/ 1337 w 1536"/>
                <a:gd name="T5" fmla="*/ 604 h 960"/>
                <a:gd name="T6" fmla="*/ 1354 w 1536"/>
                <a:gd name="T7" fmla="*/ 478 h 960"/>
                <a:gd name="T8" fmla="*/ 880 w 1536"/>
                <a:gd name="T9" fmla="*/ 0 h 960"/>
                <a:gd name="T10" fmla="*/ 430 w 1536"/>
                <a:gd name="T11" fmla="*/ 326 h 960"/>
                <a:gd name="T12" fmla="*/ 325 w 1536"/>
                <a:gd name="T13" fmla="*/ 308 h 960"/>
                <a:gd name="T14" fmla="*/ 0 w 1536"/>
                <a:gd name="T15" fmla="*/ 634 h 960"/>
                <a:gd name="T16" fmla="*/ 325 w 1536"/>
                <a:gd name="T17" fmla="*/ 960 h 960"/>
                <a:gd name="T18" fmla="*/ 325 w 1536"/>
                <a:gd name="T19" fmla="*/ 960 h 960"/>
                <a:gd name="T20" fmla="*/ 325 w 1536"/>
                <a:gd name="T21" fmla="*/ 960 h 960"/>
                <a:gd name="T22" fmla="*/ 1373 w 1536"/>
                <a:gd name="T23" fmla="*/ 960 h 960"/>
                <a:gd name="T24" fmla="*/ 1373 w 1536"/>
                <a:gd name="T25" fmla="*/ 960 h 960"/>
                <a:gd name="T26" fmla="*/ 1536 w 1536"/>
                <a:gd name="T27" fmla="*/ 781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6" h="960">
                  <a:moveTo>
                    <a:pt x="1536" y="781"/>
                  </a:moveTo>
                  <a:cubicBezTo>
                    <a:pt x="1536" y="683"/>
                    <a:pt x="1457" y="602"/>
                    <a:pt x="1359" y="602"/>
                  </a:cubicBezTo>
                  <a:cubicBezTo>
                    <a:pt x="1351" y="602"/>
                    <a:pt x="1344" y="603"/>
                    <a:pt x="1337" y="604"/>
                  </a:cubicBezTo>
                  <a:cubicBezTo>
                    <a:pt x="1348" y="564"/>
                    <a:pt x="1354" y="521"/>
                    <a:pt x="1354" y="478"/>
                  </a:cubicBezTo>
                  <a:cubicBezTo>
                    <a:pt x="1354" y="214"/>
                    <a:pt x="1142" y="0"/>
                    <a:pt x="880" y="0"/>
                  </a:cubicBezTo>
                  <a:cubicBezTo>
                    <a:pt x="671" y="0"/>
                    <a:pt x="493" y="137"/>
                    <a:pt x="430" y="326"/>
                  </a:cubicBezTo>
                  <a:cubicBezTo>
                    <a:pt x="397" y="314"/>
                    <a:pt x="362" y="308"/>
                    <a:pt x="325" y="308"/>
                  </a:cubicBezTo>
                  <a:cubicBezTo>
                    <a:pt x="146" y="308"/>
                    <a:pt x="0" y="454"/>
                    <a:pt x="0" y="634"/>
                  </a:cubicBezTo>
                  <a:cubicBezTo>
                    <a:pt x="0" y="814"/>
                    <a:pt x="146" y="960"/>
                    <a:pt x="325" y="960"/>
                  </a:cubicBezTo>
                  <a:cubicBezTo>
                    <a:pt x="325" y="960"/>
                    <a:pt x="325" y="960"/>
                    <a:pt x="325" y="960"/>
                  </a:cubicBezTo>
                  <a:lnTo>
                    <a:pt x="325" y="960"/>
                  </a:lnTo>
                  <a:lnTo>
                    <a:pt x="1373" y="960"/>
                  </a:lnTo>
                  <a:lnTo>
                    <a:pt x="1373" y="960"/>
                  </a:lnTo>
                  <a:cubicBezTo>
                    <a:pt x="1464" y="952"/>
                    <a:pt x="1536" y="875"/>
                    <a:pt x="1536" y="781"/>
                  </a:cubicBezTo>
                  <a:close/>
                </a:path>
              </a:pathLst>
            </a:custGeom>
            <a:solidFill>
              <a:schemeClr val="accent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endParaRPr>
            </a:p>
          </p:txBody>
        </p:sp>
        <p:sp>
          <p:nvSpPr>
            <p:cNvPr id="234" name="Rectangle 77"/>
            <p:cNvSpPr>
              <a:spLocks noChangeArrowheads="1"/>
            </p:cNvSpPr>
            <p:nvPr/>
          </p:nvSpPr>
          <p:spPr bwMode="auto">
            <a:xfrm>
              <a:off x="3965137" y="5540998"/>
              <a:ext cx="11369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0" i="0" u="none" strike="noStrike" kern="0" cap="none" spc="0" normalizeH="0" baseline="0" noProof="0" dirty="0">
                  <a:ln>
                    <a:noFill/>
                  </a:ln>
                  <a:gradFill>
                    <a:gsLst>
                      <a:gs pos="5439">
                        <a:srgbClr val="F8F8F8"/>
                      </a:gs>
                      <a:gs pos="10000">
                        <a:srgbClr val="F8F8F8"/>
                      </a:gs>
                    </a:gsLst>
                    <a:lin ang="5400000" scaled="0"/>
                  </a:gradFill>
                  <a:effectLst/>
                  <a:uLnTx/>
                  <a:uFillTx/>
                  <a:latin typeface="+mn-lt"/>
                </a:rPr>
                <a:t>VNet 3</a:t>
              </a:r>
            </a:p>
          </p:txBody>
        </p:sp>
      </p:grpSp>
      <p:cxnSp>
        <p:nvCxnSpPr>
          <p:cNvPr id="235" name="Straight Arrow Connector 234"/>
          <p:cNvCxnSpPr/>
          <p:nvPr/>
        </p:nvCxnSpPr>
        <p:spPr>
          <a:xfrm flipH="1">
            <a:off x="1975534" y="4593009"/>
            <a:ext cx="2589349" cy="3684"/>
          </a:xfrm>
          <a:prstGeom prst="straightConnector1">
            <a:avLst/>
          </a:prstGeom>
          <a:ln w="50800">
            <a:solidFill>
              <a:schemeClr val="accent6">
                <a:shade val="95000"/>
                <a:satMod val="150000"/>
                <a:alpha val="89000"/>
              </a:schemeClr>
            </a:solidFill>
            <a:headEnd type="triangle"/>
            <a:tailEnd type="triangle"/>
          </a:ln>
        </p:spPr>
        <p:style>
          <a:lnRef idx="3">
            <a:schemeClr val="accent6"/>
          </a:lnRef>
          <a:fillRef idx="0">
            <a:schemeClr val="accent6"/>
          </a:fillRef>
          <a:effectRef idx="2">
            <a:schemeClr val="accent6"/>
          </a:effectRef>
          <a:fontRef idx="minor">
            <a:schemeClr val="tx1"/>
          </a:fontRef>
        </p:style>
      </p:cxnSp>
      <p:cxnSp>
        <p:nvCxnSpPr>
          <p:cNvPr id="237" name="Straight Arrow Connector 236"/>
          <p:cNvCxnSpPr/>
          <p:nvPr/>
        </p:nvCxnSpPr>
        <p:spPr>
          <a:xfrm flipH="1" flipV="1">
            <a:off x="3751643" y="3549753"/>
            <a:ext cx="800673" cy="790004"/>
          </a:xfrm>
          <a:prstGeom prst="straightConnector1">
            <a:avLst/>
          </a:prstGeom>
          <a:ln w="50800">
            <a:solidFill>
              <a:schemeClr val="accent6">
                <a:shade val="95000"/>
                <a:satMod val="150000"/>
                <a:alpha val="89000"/>
              </a:schemeClr>
            </a:solidFill>
            <a:headEnd type="triangle"/>
            <a:tailEnd type="triangle"/>
          </a:ln>
        </p:spPr>
        <p:style>
          <a:lnRef idx="3">
            <a:schemeClr val="accent6"/>
          </a:lnRef>
          <a:fillRef idx="0">
            <a:schemeClr val="accent6"/>
          </a:fillRef>
          <a:effectRef idx="2">
            <a:schemeClr val="accent6"/>
          </a:effectRef>
          <a:fontRef idx="minor">
            <a:schemeClr val="tx1"/>
          </a:fontRef>
        </p:style>
      </p:cxnSp>
      <p:cxnSp>
        <p:nvCxnSpPr>
          <p:cNvPr id="238" name="Straight Arrow Connector 237"/>
          <p:cNvCxnSpPr/>
          <p:nvPr/>
        </p:nvCxnSpPr>
        <p:spPr>
          <a:xfrm flipH="1">
            <a:off x="3627438" y="4828757"/>
            <a:ext cx="890456" cy="1117996"/>
          </a:xfrm>
          <a:prstGeom prst="straightConnector1">
            <a:avLst/>
          </a:prstGeom>
          <a:ln w="50800">
            <a:solidFill>
              <a:schemeClr val="accent6">
                <a:shade val="95000"/>
                <a:satMod val="150000"/>
                <a:alpha val="89000"/>
              </a:schemeClr>
            </a:solidFill>
            <a:headEnd type="triangle"/>
            <a:tailEnd type="triangle"/>
          </a:ln>
        </p:spPr>
        <p:style>
          <a:lnRef idx="3">
            <a:schemeClr val="accent6"/>
          </a:lnRef>
          <a:fillRef idx="0">
            <a:schemeClr val="accent6"/>
          </a:fillRef>
          <a:effectRef idx="2">
            <a:schemeClr val="accent6"/>
          </a:effectRef>
          <a:fontRef idx="minor">
            <a:schemeClr val="tx1"/>
          </a:fontRef>
        </p:style>
      </p:cxnSp>
      <p:sp>
        <p:nvSpPr>
          <p:cNvPr id="240" name="TextBox 239"/>
          <p:cNvSpPr txBox="1"/>
          <p:nvPr/>
        </p:nvSpPr>
        <p:spPr>
          <a:xfrm>
            <a:off x="2255837" y="4030662"/>
            <a:ext cx="1826334" cy="461665"/>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VNet Peering</a:t>
            </a:r>
          </a:p>
        </p:txBody>
      </p:sp>
      <p:grpSp>
        <p:nvGrpSpPr>
          <p:cNvPr id="241" name="Group 240"/>
          <p:cNvGrpSpPr/>
          <p:nvPr/>
        </p:nvGrpSpPr>
        <p:grpSpPr>
          <a:xfrm>
            <a:off x="198437" y="2278062"/>
            <a:ext cx="1077651" cy="621349"/>
            <a:chOff x="720986" y="2506662"/>
            <a:chExt cx="1077651" cy="621349"/>
          </a:xfrm>
        </p:grpSpPr>
        <p:sp>
          <p:nvSpPr>
            <p:cNvPr id="242" name="Freeform 5"/>
            <p:cNvSpPr>
              <a:spLocks/>
            </p:cNvSpPr>
            <p:nvPr/>
          </p:nvSpPr>
          <p:spPr bwMode="auto">
            <a:xfrm>
              <a:off x="720986" y="2506662"/>
              <a:ext cx="1077651" cy="617212"/>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3" name="Freeform 5"/>
            <p:cNvSpPr>
              <a:spLocks/>
            </p:cNvSpPr>
            <p:nvPr/>
          </p:nvSpPr>
          <p:spPr bwMode="auto">
            <a:xfrm>
              <a:off x="792508" y="2538330"/>
              <a:ext cx="939087" cy="589681"/>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71029823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Securing Internet-Bound Traffic</a:t>
            </a:r>
          </a:p>
        </p:txBody>
      </p:sp>
      <p:sp>
        <p:nvSpPr>
          <p:cNvPr id="2" name="Text Placeholder 1"/>
          <p:cNvSpPr>
            <a:spLocks noGrp="1"/>
          </p:cNvSpPr>
          <p:nvPr>
            <p:ph type="body" sz="quarter" idx="10"/>
          </p:nvPr>
        </p:nvSpPr>
        <p:spPr/>
        <p:txBody>
          <a:bodyPr/>
          <a:lstStyle/>
          <a:p>
            <a:r>
              <a:rPr lang="en-US" sz="2800" dirty="0">
                <a:solidFill>
                  <a:schemeClr val="tx1"/>
                </a:solidFill>
                <a:latin typeface="+mn-lt"/>
              </a:rPr>
              <a:t>Force Internet-bound traffic to an on-premises site</a:t>
            </a:r>
          </a:p>
          <a:p>
            <a:pPr lvl="1"/>
            <a:r>
              <a:rPr lang="en-US" sz="2000" dirty="0">
                <a:solidFill>
                  <a:schemeClr val="tx1"/>
                </a:solidFill>
                <a:latin typeface="+mn-lt"/>
              </a:rPr>
              <a:t>Auditing and inspecting Internet traffic</a:t>
            </a:r>
          </a:p>
          <a:p>
            <a:pPr lvl="1"/>
            <a:endParaRPr lang="en-US" sz="2000" dirty="0">
              <a:solidFill>
                <a:schemeClr val="tx1"/>
              </a:solidFill>
              <a:latin typeface="+mn-lt"/>
            </a:endParaRPr>
          </a:p>
          <a:p>
            <a:r>
              <a:rPr lang="en-US" sz="2800" dirty="0">
                <a:solidFill>
                  <a:schemeClr val="tx1"/>
                </a:solidFill>
                <a:latin typeface="+mn-lt"/>
              </a:rPr>
              <a:t>Set default site on Azure VPN or advertise default route via BGP</a:t>
            </a:r>
            <a:endParaRPr lang="en-US" sz="2000" dirty="0"/>
          </a:p>
        </p:txBody>
      </p:sp>
      <p:sp>
        <p:nvSpPr>
          <p:cNvPr id="4" name="Rounded Rectangle 3"/>
          <p:cNvSpPr/>
          <p:nvPr/>
        </p:nvSpPr>
        <p:spPr>
          <a:xfrm>
            <a:off x="7376817" y="4218069"/>
            <a:ext cx="4784197" cy="1991068"/>
          </a:xfrm>
          <a:prstGeom prst="roundRect">
            <a:avLst>
              <a:gd name="adj" fmla="val 7613"/>
            </a:avLst>
          </a:prstGeom>
          <a:solidFill>
            <a:srgbClr val="00188F"/>
          </a:solidFill>
          <a:ln/>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 name="TextBox 4"/>
          <p:cNvSpPr txBox="1"/>
          <p:nvPr/>
        </p:nvSpPr>
        <p:spPr>
          <a:xfrm>
            <a:off x="8738614" y="6144186"/>
            <a:ext cx="2167561" cy="461606"/>
          </a:xfrm>
          <a:prstGeom prst="rect">
            <a:avLst/>
          </a:prstGeom>
          <a:noFill/>
        </p:spPr>
        <p:txBody>
          <a:bodyPr wrap="none" rtlCol="0">
            <a:spAutoFit/>
          </a:bodyPr>
          <a:lstStyle/>
          <a:p>
            <a:pPr marL="0" marR="0" lvl="0" indent="0"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Virtual Network</a:t>
            </a:r>
          </a:p>
        </p:txBody>
      </p:sp>
      <p:sp>
        <p:nvSpPr>
          <p:cNvPr id="6" name="TextBox 5"/>
          <p:cNvSpPr txBox="1"/>
          <p:nvPr/>
        </p:nvSpPr>
        <p:spPr>
          <a:xfrm>
            <a:off x="8419486" y="5716936"/>
            <a:ext cx="893310" cy="443140"/>
          </a:xfrm>
          <a:prstGeom prst="rect">
            <a:avLst/>
          </a:prstGeom>
          <a:noFill/>
        </p:spPr>
        <p:txBody>
          <a:bodyPr wrap="square" lIns="0" tIns="0" rIns="0" bIns="0" rtlCol="0" anchor="ctr">
            <a:spAutoFit/>
          </a:bodyPr>
          <a:lstStyle/>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rPr>
              <a:t>Backend</a:t>
            </a:r>
          </a:p>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rPr>
              <a:t>10.3/16</a:t>
            </a:r>
          </a:p>
        </p:txBody>
      </p:sp>
      <p:sp>
        <p:nvSpPr>
          <p:cNvPr id="7" name="TextBox 6"/>
          <p:cNvSpPr txBox="1"/>
          <p:nvPr/>
        </p:nvSpPr>
        <p:spPr>
          <a:xfrm>
            <a:off x="9460661" y="5709186"/>
            <a:ext cx="886518" cy="443140"/>
          </a:xfrm>
          <a:prstGeom prst="rect">
            <a:avLst/>
          </a:prstGeom>
          <a:noFill/>
        </p:spPr>
        <p:txBody>
          <a:bodyPr wrap="square" lIns="0" tIns="0" rIns="0" bIns="0" rtlCol="0" anchor="ctr">
            <a:spAutoFit/>
          </a:bodyPr>
          <a:lstStyle/>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rPr>
              <a:t>Mid-tier</a:t>
            </a:r>
          </a:p>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rPr>
              <a:t>10.2/16</a:t>
            </a:r>
          </a:p>
        </p:txBody>
      </p:sp>
      <p:sp>
        <p:nvSpPr>
          <p:cNvPr id="8" name="TextBox 7"/>
          <p:cNvSpPr txBox="1"/>
          <p:nvPr/>
        </p:nvSpPr>
        <p:spPr>
          <a:xfrm>
            <a:off x="10965157" y="5716518"/>
            <a:ext cx="893310" cy="443140"/>
          </a:xfrm>
          <a:prstGeom prst="rect">
            <a:avLst/>
          </a:prstGeom>
          <a:noFill/>
        </p:spPr>
        <p:txBody>
          <a:bodyPr wrap="square" lIns="0" tIns="0" rIns="0" bIns="0" rtlCol="0" anchor="ctr">
            <a:spAutoFit/>
          </a:bodyPr>
          <a:lstStyle/>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rPr>
              <a:t>Frontend</a:t>
            </a:r>
          </a:p>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rPr>
              <a:t>10.1/16</a:t>
            </a:r>
          </a:p>
        </p:txBody>
      </p:sp>
      <p:grpSp>
        <p:nvGrpSpPr>
          <p:cNvPr id="9" name="Group 8"/>
          <p:cNvGrpSpPr/>
          <p:nvPr/>
        </p:nvGrpSpPr>
        <p:grpSpPr>
          <a:xfrm>
            <a:off x="7484093" y="4793496"/>
            <a:ext cx="742191" cy="740134"/>
            <a:chOff x="2915928" y="2972963"/>
            <a:chExt cx="822960" cy="828366"/>
          </a:xfrm>
        </p:grpSpPr>
        <p:sp>
          <p:nvSpPr>
            <p:cNvPr id="10" name="Oval 9"/>
            <p:cNvSpPr/>
            <p:nvPr/>
          </p:nvSpPr>
          <p:spPr bwMode="auto">
            <a:xfrm>
              <a:off x="2915928" y="2972963"/>
              <a:ext cx="822960" cy="822960"/>
            </a:xfrm>
            <a:prstGeom prst="ellipse">
              <a:avLst/>
            </a:prstGeom>
            <a:solidFill>
              <a:srgbClr val="FFFFFF"/>
            </a:solidFill>
            <a:ln w="762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3200" b="0" i="0" u="none" strike="noStrike" kern="0" cap="none" spc="-50" normalizeH="0" baseline="0" noProof="0" dirty="0">
                <a:ln>
                  <a:noFill/>
                </a:ln>
                <a:solidFill>
                  <a:sysClr val="windowText" lastClr="000000"/>
                </a:solidFill>
                <a:effectLst/>
                <a:uLnTx/>
                <a:uFillTx/>
                <a:latin typeface="Calibri"/>
              </a:endParaRPr>
            </a:p>
          </p:txBody>
        </p:sp>
        <p:sp>
          <p:nvSpPr>
            <p:cNvPr id="11" name="Freeform 52"/>
            <p:cNvSpPr>
              <a:spLocks noEditPoints="1"/>
            </p:cNvSpPr>
            <p:nvPr/>
          </p:nvSpPr>
          <p:spPr bwMode="auto">
            <a:xfrm>
              <a:off x="3127123" y="3048625"/>
              <a:ext cx="400570" cy="284882"/>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rgbClr val="4F81BD"/>
            </a:solidFill>
            <a:ln>
              <a:noFill/>
            </a:ln>
            <a:extLst/>
          </p:spPr>
          <p:txBody>
            <a:bodyPr vert="horz" wrap="square" lIns="91428" tIns="45714" rIns="91428" bIns="45714" numCol="1"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2" name="TextBox 11"/>
            <p:cNvSpPr txBox="1"/>
            <p:nvPr/>
          </p:nvSpPr>
          <p:spPr>
            <a:xfrm>
              <a:off x="3038190" y="3367356"/>
              <a:ext cx="578438" cy="433973"/>
            </a:xfrm>
            <a:prstGeom prst="rect">
              <a:avLst/>
            </a:prstGeom>
            <a:noFill/>
          </p:spPr>
          <p:txBody>
            <a:bodyPr wrap="square" lIns="0" tIns="0" rIns="0" bIns="0" rtlCol="0">
              <a:spAutoFit/>
            </a:bodyPr>
            <a:lstStyle/>
            <a:p>
              <a:pPr marL="0" marR="0" lvl="0" indent="0" algn="ctr" defTabSz="914309" eaLnBrk="1" fontAlgn="auto" latinLnBrk="0" hangingPunct="1">
                <a:lnSpc>
                  <a:spcPct val="9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Calibri"/>
                </a:rPr>
                <a:t>VPN GW</a:t>
              </a:r>
            </a:p>
          </p:txBody>
        </p:sp>
      </p:grpSp>
      <p:grpSp>
        <p:nvGrpSpPr>
          <p:cNvPr id="13" name="Group 12"/>
          <p:cNvGrpSpPr/>
          <p:nvPr/>
        </p:nvGrpSpPr>
        <p:grpSpPr>
          <a:xfrm>
            <a:off x="10965157" y="4552116"/>
            <a:ext cx="893310" cy="1172607"/>
            <a:chOff x="6027733" y="2131654"/>
            <a:chExt cx="660349" cy="866811"/>
          </a:xfrm>
        </p:grpSpPr>
        <p:sp>
          <p:nvSpPr>
            <p:cNvPr id="14" name="Rounded Rectangle 13"/>
            <p:cNvSpPr/>
            <p:nvPr/>
          </p:nvSpPr>
          <p:spPr bwMode="auto">
            <a:xfrm>
              <a:off x="6027733" y="2131654"/>
              <a:ext cx="660349" cy="866811"/>
            </a:xfrm>
            <a:prstGeom prst="roundRect">
              <a:avLst>
                <a:gd name="adj" fmla="val 10259"/>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3200" b="0" i="0" u="none" strike="noStrike" kern="0" cap="none" spc="-50" normalizeH="0" baseline="0" noProof="0" dirty="0">
                <a:ln>
                  <a:noFill/>
                </a:ln>
                <a:solidFill>
                  <a:sysClr val="windowText" lastClr="000000"/>
                </a:solidFill>
                <a:effectLst/>
                <a:uLnTx/>
                <a:uFillTx/>
                <a:latin typeface="Calibri"/>
              </a:endParaRPr>
            </a:p>
          </p:txBody>
        </p:sp>
        <p:grpSp>
          <p:nvGrpSpPr>
            <p:cNvPr id="15" name="Group 14"/>
            <p:cNvGrpSpPr/>
            <p:nvPr/>
          </p:nvGrpSpPr>
          <p:grpSpPr>
            <a:xfrm>
              <a:off x="6093279" y="2187723"/>
              <a:ext cx="529256" cy="754672"/>
              <a:chOff x="4045739" y="2177015"/>
              <a:chExt cx="529256" cy="754672"/>
            </a:xfrm>
          </p:grpSpPr>
          <p:pic>
            <p:nvPicPr>
              <p:cNvPr id="16" name="Picture 1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18" name="Picture 1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19" name="Picture 1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grpSp>
        <p:nvGrpSpPr>
          <p:cNvPr id="20" name="Group 19"/>
          <p:cNvGrpSpPr/>
          <p:nvPr/>
        </p:nvGrpSpPr>
        <p:grpSpPr>
          <a:xfrm>
            <a:off x="9455395" y="4542094"/>
            <a:ext cx="893310" cy="1172607"/>
            <a:chOff x="5111286" y="2128637"/>
            <a:chExt cx="660349" cy="866811"/>
          </a:xfrm>
        </p:grpSpPr>
        <p:sp>
          <p:nvSpPr>
            <p:cNvPr id="21" name="Rounded Rectangle 20"/>
            <p:cNvSpPr/>
            <p:nvPr/>
          </p:nvSpPr>
          <p:spPr bwMode="auto">
            <a:xfrm>
              <a:off x="5111286" y="2128637"/>
              <a:ext cx="660349" cy="866811"/>
            </a:xfrm>
            <a:prstGeom prst="roundRect">
              <a:avLst>
                <a:gd name="adj" fmla="val 10259"/>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3200" b="0" i="0" u="none" strike="noStrike" kern="0" cap="none" spc="-50" normalizeH="0" baseline="0" noProof="0" dirty="0">
                <a:ln>
                  <a:noFill/>
                </a:ln>
                <a:solidFill>
                  <a:sysClr val="windowText" lastClr="000000"/>
                </a:solidFill>
                <a:effectLst/>
                <a:uLnTx/>
                <a:uFillTx/>
                <a:latin typeface="Calibri"/>
              </a:endParaRPr>
            </a:p>
          </p:txBody>
        </p:sp>
        <p:grpSp>
          <p:nvGrpSpPr>
            <p:cNvPr id="22" name="Group 21"/>
            <p:cNvGrpSpPr/>
            <p:nvPr/>
          </p:nvGrpSpPr>
          <p:grpSpPr>
            <a:xfrm>
              <a:off x="5176832" y="2184706"/>
              <a:ext cx="529256" cy="754672"/>
              <a:chOff x="4045739" y="2177015"/>
              <a:chExt cx="529256" cy="754672"/>
            </a:xfrm>
          </p:grpSpPr>
          <p:pic>
            <p:nvPicPr>
              <p:cNvPr id="23" name="Picture 22"/>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24" name="Picture 23"/>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25" name="Picture 2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grpSp>
        <p:nvGrpSpPr>
          <p:cNvPr id="26" name="Group 25"/>
          <p:cNvGrpSpPr/>
          <p:nvPr/>
        </p:nvGrpSpPr>
        <p:grpSpPr>
          <a:xfrm>
            <a:off x="8419486" y="4542094"/>
            <a:ext cx="893310" cy="1172607"/>
            <a:chOff x="3981473" y="2128637"/>
            <a:chExt cx="660349" cy="866811"/>
          </a:xfrm>
        </p:grpSpPr>
        <p:sp>
          <p:nvSpPr>
            <p:cNvPr id="27" name="Rounded Rectangle 26"/>
            <p:cNvSpPr/>
            <p:nvPr/>
          </p:nvSpPr>
          <p:spPr bwMode="auto">
            <a:xfrm>
              <a:off x="3981473" y="2128637"/>
              <a:ext cx="660349" cy="866811"/>
            </a:xfrm>
            <a:prstGeom prst="roundRect">
              <a:avLst>
                <a:gd name="adj" fmla="val 10259"/>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3200" b="0" i="0" u="none" strike="noStrike" kern="0" cap="none" spc="-50" normalizeH="0" baseline="0" noProof="0" dirty="0">
                <a:ln>
                  <a:noFill/>
                </a:ln>
                <a:solidFill>
                  <a:sysClr val="windowText" lastClr="000000"/>
                </a:solidFill>
                <a:effectLst/>
                <a:uLnTx/>
                <a:uFillTx/>
                <a:latin typeface="Calibri"/>
              </a:endParaRPr>
            </a:p>
          </p:txBody>
        </p:sp>
        <p:grpSp>
          <p:nvGrpSpPr>
            <p:cNvPr id="28" name="Group 27"/>
            <p:cNvGrpSpPr/>
            <p:nvPr/>
          </p:nvGrpSpPr>
          <p:grpSpPr>
            <a:xfrm>
              <a:off x="4047019" y="2184706"/>
              <a:ext cx="529256" cy="754672"/>
              <a:chOff x="4045739" y="2177015"/>
              <a:chExt cx="529256" cy="754672"/>
            </a:xfrm>
          </p:grpSpPr>
          <p:pic>
            <p:nvPicPr>
              <p:cNvPr id="29" name="Picture 2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703087"/>
                <a:ext cx="529256" cy="228600"/>
              </a:xfrm>
              <a:prstGeom prst="roundRect">
                <a:avLst>
                  <a:gd name="adj" fmla="val 11234"/>
                </a:avLst>
              </a:prstGeom>
              <a:solidFill>
                <a:srgbClr val="1F497D"/>
              </a:solidFill>
              <a:ln w="63500">
                <a:noFill/>
              </a:ln>
              <a:effectLst/>
            </p:spPr>
          </p:pic>
          <p:pic>
            <p:nvPicPr>
              <p:cNvPr id="30" name="Picture 2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440051"/>
                <a:ext cx="529256" cy="228600"/>
              </a:xfrm>
              <a:prstGeom prst="roundRect">
                <a:avLst>
                  <a:gd name="adj" fmla="val 11234"/>
                </a:avLst>
              </a:prstGeom>
              <a:solidFill>
                <a:srgbClr val="1F497D"/>
              </a:solidFill>
              <a:ln w="63500">
                <a:noFill/>
              </a:ln>
              <a:effectLst/>
            </p:spPr>
          </p:pic>
          <p:pic>
            <p:nvPicPr>
              <p:cNvPr id="31" name="Picture 3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045739" y="2177015"/>
                <a:ext cx="529256" cy="228600"/>
              </a:xfrm>
              <a:prstGeom prst="roundRect">
                <a:avLst>
                  <a:gd name="adj" fmla="val 11234"/>
                </a:avLst>
              </a:prstGeom>
              <a:solidFill>
                <a:srgbClr val="1F497D"/>
              </a:solidFill>
              <a:ln w="63500">
                <a:noFill/>
              </a:ln>
              <a:effectLst/>
            </p:spPr>
          </p:pic>
        </p:grpSp>
      </p:grpSp>
      <p:sp>
        <p:nvSpPr>
          <p:cNvPr id="32" name="Left-Right Arrow 31"/>
          <p:cNvSpPr/>
          <p:nvPr/>
        </p:nvSpPr>
        <p:spPr>
          <a:xfrm rot="5400000">
            <a:off x="10810707" y="3755589"/>
            <a:ext cx="1202208" cy="348816"/>
          </a:xfrm>
          <a:prstGeom prst="leftRightArrow">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nvGrpSpPr>
          <p:cNvPr id="33" name="Group 32"/>
          <p:cNvGrpSpPr/>
          <p:nvPr/>
        </p:nvGrpSpPr>
        <p:grpSpPr>
          <a:xfrm>
            <a:off x="10742322" y="2037037"/>
            <a:ext cx="1338978" cy="1236985"/>
            <a:chOff x="1441498" y="2335312"/>
            <a:chExt cx="1209154" cy="1117050"/>
          </a:xfrm>
        </p:grpSpPr>
        <p:sp>
          <p:nvSpPr>
            <p:cNvPr id="34" name="Oval 33"/>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4F81BD"/>
              </a:solid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defTabSz="914008" eaLnBrk="1" fontAlgn="base" latinLnBrk="0" hangingPunct="1">
                <a:lnSpc>
                  <a:spcPct val="90000"/>
                </a:lnSpc>
                <a:spcBef>
                  <a:spcPct val="0"/>
                </a:spcBef>
                <a:spcAft>
                  <a:spcPct val="0"/>
                </a:spcAft>
                <a:buClrTx/>
                <a:buSzTx/>
                <a:buFontTx/>
                <a:buNone/>
                <a:tabLst/>
                <a:defRPr/>
              </a:pPr>
              <a:endParaRPr kumimoji="0" lang="en-US" sz="3600" b="0" i="0" u="none" strike="noStrike" kern="0" cap="none" spc="-50" normalizeH="0" baseline="0" noProof="0" dirty="0">
                <a:ln>
                  <a:noFill/>
                </a:ln>
                <a:gradFill>
                  <a:gsLst>
                    <a:gs pos="36283">
                      <a:srgbClr val="505050"/>
                    </a:gs>
                    <a:gs pos="28000">
                      <a:srgbClr val="505050"/>
                    </a:gs>
                  </a:gsLst>
                  <a:lin ang="5400000" scaled="0"/>
                </a:gradFill>
                <a:effectLst/>
                <a:uLnTx/>
                <a:uFillTx/>
                <a:latin typeface="Calibri"/>
              </a:endParaRPr>
            </a:p>
          </p:txBody>
        </p:sp>
        <p:sp>
          <p:nvSpPr>
            <p:cNvPr id="35" name="Freeform 34"/>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1F497D"/>
            </a:solidFill>
            <a:ln>
              <a:noFill/>
            </a:ln>
            <a:extLst/>
          </p:spPr>
          <p:txBody>
            <a:bodyPr vert="horz" wrap="square" lIns="91428" tIns="45714" rIns="91428" bIns="45714" numCol="1" anchor="t" anchorCtr="0" compatLnSpc="1">
              <a:prstTxWarp prst="textNoShape">
                <a:avLst/>
              </a:prstTxWarp>
            </a:bodyPr>
            <a:lstStyle/>
            <a:p>
              <a:pPr marL="0" marR="0" lvl="0" indent="0" defTabSz="93241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rgbClr val="00188F"/>
                </a:solidFill>
                <a:effectLst/>
                <a:uLnTx/>
                <a:uFillTx/>
                <a:latin typeface="Calibri"/>
              </a:endParaRPr>
            </a:p>
          </p:txBody>
        </p:sp>
        <p:sp>
          <p:nvSpPr>
            <p:cNvPr id="36" name="TextBox 35"/>
            <p:cNvSpPr txBox="1"/>
            <p:nvPr/>
          </p:nvSpPr>
          <p:spPr>
            <a:xfrm>
              <a:off x="1441498" y="2804059"/>
              <a:ext cx="1209154" cy="566915"/>
            </a:xfrm>
            <a:prstGeom prst="rect">
              <a:avLst/>
            </a:prstGeom>
            <a:noFill/>
          </p:spPr>
          <p:txBody>
            <a:bodyPr wrap="none" lIns="182857" tIns="146285" rIns="182857" bIns="146285" rtlCol="0" anchor="ctr">
              <a:spAutoFit/>
            </a:bodyPr>
            <a:lstStyle/>
            <a:p>
              <a:pPr marL="0" marR="0" lvl="0" indent="0" algn="ctr" defTabSz="932410" eaLnBrk="1" fontAlgn="auto" latinLnBrk="0" hangingPunct="1">
                <a:lnSpc>
                  <a:spcPct val="90000"/>
                </a:lnSpc>
                <a:spcBef>
                  <a:spcPts val="0"/>
                </a:spcBef>
                <a:spcAft>
                  <a:spcPts val="0"/>
                </a:spcAft>
                <a:buClrTx/>
                <a:buSzTx/>
                <a:buFontTx/>
                <a:buNone/>
                <a:tabLst/>
                <a:defRPr/>
              </a:pPr>
              <a:r>
                <a:rPr kumimoji="0" lang="en-US" sz="2400" b="0" i="0" u="none" strike="noStrike" kern="0" cap="none" spc="-50" normalizeH="0" baseline="0" noProof="0" dirty="0">
                  <a:ln>
                    <a:noFill/>
                  </a:ln>
                  <a:solidFill>
                    <a:srgbClr val="00188F"/>
                  </a:solidFill>
                  <a:effectLst/>
                  <a:uLnTx/>
                  <a:uFillTx/>
                  <a:latin typeface="Calibri"/>
                </a:rPr>
                <a:t>Internet</a:t>
              </a:r>
            </a:p>
          </p:txBody>
        </p:sp>
      </p:grpSp>
      <p:sp>
        <p:nvSpPr>
          <p:cNvPr id="37" name="Left-Right Arrow 36"/>
          <p:cNvSpPr/>
          <p:nvPr/>
        </p:nvSpPr>
        <p:spPr>
          <a:xfrm rot="5400000">
            <a:off x="7098924" y="3905830"/>
            <a:ext cx="1561248" cy="214091"/>
          </a:xfrm>
          <a:prstGeom prst="leftRightArrow">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nvGrpSpPr>
          <p:cNvPr id="38" name="Group 37"/>
          <p:cNvGrpSpPr/>
          <p:nvPr/>
        </p:nvGrpSpPr>
        <p:grpSpPr>
          <a:xfrm>
            <a:off x="7874960" y="2050176"/>
            <a:ext cx="453693" cy="1114472"/>
            <a:chOff x="10520791" y="5710226"/>
            <a:chExt cx="813223" cy="1100576"/>
          </a:xfrm>
        </p:grpSpPr>
        <p:sp>
          <p:nvSpPr>
            <p:cNvPr id="39" name="Rectangle 5"/>
            <p:cNvSpPr>
              <a:spLocks noChangeArrowheads="1"/>
            </p:cNvSpPr>
            <p:nvPr/>
          </p:nvSpPr>
          <p:spPr bwMode="auto">
            <a:xfrm>
              <a:off x="10520791" y="5710226"/>
              <a:ext cx="813223" cy="1100576"/>
            </a:xfrm>
            <a:prstGeom prst="rect">
              <a:avLst/>
            </a:prstGeom>
            <a:solidFill>
              <a:srgbClr val="00B0F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0"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1"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2"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3"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4"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5"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6"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47"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grpSp>
        <p:nvGrpSpPr>
          <p:cNvPr id="48" name="Group 47"/>
          <p:cNvGrpSpPr/>
          <p:nvPr/>
        </p:nvGrpSpPr>
        <p:grpSpPr>
          <a:xfrm>
            <a:off x="7574886" y="1870773"/>
            <a:ext cx="478930" cy="1176462"/>
            <a:chOff x="10520791" y="5710226"/>
            <a:chExt cx="813223" cy="1100576"/>
          </a:xfrm>
        </p:grpSpPr>
        <p:sp>
          <p:nvSpPr>
            <p:cNvPr id="49" name="Rectangle 5"/>
            <p:cNvSpPr>
              <a:spLocks noChangeArrowheads="1"/>
            </p:cNvSpPr>
            <p:nvPr/>
          </p:nvSpPr>
          <p:spPr bwMode="auto">
            <a:xfrm>
              <a:off x="10520791" y="5710226"/>
              <a:ext cx="813223" cy="1100576"/>
            </a:xfrm>
            <a:prstGeom prst="rect">
              <a:avLst/>
            </a:prstGeom>
            <a:solidFill>
              <a:srgbClr val="008EC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0"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1"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2"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3"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4"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5"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6"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57"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sp>
        <p:nvSpPr>
          <p:cNvPr id="58" name="TextBox 57"/>
          <p:cNvSpPr txBox="1"/>
          <p:nvPr/>
        </p:nvSpPr>
        <p:spPr>
          <a:xfrm>
            <a:off x="7130053" y="1012880"/>
            <a:ext cx="1744935" cy="830891"/>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On Premises</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Calibri"/>
              </a:rPr>
              <a:t>Default Site</a:t>
            </a:r>
          </a:p>
        </p:txBody>
      </p:sp>
      <p:cxnSp>
        <p:nvCxnSpPr>
          <p:cNvPr id="59" name="Elbow Connector 58"/>
          <p:cNvCxnSpPr>
            <a:stCxn id="60" idx="1"/>
            <a:endCxn id="39" idx="2"/>
          </p:cNvCxnSpPr>
          <p:nvPr/>
        </p:nvCxnSpPr>
        <p:spPr>
          <a:xfrm rot="5400000" flipH="1">
            <a:off x="8194990" y="3071463"/>
            <a:ext cx="1128364" cy="1314734"/>
          </a:xfrm>
          <a:prstGeom prst="bentConnector3">
            <a:avLst>
              <a:gd name="adj1" fmla="val 20829"/>
            </a:avLst>
          </a:prstGeom>
          <a:noFill/>
          <a:ln w="38100" cap="flat" cmpd="sng" algn="ctr">
            <a:solidFill>
              <a:schemeClr val="accent1">
                <a:lumMod val="60000"/>
                <a:lumOff val="40000"/>
              </a:schemeClr>
            </a:solidFill>
            <a:prstDash val="solid"/>
            <a:headEnd type="triangle"/>
            <a:tailEnd type="triangle"/>
          </a:ln>
          <a:effectLst>
            <a:outerShdw blurRad="40000" dist="23000" dir="5400000" rotWithShape="0">
              <a:srgbClr val="000000">
                <a:alpha val="35000"/>
              </a:srgbClr>
            </a:outerShdw>
          </a:effectLst>
        </p:spPr>
      </p:cxnSp>
      <p:sp>
        <p:nvSpPr>
          <p:cNvPr id="60" name="Right Brace 59"/>
          <p:cNvSpPr/>
          <p:nvPr/>
        </p:nvSpPr>
        <p:spPr>
          <a:xfrm rot="16200000">
            <a:off x="9288956" y="3448212"/>
            <a:ext cx="238088" cy="1927695"/>
          </a:xfrm>
          <a:prstGeom prst="rightBrace">
            <a:avLst>
              <a:gd name="adj1" fmla="val 8333"/>
              <a:gd name="adj2" fmla="val 50443"/>
            </a:avLst>
          </a:prstGeom>
          <a:noFill/>
          <a:ln w="38100" cap="flat" cmpd="sng" algn="ctr">
            <a:solidFill>
              <a:srgbClr val="F79646"/>
            </a:solidFill>
            <a:prstDash val="solid"/>
          </a:ln>
          <a:effectLst>
            <a:outerShdw blurRad="40000" dist="23000" dir="5400000" rotWithShape="0">
              <a:srgbClr val="000000">
                <a:alpha val="35000"/>
              </a:srgbClr>
            </a:outerShdw>
          </a:effectLst>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cxnSp>
        <p:nvCxnSpPr>
          <p:cNvPr id="61" name="Elbow Connector 91"/>
          <p:cNvCxnSpPr>
            <a:stCxn id="34" idx="2"/>
          </p:cNvCxnSpPr>
          <p:nvPr/>
        </p:nvCxnSpPr>
        <p:spPr>
          <a:xfrm flipH="1" flipV="1">
            <a:off x="8302591" y="2625961"/>
            <a:ext cx="2490730" cy="29568"/>
          </a:xfrm>
          <a:prstGeom prst="straightConnector1">
            <a:avLst/>
          </a:prstGeom>
          <a:noFill/>
          <a:ln w="38100" cap="flat" cmpd="sng" algn="ctr">
            <a:solidFill>
              <a:schemeClr val="accent1">
                <a:lumMod val="60000"/>
                <a:lumOff val="40000"/>
              </a:schemeClr>
            </a:solidFill>
            <a:prstDash val="solid"/>
            <a:headEnd type="triangle"/>
            <a:tailEnd type="triangle"/>
          </a:ln>
          <a:effectLst>
            <a:outerShdw blurRad="40000" dist="23000" dir="5400000" rotWithShape="0">
              <a:srgbClr val="000000">
                <a:alpha val="35000"/>
              </a:srgbClr>
            </a:outerShdw>
          </a:effectLst>
        </p:spPr>
      </p:cxnSp>
      <p:cxnSp>
        <p:nvCxnSpPr>
          <p:cNvPr id="62" name="Elbow Connector 61"/>
          <p:cNvCxnSpPr>
            <a:stCxn id="39" idx="2"/>
            <a:endCxn id="39" idx="3"/>
          </p:cNvCxnSpPr>
          <p:nvPr/>
        </p:nvCxnSpPr>
        <p:spPr>
          <a:xfrm rot="5400000" flipH="1" flipV="1">
            <a:off x="7936611" y="2772610"/>
            <a:ext cx="557236" cy="226846"/>
          </a:xfrm>
          <a:prstGeom prst="bentConnector4">
            <a:avLst>
              <a:gd name="adj1" fmla="val 5741"/>
              <a:gd name="adj2" fmla="val -598"/>
            </a:avLst>
          </a:prstGeom>
          <a:noFill/>
          <a:ln w="38100" cap="flat" cmpd="sng" algn="ctr">
            <a:solidFill>
              <a:sysClr val="windowText" lastClr="000000"/>
            </a:solidFill>
            <a:prstDash val="sysDot"/>
            <a:headEnd type="none"/>
            <a:tailEnd type="none"/>
          </a:ln>
          <a:effectLst>
            <a:outerShdw blurRad="40000" dist="23000" dir="5400000" rotWithShape="0">
              <a:srgbClr val="000000">
                <a:alpha val="35000"/>
              </a:srgbClr>
            </a:outerShdw>
          </a:effectLst>
        </p:spPr>
      </p:cxnSp>
      <p:cxnSp>
        <p:nvCxnSpPr>
          <p:cNvPr id="63" name="Elbow Connector 91"/>
          <p:cNvCxnSpPr>
            <a:stCxn id="36" idx="1"/>
          </p:cNvCxnSpPr>
          <p:nvPr/>
        </p:nvCxnSpPr>
        <p:spPr>
          <a:xfrm flipH="1">
            <a:off x="9531384" y="2870004"/>
            <a:ext cx="1210938" cy="1398418"/>
          </a:xfrm>
          <a:prstGeom prst="straightConnector1">
            <a:avLst/>
          </a:prstGeom>
          <a:noFill/>
          <a:ln w="38100" cap="flat" cmpd="sng" algn="ctr">
            <a:solidFill>
              <a:schemeClr val="accent2"/>
            </a:solidFill>
            <a:prstDash val="sysDash"/>
            <a:headEnd type="triangle"/>
            <a:tailEnd type="triangle"/>
          </a:ln>
          <a:effectLst>
            <a:outerShdw blurRad="40000" dist="23000" dir="5400000" rotWithShape="0">
              <a:srgbClr val="000000">
                <a:alpha val="35000"/>
              </a:srgbClr>
            </a:outerShdw>
          </a:effectLst>
        </p:spPr>
      </p:cxnSp>
      <p:grpSp>
        <p:nvGrpSpPr>
          <p:cNvPr id="64" name="Group 63"/>
          <p:cNvGrpSpPr/>
          <p:nvPr/>
        </p:nvGrpSpPr>
        <p:grpSpPr>
          <a:xfrm rot="2144009">
            <a:off x="10090501" y="3240825"/>
            <a:ext cx="371096" cy="371096"/>
            <a:chOff x="4687755" y="2457342"/>
            <a:chExt cx="608869" cy="608869"/>
          </a:xfrm>
          <a:solidFill>
            <a:srgbClr val="FF3399"/>
          </a:solidFill>
        </p:grpSpPr>
        <p:sp>
          <p:nvSpPr>
            <p:cNvPr id="65" name="Rectangle 64"/>
            <p:cNvSpPr/>
            <p:nvPr/>
          </p:nvSpPr>
          <p:spPr bwMode="auto">
            <a:xfrm rot="18900000">
              <a:off x="4922338"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3200" b="0" i="0" u="none" strike="noStrike" kern="0" cap="none" spc="-50" normalizeH="0" baseline="0" noProof="0" dirty="0">
                <a:ln>
                  <a:noFill/>
                </a:ln>
                <a:solidFill>
                  <a:sysClr val="windowText" lastClr="000000"/>
                </a:solidFill>
                <a:effectLst/>
                <a:uLnTx/>
                <a:uFillTx/>
                <a:latin typeface="Calibri"/>
              </a:endParaRPr>
            </a:p>
          </p:txBody>
        </p:sp>
        <p:sp>
          <p:nvSpPr>
            <p:cNvPr id="66" name="Rectangle 65"/>
            <p:cNvSpPr/>
            <p:nvPr/>
          </p:nvSpPr>
          <p:spPr bwMode="auto">
            <a:xfrm rot="2700000">
              <a:off x="4922340"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14008" eaLnBrk="1" fontAlgn="base" latinLnBrk="0" hangingPunct="1">
                <a:lnSpc>
                  <a:spcPct val="90000"/>
                </a:lnSpc>
                <a:spcBef>
                  <a:spcPct val="0"/>
                </a:spcBef>
                <a:spcAft>
                  <a:spcPct val="0"/>
                </a:spcAft>
                <a:buClrTx/>
                <a:buSzTx/>
                <a:buFontTx/>
                <a:buNone/>
                <a:tabLst/>
                <a:defRPr/>
              </a:pPr>
              <a:endParaRPr kumimoji="0" lang="en-US" sz="3200" b="0" i="0" u="none" strike="noStrike" kern="0" cap="none" spc="-50" normalizeH="0" baseline="0" noProof="0" dirty="0">
                <a:ln>
                  <a:noFill/>
                </a:ln>
                <a:solidFill>
                  <a:sysClr val="windowText" lastClr="000000"/>
                </a:solidFill>
                <a:effectLst/>
                <a:uLnTx/>
                <a:uFillTx/>
                <a:latin typeface="Calibri"/>
              </a:endParaRPr>
            </a:p>
          </p:txBody>
        </p:sp>
      </p:grpSp>
      <p:sp>
        <p:nvSpPr>
          <p:cNvPr id="67" name="TextBox 66"/>
          <p:cNvSpPr txBox="1"/>
          <p:nvPr/>
        </p:nvSpPr>
        <p:spPr>
          <a:xfrm>
            <a:off x="7099316" y="3374835"/>
            <a:ext cx="729595" cy="707796"/>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S2S</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VPNs</a:t>
            </a:r>
          </a:p>
        </p:txBody>
      </p:sp>
      <p:sp>
        <p:nvSpPr>
          <p:cNvPr id="68" name="TextBox 67"/>
          <p:cNvSpPr txBox="1"/>
          <p:nvPr/>
        </p:nvSpPr>
        <p:spPr>
          <a:xfrm>
            <a:off x="8114967" y="3305070"/>
            <a:ext cx="1913292" cy="707796"/>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Forced Tunneled</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via S2S VPN</a:t>
            </a:r>
          </a:p>
        </p:txBody>
      </p:sp>
      <p:sp>
        <p:nvSpPr>
          <p:cNvPr id="69" name="TextBox 68"/>
          <p:cNvSpPr txBox="1"/>
          <p:nvPr/>
        </p:nvSpPr>
        <p:spPr>
          <a:xfrm>
            <a:off x="10785961" y="3201565"/>
            <a:ext cx="1030856" cy="400059"/>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Internet</a:t>
            </a:r>
          </a:p>
        </p:txBody>
      </p:sp>
      <p:grpSp>
        <p:nvGrpSpPr>
          <p:cNvPr id="71" name="Group 70"/>
          <p:cNvGrpSpPr/>
          <p:nvPr/>
        </p:nvGrpSpPr>
        <p:grpSpPr>
          <a:xfrm>
            <a:off x="6416447" y="2487218"/>
            <a:ext cx="453693" cy="1114472"/>
            <a:chOff x="10520791" y="5710226"/>
            <a:chExt cx="813223" cy="1100576"/>
          </a:xfrm>
        </p:grpSpPr>
        <p:sp>
          <p:nvSpPr>
            <p:cNvPr id="72" name="Rectangle 5"/>
            <p:cNvSpPr>
              <a:spLocks noChangeArrowheads="1"/>
            </p:cNvSpPr>
            <p:nvPr/>
          </p:nvSpPr>
          <p:spPr bwMode="auto">
            <a:xfrm>
              <a:off x="10520791" y="5710226"/>
              <a:ext cx="813223" cy="1100576"/>
            </a:xfrm>
            <a:prstGeom prst="rect">
              <a:avLst/>
            </a:prstGeom>
            <a:solidFill>
              <a:srgbClr val="00B0F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73"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74"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75"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76"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77"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78"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79"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0"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grpSp>
        <p:nvGrpSpPr>
          <p:cNvPr id="81" name="Group 80"/>
          <p:cNvGrpSpPr/>
          <p:nvPr/>
        </p:nvGrpSpPr>
        <p:grpSpPr>
          <a:xfrm>
            <a:off x="6116373" y="2307815"/>
            <a:ext cx="478930" cy="1176462"/>
            <a:chOff x="10520791" y="5710226"/>
            <a:chExt cx="813223" cy="1100576"/>
          </a:xfrm>
        </p:grpSpPr>
        <p:sp>
          <p:nvSpPr>
            <p:cNvPr id="82" name="Rectangle 5"/>
            <p:cNvSpPr>
              <a:spLocks noChangeArrowheads="1"/>
            </p:cNvSpPr>
            <p:nvPr/>
          </p:nvSpPr>
          <p:spPr bwMode="auto">
            <a:xfrm>
              <a:off x="10520791" y="5710226"/>
              <a:ext cx="813223" cy="1100576"/>
            </a:xfrm>
            <a:prstGeom prst="rect">
              <a:avLst/>
            </a:prstGeom>
            <a:solidFill>
              <a:srgbClr val="008EC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3"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4"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5"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6"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7"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8"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89"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90"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sp>
        <p:nvSpPr>
          <p:cNvPr id="92" name="Left-Right Arrow 91"/>
          <p:cNvSpPr/>
          <p:nvPr/>
        </p:nvSpPr>
        <p:spPr>
          <a:xfrm rot="3421290">
            <a:off x="6557674" y="4160692"/>
            <a:ext cx="1405030" cy="144482"/>
          </a:xfrm>
          <a:prstGeom prst="leftRightArrow">
            <a:avLst/>
          </a:prstGeom>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93" name="TextBox 92"/>
          <p:cNvSpPr txBox="1"/>
          <p:nvPr/>
        </p:nvSpPr>
        <p:spPr>
          <a:xfrm>
            <a:off x="5703327" y="1611842"/>
            <a:ext cx="1489128" cy="707796"/>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On Premises</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Site2</a:t>
            </a:r>
          </a:p>
        </p:txBody>
      </p:sp>
      <p:grpSp>
        <p:nvGrpSpPr>
          <p:cNvPr id="94" name="Group 93"/>
          <p:cNvGrpSpPr/>
          <p:nvPr/>
        </p:nvGrpSpPr>
        <p:grpSpPr>
          <a:xfrm>
            <a:off x="6254351" y="4723960"/>
            <a:ext cx="453693" cy="1114472"/>
            <a:chOff x="10520791" y="5710226"/>
            <a:chExt cx="813223" cy="1100576"/>
          </a:xfrm>
        </p:grpSpPr>
        <p:sp>
          <p:nvSpPr>
            <p:cNvPr id="95" name="Rectangle 5"/>
            <p:cNvSpPr>
              <a:spLocks noChangeArrowheads="1"/>
            </p:cNvSpPr>
            <p:nvPr/>
          </p:nvSpPr>
          <p:spPr bwMode="auto">
            <a:xfrm>
              <a:off x="10520791" y="5710226"/>
              <a:ext cx="813223" cy="1100576"/>
            </a:xfrm>
            <a:prstGeom prst="rect">
              <a:avLst/>
            </a:prstGeom>
            <a:solidFill>
              <a:srgbClr val="00B0F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96"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97"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98"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99"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0"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1"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2"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3"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grpSp>
        <p:nvGrpSpPr>
          <p:cNvPr id="104" name="Group 103"/>
          <p:cNvGrpSpPr/>
          <p:nvPr/>
        </p:nvGrpSpPr>
        <p:grpSpPr>
          <a:xfrm>
            <a:off x="5954277" y="4544557"/>
            <a:ext cx="478930" cy="1176462"/>
            <a:chOff x="10520791" y="5710226"/>
            <a:chExt cx="813223" cy="1100576"/>
          </a:xfrm>
        </p:grpSpPr>
        <p:sp>
          <p:nvSpPr>
            <p:cNvPr id="105" name="Rectangle 5"/>
            <p:cNvSpPr>
              <a:spLocks noChangeArrowheads="1"/>
            </p:cNvSpPr>
            <p:nvPr/>
          </p:nvSpPr>
          <p:spPr bwMode="auto">
            <a:xfrm>
              <a:off x="10520791" y="5710226"/>
              <a:ext cx="813223" cy="1100576"/>
            </a:xfrm>
            <a:prstGeom prst="rect">
              <a:avLst/>
            </a:prstGeom>
            <a:solidFill>
              <a:srgbClr val="008EC0"/>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6"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7"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8"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09"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10" name="Oval 14"/>
            <p:cNvSpPr>
              <a:spLocks noChangeArrowheads="1"/>
            </p:cNvSpPr>
            <p:nvPr/>
          </p:nvSpPr>
          <p:spPr bwMode="auto">
            <a:xfrm>
              <a:off x="11124807" y="586245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11" name="Oval 15"/>
            <p:cNvSpPr>
              <a:spLocks noChangeArrowheads="1"/>
            </p:cNvSpPr>
            <p:nvPr/>
          </p:nvSpPr>
          <p:spPr bwMode="auto">
            <a:xfrm>
              <a:off x="11124807" y="6061076"/>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12" name="Oval 16"/>
            <p:cNvSpPr>
              <a:spLocks noChangeArrowheads="1"/>
            </p:cNvSpPr>
            <p:nvPr/>
          </p:nvSpPr>
          <p:spPr bwMode="auto">
            <a:xfrm>
              <a:off x="11124807" y="6259701"/>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
          <p:nvSpPr>
            <p:cNvPr id="113" name="Oval 17"/>
            <p:cNvSpPr>
              <a:spLocks noChangeArrowheads="1"/>
            </p:cNvSpPr>
            <p:nvPr/>
          </p:nvSpPr>
          <p:spPr bwMode="auto">
            <a:xfrm>
              <a:off x="11124807" y="6458325"/>
              <a:ext cx="61867" cy="61867"/>
            </a:xfrm>
            <a:prstGeom prst="ellipse">
              <a:avLst/>
            </a:prstGeom>
            <a:solidFill>
              <a:srgbClr val="4F81BD"/>
            </a:solidFill>
            <a:ln>
              <a:noFill/>
            </a:ln>
          </p:spPr>
          <p:txBody>
            <a:bodyPr vert="horz" wrap="square" lIns="91415" tIns="45707" rIns="91415" bIns="45707" numCol="1" anchor="t" anchorCtr="0" compatLnSpc="1">
              <a:prstTxWarp prst="textNoShape">
                <a:avLst/>
              </a:prstTxWarp>
            </a:bodyPr>
            <a:lstStyle/>
            <a:p>
              <a:pPr marL="0" marR="0" lvl="0" indent="0" defTabSz="932044"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grpSp>
      <p:sp>
        <p:nvSpPr>
          <p:cNvPr id="114" name="TextBox 113"/>
          <p:cNvSpPr txBox="1"/>
          <p:nvPr/>
        </p:nvSpPr>
        <p:spPr>
          <a:xfrm>
            <a:off x="5541230" y="3848584"/>
            <a:ext cx="1489128" cy="707796"/>
          </a:xfrm>
          <a:prstGeom prst="rect">
            <a:avLst/>
          </a:prstGeom>
          <a:noFill/>
        </p:spPr>
        <p:txBody>
          <a:bodyPr wrap="none" rtlCol="0">
            <a:spAutoFit/>
          </a:bodyPr>
          <a:lstStyle/>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On Premises</a:t>
            </a:r>
          </a:p>
          <a:p>
            <a:pPr marL="0" marR="0" lvl="0" indent="0" algn="ctr" defTabSz="91430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a:rPr>
              <a:t>Site3</a:t>
            </a:r>
          </a:p>
        </p:txBody>
      </p:sp>
      <p:sp>
        <p:nvSpPr>
          <p:cNvPr id="115" name="Left-Right Arrow 114"/>
          <p:cNvSpPr/>
          <p:nvPr/>
        </p:nvSpPr>
        <p:spPr>
          <a:xfrm>
            <a:off x="6763693" y="5093485"/>
            <a:ext cx="712185" cy="169829"/>
          </a:xfrm>
          <a:prstGeom prst="leftRightArrow">
            <a:avLst/>
          </a:prstGeom>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Text" lastClr="000000"/>
              </a:solidFill>
              <a:effectLst/>
              <a:uLnTx/>
              <a:uFillTx/>
              <a:latin typeface="Calibri"/>
            </a:endParaRPr>
          </a:p>
        </p:txBody>
      </p:sp>
    </p:spTree>
    <p:extLst>
      <p:ext uri="{BB962C8B-B14F-4D97-AF65-F5344CB8AC3E}">
        <p14:creationId xmlns:p14="http://schemas.microsoft.com/office/powerpoint/2010/main" val="1639843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75104" y="2049462"/>
            <a:ext cx="4270579" cy="339477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800" b="0" i="0" u="none" strike="noStrike" kern="0" cap="none" spc="0" normalizeH="0" baseline="0" noProof="0" dirty="0">
                <a:ln>
                  <a:noFill/>
                </a:ln>
                <a:gradFill>
                  <a:gsLst>
                    <a:gs pos="2917">
                      <a:schemeClr val="tx1"/>
                    </a:gs>
                    <a:gs pos="30000">
                      <a:schemeClr val="tx1"/>
                    </a:gs>
                  </a:gsLst>
                  <a:lin ang="5400000" scaled="0"/>
                </a:gradFill>
                <a:effectLst/>
                <a:uLnTx/>
                <a:uFillTx/>
              </a:rPr>
              <a:t>Migrate ASM VNet to ARM VNet with:</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FFFF00"/>
                </a:solidFill>
                <a:effectLst/>
                <a:uLnTx/>
                <a:uFillTx/>
              </a:rPr>
              <a:t>VPN gateways</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NSGs, UDRs, </a:t>
            </a:r>
            <a:b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br>
            <a:r>
              <a:rPr kumimoji="0" lang="en-US" sz="2000" b="0" i="0" u="none" strike="noStrike" kern="0" cap="none" spc="0" normalizeH="0" baseline="0" noProof="0" dirty="0">
                <a:ln>
                  <a:noFill/>
                </a:ln>
                <a:gradFill>
                  <a:gsLst>
                    <a:gs pos="2917">
                      <a:schemeClr val="tx1"/>
                    </a:gs>
                    <a:gs pos="30000">
                      <a:schemeClr val="tx1"/>
                    </a:gs>
                  </a:gsLst>
                  <a:lin ang="5400000" scaled="0"/>
                </a:gradFill>
                <a:effectLst/>
                <a:uLnTx/>
                <a:uFillTx/>
              </a:rPr>
              <a:t>Public &amp; Reserved IPs</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ysClr val="windowText" lastClr="000000"/>
                </a:solidFill>
                <a:effectLst/>
                <a:uLnTx/>
                <a:uFillTx/>
              </a:rPr>
              <a:t>Roadmap</a:t>
            </a:r>
          </a:p>
          <a:p>
            <a:pPr marL="809271" marR="0" lvl="1"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ysClr val="windowText" lastClr="000000"/>
                </a:solidFill>
                <a:effectLst/>
                <a:uLnTx/>
                <a:uFillTx/>
              </a:rPr>
              <a:t>ExpressRoute gateways &amp; connections</a:t>
            </a:r>
          </a:p>
          <a:p>
            <a:pPr marL="809271" marR="0" lvl="1"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ysClr val="windowText" lastClr="000000"/>
                </a:solidFill>
                <a:effectLst/>
                <a:uLnTx/>
                <a:uFillTx/>
              </a:rPr>
              <a:t>Application Gateways</a:t>
            </a:r>
          </a:p>
        </p:txBody>
      </p:sp>
      <p:sp>
        <p:nvSpPr>
          <p:cNvPr id="2" name="Title 1"/>
          <p:cNvSpPr>
            <a:spLocks noGrp="1"/>
          </p:cNvSpPr>
          <p:nvPr>
            <p:ph type="title"/>
          </p:nvPr>
        </p:nvSpPr>
        <p:spPr/>
        <p:txBody>
          <a:bodyPr/>
          <a:lstStyle/>
          <a:p>
            <a:r>
              <a:rPr lang="en-US" dirty="0">
                <a:solidFill>
                  <a:schemeClr val="tx1"/>
                </a:solidFill>
              </a:rPr>
              <a:t>Migrate ASM Resources to ARM</a:t>
            </a:r>
            <a:endParaRPr lang="da-DK" dirty="0">
              <a:solidFill>
                <a:schemeClr val="tx1"/>
              </a:solidFill>
            </a:endParaRPr>
          </a:p>
        </p:txBody>
      </p:sp>
      <p:grpSp>
        <p:nvGrpSpPr>
          <p:cNvPr id="7" name="Group 6"/>
          <p:cNvGrpSpPr/>
          <p:nvPr/>
        </p:nvGrpSpPr>
        <p:grpSpPr>
          <a:xfrm>
            <a:off x="9342437" y="1897062"/>
            <a:ext cx="3017520" cy="1828800"/>
            <a:chOff x="9342437" y="1897062"/>
            <a:chExt cx="3017520" cy="1828800"/>
          </a:xfrm>
        </p:grpSpPr>
        <p:sp>
          <p:nvSpPr>
            <p:cNvPr id="172" name="Cloud 171"/>
            <p:cNvSpPr/>
            <p:nvPr/>
          </p:nvSpPr>
          <p:spPr bwMode="auto">
            <a:xfrm>
              <a:off x="9342437" y="1897062"/>
              <a:ext cx="3017520" cy="1828800"/>
            </a:xfrm>
            <a:prstGeom prst="cloud">
              <a:avLst/>
            </a:prstGeom>
            <a:solidFill>
              <a:srgbClr val="00BCF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73" name="Picture 1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41597" y="2506662"/>
              <a:ext cx="388620" cy="388620"/>
            </a:xfrm>
            <a:prstGeom prst="rect">
              <a:avLst/>
            </a:prstGeom>
          </p:spPr>
        </p:pic>
        <p:sp>
          <p:nvSpPr>
            <p:cNvPr id="174" name="TextBox 173"/>
            <p:cNvSpPr txBox="1"/>
            <p:nvPr/>
          </p:nvSpPr>
          <p:spPr>
            <a:xfrm>
              <a:off x="9555797" y="2054867"/>
              <a:ext cx="2678619" cy="5724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rPr>
                <a:t>ARM VNet 10.1/16</a:t>
              </a:r>
            </a:p>
          </p:txBody>
        </p:sp>
        <p:pic>
          <p:nvPicPr>
            <p:cNvPr id="175" name="Picture 1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78807" y="2506662"/>
              <a:ext cx="388620" cy="388620"/>
            </a:xfrm>
            <a:prstGeom prst="rect">
              <a:avLst/>
            </a:prstGeom>
          </p:spPr>
        </p:pic>
        <p:pic>
          <p:nvPicPr>
            <p:cNvPr id="176" name="Picture 1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16017" y="2506662"/>
              <a:ext cx="388620" cy="388620"/>
            </a:xfrm>
            <a:prstGeom prst="rect">
              <a:avLst/>
            </a:prstGeom>
          </p:spPr>
        </p:pic>
        <p:pic>
          <p:nvPicPr>
            <p:cNvPr id="177" name="Picture 1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41597" y="2963862"/>
              <a:ext cx="388620" cy="388620"/>
            </a:xfrm>
            <a:prstGeom prst="rect">
              <a:avLst/>
            </a:prstGeom>
          </p:spPr>
        </p:pic>
        <p:pic>
          <p:nvPicPr>
            <p:cNvPr id="178" name="Picture 1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78807" y="2963862"/>
              <a:ext cx="388620" cy="388620"/>
            </a:xfrm>
            <a:prstGeom prst="rect">
              <a:avLst/>
            </a:prstGeom>
          </p:spPr>
        </p:pic>
        <p:pic>
          <p:nvPicPr>
            <p:cNvPr id="179" name="Picture 1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16017" y="2963862"/>
              <a:ext cx="388620" cy="388620"/>
            </a:xfrm>
            <a:prstGeom prst="rect">
              <a:avLst/>
            </a:prstGeom>
          </p:spPr>
        </p:pic>
      </p:grpSp>
      <p:grpSp>
        <p:nvGrpSpPr>
          <p:cNvPr id="8" name="Group 7"/>
          <p:cNvGrpSpPr/>
          <p:nvPr/>
        </p:nvGrpSpPr>
        <p:grpSpPr>
          <a:xfrm>
            <a:off x="4545683" y="1897062"/>
            <a:ext cx="3017520" cy="1828800"/>
            <a:chOff x="4545683" y="3725862"/>
            <a:chExt cx="3017520" cy="1828800"/>
          </a:xfrm>
        </p:grpSpPr>
        <p:sp>
          <p:nvSpPr>
            <p:cNvPr id="24" name="Cloud 23"/>
            <p:cNvSpPr/>
            <p:nvPr/>
          </p:nvSpPr>
          <p:spPr bwMode="auto">
            <a:xfrm>
              <a:off x="4545683" y="3725862"/>
              <a:ext cx="3017520" cy="1828800"/>
            </a:xfrm>
            <a:prstGeom prst="cloud">
              <a:avLst/>
            </a:prstGeom>
            <a:solidFill>
              <a:srgbClr val="92D050"/>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5" name="TextBox 24"/>
            <p:cNvSpPr txBox="1"/>
            <p:nvPr/>
          </p:nvSpPr>
          <p:spPr>
            <a:xfrm>
              <a:off x="4850483" y="3900392"/>
              <a:ext cx="2628595" cy="5724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0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rPr>
                <a:t>ASM VNet 10.1/16</a:t>
              </a:r>
            </a:p>
          </p:txBody>
        </p:sp>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3613" y="4391666"/>
              <a:ext cx="388620" cy="388620"/>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0919" y="4391666"/>
              <a:ext cx="388620" cy="388620"/>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8225" y="4391666"/>
              <a:ext cx="388620" cy="388620"/>
            </a:xfrm>
            <a:prstGeom prst="rect">
              <a:avLst/>
            </a:prstGeom>
          </p:spPr>
        </p:pic>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3613" y="4931275"/>
              <a:ext cx="384596" cy="306099"/>
            </a:xfrm>
            <a:prstGeom prst="rect">
              <a:avLst/>
            </a:prstGeom>
            <a:solidFill>
              <a:schemeClr val="bg2"/>
            </a:solidFill>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0919" y="4931275"/>
              <a:ext cx="384596" cy="306099"/>
            </a:xfrm>
            <a:prstGeom prst="rect">
              <a:avLst/>
            </a:prstGeom>
            <a:solidFill>
              <a:schemeClr val="bg2"/>
            </a:solidFill>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8225" y="4931275"/>
              <a:ext cx="384596" cy="306099"/>
            </a:xfrm>
            <a:prstGeom prst="rect">
              <a:avLst/>
            </a:prstGeom>
            <a:solidFill>
              <a:schemeClr val="bg2"/>
            </a:solidFill>
          </p:spPr>
        </p:pic>
      </p:grpSp>
      <p:sp>
        <p:nvSpPr>
          <p:cNvPr id="38" name="TextBox 37"/>
          <p:cNvSpPr txBox="1"/>
          <p:nvPr/>
        </p:nvSpPr>
        <p:spPr>
          <a:xfrm>
            <a:off x="7202508" y="3035055"/>
            <a:ext cx="2498504" cy="1480405"/>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800" b="0" i="0" u="none" strike="noStrike" kern="0" cap="none" spc="0" normalizeH="0" baseline="0" noProof="0" dirty="0">
                <a:ln>
                  <a:noFill/>
                </a:ln>
                <a:gradFill>
                  <a:gsLst>
                    <a:gs pos="2917">
                      <a:schemeClr val="tx1"/>
                    </a:gs>
                    <a:gs pos="30000">
                      <a:schemeClr val="tx1"/>
                    </a:gs>
                  </a:gsLst>
                  <a:lin ang="5400000" scaled="0"/>
                </a:gradFill>
                <a:effectLst/>
                <a:uLnTx/>
                <a:uFillTx/>
              </a:rPr>
              <a:t>ASM-to-ARM</a:t>
            </a:r>
            <a:endParaRPr kumimoji="0" lang="en-US" sz="1200" b="0" i="0" u="none" strike="noStrike" kern="0" cap="none" spc="0" normalizeH="0" baseline="0" noProof="0" dirty="0">
              <a:ln>
                <a:noFill/>
              </a:ln>
              <a:gradFill>
                <a:gsLst>
                  <a:gs pos="2917">
                    <a:schemeClr val="tx1"/>
                  </a:gs>
                  <a:gs pos="30000">
                    <a:schemeClr val="tx1"/>
                  </a:gs>
                </a:gsLst>
                <a:lin ang="5400000" scaled="0"/>
              </a:gradFill>
              <a:effectLst/>
              <a:uLnTx/>
              <a:uFillTx/>
            </a:endParaRPr>
          </a:p>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800" b="0" i="0" u="none" strike="noStrike" kern="0" cap="none" spc="0" normalizeH="0" baseline="0" noProof="0" dirty="0">
                <a:ln>
                  <a:noFill/>
                </a:ln>
                <a:gradFill>
                  <a:gsLst>
                    <a:gs pos="2917">
                      <a:schemeClr val="tx1"/>
                    </a:gs>
                    <a:gs pos="30000">
                      <a:schemeClr val="tx1"/>
                    </a:gs>
                  </a:gsLst>
                  <a:lin ang="5400000" scaled="0"/>
                </a:gradFill>
                <a:effectLst/>
                <a:uLnTx/>
                <a:uFillTx/>
              </a:rPr>
              <a:t>Migration</a:t>
            </a:r>
            <a:br>
              <a:rPr kumimoji="0" lang="en-US" sz="2400" b="0" i="0" u="none" strike="noStrike" kern="0" cap="none" spc="0" normalizeH="0" baseline="0" noProof="0" dirty="0">
                <a:ln>
                  <a:noFill/>
                </a:ln>
                <a:solidFill>
                  <a:srgbClr val="FFFF00"/>
                </a:solidFill>
                <a:effectLst/>
                <a:uLnTx/>
                <a:uFillTx/>
              </a:rPr>
            </a:br>
            <a:endParaRPr kumimoji="0" lang="en-US" sz="2400" b="0" i="0" u="none" strike="noStrike" kern="0" cap="none" spc="0" normalizeH="0" baseline="0" noProof="0" dirty="0">
              <a:ln>
                <a:noFill/>
              </a:ln>
              <a:solidFill>
                <a:srgbClr val="FFFF00"/>
              </a:solidFill>
              <a:effectLst/>
              <a:uLnTx/>
              <a:uFillTx/>
            </a:endParaRPr>
          </a:p>
        </p:txBody>
      </p:sp>
      <p:sp>
        <p:nvSpPr>
          <p:cNvPr id="39" name="Arrow: Right 38"/>
          <p:cNvSpPr/>
          <p:nvPr/>
        </p:nvSpPr>
        <p:spPr bwMode="auto">
          <a:xfrm>
            <a:off x="7444617" y="2668364"/>
            <a:ext cx="2014265" cy="313698"/>
          </a:xfrm>
          <a:prstGeom prst="rightArrow">
            <a:avLst/>
          </a:prstGeom>
          <a:solidFill>
            <a:srgbClr val="FF0000"/>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40" name="Picture 39"/>
          <p:cNvPicPr>
            <a:picLocks noChangeAspect="1"/>
          </p:cNvPicPr>
          <p:nvPr/>
        </p:nvPicPr>
        <p:blipFill>
          <a:blip r:embed="rId5"/>
          <a:stretch>
            <a:fillRect/>
          </a:stretch>
        </p:blipFill>
        <p:spPr>
          <a:xfrm>
            <a:off x="6812597" y="2582862"/>
            <a:ext cx="548640" cy="548640"/>
          </a:xfrm>
          <a:prstGeom prst="rect">
            <a:avLst/>
          </a:prstGeom>
        </p:spPr>
      </p:pic>
      <p:pic>
        <p:nvPicPr>
          <p:cNvPr id="41" name="Picture 40"/>
          <p:cNvPicPr>
            <a:picLocks noChangeAspect="1"/>
          </p:cNvPicPr>
          <p:nvPr/>
        </p:nvPicPr>
        <p:blipFill>
          <a:blip r:embed="rId5"/>
          <a:stretch>
            <a:fillRect/>
          </a:stretch>
        </p:blipFill>
        <p:spPr>
          <a:xfrm>
            <a:off x="9494837" y="2582862"/>
            <a:ext cx="548640" cy="548640"/>
          </a:xfrm>
          <a:prstGeom prst="rect">
            <a:avLst/>
          </a:prstGeom>
        </p:spPr>
      </p:pic>
      <p:sp>
        <p:nvSpPr>
          <p:cNvPr id="32" name="Trapezoid 31"/>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25783048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Virtual Appliances</a:t>
            </a:r>
          </a:p>
        </p:txBody>
      </p:sp>
    </p:spTree>
    <p:extLst>
      <p:ext uri="{BB962C8B-B14F-4D97-AF65-F5344CB8AC3E}">
        <p14:creationId xmlns:p14="http://schemas.microsoft.com/office/powerpoint/2010/main" val="353923515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solidFill>
                  <a:schemeClr val="tx1"/>
                </a:solidFill>
              </a:rPr>
              <a:t>Azure Load Balancer Hierarchy</a:t>
            </a:r>
          </a:p>
        </p:txBody>
      </p:sp>
      <p:sp>
        <p:nvSpPr>
          <p:cNvPr id="4" name="Rectangle 3"/>
          <p:cNvSpPr/>
          <p:nvPr/>
        </p:nvSpPr>
        <p:spPr bwMode="auto">
          <a:xfrm>
            <a:off x="5759017"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VM</a:t>
            </a:r>
          </a:p>
        </p:txBody>
      </p:sp>
      <p:cxnSp>
        <p:nvCxnSpPr>
          <p:cNvPr id="13" name="Straight Connector 12"/>
          <p:cNvCxnSpPr>
            <a:cxnSpLocks/>
            <a:stCxn id="35" idx="2"/>
            <a:endCxn id="78" idx="0"/>
          </p:cNvCxnSpPr>
          <p:nvPr/>
        </p:nvCxnSpPr>
        <p:spPr>
          <a:xfrm>
            <a:off x="9194457" y="3033592"/>
            <a:ext cx="1671382" cy="470454"/>
          </a:xfrm>
          <a:prstGeom prst="line">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a:stCxn id="51" idx="2"/>
            <a:endCxn id="4" idx="0"/>
          </p:cNvCxnSpPr>
          <p:nvPr/>
        </p:nvCxnSpPr>
        <p:spPr>
          <a:xfrm flipH="1">
            <a:off x="6047160" y="5005222"/>
            <a:ext cx="242417" cy="370337"/>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sp>
        <p:nvSpPr>
          <p:cNvPr id="17" name="Rectangle 16"/>
          <p:cNvSpPr/>
          <p:nvPr/>
        </p:nvSpPr>
        <p:spPr bwMode="auto">
          <a:xfrm>
            <a:off x="6171306" y="3504046"/>
            <a:ext cx="2664536" cy="526523"/>
          </a:xfrm>
          <a:prstGeom prst="rect">
            <a:avLst/>
          </a:prstGeom>
          <a:solidFill>
            <a:srgbClr val="D83B01"/>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chemeClr val="bg1"/>
                </a:solidFill>
                <a:effectLst/>
                <a:uLnTx/>
                <a:uFillTx/>
              </a:rPr>
              <a:t>ALB (L4 Load Balancer)</a:t>
            </a:r>
          </a:p>
        </p:txBody>
      </p:sp>
      <p:cxnSp>
        <p:nvCxnSpPr>
          <p:cNvPr id="18" name="Straight Connector 17"/>
          <p:cNvCxnSpPr>
            <a:cxnSpLocks/>
            <a:stCxn id="17" idx="2"/>
            <a:endCxn id="51" idx="0"/>
          </p:cNvCxnSpPr>
          <p:nvPr/>
        </p:nvCxnSpPr>
        <p:spPr>
          <a:xfrm flipH="1">
            <a:off x="6289577" y="4030569"/>
            <a:ext cx="1213997" cy="370576"/>
          </a:xfrm>
          <a:prstGeom prst="line">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a:stCxn id="17" idx="2"/>
            <a:endCxn id="56" idx="0"/>
          </p:cNvCxnSpPr>
          <p:nvPr/>
        </p:nvCxnSpPr>
        <p:spPr>
          <a:xfrm flipH="1">
            <a:off x="7484232" y="4030569"/>
            <a:ext cx="19342" cy="370576"/>
          </a:xfrm>
          <a:prstGeom prst="line">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cxnSpLocks/>
            <a:stCxn id="17" idx="2"/>
            <a:endCxn id="57" idx="0"/>
          </p:cNvCxnSpPr>
          <p:nvPr/>
        </p:nvCxnSpPr>
        <p:spPr>
          <a:xfrm>
            <a:off x="7503574" y="4030569"/>
            <a:ext cx="1175312" cy="370576"/>
          </a:xfrm>
          <a:prstGeom prst="line">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cxnSpLocks/>
            <a:stCxn id="35" idx="2"/>
            <a:endCxn id="17" idx="0"/>
          </p:cNvCxnSpPr>
          <p:nvPr/>
        </p:nvCxnSpPr>
        <p:spPr>
          <a:xfrm flipH="1">
            <a:off x="7503574" y="3033592"/>
            <a:ext cx="1690883" cy="470454"/>
          </a:xfrm>
          <a:prstGeom prst="line">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bwMode="auto">
          <a:xfrm>
            <a:off x="6181056" y="2609947"/>
            <a:ext cx="6026801" cy="423645"/>
          </a:xfrm>
          <a:prstGeom prst="rect">
            <a:avLst/>
          </a:prstGeom>
          <a:solidFill>
            <a:srgbClr val="0078D7"/>
          </a:solidFill>
          <a:ln w="3175">
            <a:solidFill>
              <a:srgbClr val="000000"/>
            </a:solid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Azure Traffic Manager (DNS Load Balancer)</a:t>
            </a:r>
          </a:p>
        </p:txBody>
      </p:sp>
      <p:cxnSp>
        <p:nvCxnSpPr>
          <p:cNvPr id="38" name="Straight Connector 37"/>
          <p:cNvCxnSpPr>
            <a:cxnSpLocks/>
            <a:stCxn id="37" idx="4"/>
            <a:endCxn id="35" idx="0"/>
          </p:cNvCxnSpPr>
          <p:nvPr/>
        </p:nvCxnSpPr>
        <p:spPr>
          <a:xfrm>
            <a:off x="9184709" y="2276539"/>
            <a:ext cx="9748" cy="333408"/>
          </a:xfrm>
          <a:prstGeom prst="line">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8678949" y="1362529"/>
            <a:ext cx="1011514" cy="914010"/>
            <a:chOff x="1427969" y="2335312"/>
            <a:chExt cx="1236212" cy="1117050"/>
          </a:xfrm>
        </p:grpSpPr>
        <p:sp>
          <p:nvSpPr>
            <p:cNvPr id="37" name="Oval 36"/>
            <p:cNvSpPr/>
            <p:nvPr/>
          </p:nvSpPr>
          <p:spPr bwMode="auto">
            <a:xfrm>
              <a:off x="1487553" y="2335312"/>
              <a:ext cx="1117050" cy="1117050"/>
            </a:xfrm>
            <a:prstGeom prst="ellipse">
              <a:avLst/>
            </a:prstGeom>
            <a:pattFill prst="ltUpDiag">
              <a:fgClr>
                <a:srgbClr val="CDCDCD"/>
              </a:fgClr>
              <a:bgClr>
                <a:srgbClr val="FFFFFF"/>
              </a:bgClr>
            </a:pattFill>
            <a:ln w="57150" cap="flat" cmpd="sng" algn="ctr">
              <a:solidFill>
                <a:srgbClr val="4F81BD"/>
              </a:solidFill>
              <a:prstDash val="solid"/>
              <a:headEnd type="none" w="med" len="med"/>
              <a:tailEnd type="none" w="med" len="med"/>
            </a:ln>
            <a:effectLst/>
          </p:spPr>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defTabSz="913572" eaLnBrk="1" fontAlgn="base" latinLnBrk="0" hangingPunct="1">
                <a:lnSpc>
                  <a:spcPct val="90000"/>
                </a:lnSpc>
                <a:spcBef>
                  <a:spcPct val="0"/>
                </a:spcBef>
                <a:spcAft>
                  <a:spcPct val="0"/>
                </a:spcAft>
                <a:buClrTx/>
                <a:buSzTx/>
                <a:buFontTx/>
                <a:buNone/>
                <a:tabLst/>
                <a:defRPr/>
              </a:pPr>
              <a:endParaRPr kumimoji="0" lang="en-US" sz="2400" b="0" i="0" u="none" strike="noStrike" kern="0" cap="none" spc="-50" normalizeH="0" baseline="0" noProof="0">
                <a:ln>
                  <a:noFill/>
                </a:ln>
                <a:gradFill>
                  <a:gsLst>
                    <a:gs pos="36283">
                      <a:srgbClr val="505050"/>
                    </a:gs>
                    <a:gs pos="28000">
                      <a:srgbClr val="505050"/>
                    </a:gs>
                  </a:gsLst>
                  <a:lin ang="5400000" scaled="0"/>
                </a:gradFill>
                <a:effectLst/>
                <a:uLnTx/>
                <a:uFillTx/>
                <a:latin typeface="Calibri"/>
              </a:endParaRPr>
            </a:p>
          </p:txBody>
        </p:sp>
        <p:sp>
          <p:nvSpPr>
            <p:cNvPr id="44" name="Freeform 43"/>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rgbClr val="1F497D"/>
            </a:solidFill>
            <a:ln>
              <a:noFill/>
            </a:ln>
            <a:extLst/>
          </p:spPr>
          <p:txBody>
            <a:bodyPr vert="horz" wrap="square" lIns="91401" tIns="45700" rIns="91401" bIns="45700" numCol="1" anchor="t" anchorCtr="0" compatLnSpc="1">
              <a:prstTxWarp prst="textNoShape">
                <a:avLst/>
              </a:prstTxWarp>
            </a:bodyPr>
            <a:lstStyle/>
            <a:p>
              <a:pPr marL="0" marR="0" lvl="0" indent="0" defTabSz="93196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188F"/>
                </a:solidFill>
                <a:effectLst/>
                <a:uLnTx/>
                <a:uFillTx/>
                <a:latin typeface="Calibri"/>
              </a:endParaRPr>
            </a:p>
          </p:txBody>
        </p:sp>
        <p:sp>
          <p:nvSpPr>
            <p:cNvPr id="46" name="TextBox 45"/>
            <p:cNvSpPr txBox="1"/>
            <p:nvPr/>
          </p:nvSpPr>
          <p:spPr>
            <a:xfrm>
              <a:off x="1427969" y="2769054"/>
              <a:ext cx="1236212" cy="636925"/>
            </a:xfrm>
            <a:prstGeom prst="rect">
              <a:avLst/>
            </a:prstGeom>
            <a:noFill/>
          </p:spPr>
          <p:txBody>
            <a:bodyPr wrap="none" lIns="182802" tIns="146241" rIns="182802" bIns="146241" rtlCol="0" anchor="ctr">
              <a:spAutoFit/>
            </a:bodyPr>
            <a:lstStyle/>
            <a:p>
              <a:pPr marL="0" marR="0" lvl="0" indent="0" algn="ctr" defTabSz="931966" eaLnBrk="1" fontAlgn="auto" latinLnBrk="0" hangingPunct="1">
                <a:lnSpc>
                  <a:spcPct val="90000"/>
                </a:lnSpc>
                <a:spcBef>
                  <a:spcPts val="0"/>
                </a:spcBef>
                <a:spcAft>
                  <a:spcPts val="0"/>
                </a:spcAft>
                <a:buClrTx/>
                <a:buSzTx/>
                <a:buFontTx/>
                <a:buNone/>
                <a:tabLst/>
                <a:defRPr/>
              </a:pPr>
              <a:r>
                <a:rPr kumimoji="0" lang="en-US" sz="1598" b="0" i="0" u="none" strike="noStrike" kern="0" cap="none" spc="-50" normalizeH="0" baseline="0" noProof="0">
                  <a:ln>
                    <a:noFill/>
                  </a:ln>
                  <a:solidFill>
                    <a:srgbClr val="00188F"/>
                  </a:solidFill>
                  <a:effectLst/>
                  <a:uLnTx/>
                  <a:uFillTx/>
                  <a:latin typeface="Calibri"/>
                </a:rPr>
                <a:t>Internet</a:t>
              </a:r>
            </a:p>
          </p:txBody>
        </p:sp>
      </p:grpSp>
      <p:sp>
        <p:nvSpPr>
          <p:cNvPr id="47" name="Rectangle 46"/>
          <p:cNvSpPr/>
          <p:nvPr/>
        </p:nvSpPr>
        <p:spPr bwMode="auto">
          <a:xfrm>
            <a:off x="8618171"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VM</a:t>
            </a:r>
          </a:p>
        </p:txBody>
      </p:sp>
      <p:sp>
        <p:nvSpPr>
          <p:cNvPr id="48" name="Rectangle 47"/>
          <p:cNvSpPr/>
          <p:nvPr/>
        </p:nvSpPr>
        <p:spPr bwMode="auto">
          <a:xfrm>
            <a:off x="6473805"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rPr>
              <a:t>VM</a:t>
            </a:r>
          </a:p>
        </p:txBody>
      </p:sp>
      <p:sp>
        <p:nvSpPr>
          <p:cNvPr id="49" name="Rectangle 48"/>
          <p:cNvSpPr/>
          <p:nvPr/>
        </p:nvSpPr>
        <p:spPr bwMode="auto">
          <a:xfrm>
            <a:off x="7188593"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rPr>
              <a:t>VM</a:t>
            </a:r>
          </a:p>
        </p:txBody>
      </p:sp>
      <p:sp>
        <p:nvSpPr>
          <p:cNvPr id="50" name="Rectangle 49"/>
          <p:cNvSpPr/>
          <p:nvPr/>
        </p:nvSpPr>
        <p:spPr bwMode="auto">
          <a:xfrm>
            <a:off x="7903382"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rPr>
              <a:t>VM</a:t>
            </a:r>
          </a:p>
        </p:txBody>
      </p:sp>
      <p:cxnSp>
        <p:nvCxnSpPr>
          <p:cNvPr id="52" name="Straight Connector 51"/>
          <p:cNvCxnSpPr>
            <a:cxnSpLocks/>
            <a:stCxn id="51" idx="2"/>
            <a:endCxn id="48" idx="0"/>
          </p:cNvCxnSpPr>
          <p:nvPr/>
        </p:nvCxnSpPr>
        <p:spPr>
          <a:xfrm>
            <a:off x="6289577" y="5005222"/>
            <a:ext cx="472371" cy="370337"/>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55" name="Straight Connector 54"/>
          <p:cNvCxnSpPr>
            <a:cxnSpLocks/>
            <a:stCxn id="56" idx="2"/>
            <a:endCxn id="48" idx="0"/>
          </p:cNvCxnSpPr>
          <p:nvPr/>
        </p:nvCxnSpPr>
        <p:spPr>
          <a:xfrm flipH="1">
            <a:off x="6761948" y="5005222"/>
            <a:ext cx="722284" cy="370337"/>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60" name="Straight Connector 59"/>
          <p:cNvCxnSpPr>
            <a:cxnSpLocks/>
            <a:stCxn id="56" idx="2"/>
            <a:endCxn id="49" idx="0"/>
          </p:cNvCxnSpPr>
          <p:nvPr/>
        </p:nvCxnSpPr>
        <p:spPr>
          <a:xfrm flipH="1">
            <a:off x="7476736" y="5005222"/>
            <a:ext cx="7496" cy="370337"/>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63" name="Straight Connector 62"/>
          <p:cNvCxnSpPr>
            <a:cxnSpLocks/>
            <a:stCxn id="56" idx="2"/>
            <a:endCxn id="50" idx="0"/>
          </p:cNvCxnSpPr>
          <p:nvPr/>
        </p:nvCxnSpPr>
        <p:spPr>
          <a:xfrm>
            <a:off x="7484232" y="5005222"/>
            <a:ext cx="707293" cy="370337"/>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66" name="Straight Connector 65"/>
          <p:cNvCxnSpPr>
            <a:cxnSpLocks/>
            <a:stCxn id="57" idx="2"/>
            <a:endCxn id="47" idx="0"/>
          </p:cNvCxnSpPr>
          <p:nvPr/>
        </p:nvCxnSpPr>
        <p:spPr>
          <a:xfrm>
            <a:off x="8678886" y="5005222"/>
            <a:ext cx="227428" cy="370337"/>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69" name="Straight Connector 68"/>
          <p:cNvCxnSpPr>
            <a:cxnSpLocks/>
            <a:stCxn id="57" idx="2"/>
            <a:endCxn id="50" idx="0"/>
          </p:cNvCxnSpPr>
          <p:nvPr/>
        </p:nvCxnSpPr>
        <p:spPr>
          <a:xfrm flipH="1">
            <a:off x="8191525" y="5005222"/>
            <a:ext cx="487361" cy="370337"/>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sp>
        <p:nvSpPr>
          <p:cNvPr id="78" name="Rectangle 77"/>
          <p:cNvSpPr/>
          <p:nvPr/>
        </p:nvSpPr>
        <p:spPr bwMode="auto">
          <a:xfrm>
            <a:off x="9533571" y="3504046"/>
            <a:ext cx="2664536" cy="526523"/>
          </a:xfrm>
          <a:prstGeom prst="rect">
            <a:avLst/>
          </a:prstGeom>
          <a:solidFill>
            <a:srgbClr val="D83B01"/>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chemeClr val="bg1"/>
                </a:solidFill>
                <a:effectLst/>
                <a:uLnTx/>
                <a:uFillTx/>
              </a:rPr>
              <a:t>ALB (L4 Load Balancer)</a:t>
            </a:r>
          </a:p>
        </p:txBody>
      </p:sp>
      <p:cxnSp>
        <p:nvCxnSpPr>
          <p:cNvPr id="80" name="Straight Connector 79"/>
          <p:cNvCxnSpPr>
            <a:cxnSpLocks/>
            <a:stCxn id="78" idx="2"/>
            <a:endCxn id="58" idx="0"/>
          </p:cNvCxnSpPr>
          <p:nvPr/>
        </p:nvCxnSpPr>
        <p:spPr>
          <a:xfrm>
            <a:off x="10865839" y="4030569"/>
            <a:ext cx="0" cy="370576"/>
          </a:xfrm>
          <a:prstGeom prst="line">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bwMode="auto">
          <a:xfrm>
            <a:off x="9924326"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rPr>
              <a:t>VM</a:t>
            </a:r>
          </a:p>
        </p:txBody>
      </p:sp>
      <p:sp>
        <p:nvSpPr>
          <p:cNvPr id="86" name="Rectangle 85"/>
          <p:cNvSpPr/>
          <p:nvPr/>
        </p:nvSpPr>
        <p:spPr bwMode="auto">
          <a:xfrm>
            <a:off x="10581215"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rPr>
              <a:t>VM</a:t>
            </a:r>
          </a:p>
        </p:txBody>
      </p:sp>
      <p:sp>
        <p:nvSpPr>
          <p:cNvPr id="87" name="Rectangle 86"/>
          <p:cNvSpPr/>
          <p:nvPr/>
        </p:nvSpPr>
        <p:spPr bwMode="auto">
          <a:xfrm>
            <a:off x="11238103" y="5375559"/>
            <a:ext cx="576285" cy="578314"/>
          </a:xfrm>
          <a:prstGeom prst="rect">
            <a:avLst/>
          </a:prstGeom>
          <a:solidFill>
            <a:schemeClr val="tx1">
              <a:lumMod val="50000"/>
            </a:schemeClr>
          </a:solidFill>
          <a:ln>
            <a:headEnd type="none" w="med" len="med"/>
            <a:tailEnd type="none" w="med" len="med"/>
          </a:ln>
          <a:scene3d>
            <a:camera prst="orthographicFront">
              <a:rot lat="0" lon="0" rev="0"/>
            </a:camera>
            <a:lightRig rig="twoPt" dir="tl"/>
          </a:scene3d>
          <a:sp3d prstMaterial="flat">
            <a:bevelT w="19050" h="31750"/>
          </a:sp3d>
        </p:spPr>
        <p:style>
          <a:lnRef idx="0">
            <a:schemeClr val="accent3"/>
          </a:lnRef>
          <a:fillRef idx="3">
            <a:schemeClr val="accent3"/>
          </a:fillRef>
          <a:effectRef idx="3">
            <a:schemeClr val="accent3"/>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rPr>
              <a:t>VM</a:t>
            </a:r>
          </a:p>
        </p:txBody>
      </p:sp>
      <p:cxnSp>
        <p:nvCxnSpPr>
          <p:cNvPr id="89" name="Straight Connector 88"/>
          <p:cNvCxnSpPr>
            <a:cxnSpLocks/>
            <a:endCxn id="85" idx="0"/>
          </p:cNvCxnSpPr>
          <p:nvPr/>
        </p:nvCxnSpPr>
        <p:spPr>
          <a:xfrm flipH="1">
            <a:off x="10212469" y="5042151"/>
            <a:ext cx="653371" cy="333410"/>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90" name="Straight Connector 89"/>
          <p:cNvCxnSpPr>
            <a:cxnSpLocks/>
            <a:endCxn id="86" idx="0"/>
          </p:cNvCxnSpPr>
          <p:nvPr/>
        </p:nvCxnSpPr>
        <p:spPr>
          <a:xfrm>
            <a:off x="10865840" y="5042151"/>
            <a:ext cx="3518" cy="333410"/>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91" name="Straight Connector 90"/>
          <p:cNvCxnSpPr>
            <a:cxnSpLocks/>
            <a:endCxn id="87" idx="0"/>
          </p:cNvCxnSpPr>
          <p:nvPr/>
        </p:nvCxnSpPr>
        <p:spPr>
          <a:xfrm>
            <a:off x="10865840" y="5042151"/>
            <a:ext cx="660404" cy="333410"/>
          </a:xfrm>
          <a:prstGeom prst="line">
            <a:avLst/>
          </a:prstGeom>
          <a:ln w="22225">
            <a:solidFill>
              <a:schemeClr val="accent3"/>
            </a:solidFill>
            <a:headEnd type="none" w="med" len="med"/>
            <a:tailEnd type="triangle" w="med" len="med"/>
          </a:ln>
        </p:spPr>
        <p:style>
          <a:lnRef idx="2">
            <a:schemeClr val="accent4"/>
          </a:lnRef>
          <a:fillRef idx="0">
            <a:schemeClr val="accent4"/>
          </a:fillRef>
          <a:effectRef idx="1">
            <a:schemeClr val="accent4"/>
          </a:effectRef>
          <a:fontRef idx="minor">
            <a:schemeClr val="tx1"/>
          </a:fontRef>
        </p:style>
      </p:cxnSp>
      <p:graphicFrame>
        <p:nvGraphicFramePr>
          <p:cNvPr id="108" name="Table 107"/>
          <p:cNvGraphicFramePr>
            <a:graphicFrameLocks noGrp="1"/>
          </p:cNvGraphicFramePr>
          <p:nvPr>
            <p:extLst/>
          </p:nvPr>
        </p:nvGraphicFramePr>
        <p:xfrm>
          <a:off x="168466" y="1222706"/>
          <a:ext cx="5363971" cy="5322556"/>
        </p:xfrm>
        <a:graphic>
          <a:graphicData uri="http://schemas.openxmlformats.org/drawingml/2006/table">
            <a:tbl>
              <a:tblPr firstRow="1" bandRow="1">
                <a:tableStyleId>{72833802-FEF1-4C79-8D5D-14CF1EAF98D9}</a:tableStyleId>
              </a:tblPr>
              <a:tblGrid>
                <a:gridCol w="1405995">
                  <a:extLst>
                    <a:ext uri="{9D8B030D-6E8A-4147-A177-3AD203B41FA5}">
                      <a16:colId xmlns:a16="http://schemas.microsoft.com/office/drawing/2014/main" val="20000"/>
                    </a:ext>
                  </a:extLst>
                </a:gridCol>
                <a:gridCol w="1719371">
                  <a:extLst>
                    <a:ext uri="{9D8B030D-6E8A-4147-A177-3AD203B41FA5}">
                      <a16:colId xmlns:a16="http://schemas.microsoft.com/office/drawing/2014/main" val="20001"/>
                    </a:ext>
                  </a:extLst>
                </a:gridCol>
                <a:gridCol w="2238605">
                  <a:extLst>
                    <a:ext uri="{9D8B030D-6E8A-4147-A177-3AD203B41FA5}">
                      <a16:colId xmlns:a16="http://schemas.microsoft.com/office/drawing/2014/main" val="20002"/>
                    </a:ext>
                  </a:extLst>
                </a:gridCol>
              </a:tblGrid>
              <a:tr h="1005425">
                <a:tc>
                  <a:txBody>
                    <a:bodyPr/>
                    <a:lstStyle/>
                    <a:p>
                      <a:pPr algn="ctr"/>
                      <a:r>
                        <a:rPr lang="en-US" sz="2400" u="none">
                          <a:effectLst>
                            <a:outerShdw blurRad="38100" dist="38100" dir="2700000" algn="tl">
                              <a:srgbClr val="000000">
                                <a:alpha val="43137"/>
                              </a:srgbClr>
                            </a:outerShdw>
                          </a:effectLst>
                        </a:rPr>
                        <a:t>Azure</a:t>
                      </a:r>
                      <a:r>
                        <a:rPr lang="en-US" sz="2400" u="none" baseline="0">
                          <a:effectLst>
                            <a:outerShdw blurRad="38100" dist="38100" dir="2700000" algn="tl">
                              <a:srgbClr val="000000">
                                <a:alpha val="43137"/>
                              </a:srgbClr>
                            </a:outerShdw>
                          </a:effectLst>
                        </a:rPr>
                        <a:t> Service</a:t>
                      </a:r>
                      <a:endParaRPr lang="en-US" sz="2400" u="none" dirty="0">
                        <a:effectLst>
                          <a:outerShdw blurRad="38100" dist="38100" dir="2700000" algn="tl">
                            <a:srgbClr val="000000">
                              <a:alpha val="43137"/>
                            </a:srgbClr>
                          </a:outerShdw>
                        </a:effectLst>
                      </a:endParaRPr>
                    </a:p>
                  </a:txBody>
                  <a:tcPr marL="93234" marR="93234" marT="46616" marB="46616" anchor="ctr"/>
                </a:tc>
                <a:tc>
                  <a:txBody>
                    <a:bodyPr/>
                    <a:lstStyle/>
                    <a:p>
                      <a:pPr algn="ctr"/>
                      <a:r>
                        <a:rPr lang="en-US" sz="2400" u="none" dirty="0">
                          <a:effectLst>
                            <a:outerShdw blurRad="38100" dist="38100" dir="2700000" algn="tl">
                              <a:srgbClr val="000000">
                                <a:alpha val="43137"/>
                              </a:srgbClr>
                            </a:outerShdw>
                          </a:effectLst>
                        </a:rPr>
                        <a:t>What</a:t>
                      </a:r>
                    </a:p>
                  </a:txBody>
                  <a:tcPr marL="93234" marR="93234" marT="46616" marB="46616" anchor="ctr"/>
                </a:tc>
                <a:tc>
                  <a:txBody>
                    <a:bodyPr/>
                    <a:lstStyle/>
                    <a:p>
                      <a:pPr algn="ctr"/>
                      <a:r>
                        <a:rPr lang="en-US" sz="2400" u="none">
                          <a:effectLst>
                            <a:outerShdw blurRad="38100" dist="38100" dir="2700000" algn="tl">
                              <a:srgbClr val="000000">
                                <a:alpha val="43137"/>
                              </a:srgbClr>
                            </a:outerShdw>
                          </a:effectLst>
                        </a:rPr>
                        <a:t>Example</a:t>
                      </a:r>
                      <a:endParaRPr lang="en-US" sz="2400" u="none" dirty="0">
                        <a:effectLst>
                          <a:outerShdw blurRad="38100" dist="38100" dir="2700000" algn="tl">
                            <a:srgbClr val="000000">
                              <a:alpha val="43137"/>
                            </a:srgbClr>
                          </a:outerShdw>
                        </a:effectLst>
                      </a:endParaRPr>
                    </a:p>
                  </a:txBody>
                  <a:tcPr marL="93234" marR="93234" marT="46616" marB="46616" anchor="ctr"/>
                </a:tc>
                <a:extLst>
                  <a:ext uri="{0D108BD9-81ED-4DB2-BD59-A6C34878D82A}">
                    <a16:rowId xmlns:a16="http://schemas.microsoft.com/office/drawing/2014/main" val="10000"/>
                  </a:ext>
                </a:extLst>
              </a:tr>
              <a:tr h="1222488">
                <a:tc>
                  <a:txBody>
                    <a:bodyPr/>
                    <a:lstStyle/>
                    <a:p>
                      <a:r>
                        <a:rPr lang="en-US" sz="1800" dirty="0"/>
                        <a:t>Traffic Manager</a:t>
                      </a:r>
                      <a:endParaRPr lang="en-US" sz="1800" dirty="0">
                        <a:solidFill>
                          <a:srgbClr val="000000"/>
                        </a:solidFill>
                      </a:endParaRPr>
                    </a:p>
                  </a:txBody>
                  <a:tcPr marL="93234" marR="93234" marT="46616" marB="46616" anchor="ctr"/>
                </a:tc>
                <a:tc>
                  <a:txBody>
                    <a:bodyPr/>
                    <a:lstStyle/>
                    <a:p>
                      <a:r>
                        <a:rPr lang="en-US" sz="1800" dirty="0"/>
                        <a:t>Cross</a:t>
                      </a:r>
                      <a:r>
                        <a:rPr lang="en-US" sz="1800" baseline="0" dirty="0"/>
                        <a:t>-region redirection &amp; availability </a:t>
                      </a:r>
                      <a:endParaRPr lang="en-US" sz="1800" dirty="0">
                        <a:solidFill>
                          <a:srgbClr val="000000"/>
                        </a:solidFill>
                      </a:endParaRPr>
                    </a:p>
                  </a:txBody>
                  <a:tcPr marL="93234" marR="93234" marT="46616" marB="46616" anchor="ctr"/>
                </a:tc>
                <a:tc>
                  <a:txBody>
                    <a:bodyPr/>
                    <a:lstStyle/>
                    <a:p>
                      <a:r>
                        <a:rPr lang="en-US" sz="1800" dirty="0"/>
                        <a:t>http://news.com</a:t>
                      </a:r>
                      <a:br>
                        <a:rPr lang="en-US" sz="1800" dirty="0"/>
                      </a:br>
                      <a:r>
                        <a:rPr lang="en-US" sz="1800" dirty="0">
                          <a:sym typeface="Wingdings" panose="05000000000000000000" pitchFamily="2" charset="2"/>
                        </a:rPr>
                        <a:t> apac.news.com</a:t>
                      </a:r>
                      <a:br>
                        <a:rPr lang="en-US" sz="1800" dirty="0">
                          <a:sym typeface="Wingdings" panose="05000000000000000000" pitchFamily="2" charset="2"/>
                        </a:rPr>
                      </a:br>
                      <a:r>
                        <a:rPr lang="en-US" sz="1800" dirty="0">
                          <a:sym typeface="Wingdings" panose="05000000000000000000" pitchFamily="2" charset="2"/>
                        </a:rPr>
                        <a:t> emea.news.com</a:t>
                      </a:r>
                      <a:br>
                        <a:rPr lang="en-US" sz="1800" dirty="0">
                          <a:sym typeface="Wingdings" panose="05000000000000000000" pitchFamily="2" charset="2"/>
                        </a:rPr>
                      </a:br>
                      <a:r>
                        <a:rPr lang="en-US" sz="1800" dirty="0">
                          <a:sym typeface="Wingdings" panose="05000000000000000000" pitchFamily="2" charset="2"/>
                        </a:rPr>
                        <a:t> us.news.com</a:t>
                      </a:r>
                      <a:endParaRPr lang="en-US" sz="1800" dirty="0">
                        <a:solidFill>
                          <a:srgbClr val="000000"/>
                        </a:solidFill>
                        <a:sym typeface="Wingdings" panose="05000000000000000000" pitchFamily="2" charset="2"/>
                      </a:endParaRPr>
                    </a:p>
                  </a:txBody>
                  <a:tcPr marL="93234" marR="93234" marT="46616" marB="46616" anchor="ctr"/>
                </a:tc>
                <a:extLst>
                  <a:ext uri="{0D108BD9-81ED-4DB2-BD59-A6C34878D82A}">
                    <a16:rowId xmlns:a16="http://schemas.microsoft.com/office/drawing/2014/main" val="10001"/>
                  </a:ext>
                </a:extLst>
              </a:tr>
              <a:tr h="1128586">
                <a:tc>
                  <a:txBody>
                    <a:bodyPr/>
                    <a:lstStyle/>
                    <a:p>
                      <a:r>
                        <a:rPr lang="en-US" sz="1800" dirty="0"/>
                        <a:t>Azure Load Balancer</a:t>
                      </a:r>
                      <a:endParaRPr lang="en-US" sz="1800" dirty="0">
                        <a:solidFill>
                          <a:srgbClr val="000000"/>
                        </a:solidFill>
                      </a:endParaRPr>
                    </a:p>
                  </a:txBody>
                  <a:tcPr marL="93234" marR="93234" marT="46616" marB="46616" anchor="ctr"/>
                </a:tc>
                <a:tc>
                  <a:txBody>
                    <a:bodyPr/>
                    <a:lstStyle/>
                    <a:p>
                      <a:r>
                        <a:rPr lang="en-US" sz="1800" dirty="0"/>
                        <a:t>In-region</a:t>
                      </a:r>
                      <a:r>
                        <a:rPr lang="en-US" sz="1800" baseline="0" dirty="0"/>
                        <a:t> scalability &amp; availability</a:t>
                      </a:r>
                      <a:endParaRPr lang="en-US" sz="1800" dirty="0">
                        <a:solidFill>
                          <a:srgbClr val="000000"/>
                        </a:solidFill>
                      </a:endParaRPr>
                    </a:p>
                  </a:txBody>
                  <a:tcPr marL="93234" marR="93234" marT="46616" marB="46616" anchor="ctr"/>
                </a:tc>
                <a:tc>
                  <a:txBody>
                    <a:bodyPr/>
                    <a:lstStyle/>
                    <a:p>
                      <a:r>
                        <a:rPr lang="en-US" sz="1800" dirty="0"/>
                        <a:t>emea.news.com</a:t>
                      </a:r>
                    </a:p>
                    <a:p>
                      <a:pPr marL="285750" indent="-285750">
                        <a:buFont typeface="Wingdings" panose="05000000000000000000" pitchFamily="2" charset="2"/>
                        <a:buChar char="è"/>
                      </a:pPr>
                      <a:r>
                        <a:rPr lang="en-US" sz="1600" dirty="0">
                          <a:sym typeface="Wingdings" panose="05000000000000000000" pitchFamily="2" charset="2"/>
                        </a:rPr>
                        <a:t>AppGw1</a:t>
                      </a:r>
                    </a:p>
                    <a:p>
                      <a:pPr marL="285750" indent="-285750">
                        <a:buFont typeface="Wingdings" panose="05000000000000000000" pitchFamily="2" charset="2"/>
                        <a:buChar char="è"/>
                      </a:pPr>
                      <a:r>
                        <a:rPr lang="en-US" sz="1600" dirty="0">
                          <a:sym typeface="Wingdings" panose="05000000000000000000" pitchFamily="2" charset="2"/>
                        </a:rPr>
                        <a:t>AppGw2</a:t>
                      </a:r>
                    </a:p>
                    <a:p>
                      <a:pPr marL="285750" indent="-285750">
                        <a:buFont typeface="Wingdings" panose="05000000000000000000" pitchFamily="2" charset="2"/>
                        <a:buChar char="è"/>
                      </a:pPr>
                      <a:r>
                        <a:rPr lang="en-US" sz="1600" dirty="0">
                          <a:sym typeface="Wingdings" panose="05000000000000000000" pitchFamily="2" charset="2"/>
                        </a:rPr>
                        <a:t>AppGw2</a:t>
                      </a:r>
                      <a:endParaRPr lang="en-US" sz="1600" dirty="0">
                        <a:solidFill>
                          <a:srgbClr val="000000"/>
                        </a:solidFill>
                        <a:sym typeface="Wingdings" panose="05000000000000000000" pitchFamily="2" charset="2"/>
                      </a:endParaRPr>
                    </a:p>
                  </a:txBody>
                  <a:tcPr marL="93234" marR="93234" marT="46616" marB="46616" anchor="ctr"/>
                </a:tc>
                <a:extLst>
                  <a:ext uri="{0D108BD9-81ED-4DB2-BD59-A6C34878D82A}">
                    <a16:rowId xmlns:a16="http://schemas.microsoft.com/office/drawing/2014/main" val="10002"/>
                  </a:ext>
                </a:extLst>
              </a:tr>
              <a:tr h="1281438">
                <a:tc>
                  <a:txBody>
                    <a:bodyPr/>
                    <a:lstStyle/>
                    <a:p>
                      <a:r>
                        <a:rPr lang="en-US" sz="1800" dirty="0"/>
                        <a:t>Azure Application Gateway</a:t>
                      </a:r>
                      <a:endParaRPr lang="en-US" sz="1800" dirty="0">
                        <a:solidFill>
                          <a:srgbClr val="000000"/>
                        </a:solidFill>
                      </a:endParaRPr>
                    </a:p>
                  </a:txBody>
                  <a:tcPr marL="93234" marR="93234" marT="46616" marB="46616" anchor="ctr"/>
                </a:tc>
                <a:tc>
                  <a:txBody>
                    <a:bodyPr/>
                    <a:lstStyle/>
                    <a:p>
                      <a:r>
                        <a:rPr lang="en-US" sz="1800" dirty="0"/>
                        <a:t>URL/content-based</a:t>
                      </a:r>
                      <a:r>
                        <a:rPr lang="en-US" sz="1800" baseline="0" dirty="0"/>
                        <a:t> routing &amp; load balancing</a:t>
                      </a:r>
                      <a:endParaRPr lang="en-US" sz="1800" dirty="0">
                        <a:solidFill>
                          <a:srgbClr val="000000"/>
                        </a:solidFill>
                      </a:endParaRPr>
                    </a:p>
                  </a:txBody>
                  <a:tcPr marL="93234" marR="93234" marT="46616" marB="46616" anchor="ctr"/>
                </a:tc>
                <a:tc>
                  <a:txBody>
                    <a:bodyPr/>
                    <a:lstStyle/>
                    <a:p>
                      <a:r>
                        <a:rPr lang="en-US" sz="1800" dirty="0"/>
                        <a:t>news.com/</a:t>
                      </a:r>
                      <a:r>
                        <a:rPr lang="en-US" sz="1800" dirty="0" err="1"/>
                        <a:t>topnews</a:t>
                      </a:r>
                      <a:endParaRPr lang="en-US" sz="1800" dirty="0"/>
                    </a:p>
                    <a:p>
                      <a:r>
                        <a:rPr lang="en-US" sz="1800" dirty="0"/>
                        <a:t>news.com/sports</a:t>
                      </a:r>
                    </a:p>
                    <a:p>
                      <a:r>
                        <a:rPr lang="en-US" sz="1800" dirty="0"/>
                        <a:t>news.com/images</a:t>
                      </a:r>
                      <a:endParaRPr lang="en-US" sz="1800" dirty="0">
                        <a:solidFill>
                          <a:srgbClr val="000000"/>
                        </a:solidFill>
                      </a:endParaRPr>
                    </a:p>
                  </a:txBody>
                  <a:tcPr marL="93234" marR="93234" marT="46616" marB="46616" anchor="ctr"/>
                </a:tc>
                <a:extLst>
                  <a:ext uri="{0D108BD9-81ED-4DB2-BD59-A6C34878D82A}">
                    <a16:rowId xmlns:a16="http://schemas.microsoft.com/office/drawing/2014/main" val="10003"/>
                  </a:ext>
                </a:extLst>
              </a:tr>
              <a:tr h="684619">
                <a:tc>
                  <a:txBody>
                    <a:bodyPr/>
                    <a:lstStyle/>
                    <a:p>
                      <a:r>
                        <a:rPr lang="en-US" sz="1800" dirty="0"/>
                        <a:t>VMs</a:t>
                      </a:r>
                      <a:endParaRPr lang="en-US" sz="1800" dirty="0">
                        <a:solidFill>
                          <a:srgbClr val="000000"/>
                        </a:solidFill>
                      </a:endParaRPr>
                    </a:p>
                  </a:txBody>
                  <a:tcPr marL="93234" marR="93234" marT="46616" marB="46616" anchor="ctr"/>
                </a:tc>
                <a:tc>
                  <a:txBody>
                    <a:bodyPr/>
                    <a:lstStyle/>
                    <a:p>
                      <a:r>
                        <a:rPr lang="en-US" sz="1800" dirty="0"/>
                        <a:t>Web Servers</a:t>
                      </a:r>
                      <a:endParaRPr lang="en-US" sz="1800" dirty="0">
                        <a:solidFill>
                          <a:srgbClr val="000000"/>
                        </a:solidFill>
                      </a:endParaRPr>
                    </a:p>
                  </a:txBody>
                  <a:tcPr marL="93234" marR="93234" marT="46616" marB="46616" anchor="ctr"/>
                </a:tc>
                <a:tc>
                  <a:txBody>
                    <a:bodyPr/>
                    <a:lstStyle/>
                    <a:p>
                      <a:r>
                        <a:rPr lang="en-US" sz="1800" dirty="0"/>
                        <a:t>IIS,</a:t>
                      </a:r>
                      <a:r>
                        <a:rPr lang="en-US" sz="1800" baseline="0" dirty="0"/>
                        <a:t> Apache, Tomcat</a:t>
                      </a:r>
                      <a:endParaRPr lang="en-US" sz="1800" dirty="0">
                        <a:solidFill>
                          <a:srgbClr val="000000"/>
                        </a:solidFill>
                      </a:endParaRPr>
                    </a:p>
                  </a:txBody>
                  <a:tcPr marL="93234" marR="93234" marT="46616" marB="46616" anchor="ctr"/>
                </a:tc>
                <a:extLst>
                  <a:ext uri="{0D108BD9-81ED-4DB2-BD59-A6C34878D82A}">
                    <a16:rowId xmlns:a16="http://schemas.microsoft.com/office/drawing/2014/main" val="10004"/>
                  </a:ext>
                </a:extLst>
              </a:tr>
            </a:tbl>
          </a:graphicData>
        </a:graphic>
      </p:graphicFrame>
      <p:sp>
        <p:nvSpPr>
          <p:cNvPr id="51" name="Rectangle 50"/>
          <p:cNvSpPr/>
          <p:nvPr/>
        </p:nvSpPr>
        <p:spPr bwMode="auto">
          <a:xfrm>
            <a:off x="5761037" y="4401145"/>
            <a:ext cx="1057080" cy="604077"/>
          </a:xfrm>
          <a:prstGeom prst="rect">
            <a:avLst/>
          </a:prstGeom>
          <a:solidFill>
            <a:srgbClr val="0078D7"/>
          </a:solidFill>
          <a:ln w="3175">
            <a:solidFill>
              <a:srgbClr val="000000"/>
            </a:solid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App GW</a:t>
            </a:r>
          </a:p>
        </p:txBody>
      </p:sp>
      <p:sp>
        <p:nvSpPr>
          <p:cNvPr id="56" name="Rectangle 55"/>
          <p:cNvSpPr/>
          <p:nvPr/>
        </p:nvSpPr>
        <p:spPr bwMode="auto">
          <a:xfrm>
            <a:off x="6955692" y="4401145"/>
            <a:ext cx="1057080" cy="604077"/>
          </a:xfrm>
          <a:prstGeom prst="rect">
            <a:avLst/>
          </a:prstGeom>
          <a:solidFill>
            <a:srgbClr val="0078D7"/>
          </a:solidFill>
          <a:ln w="3175">
            <a:solidFill>
              <a:srgbClr val="000000"/>
            </a:solid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App GW</a:t>
            </a:r>
          </a:p>
        </p:txBody>
      </p:sp>
      <p:sp>
        <p:nvSpPr>
          <p:cNvPr id="57" name="Rectangle 56"/>
          <p:cNvSpPr/>
          <p:nvPr/>
        </p:nvSpPr>
        <p:spPr bwMode="auto">
          <a:xfrm>
            <a:off x="8150346" y="4401145"/>
            <a:ext cx="1057080" cy="604077"/>
          </a:xfrm>
          <a:prstGeom prst="rect">
            <a:avLst/>
          </a:prstGeom>
          <a:solidFill>
            <a:srgbClr val="0078D7"/>
          </a:solidFill>
          <a:ln w="3175">
            <a:solidFill>
              <a:srgbClr val="000000"/>
            </a:solid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App GW</a:t>
            </a:r>
          </a:p>
        </p:txBody>
      </p:sp>
      <p:sp>
        <p:nvSpPr>
          <p:cNvPr id="58" name="Rectangle 57"/>
          <p:cNvSpPr/>
          <p:nvPr/>
        </p:nvSpPr>
        <p:spPr bwMode="auto">
          <a:xfrm>
            <a:off x="10337299" y="4401145"/>
            <a:ext cx="1057080" cy="604077"/>
          </a:xfrm>
          <a:prstGeom prst="rect">
            <a:avLst/>
          </a:prstGeom>
          <a:solidFill>
            <a:srgbClr val="0078D7"/>
          </a:solidFill>
          <a:ln w="3175">
            <a:solidFill>
              <a:srgbClr val="000000"/>
            </a:solid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44" rIns="0" bIns="47544" numCol="1" rtlCol="0" anchor="ctr" anchorCtr="0" compatLnSpc="1">
            <a:prstTxWarp prst="textNoShape">
              <a:avLst/>
            </a:prstTxWarp>
          </a:bodyPr>
          <a:lstStyle/>
          <a:p>
            <a:pPr marL="0" marR="0" lvl="0" indent="0" algn="ctr" defTabSz="950481"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App GW</a:t>
            </a:r>
          </a:p>
        </p:txBody>
      </p:sp>
    </p:spTree>
    <p:extLst>
      <p:ext uri="{BB962C8B-B14F-4D97-AF65-F5344CB8AC3E}">
        <p14:creationId xmlns:p14="http://schemas.microsoft.com/office/powerpoint/2010/main" val="176381820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Application Gateway: Layer 7 ADC Features</a:t>
            </a:r>
          </a:p>
        </p:txBody>
      </p:sp>
      <p:sp>
        <p:nvSpPr>
          <p:cNvPr id="3" name="Text Placeholder 2"/>
          <p:cNvSpPr>
            <a:spLocks noGrp="1"/>
          </p:cNvSpPr>
          <p:nvPr>
            <p:ph type="body" sz="quarter" idx="10"/>
          </p:nvPr>
        </p:nvSpPr>
        <p:spPr>
          <a:xfrm>
            <a:off x="275609" y="1212850"/>
            <a:ext cx="5380900" cy="5637211"/>
          </a:xfrm>
        </p:spPr>
        <p:txBody>
          <a:bodyPr>
            <a:normAutofit fontScale="85000" lnSpcReduction="20000"/>
          </a:bodyPr>
          <a:lstStyle/>
          <a:p>
            <a:pPr lvl="0">
              <a:lnSpc>
                <a:spcPct val="100000"/>
              </a:lnSpc>
              <a:defRPr/>
            </a:pPr>
            <a:r>
              <a:rPr lang="en-US" dirty="0"/>
              <a:t>Security</a:t>
            </a:r>
          </a:p>
          <a:p>
            <a:pPr marL="342900" lvl="1">
              <a:lnSpc>
                <a:spcPct val="100000"/>
              </a:lnSpc>
              <a:defRPr/>
            </a:pPr>
            <a:r>
              <a:rPr lang="en-US" dirty="0"/>
              <a:t>SSL termination</a:t>
            </a:r>
          </a:p>
          <a:p>
            <a:pPr marL="342900" lvl="1">
              <a:lnSpc>
                <a:spcPct val="100000"/>
              </a:lnSpc>
              <a:defRPr/>
            </a:pPr>
            <a:r>
              <a:rPr lang="en-US" dirty="0"/>
              <a:t>Allow/block SSL protocol versions</a:t>
            </a:r>
          </a:p>
          <a:p>
            <a:pPr marL="342900" lvl="1">
              <a:lnSpc>
                <a:spcPct val="100000"/>
              </a:lnSpc>
              <a:defRPr/>
            </a:pPr>
            <a:endParaRPr lang="en-US" dirty="0"/>
          </a:p>
          <a:p>
            <a:pPr lvl="0">
              <a:lnSpc>
                <a:spcPct val="100000"/>
              </a:lnSpc>
              <a:defRPr/>
            </a:pPr>
            <a:r>
              <a:rPr lang="en-US" dirty="0"/>
              <a:t>Session &amp; site management</a:t>
            </a:r>
          </a:p>
          <a:p>
            <a:pPr marL="342900" lvl="1">
              <a:lnSpc>
                <a:spcPct val="100000"/>
              </a:lnSpc>
              <a:defRPr/>
            </a:pPr>
            <a:r>
              <a:rPr lang="en-US" dirty="0"/>
              <a:t>Cookie based session affinity</a:t>
            </a:r>
          </a:p>
          <a:p>
            <a:pPr marL="342900" lvl="1">
              <a:lnSpc>
                <a:spcPct val="100000"/>
              </a:lnSpc>
              <a:defRPr/>
            </a:pPr>
            <a:r>
              <a:rPr lang="en-US" dirty="0"/>
              <a:t>Multi-site hosting</a:t>
            </a:r>
          </a:p>
          <a:p>
            <a:pPr marL="342900" lvl="1">
              <a:lnSpc>
                <a:spcPct val="100000"/>
              </a:lnSpc>
              <a:defRPr/>
            </a:pPr>
            <a:endParaRPr lang="en-US" dirty="0"/>
          </a:p>
          <a:p>
            <a:pPr lvl="0">
              <a:lnSpc>
                <a:spcPct val="100000"/>
              </a:lnSpc>
              <a:defRPr/>
            </a:pPr>
            <a:r>
              <a:rPr lang="en-US" dirty="0"/>
              <a:t>Content management</a:t>
            </a:r>
          </a:p>
          <a:p>
            <a:pPr marL="342900" lvl="1">
              <a:lnSpc>
                <a:spcPct val="100000"/>
              </a:lnSpc>
              <a:defRPr/>
            </a:pPr>
            <a:r>
              <a:rPr lang="en-US" dirty="0"/>
              <a:t>URL based routing</a:t>
            </a:r>
          </a:p>
          <a:p>
            <a:pPr marL="342900" lvl="1">
              <a:lnSpc>
                <a:spcPct val="100000"/>
              </a:lnSpc>
              <a:defRPr/>
            </a:pPr>
            <a:endParaRPr lang="en-US" dirty="0"/>
          </a:p>
          <a:p>
            <a:pPr lvl="0">
              <a:lnSpc>
                <a:spcPct val="100000"/>
              </a:lnSpc>
              <a:defRPr/>
            </a:pPr>
            <a:r>
              <a:rPr lang="en-US" dirty="0"/>
              <a:t>Backend management</a:t>
            </a:r>
          </a:p>
          <a:p>
            <a:pPr marL="342900" lvl="1">
              <a:lnSpc>
                <a:spcPct val="100000"/>
              </a:lnSpc>
              <a:defRPr/>
            </a:pPr>
            <a:r>
              <a:rPr lang="en-US" dirty="0"/>
              <a:t>Rich diagnostics including Access and Performance logs</a:t>
            </a:r>
          </a:p>
          <a:p>
            <a:pPr marL="342900" lvl="1">
              <a:lnSpc>
                <a:spcPct val="100000"/>
              </a:lnSpc>
              <a:defRPr/>
            </a:pPr>
            <a:r>
              <a:rPr lang="en-US" dirty="0"/>
              <a:t>VM Scale Set support</a:t>
            </a:r>
          </a:p>
          <a:p>
            <a:pPr marL="342900" lvl="1">
              <a:lnSpc>
                <a:spcPct val="100000"/>
              </a:lnSpc>
              <a:defRPr/>
            </a:pPr>
            <a:r>
              <a:rPr lang="en-US" dirty="0"/>
              <a:t>Custom health probes</a:t>
            </a:r>
          </a:p>
        </p:txBody>
      </p:sp>
      <p:sp>
        <p:nvSpPr>
          <p:cNvPr id="50" name="Text Placeholder 3"/>
          <p:cNvSpPr txBox="1">
            <a:spLocks/>
          </p:cNvSpPr>
          <p:nvPr/>
        </p:nvSpPr>
        <p:spPr>
          <a:xfrm>
            <a:off x="274640" y="1212848"/>
            <a:ext cx="5239428" cy="5637213"/>
          </a:xfrm>
          <a:prstGeom prst="rect">
            <a:avLst/>
          </a:prstGeom>
        </p:spPr>
        <p:txBody>
          <a:bodyP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US" sz="1800" b="0" i="0" u="none" strike="noStrike" kern="1200" cap="none" spc="0" normalizeH="0" baseline="0" noProof="0">
              <a:ln>
                <a:noFill/>
              </a:ln>
              <a:solidFill>
                <a:schemeClr val="bg1"/>
              </a:solidFill>
              <a:effectLst/>
              <a:uLnTx/>
              <a:uFillTx/>
              <a:latin typeface="+mn-lt"/>
              <a:ea typeface="+mn-ea"/>
              <a:cs typeface="+mn-cs"/>
            </a:endParaRPr>
          </a:p>
        </p:txBody>
      </p:sp>
      <p:grpSp>
        <p:nvGrpSpPr>
          <p:cNvPr id="5" name="Group 4"/>
          <p:cNvGrpSpPr/>
          <p:nvPr/>
        </p:nvGrpSpPr>
        <p:grpSpPr>
          <a:xfrm>
            <a:off x="5235356" y="982662"/>
            <a:ext cx="7002681" cy="5803331"/>
            <a:chOff x="5235356" y="982662"/>
            <a:chExt cx="7002681" cy="5803331"/>
          </a:xfrm>
        </p:grpSpPr>
        <p:grpSp>
          <p:nvGrpSpPr>
            <p:cNvPr id="4" name="Group 3"/>
            <p:cNvGrpSpPr/>
            <p:nvPr/>
          </p:nvGrpSpPr>
          <p:grpSpPr>
            <a:xfrm>
              <a:off x="5287297" y="982662"/>
              <a:ext cx="6950740" cy="5803331"/>
              <a:chOff x="5076502" y="1046731"/>
              <a:chExt cx="6950740" cy="5803331"/>
            </a:xfrm>
          </p:grpSpPr>
          <p:sp>
            <p:nvSpPr>
              <p:cNvPr id="71" name="Rectangle 70"/>
              <p:cNvSpPr/>
              <p:nvPr/>
            </p:nvSpPr>
            <p:spPr bwMode="auto">
              <a:xfrm>
                <a:off x="10698034" y="4699885"/>
                <a:ext cx="1323607" cy="2150177"/>
              </a:xfrm>
              <a:prstGeom prst="rect">
                <a:avLst/>
              </a:prstGeom>
              <a:solidFill>
                <a:schemeClr val="accent4"/>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mn-ea"/>
                  <a:cs typeface="+mn-cs"/>
                </a:endParaRPr>
              </a:p>
            </p:txBody>
          </p:sp>
          <p:cxnSp>
            <p:nvCxnSpPr>
              <p:cNvPr id="72" name="Straight Arrow Connector 11"/>
              <p:cNvCxnSpPr>
                <a:cxnSpLocks/>
              </p:cNvCxnSpPr>
              <p:nvPr/>
            </p:nvCxnSpPr>
            <p:spPr>
              <a:xfrm>
                <a:off x="8027318" y="3674899"/>
                <a:ext cx="2650997" cy="2100074"/>
              </a:xfrm>
              <a:prstGeom prst="bentConnector3">
                <a:avLst>
                  <a:gd name="adj1" fmla="val 50000"/>
                </a:avLst>
              </a:prstGeom>
              <a:solidFill>
                <a:schemeClr val="accent4">
                  <a:lumMod val="50000"/>
                </a:schemeClr>
              </a:solidFill>
              <a:ln w="41275">
                <a:solidFill>
                  <a:srgbClr val="107C10"/>
                </a:solidFill>
                <a:tailEnd type="triangle"/>
              </a:ln>
            </p:spPr>
            <p:style>
              <a:lnRef idx="3">
                <a:schemeClr val="dk1"/>
              </a:lnRef>
              <a:fillRef idx="0">
                <a:schemeClr val="dk1"/>
              </a:fillRef>
              <a:effectRef idx="2">
                <a:schemeClr val="dk1"/>
              </a:effectRef>
              <a:fontRef idx="minor">
                <a:schemeClr val="tx1"/>
              </a:fontRef>
            </p:style>
          </p:cxnSp>
          <p:sp>
            <p:nvSpPr>
              <p:cNvPr id="73" name="Freeform 27"/>
              <p:cNvSpPr>
                <a:spLocks noChangeAspect="1"/>
              </p:cNvSpPr>
              <p:nvPr/>
            </p:nvSpPr>
            <p:spPr bwMode="black">
              <a:xfrm>
                <a:off x="5360130" y="2799331"/>
                <a:ext cx="572982" cy="47685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accent3"/>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6" rIns="186494" bIns="149196"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endParaRPr>
              </a:p>
            </p:txBody>
          </p:sp>
          <p:cxnSp>
            <p:nvCxnSpPr>
              <p:cNvPr id="74" name="Straight Arrow Connector 73"/>
              <p:cNvCxnSpPr/>
              <p:nvPr/>
            </p:nvCxnSpPr>
            <p:spPr>
              <a:xfrm>
                <a:off x="5958206" y="3033862"/>
                <a:ext cx="824492" cy="1820"/>
              </a:xfrm>
              <a:prstGeom prst="straightConnector1">
                <a:avLst/>
              </a:prstGeom>
              <a:ln w="38100">
                <a:solidFill>
                  <a:srgbClr val="107C1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bwMode="auto">
              <a:xfrm>
                <a:off x="10695761" y="2876342"/>
                <a:ext cx="1325880" cy="1611520"/>
              </a:xfrm>
              <a:prstGeom prst="rect">
                <a:avLst/>
              </a:prstGeom>
              <a:solidFill>
                <a:schemeClr val="accent4"/>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mn-ea"/>
                  <a:cs typeface="+mn-cs"/>
                </a:endParaRPr>
              </a:p>
            </p:txBody>
          </p:sp>
          <p:cxnSp>
            <p:nvCxnSpPr>
              <p:cNvPr id="76" name="Straight Arrow Connector 34"/>
              <p:cNvCxnSpPr>
                <a:cxnSpLocks/>
              </p:cNvCxnSpPr>
              <p:nvPr/>
            </p:nvCxnSpPr>
            <p:spPr>
              <a:xfrm flipV="1">
                <a:off x="8047037" y="1851342"/>
                <a:ext cx="2610972" cy="1823558"/>
              </a:xfrm>
              <a:prstGeom prst="bentConnector3">
                <a:avLst>
                  <a:gd name="adj1" fmla="val 50000"/>
                </a:avLst>
              </a:prstGeom>
              <a:ln w="38100">
                <a:solidFill>
                  <a:srgbClr val="107C1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8948873" y="1441814"/>
                <a:ext cx="1765954" cy="400110"/>
              </a:xfrm>
              <a:prstGeom prst="rect">
                <a:avLst/>
              </a:prstGeom>
              <a:noFill/>
            </p:spPr>
            <p:txBody>
              <a:bodyPr wrap="square" rtlCol="0">
                <a:spAutoFit/>
              </a:bodyPr>
              <a:lstStyle/>
              <a:p>
                <a:pPr marL="0" marR="0" lvl="0" indent="0" defTabSz="914224"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0000"/>
                    </a:solidFill>
                    <a:effectLst/>
                    <a:uLnTx/>
                    <a:uFillTx/>
                  </a:rPr>
                  <a:t>fabrikam.com</a:t>
                </a:r>
              </a:p>
            </p:txBody>
          </p:sp>
          <p:cxnSp>
            <p:nvCxnSpPr>
              <p:cNvPr id="78" name="Straight Arrow Connector 77"/>
              <p:cNvCxnSpPr>
                <a:cxnSpLocks/>
                <a:endCxn id="75" idx="1"/>
              </p:cNvCxnSpPr>
              <p:nvPr/>
            </p:nvCxnSpPr>
            <p:spPr>
              <a:xfrm>
                <a:off x="8047037" y="3674900"/>
                <a:ext cx="2648724" cy="7202"/>
              </a:xfrm>
              <a:prstGeom prst="straightConnector1">
                <a:avLst/>
              </a:prstGeom>
              <a:ln w="41275">
                <a:solidFill>
                  <a:srgbClr val="107C10"/>
                </a:solidFill>
                <a:tailEnd type="triangle"/>
              </a:ln>
            </p:spPr>
            <p:style>
              <a:lnRef idx="3">
                <a:schemeClr val="dk1"/>
              </a:lnRef>
              <a:fillRef idx="0">
                <a:schemeClr val="dk1"/>
              </a:fillRef>
              <a:effectRef idx="2">
                <a:schemeClr val="dk1"/>
              </a:effectRef>
              <a:fontRef idx="minor">
                <a:schemeClr val="tx1"/>
              </a:fontRef>
            </p:style>
          </p:cxnSp>
          <p:sp>
            <p:nvSpPr>
              <p:cNvPr id="79" name="Rectangle 78"/>
              <p:cNvSpPr/>
              <p:nvPr/>
            </p:nvSpPr>
            <p:spPr>
              <a:xfrm>
                <a:off x="8123237" y="3217697"/>
                <a:ext cx="2571538" cy="400110"/>
              </a:xfrm>
              <a:prstGeom prst="rect">
                <a:avLst/>
              </a:prstGeom>
            </p:spPr>
            <p:txBody>
              <a:bodyPr wrap="none">
                <a:spAutoFit/>
              </a:bodyPr>
              <a:lstStyle/>
              <a:p>
                <a:pPr marL="0" marR="0" lvl="0" indent="0" algn="ctr" defTabSz="950846"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srgbClr val="000000"/>
                    </a:solidFill>
                    <a:effectLst/>
                    <a:uLnTx/>
                    <a:uFillTx/>
                  </a:rPr>
                  <a:t>contoso.com/video</a:t>
                </a:r>
                <a:r>
                  <a:rPr kumimoji="0" lang="en-US" sz="2000" b="0" i="0" u="none" strike="noStrike" kern="0" cap="none" spc="0" normalizeH="0" baseline="0" noProof="0">
                    <a:ln>
                      <a:noFill/>
                    </a:ln>
                    <a:solidFill>
                      <a:srgbClr val="000000"/>
                    </a:solidFill>
                    <a:effectLst>
                      <a:outerShdw blurRad="38100" dist="38100" dir="2700000" algn="tl">
                        <a:srgbClr val="000000">
                          <a:alpha val="43137"/>
                        </a:srgbClr>
                      </a:outerShdw>
                    </a:effectLst>
                    <a:uLnTx/>
                    <a:uFillTx/>
                  </a:rPr>
                  <a:t>/*</a:t>
                </a:r>
              </a:p>
            </p:txBody>
          </p:sp>
          <p:sp>
            <p:nvSpPr>
              <p:cNvPr id="80" name="TextBox 79"/>
              <p:cNvSpPr txBox="1"/>
              <p:nvPr/>
            </p:nvSpPr>
            <p:spPr>
              <a:xfrm>
                <a:off x="10695761" y="2891566"/>
                <a:ext cx="1325880" cy="408075"/>
              </a:xfrm>
              <a:prstGeom prst="rect">
                <a:avLst/>
              </a:prstGeom>
              <a:noFill/>
            </p:spPr>
            <p:txBody>
              <a:bodyPr wrap="square" rtlCol="0">
                <a:spAutoFit/>
              </a:bodyPr>
              <a:lstStyle/>
              <a:p>
                <a:pPr marL="0" marR="0" lvl="0" indent="0" algn="ctr" defTabSz="914224"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000000"/>
                    </a:solidFill>
                    <a:effectLst/>
                    <a:uLnTx/>
                    <a:uFillTx/>
                  </a:rPr>
                  <a:t>Videos</a:t>
                </a:r>
              </a:p>
            </p:txBody>
          </p:sp>
          <p:sp>
            <p:nvSpPr>
              <p:cNvPr id="81" name="TextBox 80"/>
              <p:cNvSpPr txBox="1"/>
              <p:nvPr/>
            </p:nvSpPr>
            <p:spPr>
              <a:xfrm>
                <a:off x="10692433" y="4666692"/>
                <a:ext cx="1334809" cy="408075"/>
              </a:xfrm>
              <a:prstGeom prst="rect">
                <a:avLst/>
              </a:prstGeom>
              <a:noFill/>
            </p:spPr>
            <p:txBody>
              <a:bodyPr wrap="square" rtlCol="0">
                <a:spAutoFit/>
              </a:bodyPr>
              <a:lstStyle/>
              <a:p>
                <a:pPr marL="0" marR="0" lvl="0" indent="0" algn="ctr" defTabSz="914224"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000000"/>
                    </a:solidFill>
                    <a:effectLst/>
                    <a:uLnTx/>
                    <a:uFillTx/>
                  </a:rPr>
                  <a:t>Images</a:t>
                </a:r>
              </a:p>
            </p:txBody>
          </p:sp>
          <p:sp>
            <p:nvSpPr>
              <p:cNvPr id="82" name="Rectangle 81"/>
              <p:cNvSpPr/>
              <p:nvPr/>
            </p:nvSpPr>
            <p:spPr>
              <a:xfrm>
                <a:off x="7996852" y="5766896"/>
                <a:ext cx="2757486" cy="400110"/>
              </a:xfrm>
              <a:prstGeom prst="rect">
                <a:avLst/>
              </a:prstGeom>
            </p:spPr>
            <p:txBody>
              <a:bodyPr wrap="none">
                <a:spAutoFit/>
              </a:bodyPr>
              <a:lstStyle/>
              <a:p>
                <a:pPr marL="0" marR="0" lvl="0" indent="0" algn="ctr" defTabSz="950846"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srgbClr val="000000"/>
                    </a:solidFill>
                    <a:effectLst/>
                    <a:uLnTx/>
                    <a:uFillTx/>
                  </a:rPr>
                  <a:t>contoso.com/images/*</a:t>
                </a:r>
              </a:p>
            </p:txBody>
          </p:sp>
          <p:sp>
            <p:nvSpPr>
              <p:cNvPr id="83" name="Freeform 27"/>
              <p:cNvSpPr>
                <a:spLocks noChangeAspect="1"/>
              </p:cNvSpPr>
              <p:nvPr/>
            </p:nvSpPr>
            <p:spPr bwMode="black">
              <a:xfrm>
                <a:off x="5360130" y="4146702"/>
                <a:ext cx="572982" cy="47685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accent3"/>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6" rIns="186494" bIns="149196"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endParaRPr>
              </a:p>
            </p:txBody>
          </p:sp>
          <p:cxnSp>
            <p:nvCxnSpPr>
              <p:cNvPr id="84" name="Straight Arrow Connector 83"/>
              <p:cNvCxnSpPr/>
              <p:nvPr/>
            </p:nvCxnSpPr>
            <p:spPr>
              <a:xfrm>
                <a:off x="5962195" y="4362756"/>
                <a:ext cx="824491" cy="9260"/>
              </a:xfrm>
              <a:prstGeom prst="straightConnector1">
                <a:avLst/>
              </a:prstGeom>
              <a:ln w="38100">
                <a:solidFill>
                  <a:srgbClr val="107C1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5076502" y="4540566"/>
                <a:ext cx="1897281" cy="544765"/>
              </a:xfrm>
              <a:prstGeom prst="rect">
                <a:avLst/>
              </a:prstGeom>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a:ln>
                      <a:noFill/>
                    </a:ln>
                    <a:solidFill>
                      <a:srgbClr val="000000"/>
                    </a:solidFill>
                    <a:effectLst/>
                    <a:uLnTx/>
                    <a:uFillTx/>
                  </a:rPr>
                  <a:t>fabrikam.com</a:t>
                </a:r>
              </a:p>
            </p:txBody>
          </p:sp>
          <p:pic>
            <p:nvPicPr>
              <p:cNvPr id="88" name="Picture 87"/>
              <p:cNvPicPr>
                <a:picLocks noChangeAspect="1"/>
              </p:cNvPicPr>
              <p:nvPr/>
            </p:nvPicPr>
            <p:blipFill>
              <a:blip r:embed="rId3"/>
              <a:stretch>
                <a:fillRect/>
              </a:stretch>
            </p:blipFill>
            <p:spPr>
              <a:xfrm>
                <a:off x="11084381" y="3297369"/>
                <a:ext cx="548640" cy="548640"/>
              </a:xfrm>
              <a:prstGeom prst="rect">
                <a:avLst/>
              </a:prstGeom>
            </p:spPr>
          </p:pic>
          <p:pic>
            <p:nvPicPr>
              <p:cNvPr id="89" name="Picture 88"/>
              <p:cNvPicPr>
                <a:picLocks noChangeAspect="1"/>
              </p:cNvPicPr>
              <p:nvPr/>
            </p:nvPicPr>
            <p:blipFill>
              <a:blip r:embed="rId3"/>
              <a:stretch>
                <a:fillRect/>
              </a:stretch>
            </p:blipFill>
            <p:spPr>
              <a:xfrm>
                <a:off x="11084381" y="3892615"/>
                <a:ext cx="548640" cy="548640"/>
              </a:xfrm>
              <a:prstGeom prst="rect">
                <a:avLst/>
              </a:prstGeom>
            </p:spPr>
          </p:pic>
          <p:pic>
            <p:nvPicPr>
              <p:cNvPr id="90" name="Picture 89"/>
              <p:cNvPicPr>
                <a:picLocks noChangeAspect="1"/>
              </p:cNvPicPr>
              <p:nvPr/>
            </p:nvPicPr>
            <p:blipFill>
              <a:blip r:embed="rId3"/>
              <a:stretch>
                <a:fillRect/>
              </a:stretch>
            </p:blipFill>
            <p:spPr>
              <a:xfrm>
                <a:off x="11085517" y="5043799"/>
                <a:ext cx="548640" cy="548640"/>
              </a:xfrm>
              <a:prstGeom prst="rect">
                <a:avLst/>
              </a:prstGeom>
            </p:spPr>
          </p:pic>
          <p:pic>
            <p:nvPicPr>
              <p:cNvPr id="91" name="Picture 90"/>
              <p:cNvPicPr>
                <a:picLocks noChangeAspect="1"/>
              </p:cNvPicPr>
              <p:nvPr/>
            </p:nvPicPr>
            <p:blipFill>
              <a:blip r:embed="rId3"/>
              <a:stretch>
                <a:fillRect/>
              </a:stretch>
            </p:blipFill>
            <p:spPr>
              <a:xfrm>
                <a:off x="11085517" y="5604021"/>
                <a:ext cx="548640" cy="548640"/>
              </a:xfrm>
              <a:prstGeom prst="rect">
                <a:avLst/>
              </a:prstGeom>
            </p:spPr>
          </p:pic>
          <p:pic>
            <p:nvPicPr>
              <p:cNvPr id="92" name="Picture 91"/>
              <p:cNvPicPr>
                <a:picLocks noChangeAspect="1"/>
              </p:cNvPicPr>
              <p:nvPr/>
            </p:nvPicPr>
            <p:blipFill>
              <a:blip r:embed="rId3"/>
              <a:stretch>
                <a:fillRect/>
              </a:stretch>
            </p:blipFill>
            <p:spPr>
              <a:xfrm>
                <a:off x="11085517" y="6164243"/>
                <a:ext cx="548640" cy="548640"/>
              </a:xfrm>
              <a:prstGeom prst="rect">
                <a:avLst/>
              </a:prstGeom>
            </p:spPr>
          </p:pic>
          <p:sp>
            <p:nvSpPr>
              <p:cNvPr id="29" name="Rectangle 28"/>
              <p:cNvSpPr/>
              <p:nvPr/>
            </p:nvSpPr>
            <p:spPr bwMode="auto">
              <a:xfrm>
                <a:off x="6764918" y="2619668"/>
                <a:ext cx="1323607" cy="2150177"/>
              </a:xfrm>
              <a:prstGeom prst="rect">
                <a:avLst/>
              </a:prstGeom>
              <a:solidFill>
                <a:schemeClr val="accent6"/>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mn-ea"/>
                  <a:cs typeface="+mn-cs"/>
                </a:endParaRPr>
              </a:p>
            </p:txBody>
          </p:sp>
          <p:sp>
            <p:nvSpPr>
              <p:cNvPr id="31" name="Rectangle 30"/>
              <p:cNvSpPr/>
              <p:nvPr/>
            </p:nvSpPr>
            <p:spPr bwMode="auto">
              <a:xfrm>
                <a:off x="10692433" y="1046731"/>
                <a:ext cx="1329208" cy="1567582"/>
              </a:xfrm>
              <a:prstGeom prst="rect">
                <a:avLst/>
              </a:prstGeom>
              <a:solidFill>
                <a:schemeClr val="accent4"/>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mn-ea"/>
                  <a:cs typeface="+mn-cs"/>
                </a:endParaRPr>
              </a:p>
            </p:txBody>
          </p:sp>
          <p:pic>
            <p:nvPicPr>
              <p:cNvPr id="32" name="Picture 31"/>
              <p:cNvPicPr>
                <a:picLocks noChangeAspect="1"/>
              </p:cNvPicPr>
              <p:nvPr/>
            </p:nvPicPr>
            <p:blipFill>
              <a:blip r:embed="rId4"/>
              <a:stretch>
                <a:fillRect/>
              </a:stretch>
            </p:blipFill>
            <p:spPr>
              <a:xfrm>
                <a:off x="10834874" y="1261390"/>
                <a:ext cx="1097280" cy="1097280"/>
              </a:xfrm>
              <a:prstGeom prst="rect">
                <a:avLst/>
              </a:prstGeom>
              <a:noFill/>
              <a:effectLst>
                <a:outerShdw blurRad="50800" dist="50800" dir="5400000" algn="ctr" rotWithShape="0">
                  <a:schemeClr val="accent4"/>
                </a:outerShdw>
              </a:effectLst>
            </p:spPr>
          </p:pic>
          <p:pic>
            <p:nvPicPr>
              <p:cNvPr id="34" name="Picture 3" descr="image016"/>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851" b="89851" l="9971" r="100000"/>
                        </a14:imgEffect>
                      </a14:imgLayer>
                    </a14:imgProps>
                  </a:ext>
                  <a:ext uri="{28A0092B-C50C-407E-A947-70E740481C1C}">
                    <a14:useLocalDpi xmlns:a14="http://schemas.microsoft.com/office/drawing/2010/main" val="0"/>
                  </a:ext>
                </a:extLst>
              </a:blip>
              <a:srcRect/>
              <a:stretch>
                <a:fillRect/>
              </a:stretch>
            </p:blipFill>
            <p:spPr bwMode="auto">
              <a:xfrm rot="16200000">
                <a:off x="6744306" y="3170948"/>
                <a:ext cx="1291077" cy="126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6827836" y="2716152"/>
                <a:ext cx="1230899" cy="523220"/>
              </a:xfrm>
              <a:prstGeom prst="rect">
                <a:avLst/>
              </a:prstGeom>
              <a:noFill/>
            </p:spPr>
            <p:txBody>
              <a:bodyPr wrap="square" rtlCol="0">
                <a:spAutoFit/>
              </a:bodyPr>
              <a:lstStyle/>
              <a:p>
                <a:pPr marL="0" marR="0" lvl="0" indent="0" algn="ctr" defTabSz="91422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000000"/>
                    </a:solidFill>
                    <a:effectLst/>
                    <a:uLnTx/>
                    <a:uFillTx/>
                  </a:rPr>
                  <a:t>Application Gateway</a:t>
                </a:r>
              </a:p>
            </p:txBody>
          </p:sp>
        </p:grpSp>
        <p:sp>
          <p:nvSpPr>
            <p:cNvPr id="33" name="TextBox 32"/>
            <p:cNvSpPr txBox="1"/>
            <p:nvPr/>
          </p:nvSpPr>
          <p:spPr>
            <a:xfrm>
              <a:off x="5235356" y="3033488"/>
              <a:ext cx="1897281" cy="544765"/>
            </a:xfrm>
            <a:prstGeom prst="rect">
              <a:avLst/>
            </a:prstGeom>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a:ln>
                    <a:noFill/>
                  </a:ln>
                  <a:solidFill>
                    <a:srgbClr val="000000"/>
                  </a:solidFill>
                  <a:effectLst/>
                  <a:uLnTx/>
                  <a:uFillTx/>
                </a:rPr>
                <a:t>contoso.com</a:t>
              </a:r>
            </a:p>
          </p:txBody>
        </p:sp>
      </p:grpSp>
    </p:spTree>
    <p:extLst>
      <p:ext uri="{BB962C8B-B14F-4D97-AF65-F5344CB8AC3E}">
        <p14:creationId xmlns:p14="http://schemas.microsoft.com/office/powerpoint/2010/main" val="3310450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Web Application Firewall (WAF) - Preview</a:t>
            </a:r>
          </a:p>
        </p:txBody>
      </p:sp>
      <p:sp>
        <p:nvSpPr>
          <p:cNvPr id="4" name="Text Placeholder 3"/>
          <p:cNvSpPr>
            <a:spLocks noGrp="1"/>
          </p:cNvSpPr>
          <p:nvPr>
            <p:ph type="body" sz="quarter" idx="10"/>
          </p:nvPr>
        </p:nvSpPr>
        <p:spPr>
          <a:xfrm>
            <a:off x="274638" y="1212850"/>
            <a:ext cx="4892338" cy="5332412"/>
          </a:xfrm>
        </p:spPr>
        <p:txBody>
          <a:bodyPr>
            <a:normAutofit fontScale="85000" lnSpcReduction="10000"/>
          </a:bodyPr>
          <a:lstStyle/>
          <a:p>
            <a:r>
              <a:rPr lang="en-US" dirty="0"/>
              <a:t>Security</a:t>
            </a:r>
          </a:p>
          <a:p>
            <a:pPr lvl="1"/>
            <a:r>
              <a:rPr lang="en-US" dirty="0"/>
              <a:t>Protect applications from web based intrusions</a:t>
            </a:r>
          </a:p>
          <a:p>
            <a:pPr lvl="1"/>
            <a:endParaRPr lang="en-US" dirty="0"/>
          </a:p>
          <a:p>
            <a:pPr lvl="1"/>
            <a:r>
              <a:rPr lang="en-US" dirty="0"/>
              <a:t>Built using </a:t>
            </a:r>
            <a:r>
              <a:rPr lang="en-US" dirty="0" err="1">
                <a:solidFill>
                  <a:schemeClr val="accent3"/>
                </a:solidFill>
              </a:rPr>
              <a:t>ModSecurity</a:t>
            </a:r>
            <a:r>
              <a:rPr lang="en-US" dirty="0">
                <a:solidFill>
                  <a:schemeClr val="accent3"/>
                </a:solidFill>
              </a:rPr>
              <a:t> and Core Rule Set</a:t>
            </a:r>
            <a:endParaRPr lang="en-US" dirty="0"/>
          </a:p>
          <a:p>
            <a:pPr lvl="1"/>
            <a:endParaRPr lang="en-US" dirty="0"/>
          </a:p>
          <a:p>
            <a:r>
              <a:rPr lang="en-US" dirty="0"/>
              <a:t>Availability</a:t>
            </a:r>
          </a:p>
          <a:p>
            <a:pPr lvl="1"/>
            <a:r>
              <a:rPr lang="en-US" dirty="0"/>
              <a:t>Highly available, fully managed</a:t>
            </a:r>
          </a:p>
          <a:p>
            <a:pPr lvl="1"/>
            <a:endParaRPr lang="en-US" dirty="0"/>
          </a:p>
          <a:p>
            <a:r>
              <a:rPr lang="en-US" dirty="0"/>
              <a:t>Preconfigured</a:t>
            </a:r>
          </a:p>
          <a:p>
            <a:pPr lvl="1"/>
            <a:r>
              <a:rPr lang="en-US" dirty="0"/>
              <a:t>OWASP* core rule set for most common top 10 web vulnerabilities protection such as</a:t>
            </a:r>
          </a:p>
          <a:p>
            <a:pPr lvl="2"/>
            <a:r>
              <a:rPr lang="en-US" dirty="0"/>
              <a:t>SQL Injection</a:t>
            </a:r>
          </a:p>
          <a:p>
            <a:pPr lvl="2"/>
            <a:r>
              <a:rPr lang="en-US" dirty="0"/>
              <a:t>XSS attacks</a:t>
            </a:r>
          </a:p>
          <a:p>
            <a:pPr lvl="2"/>
            <a:endParaRPr lang="en-US" dirty="0"/>
          </a:p>
          <a:p>
            <a:r>
              <a:rPr lang="en-US" dirty="0"/>
              <a:t>Coming Soon</a:t>
            </a:r>
          </a:p>
          <a:p>
            <a:pPr lvl="1"/>
            <a:r>
              <a:rPr lang="en-US" dirty="0"/>
              <a:t>Defining custom rules</a:t>
            </a:r>
          </a:p>
          <a:p>
            <a:pPr lvl="2"/>
            <a:endParaRPr lang="en-US" dirty="0"/>
          </a:p>
        </p:txBody>
      </p:sp>
      <p:cxnSp>
        <p:nvCxnSpPr>
          <p:cNvPr id="21" name="Straight Arrow Connector 20"/>
          <p:cNvCxnSpPr>
            <a:cxnSpLocks/>
            <a:endCxn id="46" idx="1"/>
          </p:cNvCxnSpPr>
          <p:nvPr/>
        </p:nvCxnSpPr>
        <p:spPr>
          <a:xfrm flipV="1">
            <a:off x="9358427" y="2869054"/>
            <a:ext cx="1497674" cy="835627"/>
          </a:xfrm>
          <a:prstGeom prst="straightConnector1">
            <a:avLst/>
          </a:prstGeom>
          <a:ln w="762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5170255" y="3552417"/>
            <a:ext cx="2111624" cy="676208"/>
            <a:chOff x="5199601" y="3387429"/>
            <a:chExt cx="2111624" cy="676208"/>
          </a:xfrm>
        </p:grpSpPr>
        <p:sp>
          <p:nvSpPr>
            <p:cNvPr id="28" name="Freeform 27"/>
            <p:cNvSpPr>
              <a:spLocks noChangeAspect="1"/>
            </p:cNvSpPr>
            <p:nvPr/>
          </p:nvSpPr>
          <p:spPr bwMode="black">
            <a:xfrm>
              <a:off x="5199601" y="3387429"/>
              <a:ext cx="572982" cy="47685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6" rIns="186494" bIns="149196"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endParaRPr>
            </a:p>
          </p:txBody>
        </p:sp>
        <p:cxnSp>
          <p:nvCxnSpPr>
            <p:cNvPr id="32" name="Straight Arrow Connector 31"/>
            <p:cNvCxnSpPr>
              <a:cxnSpLocks/>
              <a:endCxn id="29" idx="1"/>
            </p:cNvCxnSpPr>
            <p:nvPr/>
          </p:nvCxnSpPr>
          <p:spPr>
            <a:xfrm>
              <a:off x="5879660" y="3592755"/>
              <a:ext cx="1431565" cy="1822"/>
            </a:xfrm>
            <a:prstGeom prst="straightConnector1">
              <a:avLst/>
            </a:prstGeom>
            <a:ln w="762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879660" y="3592755"/>
              <a:ext cx="1338871" cy="470882"/>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224" b="1" i="0" u="none" strike="noStrike" kern="0" cap="none" spc="0" normalizeH="0" baseline="0" noProof="0">
                  <a:ln>
                    <a:noFill/>
                  </a:ln>
                  <a:solidFill>
                    <a:srgbClr val="107C10"/>
                  </a:solidFill>
                  <a:effectLst/>
                  <a:uLnTx/>
                  <a:uFillTx/>
                </a:rPr>
                <a:t>Valid request</a:t>
              </a:r>
            </a:p>
          </p:txBody>
        </p:sp>
      </p:grpSp>
      <p:grpSp>
        <p:nvGrpSpPr>
          <p:cNvPr id="14" name="Group 13"/>
          <p:cNvGrpSpPr/>
          <p:nvPr/>
        </p:nvGrpSpPr>
        <p:grpSpPr>
          <a:xfrm>
            <a:off x="5204515" y="4117725"/>
            <a:ext cx="2065765" cy="1246655"/>
            <a:chOff x="5204515" y="4117725"/>
            <a:chExt cx="2065765" cy="1246655"/>
          </a:xfrm>
        </p:grpSpPr>
        <p:sp>
          <p:nvSpPr>
            <p:cNvPr id="34" name="Freeform 27"/>
            <p:cNvSpPr>
              <a:spLocks noChangeAspect="1"/>
            </p:cNvSpPr>
            <p:nvPr/>
          </p:nvSpPr>
          <p:spPr bwMode="black">
            <a:xfrm>
              <a:off x="5204515" y="4559271"/>
              <a:ext cx="572982" cy="47685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6" rIns="186494" bIns="149196"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endParaRPr>
            </a:p>
          </p:txBody>
        </p:sp>
        <p:sp>
          <p:nvSpPr>
            <p:cNvPr id="53" name="Rectangle 52"/>
            <p:cNvSpPr/>
            <p:nvPr/>
          </p:nvSpPr>
          <p:spPr>
            <a:xfrm>
              <a:off x="5937883" y="4947330"/>
              <a:ext cx="1160895" cy="261867"/>
            </a:xfrm>
            <a:prstGeom prst="rect">
              <a:avLst/>
            </a:prstGeom>
          </p:spPr>
          <p:txBody>
            <a:bodyPr wrap="none">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224" b="1" i="0" u="none" strike="noStrike" kern="0" cap="none" spc="0" normalizeH="0" baseline="0" noProof="0">
                  <a:ln>
                    <a:noFill/>
                  </a:ln>
                  <a:solidFill>
                    <a:srgbClr val="C00000"/>
                  </a:solidFill>
                  <a:effectLst/>
                  <a:uLnTx/>
                  <a:uFillTx/>
                </a:rPr>
                <a:t>SQL Injection</a:t>
              </a:r>
            </a:p>
          </p:txBody>
        </p:sp>
        <p:cxnSp>
          <p:nvCxnSpPr>
            <p:cNvPr id="85" name="Straight Arrow Connector 84"/>
            <p:cNvCxnSpPr>
              <a:cxnSpLocks/>
            </p:cNvCxnSpPr>
            <p:nvPr/>
          </p:nvCxnSpPr>
          <p:spPr>
            <a:xfrm flipV="1">
              <a:off x="5811256" y="4797699"/>
              <a:ext cx="1459024" cy="2"/>
            </a:xfrm>
            <a:prstGeom prst="straightConnector1">
              <a:avLst/>
            </a:prstGeom>
            <a:ln w="762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3" name="Rectangle 92"/>
            <p:cNvSpPr/>
            <p:nvPr/>
          </p:nvSpPr>
          <p:spPr>
            <a:xfrm>
              <a:off x="5992103" y="4117725"/>
              <a:ext cx="541423" cy="124665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343" b="0" i="0" u="none" strike="noStrike" kern="0" cap="none" spc="0" normalizeH="0" baseline="0" noProof="0">
                  <a:ln>
                    <a:noFill/>
                  </a:ln>
                  <a:solidFill>
                    <a:schemeClr val="accent1"/>
                  </a:solidFill>
                  <a:effectLst/>
                  <a:uLnTx/>
                  <a:uFillTx/>
                </a:rPr>
                <a:t>×</a:t>
              </a:r>
              <a:endParaRPr kumimoji="0" lang="en-US" sz="3672" b="0" i="0" u="none" strike="noStrike" kern="0" cap="none" spc="0" normalizeH="0" baseline="0" noProof="0">
                <a:ln>
                  <a:noFill/>
                </a:ln>
                <a:solidFill>
                  <a:schemeClr val="accent1"/>
                </a:solidFill>
                <a:effectLst/>
                <a:uLnTx/>
                <a:uFillTx/>
              </a:endParaRPr>
            </a:p>
          </p:txBody>
        </p:sp>
      </p:grpSp>
      <p:grpSp>
        <p:nvGrpSpPr>
          <p:cNvPr id="15" name="Group 14"/>
          <p:cNvGrpSpPr/>
          <p:nvPr/>
        </p:nvGrpSpPr>
        <p:grpSpPr>
          <a:xfrm>
            <a:off x="5178575" y="1973262"/>
            <a:ext cx="2101294" cy="1246655"/>
            <a:chOff x="5178575" y="1973262"/>
            <a:chExt cx="2101294" cy="1246655"/>
          </a:xfrm>
        </p:grpSpPr>
        <p:sp>
          <p:nvSpPr>
            <p:cNvPr id="33" name="Freeform 27"/>
            <p:cNvSpPr>
              <a:spLocks noChangeAspect="1"/>
            </p:cNvSpPr>
            <p:nvPr/>
          </p:nvSpPr>
          <p:spPr bwMode="black">
            <a:xfrm>
              <a:off x="5178575" y="2348283"/>
              <a:ext cx="572982" cy="47685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6" rIns="186494" bIns="149196"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endParaRPr>
            </a:p>
          </p:txBody>
        </p:sp>
        <p:sp>
          <p:nvSpPr>
            <p:cNvPr id="52" name="Rectangle 51"/>
            <p:cNvSpPr/>
            <p:nvPr/>
          </p:nvSpPr>
          <p:spPr>
            <a:xfrm>
              <a:off x="5943888" y="2852594"/>
              <a:ext cx="962123" cy="261867"/>
            </a:xfrm>
            <a:prstGeom prst="rect">
              <a:avLst/>
            </a:prstGeom>
          </p:spPr>
          <p:txBody>
            <a:bodyPr wrap="none">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224" b="1" i="0" u="none" strike="noStrike" kern="0" cap="none" spc="0" normalizeH="0" baseline="0" noProof="0">
                  <a:ln>
                    <a:noFill/>
                  </a:ln>
                  <a:solidFill>
                    <a:srgbClr val="C00000"/>
                  </a:solidFill>
                  <a:effectLst/>
                  <a:uLnTx/>
                  <a:uFillTx/>
                </a:rPr>
                <a:t>XSS attack</a:t>
              </a:r>
            </a:p>
          </p:txBody>
        </p:sp>
        <p:cxnSp>
          <p:nvCxnSpPr>
            <p:cNvPr id="94" name="Straight Arrow Connector 93"/>
            <p:cNvCxnSpPr>
              <a:cxnSpLocks/>
            </p:cNvCxnSpPr>
            <p:nvPr/>
          </p:nvCxnSpPr>
          <p:spPr>
            <a:xfrm>
              <a:off x="5799570" y="2653201"/>
              <a:ext cx="1480299" cy="0"/>
            </a:xfrm>
            <a:prstGeom prst="straightConnector1">
              <a:avLst/>
            </a:prstGeom>
            <a:ln w="762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a:xfrm>
              <a:off x="5904497" y="1973262"/>
              <a:ext cx="828532" cy="124665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343" b="0" i="0" u="none" strike="noStrike" kern="0" cap="none" spc="0" normalizeH="0" baseline="0" noProof="0">
                  <a:ln>
                    <a:noFill/>
                  </a:ln>
                  <a:solidFill>
                    <a:srgbClr val="C00000"/>
                  </a:solidFill>
                  <a:effectLst/>
                  <a:uLnTx/>
                  <a:uFillTx/>
                </a:rPr>
                <a:t>×</a:t>
              </a:r>
            </a:p>
          </p:txBody>
        </p:sp>
      </p:grpSp>
      <p:sp>
        <p:nvSpPr>
          <p:cNvPr id="29" name="Rounded Rectangle 29"/>
          <p:cNvSpPr/>
          <p:nvPr/>
        </p:nvSpPr>
        <p:spPr>
          <a:xfrm>
            <a:off x="7281879" y="2240251"/>
            <a:ext cx="2076547" cy="3038628"/>
          </a:xfrm>
          <a:prstGeom prst="roundRect">
            <a:avLst>
              <a:gd name="adj" fmla="val 9414"/>
            </a:avLst>
          </a:prstGeom>
          <a:solidFill>
            <a:schemeClr val="accent6"/>
          </a:solidFill>
          <a:ln>
            <a:solidFill>
              <a:schemeClr val="tx1"/>
            </a:solid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14192" rtl="0" eaLnBrk="1" fontAlgn="auto" latinLnBrk="0" hangingPunct="1">
              <a:lnSpc>
                <a:spcPct val="100000"/>
              </a:lnSpc>
              <a:spcBef>
                <a:spcPts val="0"/>
              </a:spcBef>
              <a:spcAft>
                <a:spcPts val="0"/>
              </a:spcAft>
              <a:buClrTx/>
              <a:buSzTx/>
              <a:buFontTx/>
              <a:buNone/>
              <a:tabLst/>
              <a:defRPr/>
            </a:pPr>
            <a:r>
              <a:rPr kumimoji="0" lang="en-US" sz="1765" b="1" i="0" u="none" strike="noStrike" kern="1200" cap="none" spc="0" normalizeH="0" baseline="0" noProof="0">
                <a:ln>
                  <a:noFill/>
                </a:ln>
                <a:solidFill>
                  <a:schemeClr val="tx1">
                    <a:lumMod val="50000"/>
                  </a:schemeClr>
                </a:solidFill>
                <a:effectLst/>
                <a:uLnTx/>
                <a:uFillTx/>
                <a:latin typeface="+mn-lt"/>
                <a:ea typeface="+mn-ea"/>
                <a:cs typeface="+mn-cs"/>
              </a:rPr>
              <a:t>Application Gateway</a:t>
            </a:r>
          </a:p>
        </p:txBody>
      </p:sp>
      <p:grpSp>
        <p:nvGrpSpPr>
          <p:cNvPr id="30" name="Group 29"/>
          <p:cNvGrpSpPr/>
          <p:nvPr/>
        </p:nvGrpSpPr>
        <p:grpSpPr>
          <a:xfrm>
            <a:off x="7693882" y="2999728"/>
            <a:ext cx="1237127" cy="1164771"/>
            <a:chOff x="7695772" y="2965114"/>
            <a:chExt cx="1252539" cy="1240684"/>
          </a:xfrm>
        </p:grpSpPr>
        <p:pic>
          <p:nvPicPr>
            <p:cNvPr id="31" name="Picture 30"/>
            <p:cNvPicPr>
              <a:picLocks noChangeAspect="1"/>
            </p:cNvPicPr>
            <p:nvPr/>
          </p:nvPicPr>
          <p:blipFill>
            <a:blip r:embed="rId3"/>
            <a:stretch>
              <a:fillRect/>
            </a:stretch>
          </p:blipFill>
          <p:spPr>
            <a:xfrm rot="5400000">
              <a:off x="7934736" y="2726150"/>
              <a:ext cx="774612" cy="1252539"/>
            </a:xfrm>
            <a:prstGeom prst="rect">
              <a:avLst/>
            </a:prstGeom>
            <a:ln w="12700">
              <a:solidFill>
                <a:srgbClr val="292929"/>
              </a:solidFill>
            </a:ln>
          </p:spPr>
        </p:pic>
        <p:sp>
          <p:nvSpPr>
            <p:cNvPr id="35" name="TextBox 34"/>
            <p:cNvSpPr txBox="1"/>
            <p:nvPr/>
          </p:nvSpPr>
          <p:spPr>
            <a:xfrm>
              <a:off x="7894636" y="3655034"/>
              <a:ext cx="847961" cy="5507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chemeClr val="tx1">
                      <a:lumMod val="50000"/>
                    </a:schemeClr>
                  </a:solidFill>
                  <a:effectLst/>
                  <a:uLnTx/>
                  <a:uFillTx/>
                </a:rPr>
                <a:t>WAF</a:t>
              </a:r>
            </a:p>
          </p:txBody>
        </p:sp>
      </p:grpSp>
      <p:pic>
        <p:nvPicPr>
          <p:cNvPr id="37" name="Picture 3" descr="image016"/>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851" b="89851" l="9971" r="100000"/>
                    </a14:imgEffect>
                  </a14:imgLayer>
                </a14:imgProps>
              </a:ext>
              <a:ext uri="{28A0092B-C50C-407E-A947-70E740481C1C}">
                <a14:useLocalDpi xmlns:a14="http://schemas.microsoft.com/office/drawing/2010/main" val="0"/>
              </a:ext>
            </a:extLst>
          </a:blip>
          <a:srcRect/>
          <a:stretch>
            <a:fillRect/>
          </a:stretch>
        </p:blipFill>
        <p:spPr bwMode="auto">
          <a:xfrm rot="16200000">
            <a:off x="7655437" y="4009708"/>
            <a:ext cx="1289384" cy="12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p:cNvSpPr txBox="1"/>
          <p:nvPr/>
        </p:nvSpPr>
        <p:spPr>
          <a:xfrm>
            <a:off x="7908558" y="4858397"/>
            <a:ext cx="925131"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chemeClr val="tx1">
                    <a:lumMod val="50000"/>
                  </a:schemeClr>
                </a:solidFill>
                <a:effectLst/>
                <a:uLnTx/>
                <a:uFillTx/>
              </a:rPr>
              <a:t>L7 LB</a:t>
            </a:r>
          </a:p>
        </p:txBody>
      </p:sp>
      <p:grpSp>
        <p:nvGrpSpPr>
          <p:cNvPr id="3" name="Group 2"/>
          <p:cNvGrpSpPr/>
          <p:nvPr/>
        </p:nvGrpSpPr>
        <p:grpSpPr>
          <a:xfrm>
            <a:off x="10856101" y="2063294"/>
            <a:ext cx="1333500" cy="1611520"/>
            <a:chOff x="10759757" y="2876342"/>
            <a:chExt cx="1333500" cy="1611520"/>
          </a:xfrm>
        </p:grpSpPr>
        <p:sp>
          <p:nvSpPr>
            <p:cNvPr id="46" name="Rectangle 45"/>
            <p:cNvSpPr/>
            <p:nvPr/>
          </p:nvSpPr>
          <p:spPr bwMode="auto">
            <a:xfrm>
              <a:off x="10759757" y="2876342"/>
              <a:ext cx="1325880" cy="1611520"/>
            </a:xfrm>
            <a:prstGeom prst="rect">
              <a:avLst/>
            </a:prstGeom>
            <a:solidFill>
              <a:schemeClr val="accent4">
                <a:alpha val="84000"/>
              </a:schemeClr>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mn-ea"/>
                <a:cs typeface="+mn-cs"/>
              </a:endParaRPr>
            </a:p>
          </p:txBody>
        </p:sp>
        <p:sp>
          <p:nvSpPr>
            <p:cNvPr id="47" name="TextBox 46"/>
            <p:cNvSpPr txBox="1"/>
            <p:nvPr/>
          </p:nvSpPr>
          <p:spPr>
            <a:xfrm>
              <a:off x="10767377" y="2971942"/>
              <a:ext cx="1325880" cy="307777"/>
            </a:xfrm>
            <a:prstGeom prst="rect">
              <a:avLst/>
            </a:prstGeom>
            <a:noFill/>
          </p:spPr>
          <p:txBody>
            <a:bodyPr wrap="square" rtlCol="0">
              <a:spAutoFit/>
            </a:bodyPr>
            <a:lstStyle/>
            <a:p>
              <a:pPr marL="0" marR="0" lvl="0" indent="0" algn="ctr" defTabSz="91422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000000"/>
                  </a:solidFill>
                  <a:effectLst/>
                  <a:uLnTx/>
                  <a:uFillTx/>
                </a:rPr>
                <a:t>Site 1</a:t>
              </a:r>
            </a:p>
          </p:txBody>
        </p:sp>
        <p:pic>
          <p:nvPicPr>
            <p:cNvPr id="48" name="Picture 47"/>
            <p:cNvPicPr>
              <a:picLocks noChangeAspect="1"/>
            </p:cNvPicPr>
            <p:nvPr/>
          </p:nvPicPr>
          <p:blipFill>
            <a:blip r:embed="rId6"/>
            <a:stretch>
              <a:fillRect/>
            </a:stretch>
          </p:blipFill>
          <p:spPr>
            <a:xfrm>
              <a:off x="11155997" y="3297369"/>
              <a:ext cx="548640" cy="548640"/>
            </a:xfrm>
            <a:prstGeom prst="rect">
              <a:avLst/>
            </a:prstGeom>
          </p:spPr>
        </p:pic>
        <p:pic>
          <p:nvPicPr>
            <p:cNvPr id="49" name="Picture 48"/>
            <p:cNvPicPr>
              <a:picLocks noChangeAspect="1"/>
            </p:cNvPicPr>
            <p:nvPr/>
          </p:nvPicPr>
          <p:blipFill>
            <a:blip r:embed="rId6"/>
            <a:stretch>
              <a:fillRect/>
            </a:stretch>
          </p:blipFill>
          <p:spPr>
            <a:xfrm>
              <a:off x="11155997" y="3892615"/>
              <a:ext cx="548640" cy="548640"/>
            </a:xfrm>
            <a:prstGeom prst="rect">
              <a:avLst/>
            </a:prstGeom>
          </p:spPr>
        </p:pic>
      </p:grpSp>
      <p:grpSp>
        <p:nvGrpSpPr>
          <p:cNvPr id="55" name="Group 54"/>
          <p:cNvGrpSpPr/>
          <p:nvPr/>
        </p:nvGrpSpPr>
        <p:grpSpPr>
          <a:xfrm>
            <a:off x="10856101" y="3991939"/>
            <a:ext cx="1333500" cy="1611520"/>
            <a:chOff x="10759757" y="2876342"/>
            <a:chExt cx="1333500" cy="1611520"/>
          </a:xfrm>
        </p:grpSpPr>
        <p:sp>
          <p:nvSpPr>
            <p:cNvPr id="56" name="Rectangle 55"/>
            <p:cNvSpPr/>
            <p:nvPr/>
          </p:nvSpPr>
          <p:spPr bwMode="auto">
            <a:xfrm>
              <a:off x="10759757" y="2876342"/>
              <a:ext cx="1325880" cy="1611520"/>
            </a:xfrm>
            <a:prstGeom prst="rect">
              <a:avLst/>
            </a:prstGeom>
            <a:solidFill>
              <a:schemeClr val="accent4">
                <a:alpha val="84000"/>
              </a:schemeClr>
            </a:solidFill>
            <a:ln w="3175">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mn-ea"/>
                <a:cs typeface="+mn-cs"/>
              </a:endParaRPr>
            </a:p>
          </p:txBody>
        </p:sp>
        <p:sp>
          <p:nvSpPr>
            <p:cNvPr id="57" name="TextBox 56"/>
            <p:cNvSpPr txBox="1"/>
            <p:nvPr/>
          </p:nvSpPr>
          <p:spPr>
            <a:xfrm>
              <a:off x="10767377" y="2971942"/>
              <a:ext cx="1325880" cy="307777"/>
            </a:xfrm>
            <a:prstGeom prst="rect">
              <a:avLst/>
            </a:prstGeom>
            <a:noFill/>
          </p:spPr>
          <p:txBody>
            <a:bodyPr wrap="square" rtlCol="0">
              <a:spAutoFit/>
            </a:bodyPr>
            <a:lstStyle/>
            <a:p>
              <a:pPr marL="0" marR="0" lvl="0" indent="0" algn="ctr" defTabSz="91422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000000"/>
                  </a:solidFill>
                  <a:effectLst/>
                  <a:uLnTx/>
                  <a:uFillTx/>
                </a:rPr>
                <a:t>Site 2</a:t>
              </a:r>
            </a:p>
          </p:txBody>
        </p:sp>
        <p:pic>
          <p:nvPicPr>
            <p:cNvPr id="58" name="Picture 57"/>
            <p:cNvPicPr>
              <a:picLocks noChangeAspect="1"/>
            </p:cNvPicPr>
            <p:nvPr/>
          </p:nvPicPr>
          <p:blipFill>
            <a:blip r:embed="rId6"/>
            <a:stretch>
              <a:fillRect/>
            </a:stretch>
          </p:blipFill>
          <p:spPr>
            <a:xfrm>
              <a:off x="11155997" y="3297369"/>
              <a:ext cx="548640" cy="548640"/>
            </a:xfrm>
            <a:prstGeom prst="rect">
              <a:avLst/>
            </a:prstGeom>
          </p:spPr>
        </p:pic>
        <p:pic>
          <p:nvPicPr>
            <p:cNvPr id="59" name="Picture 58"/>
            <p:cNvPicPr>
              <a:picLocks noChangeAspect="1"/>
            </p:cNvPicPr>
            <p:nvPr/>
          </p:nvPicPr>
          <p:blipFill>
            <a:blip r:embed="rId6"/>
            <a:stretch>
              <a:fillRect/>
            </a:stretch>
          </p:blipFill>
          <p:spPr>
            <a:xfrm>
              <a:off x="11155997" y="3892615"/>
              <a:ext cx="548640" cy="548640"/>
            </a:xfrm>
            <a:prstGeom prst="rect">
              <a:avLst/>
            </a:prstGeom>
          </p:spPr>
        </p:pic>
      </p:grpSp>
      <p:cxnSp>
        <p:nvCxnSpPr>
          <p:cNvPr id="61" name="Straight Arrow Connector 60"/>
          <p:cNvCxnSpPr>
            <a:cxnSpLocks/>
            <a:endCxn id="56" idx="1"/>
          </p:cNvCxnSpPr>
          <p:nvPr/>
        </p:nvCxnSpPr>
        <p:spPr>
          <a:xfrm>
            <a:off x="9358427" y="3704681"/>
            <a:ext cx="1497674" cy="1093018"/>
          </a:xfrm>
          <a:prstGeom prst="straightConnector1">
            <a:avLst/>
          </a:prstGeom>
          <a:ln w="762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rot="2180189">
            <a:off x="9376092" y="4147447"/>
            <a:ext cx="1273854" cy="470882"/>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224" b="0" i="0" u="none" strike="noStrike" kern="0" cap="none" spc="0" normalizeH="0" baseline="0" noProof="0">
                <a:ln>
                  <a:noFill/>
                </a:ln>
                <a:solidFill>
                  <a:srgbClr val="107C10"/>
                </a:solidFill>
                <a:effectLst/>
                <a:uLnTx/>
                <a:uFillTx/>
              </a:rPr>
              <a:t>Valid request</a:t>
            </a:r>
          </a:p>
        </p:txBody>
      </p:sp>
      <p:sp>
        <p:nvSpPr>
          <p:cNvPr id="63" name="TextBox 62"/>
          <p:cNvSpPr txBox="1"/>
          <p:nvPr/>
        </p:nvSpPr>
        <p:spPr>
          <a:xfrm rot="19722617">
            <a:off x="9399666" y="2949755"/>
            <a:ext cx="1273854" cy="470882"/>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224" b="0" i="0" u="none" strike="noStrike" kern="0" cap="none" spc="0" normalizeH="0" baseline="0" noProof="0">
                <a:ln>
                  <a:noFill/>
                </a:ln>
                <a:solidFill>
                  <a:srgbClr val="107C10"/>
                </a:solidFill>
                <a:effectLst/>
                <a:uLnTx/>
                <a:uFillTx/>
              </a:rPr>
              <a:t>Valid request</a:t>
            </a:r>
          </a:p>
        </p:txBody>
      </p:sp>
      <p:sp>
        <p:nvSpPr>
          <p:cNvPr id="5" name="TextBox 4"/>
          <p:cNvSpPr txBox="1"/>
          <p:nvPr/>
        </p:nvSpPr>
        <p:spPr>
          <a:xfrm>
            <a:off x="3520478" y="6338299"/>
            <a:ext cx="5416868" cy="5170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gradFill>
                  <a:gsLst>
                    <a:gs pos="2917">
                      <a:schemeClr val="tx1"/>
                    </a:gs>
                    <a:gs pos="30000">
                      <a:schemeClr val="tx1"/>
                    </a:gs>
                  </a:gsLst>
                  <a:lin ang="5400000" scaled="0"/>
                </a:gradFill>
                <a:effectLst/>
                <a:uLnTx/>
                <a:uFillTx/>
              </a:rPr>
              <a:t>*Open Web Application Security Project (owasp.org)</a:t>
            </a:r>
          </a:p>
        </p:txBody>
      </p:sp>
      <p:sp>
        <p:nvSpPr>
          <p:cNvPr id="40" name="Trapezoid 39"/>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1637344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88" dirty="0"/>
              <a:t>Web Application Firewall (WAF) - preview</a:t>
            </a:r>
          </a:p>
        </p:txBody>
      </p:sp>
      <p:sp>
        <p:nvSpPr>
          <p:cNvPr id="5" name="Text Placeholder 4"/>
          <p:cNvSpPr>
            <a:spLocks noGrp="1"/>
          </p:cNvSpPr>
          <p:nvPr>
            <p:ph type="body" sz="quarter" idx="10"/>
          </p:nvPr>
        </p:nvSpPr>
        <p:spPr>
          <a:xfrm>
            <a:off x="-6763" y="1372217"/>
            <a:ext cx="5539200" cy="5293757"/>
          </a:xfrm>
        </p:spPr>
        <p:txBody>
          <a:bodyPr/>
          <a:lstStyle/>
          <a:p>
            <a:pPr marL="466209" lvl="1" defTabSz="914224">
              <a:buClr>
                <a:schemeClr val="tx1"/>
              </a:buClr>
              <a:defRPr/>
            </a:pPr>
            <a:r>
              <a:rPr lang="en-US" sz="2800">
                <a:solidFill>
                  <a:schemeClr val="accent1"/>
                </a:solidFill>
              </a:rPr>
              <a:t>Provisioning</a:t>
            </a:r>
          </a:p>
          <a:p>
            <a:pPr marL="466209" lvl="1" defTabSz="914224">
              <a:buClr>
                <a:schemeClr val="tx1"/>
              </a:buClr>
              <a:defRPr/>
            </a:pPr>
            <a:r>
              <a:rPr lang="en-US" kern="0">
                <a:solidFill>
                  <a:schemeClr val="tx1"/>
                </a:solidFill>
              </a:rPr>
              <a:t>WAF SKU for Application Gateway</a:t>
            </a:r>
          </a:p>
          <a:p>
            <a:pPr marL="466209" lvl="1" defTabSz="914224">
              <a:buClr>
                <a:schemeClr val="tx1"/>
              </a:buClr>
              <a:defRPr/>
            </a:pPr>
            <a:endParaRPr lang="en-US" kern="0">
              <a:solidFill>
                <a:schemeClr val="tx1"/>
              </a:solidFill>
            </a:endParaRPr>
          </a:p>
          <a:p>
            <a:pPr marL="466209" lvl="1" defTabSz="914224">
              <a:buClr>
                <a:schemeClr val="tx1"/>
              </a:buClr>
              <a:defRPr/>
            </a:pPr>
            <a:r>
              <a:rPr lang="en-US" kern="0">
                <a:solidFill>
                  <a:schemeClr val="tx1"/>
                </a:solidFill>
              </a:rPr>
              <a:t>Available for public and private endpoints</a:t>
            </a:r>
          </a:p>
          <a:p>
            <a:pPr marL="466209" lvl="1" defTabSz="914224">
              <a:buClr>
                <a:schemeClr val="tx1"/>
              </a:buClr>
              <a:defRPr/>
            </a:pPr>
            <a:endParaRPr lang="en-US" kern="0">
              <a:solidFill>
                <a:schemeClr val="tx1"/>
              </a:solidFill>
            </a:endParaRPr>
          </a:p>
          <a:p>
            <a:pPr marL="466209" lvl="1" defTabSz="914224">
              <a:buClr>
                <a:schemeClr val="tx1"/>
              </a:buClr>
              <a:defRPr/>
            </a:pPr>
            <a:r>
              <a:rPr lang="en-US" sz="2800">
                <a:solidFill>
                  <a:schemeClr val="accent1"/>
                </a:solidFill>
              </a:rPr>
              <a:t>Detection</a:t>
            </a:r>
            <a:r>
              <a:rPr lang="en-US" kern="0">
                <a:solidFill>
                  <a:schemeClr val="tx1"/>
                </a:solidFill>
              </a:rPr>
              <a:t> and </a:t>
            </a:r>
            <a:r>
              <a:rPr lang="en-US" sz="2800">
                <a:solidFill>
                  <a:schemeClr val="accent1"/>
                </a:solidFill>
              </a:rPr>
              <a:t>Prevention</a:t>
            </a:r>
            <a:r>
              <a:rPr lang="en-US" kern="0">
                <a:solidFill>
                  <a:schemeClr val="tx1"/>
                </a:solidFill>
              </a:rPr>
              <a:t> modes</a:t>
            </a:r>
          </a:p>
          <a:p>
            <a:pPr marL="466209" lvl="1" defTabSz="914224">
              <a:buClr>
                <a:schemeClr val="tx1"/>
              </a:buClr>
              <a:defRPr/>
            </a:pPr>
            <a:br>
              <a:rPr lang="en-US" sz="2800">
                <a:solidFill>
                  <a:schemeClr val="accent1"/>
                </a:solidFill>
              </a:rPr>
            </a:br>
            <a:r>
              <a:rPr lang="en-US" sz="2800">
                <a:solidFill>
                  <a:schemeClr val="accent1"/>
                </a:solidFill>
              </a:rPr>
              <a:t>Real time Monitoring</a:t>
            </a:r>
          </a:p>
          <a:p>
            <a:pPr marL="466209" lvl="1" defTabSz="914224">
              <a:buClr>
                <a:schemeClr val="tx1"/>
              </a:buClr>
              <a:defRPr/>
            </a:pPr>
            <a:r>
              <a:rPr lang="en-US" sz="1800">
                <a:solidFill>
                  <a:schemeClr val="accent3"/>
                </a:solidFill>
              </a:rPr>
              <a:t>WAF logs integrated with Azure Insights </a:t>
            </a:r>
          </a:p>
          <a:p>
            <a:pPr marL="466209" lvl="1" defTabSz="914224">
              <a:buClr>
                <a:schemeClr val="tx1"/>
              </a:buClr>
              <a:defRPr/>
            </a:pPr>
            <a:endParaRPr lang="en-US" sz="1800">
              <a:solidFill>
                <a:schemeClr val="accent3"/>
              </a:solidFill>
            </a:endParaRPr>
          </a:p>
          <a:p>
            <a:pPr marL="466209" lvl="1" defTabSz="914224">
              <a:buClr>
                <a:schemeClr val="tx1"/>
              </a:buClr>
              <a:defRPr/>
            </a:pPr>
            <a:r>
              <a:rPr lang="en-US" sz="1800">
                <a:solidFill>
                  <a:schemeClr val="accent3"/>
                </a:solidFill>
              </a:rPr>
              <a:t>Azure Security Center coming soon</a:t>
            </a:r>
          </a:p>
          <a:p>
            <a:pPr marL="466209" lvl="1" defTabSz="914224">
              <a:buClr>
                <a:schemeClr val="tx1"/>
              </a:buClr>
              <a:defRPr/>
            </a:pPr>
            <a:endParaRPr lang="en-US" sz="1800">
              <a:solidFill>
                <a:schemeClr val="accent3"/>
              </a:solidFill>
            </a:endParaRPr>
          </a:p>
          <a:p>
            <a:pPr marL="466209" lvl="1" defTabSz="914224">
              <a:buClr>
                <a:schemeClr val="tx1"/>
              </a:buClr>
              <a:defRPr/>
            </a:pPr>
            <a:r>
              <a:rPr lang="en-US" sz="2800">
                <a:solidFill>
                  <a:schemeClr val="accent1"/>
                </a:solidFill>
              </a:rPr>
              <a:t>Manage</a:t>
            </a:r>
          </a:p>
          <a:p>
            <a:pPr marL="466209" lvl="1" defTabSz="914224">
              <a:buClr>
                <a:schemeClr val="tx1"/>
              </a:buClr>
              <a:defRPr/>
            </a:pPr>
            <a:r>
              <a:rPr lang="en-US" kern="0">
                <a:solidFill>
                  <a:schemeClr val="tx1"/>
                </a:solidFill>
              </a:rPr>
              <a:t>Portal, PowerShell, SDK supported</a:t>
            </a:r>
          </a:p>
        </p:txBody>
      </p:sp>
      <p:cxnSp>
        <p:nvCxnSpPr>
          <p:cNvPr id="8" name="Connector: Elbow 7"/>
          <p:cNvCxnSpPr/>
          <p:nvPr/>
        </p:nvCxnSpPr>
        <p:spPr>
          <a:xfrm rot="5400000">
            <a:off x="6726831" y="4347848"/>
            <a:ext cx="1189545" cy="694695"/>
          </a:xfrm>
          <a:prstGeom prst="bentConnector3">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4237" y="5326126"/>
            <a:ext cx="1296066" cy="795824"/>
          </a:xfrm>
          <a:prstGeom prst="rect">
            <a:avLst/>
          </a:prstGeom>
          <a:solidFill>
            <a:schemeClr val="accent4"/>
          </a:solidFill>
          <a:ln w="25400">
            <a:solidFill>
              <a:srgbClr val="000000"/>
            </a:solidFill>
          </a:ln>
        </p:spPr>
      </p:pic>
      <p:sp>
        <p:nvSpPr>
          <p:cNvPr id="20" name="TextBox 19"/>
          <p:cNvSpPr txBox="1"/>
          <p:nvPr/>
        </p:nvSpPr>
        <p:spPr>
          <a:xfrm>
            <a:off x="5376092" y="6089791"/>
            <a:ext cx="2652355" cy="560645"/>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a:ln>
                  <a:noFill/>
                </a:ln>
                <a:solidFill>
                  <a:sysClr val="windowText" lastClr="000000"/>
                </a:solidFill>
                <a:effectLst/>
                <a:uLnTx/>
                <a:uFillTx/>
              </a:rPr>
              <a:t>Azure Security Center</a:t>
            </a:r>
          </a:p>
        </p:txBody>
      </p:sp>
      <p:cxnSp>
        <p:nvCxnSpPr>
          <p:cNvPr id="34" name="Connector: Elbow 33"/>
          <p:cNvCxnSpPr/>
          <p:nvPr/>
        </p:nvCxnSpPr>
        <p:spPr>
          <a:xfrm rot="16200000" flipH="1">
            <a:off x="8500009" y="4265654"/>
            <a:ext cx="1189546" cy="784799"/>
          </a:xfrm>
          <a:prstGeom prst="bentConnector3">
            <a:avLst>
              <a:gd name="adj1" fmla="val 50000"/>
            </a:avLst>
          </a:prstGeom>
          <a:ln w="7620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549125" y="6113539"/>
            <a:ext cx="1643754" cy="346570"/>
          </a:xfrm>
          <a:prstGeom prst="rect">
            <a:avLst/>
          </a:prstGeom>
        </p:spPr>
        <p:txBody>
          <a:bodyPr wrap="square">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a:ln>
                  <a:noFill/>
                </a:ln>
                <a:solidFill>
                  <a:sysClr val="windowText" lastClr="000000"/>
                </a:solidFill>
                <a:effectLst/>
                <a:uLnTx/>
                <a:uFillTx/>
              </a:rPr>
              <a:t>Azure Insights</a:t>
            </a:r>
          </a:p>
        </p:txBody>
      </p:sp>
      <p:cxnSp>
        <p:nvCxnSpPr>
          <p:cNvPr id="39" name="Straight Arrow Connector 38"/>
          <p:cNvCxnSpPr/>
          <p:nvPr/>
        </p:nvCxnSpPr>
        <p:spPr>
          <a:xfrm>
            <a:off x="10086605" y="5736732"/>
            <a:ext cx="583044" cy="7759"/>
          </a:xfrm>
          <a:prstGeom prst="straightConnector1">
            <a:avLst/>
          </a:prstGeom>
          <a:ln w="76200">
            <a:solidFill>
              <a:srgbClr val="107C10"/>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3021" y="5281113"/>
            <a:ext cx="1296066" cy="825528"/>
          </a:xfrm>
          <a:prstGeom prst="rect">
            <a:avLst/>
          </a:prstGeom>
          <a:solidFill>
            <a:schemeClr val="accent4"/>
          </a:solidFill>
          <a:ln w="25400">
            <a:solidFill>
              <a:srgbClr val="000000"/>
            </a:solidFill>
          </a:ln>
          <a:effectLst>
            <a:outerShdw blurRad="50800" dist="50800" dir="5400000" algn="ctr" rotWithShape="0">
              <a:schemeClr val="accent1">
                <a:alpha val="0"/>
              </a:schemeClr>
            </a:outerShdw>
          </a:effectLst>
        </p:spPr>
      </p:pic>
      <p:sp>
        <p:nvSpPr>
          <p:cNvPr id="41" name="Rectangle 40"/>
          <p:cNvSpPr/>
          <p:nvPr/>
        </p:nvSpPr>
        <p:spPr>
          <a:xfrm>
            <a:off x="10764795" y="6106640"/>
            <a:ext cx="1001091" cy="353469"/>
          </a:xfrm>
          <a:prstGeom prst="rect">
            <a:avLst/>
          </a:prstGeom>
        </p:spPr>
        <p:txBody>
          <a:bodyPr wrap="none">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a:ln>
                  <a:noFill/>
                </a:ln>
                <a:solidFill>
                  <a:sysClr val="windowText" lastClr="000000"/>
                </a:solidFill>
                <a:effectLst/>
                <a:uLnTx/>
                <a:uFillTx/>
              </a:rPr>
              <a:t>Storage</a:t>
            </a:r>
          </a:p>
        </p:txBody>
      </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73465" y="5285271"/>
            <a:ext cx="1276814" cy="795824"/>
          </a:xfrm>
          <a:prstGeom prst="rect">
            <a:avLst/>
          </a:prstGeom>
          <a:solidFill>
            <a:schemeClr val="accent4"/>
          </a:solidFill>
          <a:ln w="25400">
            <a:solidFill>
              <a:srgbClr val="000000"/>
            </a:solidFill>
          </a:ln>
        </p:spPr>
      </p:pic>
      <p:sp>
        <p:nvSpPr>
          <p:cNvPr id="43" name="TextBox 42"/>
          <p:cNvSpPr txBox="1"/>
          <p:nvPr/>
        </p:nvSpPr>
        <p:spPr>
          <a:xfrm>
            <a:off x="6896728" y="4632508"/>
            <a:ext cx="910778" cy="527358"/>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a:ln>
                  <a:noFill/>
                </a:ln>
                <a:gradFill>
                  <a:gsLst>
                    <a:gs pos="2917">
                      <a:schemeClr val="tx1"/>
                    </a:gs>
                    <a:gs pos="30000">
                      <a:schemeClr val="tx1"/>
                    </a:gs>
                  </a:gsLst>
                  <a:lin ang="5400000" scaled="0"/>
                </a:gradFill>
                <a:effectLst/>
                <a:uLnTx/>
                <a:uFillTx/>
              </a:rPr>
              <a:t>Alerts</a:t>
            </a:r>
          </a:p>
        </p:txBody>
      </p:sp>
      <p:sp>
        <p:nvSpPr>
          <p:cNvPr id="48" name="TextBox 47"/>
          <p:cNvSpPr txBox="1"/>
          <p:nvPr/>
        </p:nvSpPr>
        <p:spPr>
          <a:xfrm>
            <a:off x="8339309" y="4580891"/>
            <a:ext cx="1263266" cy="531870"/>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a:ln>
                  <a:noFill/>
                </a:ln>
                <a:gradFill>
                  <a:gsLst>
                    <a:gs pos="2917">
                      <a:schemeClr val="tx1"/>
                    </a:gs>
                    <a:gs pos="30000">
                      <a:schemeClr val="tx1"/>
                    </a:gs>
                  </a:gsLst>
                  <a:lin ang="5400000" scaled="0"/>
                </a:gradFill>
                <a:effectLst/>
                <a:uLnTx/>
                <a:uFillTx/>
              </a:rPr>
              <a:t>WAF logs</a:t>
            </a:r>
          </a:p>
        </p:txBody>
      </p:sp>
      <p:cxnSp>
        <p:nvCxnSpPr>
          <p:cNvPr id="59" name="Connector: Elbow 58"/>
          <p:cNvCxnSpPr>
            <a:cxnSpLocks/>
          </p:cNvCxnSpPr>
          <p:nvPr/>
        </p:nvCxnSpPr>
        <p:spPr>
          <a:xfrm rot="5400000" flipH="1" flipV="1">
            <a:off x="5453213" y="3622569"/>
            <a:ext cx="2642516" cy="692283"/>
          </a:xfrm>
          <a:prstGeom prst="bentConnector2">
            <a:avLst/>
          </a:prstGeom>
          <a:ln w="76200">
            <a:solidFill>
              <a:srgbClr val="107C1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7" name="Freeform 27"/>
          <p:cNvSpPr>
            <a:spLocks noChangeAspect="1"/>
          </p:cNvSpPr>
          <p:nvPr/>
        </p:nvSpPr>
        <p:spPr bwMode="black">
          <a:xfrm>
            <a:off x="11017471" y="1996580"/>
            <a:ext cx="572982" cy="47685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6" rIns="186494" bIns="149196"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endParaRPr>
          </a:p>
        </p:txBody>
      </p:sp>
      <p:sp>
        <p:nvSpPr>
          <p:cNvPr id="71" name="TextBox 70"/>
          <p:cNvSpPr txBox="1"/>
          <p:nvPr/>
        </p:nvSpPr>
        <p:spPr>
          <a:xfrm rot="16200000">
            <a:off x="5439338" y="3735685"/>
            <a:ext cx="1647601" cy="531870"/>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a:ln>
                  <a:noFill/>
                </a:ln>
                <a:gradFill>
                  <a:gsLst>
                    <a:gs pos="2917">
                      <a:schemeClr val="tx1"/>
                    </a:gs>
                    <a:gs pos="30000">
                      <a:schemeClr val="tx1"/>
                    </a:gs>
                  </a:gsLst>
                  <a:lin ang="5400000" scaled="0"/>
                </a:gradFill>
                <a:effectLst/>
                <a:uLnTx/>
                <a:uFillTx/>
              </a:rPr>
              <a:t>Recommends</a:t>
            </a:r>
          </a:p>
        </p:txBody>
      </p:sp>
      <p:cxnSp>
        <p:nvCxnSpPr>
          <p:cNvPr id="73" name="Straight Arrow Connector 72"/>
          <p:cNvCxnSpPr/>
          <p:nvPr/>
        </p:nvCxnSpPr>
        <p:spPr>
          <a:xfrm flipH="1">
            <a:off x="9275085" y="2235009"/>
            <a:ext cx="1728622" cy="7038"/>
          </a:xfrm>
          <a:prstGeom prst="straightConnector1">
            <a:avLst/>
          </a:prstGeom>
          <a:ln w="76200">
            <a:solidFill>
              <a:srgbClr val="107C1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9799637" y="2120608"/>
            <a:ext cx="1465704" cy="527358"/>
          </a:xfrm>
          <a:prstGeom prst="rect">
            <a:avLst/>
          </a:prstGeom>
          <a:noFill/>
        </p:spPr>
        <p:txBody>
          <a:bodyPr wrap="squar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a:ln>
                  <a:noFill/>
                </a:ln>
                <a:gradFill>
                  <a:gsLst>
                    <a:gs pos="2917">
                      <a:schemeClr val="tx1"/>
                    </a:gs>
                    <a:gs pos="30000">
                      <a:schemeClr val="tx1"/>
                    </a:gs>
                  </a:gsLst>
                  <a:lin ang="5400000" scaled="0"/>
                </a:gradFill>
                <a:effectLst/>
                <a:uLnTx/>
                <a:uFillTx/>
              </a:rPr>
              <a:t>Portal</a:t>
            </a:r>
          </a:p>
        </p:txBody>
      </p:sp>
      <p:sp>
        <p:nvSpPr>
          <p:cNvPr id="75" name="Freeform 27"/>
          <p:cNvSpPr>
            <a:spLocks noChangeAspect="1"/>
          </p:cNvSpPr>
          <p:nvPr/>
        </p:nvSpPr>
        <p:spPr bwMode="black">
          <a:xfrm>
            <a:off x="11050425" y="2910912"/>
            <a:ext cx="572982" cy="476856"/>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6" rIns="186494" bIns="149196"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mn-lt"/>
              <a:ea typeface="Segoe UI" pitchFamily="34" charset="0"/>
              <a:cs typeface="Segoe UI" pitchFamily="34" charset="0"/>
            </a:endParaRPr>
          </a:p>
        </p:txBody>
      </p:sp>
      <p:cxnSp>
        <p:nvCxnSpPr>
          <p:cNvPr id="76" name="Straight Arrow Connector 75"/>
          <p:cNvCxnSpPr/>
          <p:nvPr/>
        </p:nvCxnSpPr>
        <p:spPr>
          <a:xfrm flipH="1" flipV="1">
            <a:off x="9258904" y="3159355"/>
            <a:ext cx="1758567" cy="13478"/>
          </a:xfrm>
          <a:prstGeom prst="straightConnector1">
            <a:avLst/>
          </a:prstGeom>
          <a:ln w="76200">
            <a:solidFill>
              <a:srgbClr val="107C1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9634293" y="3062488"/>
            <a:ext cx="1400992" cy="531870"/>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a:ln>
                  <a:noFill/>
                </a:ln>
                <a:gradFill>
                  <a:gsLst>
                    <a:gs pos="2917">
                      <a:schemeClr val="tx1"/>
                    </a:gs>
                    <a:gs pos="30000">
                      <a:schemeClr val="tx1"/>
                    </a:gs>
                  </a:gsLst>
                  <a:lin ang="5400000" scaled="0"/>
                </a:gradFill>
                <a:effectLst/>
                <a:uLnTx/>
                <a:uFillTx/>
              </a:rPr>
              <a:t>PowerShell</a:t>
            </a:r>
          </a:p>
        </p:txBody>
      </p:sp>
      <p:cxnSp>
        <p:nvCxnSpPr>
          <p:cNvPr id="81" name="Straight Arrow Connector 80"/>
          <p:cNvCxnSpPr>
            <a:cxnSpLocks/>
            <a:stCxn id="40" idx="0"/>
          </p:cNvCxnSpPr>
          <p:nvPr/>
        </p:nvCxnSpPr>
        <p:spPr>
          <a:xfrm flipV="1">
            <a:off x="11351054" y="3403543"/>
            <a:ext cx="0" cy="1877570"/>
          </a:xfrm>
          <a:prstGeom prst="straightConnector1">
            <a:avLst/>
          </a:prstGeom>
          <a:ln w="76200">
            <a:solidFill>
              <a:srgbClr val="107C1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Rounded Rectangle 29"/>
          <p:cNvSpPr/>
          <p:nvPr/>
        </p:nvSpPr>
        <p:spPr>
          <a:xfrm>
            <a:off x="7171554" y="1101650"/>
            <a:ext cx="2076547" cy="3038628"/>
          </a:xfrm>
          <a:prstGeom prst="roundRect">
            <a:avLst>
              <a:gd name="adj" fmla="val 9414"/>
            </a:avLst>
          </a:prstGeom>
          <a:solidFill>
            <a:schemeClr val="accent6"/>
          </a:solidFill>
          <a:ln>
            <a:solidFill>
              <a:schemeClr val="tx1"/>
            </a:solid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14192" rtl="0" eaLnBrk="1" fontAlgn="auto" latinLnBrk="0" hangingPunct="1">
              <a:lnSpc>
                <a:spcPct val="100000"/>
              </a:lnSpc>
              <a:spcBef>
                <a:spcPts val="0"/>
              </a:spcBef>
              <a:spcAft>
                <a:spcPts val="0"/>
              </a:spcAft>
              <a:buClrTx/>
              <a:buSzTx/>
              <a:buFontTx/>
              <a:buNone/>
              <a:tabLst/>
              <a:defRPr/>
            </a:pPr>
            <a:r>
              <a:rPr kumimoji="0" lang="en-US" sz="1765" b="1" i="0" u="none" strike="noStrike" kern="1200" cap="none" spc="0" normalizeH="0" baseline="0" noProof="0">
                <a:ln>
                  <a:noFill/>
                </a:ln>
                <a:solidFill>
                  <a:schemeClr val="tx1">
                    <a:lumMod val="50000"/>
                  </a:schemeClr>
                </a:solidFill>
                <a:effectLst/>
                <a:uLnTx/>
                <a:uFillTx/>
                <a:latin typeface="+mn-lt"/>
                <a:ea typeface="+mn-ea"/>
                <a:cs typeface="+mn-cs"/>
              </a:rPr>
              <a:t>Application Gateway</a:t>
            </a:r>
          </a:p>
        </p:txBody>
      </p:sp>
      <p:grpSp>
        <p:nvGrpSpPr>
          <p:cNvPr id="47" name="Group 46"/>
          <p:cNvGrpSpPr/>
          <p:nvPr/>
        </p:nvGrpSpPr>
        <p:grpSpPr>
          <a:xfrm>
            <a:off x="7583557" y="1861130"/>
            <a:ext cx="1237127" cy="1164773"/>
            <a:chOff x="7695772" y="2965114"/>
            <a:chExt cx="1252539" cy="1240685"/>
          </a:xfrm>
        </p:grpSpPr>
        <p:pic>
          <p:nvPicPr>
            <p:cNvPr id="49" name="Picture 48"/>
            <p:cNvPicPr>
              <a:picLocks noChangeAspect="1"/>
            </p:cNvPicPr>
            <p:nvPr/>
          </p:nvPicPr>
          <p:blipFill>
            <a:blip r:embed="rId6"/>
            <a:stretch>
              <a:fillRect/>
            </a:stretch>
          </p:blipFill>
          <p:spPr>
            <a:xfrm rot="5400000">
              <a:off x="7934736" y="2726150"/>
              <a:ext cx="774612" cy="1252539"/>
            </a:xfrm>
            <a:prstGeom prst="rect">
              <a:avLst/>
            </a:prstGeom>
            <a:ln w="12700">
              <a:solidFill>
                <a:srgbClr val="292929"/>
              </a:solidFill>
            </a:ln>
          </p:spPr>
        </p:pic>
        <p:sp>
          <p:nvSpPr>
            <p:cNvPr id="50" name="TextBox 49"/>
            <p:cNvSpPr txBox="1"/>
            <p:nvPr/>
          </p:nvSpPr>
          <p:spPr>
            <a:xfrm>
              <a:off x="7894636" y="3655035"/>
              <a:ext cx="933898" cy="5507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chemeClr val="tx1">
                      <a:lumMod val="50000"/>
                    </a:schemeClr>
                  </a:solidFill>
                  <a:effectLst/>
                  <a:uLnTx/>
                  <a:uFillTx/>
                </a:rPr>
                <a:t>WAF</a:t>
              </a:r>
            </a:p>
          </p:txBody>
        </p:sp>
      </p:grpSp>
      <p:pic>
        <p:nvPicPr>
          <p:cNvPr id="52" name="Picture 3" descr="image016"/>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851" b="89851" l="9971" r="100000"/>
                    </a14:imgEffect>
                  </a14:imgLayer>
                </a14:imgProps>
              </a:ext>
              <a:ext uri="{28A0092B-C50C-407E-A947-70E740481C1C}">
                <a14:useLocalDpi xmlns:a14="http://schemas.microsoft.com/office/drawing/2010/main" val="0"/>
              </a:ext>
            </a:extLst>
          </a:blip>
          <a:srcRect/>
          <a:stretch>
            <a:fillRect/>
          </a:stretch>
        </p:blipFill>
        <p:spPr bwMode="auto">
          <a:xfrm rot="16200000">
            <a:off x="7545112" y="2871107"/>
            <a:ext cx="1289384" cy="12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50"/>
          <p:cNvSpPr txBox="1"/>
          <p:nvPr/>
        </p:nvSpPr>
        <p:spPr>
          <a:xfrm>
            <a:off x="7819322" y="3698096"/>
            <a:ext cx="925131"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chemeClr val="tx1">
                    <a:lumMod val="50000"/>
                  </a:schemeClr>
                </a:solidFill>
                <a:effectLst/>
                <a:uLnTx/>
                <a:uFillTx/>
              </a:rPr>
              <a:t>L7 LB</a:t>
            </a:r>
          </a:p>
        </p:txBody>
      </p:sp>
      <p:sp>
        <p:nvSpPr>
          <p:cNvPr id="31" name="Trapezoid 30"/>
          <p:cNvSpPr/>
          <p:nvPr/>
        </p:nvSpPr>
        <p:spPr bwMode="auto">
          <a:xfrm rot="2700000">
            <a:off x="10796322" y="352117"/>
            <a:ext cx="2128018" cy="469504"/>
          </a:xfrm>
          <a:prstGeom prst="trapezoid">
            <a:avLst>
              <a:gd name="adj" fmla="val 101190"/>
            </a:avLst>
          </a:prstGeom>
          <a:solidFill>
            <a:srgbClr val="0582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1"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pitchFamily="34" charset="0"/>
              </a:rPr>
              <a:t>New</a:t>
            </a:r>
          </a:p>
        </p:txBody>
      </p:sp>
    </p:spTree>
    <p:extLst>
      <p:ext uri="{BB962C8B-B14F-4D97-AF65-F5344CB8AC3E}">
        <p14:creationId xmlns:p14="http://schemas.microsoft.com/office/powerpoint/2010/main" val="584990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Network Virtual Appliance Ecosystem</a:t>
            </a:r>
            <a:endParaRPr lang="en-US" dirty="0"/>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837" y="3372554"/>
            <a:ext cx="1568203" cy="630417"/>
          </a:xfrm>
          <a:prstGeom prst="rect">
            <a:avLst/>
          </a:prstGeom>
          <a:solidFill>
            <a:schemeClr val="bg1"/>
          </a:solidFill>
        </p:spPr>
      </p:pic>
      <p:pic>
        <p:nvPicPr>
          <p:cNvPr id="16" name="Picture 15"/>
          <p:cNvPicPr>
            <a:picLocks noChangeAspect="1"/>
          </p:cNvPicPr>
          <p:nvPr/>
        </p:nvPicPr>
        <p:blipFill>
          <a:blip r:embed="rId4"/>
          <a:stretch>
            <a:fillRect/>
          </a:stretch>
        </p:blipFill>
        <p:spPr>
          <a:xfrm>
            <a:off x="6331844" y="2341608"/>
            <a:ext cx="1297798" cy="685800"/>
          </a:xfrm>
          <a:prstGeom prst="rect">
            <a:avLst/>
          </a:prstGeom>
          <a:solidFill>
            <a:schemeClr val="bg1"/>
          </a:solidFill>
          <a:ln>
            <a:noFill/>
          </a:ln>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9951" y="3344862"/>
            <a:ext cx="764349" cy="685800"/>
          </a:xfrm>
          <a:prstGeom prst="rect">
            <a:avLst/>
          </a:prstGeom>
          <a:noFill/>
          <a:ln>
            <a:noFill/>
          </a:ln>
        </p:spPr>
      </p:pic>
      <p:pic>
        <p:nvPicPr>
          <p:cNvPr id="21" name="Picture 20"/>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0922" y="3428764"/>
            <a:ext cx="1590408" cy="517996"/>
          </a:xfrm>
          <a:prstGeom prst="rect">
            <a:avLst/>
          </a:prstGeom>
          <a:solidFill>
            <a:schemeClr val="bg1"/>
          </a:solidFill>
        </p:spPr>
      </p:pic>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47573" y="2466805"/>
            <a:ext cx="2626277" cy="435406"/>
          </a:xfrm>
          <a:prstGeom prst="rect">
            <a:avLst/>
          </a:prstGeom>
        </p:spPr>
      </p:pic>
      <p:grpSp>
        <p:nvGrpSpPr>
          <p:cNvPr id="13" name="Group 12"/>
          <p:cNvGrpSpPr/>
          <p:nvPr/>
        </p:nvGrpSpPr>
        <p:grpSpPr>
          <a:xfrm>
            <a:off x="5249243" y="1360784"/>
            <a:ext cx="1836986" cy="564465"/>
            <a:chOff x="8275637" y="1237646"/>
            <a:chExt cx="3200400" cy="964216"/>
          </a:xfrm>
        </p:grpSpPr>
        <p:sp>
          <p:nvSpPr>
            <p:cNvPr id="10" name="Rectangle 9"/>
            <p:cNvSpPr/>
            <p:nvPr/>
          </p:nvSpPr>
          <p:spPr bwMode="auto">
            <a:xfrm>
              <a:off x="8275637" y="1237646"/>
              <a:ext cx="3200400" cy="96421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7" name="Picture 2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357087" y="1390864"/>
              <a:ext cx="3003337" cy="717190"/>
            </a:xfrm>
            <a:prstGeom prst="rect">
              <a:avLst/>
            </a:prstGeom>
            <a:solidFill>
              <a:schemeClr val="bg1"/>
            </a:solidFill>
            <a:ln>
              <a:noFill/>
            </a:ln>
          </p:spPr>
        </p:pic>
      </p:grpSp>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87636" y="2458265"/>
            <a:ext cx="1562098" cy="452487"/>
          </a:xfrm>
          <a:prstGeom prst="rect">
            <a:avLst/>
          </a:prstGeom>
        </p:spPr>
      </p:pic>
      <p:pic>
        <p:nvPicPr>
          <p:cNvPr id="3"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03211" y="3498801"/>
            <a:ext cx="1828800" cy="377923"/>
          </a:xfrm>
          <a:prstGeom prst="rect">
            <a:avLst/>
          </a:prstGeom>
        </p:spPr>
      </p:pic>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619736" y="1508324"/>
            <a:ext cx="2237957" cy="269384"/>
          </a:xfrm>
          <a:prstGeom prst="rect">
            <a:avLst/>
          </a:prstGeom>
          <a:solidFill>
            <a:schemeClr val="bg1"/>
          </a:solidFill>
        </p:spPr>
      </p:pic>
      <p:pic>
        <p:nvPicPr>
          <p:cNvPr id="17" name="Picture 16"/>
          <p:cNvPicPr>
            <a:picLocks noChangeAspect="1"/>
          </p:cNvPicPr>
          <p:nvPr/>
        </p:nvPicPr>
        <p:blipFill rotWithShape="1">
          <a:blip r:embed="rId12" cstate="print">
            <a:extLst>
              <a:ext uri="{28A0092B-C50C-407E-A947-70E740481C1C}">
                <a14:useLocalDpi xmlns:a14="http://schemas.microsoft.com/office/drawing/2010/main" val="0"/>
              </a:ext>
            </a:extLst>
          </a:blip>
          <a:srcRect l="12611" t="22306" r="8989" b="22941"/>
          <a:stretch/>
        </p:blipFill>
        <p:spPr>
          <a:xfrm>
            <a:off x="808037" y="4374965"/>
            <a:ext cx="1582934" cy="581486"/>
          </a:xfrm>
          <a:prstGeom prst="rect">
            <a:avLst/>
          </a:prstGeom>
          <a:solidFill>
            <a:schemeClr val="bg1"/>
          </a:solidFill>
        </p:spPr>
      </p:pic>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95632" y="4470533"/>
            <a:ext cx="2293310" cy="390351"/>
          </a:xfrm>
          <a:prstGeom prst="rect">
            <a:avLst/>
          </a:prstGeom>
          <a:solidFill>
            <a:schemeClr val="bg1"/>
          </a:solidFill>
        </p:spPr>
      </p:pic>
      <p:pic>
        <p:nvPicPr>
          <p:cNvPr id="4" name="Picture 3"/>
          <p:cNvPicPr>
            <a:picLocks noChangeAspect="1"/>
          </p:cNvPicPr>
          <p:nvPr/>
        </p:nvPicPr>
        <p:blipFill>
          <a:blip r:embed="rId14"/>
          <a:stretch>
            <a:fillRect/>
          </a:stretch>
        </p:blipFill>
        <p:spPr>
          <a:xfrm>
            <a:off x="7477779" y="1415816"/>
            <a:ext cx="2438400" cy="454400"/>
          </a:xfrm>
          <a:prstGeom prst="rect">
            <a:avLst/>
          </a:prstGeom>
        </p:spPr>
      </p:pic>
      <p:pic>
        <p:nvPicPr>
          <p:cNvPr id="6" name="Picture 5"/>
          <p:cNvPicPr>
            <a:picLocks noChangeAspect="1"/>
          </p:cNvPicPr>
          <p:nvPr/>
        </p:nvPicPr>
        <p:blipFill>
          <a:blip r:embed="rId15"/>
          <a:stretch>
            <a:fillRect/>
          </a:stretch>
        </p:blipFill>
        <p:spPr>
          <a:xfrm>
            <a:off x="686811" y="2425569"/>
            <a:ext cx="1902768" cy="517879"/>
          </a:xfrm>
          <a:prstGeom prst="rect">
            <a:avLst/>
          </a:prstGeom>
        </p:spPr>
      </p:pic>
      <p:pic>
        <p:nvPicPr>
          <p:cNvPr id="8" name="Picture 7"/>
          <p:cNvPicPr>
            <a:picLocks noChangeAspect="1"/>
          </p:cNvPicPr>
          <p:nvPr/>
        </p:nvPicPr>
        <p:blipFill>
          <a:blip r:embed="rId16"/>
          <a:stretch>
            <a:fillRect/>
          </a:stretch>
        </p:blipFill>
        <p:spPr>
          <a:xfrm>
            <a:off x="720118" y="1213636"/>
            <a:ext cx="1508068" cy="858761"/>
          </a:xfrm>
          <a:prstGeom prst="rect">
            <a:avLst/>
          </a:prstGeom>
        </p:spPr>
      </p:pic>
      <p:pic>
        <p:nvPicPr>
          <p:cNvPr id="5" name="Picture 4"/>
          <p:cNvPicPr>
            <a:picLocks noChangeAspect="1"/>
          </p:cNvPicPr>
          <p:nvPr/>
        </p:nvPicPr>
        <p:blipFill>
          <a:blip r:embed="rId17"/>
          <a:stretch>
            <a:fillRect/>
          </a:stretch>
        </p:blipFill>
        <p:spPr>
          <a:xfrm>
            <a:off x="10331950" y="4233955"/>
            <a:ext cx="863507" cy="863507"/>
          </a:xfrm>
          <a:prstGeom prst="rect">
            <a:avLst/>
          </a:prstGeom>
        </p:spPr>
      </p:pic>
      <p:pic>
        <p:nvPicPr>
          <p:cNvPr id="9" name="Picture 8"/>
          <p:cNvPicPr>
            <a:picLocks noChangeAspect="1"/>
          </p:cNvPicPr>
          <p:nvPr/>
        </p:nvPicPr>
        <p:blipFill>
          <a:blip r:embed="rId18"/>
          <a:stretch>
            <a:fillRect/>
          </a:stretch>
        </p:blipFill>
        <p:spPr>
          <a:xfrm>
            <a:off x="10307729" y="1211262"/>
            <a:ext cx="863508" cy="863508"/>
          </a:xfrm>
          <a:prstGeom prst="rect">
            <a:avLst/>
          </a:prstGeom>
        </p:spPr>
      </p:pic>
      <p:pic>
        <p:nvPicPr>
          <p:cNvPr id="11" name="Picture 10"/>
          <p:cNvPicPr>
            <a:picLocks noChangeAspect="1"/>
          </p:cNvPicPr>
          <p:nvPr/>
        </p:nvPicPr>
        <p:blipFill>
          <a:blip r:embed="rId19"/>
          <a:stretch>
            <a:fillRect/>
          </a:stretch>
        </p:blipFill>
        <p:spPr>
          <a:xfrm>
            <a:off x="6654260" y="5288566"/>
            <a:ext cx="868961" cy="868961"/>
          </a:xfrm>
          <a:prstGeom prst="rect">
            <a:avLst/>
          </a:prstGeom>
        </p:spPr>
      </p:pic>
      <p:pic>
        <p:nvPicPr>
          <p:cNvPr id="19" name="Picture 18"/>
          <p:cNvPicPr>
            <a:picLocks noChangeAspect="1"/>
          </p:cNvPicPr>
          <p:nvPr/>
        </p:nvPicPr>
        <p:blipFill>
          <a:blip r:embed="rId20"/>
          <a:stretch>
            <a:fillRect/>
          </a:stretch>
        </p:blipFill>
        <p:spPr>
          <a:xfrm>
            <a:off x="5693603" y="4384477"/>
            <a:ext cx="2009776" cy="562463"/>
          </a:xfrm>
          <a:prstGeom prst="rect">
            <a:avLst/>
          </a:prstGeom>
        </p:spPr>
      </p:pic>
      <p:pic>
        <p:nvPicPr>
          <p:cNvPr id="20" name="Picture 19"/>
          <p:cNvPicPr>
            <a:picLocks noChangeAspect="1"/>
          </p:cNvPicPr>
          <p:nvPr/>
        </p:nvPicPr>
        <p:blipFill>
          <a:blip r:embed="rId21"/>
          <a:stretch>
            <a:fillRect/>
          </a:stretch>
        </p:blipFill>
        <p:spPr>
          <a:xfrm>
            <a:off x="8208040" y="4489496"/>
            <a:ext cx="1619250" cy="352425"/>
          </a:xfrm>
          <a:prstGeom prst="rect">
            <a:avLst/>
          </a:prstGeom>
        </p:spPr>
      </p:pic>
      <p:pic>
        <p:nvPicPr>
          <p:cNvPr id="23" name="Picture 22"/>
          <p:cNvPicPr>
            <a:picLocks noChangeAspect="1"/>
          </p:cNvPicPr>
          <p:nvPr/>
        </p:nvPicPr>
        <p:blipFill>
          <a:blip r:embed="rId22"/>
          <a:stretch>
            <a:fillRect/>
          </a:stretch>
        </p:blipFill>
        <p:spPr>
          <a:xfrm>
            <a:off x="10307729" y="2252754"/>
            <a:ext cx="863508" cy="863508"/>
          </a:xfrm>
          <a:prstGeom prst="rect">
            <a:avLst/>
          </a:prstGeom>
        </p:spPr>
      </p:pic>
      <p:pic>
        <p:nvPicPr>
          <p:cNvPr id="24" name="Picture 23"/>
          <p:cNvPicPr>
            <a:picLocks noChangeAspect="1"/>
          </p:cNvPicPr>
          <p:nvPr/>
        </p:nvPicPr>
        <p:blipFill>
          <a:blip r:embed="rId23"/>
          <a:stretch>
            <a:fillRect/>
          </a:stretch>
        </p:blipFill>
        <p:spPr>
          <a:xfrm>
            <a:off x="8580243" y="3479917"/>
            <a:ext cx="2212323" cy="415691"/>
          </a:xfrm>
          <a:prstGeom prst="rect">
            <a:avLst/>
          </a:prstGeom>
        </p:spPr>
      </p:pic>
      <p:pic>
        <p:nvPicPr>
          <p:cNvPr id="25" name="Picture 24"/>
          <p:cNvPicPr>
            <a:picLocks noChangeAspect="1"/>
          </p:cNvPicPr>
          <p:nvPr/>
        </p:nvPicPr>
        <p:blipFill>
          <a:blip r:embed="rId24"/>
          <a:stretch>
            <a:fillRect/>
          </a:stretch>
        </p:blipFill>
        <p:spPr>
          <a:xfrm>
            <a:off x="4489828" y="5323596"/>
            <a:ext cx="1642183" cy="798900"/>
          </a:xfrm>
          <a:prstGeom prst="rect">
            <a:avLst/>
          </a:prstGeom>
        </p:spPr>
      </p:pic>
    </p:spTree>
    <p:extLst>
      <p:ext uri="{BB962C8B-B14F-4D97-AF65-F5344CB8AC3E}">
        <p14:creationId xmlns:p14="http://schemas.microsoft.com/office/powerpoint/2010/main" val="261995905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Overview</a:t>
            </a:r>
          </a:p>
        </p:txBody>
      </p:sp>
    </p:spTree>
    <p:extLst>
      <p:ext uri="{BB962C8B-B14F-4D97-AF65-F5344CB8AC3E}">
        <p14:creationId xmlns:p14="http://schemas.microsoft.com/office/powerpoint/2010/main" val="255594094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fontScale="90000"/>
          </a:bodyPr>
          <a:lstStyle/>
          <a:p>
            <a:pPr>
              <a:spcBef>
                <a:spcPts val="816"/>
              </a:spcBef>
            </a:pPr>
            <a:br>
              <a:rPr lang="en-US" dirty="0"/>
            </a:br>
            <a:r>
              <a:rPr lang="en-US" dirty="0"/>
              <a:t>VM-Series for Microsoft Azure </a:t>
            </a:r>
            <a:br>
              <a:rPr lang="en-US" dirty="0"/>
            </a:br>
            <a:br>
              <a:rPr lang="en-US" dirty="0"/>
            </a:br>
            <a:br>
              <a:rPr lang="en-US" sz="2992" spc="0" dirty="0"/>
            </a:br>
            <a:r>
              <a:rPr lang="en-US" sz="2992" spc="0" dirty="0"/>
              <a:t>  Jigar Shah</a:t>
            </a:r>
            <a:br>
              <a:rPr lang="en-US" sz="2992" spc="0" dirty="0"/>
            </a:br>
            <a:r>
              <a:rPr lang="en-US" sz="2992" spc="0" dirty="0"/>
              <a:t>  Sr. Product Manager</a:t>
            </a:r>
            <a:endParaRPr lang="en-US" spc="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4405" y="4771693"/>
            <a:ext cx="3825856" cy="2042529"/>
          </a:xfrm>
          <a:prstGeom prst="rect">
            <a:avLst/>
          </a:prstGeom>
        </p:spPr>
      </p:pic>
    </p:spTree>
    <p:extLst>
      <p:ext uri="{BB962C8B-B14F-4D97-AF65-F5344CB8AC3E}">
        <p14:creationId xmlns:p14="http://schemas.microsoft.com/office/powerpoint/2010/main" val="34790475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643" y="280135"/>
            <a:ext cx="11584057" cy="617005"/>
          </a:xfrm>
        </p:spPr>
        <p:txBody>
          <a:bodyPr>
            <a:normAutofit fontScale="90000"/>
          </a:bodyPr>
          <a:lstStyle/>
          <a:p>
            <a:r>
              <a:rPr lang="en-US" dirty="0"/>
              <a:t>The VM-Series Next-generation Security Platform</a:t>
            </a:r>
          </a:p>
        </p:txBody>
      </p:sp>
      <p:sp>
        <p:nvSpPr>
          <p:cNvPr id="35" name="Rectangle 34"/>
          <p:cNvSpPr/>
          <p:nvPr/>
        </p:nvSpPr>
        <p:spPr bwMode="auto">
          <a:xfrm>
            <a:off x="8102986" y="1304278"/>
            <a:ext cx="4103455" cy="1821398"/>
          </a:xfrm>
          <a:prstGeom prst="rect">
            <a:avLst/>
          </a:prstGeom>
          <a:solidFill>
            <a:schemeClr val="bg1">
              <a:lumMod val="95000"/>
            </a:schemeClr>
          </a:solidFill>
          <a:ln w="25400" cap="flat" cmpd="sng" algn="ctr">
            <a:noFill/>
            <a:prstDash val="solid"/>
          </a:ln>
          <a:effectLst/>
        </p:spPr>
        <p:txBody>
          <a:bodyPr lIns="248694" tIns="124347" rIns="248694" bIns="124347" anchor="t" anchorCtr="0"/>
          <a:lstStyle/>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100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Gathers potential threats from network and endpoints</a:t>
            </a:r>
          </a:p>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100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Analyses and correlates threat intelligence</a:t>
            </a:r>
          </a:p>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100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Disseminates threat intelligence to network and endpoints</a:t>
            </a:r>
          </a:p>
        </p:txBody>
      </p:sp>
      <p:sp>
        <p:nvSpPr>
          <p:cNvPr id="36" name="Rectangle 35"/>
          <p:cNvSpPr>
            <a:spLocks noChangeArrowheads="1"/>
          </p:cNvSpPr>
          <p:nvPr/>
        </p:nvSpPr>
        <p:spPr bwMode="auto">
          <a:xfrm>
            <a:off x="8102986" y="977862"/>
            <a:ext cx="4103455" cy="372021"/>
          </a:xfrm>
          <a:prstGeom prst="rect">
            <a:avLst/>
          </a:prstGeom>
          <a:solidFill>
            <a:schemeClr val="accent2"/>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96"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Threat Intelligence Cloud</a:t>
            </a:r>
          </a:p>
        </p:txBody>
      </p:sp>
      <p:sp>
        <p:nvSpPr>
          <p:cNvPr id="37" name="Rectangle 36"/>
          <p:cNvSpPr/>
          <p:nvPr/>
        </p:nvSpPr>
        <p:spPr bwMode="auto">
          <a:xfrm>
            <a:off x="369610" y="1304279"/>
            <a:ext cx="4103455" cy="1704169"/>
          </a:xfrm>
          <a:prstGeom prst="rect">
            <a:avLst/>
          </a:prstGeom>
          <a:solidFill>
            <a:schemeClr val="bg1">
              <a:lumMod val="95000"/>
            </a:schemeClr>
          </a:solidFill>
          <a:ln w="25400" cap="flat" cmpd="sng" algn="ctr">
            <a:noFill/>
            <a:prstDash val="solid"/>
          </a:ln>
          <a:effectLst/>
        </p:spPr>
        <p:txBody>
          <a:bodyPr lIns="248694" tIns="124347" rIns="248694" bIns="124347" anchor="t" anchorCtr="0"/>
          <a:lstStyle/>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Identify and Inspect all traffic</a:t>
            </a:r>
          </a:p>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Blocks known threats</a:t>
            </a:r>
          </a:p>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Sends unknown to cloud</a:t>
            </a:r>
          </a:p>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Extensible to mobile &amp; virtual networks</a:t>
            </a:r>
          </a:p>
        </p:txBody>
      </p:sp>
      <p:sp>
        <p:nvSpPr>
          <p:cNvPr id="38" name="Rectangle 37"/>
          <p:cNvSpPr>
            <a:spLocks noChangeArrowheads="1"/>
          </p:cNvSpPr>
          <p:nvPr/>
        </p:nvSpPr>
        <p:spPr bwMode="auto">
          <a:xfrm>
            <a:off x="369612" y="971648"/>
            <a:ext cx="4103455" cy="372021"/>
          </a:xfrm>
          <a:prstGeom prst="rect">
            <a:avLst/>
          </a:prstGeom>
          <a:solidFill>
            <a:srgbClr val="F29D2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96"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Next-Generation Firewall</a:t>
            </a:r>
          </a:p>
        </p:txBody>
      </p:sp>
      <p:sp>
        <p:nvSpPr>
          <p:cNvPr id="39" name="Rectangle 38"/>
          <p:cNvSpPr/>
          <p:nvPr/>
        </p:nvSpPr>
        <p:spPr bwMode="auto">
          <a:xfrm>
            <a:off x="4089429" y="5227510"/>
            <a:ext cx="4227802" cy="1252539"/>
          </a:xfrm>
          <a:prstGeom prst="rect">
            <a:avLst/>
          </a:prstGeom>
          <a:solidFill>
            <a:schemeClr val="bg1">
              <a:lumMod val="95000"/>
            </a:schemeClr>
          </a:solidFill>
          <a:ln w="25400" cap="flat" cmpd="sng" algn="ctr">
            <a:noFill/>
            <a:prstDash val="solid"/>
          </a:ln>
          <a:effectLst/>
        </p:spPr>
        <p:txBody>
          <a:bodyPr lIns="248694" tIns="124347" rIns="248694" bIns="124347" anchor="t" anchorCtr="0"/>
          <a:lstStyle/>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Inspects all processes and files</a:t>
            </a:r>
          </a:p>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Prevents both known &amp; unknown exploits</a:t>
            </a:r>
          </a:p>
          <a:p>
            <a:pPr marL="233155" marR="0" lvl="0" indent="-233155" defTabSz="914400" eaLnBrk="1" fontAlgn="auto" latinLnBrk="0" hangingPunct="1">
              <a:lnSpc>
                <a:spcPct val="100000"/>
              </a:lnSpc>
              <a:spcBef>
                <a:spcPts val="816"/>
              </a:spcBef>
              <a:spcAft>
                <a:spcPts val="0"/>
              </a:spcAft>
              <a:buClr>
                <a:srgbClr val="326A88"/>
              </a:buClr>
              <a:buSzTx/>
              <a:buFont typeface="Wingdings" charset="2"/>
              <a:buChar char="§"/>
              <a:tabLst/>
              <a:defRPr/>
            </a:pPr>
            <a:r>
              <a:rPr kumimoji="0" lang="en-GB" sz="1496" b="0"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rPr>
              <a:t>Integrates with cloud to prevent known &amp; unknown malware</a:t>
            </a:r>
          </a:p>
        </p:txBody>
      </p:sp>
      <p:sp>
        <p:nvSpPr>
          <p:cNvPr id="40" name="Rectangle 39"/>
          <p:cNvSpPr>
            <a:spLocks noChangeArrowheads="1"/>
          </p:cNvSpPr>
          <p:nvPr/>
        </p:nvSpPr>
        <p:spPr bwMode="auto">
          <a:xfrm>
            <a:off x="4099461" y="4913329"/>
            <a:ext cx="4227802" cy="309505"/>
          </a:xfrm>
          <a:prstGeom prst="rect">
            <a:avLst/>
          </a:prstGeom>
          <a:solidFill>
            <a:srgbClr val="326A88"/>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96"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Advanced Endpoint Protection</a:t>
            </a:r>
          </a:p>
        </p:txBody>
      </p:sp>
      <p:pic>
        <p:nvPicPr>
          <p:cNvPr id="1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8752" y="1086128"/>
            <a:ext cx="4751693" cy="35925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4412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C554286-7533-EE42-97A4-CEB8D6639D11}" type="slidenum">
              <a:rPr kumimoji="0" lang="en-US" sz="1800" b="0" i="0" u="none" strike="noStrike" kern="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pPr marL="0" marR="0" lvl="0" indent="0" defTabSz="914400" eaLnBrk="1" fontAlgn="auto" latinLnBrk="0" hangingPunct="1">
                <a:lnSpc>
                  <a:spcPct val="100000"/>
                </a:lnSpc>
                <a:spcBef>
                  <a:spcPts val="0"/>
                </a:spcBef>
                <a:spcAft>
                  <a:spcPts val="0"/>
                </a:spcAft>
                <a:buClrTx/>
                <a:buSzTx/>
                <a:buFontTx/>
                <a:buNone/>
                <a:tabLst/>
                <a:defRPr/>
              </a:pPr>
              <a:t>32</a:t>
            </a:fld>
            <a:r>
              <a:rPr kumimoji="0" lang="en-US" sz="1800"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  © 2015, Palo Alto Networks. Confidential and Proprietary. </a:t>
            </a:r>
          </a:p>
        </p:txBody>
      </p:sp>
      <p:sp>
        <p:nvSpPr>
          <p:cNvPr id="2" name="Title 1"/>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The Common Thread in Data Loss Incidents</a:t>
            </a:r>
          </a:p>
        </p:txBody>
      </p:sp>
      <p:sp>
        <p:nvSpPr>
          <p:cNvPr id="25" name="Text Placeholder 24"/>
          <p:cNvSpPr>
            <a:spLocks noGrp="1"/>
          </p:cNvSpPr>
          <p:nvPr>
            <p:ph type="body" sz="quarter" idx="13"/>
          </p:nvPr>
        </p:nvSpPr>
        <p:spPr/>
        <p:txBody>
          <a:bodyPr/>
          <a:lstStyle/>
          <a:p>
            <a:r>
              <a:rPr lang="en-US" dirty="0">
                <a:latin typeface="Arial" panose="020B0604020202020204" pitchFamily="34" charset="0"/>
                <a:cs typeface="Arial" panose="020B0604020202020204" pitchFamily="34" charset="0"/>
              </a:rPr>
              <a:t>Same life cycle is followed across both physical or virtualized networks</a:t>
            </a:r>
          </a:p>
        </p:txBody>
      </p:sp>
      <p:sp>
        <p:nvSpPr>
          <p:cNvPr id="7" name="TextBox 6"/>
          <p:cNvSpPr txBox="1"/>
          <p:nvPr/>
        </p:nvSpPr>
        <p:spPr>
          <a:xfrm>
            <a:off x="1888674" y="5591866"/>
            <a:ext cx="2246448" cy="678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SPEAR PHISHING EMAIL</a:t>
            </a:r>
          </a:p>
        </p:txBody>
      </p:sp>
      <p:pic>
        <p:nvPicPr>
          <p:cNvPr id="8" name="Picture 7"/>
          <p:cNvPicPr>
            <a:picLocks noChangeAspect="1"/>
          </p:cNvPicPr>
          <p:nvPr/>
        </p:nvPicPr>
        <p:blipFill>
          <a:blip r:embed="rId3"/>
          <a:stretch>
            <a:fillRect/>
          </a:stretch>
        </p:blipFill>
        <p:spPr>
          <a:xfrm>
            <a:off x="2579193" y="4528865"/>
            <a:ext cx="770026" cy="906870"/>
          </a:xfrm>
          <a:prstGeom prst="rect">
            <a:avLst/>
          </a:prstGeom>
        </p:spPr>
      </p:pic>
      <p:pic>
        <p:nvPicPr>
          <p:cNvPr id="10" name="Picture 9"/>
          <p:cNvPicPr>
            <a:picLocks noChangeAspect="1"/>
          </p:cNvPicPr>
          <p:nvPr/>
        </p:nvPicPr>
        <p:blipFill>
          <a:blip r:embed="rId4"/>
          <a:stretch>
            <a:fillRect/>
          </a:stretch>
        </p:blipFill>
        <p:spPr>
          <a:xfrm>
            <a:off x="534196" y="4515571"/>
            <a:ext cx="1037385" cy="933455"/>
          </a:xfrm>
          <a:prstGeom prst="rect">
            <a:avLst/>
          </a:prstGeom>
        </p:spPr>
      </p:pic>
      <p:sp>
        <p:nvSpPr>
          <p:cNvPr id="11" name="TextBox 10"/>
          <p:cNvSpPr txBox="1"/>
          <p:nvPr/>
        </p:nvSpPr>
        <p:spPr>
          <a:xfrm>
            <a:off x="127337" y="5591867"/>
            <a:ext cx="1839268" cy="678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EXPLOIT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KIT</a:t>
            </a:r>
          </a:p>
        </p:txBody>
      </p:sp>
      <p:sp>
        <p:nvSpPr>
          <p:cNvPr id="12" name="TextBox 11"/>
          <p:cNvSpPr txBox="1"/>
          <p:nvPr/>
        </p:nvSpPr>
        <p:spPr>
          <a:xfrm>
            <a:off x="1766155" y="4731177"/>
            <a:ext cx="463588" cy="46903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48"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or</a:t>
            </a:r>
          </a:p>
        </p:txBody>
      </p:sp>
      <p:sp>
        <p:nvSpPr>
          <p:cNvPr id="13" name="Up Arrow 12"/>
          <p:cNvSpPr/>
          <p:nvPr/>
        </p:nvSpPr>
        <p:spPr>
          <a:xfrm>
            <a:off x="1798762" y="3236933"/>
            <a:ext cx="373041" cy="1121267"/>
          </a:xfrm>
          <a:prstGeom prst="upArrow">
            <a:avLst>
              <a:gd name="adj1" fmla="val 57642"/>
              <a:gd name="adj2" fmla="val 69107"/>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65873" y="1478580"/>
            <a:ext cx="986573" cy="986573"/>
          </a:xfrm>
          <a:prstGeom prst="rect">
            <a:avLst/>
          </a:prstGeom>
        </p:spPr>
      </p:pic>
      <p:sp>
        <p:nvSpPr>
          <p:cNvPr id="15" name="TextBox 14"/>
          <p:cNvSpPr txBox="1"/>
          <p:nvPr/>
        </p:nvSpPr>
        <p:spPr>
          <a:xfrm>
            <a:off x="1429734" y="2447710"/>
            <a:ext cx="1066318" cy="67839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INFECT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USER</a:t>
            </a:r>
          </a:p>
        </p:txBody>
      </p:sp>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8893" y="1461137"/>
            <a:ext cx="450148" cy="450148"/>
          </a:xfrm>
          <a:prstGeom prst="rect">
            <a:avLst/>
          </a:prstGeom>
        </p:spPr>
      </p:pic>
      <p:sp>
        <p:nvSpPr>
          <p:cNvPr id="17" name="Right Arrow 16"/>
          <p:cNvSpPr/>
          <p:nvPr/>
        </p:nvSpPr>
        <p:spPr>
          <a:xfrm>
            <a:off x="2835544" y="2062540"/>
            <a:ext cx="1891649" cy="385170"/>
          </a:xfrm>
          <a:prstGeom prst="rightArrow">
            <a:avLst>
              <a:gd name="adj1" fmla="val 50000"/>
              <a:gd name="adj2" fmla="val 67935"/>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a:ln>
                <a:noFill/>
              </a:ln>
              <a:solidFill>
                <a:sysClr val="windowText" lastClr="000000"/>
              </a:solidFill>
              <a:effectLst/>
              <a:uLnTx/>
              <a:uFillTx/>
              <a:latin typeface="Arial" panose="020B0604020202020204" pitchFamily="34" charset="0"/>
              <a:cs typeface="Arial" pitchFamily="34" charset="0"/>
            </a:endParaRPr>
          </a:p>
        </p:txBody>
      </p:sp>
      <p:pic>
        <p:nvPicPr>
          <p:cNvPr id="20" name="Picture 19"/>
          <p:cNvPicPr>
            <a:picLocks noChangeAspect="1"/>
          </p:cNvPicPr>
          <p:nvPr/>
        </p:nvPicPr>
        <p:blipFill>
          <a:blip r:embed="rId7"/>
          <a:stretch>
            <a:fillRect/>
          </a:stretch>
        </p:blipFill>
        <p:spPr>
          <a:xfrm>
            <a:off x="5461487" y="4526057"/>
            <a:ext cx="952156" cy="912483"/>
          </a:xfrm>
          <a:prstGeom prst="rect">
            <a:avLst/>
          </a:prstGeom>
        </p:spPr>
      </p:pic>
      <p:pic>
        <p:nvPicPr>
          <p:cNvPr id="21" name="Picture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1487" y="1495553"/>
            <a:ext cx="952156" cy="952156"/>
          </a:xfrm>
          <a:prstGeom prst="rect">
            <a:avLst/>
          </a:prstGeom>
        </p:spPr>
      </p:pic>
      <p:sp>
        <p:nvSpPr>
          <p:cNvPr id="22" name="TextBox 21"/>
          <p:cNvSpPr txBox="1"/>
          <p:nvPr/>
        </p:nvSpPr>
        <p:spPr>
          <a:xfrm>
            <a:off x="4899897" y="2447710"/>
            <a:ext cx="2007857" cy="6783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MOVE ACROSS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THE NETWORK</a:t>
            </a:r>
          </a:p>
        </p:txBody>
      </p:sp>
      <p:sp>
        <p:nvSpPr>
          <p:cNvPr id="23" name="Right Arrow 22"/>
          <p:cNvSpPr/>
          <p:nvPr/>
        </p:nvSpPr>
        <p:spPr>
          <a:xfrm>
            <a:off x="7058947" y="2062540"/>
            <a:ext cx="2215671" cy="385170"/>
          </a:xfrm>
          <a:prstGeom prst="rightArrow">
            <a:avLst>
              <a:gd name="adj1" fmla="val 50000"/>
              <a:gd name="adj2" fmla="val 67935"/>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a:ln>
                <a:noFill/>
              </a:ln>
              <a:solidFill>
                <a:sysClr val="windowText" lastClr="000000"/>
              </a:solidFill>
              <a:effectLst/>
              <a:uLnTx/>
              <a:uFillTx/>
              <a:latin typeface="Arial" panose="020B0604020202020204" pitchFamily="34" charset="0"/>
              <a:cs typeface="Arial" pitchFamily="34" charset="0"/>
            </a:endParaRPr>
          </a:p>
        </p:txBody>
      </p:sp>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35164" y="1431889"/>
            <a:ext cx="1017600" cy="1017600"/>
          </a:xfrm>
          <a:prstGeom prst="rect">
            <a:avLst/>
          </a:prstGeom>
        </p:spPr>
      </p:pic>
      <p:sp>
        <p:nvSpPr>
          <p:cNvPr id="26" name="TextBox 25"/>
          <p:cNvSpPr txBox="1"/>
          <p:nvPr/>
        </p:nvSpPr>
        <p:spPr>
          <a:xfrm>
            <a:off x="8999058" y="2447710"/>
            <a:ext cx="1889812" cy="67839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INFECT THE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DATA CENTER</a:t>
            </a:r>
          </a:p>
        </p:txBody>
      </p:sp>
      <p:sp>
        <p:nvSpPr>
          <p:cNvPr id="27" name="Up-Down Arrow 26"/>
          <p:cNvSpPr/>
          <p:nvPr/>
        </p:nvSpPr>
        <p:spPr>
          <a:xfrm>
            <a:off x="5751045" y="3216642"/>
            <a:ext cx="373041" cy="994777"/>
          </a:xfrm>
          <a:prstGeom prst="upDownArrow">
            <a:avLst>
              <a:gd name="adj1" fmla="val 67337"/>
              <a:gd name="adj2" fmla="val 72291"/>
            </a:avLst>
          </a:prstGeom>
          <a:solidFill>
            <a:schemeClr val="bg1">
              <a:lumMod val="50000"/>
              <a:alpha val="83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sp>
        <p:nvSpPr>
          <p:cNvPr id="28" name="TextBox 27"/>
          <p:cNvSpPr txBox="1"/>
          <p:nvPr/>
        </p:nvSpPr>
        <p:spPr>
          <a:xfrm>
            <a:off x="5078996" y="5591867"/>
            <a:ext cx="1717137" cy="67839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ADVERSARY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COMMANDS</a:t>
            </a:r>
          </a:p>
        </p:txBody>
      </p:sp>
      <p:sp>
        <p:nvSpPr>
          <p:cNvPr id="29" name="Up Arrow 28"/>
          <p:cNvSpPr/>
          <p:nvPr/>
        </p:nvSpPr>
        <p:spPr>
          <a:xfrm flipV="1">
            <a:off x="9757442" y="3300178"/>
            <a:ext cx="373041" cy="994777"/>
          </a:xfrm>
          <a:prstGeom prst="upArrow">
            <a:avLst>
              <a:gd name="adj1" fmla="val 57642"/>
              <a:gd name="adj2" fmla="val 69107"/>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22857" y="1345529"/>
            <a:ext cx="450148" cy="450148"/>
          </a:xfrm>
          <a:prstGeom prst="rect">
            <a:avLst/>
          </a:prstGeom>
        </p:spPr>
      </p:pic>
      <p:pic>
        <p:nvPicPr>
          <p:cNvPr id="31" name="Picture 30"/>
          <p:cNvPicPr>
            <a:picLocks noChangeAspect="1"/>
          </p:cNvPicPr>
          <p:nvPr/>
        </p:nvPicPr>
        <p:blipFill>
          <a:blip r:embed="rId10"/>
          <a:stretch>
            <a:fillRect/>
          </a:stretch>
        </p:blipFill>
        <p:spPr>
          <a:xfrm>
            <a:off x="8582937" y="4528390"/>
            <a:ext cx="415442" cy="907820"/>
          </a:xfrm>
          <a:prstGeom prst="rect">
            <a:avLst/>
          </a:prstGeom>
        </p:spPr>
      </p:pic>
      <p:sp>
        <p:nvSpPr>
          <p:cNvPr id="32" name="TextBox 31"/>
          <p:cNvSpPr txBox="1"/>
          <p:nvPr/>
        </p:nvSpPr>
        <p:spPr>
          <a:xfrm>
            <a:off x="8271955" y="5591867"/>
            <a:ext cx="986167" cy="67839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STEAL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DATA</a:t>
            </a:r>
          </a:p>
        </p:txBody>
      </p:sp>
      <p:pic>
        <p:nvPicPr>
          <p:cNvPr id="33" name="Picture 32"/>
          <p:cNvPicPr>
            <a:picLocks noChangeAspect="1"/>
          </p:cNvPicPr>
          <p:nvPr/>
        </p:nvPicPr>
        <p:blipFill>
          <a:blip r:embed="rId11">
            <a:biLevel thresh="50000"/>
            <a:extLst>
              <a:ext uri="{28A0092B-C50C-407E-A947-70E740481C1C}">
                <a14:useLocalDpi xmlns:a14="http://schemas.microsoft.com/office/drawing/2010/main" val="0"/>
              </a:ext>
            </a:extLst>
          </a:blip>
          <a:stretch>
            <a:fillRect/>
          </a:stretch>
        </p:blipFill>
        <p:spPr>
          <a:xfrm>
            <a:off x="9414922" y="4536387"/>
            <a:ext cx="1058082" cy="891823"/>
          </a:xfrm>
          <a:prstGeom prst="rect">
            <a:avLst/>
          </a:prstGeom>
        </p:spPr>
      </p:pic>
      <p:grpSp>
        <p:nvGrpSpPr>
          <p:cNvPr id="5" name="Group 4"/>
          <p:cNvGrpSpPr/>
          <p:nvPr/>
        </p:nvGrpSpPr>
        <p:grpSpPr>
          <a:xfrm>
            <a:off x="10764023" y="4536590"/>
            <a:ext cx="1056260" cy="891423"/>
            <a:chOff x="7740411" y="3484448"/>
            <a:chExt cx="776732" cy="655517"/>
          </a:xfrm>
        </p:grpSpPr>
        <p:pic>
          <p:nvPicPr>
            <p:cNvPr id="35" name="Picture 34"/>
            <p:cNvPicPr>
              <a:picLocks noChangeAspect="1"/>
            </p:cNvPicPr>
            <p:nvPr/>
          </p:nvPicPr>
          <p:blipFill>
            <a:blip r:embed="rId12">
              <a:biLevel thresh="75000"/>
            </a:blip>
            <a:stretch>
              <a:fillRect/>
            </a:stretch>
          </p:blipFill>
          <p:spPr>
            <a:xfrm>
              <a:off x="7740411" y="3484448"/>
              <a:ext cx="443464" cy="393310"/>
            </a:xfrm>
            <a:prstGeom prst="rect">
              <a:avLst/>
            </a:prstGeom>
            <a:effectLst>
              <a:outerShdw blurRad="50800" dist="38100" dir="5400000" algn="t" rotWithShape="0">
                <a:prstClr val="black">
                  <a:alpha val="40000"/>
                </a:prstClr>
              </a:outerShdw>
            </a:effectLst>
          </p:spPr>
        </p:pic>
        <p:pic>
          <p:nvPicPr>
            <p:cNvPr id="36" name="Picture 35"/>
            <p:cNvPicPr>
              <a:picLocks noChangeAspect="1"/>
            </p:cNvPicPr>
            <p:nvPr/>
          </p:nvPicPr>
          <p:blipFill>
            <a:blip r:embed="rId12">
              <a:biLevel thresh="75000"/>
            </a:blip>
            <a:stretch>
              <a:fillRect/>
            </a:stretch>
          </p:blipFill>
          <p:spPr>
            <a:xfrm>
              <a:off x="7899389" y="3615551"/>
              <a:ext cx="443464" cy="393310"/>
            </a:xfrm>
            <a:prstGeom prst="rect">
              <a:avLst/>
            </a:prstGeom>
            <a:effectLst>
              <a:outerShdw blurRad="50800" dist="38100" dir="5400000" algn="t" rotWithShape="0">
                <a:prstClr val="black">
                  <a:alpha val="40000"/>
                </a:prstClr>
              </a:outerShdw>
            </a:effectLst>
          </p:spPr>
        </p:pic>
        <p:pic>
          <p:nvPicPr>
            <p:cNvPr id="37" name="Picture 36"/>
            <p:cNvPicPr>
              <a:picLocks noChangeAspect="1"/>
            </p:cNvPicPr>
            <p:nvPr/>
          </p:nvPicPr>
          <p:blipFill>
            <a:blip r:embed="rId12">
              <a:biLevel thresh="75000"/>
            </a:blip>
            <a:stretch>
              <a:fillRect/>
            </a:stretch>
          </p:blipFill>
          <p:spPr>
            <a:xfrm>
              <a:off x="8058367" y="3746655"/>
              <a:ext cx="443464" cy="393310"/>
            </a:xfrm>
            <a:prstGeom prst="rect">
              <a:avLst/>
            </a:prstGeom>
            <a:effectLst>
              <a:outerShdw blurRad="50800" dist="38100" dir="5400000" algn="t" rotWithShape="0">
                <a:prstClr val="black">
                  <a:alpha val="40000"/>
                </a:prstClr>
              </a:outerShdw>
            </a:effectLst>
          </p:spPr>
        </p:pic>
        <p:sp>
          <p:nvSpPr>
            <p:cNvPr id="38" name="TextBox 37"/>
            <p:cNvSpPr txBox="1"/>
            <p:nvPr/>
          </p:nvSpPr>
          <p:spPr>
            <a:xfrm>
              <a:off x="8124373" y="3712697"/>
              <a:ext cx="392770" cy="34491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48"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t>
              </a:r>
            </a:p>
          </p:txBody>
        </p:sp>
      </p:grpSp>
      <p:sp>
        <p:nvSpPr>
          <p:cNvPr id="39" name="TextBox 38"/>
          <p:cNvSpPr txBox="1"/>
          <p:nvPr/>
        </p:nvSpPr>
        <p:spPr>
          <a:xfrm>
            <a:off x="9268138" y="5591867"/>
            <a:ext cx="1351652" cy="67839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BUILD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BOTNETS</a:t>
            </a:r>
          </a:p>
        </p:txBody>
      </p:sp>
      <p:sp>
        <p:nvSpPr>
          <p:cNvPr id="40" name="TextBox 39"/>
          <p:cNvSpPr txBox="1"/>
          <p:nvPr/>
        </p:nvSpPr>
        <p:spPr>
          <a:xfrm>
            <a:off x="10671800" y="5591867"/>
            <a:ext cx="1348831" cy="67839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HARVEST</a:t>
            </a:r>
            <a:b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br>
            <a:r>
              <a:rPr kumimoji="0" lang="en-US" sz="1904"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BITCOIN</a:t>
            </a:r>
          </a:p>
        </p:txBody>
      </p:sp>
    </p:spTree>
    <p:extLst>
      <p:ext uri="{BB962C8B-B14F-4D97-AF65-F5344CB8AC3E}">
        <p14:creationId xmlns:p14="http://schemas.microsoft.com/office/powerpoint/2010/main" val="34110944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5"/>
          <p:cNvPicPr>
            <a:picLocks noChangeAspect="1"/>
          </p:cNvPicPr>
          <p:nvPr/>
        </p:nvPicPr>
        <p:blipFill rotWithShape="1">
          <a:blip r:embed="rId3">
            <a:lum bright="70000" contrast="-70000"/>
            <a:alphaModFix amt="70000"/>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t="20343" b="17657"/>
          <a:stretch/>
        </p:blipFill>
        <p:spPr>
          <a:xfrm>
            <a:off x="3894326" y="3413466"/>
            <a:ext cx="2143481" cy="1243471"/>
          </a:xfrm>
          <a:prstGeom prst="rect">
            <a:avLst/>
          </a:prstGeom>
        </p:spPr>
      </p:pic>
      <p:sp>
        <p:nvSpPr>
          <p:cNvPr id="4" name="Title 3"/>
          <p:cNvSpPr>
            <a:spLocks noGrp="1"/>
          </p:cNvSpPr>
          <p:nvPr>
            <p:ph type="title"/>
          </p:nvPr>
        </p:nvSpPr>
        <p:spPr/>
        <p:txBody>
          <a:bodyPr/>
          <a:lstStyle/>
          <a:p>
            <a:r>
              <a:rPr lang="en-US" dirty="0"/>
              <a:t>Protect Internet facing deployments</a:t>
            </a:r>
          </a:p>
        </p:txBody>
      </p:sp>
      <p:sp>
        <p:nvSpPr>
          <p:cNvPr id="64" name="Rounded Rectangle 63"/>
          <p:cNvSpPr/>
          <p:nvPr/>
        </p:nvSpPr>
        <p:spPr>
          <a:xfrm>
            <a:off x="6161847" y="2113501"/>
            <a:ext cx="5629840" cy="4286290"/>
          </a:xfrm>
          <a:prstGeom prst="roundRect">
            <a:avLst>
              <a:gd name="adj" fmla="val 5643"/>
            </a:avLst>
          </a:prstGeom>
          <a:noFill/>
          <a:ln w="28575" cmpd="sng">
            <a:solidFill>
              <a:schemeClr val="tx2">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itchFamily="34" charset="0"/>
              <a:cs typeface="Arial" pitchFamily="34" charset="0"/>
            </a:endParaRPr>
          </a:p>
        </p:txBody>
      </p:sp>
      <p:pic>
        <p:nvPicPr>
          <p:cNvPr id="114" name="Picture 113"/>
          <p:cNvPicPr>
            <a:picLocks noChangeAspect="1"/>
          </p:cNvPicPr>
          <p:nvPr/>
        </p:nvPicPr>
        <p:blipFill rotWithShape="1">
          <a:blip r:embed="rId5"/>
          <a:srcRect l="20609" t="31" r="20266" b="54461"/>
          <a:stretch/>
        </p:blipFill>
        <p:spPr>
          <a:xfrm>
            <a:off x="10705236" y="1597887"/>
            <a:ext cx="843519" cy="559562"/>
          </a:xfrm>
          <a:prstGeom prst="rect">
            <a:avLst/>
          </a:prstGeom>
        </p:spPr>
      </p:pic>
      <p:pic>
        <p:nvPicPr>
          <p:cNvPr id="115" name="Picture 114" descr="Virtual Networ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21094" y="2056487"/>
            <a:ext cx="700993" cy="700993"/>
          </a:xfrm>
          <a:prstGeom prst="rect">
            <a:avLst/>
          </a:prstGeom>
        </p:spPr>
      </p:pic>
      <p:cxnSp>
        <p:nvCxnSpPr>
          <p:cNvPr id="120" name="Straight Connector 119"/>
          <p:cNvCxnSpPr/>
          <p:nvPr/>
        </p:nvCxnSpPr>
        <p:spPr>
          <a:xfrm>
            <a:off x="10418054" y="3665928"/>
            <a:ext cx="0" cy="757423"/>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10441833" y="4864051"/>
            <a:ext cx="0" cy="757423"/>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32" name="TextBox 131"/>
          <p:cNvSpPr txBox="1"/>
          <p:nvPr/>
        </p:nvSpPr>
        <p:spPr>
          <a:xfrm>
            <a:off x="9936215" y="3185833"/>
            <a:ext cx="1287565"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Web Tier</a:t>
            </a:r>
          </a:p>
        </p:txBody>
      </p:sp>
      <p:sp>
        <p:nvSpPr>
          <p:cNvPr id="133" name="TextBox 132"/>
          <p:cNvSpPr txBox="1"/>
          <p:nvPr/>
        </p:nvSpPr>
        <p:spPr>
          <a:xfrm>
            <a:off x="10116821" y="5663185"/>
            <a:ext cx="818620"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DB</a:t>
            </a:r>
          </a:p>
        </p:txBody>
      </p:sp>
      <p:pic>
        <p:nvPicPr>
          <p:cNvPr id="134" name="Picture 133"/>
          <p:cNvPicPr>
            <a:picLocks noChangeAspect="1"/>
          </p:cNvPicPr>
          <p:nvPr/>
        </p:nvPicPr>
        <p:blipFill>
          <a:blip r:embed="rId7"/>
          <a:stretch>
            <a:fillRect/>
          </a:stretch>
        </p:blipFill>
        <p:spPr>
          <a:xfrm>
            <a:off x="10841493" y="4971065"/>
            <a:ext cx="746083" cy="746083"/>
          </a:xfrm>
          <a:prstGeom prst="rect">
            <a:avLst/>
          </a:prstGeom>
        </p:spPr>
      </p:pic>
      <p:cxnSp>
        <p:nvCxnSpPr>
          <p:cNvPr id="139" name="Straight Connector 138"/>
          <p:cNvCxnSpPr/>
          <p:nvPr/>
        </p:nvCxnSpPr>
        <p:spPr>
          <a:xfrm flipV="1">
            <a:off x="10427702" y="4072022"/>
            <a:ext cx="497388" cy="0"/>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135" name="Group 134"/>
          <p:cNvGrpSpPr/>
          <p:nvPr/>
        </p:nvGrpSpPr>
        <p:grpSpPr>
          <a:xfrm>
            <a:off x="10795378" y="3689479"/>
            <a:ext cx="812118" cy="818814"/>
            <a:chOff x="6986640" y="1200034"/>
            <a:chExt cx="597200" cy="602124"/>
          </a:xfrm>
        </p:grpSpPr>
        <p:pic>
          <p:nvPicPr>
            <p:cNvPr id="136" name="Picture 135" descr="VM symbol only.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86640" y="1200034"/>
              <a:ext cx="457200" cy="457200"/>
            </a:xfrm>
            <a:prstGeom prst="rect">
              <a:avLst/>
            </a:prstGeom>
            <a:solidFill>
              <a:schemeClr val="bg1"/>
            </a:solidFill>
          </p:spPr>
        </p:pic>
        <p:pic>
          <p:nvPicPr>
            <p:cNvPr id="137" name="Picture 136" descr="VM symbol only.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57966" y="1269606"/>
              <a:ext cx="457200" cy="457200"/>
            </a:xfrm>
            <a:prstGeom prst="rect">
              <a:avLst/>
            </a:prstGeom>
            <a:solidFill>
              <a:schemeClr val="bg1"/>
            </a:solidFill>
          </p:spPr>
        </p:pic>
        <p:pic>
          <p:nvPicPr>
            <p:cNvPr id="138" name="Picture 137" descr="VM symbol only.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26640" y="1344958"/>
              <a:ext cx="457200" cy="457200"/>
            </a:xfrm>
            <a:prstGeom prst="rect">
              <a:avLst/>
            </a:prstGeom>
            <a:solidFill>
              <a:schemeClr val="bg1"/>
            </a:solidFill>
          </p:spPr>
        </p:pic>
      </p:grpSp>
      <p:cxnSp>
        <p:nvCxnSpPr>
          <p:cNvPr id="140" name="Straight Connector 139"/>
          <p:cNvCxnSpPr/>
          <p:nvPr/>
        </p:nvCxnSpPr>
        <p:spPr>
          <a:xfrm flipV="1">
            <a:off x="10474575" y="5242761"/>
            <a:ext cx="497388" cy="0"/>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3" name="Group 2"/>
          <p:cNvGrpSpPr/>
          <p:nvPr/>
        </p:nvGrpSpPr>
        <p:grpSpPr>
          <a:xfrm>
            <a:off x="8819273" y="3748913"/>
            <a:ext cx="1622561" cy="1497510"/>
            <a:chOff x="6461133" y="2466550"/>
            <a:chExt cx="1193168" cy="1101210"/>
          </a:xfrm>
        </p:grpSpPr>
        <p:grpSp>
          <p:nvGrpSpPr>
            <p:cNvPr id="12" name="Group 11"/>
            <p:cNvGrpSpPr/>
            <p:nvPr/>
          </p:nvGrpSpPr>
          <p:grpSpPr>
            <a:xfrm>
              <a:off x="6595880" y="2466550"/>
              <a:ext cx="1058421" cy="942440"/>
              <a:chOff x="6595880" y="2466550"/>
              <a:chExt cx="1058421" cy="942440"/>
            </a:xfrm>
          </p:grpSpPr>
          <p:cxnSp>
            <p:nvCxnSpPr>
              <p:cNvPr id="141" name="Straight Connector 140"/>
              <p:cNvCxnSpPr/>
              <p:nvPr/>
            </p:nvCxnSpPr>
            <p:spPr>
              <a:xfrm flipH="1">
                <a:off x="6595880" y="2466550"/>
                <a:ext cx="1037242" cy="483068"/>
              </a:xfrm>
              <a:prstGeom prst="line">
                <a:avLst/>
              </a:prstGeom>
              <a:ln w="34925" cap="rnd">
                <a:solidFill>
                  <a:srgbClr val="FF0000"/>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flipH="1" flipV="1">
                <a:off x="6595880" y="3024970"/>
                <a:ext cx="1058421" cy="384020"/>
              </a:xfrm>
              <a:prstGeom prst="line">
                <a:avLst/>
              </a:prstGeom>
              <a:ln w="34925" cap="rnd">
                <a:solidFill>
                  <a:srgbClr val="FF0000"/>
                </a:solidFill>
                <a:prstDash val="sysDash"/>
                <a:tailEnd type="arrow"/>
              </a:ln>
              <a:effectLst/>
            </p:spPr>
            <p:style>
              <a:lnRef idx="2">
                <a:schemeClr val="accent1"/>
              </a:lnRef>
              <a:fillRef idx="0">
                <a:schemeClr val="accent1"/>
              </a:fillRef>
              <a:effectRef idx="1">
                <a:schemeClr val="accent1"/>
              </a:effectRef>
              <a:fontRef idx="minor">
                <a:schemeClr val="tx1"/>
              </a:fontRef>
            </p:style>
          </p:cxnSp>
        </p:grpSp>
        <p:sp>
          <p:nvSpPr>
            <p:cNvPr id="67" name="TextBox 66"/>
            <p:cNvSpPr txBox="1"/>
            <p:nvPr/>
          </p:nvSpPr>
          <p:spPr>
            <a:xfrm>
              <a:off x="6461133" y="3253637"/>
              <a:ext cx="962082" cy="31412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76" b="0" i="0" u="none" strike="noStrike" kern="0" cap="none" spc="0" normalizeH="0" baseline="0" noProof="0" dirty="0">
                  <a:ln>
                    <a:noFill/>
                  </a:ln>
                  <a:solidFill>
                    <a:srgbClr val="FF0000"/>
                  </a:solidFill>
                  <a:effectLst/>
                  <a:uLnTx/>
                  <a:uFillTx/>
                  <a:latin typeface="Arial" pitchFamily="34" charset="0"/>
                  <a:cs typeface="Arial" pitchFamily="34" charset="0"/>
                </a:rPr>
                <a:t>UDR</a:t>
              </a:r>
            </a:p>
          </p:txBody>
        </p:sp>
      </p:grpSp>
      <p:sp>
        <p:nvSpPr>
          <p:cNvPr id="91" name="Freeform 90"/>
          <p:cNvSpPr/>
          <p:nvPr/>
        </p:nvSpPr>
        <p:spPr>
          <a:xfrm>
            <a:off x="2760758" y="3723136"/>
            <a:ext cx="4458184" cy="176230"/>
          </a:xfrm>
          <a:custGeom>
            <a:avLst/>
            <a:gdLst>
              <a:gd name="connsiteX0" fmla="*/ 0 w 1072445"/>
              <a:gd name="connsiteY0" fmla="*/ 2069630 h 2071108"/>
              <a:gd name="connsiteX1" fmla="*/ 0 w 1072445"/>
              <a:gd name="connsiteY1" fmla="*/ 2069630 h 2071108"/>
              <a:gd name="connsiteX2" fmla="*/ 131704 w 1072445"/>
              <a:gd name="connsiteY2" fmla="*/ 2060222 h 2071108"/>
              <a:gd name="connsiteX3" fmla="*/ 470370 w 1072445"/>
              <a:gd name="connsiteY3" fmla="*/ 2069630 h 2071108"/>
              <a:gd name="connsiteX4" fmla="*/ 470370 w 1072445"/>
              <a:gd name="connsiteY4" fmla="*/ 2041408 h 2071108"/>
              <a:gd name="connsiteX5" fmla="*/ 460963 w 1072445"/>
              <a:gd name="connsiteY5" fmla="*/ 9408 h 2071108"/>
              <a:gd name="connsiteX6" fmla="*/ 1072445 w 1072445"/>
              <a:gd name="connsiteY6" fmla="*/ 0 h 2071108"/>
              <a:gd name="connsiteX0" fmla="*/ 0 w 1072445"/>
              <a:gd name="connsiteY0" fmla="*/ 2069630 h 2071720"/>
              <a:gd name="connsiteX1" fmla="*/ 0 w 1072445"/>
              <a:gd name="connsiteY1" fmla="*/ 2069630 h 2071720"/>
              <a:gd name="connsiteX2" fmla="*/ 470370 w 1072445"/>
              <a:gd name="connsiteY2" fmla="*/ 2069630 h 2071720"/>
              <a:gd name="connsiteX3" fmla="*/ 470370 w 1072445"/>
              <a:gd name="connsiteY3" fmla="*/ 2041408 h 2071720"/>
              <a:gd name="connsiteX4" fmla="*/ 460963 w 1072445"/>
              <a:gd name="connsiteY4" fmla="*/ 9408 h 2071720"/>
              <a:gd name="connsiteX5" fmla="*/ 1072445 w 1072445"/>
              <a:gd name="connsiteY5" fmla="*/ 0 h 2071720"/>
              <a:gd name="connsiteX0" fmla="*/ 0 w 1072445"/>
              <a:gd name="connsiteY0" fmla="*/ 2069630 h 2200563"/>
              <a:gd name="connsiteX1" fmla="*/ 0 w 1072445"/>
              <a:gd name="connsiteY1" fmla="*/ 2069630 h 2200563"/>
              <a:gd name="connsiteX2" fmla="*/ 470370 w 1072445"/>
              <a:gd name="connsiteY2" fmla="*/ 2041408 h 2200563"/>
              <a:gd name="connsiteX3" fmla="*/ 460963 w 1072445"/>
              <a:gd name="connsiteY3" fmla="*/ 9408 h 2200563"/>
              <a:gd name="connsiteX4" fmla="*/ 1072445 w 1072445"/>
              <a:gd name="connsiteY4" fmla="*/ 0 h 2200563"/>
              <a:gd name="connsiteX0" fmla="*/ 0 w 1072445"/>
              <a:gd name="connsiteY0" fmla="*/ 2069630 h 2069630"/>
              <a:gd name="connsiteX1" fmla="*/ 0 w 1072445"/>
              <a:gd name="connsiteY1" fmla="*/ 2069630 h 2069630"/>
              <a:gd name="connsiteX2" fmla="*/ 470370 w 1072445"/>
              <a:gd name="connsiteY2" fmla="*/ 2041408 h 2069630"/>
              <a:gd name="connsiteX3" fmla="*/ 460963 w 1072445"/>
              <a:gd name="connsiteY3" fmla="*/ 9408 h 2069630"/>
              <a:gd name="connsiteX4" fmla="*/ 1072445 w 1072445"/>
              <a:gd name="connsiteY4" fmla="*/ 0 h 2069630"/>
              <a:gd name="connsiteX0" fmla="*/ 0 w 1072445"/>
              <a:gd name="connsiteY0" fmla="*/ 2069630 h 2069630"/>
              <a:gd name="connsiteX1" fmla="*/ 0 w 1072445"/>
              <a:gd name="connsiteY1" fmla="*/ 2041408 h 2069630"/>
              <a:gd name="connsiteX2" fmla="*/ 470370 w 1072445"/>
              <a:gd name="connsiteY2" fmla="*/ 2041408 h 2069630"/>
              <a:gd name="connsiteX3" fmla="*/ 460963 w 1072445"/>
              <a:gd name="connsiteY3" fmla="*/ 9408 h 2069630"/>
              <a:gd name="connsiteX4" fmla="*/ 1072445 w 1072445"/>
              <a:gd name="connsiteY4" fmla="*/ 0 h 2069630"/>
              <a:gd name="connsiteX0" fmla="*/ 785 w 1073230"/>
              <a:gd name="connsiteY0" fmla="*/ 2069630 h 2069630"/>
              <a:gd name="connsiteX1" fmla="*/ 785 w 1073230"/>
              <a:gd name="connsiteY1" fmla="*/ 2041408 h 2069630"/>
              <a:gd name="connsiteX2" fmla="*/ 471155 w 1073230"/>
              <a:gd name="connsiteY2" fmla="*/ 2041408 h 2069630"/>
              <a:gd name="connsiteX3" fmla="*/ 461748 w 1073230"/>
              <a:gd name="connsiteY3" fmla="*/ 9408 h 2069630"/>
              <a:gd name="connsiteX4" fmla="*/ 1073230 w 1073230"/>
              <a:gd name="connsiteY4" fmla="*/ 0 h 2069630"/>
              <a:gd name="connsiteX0" fmla="*/ 0 w 1072445"/>
              <a:gd name="connsiteY0" fmla="*/ 2069630 h 2200282"/>
              <a:gd name="connsiteX1" fmla="*/ 470370 w 1072445"/>
              <a:gd name="connsiteY1" fmla="*/ 2041408 h 2200282"/>
              <a:gd name="connsiteX2" fmla="*/ 460963 w 1072445"/>
              <a:gd name="connsiteY2" fmla="*/ 9408 h 2200282"/>
              <a:gd name="connsiteX3" fmla="*/ 1072445 w 1072445"/>
              <a:gd name="connsiteY3" fmla="*/ 0 h 2200282"/>
              <a:gd name="connsiteX0" fmla="*/ 0 w 1072445"/>
              <a:gd name="connsiteY0" fmla="*/ 2069630 h 2069630"/>
              <a:gd name="connsiteX1" fmla="*/ 470370 w 1072445"/>
              <a:gd name="connsiteY1" fmla="*/ 2041408 h 2069630"/>
              <a:gd name="connsiteX2" fmla="*/ 460963 w 1072445"/>
              <a:gd name="connsiteY2" fmla="*/ 9408 h 2069630"/>
              <a:gd name="connsiteX3" fmla="*/ 1072445 w 1072445"/>
              <a:gd name="connsiteY3" fmla="*/ 0 h 2069630"/>
              <a:gd name="connsiteX0" fmla="*/ 0 w 1072445"/>
              <a:gd name="connsiteY0" fmla="*/ 2045050 h 2045050"/>
              <a:gd name="connsiteX1" fmla="*/ 47037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5808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74467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62176 w 1072445"/>
              <a:gd name="connsiteY1" fmla="*/ 2037311 h 2045050"/>
              <a:gd name="connsiteX2" fmla="*/ 460963 w 1072445"/>
              <a:gd name="connsiteY2" fmla="*/ 9408 h 2045050"/>
              <a:gd name="connsiteX3" fmla="*/ 1072445 w 1072445"/>
              <a:gd name="connsiteY3" fmla="*/ 0 h 2045050"/>
              <a:gd name="connsiteX0" fmla="*/ 0 w 1072445"/>
              <a:gd name="connsiteY0" fmla="*/ 2040953 h 2040953"/>
              <a:gd name="connsiteX1" fmla="*/ 462176 w 1072445"/>
              <a:gd name="connsiteY1" fmla="*/ 2037311 h 2040953"/>
              <a:gd name="connsiteX2" fmla="*/ 460963 w 1072445"/>
              <a:gd name="connsiteY2" fmla="*/ 9408 h 2040953"/>
              <a:gd name="connsiteX3" fmla="*/ 1072445 w 1072445"/>
              <a:gd name="connsiteY3" fmla="*/ 0 h 2040953"/>
              <a:gd name="connsiteX0" fmla="*/ 0 w 1072445"/>
              <a:gd name="connsiteY0" fmla="*/ 2040953 h 2040953"/>
              <a:gd name="connsiteX1" fmla="*/ 462176 w 1072445"/>
              <a:gd name="connsiteY1" fmla="*/ 2037311 h 2040953"/>
              <a:gd name="connsiteX2" fmla="*/ 481447 w 1072445"/>
              <a:gd name="connsiteY2" fmla="*/ 13505 h 2040953"/>
              <a:gd name="connsiteX3" fmla="*/ 1072445 w 1072445"/>
              <a:gd name="connsiteY3" fmla="*/ 0 h 2040953"/>
              <a:gd name="connsiteX0" fmla="*/ 0 w 1072445"/>
              <a:gd name="connsiteY0" fmla="*/ 2040953 h 2040953"/>
              <a:gd name="connsiteX1" fmla="*/ 462176 w 1072445"/>
              <a:gd name="connsiteY1" fmla="*/ 2037311 h 2040953"/>
              <a:gd name="connsiteX2" fmla="*/ 469157 w 1072445"/>
              <a:gd name="connsiteY2" fmla="*/ 17602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73254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06963 h 2006963"/>
              <a:gd name="connsiteX1" fmla="*/ 462176 w 1072445"/>
              <a:gd name="connsiteY1" fmla="*/ 2003321 h 2006963"/>
              <a:gd name="connsiteX2" fmla="*/ 456867 w 1072445"/>
              <a:gd name="connsiteY2" fmla="*/ 0 h 2006963"/>
              <a:gd name="connsiteX3" fmla="*/ 1072445 w 1072445"/>
              <a:gd name="connsiteY3" fmla="*/ 2881 h 2006963"/>
              <a:gd name="connsiteX0" fmla="*/ 0 w 1072445"/>
              <a:gd name="connsiteY0" fmla="*/ 2162640 h 2162640"/>
              <a:gd name="connsiteX1" fmla="*/ 462176 w 1072445"/>
              <a:gd name="connsiteY1" fmla="*/ 2158998 h 2162640"/>
              <a:gd name="connsiteX2" fmla="*/ 456867 w 1072445"/>
              <a:gd name="connsiteY2" fmla="*/ 0 h 2162640"/>
              <a:gd name="connsiteX3" fmla="*/ 1072445 w 1072445"/>
              <a:gd name="connsiteY3" fmla="*/ 158558 h 2162640"/>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9268 h 2162640"/>
              <a:gd name="connsiteX0" fmla="*/ 0 w 1092929"/>
              <a:gd name="connsiteY0" fmla="*/ 2163856 h 2163856"/>
              <a:gd name="connsiteX1" fmla="*/ 462176 w 1092929"/>
              <a:gd name="connsiteY1" fmla="*/ 2160214 h 2163856"/>
              <a:gd name="connsiteX2" fmla="*/ 456867 w 1092929"/>
              <a:gd name="connsiteY2" fmla="*/ 1216 h 2163856"/>
              <a:gd name="connsiteX3" fmla="*/ 1092929 w 1092929"/>
              <a:gd name="connsiteY3" fmla="*/ 0 h 2163856"/>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1074 h 2162640"/>
              <a:gd name="connsiteX0" fmla="*/ 0 w 1387896"/>
              <a:gd name="connsiteY0" fmla="*/ 2162640 h 2162640"/>
              <a:gd name="connsiteX1" fmla="*/ 462176 w 1387896"/>
              <a:gd name="connsiteY1" fmla="*/ 2158998 h 2162640"/>
              <a:gd name="connsiteX2" fmla="*/ 456867 w 1387896"/>
              <a:gd name="connsiteY2" fmla="*/ 0 h 2162640"/>
              <a:gd name="connsiteX3" fmla="*/ 1387896 w 1387896"/>
              <a:gd name="connsiteY3" fmla="*/ 2880 h 2162640"/>
              <a:gd name="connsiteX0" fmla="*/ 0 w 1609122"/>
              <a:gd name="connsiteY0" fmla="*/ 2158543 h 2158998"/>
              <a:gd name="connsiteX1" fmla="*/ 683402 w 1609122"/>
              <a:gd name="connsiteY1" fmla="*/ 2158998 h 2158998"/>
              <a:gd name="connsiteX2" fmla="*/ 678093 w 1609122"/>
              <a:gd name="connsiteY2" fmla="*/ 0 h 2158998"/>
              <a:gd name="connsiteX3" fmla="*/ 1609122 w 1609122"/>
              <a:gd name="connsiteY3" fmla="*/ 2880 h 2158998"/>
            </a:gdLst>
            <a:ahLst/>
            <a:cxnLst>
              <a:cxn ang="0">
                <a:pos x="connsiteX0" y="connsiteY0"/>
              </a:cxn>
              <a:cxn ang="0">
                <a:pos x="connsiteX1" y="connsiteY1"/>
              </a:cxn>
              <a:cxn ang="0">
                <a:pos x="connsiteX2" y="connsiteY2"/>
              </a:cxn>
              <a:cxn ang="0">
                <a:pos x="connsiteX3" y="connsiteY3"/>
              </a:cxn>
            </a:cxnLst>
            <a:rect l="l" t="t" r="r" b="b"/>
            <a:pathLst>
              <a:path w="1609122" h="2158998">
                <a:moveTo>
                  <a:pt x="0" y="2158543"/>
                </a:moveTo>
                <a:lnTo>
                  <a:pt x="683402" y="2158998"/>
                </a:lnTo>
                <a:cubicBezTo>
                  <a:pt x="680266" y="1481665"/>
                  <a:pt x="680747" y="1001660"/>
                  <a:pt x="678093" y="0"/>
                </a:cubicBezTo>
                <a:lnTo>
                  <a:pt x="1609122" y="2880"/>
                </a:lnTo>
              </a:path>
            </a:pathLst>
          </a:custGeom>
          <a:ln w="88900" cmpd="sng">
            <a:solidFill>
              <a:schemeClr val="bg1">
                <a:lumMod val="50000"/>
                <a:alpha val="67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24" b="1"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sp>
        <p:nvSpPr>
          <p:cNvPr id="113" name="Rounded Rectangle 112"/>
          <p:cNvSpPr/>
          <p:nvPr/>
        </p:nvSpPr>
        <p:spPr>
          <a:xfrm>
            <a:off x="6458297" y="2409906"/>
            <a:ext cx="5008571" cy="3700274"/>
          </a:xfrm>
          <a:prstGeom prst="roundRect">
            <a:avLst>
              <a:gd name="adj" fmla="val 5643"/>
            </a:avLst>
          </a:prstGeom>
          <a:noFill/>
          <a:ln w="28575" cmpd="sng">
            <a:solidFill>
              <a:schemeClr val="tx2">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itchFamily="34" charset="0"/>
              <a:cs typeface="Arial" pitchFamily="34" charset="0"/>
            </a:endParaRPr>
          </a:p>
        </p:txBody>
      </p:sp>
      <p:sp>
        <p:nvSpPr>
          <p:cNvPr id="11" name="Rectangle 10"/>
          <p:cNvSpPr/>
          <p:nvPr/>
        </p:nvSpPr>
        <p:spPr>
          <a:xfrm>
            <a:off x="432694" y="770873"/>
            <a:ext cx="10553066" cy="1900520"/>
          </a:xfrm>
          <a:prstGeom prst="rect">
            <a:avLst/>
          </a:prstGeom>
        </p:spPr>
        <p:txBody>
          <a:bodyPr wrap="square">
            <a:spAutoFit/>
          </a:bodyPr>
          <a:lstStyle/>
          <a:p>
            <a:pPr marL="388591" marR="0" lvl="0" indent="-388591"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en-US" sz="2448"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Visibility, control, and prevention of next-generation firewall in Azure</a:t>
            </a:r>
          </a:p>
          <a:p>
            <a:pPr marL="388591" marR="0" lvl="0" indent="-388591"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2448"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Deploy multiple applications/services in Azure</a:t>
            </a:r>
          </a:p>
          <a:p>
            <a:pPr marL="1010338" marR="0" lvl="1" indent="-388591"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2448"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1 or more public IP’s per interface</a:t>
            </a:r>
          </a:p>
          <a:p>
            <a:pPr marL="1010338" marR="0" lvl="1" indent="-388591"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2448"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Or on multiple interfaces</a:t>
            </a:r>
          </a:p>
        </p:txBody>
      </p:sp>
      <p:cxnSp>
        <p:nvCxnSpPr>
          <p:cNvPr id="78" name="Straight Connector 77"/>
          <p:cNvCxnSpPr/>
          <p:nvPr/>
        </p:nvCxnSpPr>
        <p:spPr>
          <a:xfrm>
            <a:off x="8925179" y="4239418"/>
            <a:ext cx="0" cy="757423"/>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81" name="Group 80"/>
          <p:cNvGrpSpPr/>
          <p:nvPr/>
        </p:nvGrpSpPr>
        <p:grpSpPr>
          <a:xfrm>
            <a:off x="993489" y="3428468"/>
            <a:ext cx="1778540" cy="1038969"/>
            <a:chOff x="186186" y="2275472"/>
            <a:chExt cx="1126907" cy="646260"/>
          </a:xfrm>
        </p:grpSpPr>
        <p:pic>
          <p:nvPicPr>
            <p:cNvPr id="82" name="Picture 8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514820" y="2275472"/>
              <a:ext cx="483222" cy="483222"/>
            </a:xfrm>
            <a:prstGeom prst="rect">
              <a:avLst/>
            </a:prstGeom>
          </p:spPr>
        </p:pic>
        <p:pic>
          <p:nvPicPr>
            <p:cNvPr id="83" name="Picture 8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829871" y="2438510"/>
              <a:ext cx="483222" cy="483222"/>
            </a:xfrm>
            <a:prstGeom prst="rect">
              <a:avLst/>
            </a:prstGeom>
          </p:spPr>
        </p:pic>
        <p:pic>
          <p:nvPicPr>
            <p:cNvPr id="84" name="Picture 8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86186" y="2428444"/>
              <a:ext cx="483222" cy="483222"/>
            </a:xfrm>
            <a:prstGeom prst="rect">
              <a:avLst/>
            </a:prstGeom>
          </p:spPr>
        </p:pic>
      </p:grpSp>
      <p:grpSp>
        <p:nvGrpSpPr>
          <p:cNvPr id="18" name="Group 17"/>
          <p:cNvGrpSpPr/>
          <p:nvPr/>
        </p:nvGrpSpPr>
        <p:grpSpPr>
          <a:xfrm>
            <a:off x="2813336" y="4162356"/>
            <a:ext cx="5157465" cy="1251754"/>
            <a:chOff x="2039735" y="3060834"/>
            <a:chExt cx="3792598" cy="920491"/>
          </a:xfrm>
        </p:grpSpPr>
        <p:cxnSp>
          <p:nvCxnSpPr>
            <p:cNvPr id="79" name="Straight Connector 78"/>
            <p:cNvCxnSpPr/>
            <p:nvPr/>
          </p:nvCxnSpPr>
          <p:spPr>
            <a:xfrm>
              <a:off x="5360711" y="3063060"/>
              <a:ext cx="365760"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4726556" y="3266981"/>
              <a:ext cx="1105777" cy="7143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Untrust 2</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App3</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App4</a:t>
              </a:r>
            </a:p>
          </p:txBody>
        </p:sp>
        <p:sp>
          <p:nvSpPr>
            <p:cNvPr id="86" name="Freeform 85"/>
            <p:cNvSpPr/>
            <p:nvPr/>
          </p:nvSpPr>
          <p:spPr>
            <a:xfrm>
              <a:off x="2039735" y="3060834"/>
              <a:ext cx="3278374" cy="129593"/>
            </a:xfrm>
            <a:custGeom>
              <a:avLst/>
              <a:gdLst>
                <a:gd name="connsiteX0" fmla="*/ 0 w 1072445"/>
                <a:gd name="connsiteY0" fmla="*/ 2069630 h 2071108"/>
                <a:gd name="connsiteX1" fmla="*/ 0 w 1072445"/>
                <a:gd name="connsiteY1" fmla="*/ 2069630 h 2071108"/>
                <a:gd name="connsiteX2" fmla="*/ 131704 w 1072445"/>
                <a:gd name="connsiteY2" fmla="*/ 2060222 h 2071108"/>
                <a:gd name="connsiteX3" fmla="*/ 470370 w 1072445"/>
                <a:gd name="connsiteY3" fmla="*/ 2069630 h 2071108"/>
                <a:gd name="connsiteX4" fmla="*/ 470370 w 1072445"/>
                <a:gd name="connsiteY4" fmla="*/ 2041408 h 2071108"/>
                <a:gd name="connsiteX5" fmla="*/ 460963 w 1072445"/>
                <a:gd name="connsiteY5" fmla="*/ 9408 h 2071108"/>
                <a:gd name="connsiteX6" fmla="*/ 1072445 w 1072445"/>
                <a:gd name="connsiteY6" fmla="*/ 0 h 2071108"/>
                <a:gd name="connsiteX0" fmla="*/ 0 w 1072445"/>
                <a:gd name="connsiteY0" fmla="*/ 2069630 h 2071720"/>
                <a:gd name="connsiteX1" fmla="*/ 0 w 1072445"/>
                <a:gd name="connsiteY1" fmla="*/ 2069630 h 2071720"/>
                <a:gd name="connsiteX2" fmla="*/ 470370 w 1072445"/>
                <a:gd name="connsiteY2" fmla="*/ 2069630 h 2071720"/>
                <a:gd name="connsiteX3" fmla="*/ 470370 w 1072445"/>
                <a:gd name="connsiteY3" fmla="*/ 2041408 h 2071720"/>
                <a:gd name="connsiteX4" fmla="*/ 460963 w 1072445"/>
                <a:gd name="connsiteY4" fmla="*/ 9408 h 2071720"/>
                <a:gd name="connsiteX5" fmla="*/ 1072445 w 1072445"/>
                <a:gd name="connsiteY5" fmla="*/ 0 h 2071720"/>
                <a:gd name="connsiteX0" fmla="*/ 0 w 1072445"/>
                <a:gd name="connsiteY0" fmla="*/ 2069630 h 2200563"/>
                <a:gd name="connsiteX1" fmla="*/ 0 w 1072445"/>
                <a:gd name="connsiteY1" fmla="*/ 2069630 h 2200563"/>
                <a:gd name="connsiteX2" fmla="*/ 470370 w 1072445"/>
                <a:gd name="connsiteY2" fmla="*/ 2041408 h 2200563"/>
                <a:gd name="connsiteX3" fmla="*/ 460963 w 1072445"/>
                <a:gd name="connsiteY3" fmla="*/ 9408 h 2200563"/>
                <a:gd name="connsiteX4" fmla="*/ 1072445 w 1072445"/>
                <a:gd name="connsiteY4" fmla="*/ 0 h 2200563"/>
                <a:gd name="connsiteX0" fmla="*/ 0 w 1072445"/>
                <a:gd name="connsiteY0" fmla="*/ 2069630 h 2069630"/>
                <a:gd name="connsiteX1" fmla="*/ 0 w 1072445"/>
                <a:gd name="connsiteY1" fmla="*/ 2069630 h 2069630"/>
                <a:gd name="connsiteX2" fmla="*/ 470370 w 1072445"/>
                <a:gd name="connsiteY2" fmla="*/ 2041408 h 2069630"/>
                <a:gd name="connsiteX3" fmla="*/ 460963 w 1072445"/>
                <a:gd name="connsiteY3" fmla="*/ 9408 h 2069630"/>
                <a:gd name="connsiteX4" fmla="*/ 1072445 w 1072445"/>
                <a:gd name="connsiteY4" fmla="*/ 0 h 2069630"/>
                <a:gd name="connsiteX0" fmla="*/ 0 w 1072445"/>
                <a:gd name="connsiteY0" fmla="*/ 2069630 h 2069630"/>
                <a:gd name="connsiteX1" fmla="*/ 0 w 1072445"/>
                <a:gd name="connsiteY1" fmla="*/ 2041408 h 2069630"/>
                <a:gd name="connsiteX2" fmla="*/ 470370 w 1072445"/>
                <a:gd name="connsiteY2" fmla="*/ 2041408 h 2069630"/>
                <a:gd name="connsiteX3" fmla="*/ 460963 w 1072445"/>
                <a:gd name="connsiteY3" fmla="*/ 9408 h 2069630"/>
                <a:gd name="connsiteX4" fmla="*/ 1072445 w 1072445"/>
                <a:gd name="connsiteY4" fmla="*/ 0 h 2069630"/>
                <a:gd name="connsiteX0" fmla="*/ 785 w 1073230"/>
                <a:gd name="connsiteY0" fmla="*/ 2069630 h 2069630"/>
                <a:gd name="connsiteX1" fmla="*/ 785 w 1073230"/>
                <a:gd name="connsiteY1" fmla="*/ 2041408 h 2069630"/>
                <a:gd name="connsiteX2" fmla="*/ 471155 w 1073230"/>
                <a:gd name="connsiteY2" fmla="*/ 2041408 h 2069630"/>
                <a:gd name="connsiteX3" fmla="*/ 461748 w 1073230"/>
                <a:gd name="connsiteY3" fmla="*/ 9408 h 2069630"/>
                <a:gd name="connsiteX4" fmla="*/ 1073230 w 1073230"/>
                <a:gd name="connsiteY4" fmla="*/ 0 h 2069630"/>
                <a:gd name="connsiteX0" fmla="*/ 0 w 1072445"/>
                <a:gd name="connsiteY0" fmla="*/ 2069630 h 2200282"/>
                <a:gd name="connsiteX1" fmla="*/ 470370 w 1072445"/>
                <a:gd name="connsiteY1" fmla="*/ 2041408 h 2200282"/>
                <a:gd name="connsiteX2" fmla="*/ 460963 w 1072445"/>
                <a:gd name="connsiteY2" fmla="*/ 9408 h 2200282"/>
                <a:gd name="connsiteX3" fmla="*/ 1072445 w 1072445"/>
                <a:gd name="connsiteY3" fmla="*/ 0 h 2200282"/>
                <a:gd name="connsiteX0" fmla="*/ 0 w 1072445"/>
                <a:gd name="connsiteY0" fmla="*/ 2069630 h 2069630"/>
                <a:gd name="connsiteX1" fmla="*/ 470370 w 1072445"/>
                <a:gd name="connsiteY1" fmla="*/ 2041408 h 2069630"/>
                <a:gd name="connsiteX2" fmla="*/ 460963 w 1072445"/>
                <a:gd name="connsiteY2" fmla="*/ 9408 h 2069630"/>
                <a:gd name="connsiteX3" fmla="*/ 1072445 w 1072445"/>
                <a:gd name="connsiteY3" fmla="*/ 0 h 2069630"/>
                <a:gd name="connsiteX0" fmla="*/ 0 w 1072445"/>
                <a:gd name="connsiteY0" fmla="*/ 2045050 h 2045050"/>
                <a:gd name="connsiteX1" fmla="*/ 47037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5808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74467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62176 w 1072445"/>
                <a:gd name="connsiteY1" fmla="*/ 2037311 h 2045050"/>
                <a:gd name="connsiteX2" fmla="*/ 460963 w 1072445"/>
                <a:gd name="connsiteY2" fmla="*/ 9408 h 2045050"/>
                <a:gd name="connsiteX3" fmla="*/ 1072445 w 1072445"/>
                <a:gd name="connsiteY3" fmla="*/ 0 h 2045050"/>
                <a:gd name="connsiteX0" fmla="*/ 0 w 1072445"/>
                <a:gd name="connsiteY0" fmla="*/ 2040953 h 2040953"/>
                <a:gd name="connsiteX1" fmla="*/ 462176 w 1072445"/>
                <a:gd name="connsiteY1" fmla="*/ 2037311 h 2040953"/>
                <a:gd name="connsiteX2" fmla="*/ 460963 w 1072445"/>
                <a:gd name="connsiteY2" fmla="*/ 9408 h 2040953"/>
                <a:gd name="connsiteX3" fmla="*/ 1072445 w 1072445"/>
                <a:gd name="connsiteY3" fmla="*/ 0 h 2040953"/>
                <a:gd name="connsiteX0" fmla="*/ 0 w 1072445"/>
                <a:gd name="connsiteY0" fmla="*/ 2040953 h 2040953"/>
                <a:gd name="connsiteX1" fmla="*/ 462176 w 1072445"/>
                <a:gd name="connsiteY1" fmla="*/ 2037311 h 2040953"/>
                <a:gd name="connsiteX2" fmla="*/ 481447 w 1072445"/>
                <a:gd name="connsiteY2" fmla="*/ 13505 h 2040953"/>
                <a:gd name="connsiteX3" fmla="*/ 1072445 w 1072445"/>
                <a:gd name="connsiteY3" fmla="*/ 0 h 2040953"/>
                <a:gd name="connsiteX0" fmla="*/ 0 w 1072445"/>
                <a:gd name="connsiteY0" fmla="*/ 2040953 h 2040953"/>
                <a:gd name="connsiteX1" fmla="*/ 462176 w 1072445"/>
                <a:gd name="connsiteY1" fmla="*/ 2037311 h 2040953"/>
                <a:gd name="connsiteX2" fmla="*/ 469157 w 1072445"/>
                <a:gd name="connsiteY2" fmla="*/ 17602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73254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06963 h 2006963"/>
                <a:gd name="connsiteX1" fmla="*/ 462176 w 1072445"/>
                <a:gd name="connsiteY1" fmla="*/ 2003321 h 2006963"/>
                <a:gd name="connsiteX2" fmla="*/ 456867 w 1072445"/>
                <a:gd name="connsiteY2" fmla="*/ 0 h 2006963"/>
                <a:gd name="connsiteX3" fmla="*/ 1072445 w 1072445"/>
                <a:gd name="connsiteY3" fmla="*/ 2881 h 2006963"/>
                <a:gd name="connsiteX0" fmla="*/ 0 w 1072445"/>
                <a:gd name="connsiteY0" fmla="*/ 2162640 h 2162640"/>
                <a:gd name="connsiteX1" fmla="*/ 462176 w 1072445"/>
                <a:gd name="connsiteY1" fmla="*/ 2158998 h 2162640"/>
                <a:gd name="connsiteX2" fmla="*/ 456867 w 1072445"/>
                <a:gd name="connsiteY2" fmla="*/ 0 h 2162640"/>
                <a:gd name="connsiteX3" fmla="*/ 1072445 w 1072445"/>
                <a:gd name="connsiteY3" fmla="*/ 158558 h 2162640"/>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9268 h 2162640"/>
                <a:gd name="connsiteX0" fmla="*/ 0 w 1092929"/>
                <a:gd name="connsiteY0" fmla="*/ 2163856 h 2163856"/>
                <a:gd name="connsiteX1" fmla="*/ 462176 w 1092929"/>
                <a:gd name="connsiteY1" fmla="*/ 2160214 h 2163856"/>
                <a:gd name="connsiteX2" fmla="*/ 456867 w 1092929"/>
                <a:gd name="connsiteY2" fmla="*/ 1216 h 2163856"/>
                <a:gd name="connsiteX3" fmla="*/ 1092929 w 1092929"/>
                <a:gd name="connsiteY3" fmla="*/ 0 h 2163856"/>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1074 h 2162640"/>
                <a:gd name="connsiteX0" fmla="*/ 0 w 1387896"/>
                <a:gd name="connsiteY0" fmla="*/ 2162640 h 2162640"/>
                <a:gd name="connsiteX1" fmla="*/ 462176 w 1387896"/>
                <a:gd name="connsiteY1" fmla="*/ 2158998 h 2162640"/>
                <a:gd name="connsiteX2" fmla="*/ 456867 w 1387896"/>
                <a:gd name="connsiteY2" fmla="*/ 0 h 2162640"/>
                <a:gd name="connsiteX3" fmla="*/ 1387896 w 1387896"/>
                <a:gd name="connsiteY3" fmla="*/ 2880 h 2162640"/>
                <a:gd name="connsiteX0" fmla="*/ 0 w 1609122"/>
                <a:gd name="connsiteY0" fmla="*/ 2158543 h 2158998"/>
                <a:gd name="connsiteX1" fmla="*/ 683402 w 1609122"/>
                <a:gd name="connsiteY1" fmla="*/ 2158998 h 2158998"/>
                <a:gd name="connsiteX2" fmla="*/ 678093 w 1609122"/>
                <a:gd name="connsiteY2" fmla="*/ 0 h 2158998"/>
                <a:gd name="connsiteX3" fmla="*/ 1609122 w 1609122"/>
                <a:gd name="connsiteY3" fmla="*/ 2880 h 2158998"/>
              </a:gdLst>
              <a:ahLst/>
              <a:cxnLst>
                <a:cxn ang="0">
                  <a:pos x="connsiteX0" y="connsiteY0"/>
                </a:cxn>
                <a:cxn ang="0">
                  <a:pos x="connsiteX1" y="connsiteY1"/>
                </a:cxn>
                <a:cxn ang="0">
                  <a:pos x="connsiteX2" y="connsiteY2"/>
                </a:cxn>
                <a:cxn ang="0">
                  <a:pos x="connsiteX3" y="connsiteY3"/>
                </a:cxn>
              </a:cxnLst>
              <a:rect l="l" t="t" r="r" b="b"/>
              <a:pathLst>
                <a:path w="1609122" h="2158998">
                  <a:moveTo>
                    <a:pt x="0" y="2158543"/>
                  </a:moveTo>
                  <a:lnTo>
                    <a:pt x="683402" y="2158998"/>
                  </a:lnTo>
                  <a:cubicBezTo>
                    <a:pt x="680266" y="1481665"/>
                    <a:pt x="680747" y="1001660"/>
                    <a:pt x="678093" y="0"/>
                  </a:cubicBezTo>
                  <a:lnTo>
                    <a:pt x="1609122" y="2880"/>
                  </a:lnTo>
                </a:path>
              </a:pathLst>
            </a:custGeom>
            <a:ln w="88900" cmpd="sng">
              <a:solidFill>
                <a:schemeClr val="bg1">
                  <a:lumMod val="50000"/>
                  <a:alpha val="67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24" b="1"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grpSp>
      <p:grpSp>
        <p:nvGrpSpPr>
          <p:cNvPr id="13" name="Group 12"/>
          <p:cNvGrpSpPr/>
          <p:nvPr/>
        </p:nvGrpSpPr>
        <p:grpSpPr>
          <a:xfrm>
            <a:off x="6640908" y="2457093"/>
            <a:ext cx="3218136" cy="2638154"/>
            <a:chOff x="5499419" y="1358878"/>
            <a:chExt cx="2366491" cy="1939995"/>
          </a:xfrm>
        </p:grpSpPr>
        <p:cxnSp>
          <p:nvCxnSpPr>
            <p:cNvPr id="121" name="Straight Connector 120"/>
            <p:cNvCxnSpPr/>
            <p:nvPr/>
          </p:nvCxnSpPr>
          <p:spPr>
            <a:xfrm>
              <a:off x="5967085" y="2292102"/>
              <a:ext cx="365760"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sp>
          <p:nvSpPr>
            <p:cNvPr id="125" name="TextBox 124"/>
            <p:cNvSpPr txBox="1"/>
            <p:nvPr/>
          </p:nvSpPr>
          <p:spPr>
            <a:xfrm>
              <a:off x="5499419" y="1358878"/>
              <a:ext cx="962014" cy="7143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1"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Untrust 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App1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App2</a:t>
              </a:r>
            </a:p>
          </p:txBody>
        </p:sp>
        <p:cxnSp>
          <p:nvCxnSpPr>
            <p:cNvPr id="126" name="Straight Connector 125"/>
            <p:cNvCxnSpPr/>
            <p:nvPr/>
          </p:nvCxnSpPr>
          <p:spPr>
            <a:xfrm>
              <a:off x="6767703" y="2428946"/>
              <a:ext cx="411480"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28" name="TextBox 127"/>
            <p:cNvSpPr txBox="1"/>
            <p:nvPr/>
          </p:nvSpPr>
          <p:spPr>
            <a:xfrm>
              <a:off x="6603330" y="1909823"/>
              <a:ext cx="1262580" cy="2833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Management</a:t>
              </a:r>
            </a:p>
          </p:txBody>
        </p:sp>
        <p:cxnSp>
          <p:nvCxnSpPr>
            <p:cNvPr id="130" name="Straight Connector 129"/>
            <p:cNvCxnSpPr/>
            <p:nvPr/>
          </p:nvCxnSpPr>
          <p:spPr>
            <a:xfrm>
              <a:off x="6756169" y="2831520"/>
              <a:ext cx="411480"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pic>
          <p:nvPicPr>
            <p:cNvPr id="118"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04029" y="2063712"/>
              <a:ext cx="68939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1" name="TextBox 130"/>
            <p:cNvSpPr txBox="1"/>
            <p:nvPr/>
          </p:nvSpPr>
          <p:spPr>
            <a:xfrm>
              <a:off x="6431303" y="3015493"/>
              <a:ext cx="836496" cy="2833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itchFamily="34" charset="0"/>
                  <a:cs typeface="Arial" pitchFamily="34" charset="0"/>
                </a:rPr>
                <a:t>Trust</a:t>
              </a:r>
            </a:p>
          </p:txBody>
        </p:sp>
      </p:grpSp>
      <p:sp>
        <p:nvSpPr>
          <p:cNvPr id="90" name="Donut 89"/>
          <p:cNvSpPr/>
          <p:nvPr/>
        </p:nvSpPr>
        <p:spPr>
          <a:xfrm>
            <a:off x="7100159" y="3513105"/>
            <a:ext cx="373041" cy="373041"/>
          </a:xfrm>
          <a:prstGeom prst="donut">
            <a:avLst>
              <a:gd name="adj" fmla="val 11602"/>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chemeClr val="tx1"/>
              </a:solidFill>
              <a:effectLst/>
              <a:uLnTx/>
              <a:uFillTx/>
            </a:endParaRPr>
          </a:p>
        </p:txBody>
      </p:sp>
      <p:sp>
        <p:nvSpPr>
          <p:cNvPr id="101" name="Donut 100"/>
          <p:cNvSpPr/>
          <p:nvPr/>
        </p:nvSpPr>
        <p:spPr>
          <a:xfrm>
            <a:off x="7114071" y="3990988"/>
            <a:ext cx="373041" cy="373041"/>
          </a:xfrm>
          <a:prstGeom prst="donut">
            <a:avLst>
              <a:gd name="adj" fmla="val 11602"/>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chemeClr val="tx1"/>
              </a:solidFill>
              <a:effectLst/>
              <a:uLnTx/>
              <a:uFillTx/>
            </a:endParaRPr>
          </a:p>
        </p:txBody>
      </p:sp>
      <p:sp>
        <p:nvSpPr>
          <p:cNvPr id="110" name="Donut 109"/>
          <p:cNvSpPr/>
          <p:nvPr/>
        </p:nvSpPr>
        <p:spPr>
          <a:xfrm>
            <a:off x="8722973" y="3707825"/>
            <a:ext cx="373041" cy="373041"/>
          </a:xfrm>
          <a:prstGeom prst="donut">
            <a:avLst>
              <a:gd name="adj" fmla="val 11602"/>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chemeClr val="tx1"/>
              </a:solidFill>
              <a:effectLst/>
              <a:uLnTx/>
              <a:uFillTx/>
            </a:endParaRPr>
          </a:p>
        </p:txBody>
      </p:sp>
    </p:spTree>
    <p:extLst>
      <p:ext uri="{BB962C8B-B14F-4D97-AF65-F5344CB8AC3E}">
        <p14:creationId xmlns:p14="http://schemas.microsoft.com/office/powerpoint/2010/main" val="3852286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0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5"/>
          <p:cNvPicPr>
            <a:picLocks noChangeAspect="1"/>
          </p:cNvPicPr>
          <p:nvPr/>
        </p:nvPicPr>
        <p:blipFill rotWithShape="1">
          <a:blip r:embed="rId3">
            <a:lum bright="70000" contrast="-70000"/>
            <a:alphaModFix amt="70000"/>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t="20343" b="17657"/>
          <a:stretch/>
        </p:blipFill>
        <p:spPr>
          <a:xfrm>
            <a:off x="1616007" y="3472175"/>
            <a:ext cx="1554339" cy="963706"/>
          </a:xfrm>
          <a:prstGeom prst="rect">
            <a:avLst/>
          </a:prstGeom>
        </p:spPr>
      </p:pic>
      <p:sp>
        <p:nvSpPr>
          <p:cNvPr id="4" name="Title 3"/>
          <p:cNvSpPr>
            <a:spLocks noGrp="1"/>
          </p:cNvSpPr>
          <p:nvPr>
            <p:ph type="title"/>
          </p:nvPr>
        </p:nvSpPr>
        <p:spPr/>
        <p:txBody>
          <a:bodyPr/>
          <a:lstStyle/>
          <a:p>
            <a:r>
              <a:rPr lang="en-US" dirty="0"/>
              <a:t>Scale Out – Azure Application Gateway</a:t>
            </a:r>
          </a:p>
        </p:txBody>
      </p:sp>
      <p:sp>
        <p:nvSpPr>
          <p:cNvPr id="64" name="Rounded Rectangle 63"/>
          <p:cNvSpPr/>
          <p:nvPr/>
        </p:nvSpPr>
        <p:spPr>
          <a:xfrm>
            <a:off x="3351249" y="2225688"/>
            <a:ext cx="8615405" cy="4091712"/>
          </a:xfrm>
          <a:prstGeom prst="roundRect">
            <a:avLst>
              <a:gd name="adj" fmla="val 5643"/>
            </a:avLst>
          </a:prstGeom>
          <a:noFill/>
          <a:ln w="28575" cmpd="sng">
            <a:solidFill>
              <a:schemeClr val="tx2">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sp>
        <p:nvSpPr>
          <p:cNvPr id="113" name="Rounded Rectangle 112"/>
          <p:cNvSpPr/>
          <p:nvPr/>
        </p:nvSpPr>
        <p:spPr>
          <a:xfrm>
            <a:off x="3651049" y="2554729"/>
            <a:ext cx="7967586" cy="3489049"/>
          </a:xfrm>
          <a:prstGeom prst="roundRect">
            <a:avLst>
              <a:gd name="adj" fmla="val 5643"/>
            </a:avLst>
          </a:prstGeom>
          <a:noFill/>
          <a:ln w="28575" cmpd="sng">
            <a:solidFill>
              <a:schemeClr val="tx2">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pic>
        <p:nvPicPr>
          <p:cNvPr id="114" name="Picture 113"/>
          <p:cNvPicPr>
            <a:picLocks noChangeAspect="1"/>
          </p:cNvPicPr>
          <p:nvPr/>
        </p:nvPicPr>
        <p:blipFill rotWithShape="1">
          <a:blip r:embed="rId5"/>
          <a:srcRect l="20609" t="31" r="20266" b="54461"/>
          <a:stretch/>
        </p:blipFill>
        <p:spPr>
          <a:xfrm>
            <a:off x="10911697" y="1710269"/>
            <a:ext cx="843519" cy="559562"/>
          </a:xfrm>
          <a:prstGeom prst="rect">
            <a:avLst/>
          </a:prstGeom>
        </p:spPr>
      </p:pic>
      <p:pic>
        <p:nvPicPr>
          <p:cNvPr id="115" name="Picture 114" descr="Virtual Networ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7736" y="2191904"/>
            <a:ext cx="700993" cy="700993"/>
          </a:xfrm>
          <a:prstGeom prst="rect">
            <a:avLst/>
          </a:prstGeom>
        </p:spPr>
      </p:pic>
      <p:sp>
        <p:nvSpPr>
          <p:cNvPr id="91" name="Freeform 90"/>
          <p:cNvSpPr/>
          <p:nvPr/>
        </p:nvSpPr>
        <p:spPr>
          <a:xfrm flipV="1">
            <a:off x="1435104" y="3774926"/>
            <a:ext cx="2512183" cy="445736"/>
          </a:xfrm>
          <a:custGeom>
            <a:avLst/>
            <a:gdLst>
              <a:gd name="connsiteX0" fmla="*/ 0 w 1072445"/>
              <a:gd name="connsiteY0" fmla="*/ 2069630 h 2071108"/>
              <a:gd name="connsiteX1" fmla="*/ 0 w 1072445"/>
              <a:gd name="connsiteY1" fmla="*/ 2069630 h 2071108"/>
              <a:gd name="connsiteX2" fmla="*/ 131704 w 1072445"/>
              <a:gd name="connsiteY2" fmla="*/ 2060222 h 2071108"/>
              <a:gd name="connsiteX3" fmla="*/ 470370 w 1072445"/>
              <a:gd name="connsiteY3" fmla="*/ 2069630 h 2071108"/>
              <a:gd name="connsiteX4" fmla="*/ 470370 w 1072445"/>
              <a:gd name="connsiteY4" fmla="*/ 2041408 h 2071108"/>
              <a:gd name="connsiteX5" fmla="*/ 460963 w 1072445"/>
              <a:gd name="connsiteY5" fmla="*/ 9408 h 2071108"/>
              <a:gd name="connsiteX6" fmla="*/ 1072445 w 1072445"/>
              <a:gd name="connsiteY6" fmla="*/ 0 h 2071108"/>
              <a:gd name="connsiteX0" fmla="*/ 0 w 1072445"/>
              <a:gd name="connsiteY0" fmla="*/ 2069630 h 2071720"/>
              <a:gd name="connsiteX1" fmla="*/ 0 w 1072445"/>
              <a:gd name="connsiteY1" fmla="*/ 2069630 h 2071720"/>
              <a:gd name="connsiteX2" fmla="*/ 470370 w 1072445"/>
              <a:gd name="connsiteY2" fmla="*/ 2069630 h 2071720"/>
              <a:gd name="connsiteX3" fmla="*/ 470370 w 1072445"/>
              <a:gd name="connsiteY3" fmla="*/ 2041408 h 2071720"/>
              <a:gd name="connsiteX4" fmla="*/ 460963 w 1072445"/>
              <a:gd name="connsiteY4" fmla="*/ 9408 h 2071720"/>
              <a:gd name="connsiteX5" fmla="*/ 1072445 w 1072445"/>
              <a:gd name="connsiteY5" fmla="*/ 0 h 2071720"/>
              <a:gd name="connsiteX0" fmla="*/ 0 w 1072445"/>
              <a:gd name="connsiteY0" fmla="*/ 2069630 h 2200563"/>
              <a:gd name="connsiteX1" fmla="*/ 0 w 1072445"/>
              <a:gd name="connsiteY1" fmla="*/ 2069630 h 2200563"/>
              <a:gd name="connsiteX2" fmla="*/ 470370 w 1072445"/>
              <a:gd name="connsiteY2" fmla="*/ 2041408 h 2200563"/>
              <a:gd name="connsiteX3" fmla="*/ 460963 w 1072445"/>
              <a:gd name="connsiteY3" fmla="*/ 9408 h 2200563"/>
              <a:gd name="connsiteX4" fmla="*/ 1072445 w 1072445"/>
              <a:gd name="connsiteY4" fmla="*/ 0 h 2200563"/>
              <a:gd name="connsiteX0" fmla="*/ 0 w 1072445"/>
              <a:gd name="connsiteY0" fmla="*/ 2069630 h 2069630"/>
              <a:gd name="connsiteX1" fmla="*/ 0 w 1072445"/>
              <a:gd name="connsiteY1" fmla="*/ 2069630 h 2069630"/>
              <a:gd name="connsiteX2" fmla="*/ 470370 w 1072445"/>
              <a:gd name="connsiteY2" fmla="*/ 2041408 h 2069630"/>
              <a:gd name="connsiteX3" fmla="*/ 460963 w 1072445"/>
              <a:gd name="connsiteY3" fmla="*/ 9408 h 2069630"/>
              <a:gd name="connsiteX4" fmla="*/ 1072445 w 1072445"/>
              <a:gd name="connsiteY4" fmla="*/ 0 h 2069630"/>
              <a:gd name="connsiteX0" fmla="*/ 0 w 1072445"/>
              <a:gd name="connsiteY0" fmla="*/ 2069630 h 2069630"/>
              <a:gd name="connsiteX1" fmla="*/ 0 w 1072445"/>
              <a:gd name="connsiteY1" fmla="*/ 2041408 h 2069630"/>
              <a:gd name="connsiteX2" fmla="*/ 470370 w 1072445"/>
              <a:gd name="connsiteY2" fmla="*/ 2041408 h 2069630"/>
              <a:gd name="connsiteX3" fmla="*/ 460963 w 1072445"/>
              <a:gd name="connsiteY3" fmla="*/ 9408 h 2069630"/>
              <a:gd name="connsiteX4" fmla="*/ 1072445 w 1072445"/>
              <a:gd name="connsiteY4" fmla="*/ 0 h 2069630"/>
              <a:gd name="connsiteX0" fmla="*/ 785 w 1073230"/>
              <a:gd name="connsiteY0" fmla="*/ 2069630 h 2069630"/>
              <a:gd name="connsiteX1" fmla="*/ 785 w 1073230"/>
              <a:gd name="connsiteY1" fmla="*/ 2041408 h 2069630"/>
              <a:gd name="connsiteX2" fmla="*/ 471155 w 1073230"/>
              <a:gd name="connsiteY2" fmla="*/ 2041408 h 2069630"/>
              <a:gd name="connsiteX3" fmla="*/ 461748 w 1073230"/>
              <a:gd name="connsiteY3" fmla="*/ 9408 h 2069630"/>
              <a:gd name="connsiteX4" fmla="*/ 1073230 w 1073230"/>
              <a:gd name="connsiteY4" fmla="*/ 0 h 2069630"/>
              <a:gd name="connsiteX0" fmla="*/ 0 w 1072445"/>
              <a:gd name="connsiteY0" fmla="*/ 2069630 h 2200282"/>
              <a:gd name="connsiteX1" fmla="*/ 470370 w 1072445"/>
              <a:gd name="connsiteY1" fmla="*/ 2041408 h 2200282"/>
              <a:gd name="connsiteX2" fmla="*/ 460963 w 1072445"/>
              <a:gd name="connsiteY2" fmla="*/ 9408 h 2200282"/>
              <a:gd name="connsiteX3" fmla="*/ 1072445 w 1072445"/>
              <a:gd name="connsiteY3" fmla="*/ 0 h 2200282"/>
              <a:gd name="connsiteX0" fmla="*/ 0 w 1072445"/>
              <a:gd name="connsiteY0" fmla="*/ 2069630 h 2069630"/>
              <a:gd name="connsiteX1" fmla="*/ 470370 w 1072445"/>
              <a:gd name="connsiteY1" fmla="*/ 2041408 h 2069630"/>
              <a:gd name="connsiteX2" fmla="*/ 460963 w 1072445"/>
              <a:gd name="connsiteY2" fmla="*/ 9408 h 2069630"/>
              <a:gd name="connsiteX3" fmla="*/ 1072445 w 1072445"/>
              <a:gd name="connsiteY3" fmla="*/ 0 h 2069630"/>
              <a:gd name="connsiteX0" fmla="*/ 0 w 1072445"/>
              <a:gd name="connsiteY0" fmla="*/ 2045050 h 2045050"/>
              <a:gd name="connsiteX1" fmla="*/ 47037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5808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74467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62176 w 1072445"/>
              <a:gd name="connsiteY1" fmla="*/ 2037311 h 2045050"/>
              <a:gd name="connsiteX2" fmla="*/ 460963 w 1072445"/>
              <a:gd name="connsiteY2" fmla="*/ 9408 h 2045050"/>
              <a:gd name="connsiteX3" fmla="*/ 1072445 w 1072445"/>
              <a:gd name="connsiteY3" fmla="*/ 0 h 2045050"/>
              <a:gd name="connsiteX0" fmla="*/ 0 w 1072445"/>
              <a:gd name="connsiteY0" fmla="*/ 2040953 h 2040953"/>
              <a:gd name="connsiteX1" fmla="*/ 462176 w 1072445"/>
              <a:gd name="connsiteY1" fmla="*/ 2037311 h 2040953"/>
              <a:gd name="connsiteX2" fmla="*/ 460963 w 1072445"/>
              <a:gd name="connsiteY2" fmla="*/ 9408 h 2040953"/>
              <a:gd name="connsiteX3" fmla="*/ 1072445 w 1072445"/>
              <a:gd name="connsiteY3" fmla="*/ 0 h 2040953"/>
              <a:gd name="connsiteX0" fmla="*/ 0 w 1072445"/>
              <a:gd name="connsiteY0" fmla="*/ 2040953 h 2040953"/>
              <a:gd name="connsiteX1" fmla="*/ 462176 w 1072445"/>
              <a:gd name="connsiteY1" fmla="*/ 2037311 h 2040953"/>
              <a:gd name="connsiteX2" fmla="*/ 481447 w 1072445"/>
              <a:gd name="connsiteY2" fmla="*/ 13505 h 2040953"/>
              <a:gd name="connsiteX3" fmla="*/ 1072445 w 1072445"/>
              <a:gd name="connsiteY3" fmla="*/ 0 h 2040953"/>
              <a:gd name="connsiteX0" fmla="*/ 0 w 1072445"/>
              <a:gd name="connsiteY0" fmla="*/ 2040953 h 2040953"/>
              <a:gd name="connsiteX1" fmla="*/ 462176 w 1072445"/>
              <a:gd name="connsiteY1" fmla="*/ 2037311 h 2040953"/>
              <a:gd name="connsiteX2" fmla="*/ 469157 w 1072445"/>
              <a:gd name="connsiteY2" fmla="*/ 17602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73254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06963 h 2006963"/>
              <a:gd name="connsiteX1" fmla="*/ 462176 w 1072445"/>
              <a:gd name="connsiteY1" fmla="*/ 2003321 h 2006963"/>
              <a:gd name="connsiteX2" fmla="*/ 456867 w 1072445"/>
              <a:gd name="connsiteY2" fmla="*/ 0 h 2006963"/>
              <a:gd name="connsiteX3" fmla="*/ 1072445 w 1072445"/>
              <a:gd name="connsiteY3" fmla="*/ 2881 h 2006963"/>
              <a:gd name="connsiteX0" fmla="*/ 0 w 1072445"/>
              <a:gd name="connsiteY0" fmla="*/ 2162640 h 2162640"/>
              <a:gd name="connsiteX1" fmla="*/ 462176 w 1072445"/>
              <a:gd name="connsiteY1" fmla="*/ 2158998 h 2162640"/>
              <a:gd name="connsiteX2" fmla="*/ 456867 w 1072445"/>
              <a:gd name="connsiteY2" fmla="*/ 0 h 2162640"/>
              <a:gd name="connsiteX3" fmla="*/ 1072445 w 1072445"/>
              <a:gd name="connsiteY3" fmla="*/ 158558 h 2162640"/>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9268 h 2162640"/>
              <a:gd name="connsiteX0" fmla="*/ 0 w 1092929"/>
              <a:gd name="connsiteY0" fmla="*/ 2163856 h 2163856"/>
              <a:gd name="connsiteX1" fmla="*/ 462176 w 1092929"/>
              <a:gd name="connsiteY1" fmla="*/ 2160214 h 2163856"/>
              <a:gd name="connsiteX2" fmla="*/ 456867 w 1092929"/>
              <a:gd name="connsiteY2" fmla="*/ 1216 h 2163856"/>
              <a:gd name="connsiteX3" fmla="*/ 1092929 w 1092929"/>
              <a:gd name="connsiteY3" fmla="*/ 0 h 2163856"/>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1074 h 2162640"/>
              <a:gd name="connsiteX0" fmla="*/ 0 w 1387896"/>
              <a:gd name="connsiteY0" fmla="*/ 2162640 h 2162640"/>
              <a:gd name="connsiteX1" fmla="*/ 462176 w 1387896"/>
              <a:gd name="connsiteY1" fmla="*/ 2158998 h 2162640"/>
              <a:gd name="connsiteX2" fmla="*/ 456867 w 1387896"/>
              <a:gd name="connsiteY2" fmla="*/ 0 h 2162640"/>
              <a:gd name="connsiteX3" fmla="*/ 1387896 w 1387896"/>
              <a:gd name="connsiteY3" fmla="*/ 2880 h 2162640"/>
              <a:gd name="connsiteX0" fmla="*/ 0 w 1609122"/>
              <a:gd name="connsiteY0" fmla="*/ 2158543 h 2158998"/>
              <a:gd name="connsiteX1" fmla="*/ 683402 w 1609122"/>
              <a:gd name="connsiteY1" fmla="*/ 2158998 h 2158998"/>
              <a:gd name="connsiteX2" fmla="*/ 678093 w 1609122"/>
              <a:gd name="connsiteY2" fmla="*/ 0 h 2158998"/>
              <a:gd name="connsiteX3" fmla="*/ 1609122 w 1609122"/>
              <a:gd name="connsiteY3" fmla="*/ 2880 h 2158998"/>
            </a:gdLst>
            <a:ahLst/>
            <a:cxnLst>
              <a:cxn ang="0">
                <a:pos x="connsiteX0" y="connsiteY0"/>
              </a:cxn>
              <a:cxn ang="0">
                <a:pos x="connsiteX1" y="connsiteY1"/>
              </a:cxn>
              <a:cxn ang="0">
                <a:pos x="connsiteX2" y="connsiteY2"/>
              </a:cxn>
              <a:cxn ang="0">
                <a:pos x="connsiteX3" y="connsiteY3"/>
              </a:cxn>
            </a:cxnLst>
            <a:rect l="l" t="t" r="r" b="b"/>
            <a:pathLst>
              <a:path w="1609122" h="2158998">
                <a:moveTo>
                  <a:pt x="0" y="2158543"/>
                </a:moveTo>
                <a:lnTo>
                  <a:pt x="683402" y="2158998"/>
                </a:lnTo>
                <a:cubicBezTo>
                  <a:pt x="680266" y="1481665"/>
                  <a:pt x="680747" y="1001660"/>
                  <a:pt x="678093" y="0"/>
                </a:cubicBezTo>
                <a:lnTo>
                  <a:pt x="1609122" y="2880"/>
                </a:lnTo>
              </a:path>
            </a:pathLst>
          </a:custGeom>
          <a:ln w="88900" cmpd="sng">
            <a:solidFill>
              <a:schemeClr val="bg1">
                <a:lumMod val="50000"/>
                <a:alpha val="67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24" b="1"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cxnSp>
        <p:nvCxnSpPr>
          <p:cNvPr id="120" name="Straight Connector 119"/>
          <p:cNvCxnSpPr/>
          <p:nvPr/>
        </p:nvCxnSpPr>
        <p:spPr>
          <a:xfrm>
            <a:off x="10136319" y="3902923"/>
            <a:ext cx="0" cy="757423"/>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32" name="TextBox 131"/>
          <p:cNvSpPr txBox="1"/>
          <p:nvPr/>
        </p:nvSpPr>
        <p:spPr>
          <a:xfrm>
            <a:off x="9733203" y="3253433"/>
            <a:ext cx="818620"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Web</a:t>
            </a:r>
          </a:p>
        </p:txBody>
      </p:sp>
      <p:cxnSp>
        <p:nvCxnSpPr>
          <p:cNvPr id="139" name="Straight Connector 138"/>
          <p:cNvCxnSpPr/>
          <p:nvPr/>
        </p:nvCxnSpPr>
        <p:spPr>
          <a:xfrm flipV="1">
            <a:off x="10145967" y="4309017"/>
            <a:ext cx="497388" cy="0"/>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135" name="Group 134"/>
          <p:cNvGrpSpPr/>
          <p:nvPr/>
        </p:nvGrpSpPr>
        <p:grpSpPr>
          <a:xfrm>
            <a:off x="10448198" y="3965742"/>
            <a:ext cx="812118" cy="831903"/>
            <a:chOff x="6986640" y="1200034"/>
            <a:chExt cx="597200" cy="611749"/>
          </a:xfrm>
        </p:grpSpPr>
        <p:pic>
          <p:nvPicPr>
            <p:cNvPr id="136" name="Picture 135"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6640" y="1200034"/>
              <a:ext cx="457200" cy="457200"/>
            </a:xfrm>
            <a:prstGeom prst="rect">
              <a:avLst/>
            </a:prstGeom>
            <a:solidFill>
              <a:schemeClr val="bg1"/>
            </a:solidFill>
          </p:spPr>
        </p:pic>
        <p:pic>
          <p:nvPicPr>
            <p:cNvPr id="137" name="Picture 136"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57966" y="1269606"/>
              <a:ext cx="457200" cy="457200"/>
            </a:xfrm>
            <a:prstGeom prst="rect">
              <a:avLst/>
            </a:prstGeom>
            <a:solidFill>
              <a:schemeClr val="bg1"/>
            </a:solidFill>
          </p:spPr>
        </p:pic>
        <p:pic>
          <p:nvPicPr>
            <p:cNvPr id="138" name="Picture 137"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6640" y="1354583"/>
              <a:ext cx="457200" cy="457200"/>
            </a:xfrm>
            <a:prstGeom prst="rect">
              <a:avLst/>
            </a:prstGeom>
            <a:solidFill>
              <a:schemeClr val="bg1"/>
            </a:solidFill>
          </p:spPr>
        </p:pic>
      </p:grpSp>
      <p:grpSp>
        <p:nvGrpSpPr>
          <p:cNvPr id="3" name="Group 2"/>
          <p:cNvGrpSpPr/>
          <p:nvPr/>
        </p:nvGrpSpPr>
        <p:grpSpPr>
          <a:xfrm>
            <a:off x="79415" y="3269741"/>
            <a:ext cx="1532454" cy="878834"/>
            <a:chOff x="186186" y="2275472"/>
            <a:chExt cx="1126907" cy="646260"/>
          </a:xfrm>
        </p:grpSpPr>
        <p:pic>
          <p:nvPicPr>
            <p:cNvPr id="69" name="Picture 6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14820" y="2275472"/>
              <a:ext cx="483222" cy="483222"/>
            </a:xfrm>
            <a:prstGeom prst="rect">
              <a:avLst/>
            </a:prstGeom>
          </p:spPr>
        </p:pic>
        <p:pic>
          <p:nvPicPr>
            <p:cNvPr id="70" name="Picture 6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829871" y="2438510"/>
              <a:ext cx="483222" cy="483222"/>
            </a:xfrm>
            <a:prstGeom prst="rect">
              <a:avLst/>
            </a:prstGeom>
          </p:spPr>
        </p:pic>
        <p:pic>
          <p:nvPicPr>
            <p:cNvPr id="71" name="Picture 7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86186" y="2428444"/>
              <a:ext cx="483222" cy="483222"/>
            </a:xfrm>
            <a:prstGeom prst="rect">
              <a:avLst/>
            </a:prstGeom>
          </p:spPr>
        </p:pic>
      </p:grpSp>
      <p:sp>
        <p:nvSpPr>
          <p:cNvPr id="38" name="Content Placeholder 4"/>
          <p:cNvSpPr>
            <a:spLocks noGrp="1"/>
          </p:cNvSpPr>
          <p:nvPr>
            <p:ph idx="4294967295"/>
          </p:nvPr>
        </p:nvSpPr>
        <p:spPr>
          <a:xfrm>
            <a:off x="622620" y="947223"/>
            <a:ext cx="10516109" cy="2114388"/>
          </a:xfrm>
        </p:spPr>
        <p:txBody>
          <a:bodyPr>
            <a:normAutofit/>
          </a:bodyPr>
          <a:lstStyle/>
          <a:p>
            <a:pPr marL="388591" lvl="1">
              <a:spcBef>
                <a:spcPts val="2176"/>
              </a:spcBef>
            </a:pPr>
            <a:r>
              <a:rPr lang="en-US" altLang="en-US" dirty="0">
                <a:latin typeface="Arial" panose="020B0604020202020204" pitchFamily="34" charset="0"/>
                <a:cs typeface="Arial" panose="020B0604020202020204" pitchFamily="34" charset="0"/>
              </a:rPr>
              <a:t>Azure Application Gateway: Layer 7 web load balancer with SSL offload</a:t>
            </a:r>
          </a:p>
          <a:p>
            <a:pPr marL="388591" indent="-388591"/>
            <a:r>
              <a:rPr lang="en-US" sz="2176" dirty="0">
                <a:latin typeface="Arial" panose="020B0604020202020204" pitchFamily="34" charset="0"/>
                <a:cs typeface="Arial" panose="020B0604020202020204" pitchFamily="34" charset="0"/>
              </a:rPr>
              <a:t>Scale out security and web applications</a:t>
            </a:r>
          </a:p>
        </p:txBody>
      </p:sp>
      <p:grpSp>
        <p:nvGrpSpPr>
          <p:cNvPr id="8" name="Group 7"/>
          <p:cNvGrpSpPr/>
          <p:nvPr/>
        </p:nvGrpSpPr>
        <p:grpSpPr>
          <a:xfrm>
            <a:off x="6645582" y="2759959"/>
            <a:ext cx="1826121" cy="1420823"/>
            <a:chOff x="5707455" y="2046332"/>
            <a:chExt cx="1342858" cy="1044818"/>
          </a:xfrm>
        </p:grpSpPr>
        <p:cxnSp>
          <p:nvCxnSpPr>
            <p:cNvPr id="40" name="Straight Connector 39"/>
            <p:cNvCxnSpPr/>
            <p:nvPr/>
          </p:nvCxnSpPr>
          <p:spPr>
            <a:xfrm flipV="1">
              <a:off x="6422347" y="2046332"/>
              <a:ext cx="0" cy="321483"/>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1" name="Straight Connector 120"/>
            <p:cNvCxnSpPr/>
            <p:nvPr/>
          </p:nvCxnSpPr>
          <p:spPr>
            <a:xfrm flipV="1">
              <a:off x="5707455" y="2478555"/>
              <a:ext cx="557795"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a:off x="6638833" y="2629645"/>
              <a:ext cx="411480"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pic>
          <p:nvPicPr>
            <p:cNvPr id="11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58402" y="2176750"/>
              <a:ext cx="68939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48" name="Straight Arrow Connector 47"/>
          <p:cNvCxnSpPr>
            <a:endCxn id="63" idx="0"/>
          </p:cNvCxnSpPr>
          <p:nvPr/>
        </p:nvCxnSpPr>
        <p:spPr>
          <a:xfrm>
            <a:off x="8495528" y="3553193"/>
            <a:ext cx="527370" cy="72844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44" name="Group 43"/>
          <p:cNvGrpSpPr/>
          <p:nvPr/>
        </p:nvGrpSpPr>
        <p:grpSpPr>
          <a:xfrm>
            <a:off x="6632252" y="4464076"/>
            <a:ext cx="1839452" cy="1385841"/>
            <a:chOff x="4802554" y="3291943"/>
            <a:chExt cx="1352661" cy="1019093"/>
          </a:xfrm>
        </p:grpSpPr>
        <p:cxnSp>
          <p:nvCxnSpPr>
            <p:cNvPr id="58" name="Straight Connector 57"/>
            <p:cNvCxnSpPr/>
            <p:nvPr/>
          </p:nvCxnSpPr>
          <p:spPr>
            <a:xfrm flipV="1">
              <a:off x="5517446" y="3291943"/>
              <a:ext cx="0" cy="321483"/>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V="1">
              <a:off x="4802554" y="3862066"/>
              <a:ext cx="557795"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5743735" y="3857770"/>
              <a:ext cx="411480"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pic>
          <p:nvPicPr>
            <p:cNvPr id="6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53501" y="3396636"/>
              <a:ext cx="68939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63" name="Picture 62"/>
          <p:cNvPicPr>
            <a:picLocks noChangeAspect="1"/>
          </p:cNvPicPr>
          <p:nvPr/>
        </p:nvPicPr>
        <p:blipFill>
          <a:blip r:embed="rId10"/>
          <a:stretch>
            <a:fillRect/>
          </a:stretch>
        </p:blipFill>
        <p:spPr>
          <a:xfrm rot="16200000">
            <a:off x="8916407" y="4064027"/>
            <a:ext cx="648195" cy="435215"/>
          </a:xfrm>
          <a:prstGeom prst="rect">
            <a:avLst/>
          </a:prstGeom>
        </p:spPr>
      </p:pic>
      <p:cxnSp>
        <p:nvCxnSpPr>
          <p:cNvPr id="67" name="Straight Arrow Connector 66"/>
          <p:cNvCxnSpPr>
            <a:endCxn id="63" idx="0"/>
          </p:cNvCxnSpPr>
          <p:nvPr/>
        </p:nvCxnSpPr>
        <p:spPr>
          <a:xfrm flipV="1">
            <a:off x="8486237" y="4281635"/>
            <a:ext cx="536660" cy="951896"/>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a:stCxn id="63" idx="2"/>
          </p:cNvCxnSpPr>
          <p:nvPr/>
        </p:nvCxnSpPr>
        <p:spPr>
          <a:xfrm>
            <a:off x="9458111" y="4281635"/>
            <a:ext cx="1181298"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76" name="Straight Arrow Connector 75"/>
          <p:cNvCxnSpPr>
            <a:stCxn id="63" idx="2"/>
          </p:cNvCxnSpPr>
          <p:nvPr/>
        </p:nvCxnSpPr>
        <p:spPr>
          <a:xfrm>
            <a:off x="9458111" y="4281635"/>
            <a:ext cx="1181298" cy="285998"/>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a:stCxn id="63" idx="2"/>
          </p:cNvCxnSpPr>
          <p:nvPr/>
        </p:nvCxnSpPr>
        <p:spPr>
          <a:xfrm flipV="1">
            <a:off x="9458112" y="3989803"/>
            <a:ext cx="1142968" cy="29183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7611605" y="2660478"/>
            <a:ext cx="1053471"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a:ln>
                  <a:noFill/>
                </a:ln>
                <a:solidFill>
                  <a:schemeClr val="tx1">
                    <a:lumMod val="65000"/>
                    <a:lumOff val="35000"/>
                  </a:schemeClr>
                </a:solidFill>
                <a:effectLst/>
                <a:uLnTx/>
                <a:uFillTx/>
                <a:latin typeface="Arial" panose="020B0604020202020204" pitchFamily="34" charset="0"/>
                <a:cs typeface="Arial" pitchFamily="34" charset="0"/>
              </a:rPr>
              <a:t>MGMT</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sp>
        <p:nvSpPr>
          <p:cNvPr id="86" name="TextBox 85"/>
          <p:cNvSpPr txBox="1"/>
          <p:nvPr/>
        </p:nvSpPr>
        <p:spPr>
          <a:xfrm>
            <a:off x="8453010" y="3276865"/>
            <a:ext cx="1053471"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a:ln>
                  <a:noFill/>
                </a:ln>
                <a:solidFill>
                  <a:schemeClr val="tx1">
                    <a:lumMod val="65000"/>
                    <a:lumOff val="35000"/>
                  </a:schemeClr>
                </a:solidFill>
                <a:effectLst/>
                <a:uLnTx/>
                <a:uFillTx/>
                <a:latin typeface="Arial" panose="020B0604020202020204" pitchFamily="34" charset="0"/>
                <a:cs typeface="Arial" pitchFamily="34" charset="0"/>
              </a:rPr>
              <a:t>Trust</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sp>
        <p:nvSpPr>
          <p:cNvPr id="88" name="TextBox 87"/>
          <p:cNvSpPr txBox="1"/>
          <p:nvPr/>
        </p:nvSpPr>
        <p:spPr>
          <a:xfrm>
            <a:off x="6043820" y="2807019"/>
            <a:ext cx="1053471"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Untrust</a:t>
            </a:r>
          </a:p>
        </p:txBody>
      </p:sp>
      <p:sp>
        <p:nvSpPr>
          <p:cNvPr id="92" name="TextBox 91"/>
          <p:cNvSpPr txBox="1"/>
          <p:nvPr/>
        </p:nvSpPr>
        <p:spPr>
          <a:xfrm>
            <a:off x="8713767" y="4660321"/>
            <a:ext cx="1053471" cy="678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Internal LB</a:t>
            </a:r>
          </a:p>
        </p:txBody>
      </p:sp>
      <p:sp>
        <p:nvSpPr>
          <p:cNvPr id="2" name="Rectangle 1"/>
          <p:cNvSpPr/>
          <p:nvPr/>
        </p:nvSpPr>
        <p:spPr>
          <a:xfrm>
            <a:off x="3947288" y="3661101"/>
            <a:ext cx="1808343" cy="1119124"/>
          </a:xfrm>
          <a:prstGeom prst="rect">
            <a:avLst/>
          </a:prstGeom>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76" b="0" i="0" u="none" strike="noStrike" kern="0" cap="none" spc="0" normalizeH="0" baseline="0" noProof="0" dirty="0">
                <a:ln>
                  <a:noFill/>
                </a:ln>
                <a:solidFill>
                  <a:schemeClr val="tx1"/>
                </a:solidFill>
                <a:effectLst/>
                <a:uLnTx/>
                <a:uFillTx/>
                <a:latin typeface="Arial" pitchFamily="34" charset="0"/>
                <a:cs typeface="Arial" pitchFamily="34" charset="0"/>
              </a:rPr>
              <a:t>Azure Application Gateway</a:t>
            </a:r>
          </a:p>
        </p:txBody>
      </p:sp>
      <p:cxnSp>
        <p:nvCxnSpPr>
          <p:cNvPr id="55" name="Straight Arrow Connector 54"/>
          <p:cNvCxnSpPr>
            <a:stCxn id="2" idx="3"/>
          </p:cNvCxnSpPr>
          <p:nvPr/>
        </p:nvCxnSpPr>
        <p:spPr>
          <a:xfrm flipV="1">
            <a:off x="5755631" y="3344905"/>
            <a:ext cx="881321" cy="87575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a:stCxn id="2" idx="3"/>
          </p:cNvCxnSpPr>
          <p:nvPr/>
        </p:nvCxnSpPr>
        <p:spPr>
          <a:xfrm>
            <a:off x="5755631" y="4220664"/>
            <a:ext cx="831299" cy="99482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52130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 Out – Azure Load Balancer</a:t>
            </a:r>
          </a:p>
        </p:txBody>
      </p:sp>
      <p:grpSp>
        <p:nvGrpSpPr>
          <p:cNvPr id="119" name="Group 118"/>
          <p:cNvGrpSpPr/>
          <p:nvPr/>
        </p:nvGrpSpPr>
        <p:grpSpPr>
          <a:xfrm>
            <a:off x="541405" y="1741749"/>
            <a:ext cx="11047483" cy="4607131"/>
            <a:chOff x="397479" y="1384987"/>
            <a:chExt cx="8123887" cy="3387904"/>
          </a:xfrm>
        </p:grpSpPr>
        <p:pic>
          <p:nvPicPr>
            <p:cNvPr id="120" name="Picture 119"/>
            <p:cNvPicPr>
              <a:picLocks noChangeAspect="1"/>
            </p:cNvPicPr>
            <p:nvPr/>
          </p:nvPicPr>
          <p:blipFill rotWithShape="1">
            <a:blip r:embed="rId3">
              <a:lum bright="70000" contrast="-70000"/>
              <a:alphaModFix amt="70000"/>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t="20343" b="17657"/>
            <a:stretch/>
          </p:blipFill>
          <p:spPr>
            <a:xfrm>
              <a:off x="1037229" y="2738500"/>
              <a:ext cx="914400" cy="566937"/>
            </a:xfrm>
            <a:prstGeom prst="rect">
              <a:avLst/>
            </a:prstGeom>
          </p:spPr>
        </p:pic>
        <p:sp>
          <p:nvSpPr>
            <p:cNvPr id="121" name="Rounded Rectangle 120"/>
            <p:cNvSpPr/>
            <p:nvPr/>
          </p:nvSpPr>
          <p:spPr>
            <a:xfrm>
              <a:off x="2185934" y="1764006"/>
              <a:ext cx="6335432" cy="3008885"/>
            </a:xfrm>
            <a:prstGeom prst="roundRect">
              <a:avLst>
                <a:gd name="adj" fmla="val 5643"/>
              </a:avLst>
            </a:prstGeom>
            <a:noFill/>
            <a:ln w="28575" cmpd="sng">
              <a:solidFill>
                <a:schemeClr val="tx2">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sp>
          <p:nvSpPr>
            <p:cNvPr id="122" name="Rounded Rectangle 121"/>
            <p:cNvSpPr/>
            <p:nvPr/>
          </p:nvSpPr>
          <p:spPr>
            <a:xfrm>
              <a:off x="2406395" y="2005970"/>
              <a:ext cx="5859051" cy="2565710"/>
            </a:xfrm>
            <a:prstGeom prst="roundRect">
              <a:avLst>
                <a:gd name="adj" fmla="val 5643"/>
              </a:avLst>
            </a:prstGeom>
            <a:noFill/>
            <a:ln w="28575" cmpd="sng">
              <a:solidFill>
                <a:schemeClr val="tx2">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pic>
          <p:nvPicPr>
            <p:cNvPr id="123" name="Picture 122"/>
            <p:cNvPicPr>
              <a:picLocks noChangeAspect="1"/>
            </p:cNvPicPr>
            <p:nvPr/>
          </p:nvPicPr>
          <p:blipFill rotWithShape="1">
            <a:blip r:embed="rId5"/>
            <a:srcRect l="20609" t="31" r="20266" b="54461"/>
            <a:stretch/>
          </p:blipFill>
          <p:spPr>
            <a:xfrm>
              <a:off x="7595119" y="1384987"/>
              <a:ext cx="620291" cy="411480"/>
            </a:xfrm>
            <a:prstGeom prst="rect">
              <a:avLst/>
            </a:prstGeom>
          </p:spPr>
        </p:pic>
        <p:pic>
          <p:nvPicPr>
            <p:cNvPr id="124" name="Picture 123" descr="Virtual Networ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98002" y="1750737"/>
              <a:ext cx="515483" cy="515483"/>
            </a:xfrm>
            <a:prstGeom prst="rect">
              <a:avLst/>
            </a:prstGeom>
          </p:spPr>
        </p:pic>
        <p:sp>
          <p:nvSpPr>
            <p:cNvPr id="125" name="Freeform 124"/>
            <p:cNvSpPr/>
            <p:nvPr/>
          </p:nvSpPr>
          <p:spPr>
            <a:xfrm flipV="1">
              <a:off x="742156" y="2903256"/>
              <a:ext cx="1847361" cy="288942"/>
            </a:xfrm>
            <a:custGeom>
              <a:avLst/>
              <a:gdLst>
                <a:gd name="connsiteX0" fmla="*/ 0 w 1072445"/>
                <a:gd name="connsiteY0" fmla="*/ 2069630 h 2071108"/>
                <a:gd name="connsiteX1" fmla="*/ 0 w 1072445"/>
                <a:gd name="connsiteY1" fmla="*/ 2069630 h 2071108"/>
                <a:gd name="connsiteX2" fmla="*/ 131704 w 1072445"/>
                <a:gd name="connsiteY2" fmla="*/ 2060222 h 2071108"/>
                <a:gd name="connsiteX3" fmla="*/ 470370 w 1072445"/>
                <a:gd name="connsiteY3" fmla="*/ 2069630 h 2071108"/>
                <a:gd name="connsiteX4" fmla="*/ 470370 w 1072445"/>
                <a:gd name="connsiteY4" fmla="*/ 2041408 h 2071108"/>
                <a:gd name="connsiteX5" fmla="*/ 460963 w 1072445"/>
                <a:gd name="connsiteY5" fmla="*/ 9408 h 2071108"/>
                <a:gd name="connsiteX6" fmla="*/ 1072445 w 1072445"/>
                <a:gd name="connsiteY6" fmla="*/ 0 h 2071108"/>
                <a:gd name="connsiteX0" fmla="*/ 0 w 1072445"/>
                <a:gd name="connsiteY0" fmla="*/ 2069630 h 2071720"/>
                <a:gd name="connsiteX1" fmla="*/ 0 w 1072445"/>
                <a:gd name="connsiteY1" fmla="*/ 2069630 h 2071720"/>
                <a:gd name="connsiteX2" fmla="*/ 470370 w 1072445"/>
                <a:gd name="connsiteY2" fmla="*/ 2069630 h 2071720"/>
                <a:gd name="connsiteX3" fmla="*/ 470370 w 1072445"/>
                <a:gd name="connsiteY3" fmla="*/ 2041408 h 2071720"/>
                <a:gd name="connsiteX4" fmla="*/ 460963 w 1072445"/>
                <a:gd name="connsiteY4" fmla="*/ 9408 h 2071720"/>
                <a:gd name="connsiteX5" fmla="*/ 1072445 w 1072445"/>
                <a:gd name="connsiteY5" fmla="*/ 0 h 2071720"/>
                <a:gd name="connsiteX0" fmla="*/ 0 w 1072445"/>
                <a:gd name="connsiteY0" fmla="*/ 2069630 h 2200563"/>
                <a:gd name="connsiteX1" fmla="*/ 0 w 1072445"/>
                <a:gd name="connsiteY1" fmla="*/ 2069630 h 2200563"/>
                <a:gd name="connsiteX2" fmla="*/ 470370 w 1072445"/>
                <a:gd name="connsiteY2" fmla="*/ 2041408 h 2200563"/>
                <a:gd name="connsiteX3" fmla="*/ 460963 w 1072445"/>
                <a:gd name="connsiteY3" fmla="*/ 9408 h 2200563"/>
                <a:gd name="connsiteX4" fmla="*/ 1072445 w 1072445"/>
                <a:gd name="connsiteY4" fmla="*/ 0 h 2200563"/>
                <a:gd name="connsiteX0" fmla="*/ 0 w 1072445"/>
                <a:gd name="connsiteY0" fmla="*/ 2069630 h 2069630"/>
                <a:gd name="connsiteX1" fmla="*/ 0 w 1072445"/>
                <a:gd name="connsiteY1" fmla="*/ 2069630 h 2069630"/>
                <a:gd name="connsiteX2" fmla="*/ 470370 w 1072445"/>
                <a:gd name="connsiteY2" fmla="*/ 2041408 h 2069630"/>
                <a:gd name="connsiteX3" fmla="*/ 460963 w 1072445"/>
                <a:gd name="connsiteY3" fmla="*/ 9408 h 2069630"/>
                <a:gd name="connsiteX4" fmla="*/ 1072445 w 1072445"/>
                <a:gd name="connsiteY4" fmla="*/ 0 h 2069630"/>
                <a:gd name="connsiteX0" fmla="*/ 0 w 1072445"/>
                <a:gd name="connsiteY0" fmla="*/ 2069630 h 2069630"/>
                <a:gd name="connsiteX1" fmla="*/ 0 w 1072445"/>
                <a:gd name="connsiteY1" fmla="*/ 2041408 h 2069630"/>
                <a:gd name="connsiteX2" fmla="*/ 470370 w 1072445"/>
                <a:gd name="connsiteY2" fmla="*/ 2041408 h 2069630"/>
                <a:gd name="connsiteX3" fmla="*/ 460963 w 1072445"/>
                <a:gd name="connsiteY3" fmla="*/ 9408 h 2069630"/>
                <a:gd name="connsiteX4" fmla="*/ 1072445 w 1072445"/>
                <a:gd name="connsiteY4" fmla="*/ 0 h 2069630"/>
                <a:gd name="connsiteX0" fmla="*/ 785 w 1073230"/>
                <a:gd name="connsiteY0" fmla="*/ 2069630 h 2069630"/>
                <a:gd name="connsiteX1" fmla="*/ 785 w 1073230"/>
                <a:gd name="connsiteY1" fmla="*/ 2041408 h 2069630"/>
                <a:gd name="connsiteX2" fmla="*/ 471155 w 1073230"/>
                <a:gd name="connsiteY2" fmla="*/ 2041408 h 2069630"/>
                <a:gd name="connsiteX3" fmla="*/ 461748 w 1073230"/>
                <a:gd name="connsiteY3" fmla="*/ 9408 h 2069630"/>
                <a:gd name="connsiteX4" fmla="*/ 1073230 w 1073230"/>
                <a:gd name="connsiteY4" fmla="*/ 0 h 2069630"/>
                <a:gd name="connsiteX0" fmla="*/ 0 w 1072445"/>
                <a:gd name="connsiteY0" fmla="*/ 2069630 h 2200282"/>
                <a:gd name="connsiteX1" fmla="*/ 470370 w 1072445"/>
                <a:gd name="connsiteY1" fmla="*/ 2041408 h 2200282"/>
                <a:gd name="connsiteX2" fmla="*/ 460963 w 1072445"/>
                <a:gd name="connsiteY2" fmla="*/ 9408 h 2200282"/>
                <a:gd name="connsiteX3" fmla="*/ 1072445 w 1072445"/>
                <a:gd name="connsiteY3" fmla="*/ 0 h 2200282"/>
                <a:gd name="connsiteX0" fmla="*/ 0 w 1072445"/>
                <a:gd name="connsiteY0" fmla="*/ 2069630 h 2069630"/>
                <a:gd name="connsiteX1" fmla="*/ 470370 w 1072445"/>
                <a:gd name="connsiteY1" fmla="*/ 2041408 h 2069630"/>
                <a:gd name="connsiteX2" fmla="*/ 460963 w 1072445"/>
                <a:gd name="connsiteY2" fmla="*/ 9408 h 2069630"/>
                <a:gd name="connsiteX3" fmla="*/ 1072445 w 1072445"/>
                <a:gd name="connsiteY3" fmla="*/ 0 h 2069630"/>
                <a:gd name="connsiteX0" fmla="*/ 0 w 1072445"/>
                <a:gd name="connsiteY0" fmla="*/ 2045050 h 2045050"/>
                <a:gd name="connsiteX1" fmla="*/ 47037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5808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74467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62176 w 1072445"/>
                <a:gd name="connsiteY1" fmla="*/ 2037311 h 2045050"/>
                <a:gd name="connsiteX2" fmla="*/ 460963 w 1072445"/>
                <a:gd name="connsiteY2" fmla="*/ 9408 h 2045050"/>
                <a:gd name="connsiteX3" fmla="*/ 1072445 w 1072445"/>
                <a:gd name="connsiteY3" fmla="*/ 0 h 2045050"/>
                <a:gd name="connsiteX0" fmla="*/ 0 w 1072445"/>
                <a:gd name="connsiteY0" fmla="*/ 2040953 h 2040953"/>
                <a:gd name="connsiteX1" fmla="*/ 462176 w 1072445"/>
                <a:gd name="connsiteY1" fmla="*/ 2037311 h 2040953"/>
                <a:gd name="connsiteX2" fmla="*/ 460963 w 1072445"/>
                <a:gd name="connsiteY2" fmla="*/ 9408 h 2040953"/>
                <a:gd name="connsiteX3" fmla="*/ 1072445 w 1072445"/>
                <a:gd name="connsiteY3" fmla="*/ 0 h 2040953"/>
                <a:gd name="connsiteX0" fmla="*/ 0 w 1072445"/>
                <a:gd name="connsiteY0" fmla="*/ 2040953 h 2040953"/>
                <a:gd name="connsiteX1" fmla="*/ 462176 w 1072445"/>
                <a:gd name="connsiteY1" fmla="*/ 2037311 h 2040953"/>
                <a:gd name="connsiteX2" fmla="*/ 481447 w 1072445"/>
                <a:gd name="connsiteY2" fmla="*/ 13505 h 2040953"/>
                <a:gd name="connsiteX3" fmla="*/ 1072445 w 1072445"/>
                <a:gd name="connsiteY3" fmla="*/ 0 h 2040953"/>
                <a:gd name="connsiteX0" fmla="*/ 0 w 1072445"/>
                <a:gd name="connsiteY0" fmla="*/ 2040953 h 2040953"/>
                <a:gd name="connsiteX1" fmla="*/ 462176 w 1072445"/>
                <a:gd name="connsiteY1" fmla="*/ 2037311 h 2040953"/>
                <a:gd name="connsiteX2" fmla="*/ 469157 w 1072445"/>
                <a:gd name="connsiteY2" fmla="*/ 17602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73254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06963 h 2006963"/>
                <a:gd name="connsiteX1" fmla="*/ 462176 w 1072445"/>
                <a:gd name="connsiteY1" fmla="*/ 2003321 h 2006963"/>
                <a:gd name="connsiteX2" fmla="*/ 456867 w 1072445"/>
                <a:gd name="connsiteY2" fmla="*/ 0 h 2006963"/>
                <a:gd name="connsiteX3" fmla="*/ 1072445 w 1072445"/>
                <a:gd name="connsiteY3" fmla="*/ 2881 h 2006963"/>
                <a:gd name="connsiteX0" fmla="*/ 0 w 1072445"/>
                <a:gd name="connsiteY0" fmla="*/ 2162640 h 2162640"/>
                <a:gd name="connsiteX1" fmla="*/ 462176 w 1072445"/>
                <a:gd name="connsiteY1" fmla="*/ 2158998 h 2162640"/>
                <a:gd name="connsiteX2" fmla="*/ 456867 w 1072445"/>
                <a:gd name="connsiteY2" fmla="*/ 0 h 2162640"/>
                <a:gd name="connsiteX3" fmla="*/ 1072445 w 1072445"/>
                <a:gd name="connsiteY3" fmla="*/ 158558 h 2162640"/>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9268 h 2162640"/>
                <a:gd name="connsiteX0" fmla="*/ 0 w 1092929"/>
                <a:gd name="connsiteY0" fmla="*/ 2163856 h 2163856"/>
                <a:gd name="connsiteX1" fmla="*/ 462176 w 1092929"/>
                <a:gd name="connsiteY1" fmla="*/ 2160214 h 2163856"/>
                <a:gd name="connsiteX2" fmla="*/ 456867 w 1092929"/>
                <a:gd name="connsiteY2" fmla="*/ 1216 h 2163856"/>
                <a:gd name="connsiteX3" fmla="*/ 1092929 w 1092929"/>
                <a:gd name="connsiteY3" fmla="*/ 0 h 2163856"/>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1074 h 2162640"/>
                <a:gd name="connsiteX0" fmla="*/ 0 w 1387896"/>
                <a:gd name="connsiteY0" fmla="*/ 2162640 h 2162640"/>
                <a:gd name="connsiteX1" fmla="*/ 462176 w 1387896"/>
                <a:gd name="connsiteY1" fmla="*/ 2158998 h 2162640"/>
                <a:gd name="connsiteX2" fmla="*/ 456867 w 1387896"/>
                <a:gd name="connsiteY2" fmla="*/ 0 h 2162640"/>
                <a:gd name="connsiteX3" fmla="*/ 1387896 w 1387896"/>
                <a:gd name="connsiteY3" fmla="*/ 2880 h 2162640"/>
                <a:gd name="connsiteX0" fmla="*/ 0 w 1609122"/>
                <a:gd name="connsiteY0" fmla="*/ 2158543 h 2158998"/>
                <a:gd name="connsiteX1" fmla="*/ 683402 w 1609122"/>
                <a:gd name="connsiteY1" fmla="*/ 2158998 h 2158998"/>
                <a:gd name="connsiteX2" fmla="*/ 678093 w 1609122"/>
                <a:gd name="connsiteY2" fmla="*/ 0 h 2158998"/>
                <a:gd name="connsiteX3" fmla="*/ 1609122 w 1609122"/>
                <a:gd name="connsiteY3" fmla="*/ 2880 h 2158998"/>
              </a:gdLst>
              <a:ahLst/>
              <a:cxnLst>
                <a:cxn ang="0">
                  <a:pos x="connsiteX0" y="connsiteY0"/>
                </a:cxn>
                <a:cxn ang="0">
                  <a:pos x="connsiteX1" y="connsiteY1"/>
                </a:cxn>
                <a:cxn ang="0">
                  <a:pos x="connsiteX2" y="connsiteY2"/>
                </a:cxn>
                <a:cxn ang="0">
                  <a:pos x="connsiteX3" y="connsiteY3"/>
                </a:cxn>
              </a:cxnLst>
              <a:rect l="l" t="t" r="r" b="b"/>
              <a:pathLst>
                <a:path w="1609122" h="2158998">
                  <a:moveTo>
                    <a:pt x="0" y="2158543"/>
                  </a:moveTo>
                  <a:lnTo>
                    <a:pt x="683402" y="2158998"/>
                  </a:lnTo>
                  <a:cubicBezTo>
                    <a:pt x="680266" y="1481665"/>
                    <a:pt x="680747" y="1001660"/>
                    <a:pt x="678093" y="0"/>
                  </a:cubicBezTo>
                  <a:lnTo>
                    <a:pt x="1609122" y="2880"/>
                  </a:lnTo>
                </a:path>
              </a:pathLst>
            </a:custGeom>
            <a:ln w="88900" cmpd="sng">
              <a:solidFill>
                <a:schemeClr val="bg1">
                  <a:lumMod val="50000"/>
                  <a:alpha val="67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24" b="1"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cxnSp>
          <p:nvCxnSpPr>
            <p:cNvPr id="126" name="Straight Connector 125"/>
            <p:cNvCxnSpPr/>
            <p:nvPr/>
          </p:nvCxnSpPr>
          <p:spPr>
            <a:xfrm>
              <a:off x="7175409" y="2997379"/>
              <a:ext cx="0" cy="556979"/>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27" name="TextBox 126"/>
            <p:cNvSpPr txBox="1"/>
            <p:nvPr/>
          </p:nvSpPr>
          <p:spPr>
            <a:xfrm>
              <a:off x="6878973" y="2519769"/>
              <a:ext cx="601981" cy="2833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Web</a:t>
              </a:r>
            </a:p>
          </p:txBody>
        </p:sp>
        <p:cxnSp>
          <p:nvCxnSpPr>
            <p:cNvPr id="128" name="Straight Connector 127"/>
            <p:cNvCxnSpPr/>
            <p:nvPr/>
          </p:nvCxnSpPr>
          <p:spPr>
            <a:xfrm flipV="1">
              <a:off x="7182504" y="3296005"/>
              <a:ext cx="365760" cy="0"/>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129" name="Group 128"/>
            <p:cNvGrpSpPr/>
            <p:nvPr/>
          </p:nvGrpSpPr>
          <p:grpSpPr>
            <a:xfrm>
              <a:off x="7404753" y="3043573"/>
              <a:ext cx="597200" cy="611749"/>
              <a:chOff x="6986640" y="1200034"/>
              <a:chExt cx="597200" cy="611749"/>
            </a:xfrm>
          </p:grpSpPr>
          <p:pic>
            <p:nvPicPr>
              <p:cNvPr id="163" name="Picture 162"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6640" y="1200034"/>
                <a:ext cx="457200" cy="457200"/>
              </a:xfrm>
              <a:prstGeom prst="rect">
                <a:avLst/>
              </a:prstGeom>
              <a:solidFill>
                <a:schemeClr val="bg1"/>
              </a:solidFill>
            </p:spPr>
          </p:pic>
          <p:pic>
            <p:nvPicPr>
              <p:cNvPr id="164" name="Picture 163"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57966" y="1269606"/>
                <a:ext cx="457200" cy="457200"/>
              </a:xfrm>
              <a:prstGeom prst="rect">
                <a:avLst/>
              </a:prstGeom>
              <a:solidFill>
                <a:schemeClr val="bg1"/>
              </a:solidFill>
            </p:spPr>
          </p:pic>
          <p:pic>
            <p:nvPicPr>
              <p:cNvPr id="165" name="Picture 164"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6640" y="1354583"/>
                <a:ext cx="457200" cy="457200"/>
              </a:xfrm>
              <a:prstGeom prst="rect">
                <a:avLst/>
              </a:prstGeom>
              <a:solidFill>
                <a:schemeClr val="bg1"/>
              </a:solidFill>
            </p:spPr>
          </p:pic>
        </p:grpSp>
        <p:pic>
          <p:nvPicPr>
            <p:cNvPr id="130" name="Picture 1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97479" y="2716399"/>
              <a:ext cx="483222" cy="483222"/>
            </a:xfrm>
            <a:prstGeom prst="rect">
              <a:avLst/>
            </a:prstGeom>
          </p:spPr>
        </p:pic>
        <p:grpSp>
          <p:nvGrpSpPr>
            <p:cNvPr id="131" name="Group 130"/>
            <p:cNvGrpSpPr/>
            <p:nvPr/>
          </p:nvGrpSpPr>
          <p:grpSpPr>
            <a:xfrm>
              <a:off x="3392159" y="2275202"/>
              <a:ext cx="865900" cy="851801"/>
              <a:chOff x="4619491" y="2169728"/>
              <a:chExt cx="865900" cy="851801"/>
            </a:xfrm>
          </p:grpSpPr>
          <p:pic>
            <p:nvPicPr>
              <p:cNvPr id="161" name="Picture 160"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15312" y="2169728"/>
                <a:ext cx="637675" cy="637675"/>
              </a:xfrm>
              <a:prstGeom prst="rect">
                <a:avLst/>
              </a:prstGeom>
            </p:spPr>
          </p:pic>
          <p:sp>
            <p:nvSpPr>
              <p:cNvPr id="162" name="TextBox 161"/>
              <p:cNvSpPr txBox="1"/>
              <p:nvPr/>
            </p:nvSpPr>
            <p:spPr>
              <a:xfrm>
                <a:off x="4619491" y="2768938"/>
                <a:ext cx="865900" cy="2525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32"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NAT VM</a:t>
                </a:r>
              </a:p>
            </p:txBody>
          </p:sp>
        </p:grpSp>
        <p:pic>
          <p:nvPicPr>
            <p:cNvPr id="132" name="Picture 131"/>
            <p:cNvPicPr>
              <a:picLocks noChangeAspect="1"/>
            </p:cNvPicPr>
            <p:nvPr/>
          </p:nvPicPr>
          <p:blipFill>
            <a:blip r:embed="rId9"/>
            <a:stretch>
              <a:fillRect/>
            </a:stretch>
          </p:blipFill>
          <p:spPr>
            <a:xfrm rot="16200000">
              <a:off x="2514663" y="3028026"/>
              <a:ext cx="476657" cy="320040"/>
            </a:xfrm>
            <a:prstGeom prst="rect">
              <a:avLst/>
            </a:prstGeom>
          </p:spPr>
        </p:pic>
        <p:grpSp>
          <p:nvGrpSpPr>
            <p:cNvPr id="133" name="Group 132"/>
            <p:cNvGrpSpPr/>
            <p:nvPr/>
          </p:nvGrpSpPr>
          <p:grpSpPr>
            <a:xfrm>
              <a:off x="4608458" y="2156888"/>
              <a:ext cx="1342858" cy="1044818"/>
              <a:chOff x="5707455" y="2046332"/>
              <a:chExt cx="1342858" cy="1044818"/>
            </a:xfrm>
          </p:grpSpPr>
          <p:cxnSp>
            <p:nvCxnSpPr>
              <p:cNvPr id="157" name="Straight Connector 156"/>
              <p:cNvCxnSpPr/>
              <p:nvPr/>
            </p:nvCxnSpPr>
            <p:spPr>
              <a:xfrm flipV="1">
                <a:off x="6422347" y="2046332"/>
                <a:ext cx="0" cy="321483"/>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58" name="Straight Connector 157"/>
              <p:cNvCxnSpPr/>
              <p:nvPr/>
            </p:nvCxnSpPr>
            <p:spPr>
              <a:xfrm flipV="1">
                <a:off x="5707455" y="2478555"/>
                <a:ext cx="557795"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cxnSp>
            <p:nvCxnSpPr>
              <p:cNvPr id="159" name="Straight Connector 158"/>
              <p:cNvCxnSpPr/>
              <p:nvPr/>
            </p:nvCxnSpPr>
            <p:spPr>
              <a:xfrm>
                <a:off x="6638833" y="2629645"/>
                <a:ext cx="411480"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pic>
            <p:nvPicPr>
              <p:cNvPr id="16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58402" y="2176750"/>
                <a:ext cx="68939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134" name="Straight Arrow Connector 133"/>
            <p:cNvCxnSpPr/>
            <p:nvPr/>
          </p:nvCxnSpPr>
          <p:spPr>
            <a:xfrm flipV="1">
              <a:off x="2913012" y="2594040"/>
              <a:ext cx="574968" cy="594006"/>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p:nvPr/>
          </p:nvCxnSpPr>
          <p:spPr>
            <a:xfrm flipV="1">
              <a:off x="4125655" y="2584030"/>
              <a:ext cx="459502" cy="1001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36" name="Straight Arrow Connector 135"/>
            <p:cNvCxnSpPr/>
            <p:nvPr/>
          </p:nvCxnSpPr>
          <p:spPr>
            <a:xfrm>
              <a:off x="5968835" y="2740201"/>
              <a:ext cx="387807" cy="535668"/>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137" name="Group 136"/>
            <p:cNvGrpSpPr/>
            <p:nvPr/>
          </p:nvGrpSpPr>
          <p:grpSpPr>
            <a:xfrm>
              <a:off x="3392159" y="3689060"/>
              <a:ext cx="865900" cy="833329"/>
              <a:chOff x="4619491" y="2169728"/>
              <a:chExt cx="865900" cy="833329"/>
            </a:xfrm>
          </p:grpSpPr>
          <p:pic>
            <p:nvPicPr>
              <p:cNvPr id="155" name="Picture 154"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15312" y="2169728"/>
                <a:ext cx="637675" cy="637675"/>
              </a:xfrm>
              <a:prstGeom prst="rect">
                <a:avLst/>
              </a:prstGeom>
            </p:spPr>
          </p:pic>
          <p:sp>
            <p:nvSpPr>
              <p:cNvPr id="156" name="TextBox 155"/>
              <p:cNvSpPr txBox="1"/>
              <p:nvPr/>
            </p:nvSpPr>
            <p:spPr>
              <a:xfrm>
                <a:off x="4619491" y="2750466"/>
                <a:ext cx="865900" cy="2525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32"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NAT VM</a:t>
                </a:r>
              </a:p>
            </p:txBody>
          </p:sp>
        </p:grpSp>
        <p:cxnSp>
          <p:nvCxnSpPr>
            <p:cNvPr id="138" name="Straight Arrow Connector 137"/>
            <p:cNvCxnSpPr/>
            <p:nvPr/>
          </p:nvCxnSpPr>
          <p:spPr>
            <a:xfrm>
              <a:off x="2913012" y="3188046"/>
              <a:ext cx="574968" cy="81985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139" name="Group 138"/>
            <p:cNvGrpSpPr/>
            <p:nvPr/>
          </p:nvGrpSpPr>
          <p:grpSpPr>
            <a:xfrm>
              <a:off x="4598655" y="3410029"/>
              <a:ext cx="1352661" cy="1019093"/>
              <a:chOff x="4802554" y="3291943"/>
              <a:chExt cx="1352661" cy="1019093"/>
            </a:xfrm>
          </p:grpSpPr>
          <p:cxnSp>
            <p:nvCxnSpPr>
              <p:cNvPr id="151" name="Straight Connector 150"/>
              <p:cNvCxnSpPr/>
              <p:nvPr/>
            </p:nvCxnSpPr>
            <p:spPr>
              <a:xfrm flipV="1">
                <a:off x="5517446" y="3291943"/>
                <a:ext cx="0" cy="321483"/>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flipV="1">
                <a:off x="4802554" y="3862066"/>
                <a:ext cx="557795"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a:off x="5743735" y="3857770"/>
                <a:ext cx="411480"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pic>
            <p:nvPicPr>
              <p:cNvPr id="154"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53501" y="3396636"/>
                <a:ext cx="68939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140" name="Straight Arrow Connector 139"/>
            <p:cNvCxnSpPr/>
            <p:nvPr/>
          </p:nvCxnSpPr>
          <p:spPr>
            <a:xfrm flipV="1">
              <a:off x="4104581" y="3965846"/>
              <a:ext cx="459502" cy="1001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141" name="Picture 140"/>
            <p:cNvPicPr>
              <a:picLocks noChangeAspect="1"/>
            </p:cNvPicPr>
            <p:nvPr/>
          </p:nvPicPr>
          <p:blipFill>
            <a:blip r:embed="rId9"/>
            <a:stretch>
              <a:fillRect/>
            </a:stretch>
          </p:blipFill>
          <p:spPr>
            <a:xfrm rot="16200000">
              <a:off x="6278333" y="3115849"/>
              <a:ext cx="476657" cy="320040"/>
            </a:xfrm>
            <a:prstGeom prst="rect">
              <a:avLst/>
            </a:prstGeom>
          </p:spPr>
        </p:pic>
        <p:cxnSp>
          <p:nvCxnSpPr>
            <p:cNvPr id="142" name="Straight Arrow Connector 141"/>
            <p:cNvCxnSpPr/>
            <p:nvPr/>
          </p:nvCxnSpPr>
          <p:spPr>
            <a:xfrm flipV="1">
              <a:off x="5962003" y="3275869"/>
              <a:ext cx="394639" cy="69998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43" name="Straight Arrow Connector 142"/>
            <p:cNvCxnSpPr/>
            <p:nvPr/>
          </p:nvCxnSpPr>
          <p:spPr>
            <a:xfrm>
              <a:off x="6676682" y="3275869"/>
              <a:ext cx="86868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44" name="Straight Arrow Connector 143"/>
            <p:cNvCxnSpPr/>
            <p:nvPr/>
          </p:nvCxnSpPr>
          <p:spPr>
            <a:xfrm>
              <a:off x="6676682" y="3275869"/>
              <a:ext cx="871582" cy="21031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45" name="Straight Arrow Connector 144"/>
            <p:cNvCxnSpPr/>
            <p:nvPr/>
          </p:nvCxnSpPr>
          <p:spPr>
            <a:xfrm flipV="1">
              <a:off x="6676682" y="3061267"/>
              <a:ext cx="840494" cy="21460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46" name="TextBox 145"/>
            <p:cNvSpPr txBox="1"/>
            <p:nvPr/>
          </p:nvSpPr>
          <p:spPr>
            <a:xfrm>
              <a:off x="5318833" y="2083733"/>
              <a:ext cx="774681" cy="2833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a:ln>
                    <a:noFill/>
                  </a:ln>
                  <a:solidFill>
                    <a:schemeClr val="tx1">
                      <a:lumMod val="65000"/>
                      <a:lumOff val="35000"/>
                    </a:schemeClr>
                  </a:solidFill>
                  <a:effectLst/>
                  <a:uLnTx/>
                  <a:uFillTx/>
                  <a:latin typeface="Arial" panose="020B0604020202020204" pitchFamily="34" charset="0"/>
                  <a:cs typeface="Arial" pitchFamily="34" charset="0"/>
                </a:rPr>
                <a:t>MGMT</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sp>
          <p:nvSpPr>
            <p:cNvPr id="147" name="TextBox 146"/>
            <p:cNvSpPr txBox="1"/>
            <p:nvPr/>
          </p:nvSpPr>
          <p:spPr>
            <a:xfrm>
              <a:off x="5937569" y="2537001"/>
              <a:ext cx="774681" cy="2833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a:ln>
                    <a:noFill/>
                  </a:ln>
                  <a:solidFill>
                    <a:schemeClr val="tx1">
                      <a:lumMod val="65000"/>
                      <a:lumOff val="35000"/>
                    </a:schemeClr>
                  </a:solidFill>
                  <a:effectLst/>
                  <a:uLnTx/>
                  <a:uFillTx/>
                  <a:latin typeface="Arial" panose="020B0604020202020204" pitchFamily="34" charset="0"/>
                  <a:cs typeface="Arial" pitchFamily="34" charset="0"/>
                </a:rPr>
                <a:t>Trust</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sp>
          <p:nvSpPr>
            <p:cNvPr id="148" name="TextBox 147"/>
            <p:cNvSpPr txBox="1"/>
            <p:nvPr/>
          </p:nvSpPr>
          <p:spPr>
            <a:xfrm>
              <a:off x="4165945" y="2191494"/>
              <a:ext cx="774681" cy="2833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err="1">
                  <a:ln>
                    <a:noFill/>
                  </a:ln>
                  <a:solidFill>
                    <a:schemeClr val="tx1">
                      <a:lumMod val="65000"/>
                      <a:lumOff val="35000"/>
                    </a:schemeClr>
                  </a:solidFill>
                  <a:effectLst/>
                  <a:uLnTx/>
                  <a:uFillTx/>
                  <a:latin typeface="Arial" panose="020B0604020202020204" pitchFamily="34" charset="0"/>
                  <a:cs typeface="Arial" pitchFamily="34" charset="0"/>
                </a:rPr>
                <a:t>Untrust</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sp>
          <p:nvSpPr>
            <p:cNvPr id="149" name="TextBox 148"/>
            <p:cNvSpPr txBox="1"/>
            <p:nvPr/>
          </p:nvSpPr>
          <p:spPr>
            <a:xfrm>
              <a:off x="6129320" y="3554340"/>
              <a:ext cx="774681" cy="4988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Internal LB</a:t>
              </a:r>
            </a:p>
          </p:txBody>
        </p:sp>
        <p:sp>
          <p:nvSpPr>
            <p:cNvPr id="150" name="TextBox 149"/>
            <p:cNvSpPr txBox="1"/>
            <p:nvPr/>
          </p:nvSpPr>
          <p:spPr>
            <a:xfrm>
              <a:off x="2378931" y="3554340"/>
              <a:ext cx="919919" cy="4988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a:ln>
                    <a:noFill/>
                  </a:ln>
                  <a:solidFill>
                    <a:schemeClr val="tx1">
                      <a:lumMod val="65000"/>
                      <a:lumOff val="35000"/>
                    </a:schemeClr>
                  </a:solidFill>
                  <a:effectLst/>
                  <a:uLnTx/>
                  <a:uFillTx/>
                  <a:latin typeface="Arial" panose="020B0604020202020204" pitchFamily="34" charset="0"/>
                  <a:cs typeface="Arial" pitchFamily="34" charset="0"/>
                </a:rPr>
                <a:t>External LB</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grpSp>
      <p:sp>
        <p:nvSpPr>
          <p:cNvPr id="166" name="Rectangle 165"/>
          <p:cNvSpPr/>
          <p:nvPr/>
        </p:nvSpPr>
        <p:spPr>
          <a:xfrm>
            <a:off x="337814" y="2090230"/>
            <a:ext cx="11439934" cy="42278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ysClr val="windowText" lastClr="000000"/>
              </a:solidFill>
              <a:effectLst/>
              <a:uLnTx/>
              <a:uFillTx/>
            </a:endParaRPr>
          </a:p>
        </p:txBody>
      </p:sp>
      <p:pic>
        <p:nvPicPr>
          <p:cNvPr id="168" name="Picture 167"/>
          <p:cNvPicPr>
            <a:picLocks noChangeAspect="1"/>
          </p:cNvPicPr>
          <p:nvPr/>
        </p:nvPicPr>
        <p:blipFill rotWithShape="1">
          <a:blip r:embed="rId3">
            <a:lum bright="70000" contrast="-70000"/>
            <a:alphaModFix amt="70000"/>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t="20343" b="17657"/>
          <a:stretch/>
        </p:blipFill>
        <p:spPr>
          <a:xfrm>
            <a:off x="1540274" y="3582357"/>
            <a:ext cx="1243471" cy="770964"/>
          </a:xfrm>
          <a:prstGeom prst="rect">
            <a:avLst/>
          </a:prstGeom>
        </p:spPr>
      </p:pic>
      <p:sp>
        <p:nvSpPr>
          <p:cNvPr id="169" name="Rounded Rectangle 168"/>
          <p:cNvSpPr/>
          <p:nvPr/>
        </p:nvSpPr>
        <p:spPr>
          <a:xfrm>
            <a:off x="2973482" y="2257165"/>
            <a:ext cx="8615405" cy="4091712"/>
          </a:xfrm>
          <a:prstGeom prst="roundRect">
            <a:avLst>
              <a:gd name="adj" fmla="val 5643"/>
            </a:avLst>
          </a:prstGeom>
          <a:noFill/>
          <a:ln w="28575" cmpd="sng">
            <a:solidFill>
              <a:schemeClr val="tx2">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sp>
        <p:nvSpPr>
          <p:cNvPr id="170" name="Rounded Rectangle 169"/>
          <p:cNvSpPr/>
          <p:nvPr/>
        </p:nvSpPr>
        <p:spPr>
          <a:xfrm>
            <a:off x="3273282" y="2586206"/>
            <a:ext cx="7967586" cy="3489049"/>
          </a:xfrm>
          <a:prstGeom prst="roundRect">
            <a:avLst>
              <a:gd name="adj" fmla="val 5643"/>
            </a:avLst>
          </a:prstGeom>
          <a:noFill/>
          <a:ln w="28575" cmpd="sng">
            <a:solidFill>
              <a:schemeClr val="tx2">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20" b="0" i="0" u="none" strike="noStrike" kern="0" cap="none" spc="0" normalizeH="0" baseline="0" noProof="0" dirty="0" err="1">
              <a:ln>
                <a:noFill/>
              </a:ln>
              <a:solidFill>
                <a:sysClr val="windowText" lastClr="000000"/>
              </a:solidFill>
              <a:effectLst/>
              <a:uLnTx/>
              <a:uFillTx/>
              <a:latin typeface="Arial" panose="020B0604020202020204" pitchFamily="34" charset="0"/>
              <a:cs typeface="Arial" pitchFamily="34" charset="0"/>
            </a:endParaRPr>
          </a:p>
        </p:txBody>
      </p:sp>
      <p:pic>
        <p:nvPicPr>
          <p:cNvPr id="171" name="Picture 170"/>
          <p:cNvPicPr>
            <a:picLocks noChangeAspect="1"/>
          </p:cNvPicPr>
          <p:nvPr/>
        </p:nvPicPr>
        <p:blipFill rotWithShape="1">
          <a:blip r:embed="rId5"/>
          <a:srcRect l="20609" t="31" r="20266" b="54461"/>
          <a:stretch/>
        </p:blipFill>
        <p:spPr>
          <a:xfrm>
            <a:off x="10329306" y="1741746"/>
            <a:ext cx="843519" cy="559562"/>
          </a:xfrm>
          <a:prstGeom prst="rect">
            <a:avLst/>
          </a:prstGeom>
        </p:spPr>
      </p:pic>
      <p:pic>
        <p:nvPicPr>
          <p:cNvPr id="172" name="Picture 171" descr="Virtual Networ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69215" y="2239121"/>
            <a:ext cx="700993" cy="700993"/>
          </a:xfrm>
          <a:prstGeom prst="rect">
            <a:avLst/>
          </a:prstGeom>
        </p:spPr>
      </p:pic>
      <p:sp>
        <p:nvSpPr>
          <p:cNvPr id="173" name="Freeform 172"/>
          <p:cNvSpPr/>
          <p:nvPr/>
        </p:nvSpPr>
        <p:spPr>
          <a:xfrm flipV="1">
            <a:off x="1010123" y="3806404"/>
            <a:ext cx="2512183" cy="392925"/>
          </a:xfrm>
          <a:custGeom>
            <a:avLst/>
            <a:gdLst>
              <a:gd name="connsiteX0" fmla="*/ 0 w 1072445"/>
              <a:gd name="connsiteY0" fmla="*/ 2069630 h 2071108"/>
              <a:gd name="connsiteX1" fmla="*/ 0 w 1072445"/>
              <a:gd name="connsiteY1" fmla="*/ 2069630 h 2071108"/>
              <a:gd name="connsiteX2" fmla="*/ 131704 w 1072445"/>
              <a:gd name="connsiteY2" fmla="*/ 2060222 h 2071108"/>
              <a:gd name="connsiteX3" fmla="*/ 470370 w 1072445"/>
              <a:gd name="connsiteY3" fmla="*/ 2069630 h 2071108"/>
              <a:gd name="connsiteX4" fmla="*/ 470370 w 1072445"/>
              <a:gd name="connsiteY4" fmla="*/ 2041408 h 2071108"/>
              <a:gd name="connsiteX5" fmla="*/ 460963 w 1072445"/>
              <a:gd name="connsiteY5" fmla="*/ 9408 h 2071108"/>
              <a:gd name="connsiteX6" fmla="*/ 1072445 w 1072445"/>
              <a:gd name="connsiteY6" fmla="*/ 0 h 2071108"/>
              <a:gd name="connsiteX0" fmla="*/ 0 w 1072445"/>
              <a:gd name="connsiteY0" fmla="*/ 2069630 h 2071720"/>
              <a:gd name="connsiteX1" fmla="*/ 0 w 1072445"/>
              <a:gd name="connsiteY1" fmla="*/ 2069630 h 2071720"/>
              <a:gd name="connsiteX2" fmla="*/ 470370 w 1072445"/>
              <a:gd name="connsiteY2" fmla="*/ 2069630 h 2071720"/>
              <a:gd name="connsiteX3" fmla="*/ 470370 w 1072445"/>
              <a:gd name="connsiteY3" fmla="*/ 2041408 h 2071720"/>
              <a:gd name="connsiteX4" fmla="*/ 460963 w 1072445"/>
              <a:gd name="connsiteY4" fmla="*/ 9408 h 2071720"/>
              <a:gd name="connsiteX5" fmla="*/ 1072445 w 1072445"/>
              <a:gd name="connsiteY5" fmla="*/ 0 h 2071720"/>
              <a:gd name="connsiteX0" fmla="*/ 0 w 1072445"/>
              <a:gd name="connsiteY0" fmla="*/ 2069630 h 2200563"/>
              <a:gd name="connsiteX1" fmla="*/ 0 w 1072445"/>
              <a:gd name="connsiteY1" fmla="*/ 2069630 h 2200563"/>
              <a:gd name="connsiteX2" fmla="*/ 470370 w 1072445"/>
              <a:gd name="connsiteY2" fmla="*/ 2041408 h 2200563"/>
              <a:gd name="connsiteX3" fmla="*/ 460963 w 1072445"/>
              <a:gd name="connsiteY3" fmla="*/ 9408 h 2200563"/>
              <a:gd name="connsiteX4" fmla="*/ 1072445 w 1072445"/>
              <a:gd name="connsiteY4" fmla="*/ 0 h 2200563"/>
              <a:gd name="connsiteX0" fmla="*/ 0 w 1072445"/>
              <a:gd name="connsiteY0" fmla="*/ 2069630 h 2069630"/>
              <a:gd name="connsiteX1" fmla="*/ 0 w 1072445"/>
              <a:gd name="connsiteY1" fmla="*/ 2069630 h 2069630"/>
              <a:gd name="connsiteX2" fmla="*/ 470370 w 1072445"/>
              <a:gd name="connsiteY2" fmla="*/ 2041408 h 2069630"/>
              <a:gd name="connsiteX3" fmla="*/ 460963 w 1072445"/>
              <a:gd name="connsiteY3" fmla="*/ 9408 h 2069630"/>
              <a:gd name="connsiteX4" fmla="*/ 1072445 w 1072445"/>
              <a:gd name="connsiteY4" fmla="*/ 0 h 2069630"/>
              <a:gd name="connsiteX0" fmla="*/ 0 w 1072445"/>
              <a:gd name="connsiteY0" fmla="*/ 2069630 h 2069630"/>
              <a:gd name="connsiteX1" fmla="*/ 0 w 1072445"/>
              <a:gd name="connsiteY1" fmla="*/ 2041408 h 2069630"/>
              <a:gd name="connsiteX2" fmla="*/ 470370 w 1072445"/>
              <a:gd name="connsiteY2" fmla="*/ 2041408 h 2069630"/>
              <a:gd name="connsiteX3" fmla="*/ 460963 w 1072445"/>
              <a:gd name="connsiteY3" fmla="*/ 9408 h 2069630"/>
              <a:gd name="connsiteX4" fmla="*/ 1072445 w 1072445"/>
              <a:gd name="connsiteY4" fmla="*/ 0 h 2069630"/>
              <a:gd name="connsiteX0" fmla="*/ 785 w 1073230"/>
              <a:gd name="connsiteY0" fmla="*/ 2069630 h 2069630"/>
              <a:gd name="connsiteX1" fmla="*/ 785 w 1073230"/>
              <a:gd name="connsiteY1" fmla="*/ 2041408 h 2069630"/>
              <a:gd name="connsiteX2" fmla="*/ 471155 w 1073230"/>
              <a:gd name="connsiteY2" fmla="*/ 2041408 h 2069630"/>
              <a:gd name="connsiteX3" fmla="*/ 461748 w 1073230"/>
              <a:gd name="connsiteY3" fmla="*/ 9408 h 2069630"/>
              <a:gd name="connsiteX4" fmla="*/ 1073230 w 1073230"/>
              <a:gd name="connsiteY4" fmla="*/ 0 h 2069630"/>
              <a:gd name="connsiteX0" fmla="*/ 0 w 1072445"/>
              <a:gd name="connsiteY0" fmla="*/ 2069630 h 2200282"/>
              <a:gd name="connsiteX1" fmla="*/ 470370 w 1072445"/>
              <a:gd name="connsiteY1" fmla="*/ 2041408 h 2200282"/>
              <a:gd name="connsiteX2" fmla="*/ 460963 w 1072445"/>
              <a:gd name="connsiteY2" fmla="*/ 9408 h 2200282"/>
              <a:gd name="connsiteX3" fmla="*/ 1072445 w 1072445"/>
              <a:gd name="connsiteY3" fmla="*/ 0 h 2200282"/>
              <a:gd name="connsiteX0" fmla="*/ 0 w 1072445"/>
              <a:gd name="connsiteY0" fmla="*/ 2069630 h 2069630"/>
              <a:gd name="connsiteX1" fmla="*/ 470370 w 1072445"/>
              <a:gd name="connsiteY1" fmla="*/ 2041408 h 2069630"/>
              <a:gd name="connsiteX2" fmla="*/ 460963 w 1072445"/>
              <a:gd name="connsiteY2" fmla="*/ 9408 h 2069630"/>
              <a:gd name="connsiteX3" fmla="*/ 1072445 w 1072445"/>
              <a:gd name="connsiteY3" fmla="*/ 0 h 2069630"/>
              <a:gd name="connsiteX0" fmla="*/ 0 w 1072445"/>
              <a:gd name="connsiteY0" fmla="*/ 2045050 h 2045050"/>
              <a:gd name="connsiteX1" fmla="*/ 47037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58080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74467 w 1072445"/>
              <a:gd name="connsiteY1" fmla="*/ 2041408 h 2045050"/>
              <a:gd name="connsiteX2" fmla="*/ 460963 w 1072445"/>
              <a:gd name="connsiteY2" fmla="*/ 9408 h 2045050"/>
              <a:gd name="connsiteX3" fmla="*/ 1072445 w 1072445"/>
              <a:gd name="connsiteY3" fmla="*/ 0 h 2045050"/>
              <a:gd name="connsiteX0" fmla="*/ 0 w 1072445"/>
              <a:gd name="connsiteY0" fmla="*/ 2045050 h 2045050"/>
              <a:gd name="connsiteX1" fmla="*/ 462176 w 1072445"/>
              <a:gd name="connsiteY1" fmla="*/ 2037311 h 2045050"/>
              <a:gd name="connsiteX2" fmla="*/ 460963 w 1072445"/>
              <a:gd name="connsiteY2" fmla="*/ 9408 h 2045050"/>
              <a:gd name="connsiteX3" fmla="*/ 1072445 w 1072445"/>
              <a:gd name="connsiteY3" fmla="*/ 0 h 2045050"/>
              <a:gd name="connsiteX0" fmla="*/ 0 w 1072445"/>
              <a:gd name="connsiteY0" fmla="*/ 2040953 h 2040953"/>
              <a:gd name="connsiteX1" fmla="*/ 462176 w 1072445"/>
              <a:gd name="connsiteY1" fmla="*/ 2037311 h 2040953"/>
              <a:gd name="connsiteX2" fmla="*/ 460963 w 1072445"/>
              <a:gd name="connsiteY2" fmla="*/ 9408 h 2040953"/>
              <a:gd name="connsiteX3" fmla="*/ 1072445 w 1072445"/>
              <a:gd name="connsiteY3" fmla="*/ 0 h 2040953"/>
              <a:gd name="connsiteX0" fmla="*/ 0 w 1072445"/>
              <a:gd name="connsiteY0" fmla="*/ 2040953 h 2040953"/>
              <a:gd name="connsiteX1" fmla="*/ 462176 w 1072445"/>
              <a:gd name="connsiteY1" fmla="*/ 2037311 h 2040953"/>
              <a:gd name="connsiteX2" fmla="*/ 481447 w 1072445"/>
              <a:gd name="connsiteY2" fmla="*/ 13505 h 2040953"/>
              <a:gd name="connsiteX3" fmla="*/ 1072445 w 1072445"/>
              <a:gd name="connsiteY3" fmla="*/ 0 h 2040953"/>
              <a:gd name="connsiteX0" fmla="*/ 0 w 1072445"/>
              <a:gd name="connsiteY0" fmla="*/ 2040953 h 2040953"/>
              <a:gd name="connsiteX1" fmla="*/ 462176 w 1072445"/>
              <a:gd name="connsiteY1" fmla="*/ 2037311 h 2040953"/>
              <a:gd name="connsiteX2" fmla="*/ 469157 w 1072445"/>
              <a:gd name="connsiteY2" fmla="*/ 17602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73254 w 1072445"/>
              <a:gd name="connsiteY2" fmla="*/ 25796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40953 h 2040953"/>
              <a:gd name="connsiteX1" fmla="*/ 462176 w 1072445"/>
              <a:gd name="connsiteY1" fmla="*/ 2037311 h 2040953"/>
              <a:gd name="connsiteX2" fmla="*/ 456867 w 1072445"/>
              <a:gd name="connsiteY2" fmla="*/ 33990 h 2040953"/>
              <a:gd name="connsiteX3" fmla="*/ 1072445 w 1072445"/>
              <a:gd name="connsiteY3" fmla="*/ 0 h 2040953"/>
              <a:gd name="connsiteX0" fmla="*/ 0 w 1072445"/>
              <a:gd name="connsiteY0" fmla="*/ 2006963 h 2006963"/>
              <a:gd name="connsiteX1" fmla="*/ 462176 w 1072445"/>
              <a:gd name="connsiteY1" fmla="*/ 2003321 h 2006963"/>
              <a:gd name="connsiteX2" fmla="*/ 456867 w 1072445"/>
              <a:gd name="connsiteY2" fmla="*/ 0 h 2006963"/>
              <a:gd name="connsiteX3" fmla="*/ 1072445 w 1072445"/>
              <a:gd name="connsiteY3" fmla="*/ 2881 h 2006963"/>
              <a:gd name="connsiteX0" fmla="*/ 0 w 1072445"/>
              <a:gd name="connsiteY0" fmla="*/ 2162640 h 2162640"/>
              <a:gd name="connsiteX1" fmla="*/ 462176 w 1072445"/>
              <a:gd name="connsiteY1" fmla="*/ 2158998 h 2162640"/>
              <a:gd name="connsiteX2" fmla="*/ 456867 w 1072445"/>
              <a:gd name="connsiteY2" fmla="*/ 0 h 2162640"/>
              <a:gd name="connsiteX3" fmla="*/ 1072445 w 1072445"/>
              <a:gd name="connsiteY3" fmla="*/ 158558 h 2162640"/>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9268 h 2162640"/>
              <a:gd name="connsiteX0" fmla="*/ 0 w 1092929"/>
              <a:gd name="connsiteY0" fmla="*/ 2163856 h 2163856"/>
              <a:gd name="connsiteX1" fmla="*/ 462176 w 1092929"/>
              <a:gd name="connsiteY1" fmla="*/ 2160214 h 2163856"/>
              <a:gd name="connsiteX2" fmla="*/ 456867 w 1092929"/>
              <a:gd name="connsiteY2" fmla="*/ 1216 h 2163856"/>
              <a:gd name="connsiteX3" fmla="*/ 1092929 w 1092929"/>
              <a:gd name="connsiteY3" fmla="*/ 0 h 2163856"/>
              <a:gd name="connsiteX0" fmla="*/ 0 w 1092929"/>
              <a:gd name="connsiteY0" fmla="*/ 2162640 h 2162640"/>
              <a:gd name="connsiteX1" fmla="*/ 462176 w 1092929"/>
              <a:gd name="connsiteY1" fmla="*/ 2158998 h 2162640"/>
              <a:gd name="connsiteX2" fmla="*/ 456867 w 1092929"/>
              <a:gd name="connsiteY2" fmla="*/ 0 h 2162640"/>
              <a:gd name="connsiteX3" fmla="*/ 1092929 w 1092929"/>
              <a:gd name="connsiteY3" fmla="*/ 11074 h 2162640"/>
              <a:gd name="connsiteX0" fmla="*/ 0 w 1387896"/>
              <a:gd name="connsiteY0" fmla="*/ 2162640 h 2162640"/>
              <a:gd name="connsiteX1" fmla="*/ 462176 w 1387896"/>
              <a:gd name="connsiteY1" fmla="*/ 2158998 h 2162640"/>
              <a:gd name="connsiteX2" fmla="*/ 456867 w 1387896"/>
              <a:gd name="connsiteY2" fmla="*/ 0 h 2162640"/>
              <a:gd name="connsiteX3" fmla="*/ 1387896 w 1387896"/>
              <a:gd name="connsiteY3" fmla="*/ 2880 h 2162640"/>
              <a:gd name="connsiteX0" fmla="*/ 0 w 1609122"/>
              <a:gd name="connsiteY0" fmla="*/ 2158543 h 2158998"/>
              <a:gd name="connsiteX1" fmla="*/ 683402 w 1609122"/>
              <a:gd name="connsiteY1" fmla="*/ 2158998 h 2158998"/>
              <a:gd name="connsiteX2" fmla="*/ 678093 w 1609122"/>
              <a:gd name="connsiteY2" fmla="*/ 0 h 2158998"/>
              <a:gd name="connsiteX3" fmla="*/ 1609122 w 1609122"/>
              <a:gd name="connsiteY3" fmla="*/ 2880 h 2158998"/>
            </a:gdLst>
            <a:ahLst/>
            <a:cxnLst>
              <a:cxn ang="0">
                <a:pos x="connsiteX0" y="connsiteY0"/>
              </a:cxn>
              <a:cxn ang="0">
                <a:pos x="connsiteX1" y="connsiteY1"/>
              </a:cxn>
              <a:cxn ang="0">
                <a:pos x="connsiteX2" y="connsiteY2"/>
              </a:cxn>
              <a:cxn ang="0">
                <a:pos x="connsiteX3" y="connsiteY3"/>
              </a:cxn>
            </a:cxnLst>
            <a:rect l="l" t="t" r="r" b="b"/>
            <a:pathLst>
              <a:path w="1609122" h="2158998">
                <a:moveTo>
                  <a:pt x="0" y="2158543"/>
                </a:moveTo>
                <a:lnTo>
                  <a:pt x="683402" y="2158998"/>
                </a:lnTo>
                <a:cubicBezTo>
                  <a:pt x="680266" y="1481665"/>
                  <a:pt x="680747" y="1001660"/>
                  <a:pt x="678093" y="0"/>
                </a:cubicBezTo>
                <a:lnTo>
                  <a:pt x="1609122" y="2880"/>
                </a:lnTo>
              </a:path>
            </a:pathLst>
          </a:custGeom>
          <a:ln w="88900" cmpd="sng">
            <a:solidFill>
              <a:schemeClr val="bg1">
                <a:lumMod val="50000"/>
                <a:alpha val="67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24" b="1"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cxnSp>
        <p:nvCxnSpPr>
          <p:cNvPr id="174" name="Straight Connector 173"/>
          <p:cNvCxnSpPr/>
          <p:nvPr/>
        </p:nvCxnSpPr>
        <p:spPr>
          <a:xfrm>
            <a:off x="9758552" y="3934400"/>
            <a:ext cx="0" cy="757423"/>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75" name="TextBox 174"/>
          <p:cNvSpPr txBox="1"/>
          <p:nvPr/>
        </p:nvSpPr>
        <p:spPr>
          <a:xfrm>
            <a:off x="9058991" y="3104484"/>
            <a:ext cx="1433726" cy="678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App Frontend</a:t>
            </a:r>
          </a:p>
        </p:txBody>
      </p:sp>
      <p:cxnSp>
        <p:nvCxnSpPr>
          <p:cNvPr id="176" name="Straight Connector 175"/>
          <p:cNvCxnSpPr/>
          <p:nvPr/>
        </p:nvCxnSpPr>
        <p:spPr>
          <a:xfrm flipV="1">
            <a:off x="9768200" y="4340494"/>
            <a:ext cx="497388" cy="0"/>
          </a:xfrm>
          <a:prstGeom prst="line">
            <a:avLst/>
          </a:prstGeom>
          <a:ln cap="rnd">
            <a:solidFill>
              <a:schemeClr val="accent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pic>
        <p:nvPicPr>
          <p:cNvPr id="177" name="Picture 176"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70431" y="3997218"/>
            <a:ext cx="621736" cy="621736"/>
          </a:xfrm>
          <a:prstGeom prst="rect">
            <a:avLst/>
          </a:prstGeom>
          <a:solidFill>
            <a:schemeClr val="bg1"/>
          </a:solidFill>
        </p:spPr>
      </p:pic>
      <p:pic>
        <p:nvPicPr>
          <p:cNvPr id="178" name="Picture 177"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7426" y="4091827"/>
            <a:ext cx="621736" cy="621736"/>
          </a:xfrm>
          <a:prstGeom prst="rect">
            <a:avLst/>
          </a:prstGeom>
          <a:solidFill>
            <a:schemeClr val="bg1"/>
          </a:solidFill>
        </p:spPr>
      </p:pic>
      <p:pic>
        <p:nvPicPr>
          <p:cNvPr id="179" name="Picture 178" descr="VM symbol onl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60814" y="4207385"/>
            <a:ext cx="621736" cy="621736"/>
          </a:xfrm>
          <a:prstGeom prst="rect">
            <a:avLst/>
          </a:prstGeom>
          <a:solidFill>
            <a:schemeClr val="bg1"/>
          </a:solidFill>
        </p:spPr>
      </p:pic>
      <p:pic>
        <p:nvPicPr>
          <p:cNvPr id="181" name="Picture 180"/>
          <p:cNvPicPr>
            <a:picLocks noChangeAspect="1"/>
          </p:cNvPicPr>
          <p:nvPr/>
        </p:nvPicPr>
        <p:blipFill>
          <a:blip r:embed="rId9"/>
          <a:stretch>
            <a:fillRect/>
          </a:stretch>
        </p:blipFill>
        <p:spPr>
          <a:xfrm rot="16200000">
            <a:off x="3420513" y="3976076"/>
            <a:ext cx="648195" cy="435215"/>
          </a:xfrm>
          <a:prstGeom prst="rect">
            <a:avLst/>
          </a:prstGeom>
        </p:spPr>
      </p:pic>
      <p:cxnSp>
        <p:nvCxnSpPr>
          <p:cNvPr id="182" name="Straight Connector 181"/>
          <p:cNvCxnSpPr/>
          <p:nvPr/>
        </p:nvCxnSpPr>
        <p:spPr>
          <a:xfrm flipV="1">
            <a:off x="6711535" y="2791437"/>
            <a:ext cx="0" cy="437177"/>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83" name="Straight Connector 182"/>
          <p:cNvCxnSpPr/>
          <p:nvPr/>
        </p:nvCxnSpPr>
        <p:spPr>
          <a:xfrm flipV="1">
            <a:off x="5726001" y="3404981"/>
            <a:ext cx="758532"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cxnSp>
        <p:nvCxnSpPr>
          <p:cNvPr id="184" name="Straight Connector 183"/>
          <p:cNvCxnSpPr/>
          <p:nvPr/>
        </p:nvCxnSpPr>
        <p:spPr>
          <a:xfrm>
            <a:off x="7005929" y="3584669"/>
            <a:ext cx="559562"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pic>
        <p:nvPicPr>
          <p:cNvPr id="185"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16615" y="2968788"/>
            <a:ext cx="937485" cy="12434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186" name="Straight Arrow Connector 185"/>
          <p:cNvCxnSpPr>
            <a:endCxn id="191" idx="0"/>
          </p:cNvCxnSpPr>
          <p:nvPr/>
        </p:nvCxnSpPr>
        <p:spPr>
          <a:xfrm>
            <a:off x="7589316" y="3584670"/>
            <a:ext cx="1055815" cy="72844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V="1">
            <a:off x="6698204" y="4495554"/>
            <a:ext cx="0" cy="437177"/>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88" name="Straight Connector 187"/>
          <p:cNvCxnSpPr/>
          <p:nvPr/>
        </p:nvCxnSpPr>
        <p:spPr>
          <a:xfrm flipV="1">
            <a:off x="5726040" y="5270850"/>
            <a:ext cx="758532" cy="0"/>
          </a:xfrm>
          <a:prstGeom prst="line">
            <a:avLst/>
          </a:prstGeom>
          <a:ln w="31750" cap="rnd">
            <a:solidFill>
              <a:schemeClr val="accent1">
                <a:lumMod val="75000"/>
                <a:lumOff val="25000"/>
              </a:schemeClr>
            </a:solidFill>
            <a:headEnd type="oval"/>
          </a:ln>
          <a:effectLst/>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a:off x="7005929" y="5265008"/>
            <a:ext cx="559562" cy="0"/>
          </a:xfrm>
          <a:prstGeom prst="line">
            <a:avLst/>
          </a:prstGeom>
          <a:ln w="31750" cap="rnd">
            <a:solidFill>
              <a:schemeClr val="accent1">
                <a:lumMod val="75000"/>
                <a:lumOff val="25000"/>
              </a:schemeClr>
            </a:solidFill>
            <a:tailEnd type="oval"/>
          </a:ln>
          <a:effectLst/>
        </p:spPr>
        <p:style>
          <a:lnRef idx="2">
            <a:schemeClr val="accent1"/>
          </a:lnRef>
          <a:fillRef idx="0">
            <a:schemeClr val="accent1"/>
          </a:fillRef>
          <a:effectRef idx="1">
            <a:schemeClr val="accent1"/>
          </a:effectRef>
          <a:fontRef idx="minor">
            <a:schemeClr val="tx1"/>
          </a:fontRef>
        </p:style>
      </p:cxnSp>
      <p:pic>
        <p:nvPicPr>
          <p:cNvPr id="19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03284" y="4637922"/>
            <a:ext cx="937485" cy="12434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1" name="Picture 190"/>
          <p:cNvPicPr>
            <a:picLocks noChangeAspect="1"/>
          </p:cNvPicPr>
          <p:nvPr/>
        </p:nvPicPr>
        <p:blipFill>
          <a:blip r:embed="rId9"/>
          <a:stretch>
            <a:fillRect/>
          </a:stretch>
        </p:blipFill>
        <p:spPr>
          <a:xfrm rot="16200000">
            <a:off x="8538640" y="4095504"/>
            <a:ext cx="648195" cy="435215"/>
          </a:xfrm>
          <a:prstGeom prst="rect">
            <a:avLst/>
          </a:prstGeom>
        </p:spPr>
      </p:pic>
      <p:cxnSp>
        <p:nvCxnSpPr>
          <p:cNvPr id="192" name="Straight Arrow Connector 191"/>
          <p:cNvCxnSpPr>
            <a:endCxn id="191" idx="0"/>
          </p:cNvCxnSpPr>
          <p:nvPr/>
        </p:nvCxnSpPr>
        <p:spPr>
          <a:xfrm flipV="1">
            <a:off x="7580025" y="4313112"/>
            <a:ext cx="1065106" cy="95189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93" name="Straight Arrow Connector 192"/>
          <p:cNvCxnSpPr/>
          <p:nvPr/>
        </p:nvCxnSpPr>
        <p:spPr>
          <a:xfrm>
            <a:off x="9080344" y="4313112"/>
            <a:ext cx="1181298"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94" name="Straight Arrow Connector 193"/>
          <p:cNvCxnSpPr/>
          <p:nvPr/>
        </p:nvCxnSpPr>
        <p:spPr>
          <a:xfrm>
            <a:off x="9080345" y="4313112"/>
            <a:ext cx="1185244" cy="285998"/>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95" name="Straight Arrow Connector 194"/>
          <p:cNvCxnSpPr/>
          <p:nvPr/>
        </p:nvCxnSpPr>
        <p:spPr>
          <a:xfrm flipV="1">
            <a:off x="9080345" y="4021280"/>
            <a:ext cx="1142968" cy="29183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96" name="TextBox 195"/>
          <p:cNvSpPr txBox="1"/>
          <p:nvPr/>
        </p:nvSpPr>
        <p:spPr>
          <a:xfrm>
            <a:off x="6705393" y="2691955"/>
            <a:ext cx="1053471"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a:ln>
                  <a:noFill/>
                </a:ln>
                <a:solidFill>
                  <a:schemeClr val="tx1">
                    <a:lumMod val="65000"/>
                    <a:lumOff val="35000"/>
                  </a:schemeClr>
                </a:solidFill>
                <a:effectLst/>
                <a:uLnTx/>
                <a:uFillTx/>
                <a:latin typeface="Arial" panose="020B0604020202020204" pitchFamily="34" charset="0"/>
                <a:cs typeface="Arial" pitchFamily="34" charset="0"/>
              </a:rPr>
              <a:t>MGMT</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sp>
        <p:nvSpPr>
          <p:cNvPr id="197" name="TextBox 196"/>
          <p:cNvSpPr txBox="1"/>
          <p:nvPr/>
        </p:nvSpPr>
        <p:spPr>
          <a:xfrm>
            <a:off x="7443679" y="3237837"/>
            <a:ext cx="1053471"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Trust</a:t>
            </a:r>
          </a:p>
        </p:txBody>
      </p:sp>
      <p:sp>
        <p:nvSpPr>
          <p:cNvPr id="198" name="TextBox 197"/>
          <p:cNvSpPr txBox="1"/>
          <p:nvPr/>
        </p:nvSpPr>
        <p:spPr>
          <a:xfrm>
            <a:off x="5137607" y="2838496"/>
            <a:ext cx="1053471" cy="38536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err="1">
                <a:ln>
                  <a:noFill/>
                </a:ln>
                <a:solidFill>
                  <a:schemeClr val="tx1">
                    <a:lumMod val="65000"/>
                    <a:lumOff val="35000"/>
                  </a:schemeClr>
                </a:solidFill>
                <a:effectLst/>
                <a:uLnTx/>
                <a:uFillTx/>
                <a:latin typeface="Arial" panose="020B0604020202020204" pitchFamily="34" charset="0"/>
                <a:cs typeface="Arial" pitchFamily="34" charset="0"/>
              </a:rPr>
              <a:t>Untrust</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sp>
        <p:nvSpPr>
          <p:cNvPr id="199" name="TextBox 198"/>
          <p:cNvSpPr txBox="1"/>
          <p:nvPr/>
        </p:nvSpPr>
        <p:spPr>
          <a:xfrm>
            <a:off x="8336000" y="4691798"/>
            <a:ext cx="1053471" cy="678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rPr>
              <a:t>Internal LB</a:t>
            </a:r>
          </a:p>
        </p:txBody>
      </p:sp>
      <p:sp>
        <p:nvSpPr>
          <p:cNvPr id="200" name="TextBox 199"/>
          <p:cNvSpPr txBox="1"/>
          <p:nvPr/>
        </p:nvSpPr>
        <p:spPr>
          <a:xfrm>
            <a:off x="3235935" y="4691799"/>
            <a:ext cx="1250976" cy="678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4" b="0" i="0" u="none" strike="noStrike" kern="0" cap="none" spc="0" normalizeH="0" baseline="0" noProof="0">
                <a:ln>
                  <a:noFill/>
                </a:ln>
                <a:solidFill>
                  <a:schemeClr val="tx1">
                    <a:lumMod val="65000"/>
                    <a:lumOff val="35000"/>
                  </a:schemeClr>
                </a:solidFill>
                <a:effectLst/>
                <a:uLnTx/>
                <a:uFillTx/>
                <a:latin typeface="Arial" panose="020B0604020202020204" pitchFamily="34" charset="0"/>
                <a:cs typeface="Arial" pitchFamily="34" charset="0"/>
              </a:rPr>
              <a:t>External LB</a:t>
            </a:r>
            <a:endParaRPr kumimoji="0" lang="en-US" sz="1904"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itchFamily="34" charset="0"/>
            </a:endParaRPr>
          </a:p>
        </p:txBody>
      </p:sp>
      <p:cxnSp>
        <p:nvCxnSpPr>
          <p:cNvPr id="201" name="Straight Arrow Connector 200"/>
          <p:cNvCxnSpPr>
            <a:stCxn id="181" idx="2"/>
          </p:cNvCxnSpPr>
          <p:nvPr/>
        </p:nvCxnSpPr>
        <p:spPr>
          <a:xfrm flipV="1">
            <a:off x="3962218" y="3372301"/>
            <a:ext cx="1763782" cy="821383"/>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02" name="Straight Arrow Connector 201"/>
          <p:cNvCxnSpPr>
            <a:stCxn id="181" idx="2"/>
          </p:cNvCxnSpPr>
          <p:nvPr/>
        </p:nvCxnSpPr>
        <p:spPr>
          <a:xfrm>
            <a:off x="3962218" y="4193683"/>
            <a:ext cx="1763782" cy="107716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88" name="Content Placeholder 4"/>
          <p:cNvSpPr>
            <a:spLocks noGrp="1"/>
          </p:cNvSpPr>
          <p:nvPr>
            <p:ph idx="4294967295"/>
          </p:nvPr>
        </p:nvSpPr>
        <p:spPr>
          <a:xfrm>
            <a:off x="622620" y="947223"/>
            <a:ext cx="10516109" cy="2114388"/>
          </a:xfrm>
        </p:spPr>
        <p:txBody>
          <a:bodyPr>
            <a:normAutofit/>
          </a:bodyPr>
          <a:lstStyle/>
          <a:p>
            <a:pPr marL="388591" indent="-388591"/>
            <a:r>
              <a:rPr lang="en-US" altLang="en-US" sz="2176" dirty="0">
                <a:latin typeface="Arial" panose="020B0604020202020204" pitchFamily="34" charset="0"/>
                <a:cs typeface="Arial" panose="020B0604020202020204" pitchFamily="34" charset="0"/>
              </a:rPr>
              <a:t>Azure Load Balancer: Layer 4 load balancer</a:t>
            </a:r>
          </a:p>
          <a:p>
            <a:pPr marL="388591" indent="-388591"/>
            <a:r>
              <a:rPr lang="en-US" sz="2176" dirty="0">
                <a:latin typeface="Arial" panose="020B0604020202020204" pitchFamily="34" charset="0"/>
                <a:cs typeface="Arial" panose="020B0604020202020204" pitchFamily="34" charset="0"/>
              </a:rPr>
              <a:t>Scale out security for any protocol/application</a:t>
            </a:r>
          </a:p>
        </p:txBody>
      </p:sp>
      <p:grpSp>
        <p:nvGrpSpPr>
          <p:cNvPr id="95" name="Group 94"/>
          <p:cNvGrpSpPr/>
          <p:nvPr/>
        </p:nvGrpSpPr>
        <p:grpSpPr>
          <a:xfrm>
            <a:off x="-10807" y="3269741"/>
            <a:ext cx="1532454" cy="878834"/>
            <a:chOff x="186186" y="2275472"/>
            <a:chExt cx="1126907" cy="646260"/>
          </a:xfrm>
        </p:grpSpPr>
        <p:pic>
          <p:nvPicPr>
            <p:cNvPr id="96" name="Picture 9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14820" y="2275472"/>
              <a:ext cx="483222" cy="483222"/>
            </a:xfrm>
            <a:prstGeom prst="rect">
              <a:avLst/>
            </a:prstGeom>
          </p:spPr>
        </p:pic>
        <p:pic>
          <p:nvPicPr>
            <p:cNvPr id="97" name="Picture 9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829871" y="2438510"/>
              <a:ext cx="483222" cy="483222"/>
            </a:xfrm>
            <a:prstGeom prst="rect">
              <a:avLst/>
            </a:prstGeom>
          </p:spPr>
        </p:pic>
        <p:pic>
          <p:nvPicPr>
            <p:cNvPr id="98" name="Picture 9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86186" y="2428444"/>
              <a:ext cx="483222" cy="483222"/>
            </a:xfrm>
            <a:prstGeom prst="rect">
              <a:avLst/>
            </a:prstGeom>
          </p:spPr>
        </p:pic>
      </p:grpSp>
    </p:spTree>
    <p:extLst>
      <p:ext uri="{BB962C8B-B14F-4D97-AF65-F5344CB8AC3E}">
        <p14:creationId xmlns:p14="http://schemas.microsoft.com/office/powerpoint/2010/main" val="1570687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Deployment Use Cases</a:t>
            </a:r>
          </a:p>
        </p:txBody>
      </p:sp>
      <p:sp>
        <p:nvSpPr>
          <p:cNvPr id="5" name="Text Placeholder 4"/>
          <p:cNvSpPr>
            <a:spLocks noGrp="1"/>
          </p:cNvSpPr>
          <p:nvPr>
            <p:ph type="body" sz="quarter" idx="13"/>
          </p:nvPr>
        </p:nvSpPr>
        <p:spPr/>
        <p:txBody>
          <a:bodyPr/>
          <a:lstStyle/>
          <a:p>
            <a:r>
              <a:rPr lang="en-US" dirty="0"/>
              <a:t>Protect your Azure deployment just as you would your data center</a:t>
            </a:r>
          </a:p>
        </p:txBody>
      </p:sp>
      <p:graphicFrame>
        <p:nvGraphicFramePr>
          <p:cNvPr id="9" name="Table 8"/>
          <p:cNvGraphicFramePr>
            <a:graphicFrameLocks noGrp="1"/>
          </p:cNvGraphicFramePr>
          <p:nvPr>
            <p:extLst/>
          </p:nvPr>
        </p:nvGraphicFramePr>
        <p:xfrm>
          <a:off x="775049" y="4045120"/>
          <a:ext cx="10892847" cy="1943820"/>
        </p:xfrm>
        <a:graphic>
          <a:graphicData uri="http://schemas.openxmlformats.org/drawingml/2006/table">
            <a:tbl>
              <a:tblPr firstRow="1" firstCol="1" bandRow="1">
                <a:tableStyleId>{5C22544A-7EE6-4342-B048-85BDC9FD1C3A}</a:tableStyleId>
              </a:tblPr>
              <a:tblGrid>
                <a:gridCol w="2706810">
                  <a:extLst>
                    <a:ext uri="{9D8B030D-6E8A-4147-A177-3AD203B41FA5}">
                      <a16:colId xmlns:a16="http://schemas.microsoft.com/office/drawing/2014/main" val="20000"/>
                    </a:ext>
                  </a:extLst>
                </a:gridCol>
                <a:gridCol w="2770105">
                  <a:extLst>
                    <a:ext uri="{9D8B030D-6E8A-4147-A177-3AD203B41FA5}">
                      <a16:colId xmlns:a16="http://schemas.microsoft.com/office/drawing/2014/main" val="20001"/>
                    </a:ext>
                  </a:extLst>
                </a:gridCol>
                <a:gridCol w="2707966">
                  <a:extLst>
                    <a:ext uri="{9D8B030D-6E8A-4147-A177-3AD203B41FA5}">
                      <a16:colId xmlns:a16="http://schemas.microsoft.com/office/drawing/2014/main" val="20002"/>
                    </a:ext>
                  </a:extLst>
                </a:gridCol>
                <a:gridCol w="2707966">
                  <a:extLst>
                    <a:ext uri="{9D8B030D-6E8A-4147-A177-3AD203B41FA5}">
                      <a16:colId xmlns:a16="http://schemas.microsoft.com/office/drawing/2014/main" val="20003"/>
                    </a:ext>
                  </a:extLst>
                </a:gridCol>
              </a:tblGrid>
              <a:tr h="625535">
                <a:tc>
                  <a:txBody>
                    <a:bodyPr/>
                    <a:lstStyle/>
                    <a:p>
                      <a:pPr marL="0" marR="0" algn="ctr">
                        <a:lnSpc>
                          <a:spcPts val="1600"/>
                        </a:lnSpc>
                        <a:spcBef>
                          <a:spcPts val="0"/>
                        </a:spcBef>
                        <a:spcAft>
                          <a:spcPts val="0"/>
                        </a:spcAft>
                      </a:pPr>
                      <a:r>
                        <a:rPr lang="en-US" sz="2400" kern="1200" spc="10" baseline="0" dirty="0">
                          <a:solidFill>
                            <a:sysClr val="windowText" lastClr="000000"/>
                          </a:solidFill>
                          <a:effectLst/>
                          <a:latin typeface="Arial" panose="020B0604020202020204" pitchFamily="34" charset="0"/>
                          <a:cs typeface="Arial" panose="020B0604020202020204" pitchFamily="34" charset="0"/>
                        </a:rPr>
                        <a:t>Hybrid</a:t>
                      </a:r>
                      <a:endParaRPr lang="en-US" sz="2200" kern="1200" spc="10" baseline="0" dirty="0">
                        <a:solidFill>
                          <a:sysClr val="windowText" lastClr="000000"/>
                        </a:solidFill>
                        <a:effectLst/>
                        <a:latin typeface="Arial" panose="020B0604020202020204" pitchFamily="34" charset="0"/>
                        <a:ea typeface="MS Mincho" panose="02020609040205080304" pitchFamily="49" charset="-128"/>
                        <a:cs typeface="Arial" panose="020B0604020202020204" pitchFamily="34" charset="0"/>
                      </a:endParaRP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ts val="1600"/>
                        </a:lnSpc>
                        <a:spcBef>
                          <a:spcPts val="0"/>
                        </a:spcBef>
                        <a:spcAft>
                          <a:spcPts val="0"/>
                        </a:spcAft>
                      </a:pPr>
                      <a:r>
                        <a:rPr lang="en-US" sz="2400" kern="1200" spc="10" baseline="0" dirty="0">
                          <a:solidFill>
                            <a:sysClr val="windowText" lastClr="000000"/>
                          </a:solidFill>
                          <a:effectLst/>
                          <a:latin typeface="Arial" panose="020B0604020202020204" pitchFamily="34" charset="0"/>
                          <a:cs typeface="Arial" panose="020B0604020202020204" pitchFamily="34" charset="0"/>
                        </a:rPr>
                        <a:t>Segmentation</a:t>
                      </a:r>
                      <a:endParaRPr lang="en-US" sz="2200" kern="1200" spc="10" baseline="0" dirty="0">
                        <a:solidFill>
                          <a:sysClr val="windowText" lastClr="000000"/>
                        </a:solidFill>
                        <a:effectLst/>
                        <a:latin typeface="Arial" panose="020B0604020202020204" pitchFamily="34" charset="0"/>
                        <a:ea typeface="MS Mincho" panose="02020609040205080304" pitchFamily="49" charset="-128"/>
                        <a:cs typeface="Arial" panose="020B0604020202020204" pitchFamily="34" charset="0"/>
                      </a:endParaRP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ts val="1600"/>
                        </a:lnSpc>
                        <a:spcBef>
                          <a:spcPts val="0"/>
                        </a:spcBef>
                        <a:spcAft>
                          <a:spcPts val="0"/>
                        </a:spcAft>
                      </a:pPr>
                      <a:r>
                        <a:rPr lang="en-US" sz="2400" kern="1200" spc="10" baseline="0" dirty="0">
                          <a:solidFill>
                            <a:sysClr val="windowText" lastClr="000000"/>
                          </a:solidFill>
                          <a:effectLst/>
                          <a:latin typeface="Arial" panose="020B0604020202020204" pitchFamily="34" charset="0"/>
                          <a:cs typeface="Arial" panose="020B0604020202020204" pitchFamily="34" charset="0"/>
                        </a:rPr>
                        <a:t>Internet Gateway</a:t>
                      </a:r>
                      <a:endParaRPr lang="en-US" sz="2200" kern="1200" spc="10" baseline="0" dirty="0">
                        <a:solidFill>
                          <a:sysClr val="windowText" lastClr="000000"/>
                        </a:solidFill>
                        <a:effectLst/>
                        <a:latin typeface="Arial" panose="020B0604020202020204" pitchFamily="34" charset="0"/>
                        <a:ea typeface="MS Mincho" panose="02020609040205080304" pitchFamily="49" charset="-128"/>
                        <a:cs typeface="Arial" panose="020B0604020202020204" pitchFamily="34" charset="0"/>
                      </a:endParaRP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ts val="1600"/>
                        </a:lnSpc>
                        <a:spcBef>
                          <a:spcPts val="0"/>
                        </a:spcBef>
                        <a:spcAft>
                          <a:spcPts val="0"/>
                        </a:spcAft>
                      </a:pPr>
                      <a:r>
                        <a:rPr lang="en-US" sz="2400" kern="1200" spc="10" baseline="0" dirty="0">
                          <a:solidFill>
                            <a:sysClr val="windowText" lastClr="000000"/>
                          </a:solidFill>
                          <a:effectLst/>
                          <a:latin typeface="Arial" panose="020B0604020202020204" pitchFamily="34" charset="0"/>
                          <a:cs typeface="Arial" panose="020B0604020202020204" pitchFamily="34" charset="0"/>
                        </a:rPr>
                        <a:t>Remote Access</a:t>
                      </a:r>
                      <a:endParaRPr lang="en-US" sz="2200" kern="1200" spc="10" baseline="0" dirty="0">
                        <a:solidFill>
                          <a:sysClr val="windowText" lastClr="000000"/>
                        </a:solidFill>
                        <a:effectLst/>
                        <a:latin typeface="Arial" panose="020B0604020202020204" pitchFamily="34" charset="0"/>
                        <a:ea typeface="MS Mincho" panose="02020609040205080304" pitchFamily="49" charset="-128"/>
                        <a:cs typeface="Arial" panose="020B0604020202020204" pitchFamily="34" charset="0"/>
                      </a:endParaRP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318285">
                <a:tc>
                  <a:txBody>
                    <a:bodyPr/>
                    <a:lstStyle/>
                    <a:p>
                      <a:pPr marL="0" marR="0" algn="ctr">
                        <a:lnSpc>
                          <a:spcPts val="1400"/>
                        </a:lnSpc>
                        <a:spcBef>
                          <a:spcPts val="0"/>
                        </a:spcBef>
                        <a:spcAft>
                          <a:spcPts val="0"/>
                        </a:spcAft>
                      </a:pPr>
                      <a:r>
                        <a:rPr lang="en-US" sz="1600" b="0" kern="1200" spc="10" baseline="0" dirty="0">
                          <a:solidFill>
                            <a:sysClr val="windowText" lastClr="000000"/>
                          </a:solidFill>
                          <a:effectLst/>
                          <a:latin typeface="Arial" panose="020B0604020202020204" pitchFamily="34" charset="0"/>
                          <a:cs typeface="Arial" panose="020B0604020202020204" pitchFamily="34" charset="0"/>
                        </a:rPr>
                        <a:t>Securely deploy applications in your data center or in the cloud</a:t>
                      </a:r>
                      <a:endParaRPr lang="en-US" sz="1600" b="0" kern="1200" spc="10" baseline="0" dirty="0">
                        <a:solidFill>
                          <a:sysClr val="windowText" lastClr="000000"/>
                        </a:solidFill>
                        <a:effectLst/>
                        <a:latin typeface="Arial" panose="020B0604020202020204" pitchFamily="34" charset="0"/>
                        <a:ea typeface="MS Mincho" panose="02020609040205080304" pitchFamily="49" charset="-128"/>
                        <a:cs typeface="Arial" panose="020B0604020202020204" pitchFamily="34" charset="0"/>
                      </a:endParaRP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ts val="1400"/>
                        </a:lnSpc>
                        <a:spcBef>
                          <a:spcPts val="0"/>
                        </a:spcBef>
                        <a:spcAft>
                          <a:spcPts val="0"/>
                        </a:spcAft>
                      </a:pPr>
                      <a:r>
                        <a:rPr lang="en-US" sz="1600" b="0" kern="1200" spc="10" baseline="0" dirty="0">
                          <a:solidFill>
                            <a:sysClr val="windowText" lastClr="000000"/>
                          </a:solidFill>
                          <a:effectLst/>
                          <a:latin typeface="Arial" panose="020B0604020202020204" pitchFamily="34" charset="0"/>
                          <a:cs typeface="Arial" panose="020B0604020202020204" pitchFamily="34" charset="0"/>
                        </a:rPr>
                        <a:t>Separate data and applications for compliance and security </a:t>
                      </a:r>
                      <a:endParaRPr lang="en-US" sz="1600" b="0" kern="1200" spc="10" baseline="0" dirty="0">
                        <a:solidFill>
                          <a:sysClr val="windowText" lastClr="000000"/>
                        </a:solidFill>
                        <a:effectLst/>
                        <a:latin typeface="Arial" panose="020B0604020202020204" pitchFamily="34" charset="0"/>
                        <a:ea typeface="MS Mincho" panose="02020609040205080304" pitchFamily="49" charset="-128"/>
                        <a:cs typeface="Arial" panose="020B0604020202020204" pitchFamily="34" charset="0"/>
                      </a:endParaRP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ts val="1400"/>
                        </a:lnSpc>
                        <a:spcBef>
                          <a:spcPts val="0"/>
                        </a:spcBef>
                        <a:spcAft>
                          <a:spcPts val="0"/>
                        </a:spcAft>
                      </a:pPr>
                      <a:r>
                        <a:rPr lang="en-US" sz="1600" b="0" kern="1200" spc="10" baseline="0" dirty="0">
                          <a:solidFill>
                            <a:sysClr val="windowText" lastClr="000000"/>
                          </a:solidFill>
                          <a:effectLst/>
                          <a:latin typeface="Arial" panose="020B0604020202020204" pitchFamily="34" charset="0"/>
                          <a:cs typeface="Arial" panose="020B0604020202020204" pitchFamily="34" charset="0"/>
                        </a:rPr>
                        <a:t>Protect Internet facing applications </a:t>
                      </a:r>
                    </a:p>
                    <a:p>
                      <a:pPr marL="0" marR="0" algn="ctr">
                        <a:lnSpc>
                          <a:spcPts val="1400"/>
                        </a:lnSpc>
                        <a:spcBef>
                          <a:spcPts val="0"/>
                        </a:spcBef>
                        <a:spcAft>
                          <a:spcPts val="0"/>
                        </a:spcAft>
                      </a:pPr>
                      <a:endParaRPr lang="en-US" sz="1600" b="0" kern="1200" spc="10" baseline="0" dirty="0">
                        <a:solidFill>
                          <a:sysClr val="windowText" lastClr="000000"/>
                        </a:solidFill>
                        <a:effectLst/>
                        <a:latin typeface="Arial" panose="020B0604020202020204" pitchFamily="34" charset="0"/>
                        <a:ea typeface="MS Mincho" panose="02020609040205080304" pitchFamily="49" charset="-128"/>
                        <a:cs typeface="Arial" panose="020B0604020202020204" pitchFamily="34" charset="0"/>
                      </a:endParaRP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ts val="1400"/>
                        </a:lnSpc>
                        <a:spcBef>
                          <a:spcPts val="0"/>
                        </a:spcBef>
                        <a:spcAft>
                          <a:spcPts val="0"/>
                        </a:spcAft>
                      </a:pPr>
                      <a:r>
                        <a:rPr lang="en-US" sz="1600" b="0" kern="1200" spc="10" baseline="0" dirty="0">
                          <a:solidFill>
                            <a:sysClr val="windowText" lastClr="000000"/>
                          </a:solidFill>
                          <a:effectLst/>
                          <a:latin typeface="Arial" panose="020B0604020202020204" pitchFamily="34" charset="0"/>
                          <a:cs typeface="Arial" panose="020B0604020202020204" pitchFamily="34" charset="0"/>
                        </a:rPr>
                        <a:t>Security consistency for your network, your cloud, and your devices</a:t>
                      </a:r>
                    </a:p>
                  </a:txBody>
                  <a:tcPr marL="93260" marR="9326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cxnSp>
        <p:nvCxnSpPr>
          <p:cNvPr id="11" name="Straight Connector 10"/>
          <p:cNvCxnSpPr/>
          <p:nvPr/>
        </p:nvCxnSpPr>
        <p:spPr>
          <a:xfrm flipH="1">
            <a:off x="521116" y="3778771"/>
            <a:ext cx="285998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3664386" y="3778771"/>
            <a:ext cx="2339863"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16" name="Group 15"/>
          <p:cNvGrpSpPr/>
          <p:nvPr/>
        </p:nvGrpSpPr>
        <p:grpSpPr>
          <a:xfrm>
            <a:off x="3971961" y="2134041"/>
            <a:ext cx="1829171" cy="1253810"/>
            <a:chOff x="3648074" y="3290640"/>
            <a:chExt cx="1251775" cy="822960"/>
          </a:xfrm>
        </p:grpSpPr>
        <p:pic>
          <p:nvPicPr>
            <p:cNvPr id="17" name="Picture 16"/>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t="17044" b="17792"/>
            <a:stretch/>
          </p:blipFill>
          <p:spPr>
            <a:xfrm>
              <a:off x="3758742" y="3290640"/>
              <a:ext cx="1122846" cy="822960"/>
            </a:xfrm>
            <a:prstGeom prst="rect">
              <a:avLst/>
            </a:prstGeom>
          </p:spPr>
        </p:pic>
        <p:pic>
          <p:nvPicPr>
            <p:cNvPr id="21" name="Picture 20" descr="Web App (was Website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8413" y="3425828"/>
              <a:ext cx="282306" cy="282306"/>
            </a:xfrm>
            <a:prstGeom prst="rect">
              <a:avLst/>
            </a:prstGeom>
          </p:spPr>
        </p:pic>
        <p:pic>
          <p:nvPicPr>
            <p:cNvPr id="22" name="Picture 21" descr="MySQL databas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5492" y="3766468"/>
              <a:ext cx="282306" cy="282306"/>
            </a:xfrm>
            <a:prstGeom prst="rect">
              <a:avLst/>
            </a:prstGeom>
          </p:spPr>
        </p:pic>
        <p:pic>
          <p:nvPicPr>
            <p:cNvPr id="23" name="Picture 22"/>
            <p:cNvPicPr>
              <a:picLocks noChangeAspect="1"/>
            </p:cNvPicPr>
            <p:nvPr/>
          </p:nvPicPr>
          <p:blipFill rotWithShape="1">
            <a:blip r:embed="rId6"/>
            <a:srcRect l="20609" t="31" r="20266" b="54461"/>
            <a:stretch/>
          </p:blipFill>
          <p:spPr>
            <a:xfrm>
              <a:off x="4525502" y="3425828"/>
              <a:ext cx="374347" cy="248329"/>
            </a:xfrm>
            <a:prstGeom prst="rect">
              <a:avLst/>
            </a:prstGeom>
          </p:spPr>
        </p:pic>
        <p:cxnSp>
          <p:nvCxnSpPr>
            <p:cNvPr id="24" name="Elbow Connector 23"/>
            <p:cNvCxnSpPr/>
            <p:nvPr/>
          </p:nvCxnSpPr>
          <p:spPr>
            <a:xfrm>
              <a:off x="3823050" y="3765727"/>
              <a:ext cx="365760" cy="137160"/>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25" name="Elbow Connector 24"/>
            <p:cNvCxnSpPr/>
            <p:nvPr/>
          </p:nvCxnSpPr>
          <p:spPr>
            <a:xfrm flipV="1">
              <a:off x="3823050" y="3541953"/>
              <a:ext cx="365760" cy="137160"/>
            </a:xfrm>
            <a:prstGeom prst="bentConnector3">
              <a:avLst/>
            </a:prstGeom>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7"/>
            <a:stretch>
              <a:fillRect/>
            </a:stretch>
          </p:blipFill>
          <p:spPr>
            <a:xfrm>
              <a:off x="3648074" y="3502394"/>
              <a:ext cx="291351" cy="411480"/>
            </a:xfrm>
            <a:prstGeom prst="rect">
              <a:avLst/>
            </a:prstGeom>
          </p:spPr>
        </p:pic>
      </p:grpSp>
      <p:grpSp>
        <p:nvGrpSpPr>
          <p:cNvPr id="27" name="Group 26"/>
          <p:cNvGrpSpPr/>
          <p:nvPr/>
        </p:nvGrpSpPr>
        <p:grpSpPr>
          <a:xfrm>
            <a:off x="892939" y="1905137"/>
            <a:ext cx="2252895" cy="1711618"/>
            <a:chOff x="4912039" y="1750187"/>
            <a:chExt cx="1656691" cy="1258657"/>
          </a:xfrm>
        </p:grpSpPr>
        <p:pic>
          <p:nvPicPr>
            <p:cNvPr id="28" name="Picture 27"/>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t="17044" b="17792"/>
            <a:stretch/>
          </p:blipFill>
          <p:spPr>
            <a:xfrm>
              <a:off x="5510958" y="1750187"/>
              <a:ext cx="1057772" cy="775266"/>
            </a:xfrm>
            <a:prstGeom prst="rect">
              <a:avLst/>
            </a:prstGeom>
          </p:spPr>
        </p:pic>
        <p:pic>
          <p:nvPicPr>
            <p:cNvPr id="29" name="Picture 28" descr="Web App (was Website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0730" y="2106531"/>
              <a:ext cx="282306" cy="282306"/>
            </a:xfrm>
            <a:prstGeom prst="rect">
              <a:avLst/>
            </a:prstGeom>
          </p:spPr>
        </p:pic>
        <p:pic>
          <p:nvPicPr>
            <p:cNvPr id="30" name="Picture 29"/>
            <p:cNvPicPr>
              <a:picLocks noChangeAspect="1"/>
            </p:cNvPicPr>
            <p:nvPr/>
          </p:nvPicPr>
          <p:blipFill rotWithShape="1">
            <a:blip r:embed="rId6"/>
            <a:srcRect l="20609" t="31" r="20266" b="54461"/>
            <a:stretch/>
          </p:blipFill>
          <p:spPr>
            <a:xfrm>
              <a:off x="6166351" y="1806347"/>
              <a:ext cx="374347" cy="248329"/>
            </a:xfrm>
            <a:prstGeom prst="rect">
              <a:avLst/>
            </a:prstGeom>
          </p:spPr>
        </p:pic>
        <p:pic>
          <p:nvPicPr>
            <p:cNvPr id="31" name="Picture 30" descr="MySQL databas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3056" y="1860515"/>
              <a:ext cx="282306" cy="282306"/>
            </a:xfrm>
            <a:prstGeom prst="rect">
              <a:avLst/>
            </a:prstGeom>
          </p:spPr>
        </p:pic>
        <p:cxnSp>
          <p:nvCxnSpPr>
            <p:cNvPr id="32" name="Curved Connector 31"/>
            <p:cNvCxnSpPr/>
            <p:nvPr/>
          </p:nvCxnSpPr>
          <p:spPr>
            <a:xfrm rot="5400000" flipH="1" flipV="1">
              <a:off x="5307017" y="2311665"/>
              <a:ext cx="382583" cy="338959"/>
            </a:xfrm>
            <a:prstGeom prst="curvedConnector3">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12039" y="2359670"/>
              <a:ext cx="649174" cy="649174"/>
            </a:xfrm>
            <a:prstGeom prst="rect">
              <a:avLst/>
            </a:prstGeom>
          </p:spPr>
        </p:pic>
        <p:pic>
          <p:nvPicPr>
            <p:cNvPr id="34" name="Picture 33"/>
            <p:cNvPicPr>
              <a:picLocks noChangeAspect="1"/>
            </p:cNvPicPr>
            <p:nvPr/>
          </p:nvPicPr>
          <p:blipFill>
            <a:blip r:embed="rId7"/>
            <a:stretch>
              <a:fillRect/>
            </a:stretch>
          </p:blipFill>
          <p:spPr>
            <a:xfrm>
              <a:off x="5478421" y="2027454"/>
              <a:ext cx="291351" cy="411480"/>
            </a:xfrm>
            <a:prstGeom prst="rect">
              <a:avLst/>
            </a:prstGeom>
          </p:spPr>
        </p:pic>
      </p:grpSp>
      <p:grpSp>
        <p:nvGrpSpPr>
          <p:cNvPr id="35" name="Group 34"/>
          <p:cNvGrpSpPr/>
          <p:nvPr/>
        </p:nvGrpSpPr>
        <p:grpSpPr>
          <a:xfrm>
            <a:off x="9508517" y="1992941"/>
            <a:ext cx="1722141" cy="1536009"/>
            <a:chOff x="1212965" y="2162416"/>
            <a:chExt cx="1266395" cy="1129521"/>
          </a:xfrm>
        </p:grpSpPr>
        <p:sp>
          <p:nvSpPr>
            <p:cNvPr id="36" name="Oval 35"/>
            <p:cNvSpPr/>
            <p:nvPr/>
          </p:nvSpPr>
          <p:spPr>
            <a:xfrm>
              <a:off x="1583199" y="2574393"/>
              <a:ext cx="631537" cy="663306"/>
            </a:xfrm>
            <a:prstGeom prst="ellipse">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err="1">
                <a:ln>
                  <a:noFill/>
                </a:ln>
                <a:solidFill>
                  <a:sysClr val="windowText" lastClr="000000"/>
                </a:solidFill>
                <a:effectLst/>
                <a:uLnTx/>
                <a:uFillTx/>
                <a:latin typeface="Arial" pitchFamily="34" charset="0"/>
                <a:cs typeface="Arial" pitchFamily="34" charset="0"/>
              </a:endParaRPr>
            </a:p>
          </p:txBody>
        </p:sp>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12965" y="2624284"/>
              <a:ext cx="649174" cy="649174"/>
            </a:xfrm>
            <a:prstGeom prst="rect">
              <a:avLst/>
            </a:prstGeom>
          </p:spPr>
        </p:pic>
        <p:grpSp>
          <p:nvGrpSpPr>
            <p:cNvPr id="38" name="Group 37"/>
            <p:cNvGrpSpPr/>
            <p:nvPr/>
          </p:nvGrpSpPr>
          <p:grpSpPr>
            <a:xfrm>
              <a:off x="1946438" y="2760214"/>
              <a:ext cx="532922" cy="531723"/>
              <a:chOff x="2113033" y="1926957"/>
              <a:chExt cx="647796" cy="645398"/>
            </a:xfrm>
          </p:grpSpPr>
          <p:pic>
            <p:nvPicPr>
              <p:cNvPr id="42" name="Picture 4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42781" y="1926957"/>
                <a:ext cx="418048" cy="418048"/>
              </a:xfrm>
              <a:prstGeom prst="rect">
                <a:avLst/>
              </a:prstGeom>
            </p:spPr>
          </p:pic>
          <p:pic>
            <p:nvPicPr>
              <p:cNvPr id="43" name="Picture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27907" y="2040632"/>
                <a:ext cx="418048" cy="418048"/>
              </a:xfrm>
              <a:prstGeom prst="rect">
                <a:avLst/>
              </a:prstGeom>
            </p:spPr>
          </p:pic>
          <p:pic>
            <p:nvPicPr>
              <p:cNvPr id="44" name="Picture 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13033" y="2154307"/>
                <a:ext cx="418048" cy="418048"/>
              </a:xfrm>
              <a:prstGeom prst="rect">
                <a:avLst/>
              </a:prstGeom>
            </p:spPr>
          </p:pic>
        </p:grpSp>
        <p:pic>
          <p:nvPicPr>
            <p:cNvPr id="39" name="Picture 38"/>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t="17044"/>
            <a:stretch/>
          </p:blipFill>
          <p:spPr>
            <a:xfrm>
              <a:off x="1568078" y="2193484"/>
              <a:ext cx="815717" cy="676681"/>
            </a:xfrm>
            <a:prstGeom prst="rect">
              <a:avLst/>
            </a:prstGeom>
          </p:spPr>
        </p:pic>
        <p:pic>
          <p:nvPicPr>
            <p:cNvPr id="40" name="Picture 39"/>
            <p:cNvPicPr>
              <a:picLocks noChangeAspect="1"/>
            </p:cNvPicPr>
            <p:nvPr/>
          </p:nvPicPr>
          <p:blipFill rotWithShape="1">
            <a:blip r:embed="rId6"/>
            <a:srcRect l="20609" t="31" r="20266" b="54461"/>
            <a:stretch/>
          </p:blipFill>
          <p:spPr>
            <a:xfrm>
              <a:off x="1938814" y="2162416"/>
              <a:ext cx="374347" cy="248329"/>
            </a:xfrm>
            <a:prstGeom prst="rect">
              <a:avLst/>
            </a:prstGeom>
          </p:spPr>
        </p:pic>
        <p:pic>
          <p:nvPicPr>
            <p:cNvPr id="41" name="Picture 40"/>
            <p:cNvPicPr>
              <a:picLocks noChangeAspect="1"/>
            </p:cNvPicPr>
            <p:nvPr/>
          </p:nvPicPr>
          <p:blipFill>
            <a:blip r:embed="rId7"/>
            <a:stretch>
              <a:fillRect/>
            </a:stretch>
          </p:blipFill>
          <p:spPr>
            <a:xfrm>
              <a:off x="1631142" y="2284083"/>
              <a:ext cx="291351" cy="411480"/>
            </a:xfrm>
            <a:prstGeom prst="rect">
              <a:avLst/>
            </a:prstGeom>
          </p:spPr>
        </p:pic>
      </p:grpSp>
      <p:grpSp>
        <p:nvGrpSpPr>
          <p:cNvPr id="45" name="Group 44"/>
          <p:cNvGrpSpPr/>
          <p:nvPr/>
        </p:nvGrpSpPr>
        <p:grpSpPr>
          <a:xfrm>
            <a:off x="6432206" y="2136185"/>
            <a:ext cx="2253953" cy="1249521"/>
            <a:chOff x="5538891" y="3173436"/>
            <a:chExt cx="1657469" cy="918849"/>
          </a:xfrm>
        </p:grpSpPr>
        <p:pic>
          <p:nvPicPr>
            <p:cNvPr id="46" name="Picture 4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37336" y="3765727"/>
              <a:ext cx="326558" cy="326558"/>
            </a:xfrm>
            <a:prstGeom prst="rect">
              <a:avLst/>
            </a:prstGeom>
          </p:spPr>
        </p:pic>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16061" y="3330011"/>
              <a:ext cx="276360" cy="276360"/>
            </a:xfrm>
            <a:prstGeom prst="rect">
              <a:avLst/>
            </a:prstGeom>
          </p:spPr>
        </p:pic>
        <p:pic>
          <p:nvPicPr>
            <p:cNvPr id="48" name="Picture 47"/>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t="17044" b="17792"/>
            <a:stretch/>
          </p:blipFill>
          <p:spPr>
            <a:xfrm>
              <a:off x="6055253" y="3173436"/>
              <a:ext cx="1122846" cy="822960"/>
            </a:xfrm>
            <a:prstGeom prst="rect">
              <a:avLst/>
            </a:prstGeom>
          </p:spPr>
        </p:pic>
        <p:pic>
          <p:nvPicPr>
            <p:cNvPr id="49" name="Picture 48" descr="Web App (was Website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913" y="3585159"/>
              <a:ext cx="282306" cy="282306"/>
            </a:xfrm>
            <a:prstGeom prst="rect">
              <a:avLst/>
            </a:prstGeom>
          </p:spPr>
        </p:pic>
        <p:pic>
          <p:nvPicPr>
            <p:cNvPr id="50" name="Picture 49"/>
            <p:cNvPicPr>
              <a:picLocks noChangeAspect="1"/>
            </p:cNvPicPr>
            <p:nvPr/>
          </p:nvPicPr>
          <p:blipFill rotWithShape="1">
            <a:blip r:embed="rId6"/>
            <a:srcRect l="20609" t="31" r="20266" b="54461"/>
            <a:stretch/>
          </p:blipFill>
          <p:spPr>
            <a:xfrm>
              <a:off x="6822013" y="3308624"/>
              <a:ext cx="374347" cy="248329"/>
            </a:xfrm>
            <a:prstGeom prst="rect">
              <a:avLst/>
            </a:prstGeom>
          </p:spPr>
        </p:pic>
        <p:cxnSp>
          <p:nvCxnSpPr>
            <p:cNvPr id="51" name="Curved Connector 50"/>
            <p:cNvCxnSpPr/>
            <p:nvPr/>
          </p:nvCxnSpPr>
          <p:spPr>
            <a:xfrm rot="5400000" flipH="1" flipV="1">
              <a:off x="5991590" y="3464530"/>
              <a:ext cx="548640" cy="548640"/>
            </a:xfrm>
            <a:prstGeom prst="curvedConnector3">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7"/>
            <a:stretch>
              <a:fillRect/>
            </a:stretch>
          </p:blipFill>
          <p:spPr>
            <a:xfrm>
              <a:off x="5984000" y="3440371"/>
              <a:ext cx="291351" cy="411480"/>
            </a:xfrm>
            <a:prstGeom prst="rect">
              <a:avLst/>
            </a:prstGeom>
          </p:spPr>
        </p:pic>
        <p:pic>
          <p:nvPicPr>
            <p:cNvPr id="53" name="Picture 5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538891" y="3516158"/>
              <a:ext cx="240874" cy="240874"/>
            </a:xfrm>
            <a:prstGeom prst="rect">
              <a:avLst/>
            </a:prstGeom>
          </p:spPr>
        </p:pic>
        <p:pic>
          <p:nvPicPr>
            <p:cNvPr id="54" name="Picture 53" descr="MySQL databas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1420" y="3276079"/>
              <a:ext cx="282306" cy="282306"/>
            </a:xfrm>
            <a:prstGeom prst="rect">
              <a:avLst/>
            </a:prstGeom>
          </p:spPr>
        </p:pic>
      </p:grpSp>
      <p:cxnSp>
        <p:nvCxnSpPr>
          <p:cNvPr id="56" name="Straight Connector 55"/>
          <p:cNvCxnSpPr/>
          <p:nvPr/>
        </p:nvCxnSpPr>
        <p:spPr>
          <a:xfrm flipH="1">
            <a:off x="6347377" y="3778771"/>
            <a:ext cx="23398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H="1">
            <a:off x="9030366" y="3778771"/>
            <a:ext cx="285998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V="1">
            <a:off x="3560294" y="2325603"/>
            <a:ext cx="0" cy="2238248"/>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V="1">
            <a:off x="6185452" y="2263048"/>
            <a:ext cx="0" cy="2238248"/>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V="1">
            <a:off x="8858803" y="2325603"/>
            <a:ext cx="0" cy="223824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26279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ExpressRoute</a:t>
            </a:r>
          </a:p>
        </p:txBody>
      </p:sp>
    </p:spTree>
    <p:extLst>
      <p:ext uri="{BB962C8B-B14F-4D97-AF65-F5344CB8AC3E}">
        <p14:creationId xmlns:p14="http://schemas.microsoft.com/office/powerpoint/2010/main" val="2095092958"/>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539"/>
          <p:cNvSpPr>
            <a:spLocks noChangeAspect="1"/>
          </p:cNvSpPr>
          <p:nvPr/>
        </p:nvSpPr>
        <p:spPr bwMode="auto">
          <a:xfrm>
            <a:off x="9205989" y="5116256"/>
            <a:ext cx="2892388" cy="158971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2"/>
          </a:solidFill>
          <a:ln w="28575">
            <a:solidFill>
              <a:srgbClr val="00BCF2"/>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prstClr val="black"/>
              </a:solidFill>
              <a:effectLst/>
              <a:uLnTx/>
              <a:uFillTx/>
              <a:ea typeface="MS PGothic" pitchFamily="34" charset="-128"/>
            </a:endParaRPr>
          </a:p>
        </p:txBody>
      </p:sp>
      <p:sp>
        <p:nvSpPr>
          <p:cNvPr id="72" name="Freeform 539"/>
          <p:cNvSpPr>
            <a:spLocks noChangeAspect="1"/>
          </p:cNvSpPr>
          <p:nvPr/>
        </p:nvSpPr>
        <p:spPr bwMode="auto">
          <a:xfrm>
            <a:off x="9205989" y="3141823"/>
            <a:ext cx="2892388" cy="158971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2"/>
          </a:solidFill>
          <a:ln w="28575">
            <a:solidFill>
              <a:srgbClr val="002050"/>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prstClr val="black"/>
              </a:solidFill>
              <a:effectLst/>
              <a:uLnTx/>
              <a:uFillTx/>
              <a:ea typeface="MS PGothic" pitchFamily="34" charset="-128"/>
            </a:endParaRPr>
          </a:p>
        </p:txBody>
      </p:sp>
      <p:sp>
        <p:nvSpPr>
          <p:cNvPr id="71" name="Freeform 539"/>
          <p:cNvSpPr>
            <a:spLocks noChangeAspect="1"/>
          </p:cNvSpPr>
          <p:nvPr/>
        </p:nvSpPr>
        <p:spPr bwMode="auto">
          <a:xfrm>
            <a:off x="9273635" y="1167391"/>
            <a:ext cx="2892388" cy="158971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2"/>
          </a:solidFill>
          <a:ln w="28575">
            <a:solidFill>
              <a:schemeClr val="tx2"/>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prstClr val="black"/>
              </a:solidFill>
              <a:effectLst/>
              <a:uLnTx/>
              <a:uFillTx/>
              <a:ea typeface="MS PGothic" pitchFamily="34" charset="-128"/>
            </a:endParaRPr>
          </a:p>
        </p:txBody>
      </p:sp>
      <p:sp>
        <p:nvSpPr>
          <p:cNvPr id="67" name="Rectangle 66"/>
          <p:cNvSpPr/>
          <p:nvPr/>
        </p:nvSpPr>
        <p:spPr bwMode="auto">
          <a:xfrm>
            <a:off x="472522" y="5291218"/>
            <a:ext cx="6462795" cy="1400866"/>
          </a:xfrm>
          <a:prstGeom prst="rect">
            <a:avLst/>
          </a:prstGeom>
          <a:solidFill>
            <a:schemeClr val="accent4">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marL="0" marR="0" lvl="0" indent="0" algn="ctr" defTabSz="932379"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Title 6"/>
          <p:cNvSpPr>
            <a:spLocks noGrp="1"/>
          </p:cNvSpPr>
          <p:nvPr>
            <p:ph type="title"/>
          </p:nvPr>
        </p:nvSpPr>
        <p:spPr/>
        <p:txBody>
          <a:bodyPr vert="horz" wrap="square" lIns="146304" tIns="91440" rIns="146304" bIns="91440" rtlCol="0" anchor="t">
            <a:noAutofit/>
          </a:bodyPr>
          <a:lstStyle/>
          <a:p>
            <a:r>
              <a:rPr lang="en-US" sz="4400" spc="0" dirty="0"/>
              <a:t>ExpressRoute</a:t>
            </a:r>
          </a:p>
        </p:txBody>
      </p:sp>
      <p:sp>
        <p:nvSpPr>
          <p:cNvPr id="11" name="Rectangle 10"/>
          <p:cNvSpPr/>
          <p:nvPr/>
        </p:nvSpPr>
        <p:spPr bwMode="auto">
          <a:xfrm>
            <a:off x="2811365" y="3924526"/>
            <a:ext cx="757674" cy="380951"/>
          </a:xfrm>
          <a:prstGeom prst="rect">
            <a:avLst/>
          </a:prstGeom>
          <a:solidFill>
            <a:srgbClr val="002050"/>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grpSp>
        <p:nvGrpSpPr>
          <p:cNvPr id="17" name="Group 3"/>
          <p:cNvGrpSpPr/>
          <p:nvPr/>
        </p:nvGrpSpPr>
        <p:grpSpPr bwMode="auto">
          <a:xfrm>
            <a:off x="4837191" y="3502779"/>
            <a:ext cx="2369071" cy="1166470"/>
            <a:chOff x="3395786" y="2808813"/>
            <a:chExt cx="1804440" cy="795380"/>
          </a:xfrm>
          <a:solidFill>
            <a:srgbClr val="FFFFFF"/>
          </a:solidFill>
        </p:grpSpPr>
        <p:grpSp>
          <p:nvGrpSpPr>
            <p:cNvPr id="57" name="Group 4"/>
            <p:cNvGrpSpPr/>
            <p:nvPr/>
          </p:nvGrpSpPr>
          <p:grpSpPr>
            <a:xfrm>
              <a:off x="3395786" y="2808813"/>
              <a:ext cx="1804440" cy="795380"/>
              <a:chOff x="4693625" y="3254335"/>
              <a:chExt cx="3048918" cy="1308192"/>
            </a:xfrm>
            <a:grpFill/>
          </p:grpSpPr>
          <p:sp>
            <p:nvSpPr>
              <p:cNvPr id="59" name="Rectangle 8"/>
              <p:cNvSpPr/>
              <p:nvPr/>
            </p:nvSpPr>
            <p:spPr bwMode="auto">
              <a:xfrm>
                <a:off x="4951865" y="3254339"/>
                <a:ext cx="2514600" cy="1308188"/>
              </a:xfrm>
              <a:prstGeom prst="rect">
                <a:avLst/>
              </a:prstGeom>
              <a:solidFill>
                <a:schemeClr val="accent2"/>
              </a:solidFill>
              <a:ln w="38100" cap="flat" cmpd="sng" algn="ctr">
                <a:solidFill>
                  <a:schemeClr val="accent2"/>
                </a:solid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60" name="Oval 18"/>
              <p:cNvSpPr/>
              <p:nvPr/>
            </p:nvSpPr>
            <p:spPr bwMode="auto">
              <a:xfrm>
                <a:off x="4693625" y="3254335"/>
                <a:ext cx="553285" cy="1308186"/>
              </a:xfrm>
              <a:prstGeom prst="ellipse">
                <a:avLst/>
              </a:prstGeom>
              <a:grpFill/>
              <a:ln w="38100" cap="flat" cmpd="sng" algn="ctr">
                <a:solidFill>
                  <a:schemeClr val="accent2"/>
                </a:solid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61" name="Oval 31"/>
              <p:cNvSpPr/>
              <p:nvPr/>
            </p:nvSpPr>
            <p:spPr bwMode="auto">
              <a:xfrm>
                <a:off x="7189256" y="3254337"/>
                <a:ext cx="553287" cy="1308188"/>
              </a:xfrm>
              <a:prstGeom prst="ellipse">
                <a:avLst/>
              </a:prstGeom>
              <a:solidFill>
                <a:srgbClr val="FFFFFF"/>
              </a:solidFill>
              <a:ln w="38100" cap="flat" cmpd="sng" algn="ctr">
                <a:solidFill>
                  <a:schemeClr val="accent2"/>
                </a:solid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grpSp>
        <p:sp>
          <p:nvSpPr>
            <p:cNvPr id="58" name="TextBox 7"/>
            <p:cNvSpPr txBox="1"/>
            <p:nvPr/>
          </p:nvSpPr>
          <p:spPr>
            <a:xfrm>
              <a:off x="3885667" y="3036515"/>
              <a:ext cx="891295" cy="339979"/>
            </a:xfrm>
            <a:prstGeom prst="rect">
              <a:avLst/>
            </a:prstGeom>
            <a:noFill/>
            <a:ln>
              <a:noFill/>
            </a:ln>
          </p:spPr>
          <p:txBody>
            <a:bodyPr wrap="none" lIns="0" tIns="0" rIns="0" bIns="0">
              <a:spAutoFit/>
            </a:bodyPr>
            <a:lstStyle/>
            <a:p>
              <a:pPr marL="0" marR="0" lvl="0" indent="0" algn="ctr" defTabSz="699173" eaLnBrk="1" fontAlgn="auto" latinLnBrk="0" hangingPunct="1">
                <a:lnSpc>
                  <a:spcPct val="90000"/>
                </a:lnSpc>
                <a:spcBef>
                  <a:spcPct val="20000"/>
                </a:spcBef>
                <a:spcAft>
                  <a:spcPts val="0"/>
                </a:spcAft>
                <a:buClrTx/>
                <a:buSzPct val="80000"/>
                <a:buFontTx/>
                <a:buNone/>
                <a:tabLst/>
                <a:defRPr/>
              </a:pPr>
              <a:r>
                <a:rPr kumimoji="0" lang="en-US" sz="1800" b="0" i="0" u="none" strike="noStrike" kern="0" cap="none" spc="0" normalizeH="0" baseline="0" noProof="0" dirty="0">
                  <a:ln>
                    <a:noFill/>
                  </a:ln>
                  <a:gradFill>
                    <a:gsLst>
                      <a:gs pos="1765">
                        <a:schemeClr val="bg1"/>
                      </a:gs>
                      <a:gs pos="76000">
                        <a:schemeClr val="bg1"/>
                      </a:gs>
                    </a:gsLst>
                    <a:lin ang="5400000" scaled="0"/>
                  </a:gradFill>
                  <a:effectLst/>
                  <a:uLnTx/>
                  <a:uFillTx/>
                  <a:latin typeface="Segoe UI Semibold" panose="020B0702040204020203" pitchFamily="34" charset="0"/>
                  <a:ea typeface="MS PGothic" pitchFamily="34" charset="-128"/>
                  <a:cs typeface="Segoe UI Semibold" panose="020B0702040204020203" pitchFamily="34" charset="0"/>
                </a:rPr>
                <a:t>Customer’s</a:t>
              </a:r>
              <a:br>
                <a:rPr kumimoji="0" lang="en-US" sz="1800" b="0" i="0" u="none" strike="noStrike" kern="0" cap="none" spc="0" normalizeH="0" baseline="0" noProof="0" dirty="0">
                  <a:ln>
                    <a:noFill/>
                  </a:ln>
                  <a:gradFill>
                    <a:gsLst>
                      <a:gs pos="1765">
                        <a:schemeClr val="bg1"/>
                      </a:gs>
                      <a:gs pos="76000">
                        <a:schemeClr val="bg1"/>
                      </a:gs>
                    </a:gsLst>
                    <a:lin ang="5400000" scaled="0"/>
                  </a:gradFill>
                  <a:effectLst/>
                  <a:uLnTx/>
                  <a:uFillTx/>
                  <a:latin typeface="Segoe UI Semibold" panose="020B0702040204020203" pitchFamily="34" charset="0"/>
                  <a:ea typeface="MS PGothic" pitchFamily="34" charset="-128"/>
                  <a:cs typeface="Segoe UI Semibold" panose="020B0702040204020203" pitchFamily="34" charset="0"/>
                </a:rPr>
              </a:br>
              <a:r>
                <a:rPr kumimoji="0" lang="en-US" sz="1800" b="0" i="0" u="none" strike="noStrike" kern="0" cap="none" spc="0" normalizeH="0" baseline="0" noProof="0" dirty="0">
                  <a:ln>
                    <a:noFill/>
                  </a:ln>
                  <a:gradFill>
                    <a:gsLst>
                      <a:gs pos="1765">
                        <a:schemeClr val="bg1"/>
                      </a:gs>
                      <a:gs pos="76000">
                        <a:schemeClr val="bg1"/>
                      </a:gs>
                    </a:gsLst>
                    <a:lin ang="5400000" scaled="0"/>
                  </a:gradFill>
                  <a:effectLst/>
                  <a:uLnTx/>
                  <a:uFillTx/>
                  <a:latin typeface="Segoe UI Semibold" panose="020B0702040204020203" pitchFamily="34" charset="0"/>
                  <a:ea typeface="MS PGothic" pitchFamily="34" charset="-128"/>
                  <a:cs typeface="Segoe UI Semibold" panose="020B0702040204020203" pitchFamily="34" charset="0"/>
                </a:rPr>
                <a:t>connection</a:t>
              </a:r>
            </a:p>
          </p:txBody>
        </p:sp>
      </p:grpSp>
      <p:grpSp>
        <p:nvGrpSpPr>
          <p:cNvPr id="4" name="Group 3"/>
          <p:cNvGrpSpPr/>
          <p:nvPr/>
        </p:nvGrpSpPr>
        <p:grpSpPr>
          <a:xfrm>
            <a:off x="8173501" y="1953782"/>
            <a:ext cx="1009769" cy="4309203"/>
            <a:chOff x="8173501" y="1953782"/>
            <a:chExt cx="1159015" cy="4309203"/>
          </a:xfrm>
        </p:grpSpPr>
        <p:grpSp>
          <p:nvGrpSpPr>
            <p:cNvPr id="15" name="Group 14"/>
            <p:cNvGrpSpPr/>
            <p:nvPr/>
          </p:nvGrpSpPr>
          <p:grpSpPr bwMode="auto">
            <a:xfrm>
              <a:off x="8173502" y="1953782"/>
              <a:ext cx="1122468" cy="1517042"/>
              <a:chOff x="5936940" y="1654482"/>
              <a:chExt cx="854945" cy="1132543"/>
            </a:xfrm>
            <a:solidFill>
              <a:srgbClr val="DE3C00"/>
            </a:solidFill>
          </p:grpSpPr>
          <p:sp>
            <p:nvSpPr>
              <p:cNvPr id="64" name="Rectangle 63"/>
              <p:cNvSpPr/>
              <p:nvPr/>
            </p:nvSpPr>
            <p:spPr bwMode="auto">
              <a:xfrm rot="16200000">
                <a:off x="5469389" y="2219654"/>
                <a:ext cx="1034923" cy="99820"/>
              </a:xfrm>
              <a:prstGeom prst="rect">
                <a:avLst/>
              </a:prstGeom>
              <a:grpFill/>
              <a:ln w="10795" cap="flat" cmpd="sng" algn="ctr">
                <a:solidFill>
                  <a:srgbClr val="DE3C00"/>
                </a:solid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65" name="Right Arrow 64"/>
              <p:cNvSpPr/>
              <p:nvPr/>
            </p:nvSpPr>
            <p:spPr bwMode="auto">
              <a:xfrm>
                <a:off x="5936940" y="1654482"/>
                <a:ext cx="854945" cy="209699"/>
              </a:xfrm>
              <a:prstGeom prst="rightArrow">
                <a:avLst/>
              </a:prstGeom>
              <a:grpFill/>
              <a:ln w="10795" cap="flat" cmpd="sng" algn="ctr">
                <a:solidFill>
                  <a:srgbClr val="DE3C00"/>
                </a:solid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grpSp>
        <p:grpSp>
          <p:nvGrpSpPr>
            <p:cNvPr id="16" name="Group 15"/>
            <p:cNvGrpSpPr/>
            <p:nvPr/>
          </p:nvGrpSpPr>
          <p:grpSpPr bwMode="auto">
            <a:xfrm>
              <a:off x="8173501" y="4785988"/>
              <a:ext cx="1122469" cy="1476997"/>
              <a:chOff x="5936940" y="3683794"/>
              <a:chExt cx="854946" cy="1007119"/>
            </a:xfrm>
            <a:solidFill>
              <a:srgbClr val="1589DC"/>
            </a:solidFill>
          </p:grpSpPr>
          <p:sp>
            <p:nvSpPr>
              <p:cNvPr id="62" name="Rectangle 61"/>
              <p:cNvSpPr/>
              <p:nvPr/>
            </p:nvSpPr>
            <p:spPr bwMode="auto">
              <a:xfrm rot="16200000">
                <a:off x="5514217" y="4106517"/>
                <a:ext cx="945264" cy="99818"/>
              </a:xfrm>
              <a:prstGeom prst="rect">
                <a:avLst/>
              </a:prstGeom>
              <a:solidFill>
                <a:srgbClr val="00BCF2"/>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63" name="Right Arrow 62"/>
              <p:cNvSpPr/>
              <p:nvPr/>
            </p:nvSpPr>
            <p:spPr bwMode="auto">
              <a:xfrm>
                <a:off x="5945371" y="4470208"/>
                <a:ext cx="846515" cy="220705"/>
              </a:xfrm>
              <a:prstGeom prst="rightArrow">
                <a:avLst/>
              </a:prstGeom>
              <a:solidFill>
                <a:srgbClr val="00BCF2"/>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grpSp>
        <p:sp>
          <p:nvSpPr>
            <p:cNvPr id="19" name="Right Arrow 18"/>
            <p:cNvSpPr/>
            <p:nvPr/>
          </p:nvSpPr>
          <p:spPr bwMode="auto">
            <a:xfrm>
              <a:off x="8826168" y="3940399"/>
              <a:ext cx="506348" cy="325396"/>
            </a:xfrm>
            <a:prstGeom prst="rightArrow">
              <a:avLst/>
            </a:prstGeom>
            <a:solidFill>
              <a:srgbClr val="002050"/>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grpSp>
      <p:sp>
        <p:nvSpPr>
          <p:cNvPr id="23" name="Rectangle 49"/>
          <p:cNvSpPr/>
          <p:nvPr/>
        </p:nvSpPr>
        <p:spPr bwMode="auto">
          <a:xfrm>
            <a:off x="619632" y="5832056"/>
            <a:ext cx="815411" cy="326892"/>
          </a:xfrm>
          <a:prstGeom prst="rect">
            <a:avLst/>
          </a:prstGeom>
          <a:solidFill>
            <a:srgbClr val="002050"/>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24" name="Rectangle 50"/>
          <p:cNvSpPr/>
          <p:nvPr/>
        </p:nvSpPr>
        <p:spPr bwMode="auto">
          <a:xfrm>
            <a:off x="619632" y="6245815"/>
            <a:ext cx="815411" cy="326892"/>
          </a:xfrm>
          <a:prstGeom prst="rect">
            <a:avLst/>
          </a:prstGeom>
          <a:solidFill>
            <a:srgbClr val="00BCF2"/>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25" name="TextBox 51"/>
          <p:cNvSpPr txBox="1">
            <a:spLocks noChangeArrowheads="1"/>
          </p:cNvSpPr>
          <p:nvPr/>
        </p:nvSpPr>
        <p:spPr bwMode="auto">
          <a:xfrm>
            <a:off x="1563727" y="5868358"/>
            <a:ext cx="3845870" cy="25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698500">
              <a:defRPr>
                <a:solidFill>
                  <a:schemeClr val="tx1"/>
                </a:solidFill>
                <a:latin typeface="Segoe UI" panose="020B0502040204020203" pitchFamily="34" charset="0"/>
                <a:ea typeface="MS PGothic" pitchFamily="34" charset="-128"/>
              </a:defRPr>
            </a:lvl1pPr>
            <a:lvl2pPr defTabSz="698500">
              <a:defRPr>
                <a:solidFill>
                  <a:schemeClr val="tx1"/>
                </a:solidFill>
                <a:latin typeface="Segoe UI" panose="020B0502040204020203" pitchFamily="34" charset="0"/>
                <a:ea typeface="MS PGothic" pitchFamily="34" charset="-128"/>
              </a:defRPr>
            </a:lvl2pPr>
            <a:lvl3pPr defTabSz="698500">
              <a:defRPr>
                <a:solidFill>
                  <a:schemeClr val="tx1"/>
                </a:solidFill>
                <a:latin typeface="Segoe UI" panose="020B0502040204020203" pitchFamily="34" charset="0"/>
                <a:ea typeface="MS PGothic" pitchFamily="34" charset="-128"/>
              </a:defRPr>
            </a:lvl3pPr>
            <a:lvl4pPr defTabSz="698500">
              <a:defRPr>
                <a:solidFill>
                  <a:schemeClr val="tx1"/>
                </a:solidFill>
                <a:latin typeface="Segoe UI" panose="020B0502040204020203" pitchFamily="34" charset="0"/>
                <a:ea typeface="MS PGothic" pitchFamily="34" charset="-128"/>
              </a:defRPr>
            </a:lvl4pPr>
            <a:lvl5pPr defTabSz="698500">
              <a:defRPr>
                <a:solidFill>
                  <a:schemeClr val="tx1"/>
                </a:solidFill>
                <a:latin typeface="Segoe UI" panose="020B0502040204020203" pitchFamily="34" charset="0"/>
                <a:ea typeface="MS PGothic" pitchFamily="34" charset="-128"/>
              </a:defRPr>
            </a:lvl5pPr>
            <a:lvl6pPr marL="23225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6pPr>
            <a:lvl7pPr marL="27797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7pPr>
            <a:lvl8pPr marL="32369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8pPr>
            <a:lvl9pPr marL="36941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9pPr>
          </a:lstStyle>
          <a:p>
            <a:pPr marL="0" marR="0" lvl="0" indent="0" defTabSz="698430" eaLnBrk="0" fontAlgn="base" latinLnBrk="0" hangingPunct="0">
              <a:lnSpc>
                <a:spcPct val="90000"/>
              </a:lnSpc>
              <a:spcBef>
                <a:spcPct val="20000"/>
              </a:spcBef>
              <a:spcAft>
                <a:spcPct val="0"/>
              </a:spcAft>
              <a:buClrTx/>
              <a:buSzPct val="80000"/>
              <a:buFontTx/>
              <a:buNone/>
              <a:tabLst/>
              <a:defRPr/>
            </a:pPr>
            <a:r>
              <a:rPr kumimoji="0" lang="en-US" altLang="en-US" sz="1800" b="0" i="0" u="none" strike="noStrike" kern="0" cap="none" spc="0" normalizeH="0" baseline="0" noProof="0" dirty="0">
                <a:ln>
                  <a:noFill/>
                </a:ln>
                <a:gradFill>
                  <a:gsLst>
                    <a:gs pos="1765">
                      <a:schemeClr val="tx1"/>
                    </a:gs>
                    <a:gs pos="42000">
                      <a:schemeClr val="tx1"/>
                    </a:gs>
                  </a:gsLst>
                  <a:lin ang="5400000" scaled="0"/>
                </a:gradFill>
                <a:effectLst/>
                <a:uLnTx/>
                <a:uFillTx/>
                <a:latin typeface="Segoe UI" panose="020B0502040204020203" pitchFamily="34" charset="0"/>
                <a:ea typeface="MS PGothic" pitchFamily="34" charset="-128"/>
              </a:rPr>
              <a:t>Traffic to public IP addresses in Azure</a:t>
            </a:r>
          </a:p>
        </p:txBody>
      </p:sp>
      <p:sp>
        <p:nvSpPr>
          <p:cNvPr id="26" name="TextBox 52"/>
          <p:cNvSpPr txBox="1">
            <a:spLocks noChangeArrowheads="1"/>
          </p:cNvSpPr>
          <p:nvPr/>
        </p:nvSpPr>
        <p:spPr bwMode="auto">
          <a:xfrm>
            <a:off x="1563727" y="6284608"/>
            <a:ext cx="2699282" cy="24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698500">
              <a:defRPr>
                <a:solidFill>
                  <a:schemeClr val="tx1"/>
                </a:solidFill>
                <a:latin typeface="Segoe UI" panose="020B0502040204020203" pitchFamily="34" charset="0"/>
                <a:ea typeface="MS PGothic" pitchFamily="34" charset="-128"/>
              </a:defRPr>
            </a:lvl1pPr>
            <a:lvl2pPr defTabSz="698500">
              <a:defRPr>
                <a:solidFill>
                  <a:schemeClr val="tx1"/>
                </a:solidFill>
                <a:latin typeface="Segoe UI" panose="020B0502040204020203" pitchFamily="34" charset="0"/>
                <a:ea typeface="MS PGothic" pitchFamily="34" charset="-128"/>
              </a:defRPr>
            </a:lvl2pPr>
            <a:lvl3pPr defTabSz="698500">
              <a:defRPr>
                <a:solidFill>
                  <a:schemeClr val="tx1"/>
                </a:solidFill>
                <a:latin typeface="Segoe UI" panose="020B0502040204020203" pitchFamily="34" charset="0"/>
                <a:ea typeface="MS PGothic" pitchFamily="34" charset="-128"/>
              </a:defRPr>
            </a:lvl3pPr>
            <a:lvl4pPr defTabSz="698500">
              <a:defRPr>
                <a:solidFill>
                  <a:schemeClr val="tx1"/>
                </a:solidFill>
                <a:latin typeface="Segoe UI" panose="020B0502040204020203" pitchFamily="34" charset="0"/>
                <a:ea typeface="MS PGothic" pitchFamily="34" charset="-128"/>
              </a:defRPr>
            </a:lvl4pPr>
            <a:lvl5pPr defTabSz="698500">
              <a:defRPr>
                <a:solidFill>
                  <a:schemeClr val="tx1"/>
                </a:solidFill>
                <a:latin typeface="Segoe UI" panose="020B0502040204020203" pitchFamily="34" charset="0"/>
                <a:ea typeface="MS PGothic" pitchFamily="34" charset="-128"/>
              </a:defRPr>
            </a:lvl5pPr>
            <a:lvl6pPr marL="23225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6pPr>
            <a:lvl7pPr marL="27797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7pPr>
            <a:lvl8pPr marL="32369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8pPr>
            <a:lvl9pPr marL="36941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9pPr>
          </a:lstStyle>
          <a:p>
            <a:pPr marL="0" marR="0" lvl="0" indent="0" defTabSz="698430" eaLnBrk="0" fontAlgn="base" latinLnBrk="0" hangingPunct="0">
              <a:lnSpc>
                <a:spcPct val="90000"/>
              </a:lnSpc>
              <a:spcBef>
                <a:spcPct val="20000"/>
              </a:spcBef>
              <a:spcAft>
                <a:spcPct val="0"/>
              </a:spcAft>
              <a:buClrTx/>
              <a:buSzPct val="80000"/>
              <a:buFontTx/>
              <a:buNone/>
              <a:tabLst/>
              <a:defRPr/>
            </a:pPr>
            <a:r>
              <a:rPr kumimoji="0" lang="en-US" altLang="en-US" sz="1800" b="0" i="0" u="none" strike="noStrike" kern="0" cap="none" spc="0" normalizeH="0" baseline="0" noProof="0" dirty="0">
                <a:ln>
                  <a:noFill/>
                </a:ln>
                <a:gradFill>
                  <a:gsLst>
                    <a:gs pos="1765">
                      <a:schemeClr val="tx1"/>
                    </a:gs>
                    <a:gs pos="42000">
                      <a:schemeClr val="tx1"/>
                    </a:gs>
                  </a:gsLst>
                  <a:lin ang="5400000" scaled="0"/>
                </a:gradFill>
                <a:effectLst/>
                <a:uLnTx/>
                <a:uFillTx/>
                <a:latin typeface="Segoe UI" panose="020B0502040204020203" pitchFamily="34" charset="0"/>
                <a:ea typeface="MS PGothic" pitchFamily="34" charset="-128"/>
              </a:rPr>
              <a:t>Traffic to Virtual Networks </a:t>
            </a:r>
          </a:p>
        </p:txBody>
      </p:sp>
      <p:sp>
        <p:nvSpPr>
          <p:cNvPr id="27" name="Rectangle 53"/>
          <p:cNvSpPr/>
          <p:nvPr/>
        </p:nvSpPr>
        <p:spPr bwMode="auto">
          <a:xfrm>
            <a:off x="619632" y="5418297"/>
            <a:ext cx="815411" cy="326892"/>
          </a:xfrm>
          <a:prstGeom prst="rect">
            <a:avLst/>
          </a:prstGeom>
          <a:solidFill>
            <a:srgbClr val="DE3C00"/>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28" name="TextBox 54"/>
          <p:cNvSpPr txBox="1">
            <a:spLocks noChangeArrowheads="1"/>
          </p:cNvSpPr>
          <p:nvPr/>
        </p:nvSpPr>
        <p:spPr bwMode="auto">
          <a:xfrm>
            <a:off x="1563727" y="5457110"/>
            <a:ext cx="4667541" cy="24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698500">
              <a:defRPr>
                <a:solidFill>
                  <a:schemeClr val="tx1"/>
                </a:solidFill>
                <a:latin typeface="Segoe UI" panose="020B0502040204020203" pitchFamily="34" charset="0"/>
                <a:ea typeface="MS PGothic" pitchFamily="34" charset="-128"/>
              </a:defRPr>
            </a:lvl1pPr>
            <a:lvl2pPr defTabSz="698500">
              <a:defRPr>
                <a:solidFill>
                  <a:schemeClr val="tx1"/>
                </a:solidFill>
                <a:latin typeface="Segoe UI" panose="020B0502040204020203" pitchFamily="34" charset="0"/>
                <a:ea typeface="MS PGothic" pitchFamily="34" charset="-128"/>
              </a:defRPr>
            </a:lvl2pPr>
            <a:lvl3pPr defTabSz="698500">
              <a:defRPr>
                <a:solidFill>
                  <a:schemeClr val="tx1"/>
                </a:solidFill>
                <a:latin typeface="Segoe UI" panose="020B0502040204020203" pitchFamily="34" charset="0"/>
                <a:ea typeface="MS PGothic" pitchFamily="34" charset="-128"/>
              </a:defRPr>
            </a:lvl3pPr>
            <a:lvl4pPr defTabSz="698500">
              <a:defRPr>
                <a:solidFill>
                  <a:schemeClr val="tx1"/>
                </a:solidFill>
                <a:latin typeface="Segoe UI" panose="020B0502040204020203" pitchFamily="34" charset="0"/>
                <a:ea typeface="MS PGothic" pitchFamily="34" charset="-128"/>
              </a:defRPr>
            </a:lvl4pPr>
            <a:lvl5pPr defTabSz="698500">
              <a:defRPr>
                <a:solidFill>
                  <a:schemeClr val="tx1"/>
                </a:solidFill>
                <a:latin typeface="Segoe UI" panose="020B0502040204020203" pitchFamily="34" charset="0"/>
                <a:ea typeface="MS PGothic" pitchFamily="34" charset="-128"/>
              </a:defRPr>
            </a:lvl5pPr>
            <a:lvl6pPr marL="23225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6pPr>
            <a:lvl7pPr marL="27797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7pPr>
            <a:lvl8pPr marL="32369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8pPr>
            <a:lvl9pPr marL="36941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9pPr>
          </a:lstStyle>
          <a:p>
            <a:pPr marL="0" marR="0" lvl="0" indent="0" defTabSz="698430" eaLnBrk="0" fontAlgn="base" latinLnBrk="0" hangingPunct="0">
              <a:lnSpc>
                <a:spcPct val="90000"/>
              </a:lnSpc>
              <a:spcBef>
                <a:spcPct val="20000"/>
              </a:spcBef>
              <a:spcAft>
                <a:spcPct val="0"/>
              </a:spcAft>
              <a:buClrTx/>
              <a:buSzPct val="80000"/>
              <a:buFontTx/>
              <a:buNone/>
              <a:tabLst/>
              <a:defRPr/>
            </a:pPr>
            <a:r>
              <a:rPr kumimoji="0" lang="en-US" altLang="en-US" sz="1800" b="0" i="0" u="none" strike="noStrike" kern="0" cap="none" spc="0" normalizeH="0" baseline="0" noProof="0" dirty="0">
                <a:ln>
                  <a:noFill/>
                </a:ln>
                <a:gradFill>
                  <a:gsLst>
                    <a:gs pos="1765">
                      <a:schemeClr val="tx1"/>
                    </a:gs>
                    <a:gs pos="42000">
                      <a:schemeClr val="tx1"/>
                    </a:gs>
                  </a:gsLst>
                  <a:lin ang="5400000" scaled="0"/>
                </a:gradFill>
                <a:effectLst/>
                <a:uLnTx/>
                <a:uFillTx/>
                <a:latin typeface="Segoe UI" panose="020B0502040204020203" pitchFamily="34" charset="0"/>
                <a:ea typeface="MS PGothic" pitchFamily="34" charset="-128"/>
              </a:rPr>
              <a:t>Traffic to Office 365 Services and CRM Online</a:t>
            </a:r>
          </a:p>
        </p:txBody>
      </p:sp>
      <p:pic>
        <p:nvPicPr>
          <p:cNvPr id="54" name="Picture 8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65952" y="2089477"/>
            <a:ext cx="462738" cy="46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8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40719" y="2121415"/>
            <a:ext cx="413566" cy="413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8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99141" y="2122310"/>
            <a:ext cx="418350" cy="418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Freeform 19"/>
          <p:cNvSpPr/>
          <p:nvPr/>
        </p:nvSpPr>
        <p:spPr bwMode="auto">
          <a:xfrm>
            <a:off x="4749989" y="3743550"/>
            <a:ext cx="492062" cy="172607"/>
          </a:xfrm>
          <a:custGeom>
            <a:avLst/>
            <a:gdLst>
              <a:gd name="connsiteX0" fmla="*/ 0 w 573828"/>
              <a:gd name="connsiteY0" fmla="*/ 0 h 366608"/>
              <a:gd name="connsiteX1" fmla="*/ 114804 w 573828"/>
              <a:gd name="connsiteY1" fmla="*/ 0 h 366608"/>
              <a:gd name="connsiteX2" fmla="*/ 114805 w 573828"/>
              <a:gd name="connsiteY2" fmla="*/ 0 h 366608"/>
              <a:gd name="connsiteX3" fmla="*/ 530660 w 573828"/>
              <a:gd name="connsiteY3" fmla="*/ 0 h 366608"/>
              <a:gd name="connsiteX4" fmla="*/ 530945 w 573828"/>
              <a:gd name="connsiteY4" fmla="*/ 899 h 366608"/>
              <a:gd name="connsiteX5" fmla="*/ 568727 w 573828"/>
              <a:gd name="connsiteY5" fmla="*/ 234786 h 366608"/>
              <a:gd name="connsiteX6" fmla="*/ 573828 w 573828"/>
              <a:gd name="connsiteY6" fmla="*/ 366608 h 366608"/>
              <a:gd name="connsiteX7" fmla="*/ 71637 w 573828"/>
              <a:gd name="connsiteY7" fmla="*/ 366608 h 366608"/>
              <a:gd name="connsiteX8" fmla="*/ 71636 w 573828"/>
              <a:gd name="connsiteY8" fmla="*/ 366608 h 366608"/>
              <a:gd name="connsiteX9" fmla="*/ 0 w 573828"/>
              <a:gd name="connsiteY9" fmla="*/ 366608 h 366608"/>
              <a:gd name="connsiteX0" fmla="*/ 0 w 573828"/>
              <a:gd name="connsiteY0" fmla="*/ 9485 h 376093"/>
              <a:gd name="connsiteX1" fmla="*/ 114804 w 573828"/>
              <a:gd name="connsiteY1" fmla="*/ 9485 h 376093"/>
              <a:gd name="connsiteX2" fmla="*/ 114805 w 573828"/>
              <a:gd name="connsiteY2" fmla="*/ 9485 h 376093"/>
              <a:gd name="connsiteX3" fmla="*/ 530660 w 573828"/>
              <a:gd name="connsiteY3" fmla="*/ 9485 h 376093"/>
              <a:gd name="connsiteX4" fmla="*/ 544830 w 573828"/>
              <a:gd name="connsiteY4" fmla="*/ 7 h 376093"/>
              <a:gd name="connsiteX5" fmla="*/ 568727 w 573828"/>
              <a:gd name="connsiteY5" fmla="*/ 244271 h 376093"/>
              <a:gd name="connsiteX6" fmla="*/ 573828 w 573828"/>
              <a:gd name="connsiteY6" fmla="*/ 376093 h 376093"/>
              <a:gd name="connsiteX7" fmla="*/ 71637 w 573828"/>
              <a:gd name="connsiteY7" fmla="*/ 376093 h 376093"/>
              <a:gd name="connsiteX8" fmla="*/ 71636 w 573828"/>
              <a:gd name="connsiteY8" fmla="*/ 376093 h 376093"/>
              <a:gd name="connsiteX9" fmla="*/ 0 w 573828"/>
              <a:gd name="connsiteY9" fmla="*/ 376093 h 376093"/>
              <a:gd name="connsiteX10" fmla="*/ 0 w 573828"/>
              <a:gd name="connsiteY10" fmla="*/ 9485 h 376093"/>
              <a:gd name="connsiteX0" fmla="*/ 0 w 573828"/>
              <a:gd name="connsiteY0" fmla="*/ 9485 h 376093"/>
              <a:gd name="connsiteX1" fmla="*/ 114804 w 573828"/>
              <a:gd name="connsiteY1" fmla="*/ 9485 h 376093"/>
              <a:gd name="connsiteX2" fmla="*/ 114805 w 573828"/>
              <a:gd name="connsiteY2" fmla="*/ 9485 h 376093"/>
              <a:gd name="connsiteX3" fmla="*/ 530660 w 573828"/>
              <a:gd name="connsiteY3" fmla="*/ 9485 h 376093"/>
              <a:gd name="connsiteX4" fmla="*/ 533722 w 573828"/>
              <a:gd name="connsiteY4" fmla="*/ 7 h 376093"/>
              <a:gd name="connsiteX5" fmla="*/ 568727 w 573828"/>
              <a:gd name="connsiteY5" fmla="*/ 244271 h 376093"/>
              <a:gd name="connsiteX6" fmla="*/ 573828 w 573828"/>
              <a:gd name="connsiteY6" fmla="*/ 376093 h 376093"/>
              <a:gd name="connsiteX7" fmla="*/ 71637 w 573828"/>
              <a:gd name="connsiteY7" fmla="*/ 376093 h 376093"/>
              <a:gd name="connsiteX8" fmla="*/ 71636 w 573828"/>
              <a:gd name="connsiteY8" fmla="*/ 376093 h 376093"/>
              <a:gd name="connsiteX9" fmla="*/ 0 w 573828"/>
              <a:gd name="connsiteY9" fmla="*/ 376093 h 376093"/>
              <a:gd name="connsiteX10" fmla="*/ 0 w 573828"/>
              <a:gd name="connsiteY10" fmla="*/ 9485 h 37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828" h="376093">
                <a:moveTo>
                  <a:pt x="0" y="9485"/>
                </a:moveTo>
                <a:lnTo>
                  <a:pt x="114804" y="9485"/>
                </a:lnTo>
                <a:lnTo>
                  <a:pt x="114805" y="9485"/>
                </a:lnTo>
                <a:lnTo>
                  <a:pt x="530660" y="9485"/>
                </a:lnTo>
                <a:cubicBezTo>
                  <a:pt x="530755" y="9785"/>
                  <a:pt x="533627" y="-293"/>
                  <a:pt x="533722" y="7"/>
                </a:cubicBezTo>
                <a:cubicBezTo>
                  <a:pt x="551771" y="69603"/>
                  <a:pt x="562037" y="159111"/>
                  <a:pt x="568727" y="244271"/>
                </a:cubicBezTo>
                <a:lnTo>
                  <a:pt x="573828" y="376093"/>
                </a:lnTo>
                <a:lnTo>
                  <a:pt x="71637" y="376093"/>
                </a:lnTo>
                <a:lnTo>
                  <a:pt x="71636" y="376093"/>
                </a:lnTo>
                <a:lnTo>
                  <a:pt x="0" y="376093"/>
                </a:lnTo>
                <a:lnTo>
                  <a:pt x="0" y="9485"/>
                </a:lnTo>
                <a:close/>
              </a:path>
            </a:pathLst>
          </a:custGeom>
          <a:solidFill>
            <a:srgbClr val="DE3C00"/>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21" name="Freeform 20"/>
          <p:cNvSpPr/>
          <p:nvPr/>
        </p:nvSpPr>
        <p:spPr bwMode="auto">
          <a:xfrm>
            <a:off x="4749990" y="4003869"/>
            <a:ext cx="500644" cy="172606"/>
          </a:xfrm>
          <a:custGeom>
            <a:avLst/>
            <a:gdLst>
              <a:gd name="connsiteX0" fmla="*/ 0 w 573828"/>
              <a:gd name="connsiteY0" fmla="*/ 0 h 366608"/>
              <a:gd name="connsiteX1" fmla="*/ 114804 w 573828"/>
              <a:gd name="connsiteY1" fmla="*/ 0 h 366608"/>
              <a:gd name="connsiteX2" fmla="*/ 114805 w 573828"/>
              <a:gd name="connsiteY2" fmla="*/ 0 h 366608"/>
              <a:gd name="connsiteX3" fmla="*/ 530660 w 573828"/>
              <a:gd name="connsiteY3" fmla="*/ 0 h 366608"/>
              <a:gd name="connsiteX4" fmla="*/ 530945 w 573828"/>
              <a:gd name="connsiteY4" fmla="*/ 899 h 366608"/>
              <a:gd name="connsiteX5" fmla="*/ 568727 w 573828"/>
              <a:gd name="connsiteY5" fmla="*/ 234786 h 366608"/>
              <a:gd name="connsiteX6" fmla="*/ 573828 w 573828"/>
              <a:gd name="connsiteY6" fmla="*/ 366608 h 366608"/>
              <a:gd name="connsiteX7" fmla="*/ 71637 w 573828"/>
              <a:gd name="connsiteY7" fmla="*/ 366608 h 366608"/>
              <a:gd name="connsiteX8" fmla="*/ 71636 w 573828"/>
              <a:gd name="connsiteY8" fmla="*/ 366608 h 366608"/>
              <a:gd name="connsiteX9" fmla="*/ 0 w 573828"/>
              <a:gd name="connsiteY9" fmla="*/ 366608 h 366608"/>
              <a:gd name="connsiteX0" fmla="*/ 0 w 581049"/>
              <a:gd name="connsiteY0" fmla="*/ 9483 h 376091"/>
              <a:gd name="connsiteX1" fmla="*/ 114804 w 581049"/>
              <a:gd name="connsiteY1" fmla="*/ 9483 h 376091"/>
              <a:gd name="connsiteX2" fmla="*/ 114805 w 581049"/>
              <a:gd name="connsiteY2" fmla="*/ 9483 h 376091"/>
              <a:gd name="connsiteX3" fmla="*/ 530660 w 581049"/>
              <a:gd name="connsiteY3" fmla="*/ 9483 h 376091"/>
              <a:gd name="connsiteX4" fmla="*/ 575377 w 581049"/>
              <a:gd name="connsiteY4" fmla="*/ 7 h 376091"/>
              <a:gd name="connsiteX5" fmla="*/ 568727 w 581049"/>
              <a:gd name="connsiteY5" fmla="*/ 244269 h 376091"/>
              <a:gd name="connsiteX6" fmla="*/ 573828 w 581049"/>
              <a:gd name="connsiteY6" fmla="*/ 376091 h 376091"/>
              <a:gd name="connsiteX7" fmla="*/ 71637 w 581049"/>
              <a:gd name="connsiteY7" fmla="*/ 376091 h 376091"/>
              <a:gd name="connsiteX8" fmla="*/ 71636 w 581049"/>
              <a:gd name="connsiteY8" fmla="*/ 376091 h 376091"/>
              <a:gd name="connsiteX9" fmla="*/ 0 w 581049"/>
              <a:gd name="connsiteY9" fmla="*/ 376091 h 376091"/>
              <a:gd name="connsiteX10" fmla="*/ 0 w 581049"/>
              <a:gd name="connsiteY10" fmla="*/ 9483 h 376091"/>
              <a:gd name="connsiteX0" fmla="*/ 0 w 583070"/>
              <a:gd name="connsiteY0" fmla="*/ 9483 h 376091"/>
              <a:gd name="connsiteX1" fmla="*/ 114804 w 583070"/>
              <a:gd name="connsiteY1" fmla="*/ 9483 h 376091"/>
              <a:gd name="connsiteX2" fmla="*/ 114805 w 583070"/>
              <a:gd name="connsiteY2" fmla="*/ 9483 h 376091"/>
              <a:gd name="connsiteX3" fmla="*/ 530660 w 583070"/>
              <a:gd name="connsiteY3" fmla="*/ 9483 h 376091"/>
              <a:gd name="connsiteX4" fmla="*/ 575377 w 583070"/>
              <a:gd name="connsiteY4" fmla="*/ 7 h 376091"/>
              <a:gd name="connsiteX5" fmla="*/ 579835 w 583070"/>
              <a:gd name="connsiteY5" fmla="*/ 239080 h 376091"/>
              <a:gd name="connsiteX6" fmla="*/ 573828 w 583070"/>
              <a:gd name="connsiteY6" fmla="*/ 376091 h 376091"/>
              <a:gd name="connsiteX7" fmla="*/ 71637 w 583070"/>
              <a:gd name="connsiteY7" fmla="*/ 376091 h 376091"/>
              <a:gd name="connsiteX8" fmla="*/ 71636 w 583070"/>
              <a:gd name="connsiteY8" fmla="*/ 376091 h 376091"/>
              <a:gd name="connsiteX9" fmla="*/ 0 w 583070"/>
              <a:gd name="connsiteY9" fmla="*/ 376091 h 376091"/>
              <a:gd name="connsiteX10" fmla="*/ 0 w 583070"/>
              <a:gd name="connsiteY10" fmla="*/ 9483 h 376091"/>
              <a:gd name="connsiteX0" fmla="*/ 0 w 583070"/>
              <a:gd name="connsiteY0" fmla="*/ 9483 h 376091"/>
              <a:gd name="connsiteX1" fmla="*/ 114804 w 583070"/>
              <a:gd name="connsiteY1" fmla="*/ 9483 h 376091"/>
              <a:gd name="connsiteX2" fmla="*/ 114805 w 583070"/>
              <a:gd name="connsiteY2" fmla="*/ 9483 h 376091"/>
              <a:gd name="connsiteX3" fmla="*/ 530660 w 583070"/>
              <a:gd name="connsiteY3" fmla="*/ 9483 h 376091"/>
              <a:gd name="connsiteX4" fmla="*/ 575377 w 583070"/>
              <a:gd name="connsiteY4" fmla="*/ 7 h 376091"/>
              <a:gd name="connsiteX5" fmla="*/ 579835 w 583070"/>
              <a:gd name="connsiteY5" fmla="*/ 239080 h 376091"/>
              <a:gd name="connsiteX6" fmla="*/ 582159 w 583070"/>
              <a:gd name="connsiteY6" fmla="*/ 376091 h 376091"/>
              <a:gd name="connsiteX7" fmla="*/ 71637 w 583070"/>
              <a:gd name="connsiteY7" fmla="*/ 376091 h 376091"/>
              <a:gd name="connsiteX8" fmla="*/ 71636 w 583070"/>
              <a:gd name="connsiteY8" fmla="*/ 376091 h 376091"/>
              <a:gd name="connsiteX9" fmla="*/ 0 w 583070"/>
              <a:gd name="connsiteY9" fmla="*/ 376091 h 376091"/>
              <a:gd name="connsiteX10" fmla="*/ 0 w 583070"/>
              <a:gd name="connsiteY10" fmla="*/ 9483 h 376091"/>
              <a:gd name="connsiteX0" fmla="*/ 0 w 583836"/>
              <a:gd name="connsiteY0" fmla="*/ 9483 h 376091"/>
              <a:gd name="connsiteX1" fmla="*/ 114804 w 583836"/>
              <a:gd name="connsiteY1" fmla="*/ 9483 h 376091"/>
              <a:gd name="connsiteX2" fmla="*/ 114805 w 583836"/>
              <a:gd name="connsiteY2" fmla="*/ 9483 h 376091"/>
              <a:gd name="connsiteX3" fmla="*/ 530660 w 583836"/>
              <a:gd name="connsiteY3" fmla="*/ 9483 h 376091"/>
              <a:gd name="connsiteX4" fmla="*/ 575377 w 583836"/>
              <a:gd name="connsiteY4" fmla="*/ 7 h 376091"/>
              <a:gd name="connsiteX5" fmla="*/ 582613 w 583836"/>
              <a:gd name="connsiteY5" fmla="*/ 218326 h 376091"/>
              <a:gd name="connsiteX6" fmla="*/ 582159 w 583836"/>
              <a:gd name="connsiteY6" fmla="*/ 376091 h 376091"/>
              <a:gd name="connsiteX7" fmla="*/ 71637 w 583836"/>
              <a:gd name="connsiteY7" fmla="*/ 376091 h 376091"/>
              <a:gd name="connsiteX8" fmla="*/ 71636 w 583836"/>
              <a:gd name="connsiteY8" fmla="*/ 376091 h 376091"/>
              <a:gd name="connsiteX9" fmla="*/ 0 w 583836"/>
              <a:gd name="connsiteY9" fmla="*/ 376091 h 376091"/>
              <a:gd name="connsiteX10" fmla="*/ 0 w 583836"/>
              <a:gd name="connsiteY10" fmla="*/ 9483 h 37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3836" h="376091">
                <a:moveTo>
                  <a:pt x="0" y="9483"/>
                </a:moveTo>
                <a:lnTo>
                  <a:pt x="114804" y="9483"/>
                </a:lnTo>
                <a:lnTo>
                  <a:pt x="114805" y="9483"/>
                </a:lnTo>
                <a:lnTo>
                  <a:pt x="530660" y="9483"/>
                </a:lnTo>
                <a:cubicBezTo>
                  <a:pt x="530755" y="9783"/>
                  <a:pt x="575282" y="-293"/>
                  <a:pt x="575377" y="7"/>
                </a:cubicBezTo>
                <a:cubicBezTo>
                  <a:pt x="593426" y="69603"/>
                  <a:pt x="575923" y="133166"/>
                  <a:pt x="582613" y="218326"/>
                </a:cubicBezTo>
                <a:cubicBezTo>
                  <a:pt x="583388" y="263996"/>
                  <a:pt x="581384" y="330421"/>
                  <a:pt x="582159" y="376091"/>
                </a:cubicBezTo>
                <a:lnTo>
                  <a:pt x="71637" y="376091"/>
                </a:lnTo>
                <a:lnTo>
                  <a:pt x="71636" y="376091"/>
                </a:lnTo>
                <a:lnTo>
                  <a:pt x="0" y="376091"/>
                </a:lnTo>
                <a:lnTo>
                  <a:pt x="0" y="9483"/>
                </a:lnTo>
                <a:close/>
              </a:path>
            </a:pathLst>
          </a:custGeom>
          <a:solidFill>
            <a:srgbClr val="002050"/>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22" name="Freeform 21"/>
          <p:cNvSpPr/>
          <p:nvPr/>
        </p:nvSpPr>
        <p:spPr bwMode="auto">
          <a:xfrm>
            <a:off x="4749989" y="4278063"/>
            <a:ext cx="488888" cy="166666"/>
          </a:xfrm>
          <a:custGeom>
            <a:avLst/>
            <a:gdLst>
              <a:gd name="connsiteX0" fmla="*/ 75178 w 570291"/>
              <a:gd name="connsiteY0" fmla="*/ 0 h 366608"/>
              <a:gd name="connsiteX1" fmla="*/ 570291 w 570291"/>
              <a:gd name="connsiteY1" fmla="*/ 0 h 366608"/>
              <a:gd name="connsiteX2" fmla="*/ 568729 w 570291"/>
              <a:gd name="connsiteY2" fmla="*/ 40358 h 366608"/>
              <a:gd name="connsiteX3" fmla="*/ 530947 w 570291"/>
              <a:gd name="connsiteY3" fmla="*/ 274245 h 366608"/>
              <a:gd name="connsiteX4" fmla="*/ 501692 w 570291"/>
              <a:gd name="connsiteY4" fmla="*/ 366608 h 366608"/>
              <a:gd name="connsiteX5" fmla="*/ 143777 w 570291"/>
              <a:gd name="connsiteY5" fmla="*/ 366608 h 366608"/>
              <a:gd name="connsiteX6" fmla="*/ 114521 w 570291"/>
              <a:gd name="connsiteY6" fmla="*/ 274245 h 366608"/>
              <a:gd name="connsiteX7" fmla="*/ 76739 w 570291"/>
              <a:gd name="connsiteY7" fmla="*/ 40358 h 366608"/>
              <a:gd name="connsiteX8" fmla="*/ 0 w 570291"/>
              <a:gd name="connsiteY8" fmla="*/ 0 h 366608"/>
              <a:gd name="connsiteX9" fmla="*/ 75177 w 570291"/>
              <a:gd name="connsiteY9" fmla="*/ 0 h 366608"/>
              <a:gd name="connsiteX10" fmla="*/ 76738 w 570291"/>
              <a:gd name="connsiteY10" fmla="*/ 40358 h 366608"/>
              <a:gd name="connsiteX11" fmla="*/ 114520 w 570291"/>
              <a:gd name="connsiteY11" fmla="*/ 274245 h 366608"/>
              <a:gd name="connsiteX12" fmla="*/ 143776 w 570291"/>
              <a:gd name="connsiteY12" fmla="*/ 366608 h 366608"/>
              <a:gd name="connsiteX13" fmla="*/ 0 w 570291"/>
              <a:gd name="connsiteY13" fmla="*/ 366608 h 366608"/>
              <a:gd name="connsiteX0" fmla="*/ 75178 w 570291"/>
              <a:gd name="connsiteY0" fmla="*/ 0 h 371999"/>
              <a:gd name="connsiteX1" fmla="*/ 570291 w 570291"/>
              <a:gd name="connsiteY1" fmla="*/ 0 h 371999"/>
              <a:gd name="connsiteX2" fmla="*/ 568729 w 570291"/>
              <a:gd name="connsiteY2" fmla="*/ 40358 h 371999"/>
              <a:gd name="connsiteX3" fmla="*/ 530947 w 570291"/>
              <a:gd name="connsiteY3" fmla="*/ 274245 h 371999"/>
              <a:gd name="connsiteX4" fmla="*/ 515581 w 570291"/>
              <a:gd name="connsiteY4" fmla="*/ 371999 h 371999"/>
              <a:gd name="connsiteX5" fmla="*/ 143777 w 570291"/>
              <a:gd name="connsiteY5" fmla="*/ 366608 h 371999"/>
              <a:gd name="connsiteX6" fmla="*/ 114521 w 570291"/>
              <a:gd name="connsiteY6" fmla="*/ 274245 h 371999"/>
              <a:gd name="connsiteX7" fmla="*/ 76739 w 570291"/>
              <a:gd name="connsiteY7" fmla="*/ 40358 h 371999"/>
              <a:gd name="connsiteX8" fmla="*/ 75178 w 570291"/>
              <a:gd name="connsiteY8" fmla="*/ 0 h 371999"/>
              <a:gd name="connsiteX9" fmla="*/ 0 w 570291"/>
              <a:gd name="connsiteY9" fmla="*/ 0 h 371999"/>
              <a:gd name="connsiteX10" fmla="*/ 75177 w 570291"/>
              <a:gd name="connsiteY10" fmla="*/ 0 h 371999"/>
              <a:gd name="connsiteX11" fmla="*/ 76738 w 570291"/>
              <a:gd name="connsiteY11" fmla="*/ 40358 h 371999"/>
              <a:gd name="connsiteX12" fmla="*/ 114520 w 570291"/>
              <a:gd name="connsiteY12" fmla="*/ 274245 h 371999"/>
              <a:gd name="connsiteX13" fmla="*/ 143776 w 570291"/>
              <a:gd name="connsiteY13" fmla="*/ 366608 h 371999"/>
              <a:gd name="connsiteX14" fmla="*/ 0 w 570291"/>
              <a:gd name="connsiteY14" fmla="*/ 366608 h 371999"/>
              <a:gd name="connsiteX15" fmla="*/ 0 w 570291"/>
              <a:gd name="connsiteY15" fmla="*/ 0 h 371999"/>
              <a:gd name="connsiteX0" fmla="*/ 75178 w 570291"/>
              <a:gd name="connsiteY0" fmla="*/ 0 h 377390"/>
              <a:gd name="connsiteX1" fmla="*/ 570291 w 570291"/>
              <a:gd name="connsiteY1" fmla="*/ 0 h 377390"/>
              <a:gd name="connsiteX2" fmla="*/ 568729 w 570291"/>
              <a:gd name="connsiteY2" fmla="*/ 40358 h 377390"/>
              <a:gd name="connsiteX3" fmla="*/ 530947 w 570291"/>
              <a:gd name="connsiteY3" fmla="*/ 274245 h 377390"/>
              <a:gd name="connsiteX4" fmla="*/ 532248 w 570291"/>
              <a:gd name="connsiteY4" fmla="*/ 377390 h 377390"/>
              <a:gd name="connsiteX5" fmla="*/ 143777 w 570291"/>
              <a:gd name="connsiteY5" fmla="*/ 366608 h 377390"/>
              <a:gd name="connsiteX6" fmla="*/ 114521 w 570291"/>
              <a:gd name="connsiteY6" fmla="*/ 274245 h 377390"/>
              <a:gd name="connsiteX7" fmla="*/ 76739 w 570291"/>
              <a:gd name="connsiteY7" fmla="*/ 40358 h 377390"/>
              <a:gd name="connsiteX8" fmla="*/ 75178 w 570291"/>
              <a:gd name="connsiteY8" fmla="*/ 0 h 377390"/>
              <a:gd name="connsiteX9" fmla="*/ 0 w 570291"/>
              <a:gd name="connsiteY9" fmla="*/ 0 h 377390"/>
              <a:gd name="connsiteX10" fmla="*/ 75177 w 570291"/>
              <a:gd name="connsiteY10" fmla="*/ 0 h 377390"/>
              <a:gd name="connsiteX11" fmla="*/ 76738 w 570291"/>
              <a:gd name="connsiteY11" fmla="*/ 40358 h 377390"/>
              <a:gd name="connsiteX12" fmla="*/ 114520 w 570291"/>
              <a:gd name="connsiteY12" fmla="*/ 274245 h 377390"/>
              <a:gd name="connsiteX13" fmla="*/ 143776 w 570291"/>
              <a:gd name="connsiteY13" fmla="*/ 366608 h 377390"/>
              <a:gd name="connsiteX14" fmla="*/ 0 w 570291"/>
              <a:gd name="connsiteY14" fmla="*/ 366608 h 377390"/>
              <a:gd name="connsiteX15" fmla="*/ 0 w 570291"/>
              <a:gd name="connsiteY15" fmla="*/ 0 h 377390"/>
              <a:gd name="connsiteX0" fmla="*/ 75178 w 570291"/>
              <a:gd name="connsiteY0" fmla="*/ 0 h 377390"/>
              <a:gd name="connsiteX1" fmla="*/ 570291 w 570291"/>
              <a:gd name="connsiteY1" fmla="*/ 0 h 377390"/>
              <a:gd name="connsiteX2" fmla="*/ 568729 w 570291"/>
              <a:gd name="connsiteY2" fmla="*/ 40358 h 377390"/>
              <a:gd name="connsiteX3" fmla="*/ 547613 w 570291"/>
              <a:gd name="connsiteY3" fmla="*/ 274244 h 377390"/>
              <a:gd name="connsiteX4" fmla="*/ 532248 w 570291"/>
              <a:gd name="connsiteY4" fmla="*/ 377390 h 377390"/>
              <a:gd name="connsiteX5" fmla="*/ 143777 w 570291"/>
              <a:gd name="connsiteY5" fmla="*/ 366608 h 377390"/>
              <a:gd name="connsiteX6" fmla="*/ 114521 w 570291"/>
              <a:gd name="connsiteY6" fmla="*/ 274245 h 377390"/>
              <a:gd name="connsiteX7" fmla="*/ 76739 w 570291"/>
              <a:gd name="connsiteY7" fmla="*/ 40358 h 377390"/>
              <a:gd name="connsiteX8" fmla="*/ 75178 w 570291"/>
              <a:gd name="connsiteY8" fmla="*/ 0 h 377390"/>
              <a:gd name="connsiteX9" fmla="*/ 0 w 570291"/>
              <a:gd name="connsiteY9" fmla="*/ 0 h 377390"/>
              <a:gd name="connsiteX10" fmla="*/ 75177 w 570291"/>
              <a:gd name="connsiteY10" fmla="*/ 0 h 377390"/>
              <a:gd name="connsiteX11" fmla="*/ 76738 w 570291"/>
              <a:gd name="connsiteY11" fmla="*/ 40358 h 377390"/>
              <a:gd name="connsiteX12" fmla="*/ 114520 w 570291"/>
              <a:gd name="connsiteY12" fmla="*/ 274245 h 377390"/>
              <a:gd name="connsiteX13" fmla="*/ 143776 w 570291"/>
              <a:gd name="connsiteY13" fmla="*/ 366608 h 377390"/>
              <a:gd name="connsiteX14" fmla="*/ 0 w 570291"/>
              <a:gd name="connsiteY14" fmla="*/ 366608 h 377390"/>
              <a:gd name="connsiteX15" fmla="*/ 0 w 570291"/>
              <a:gd name="connsiteY15" fmla="*/ 0 h 377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0291" h="377390">
                <a:moveTo>
                  <a:pt x="75178" y="0"/>
                </a:moveTo>
                <a:lnTo>
                  <a:pt x="570291" y="0"/>
                </a:lnTo>
                <a:cubicBezTo>
                  <a:pt x="569770" y="13453"/>
                  <a:pt x="569250" y="26905"/>
                  <a:pt x="568729" y="40358"/>
                </a:cubicBezTo>
                <a:cubicBezTo>
                  <a:pt x="562039" y="125518"/>
                  <a:pt x="565662" y="204648"/>
                  <a:pt x="547613" y="274244"/>
                </a:cubicBezTo>
                <a:cubicBezTo>
                  <a:pt x="548047" y="308626"/>
                  <a:pt x="531814" y="343008"/>
                  <a:pt x="532248" y="377390"/>
                </a:cubicBezTo>
                <a:lnTo>
                  <a:pt x="143777" y="366608"/>
                </a:lnTo>
                <a:lnTo>
                  <a:pt x="114521" y="274245"/>
                </a:lnTo>
                <a:cubicBezTo>
                  <a:pt x="96472" y="204649"/>
                  <a:pt x="83429" y="125518"/>
                  <a:pt x="76739" y="40358"/>
                </a:cubicBezTo>
                <a:cubicBezTo>
                  <a:pt x="76219" y="26905"/>
                  <a:pt x="75698" y="13453"/>
                  <a:pt x="75178" y="0"/>
                </a:cubicBezTo>
                <a:close/>
                <a:moveTo>
                  <a:pt x="0" y="0"/>
                </a:moveTo>
                <a:lnTo>
                  <a:pt x="75177" y="0"/>
                </a:lnTo>
                <a:cubicBezTo>
                  <a:pt x="75697" y="13453"/>
                  <a:pt x="76218" y="26905"/>
                  <a:pt x="76738" y="40358"/>
                </a:cubicBezTo>
                <a:cubicBezTo>
                  <a:pt x="83428" y="125518"/>
                  <a:pt x="96471" y="204649"/>
                  <a:pt x="114520" y="274245"/>
                </a:cubicBezTo>
                <a:lnTo>
                  <a:pt x="143776" y="366608"/>
                </a:lnTo>
                <a:lnTo>
                  <a:pt x="0" y="366608"/>
                </a:lnTo>
                <a:lnTo>
                  <a:pt x="0" y="0"/>
                </a:lnTo>
                <a:close/>
              </a:path>
            </a:pathLst>
          </a:custGeom>
          <a:solidFill>
            <a:srgbClr val="00BCF2"/>
          </a:solidFill>
          <a:ln w="10795" cap="flat" cmpd="sng" algn="ctr">
            <a:noFill/>
            <a:prstDash val="solid"/>
            <a:headEnd type="none" w="med" len="med"/>
            <a:tailEnd type="none" w="med" len="med"/>
          </a:ln>
          <a:effectLst/>
        </p:spPr>
        <p:txBody>
          <a:bodyPr lIns="137123" tIns="109698" rIns="137123" bIns="109698"/>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105" name="Freeform: Shape 104"/>
          <p:cNvSpPr/>
          <p:nvPr/>
        </p:nvSpPr>
        <p:spPr bwMode="auto">
          <a:xfrm>
            <a:off x="6804342" y="4278062"/>
            <a:ext cx="812305" cy="166667"/>
          </a:xfrm>
          <a:custGeom>
            <a:avLst/>
            <a:gdLst>
              <a:gd name="connsiteX0" fmla="*/ 179368 w 812305"/>
              <a:gd name="connsiteY0" fmla="*/ 0 h 166667"/>
              <a:gd name="connsiteX1" fmla="*/ 812305 w 812305"/>
              <a:gd name="connsiteY1" fmla="*/ 0 h 166667"/>
              <a:gd name="connsiteX2" fmla="*/ 812305 w 812305"/>
              <a:gd name="connsiteY2" fmla="*/ 160588 h 166667"/>
              <a:gd name="connsiteX3" fmla="*/ 488888 w 812305"/>
              <a:gd name="connsiteY3" fmla="*/ 160588 h 166667"/>
              <a:gd name="connsiteX4" fmla="*/ 488888 w 812305"/>
              <a:gd name="connsiteY4" fmla="*/ 161906 h 166667"/>
              <a:gd name="connsiteX5" fmla="*/ 365635 w 812305"/>
              <a:gd name="connsiteY5" fmla="*/ 161906 h 166667"/>
              <a:gd name="connsiteX6" fmla="*/ 366445 w 812305"/>
              <a:gd name="connsiteY6" fmla="*/ 160588 h 166667"/>
              <a:gd name="connsiteX7" fmla="*/ 366444 w 812305"/>
              <a:gd name="connsiteY7" fmla="*/ 160588 h 166667"/>
              <a:gd name="connsiteX8" fmla="*/ 365634 w 812305"/>
              <a:gd name="connsiteY8" fmla="*/ 161906 h 166667"/>
              <a:gd name="connsiteX9" fmla="*/ 32613 w 812305"/>
              <a:gd name="connsiteY9" fmla="*/ 166667 h 166667"/>
              <a:gd name="connsiteX10" fmla="*/ 19441 w 812305"/>
              <a:gd name="connsiteY10" fmla="*/ 121115 h 166667"/>
              <a:gd name="connsiteX11" fmla="*/ 1339 w 812305"/>
              <a:gd name="connsiteY11" fmla="*/ 17824 h 166667"/>
              <a:gd name="connsiteX12" fmla="*/ 0 w 812305"/>
              <a:gd name="connsiteY12" fmla="*/ 1 h 166667"/>
              <a:gd name="connsiteX13" fmla="*/ 179368 w 812305"/>
              <a:gd name="connsiteY13" fmla="*/ 1 h 16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2305" h="166667">
                <a:moveTo>
                  <a:pt x="179368" y="0"/>
                </a:moveTo>
                <a:lnTo>
                  <a:pt x="812305" y="0"/>
                </a:lnTo>
                <a:lnTo>
                  <a:pt x="812305" y="160588"/>
                </a:lnTo>
                <a:lnTo>
                  <a:pt x="488888" y="160588"/>
                </a:lnTo>
                <a:lnTo>
                  <a:pt x="488888" y="161906"/>
                </a:lnTo>
                <a:lnTo>
                  <a:pt x="365635" y="161906"/>
                </a:lnTo>
                <a:lnTo>
                  <a:pt x="366445" y="160588"/>
                </a:lnTo>
                <a:lnTo>
                  <a:pt x="366444" y="160588"/>
                </a:lnTo>
                <a:lnTo>
                  <a:pt x="365634" y="161906"/>
                </a:lnTo>
                <a:lnTo>
                  <a:pt x="32613" y="166667"/>
                </a:lnTo>
                <a:cubicBezTo>
                  <a:pt x="32985" y="151483"/>
                  <a:pt x="19069" y="136299"/>
                  <a:pt x="19441" y="121115"/>
                </a:cubicBezTo>
                <a:cubicBezTo>
                  <a:pt x="3968" y="90380"/>
                  <a:pt x="7074" y="55434"/>
                  <a:pt x="1339" y="17824"/>
                </a:cubicBezTo>
                <a:cubicBezTo>
                  <a:pt x="892" y="11883"/>
                  <a:pt x="446" y="5942"/>
                  <a:pt x="0" y="1"/>
                </a:cubicBezTo>
                <a:lnTo>
                  <a:pt x="179368" y="1"/>
                </a:lnTo>
                <a:close/>
              </a:path>
            </a:pathLst>
          </a:custGeom>
          <a:solidFill>
            <a:srgbClr val="00BCF2"/>
          </a:solidFill>
          <a:ln w="10795" cap="flat" cmpd="sng" algn="ctr">
            <a:noFill/>
            <a:prstDash val="solid"/>
            <a:headEnd type="none" w="med" len="med"/>
            <a:tailEnd type="none" w="med" len="med"/>
          </a:ln>
          <a:effectLst/>
        </p:spPr>
        <p:txBody>
          <a:bodyPr wrap="square" lIns="137123" tIns="109698" rIns="137123" bIns="109698">
            <a:noAutofit/>
          </a:bodyPr>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104" name="Freeform: Shape 103"/>
          <p:cNvSpPr/>
          <p:nvPr/>
        </p:nvSpPr>
        <p:spPr bwMode="auto">
          <a:xfrm>
            <a:off x="6792584" y="4003869"/>
            <a:ext cx="828826" cy="172606"/>
          </a:xfrm>
          <a:custGeom>
            <a:avLst/>
            <a:gdLst>
              <a:gd name="connsiteX0" fmla="*/ 7254 w 828826"/>
              <a:gd name="connsiteY0" fmla="*/ 3 h 172606"/>
              <a:gd name="connsiteX1" fmla="*/ 45600 w 828826"/>
              <a:gd name="connsiteY1" fmla="*/ 4352 h 172606"/>
              <a:gd name="connsiteX2" fmla="*/ 195888 w 828826"/>
              <a:gd name="connsiteY2" fmla="*/ 4352 h 172606"/>
              <a:gd name="connsiteX3" fmla="*/ 195888 w 828826"/>
              <a:gd name="connsiteY3" fmla="*/ 4352 h 172606"/>
              <a:gd name="connsiteX4" fmla="*/ 828826 w 828826"/>
              <a:gd name="connsiteY4" fmla="*/ 4352 h 172606"/>
              <a:gd name="connsiteX5" fmla="*/ 828826 w 828826"/>
              <a:gd name="connsiteY5" fmla="*/ 172606 h 172606"/>
              <a:gd name="connsiteX6" fmla="*/ 500645 w 828826"/>
              <a:gd name="connsiteY6" fmla="*/ 172606 h 172606"/>
              <a:gd name="connsiteX7" fmla="*/ 439217 w 828826"/>
              <a:gd name="connsiteY7" fmla="*/ 172606 h 172606"/>
              <a:gd name="connsiteX8" fmla="*/ 439216 w 828826"/>
              <a:gd name="connsiteY8" fmla="*/ 172606 h 172606"/>
              <a:gd name="connsiteX9" fmla="*/ 195888 w 828826"/>
              <a:gd name="connsiteY9" fmla="*/ 172606 h 172606"/>
              <a:gd name="connsiteX10" fmla="*/ 1439 w 828826"/>
              <a:gd name="connsiteY10" fmla="*/ 172606 h 172606"/>
              <a:gd name="connsiteX11" fmla="*/ 1049 w 828826"/>
              <a:gd name="connsiteY11" fmla="*/ 100200 h 172606"/>
              <a:gd name="connsiteX12" fmla="*/ 7254 w 828826"/>
              <a:gd name="connsiteY12" fmla="*/ 3 h 17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826" h="172606">
                <a:moveTo>
                  <a:pt x="7254" y="3"/>
                </a:moveTo>
                <a:cubicBezTo>
                  <a:pt x="7336" y="-135"/>
                  <a:pt x="45518" y="4490"/>
                  <a:pt x="45600" y="4352"/>
                </a:cubicBezTo>
                <a:lnTo>
                  <a:pt x="195888" y="4352"/>
                </a:lnTo>
                <a:lnTo>
                  <a:pt x="195888" y="4352"/>
                </a:lnTo>
                <a:lnTo>
                  <a:pt x="828826" y="4352"/>
                </a:lnTo>
                <a:lnTo>
                  <a:pt x="828826" y="172606"/>
                </a:lnTo>
                <a:lnTo>
                  <a:pt x="500645" y="172606"/>
                </a:lnTo>
                <a:lnTo>
                  <a:pt x="439217" y="172606"/>
                </a:lnTo>
                <a:lnTo>
                  <a:pt x="439216" y="172606"/>
                </a:lnTo>
                <a:lnTo>
                  <a:pt x="195888" y="172606"/>
                </a:lnTo>
                <a:lnTo>
                  <a:pt x="1439" y="172606"/>
                </a:lnTo>
                <a:cubicBezTo>
                  <a:pt x="2103" y="151646"/>
                  <a:pt x="385" y="121160"/>
                  <a:pt x="1049" y="100200"/>
                </a:cubicBezTo>
                <a:cubicBezTo>
                  <a:pt x="6786" y="61116"/>
                  <a:pt x="-8223" y="31944"/>
                  <a:pt x="7254" y="3"/>
                </a:cubicBezTo>
                <a:close/>
              </a:path>
            </a:pathLst>
          </a:custGeom>
          <a:solidFill>
            <a:srgbClr val="002050"/>
          </a:solidFill>
          <a:ln w="10795" cap="flat" cmpd="sng" algn="ctr">
            <a:noFill/>
            <a:prstDash val="solid"/>
            <a:headEnd type="none" w="med" len="med"/>
            <a:tailEnd type="none" w="med" len="med"/>
          </a:ln>
          <a:effectLst/>
        </p:spPr>
        <p:txBody>
          <a:bodyPr wrap="square" lIns="137123" tIns="109698" rIns="137123" bIns="109698">
            <a:noAutofit/>
          </a:bodyPr>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103" name="Freeform: Shape 102"/>
          <p:cNvSpPr/>
          <p:nvPr/>
        </p:nvSpPr>
        <p:spPr bwMode="auto">
          <a:xfrm>
            <a:off x="6801168" y="3743550"/>
            <a:ext cx="815479" cy="173606"/>
          </a:xfrm>
          <a:custGeom>
            <a:avLst/>
            <a:gdLst>
              <a:gd name="connsiteX0" fmla="*/ 34391 w 815479"/>
              <a:gd name="connsiteY0" fmla="*/ 3 h 173606"/>
              <a:gd name="connsiteX1" fmla="*/ 37017 w 815479"/>
              <a:gd name="connsiteY1" fmla="*/ 4353 h 173606"/>
              <a:gd name="connsiteX2" fmla="*/ 393616 w 815479"/>
              <a:gd name="connsiteY2" fmla="*/ 4353 h 173606"/>
              <a:gd name="connsiteX3" fmla="*/ 393617 w 815479"/>
              <a:gd name="connsiteY3" fmla="*/ 4353 h 173606"/>
              <a:gd name="connsiteX4" fmla="*/ 492062 w 815479"/>
              <a:gd name="connsiteY4" fmla="*/ 4353 h 173606"/>
              <a:gd name="connsiteX5" fmla="*/ 492062 w 815479"/>
              <a:gd name="connsiteY5" fmla="*/ 4538 h 173606"/>
              <a:gd name="connsiteX6" fmla="*/ 815479 w 815479"/>
              <a:gd name="connsiteY6" fmla="*/ 4538 h 173606"/>
              <a:gd name="connsiteX7" fmla="*/ 815479 w 815479"/>
              <a:gd name="connsiteY7" fmla="*/ 173606 h 173606"/>
              <a:gd name="connsiteX8" fmla="*/ 182542 w 815479"/>
              <a:gd name="connsiteY8" fmla="*/ 173606 h 173606"/>
              <a:gd name="connsiteX9" fmla="*/ 182542 w 815479"/>
              <a:gd name="connsiteY9" fmla="*/ 172607 h 173606"/>
              <a:gd name="connsiteX10" fmla="*/ 0 w 815479"/>
              <a:gd name="connsiteY10" fmla="*/ 172607 h 173606"/>
              <a:gd name="connsiteX11" fmla="*/ 4374 w 815479"/>
              <a:gd name="connsiteY11" fmla="*/ 112108 h 173606"/>
              <a:gd name="connsiteX12" fmla="*/ 34391 w 815479"/>
              <a:gd name="connsiteY12" fmla="*/ 3 h 17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5479" h="173606">
                <a:moveTo>
                  <a:pt x="34391" y="3"/>
                </a:moveTo>
                <a:cubicBezTo>
                  <a:pt x="34472" y="-135"/>
                  <a:pt x="36935" y="4491"/>
                  <a:pt x="37017" y="4353"/>
                </a:cubicBezTo>
                <a:lnTo>
                  <a:pt x="393616" y="4353"/>
                </a:lnTo>
                <a:lnTo>
                  <a:pt x="393617" y="4353"/>
                </a:lnTo>
                <a:lnTo>
                  <a:pt x="492062" y="4353"/>
                </a:lnTo>
                <a:lnTo>
                  <a:pt x="492062" y="4538"/>
                </a:lnTo>
                <a:lnTo>
                  <a:pt x="815479" y="4538"/>
                </a:lnTo>
                <a:lnTo>
                  <a:pt x="815479" y="173606"/>
                </a:lnTo>
                <a:lnTo>
                  <a:pt x="182542" y="173606"/>
                </a:lnTo>
                <a:lnTo>
                  <a:pt x="182542" y="172607"/>
                </a:lnTo>
                <a:lnTo>
                  <a:pt x="0" y="172607"/>
                </a:lnTo>
                <a:lnTo>
                  <a:pt x="4374" y="112108"/>
                </a:lnTo>
                <a:cubicBezTo>
                  <a:pt x="10111" y="73024"/>
                  <a:pt x="18914" y="31944"/>
                  <a:pt x="34391" y="3"/>
                </a:cubicBezTo>
                <a:close/>
              </a:path>
            </a:pathLst>
          </a:custGeom>
          <a:solidFill>
            <a:srgbClr val="DE3C00"/>
          </a:solidFill>
          <a:ln w="10795" cap="flat" cmpd="sng" algn="ctr">
            <a:noFill/>
            <a:prstDash val="solid"/>
            <a:headEnd type="none" w="med" len="med"/>
            <a:tailEnd type="none" w="med" len="med"/>
          </a:ln>
          <a:effectLst/>
        </p:spPr>
        <p:txBody>
          <a:bodyPr wrap="square" lIns="137123" tIns="109698" rIns="137123" bIns="109698">
            <a:noAutofit/>
          </a:bodyPr>
          <a:lstStyle/>
          <a:p>
            <a:pPr marL="0" marR="0" lvl="0" indent="0" algn="ctr" defTabSz="685373" eaLnBrk="1" fontAlgn="base" latinLnBrk="0" hangingPunct="1">
              <a:lnSpc>
                <a:spcPct val="90000"/>
              </a:lnSpc>
              <a:spcBef>
                <a:spcPct val="0"/>
              </a:spcBef>
              <a:spcAft>
                <a:spcPct val="0"/>
              </a:spcAft>
              <a:buClrTx/>
              <a:buSzTx/>
              <a:buFontTx/>
              <a:buNone/>
              <a:tabLst/>
              <a:defRPr/>
            </a:pPr>
            <a:endParaRPr kumimoji="0" lang="en-US" sz="1500" b="0" i="0" u="none" strike="noStrike" kern="0" cap="none" spc="-38" normalizeH="0" baseline="0" noProof="0" dirty="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35" name="Rectangle 34"/>
          <p:cNvSpPr/>
          <p:nvPr/>
        </p:nvSpPr>
        <p:spPr bwMode="auto">
          <a:xfrm>
            <a:off x="7608026" y="3470828"/>
            <a:ext cx="1257341" cy="1315161"/>
          </a:xfrm>
          <a:prstGeom prst="rect">
            <a:avLst/>
          </a:prstGeom>
          <a:solidFill>
            <a:schemeClr val="accent4"/>
          </a:solidFill>
          <a:ln w="76200" cap="flat" cmpd="sng" algn="ctr">
            <a:noFill/>
            <a:prstDash val="solid"/>
            <a:headEnd type="none" w="med" len="med"/>
            <a:tailEnd type="none" w="med" len="med"/>
          </a:ln>
          <a:effectLst/>
        </p:spPr>
        <p:txBody>
          <a:bodyPr lIns="137123" tIns="109698" rIns="137123" bIns="109698" anchor="ctr"/>
          <a:lstStyle/>
          <a:p>
            <a:pPr marL="0" marR="0" lvl="0" indent="0" algn="ctr" defTabSz="685373" eaLnBrk="1" fontAlgn="base" latinLnBrk="0" hangingPunct="1">
              <a:lnSpc>
                <a:spcPct val="90000"/>
              </a:lnSpc>
              <a:spcBef>
                <a:spcPct val="0"/>
              </a:spcBef>
              <a:spcAft>
                <a:spcPct val="0"/>
              </a:spcAft>
              <a:buClrTx/>
              <a:buSzTx/>
              <a:buFontTx/>
              <a:buNone/>
              <a:tabLst/>
              <a:defRPr/>
            </a:pPr>
            <a:r>
              <a:rPr kumimoji="0" lang="en-US" sz="1800" b="0" i="0" u="none" strike="noStrike" kern="0" cap="none" spc="-38" normalizeH="0" baseline="0" noProof="0" dirty="0">
                <a:ln>
                  <a:noFill/>
                </a:ln>
                <a:gradFill>
                  <a:gsLst>
                    <a:gs pos="1765">
                      <a:schemeClr val="tx1"/>
                    </a:gs>
                    <a:gs pos="42000">
                      <a:schemeClr val="tx1"/>
                    </a:gs>
                  </a:gsLst>
                </a:gradFill>
                <a:effectLst/>
                <a:uLnTx/>
                <a:uFillTx/>
                <a:latin typeface="Segoe UI Semibold" panose="020B0702040204020203" pitchFamily="34" charset="0"/>
                <a:ea typeface="MS PGothic" pitchFamily="34" charset="-128"/>
                <a:cs typeface="Segoe UI Semibold" panose="020B0702040204020203" pitchFamily="34" charset="0"/>
              </a:rPr>
              <a:t>Microsoft Edge</a:t>
            </a:r>
          </a:p>
        </p:txBody>
      </p:sp>
      <p:sp>
        <p:nvSpPr>
          <p:cNvPr id="18" name="Rectangle 17"/>
          <p:cNvSpPr/>
          <p:nvPr/>
        </p:nvSpPr>
        <p:spPr bwMode="auto">
          <a:xfrm>
            <a:off x="3454922" y="3433577"/>
            <a:ext cx="1315515" cy="1315161"/>
          </a:xfrm>
          <a:prstGeom prst="rect">
            <a:avLst/>
          </a:prstGeom>
          <a:solidFill>
            <a:schemeClr val="accent4"/>
          </a:solidFill>
          <a:ln w="76200" cap="flat" cmpd="sng" algn="ctr">
            <a:noFill/>
            <a:prstDash val="solid"/>
            <a:headEnd type="none" w="med" len="med"/>
            <a:tailEnd type="none" w="med" len="med"/>
          </a:ln>
          <a:effectLst/>
        </p:spPr>
        <p:txBody>
          <a:bodyPr lIns="137123" tIns="109698" rIns="137123" bIns="109698" anchor="ctr"/>
          <a:lstStyle/>
          <a:p>
            <a:pPr marL="0" marR="0" lvl="0" indent="0" algn="ctr" defTabSz="685373" eaLnBrk="1" fontAlgn="base" latinLnBrk="0" hangingPunct="1">
              <a:lnSpc>
                <a:spcPct val="90000"/>
              </a:lnSpc>
              <a:spcBef>
                <a:spcPct val="0"/>
              </a:spcBef>
              <a:spcAft>
                <a:spcPct val="0"/>
              </a:spcAft>
              <a:buClrTx/>
              <a:buSzTx/>
              <a:buFontTx/>
              <a:buNone/>
              <a:tabLst/>
              <a:defRPr/>
            </a:pPr>
            <a:r>
              <a:rPr kumimoji="0" lang="en-US" sz="1800" b="0" i="0" u="none" strike="noStrike" kern="0" cap="none" spc="-38" normalizeH="0" baseline="0" noProof="0" dirty="0">
                <a:ln>
                  <a:noFill/>
                </a:ln>
                <a:gradFill>
                  <a:gsLst>
                    <a:gs pos="1765">
                      <a:schemeClr val="tx1"/>
                    </a:gs>
                    <a:gs pos="42000">
                      <a:schemeClr val="tx1"/>
                    </a:gs>
                  </a:gsLst>
                </a:gradFill>
                <a:effectLst/>
                <a:uLnTx/>
                <a:uFillTx/>
                <a:latin typeface="Segoe UI Semibold" panose="020B0702040204020203" pitchFamily="34" charset="0"/>
                <a:ea typeface="MS PGothic" pitchFamily="34" charset="-128"/>
                <a:cs typeface="Segoe UI Semibold" panose="020B0702040204020203" pitchFamily="34" charset="0"/>
              </a:rPr>
              <a:t>Partner Edge</a:t>
            </a:r>
          </a:p>
        </p:txBody>
      </p:sp>
      <p:sp>
        <p:nvSpPr>
          <p:cNvPr id="66" name="TextBox 65"/>
          <p:cNvSpPr txBox="1"/>
          <p:nvPr/>
        </p:nvSpPr>
        <p:spPr>
          <a:xfrm>
            <a:off x="275396" y="1120152"/>
            <a:ext cx="8106871" cy="1765318"/>
          </a:xfrm>
          <a:prstGeom prst="rect">
            <a:avLst/>
          </a:prstGeom>
          <a:noFill/>
        </p:spPr>
        <p:txBody>
          <a:bodyPr wrap="square" lIns="182857" tIns="146285" rIns="182857" bIns="146285" rtlCol="0">
            <a:noAutofit/>
          </a:bodyPr>
          <a:lstStyle/>
          <a:p>
            <a:pPr marL="0" marR="0" lvl="1" indent="0" defTabSz="914400" eaLnBrk="1" fontAlgn="auto" latinLnBrk="0" hangingPunct="1">
              <a:lnSpc>
                <a:spcPct val="90000"/>
              </a:lnSpc>
              <a:spcBef>
                <a:spcPts val="1200"/>
              </a:spcBef>
              <a:spcAft>
                <a:spcPts val="0"/>
              </a:spcAft>
              <a:buClrTx/>
              <a:buSzPct val="90000"/>
              <a:buFontTx/>
              <a:buNone/>
              <a:tabLst/>
              <a:defRPr/>
            </a:pPr>
            <a:r>
              <a:rPr kumimoji="0" lang="en-US" sz="2200" b="0" i="0" u="none" strike="noStrike" kern="0" cap="none" spc="0" normalizeH="0" baseline="0" noProof="0" dirty="0">
                <a:ln>
                  <a:noFill/>
                </a:ln>
                <a:solidFill>
                  <a:sysClr val="windowText" lastClr="000000"/>
                </a:solidFill>
                <a:effectLst/>
                <a:uLnTx/>
                <a:uFillTx/>
                <a:latin typeface="Segoe UI Semilight" panose="020B0402040204020203" pitchFamily="34" charset="0"/>
                <a:cs typeface="Segoe UI Semilight" panose="020B0402040204020203" pitchFamily="34" charset="0"/>
              </a:rPr>
              <a:t>✔  </a:t>
            </a:r>
            <a:r>
              <a:rPr kumimoji="0" lang="en-US" sz="2200" b="0" i="0" u="none" strike="noStrike" kern="0" cap="none" spc="0" normalizeH="0" baseline="0" noProof="0" dirty="0">
                <a:ln>
                  <a:noFill/>
                </a:ln>
                <a:gradFill>
                  <a:gsLst>
                    <a:gs pos="1250">
                      <a:schemeClr val="tx1"/>
                    </a:gs>
                    <a:gs pos="100000">
                      <a:schemeClr val="tx1"/>
                    </a:gs>
                  </a:gsLst>
                  <a:lin ang="5400000" scaled="0"/>
                </a:gradFill>
                <a:effectLst/>
                <a:uLnTx/>
                <a:uFillTx/>
                <a:latin typeface="Segoe UI Semilight" panose="020B0402040204020203" pitchFamily="34" charset="0"/>
                <a:cs typeface="Segoe UI Semilight" panose="020B0402040204020203" pitchFamily="34" charset="0"/>
              </a:rPr>
              <a:t>Unified connectivity to Microsoft Cloud Services</a:t>
            </a:r>
          </a:p>
          <a:p>
            <a:pPr marL="0" marR="0" lvl="1" indent="0" defTabSz="914400" eaLnBrk="1" fontAlgn="auto" latinLnBrk="0" hangingPunct="1">
              <a:lnSpc>
                <a:spcPct val="90000"/>
              </a:lnSpc>
              <a:spcBef>
                <a:spcPts val="1200"/>
              </a:spcBef>
              <a:spcAft>
                <a:spcPts val="0"/>
              </a:spcAft>
              <a:buClrTx/>
              <a:buSzPct val="90000"/>
              <a:buFontTx/>
              <a:buNone/>
              <a:tabLst/>
              <a:defRPr/>
            </a:pPr>
            <a:r>
              <a:rPr kumimoji="0" lang="en-US" sz="2200" b="0" i="0" u="none" strike="noStrike" kern="0" cap="none" spc="0" normalizeH="0" baseline="0" noProof="0" dirty="0">
                <a:ln>
                  <a:noFill/>
                </a:ln>
                <a:solidFill>
                  <a:sysClr val="windowText" lastClr="000000"/>
                </a:solidFill>
                <a:effectLst/>
                <a:uLnTx/>
                <a:uFillTx/>
                <a:latin typeface="Segoe UI Semilight" panose="020B0402040204020203" pitchFamily="34" charset="0"/>
                <a:cs typeface="Segoe UI Semilight" panose="020B0402040204020203" pitchFamily="34" charset="0"/>
              </a:rPr>
              <a:t>✔  </a:t>
            </a:r>
            <a:r>
              <a:rPr kumimoji="0" lang="en-US" sz="2200" b="0" i="0" u="none" strike="noStrike" kern="0" cap="none" spc="0" normalizeH="0" baseline="0" noProof="0" dirty="0">
                <a:ln>
                  <a:noFill/>
                </a:ln>
                <a:gradFill>
                  <a:gsLst>
                    <a:gs pos="1250">
                      <a:schemeClr val="tx1"/>
                    </a:gs>
                    <a:gs pos="100000">
                      <a:schemeClr val="tx1"/>
                    </a:gs>
                  </a:gsLst>
                  <a:lin ang="5400000" scaled="0"/>
                </a:gradFill>
                <a:effectLst/>
                <a:uLnTx/>
                <a:uFillTx/>
                <a:latin typeface="Segoe UI Semilight" panose="020B0402040204020203" pitchFamily="34" charset="0"/>
                <a:cs typeface="Segoe UI Semilight" panose="020B0402040204020203" pitchFamily="34" charset="0"/>
              </a:rPr>
              <a:t>Predictable performance</a:t>
            </a:r>
          </a:p>
          <a:p>
            <a:pPr marL="0" marR="0" lvl="1" indent="0" defTabSz="914400" eaLnBrk="1" fontAlgn="auto" latinLnBrk="0" hangingPunct="1">
              <a:lnSpc>
                <a:spcPct val="90000"/>
              </a:lnSpc>
              <a:spcBef>
                <a:spcPts val="1200"/>
              </a:spcBef>
              <a:spcAft>
                <a:spcPts val="0"/>
              </a:spcAft>
              <a:buClrTx/>
              <a:buSzPct val="90000"/>
              <a:buFontTx/>
              <a:buNone/>
              <a:tabLst/>
              <a:defRPr/>
            </a:pPr>
            <a:r>
              <a:rPr kumimoji="0" lang="en-US" sz="2200" b="0" i="0" u="none" strike="noStrike" kern="0" cap="none" spc="0" normalizeH="0" baseline="0" noProof="0" dirty="0">
                <a:ln>
                  <a:noFill/>
                </a:ln>
                <a:solidFill>
                  <a:sysClr val="windowText" lastClr="000000"/>
                </a:solidFill>
                <a:effectLst/>
                <a:uLnTx/>
                <a:uFillTx/>
                <a:latin typeface="Segoe UI Semilight" panose="020B0402040204020203" pitchFamily="34" charset="0"/>
                <a:cs typeface="Segoe UI Semilight" panose="020B0402040204020203" pitchFamily="34" charset="0"/>
              </a:rPr>
              <a:t>✔  </a:t>
            </a:r>
            <a:r>
              <a:rPr kumimoji="0" lang="en-US" sz="2200" b="0" i="0" u="none" strike="noStrike" kern="0" cap="none" spc="0" normalizeH="0" baseline="0" noProof="0" dirty="0">
                <a:ln>
                  <a:noFill/>
                </a:ln>
                <a:gradFill>
                  <a:gsLst>
                    <a:gs pos="1250">
                      <a:schemeClr val="tx1"/>
                    </a:gs>
                    <a:gs pos="100000">
                      <a:schemeClr val="tx1"/>
                    </a:gs>
                  </a:gsLst>
                  <a:lin ang="5400000" scaled="0"/>
                </a:gradFill>
                <a:effectLst/>
                <a:uLnTx/>
                <a:uFillTx/>
                <a:latin typeface="Segoe UI Semilight" panose="020B0402040204020203" pitchFamily="34" charset="0"/>
                <a:cs typeface="Segoe UI Semilight" panose="020B0402040204020203" pitchFamily="34" charset="0"/>
              </a:rPr>
              <a:t>Enterprise-grade resiliency and with 99.95% availability SLA</a:t>
            </a:r>
          </a:p>
          <a:p>
            <a:pPr marL="0" marR="0" lvl="1" indent="0" defTabSz="914400" eaLnBrk="1" fontAlgn="auto" latinLnBrk="0" hangingPunct="1">
              <a:lnSpc>
                <a:spcPct val="90000"/>
              </a:lnSpc>
              <a:spcBef>
                <a:spcPts val="1200"/>
              </a:spcBef>
              <a:spcAft>
                <a:spcPts val="0"/>
              </a:spcAft>
              <a:buClrTx/>
              <a:buSzPct val="90000"/>
              <a:buFontTx/>
              <a:buNone/>
              <a:tabLst/>
              <a:defRPr/>
            </a:pPr>
            <a:r>
              <a:rPr kumimoji="0" lang="en-US" sz="2200" b="0" i="0" u="none" strike="noStrike" kern="0" cap="none" spc="0" normalizeH="0" baseline="0" noProof="0" dirty="0">
                <a:ln>
                  <a:noFill/>
                </a:ln>
                <a:solidFill>
                  <a:sysClr val="windowText" lastClr="000000"/>
                </a:solidFill>
                <a:effectLst/>
                <a:uLnTx/>
                <a:uFillTx/>
                <a:latin typeface="Segoe UI Semilight" panose="020B0402040204020203" pitchFamily="34" charset="0"/>
                <a:cs typeface="Segoe UI Semilight" panose="020B0402040204020203" pitchFamily="34" charset="0"/>
              </a:rPr>
              <a:t>✔  </a:t>
            </a:r>
            <a:r>
              <a:rPr kumimoji="0" lang="en-US" sz="2200" b="0" i="0" u="none" strike="noStrike" kern="0" cap="none" spc="0" normalizeH="0" baseline="0" noProof="0" dirty="0">
                <a:ln>
                  <a:noFill/>
                </a:ln>
                <a:gradFill>
                  <a:gsLst>
                    <a:gs pos="1250">
                      <a:schemeClr val="tx1"/>
                    </a:gs>
                    <a:gs pos="100000">
                      <a:schemeClr val="tx1"/>
                    </a:gs>
                  </a:gsLst>
                  <a:lin ang="5400000" scaled="0"/>
                </a:gradFill>
                <a:effectLst/>
                <a:uLnTx/>
                <a:uFillTx/>
                <a:latin typeface="Segoe UI Semilight" panose="020B0402040204020203" pitchFamily="34" charset="0"/>
                <a:cs typeface="Segoe UI Semilight" panose="020B0402040204020203" pitchFamily="34" charset="0"/>
              </a:rPr>
              <a:t>Large and growing partner ecosystem</a:t>
            </a:r>
          </a:p>
        </p:txBody>
      </p:sp>
      <p:sp>
        <p:nvSpPr>
          <p:cNvPr id="69" name="Freeform 539"/>
          <p:cNvSpPr>
            <a:spLocks noChangeAspect="1"/>
          </p:cNvSpPr>
          <p:nvPr/>
        </p:nvSpPr>
        <p:spPr bwMode="auto">
          <a:xfrm>
            <a:off x="302805" y="3196277"/>
            <a:ext cx="2892388" cy="158971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2"/>
          </a:solidFill>
          <a:ln w="28575">
            <a:solidFill>
              <a:schemeClr val="accent2"/>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prstClr val="black"/>
              </a:solidFill>
              <a:effectLst/>
              <a:uLnTx/>
              <a:uFillTx/>
              <a:ea typeface="MS PGothic" pitchFamily="34" charset="-128"/>
            </a:endParaRPr>
          </a:p>
        </p:txBody>
      </p:sp>
      <p:sp>
        <p:nvSpPr>
          <p:cNvPr id="13" name="Freeform 78"/>
          <p:cNvSpPr>
            <a:spLocks noEditPoints="1"/>
          </p:cNvSpPr>
          <p:nvPr/>
        </p:nvSpPr>
        <p:spPr bwMode="black">
          <a:xfrm>
            <a:off x="2118810" y="3867383"/>
            <a:ext cx="731351" cy="729117"/>
          </a:xfrm>
          <a:custGeom>
            <a:avLst/>
            <a:gdLst>
              <a:gd name="T0" fmla="*/ 2147483646 w 2291"/>
              <a:gd name="T1" fmla="*/ 2147483646 h 2197"/>
              <a:gd name="T2" fmla="*/ 2147483646 w 2291"/>
              <a:gd name="T3" fmla="*/ 2147483646 h 2197"/>
              <a:gd name="T4" fmla="*/ 2147483646 w 2291"/>
              <a:gd name="T5" fmla="*/ 2147483646 h 2197"/>
              <a:gd name="T6" fmla="*/ 2147483646 w 2291"/>
              <a:gd name="T7" fmla="*/ 2147483646 h 2197"/>
              <a:gd name="T8" fmla="*/ 2147483646 w 2291"/>
              <a:gd name="T9" fmla="*/ 2147483646 h 2197"/>
              <a:gd name="T10" fmla="*/ 2147483646 w 2291"/>
              <a:gd name="T11" fmla="*/ 2147483646 h 2197"/>
              <a:gd name="T12" fmla="*/ 2147483646 w 2291"/>
              <a:gd name="T13" fmla="*/ 2147483646 h 2197"/>
              <a:gd name="T14" fmla="*/ 2147483646 w 2291"/>
              <a:gd name="T15" fmla="*/ 2147483646 h 2197"/>
              <a:gd name="T16" fmla="*/ 2147483646 w 2291"/>
              <a:gd name="T17" fmla="*/ 2147483646 h 2197"/>
              <a:gd name="T18" fmla="*/ 2147483646 w 2291"/>
              <a:gd name="T19" fmla="*/ 2147483646 h 2197"/>
              <a:gd name="T20" fmla="*/ 2147483646 w 2291"/>
              <a:gd name="T21" fmla="*/ 2147483646 h 2197"/>
              <a:gd name="T22" fmla="*/ 2147483646 w 2291"/>
              <a:gd name="T23" fmla="*/ 2147483646 h 2197"/>
              <a:gd name="T24" fmla="*/ 2147483646 w 2291"/>
              <a:gd name="T25" fmla="*/ 0 h 2197"/>
              <a:gd name="T26" fmla="*/ 2147483646 w 2291"/>
              <a:gd name="T27" fmla="*/ 2147483646 h 2197"/>
              <a:gd name="T28" fmla="*/ 2147483646 w 2291"/>
              <a:gd name="T29" fmla="*/ 2147483646 h 2197"/>
              <a:gd name="T30" fmla="*/ 2147483646 w 2291"/>
              <a:gd name="T31" fmla="*/ 2066960149 h 2197"/>
              <a:gd name="T32" fmla="*/ 2147483646 w 2291"/>
              <a:gd name="T33" fmla="*/ 2147483646 h 2197"/>
              <a:gd name="T34" fmla="*/ 2147483646 w 2291"/>
              <a:gd name="T35" fmla="*/ 2147483646 h 2197"/>
              <a:gd name="T36" fmla="*/ 2147483646 w 2291"/>
              <a:gd name="T37" fmla="*/ 2147483646 h 2197"/>
              <a:gd name="T38" fmla="*/ 2147483646 w 2291"/>
              <a:gd name="T39" fmla="*/ 2147483646 h 2197"/>
              <a:gd name="T40" fmla="*/ 2147483646 w 2291"/>
              <a:gd name="T41" fmla="*/ 2147483646 h 2197"/>
              <a:gd name="T42" fmla="*/ 2147483646 w 2291"/>
              <a:gd name="T43" fmla="*/ 2147483646 h 2197"/>
              <a:gd name="T44" fmla="*/ 2147483646 w 2291"/>
              <a:gd name="T45" fmla="*/ 2147483646 h 2197"/>
              <a:gd name="T46" fmla="*/ 2147483646 w 2291"/>
              <a:gd name="T47" fmla="*/ 2147483646 h 2197"/>
              <a:gd name="T48" fmla="*/ 2147483646 w 2291"/>
              <a:gd name="T49" fmla="*/ 2147483646 h 2197"/>
              <a:gd name="T50" fmla="*/ 2147483646 w 2291"/>
              <a:gd name="T51" fmla="*/ 2147483646 h 2197"/>
              <a:gd name="T52" fmla="*/ 2147483646 w 2291"/>
              <a:gd name="T53" fmla="*/ 2147483646 h 2197"/>
              <a:gd name="T54" fmla="*/ 2147483646 w 2291"/>
              <a:gd name="T55" fmla="*/ 2147483646 h 2197"/>
              <a:gd name="T56" fmla="*/ 2147483646 w 2291"/>
              <a:gd name="T57" fmla="*/ 2147483646 h 2197"/>
              <a:gd name="T58" fmla="*/ 2147483646 w 2291"/>
              <a:gd name="T59" fmla="*/ 2147483646 h 2197"/>
              <a:gd name="T60" fmla="*/ 2147483646 w 2291"/>
              <a:gd name="T61" fmla="*/ 2147483646 h 2197"/>
              <a:gd name="T62" fmla="*/ 2147483646 w 2291"/>
              <a:gd name="T63" fmla="*/ 2147483646 h 2197"/>
              <a:gd name="T64" fmla="*/ 2147483646 w 2291"/>
              <a:gd name="T65" fmla="*/ 2147483646 h 2197"/>
              <a:gd name="T66" fmla="*/ 2147483646 w 2291"/>
              <a:gd name="T67" fmla="*/ 2147483646 h 2197"/>
              <a:gd name="T68" fmla="*/ 2147483646 w 2291"/>
              <a:gd name="T69" fmla="*/ 2147483646 h 2197"/>
              <a:gd name="T70" fmla="*/ 2147483646 w 2291"/>
              <a:gd name="T71" fmla="*/ 2147483646 h 2197"/>
              <a:gd name="T72" fmla="*/ 2147483646 w 2291"/>
              <a:gd name="T73" fmla="*/ 2147483646 h 2197"/>
              <a:gd name="T74" fmla="*/ 2147483646 w 2291"/>
              <a:gd name="T75" fmla="*/ 2147483646 h 2197"/>
              <a:gd name="T76" fmla="*/ 2147483646 w 2291"/>
              <a:gd name="T77" fmla="*/ 2147483646 h 2197"/>
              <a:gd name="T78" fmla="*/ 2147483646 w 2291"/>
              <a:gd name="T79" fmla="*/ 2147483646 h 2197"/>
              <a:gd name="T80" fmla="*/ 2147483646 w 2291"/>
              <a:gd name="T81" fmla="*/ 2147483646 h 2197"/>
              <a:gd name="T82" fmla="*/ 2147483646 w 2291"/>
              <a:gd name="T83" fmla="*/ 2147483646 h 2197"/>
              <a:gd name="T84" fmla="*/ 2147483646 w 2291"/>
              <a:gd name="T85" fmla="*/ 2147483646 h 2197"/>
              <a:gd name="T86" fmla="*/ 2147483646 w 2291"/>
              <a:gd name="T87" fmla="*/ 2147483646 h 2197"/>
              <a:gd name="T88" fmla="*/ 2147483646 w 2291"/>
              <a:gd name="T89" fmla="*/ 2147483646 h 2197"/>
              <a:gd name="T90" fmla="*/ 2147483646 w 2291"/>
              <a:gd name="T91" fmla="*/ 2147483646 h 2197"/>
              <a:gd name="T92" fmla="*/ 2147483646 w 2291"/>
              <a:gd name="T93" fmla="*/ 2147483646 h 2197"/>
              <a:gd name="T94" fmla="*/ 2147483646 w 2291"/>
              <a:gd name="T95" fmla="*/ 2147483646 h 2197"/>
              <a:gd name="T96" fmla="*/ 2147483646 w 2291"/>
              <a:gd name="T97" fmla="*/ 2147483646 h 2197"/>
              <a:gd name="T98" fmla="*/ 2147483646 w 2291"/>
              <a:gd name="T99" fmla="*/ 2147483646 h 2197"/>
              <a:gd name="T100" fmla="*/ 2147483646 w 2291"/>
              <a:gd name="T101" fmla="*/ 2147483646 h 2197"/>
              <a:gd name="T102" fmla="*/ 2147483646 w 2291"/>
              <a:gd name="T103" fmla="*/ 2147483646 h 2197"/>
              <a:gd name="T104" fmla="*/ 0 w 2291"/>
              <a:gd name="T105" fmla="*/ 2147483646 h 2197"/>
              <a:gd name="T106" fmla="*/ 797531940 w 2291"/>
              <a:gd name="T107" fmla="*/ 2147483646 h 2197"/>
              <a:gd name="T108" fmla="*/ 2147483646 w 2291"/>
              <a:gd name="T109" fmla="*/ 2147483646 h 2197"/>
              <a:gd name="T110" fmla="*/ 2147483646 w 2291"/>
              <a:gd name="T111" fmla="*/ 2147483646 h 2197"/>
              <a:gd name="T112" fmla="*/ 2147483646 w 2291"/>
              <a:gd name="T113" fmla="*/ 2147483646 h 2197"/>
              <a:gd name="T114" fmla="*/ 2147483646 w 2291"/>
              <a:gd name="T115" fmla="*/ 2147483646 h 2197"/>
              <a:gd name="T116" fmla="*/ 2147483646 w 2291"/>
              <a:gd name="T117" fmla="*/ 2147483646 h 2197"/>
              <a:gd name="T118" fmla="*/ 2147483646 w 2291"/>
              <a:gd name="T119" fmla="*/ 2147483646 h 2197"/>
              <a:gd name="T120" fmla="*/ 2147483646 w 2291"/>
              <a:gd name="T121" fmla="*/ 2147483646 h 21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chemeClr val="accent2"/>
          </a:solidFill>
          <a:ln>
            <a:noFill/>
          </a:ln>
          <a:extLst/>
        </p:spPr>
        <p:txBody>
          <a:bodyPr lIns="61690" tIns="30845" rIns="61690" bIns="30845"/>
          <a:lstStyle/>
          <a:p>
            <a:pPr marL="0" marR="0" lvl="0" indent="0" defTabSz="93177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gradFill>
                <a:gsLst>
                  <a:gs pos="0">
                    <a:srgbClr val="FFFFFF"/>
                  </a:gs>
                  <a:gs pos="59000">
                    <a:srgbClr val="FFFFFF"/>
                  </a:gs>
                </a:gsLst>
                <a:lin ang="0" scaled="0"/>
              </a:gradFill>
              <a:effectLst/>
              <a:uLnTx/>
              <a:uFillTx/>
              <a:latin typeface="Segoe UI"/>
              <a:ea typeface="MS PGothic" pitchFamily="34" charset="-128"/>
            </a:endParaRPr>
          </a:p>
        </p:txBody>
      </p:sp>
      <p:sp>
        <p:nvSpPr>
          <p:cNvPr id="14" name="TextBox 13"/>
          <p:cNvSpPr txBox="1"/>
          <p:nvPr/>
        </p:nvSpPr>
        <p:spPr bwMode="auto">
          <a:xfrm>
            <a:off x="805455" y="4115001"/>
            <a:ext cx="1231043" cy="498598"/>
          </a:xfrm>
          <a:prstGeom prst="rect">
            <a:avLst/>
          </a:prstGeom>
          <a:noFill/>
          <a:ln>
            <a:noFill/>
          </a:ln>
        </p:spPr>
        <p:txBody>
          <a:bodyPr wrap="none" lIns="0" tIns="0" rIns="0" bIns="0">
            <a:spAutoFit/>
          </a:bodyPr>
          <a:lstStyle/>
          <a:p>
            <a:pPr marL="0" marR="0" lvl="0" indent="0" defTabSz="699173" eaLnBrk="0" fontAlgn="base" latinLnBrk="0" hangingPunct="0">
              <a:lnSpc>
                <a:spcPct val="90000"/>
              </a:lnSpc>
              <a:spcBef>
                <a:spcPct val="20000"/>
              </a:spcBef>
              <a:spcAft>
                <a:spcPct val="0"/>
              </a:spcAft>
              <a:buClrTx/>
              <a:buSzPct val="80000"/>
              <a:buFontTx/>
              <a:buNone/>
              <a:tabLst/>
              <a:defRPr/>
            </a:pPr>
            <a:r>
              <a:rPr kumimoji="0" lang="en-US" sz="1800" b="0" i="0" u="none" strike="noStrike" kern="0" cap="none" spc="0" normalizeH="0" baseline="0" noProof="0" dirty="0">
                <a:ln>
                  <a:noFill/>
                </a:ln>
                <a:gradFill>
                  <a:gsLst>
                    <a:gs pos="1765">
                      <a:schemeClr val="accent2"/>
                    </a:gs>
                    <a:gs pos="42000">
                      <a:schemeClr val="accent2"/>
                    </a:gs>
                  </a:gsLst>
                </a:gradFill>
                <a:effectLst/>
                <a:uLnTx/>
                <a:uFillTx/>
                <a:latin typeface="Segoe UI Semibold" panose="020B0702040204020203" pitchFamily="34" charset="0"/>
                <a:ea typeface="MS PGothic" pitchFamily="34" charset="-128"/>
                <a:cs typeface="Segoe UI Semibold" panose="020B0702040204020203" pitchFamily="34" charset="0"/>
              </a:rPr>
              <a:t>Customer’s </a:t>
            </a:r>
            <a:br>
              <a:rPr kumimoji="0" lang="en-US" sz="1800" b="0" i="0" u="none" strike="noStrike" kern="0" cap="none" spc="0" normalizeH="0" baseline="0" noProof="0" dirty="0">
                <a:ln>
                  <a:noFill/>
                </a:ln>
                <a:gradFill>
                  <a:gsLst>
                    <a:gs pos="1765">
                      <a:schemeClr val="accent2"/>
                    </a:gs>
                    <a:gs pos="42000">
                      <a:schemeClr val="accent2"/>
                    </a:gs>
                  </a:gsLst>
                </a:gradFill>
                <a:effectLst/>
                <a:uLnTx/>
                <a:uFillTx/>
                <a:latin typeface="Segoe UI Semibold" panose="020B0702040204020203" pitchFamily="34" charset="0"/>
                <a:ea typeface="MS PGothic" pitchFamily="34" charset="-128"/>
                <a:cs typeface="Segoe UI Semibold" panose="020B0702040204020203" pitchFamily="34" charset="0"/>
              </a:rPr>
            </a:br>
            <a:r>
              <a:rPr kumimoji="0" lang="en-US" sz="1800" b="0" i="0" u="none" strike="noStrike" kern="0" cap="none" spc="0" normalizeH="0" baseline="0" noProof="0" dirty="0">
                <a:ln>
                  <a:noFill/>
                </a:ln>
                <a:gradFill>
                  <a:gsLst>
                    <a:gs pos="1765">
                      <a:schemeClr val="accent2"/>
                    </a:gs>
                    <a:gs pos="42000">
                      <a:schemeClr val="accent2"/>
                    </a:gs>
                  </a:gsLst>
                </a:gradFill>
                <a:effectLst/>
                <a:uLnTx/>
                <a:uFillTx/>
                <a:latin typeface="Segoe UI Semibold" panose="020B0702040204020203" pitchFamily="34" charset="0"/>
                <a:ea typeface="MS PGothic" pitchFamily="34" charset="-128"/>
                <a:cs typeface="Segoe UI Semibold" panose="020B0702040204020203" pitchFamily="34" charset="0"/>
              </a:rPr>
              <a:t>network</a:t>
            </a:r>
          </a:p>
        </p:txBody>
      </p:sp>
      <p:sp>
        <p:nvSpPr>
          <p:cNvPr id="77" name="Freeform 16"/>
          <p:cNvSpPr>
            <a:spLocks noChangeAspect="1"/>
          </p:cNvSpPr>
          <p:nvPr/>
        </p:nvSpPr>
        <p:spPr bwMode="black">
          <a:xfrm>
            <a:off x="10405484" y="1392522"/>
            <a:ext cx="426221" cy="511216"/>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88" name="Picture 87"/>
          <p:cNvPicPr>
            <a:picLocks noChangeAspect="1"/>
          </p:cNvPicPr>
          <p:nvPr/>
        </p:nvPicPr>
        <p:blipFill>
          <a:blip r:embed="rId5"/>
          <a:stretch>
            <a:fillRect/>
          </a:stretch>
        </p:blipFill>
        <p:spPr>
          <a:xfrm>
            <a:off x="9614359" y="3210983"/>
            <a:ext cx="1993500" cy="1391103"/>
          </a:xfrm>
          <a:prstGeom prst="rect">
            <a:avLst/>
          </a:prstGeom>
        </p:spPr>
      </p:pic>
      <p:pic>
        <p:nvPicPr>
          <p:cNvPr id="96" name="Picture 95"/>
          <p:cNvPicPr>
            <a:picLocks noChangeAspect="1"/>
          </p:cNvPicPr>
          <p:nvPr/>
        </p:nvPicPr>
        <p:blipFill>
          <a:blip r:embed="rId6"/>
          <a:stretch>
            <a:fillRect/>
          </a:stretch>
        </p:blipFill>
        <p:spPr>
          <a:xfrm>
            <a:off x="9707276" y="5993339"/>
            <a:ext cx="2024502" cy="582538"/>
          </a:xfrm>
          <a:prstGeom prst="rect">
            <a:avLst/>
          </a:prstGeom>
        </p:spPr>
      </p:pic>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095037" y="1666854"/>
            <a:ext cx="385718" cy="382305"/>
          </a:xfrm>
          <a:prstGeom prst="rect">
            <a:avLst/>
          </a:prstGeom>
        </p:spPr>
      </p:pic>
      <p:sp>
        <p:nvSpPr>
          <p:cNvPr id="2" name="TextBox 1"/>
          <p:cNvSpPr txBox="1"/>
          <p:nvPr/>
        </p:nvSpPr>
        <p:spPr>
          <a:xfrm>
            <a:off x="10964124" y="3474067"/>
            <a:ext cx="926344" cy="5170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solidFill>
                  <a:schemeClr val="accent2">
                    <a:lumMod val="50000"/>
                  </a:schemeClr>
                </a:solidFill>
                <a:effectLst/>
                <a:uLnTx/>
                <a:uFillTx/>
              </a:rPr>
              <a:t>Azure</a:t>
            </a:r>
          </a:p>
        </p:txBody>
      </p:sp>
      <p:sp>
        <p:nvSpPr>
          <p:cNvPr id="50" name="TextBox 49"/>
          <p:cNvSpPr txBox="1"/>
          <p:nvPr/>
        </p:nvSpPr>
        <p:spPr>
          <a:xfrm>
            <a:off x="9952037" y="5189312"/>
            <a:ext cx="2006062" cy="815608"/>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solidFill>
                  <a:srgbClr val="00B0F0"/>
                </a:solidFill>
                <a:effectLst/>
                <a:uLnTx/>
                <a:uFillTx/>
              </a:rPr>
              <a:t>Azure</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solidFill>
                  <a:srgbClr val="00B0F0"/>
                </a:solidFill>
                <a:effectLst/>
                <a:uLnTx/>
                <a:uFillTx/>
              </a:rPr>
              <a:t>Virtual Networks</a:t>
            </a:r>
          </a:p>
        </p:txBody>
      </p:sp>
    </p:spTree>
    <p:extLst>
      <p:ext uri="{BB962C8B-B14F-4D97-AF65-F5344CB8AC3E}">
        <p14:creationId xmlns:p14="http://schemas.microsoft.com/office/powerpoint/2010/main" val="212406045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5833152"/>
            <a:ext cx="12436475" cy="116137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Title 6"/>
          <p:cNvSpPr>
            <a:spLocks noGrp="1"/>
          </p:cNvSpPr>
          <p:nvPr>
            <p:ph type="title"/>
          </p:nvPr>
        </p:nvSpPr>
        <p:spPr/>
        <p:txBody>
          <a:bodyPr/>
          <a:lstStyle/>
          <a:p>
            <a:r>
              <a:rPr lang="en-US" sz="4400" spc="0" dirty="0"/>
              <a:t>ExpressRoute connectivity models</a:t>
            </a:r>
          </a:p>
        </p:txBody>
      </p:sp>
      <p:sp>
        <p:nvSpPr>
          <p:cNvPr id="101" name="Rectangle 17"/>
          <p:cNvSpPr/>
          <p:nvPr/>
        </p:nvSpPr>
        <p:spPr bwMode="auto">
          <a:xfrm>
            <a:off x="430682" y="6045338"/>
            <a:ext cx="2583507" cy="624272"/>
          </a:xfrm>
          <a:prstGeom prst="rect">
            <a:avLst/>
          </a:prstGeom>
          <a:noFill/>
          <a:ln w="22225" cap="sq" cmpd="sng" algn="ctr">
            <a:noFill/>
            <a:prstDash val="sysDot"/>
            <a:miter lim="800000"/>
            <a:headEnd type="none" w="med" len="med"/>
            <a:tailEnd type="none" w="med" len="med"/>
          </a:ln>
          <a:effectLst/>
        </p:spPr>
        <p:txBody>
          <a:bodyPr lIns="186470" tIns="149176" rIns="186470" bIns="149176" anchor="ctr"/>
          <a:lstStyle/>
          <a:p>
            <a:pPr marL="0" marR="0" lvl="0" indent="0" algn="ctr" defTabSz="932017"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chemeClr val="tx1"/>
                    </a:gs>
                    <a:gs pos="52000">
                      <a:schemeClr val="tx1"/>
                    </a:gs>
                  </a:gsLst>
                  <a:lin ang="5400000" scaled="1"/>
                </a:gradFill>
                <a:effectLst/>
                <a:uLnTx/>
                <a:uFillTx/>
                <a:latin typeface="Segoe UI Semibold" panose="020B0702040204020203" pitchFamily="34" charset="0"/>
                <a:ea typeface="MS PGothic" pitchFamily="34" charset="-128"/>
                <a:cs typeface="Segoe UI Semibold" panose="020B0702040204020203" pitchFamily="34" charset="0"/>
              </a:rPr>
              <a:t>Cloud exchange </a:t>
            </a:r>
            <a:br>
              <a:rPr kumimoji="0" lang="en-US" sz="1600" b="0" i="0" u="none" strike="noStrike" kern="0" cap="none" spc="0" normalizeH="0" baseline="0" noProof="0" dirty="0">
                <a:ln>
                  <a:noFill/>
                </a:ln>
                <a:gradFill>
                  <a:gsLst>
                    <a:gs pos="0">
                      <a:schemeClr val="tx1"/>
                    </a:gs>
                    <a:gs pos="52000">
                      <a:schemeClr val="tx1"/>
                    </a:gs>
                  </a:gsLst>
                  <a:lin ang="5400000" scaled="1"/>
                </a:gradFill>
                <a:effectLst/>
                <a:uLnTx/>
                <a:uFillTx/>
                <a:latin typeface="Segoe UI Semibold" panose="020B0702040204020203" pitchFamily="34" charset="0"/>
                <a:ea typeface="MS PGothic" pitchFamily="34" charset="-128"/>
                <a:cs typeface="Segoe UI Semibold" panose="020B0702040204020203" pitchFamily="34" charset="0"/>
              </a:rPr>
            </a:br>
            <a:r>
              <a:rPr kumimoji="0" lang="en-US" sz="1600" b="0" i="0" u="none" strike="noStrike" kern="0" cap="none" spc="0" normalizeH="0" baseline="0" noProof="0" dirty="0">
                <a:ln>
                  <a:noFill/>
                </a:ln>
                <a:gradFill>
                  <a:gsLst>
                    <a:gs pos="0">
                      <a:schemeClr val="tx1"/>
                    </a:gs>
                    <a:gs pos="52000">
                      <a:schemeClr val="tx1"/>
                    </a:gs>
                  </a:gsLst>
                  <a:lin ang="5400000" scaled="1"/>
                </a:gradFill>
                <a:effectLst/>
                <a:uLnTx/>
                <a:uFillTx/>
                <a:latin typeface="Segoe UI Semibold" panose="020B0702040204020203" pitchFamily="34" charset="0"/>
                <a:ea typeface="MS PGothic" pitchFamily="34" charset="-128"/>
                <a:cs typeface="Segoe UI Semibold" panose="020B0702040204020203" pitchFamily="34" charset="0"/>
              </a:rPr>
              <a:t>co-location</a:t>
            </a:r>
          </a:p>
        </p:txBody>
      </p:sp>
      <p:grpSp>
        <p:nvGrpSpPr>
          <p:cNvPr id="102" name="Group 53"/>
          <p:cNvGrpSpPr>
            <a:grpSpLocks/>
          </p:cNvGrpSpPr>
          <p:nvPr/>
        </p:nvGrpSpPr>
        <p:grpSpPr bwMode="auto">
          <a:xfrm>
            <a:off x="1002890" y="4684333"/>
            <a:ext cx="1483538" cy="1159920"/>
            <a:chOff x="266828" y="5094437"/>
            <a:chExt cx="2080474" cy="1626607"/>
          </a:xfrm>
        </p:grpSpPr>
        <p:grpSp>
          <p:nvGrpSpPr>
            <p:cNvPr id="110" name="Group 109"/>
            <p:cNvGrpSpPr/>
            <p:nvPr/>
          </p:nvGrpSpPr>
          <p:grpSpPr>
            <a:xfrm>
              <a:off x="266828" y="5094437"/>
              <a:ext cx="2080474" cy="1626607"/>
              <a:chOff x="841311" y="5149611"/>
              <a:chExt cx="1462544" cy="919776"/>
            </a:xfrm>
            <a:solidFill>
              <a:schemeClr val="accent6">
                <a:lumMod val="50000"/>
              </a:schemeClr>
            </a:solidFill>
          </p:grpSpPr>
          <p:sp>
            <p:nvSpPr>
              <p:cNvPr id="114" name="Freeform 23"/>
              <p:cNvSpPr>
                <a:spLocks noEditPoints="1"/>
              </p:cNvSpPr>
              <p:nvPr/>
            </p:nvSpPr>
            <p:spPr bwMode="auto">
              <a:xfrm>
                <a:off x="1828106" y="5149611"/>
                <a:ext cx="475749" cy="919775"/>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solidFill>
                <a:schemeClr val="tx2"/>
              </a:solidFill>
              <a:ln>
                <a:noFill/>
              </a:ln>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sp>
            <p:nvSpPr>
              <p:cNvPr id="115" name="Freeform 23"/>
              <p:cNvSpPr>
                <a:spLocks noEditPoints="1"/>
              </p:cNvSpPr>
              <p:nvPr/>
            </p:nvSpPr>
            <p:spPr bwMode="auto">
              <a:xfrm>
                <a:off x="1336868" y="5149612"/>
                <a:ext cx="475749" cy="919775"/>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solidFill>
                <a:schemeClr val="tx2"/>
              </a:solidFill>
              <a:ln>
                <a:noFill/>
              </a:ln>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sp>
            <p:nvSpPr>
              <p:cNvPr id="116" name="Freeform 23"/>
              <p:cNvSpPr>
                <a:spLocks noEditPoints="1"/>
              </p:cNvSpPr>
              <p:nvPr/>
            </p:nvSpPr>
            <p:spPr bwMode="auto">
              <a:xfrm>
                <a:off x="841311" y="5149612"/>
                <a:ext cx="475749" cy="919775"/>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solidFill>
                <a:schemeClr val="tx2"/>
              </a:solidFill>
              <a:ln>
                <a:noFill/>
              </a:ln>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grpSp>
        <p:sp>
          <p:nvSpPr>
            <p:cNvPr id="111" name="Rectangle 110"/>
            <p:cNvSpPr/>
            <p:nvPr/>
          </p:nvSpPr>
          <p:spPr>
            <a:xfrm>
              <a:off x="972892" y="5396439"/>
              <a:ext cx="675909" cy="10304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3250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12" name="Freeform 5"/>
            <p:cNvSpPr>
              <a:spLocks noEditPoints="1"/>
            </p:cNvSpPr>
            <p:nvPr/>
          </p:nvSpPr>
          <p:spPr bwMode="black">
            <a:xfrm>
              <a:off x="1045604" y="5675057"/>
              <a:ext cx="465412" cy="551009"/>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D83B01"/>
            </a:solidFill>
            <a:ln>
              <a:noFill/>
            </a:ln>
            <a:extLst/>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grpSp>
      <p:sp>
        <p:nvSpPr>
          <p:cNvPr id="92" name="Rectangle 17"/>
          <p:cNvSpPr/>
          <p:nvPr/>
        </p:nvSpPr>
        <p:spPr bwMode="auto">
          <a:xfrm>
            <a:off x="4976645" y="6045338"/>
            <a:ext cx="2583507" cy="624272"/>
          </a:xfrm>
          <a:prstGeom prst="rect">
            <a:avLst/>
          </a:prstGeom>
          <a:noFill/>
          <a:ln w="22225" cap="sq" cmpd="sng" algn="ctr">
            <a:noFill/>
            <a:prstDash val="sysDot"/>
            <a:miter lim="800000"/>
            <a:headEnd type="none" w="med" len="med"/>
            <a:tailEnd type="none" w="med" len="med"/>
          </a:ln>
          <a:effectLst/>
        </p:spPr>
        <p:txBody>
          <a:bodyPr lIns="186470" tIns="149176" rIns="186470" bIns="149176" anchor="ctr"/>
          <a:lstStyle/>
          <a:p>
            <a:pPr marL="0" marR="0" lvl="0" indent="0" algn="ctr" defTabSz="932017"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chemeClr val="tx1"/>
                    </a:gs>
                    <a:gs pos="52000">
                      <a:schemeClr val="tx1"/>
                    </a:gs>
                  </a:gsLst>
                  <a:lin ang="5400000" scaled="1"/>
                </a:gradFill>
                <a:effectLst/>
                <a:uLnTx/>
                <a:uFillTx/>
                <a:latin typeface="Segoe UI Semibold" panose="020B0702040204020203" pitchFamily="34" charset="0"/>
                <a:ea typeface="MS PGothic" pitchFamily="34" charset="-128"/>
                <a:cs typeface="Segoe UI Semibold" panose="020B0702040204020203" pitchFamily="34" charset="0"/>
              </a:rPr>
              <a:t>Point-to-point Ethernet connection</a:t>
            </a:r>
          </a:p>
        </p:txBody>
      </p:sp>
      <p:sp>
        <p:nvSpPr>
          <p:cNvPr id="95" name="Freeform 5"/>
          <p:cNvSpPr>
            <a:spLocks noEditPoints="1"/>
          </p:cNvSpPr>
          <p:nvPr/>
        </p:nvSpPr>
        <p:spPr bwMode="black">
          <a:xfrm>
            <a:off x="5853382" y="4655522"/>
            <a:ext cx="768822" cy="1188754"/>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grpSp>
        <p:nvGrpSpPr>
          <p:cNvPr id="6" name="Group 5"/>
          <p:cNvGrpSpPr/>
          <p:nvPr/>
        </p:nvGrpSpPr>
        <p:grpSpPr>
          <a:xfrm>
            <a:off x="5938044" y="2586877"/>
            <a:ext cx="1061653" cy="1695905"/>
            <a:chOff x="5832604" y="3267688"/>
            <a:chExt cx="1061789" cy="1696122"/>
          </a:xfrm>
          <a:solidFill>
            <a:schemeClr val="tx1"/>
          </a:solidFill>
        </p:grpSpPr>
        <p:sp>
          <p:nvSpPr>
            <p:cNvPr id="93" name="Up-Down Arrow 92"/>
            <p:cNvSpPr/>
            <p:nvPr/>
          </p:nvSpPr>
          <p:spPr bwMode="auto">
            <a:xfrm>
              <a:off x="5832604" y="3267688"/>
              <a:ext cx="660795" cy="1696122"/>
            </a:xfrm>
            <a:prstGeom prst="upDownArrow">
              <a:avLst>
                <a:gd name="adj1" fmla="val 47431"/>
                <a:gd name="adj2" fmla="val 46845"/>
              </a:avLst>
            </a:prstGeom>
            <a:solidFill>
              <a:schemeClr val="accent2"/>
            </a:solidFill>
            <a:ln w="76200" cap="flat" cmpd="sng" algn="ctr">
              <a:noFill/>
              <a:prstDash val="solid"/>
              <a:headEnd type="none" w="med" len="med"/>
              <a:tailEnd type="none" w="med" len="med"/>
            </a:ln>
            <a:effectLst/>
          </p:spPr>
          <p:txBody>
            <a:bodyPr vert="vert270" lIns="0" tIns="47559" rIns="0" bIns="47559" anchor="ctr"/>
            <a:lstStyle/>
            <a:p>
              <a:pPr marL="0" marR="0" lvl="0" indent="0" algn="ctr" defTabSz="950858"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chemeClr val="bg1"/>
                      </a:gs>
                      <a:gs pos="59000">
                        <a:schemeClr val="bg1"/>
                      </a:gs>
                    </a:gsLst>
                    <a:lin ang="0" scaled="0"/>
                  </a:gradFill>
                  <a:effectLst/>
                  <a:uLnTx/>
                  <a:uFillTx/>
                  <a:ea typeface="MS PGothic" pitchFamily="34" charset="-128"/>
                </a:rPr>
                <a:t>ExpressRoute</a:t>
              </a:r>
            </a:p>
          </p:txBody>
        </p:sp>
        <p:pic>
          <p:nvPicPr>
            <p:cNvPr id="96" name="Picture 7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21618" y="3839595"/>
              <a:ext cx="472775" cy="4727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75" name="Rectangle 17"/>
          <p:cNvSpPr/>
          <p:nvPr/>
        </p:nvSpPr>
        <p:spPr bwMode="auto">
          <a:xfrm>
            <a:off x="9434257" y="6045338"/>
            <a:ext cx="2583507" cy="624272"/>
          </a:xfrm>
          <a:prstGeom prst="rect">
            <a:avLst/>
          </a:prstGeom>
          <a:noFill/>
          <a:ln w="22225" cap="sq" cmpd="sng" algn="ctr">
            <a:noFill/>
            <a:prstDash val="sysDot"/>
            <a:miter lim="800000"/>
            <a:headEnd type="none" w="med" len="med"/>
            <a:tailEnd type="none" w="med" len="med"/>
          </a:ln>
          <a:effectLst/>
        </p:spPr>
        <p:txBody>
          <a:bodyPr lIns="186470" tIns="149176" rIns="186470" bIns="149176" anchor="ctr"/>
          <a:lstStyle/>
          <a:p>
            <a:pPr marL="0" marR="0" lvl="0" indent="0" algn="ctr" defTabSz="932017"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chemeClr val="tx1"/>
                    </a:gs>
                    <a:gs pos="52000">
                      <a:schemeClr val="tx1"/>
                    </a:gs>
                  </a:gsLst>
                  <a:lin ang="5400000" scaled="1"/>
                </a:gradFill>
                <a:effectLst/>
                <a:uLnTx/>
                <a:uFillTx/>
                <a:latin typeface="Segoe UI Semibold" panose="020B0702040204020203" pitchFamily="34" charset="0"/>
                <a:ea typeface="MS PGothic" pitchFamily="34" charset="-128"/>
                <a:cs typeface="Segoe UI Semibold" panose="020B0702040204020203" pitchFamily="34" charset="0"/>
              </a:rPr>
              <a:t>Any-to-any (IPVPN) connection</a:t>
            </a:r>
          </a:p>
        </p:txBody>
      </p:sp>
      <p:sp>
        <p:nvSpPr>
          <p:cNvPr id="72" name="Freeform 539"/>
          <p:cNvSpPr>
            <a:spLocks noChangeAspect="1"/>
          </p:cNvSpPr>
          <p:nvPr/>
        </p:nvSpPr>
        <p:spPr bwMode="auto">
          <a:xfrm>
            <a:off x="10025282" y="4422429"/>
            <a:ext cx="1437496" cy="790137"/>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grpFill/>
          <a:ln w="28575">
            <a:solidFill>
              <a:schemeClr val="bg1">
                <a:lumMod val="65000"/>
              </a:schemeClr>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prstClr val="black"/>
              </a:solidFill>
              <a:effectLst/>
              <a:uLnTx/>
              <a:uFillTx/>
              <a:ea typeface="MS PGothic" pitchFamily="34" charset="-128"/>
            </a:endParaRPr>
          </a:p>
        </p:txBody>
      </p:sp>
      <p:cxnSp>
        <p:nvCxnSpPr>
          <p:cNvPr id="73" name="Straight Arrow Connector 29"/>
          <p:cNvCxnSpPr>
            <a:cxnSpLocks noChangeShapeType="1"/>
            <a:stCxn id="72" idx="4"/>
            <a:endCxn id="79" idx="4"/>
          </p:cNvCxnSpPr>
          <p:nvPr/>
        </p:nvCxnSpPr>
        <p:spPr bwMode="auto">
          <a:xfrm flipH="1" flipV="1">
            <a:off x="10051386" y="4607164"/>
            <a:ext cx="286731" cy="142457"/>
          </a:xfrm>
          <a:prstGeom prst="straightConnector1">
            <a:avLst/>
          </a:prstGeom>
          <a:noFill/>
          <a:ln w="38100" algn="ctr">
            <a:solidFill>
              <a:schemeClr val="tx2"/>
            </a:solidFill>
            <a:round/>
            <a:headEnd type="triangle" w="med" len="med"/>
            <a:tailEnd/>
          </a:ln>
          <a:extLst>
            <a:ext uri="{909E8E84-426E-40DD-AFC4-6F175D3DCCD1}">
              <a14:hiddenFill xmlns:a14="http://schemas.microsoft.com/office/drawing/2010/main">
                <a:noFill/>
              </a14:hiddenFill>
            </a:ext>
          </a:extLst>
        </p:spPr>
      </p:cxnSp>
      <p:sp>
        <p:nvSpPr>
          <p:cNvPr id="74" name="TextBox 50"/>
          <p:cNvSpPr txBox="1"/>
          <p:nvPr/>
        </p:nvSpPr>
        <p:spPr bwMode="auto">
          <a:xfrm>
            <a:off x="10238412" y="4673332"/>
            <a:ext cx="891694" cy="521211"/>
          </a:xfrm>
          <a:prstGeom prst="rect">
            <a:avLst/>
          </a:prstGeom>
          <a:noFill/>
        </p:spPr>
        <p:txBody>
          <a:bodyPr wrap="none" lIns="182806" tIns="146244" rIns="182806" bIns="146244">
            <a:spAutoFit/>
          </a:bodyPr>
          <a:lstStyle>
            <a:defPPr>
              <a:defRPr lang="en-US"/>
            </a:defPPr>
            <a:lvl1pPr defTabSz="914400">
              <a:lnSpc>
                <a:spcPct val="90000"/>
              </a:lnSpc>
              <a:defRPr sz="1200" b="1">
                <a:gradFill>
                  <a:gsLst>
                    <a:gs pos="25664">
                      <a:schemeClr val="tx1"/>
                    </a:gs>
                    <a:gs pos="52000">
                      <a:schemeClr val="tx1"/>
                    </a:gs>
                  </a:gsLst>
                  <a:lin ang="5400000" scaled="0"/>
                </a:gradFill>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1631" b="1" i="0" u="none" strike="noStrike" kern="0" cap="none" spc="0" normalizeH="0" baseline="0" noProof="0" dirty="0">
                <a:ln>
                  <a:noFill/>
                </a:ln>
                <a:gradFill>
                  <a:gsLst>
                    <a:gs pos="6471">
                      <a:schemeClr val="tx1"/>
                    </a:gs>
                    <a:gs pos="50000">
                      <a:schemeClr val="tx1"/>
                    </a:gs>
                  </a:gsLst>
                  <a:lin ang="0" scaled="0"/>
                </a:gradFill>
                <a:effectLst/>
                <a:uLnTx/>
                <a:uFillTx/>
                <a:ea typeface="MS PGothic" pitchFamily="34" charset="-128"/>
              </a:rPr>
              <a:t>WAN</a:t>
            </a:r>
          </a:p>
        </p:txBody>
      </p:sp>
      <p:sp>
        <p:nvSpPr>
          <p:cNvPr id="79" name="Freeform 5"/>
          <p:cNvSpPr>
            <a:spLocks noEditPoints="1"/>
          </p:cNvSpPr>
          <p:nvPr/>
        </p:nvSpPr>
        <p:spPr bwMode="black">
          <a:xfrm>
            <a:off x="9734179" y="4178456"/>
            <a:ext cx="317441" cy="428338"/>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sp>
        <p:nvSpPr>
          <p:cNvPr id="80" name="Freeform 5"/>
          <p:cNvSpPr>
            <a:spLocks noEditPoints="1"/>
          </p:cNvSpPr>
          <p:nvPr/>
        </p:nvSpPr>
        <p:spPr bwMode="black">
          <a:xfrm>
            <a:off x="9734179" y="5417725"/>
            <a:ext cx="317441" cy="428338"/>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sp>
        <p:nvSpPr>
          <p:cNvPr id="81" name="Freeform 5"/>
          <p:cNvSpPr>
            <a:spLocks noEditPoints="1"/>
          </p:cNvSpPr>
          <p:nvPr/>
        </p:nvSpPr>
        <p:spPr bwMode="black">
          <a:xfrm>
            <a:off x="10567290" y="5417725"/>
            <a:ext cx="317440" cy="428338"/>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sp>
        <p:nvSpPr>
          <p:cNvPr id="82" name="Freeform 5"/>
          <p:cNvSpPr>
            <a:spLocks noEditPoints="1"/>
          </p:cNvSpPr>
          <p:nvPr/>
        </p:nvSpPr>
        <p:spPr bwMode="black">
          <a:xfrm>
            <a:off x="11400400" y="5412181"/>
            <a:ext cx="317441" cy="428338"/>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D83B01"/>
          </a:solidFill>
          <a:ln>
            <a:noFill/>
          </a:ln>
          <a:extLst/>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sp>
        <p:nvSpPr>
          <p:cNvPr id="83" name="Freeform 5"/>
          <p:cNvSpPr>
            <a:spLocks noEditPoints="1"/>
          </p:cNvSpPr>
          <p:nvPr/>
        </p:nvSpPr>
        <p:spPr bwMode="black">
          <a:xfrm>
            <a:off x="11400400" y="4095284"/>
            <a:ext cx="317441" cy="429724"/>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lIns="93235" tIns="46617" rIns="93235" bIns="46617"/>
          <a:lstStyle/>
          <a:p>
            <a:pPr marL="0" marR="0" lvl="0" indent="0" defTabSz="95078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MS PGothic" pitchFamily="34" charset="-128"/>
            </a:endParaRPr>
          </a:p>
        </p:txBody>
      </p:sp>
      <p:cxnSp>
        <p:nvCxnSpPr>
          <p:cNvPr id="84" name="Straight Arrow Connector 29"/>
          <p:cNvCxnSpPr>
            <a:cxnSpLocks noChangeShapeType="1"/>
            <a:stCxn id="72" idx="1"/>
            <a:endCxn id="80" idx="24"/>
          </p:cNvCxnSpPr>
          <p:nvPr/>
        </p:nvCxnSpPr>
        <p:spPr bwMode="auto">
          <a:xfrm flipH="1">
            <a:off x="9967344" y="5212566"/>
            <a:ext cx="219656" cy="233469"/>
          </a:xfrm>
          <a:prstGeom prst="straightConnector1">
            <a:avLst/>
          </a:prstGeom>
          <a:noFill/>
          <a:ln w="38100" algn="ctr">
            <a:solidFill>
              <a:schemeClr val="tx2"/>
            </a:solidFill>
            <a:round/>
            <a:headEnd type="triangle" w="med" len="med"/>
            <a:tailEnd/>
          </a:ln>
          <a:extLst>
            <a:ext uri="{909E8E84-426E-40DD-AFC4-6F175D3DCCD1}">
              <a14:hiddenFill xmlns:a14="http://schemas.microsoft.com/office/drawing/2010/main">
                <a:noFill/>
              </a14:hiddenFill>
            </a:ext>
          </a:extLst>
        </p:spPr>
      </p:cxnSp>
      <p:cxnSp>
        <p:nvCxnSpPr>
          <p:cNvPr id="85" name="Straight Arrow Connector 29"/>
          <p:cNvCxnSpPr>
            <a:cxnSpLocks noChangeShapeType="1"/>
            <a:stCxn id="74" idx="2"/>
            <a:endCxn id="81" idx="9"/>
          </p:cNvCxnSpPr>
          <p:nvPr/>
        </p:nvCxnSpPr>
        <p:spPr bwMode="auto">
          <a:xfrm>
            <a:off x="10684259" y="5194543"/>
            <a:ext cx="48774" cy="251492"/>
          </a:xfrm>
          <a:prstGeom prst="straightConnector1">
            <a:avLst/>
          </a:prstGeom>
          <a:noFill/>
          <a:ln w="38100" algn="ctr">
            <a:solidFill>
              <a:schemeClr val="tx2"/>
            </a:solidFill>
            <a:round/>
            <a:headEnd type="triangle" w="med" len="med"/>
            <a:tailEnd/>
          </a:ln>
          <a:extLst>
            <a:ext uri="{909E8E84-426E-40DD-AFC4-6F175D3DCCD1}">
              <a14:hiddenFill xmlns:a14="http://schemas.microsoft.com/office/drawing/2010/main">
                <a:noFill/>
              </a14:hiddenFill>
            </a:ext>
          </a:extLst>
        </p:spPr>
      </p:cxnSp>
      <p:cxnSp>
        <p:nvCxnSpPr>
          <p:cNvPr id="86" name="Straight Arrow Connector 29"/>
          <p:cNvCxnSpPr>
            <a:cxnSpLocks noChangeShapeType="1"/>
            <a:stCxn id="72" idx="0"/>
            <a:endCxn id="82" idx="9"/>
          </p:cNvCxnSpPr>
          <p:nvPr/>
        </p:nvCxnSpPr>
        <p:spPr bwMode="auto">
          <a:xfrm>
            <a:off x="11146550" y="5212953"/>
            <a:ext cx="420048" cy="227158"/>
          </a:xfrm>
          <a:prstGeom prst="straightConnector1">
            <a:avLst/>
          </a:prstGeom>
          <a:noFill/>
          <a:ln w="38100" algn="ctr">
            <a:solidFill>
              <a:schemeClr val="accent1"/>
            </a:solidFill>
            <a:round/>
            <a:headEnd type="triangle" w="med" len="med"/>
            <a:tailEnd/>
          </a:ln>
          <a:extLst>
            <a:ext uri="{909E8E84-426E-40DD-AFC4-6F175D3DCCD1}">
              <a14:hiddenFill xmlns:a14="http://schemas.microsoft.com/office/drawing/2010/main">
                <a:noFill/>
              </a14:hiddenFill>
            </a:ext>
          </a:extLst>
        </p:spPr>
      </p:cxnSp>
      <p:cxnSp>
        <p:nvCxnSpPr>
          <p:cNvPr id="87" name="Straight Arrow Connector 29"/>
          <p:cNvCxnSpPr>
            <a:cxnSpLocks noChangeShapeType="1"/>
            <a:stCxn id="72" idx="7"/>
            <a:endCxn id="83" idx="36"/>
          </p:cNvCxnSpPr>
          <p:nvPr/>
        </p:nvCxnSpPr>
        <p:spPr bwMode="auto">
          <a:xfrm flipV="1">
            <a:off x="11146550" y="4329504"/>
            <a:ext cx="295206" cy="251307"/>
          </a:xfrm>
          <a:prstGeom prst="straightConnector1">
            <a:avLst/>
          </a:prstGeom>
          <a:noFill/>
          <a:ln w="38100" algn="ctr">
            <a:solidFill>
              <a:schemeClr val="tx2"/>
            </a:solidFill>
            <a:round/>
            <a:headEnd type="triangle" w="med" len="med"/>
            <a:tailEnd/>
          </a:ln>
          <a:extLst>
            <a:ext uri="{909E8E84-426E-40DD-AFC4-6F175D3DCCD1}">
              <a14:hiddenFill xmlns:a14="http://schemas.microsoft.com/office/drawing/2010/main">
                <a:noFill/>
              </a14:hiddenFill>
            </a:ext>
          </a:extLst>
        </p:spPr>
      </p:cxnSp>
      <p:grpSp>
        <p:nvGrpSpPr>
          <p:cNvPr id="50" name="Group 49"/>
          <p:cNvGrpSpPr/>
          <p:nvPr/>
        </p:nvGrpSpPr>
        <p:grpSpPr>
          <a:xfrm>
            <a:off x="1448159" y="2586877"/>
            <a:ext cx="1061653" cy="1695905"/>
            <a:chOff x="5832604" y="3267688"/>
            <a:chExt cx="1061789" cy="1696122"/>
          </a:xfrm>
          <a:solidFill>
            <a:schemeClr val="tx1"/>
          </a:solidFill>
        </p:grpSpPr>
        <p:sp>
          <p:nvSpPr>
            <p:cNvPr id="51" name="Up-Down Arrow 50"/>
            <p:cNvSpPr/>
            <p:nvPr/>
          </p:nvSpPr>
          <p:spPr bwMode="auto">
            <a:xfrm>
              <a:off x="5832604" y="3267688"/>
              <a:ext cx="660795" cy="1696122"/>
            </a:xfrm>
            <a:prstGeom prst="upDownArrow">
              <a:avLst>
                <a:gd name="adj1" fmla="val 47431"/>
                <a:gd name="adj2" fmla="val 46845"/>
              </a:avLst>
            </a:prstGeom>
            <a:solidFill>
              <a:schemeClr val="accent2"/>
            </a:solidFill>
            <a:ln w="76200" cap="flat" cmpd="sng" algn="ctr">
              <a:noFill/>
              <a:prstDash val="solid"/>
              <a:headEnd type="none" w="med" len="med"/>
              <a:tailEnd type="none" w="med" len="med"/>
            </a:ln>
            <a:effectLst/>
          </p:spPr>
          <p:txBody>
            <a:bodyPr vert="vert270" lIns="0" tIns="47559" rIns="0" bIns="47559" anchor="ctr"/>
            <a:lstStyle/>
            <a:p>
              <a:pPr marL="0" marR="0" lvl="0" indent="0" algn="ctr" defTabSz="950858" eaLnBrk="1" fontAlgn="base" latinLnBrk="0" hangingPunct="1">
                <a:lnSpc>
                  <a:spcPct val="100000"/>
                </a:lnSpc>
                <a:spcBef>
                  <a:spcPct val="0"/>
                </a:spcBef>
                <a:spcAft>
                  <a:spcPct val="0"/>
                </a:spcAft>
                <a:buClrTx/>
                <a:buSzTx/>
                <a:buFontTx/>
                <a:buNone/>
                <a:tabLst>
                  <a:tab pos="1200150" algn="l"/>
                </a:tabLst>
                <a:defRPr/>
              </a:pPr>
              <a:r>
                <a:rPr kumimoji="0" lang="en-US" sz="1600" b="0" i="0" u="none" strike="noStrike" kern="0" cap="none" spc="0" normalizeH="0" baseline="0" noProof="0" dirty="0">
                  <a:ln>
                    <a:noFill/>
                  </a:ln>
                  <a:gradFill>
                    <a:gsLst>
                      <a:gs pos="0">
                        <a:schemeClr val="bg1"/>
                      </a:gs>
                      <a:gs pos="59000">
                        <a:schemeClr val="bg1"/>
                      </a:gs>
                    </a:gsLst>
                    <a:lin ang="0" scaled="0"/>
                  </a:gradFill>
                  <a:effectLst/>
                  <a:uLnTx/>
                  <a:uFillTx/>
                  <a:ea typeface="MS PGothic" pitchFamily="34" charset="-128"/>
                </a:rPr>
                <a:t>ExpressRoute</a:t>
              </a:r>
            </a:p>
          </p:txBody>
        </p:sp>
        <p:pic>
          <p:nvPicPr>
            <p:cNvPr id="52" name="Picture 7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21618" y="3839595"/>
              <a:ext cx="472775" cy="4727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3" name="Group 52"/>
          <p:cNvGrpSpPr/>
          <p:nvPr/>
        </p:nvGrpSpPr>
        <p:grpSpPr>
          <a:xfrm>
            <a:off x="10353904" y="2586877"/>
            <a:ext cx="1061653" cy="1695905"/>
            <a:chOff x="5832604" y="3267688"/>
            <a:chExt cx="1061789" cy="1696122"/>
          </a:xfrm>
          <a:solidFill>
            <a:schemeClr val="tx1"/>
          </a:solidFill>
        </p:grpSpPr>
        <p:sp>
          <p:nvSpPr>
            <p:cNvPr id="54" name="Up-Down Arrow 53"/>
            <p:cNvSpPr/>
            <p:nvPr/>
          </p:nvSpPr>
          <p:spPr bwMode="auto">
            <a:xfrm>
              <a:off x="5832604" y="3267688"/>
              <a:ext cx="660795" cy="1696122"/>
            </a:xfrm>
            <a:prstGeom prst="upDownArrow">
              <a:avLst>
                <a:gd name="adj1" fmla="val 47431"/>
                <a:gd name="adj2" fmla="val 46845"/>
              </a:avLst>
            </a:prstGeom>
            <a:solidFill>
              <a:schemeClr val="accent2"/>
            </a:solidFill>
            <a:ln w="76200" cap="flat" cmpd="sng" algn="ctr">
              <a:noFill/>
              <a:prstDash val="solid"/>
              <a:headEnd type="none" w="med" len="med"/>
              <a:tailEnd type="none" w="med" len="med"/>
            </a:ln>
            <a:effectLst/>
          </p:spPr>
          <p:txBody>
            <a:bodyPr vert="vert270" lIns="0" tIns="47559" rIns="0" bIns="47559" anchor="ctr"/>
            <a:lstStyle/>
            <a:p>
              <a:pPr marL="0" marR="0" lvl="0" indent="0" algn="ctr" defTabSz="950858"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chemeClr val="bg1"/>
                      </a:gs>
                      <a:gs pos="59000">
                        <a:schemeClr val="bg1"/>
                      </a:gs>
                    </a:gsLst>
                    <a:lin ang="0" scaled="0"/>
                  </a:gradFill>
                  <a:effectLst/>
                  <a:uLnTx/>
                  <a:uFillTx/>
                  <a:ea typeface="MS PGothic" pitchFamily="34" charset="-128"/>
                </a:rPr>
                <a:t>ExpressRoute</a:t>
              </a:r>
            </a:p>
          </p:txBody>
        </p:sp>
        <p:pic>
          <p:nvPicPr>
            <p:cNvPr id="55" name="Picture 7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21618" y="3839595"/>
              <a:ext cx="472775" cy="4727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56" name="TextBox 55"/>
          <p:cNvSpPr txBox="1"/>
          <p:nvPr/>
        </p:nvSpPr>
        <p:spPr>
          <a:xfrm>
            <a:off x="3174624" y="5083955"/>
            <a:ext cx="213054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400" b="0" i="0" u="none" strike="noStrike" kern="0" cap="none" spc="0" normalizeH="0" baseline="0" noProof="0" dirty="0">
                <a:ln>
                  <a:noFill/>
                </a:ln>
                <a:gradFill>
                  <a:gsLst>
                    <a:gs pos="0">
                      <a:schemeClr val="tx1"/>
                    </a:gs>
                    <a:gs pos="59000">
                      <a:schemeClr val="tx1"/>
                    </a:gs>
                  </a:gsLst>
                  <a:lin ang="0" scaled="0"/>
                </a:gradFill>
                <a:effectLst/>
                <a:uLnTx/>
                <a:uFillTx/>
              </a:rPr>
              <a:t>ER partner hands off a </a:t>
            </a:r>
            <a:r>
              <a:rPr kumimoji="0" lang="it-IT" sz="1400" b="0" i="0" u="none" strike="noStrike" kern="0" cap="none" spc="0" normalizeH="0" baseline="0" noProof="0" dirty="0">
                <a:ln>
                  <a:noFill/>
                </a:ln>
                <a:gradFill>
                  <a:gsLst>
                    <a:gs pos="0">
                      <a:schemeClr val="tx2"/>
                    </a:gs>
                    <a:gs pos="59000">
                      <a:schemeClr val="tx2"/>
                    </a:gs>
                  </a:gsLst>
                  <a:lin ang="0" scaled="0"/>
                </a:gradFill>
                <a:effectLst/>
                <a:uLnTx/>
                <a:uFillTx/>
              </a:rPr>
              <a:t>LAYER 2 </a:t>
            </a:r>
            <a:r>
              <a:rPr kumimoji="0" lang="it-IT" sz="1400" b="0" i="0" u="none" strike="noStrike" kern="0" cap="none" spc="0" normalizeH="0" baseline="0" noProof="0" dirty="0">
                <a:ln>
                  <a:noFill/>
                </a:ln>
                <a:gradFill>
                  <a:gsLst>
                    <a:gs pos="0">
                      <a:schemeClr val="tx1"/>
                    </a:gs>
                    <a:gs pos="59000">
                      <a:schemeClr val="tx1"/>
                    </a:gs>
                  </a:gsLst>
                  <a:lin ang="0" scaled="0"/>
                </a:gradFill>
                <a:effectLst/>
                <a:uLnTx/>
                <a:uFillTx/>
              </a:rPr>
              <a:t>service to the end customer</a:t>
            </a:r>
            <a:endParaRPr kumimoji="0" lang="en-US" sz="1400" b="0" i="0" u="none" strike="noStrike" kern="0" cap="none" spc="0" normalizeH="0" baseline="0" noProof="0" dirty="0">
              <a:ln>
                <a:noFill/>
              </a:ln>
              <a:gradFill>
                <a:gsLst>
                  <a:gs pos="0">
                    <a:schemeClr val="tx1"/>
                  </a:gs>
                  <a:gs pos="59000">
                    <a:schemeClr val="tx1"/>
                  </a:gs>
                </a:gsLst>
                <a:lin ang="0" scaled="0"/>
              </a:gradFill>
              <a:effectLst/>
              <a:uLnTx/>
              <a:uFillTx/>
            </a:endParaRPr>
          </a:p>
        </p:txBody>
      </p:sp>
      <p:sp>
        <p:nvSpPr>
          <p:cNvPr id="57" name="Right Bracket 56"/>
          <p:cNvSpPr/>
          <p:nvPr/>
        </p:nvSpPr>
        <p:spPr>
          <a:xfrm rot="16200000">
            <a:off x="3940080" y="3744664"/>
            <a:ext cx="109728" cy="4545016"/>
          </a:xfrm>
          <a:prstGeom prst="righ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ight Bracket 57"/>
          <p:cNvSpPr/>
          <p:nvPr/>
        </p:nvSpPr>
        <p:spPr>
          <a:xfrm rot="16200000">
            <a:off x="10629396" y="4903951"/>
            <a:ext cx="109728" cy="2226440"/>
          </a:xfrm>
          <a:prstGeom prst="righ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TextBox 58"/>
          <p:cNvSpPr txBox="1"/>
          <p:nvPr/>
        </p:nvSpPr>
        <p:spPr>
          <a:xfrm>
            <a:off x="7848396" y="5083955"/>
            <a:ext cx="1802805" cy="738664"/>
          </a:xfrm>
          <a:prstGeom prst="rect">
            <a:avLst/>
          </a:prstGeom>
          <a:noFill/>
        </p:spPr>
        <p:txBody>
          <a:bodyPr wrap="square" rtlCol="0">
            <a:spAutoFit/>
          </a:bodyPr>
          <a:lstStyle>
            <a:defPPr>
              <a:defRPr lang="en-US"/>
            </a:defPPr>
            <a:lvl1pPr>
              <a:defRPr sz="1400">
                <a:gradFill>
                  <a:gsLst>
                    <a:gs pos="0">
                      <a:schemeClr val="tx1"/>
                    </a:gs>
                    <a:gs pos="59000">
                      <a:schemeClr val="tx1"/>
                    </a:gs>
                  </a:gsLst>
                  <a:lin ang="0" scaled="0"/>
                </a:gra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400" b="0" i="0" u="none" strike="noStrike" kern="0" cap="none" spc="0" normalizeH="0" baseline="0" noProof="0" dirty="0">
                <a:ln>
                  <a:noFill/>
                </a:ln>
                <a:gradFill>
                  <a:gsLst>
                    <a:gs pos="0">
                      <a:schemeClr val="tx1"/>
                    </a:gs>
                    <a:gs pos="59000">
                      <a:schemeClr val="tx1"/>
                    </a:gs>
                  </a:gsLst>
                  <a:lin ang="0" scaled="0"/>
                </a:gradFill>
                <a:effectLst/>
                <a:uLnTx/>
                <a:uFillTx/>
              </a:rPr>
              <a:t>ER partner hands off a </a:t>
            </a:r>
            <a:r>
              <a:rPr kumimoji="0" lang="it-IT" sz="1400" b="0" i="0" u="none" strike="noStrike" kern="0" cap="none" spc="0" normalizeH="0" baseline="0" noProof="0" dirty="0">
                <a:ln>
                  <a:noFill/>
                </a:ln>
                <a:gradFill>
                  <a:gsLst>
                    <a:gs pos="0">
                      <a:schemeClr val="tx2"/>
                    </a:gs>
                    <a:gs pos="59000">
                      <a:schemeClr val="tx2"/>
                    </a:gs>
                  </a:gsLst>
                  <a:lin ang="0" scaled="0"/>
                </a:gradFill>
                <a:effectLst/>
                <a:uLnTx/>
                <a:uFillTx/>
              </a:rPr>
              <a:t>LAYER 3 </a:t>
            </a:r>
            <a:r>
              <a:rPr kumimoji="0" lang="it-IT" sz="1400" b="0" i="0" u="none" strike="noStrike" kern="0" cap="none" spc="0" normalizeH="0" baseline="0" noProof="0" dirty="0">
                <a:ln>
                  <a:noFill/>
                </a:ln>
                <a:gradFill>
                  <a:gsLst>
                    <a:gs pos="0">
                      <a:schemeClr val="tx1"/>
                    </a:gs>
                    <a:gs pos="59000">
                      <a:schemeClr val="tx1"/>
                    </a:gs>
                  </a:gsLst>
                  <a:lin ang="0" scaled="0"/>
                </a:gradFill>
                <a:effectLst/>
                <a:uLnTx/>
                <a:uFillTx/>
              </a:rPr>
              <a:t>service to the end customer</a:t>
            </a:r>
            <a:endParaRPr kumimoji="0" lang="en-US" sz="1400" b="0" i="0" u="none" strike="noStrike" kern="0" cap="none" spc="0" normalizeH="0" baseline="0" noProof="0" dirty="0">
              <a:ln>
                <a:noFill/>
              </a:ln>
              <a:gradFill>
                <a:gsLst>
                  <a:gs pos="0">
                    <a:schemeClr val="tx1"/>
                  </a:gs>
                  <a:gs pos="59000">
                    <a:schemeClr val="tx1"/>
                  </a:gs>
                </a:gsLst>
                <a:lin ang="0" scaled="0"/>
              </a:gradFill>
              <a:effectLst/>
              <a:uLnTx/>
              <a:uFillTx/>
            </a:endParaRPr>
          </a:p>
        </p:txBody>
      </p:sp>
      <p:grpSp>
        <p:nvGrpSpPr>
          <p:cNvPr id="13" name="Group 12"/>
          <p:cNvGrpSpPr/>
          <p:nvPr/>
        </p:nvGrpSpPr>
        <p:grpSpPr>
          <a:xfrm>
            <a:off x="569323" y="1107454"/>
            <a:ext cx="2360709" cy="1297489"/>
            <a:chOff x="569323" y="1132854"/>
            <a:chExt cx="2360709" cy="1297489"/>
          </a:xfrm>
        </p:grpSpPr>
        <p:sp>
          <p:nvSpPr>
            <p:cNvPr id="106" name="Freeform 539"/>
            <p:cNvSpPr>
              <a:spLocks noChangeAspect="1"/>
            </p:cNvSpPr>
            <p:nvPr/>
          </p:nvSpPr>
          <p:spPr bwMode="auto">
            <a:xfrm>
              <a:off x="569323" y="1132854"/>
              <a:ext cx="2360709" cy="129748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2"/>
            </a:solidFill>
            <a:ln w="28575">
              <a:solidFill>
                <a:schemeClr val="bg1">
                  <a:lumMod val="65000"/>
                </a:schemeClr>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prstClr val="black"/>
                </a:solidFill>
                <a:effectLst/>
                <a:uLnTx/>
                <a:uFillTx/>
                <a:ea typeface="MS PGothic" pitchFamily="34" charset="-128"/>
              </a:endParaRPr>
            </a:p>
          </p:txBody>
        </p:sp>
        <p:pic>
          <p:nvPicPr>
            <p:cNvPr id="108" name="Picture 51"/>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62542" y="1252041"/>
              <a:ext cx="574069" cy="57408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5"/>
            <a:stretch>
              <a:fillRect/>
            </a:stretch>
          </p:blipFill>
          <p:spPr>
            <a:xfrm>
              <a:off x="1742053" y="1759121"/>
              <a:ext cx="1026083" cy="596033"/>
            </a:xfrm>
            <a:prstGeom prst="rect">
              <a:avLst/>
            </a:prstGeom>
          </p:spPr>
        </p:pic>
        <p:sp>
          <p:nvSpPr>
            <p:cNvPr id="67" name="Freeform 16"/>
            <p:cNvSpPr>
              <a:spLocks noChangeAspect="1"/>
            </p:cNvSpPr>
            <p:nvPr/>
          </p:nvSpPr>
          <p:spPr bwMode="black">
            <a:xfrm>
              <a:off x="1072971" y="1846863"/>
              <a:ext cx="350628" cy="420549"/>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126" name="Group 125"/>
          <p:cNvGrpSpPr/>
          <p:nvPr/>
        </p:nvGrpSpPr>
        <p:grpSpPr>
          <a:xfrm>
            <a:off x="5057438" y="1107454"/>
            <a:ext cx="2360709" cy="1297489"/>
            <a:chOff x="569323" y="1132854"/>
            <a:chExt cx="2360709" cy="1297489"/>
          </a:xfrm>
        </p:grpSpPr>
        <p:sp>
          <p:nvSpPr>
            <p:cNvPr id="127" name="Freeform 539"/>
            <p:cNvSpPr>
              <a:spLocks noChangeAspect="1"/>
            </p:cNvSpPr>
            <p:nvPr/>
          </p:nvSpPr>
          <p:spPr bwMode="auto">
            <a:xfrm>
              <a:off x="569323" y="1132854"/>
              <a:ext cx="2360709" cy="129748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2"/>
            </a:solidFill>
            <a:ln w="28575">
              <a:solidFill>
                <a:schemeClr val="bg1">
                  <a:lumMod val="65000"/>
                </a:schemeClr>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prstClr val="black"/>
                </a:solidFill>
                <a:effectLst/>
                <a:uLnTx/>
                <a:uFillTx/>
                <a:ea typeface="MS PGothic" pitchFamily="34" charset="-128"/>
              </a:endParaRPr>
            </a:p>
          </p:txBody>
        </p:sp>
        <p:pic>
          <p:nvPicPr>
            <p:cNvPr id="128" name="Picture 51"/>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62542" y="1252041"/>
              <a:ext cx="574069" cy="57408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9" name="Picture 128"/>
            <p:cNvPicPr>
              <a:picLocks noChangeAspect="1"/>
            </p:cNvPicPr>
            <p:nvPr/>
          </p:nvPicPr>
          <p:blipFill>
            <a:blip r:embed="rId5"/>
            <a:stretch>
              <a:fillRect/>
            </a:stretch>
          </p:blipFill>
          <p:spPr>
            <a:xfrm>
              <a:off x="1742053" y="1759121"/>
              <a:ext cx="1026083" cy="596033"/>
            </a:xfrm>
            <a:prstGeom prst="rect">
              <a:avLst/>
            </a:prstGeom>
          </p:spPr>
        </p:pic>
        <p:sp>
          <p:nvSpPr>
            <p:cNvPr id="130" name="Freeform 16"/>
            <p:cNvSpPr>
              <a:spLocks noChangeAspect="1"/>
            </p:cNvSpPr>
            <p:nvPr/>
          </p:nvSpPr>
          <p:spPr bwMode="black">
            <a:xfrm>
              <a:off x="1072971" y="1846863"/>
              <a:ext cx="350628" cy="420549"/>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131" name="Group 130"/>
          <p:cNvGrpSpPr/>
          <p:nvPr/>
        </p:nvGrpSpPr>
        <p:grpSpPr>
          <a:xfrm>
            <a:off x="9545556" y="1107454"/>
            <a:ext cx="2360709" cy="1297489"/>
            <a:chOff x="569323" y="1132854"/>
            <a:chExt cx="2360709" cy="1297489"/>
          </a:xfrm>
        </p:grpSpPr>
        <p:sp>
          <p:nvSpPr>
            <p:cNvPr id="132" name="Freeform 539"/>
            <p:cNvSpPr>
              <a:spLocks noChangeAspect="1"/>
            </p:cNvSpPr>
            <p:nvPr/>
          </p:nvSpPr>
          <p:spPr bwMode="auto">
            <a:xfrm>
              <a:off x="569323" y="1132854"/>
              <a:ext cx="2360709" cy="129748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2"/>
            </a:solidFill>
            <a:ln w="28575">
              <a:solidFill>
                <a:schemeClr val="bg1">
                  <a:lumMod val="65000"/>
                </a:schemeClr>
              </a:solidFill>
            </a:ln>
            <a:extLst/>
          </p:spPr>
          <p:txBody>
            <a:bodyPr lIns="93235" tIns="93235" rIns="93235" bIns="93235" anchor="ctr"/>
            <a:lstStyle/>
            <a:p>
              <a:pPr marL="0" marR="0" lvl="0" indent="0" algn="ctr" defTabSz="950782"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dirty="0">
                <a:ln>
                  <a:noFill/>
                </a:ln>
                <a:solidFill>
                  <a:prstClr val="black"/>
                </a:solidFill>
                <a:effectLst/>
                <a:uLnTx/>
                <a:uFillTx/>
                <a:ea typeface="MS PGothic" pitchFamily="34" charset="-128"/>
              </a:endParaRPr>
            </a:p>
          </p:txBody>
        </p:sp>
        <p:pic>
          <p:nvPicPr>
            <p:cNvPr id="133" name="Picture 51"/>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62542" y="1252041"/>
              <a:ext cx="574069" cy="57408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34" name="Picture 133"/>
            <p:cNvPicPr>
              <a:picLocks noChangeAspect="1"/>
            </p:cNvPicPr>
            <p:nvPr/>
          </p:nvPicPr>
          <p:blipFill>
            <a:blip r:embed="rId5"/>
            <a:stretch>
              <a:fillRect/>
            </a:stretch>
          </p:blipFill>
          <p:spPr>
            <a:xfrm>
              <a:off x="1742053" y="1759121"/>
              <a:ext cx="1026083" cy="596033"/>
            </a:xfrm>
            <a:prstGeom prst="rect">
              <a:avLst/>
            </a:prstGeom>
          </p:spPr>
        </p:pic>
        <p:sp>
          <p:nvSpPr>
            <p:cNvPr id="135" name="Freeform 16"/>
            <p:cNvSpPr>
              <a:spLocks noChangeAspect="1"/>
            </p:cNvSpPr>
            <p:nvPr/>
          </p:nvSpPr>
          <p:spPr bwMode="black">
            <a:xfrm>
              <a:off x="1072971" y="1846863"/>
              <a:ext cx="350628" cy="420549"/>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pic>
        <p:nvPicPr>
          <p:cNvPr id="137" name="Picture 136"/>
          <p:cNvPicPr>
            <a:picLocks noChangeAspect="1"/>
          </p:cNvPicPr>
          <p:nvPr/>
        </p:nvPicPr>
        <p:blipFill>
          <a:blip r:embed="rId6"/>
          <a:stretch>
            <a:fillRect/>
          </a:stretch>
        </p:blipFill>
        <p:spPr>
          <a:xfrm>
            <a:off x="1565210" y="4485993"/>
            <a:ext cx="365792" cy="359695"/>
          </a:xfrm>
          <a:prstGeom prst="rect">
            <a:avLst/>
          </a:prstGeom>
          <a:solidFill>
            <a:srgbClr val="F8F8F8"/>
          </a:solidFill>
          <a:ln w="60325" cap="flat">
            <a:solidFill>
              <a:srgbClr val="F8F8F8"/>
            </a:solidFill>
            <a:miter lim="800000"/>
          </a:ln>
        </p:spPr>
      </p:pic>
    </p:spTree>
    <p:extLst>
      <p:ext uri="{BB962C8B-B14F-4D97-AF65-F5344CB8AC3E}">
        <p14:creationId xmlns:p14="http://schemas.microsoft.com/office/powerpoint/2010/main" val="805756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92" grpId="0"/>
      <p:bldP spid="95" grpId="0" animBg="1"/>
      <p:bldP spid="75" grpId="0"/>
      <p:bldP spid="72" grpId="0" animBg="1"/>
      <p:bldP spid="74" grpId="0"/>
      <p:bldP spid="79" grpId="0" animBg="1"/>
      <p:bldP spid="80" grpId="0" animBg="1"/>
      <p:bldP spid="81" grpId="0" animBg="1"/>
      <p:bldP spid="82" grpId="0" animBg="1"/>
      <p:bldP spid="83" grpId="0" animBg="1"/>
      <p:bldP spid="56" grpId="0"/>
      <p:bldP spid="57" grpId="0" animBg="1"/>
      <p:bldP spid="58" grpId="0" animBg="1"/>
      <p:bldP spid="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589" y="0"/>
            <a:ext cx="12429296" cy="6994524"/>
          </a:xfrm>
          <a:prstGeom prst="rect">
            <a:avLst/>
          </a:prstGeom>
        </p:spPr>
      </p:pic>
      <p:sp>
        <p:nvSpPr>
          <p:cNvPr id="63" name="Rectangle 62"/>
          <p:cNvSpPr/>
          <p:nvPr/>
        </p:nvSpPr>
        <p:spPr bwMode="auto">
          <a:xfrm>
            <a:off x="883" y="497"/>
            <a:ext cx="12435592" cy="6993533"/>
          </a:xfrm>
          <a:prstGeom prst="rect">
            <a:avLst/>
          </a:prstGeom>
          <a:gradFill flip="none" rotWithShape="1">
            <a:gsLst>
              <a:gs pos="0">
                <a:srgbClr val="95C8F3">
                  <a:alpha val="61000"/>
                </a:srgbClr>
              </a:gs>
              <a:gs pos="50000">
                <a:srgbClr val="00BCF2">
                  <a:lumMod val="75000"/>
                  <a:alpha val="76000"/>
                </a:srgbClr>
              </a:gs>
              <a:gs pos="100000">
                <a:srgbClr val="0078D7">
                  <a:lumMod val="50000"/>
                  <a:alpha val="55000"/>
                </a:srgbClr>
              </a:gs>
            </a:gsLst>
            <a:path path="circle">
              <a:fillToRect l="100000" t="100000"/>
            </a:path>
            <a:tileRect r="-100000" b="-100000"/>
          </a:gradFill>
          <a:ln w="10795" cap="flat" cmpd="sng" algn="ctr">
            <a:noFill/>
            <a:prstDash val="solid"/>
            <a:headEnd type="none" w="med" len="med"/>
            <a:tailEnd type="none" w="med" len="med"/>
          </a:ln>
          <a:effectLst/>
        </p:spPr>
        <p:txBody>
          <a:bodyPr vert="horz" wrap="square" lIns="0" tIns="46630" rIns="0" bIns="46630" numCol="1" rtlCol="0" anchor="ctr" anchorCtr="0" compatLnSpc="1">
            <a:prstTxWarp prst="textNoShape">
              <a:avLst/>
            </a:prstTxWarp>
          </a:bodyPr>
          <a:lstStyle/>
          <a:p>
            <a:pPr marL="0" marR="0" lvl="0" indent="0" algn="ctr" defTabSz="932293"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34" name="Rectangle 33"/>
          <p:cNvSpPr/>
          <p:nvPr/>
        </p:nvSpPr>
        <p:spPr bwMode="auto">
          <a:xfrm rot="5400000">
            <a:off x="5155941" y="-5154180"/>
            <a:ext cx="2126353" cy="12434714"/>
          </a:xfrm>
          <a:prstGeom prst="rect">
            <a:avLst/>
          </a:prstGeom>
          <a:gradFill flip="none" rotWithShape="1">
            <a:gsLst>
              <a:gs pos="0">
                <a:schemeClr val="accent2">
                  <a:lumMod val="50000"/>
                  <a:alpha val="75000"/>
                </a:schemeClr>
              </a:gs>
              <a:gs pos="100000">
                <a:schemeClr val="accent2">
                  <a:lumMod val="50000"/>
                  <a:alpha val="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71" name="Rectangle 70"/>
          <p:cNvSpPr/>
          <p:nvPr/>
        </p:nvSpPr>
        <p:spPr bwMode="auto">
          <a:xfrm>
            <a:off x="1765" y="992"/>
            <a:ext cx="4831300" cy="6993533"/>
          </a:xfrm>
          <a:prstGeom prst="rect">
            <a:avLst/>
          </a:prstGeom>
          <a:gradFill flip="none" rotWithShape="1">
            <a:gsLst>
              <a:gs pos="0">
                <a:schemeClr val="accent2">
                  <a:lumMod val="50000"/>
                  <a:alpha val="75000"/>
                </a:schemeClr>
              </a:gs>
              <a:gs pos="100000">
                <a:schemeClr val="accent2">
                  <a:lumMod val="50000"/>
                  <a:alpha val="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nvGrpSpPr>
          <p:cNvPr id="75" name="Group 74"/>
          <p:cNvGrpSpPr/>
          <p:nvPr/>
        </p:nvGrpSpPr>
        <p:grpSpPr>
          <a:xfrm>
            <a:off x="341186" y="5443641"/>
            <a:ext cx="6867651" cy="1126462"/>
            <a:chOff x="341186" y="3256929"/>
            <a:chExt cx="6867651" cy="1126462"/>
          </a:xfrm>
        </p:grpSpPr>
        <p:sp>
          <p:nvSpPr>
            <p:cNvPr id="76" name="TextBox 75"/>
            <p:cNvSpPr txBox="1"/>
            <p:nvPr/>
          </p:nvSpPr>
          <p:spPr>
            <a:xfrm>
              <a:off x="341186" y="3256929"/>
              <a:ext cx="3496022" cy="1126462"/>
            </a:xfrm>
            <a:prstGeom prst="rect">
              <a:avLst/>
            </a:prstGeom>
            <a:noFill/>
          </p:spPr>
          <p:txBody>
            <a:bodyPr wrap="none" lIns="283464" tIns="283464" rIns="283464" bIns="283464"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marL="0" marR="0" lvl="0" indent="0" algn="l" defTabSz="932742" rtl="0" eaLnBrk="1" fontAlgn="auto" latinLnBrk="0" hangingPunct="1">
                <a:lnSpc>
                  <a:spcPct val="90000"/>
                </a:lnSpc>
                <a:spcBef>
                  <a:spcPts val="0"/>
                </a:spcBef>
                <a:spcAft>
                  <a:spcPts val="0"/>
                </a:spcAft>
                <a:buClrTx/>
                <a:buSzTx/>
                <a:buFontTx/>
                <a:buNone/>
                <a:tabLst/>
                <a:defRPr/>
              </a:pPr>
              <a:r>
                <a:rPr kumimoji="0" lang="en-US" sz="4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panose="020B0402040204020203" pitchFamily="34" charset="0"/>
                  <a:cs typeface="Segoe UI Semilight" panose="020B0402040204020203" pitchFamily="34" charset="0"/>
                </a:rPr>
                <a:t>Express</a:t>
              </a:r>
              <a:r>
                <a:rPr kumimoji="0" lang="en-US" sz="4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light" panose="020B0402040204020203" pitchFamily="34" charset="0"/>
                  <a:cs typeface="Segoe UI Semilight" panose="020B0402040204020203" pitchFamily="34" charset="0"/>
                </a:rPr>
                <a:t>Route</a:t>
              </a:r>
              <a:endParaRPr kumimoji="0" lang="en-US" sz="4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panose="020B0402040204020203" pitchFamily="34" charset="0"/>
                <a:cs typeface="Segoe UI Semilight" panose="020B0402040204020203" pitchFamily="34" charset="0"/>
              </a:endParaRPr>
            </a:p>
          </p:txBody>
        </p:sp>
        <p:sp>
          <p:nvSpPr>
            <p:cNvPr id="77" name="TextBox 76"/>
            <p:cNvSpPr txBox="1"/>
            <p:nvPr/>
          </p:nvSpPr>
          <p:spPr>
            <a:xfrm>
              <a:off x="3475037" y="3340029"/>
              <a:ext cx="3733800" cy="960263"/>
            </a:xfrm>
            <a:prstGeom prst="rect">
              <a:avLst/>
            </a:prstGeom>
            <a:noFill/>
          </p:spPr>
          <p:txBody>
            <a:bodyPr wrap="square" lIns="283464" tIns="283464" rIns="283464" bIns="283464"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50" normalizeH="0" baseline="0" noProof="0" dirty="0">
                  <a:ln>
                    <a:noFill/>
                  </a:ln>
                  <a:gradFill>
                    <a:gsLst>
                      <a:gs pos="0">
                        <a:srgbClr val="FFFFFF"/>
                      </a:gs>
                      <a:gs pos="100000">
                        <a:srgbClr val="FFFFFF"/>
                      </a:gs>
                    </a:gsLst>
                    <a:lin ang="5400000" scaled="0"/>
                  </a:gradFill>
                  <a:effectLst/>
                  <a:uLnTx/>
                  <a:uFillTx/>
                  <a:latin typeface="Segoe UI" panose="020B0502040204020203" pitchFamily="34" charset="0"/>
                  <a:cs typeface="Segoe UI" panose="020B0502040204020203" pitchFamily="34" charset="0"/>
                </a:rPr>
                <a:t>PRIVATELY CONNECT FROM ANYWHERE TO ANY AZURE REGION</a:t>
              </a:r>
            </a:p>
          </p:txBody>
        </p:sp>
      </p:grpSp>
      <p:grpSp>
        <p:nvGrpSpPr>
          <p:cNvPr id="42" name="Group 41"/>
          <p:cNvGrpSpPr/>
          <p:nvPr/>
        </p:nvGrpSpPr>
        <p:grpSpPr>
          <a:xfrm>
            <a:off x="341186" y="4125466"/>
            <a:ext cx="2917774" cy="1791260"/>
            <a:chOff x="341186" y="3183744"/>
            <a:chExt cx="2917774" cy="1791260"/>
          </a:xfrm>
        </p:grpSpPr>
        <p:sp>
          <p:nvSpPr>
            <p:cNvPr id="43" name="TextBox 42"/>
            <p:cNvSpPr txBox="1"/>
            <p:nvPr/>
          </p:nvSpPr>
          <p:spPr>
            <a:xfrm>
              <a:off x="341186" y="3183744"/>
              <a:ext cx="1699696" cy="1791260"/>
            </a:xfrm>
            <a:prstGeom prst="rect">
              <a:avLst/>
            </a:prstGeom>
            <a:noFill/>
          </p:spPr>
          <p:txBody>
            <a:bodyPr wrap="none" lIns="283464" tIns="283464" rIns="283464" bIns="283464"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8800" b="0" i="0" u="none" strike="noStrike" kern="0" cap="none" spc="-420" normalizeH="0" baseline="0" noProof="0" dirty="0">
                  <a:ln>
                    <a:noFill/>
                  </a:ln>
                  <a:solidFill>
                    <a:schemeClr val="tx1"/>
                  </a:solidFill>
                  <a:effectLst/>
                  <a:uLnTx/>
                  <a:uFillTx/>
                  <a:latin typeface="Segoe UI Light" panose="020B0502040204020203" pitchFamily="34" charset="0"/>
                  <a:cs typeface="Segoe UI Light" panose="020B0502040204020203" pitchFamily="34" charset="0"/>
                </a:rPr>
                <a:t>1.6</a:t>
              </a:r>
            </a:p>
          </p:txBody>
        </p:sp>
        <p:sp>
          <p:nvSpPr>
            <p:cNvPr id="44" name="TextBox 43"/>
            <p:cNvSpPr txBox="1"/>
            <p:nvPr/>
          </p:nvSpPr>
          <p:spPr>
            <a:xfrm>
              <a:off x="1598595" y="3405344"/>
              <a:ext cx="1660365" cy="1348061"/>
            </a:xfrm>
            <a:prstGeom prst="rect">
              <a:avLst/>
            </a:prstGeom>
            <a:noFill/>
          </p:spPr>
          <p:txBody>
            <a:bodyPr wrap="square" lIns="283464" tIns="283464" rIns="283464" bIns="283464"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50" normalizeH="0" baseline="0" noProof="0" dirty="0">
                  <a:ln>
                    <a:noFill/>
                  </a:ln>
                  <a:solidFill>
                    <a:schemeClr val="tx1"/>
                  </a:solidFill>
                  <a:effectLst/>
                  <a:uLnTx/>
                  <a:uFillTx/>
                  <a:latin typeface="Segoe UI" panose="020B0502040204020203" pitchFamily="34" charset="0"/>
                  <a:cs typeface="Segoe UI" panose="020B0502040204020203" pitchFamily="34" charset="0"/>
                </a:rPr>
                <a:t>MILLION MILES OF FIBER IN OUR DCs</a:t>
              </a:r>
            </a:p>
          </p:txBody>
        </p:sp>
      </p:grpSp>
      <p:grpSp>
        <p:nvGrpSpPr>
          <p:cNvPr id="45" name="Group 44"/>
          <p:cNvGrpSpPr/>
          <p:nvPr/>
        </p:nvGrpSpPr>
        <p:grpSpPr>
          <a:xfrm>
            <a:off x="341186" y="2807290"/>
            <a:ext cx="3342306" cy="1791260"/>
            <a:chOff x="341186" y="3183744"/>
            <a:chExt cx="3342306" cy="1791260"/>
          </a:xfrm>
        </p:grpSpPr>
        <p:sp>
          <p:nvSpPr>
            <p:cNvPr id="46" name="TextBox 45"/>
            <p:cNvSpPr txBox="1"/>
            <p:nvPr/>
          </p:nvSpPr>
          <p:spPr>
            <a:xfrm>
              <a:off x="341186" y="3183744"/>
              <a:ext cx="1678216" cy="1791260"/>
            </a:xfrm>
            <a:prstGeom prst="rect">
              <a:avLst/>
            </a:prstGeom>
            <a:noFill/>
          </p:spPr>
          <p:txBody>
            <a:bodyPr wrap="none" lIns="283464" tIns="283464" rIns="283464" bIns="283464"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8800" b="0" i="0" u="none" strike="noStrike" kern="1200" cap="none" spc="-420" normalizeH="0" baseline="0" noProof="0" dirty="0">
                  <a:ln>
                    <a:noFill/>
                  </a:ln>
                  <a:solidFill>
                    <a:schemeClr val="tx1"/>
                  </a:solidFill>
                  <a:effectLst/>
                  <a:uLnTx/>
                  <a:uFillTx/>
                  <a:latin typeface="Segoe UI Light" panose="020B0502040204020203" pitchFamily="34" charset="0"/>
                  <a:cs typeface="Segoe UI Light" panose="020B0502040204020203" pitchFamily="34" charset="0"/>
                </a:rPr>
                <a:t>34</a:t>
              </a:r>
            </a:p>
          </p:txBody>
        </p:sp>
        <p:sp>
          <p:nvSpPr>
            <p:cNvPr id="47" name="TextBox 46"/>
            <p:cNvSpPr txBox="1"/>
            <p:nvPr/>
          </p:nvSpPr>
          <p:spPr>
            <a:xfrm>
              <a:off x="1598595" y="3391494"/>
              <a:ext cx="2084897" cy="1375761"/>
            </a:xfrm>
            <a:prstGeom prst="rect">
              <a:avLst/>
            </a:prstGeom>
            <a:noFill/>
          </p:spPr>
          <p:txBody>
            <a:bodyPr wrap="square" lIns="283464" tIns="283464" rIns="283464" bIns="283464" rtlCol="0" anchor="ctr" anchorCtr="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50" normalizeH="0" baseline="0" noProof="0" dirty="0">
                  <a:ln>
                    <a:noFill/>
                  </a:ln>
                  <a:solidFill>
                    <a:schemeClr val="tx1"/>
                  </a:solidFill>
                  <a:effectLst/>
                  <a:uLnTx/>
                  <a:uFillTx/>
                  <a:latin typeface="Segoe UI" panose="020B0502040204020203" pitchFamily="34" charset="0"/>
                  <a:cs typeface="Segoe UI" panose="020B0502040204020203" pitchFamily="34" charset="0"/>
                </a:rPr>
                <a:t>AZURE REGIONS</a:t>
              </a:r>
            </a:p>
            <a:p>
              <a:pPr marL="0" marR="0" lvl="0" indent="0" defTabSz="932472" eaLnBrk="1" fontAlgn="base" latinLnBrk="0" hangingPunct="1">
                <a:lnSpc>
                  <a:spcPct val="90000"/>
                </a:lnSpc>
                <a:spcBef>
                  <a:spcPct val="0"/>
                </a:spcBef>
                <a:spcAft>
                  <a:spcPct val="0"/>
                </a:spcAft>
                <a:buClrTx/>
                <a:buSzTx/>
                <a:buFontTx/>
                <a:buNone/>
                <a:tabLst/>
                <a:defRPr/>
              </a:pPr>
              <a:r>
                <a:rPr kumimoji="0" lang="en-US" sz="1400" b="0" i="0" u="none" strike="noStrike" kern="0" cap="none" spc="50" normalizeH="0" baseline="0" noProof="0" dirty="0">
                  <a:ln>
                    <a:noFill/>
                  </a:ln>
                  <a:solidFill>
                    <a:schemeClr val="tx1"/>
                  </a:solidFill>
                  <a:effectLst/>
                  <a:uLnTx/>
                  <a:uFillTx/>
                  <a:latin typeface="Segoe UI" panose="020B0502040204020203" pitchFamily="34" charset="0"/>
                  <a:cs typeface="Segoe UI" panose="020B0502040204020203" pitchFamily="34" charset="0"/>
                </a:rPr>
                <a:t>2X the number </a:t>
              </a:r>
              <a:br>
                <a:rPr kumimoji="0" lang="en-US" sz="1400" b="0" i="0" u="none" strike="noStrike" kern="0" cap="none" spc="50" normalizeH="0" baseline="0" noProof="0" dirty="0">
                  <a:ln>
                    <a:noFill/>
                  </a:ln>
                  <a:solidFill>
                    <a:schemeClr val="tx1"/>
                  </a:solidFill>
                  <a:effectLst/>
                  <a:uLnTx/>
                  <a:uFillTx/>
                  <a:latin typeface="Segoe UI" panose="020B0502040204020203" pitchFamily="34" charset="0"/>
                  <a:cs typeface="Segoe UI" panose="020B0502040204020203" pitchFamily="34" charset="0"/>
                </a:rPr>
              </a:br>
              <a:r>
                <a:rPr kumimoji="0" lang="en-US" sz="1400" b="0" i="0" u="none" strike="noStrike" kern="0" cap="none" spc="50" normalizeH="0" baseline="0" noProof="0" dirty="0">
                  <a:ln>
                    <a:noFill/>
                  </a:ln>
                  <a:solidFill>
                    <a:schemeClr val="tx1"/>
                  </a:solidFill>
                  <a:effectLst/>
                  <a:uLnTx/>
                  <a:uFillTx/>
                  <a:latin typeface="Segoe UI" panose="020B0502040204020203" pitchFamily="34" charset="0"/>
                  <a:cs typeface="Segoe UI" panose="020B0502040204020203" pitchFamily="34" charset="0"/>
                </a:rPr>
                <a:t>of AWS regions</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1600" b="1" i="0" u="none" strike="noStrike" kern="1200" cap="none" spc="0" normalizeH="0" baseline="0" noProof="0" dirty="0">
                <a:ln>
                  <a:noFill/>
                </a:ln>
                <a:solidFill>
                  <a:schemeClr val="tx1"/>
                </a:solidFill>
                <a:effectLst/>
                <a:uLnTx/>
                <a:uFillTx/>
                <a:latin typeface="Segoe Pro Display" panose="020B0502040504020203" pitchFamily="34" charset="0"/>
                <a:ea typeface="MS PGothic" panose="020B0600070205080204" pitchFamily="34" charset="-128"/>
                <a:cs typeface="Segoe UI Semilight" panose="020B0402040204020203" pitchFamily="34" charset="0"/>
              </a:endParaRPr>
            </a:p>
          </p:txBody>
        </p:sp>
      </p:grpSp>
      <p:cxnSp>
        <p:nvCxnSpPr>
          <p:cNvPr id="135" name="Straight Connector 134"/>
          <p:cNvCxnSpPr/>
          <p:nvPr/>
        </p:nvCxnSpPr>
        <p:spPr>
          <a:xfrm>
            <a:off x="1786356" y="1846599"/>
            <a:ext cx="8188036" cy="1641766"/>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V="1">
            <a:off x="2628019" y="1638781"/>
            <a:ext cx="1132610" cy="696191"/>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917121" y="2182822"/>
            <a:ext cx="6903880" cy="370361"/>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5753179" y="1395146"/>
            <a:ext cx="3515511" cy="1440447"/>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2711147" y="1753081"/>
            <a:ext cx="1693718" cy="2826328"/>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282647" y="1680345"/>
            <a:ext cx="8250381" cy="3522520"/>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V="1">
            <a:off x="3365774" y="1950510"/>
            <a:ext cx="8032172" cy="72735"/>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3490465" y="2146125"/>
            <a:ext cx="6920345" cy="438231"/>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1786356" y="1389401"/>
            <a:ext cx="4312227" cy="457198"/>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6052264" y="1439545"/>
            <a:ext cx="5657409" cy="3607456"/>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a:stCxn id="189" idx="0"/>
          </p:cNvCxnSpPr>
          <p:nvPr/>
        </p:nvCxnSpPr>
        <p:spPr>
          <a:xfrm flipH="1" flipV="1">
            <a:off x="4404866" y="4579409"/>
            <a:ext cx="7128162" cy="623456"/>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H="1">
            <a:off x="2628019" y="1264710"/>
            <a:ext cx="3875809" cy="1070262"/>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6576565" y="1514092"/>
            <a:ext cx="2637622" cy="1476840"/>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6701255" y="1399792"/>
            <a:ext cx="3969328" cy="904009"/>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10421201" y="1888165"/>
            <a:ext cx="1111827" cy="3314700"/>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H="1">
            <a:off x="4404865" y="2303801"/>
            <a:ext cx="6265718" cy="2275608"/>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H="1" flipV="1">
            <a:off x="3760629" y="1638781"/>
            <a:ext cx="6650181" cy="945575"/>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flipH="1">
            <a:off x="9195074" y="1940120"/>
            <a:ext cx="1662545" cy="955963"/>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1921438" y="2085592"/>
            <a:ext cx="9351817" cy="62344"/>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flipH="1">
            <a:off x="8914519" y="2125345"/>
            <a:ext cx="2483427" cy="562920"/>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flipV="1">
            <a:off x="6576565" y="1514092"/>
            <a:ext cx="3834245" cy="1070264"/>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10410810" y="2584356"/>
            <a:ext cx="1122218" cy="2618509"/>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H="1" flipV="1">
            <a:off x="3282647" y="1855180"/>
            <a:ext cx="5631872" cy="833085"/>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V="1">
            <a:off x="9974392" y="1940120"/>
            <a:ext cx="883227" cy="1548245"/>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H="1" flipV="1">
            <a:off x="6503828" y="1264710"/>
            <a:ext cx="4894118" cy="860635"/>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a:off x="8821001" y="2553183"/>
            <a:ext cx="2888672" cy="2493818"/>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8973401" y="2705583"/>
            <a:ext cx="2736272" cy="2313813"/>
          </a:xfrm>
          <a:prstGeom prst="line">
            <a:avLst/>
          </a:prstGeom>
          <a:ln w="12700" cap="sq">
            <a:solidFill>
              <a:srgbClr val="79E2FF">
                <a:alpha val="80000"/>
              </a:srgbClr>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1714580" y="1237105"/>
            <a:ext cx="10068709" cy="4140595"/>
            <a:chOff x="1714580" y="1237105"/>
            <a:chExt cx="10068709" cy="4140595"/>
          </a:xfrm>
          <a:solidFill>
            <a:srgbClr val="79E2FF"/>
          </a:solidFill>
        </p:grpSpPr>
        <p:grpSp>
          <p:nvGrpSpPr>
            <p:cNvPr id="162" name="Group 161"/>
            <p:cNvGrpSpPr/>
            <p:nvPr/>
          </p:nvGrpSpPr>
          <p:grpSpPr>
            <a:xfrm>
              <a:off x="1714580" y="1237105"/>
              <a:ext cx="10068709" cy="4140595"/>
              <a:chOff x="1714580" y="1237105"/>
              <a:chExt cx="10068709" cy="4140595"/>
            </a:xfrm>
            <a:grpFill/>
          </p:grpSpPr>
          <p:sp>
            <p:nvSpPr>
              <p:cNvPr id="163" name="Freeform 5"/>
              <p:cNvSpPr>
                <a:spLocks/>
              </p:cNvSpPr>
              <p:nvPr/>
            </p:nvSpPr>
            <p:spPr bwMode="auto">
              <a:xfrm rot="10800000" flipH="1">
                <a:off x="1714580" y="1818994"/>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64" name="Freeform 5"/>
              <p:cNvSpPr>
                <a:spLocks/>
              </p:cNvSpPr>
              <p:nvPr/>
            </p:nvSpPr>
            <p:spPr bwMode="auto">
              <a:xfrm rot="10800000" flipH="1">
                <a:off x="1849662" y="2120331"/>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65" name="Freeform 5"/>
              <p:cNvSpPr>
                <a:spLocks/>
              </p:cNvSpPr>
              <p:nvPr/>
            </p:nvSpPr>
            <p:spPr bwMode="auto">
              <a:xfrm rot="10800000" flipH="1">
                <a:off x="2639371" y="1725476"/>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66" name="Freeform 5"/>
              <p:cNvSpPr>
                <a:spLocks/>
              </p:cNvSpPr>
              <p:nvPr/>
            </p:nvSpPr>
            <p:spPr bwMode="auto">
              <a:xfrm rot="10800000" flipH="1">
                <a:off x="2795235" y="1839776"/>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67" name="Freeform 5"/>
              <p:cNvSpPr>
                <a:spLocks/>
              </p:cNvSpPr>
              <p:nvPr/>
            </p:nvSpPr>
            <p:spPr bwMode="auto">
              <a:xfrm rot="10800000" flipH="1">
                <a:off x="3210871" y="1652740"/>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68" name="Freeform 5"/>
              <p:cNvSpPr>
                <a:spLocks/>
              </p:cNvSpPr>
              <p:nvPr/>
            </p:nvSpPr>
            <p:spPr bwMode="auto">
              <a:xfrm rot="10800000" flipH="1">
                <a:off x="3688853" y="1611176"/>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69" name="Freeform 5"/>
              <p:cNvSpPr>
                <a:spLocks/>
              </p:cNvSpPr>
              <p:nvPr/>
            </p:nvSpPr>
            <p:spPr bwMode="auto">
              <a:xfrm rot="10800000" flipH="1">
                <a:off x="3418689" y="1943685"/>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0" name="Freeform 5"/>
              <p:cNvSpPr>
                <a:spLocks/>
              </p:cNvSpPr>
              <p:nvPr/>
            </p:nvSpPr>
            <p:spPr bwMode="auto">
              <a:xfrm rot="10800000" flipH="1">
                <a:off x="3293998" y="1995640"/>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1" name="Freeform 5"/>
              <p:cNvSpPr>
                <a:spLocks/>
              </p:cNvSpPr>
              <p:nvPr/>
            </p:nvSpPr>
            <p:spPr bwMode="auto">
              <a:xfrm rot="10800000" flipH="1">
                <a:off x="2556243" y="2307367"/>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2" name="Freeform 5"/>
              <p:cNvSpPr>
                <a:spLocks/>
              </p:cNvSpPr>
              <p:nvPr/>
            </p:nvSpPr>
            <p:spPr bwMode="auto">
              <a:xfrm rot="10800000" flipH="1">
                <a:off x="5746252" y="1320232"/>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3" name="Freeform 5"/>
              <p:cNvSpPr>
                <a:spLocks/>
              </p:cNvSpPr>
              <p:nvPr/>
            </p:nvSpPr>
            <p:spPr bwMode="auto">
              <a:xfrm rot="10800000" flipH="1">
                <a:off x="6026807" y="1361796"/>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4" name="Freeform 5"/>
              <p:cNvSpPr>
                <a:spLocks/>
              </p:cNvSpPr>
              <p:nvPr/>
            </p:nvSpPr>
            <p:spPr bwMode="auto">
              <a:xfrm rot="10800000" flipH="1">
                <a:off x="6213843" y="1361796"/>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5" name="Freeform 5"/>
              <p:cNvSpPr>
                <a:spLocks/>
              </p:cNvSpPr>
              <p:nvPr/>
            </p:nvSpPr>
            <p:spPr bwMode="auto">
              <a:xfrm rot="10800000" flipH="1">
                <a:off x="6432052" y="1237105"/>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6" name="Freeform 5"/>
              <p:cNvSpPr>
                <a:spLocks/>
              </p:cNvSpPr>
              <p:nvPr/>
            </p:nvSpPr>
            <p:spPr bwMode="auto">
              <a:xfrm rot="10800000" flipH="1">
                <a:off x="6629479" y="1372187"/>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7" name="Freeform 5"/>
              <p:cNvSpPr>
                <a:spLocks/>
              </p:cNvSpPr>
              <p:nvPr/>
            </p:nvSpPr>
            <p:spPr bwMode="auto">
              <a:xfrm rot="10800000" flipH="1">
                <a:off x="6504789" y="1486487"/>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8" name="Freeform 5"/>
              <p:cNvSpPr>
                <a:spLocks/>
              </p:cNvSpPr>
              <p:nvPr/>
            </p:nvSpPr>
            <p:spPr bwMode="auto">
              <a:xfrm rot="10800000" flipH="1">
                <a:off x="8749225" y="2525578"/>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79" name="Freeform 5"/>
              <p:cNvSpPr>
                <a:spLocks/>
              </p:cNvSpPr>
              <p:nvPr/>
            </p:nvSpPr>
            <p:spPr bwMode="auto">
              <a:xfrm rot="10800000" flipH="1">
                <a:off x="8842743" y="2660660"/>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0" name="Freeform 5"/>
              <p:cNvSpPr>
                <a:spLocks/>
              </p:cNvSpPr>
              <p:nvPr/>
            </p:nvSpPr>
            <p:spPr bwMode="auto">
              <a:xfrm rot="10800000" flipH="1">
                <a:off x="9123298" y="2868478"/>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1" name="Freeform 5"/>
              <p:cNvSpPr>
                <a:spLocks/>
              </p:cNvSpPr>
              <p:nvPr/>
            </p:nvSpPr>
            <p:spPr bwMode="auto">
              <a:xfrm rot="10800000" flipH="1">
                <a:off x="9902616" y="3460760"/>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2" name="Freeform 5"/>
              <p:cNvSpPr>
                <a:spLocks/>
              </p:cNvSpPr>
              <p:nvPr/>
            </p:nvSpPr>
            <p:spPr bwMode="auto">
              <a:xfrm rot="10800000" flipH="1">
                <a:off x="10339034" y="2556751"/>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3" name="Freeform 5"/>
              <p:cNvSpPr>
                <a:spLocks/>
              </p:cNvSpPr>
              <p:nvPr/>
            </p:nvSpPr>
            <p:spPr bwMode="auto">
              <a:xfrm rot="10800000" flipH="1">
                <a:off x="10598807" y="2276196"/>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4" name="Freeform 5"/>
              <p:cNvSpPr>
                <a:spLocks/>
              </p:cNvSpPr>
              <p:nvPr/>
            </p:nvSpPr>
            <p:spPr bwMode="auto">
              <a:xfrm rot="10800000" flipH="1">
                <a:off x="10349425" y="1860560"/>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5" name="Freeform 5"/>
              <p:cNvSpPr>
                <a:spLocks/>
              </p:cNvSpPr>
              <p:nvPr/>
            </p:nvSpPr>
            <p:spPr bwMode="auto">
              <a:xfrm rot="10800000" flipH="1">
                <a:off x="10785843" y="1912515"/>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6" name="Freeform 5"/>
              <p:cNvSpPr>
                <a:spLocks/>
              </p:cNvSpPr>
              <p:nvPr/>
            </p:nvSpPr>
            <p:spPr bwMode="auto">
              <a:xfrm rot="10800000" flipH="1">
                <a:off x="10889752" y="1985251"/>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7" name="Freeform 5"/>
              <p:cNvSpPr>
                <a:spLocks/>
              </p:cNvSpPr>
              <p:nvPr/>
            </p:nvSpPr>
            <p:spPr bwMode="auto">
              <a:xfrm rot="10800000" flipH="1">
                <a:off x="11201479" y="2057987"/>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8" name="Freeform 5"/>
              <p:cNvSpPr>
                <a:spLocks/>
              </p:cNvSpPr>
              <p:nvPr/>
            </p:nvSpPr>
            <p:spPr bwMode="auto">
              <a:xfrm rot="10800000" flipH="1">
                <a:off x="11326170" y="1922905"/>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89" name="Freeform 5"/>
              <p:cNvSpPr>
                <a:spLocks/>
              </p:cNvSpPr>
              <p:nvPr/>
            </p:nvSpPr>
            <p:spPr bwMode="auto">
              <a:xfrm rot="10800000" flipH="1">
                <a:off x="11461252" y="5175260"/>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sp>
            <p:nvSpPr>
              <p:cNvPr id="190" name="Freeform 5"/>
              <p:cNvSpPr>
                <a:spLocks/>
              </p:cNvSpPr>
              <p:nvPr/>
            </p:nvSpPr>
            <p:spPr bwMode="auto">
              <a:xfrm rot="10800000" flipH="1">
                <a:off x="11637897" y="5019396"/>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grpSp>
        <p:sp>
          <p:nvSpPr>
            <p:cNvPr id="191" name="Freeform 5"/>
            <p:cNvSpPr>
              <a:spLocks/>
            </p:cNvSpPr>
            <p:nvPr/>
          </p:nvSpPr>
          <p:spPr bwMode="auto">
            <a:xfrm rot="10800000" flipH="1">
              <a:off x="4333089" y="4551804"/>
              <a:ext cx="145392" cy="202440"/>
            </a:xfrm>
            <a:custGeom>
              <a:avLst/>
              <a:gdLst>
                <a:gd name="T0" fmla="*/ 39 w 79"/>
                <a:gd name="T1" fmla="*/ 95 h 110"/>
                <a:gd name="T2" fmla="*/ 0 w 79"/>
                <a:gd name="T3" fmla="*/ 110 h 110"/>
                <a:gd name="T4" fmla="*/ 39 w 79"/>
                <a:gd name="T5" fmla="*/ 0 h 110"/>
                <a:gd name="T6" fmla="*/ 79 w 79"/>
                <a:gd name="T7" fmla="*/ 110 h 110"/>
                <a:gd name="T8" fmla="*/ 39 w 79"/>
                <a:gd name="T9" fmla="*/ 95 h 110"/>
              </a:gdLst>
              <a:ahLst/>
              <a:cxnLst>
                <a:cxn ang="0">
                  <a:pos x="T0" y="T1"/>
                </a:cxn>
                <a:cxn ang="0">
                  <a:pos x="T2" y="T3"/>
                </a:cxn>
                <a:cxn ang="0">
                  <a:pos x="T4" y="T5"/>
                </a:cxn>
                <a:cxn ang="0">
                  <a:pos x="T6" y="T7"/>
                </a:cxn>
                <a:cxn ang="0">
                  <a:pos x="T8" y="T9"/>
                </a:cxn>
              </a:cxnLst>
              <a:rect l="0" t="0" r="r" b="b"/>
              <a:pathLst>
                <a:path w="79" h="110">
                  <a:moveTo>
                    <a:pt x="39" y="95"/>
                  </a:moveTo>
                  <a:lnTo>
                    <a:pt x="0" y="110"/>
                  </a:lnTo>
                  <a:lnTo>
                    <a:pt x="39" y="0"/>
                  </a:lnTo>
                  <a:lnTo>
                    <a:pt x="79" y="110"/>
                  </a:lnTo>
                  <a:lnTo>
                    <a:pt x="39" y="95"/>
                  </a:lnTo>
                  <a:close/>
                </a:path>
              </a:pathLst>
            </a:custGeom>
            <a:grpFill/>
            <a:ln w="1587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3183968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Vertical)">
                                      <p:cBhvr>
                                        <p:cTn id="7" dur="1000"/>
                                        <p:tgtEl>
                                          <p:spTgt spid="135"/>
                                        </p:tgtEl>
                                      </p:cBhvr>
                                    </p:animEffect>
                                  </p:childTnLst>
                                </p:cTn>
                              </p:par>
                              <p:par>
                                <p:cTn id="8" presetID="16" presetClass="entr" presetSubtype="21"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barn(inVertical)">
                                      <p:cBhvr>
                                        <p:cTn id="10" dur="1000"/>
                                        <p:tgtEl>
                                          <p:spTgt spid="136"/>
                                        </p:tgtEl>
                                      </p:cBhvr>
                                    </p:animEffect>
                                  </p:childTnLst>
                                </p:cTn>
                              </p:par>
                              <p:par>
                                <p:cTn id="11" presetID="16" presetClass="entr" presetSubtype="21" fill="hold" nodeType="with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barn(inVertical)">
                                      <p:cBhvr>
                                        <p:cTn id="13" dur="1000"/>
                                        <p:tgtEl>
                                          <p:spTgt spid="137"/>
                                        </p:tgtEl>
                                      </p:cBhvr>
                                    </p:animEffect>
                                  </p:childTnLst>
                                </p:cTn>
                              </p:par>
                              <p:par>
                                <p:cTn id="14" presetID="16" presetClass="entr" presetSubtype="21" fill="hold" nodeType="withEffect">
                                  <p:stCondLst>
                                    <p:cond delay="0"/>
                                  </p:stCondLst>
                                  <p:childTnLst>
                                    <p:set>
                                      <p:cBhvr>
                                        <p:cTn id="15" dur="1" fill="hold">
                                          <p:stCondLst>
                                            <p:cond delay="0"/>
                                          </p:stCondLst>
                                        </p:cTn>
                                        <p:tgtEl>
                                          <p:spTgt spid="138"/>
                                        </p:tgtEl>
                                        <p:attrNameLst>
                                          <p:attrName>style.visibility</p:attrName>
                                        </p:attrNameLst>
                                      </p:cBhvr>
                                      <p:to>
                                        <p:strVal val="visible"/>
                                      </p:to>
                                    </p:set>
                                    <p:animEffect transition="in" filter="barn(inVertical)">
                                      <p:cBhvr>
                                        <p:cTn id="16" dur="1000"/>
                                        <p:tgtEl>
                                          <p:spTgt spid="138"/>
                                        </p:tgtEl>
                                      </p:cBhvr>
                                    </p:animEffect>
                                  </p:childTnLst>
                                </p:cTn>
                              </p:par>
                              <p:par>
                                <p:cTn id="17" presetID="16" presetClass="entr" presetSubtype="21" fill="hold" nodeType="with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barn(inVertical)">
                                      <p:cBhvr>
                                        <p:cTn id="19" dur="1000"/>
                                        <p:tgtEl>
                                          <p:spTgt spid="139"/>
                                        </p:tgtEl>
                                      </p:cBhvr>
                                    </p:animEffect>
                                  </p:childTnLst>
                                </p:cTn>
                              </p:par>
                              <p:par>
                                <p:cTn id="20" presetID="16" presetClass="entr" presetSubtype="21" fill="hold" nodeType="withEffect">
                                  <p:stCondLst>
                                    <p:cond delay="0"/>
                                  </p:stCondLst>
                                  <p:childTnLst>
                                    <p:set>
                                      <p:cBhvr>
                                        <p:cTn id="21" dur="1" fill="hold">
                                          <p:stCondLst>
                                            <p:cond delay="0"/>
                                          </p:stCondLst>
                                        </p:cTn>
                                        <p:tgtEl>
                                          <p:spTgt spid="140"/>
                                        </p:tgtEl>
                                        <p:attrNameLst>
                                          <p:attrName>style.visibility</p:attrName>
                                        </p:attrNameLst>
                                      </p:cBhvr>
                                      <p:to>
                                        <p:strVal val="visible"/>
                                      </p:to>
                                    </p:set>
                                    <p:animEffect transition="in" filter="barn(inVertical)">
                                      <p:cBhvr>
                                        <p:cTn id="22" dur="1000"/>
                                        <p:tgtEl>
                                          <p:spTgt spid="140"/>
                                        </p:tgtEl>
                                      </p:cBhvr>
                                    </p:animEffect>
                                  </p:childTnLst>
                                </p:cTn>
                              </p:par>
                              <p:par>
                                <p:cTn id="23" presetID="16" presetClass="entr" presetSubtype="21" fill="hold" nodeType="withEffect">
                                  <p:stCondLst>
                                    <p:cond delay="0"/>
                                  </p:stCondLst>
                                  <p:childTnLst>
                                    <p:set>
                                      <p:cBhvr>
                                        <p:cTn id="24" dur="1" fill="hold">
                                          <p:stCondLst>
                                            <p:cond delay="0"/>
                                          </p:stCondLst>
                                        </p:cTn>
                                        <p:tgtEl>
                                          <p:spTgt spid="141"/>
                                        </p:tgtEl>
                                        <p:attrNameLst>
                                          <p:attrName>style.visibility</p:attrName>
                                        </p:attrNameLst>
                                      </p:cBhvr>
                                      <p:to>
                                        <p:strVal val="visible"/>
                                      </p:to>
                                    </p:set>
                                    <p:animEffect transition="in" filter="barn(inVertical)">
                                      <p:cBhvr>
                                        <p:cTn id="25" dur="1000"/>
                                        <p:tgtEl>
                                          <p:spTgt spid="141"/>
                                        </p:tgtEl>
                                      </p:cBhvr>
                                    </p:animEffect>
                                  </p:childTnLst>
                                </p:cTn>
                              </p:par>
                              <p:par>
                                <p:cTn id="26" presetID="16" presetClass="entr" presetSubtype="21" fill="hold" nodeType="withEffect">
                                  <p:stCondLst>
                                    <p:cond delay="0"/>
                                  </p:stCondLst>
                                  <p:childTnLst>
                                    <p:set>
                                      <p:cBhvr>
                                        <p:cTn id="27" dur="1" fill="hold">
                                          <p:stCondLst>
                                            <p:cond delay="0"/>
                                          </p:stCondLst>
                                        </p:cTn>
                                        <p:tgtEl>
                                          <p:spTgt spid="142"/>
                                        </p:tgtEl>
                                        <p:attrNameLst>
                                          <p:attrName>style.visibility</p:attrName>
                                        </p:attrNameLst>
                                      </p:cBhvr>
                                      <p:to>
                                        <p:strVal val="visible"/>
                                      </p:to>
                                    </p:set>
                                    <p:animEffect transition="in" filter="barn(inVertical)">
                                      <p:cBhvr>
                                        <p:cTn id="28" dur="1000"/>
                                        <p:tgtEl>
                                          <p:spTgt spid="142"/>
                                        </p:tgtEl>
                                      </p:cBhvr>
                                    </p:animEffect>
                                  </p:childTnLst>
                                </p:cTn>
                              </p:par>
                              <p:par>
                                <p:cTn id="29" presetID="16" presetClass="entr" presetSubtype="21" fill="hold" nodeType="withEffect">
                                  <p:stCondLst>
                                    <p:cond delay="0"/>
                                  </p:stCondLst>
                                  <p:childTnLst>
                                    <p:set>
                                      <p:cBhvr>
                                        <p:cTn id="30" dur="1" fill="hold">
                                          <p:stCondLst>
                                            <p:cond delay="0"/>
                                          </p:stCondLst>
                                        </p:cTn>
                                        <p:tgtEl>
                                          <p:spTgt spid="143"/>
                                        </p:tgtEl>
                                        <p:attrNameLst>
                                          <p:attrName>style.visibility</p:attrName>
                                        </p:attrNameLst>
                                      </p:cBhvr>
                                      <p:to>
                                        <p:strVal val="visible"/>
                                      </p:to>
                                    </p:set>
                                    <p:animEffect transition="in" filter="barn(inVertical)">
                                      <p:cBhvr>
                                        <p:cTn id="31" dur="1000"/>
                                        <p:tgtEl>
                                          <p:spTgt spid="143"/>
                                        </p:tgtEl>
                                      </p:cBhvr>
                                    </p:animEffect>
                                  </p:childTnLst>
                                </p:cTn>
                              </p:par>
                              <p:par>
                                <p:cTn id="32" presetID="16" presetClass="entr" presetSubtype="21" fill="hold" nodeType="withEffect">
                                  <p:stCondLst>
                                    <p:cond delay="0"/>
                                  </p:stCondLst>
                                  <p:childTnLst>
                                    <p:set>
                                      <p:cBhvr>
                                        <p:cTn id="33" dur="1" fill="hold">
                                          <p:stCondLst>
                                            <p:cond delay="0"/>
                                          </p:stCondLst>
                                        </p:cTn>
                                        <p:tgtEl>
                                          <p:spTgt spid="144"/>
                                        </p:tgtEl>
                                        <p:attrNameLst>
                                          <p:attrName>style.visibility</p:attrName>
                                        </p:attrNameLst>
                                      </p:cBhvr>
                                      <p:to>
                                        <p:strVal val="visible"/>
                                      </p:to>
                                    </p:set>
                                    <p:animEffect transition="in" filter="barn(inVertical)">
                                      <p:cBhvr>
                                        <p:cTn id="34" dur="1000"/>
                                        <p:tgtEl>
                                          <p:spTgt spid="144"/>
                                        </p:tgtEl>
                                      </p:cBhvr>
                                    </p:animEffect>
                                  </p:childTnLst>
                                </p:cTn>
                              </p:par>
                              <p:par>
                                <p:cTn id="35" presetID="16" presetClass="entr" presetSubtype="21" fill="hold"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barn(inVertical)">
                                      <p:cBhvr>
                                        <p:cTn id="37" dur="1000"/>
                                        <p:tgtEl>
                                          <p:spTgt spid="145"/>
                                        </p:tgtEl>
                                      </p:cBhvr>
                                    </p:animEffect>
                                  </p:childTnLst>
                                </p:cTn>
                              </p:par>
                              <p:par>
                                <p:cTn id="38" presetID="16" presetClass="entr" presetSubtype="21" fill="hold" nodeType="withEffect">
                                  <p:stCondLst>
                                    <p:cond delay="0"/>
                                  </p:stCondLst>
                                  <p:childTnLst>
                                    <p:set>
                                      <p:cBhvr>
                                        <p:cTn id="39" dur="1" fill="hold">
                                          <p:stCondLst>
                                            <p:cond delay="0"/>
                                          </p:stCondLst>
                                        </p:cTn>
                                        <p:tgtEl>
                                          <p:spTgt spid="146"/>
                                        </p:tgtEl>
                                        <p:attrNameLst>
                                          <p:attrName>style.visibility</p:attrName>
                                        </p:attrNameLst>
                                      </p:cBhvr>
                                      <p:to>
                                        <p:strVal val="visible"/>
                                      </p:to>
                                    </p:set>
                                    <p:animEffect transition="in" filter="barn(inVertical)">
                                      <p:cBhvr>
                                        <p:cTn id="40" dur="1000"/>
                                        <p:tgtEl>
                                          <p:spTgt spid="146"/>
                                        </p:tgtEl>
                                      </p:cBhvr>
                                    </p:animEffect>
                                  </p:childTnLst>
                                </p:cTn>
                              </p:par>
                              <p:par>
                                <p:cTn id="41" presetID="16" presetClass="entr" presetSubtype="21" fill="hold" nodeType="withEffect">
                                  <p:stCondLst>
                                    <p:cond delay="0"/>
                                  </p:stCondLst>
                                  <p:childTnLst>
                                    <p:set>
                                      <p:cBhvr>
                                        <p:cTn id="42" dur="1" fill="hold">
                                          <p:stCondLst>
                                            <p:cond delay="0"/>
                                          </p:stCondLst>
                                        </p:cTn>
                                        <p:tgtEl>
                                          <p:spTgt spid="147"/>
                                        </p:tgtEl>
                                        <p:attrNameLst>
                                          <p:attrName>style.visibility</p:attrName>
                                        </p:attrNameLst>
                                      </p:cBhvr>
                                      <p:to>
                                        <p:strVal val="visible"/>
                                      </p:to>
                                    </p:set>
                                    <p:animEffect transition="in" filter="barn(inVertical)">
                                      <p:cBhvr>
                                        <p:cTn id="43" dur="1000"/>
                                        <p:tgtEl>
                                          <p:spTgt spid="147"/>
                                        </p:tgtEl>
                                      </p:cBhvr>
                                    </p:animEffect>
                                  </p:childTnLst>
                                </p:cTn>
                              </p:par>
                              <p:par>
                                <p:cTn id="44" presetID="16" presetClass="entr" presetSubtype="21" fill="hold" nodeType="withEffect">
                                  <p:stCondLst>
                                    <p:cond delay="0"/>
                                  </p:stCondLst>
                                  <p:childTnLst>
                                    <p:set>
                                      <p:cBhvr>
                                        <p:cTn id="45" dur="1" fill="hold">
                                          <p:stCondLst>
                                            <p:cond delay="0"/>
                                          </p:stCondLst>
                                        </p:cTn>
                                        <p:tgtEl>
                                          <p:spTgt spid="148"/>
                                        </p:tgtEl>
                                        <p:attrNameLst>
                                          <p:attrName>style.visibility</p:attrName>
                                        </p:attrNameLst>
                                      </p:cBhvr>
                                      <p:to>
                                        <p:strVal val="visible"/>
                                      </p:to>
                                    </p:set>
                                    <p:animEffect transition="in" filter="barn(inVertical)">
                                      <p:cBhvr>
                                        <p:cTn id="46" dur="1000"/>
                                        <p:tgtEl>
                                          <p:spTgt spid="148"/>
                                        </p:tgtEl>
                                      </p:cBhvr>
                                    </p:animEffect>
                                  </p:childTnLst>
                                </p:cTn>
                              </p:par>
                              <p:par>
                                <p:cTn id="47" presetID="16" presetClass="entr" presetSubtype="21" fill="hold"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barn(inVertical)">
                                      <p:cBhvr>
                                        <p:cTn id="49" dur="1000"/>
                                        <p:tgtEl>
                                          <p:spTgt spid="149"/>
                                        </p:tgtEl>
                                      </p:cBhvr>
                                    </p:animEffect>
                                  </p:childTnLst>
                                </p:cTn>
                              </p:par>
                              <p:par>
                                <p:cTn id="50" presetID="16" presetClass="entr" presetSubtype="21" fill="hold" nodeType="withEffect">
                                  <p:stCondLst>
                                    <p:cond delay="0"/>
                                  </p:stCondLst>
                                  <p:childTnLst>
                                    <p:set>
                                      <p:cBhvr>
                                        <p:cTn id="51" dur="1" fill="hold">
                                          <p:stCondLst>
                                            <p:cond delay="0"/>
                                          </p:stCondLst>
                                        </p:cTn>
                                        <p:tgtEl>
                                          <p:spTgt spid="150"/>
                                        </p:tgtEl>
                                        <p:attrNameLst>
                                          <p:attrName>style.visibility</p:attrName>
                                        </p:attrNameLst>
                                      </p:cBhvr>
                                      <p:to>
                                        <p:strVal val="visible"/>
                                      </p:to>
                                    </p:set>
                                    <p:animEffect transition="in" filter="barn(inVertical)">
                                      <p:cBhvr>
                                        <p:cTn id="52" dur="1000"/>
                                        <p:tgtEl>
                                          <p:spTgt spid="150"/>
                                        </p:tgtEl>
                                      </p:cBhvr>
                                    </p:animEffect>
                                  </p:childTnLst>
                                </p:cTn>
                              </p:par>
                              <p:par>
                                <p:cTn id="53" presetID="16" presetClass="entr" presetSubtype="21" fill="hold" nodeType="withEffect">
                                  <p:stCondLst>
                                    <p:cond delay="0"/>
                                  </p:stCondLst>
                                  <p:childTnLst>
                                    <p:set>
                                      <p:cBhvr>
                                        <p:cTn id="54" dur="1" fill="hold">
                                          <p:stCondLst>
                                            <p:cond delay="0"/>
                                          </p:stCondLst>
                                        </p:cTn>
                                        <p:tgtEl>
                                          <p:spTgt spid="151"/>
                                        </p:tgtEl>
                                        <p:attrNameLst>
                                          <p:attrName>style.visibility</p:attrName>
                                        </p:attrNameLst>
                                      </p:cBhvr>
                                      <p:to>
                                        <p:strVal val="visible"/>
                                      </p:to>
                                    </p:set>
                                    <p:animEffect transition="in" filter="barn(inVertical)">
                                      <p:cBhvr>
                                        <p:cTn id="55" dur="1000"/>
                                        <p:tgtEl>
                                          <p:spTgt spid="151"/>
                                        </p:tgtEl>
                                      </p:cBhvr>
                                    </p:animEffect>
                                  </p:childTnLst>
                                </p:cTn>
                              </p:par>
                              <p:par>
                                <p:cTn id="56" presetID="16" presetClass="entr" presetSubtype="21" fill="hold" nodeType="withEffect">
                                  <p:stCondLst>
                                    <p:cond delay="0"/>
                                  </p:stCondLst>
                                  <p:childTnLst>
                                    <p:set>
                                      <p:cBhvr>
                                        <p:cTn id="57" dur="1" fill="hold">
                                          <p:stCondLst>
                                            <p:cond delay="0"/>
                                          </p:stCondLst>
                                        </p:cTn>
                                        <p:tgtEl>
                                          <p:spTgt spid="152"/>
                                        </p:tgtEl>
                                        <p:attrNameLst>
                                          <p:attrName>style.visibility</p:attrName>
                                        </p:attrNameLst>
                                      </p:cBhvr>
                                      <p:to>
                                        <p:strVal val="visible"/>
                                      </p:to>
                                    </p:set>
                                    <p:animEffect transition="in" filter="barn(inVertical)">
                                      <p:cBhvr>
                                        <p:cTn id="58" dur="1000"/>
                                        <p:tgtEl>
                                          <p:spTgt spid="152"/>
                                        </p:tgtEl>
                                      </p:cBhvr>
                                    </p:animEffect>
                                  </p:childTnLst>
                                </p:cTn>
                              </p:par>
                              <p:par>
                                <p:cTn id="59" presetID="16" presetClass="entr" presetSubtype="21" fill="hold" nodeType="withEffect">
                                  <p:stCondLst>
                                    <p:cond delay="0"/>
                                  </p:stCondLst>
                                  <p:childTnLst>
                                    <p:set>
                                      <p:cBhvr>
                                        <p:cTn id="60" dur="1" fill="hold">
                                          <p:stCondLst>
                                            <p:cond delay="0"/>
                                          </p:stCondLst>
                                        </p:cTn>
                                        <p:tgtEl>
                                          <p:spTgt spid="153"/>
                                        </p:tgtEl>
                                        <p:attrNameLst>
                                          <p:attrName>style.visibility</p:attrName>
                                        </p:attrNameLst>
                                      </p:cBhvr>
                                      <p:to>
                                        <p:strVal val="visible"/>
                                      </p:to>
                                    </p:set>
                                    <p:animEffect transition="in" filter="barn(inVertical)">
                                      <p:cBhvr>
                                        <p:cTn id="61" dur="1000"/>
                                        <p:tgtEl>
                                          <p:spTgt spid="153"/>
                                        </p:tgtEl>
                                      </p:cBhvr>
                                    </p:animEffect>
                                  </p:childTnLst>
                                </p:cTn>
                              </p:par>
                              <p:par>
                                <p:cTn id="62" presetID="16" presetClass="entr" presetSubtype="21" fill="hold" nodeType="withEffect">
                                  <p:stCondLst>
                                    <p:cond delay="0"/>
                                  </p:stCondLst>
                                  <p:childTnLst>
                                    <p:set>
                                      <p:cBhvr>
                                        <p:cTn id="63" dur="1" fill="hold">
                                          <p:stCondLst>
                                            <p:cond delay="0"/>
                                          </p:stCondLst>
                                        </p:cTn>
                                        <p:tgtEl>
                                          <p:spTgt spid="154"/>
                                        </p:tgtEl>
                                        <p:attrNameLst>
                                          <p:attrName>style.visibility</p:attrName>
                                        </p:attrNameLst>
                                      </p:cBhvr>
                                      <p:to>
                                        <p:strVal val="visible"/>
                                      </p:to>
                                    </p:set>
                                    <p:animEffect transition="in" filter="barn(inVertical)">
                                      <p:cBhvr>
                                        <p:cTn id="64" dur="1000"/>
                                        <p:tgtEl>
                                          <p:spTgt spid="154"/>
                                        </p:tgtEl>
                                      </p:cBhvr>
                                    </p:animEffect>
                                  </p:childTnLst>
                                </p:cTn>
                              </p:par>
                              <p:par>
                                <p:cTn id="65" presetID="16" presetClass="entr" presetSubtype="21" fill="hold" nodeType="withEffect">
                                  <p:stCondLst>
                                    <p:cond delay="0"/>
                                  </p:stCondLst>
                                  <p:childTnLst>
                                    <p:set>
                                      <p:cBhvr>
                                        <p:cTn id="66" dur="1" fill="hold">
                                          <p:stCondLst>
                                            <p:cond delay="0"/>
                                          </p:stCondLst>
                                        </p:cTn>
                                        <p:tgtEl>
                                          <p:spTgt spid="155"/>
                                        </p:tgtEl>
                                        <p:attrNameLst>
                                          <p:attrName>style.visibility</p:attrName>
                                        </p:attrNameLst>
                                      </p:cBhvr>
                                      <p:to>
                                        <p:strVal val="visible"/>
                                      </p:to>
                                    </p:set>
                                    <p:animEffect transition="in" filter="barn(inVertical)">
                                      <p:cBhvr>
                                        <p:cTn id="67" dur="1000"/>
                                        <p:tgtEl>
                                          <p:spTgt spid="155"/>
                                        </p:tgtEl>
                                      </p:cBhvr>
                                    </p:animEffect>
                                  </p:childTnLst>
                                </p:cTn>
                              </p:par>
                              <p:par>
                                <p:cTn id="68" presetID="16" presetClass="entr" presetSubtype="21" fill="hold" nodeType="withEffect">
                                  <p:stCondLst>
                                    <p:cond delay="0"/>
                                  </p:stCondLst>
                                  <p:childTnLst>
                                    <p:set>
                                      <p:cBhvr>
                                        <p:cTn id="69" dur="1" fill="hold">
                                          <p:stCondLst>
                                            <p:cond delay="0"/>
                                          </p:stCondLst>
                                        </p:cTn>
                                        <p:tgtEl>
                                          <p:spTgt spid="156"/>
                                        </p:tgtEl>
                                        <p:attrNameLst>
                                          <p:attrName>style.visibility</p:attrName>
                                        </p:attrNameLst>
                                      </p:cBhvr>
                                      <p:to>
                                        <p:strVal val="visible"/>
                                      </p:to>
                                    </p:set>
                                    <p:animEffect transition="in" filter="barn(inVertical)">
                                      <p:cBhvr>
                                        <p:cTn id="70" dur="1000"/>
                                        <p:tgtEl>
                                          <p:spTgt spid="156"/>
                                        </p:tgtEl>
                                      </p:cBhvr>
                                    </p:animEffect>
                                  </p:childTnLst>
                                </p:cTn>
                              </p:par>
                              <p:par>
                                <p:cTn id="71" presetID="16" presetClass="entr" presetSubtype="21" fill="hold" nodeType="withEffect">
                                  <p:stCondLst>
                                    <p:cond delay="0"/>
                                  </p:stCondLst>
                                  <p:childTnLst>
                                    <p:set>
                                      <p:cBhvr>
                                        <p:cTn id="72" dur="1" fill="hold">
                                          <p:stCondLst>
                                            <p:cond delay="0"/>
                                          </p:stCondLst>
                                        </p:cTn>
                                        <p:tgtEl>
                                          <p:spTgt spid="157"/>
                                        </p:tgtEl>
                                        <p:attrNameLst>
                                          <p:attrName>style.visibility</p:attrName>
                                        </p:attrNameLst>
                                      </p:cBhvr>
                                      <p:to>
                                        <p:strVal val="visible"/>
                                      </p:to>
                                    </p:set>
                                    <p:animEffect transition="in" filter="barn(inVertical)">
                                      <p:cBhvr>
                                        <p:cTn id="73" dur="1000"/>
                                        <p:tgtEl>
                                          <p:spTgt spid="157"/>
                                        </p:tgtEl>
                                      </p:cBhvr>
                                    </p:animEffect>
                                  </p:childTnLst>
                                </p:cTn>
                              </p:par>
                              <p:par>
                                <p:cTn id="74" presetID="16" presetClass="entr" presetSubtype="21" fill="hold" nodeType="withEffect">
                                  <p:stCondLst>
                                    <p:cond delay="0"/>
                                  </p:stCondLst>
                                  <p:childTnLst>
                                    <p:set>
                                      <p:cBhvr>
                                        <p:cTn id="75" dur="1" fill="hold">
                                          <p:stCondLst>
                                            <p:cond delay="0"/>
                                          </p:stCondLst>
                                        </p:cTn>
                                        <p:tgtEl>
                                          <p:spTgt spid="158"/>
                                        </p:tgtEl>
                                        <p:attrNameLst>
                                          <p:attrName>style.visibility</p:attrName>
                                        </p:attrNameLst>
                                      </p:cBhvr>
                                      <p:to>
                                        <p:strVal val="visible"/>
                                      </p:to>
                                    </p:set>
                                    <p:animEffect transition="in" filter="barn(inVertical)">
                                      <p:cBhvr>
                                        <p:cTn id="76" dur="1000"/>
                                        <p:tgtEl>
                                          <p:spTgt spid="158"/>
                                        </p:tgtEl>
                                      </p:cBhvr>
                                    </p:animEffect>
                                  </p:childTnLst>
                                </p:cTn>
                              </p:par>
                              <p:par>
                                <p:cTn id="77" presetID="16" presetClass="entr" presetSubtype="21" fill="hold" nodeType="withEffect">
                                  <p:stCondLst>
                                    <p:cond delay="0"/>
                                  </p:stCondLst>
                                  <p:childTnLst>
                                    <p:set>
                                      <p:cBhvr>
                                        <p:cTn id="78" dur="1" fill="hold">
                                          <p:stCondLst>
                                            <p:cond delay="0"/>
                                          </p:stCondLst>
                                        </p:cTn>
                                        <p:tgtEl>
                                          <p:spTgt spid="159"/>
                                        </p:tgtEl>
                                        <p:attrNameLst>
                                          <p:attrName>style.visibility</p:attrName>
                                        </p:attrNameLst>
                                      </p:cBhvr>
                                      <p:to>
                                        <p:strVal val="visible"/>
                                      </p:to>
                                    </p:set>
                                    <p:animEffect transition="in" filter="barn(inVertical)">
                                      <p:cBhvr>
                                        <p:cTn id="79" dur="1000"/>
                                        <p:tgtEl>
                                          <p:spTgt spid="159"/>
                                        </p:tgtEl>
                                      </p:cBhvr>
                                    </p:animEffect>
                                  </p:childTnLst>
                                </p:cTn>
                              </p:par>
                              <p:par>
                                <p:cTn id="80" presetID="16" presetClass="entr" presetSubtype="21" fill="hold" nodeType="withEffect">
                                  <p:stCondLst>
                                    <p:cond delay="0"/>
                                  </p:stCondLst>
                                  <p:childTnLst>
                                    <p:set>
                                      <p:cBhvr>
                                        <p:cTn id="81" dur="1" fill="hold">
                                          <p:stCondLst>
                                            <p:cond delay="0"/>
                                          </p:stCondLst>
                                        </p:cTn>
                                        <p:tgtEl>
                                          <p:spTgt spid="160"/>
                                        </p:tgtEl>
                                        <p:attrNameLst>
                                          <p:attrName>style.visibility</p:attrName>
                                        </p:attrNameLst>
                                      </p:cBhvr>
                                      <p:to>
                                        <p:strVal val="visible"/>
                                      </p:to>
                                    </p:set>
                                    <p:animEffect transition="in" filter="barn(inVertical)">
                                      <p:cBhvr>
                                        <p:cTn id="82" dur="1000"/>
                                        <p:tgtEl>
                                          <p:spTgt spid="160"/>
                                        </p:tgtEl>
                                      </p:cBhvr>
                                    </p:animEffect>
                                  </p:childTnLst>
                                </p:cTn>
                              </p:par>
                              <p:par>
                                <p:cTn id="83" presetID="16" presetClass="entr" presetSubtype="21" fill="hold" nodeType="withEffect">
                                  <p:stCondLst>
                                    <p:cond delay="0"/>
                                  </p:stCondLst>
                                  <p:childTnLst>
                                    <p:set>
                                      <p:cBhvr>
                                        <p:cTn id="84" dur="1" fill="hold">
                                          <p:stCondLst>
                                            <p:cond delay="0"/>
                                          </p:stCondLst>
                                        </p:cTn>
                                        <p:tgtEl>
                                          <p:spTgt spid="161"/>
                                        </p:tgtEl>
                                        <p:attrNameLst>
                                          <p:attrName>style.visibility</p:attrName>
                                        </p:attrNameLst>
                                      </p:cBhvr>
                                      <p:to>
                                        <p:strVal val="visible"/>
                                      </p:to>
                                    </p:set>
                                    <p:animEffect transition="in" filter="barn(inVertical)">
                                      <p:cBhvr>
                                        <p:cTn id="85"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6344" y="385795"/>
            <a:ext cx="10772273" cy="6311414"/>
          </a:xfrm>
          <a:prstGeom prst="rect">
            <a:avLst/>
          </a:prstGeom>
        </p:spPr>
      </p:pic>
      <p:sp>
        <p:nvSpPr>
          <p:cNvPr id="93" name="TextBox 92"/>
          <p:cNvSpPr txBox="1"/>
          <p:nvPr/>
        </p:nvSpPr>
        <p:spPr>
          <a:xfrm>
            <a:off x="11075" y="3548477"/>
            <a:ext cx="3705874" cy="3539093"/>
          </a:xfrm>
          <a:prstGeom prst="rect">
            <a:avLst/>
          </a:prstGeom>
          <a:noFill/>
        </p:spPr>
        <p:txBody>
          <a:bodyPr wrap="square" lIns="283424" tIns="283424" rIns="283424" bIns="283424" rtlCol="0">
            <a:spAutoFit/>
          </a:bodyPr>
          <a:lstStyle/>
          <a:p>
            <a:pPr marL="0" marR="0" lvl="0" indent="0" defTabSz="932597" eaLnBrk="1" fontAlgn="auto" latinLnBrk="0" hangingPunct="1">
              <a:lnSpc>
                <a:spcPct val="90000"/>
              </a:lnSpc>
              <a:spcBef>
                <a:spcPts val="0"/>
              </a:spcBef>
              <a:spcAft>
                <a:spcPts val="1199"/>
              </a:spcAft>
              <a:buClrTx/>
              <a:buSzTx/>
              <a:buFontTx/>
              <a:buNone/>
              <a:tabLst/>
              <a:defRPr/>
            </a:pPr>
            <a:r>
              <a:rPr kumimoji="0" lang="en-US" sz="3599" b="1" i="0" u="none" strike="noStrike" kern="0" cap="none" spc="0" normalizeH="0" baseline="0" noProof="0" dirty="0">
                <a:ln>
                  <a:noFill/>
                </a:ln>
                <a:gradFill>
                  <a:gsLst>
                    <a:gs pos="2917">
                      <a:srgbClr val="ECECEC"/>
                    </a:gs>
                    <a:gs pos="30000">
                      <a:srgbClr val="ECECEC"/>
                    </a:gs>
                  </a:gsLst>
                  <a:lin ang="5400000" scaled="0"/>
                </a:gradFill>
                <a:effectLst/>
                <a:uLnTx/>
                <a:uFillTx/>
                <a:latin typeface="Segoe UI Light"/>
              </a:rPr>
              <a:t>35 ExpressRoute locations</a:t>
            </a:r>
          </a:p>
          <a:p>
            <a:pPr marL="0" marR="0" lvl="0" indent="0" defTabSz="932597" eaLnBrk="1" fontAlgn="auto" latinLnBrk="0" hangingPunct="1">
              <a:lnSpc>
                <a:spcPct val="90000"/>
              </a:lnSpc>
              <a:spcBef>
                <a:spcPts val="0"/>
              </a:spcBef>
              <a:spcAft>
                <a:spcPts val="1199"/>
              </a:spcAft>
              <a:buClrTx/>
              <a:buSzTx/>
              <a:buFontTx/>
              <a:buNone/>
              <a:tabLst/>
              <a:defRPr/>
            </a:pPr>
            <a:r>
              <a:rPr kumimoji="0" lang="en-US" sz="2400" b="0" i="0" u="none" strike="noStrike" kern="0" cap="none" spc="0" normalizeH="0" baseline="0" noProof="0" dirty="0">
                <a:ln>
                  <a:noFill/>
                </a:ln>
                <a:gradFill>
                  <a:gsLst>
                    <a:gs pos="2917">
                      <a:srgbClr val="ECECEC"/>
                    </a:gs>
                    <a:gs pos="30000">
                      <a:srgbClr val="ECECEC"/>
                    </a:gs>
                  </a:gsLst>
                  <a:lin ang="5400000" scaled="0"/>
                </a:gradFill>
                <a:effectLst/>
                <a:uLnTx/>
                <a:uFillTx/>
                <a:latin typeface="Segoe UI Light"/>
              </a:rPr>
              <a:t>Nearly doubled peering locations and partners</a:t>
            </a:r>
            <a:endParaRPr kumimoji="0" lang="en-US" sz="2400" b="1" i="0" u="none" strike="noStrike" kern="0" cap="none" spc="0" normalizeH="0" baseline="0" noProof="0" dirty="0">
              <a:ln>
                <a:noFill/>
              </a:ln>
              <a:gradFill>
                <a:gsLst>
                  <a:gs pos="2917">
                    <a:srgbClr val="ECECEC"/>
                  </a:gs>
                  <a:gs pos="30000">
                    <a:srgbClr val="ECECEC"/>
                  </a:gs>
                </a:gsLst>
                <a:lin ang="5400000" scaled="0"/>
              </a:gradFill>
              <a:effectLst/>
              <a:uLnTx/>
              <a:uFillTx/>
              <a:latin typeface="Segoe UI Light"/>
            </a:endParaRPr>
          </a:p>
          <a:p>
            <a:pPr marL="0" marR="0" lvl="0" indent="0" defTabSz="932597" eaLnBrk="1" fontAlgn="auto" latinLnBrk="0" hangingPunct="1">
              <a:lnSpc>
                <a:spcPct val="90000"/>
              </a:lnSpc>
              <a:spcBef>
                <a:spcPts val="0"/>
              </a:spcBef>
              <a:spcAft>
                <a:spcPts val="1199"/>
              </a:spcAft>
              <a:buClrTx/>
              <a:buSzTx/>
              <a:buFontTx/>
              <a:buNone/>
              <a:tabLst/>
              <a:defRPr/>
            </a:pPr>
            <a:r>
              <a:rPr kumimoji="0" lang="en-US" sz="3600" b="1" i="0" u="none" strike="noStrike" kern="0" cap="none" spc="0" normalizeH="0" baseline="0" noProof="0" dirty="0">
                <a:ln>
                  <a:noFill/>
                </a:ln>
                <a:gradFill>
                  <a:gsLst>
                    <a:gs pos="2917">
                      <a:srgbClr val="ECECEC"/>
                    </a:gs>
                    <a:gs pos="30000">
                      <a:srgbClr val="ECECEC"/>
                    </a:gs>
                  </a:gsLst>
                  <a:lin ang="5400000" scaled="0"/>
                </a:gradFill>
                <a:effectLst/>
                <a:uLnTx/>
                <a:uFillTx/>
                <a:latin typeface="Segoe UI Light"/>
              </a:rPr>
              <a:t>More than any other cloud</a:t>
            </a:r>
          </a:p>
        </p:txBody>
      </p:sp>
      <p:grpSp>
        <p:nvGrpSpPr>
          <p:cNvPr id="2" name="Group 1"/>
          <p:cNvGrpSpPr/>
          <p:nvPr/>
        </p:nvGrpSpPr>
        <p:grpSpPr>
          <a:xfrm>
            <a:off x="1872797" y="1756743"/>
            <a:ext cx="9824044" cy="4357592"/>
            <a:chOff x="1872797" y="1756743"/>
            <a:chExt cx="9824044" cy="4357592"/>
          </a:xfrm>
        </p:grpSpPr>
        <p:grpSp>
          <p:nvGrpSpPr>
            <p:cNvPr id="7" name="Group 6"/>
            <p:cNvGrpSpPr/>
            <p:nvPr/>
          </p:nvGrpSpPr>
          <p:grpSpPr>
            <a:xfrm>
              <a:off x="3574815" y="2866745"/>
              <a:ext cx="828474" cy="300508"/>
              <a:chOff x="3485134" y="2669642"/>
              <a:chExt cx="828591" cy="300550"/>
            </a:xfrm>
          </p:grpSpPr>
          <p:sp>
            <p:nvSpPr>
              <p:cNvPr id="8" name="Rectangle 7"/>
              <p:cNvSpPr/>
              <p:nvPr/>
            </p:nvSpPr>
            <p:spPr>
              <a:xfrm>
                <a:off x="3713299" y="2734732"/>
                <a:ext cx="600426" cy="235460"/>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Atlanta</a:t>
                </a:r>
              </a:p>
            </p:txBody>
          </p:sp>
          <p:sp>
            <p:nvSpPr>
              <p:cNvPr id="9" name="Oval 8"/>
              <p:cNvSpPr/>
              <p:nvPr/>
            </p:nvSpPr>
            <p:spPr bwMode="auto">
              <a:xfrm>
                <a:off x="3485134" y="266964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10" name="Group 9"/>
            <p:cNvGrpSpPr/>
            <p:nvPr/>
          </p:nvGrpSpPr>
          <p:grpSpPr>
            <a:xfrm>
              <a:off x="2821117" y="2060765"/>
              <a:ext cx="773647" cy="624537"/>
              <a:chOff x="2939539" y="2312689"/>
              <a:chExt cx="773760" cy="624626"/>
            </a:xfrm>
          </p:grpSpPr>
          <p:sp>
            <p:nvSpPr>
              <p:cNvPr id="11" name="Rectangle 10"/>
              <p:cNvSpPr/>
              <p:nvPr/>
            </p:nvSpPr>
            <p:spPr>
              <a:xfrm>
                <a:off x="2939539" y="2312689"/>
                <a:ext cx="656021" cy="624626"/>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endPar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endParaRPr>
              </a:p>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Chicago</a:t>
                </a:r>
              </a:p>
              <a:p>
                <a:pPr marL="0" marR="0" lvl="0" indent="0" defTabSz="932293" eaLnBrk="1" fontAlgn="auto" latinLnBrk="0" hangingPunct="1">
                  <a:lnSpc>
                    <a:spcPct val="90000"/>
                  </a:lnSpc>
                  <a:spcBef>
                    <a:spcPts val="0"/>
                  </a:spcBef>
                  <a:spcAft>
                    <a:spcPts val="300"/>
                  </a:spcAft>
                  <a:buClrTx/>
                  <a:buSzTx/>
                  <a:buFontTx/>
                  <a:buNone/>
                  <a:tabLst/>
                  <a:defRPr/>
                </a:pPr>
                <a:endParaRPr kumimoji="0" lang="en-US" sz="1199"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endParaRPr>
              </a:p>
            </p:txBody>
          </p:sp>
          <p:sp>
            <p:nvSpPr>
              <p:cNvPr id="12" name="Oval 11"/>
              <p:cNvSpPr/>
              <p:nvPr/>
            </p:nvSpPr>
            <p:spPr bwMode="auto">
              <a:xfrm>
                <a:off x="3484699" y="261976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16" name="Group 15"/>
            <p:cNvGrpSpPr/>
            <p:nvPr/>
          </p:nvGrpSpPr>
          <p:grpSpPr>
            <a:xfrm>
              <a:off x="2006218" y="2899422"/>
              <a:ext cx="878276" cy="463995"/>
              <a:chOff x="2992070" y="2619762"/>
              <a:chExt cx="878400" cy="464060"/>
            </a:xfrm>
          </p:grpSpPr>
          <p:sp>
            <p:nvSpPr>
              <p:cNvPr id="17" name="Rectangle 16"/>
              <p:cNvSpPr/>
              <p:nvPr/>
            </p:nvSpPr>
            <p:spPr>
              <a:xfrm>
                <a:off x="2992070" y="2848362"/>
                <a:ext cx="878400" cy="235460"/>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Los Angeles</a:t>
                </a:r>
              </a:p>
            </p:txBody>
          </p:sp>
          <p:sp>
            <p:nvSpPr>
              <p:cNvPr id="18" name="Oval 17"/>
              <p:cNvSpPr/>
              <p:nvPr/>
            </p:nvSpPr>
            <p:spPr bwMode="auto">
              <a:xfrm>
                <a:off x="3484699" y="261976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19" name="Group 18"/>
            <p:cNvGrpSpPr/>
            <p:nvPr/>
          </p:nvGrpSpPr>
          <p:grpSpPr>
            <a:xfrm>
              <a:off x="1872797" y="2094648"/>
              <a:ext cx="786803" cy="340179"/>
              <a:chOff x="2926384" y="2508135"/>
              <a:chExt cx="786915" cy="340227"/>
            </a:xfrm>
          </p:grpSpPr>
          <p:sp>
            <p:nvSpPr>
              <p:cNvPr id="20" name="Rectangle 19"/>
              <p:cNvSpPr/>
              <p:nvPr/>
            </p:nvSpPr>
            <p:spPr>
              <a:xfrm>
                <a:off x="2926384" y="2508135"/>
                <a:ext cx="582439"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Seattle</a:t>
                </a:r>
              </a:p>
            </p:txBody>
          </p:sp>
          <p:sp>
            <p:nvSpPr>
              <p:cNvPr id="21" name="Oval 20"/>
              <p:cNvSpPr/>
              <p:nvPr/>
            </p:nvSpPr>
            <p:spPr bwMode="auto">
              <a:xfrm>
                <a:off x="3484699" y="261976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22" name="Group 21"/>
            <p:cNvGrpSpPr/>
            <p:nvPr/>
          </p:nvGrpSpPr>
          <p:grpSpPr>
            <a:xfrm>
              <a:off x="1952507" y="2495307"/>
              <a:ext cx="793636" cy="376684"/>
              <a:chOff x="2919551" y="2577399"/>
              <a:chExt cx="793748" cy="376738"/>
            </a:xfrm>
          </p:grpSpPr>
          <p:sp>
            <p:nvSpPr>
              <p:cNvPr id="23" name="Rectangle 22"/>
              <p:cNvSpPr/>
              <p:nvPr/>
            </p:nvSpPr>
            <p:spPr>
              <a:xfrm>
                <a:off x="2919551" y="2577399"/>
                <a:ext cx="598791" cy="376738"/>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Silicon </a:t>
                </a:r>
                <a:b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b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Valley</a:t>
                </a:r>
              </a:p>
            </p:txBody>
          </p:sp>
          <p:sp>
            <p:nvSpPr>
              <p:cNvPr id="24" name="Oval 23"/>
              <p:cNvSpPr/>
              <p:nvPr/>
            </p:nvSpPr>
            <p:spPr bwMode="auto">
              <a:xfrm>
                <a:off x="3484699" y="261976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25" name="Group 24"/>
            <p:cNvGrpSpPr/>
            <p:nvPr/>
          </p:nvGrpSpPr>
          <p:grpSpPr>
            <a:xfrm>
              <a:off x="3767010" y="2610837"/>
              <a:ext cx="1369993" cy="376684"/>
              <a:chOff x="3485134" y="2663426"/>
              <a:chExt cx="1370187" cy="376738"/>
            </a:xfrm>
          </p:grpSpPr>
          <p:sp>
            <p:nvSpPr>
              <p:cNvPr id="26" name="Rectangle 25"/>
              <p:cNvSpPr/>
              <p:nvPr/>
            </p:nvSpPr>
            <p:spPr>
              <a:xfrm>
                <a:off x="3726742" y="2663426"/>
                <a:ext cx="1128579" cy="376738"/>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Washington DC </a:t>
                </a:r>
                <a:b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br>
                <a:endPar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endParaRPr>
              </a:p>
            </p:txBody>
          </p:sp>
          <p:sp>
            <p:nvSpPr>
              <p:cNvPr id="27" name="Oval 26"/>
              <p:cNvSpPr/>
              <p:nvPr/>
            </p:nvSpPr>
            <p:spPr bwMode="auto">
              <a:xfrm>
                <a:off x="3485134" y="266964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28" name="Group 27"/>
            <p:cNvGrpSpPr/>
            <p:nvPr/>
          </p:nvGrpSpPr>
          <p:grpSpPr>
            <a:xfrm>
              <a:off x="6336380" y="1802097"/>
              <a:ext cx="857023" cy="445797"/>
              <a:chOff x="3194708" y="2452381"/>
              <a:chExt cx="857144" cy="445861"/>
            </a:xfrm>
          </p:grpSpPr>
          <p:sp>
            <p:nvSpPr>
              <p:cNvPr id="29" name="Rectangle 28"/>
              <p:cNvSpPr/>
              <p:nvPr/>
            </p:nvSpPr>
            <p:spPr>
              <a:xfrm>
                <a:off x="3194708" y="2452381"/>
                <a:ext cx="857144"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Amsterdam</a:t>
                </a:r>
              </a:p>
            </p:txBody>
          </p:sp>
          <p:sp>
            <p:nvSpPr>
              <p:cNvPr id="30" name="Oval 29"/>
              <p:cNvSpPr/>
              <p:nvPr/>
            </p:nvSpPr>
            <p:spPr bwMode="auto">
              <a:xfrm>
                <a:off x="3485134" y="266964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31" name="Group 30"/>
            <p:cNvGrpSpPr/>
            <p:nvPr/>
          </p:nvGrpSpPr>
          <p:grpSpPr>
            <a:xfrm>
              <a:off x="5570815" y="1756743"/>
              <a:ext cx="554960" cy="497551"/>
              <a:chOff x="3185001" y="2400621"/>
              <a:chExt cx="555039" cy="497621"/>
            </a:xfrm>
          </p:grpSpPr>
          <p:sp>
            <p:nvSpPr>
              <p:cNvPr id="32" name="Rectangle 31"/>
              <p:cNvSpPr/>
              <p:nvPr/>
            </p:nvSpPr>
            <p:spPr>
              <a:xfrm>
                <a:off x="3185001" y="2400621"/>
                <a:ext cx="555039" cy="230864"/>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Dublin</a:t>
                </a:r>
              </a:p>
            </p:txBody>
          </p:sp>
          <p:sp>
            <p:nvSpPr>
              <p:cNvPr id="33" name="Oval 32"/>
              <p:cNvSpPr/>
              <p:nvPr/>
            </p:nvSpPr>
            <p:spPr bwMode="auto">
              <a:xfrm>
                <a:off x="3485134" y="266964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34" name="Group 33"/>
            <p:cNvGrpSpPr/>
            <p:nvPr/>
          </p:nvGrpSpPr>
          <p:grpSpPr>
            <a:xfrm>
              <a:off x="5634032" y="2263982"/>
              <a:ext cx="800809" cy="399871"/>
              <a:chOff x="2912812" y="2669642"/>
              <a:chExt cx="800922" cy="399928"/>
            </a:xfrm>
          </p:grpSpPr>
          <p:sp>
            <p:nvSpPr>
              <p:cNvPr id="35" name="Rectangle 34"/>
              <p:cNvSpPr/>
              <p:nvPr/>
            </p:nvSpPr>
            <p:spPr>
              <a:xfrm>
                <a:off x="2912812" y="2834109"/>
                <a:ext cx="628223"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London</a:t>
                </a:r>
              </a:p>
            </p:txBody>
          </p:sp>
          <p:sp>
            <p:nvSpPr>
              <p:cNvPr id="36" name="Oval 35"/>
              <p:cNvSpPr/>
              <p:nvPr/>
            </p:nvSpPr>
            <p:spPr bwMode="auto">
              <a:xfrm>
                <a:off x="3485134" y="266964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37" name="Group 36"/>
            <p:cNvGrpSpPr/>
            <p:nvPr/>
          </p:nvGrpSpPr>
          <p:grpSpPr>
            <a:xfrm>
              <a:off x="4562724" y="5420385"/>
              <a:ext cx="1021982" cy="301195"/>
              <a:chOff x="3485134" y="2669642"/>
              <a:chExt cx="1022127" cy="301238"/>
            </a:xfrm>
          </p:grpSpPr>
          <p:sp>
            <p:nvSpPr>
              <p:cNvPr id="38" name="Rectangle 37"/>
              <p:cNvSpPr/>
              <p:nvPr/>
            </p:nvSpPr>
            <p:spPr>
              <a:xfrm>
                <a:off x="3746591" y="2735419"/>
                <a:ext cx="760670"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Sao Paulo</a:t>
                </a:r>
              </a:p>
            </p:txBody>
          </p:sp>
          <p:sp>
            <p:nvSpPr>
              <p:cNvPr id="39" name="Oval 38"/>
              <p:cNvSpPr/>
              <p:nvPr/>
            </p:nvSpPr>
            <p:spPr bwMode="auto">
              <a:xfrm>
                <a:off x="3485134" y="2669642"/>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40" name="Group 39"/>
            <p:cNvGrpSpPr/>
            <p:nvPr/>
          </p:nvGrpSpPr>
          <p:grpSpPr>
            <a:xfrm>
              <a:off x="8760350" y="3597715"/>
              <a:ext cx="754795" cy="449496"/>
              <a:chOff x="3544303" y="2419677"/>
              <a:chExt cx="754902" cy="449559"/>
            </a:xfrm>
          </p:grpSpPr>
          <p:sp>
            <p:nvSpPr>
              <p:cNvPr id="41" name="Rectangle 40"/>
              <p:cNvSpPr/>
              <p:nvPr/>
            </p:nvSpPr>
            <p:spPr>
              <a:xfrm>
                <a:off x="3641549" y="2419677"/>
                <a:ext cx="657656" cy="235460"/>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Chennai</a:t>
                </a:r>
              </a:p>
            </p:txBody>
          </p:sp>
          <p:sp>
            <p:nvSpPr>
              <p:cNvPr id="42" name="Oval 41"/>
              <p:cNvSpPr/>
              <p:nvPr/>
            </p:nvSpPr>
            <p:spPr bwMode="auto">
              <a:xfrm>
                <a:off x="3544303" y="2640636"/>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43" name="Group 42"/>
            <p:cNvGrpSpPr/>
            <p:nvPr/>
          </p:nvGrpSpPr>
          <p:grpSpPr>
            <a:xfrm>
              <a:off x="9670436" y="3369148"/>
              <a:ext cx="1107589" cy="288780"/>
              <a:chOff x="3544303" y="2640636"/>
              <a:chExt cx="1107746" cy="288821"/>
            </a:xfrm>
          </p:grpSpPr>
          <p:sp>
            <p:nvSpPr>
              <p:cNvPr id="44" name="Rectangle 43"/>
              <p:cNvSpPr/>
              <p:nvPr/>
            </p:nvSpPr>
            <p:spPr>
              <a:xfrm>
                <a:off x="3804715" y="2693996"/>
                <a:ext cx="847334"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Hong Kong</a:t>
                </a:r>
              </a:p>
            </p:txBody>
          </p:sp>
          <p:sp>
            <p:nvSpPr>
              <p:cNvPr id="45" name="Oval 44"/>
              <p:cNvSpPr/>
              <p:nvPr/>
            </p:nvSpPr>
            <p:spPr bwMode="auto">
              <a:xfrm>
                <a:off x="3544303" y="2640636"/>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46" name="Group 45"/>
            <p:cNvGrpSpPr/>
            <p:nvPr/>
          </p:nvGrpSpPr>
          <p:grpSpPr>
            <a:xfrm>
              <a:off x="7944827" y="3597718"/>
              <a:ext cx="773524" cy="503296"/>
              <a:chOff x="2969162" y="2637680"/>
              <a:chExt cx="773634" cy="503368"/>
            </a:xfrm>
          </p:grpSpPr>
          <p:sp>
            <p:nvSpPr>
              <p:cNvPr id="47" name="Rectangle 46"/>
              <p:cNvSpPr/>
              <p:nvPr/>
            </p:nvSpPr>
            <p:spPr>
              <a:xfrm>
                <a:off x="2969162" y="2910183"/>
                <a:ext cx="654439" cy="230865"/>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Mumbai</a:t>
                </a:r>
              </a:p>
            </p:txBody>
          </p:sp>
          <p:sp>
            <p:nvSpPr>
              <p:cNvPr id="48" name="Oval 47"/>
              <p:cNvSpPr/>
              <p:nvPr/>
            </p:nvSpPr>
            <p:spPr bwMode="auto">
              <a:xfrm>
                <a:off x="3514196" y="2637680"/>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49" name="Group 48"/>
            <p:cNvGrpSpPr/>
            <p:nvPr/>
          </p:nvGrpSpPr>
          <p:grpSpPr>
            <a:xfrm>
              <a:off x="10621490" y="5778190"/>
              <a:ext cx="1053499" cy="336145"/>
              <a:chOff x="3544303" y="2640636"/>
              <a:chExt cx="1053648" cy="336192"/>
            </a:xfrm>
          </p:grpSpPr>
          <p:sp>
            <p:nvSpPr>
              <p:cNvPr id="50" name="Rectangle 49"/>
              <p:cNvSpPr/>
              <p:nvPr/>
            </p:nvSpPr>
            <p:spPr>
              <a:xfrm>
                <a:off x="3792808" y="2745963"/>
                <a:ext cx="805143" cy="230865"/>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Melbourne</a:t>
                </a:r>
              </a:p>
            </p:txBody>
          </p:sp>
          <p:sp>
            <p:nvSpPr>
              <p:cNvPr id="51" name="Oval 50"/>
              <p:cNvSpPr/>
              <p:nvPr/>
            </p:nvSpPr>
            <p:spPr bwMode="auto">
              <a:xfrm>
                <a:off x="3544303" y="2640636"/>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52" name="Group 51"/>
            <p:cNvGrpSpPr/>
            <p:nvPr/>
          </p:nvGrpSpPr>
          <p:grpSpPr>
            <a:xfrm>
              <a:off x="10339317" y="2948213"/>
              <a:ext cx="801859" cy="288780"/>
              <a:chOff x="3544303" y="2640636"/>
              <a:chExt cx="801973" cy="288821"/>
            </a:xfrm>
          </p:grpSpPr>
          <p:sp>
            <p:nvSpPr>
              <p:cNvPr id="53" name="Rectangle 52"/>
              <p:cNvSpPr/>
              <p:nvPr/>
            </p:nvSpPr>
            <p:spPr>
              <a:xfrm>
                <a:off x="3804715" y="2693996"/>
                <a:ext cx="541561"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Osaka</a:t>
                </a:r>
              </a:p>
            </p:txBody>
          </p:sp>
          <p:sp>
            <p:nvSpPr>
              <p:cNvPr id="54" name="Oval 53"/>
              <p:cNvSpPr/>
              <p:nvPr/>
            </p:nvSpPr>
            <p:spPr bwMode="auto">
              <a:xfrm>
                <a:off x="3544303" y="2640636"/>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55" name="Group 54"/>
            <p:cNvGrpSpPr/>
            <p:nvPr/>
          </p:nvGrpSpPr>
          <p:grpSpPr>
            <a:xfrm>
              <a:off x="9502217" y="4416843"/>
              <a:ext cx="1051974" cy="348595"/>
              <a:chOff x="3544303" y="2640636"/>
              <a:chExt cx="1052124" cy="348645"/>
            </a:xfrm>
          </p:grpSpPr>
          <p:sp>
            <p:nvSpPr>
              <p:cNvPr id="56" name="Rectangle 55"/>
              <p:cNvSpPr/>
              <p:nvPr/>
            </p:nvSpPr>
            <p:spPr>
              <a:xfrm>
                <a:off x="3821040" y="2753820"/>
                <a:ext cx="775387"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Singapore</a:t>
                </a:r>
              </a:p>
            </p:txBody>
          </p:sp>
          <p:sp>
            <p:nvSpPr>
              <p:cNvPr id="57" name="Oval 56"/>
              <p:cNvSpPr/>
              <p:nvPr/>
            </p:nvSpPr>
            <p:spPr bwMode="auto">
              <a:xfrm>
                <a:off x="3544303" y="2640636"/>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58" name="Group 57"/>
            <p:cNvGrpSpPr/>
            <p:nvPr/>
          </p:nvGrpSpPr>
          <p:grpSpPr>
            <a:xfrm>
              <a:off x="10843125" y="5453498"/>
              <a:ext cx="853716" cy="340740"/>
              <a:chOff x="3544303" y="2640636"/>
              <a:chExt cx="853837" cy="340788"/>
            </a:xfrm>
          </p:grpSpPr>
          <p:sp>
            <p:nvSpPr>
              <p:cNvPr id="59" name="Rectangle 58"/>
              <p:cNvSpPr/>
              <p:nvPr/>
            </p:nvSpPr>
            <p:spPr>
              <a:xfrm>
                <a:off x="3792808" y="2745963"/>
                <a:ext cx="605332"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Sydney</a:t>
                </a:r>
              </a:p>
            </p:txBody>
          </p:sp>
          <p:sp>
            <p:nvSpPr>
              <p:cNvPr id="60" name="Oval 59"/>
              <p:cNvSpPr/>
              <p:nvPr/>
            </p:nvSpPr>
            <p:spPr bwMode="auto">
              <a:xfrm>
                <a:off x="3544303" y="2640636"/>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61" name="Group 60"/>
            <p:cNvGrpSpPr/>
            <p:nvPr/>
          </p:nvGrpSpPr>
          <p:grpSpPr>
            <a:xfrm>
              <a:off x="10578909" y="2633039"/>
              <a:ext cx="800224" cy="288780"/>
              <a:chOff x="3544303" y="2640636"/>
              <a:chExt cx="800338" cy="288821"/>
            </a:xfrm>
          </p:grpSpPr>
          <p:sp>
            <p:nvSpPr>
              <p:cNvPr id="62" name="Rectangle 61"/>
              <p:cNvSpPr/>
              <p:nvPr/>
            </p:nvSpPr>
            <p:spPr>
              <a:xfrm>
                <a:off x="3804715" y="2693996"/>
                <a:ext cx="539926" cy="235461"/>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Tokyo</a:t>
                </a:r>
              </a:p>
            </p:txBody>
          </p:sp>
          <p:sp>
            <p:nvSpPr>
              <p:cNvPr id="63" name="Oval 62"/>
              <p:cNvSpPr/>
              <p:nvPr/>
            </p:nvSpPr>
            <p:spPr bwMode="auto">
              <a:xfrm>
                <a:off x="3544303" y="2640636"/>
                <a:ext cx="228600" cy="228600"/>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grpSp>
        <p:grpSp>
          <p:nvGrpSpPr>
            <p:cNvPr id="97" name="Group 96"/>
            <p:cNvGrpSpPr/>
            <p:nvPr/>
          </p:nvGrpSpPr>
          <p:grpSpPr>
            <a:xfrm>
              <a:off x="2703679" y="2547965"/>
              <a:ext cx="839238" cy="413665"/>
              <a:chOff x="503237" y="5217197"/>
              <a:chExt cx="839238" cy="413665"/>
            </a:xfrm>
          </p:grpSpPr>
          <p:sp>
            <p:nvSpPr>
              <p:cNvPr id="98" name="Oval 97"/>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99" name="Rectangle 98"/>
              <p:cNvSpPr/>
              <p:nvPr/>
            </p:nvSpPr>
            <p:spPr>
              <a:xfrm>
                <a:off x="598361" y="5217197"/>
                <a:ext cx="744114"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Las Vegas</a:t>
                </a:r>
              </a:p>
            </p:txBody>
          </p:sp>
        </p:grpSp>
        <p:grpSp>
          <p:nvGrpSpPr>
            <p:cNvPr id="100" name="Group 99"/>
            <p:cNvGrpSpPr/>
            <p:nvPr/>
          </p:nvGrpSpPr>
          <p:grpSpPr>
            <a:xfrm>
              <a:off x="3086218" y="1885661"/>
              <a:ext cx="638316" cy="516650"/>
              <a:chOff x="93489" y="5114212"/>
              <a:chExt cx="638316" cy="516650"/>
            </a:xfrm>
          </p:grpSpPr>
          <p:sp>
            <p:nvSpPr>
              <p:cNvPr id="101" name="Oval 100"/>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02" name="Rectangle 101"/>
              <p:cNvSpPr/>
              <p:nvPr/>
            </p:nvSpPr>
            <p:spPr>
              <a:xfrm>
                <a:off x="93489" y="5114212"/>
                <a:ext cx="638316"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Toronto</a:t>
                </a:r>
              </a:p>
            </p:txBody>
          </p:sp>
        </p:grpSp>
        <p:grpSp>
          <p:nvGrpSpPr>
            <p:cNvPr id="103" name="Group 102"/>
            <p:cNvGrpSpPr/>
            <p:nvPr/>
          </p:nvGrpSpPr>
          <p:grpSpPr>
            <a:xfrm>
              <a:off x="3505462" y="1805185"/>
              <a:ext cx="699230" cy="545935"/>
              <a:chOff x="252025" y="5084927"/>
              <a:chExt cx="699230" cy="545935"/>
            </a:xfrm>
          </p:grpSpPr>
          <p:sp>
            <p:nvSpPr>
              <p:cNvPr id="104" name="Oval 103"/>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05" name="Rectangle 104"/>
              <p:cNvSpPr/>
              <p:nvPr/>
            </p:nvSpPr>
            <p:spPr>
              <a:xfrm>
                <a:off x="252025" y="5084927"/>
                <a:ext cx="699230"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Montreal</a:t>
                </a:r>
              </a:p>
            </p:txBody>
          </p:sp>
        </p:grpSp>
        <p:grpSp>
          <p:nvGrpSpPr>
            <p:cNvPr id="106" name="Group 105"/>
            <p:cNvGrpSpPr/>
            <p:nvPr/>
          </p:nvGrpSpPr>
          <p:grpSpPr>
            <a:xfrm>
              <a:off x="3923662" y="2076685"/>
              <a:ext cx="1129801" cy="230832"/>
              <a:chOff x="503237" y="5402262"/>
              <a:chExt cx="1129801" cy="230832"/>
            </a:xfrm>
          </p:grpSpPr>
          <p:sp>
            <p:nvSpPr>
              <p:cNvPr id="107" name="Oval 106"/>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08" name="Rectangle 107"/>
              <p:cNvSpPr/>
              <p:nvPr/>
            </p:nvSpPr>
            <p:spPr>
              <a:xfrm>
                <a:off x="759081" y="5402262"/>
                <a:ext cx="873957"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Quebec City</a:t>
                </a:r>
              </a:p>
            </p:txBody>
          </p:sp>
        </p:grpSp>
        <p:grpSp>
          <p:nvGrpSpPr>
            <p:cNvPr id="109" name="Group 108"/>
            <p:cNvGrpSpPr/>
            <p:nvPr/>
          </p:nvGrpSpPr>
          <p:grpSpPr>
            <a:xfrm>
              <a:off x="3891584" y="2341395"/>
              <a:ext cx="1238805" cy="230832"/>
              <a:chOff x="503237" y="5402262"/>
              <a:chExt cx="1238805" cy="230832"/>
            </a:xfrm>
          </p:grpSpPr>
          <p:sp>
            <p:nvSpPr>
              <p:cNvPr id="110" name="Oval 109"/>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11" name="Rectangle 110"/>
              <p:cNvSpPr/>
              <p:nvPr/>
            </p:nvSpPr>
            <p:spPr>
              <a:xfrm>
                <a:off x="759081" y="5402262"/>
                <a:ext cx="982961"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New York City</a:t>
                </a:r>
              </a:p>
            </p:txBody>
          </p:sp>
        </p:grpSp>
        <p:grpSp>
          <p:nvGrpSpPr>
            <p:cNvPr id="112" name="Group 111"/>
            <p:cNvGrpSpPr/>
            <p:nvPr/>
          </p:nvGrpSpPr>
          <p:grpSpPr>
            <a:xfrm>
              <a:off x="3062276" y="2798975"/>
              <a:ext cx="521297" cy="547589"/>
              <a:chOff x="386577" y="5402294"/>
              <a:chExt cx="521297" cy="547589"/>
            </a:xfrm>
          </p:grpSpPr>
          <p:sp>
            <p:nvSpPr>
              <p:cNvPr id="113" name="Oval 112"/>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14" name="Rectangle 113"/>
              <p:cNvSpPr/>
              <p:nvPr/>
            </p:nvSpPr>
            <p:spPr>
              <a:xfrm>
                <a:off x="386577" y="5719051"/>
                <a:ext cx="521297"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Dallas</a:t>
                </a:r>
              </a:p>
            </p:txBody>
          </p:sp>
        </p:grpSp>
        <p:grpSp>
          <p:nvGrpSpPr>
            <p:cNvPr id="115" name="Group 114"/>
            <p:cNvGrpSpPr/>
            <p:nvPr/>
          </p:nvGrpSpPr>
          <p:grpSpPr>
            <a:xfrm>
              <a:off x="5015919" y="2190499"/>
              <a:ext cx="1257484" cy="307342"/>
              <a:chOff x="-525679" y="5402294"/>
              <a:chExt cx="1257484" cy="307342"/>
            </a:xfrm>
          </p:grpSpPr>
          <p:sp>
            <p:nvSpPr>
              <p:cNvPr id="116" name="Oval 115"/>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17" name="Rectangle 116"/>
              <p:cNvSpPr/>
              <p:nvPr/>
            </p:nvSpPr>
            <p:spPr>
              <a:xfrm>
                <a:off x="-525679" y="5478804"/>
                <a:ext cx="1080745"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Newport, Wales</a:t>
                </a:r>
              </a:p>
            </p:txBody>
          </p:sp>
        </p:grpSp>
        <p:grpSp>
          <p:nvGrpSpPr>
            <p:cNvPr id="118" name="Group 117"/>
            <p:cNvGrpSpPr/>
            <p:nvPr/>
          </p:nvGrpSpPr>
          <p:grpSpPr>
            <a:xfrm>
              <a:off x="6484081" y="2341395"/>
              <a:ext cx="708212" cy="230832"/>
              <a:chOff x="503237" y="5402262"/>
              <a:chExt cx="708212" cy="230832"/>
            </a:xfrm>
          </p:grpSpPr>
          <p:sp>
            <p:nvSpPr>
              <p:cNvPr id="119" name="Oval 118"/>
              <p:cNvSpPr/>
              <p:nvPr/>
            </p:nvSpPr>
            <p:spPr bwMode="auto">
              <a:xfrm>
                <a:off x="503237" y="5402294"/>
                <a:ext cx="228568" cy="228568"/>
              </a:xfrm>
              <a:prstGeom prst="ellipse">
                <a:avLst/>
              </a:prstGeom>
              <a:solidFill>
                <a:srgbClr val="DE7D09"/>
              </a:solidFill>
              <a:ln w="139700">
                <a:solidFill>
                  <a:srgbClr val="DE7D09">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20" name="Rectangle 119"/>
              <p:cNvSpPr/>
              <p:nvPr/>
            </p:nvSpPr>
            <p:spPr>
              <a:xfrm>
                <a:off x="759081" y="5402262"/>
                <a:ext cx="452368"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FF00"/>
                    </a:solidFill>
                    <a:effectLst>
                      <a:outerShdw blurRad="38100" dist="38100" dir="2700000" algn="tl">
                        <a:srgbClr val="000000">
                          <a:alpha val="43137"/>
                        </a:srgbClr>
                      </a:outerShdw>
                    </a:effectLst>
                    <a:uLnTx/>
                    <a:uFillTx/>
                    <a:ea typeface="Segoe UI" pitchFamily="34" charset="0"/>
                    <a:cs typeface="Segoe UI" pitchFamily="34" charset="0"/>
                  </a:rPr>
                  <a:t>Paris</a:t>
                </a:r>
              </a:p>
            </p:txBody>
          </p:sp>
        </p:grpSp>
      </p:grpSp>
      <p:grpSp>
        <p:nvGrpSpPr>
          <p:cNvPr id="83" name="Group 82"/>
          <p:cNvGrpSpPr/>
          <p:nvPr/>
        </p:nvGrpSpPr>
        <p:grpSpPr>
          <a:xfrm>
            <a:off x="3246834" y="1703214"/>
            <a:ext cx="7990777" cy="1816254"/>
            <a:chOff x="3246834" y="1703214"/>
            <a:chExt cx="7990777" cy="1816254"/>
          </a:xfrm>
        </p:grpSpPr>
        <p:grpSp>
          <p:nvGrpSpPr>
            <p:cNvPr id="84" name="Group 83"/>
            <p:cNvGrpSpPr/>
            <p:nvPr/>
          </p:nvGrpSpPr>
          <p:grpSpPr>
            <a:xfrm>
              <a:off x="9512615" y="2354262"/>
              <a:ext cx="820422" cy="230832"/>
              <a:chOff x="503237" y="5402262"/>
              <a:chExt cx="820422" cy="230832"/>
            </a:xfrm>
          </p:grpSpPr>
          <p:sp>
            <p:nvSpPr>
              <p:cNvPr id="135" name="Oval 134"/>
              <p:cNvSpPr/>
              <p:nvPr/>
            </p:nvSpPr>
            <p:spPr bwMode="auto">
              <a:xfrm>
                <a:off x="503237" y="5402294"/>
                <a:ext cx="228568" cy="228568"/>
              </a:xfrm>
              <a:prstGeom prst="ellipse">
                <a:avLst/>
              </a:prstGeom>
              <a:solidFill>
                <a:srgbClr val="00B0F0"/>
              </a:solidFill>
              <a:ln w="139700">
                <a:solidFill>
                  <a:srgbClr val="00B0F0">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C0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36" name="Rectangle 135"/>
              <p:cNvSpPr/>
              <p:nvPr/>
            </p:nvSpPr>
            <p:spPr>
              <a:xfrm>
                <a:off x="759081" y="5402262"/>
                <a:ext cx="564578"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Beijing</a:t>
                </a:r>
              </a:p>
            </p:txBody>
          </p:sp>
        </p:grpSp>
        <p:grpSp>
          <p:nvGrpSpPr>
            <p:cNvPr id="85" name="Group 84"/>
            <p:cNvGrpSpPr/>
            <p:nvPr/>
          </p:nvGrpSpPr>
          <p:grpSpPr>
            <a:xfrm>
              <a:off x="9827148" y="2963862"/>
              <a:ext cx="963089" cy="230832"/>
              <a:chOff x="503237" y="5402262"/>
              <a:chExt cx="963089" cy="230832"/>
            </a:xfrm>
          </p:grpSpPr>
          <p:sp>
            <p:nvSpPr>
              <p:cNvPr id="133" name="Oval 132"/>
              <p:cNvSpPr/>
              <p:nvPr/>
            </p:nvSpPr>
            <p:spPr bwMode="auto">
              <a:xfrm>
                <a:off x="503237" y="5402294"/>
                <a:ext cx="228568" cy="228568"/>
              </a:xfrm>
              <a:prstGeom prst="ellipse">
                <a:avLst/>
              </a:prstGeom>
              <a:solidFill>
                <a:srgbClr val="00B0F0"/>
              </a:solidFill>
              <a:ln w="139700">
                <a:solidFill>
                  <a:srgbClr val="00B0F0">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C0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34" name="Rectangle 133"/>
              <p:cNvSpPr/>
              <p:nvPr/>
            </p:nvSpPr>
            <p:spPr>
              <a:xfrm>
                <a:off x="759081" y="5402262"/>
                <a:ext cx="707245"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Shanghai</a:t>
                </a:r>
              </a:p>
            </p:txBody>
          </p:sp>
        </p:grpSp>
        <p:grpSp>
          <p:nvGrpSpPr>
            <p:cNvPr id="86" name="Group 85"/>
            <p:cNvGrpSpPr/>
            <p:nvPr/>
          </p:nvGrpSpPr>
          <p:grpSpPr>
            <a:xfrm>
              <a:off x="6766444" y="1703214"/>
              <a:ext cx="503664" cy="498648"/>
              <a:chOff x="441844" y="5132214"/>
              <a:chExt cx="503664" cy="498648"/>
            </a:xfrm>
          </p:grpSpPr>
          <p:sp>
            <p:nvSpPr>
              <p:cNvPr id="131" name="Oval 130"/>
              <p:cNvSpPr/>
              <p:nvPr/>
            </p:nvSpPr>
            <p:spPr bwMode="auto">
              <a:xfrm>
                <a:off x="503237" y="5402294"/>
                <a:ext cx="228568" cy="228568"/>
              </a:xfrm>
              <a:prstGeom prst="ellipse">
                <a:avLst/>
              </a:prstGeom>
              <a:solidFill>
                <a:srgbClr val="00B050"/>
              </a:solidFill>
              <a:ln w="139700">
                <a:solidFill>
                  <a:srgbClr val="00B050">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C0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32" name="Rectangle 131"/>
              <p:cNvSpPr/>
              <p:nvPr/>
            </p:nvSpPr>
            <p:spPr>
              <a:xfrm>
                <a:off x="441844" y="5132214"/>
                <a:ext cx="503664"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Berlin</a:t>
                </a:r>
              </a:p>
            </p:txBody>
          </p:sp>
        </p:grpSp>
        <p:grpSp>
          <p:nvGrpSpPr>
            <p:cNvPr id="87" name="Group 86"/>
            <p:cNvGrpSpPr/>
            <p:nvPr/>
          </p:nvGrpSpPr>
          <p:grpSpPr>
            <a:xfrm>
              <a:off x="6639572" y="2125694"/>
              <a:ext cx="882686" cy="424470"/>
              <a:chOff x="503237" y="5402294"/>
              <a:chExt cx="882686" cy="424470"/>
            </a:xfrm>
          </p:grpSpPr>
          <p:sp>
            <p:nvSpPr>
              <p:cNvPr id="129" name="Oval 128"/>
              <p:cNvSpPr/>
              <p:nvPr/>
            </p:nvSpPr>
            <p:spPr bwMode="auto">
              <a:xfrm>
                <a:off x="503237" y="5402294"/>
                <a:ext cx="228568" cy="228568"/>
              </a:xfrm>
              <a:prstGeom prst="ellipse">
                <a:avLst/>
              </a:prstGeom>
              <a:solidFill>
                <a:srgbClr val="00B050"/>
              </a:solidFill>
              <a:ln w="139700">
                <a:solidFill>
                  <a:srgbClr val="00B050">
                    <a:alpha val="34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C0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30" name="Rectangle 129"/>
              <p:cNvSpPr/>
              <p:nvPr/>
            </p:nvSpPr>
            <p:spPr>
              <a:xfrm>
                <a:off x="691502" y="5595932"/>
                <a:ext cx="694421"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Frankfurt</a:t>
                </a:r>
              </a:p>
            </p:txBody>
          </p:sp>
        </p:grpSp>
        <p:grpSp>
          <p:nvGrpSpPr>
            <p:cNvPr id="88" name="Group 87"/>
            <p:cNvGrpSpPr/>
            <p:nvPr/>
          </p:nvGrpSpPr>
          <p:grpSpPr>
            <a:xfrm>
              <a:off x="3246834" y="1976523"/>
              <a:ext cx="2136191" cy="1212678"/>
              <a:chOff x="3243846" y="1968798"/>
              <a:chExt cx="2136191" cy="1212678"/>
            </a:xfrm>
          </p:grpSpPr>
          <p:grpSp>
            <p:nvGrpSpPr>
              <p:cNvPr id="92" name="Group 91"/>
              <p:cNvGrpSpPr/>
              <p:nvPr/>
            </p:nvGrpSpPr>
            <p:grpSpPr>
              <a:xfrm>
                <a:off x="3243846" y="2659094"/>
                <a:ext cx="521297" cy="522382"/>
                <a:chOff x="272046" y="5402294"/>
                <a:chExt cx="521297" cy="522382"/>
              </a:xfrm>
            </p:grpSpPr>
            <p:sp>
              <p:nvSpPr>
                <p:cNvPr id="127" name="Oval 126"/>
                <p:cNvSpPr/>
                <p:nvPr/>
              </p:nvSpPr>
              <p:spPr bwMode="auto">
                <a:xfrm>
                  <a:off x="503237" y="5402294"/>
                  <a:ext cx="228568" cy="228568"/>
                </a:xfrm>
                <a:prstGeom prst="ellipse">
                  <a:avLst/>
                </a:prstGeom>
                <a:solidFill>
                  <a:srgbClr val="D83B01">
                    <a:lumMod val="75000"/>
                  </a:srgbClr>
                </a:solidFill>
                <a:ln w="139700" cap="flat" cmpd="sng" algn="ctr">
                  <a:solidFill>
                    <a:srgbClr val="D83B01">
                      <a:lumMod val="75000"/>
                      <a:alpha val="34000"/>
                    </a:srgbClr>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28" name="Rectangle 127"/>
                <p:cNvSpPr/>
                <p:nvPr/>
              </p:nvSpPr>
              <p:spPr>
                <a:xfrm>
                  <a:off x="272046" y="5693844"/>
                  <a:ext cx="521297"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Dallas</a:t>
                  </a:r>
                </a:p>
              </p:txBody>
            </p:sp>
          </p:grpSp>
          <p:grpSp>
            <p:nvGrpSpPr>
              <p:cNvPr id="94" name="Group 93"/>
              <p:cNvGrpSpPr/>
              <p:nvPr/>
            </p:nvGrpSpPr>
            <p:grpSpPr>
              <a:xfrm>
                <a:off x="4053066" y="2428230"/>
                <a:ext cx="1326971" cy="230832"/>
                <a:chOff x="503237" y="5402262"/>
                <a:chExt cx="1326971" cy="230832"/>
              </a:xfrm>
            </p:grpSpPr>
            <p:sp>
              <p:nvSpPr>
                <p:cNvPr id="125" name="Oval 124"/>
                <p:cNvSpPr/>
                <p:nvPr/>
              </p:nvSpPr>
              <p:spPr bwMode="auto">
                <a:xfrm>
                  <a:off x="503237" y="5402294"/>
                  <a:ext cx="228568" cy="228568"/>
                </a:xfrm>
                <a:prstGeom prst="ellipse">
                  <a:avLst/>
                </a:prstGeom>
                <a:solidFill>
                  <a:srgbClr val="D83B01">
                    <a:lumMod val="75000"/>
                  </a:srgbClr>
                </a:solidFill>
                <a:ln w="139700" cap="flat" cmpd="sng" algn="ctr">
                  <a:solidFill>
                    <a:srgbClr val="D83B01">
                      <a:lumMod val="75000"/>
                      <a:alpha val="34000"/>
                    </a:srgbClr>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26" name="Rectangle 125"/>
                <p:cNvSpPr/>
                <p:nvPr/>
              </p:nvSpPr>
              <p:spPr>
                <a:xfrm>
                  <a:off x="759081" y="5402262"/>
                  <a:ext cx="1071127"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Washington DC</a:t>
                  </a:r>
                </a:p>
              </p:txBody>
            </p:sp>
          </p:grpSp>
          <p:grpSp>
            <p:nvGrpSpPr>
              <p:cNvPr id="95" name="Group 94"/>
              <p:cNvGrpSpPr/>
              <p:nvPr/>
            </p:nvGrpSpPr>
            <p:grpSpPr>
              <a:xfrm>
                <a:off x="4088103" y="2199630"/>
                <a:ext cx="987134" cy="230832"/>
                <a:chOff x="503237" y="5402262"/>
                <a:chExt cx="987134" cy="230832"/>
              </a:xfrm>
            </p:grpSpPr>
            <p:sp>
              <p:nvSpPr>
                <p:cNvPr id="123" name="Oval 122"/>
                <p:cNvSpPr/>
                <p:nvPr/>
              </p:nvSpPr>
              <p:spPr bwMode="auto">
                <a:xfrm>
                  <a:off x="503237" y="5402294"/>
                  <a:ext cx="228568" cy="228568"/>
                </a:xfrm>
                <a:prstGeom prst="ellipse">
                  <a:avLst/>
                </a:prstGeom>
                <a:solidFill>
                  <a:srgbClr val="D83B01">
                    <a:lumMod val="75000"/>
                  </a:srgbClr>
                </a:solidFill>
                <a:ln w="139700" cap="flat" cmpd="sng" algn="ctr">
                  <a:solidFill>
                    <a:srgbClr val="D83B01">
                      <a:lumMod val="75000"/>
                      <a:alpha val="34000"/>
                    </a:srgbClr>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24" name="Rectangle 123"/>
                <p:cNvSpPr/>
                <p:nvPr/>
              </p:nvSpPr>
              <p:spPr>
                <a:xfrm>
                  <a:off x="759081" y="5402262"/>
                  <a:ext cx="731290"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New York</a:t>
                  </a:r>
                </a:p>
              </p:txBody>
            </p:sp>
          </p:grpSp>
          <p:grpSp>
            <p:nvGrpSpPr>
              <p:cNvPr id="96" name="Group 95"/>
              <p:cNvGrpSpPr/>
              <p:nvPr/>
            </p:nvGrpSpPr>
            <p:grpSpPr>
              <a:xfrm>
                <a:off x="3336644" y="1968798"/>
                <a:ext cx="643125" cy="537864"/>
                <a:chOff x="197013" y="5092998"/>
                <a:chExt cx="643125" cy="537864"/>
              </a:xfrm>
            </p:grpSpPr>
            <p:sp>
              <p:nvSpPr>
                <p:cNvPr id="121" name="Oval 120"/>
                <p:cNvSpPr/>
                <p:nvPr/>
              </p:nvSpPr>
              <p:spPr bwMode="auto">
                <a:xfrm>
                  <a:off x="503237" y="5402294"/>
                  <a:ext cx="228568" cy="228568"/>
                </a:xfrm>
                <a:prstGeom prst="ellipse">
                  <a:avLst/>
                </a:prstGeom>
                <a:solidFill>
                  <a:srgbClr val="D83B01">
                    <a:lumMod val="75000"/>
                  </a:srgbClr>
                </a:solidFill>
                <a:ln w="139700" cap="flat" cmpd="sng" algn="ctr">
                  <a:solidFill>
                    <a:srgbClr val="D83B01">
                      <a:lumMod val="75000"/>
                      <a:alpha val="34000"/>
                    </a:srgbClr>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auto" latinLnBrk="0" hangingPunct="1">
                    <a:lnSpc>
                      <a:spcPct val="90000"/>
                    </a:lnSpc>
                    <a:spcBef>
                      <a:spcPts val="0"/>
                    </a:spcBef>
                    <a:spcAft>
                      <a:spcPts val="0"/>
                    </a:spcAft>
                    <a:buClrTx/>
                    <a:buSzTx/>
                    <a:buFontTx/>
                    <a:buNone/>
                    <a:tabLst/>
                    <a:defRPr/>
                  </a:pPr>
                  <a:endParaRPr kumimoji="0" lang="en-US" sz="2400" b="0" i="0" u="none" strike="noStrike" kern="0" cap="none" spc="0" normalizeH="0" baseline="0" noProof="0" err="1">
                    <a:ln>
                      <a:noFill/>
                    </a:ln>
                    <a:solidFill>
                      <a:srgbClr val="FFFF00"/>
                    </a:solidFill>
                    <a:effectLst>
                      <a:outerShdw blurRad="38100" dist="38100" dir="2700000" algn="tl">
                        <a:srgbClr val="000000">
                          <a:alpha val="43137"/>
                        </a:srgbClr>
                      </a:outerShdw>
                    </a:effectLst>
                    <a:uLnTx/>
                    <a:uFillTx/>
                    <a:latin typeface="Segoe UI Semilight"/>
                    <a:ea typeface="Segoe UI" pitchFamily="34" charset="0"/>
                    <a:cs typeface="Segoe UI" pitchFamily="34" charset="0"/>
                  </a:endParaRPr>
                </a:p>
              </p:txBody>
            </p:sp>
            <p:sp>
              <p:nvSpPr>
                <p:cNvPr id="122" name="Rectangle 121"/>
                <p:cNvSpPr/>
                <p:nvPr/>
              </p:nvSpPr>
              <p:spPr>
                <a:xfrm>
                  <a:off x="197013" y="5092998"/>
                  <a:ext cx="643125" cy="230832"/>
                </a:xfrm>
                <a:prstGeom prst="rect">
                  <a:avLst/>
                </a:prstGeom>
              </p:spPr>
              <p:txBody>
                <a:bodyPr wrap="none">
                  <a:spAutoFit/>
                </a:bodyPr>
                <a:lstStyle/>
                <a:p>
                  <a:pPr marL="0" marR="0" lvl="0" indent="0" defTabSz="932293" eaLnBrk="1" fontAlgn="auto" latinLnBrk="0" hangingPunct="1">
                    <a:lnSpc>
                      <a:spcPct val="90000"/>
                    </a:lnSpc>
                    <a:spcBef>
                      <a:spcPts val="0"/>
                    </a:spcBef>
                    <a:spcAft>
                      <a:spcPts val="300"/>
                    </a:spcAft>
                    <a:buClrTx/>
                    <a:buSzTx/>
                    <a:buFontTx/>
                    <a:buNone/>
                    <a:tabLst/>
                    <a:defRPr/>
                  </a:pPr>
                  <a:r>
                    <a:rPr kumimoji="0" lang="en-US" sz="1000" b="0" i="0" u="none" strike="noStrike" kern="0" cap="none" spc="0" normalizeH="0" baseline="0" noProof="0">
                      <a:ln>
                        <a:noFill/>
                      </a:ln>
                      <a:solidFill>
                        <a:srgbClr val="FFC000"/>
                      </a:solidFill>
                      <a:effectLst>
                        <a:outerShdw blurRad="38100" dist="38100" dir="2700000" algn="tl">
                          <a:srgbClr val="000000">
                            <a:alpha val="43137"/>
                          </a:srgbClr>
                        </a:outerShdw>
                      </a:effectLst>
                      <a:uLnTx/>
                      <a:uFillTx/>
                      <a:ea typeface="Segoe UI" pitchFamily="34" charset="0"/>
                      <a:cs typeface="Segoe UI" pitchFamily="34" charset="0"/>
                    </a:rPr>
                    <a:t>Chicago</a:t>
                  </a:r>
                </a:p>
              </p:txBody>
            </p:sp>
          </p:grpSp>
        </p:grpSp>
        <p:sp>
          <p:nvSpPr>
            <p:cNvPr id="89" name="TextBox 88"/>
            <p:cNvSpPr txBox="1"/>
            <p:nvPr/>
          </p:nvSpPr>
          <p:spPr>
            <a:xfrm>
              <a:off x="3694699" y="2559205"/>
              <a:ext cx="2170594" cy="960263"/>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1" i="0" u="none" strike="noStrike" kern="0" cap="none" spc="0" normalizeH="0" baseline="0" noProof="0">
                  <a:ln>
                    <a:noFill/>
                  </a:ln>
                  <a:solidFill>
                    <a:srgbClr val="FFC000"/>
                  </a:solidFill>
                  <a:effectLst>
                    <a:outerShdw blurRad="38100" dist="38100" dir="2700000" algn="tl">
                      <a:srgbClr val="000000">
                        <a:alpha val="43137"/>
                      </a:srgbClr>
                    </a:outerShdw>
                  </a:effectLst>
                  <a:uLnTx/>
                  <a:uFillTx/>
                </a:rPr>
                <a:t>US </a:t>
              </a:r>
              <a:br>
                <a:rPr kumimoji="0" lang="en-US" sz="2400" b="1" i="0" u="none" strike="noStrike" kern="0" cap="none" spc="0" normalizeH="0" baseline="0" noProof="0">
                  <a:ln>
                    <a:noFill/>
                  </a:ln>
                  <a:solidFill>
                    <a:srgbClr val="FFC000"/>
                  </a:solidFill>
                  <a:effectLst>
                    <a:outerShdw blurRad="38100" dist="38100" dir="2700000" algn="tl">
                      <a:srgbClr val="000000">
                        <a:alpha val="43137"/>
                      </a:srgbClr>
                    </a:outerShdw>
                  </a:effectLst>
                  <a:uLnTx/>
                  <a:uFillTx/>
                </a:rPr>
              </a:br>
              <a:r>
                <a:rPr kumimoji="0" lang="en-US" sz="2400" b="1" i="0" u="none" strike="noStrike" kern="0" cap="none" spc="0" normalizeH="0" baseline="0" noProof="0">
                  <a:ln>
                    <a:noFill/>
                  </a:ln>
                  <a:solidFill>
                    <a:srgbClr val="FFC000"/>
                  </a:solidFill>
                  <a:effectLst>
                    <a:outerShdw blurRad="38100" dist="38100" dir="2700000" algn="tl">
                      <a:srgbClr val="000000">
                        <a:alpha val="43137"/>
                      </a:srgbClr>
                    </a:outerShdw>
                  </a:effectLst>
                  <a:uLnTx/>
                  <a:uFillTx/>
                </a:rPr>
                <a:t>Government</a:t>
              </a:r>
            </a:p>
          </p:txBody>
        </p:sp>
        <p:sp>
          <p:nvSpPr>
            <p:cNvPr id="90" name="TextBox 89"/>
            <p:cNvSpPr txBox="1"/>
            <p:nvPr/>
          </p:nvSpPr>
          <p:spPr>
            <a:xfrm>
              <a:off x="5020560" y="1764859"/>
              <a:ext cx="1676677" cy="627864"/>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1" i="0" u="none" strike="noStrike" kern="0" cap="none" spc="0" normalizeH="0" baseline="0" noProof="0">
                  <a:ln>
                    <a:noFill/>
                  </a:ln>
                  <a:solidFill>
                    <a:srgbClr val="FFC000"/>
                  </a:solidFill>
                  <a:effectLst>
                    <a:outerShdw blurRad="38100" dist="38100" dir="2700000" algn="tl">
                      <a:srgbClr val="000000">
                        <a:alpha val="43137"/>
                      </a:srgbClr>
                    </a:outerShdw>
                  </a:effectLst>
                  <a:uLnTx/>
                  <a:uFillTx/>
                </a:rPr>
                <a:t>Germany</a:t>
              </a:r>
            </a:p>
          </p:txBody>
        </p:sp>
        <p:sp>
          <p:nvSpPr>
            <p:cNvPr id="91" name="TextBox 90"/>
            <p:cNvSpPr txBox="1"/>
            <p:nvPr/>
          </p:nvSpPr>
          <p:spPr>
            <a:xfrm>
              <a:off x="10050748" y="2468578"/>
              <a:ext cx="1186863" cy="627864"/>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1" i="0" u="none" strike="noStrike" kern="0" cap="none" spc="0" normalizeH="0" baseline="0" noProof="0">
                  <a:ln>
                    <a:noFill/>
                  </a:ln>
                  <a:solidFill>
                    <a:srgbClr val="FFC000"/>
                  </a:solidFill>
                  <a:effectLst>
                    <a:outerShdw blurRad="38100" dist="38100" dir="2700000" algn="tl">
                      <a:srgbClr val="000000">
                        <a:alpha val="43137"/>
                      </a:srgbClr>
                    </a:outerShdw>
                  </a:effectLst>
                  <a:uLnTx/>
                  <a:uFillTx/>
                </a:rPr>
                <a:t>China</a:t>
              </a:r>
            </a:p>
          </p:txBody>
        </p:sp>
      </p:grpSp>
      <p:sp>
        <p:nvSpPr>
          <p:cNvPr id="3" name="Rectangle 2"/>
          <p:cNvSpPr/>
          <p:nvPr/>
        </p:nvSpPr>
        <p:spPr>
          <a:xfrm>
            <a:off x="5270149" y="5806119"/>
            <a:ext cx="5049780" cy="1089529"/>
          </a:xfrm>
          <a:prstGeom prst="rect">
            <a:avLst/>
          </a:prstGeom>
        </p:spPr>
        <p:txBody>
          <a:bodyPr wrap="none">
            <a:spAutoFit/>
          </a:bodyPr>
          <a:lstStyle/>
          <a:p>
            <a:pPr marL="0" marR="0" lvl="0" indent="0" algn="ctr" defTabSz="932597" eaLnBrk="1" fontAlgn="auto" latinLnBrk="0" hangingPunct="1">
              <a:lnSpc>
                <a:spcPct val="90000"/>
              </a:lnSpc>
              <a:spcBef>
                <a:spcPts val="0"/>
              </a:spcBef>
              <a:spcAft>
                <a:spcPts val="1199"/>
              </a:spcAft>
              <a:buClrTx/>
              <a:buSzTx/>
              <a:buFontTx/>
              <a:buNone/>
              <a:tabLst/>
              <a:defRPr/>
            </a:pPr>
            <a:r>
              <a:rPr kumimoji="0" lang="en-US" sz="3600" b="1" i="0" u="none" strike="noStrike" kern="0" cap="none" spc="0" normalizeH="0" baseline="0" noProof="0">
                <a:ln>
                  <a:noFill/>
                </a:ln>
                <a:gradFill>
                  <a:gsLst>
                    <a:gs pos="2917">
                      <a:srgbClr val="ECECEC"/>
                    </a:gs>
                    <a:gs pos="30000">
                      <a:srgbClr val="ECECEC"/>
                    </a:gs>
                  </a:gsLst>
                  <a:lin ang="5400000" scaled="0"/>
                </a:gradFill>
                <a:effectLst/>
                <a:uLnTx/>
                <a:uFillTx/>
                <a:latin typeface="Segoe UI Light"/>
              </a:rPr>
              <a:t>Global connectivity</a:t>
            </a:r>
            <a:br>
              <a:rPr kumimoji="0" lang="en-US" sz="3600" b="1" i="0" u="none" strike="noStrike" kern="0" cap="none" spc="0" normalizeH="0" baseline="0" noProof="0">
                <a:ln>
                  <a:noFill/>
                </a:ln>
                <a:gradFill>
                  <a:gsLst>
                    <a:gs pos="2917">
                      <a:srgbClr val="ECECEC"/>
                    </a:gs>
                    <a:gs pos="30000">
                      <a:srgbClr val="ECECEC"/>
                    </a:gs>
                  </a:gsLst>
                  <a:lin ang="5400000" scaled="0"/>
                </a:gradFill>
                <a:effectLst/>
                <a:uLnTx/>
                <a:uFillTx/>
                <a:latin typeface="Segoe UI Light"/>
              </a:rPr>
            </a:br>
            <a:r>
              <a:rPr kumimoji="0" lang="en-US" sz="3600" b="1" i="0" u="none" strike="noStrike" kern="0" cap="none" spc="0" normalizeH="0" baseline="0" noProof="0">
                <a:ln>
                  <a:noFill/>
                </a:ln>
                <a:gradFill>
                  <a:gsLst>
                    <a:gs pos="2917">
                      <a:srgbClr val="ECECEC"/>
                    </a:gs>
                    <a:gs pos="30000">
                      <a:srgbClr val="ECECEC"/>
                    </a:gs>
                  </a:gsLst>
                  <a:lin ang="5400000" scaled="0"/>
                </a:gradFill>
                <a:effectLst/>
                <a:uLnTx/>
                <a:uFillTx/>
                <a:latin typeface="Segoe UI Light"/>
              </a:rPr>
              <a:t> over Microsoft’s network</a:t>
            </a:r>
            <a:endParaRPr kumimoji="0" lang="en-US" sz="3600" b="0" i="0" u="none" strike="noStrike" kern="0" cap="none" spc="0" normalizeH="0" baseline="0" noProof="0">
              <a:ln>
                <a:noFill/>
              </a:ln>
              <a:gradFill>
                <a:gsLst>
                  <a:gs pos="2917">
                    <a:srgbClr val="ECECEC"/>
                  </a:gs>
                  <a:gs pos="30000">
                    <a:srgbClr val="ECECEC"/>
                  </a:gs>
                </a:gsLst>
                <a:lin ang="5400000" scaled="0"/>
              </a:gradFill>
              <a:effectLst/>
              <a:uLnTx/>
              <a:uFillTx/>
              <a:latin typeface="Segoe UI Light"/>
            </a:endParaRPr>
          </a:p>
        </p:txBody>
      </p:sp>
    </p:spTree>
    <p:extLst>
      <p:ext uri="{BB962C8B-B14F-4D97-AF65-F5344CB8AC3E}">
        <p14:creationId xmlns:p14="http://schemas.microsoft.com/office/powerpoint/2010/main" val="22212396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8373" t="-1933" r="-12208" b="-5331"/>
          <a:stretch/>
        </p:blipFill>
        <p:spPr>
          <a:xfrm>
            <a:off x="0" y="1122423"/>
            <a:ext cx="12436474" cy="5886160"/>
          </a:xfrm>
          <a:prstGeom prst="rect">
            <a:avLst/>
          </a:prstGeom>
          <a:solidFill>
            <a:srgbClr val="EEEEEE"/>
          </a:solidFill>
        </p:spPr>
      </p:pic>
      <p:sp>
        <p:nvSpPr>
          <p:cNvPr id="2" name="Title 1"/>
          <p:cNvSpPr>
            <a:spLocks noGrp="1"/>
          </p:cNvSpPr>
          <p:nvPr>
            <p:ph type="title"/>
          </p:nvPr>
        </p:nvSpPr>
        <p:spPr>
          <a:xfrm>
            <a:off x="274639" y="309332"/>
            <a:ext cx="11889564" cy="917575"/>
          </a:xfrm>
        </p:spPr>
        <p:txBody>
          <a:bodyPr/>
          <a:lstStyle/>
          <a:p>
            <a:r>
              <a:rPr lang="en-US" sz="4400" spc="0" dirty="0"/>
              <a:t>ExpressRoute partners</a:t>
            </a:r>
          </a:p>
        </p:txBody>
      </p:sp>
    </p:spTree>
    <p:extLst>
      <p:ext uri="{BB962C8B-B14F-4D97-AF65-F5344CB8AC3E}">
        <p14:creationId xmlns:p14="http://schemas.microsoft.com/office/powerpoint/2010/main" val="2390403875"/>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Since Last Ignite</a:t>
            </a:r>
          </a:p>
        </p:txBody>
      </p:sp>
      <p:sp>
        <p:nvSpPr>
          <p:cNvPr id="2" name="Text Placeholder 1"/>
          <p:cNvSpPr>
            <a:spLocks noGrp="1"/>
          </p:cNvSpPr>
          <p:nvPr>
            <p:ph type="body" sz="quarter" idx="10"/>
          </p:nvPr>
        </p:nvSpPr>
        <p:spPr>
          <a:xfrm>
            <a:off x="274638" y="1212850"/>
            <a:ext cx="11887200" cy="5561012"/>
          </a:xfrm>
        </p:spPr>
        <p:txBody>
          <a:bodyPr>
            <a:normAutofit fontScale="92500" lnSpcReduction="10000"/>
          </a:bodyPr>
          <a:lstStyle/>
          <a:p>
            <a:r>
              <a:rPr lang="en-US" dirty="0"/>
              <a:t>ExpressRoute for Office 365 and CRM Online</a:t>
            </a:r>
          </a:p>
          <a:p>
            <a:pPr lvl="1"/>
            <a:r>
              <a:rPr lang="en-US" dirty="0"/>
              <a:t>Global, private connectivity to Microsoft Cloud services</a:t>
            </a:r>
          </a:p>
          <a:p>
            <a:pPr lvl="1"/>
            <a:endParaRPr lang="en-US" dirty="0"/>
          </a:p>
          <a:p>
            <a:r>
              <a:rPr lang="en-US" dirty="0"/>
              <a:t>New ExpressRoute billing model and premium SKU</a:t>
            </a:r>
          </a:p>
          <a:p>
            <a:pPr lvl="1"/>
            <a:r>
              <a:rPr lang="en-US" dirty="0"/>
              <a:t>Prices reduced by up to 97% for some SKUs</a:t>
            </a:r>
          </a:p>
          <a:p>
            <a:pPr lvl="1"/>
            <a:endParaRPr lang="en-US" dirty="0"/>
          </a:p>
          <a:p>
            <a:r>
              <a:rPr lang="en-US" dirty="0"/>
              <a:t>National Clouds, Increased presence and capacity</a:t>
            </a:r>
          </a:p>
          <a:p>
            <a:pPr lvl="1"/>
            <a:r>
              <a:rPr lang="en-US" dirty="0"/>
              <a:t>National Clouds - US Government, China, Germany</a:t>
            </a:r>
          </a:p>
          <a:p>
            <a:pPr lvl="1"/>
            <a:r>
              <a:rPr lang="en-US" dirty="0"/>
              <a:t>New geos - Canada, UK</a:t>
            </a:r>
          </a:p>
          <a:p>
            <a:pPr lvl="1"/>
            <a:r>
              <a:rPr lang="en-US" dirty="0"/>
              <a:t>New partners</a:t>
            </a:r>
          </a:p>
          <a:p>
            <a:pPr lvl="1"/>
            <a:endParaRPr lang="en-US" dirty="0"/>
          </a:p>
          <a:p>
            <a:r>
              <a:rPr lang="en-US" dirty="0"/>
              <a:t>New Features</a:t>
            </a:r>
          </a:p>
          <a:p>
            <a:pPr lvl="1"/>
            <a:r>
              <a:rPr lang="en-US" dirty="0"/>
              <a:t>BGP communities</a:t>
            </a:r>
          </a:p>
          <a:p>
            <a:pPr lvl="1"/>
            <a:r>
              <a:rPr lang="en-US" dirty="0"/>
              <a:t>Automated prefix validations</a:t>
            </a:r>
          </a:p>
        </p:txBody>
      </p:sp>
      <p:cxnSp>
        <p:nvCxnSpPr>
          <p:cNvPr id="6" name="Straight Connector 5"/>
          <p:cNvCxnSpPr/>
          <p:nvPr/>
        </p:nvCxnSpPr>
        <p:spPr>
          <a:xfrm>
            <a:off x="0" y="1144408"/>
            <a:ext cx="12463462" cy="0"/>
          </a:xfrm>
          <a:prstGeom prst="line">
            <a:avLst/>
          </a:prstGeom>
          <a:ln>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9613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New @ Ignite</a:t>
            </a:r>
            <a:endParaRPr lang="en-US" dirty="0"/>
          </a:p>
        </p:txBody>
      </p:sp>
      <p:sp>
        <p:nvSpPr>
          <p:cNvPr id="2" name="Text Placeholder 1"/>
          <p:cNvSpPr>
            <a:spLocks noGrp="1"/>
          </p:cNvSpPr>
          <p:nvPr>
            <p:ph type="body" sz="quarter" idx="10"/>
          </p:nvPr>
        </p:nvSpPr>
        <p:spPr>
          <a:xfrm>
            <a:off x="274638" y="1212850"/>
            <a:ext cx="11887200" cy="5484812"/>
          </a:xfrm>
        </p:spPr>
        <p:txBody>
          <a:bodyPr>
            <a:normAutofit lnSpcReduction="10000"/>
          </a:bodyPr>
          <a:lstStyle/>
          <a:p>
            <a:r>
              <a:rPr lang="en-US" dirty="0"/>
              <a:t>Ultra-Performance gateway</a:t>
            </a:r>
          </a:p>
          <a:p>
            <a:pPr lvl="1"/>
            <a:r>
              <a:rPr lang="en-US" dirty="0"/>
              <a:t>10Gbps to a virtual network</a:t>
            </a:r>
          </a:p>
          <a:p>
            <a:pPr lvl="1"/>
            <a:endParaRPr lang="en-US" dirty="0"/>
          </a:p>
          <a:p>
            <a:r>
              <a:rPr lang="en-US" dirty="0"/>
              <a:t>Higher availability SLA</a:t>
            </a:r>
          </a:p>
          <a:p>
            <a:pPr lvl="1"/>
            <a:r>
              <a:rPr lang="en-US" dirty="0"/>
              <a:t>Improved SLA from 99.9% to 99.95%</a:t>
            </a:r>
          </a:p>
          <a:p>
            <a:pPr lvl="1"/>
            <a:endParaRPr lang="en-US" dirty="0"/>
          </a:p>
          <a:p>
            <a:r>
              <a:rPr lang="en-US" dirty="0"/>
              <a:t>More insights</a:t>
            </a:r>
          </a:p>
          <a:p>
            <a:pPr lvl="1"/>
            <a:r>
              <a:rPr lang="en-US" dirty="0"/>
              <a:t>Self-help and troubleshooting tools on Azure portal: ARP table, routing table, traffic statistics</a:t>
            </a:r>
          </a:p>
          <a:p>
            <a:pPr lvl="1"/>
            <a:r>
              <a:rPr lang="en-US" dirty="0"/>
              <a:t>Improved monitoring and diagnostics</a:t>
            </a:r>
          </a:p>
          <a:p>
            <a:pPr lvl="1"/>
            <a:endParaRPr lang="en-US" dirty="0"/>
          </a:p>
          <a:p>
            <a:r>
              <a:rPr lang="en-US" dirty="0"/>
              <a:t>Deprecation of basic gateway SKU</a:t>
            </a:r>
          </a:p>
          <a:p>
            <a:pPr lvl="1"/>
            <a:r>
              <a:rPr lang="en-US" dirty="0"/>
              <a:t>Existing basic gateways still supported with 99.9% availability SLA</a:t>
            </a:r>
          </a:p>
          <a:p>
            <a:pPr lvl="1"/>
            <a:r>
              <a:rPr lang="en-US" dirty="0"/>
              <a:t>No new basic gateways</a:t>
            </a:r>
          </a:p>
        </p:txBody>
      </p:sp>
      <p:graphicFrame>
        <p:nvGraphicFramePr>
          <p:cNvPr id="4" name="Table 3"/>
          <p:cNvGraphicFramePr>
            <a:graphicFrameLocks noGrp="1"/>
          </p:cNvGraphicFramePr>
          <p:nvPr>
            <p:extLst/>
          </p:nvPr>
        </p:nvGraphicFramePr>
        <p:xfrm>
          <a:off x="7132637" y="1289050"/>
          <a:ext cx="4665366" cy="2589212"/>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1222993234"/>
                    </a:ext>
                  </a:extLst>
                </a:gridCol>
                <a:gridCol w="2379366">
                  <a:extLst>
                    <a:ext uri="{9D8B030D-6E8A-4147-A177-3AD203B41FA5}">
                      <a16:colId xmlns:a16="http://schemas.microsoft.com/office/drawing/2014/main" val="2666791356"/>
                    </a:ext>
                  </a:extLst>
                </a:gridCol>
              </a:tblGrid>
              <a:tr h="647303">
                <a:tc>
                  <a:txBody>
                    <a:bodyPr/>
                    <a:lstStyle/>
                    <a:p>
                      <a:pPr algn="l"/>
                      <a:r>
                        <a:rPr lang="en-US" sz="1800" dirty="0">
                          <a:gradFill>
                            <a:gsLst>
                              <a:gs pos="1765">
                                <a:schemeClr val="tx2"/>
                              </a:gs>
                              <a:gs pos="70000">
                                <a:schemeClr val="tx2"/>
                              </a:gs>
                            </a:gsLst>
                            <a:lin ang="5400000" scaled="0"/>
                          </a:gradFill>
                          <a:latin typeface="Segoe UI Semibold" panose="020B0702040204020203" pitchFamily="34" charset="0"/>
                          <a:cs typeface="Segoe UI Semibold" panose="020B0702040204020203" pitchFamily="34" charset="0"/>
                        </a:rPr>
                        <a:t>Gateway SKU</a:t>
                      </a:r>
                    </a:p>
                  </a:txBody>
                  <a:tcPr marL="182880" marR="182880" marT="146304" marB="146304" anchor="ctr">
                    <a:lnR w="12700" cap="flat" cmpd="sng" algn="ctr">
                      <a:solidFill>
                        <a:schemeClr val="bg1">
                          <a:lumMod val="85000"/>
                        </a:schemeClr>
                      </a:solidFill>
                      <a:prstDash val="solid"/>
                      <a:round/>
                      <a:headEnd type="none" w="med" len="med"/>
                      <a:tailEnd type="none" w="med" len="med"/>
                    </a:lnR>
                    <a:solidFill>
                      <a:schemeClr val="bg1"/>
                    </a:solidFill>
                  </a:tcPr>
                </a:tc>
                <a:tc>
                  <a:txBody>
                    <a:bodyPr/>
                    <a:lstStyle/>
                    <a:p>
                      <a:pPr algn="l"/>
                      <a:r>
                        <a:rPr lang="en-US" sz="1800" dirty="0">
                          <a:gradFill>
                            <a:gsLst>
                              <a:gs pos="1765">
                                <a:schemeClr val="tx2"/>
                              </a:gs>
                              <a:gs pos="70000">
                                <a:schemeClr val="tx2"/>
                              </a:gs>
                            </a:gsLst>
                            <a:lin ang="5400000" scaled="0"/>
                          </a:gradFill>
                          <a:latin typeface="Segoe UI Semibold" panose="020B0702040204020203" pitchFamily="34" charset="0"/>
                          <a:cs typeface="Segoe UI Semibold" panose="020B0702040204020203" pitchFamily="34" charset="0"/>
                        </a:rPr>
                        <a:t>Throughput (</a:t>
                      </a:r>
                      <a:r>
                        <a:rPr lang="en-US" sz="1800" dirty="0" err="1">
                          <a:gradFill>
                            <a:gsLst>
                              <a:gs pos="1765">
                                <a:schemeClr val="tx2"/>
                              </a:gs>
                              <a:gs pos="70000">
                                <a:schemeClr val="tx2"/>
                              </a:gs>
                            </a:gsLst>
                            <a:lin ang="5400000" scaled="0"/>
                          </a:gradFill>
                          <a:latin typeface="Segoe UI Semibold" panose="020B0702040204020203" pitchFamily="34" charset="0"/>
                          <a:cs typeface="Segoe UI Semibold" panose="020B0702040204020203" pitchFamily="34" charset="0"/>
                        </a:rPr>
                        <a:t>Gbps</a:t>
                      </a:r>
                      <a:r>
                        <a:rPr lang="en-US" sz="1800" dirty="0">
                          <a:gradFill>
                            <a:gsLst>
                              <a:gs pos="1765">
                                <a:schemeClr val="tx2"/>
                              </a:gs>
                              <a:gs pos="70000">
                                <a:schemeClr val="tx2"/>
                              </a:gs>
                            </a:gsLst>
                            <a:lin ang="5400000" scaled="0"/>
                          </a:gradFill>
                          <a:latin typeface="Segoe UI Semibold" panose="020B0702040204020203" pitchFamily="34" charset="0"/>
                          <a:cs typeface="Segoe UI Semibold" panose="020B0702040204020203" pitchFamily="34" charset="0"/>
                        </a:rPr>
                        <a:t>)</a:t>
                      </a:r>
                    </a:p>
                  </a:txBody>
                  <a:tcPr marL="182880" marR="182880" marT="146304" marB="146304" anchor="ctr">
                    <a:lnL w="12700" cap="flat" cmpd="sng" algn="ctr">
                      <a:solidFill>
                        <a:schemeClr val="bg1">
                          <a:lumMod val="8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2778412039"/>
                  </a:ext>
                </a:extLst>
              </a:tr>
              <a:tr h="647303">
                <a:tc>
                  <a:txBody>
                    <a:bodyPr/>
                    <a:lstStyle/>
                    <a:p>
                      <a:pPr algn="l"/>
                      <a:r>
                        <a:rPr lang="en-US" sz="1800" b="1" dirty="0">
                          <a:gradFill>
                            <a:gsLst>
                              <a:gs pos="1765">
                                <a:schemeClr val="tx1"/>
                              </a:gs>
                              <a:gs pos="39000">
                                <a:schemeClr val="tx1"/>
                              </a:gs>
                            </a:gsLst>
                            <a:lin ang="5400000" scaled="0"/>
                          </a:gradFill>
                        </a:rPr>
                        <a:t>Standard</a:t>
                      </a:r>
                    </a:p>
                  </a:txBody>
                  <a:tcPr marL="182880" marR="182880" marT="146304" marB="146304" anchor="ctr">
                    <a:solidFill>
                      <a:schemeClr val="accent4">
                        <a:alpha val="50000"/>
                      </a:schemeClr>
                    </a:solidFill>
                  </a:tcPr>
                </a:tc>
                <a:tc>
                  <a:txBody>
                    <a:bodyPr/>
                    <a:lstStyle/>
                    <a:p>
                      <a:pPr algn="ctr"/>
                      <a:r>
                        <a:rPr lang="en-US" sz="1800" b="1" dirty="0">
                          <a:gradFill>
                            <a:gsLst>
                              <a:gs pos="1765">
                                <a:schemeClr val="tx1"/>
                              </a:gs>
                              <a:gs pos="39000">
                                <a:schemeClr val="tx1"/>
                              </a:gs>
                            </a:gsLst>
                            <a:lin ang="5400000" scaled="0"/>
                          </a:gradFill>
                          <a:latin typeface="Segoe UI Semibold" panose="020B0702040204020203" pitchFamily="34" charset="0"/>
                          <a:cs typeface="Segoe UI Semibold" panose="020B0702040204020203" pitchFamily="34" charset="0"/>
                        </a:rPr>
                        <a:t>1</a:t>
                      </a:r>
                    </a:p>
                  </a:txBody>
                  <a:tcPr marL="182880" marR="182880" marT="146304" marB="146304" anchor="ctr">
                    <a:solidFill>
                      <a:schemeClr val="accent4">
                        <a:alpha val="50000"/>
                      </a:schemeClr>
                    </a:solidFill>
                  </a:tcPr>
                </a:tc>
                <a:extLst>
                  <a:ext uri="{0D108BD9-81ED-4DB2-BD59-A6C34878D82A}">
                    <a16:rowId xmlns:a16="http://schemas.microsoft.com/office/drawing/2014/main" val="830362787"/>
                  </a:ext>
                </a:extLst>
              </a:tr>
              <a:tr h="647303">
                <a:tc>
                  <a:txBody>
                    <a:bodyPr/>
                    <a:lstStyle/>
                    <a:p>
                      <a:pPr algn="l"/>
                      <a:r>
                        <a:rPr lang="en-US" sz="1800" b="1" dirty="0" err="1">
                          <a:gradFill>
                            <a:gsLst>
                              <a:gs pos="1765">
                                <a:schemeClr val="tx1"/>
                              </a:gs>
                              <a:gs pos="39000">
                                <a:schemeClr val="tx1"/>
                              </a:gs>
                            </a:gsLst>
                            <a:lin ang="5400000" scaled="0"/>
                          </a:gradFill>
                        </a:rPr>
                        <a:t>HighPerformance</a:t>
                      </a:r>
                      <a:endParaRPr lang="en-US" sz="1800" b="1" dirty="0">
                        <a:gradFill>
                          <a:gsLst>
                            <a:gs pos="1765">
                              <a:schemeClr val="tx1"/>
                            </a:gs>
                            <a:gs pos="39000">
                              <a:schemeClr val="tx1"/>
                            </a:gs>
                          </a:gsLst>
                          <a:lin ang="5400000" scaled="0"/>
                        </a:gradFill>
                      </a:endParaRPr>
                    </a:p>
                  </a:txBody>
                  <a:tcPr marL="182880" marR="182880" marT="146304" marB="146304" anchor="ctr">
                    <a:solidFill>
                      <a:schemeClr val="accent4">
                        <a:alpha val="20000"/>
                      </a:schemeClr>
                    </a:solidFill>
                  </a:tcPr>
                </a:tc>
                <a:tc>
                  <a:txBody>
                    <a:bodyPr/>
                    <a:lstStyle/>
                    <a:p>
                      <a:pPr algn="ctr"/>
                      <a:r>
                        <a:rPr lang="en-US" sz="1800" b="1" dirty="0">
                          <a:gradFill>
                            <a:gsLst>
                              <a:gs pos="1765">
                                <a:schemeClr val="tx1"/>
                              </a:gs>
                              <a:gs pos="39000">
                                <a:schemeClr val="tx1"/>
                              </a:gs>
                            </a:gsLst>
                            <a:lin ang="5400000" scaled="0"/>
                          </a:gradFill>
                          <a:latin typeface="Segoe UI Semibold" panose="020B0702040204020203" pitchFamily="34" charset="0"/>
                          <a:cs typeface="Segoe UI Semibold" panose="020B0702040204020203" pitchFamily="34" charset="0"/>
                        </a:rPr>
                        <a:t>2</a:t>
                      </a:r>
                    </a:p>
                  </a:txBody>
                  <a:tcPr marL="182880" marR="182880" marT="146304" marB="146304" anchor="ctr">
                    <a:solidFill>
                      <a:schemeClr val="accent4">
                        <a:alpha val="20000"/>
                      </a:schemeClr>
                    </a:solidFill>
                  </a:tcPr>
                </a:tc>
                <a:extLst>
                  <a:ext uri="{0D108BD9-81ED-4DB2-BD59-A6C34878D82A}">
                    <a16:rowId xmlns:a16="http://schemas.microsoft.com/office/drawing/2014/main" val="1006168500"/>
                  </a:ext>
                </a:extLst>
              </a:tr>
              <a:tr h="647303">
                <a:tc>
                  <a:txBody>
                    <a:bodyPr/>
                    <a:lstStyle/>
                    <a:p>
                      <a:pPr algn="l"/>
                      <a:r>
                        <a:rPr lang="en-US" sz="1800" b="1" dirty="0" err="1">
                          <a:gradFill>
                            <a:gsLst>
                              <a:gs pos="1765">
                                <a:schemeClr val="tx1"/>
                              </a:gs>
                              <a:gs pos="39000">
                                <a:schemeClr val="tx1"/>
                              </a:gs>
                            </a:gsLst>
                            <a:lin ang="5400000" scaled="0"/>
                          </a:gradFill>
                        </a:rPr>
                        <a:t>UltraPerformance</a:t>
                      </a:r>
                      <a:endParaRPr lang="en-US" sz="1800" b="1" dirty="0">
                        <a:gradFill>
                          <a:gsLst>
                            <a:gs pos="1765">
                              <a:schemeClr val="tx1"/>
                            </a:gs>
                            <a:gs pos="39000">
                              <a:schemeClr val="tx1"/>
                            </a:gs>
                          </a:gsLst>
                          <a:lin ang="5400000" scaled="0"/>
                        </a:gradFill>
                      </a:endParaRPr>
                    </a:p>
                  </a:txBody>
                  <a:tcPr marL="182880" marR="182880" marT="146304" marB="146304" anchor="ctr">
                    <a:solidFill>
                      <a:schemeClr val="accent4">
                        <a:alpha val="50000"/>
                      </a:schemeClr>
                    </a:solidFill>
                  </a:tcPr>
                </a:tc>
                <a:tc>
                  <a:txBody>
                    <a:bodyPr/>
                    <a:lstStyle/>
                    <a:p>
                      <a:pPr algn="ctr"/>
                      <a:r>
                        <a:rPr lang="en-US" sz="1800" b="1" dirty="0">
                          <a:gradFill>
                            <a:gsLst>
                              <a:gs pos="1765">
                                <a:schemeClr val="tx1"/>
                              </a:gs>
                              <a:gs pos="39000">
                                <a:schemeClr val="tx1"/>
                              </a:gs>
                            </a:gsLst>
                            <a:lin ang="5400000" scaled="0"/>
                          </a:gradFill>
                          <a:latin typeface="Segoe UI Semibold" panose="020B0702040204020203" pitchFamily="34" charset="0"/>
                          <a:cs typeface="Segoe UI Semibold" panose="020B0702040204020203" pitchFamily="34" charset="0"/>
                        </a:rPr>
                        <a:t>10</a:t>
                      </a:r>
                    </a:p>
                  </a:txBody>
                  <a:tcPr marL="182880" marR="182880" marT="146304" marB="146304" anchor="ctr">
                    <a:solidFill>
                      <a:schemeClr val="accent4">
                        <a:alpha val="50000"/>
                      </a:schemeClr>
                    </a:solidFill>
                  </a:tcPr>
                </a:tc>
                <a:extLst>
                  <a:ext uri="{0D108BD9-81ED-4DB2-BD59-A6C34878D82A}">
                    <a16:rowId xmlns:a16="http://schemas.microsoft.com/office/drawing/2014/main" val="2386659216"/>
                  </a:ext>
                </a:extLst>
              </a:tr>
            </a:tbl>
          </a:graphicData>
        </a:graphic>
      </p:graphicFrame>
      <p:cxnSp>
        <p:nvCxnSpPr>
          <p:cNvPr id="6" name="Straight Connector 5"/>
          <p:cNvCxnSpPr/>
          <p:nvPr/>
        </p:nvCxnSpPr>
        <p:spPr>
          <a:xfrm>
            <a:off x="0" y="1144408"/>
            <a:ext cx="12463462" cy="0"/>
          </a:xfrm>
          <a:prstGeom prst="line">
            <a:avLst/>
          </a:prstGeom>
          <a:ln>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6506195"/>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p:cNvSpPr>
          <p:nvPr/>
        </p:nvSpPr>
        <p:spPr>
          <a:xfrm>
            <a:off x="274320" y="296897"/>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102" normalizeH="0" baseline="0" noProof="0" dirty="0">
              <a:ln w="3175">
                <a:noFill/>
              </a:ln>
              <a:solidFill>
                <a:schemeClr val="tx1"/>
              </a:solidFill>
              <a:effectLst/>
              <a:uLnTx/>
              <a:uFillTx/>
              <a:latin typeface="Segoe UI Light"/>
              <a:ea typeface="+mn-ea"/>
              <a:cs typeface="Segoe UI" pitchFamily="34" charset="0"/>
            </a:endParaRPr>
          </a:p>
        </p:txBody>
      </p:sp>
      <p:sp>
        <p:nvSpPr>
          <p:cNvPr id="335" name="Title 1"/>
          <p:cNvSpPr txBox="1">
            <a:spLocks/>
          </p:cNvSpPr>
          <p:nvPr/>
        </p:nvSpPr>
        <p:spPr>
          <a:xfrm>
            <a:off x="547715" y="271362"/>
            <a:ext cx="11887878" cy="917575"/>
          </a:xfrm>
          <a:prstGeom prst="rect">
            <a:avLst/>
          </a:prstGeom>
        </p:spPr>
        <p:txBody>
          <a:bodyPr>
            <a:norm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endParaRPr kumimoji="0" lang="en-US" sz="4488"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endParaRPr>
          </a:p>
        </p:txBody>
      </p:sp>
      <p:sp>
        <p:nvSpPr>
          <p:cNvPr id="4" name="Title 3"/>
          <p:cNvSpPr>
            <a:spLocks noGrp="1"/>
          </p:cNvSpPr>
          <p:nvPr>
            <p:ph type="title"/>
          </p:nvPr>
        </p:nvSpPr>
        <p:spPr/>
        <p:txBody>
          <a:bodyPr/>
          <a:lstStyle/>
          <a:p>
            <a:r>
              <a:rPr lang="en-US" dirty="0"/>
              <a:t>Operational Insights- ExpressRoute </a:t>
            </a:r>
            <a:br>
              <a:rPr lang="en-US" dirty="0"/>
            </a:br>
            <a:endParaRPr lang="en-US" dirty="0"/>
          </a:p>
        </p:txBody>
      </p:sp>
      <p:sp>
        <p:nvSpPr>
          <p:cNvPr id="2" name="Text Placeholder 1"/>
          <p:cNvSpPr>
            <a:spLocks noGrp="1"/>
          </p:cNvSpPr>
          <p:nvPr>
            <p:ph type="body" sz="quarter" idx="10"/>
          </p:nvPr>
        </p:nvSpPr>
        <p:spPr>
          <a:xfrm>
            <a:off x="274638" y="1212850"/>
            <a:ext cx="3874591" cy="5561012"/>
          </a:xfrm>
        </p:spPr>
        <p:txBody>
          <a:bodyPr>
            <a:normAutofit fontScale="70000" lnSpcReduction="20000"/>
          </a:bodyPr>
          <a:lstStyle/>
          <a:p>
            <a:r>
              <a:rPr lang="en-US" dirty="0"/>
              <a:t>Diagnose connectivity issues </a:t>
            </a:r>
          </a:p>
          <a:p>
            <a:pPr lvl="1"/>
            <a:endParaRPr lang="en-US" dirty="0"/>
          </a:p>
          <a:p>
            <a:r>
              <a:rPr lang="en-US" dirty="0"/>
              <a:t>Do I have layer 2 connectivity?</a:t>
            </a:r>
          </a:p>
          <a:p>
            <a:pPr lvl="1"/>
            <a:r>
              <a:rPr lang="en-US" sz="2600" dirty="0"/>
              <a:t>ARP tables</a:t>
            </a:r>
          </a:p>
          <a:p>
            <a:pPr lvl="1"/>
            <a:endParaRPr lang="en-US" dirty="0"/>
          </a:p>
          <a:p>
            <a:r>
              <a:rPr lang="en-US" dirty="0"/>
              <a:t>Is my routing configuration setup?</a:t>
            </a:r>
          </a:p>
          <a:p>
            <a:pPr lvl="1"/>
            <a:r>
              <a:rPr lang="en-US" sz="2600" dirty="0"/>
              <a:t>Route summary</a:t>
            </a:r>
          </a:p>
          <a:p>
            <a:pPr lvl="1"/>
            <a:endParaRPr lang="en-US" dirty="0"/>
          </a:p>
          <a:p>
            <a:r>
              <a:rPr lang="en-US" dirty="0"/>
              <a:t>Am I advertising and receiving the right prefix lists?</a:t>
            </a:r>
          </a:p>
          <a:p>
            <a:pPr lvl="1"/>
            <a:r>
              <a:rPr lang="en-US" sz="2600" dirty="0"/>
              <a:t>Route tables</a:t>
            </a:r>
          </a:p>
          <a:p>
            <a:pPr lvl="1"/>
            <a:endParaRPr lang="en-US" dirty="0"/>
          </a:p>
          <a:p>
            <a:r>
              <a:rPr lang="en-US" dirty="0"/>
              <a:t>Is data flowing?</a:t>
            </a:r>
          </a:p>
          <a:p>
            <a:pPr lvl="1"/>
            <a:r>
              <a:rPr lang="en-US" sz="2600" dirty="0"/>
              <a:t>Data transfer</a:t>
            </a:r>
          </a:p>
        </p:txBody>
      </p:sp>
      <p:pic>
        <p:nvPicPr>
          <p:cNvPr id="15" name="Picture 14" descr="image00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3419" y="1820862"/>
            <a:ext cx="3412018" cy="4038600"/>
          </a:xfrm>
          <a:prstGeom prst="rect">
            <a:avLst/>
          </a:prstGeom>
          <a:noFill/>
          <a:ln>
            <a:solidFill>
              <a:schemeClr val="bg1">
                <a:lumMod val="75000"/>
              </a:schemeClr>
            </a:solidFill>
          </a:ln>
          <a:extLst/>
        </p:spPr>
      </p:pic>
      <p:pic>
        <p:nvPicPr>
          <p:cNvPr id="16" name="Picture 15" descr="image00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60837" y="1820862"/>
            <a:ext cx="2691596" cy="1583298"/>
          </a:xfrm>
          <a:prstGeom prst="rect">
            <a:avLst/>
          </a:prstGeom>
          <a:noFill/>
          <a:ln>
            <a:solidFill>
              <a:schemeClr val="bg1">
                <a:lumMod val="75000"/>
              </a:schemeClr>
            </a:solidFill>
          </a:ln>
          <a:extLst/>
        </p:spPr>
      </p:pic>
      <p:pic>
        <p:nvPicPr>
          <p:cNvPr id="17" name="Picture 16" descr="image003"/>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0837" y="3759169"/>
            <a:ext cx="2691596" cy="2100293"/>
          </a:xfrm>
          <a:prstGeom prst="rect">
            <a:avLst/>
          </a:prstGeom>
          <a:noFill/>
          <a:ln>
            <a:solidFill>
              <a:schemeClr val="bg1">
                <a:lumMod val="75000"/>
              </a:schemeClr>
            </a:solidFill>
          </a:ln>
          <a:extLst/>
        </p:spPr>
      </p:pic>
      <p:pic>
        <p:nvPicPr>
          <p:cNvPr id="14" name="Picture 13" descr="image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11542" y="1820862"/>
            <a:ext cx="1452341" cy="403860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8" name="Text Placeholder 3"/>
          <p:cNvSpPr txBox="1">
            <a:spLocks/>
          </p:cNvSpPr>
          <p:nvPr/>
        </p:nvSpPr>
        <p:spPr>
          <a:xfrm>
            <a:off x="10448" y="1329053"/>
            <a:ext cx="4104787" cy="5555201"/>
          </a:xfrm>
          <a:prstGeom prst="rect">
            <a:avLst/>
          </a:prstGeom>
        </p:spPr>
        <p:txBody>
          <a:bodyPr>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1" indent="0" algn="l" defTabSz="932742" rtl="0" eaLnBrk="1" fontAlgn="auto" latinLnBrk="0" hangingPunct="1">
              <a:lnSpc>
                <a:spcPct val="90000"/>
              </a:lnSpc>
              <a:spcBef>
                <a:spcPct val="20000"/>
              </a:spcBef>
              <a:spcAft>
                <a:spcPts val="0"/>
              </a:spcAft>
              <a:buClrTx/>
              <a:buSzPct val="90000"/>
              <a:buFont typeface="Arial" pitchFamily="34" charset="0"/>
              <a:buNone/>
              <a:tabLst/>
              <a:defRPr/>
            </a:pPr>
            <a:endParaRPr kumimoji="0" lang="en-GB" sz="2400"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endParaRPr>
          </a:p>
        </p:txBody>
      </p:sp>
    </p:spTree>
    <p:extLst>
      <p:ext uri="{BB962C8B-B14F-4D97-AF65-F5344CB8AC3E}">
        <p14:creationId xmlns:p14="http://schemas.microsoft.com/office/powerpoint/2010/main" val="1849438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for Office 365 and CRM Online</a:t>
            </a:r>
          </a:p>
        </p:txBody>
      </p:sp>
      <p:sp>
        <p:nvSpPr>
          <p:cNvPr id="3" name="Text Placeholder 2"/>
          <p:cNvSpPr>
            <a:spLocks noGrp="1"/>
          </p:cNvSpPr>
          <p:nvPr>
            <p:ph type="body" sz="quarter" idx="10"/>
          </p:nvPr>
        </p:nvSpPr>
        <p:spPr>
          <a:xfrm>
            <a:off x="274638" y="1212850"/>
            <a:ext cx="11887200" cy="5332412"/>
          </a:xfrm>
        </p:spPr>
        <p:txBody>
          <a:bodyPr>
            <a:normAutofit/>
          </a:bodyPr>
          <a:lstStyle/>
          <a:p>
            <a:r>
              <a:rPr lang="en-US" sz="3600" dirty="0"/>
              <a:t>ExpressRoute for Azure recommended for all enterprises</a:t>
            </a:r>
          </a:p>
          <a:p>
            <a:pPr lvl="1"/>
            <a:endParaRPr lang="en-US" sz="1800" dirty="0"/>
          </a:p>
          <a:p>
            <a:pPr lvl="0"/>
            <a:r>
              <a:rPr lang="en-US" sz="3600" dirty="0"/>
              <a:t>SaaS services like Office 365 designed for the Internet</a:t>
            </a:r>
          </a:p>
          <a:p>
            <a:pPr lvl="1"/>
            <a:endParaRPr lang="en-US" sz="1800" dirty="0"/>
          </a:p>
          <a:p>
            <a:r>
              <a:rPr lang="en-US" sz="3600" dirty="0"/>
              <a:t>ExpressRoute for Office 365 only recommended in specific scenarios</a:t>
            </a:r>
          </a:p>
          <a:p>
            <a:pPr lvl="1"/>
            <a:endParaRPr lang="en-US" sz="1800" dirty="0">
              <a:solidFill>
                <a:schemeClr val="tx1"/>
              </a:solidFill>
              <a:latin typeface="+mj-lt"/>
            </a:endParaRPr>
          </a:p>
          <a:p>
            <a:pPr lvl="1"/>
            <a:r>
              <a:rPr lang="en-US" sz="2400" dirty="0">
                <a:solidFill>
                  <a:schemeClr val="tx1"/>
                </a:solidFill>
                <a:latin typeface="+mj-lt"/>
              </a:rPr>
              <a:t>Regulatory requirements that mandate a direct network connection</a:t>
            </a:r>
          </a:p>
          <a:p>
            <a:pPr lvl="1"/>
            <a:endParaRPr lang="en-US" sz="2400" dirty="0">
              <a:solidFill>
                <a:schemeClr val="tx1"/>
              </a:solidFill>
              <a:latin typeface="+mj-lt"/>
            </a:endParaRPr>
          </a:p>
          <a:p>
            <a:pPr lvl="1"/>
            <a:r>
              <a:rPr lang="en-US" sz="2400" dirty="0">
                <a:solidFill>
                  <a:schemeClr val="tx1"/>
                </a:solidFill>
                <a:latin typeface="+mj-lt"/>
              </a:rPr>
              <a:t>Following a customer network assessment for Skype for Business that uncovers network deficiencies that ExpressRoute can address.</a:t>
            </a:r>
            <a:r>
              <a:rPr lang="en-US" sz="1800" dirty="0">
                <a:solidFill>
                  <a:schemeClr val="tx1"/>
                </a:solidFill>
                <a:latin typeface="+mj-lt"/>
              </a:rPr>
              <a:t>  </a:t>
            </a:r>
          </a:p>
        </p:txBody>
      </p:sp>
    </p:spTree>
    <p:extLst>
      <p:ext uri="{BB962C8B-B14F-4D97-AF65-F5344CB8AC3E}">
        <p14:creationId xmlns:p14="http://schemas.microsoft.com/office/powerpoint/2010/main" val="1095174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What does the guidance mean to you?</a:t>
            </a:r>
          </a:p>
        </p:txBody>
      </p:sp>
      <p:sp>
        <p:nvSpPr>
          <p:cNvPr id="2" name="Text Placeholder 1"/>
          <p:cNvSpPr>
            <a:spLocks noGrp="1"/>
          </p:cNvSpPr>
          <p:nvPr>
            <p:ph type="body" sz="quarter" idx="10"/>
          </p:nvPr>
        </p:nvSpPr>
        <p:spPr>
          <a:xfrm>
            <a:off x="350838" y="1974848"/>
            <a:ext cx="5486399" cy="4265614"/>
          </a:xfrm>
        </p:spPr>
        <p:txBody>
          <a:bodyPr>
            <a:normAutofit/>
          </a:bodyPr>
          <a:lstStyle/>
          <a:p>
            <a:r>
              <a:rPr lang="en-US" dirty="0"/>
              <a:t>Existing customers</a:t>
            </a:r>
          </a:p>
          <a:p>
            <a:pPr lvl="1"/>
            <a:r>
              <a:rPr lang="en-US" dirty="0"/>
              <a:t>ExpressRoute for Office 365 and CRM Online will be supported fully with no service interruption</a:t>
            </a:r>
          </a:p>
          <a:p>
            <a:pPr lvl="1"/>
            <a:endParaRPr lang="en-US" dirty="0"/>
          </a:p>
          <a:p>
            <a:r>
              <a:rPr lang="en-US" dirty="0"/>
              <a:t>New customers</a:t>
            </a:r>
          </a:p>
          <a:p>
            <a:pPr lvl="1"/>
            <a:r>
              <a:rPr lang="en-US" dirty="0"/>
              <a:t>Your Microsoft account team will guide you through the qualification process and assist with deployments as necessary</a:t>
            </a:r>
          </a:p>
        </p:txBody>
      </p:sp>
      <p:sp>
        <p:nvSpPr>
          <p:cNvPr id="4" name="Text Placeholder 3"/>
          <p:cNvSpPr>
            <a:spLocks noGrp="1"/>
          </p:cNvSpPr>
          <p:nvPr>
            <p:ph type="body" sz="quarter" idx="11"/>
          </p:nvPr>
        </p:nvSpPr>
        <p:spPr>
          <a:xfrm>
            <a:off x="6675439" y="1212848"/>
            <a:ext cx="5486399" cy="5332413"/>
          </a:xfrm>
        </p:spPr>
        <p:txBody>
          <a:bodyPr>
            <a:normAutofit/>
          </a:bodyPr>
          <a:lstStyle/>
          <a:p>
            <a:r>
              <a:rPr lang="en-US" dirty="0"/>
              <a:t>Network assessment</a:t>
            </a:r>
          </a:p>
          <a:p>
            <a:pPr lvl="1"/>
            <a:r>
              <a:rPr lang="en-US" dirty="0"/>
              <a:t>Use a Microsoft partner or Microsoft Consulting Services or Microsoft Premier Field Engineering</a:t>
            </a:r>
          </a:p>
          <a:p>
            <a:pPr lvl="1"/>
            <a:endParaRPr lang="en-US" dirty="0"/>
          </a:p>
          <a:p>
            <a:pPr lvl="1"/>
            <a:r>
              <a:rPr lang="en-US" dirty="0"/>
              <a:t>Use the report to improve the network for Skype for Business connectivity</a:t>
            </a:r>
          </a:p>
          <a:p>
            <a:pPr lvl="1"/>
            <a:endParaRPr lang="en-US" dirty="0"/>
          </a:p>
          <a:p>
            <a:pPr lvl="1"/>
            <a:r>
              <a:rPr lang="en-US" dirty="0"/>
              <a:t>ExpressRoute may be recommended</a:t>
            </a:r>
          </a:p>
          <a:p>
            <a:pPr lvl="1"/>
            <a:endParaRPr lang="en-US" dirty="0"/>
          </a:p>
          <a:p>
            <a:r>
              <a:rPr lang="en-US" dirty="0"/>
              <a:t>Additional technical resources </a:t>
            </a:r>
          </a:p>
          <a:p>
            <a:pPr lvl="1"/>
            <a:r>
              <a:rPr lang="en-US" dirty="0">
                <a:hlinkClick r:id="rId2"/>
              </a:rPr>
              <a:t>http://aka.ms/ExpressRouteOffice36</a:t>
            </a:r>
            <a:endParaRPr lang="en-US" dirty="0"/>
          </a:p>
          <a:p>
            <a:pPr lvl="1"/>
            <a:r>
              <a:rPr lang="en-US" dirty="0"/>
              <a:t>Office 365 guidance and detail on Office 365 networking and security</a:t>
            </a:r>
          </a:p>
        </p:txBody>
      </p:sp>
    </p:spTree>
    <p:extLst>
      <p:ext uri="{BB962C8B-B14F-4D97-AF65-F5344CB8AC3E}">
        <p14:creationId xmlns:p14="http://schemas.microsoft.com/office/powerpoint/2010/main" val="671375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365 connectivity planning checklist</a:t>
            </a:r>
          </a:p>
        </p:txBody>
      </p:sp>
      <p:sp>
        <p:nvSpPr>
          <p:cNvPr id="3" name="Text Placeholder 2"/>
          <p:cNvSpPr>
            <a:spLocks noGrp="1"/>
          </p:cNvSpPr>
          <p:nvPr>
            <p:ph type="body" sz="quarter" idx="10"/>
          </p:nvPr>
        </p:nvSpPr>
        <p:spPr>
          <a:xfrm>
            <a:off x="274638" y="1212850"/>
            <a:ext cx="11887200" cy="5256212"/>
          </a:xfrm>
        </p:spPr>
        <p:txBody>
          <a:bodyPr>
            <a:normAutofit fontScale="92500" lnSpcReduction="10000"/>
          </a:bodyPr>
          <a:lstStyle/>
          <a:p>
            <a:r>
              <a:rPr lang="en-US" dirty="0"/>
              <a:t>Internet Connectivity</a:t>
            </a:r>
          </a:p>
          <a:p>
            <a:pPr lvl="1"/>
            <a:r>
              <a:rPr lang="en-US" dirty="0"/>
              <a:t>Required to access static content and some scenarios. </a:t>
            </a:r>
          </a:p>
          <a:p>
            <a:pPr lvl="1"/>
            <a:r>
              <a:rPr lang="en-US" dirty="0"/>
              <a:t>Check aggregate route advertisements to your ISP</a:t>
            </a:r>
          </a:p>
          <a:p>
            <a:pPr lvl="1"/>
            <a:r>
              <a:rPr lang="en-US" dirty="0"/>
              <a:t>Firewall / proxy configurations</a:t>
            </a:r>
          </a:p>
          <a:p>
            <a:pPr lvl="1"/>
            <a:endParaRPr lang="en-US" dirty="0"/>
          </a:p>
          <a:p>
            <a:r>
              <a:rPr lang="en-US" dirty="0"/>
              <a:t>ExpressRoute configuration</a:t>
            </a:r>
          </a:p>
          <a:p>
            <a:pPr lvl="1"/>
            <a:r>
              <a:rPr lang="en-US" dirty="0"/>
              <a:t>Specific prefix advertisement to Microsoft</a:t>
            </a:r>
          </a:p>
          <a:p>
            <a:pPr lvl="1"/>
            <a:r>
              <a:rPr lang="en-US" dirty="0"/>
              <a:t>Route propagation into the WAN</a:t>
            </a:r>
          </a:p>
          <a:p>
            <a:pPr lvl="1"/>
            <a:r>
              <a:rPr lang="en-US" dirty="0"/>
              <a:t>Avoid static prefix filters</a:t>
            </a:r>
          </a:p>
          <a:p>
            <a:pPr lvl="1"/>
            <a:r>
              <a:rPr lang="en-US" dirty="0" err="1"/>
              <a:t>QoS</a:t>
            </a:r>
            <a:r>
              <a:rPr lang="en-US" dirty="0"/>
              <a:t> – DSCP markings are preserved and queued appropriately through the WAN</a:t>
            </a:r>
          </a:p>
          <a:p>
            <a:pPr lvl="1"/>
            <a:endParaRPr lang="en-US" dirty="0"/>
          </a:p>
          <a:p>
            <a:r>
              <a:rPr lang="en-US" dirty="0"/>
              <a:t>Hybrid connectivity scenarios</a:t>
            </a:r>
          </a:p>
          <a:p>
            <a:pPr lvl="1"/>
            <a:r>
              <a:rPr lang="en-US" dirty="0"/>
              <a:t>Necessary on-premises resources are accessible form Microsoft through the selected path</a:t>
            </a:r>
          </a:p>
          <a:p>
            <a:pPr lvl="1"/>
            <a:r>
              <a:rPr lang="en-US" dirty="0"/>
              <a:t>Ensure path symmetry if </a:t>
            </a:r>
            <a:r>
              <a:rPr lang="en-US" dirty="0" err="1"/>
              <a:t>statefull</a:t>
            </a:r>
            <a:r>
              <a:rPr lang="en-US" dirty="0"/>
              <a:t> appliances are in the path</a:t>
            </a:r>
          </a:p>
        </p:txBody>
      </p:sp>
    </p:spTree>
    <p:extLst>
      <p:ext uri="{BB962C8B-B14F-4D97-AF65-F5344CB8AC3E}">
        <p14:creationId xmlns:p14="http://schemas.microsoft.com/office/powerpoint/2010/main" val="3276450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Useful Links</a:t>
            </a:r>
          </a:p>
        </p:txBody>
      </p:sp>
      <p:sp>
        <p:nvSpPr>
          <p:cNvPr id="3" name="Content Placeholder 2"/>
          <p:cNvSpPr>
            <a:spLocks noGrp="1"/>
          </p:cNvSpPr>
          <p:nvPr>
            <p:ph type="body" sz="quarter" idx="10"/>
          </p:nvPr>
        </p:nvSpPr>
        <p:spPr>
          <a:xfrm>
            <a:off x="274638" y="1212850"/>
            <a:ext cx="11887200" cy="5713412"/>
          </a:xfrm>
        </p:spPr>
        <p:txBody>
          <a:bodyPr>
            <a:normAutofit fontScale="62500" lnSpcReduction="20000"/>
          </a:bodyPr>
          <a:lstStyle/>
          <a:p>
            <a:r>
              <a:rPr lang="en-US" dirty="0"/>
              <a:t>ExpressRoute for Office 365</a:t>
            </a:r>
          </a:p>
          <a:p>
            <a:pPr lvl="1"/>
            <a:r>
              <a:rPr lang="en-US" dirty="0">
                <a:hlinkClick r:id="rId3"/>
              </a:rPr>
              <a:t>https://aka.ms/expressrouteoffice365</a:t>
            </a:r>
            <a:r>
              <a:rPr lang="en-US" dirty="0"/>
              <a:t> </a:t>
            </a:r>
          </a:p>
          <a:p>
            <a:pPr lvl="1"/>
            <a:endParaRPr lang="en-US" dirty="0"/>
          </a:p>
          <a:p>
            <a:r>
              <a:rPr lang="en-US" dirty="0"/>
              <a:t>ExpressRoute Microsoft internal sales guidance</a:t>
            </a:r>
          </a:p>
          <a:p>
            <a:pPr lvl="1"/>
            <a:r>
              <a:rPr lang="en-US" dirty="0">
                <a:hlinkClick r:id="rId4"/>
              </a:rPr>
              <a:t>http://aka.ms/erguidance</a:t>
            </a:r>
            <a:r>
              <a:rPr lang="en-US" dirty="0"/>
              <a:t> </a:t>
            </a:r>
          </a:p>
          <a:p>
            <a:pPr lvl="1"/>
            <a:endParaRPr lang="en-US" dirty="0"/>
          </a:p>
          <a:p>
            <a:r>
              <a:rPr lang="en-US" dirty="0"/>
              <a:t>ExpressRoute implementation guide (detail of this talk)</a:t>
            </a:r>
          </a:p>
          <a:p>
            <a:pPr lvl="1"/>
            <a:r>
              <a:rPr lang="en-US" dirty="0">
                <a:hlinkClick r:id="rId5"/>
              </a:rPr>
              <a:t>http://aka.ms/eroimplementation</a:t>
            </a:r>
            <a:r>
              <a:rPr lang="en-US" dirty="0"/>
              <a:t> </a:t>
            </a:r>
          </a:p>
          <a:p>
            <a:pPr lvl="1"/>
            <a:endParaRPr lang="en-US" dirty="0"/>
          </a:p>
          <a:p>
            <a:r>
              <a:rPr lang="en-US" dirty="0"/>
              <a:t>Office 365 endpoints</a:t>
            </a:r>
          </a:p>
          <a:p>
            <a:pPr lvl="1"/>
            <a:r>
              <a:rPr lang="en-US" dirty="0">
                <a:hlinkClick r:id="rId6"/>
              </a:rPr>
              <a:t>https://aka.ms/o365endpoints</a:t>
            </a:r>
            <a:r>
              <a:rPr lang="en-US" dirty="0"/>
              <a:t> </a:t>
            </a:r>
          </a:p>
          <a:p>
            <a:pPr lvl="1"/>
            <a:endParaRPr lang="en-US" dirty="0"/>
          </a:p>
          <a:p>
            <a:r>
              <a:rPr lang="en-US" dirty="0"/>
              <a:t>Routing with ExpressRoute and Office 365 (Includes what’s inbound)</a:t>
            </a:r>
          </a:p>
          <a:p>
            <a:pPr lvl="1"/>
            <a:r>
              <a:rPr lang="en-US" dirty="0">
                <a:hlinkClick r:id="rId7"/>
              </a:rPr>
              <a:t>https://aka.ms/erorouting</a:t>
            </a:r>
            <a:r>
              <a:rPr lang="en-US" dirty="0"/>
              <a:t> </a:t>
            </a:r>
          </a:p>
          <a:p>
            <a:pPr lvl="1"/>
            <a:endParaRPr lang="en-US" dirty="0"/>
          </a:p>
          <a:p>
            <a:r>
              <a:rPr lang="en-US" dirty="0"/>
              <a:t>Office 365 Network Connectivity</a:t>
            </a:r>
          </a:p>
          <a:p>
            <a:pPr lvl="1"/>
            <a:r>
              <a:rPr lang="en-US" dirty="0">
                <a:hlinkClick r:id="rId8"/>
              </a:rPr>
              <a:t>https://support.office.com/en-us/article/Network-connectivity-to-Office-365-64b420ef-0218-48f6-8a34-74bb27633b10</a:t>
            </a:r>
            <a:r>
              <a:rPr lang="en-US" dirty="0"/>
              <a:t>  </a:t>
            </a:r>
          </a:p>
          <a:p>
            <a:pPr lvl="1"/>
            <a:endParaRPr lang="en-US" dirty="0"/>
          </a:p>
          <a:p>
            <a:r>
              <a:rPr lang="en-US" dirty="0"/>
              <a:t>ExpressRoute on Office Onramp</a:t>
            </a:r>
          </a:p>
          <a:p>
            <a:pPr lvl="1"/>
            <a:r>
              <a:rPr lang="en-US" dirty="0">
                <a:hlinkClick r:id="rId9"/>
              </a:rPr>
              <a:t>https://microsoft.sharepoint.com/sites/Infopedia_G03/officeonramp/SitePages/Office365Services.aspx#expressroute</a:t>
            </a:r>
            <a:r>
              <a:rPr lang="en-US" dirty="0"/>
              <a:t> </a:t>
            </a:r>
          </a:p>
          <a:p>
            <a:pPr lvl="1"/>
            <a:endParaRPr lang="en-US" dirty="0"/>
          </a:p>
          <a:p>
            <a:r>
              <a:rPr lang="en-US" dirty="0"/>
              <a:t>ExpressRoute overview Wiki page</a:t>
            </a:r>
          </a:p>
          <a:p>
            <a:pPr lvl="1"/>
            <a:r>
              <a:rPr lang="en-US" dirty="0">
                <a:hlinkClick r:id="rId10"/>
              </a:rPr>
              <a:t>https://microsoft.sharepoint.com/teams/OfficeOnRamp/wiki/Pages/Azure-ExpressRoute-for-Office-365-Overview.aspx</a:t>
            </a:r>
            <a:r>
              <a:rPr lang="en-US" dirty="0"/>
              <a:t> </a:t>
            </a:r>
          </a:p>
        </p:txBody>
      </p:sp>
    </p:spTree>
    <p:extLst>
      <p:ext uri="{BB962C8B-B14F-4D97-AF65-F5344CB8AC3E}">
        <p14:creationId xmlns:p14="http://schemas.microsoft.com/office/powerpoint/2010/main" val="2510167681"/>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00" dirty="0"/>
              <a:t>ExpressRoute</a:t>
            </a:r>
          </a:p>
        </p:txBody>
      </p:sp>
      <p:sp>
        <p:nvSpPr>
          <p:cNvPr id="4" name="Text Placeholder 3"/>
          <p:cNvSpPr>
            <a:spLocks noGrp="1"/>
          </p:cNvSpPr>
          <p:nvPr>
            <p:ph type="body" sz="quarter" idx="10"/>
          </p:nvPr>
        </p:nvSpPr>
        <p:spPr>
          <a:xfrm>
            <a:off x="274638" y="1212850"/>
            <a:ext cx="5105399" cy="5022914"/>
          </a:xfrm>
        </p:spPr>
        <p:txBody>
          <a:bodyPr wrap="square">
            <a:spAutoFit/>
          </a:bodyPr>
          <a:lstStyle/>
          <a:p>
            <a:r>
              <a:rPr lang="en-US" sz="2400" dirty="0"/>
              <a:t>Growing ExpressRoute ecosystem</a:t>
            </a:r>
          </a:p>
          <a:p>
            <a:endParaRPr lang="en-US" sz="2400" dirty="0"/>
          </a:p>
          <a:p>
            <a:r>
              <a:rPr lang="en-US" sz="2400" dirty="0"/>
              <a:t>Higher availability and performance, better telemetry and troubleshooting tools</a:t>
            </a:r>
          </a:p>
          <a:p>
            <a:endParaRPr lang="en-US" sz="2400" dirty="0"/>
          </a:p>
          <a:p>
            <a:r>
              <a:rPr lang="en-US" sz="2400" dirty="0"/>
              <a:t>More features means more flexible deployment, which demands careful network design and planning</a:t>
            </a:r>
          </a:p>
          <a:p>
            <a:endParaRPr lang="en-US" sz="2400" dirty="0"/>
          </a:p>
          <a:p>
            <a:r>
              <a:rPr lang="en-US" sz="2400" dirty="0"/>
              <a:t>Follow Office 365 guidance on ExpressRoute implementation</a:t>
            </a:r>
          </a:p>
          <a:p>
            <a:pPr algn="ctr"/>
            <a:r>
              <a:rPr lang="en-US" sz="2400" dirty="0">
                <a:hlinkClick r:id="rId2"/>
              </a:rPr>
              <a:t>http://aka.ms/ero365</a:t>
            </a:r>
            <a:r>
              <a:rPr lang="en-US" sz="2400" dirty="0"/>
              <a:t> </a:t>
            </a:r>
          </a:p>
        </p:txBody>
      </p:sp>
      <p:pic>
        <p:nvPicPr>
          <p:cNvPr id="2" name="Picture 1"/>
          <p:cNvPicPr>
            <a:picLocks noChangeAspect="1"/>
          </p:cNvPicPr>
          <p:nvPr/>
        </p:nvPicPr>
        <p:blipFill>
          <a:blip r:embed="rId3"/>
          <a:stretch>
            <a:fillRect/>
          </a:stretch>
        </p:blipFill>
        <p:spPr>
          <a:xfrm>
            <a:off x="4999037" y="144462"/>
            <a:ext cx="3048609" cy="1786402"/>
          </a:xfrm>
          <a:prstGeom prst="rect">
            <a:avLst/>
          </a:prstGeom>
        </p:spPr>
      </p:pic>
      <p:pic>
        <p:nvPicPr>
          <p:cNvPr id="84" name="Picture 83"/>
          <p:cNvPicPr>
            <a:picLocks noChangeAspect="1"/>
          </p:cNvPicPr>
          <p:nvPr/>
        </p:nvPicPr>
        <p:blipFill>
          <a:blip r:embed="rId4"/>
          <a:stretch>
            <a:fillRect/>
          </a:stretch>
        </p:blipFill>
        <p:spPr>
          <a:xfrm>
            <a:off x="8123016" y="-236538"/>
            <a:ext cx="4313459" cy="2323770"/>
          </a:xfrm>
          <a:prstGeom prst="rect">
            <a:avLst/>
          </a:prstGeom>
        </p:spPr>
      </p:pic>
      <p:pic>
        <p:nvPicPr>
          <p:cNvPr id="85" name="Picture 84"/>
          <p:cNvPicPr>
            <a:picLocks noChangeAspect="1"/>
          </p:cNvPicPr>
          <p:nvPr/>
        </p:nvPicPr>
        <p:blipFill>
          <a:blip r:embed="rId5"/>
          <a:stretch>
            <a:fillRect/>
          </a:stretch>
        </p:blipFill>
        <p:spPr>
          <a:xfrm>
            <a:off x="5303837" y="2354262"/>
            <a:ext cx="3397600" cy="1716845"/>
          </a:xfrm>
          <a:prstGeom prst="rect">
            <a:avLst/>
          </a:prstGeom>
        </p:spPr>
      </p:pic>
      <p:pic>
        <p:nvPicPr>
          <p:cNvPr id="86" name="Picture 85"/>
          <p:cNvPicPr>
            <a:picLocks noChangeAspect="1"/>
          </p:cNvPicPr>
          <p:nvPr/>
        </p:nvPicPr>
        <p:blipFill>
          <a:blip r:embed="rId6"/>
          <a:stretch>
            <a:fillRect/>
          </a:stretch>
        </p:blipFill>
        <p:spPr>
          <a:xfrm>
            <a:off x="8885237" y="2210729"/>
            <a:ext cx="3353463" cy="2962933"/>
          </a:xfrm>
          <a:prstGeom prst="rect">
            <a:avLst/>
          </a:prstGeom>
        </p:spPr>
      </p:pic>
      <p:pic>
        <p:nvPicPr>
          <p:cNvPr id="87" name="Picture 86"/>
          <p:cNvPicPr>
            <a:picLocks noChangeAspect="1"/>
          </p:cNvPicPr>
          <p:nvPr/>
        </p:nvPicPr>
        <p:blipFill>
          <a:blip r:embed="rId7"/>
          <a:stretch>
            <a:fillRect/>
          </a:stretch>
        </p:blipFill>
        <p:spPr>
          <a:xfrm>
            <a:off x="4999037" y="5263409"/>
            <a:ext cx="7132638" cy="1731116"/>
          </a:xfrm>
          <a:prstGeom prst="rect">
            <a:avLst/>
          </a:prstGeom>
        </p:spPr>
      </p:pic>
    </p:spTree>
    <p:extLst>
      <p:ext uri="{BB962C8B-B14F-4D97-AF65-F5344CB8AC3E}">
        <p14:creationId xmlns:p14="http://schemas.microsoft.com/office/powerpoint/2010/main" val="3479571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Rounded Rectangle 266"/>
          <p:cNvSpPr/>
          <p:nvPr/>
        </p:nvSpPr>
        <p:spPr bwMode="auto">
          <a:xfrm>
            <a:off x="6946358" y="713790"/>
            <a:ext cx="5288416" cy="6092303"/>
          </a:xfrm>
          <a:prstGeom prst="roundRect">
            <a:avLst>
              <a:gd name="adj" fmla="val 1554"/>
            </a:avLst>
          </a:prstGeom>
          <a:solidFill>
            <a:schemeClr val="accent6"/>
          </a:solidFill>
          <a:ln>
            <a:solidFill>
              <a:schemeClr val="tx2">
                <a:lumMod val="60000"/>
                <a:lumOff val="4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srgbClr val="FFFFFF"/>
              </a:solidFill>
              <a:effectLst/>
              <a:uLnTx/>
              <a:uFillTx/>
            </a:endParaRPr>
          </a:p>
        </p:txBody>
      </p:sp>
      <p:sp>
        <p:nvSpPr>
          <p:cNvPr id="43" name="TextBox 49"/>
          <p:cNvSpPr txBox="1">
            <a:spLocks noChangeArrowheads="1"/>
          </p:cNvSpPr>
          <p:nvPr/>
        </p:nvSpPr>
        <p:spPr bwMode="auto">
          <a:xfrm>
            <a:off x="6911341" y="6761794"/>
            <a:ext cx="5323434" cy="20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700" b="0" i="0" u="none" strike="noStrike" kern="0" cap="none" spc="0" normalizeH="0" baseline="0" noProof="0" dirty="0">
                <a:ln>
                  <a:noFill/>
                </a:ln>
                <a:solidFill>
                  <a:srgbClr val="FFFFFF"/>
                </a:solidFill>
                <a:effectLst/>
                <a:uLnTx/>
                <a:uFillTx/>
                <a:latin typeface="Segoe UI Light"/>
                <a:cs typeface="Segoe UI" panose="020B0502040204020203" pitchFamily="34" charset="0"/>
              </a:rPr>
              <a:t>* Not meant to be a comprehensive list of all services, for a complete list please visit azure.microsoft.com </a:t>
            </a:r>
          </a:p>
        </p:txBody>
      </p:sp>
      <p:grpSp>
        <p:nvGrpSpPr>
          <p:cNvPr id="308" name="Group 307"/>
          <p:cNvGrpSpPr/>
          <p:nvPr/>
        </p:nvGrpSpPr>
        <p:grpSpPr>
          <a:xfrm>
            <a:off x="7024212" y="4103328"/>
            <a:ext cx="2533045" cy="2603454"/>
            <a:chOff x="7024314" y="4071015"/>
            <a:chExt cx="2533368" cy="2603786"/>
          </a:xfrm>
        </p:grpSpPr>
        <p:sp>
          <p:nvSpPr>
            <p:cNvPr id="271" name="Rounded Rectangle 270"/>
            <p:cNvSpPr/>
            <p:nvPr/>
          </p:nvSpPr>
          <p:spPr bwMode="auto">
            <a:xfrm>
              <a:off x="7028329" y="4094579"/>
              <a:ext cx="2529353" cy="2580222"/>
            </a:xfrm>
            <a:prstGeom prst="roundRect">
              <a:avLst>
                <a:gd name="adj" fmla="val 1554"/>
              </a:avLst>
            </a:prstGeom>
            <a:solidFill>
              <a:schemeClr val="tx1"/>
            </a:solidFill>
            <a:ln>
              <a:solidFill>
                <a:schemeClr val="tx2">
                  <a:lumMod val="60000"/>
                  <a:lumOff val="4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srgbClr val="FFFFFF"/>
                </a:solidFill>
                <a:effectLst/>
                <a:uLnTx/>
                <a:uFillTx/>
              </a:endParaRPr>
            </a:p>
          </p:txBody>
        </p:sp>
        <p:sp>
          <p:nvSpPr>
            <p:cNvPr id="237" name="TextBox 33"/>
            <p:cNvSpPr txBox="1">
              <a:spLocks noChangeArrowheads="1"/>
            </p:cNvSpPr>
            <p:nvPr/>
          </p:nvSpPr>
          <p:spPr bwMode="auto">
            <a:xfrm>
              <a:off x="7024314" y="4071015"/>
              <a:ext cx="17002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dirty="0">
                  <a:ln>
                    <a:noFill/>
                  </a:ln>
                  <a:solidFill>
                    <a:srgbClr val="FFFFFF"/>
                  </a:solidFill>
                  <a:effectLst/>
                  <a:uLnTx/>
                  <a:uFillTx/>
                  <a:latin typeface="Segoe UI"/>
                  <a:cs typeface="Segoe UI" panose="020B0502040204020203" pitchFamily="34" charset="0"/>
                </a:rPr>
                <a:t>APP SERVICES</a:t>
              </a:r>
            </a:p>
          </p:txBody>
        </p:sp>
      </p:grpSp>
      <p:grpSp>
        <p:nvGrpSpPr>
          <p:cNvPr id="304" name="Group 303"/>
          <p:cNvGrpSpPr/>
          <p:nvPr/>
        </p:nvGrpSpPr>
        <p:grpSpPr>
          <a:xfrm>
            <a:off x="7024211" y="819102"/>
            <a:ext cx="5141330" cy="1079722"/>
            <a:chOff x="7024314" y="786369"/>
            <a:chExt cx="5141986" cy="1079860"/>
          </a:xfrm>
        </p:grpSpPr>
        <p:sp>
          <p:nvSpPr>
            <p:cNvPr id="272" name="Rounded Rectangle 271"/>
            <p:cNvSpPr/>
            <p:nvPr/>
          </p:nvSpPr>
          <p:spPr bwMode="auto">
            <a:xfrm>
              <a:off x="7039733" y="793483"/>
              <a:ext cx="5126567" cy="1072746"/>
            </a:xfrm>
            <a:prstGeom prst="roundRect">
              <a:avLst>
                <a:gd name="adj" fmla="val 4598"/>
              </a:avLst>
            </a:prstGeom>
            <a:solidFill>
              <a:schemeClr val="tx1"/>
            </a:solidFill>
            <a:ln>
              <a:solidFill>
                <a:schemeClr val="tx2">
                  <a:lumMod val="60000"/>
                  <a:lumOff val="4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srgbClr val="FFFFFF"/>
                </a:solidFill>
                <a:effectLst/>
                <a:uLnTx/>
                <a:uFillTx/>
              </a:endParaRPr>
            </a:p>
          </p:txBody>
        </p:sp>
        <p:sp>
          <p:nvSpPr>
            <p:cNvPr id="220" name="TextBox 12"/>
            <p:cNvSpPr txBox="1">
              <a:spLocks noChangeArrowheads="1"/>
            </p:cNvSpPr>
            <p:nvPr/>
          </p:nvSpPr>
          <p:spPr bwMode="auto">
            <a:xfrm>
              <a:off x="7024314" y="786369"/>
              <a:ext cx="331739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rPr>
                <a:t>NETWORKING &amp; AUTOMATION SERVICES</a:t>
              </a:r>
            </a:p>
          </p:txBody>
        </p:sp>
      </p:grpSp>
      <p:grpSp>
        <p:nvGrpSpPr>
          <p:cNvPr id="306" name="Group 305"/>
          <p:cNvGrpSpPr/>
          <p:nvPr/>
        </p:nvGrpSpPr>
        <p:grpSpPr>
          <a:xfrm>
            <a:off x="7024211" y="1948115"/>
            <a:ext cx="2537044" cy="2143216"/>
            <a:chOff x="7024314" y="1915526"/>
            <a:chExt cx="2537368" cy="2143490"/>
          </a:xfrm>
        </p:grpSpPr>
        <p:sp>
          <p:nvSpPr>
            <p:cNvPr id="270" name="Rounded Rectangle 269"/>
            <p:cNvSpPr/>
            <p:nvPr/>
          </p:nvSpPr>
          <p:spPr bwMode="auto">
            <a:xfrm>
              <a:off x="7039734" y="1915526"/>
              <a:ext cx="2521948" cy="2143490"/>
            </a:xfrm>
            <a:prstGeom prst="roundRect">
              <a:avLst>
                <a:gd name="adj" fmla="val 1554"/>
              </a:avLst>
            </a:prstGeom>
            <a:solidFill>
              <a:schemeClr val="tx1"/>
            </a:solidFill>
            <a:ln>
              <a:solidFill>
                <a:schemeClr val="tx2">
                  <a:lumMod val="60000"/>
                  <a:lumOff val="4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srgbClr val="FFFFFF"/>
                </a:solidFill>
                <a:effectLst/>
                <a:uLnTx/>
                <a:uFillTx/>
              </a:endParaRPr>
            </a:p>
          </p:txBody>
        </p:sp>
        <p:sp>
          <p:nvSpPr>
            <p:cNvPr id="203" name="TextBox 33"/>
            <p:cNvSpPr txBox="1">
              <a:spLocks noChangeArrowheads="1"/>
            </p:cNvSpPr>
            <p:nvPr/>
          </p:nvSpPr>
          <p:spPr bwMode="auto">
            <a:xfrm>
              <a:off x="7024314" y="1926093"/>
              <a:ext cx="17002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dirty="0">
                  <a:ln>
                    <a:noFill/>
                  </a:ln>
                  <a:solidFill>
                    <a:srgbClr val="FFFFFF"/>
                  </a:solidFill>
                  <a:effectLst/>
                  <a:uLnTx/>
                  <a:uFillTx/>
                  <a:latin typeface="Segoe UI"/>
                  <a:cs typeface="Segoe UI" panose="020B0502040204020203" pitchFamily="34" charset="0"/>
                </a:rPr>
                <a:t>COMPUTE SERVICES</a:t>
              </a:r>
            </a:p>
          </p:txBody>
        </p:sp>
      </p:grpSp>
      <p:grpSp>
        <p:nvGrpSpPr>
          <p:cNvPr id="307" name="Group 306"/>
          <p:cNvGrpSpPr/>
          <p:nvPr/>
        </p:nvGrpSpPr>
        <p:grpSpPr>
          <a:xfrm>
            <a:off x="9605930" y="1917468"/>
            <a:ext cx="2559613" cy="4789314"/>
            <a:chOff x="9606361" y="1884875"/>
            <a:chExt cx="2559940" cy="4789925"/>
          </a:xfrm>
        </p:grpSpPr>
        <p:sp>
          <p:nvSpPr>
            <p:cNvPr id="273" name="Rounded Rectangle 272"/>
            <p:cNvSpPr/>
            <p:nvPr/>
          </p:nvSpPr>
          <p:spPr bwMode="auto">
            <a:xfrm>
              <a:off x="9606361" y="1919933"/>
              <a:ext cx="2559940" cy="4754867"/>
            </a:xfrm>
            <a:prstGeom prst="roundRect">
              <a:avLst>
                <a:gd name="adj" fmla="val 1554"/>
              </a:avLst>
            </a:prstGeom>
            <a:solidFill>
              <a:schemeClr val="tx1"/>
            </a:solidFill>
            <a:ln>
              <a:solidFill>
                <a:schemeClr val="tx2">
                  <a:lumMod val="60000"/>
                  <a:lumOff val="4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srgbClr val="FFFFFF"/>
                </a:solidFill>
                <a:effectLst/>
                <a:uLnTx/>
                <a:uFillTx/>
              </a:endParaRPr>
            </a:p>
          </p:txBody>
        </p:sp>
        <p:sp>
          <p:nvSpPr>
            <p:cNvPr id="225" name="TextBox 12"/>
            <p:cNvSpPr txBox="1">
              <a:spLocks noChangeArrowheads="1"/>
            </p:cNvSpPr>
            <p:nvPr/>
          </p:nvSpPr>
          <p:spPr bwMode="auto">
            <a:xfrm>
              <a:off x="9623263" y="1884875"/>
              <a:ext cx="121818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dirty="0">
                  <a:ln>
                    <a:noFill/>
                  </a:ln>
                  <a:solidFill>
                    <a:srgbClr val="FFFFFF"/>
                  </a:solidFill>
                  <a:effectLst/>
                  <a:uLnTx/>
                  <a:uFillTx/>
                  <a:latin typeface="Segoe UI"/>
                  <a:cs typeface="Segoe UI" panose="020B0502040204020203" pitchFamily="34" charset="0"/>
                </a:rPr>
                <a:t>DATA SERVICES</a:t>
              </a:r>
            </a:p>
          </p:txBody>
        </p:sp>
      </p:grpSp>
      <p:sp>
        <p:nvSpPr>
          <p:cNvPr id="2" name="Title 1"/>
          <p:cNvSpPr>
            <a:spLocks noGrp="1"/>
          </p:cNvSpPr>
          <p:nvPr>
            <p:ph type="title"/>
          </p:nvPr>
        </p:nvSpPr>
        <p:spPr/>
        <p:txBody>
          <a:bodyPr/>
          <a:lstStyle/>
          <a:p>
            <a:r>
              <a:rPr lang="en-US" sz="5399" dirty="0">
                <a:solidFill>
                  <a:schemeClr val="bg1"/>
                </a:solidFill>
              </a:rPr>
              <a:t>Hybrid Cloud is …</a:t>
            </a:r>
          </a:p>
        </p:txBody>
      </p:sp>
      <p:sp>
        <p:nvSpPr>
          <p:cNvPr id="245" name="Content Placeholder 244"/>
          <p:cNvSpPr>
            <a:spLocks noGrp="1"/>
          </p:cNvSpPr>
          <p:nvPr>
            <p:ph sz="quarter" idx="4294967295"/>
          </p:nvPr>
        </p:nvSpPr>
        <p:spPr>
          <a:xfrm>
            <a:off x="0" y="1233488"/>
            <a:ext cx="6107113" cy="1089025"/>
          </a:xfrm>
        </p:spPr>
        <p:txBody>
          <a:bodyPr/>
          <a:lstStyle/>
          <a:p>
            <a:pPr marL="0" indent="0">
              <a:buNone/>
            </a:pPr>
            <a:r>
              <a:rPr lang="en-US" sz="1800" dirty="0">
                <a:solidFill>
                  <a:schemeClr val="bg1"/>
                </a:solidFill>
              </a:rPr>
              <a:t>Networking, compute, storage, app services, automation, disaster recover, dev, test, and so forth</a:t>
            </a:r>
          </a:p>
          <a:p>
            <a:pPr marL="0" indent="0" algn="r">
              <a:buNone/>
            </a:pPr>
            <a:r>
              <a:rPr lang="en-US" sz="2000" dirty="0">
                <a:solidFill>
                  <a:schemeClr val="bg1"/>
                </a:solidFill>
              </a:rPr>
              <a:t>… </a:t>
            </a:r>
            <a:r>
              <a:rPr lang="en-US" sz="2400" b="1" i="1" dirty="0">
                <a:solidFill>
                  <a:schemeClr val="bg1"/>
                </a:solidFill>
              </a:rPr>
              <a:t>as a SERVICE</a:t>
            </a:r>
            <a:endParaRPr lang="en-US" sz="2000" b="1" i="1" dirty="0">
              <a:solidFill>
                <a:schemeClr val="bg1"/>
              </a:solidFill>
            </a:endParaRPr>
          </a:p>
        </p:txBody>
      </p:sp>
      <p:grpSp>
        <p:nvGrpSpPr>
          <p:cNvPr id="12" name="Group 11"/>
          <p:cNvGrpSpPr/>
          <p:nvPr/>
        </p:nvGrpSpPr>
        <p:grpSpPr>
          <a:xfrm>
            <a:off x="349087" y="2140582"/>
            <a:ext cx="4032827" cy="4411203"/>
            <a:chOff x="348337" y="2140408"/>
            <a:chExt cx="4033342" cy="4411766"/>
          </a:xfrm>
        </p:grpSpPr>
        <p:sp>
          <p:nvSpPr>
            <p:cNvPr id="4" name="Rounded Rectangle 3"/>
            <p:cNvSpPr/>
            <p:nvPr/>
          </p:nvSpPr>
          <p:spPr bwMode="auto">
            <a:xfrm>
              <a:off x="348337" y="2432634"/>
              <a:ext cx="4033342" cy="4119540"/>
            </a:xfrm>
            <a:prstGeom prst="roundRect">
              <a:avLst>
                <a:gd name="adj" fmla="val 3025"/>
              </a:avLst>
            </a:prstGeom>
            <a:solidFill>
              <a:schemeClr val="accent2">
                <a:lumMod val="75000"/>
              </a:schemeClr>
            </a:solidFill>
            <a:ln>
              <a:solidFill>
                <a:schemeClr val="bg2">
                  <a:lumMod val="5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endParaRPr>
            </a:p>
          </p:txBody>
        </p:sp>
        <p:sp>
          <p:nvSpPr>
            <p:cNvPr id="5" name="TextBox 4"/>
            <p:cNvSpPr txBox="1"/>
            <p:nvPr/>
          </p:nvSpPr>
          <p:spPr>
            <a:xfrm>
              <a:off x="1043569" y="2140408"/>
              <a:ext cx="30077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nSpc>
                  <a:spcPct val="100000"/>
                </a:lnSpc>
                <a:spcBef>
                  <a:spcPct val="0"/>
                </a:spcBef>
                <a:buFontTx/>
                <a:buNone/>
                <a:defRPr sz="1400" b="1">
                  <a:solidFill>
                    <a:srgbClr val="00B0F0"/>
                  </a:solidFill>
                  <a:latin typeface="Segoe UI" panose="020B0502040204020203" pitchFamily="34" charset="0"/>
                  <a:cs typeface="Segoe UI" panose="020B0502040204020203" pitchFamily="34" charset="0"/>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rPr>
                <a:t>On Premises Private Cloud</a:t>
              </a:r>
            </a:p>
          </p:txBody>
        </p:sp>
      </p:grpSp>
      <p:grpSp>
        <p:nvGrpSpPr>
          <p:cNvPr id="87" name="Group 86"/>
          <p:cNvGrpSpPr/>
          <p:nvPr/>
        </p:nvGrpSpPr>
        <p:grpSpPr>
          <a:xfrm>
            <a:off x="1690120" y="2528740"/>
            <a:ext cx="2825664" cy="258128"/>
            <a:chOff x="1240568" y="2051029"/>
            <a:chExt cx="2826025" cy="258161"/>
          </a:xfrm>
        </p:grpSpPr>
        <p:pic>
          <p:nvPicPr>
            <p:cNvPr id="9" name="Picture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66526" y="2051029"/>
              <a:ext cx="286129" cy="25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3038427" y="2056999"/>
              <a:ext cx="1028166"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FFFFFF"/>
                  </a:solidFill>
                  <a:effectLst/>
                  <a:uLnTx/>
                  <a:uFillTx/>
                  <a:cs typeface="Segoe UI" panose="020B0502040204020203" pitchFamily="34" charset="0"/>
                </a:rPr>
                <a:t>Automation</a:t>
              </a:r>
            </a:p>
          </p:txBody>
        </p:sp>
        <p:pic>
          <p:nvPicPr>
            <p:cNvPr id="66"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40568" y="2066806"/>
              <a:ext cx="266765" cy="226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66"/>
            <p:cNvSpPr txBox="1"/>
            <p:nvPr/>
          </p:nvSpPr>
          <p:spPr>
            <a:xfrm>
              <a:off x="1491636" y="2056999"/>
              <a:ext cx="1377600"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FFFFFF"/>
                  </a:solidFill>
                  <a:effectLst/>
                  <a:uLnTx/>
                  <a:uFillTx/>
                  <a:cs typeface="Segoe UI" panose="020B0502040204020203" pitchFamily="34" charset="0"/>
                </a:rPr>
                <a:t>Health</a:t>
              </a:r>
              <a:r>
                <a:rPr kumimoji="0" lang="en-US" sz="1000" b="0" i="0" u="none" strike="noStrike" kern="0" cap="none" spc="0" normalizeH="0" baseline="0" noProof="0" dirty="0">
                  <a:ln>
                    <a:noFill/>
                  </a:ln>
                  <a:solidFill>
                    <a:srgbClr val="FFFFFF"/>
                  </a:solidFill>
                  <a:effectLst/>
                  <a:uLnTx/>
                  <a:uFillTx/>
                </a:rPr>
                <a:t> </a:t>
              </a:r>
              <a:r>
                <a:rPr kumimoji="0" lang="en-US" sz="1000" b="0" i="0" u="none" strike="noStrike" kern="0" cap="none" spc="0" normalizeH="0" baseline="0" noProof="0" dirty="0">
                  <a:ln>
                    <a:noFill/>
                  </a:ln>
                  <a:solidFill>
                    <a:srgbClr val="FFFFFF"/>
                  </a:solidFill>
                  <a:effectLst/>
                  <a:uLnTx/>
                  <a:uFillTx/>
                  <a:cs typeface="Segoe UI" panose="020B0502040204020203" pitchFamily="34" charset="0"/>
                </a:rPr>
                <a:t>Monitoring</a:t>
              </a:r>
            </a:p>
          </p:txBody>
        </p:sp>
      </p:grpSp>
      <p:grpSp>
        <p:nvGrpSpPr>
          <p:cNvPr id="59" name="Group 58"/>
          <p:cNvGrpSpPr/>
          <p:nvPr/>
        </p:nvGrpSpPr>
        <p:grpSpPr>
          <a:xfrm>
            <a:off x="4383879" y="2897361"/>
            <a:ext cx="2561649" cy="1615793"/>
            <a:chOff x="4383644" y="3265036"/>
            <a:chExt cx="2561976" cy="1615999"/>
          </a:xfrm>
        </p:grpSpPr>
        <p:grpSp>
          <p:nvGrpSpPr>
            <p:cNvPr id="11" name="Group 10"/>
            <p:cNvGrpSpPr/>
            <p:nvPr/>
          </p:nvGrpSpPr>
          <p:grpSpPr>
            <a:xfrm>
              <a:off x="4383644" y="3265036"/>
              <a:ext cx="2561976" cy="563638"/>
              <a:chOff x="4383644" y="3265036"/>
              <a:chExt cx="2561976" cy="563638"/>
            </a:xfrm>
          </p:grpSpPr>
          <p:grpSp>
            <p:nvGrpSpPr>
              <p:cNvPr id="223" name="Group 222"/>
              <p:cNvGrpSpPr/>
              <p:nvPr/>
            </p:nvGrpSpPr>
            <p:grpSpPr>
              <a:xfrm>
                <a:off x="4393496" y="3265036"/>
                <a:ext cx="2552124" cy="525499"/>
                <a:chOff x="4229589" y="2465900"/>
                <a:chExt cx="2912561" cy="381265"/>
              </a:xfrm>
            </p:grpSpPr>
            <p:cxnSp>
              <p:nvCxnSpPr>
                <p:cNvPr id="115" name="Straight Arrow Connector 114"/>
                <p:cNvCxnSpPr/>
                <p:nvPr/>
              </p:nvCxnSpPr>
              <p:spPr>
                <a:xfrm flipV="1">
                  <a:off x="4229589" y="2465900"/>
                  <a:ext cx="2912561" cy="8788"/>
                </a:xfrm>
                <a:prstGeom prst="straightConnector1">
                  <a:avLst/>
                </a:prstGeom>
                <a:ln w="28575">
                  <a:solidFill>
                    <a:schemeClr val="tx2">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flipH="1" flipV="1">
                  <a:off x="4229591" y="2847163"/>
                  <a:ext cx="2912559" cy="2"/>
                </a:xfrm>
                <a:prstGeom prst="straightConnector1">
                  <a:avLst/>
                </a:prstGeom>
                <a:ln w="28575">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28" name="Rectangle 127"/>
              <p:cNvSpPr/>
              <p:nvPr/>
            </p:nvSpPr>
            <p:spPr>
              <a:xfrm>
                <a:off x="4383644" y="3293143"/>
                <a:ext cx="2529455" cy="535531"/>
              </a:xfrm>
              <a:prstGeom prst="rect">
                <a:avLst/>
              </a:prstGeom>
            </p:spPr>
            <p:txBody>
              <a:bodyPr wrap="square">
                <a:spAutoFit/>
              </a:bodyPr>
              <a:lstStyle/>
              <a:p>
                <a:pPr marL="0" marR="0" lvl="0" indent="0" algn="ctr" defTabSz="932052"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uLnTx/>
                    <a:uFillTx/>
                  </a:rPr>
                  <a:t>Site-to-site VPN</a:t>
                </a:r>
              </a:p>
              <a:p>
                <a:pPr marL="0" marR="0" lvl="0" indent="0" algn="ctr" defTabSz="932052"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uLnTx/>
                    <a:uFillTx/>
                  </a:rPr>
                  <a:t>Point-to-site VPN</a:t>
                </a:r>
              </a:p>
            </p:txBody>
          </p:sp>
        </p:grpSp>
        <p:sp>
          <p:nvSpPr>
            <p:cNvPr id="117" name="Can 116"/>
            <p:cNvSpPr/>
            <p:nvPr/>
          </p:nvSpPr>
          <p:spPr bwMode="auto">
            <a:xfrm rot="5400000">
              <a:off x="5535883" y="3483034"/>
              <a:ext cx="207506" cy="2498472"/>
            </a:xfrm>
            <a:prstGeom prst="can">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endParaRPr>
            </a:p>
          </p:txBody>
        </p:sp>
        <p:pic>
          <p:nvPicPr>
            <p:cNvPr id="62"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89724" y="4544789"/>
              <a:ext cx="284693" cy="33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6"/>
            <p:cNvSpPr txBox="1">
              <a:spLocks noChangeArrowheads="1"/>
            </p:cNvSpPr>
            <p:nvPr/>
          </p:nvSpPr>
          <p:spPr bwMode="auto">
            <a:xfrm>
              <a:off x="5247396" y="4589802"/>
              <a:ext cx="148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rPr>
                <a:t>ExpressRoute</a:t>
              </a:r>
            </a:p>
          </p:txBody>
        </p:sp>
      </p:grpSp>
      <p:grpSp>
        <p:nvGrpSpPr>
          <p:cNvPr id="21" name="Group 20"/>
          <p:cNvGrpSpPr/>
          <p:nvPr/>
        </p:nvGrpSpPr>
        <p:grpSpPr>
          <a:xfrm>
            <a:off x="7006203" y="2245053"/>
            <a:ext cx="2304418" cy="1790234"/>
            <a:chOff x="7006304" y="2116702"/>
            <a:chExt cx="2304712" cy="1790463"/>
          </a:xfrm>
        </p:grpSpPr>
        <p:pic>
          <p:nvPicPr>
            <p:cNvPr id="38"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12954" y="3072293"/>
              <a:ext cx="302509" cy="29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33"/>
            <p:cNvSpPr txBox="1">
              <a:spLocks noChangeArrowheads="1"/>
            </p:cNvSpPr>
            <p:nvPr/>
          </p:nvSpPr>
          <p:spPr bwMode="auto">
            <a:xfrm>
              <a:off x="7092609" y="3399334"/>
              <a:ext cx="54319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Azure Web Site</a:t>
              </a:r>
            </a:p>
          </p:txBody>
        </p:sp>
        <p:pic>
          <p:nvPicPr>
            <p:cNvPr id="44" name="Picture 2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972609" y="3072293"/>
              <a:ext cx="346924" cy="29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51"/>
            <p:cNvSpPr txBox="1">
              <a:spLocks noChangeArrowheads="1"/>
            </p:cNvSpPr>
            <p:nvPr/>
          </p:nvSpPr>
          <p:spPr bwMode="auto">
            <a:xfrm>
              <a:off x="7872777" y="3399334"/>
              <a:ext cx="546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web roles</a:t>
              </a:r>
            </a:p>
          </p:txBody>
        </p:sp>
        <p:pic>
          <p:nvPicPr>
            <p:cNvPr id="45" name="Picture 2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751010" y="3072293"/>
              <a:ext cx="347777" cy="29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53"/>
            <p:cNvSpPr txBox="1">
              <a:spLocks noChangeArrowheads="1"/>
            </p:cNvSpPr>
            <p:nvPr/>
          </p:nvSpPr>
          <p:spPr bwMode="auto">
            <a:xfrm>
              <a:off x="8613305" y="3399334"/>
              <a:ext cx="623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worker roles</a:t>
              </a:r>
            </a:p>
          </p:txBody>
        </p:sp>
        <p:sp>
          <p:nvSpPr>
            <p:cNvPr id="164" name="TextBox 19"/>
            <p:cNvSpPr txBox="1">
              <a:spLocks noChangeArrowheads="1"/>
            </p:cNvSpPr>
            <p:nvPr/>
          </p:nvSpPr>
          <p:spPr bwMode="auto">
            <a:xfrm>
              <a:off x="7006304" y="2483570"/>
              <a:ext cx="7158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Virtual Machines</a:t>
              </a:r>
            </a:p>
          </p:txBody>
        </p:sp>
        <p:pic>
          <p:nvPicPr>
            <p:cNvPr id="168" name="Picture 4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160215" y="2116702"/>
              <a:ext cx="407986" cy="32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 name="Picture 73"/>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051936" y="2127584"/>
              <a:ext cx="188270" cy="304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 name="TextBox 74"/>
            <p:cNvSpPr txBox="1">
              <a:spLocks noChangeArrowheads="1"/>
            </p:cNvSpPr>
            <p:nvPr/>
          </p:nvSpPr>
          <p:spPr bwMode="auto">
            <a:xfrm>
              <a:off x="7812697" y="2483570"/>
              <a:ext cx="66674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Azure Mobile Services</a:t>
              </a:r>
            </a:p>
          </p:txBody>
        </p:sp>
        <p:grpSp>
          <p:nvGrpSpPr>
            <p:cNvPr id="286" name="Group 285"/>
            <p:cNvGrpSpPr/>
            <p:nvPr/>
          </p:nvGrpSpPr>
          <p:grpSpPr>
            <a:xfrm>
              <a:off x="8703339" y="2161911"/>
              <a:ext cx="475240" cy="235538"/>
              <a:chOff x="8703339" y="2201666"/>
              <a:chExt cx="475240" cy="235538"/>
            </a:xfrm>
          </p:grpSpPr>
          <p:pic>
            <p:nvPicPr>
              <p:cNvPr id="239" name="Picture 1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703339" y="2201666"/>
                <a:ext cx="237712" cy="23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 name="Picture 1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950503" y="2205997"/>
                <a:ext cx="228076" cy="22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1" name="TextBox 35"/>
            <p:cNvSpPr txBox="1">
              <a:spLocks noChangeArrowheads="1"/>
            </p:cNvSpPr>
            <p:nvPr/>
          </p:nvSpPr>
          <p:spPr bwMode="auto">
            <a:xfrm>
              <a:off x="8538781" y="2483570"/>
              <a:ext cx="77223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TFS or </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VS Online + GIT</a:t>
              </a:r>
            </a:p>
          </p:txBody>
        </p:sp>
      </p:grpSp>
      <p:grpSp>
        <p:nvGrpSpPr>
          <p:cNvPr id="24" name="Group 23"/>
          <p:cNvGrpSpPr/>
          <p:nvPr/>
        </p:nvGrpSpPr>
        <p:grpSpPr>
          <a:xfrm>
            <a:off x="6996429" y="4394710"/>
            <a:ext cx="2325815" cy="2223754"/>
            <a:chOff x="6996527" y="4266635"/>
            <a:chExt cx="2326112" cy="2224038"/>
          </a:xfrm>
        </p:grpSpPr>
        <p:pic>
          <p:nvPicPr>
            <p:cNvPr id="56" name="Picture 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224847" y="4266635"/>
              <a:ext cx="278723" cy="27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19"/>
            <p:cNvSpPr txBox="1">
              <a:spLocks noChangeArrowheads="1"/>
            </p:cNvSpPr>
            <p:nvPr/>
          </p:nvSpPr>
          <p:spPr bwMode="auto">
            <a:xfrm>
              <a:off x="6996527" y="4578738"/>
              <a:ext cx="7353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Azure </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AD</a:t>
              </a:r>
            </a:p>
          </p:txBody>
        </p:sp>
        <p:pic>
          <p:nvPicPr>
            <p:cNvPr id="250" name="Picture 3"/>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082116" y="4286860"/>
              <a:ext cx="127911" cy="23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1" name="TextBox 30"/>
            <p:cNvSpPr txBox="1">
              <a:spLocks noChangeArrowheads="1"/>
            </p:cNvSpPr>
            <p:nvPr/>
          </p:nvSpPr>
          <p:spPr bwMode="auto">
            <a:xfrm>
              <a:off x="7669466" y="4578738"/>
              <a:ext cx="9532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Multi-Factor </a:t>
              </a:r>
              <a:r>
                <a:rPr kumimoji="0" lang="en-US" altLang="en-US" sz="900" b="0" i="0" u="none" strike="noStrike" kern="0" cap="none" spc="0" normalizeH="0" baseline="0" noProof="0" dirty="0" err="1">
                  <a:ln>
                    <a:noFill/>
                  </a:ln>
                  <a:solidFill>
                    <a:srgbClr val="FFFFFF"/>
                  </a:solidFill>
                  <a:effectLst/>
                  <a:uLnTx/>
                  <a:uFillTx/>
                  <a:latin typeface="Segoe UI Light"/>
                  <a:cs typeface="Segoe UI" panose="020B0502040204020203" pitchFamily="34" charset="0"/>
                </a:rPr>
                <a:t>Auth</a:t>
              </a:r>
              <a:endPar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endParaRPr>
            </a:p>
          </p:txBody>
        </p:sp>
        <p:pic>
          <p:nvPicPr>
            <p:cNvPr id="60" name="Picture 6"/>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798023" y="4267038"/>
              <a:ext cx="253750" cy="277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6"/>
            <p:cNvSpPr txBox="1">
              <a:spLocks noChangeArrowheads="1"/>
            </p:cNvSpPr>
            <p:nvPr/>
          </p:nvSpPr>
          <p:spPr bwMode="auto">
            <a:xfrm>
              <a:off x="8647802" y="4578738"/>
              <a:ext cx="5541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Azure Cache</a:t>
              </a:r>
            </a:p>
          </p:txBody>
        </p:sp>
        <p:cxnSp>
          <p:nvCxnSpPr>
            <p:cNvPr id="99" name="Straight Arrow Connector 98"/>
            <p:cNvCxnSpPr/>
            <p:nvPr/>
          </p:nvCxnSpPr>
          <p:spPr>
            <a:xfrm>
              <a:off x="7364208" y="5258216"/>
              <a:ext cx="0" cy="331788"/>
            </a:xfrm>
            <a:prstGeom prst="straightConnector1">
              <a:avLst/>
            </a:prstGeom>
            <a:ln>
              <a:solidFill>
                <a:schemeClr val="bg1">
                  <a:lumMod val="9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flipV="1">
              <a:off x="7364208" y="5258216"/>
              <a:ext cx="0" cy="331788"/>
            </a:xfrm>
            <a:prstGeom prst="straightConnector1">
              <a:avLst/>
            </a:prstGeom>
            <a:ln>
              <a:solidFill>
                <a:schemeClr val="bg1">
                  <a:lumMod val="95000"/>
                </a:schemeClr>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52" name="Picture 5"/>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270465" y="5028875"/>
              <a:ext cx="236659" cy="23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 name="TextBox 20"/>
            <p:cNvSpPr txBox="1">
              <a:spLocks noChangeArrowheads="1"/>
            </p:cNvSpPr>
            <p:nvPr/>
          </p:nvSpPr>
          <p:spPr bwMode="auto">
            <a:xfrm>
              <a:off x="7023074" y="5286165"/>
              <a:ext cx="6822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Access Control</a:t>
              </a:r>
            </a:p>
          </p:txBody>
        </p:sp>
        <p:pic>
          <p:nvPicPr>
            <p:cNvPr id="262" name="Picture 2"/>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8054317" y="5032917"/>
              <a:ext cx="232681" cy="22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 name="TextBox 38"/>
            <p:cNvSpPr txBox="1">
              <a:spLocks noChangeArrowheads="1"/>
            </p:cNvSpPr>
            <p:nvPr/>
          </p:nvSpPr>
          <p:spPr bwMode="auto">
            <a:xfrm>
              <a:off x="7808157" y="5286165"/>
              <a:ext cx="6758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BizTalk Services</a:t>
              </a:r>
            </a:p>
          </p:txBody>
        </p:sp>
        <p:pic>
          <p:nvPicPr>
            <p:cNvPr id="256" name="Picture 14"/>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8823762" y="5008854"/>
              <a:ext cx="251445" cy="27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0" name="TextBox 23"/>
            <p:cNvSpPr txBox="1">
              <a:spLocks noChangeArrowheads="1"/>
            </p:cNvSpPr>
            <p:nvPr/>
          </p:nvSpPr>
          <p:spPr bwMode="auto">
            <a:xfrm>
              <a:off x="8583764" y="5286165"/>
              <a:ext cx="6822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Media Services</a:t>
              </a:r>
            </a:p>
          </p:txBody>
        </p:sp>
        <p:pic>
          <p:nvPicPr>
            <p:cNvPr id="255" name="Picture 8"/>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7217948" y="5825995"/>
              <a:ext cx="292521" cy="33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1" name="TextBox 24"/>
            <p:cNvSpPr txBox="1">
              <a:spLocks noChangeArrowheads="1"/>
            </p:cNvSpPr>
            <p:nvPr/>
          </p:nvSpPr>
          <p:spPr bwMode="auto">
            <a:xfrm>
              <a:off x="7063146" y="6121341"/>
              <a:ext cx="6021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Service Bus</a:t>
              </a:r>
            </a:p>
          </p:txBody>
        </p:sp>
        <p:pic>
          <p:nvPicPr>
            <p:cNvPr id="247" name="Picture 13"/>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7995987" y="5848938"/>
              <a:ext cx="300169" cy="290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 name="TextBox 29"/>
            <p:cNvSpPr txBox="1">
              <a:spLocks noChangeArrowheads="1"/>
            </p:cNvSpPr>
            <p:nvPr/>
          </p:nvSpPr>
          <p:spPr bwMode="auto">
            <a:xfrm>
              <a:off x="7709142" y="6121341"/>
              <a:ext cx="8738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Notification Hub</a:t>
              </a:r>
            </a:p>
          </p:txBody>
        </p:sp>
        <p:sp>
          <p:nvSpPr>
            <p:cNvPr id="249" name="TextBox 39"/>
            <p:cNvSpPr txBox="1">
              <a:spLocks noChangeArrowheads="1"/>
            </p:cNvSpPr>
            <p:nvPr/>
          </p:nvSpPr>
          <p:spPr bwMode="auto">
            <a:xfrm>
              <a:off x="8527158" y="6121341"/>
              <a:ext cx="7954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Scheduler</a:t>
              </a:r>
            </a:p>
          </p:txBody>
        </p:sp>
        <p:pic>
          <p:nvPicPr>
            <p:cNvPr id="264" name="Picture 15"/>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8793933" y="5827907"/>
              <a:ext cx="261931" cy="33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Group 50"/>
          <p:cNvGrpSpPr/>
          <p:nvPr/>
        </p:nvGrpSpPr>
        <p:grpSpPr>
          <a:xfrm>
            <a:off x="335962" y="4158554"/>
            <a:ext cx="3654831" cy="1448830"/>
            <a:chOff x="335210" y="3438823"/>
            <a:chExt cx="3655298" cy="1449015"/>
          </a:xfrm>
        </p:grpSpPr>
        <p:grpSp>
          <p:nvGrpSpPr>
            <p:cNvPr id="299" name="Group 298"/>
            <p:cNvGrpSpPr/>
            <p:nvPr/>
          </p:nvGrpSpPr>
          <p:grpSpPr>
            <a:xfrm>
              <a:off x="1535934" y="3438823"/>
              <a:ext cx="2454574" cy="1449015"/>
              <a:chOff x="1666569" y="3282069"/>
              <a:chExt cx="2454574" cy="1449015"/>
            </a:xfrm>
          </p:grpSpPr>
          <p:pic>
            <p:nvPicPr>
              <p:cNvPr id="32" name="Picture 46"/>
              <p:cNvPicPr>
                <a:picLocks noChangeAspect="1"/>
              </p:cNvPicPr>
              <p:nvPr/>
            </p:nvPicPr>
            <p:blipFill>
              <a:blip r:embed="rId22">
                <a:grayscl/>
                <a:extLst>
                  <a:ext uri="{28A0092B-C50C-407E-A947-70E740481C1C}">
                    <a14:useLocalDpi xmlns:a14="http://schemas.microsoft.com/office/drawing/2010/main" val="0"/>
                  </a:ext>
                </a:extLst>
              </a:blip>
              <a:srcRect/>
              <a:stretch>
                <a:fillRect/>
              </a:stretch>
            </p:blipFill>
            <p:spPr bwMode="auto">
              <a:xfrm>
                <a:off x="1805360" y="3445730"/>
                <a:ext cx="347946" cy="3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46"/>
              <p:cNvPicPr>
                <a:picLocks noChangeAspect="1"/>
              </p:cNvPicPr>
              <p:nvPr/>
            </p:nvPicPr>
            <p:blipFill>
              <a:blip r:embed="rId22">
                <a:grayscl/>
                <a:extLst>
                  <a:ext uri="{28A0092B-C50C-407E-A947-70E740481C1C}">
                    <a14:useLocalDpi xmlns:a14="http://schemas.microsoft.com/office/drawing/2010/main" val="0"/>
                  </a:ext>
                </a:extLst>
              </a:blip>
              <a:srcRect/>
              <a:stretch>
                <a:fillRect/>
              </a:stretch>
            </p:blipFill>
            <p:spPr bwMode="auto">
              <a:xfrm>
                <a:off x="2454193" y="3443378"/>
                <a:ext cx="347946" cy="3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46"/>
              <p:cNvPicPr>
                <a:picLocks noChangeAspect="1"/>
              </p:cNvPicPr>
              <p:nvPr/>
            </p:nvPicPr>
            <p:blipFill>
              <a:blip r:embed="rId22">
                <a:grayscl/>
                <a:extLst>
                  <a:ext uri="{28A0092B-C50C-407E-A947-70E740481C1C}">
                    <a14:useLocalDpi xmlns:a14="http://schemas.microsoft.com/office/drawing/2010/main" val="0"/>
                  </a:ext>
                </a:extLst>
              </a:blip>
              <a:srcRect/>
              <a:stretch>
                <a:fillRect/>
              </a:stretch>
            </p:blipFill>
            <p:spPr bwMode="auto">
              <a:xfrm>
                <a:off x="3054473" y="3450699"/>
                <a:ext cx="347946" cy="3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6"/>
              <p:cNvPicPr>
                <a:picLocks noChangeAspect="1"/>
              </p:cNvPicPr>
              <p:nvPr/>
            </p:nvPicPr>
            <p:blipFill>
              <a:blip r:embed="rId22">
                <a:grayscl/>
                <a:extLst>
                  <a:ext uri="{28A0092B-C50C-407E-A947-70E740481C1C}">
                    <a14:useLocalDpi xmlns:a14="http://schemas.microsoft.com/office/drawing/2010/main" val="0"/>
                  </a:ext>
                </a:extLst>
              </a:blip>
              <a:srcRect/>
              <a:stretch>
                <a:fillRect/>
              </a:stretch>
            </p:blipFill>
            <p:spPr bwMode="auto">
              <a:xfrm>
                <a:off x="3692133" y="3442728"/>
                <a:ext cx="347946" cy="3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ounded Rectangle 35"/>
              <p:cNvSpPr/>
              <p:nvPr/>
            </p:nvSpPr>
            <p:spPr bwMode="auto">
              <a:xfrm>
                <a:off x="1667846" y="3282069"/>
                <a:ext cx="1188443" cy="1092478"/>
              </a:xfrm>
              <a:prstGeom prst="roundRect">
                <a:avLst>
                  <a:gd name="adj" fmla="val 6619"/>
                </a:avLst>
              </a:prstGeom>
              <a:noFill/>
              <a:ln>
                <a:solidFill>
                  <a:schemeClr val="bg2">
                    <a:lumMod val="5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 name="Rounded Rectangle 36"/>
              <p:cNvSpPr/>
              <p:nvPr/>
            </p:nvSpPr>
            <p:spPr bwMode="auto">
              <a:xfrm>
                <a:off x="2931424" y="3292724"/>
                <a:ext cx="1188443" cy="1092478"/>
              </a:xfrm>
              <a:prstGeom prst="roundRect">
                <a:avLst>
                  <a:gd name="adj" fmla="val 6619"/>
                </a:avLst>
              </a:prstGeom>
              <a:noFill/>
              <a:ln>
                <a:solidFill>
                  <a:schemeClr val="bg2">
                    <a:lumMod val="5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8" name="Rounded Rectangle 67"/>
              <p:cNvSpPr/>
              <p:nvPr/>
            </p:nvSpPr>
            <p:spPr bwMode="auto">
              <a:xfrm>
                <a:off x="1669122" y="4007440"/>
                <a:ext cx="1188443" cy="718416"/>
              </a:xfrm>
              <a:prstGeom prst="roundRect">
                <a:avLst>
                  <a:gd name="adj" fmla="val 6619"/>
                </a:avLst>
              </a:prstGeom>
              <a:noFill/>
              <a:ln>
                <a:solidFill>
                  <a:schemeClr val="bg2">
                    <a:lumMod val="5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pic>
            <p:nvPicPr>
              <p:cNvPr id="16" name="Picture 63"/>
              <p:cNvPicPr>
                <a:picLocks noChangeAspect="1"/>
              </p:cNvPicPr>
              <p:nvPr/>
            </p:nvPicPr>
            <p:blipFill>
              <a:blip r:embed="rId23">
                <a:grayscl/>
                <a:extLst>
                  <a:ext uri="{28A0092B-C50C-407E-A947-70E740481C1C}">
                    <a14:useLocalDpi xmlns:a14="http://schemas.microsoft.com/office/drawing/2010/main" val="0"/>
                  </a:ext>
                </a:extLst>
              </a:blip>
              <a:srcRect/>
              <a:stretch>
                <a:fillRect/>
              </a:stretch>
            </p:blipFill>
            <p:spPr bwMode="auto">
              <a:xfrm>
                <a:off x="2496254" y="4097370"/>
                <a:ext cx="202502" cy="2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3"/>
              <p:cNvPicPr>
                <a:picLocks noChangeAspect="1"/>
              </p:cNvPicPr>
              <p:nvPr/>
            </p:nvPicPr>
            <p:blipFill>
              <a:blip r:embed="rId23">
                <a:grayscl/>
                <a:extLst>
                  <a:ext uri="{28A0092B-C50C-407E-A947-70E740481C1C}">
                    <a14:useLocalDpi xmlns:a14="http://schemas.microsoft.com/office/drawing/2010/main" val="0"/>
                  </a:ext>
                </a:extLst>
              </a:blip>
              <a:srcRect/>
              <a:stretch>
                <a:fillRect/>
              </a:stretch>
            </p:blipFill>
            <p:spPr bwMode="auto">
              <a:xfrm>
                <a:off x="3066336" y="4097370"/>
                <a:ext cx="202502" cy="2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p:cNvPicPr>
                <a:picLocks noChangeAspect="1"/>
              </p:cNvPicPr>
              <p:nvPr/>
            </p:nvPicPr>
            <p:blipFill>
              <a:blip r:embed="rId23">
                <a:grayscl/>
                <a:extLst>
                  <a:ext uri="{28A0092B-C50C-407E-A947-70E740481C1C}">
                    <a14:useLocalDpi xmlns:a14="http://schemas.microsoft.com/office/drawing/2010/main" val="0"/>
                  </a:ext>
                </a:extLst>
              </a:blip>
              <a:srcRect/>
              <a:stretch>
                <a:fillRect/>
              </a:stretch>
            </p:blipFill>
            <p:spPr bwMode="auto">
              <a:xfrm>
                <a:off x="3737122" y="4097370"/>
                <a:ext cx="202502" cy="2513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71" name="Group 70"/>
              <p:cNvGrpSpPr/>
              <p:nvPr/>
            </p:nvGrpSpPr>
            <p:grpSpPr>
              <a:xfrm>
                <a:off x="1839721" y="4097372"/>
                <a:ext cx="530769" cy="251315"/>
                <a:chOff x="1201735" y="3909237"/>
                <a:chExt cx="859677" cy="407050"/>
              </a:xfrm>
            </p:grpSpPr>
            <p:pic>
              <p:nvPicPr>
                <p:cNvPr id="15" name="Picture 63"/>
                <p:cNvPicPr>
                  <a:picLocks noChangeAspect="1"/>
                </p:cNvPicPr>
                <p:nvPr/>
              </p:nvPicPr>
              <p:blipFill>
                <a:blip r:embed="rId23">
                  <a:grayscl/>
                  <a:extLst>
                    <a:ext uri="{28A0092B-C50C-407E-A947-70E740481C1C}">
                      <a14:useLocalDpi xmlns:a14="http://schemas.microsoft.com/office/drawing/2010/main" val="0"/>
                    </a:ext>
                  </a:extLst>
                </a:blip>
                <a:srcRect/>
                <a:stretch>
                  <a:fillRect/>
                </a:stretch>
              </p:blipFill>
              <p:spPr bwMode="auto">
                <a:xfrm>
                  <a:off x="1201735" y="3909240"/>
                  <a:ext cx="327989" cy="40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63"/>
                <p:cNvPicPr>
                  <a:picLocks noChangeAspect="1"/>
                </p:cNvPicPr>
                <p:nvPr/>
              </p:nvPicPr>
              <p:blipFill>
                <a:blip r:embed="rId23">
                  <a:grayscl/>
                  <a:extLst>
                    <a:ext uri="{28A0092B-C50C-407E-A947-70E740481C1C}">
                      <a14:useLocalDpi xmlns:a14="http://schemas.microsoft.com/office/drawing/2010/main" val="0"/>
                    </a:ext>
                  </a:extLst>
                </a:blip>
                <a:srcRect/>
                <a:stretch>
                  <a:fillRect/>
                </a:stretch>
              </p:blipFill>
              <p:spPr bwMode="auto">
                <a:xfrm>
                  <a:off x="1733423" y="3909237"/>
                  <a:ext cx="327989" cy="407048"/>
                </a:xfrm>
                <a:prstGeom prst="rect">
                  <a:avLst/>
                </a:prstGeom>
                <a:noFill/>
                <a:ln>
                  <a:noFill/>
                </a:ln>
              </p:spPr>
            </p:pic>
          </p:grpSp>
          <p:sp>
            <p:nvSpPr>
              <p:cNvPr id="72" name="TextBox 71"/>
              <p:cNvSpPr txBox="1"/>
              <p:nvPr/>
            </p:nvSpPr>
            <p:spPr>
              <a:xfrm>
                <a:off x="1761983" y="4491020"/>
                <a:ext cx="1069572" cy="230832"/>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cs typeface="Segoe UI" panose="020B0502040204020203" pitchFamily="34" charset="0"/>
                  </a:rPr>
                  <a:t>SAN</a:t>
                </a:r>
              </a:p>
            </p:txBody>
          </p:sp>
          <p:sp>
            <p:nvSpPr>
              <p:cNvPr id="73" name="Rounded Rectangle 72"/>
              <p:cNvSpPr/>
              <p:nvPr/>
            </p:nvSpPr>
            <p:spPr bwMode="auto">
              <a:xfrm>
                <a:off x="2932700" y="4009208"/>
                <a:ext cx="1188443" cy="718416"/>
              </a:xfrm>
              <a:prstGeom prst="roundRect">
                <a:avLst>
                  <a:gd name="adj" fmla="val 6619"/>
                </a:avLst>
              </a:prstGeom>
              <a:noFill/>
              <a:ln>
                <a:solidFill>
                  <a:schemeClr val="bg2">
                    <a:lumMod val="5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4" name="TextBox 73"/>
              <p:cNvSpPr txBox="1"/>
              <p:nvPr/>
            </p:nvSpPr>
            <p:spPr>
              <a:xfrm>
                <a:off x="2943975" y="4361752"/>
                <a:ext cx="1175891"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cs typeface="Segoe UI" panose="020B0502040204020203" pitchFamily="34" charset="0"/>
                  </a:rPr>
                  <a:t>Storage Spaces/SMB</a:t>
                </a:r>
              </a:p>
            </p:txBody>
          </p:sp>
          <p:sp>
            <p:nvSpPr>
              <p:cNvPr id="75" name="TextBox 74"/>
              <p:cNvSpPr txBox="1"/>
              <p:nvPr/>
            </p:nvSpPr>
            <p:spPr>
              <a:xfrm>
                <a:off x="1666569" y="3765987"/>
                <a:ext cx="1178668" cy="2308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cs typeface="Segoe UI" panose="020B0502040204020203" pitchFamily="34" charset="0"/>
                  </a:rPr>
                  <a:t>Server Group #1</a:t>
                </a:r>
              </a:p>
            </p:txBody>
          </p:sp>
          <p:sp>
            <p:nvSpPr>
              <p:cNvPr id="77" name="TextBox 76"/>
              <p:cNvSpPr txBox="1"/>
              <p:nvPr/>
            </p:nvSpPr>
            <p:spPr>
              <a:xfrm>
                <a:off x="2922289" y="3765987"/>
                <a:ext cx="1178668" cy="2308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cs typeface="Segoe UI" panose="020B0502040204020203" pitchFamily="34" charset="0"/>
                  </a:rPr>
                  <a:t>Server Group #2</a:t>
                </a:r>
              </a:p>
            </p:txBody>
          </p:sp>
        </p:grpSp>
        <p:sp>
          <p:nvSpPr>
            <p:cNvPr id="274" name="TextBox 273"/>
            <p:cNvSpPr txBox="1"/>
            <p:nvPr/>
          </p:nvSpPr>
          <p:spPr>
            <a:xfrm>
              <a:off x="335210" y="3441633"/>
              <a:ext cx="1204364" cy="646331"/>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cs typeface="Segoe UI" panose="020B0502040204020203" pitchFamily="34" charset="0"/>
                </a:rPr>
                <a:t>VIRTUALIZATION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cs typeface="Segoe UI" panose="020B0502040204020203" pitchFamily="34" charset="0"/>
                </a:rPr>
                <a:t>COMPUTE,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cs typeface="Segoe UI" panose="020B0502040204020203" pitchFamily="34" charset="0"/>
                </a:rPr>
                <a:t>STORAGE &amp; NETWORKING</a:t>
              </a:r>
            </a:p>
          </p:txBody>
        </p:sp>
      </p:grpSp>
      <p:grpSp>
        <p:nvGrpSpPr>
          <p:cNvPr id="58" name="Group 57"/>
          <p:cNvGrpSpPr/>
          <p:nvPr/>
        </p:nvGrpSpPr>
        <p:grpSpPr>
          <a:xfrm>
            <a:off x="335961" y="5800747"/>
            <a:ext cx="3473336" cy="796056"/>
            <a:chOff x="335210" y="5065550"/>
            <a:chExt cx="3473779" cy="796158"/>
          </a:xfrm>
        </p:grpSpPr>
        <p:grpSp>
          <p:nvGrpSpPr>
            <p:cNvPr id="80" name="Group 79"/>
            <p:cNvGrpSpPr/>
            <p:nvPr/>
          </p:nvGrpSpPr>
          <p:grpSpPr>
            <a:xfrm>
              <a:off x="1937800" y="5087491"/>
              <a:ext cx="1871189" cy="774217"/>
              <a:chOff x="1545889" y="5023104"/>
              <a:chExt cx="2194059" cy="907807"/>
            </a:xfrm>
          </p:grpSpPr>
          <p:grpSp>
            <p:nvGrpSpPr>
              <p:cNvPr id="79" name="Group 78"/>
              <p:cNvGrpSpPr/>
              <p:nvPr/>
            </p:nvGrpSpPr>
            <p:grpSpPr>
              <a:xfrm>
                <a:off x="1545889" y="5023104"/>
                <a:ext cx="2098199" cy="463645"/>
                <a:chOff x="1433853" y="5050263"/>
                <a:chExt cx="2098199" cy="463645"/>
              </a:xfrm>
            </p:grpSpPr>
            <p:pic>
              <p:nvPicPr>
                <p:cNvPr id="6" name="Picture 11"/>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1433853" y="5050263"/>
                  <a:ext cx="456621" cy="46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254641" y="5050263"/>
                  <a:ext cx="456621" cy="46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3075431" y="5050263"/>
                  <a:ext cx="456621" cy="46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8" name="TextBox 77"/>
              <p:cNvSpPr txBox="1"/>
              <p:nvPr/>
            </p:nvSpPr>
            <p:spPr>
              <a:xfrm>
                <a:off x="1545889" y="5497851"/>
                <a:ext cx="2194059" cy="43306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cs typeface="Segoe UI" panose="020B0502040204020203" pitchFamily="34" charset="0"/>
                  </a:rPr>
                  <a:t>Physical Infrastructure (Servers/Storage/Networking</a:t>
                </a:r>
              </a:p>
            </p:txBody>
          </p:sp>
        </p:grpSp>
        <p:sp>
          <p:nvSpPr>
            <p:cNvPr id="275" name="TextBox 274"/>
            <p:cNvSpPr txBox="1"/>
            <p:nvPr/>
          </p:nvSpPr>
          <p:spPr>
            <a:xfrm>
              <a:off x="335210" y="5065550"/>
              <a:ext cx="1204364"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cs typeface="Segoe UI" panose="020B0502040204020203" pitchFamily="34" charset="0"/>
                </a:rPr>
                <a:t>DEVICES &amp; FACILITIES</a:t>
              </a:r>
            </a:p>
          </p:txBody>
        </p:sp>
      </p:grpSp>
      <p:grpSp>
        <p:nvGrpSpPr>
          <p:cNvPr id="70" name="Group 69"/>
          <p:cNvGrpSpPr/>
          <p:nvPr/>
        </p:nvGrpSpPr>
        <p:grpSpPr>
          <a:xfrm>
            <a:off x="4119868" y="2155599"/>
            <a:ext cx="7941843" cy="4334693"/>
            <a:chOff x="4119599" y="2155427"/>
            <a:chExt cx="7942857" cy="4335246"/>
          </a:xfrm>
        </p:grpSpPr>
        <p:grpSp>
          <p:nvGrpSpPr>
            <p:cNvPr id="163" name="Group 162"/>
            <p:cNvGrpSpPr/>
            <p:nvPr/>
          </p:nvGrpSpPr>
          <p:grpSpPr>
            <a:xfrm>
              <a:off x="4119599" y="3512652"/>
              <a:ext cx="2876313" cy="548240"/>
              <a:chOff x="3657556" y="2801522"/>
              <a:chExt cx="2876313" cy="548240"/>
            </a:xfrm>
          </p:grpSpPr>
          <p:pic>
            <p:nvPicPr>
              <p:cNvPr id="157" name="Picture 81" descr="StorSimple-Appliance.png"/>
              <p:cNvPicPr>
                <a:picLocks noChangeAspect="1"/>
              </p:cNvPicPr>
              <p:nvPr/>
            </p:nvPicPr>
            <p:blipFill>
              <a:blip r:embed="rId25">
                <a:duotone>
                  <a:schemeClr val="accent1">
                    <a:shade val="45000"/>
                    <a:satMod val="135000"/>
                  </a:schemeClr>
                  <a:prstClr val="white"/>
                </a:duotone>
                <a:extLst>
                  <a:ext uri="{BEBA8EAE-BF5A-486C-A8C5-ECC9F3942E4B}">
                    <a14:imgProps xmlns:a14="http://schemas.microsoft.com/office/drawing/2010/main">
                      <a14:imgLayer r:embed="rId2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657556" y="2801522"/>
                <a:ext cx="351092" cy="277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 name="TextBox 158"/>
              <p:cNvSpPr txBox="1"/>
              <p:nvPr/>
            </p:nvSpPr>
            <p:spPr>
              <a:xfrm>
                <a:off x="3960981" y="2826542"/>
                <a:ext cx="2572888" cy="52322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Segoe UI" panose="020B0502040204020203" pitchFamily="34" charset="0"/>
                  </a:rPr>
                  <a:t>StorSimple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Segoe UI" panose="020B0502040204020203" pitchFamily="34" charset="0"/>
                  </a:rPr>
                  <a:t>Cloud Integrated Storage</a:t>
                </a:r>
              </a:p>
            </p:txBody>
          </p:sp>
        </p:grpSp>
        <p:grpSp>
          <p:nvGrpSpPr>
            <p:cNvPr id="19" name="Group 18"/>
            <p:cNvGrpSpPr/>
            <p:nvPr/>
          </p:nvGrpSpPr>
          <p:grpSpPr>
            <a:xfrm>
              <a:off x="9858223" y="2155427"/>
              <a:ext cx="2204233" cy="4335246"/>
              <a:chOff x="9858223" y="2155427"/>
              <a:chExt cx="2204233" cy="4335246"/>
            </a:xfrm>
          </p:grpSpPr>
          <p:pic>
            <p:nvPicPr>
              <p:cNvPr id="26" name="Picture 8"/>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11473258" y="4064432"/>
                <a:ext cx="362598" cy="30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2"/>
              <p:cNvSpPr txBox="1">
                <a:spLocks noChangeArrowheads="1"/>
              </p:cNvSpPr>
              <p:nvPr/>
            </p:nvSpPr>
            <p:spPr bwMode="auto">
              <a:xfrm>
                <a:off x="11294951" y="4374055"/>
                <a:ext cx="709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Azure Site Recovery</a:t>
                </a:r>
              </a:p>
            </p:txBody>
          </p:sp>
          <p:pic>
            <p:nvPicPr>
              <p:cNvPr id="30" name="Picture 15"/>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10093930" y="4064432"/>
                <a:ext cx="362598" cy="318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4"/>
              <p:cNvSpPr txBox="1">
                <a:spLocks noChangeArrowheads="1"/>
              </p:cNvSpPr>
              <p:nvPr/>
            </p:nvSpPr>
            <p:spPr bwMode="auto">
              <a:xfrm>
                <a:off x="9858223" y="4374055"/>
                <a:ext cx="78734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StorSimple</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Virtual Appliance</a:t>
                </a:r>
              </a:p>
            </p:txBody>
          </p:sp>
          <p:pic>
            <p:nvPicPr>
              <p:cNvPr id="28" name="Picture 14"/>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10807235" y="4064432"/>
                <a:ext cx="362598" cy="31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33"/>
              <p:cNvSpPr txBox="1">
                <a:spLocks noChangeArrowheads="1"/>
              </p:cNvSpPr>
              <p:nvPr/>
            </p:nvSpPr>
            <p:spPr bwMode="auto">
              <a:xfrm>
                <a:off x="10679920" y="4374055"/>
                <a:ext cx="6076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Backup Service</a:t>
                </a:r>
              </a:p>
            </p:txBody>
          </p:sp>
          <p:sp>
            <p:nvSpPr>
              <p:cNvPr id="179" name="TextBox 19"/>
              <p:cNvSpPr txBox="1">
                <a:spLocks noChangeArrowheads="1"/>
              </p:cNvSpPr>
              <p:nvPr/>
            </p:nvSpPr>
            <p:spPr bwMode="auto">
              <a:xfrm>
                <a:off x="11246352" y="3458291"/>
                <a:ext cx="80688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Gallery</a:t>
                </a:r>
              </a:p>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OS images</a:t>
                </a:r>
              </a:p>
              <a:p>
                <a:pPr marL="0" marR="0" lvl="0" indent="0" algn="ctr" defTabSz="914400" eaLnBrk="1" fontAlgn="auto" latinLnBrk="0" hangingPunct="1">
                  <a:lnSpc>
                    <a:spcPct val="100000"/>
                  </a:lnSpc>
                  <a:spcBef>
                    <a:spcPct val="0"/>
                  </a:spcBef>
                  <a:spcAft>
                    <a:spcPts val="0"/>
                  </a:spcAft>
                  <a:buClrTx/>
                  <a:buSzTx/>
                  <a:buFontTx/>
                  <a:buNone/>
                  <a:tabLst/>
                  <a:defRPr/>
                </a:pPr>
                <a:endPar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endParaRPr>
              </a:p>
            </p:txBody>
          </p:sp>
          <p:pic>
            <p:nvPicPr>
              <p:cNvPr id="169" name="Picture 56"/>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11478046" y="3084184"/>
                <a:ext cx="343492" cy="34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63"/>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0114920" y="3061365"/>
                <a:ext cx="311087" cy="386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69"/>
              <p:cNvSpPr txBox="1">
                <a:spLocks noChangeArrowheads="1"/>
              </p:cNvSpPr>
              <p:nvPr/>
            </p:nvSpPr>
            <p:spPr bwMode="auto">
              <a:xfrm>
                <a:off x="10000921" y="3458291"/>
                <a:ext cx="53908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VHD</a:t>
                </a:r>
              </a:p>
            </p:txBody>
          </p:sp>
          <p:pic>
            <p:nvPicPr>
              <p:cNvPr id="53" name="Picture 64"/>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10828226" y="3047180"/>
                <a:ext cx="311086" cy="414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70"/>
              <p:cNvSpPr txBox="1">
                <a:spLocks noChangeArrowheads="1"/>
              </p:cNvSpPr>
              <p:nvPr/>
            </p:nvSpPr>
            <p:spPr bwMode="auto">
              <a:xfrm>
                <a:off x="10625671" y="3458291"/>
                <a:ext cx="7161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VHD data disk</a:t>
                </a:r>
              </a:p>
            </p:txBody>
          </p:sp>
          <p:pic>
            <p:nvPicPr>
              <p:cNvPr id="39" name="Picture 12"/>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11609461" y="4995024"/>
                <a:ext cx="232969" cy="30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4"/>
              <p:cNvSpPr txBox="1">
                <a:spLocks noChangeArrowheads="1"/>
              </p:cNvSpPr>
              <p:nvPr/>
            </p:nvSpPr>
            <p:spPr bwMode="auto">
              <a:xfrm>
                <a:off x="11315461" y="5286165"/>
                <a:ext cx="7469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MySQL </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database</a:t>
                </a:r>
              </a:p>
            </p:txBody>
          </p:sp>
          <p:sp>
            <p:nvSpPr>
              <p:cNvPr id="22" name="TextBox 26"/>
              <p:cNvSpPr txBox="1">
                <a:spLocks noChangeArrowheads="1"/>
              </p:cNvSpPr>
              <p:nvPr/>
            </p:nvSpPr>
            <p:spPr bwMode="auto">
              <a:xfrm>
                <a:off x="9978168" y="5286165"/>
                <a:ext cx="66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SQL</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Database</a:t>
                </a:r>
              </a:p>
            </p:txBody>
          </p:sp>
          <p:pic>
            <p:nvPicPr>
              <p:cNvPr id="25" name="Picture 3"/>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10183520" y="4980067"/>
                <a:ext cx="316367" cy="33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10920372" y="5000463"/>
                <a:ext cx="230251" cy="292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8"/>
              <p:cNvSpPr txBox="1">
                <a:spLocks noChangeArrowheads="1"/>
              </p:cNvSpPr>
              <p:nvPr/>
            </p:nvSpPr>
            <p:spPr bwMode="auto">
              <a:xfrm>
                <a:off x="10783889" y="5286165"/>
                <a:ext cx="47809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SQL Data Sync</a:t>
                </a:r>
              </a:p>
            </p:txBody>
          </p:sp>
          <p:sp>
            <p:nvSpPr>
              <p:cNvPr id="233" name="TextBox 30"/>
              <p:cNvSpPr txBox="1">
                <a:spLocks noChangeArrowheads="1"/>
              </p:cNvSpPr>
              <p:nvPr/>
            </p:nvSpPr>
            <p:spPr bwMode="auto">
              <a:xfrm>
                <a:off x="9924405" y="6121341"/>
                <a:ext cx="7704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err="1">
                    <a:ln>
                      <a:noFill/>
                    </a:ln>
                    <a:solidFill>
                      <a:srgbClr val="FFFFFF"/>
                    </a:solidFill>
                    <a:effectLst/>
                    <a:uLnTx/>
                    <a:uFillTx/>
                    <a:latin typeface="Segoe UI Light"/>
                    <a:cs typeface="Segoe UI" panose="020B0502040204020203" pitchFamily="34" charset="0"/>
                  </a:rPr>
                  <a:t>HDInsight</a:t>
                </a: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 (Hadoop)</a:t>
                </a:r>
              </a:p>
            </p:txBody>
          </p:sp>
          <p:pic>
            <p:nvPicPr>
              <p:cNvPr id="234" name="Picture 2"/>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10135621" y="5844142"/>
                <a:ext cx="295824" cy="3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5" name="Group 194"/>
              <p:cNvGrpSpPr/>
              <p:nvPr/>
            </p:nvGrpSpPr>
            <p:grpSpPr>
              <a:xfrm>
                <a:off x="9907017" y="2155427"/>
                <a:ext cx="2090071" cy="680591"/>
                <a:chOff x="9970357" y="4267479"/>
                <a:chExt cx="2090071" cy="680591"/>
              </a:xfrm>
            </p:grpSpPr>
            <p:pic>
              <p:nvPicPr>
                <p:cNvPr id="196" name="Picture 7"/>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11542617" y="4271626"/>
                  <a:ext cx="308580" cy="26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 name="TextBox 25"/>
                <p:cNvSpPr txBox="1">
                  <a:spLocks noChangeArrowheads="1"/>
                </p:cNvSpPr>
                <p:nvPr/>
              </p:nvSpPr>
              <p:spPr bwMode="auto">
                <a:xfrm>
                  <a:off x="11317488" y="4578738"/>
                  <a:ext cx="7429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storage queue</a:t>
                  </a:r>
                </a:p>
              </p:txBody>
            </p:sp>
            <p:pic>
              <p:nvPicPr>
                <p:cNvPr id="198" name="Picture 5"/>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10159114" y="4267479"/>
                  <a:ext cx="316044" cy="27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 name="TextBox 23"/>
                <p:cNvSpPr txBox="1">
                  <a:spLocks noChangeArrowheads="1"/>
                </p:cNvSpPr>
                <p:nvPr/>
              </p:nvSpPr>
              <p:spPr bwMode="auto">
                <a:xfrm>
                  <a:off x="9970357" y="4578738"/>
                  <a:ext cx="6785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storage blob</a:t>
                  </a:r>
                </a:p>
              </p:txBody>
            </p:sp>
            <p:pic>
              <p:nvPicPr>
                <p:cNvPr id="200" name="Picture 6"/>
                <p:cNvPicPr>
                  <a:picLocks noChangeAspect="1"/>
                </p:cNvPicPr>
                <p:nvPr/>
              </p:nvPicPr>
              <p:blipFill>
                <a:blip r:embed="rId38">
                  <a:extLst>
                    <a:ext uri="{28A0092B-C50C-407E-A947-70E740481C1C}">
                      <a14:useLocalDpi xmlns:a14="http://schemas.microsoft.com/office/drawing/2010/main" val="0"/>
                    </a:ext>
                  </a:extLst>
                </a:blip>
                <a:srcRect/>
                <a:stretch>
                  <a:fillRect/>
                </a:stretch>
              </p:blipFill>
              <p:spPr bwMode="auto">
                <a:xfrm>
                  <a:off x="10876594" y="4271626"/>
                  <a:ext cx="308580" cy="26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1" name="TextBox 24"/>
                <p:cNvSpPr txBox="1">
                  <a:spLocks noChangeArrowheads="1"/>
                </p:cNvSpPr>
                <p:nvPr/>
              </p:nvSpPr>
              <p:spPr bwMode="auto">
                <a:xfrm>
                  <a:off x="10683663" y="4578738"/>
                  <a:ext cx="6785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storage table</a:t>
                  </a:r>
                </a:p>
              </p:txBody>
            </p:sp>
          </p:grpSp>
          <p:sp>
            <p:nvSpPr>
              <p:cNvPr id="14" name="Left Brace 13"/>
              <p:cNvSpPr/>
              <p:nvPr/>
            </p:nvSpPr>
            <p:spPr>
              <a:xfrm rot="5400000">
                <a:off x="10809516" y="2100170"/>
                <a:ext cx="278296" cy="1787530"/>
              </a:xfrm>
              <a:prstGeom prst="leftBrace">
                <a:avLst>
                  <a:gd name="adj1" fmla="val 8333"/>
                  <a:gd name="adj2" fmla="val 88366"/>
                </a:avLst>
              </a:prstGeom>
              <a:ln>
                <a:solidFill>
                  <a:schemeClr val="accent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grpSp>
        <p:nvGrpSpPr>
          <p:cNvPr id="257" name="Group 256"/>
          <p:cNvGrpSpPr/>
          <p:nvPr/>
        </p:nvGrpSpPr>
        <p:grpSpPr>
          <a:xfrm>
            <a:off x="6958870" y="1111338"/>
            <a:ext cx="5039770" cy="619993"/>
            <a:chOff x="7859769" y="-347649"/>
            <a:chExt cx="5040413" cy="620072"/>
          </a:xfrm>
        </p:grpSpPr>
        <p:sp>
          <p:nvSpPr>
            <p:cNvPr id="268" name="TextBox 13"/>
            <p:cNvSpPr txBox="1">
              <a:spLocks noChangeArrowheads="1"/>
            </p:cNvSpPr>
            <p:nvPr/>
          </p:nvSpPr>
          <p:spPr bwMode="auto">
            <a:xfrm>
              <a:off x="7859769" y="-96909"/>
              <a:ext cx="8435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Virtual network</a:t>
              </a:r>
            </a:p>
          </p:txBody>
        </p:sp>
        <p:pic>
          <p:nvPicPr>
            <p:cNvPr id="277" name="Picture 31"/>
            <p:cNvPicPr>
              <a:picLocks noChangeAspect="1"/>
            </p:cNvPicPr>
            <p:nvPr/>
          </p:nvPicPr>
          <p:blipFill>
            <a:blip r:embed="rId39">
              <a:extLst>
                <a:ext uri="{28A0092B-C50C-407E-A947-70E740481C1C}">
                  <a14:useLocalDpi xmlns:a14="http://schemas.microsoft.com/office/drawing/2010/main" val="0"/>
                </a:ext>
              </a:extLst>
            </a:blip>
            <a:srcRect/>
            <a:stretch>
              <a:fillRect/>
            </a:stretch>
          </p:blipFill>
          <p:spPr bwMode="auto">
            <a:xfrm>
              <a:off x="8114703" y="-333241"/>
              <a:ext cx="333703" cy="22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 name="Picture 15"/>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819309" y="-347649"/>
              <a:ext cx="286129" cy="25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 name="TextBox 278"/>
            <p:cNvSpPr txBox="1"/>
            <p:nvPr/>
          </p:nvSpPr>
          <p:spPr>
            <a:xfrm>
              <a:off x="11511648" y="-96909"/>
              <a:ext cx="901451" cy="2308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Automation</a:t>
              </a:r>
            </a:p>
          </p:txBody>
        </p:sp>
        <p:pic>
          <p:nvPicPr>
            <p:cNvPr id="280" name="Picture 7"/>
            <p:cNvPicPr>
              <a:picLocks noChangeAspect="1"/>
            </p:cNvPicPr>
            <p:nvPr/>
          </p:nvPicPr>
          <p:blipFill>
            <a:blip r:embed="rId40">
              <a:extLst>
                <a:ext uri="{28A0092B-C50C-407E-A947-70E740481C1C}">
                  <a14:useLocalDpi xmlns:a14="http://schemas.microsoft.com/office/drawing/2010/main" val="0"/>
                </a:ext>
              </a:extLst>
            </a:blip>
            <a:srcRect/>
            <a:stretch>
              <a:fillRect/>
            </a:stretch>
          </p:blipFill>
          <p:spPr bwMode="auto">
            <a:xfrm>
              <a:off x="12528627" y="-321923"/>
              <a:ext cx="294104" cy="20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 name="TextBox 18"/>
            <p:cNvSpPr txBox="1">
              <a:spLocks noChangeArrowheads="1"/>
            </p:cNvSpPr>
            <p:nvPr/>
          </p:nvSpPr>
          <p:spPr bwMode="auto">
            <a:xfrm>
              <a:off x="12432003" y="-96909"/>
              <a:ext cx="46817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CDN</a:t>
              </a:r>
            </a:p>
          </p:txBody>
        </p:sp>
        <p:sp>
          <p:nvSpPr>
            <p:cNvPr id="282" name="TextBox 72"/>
            <p:cNvSpPr txBox="1">
              <a:spLocks noChangeArrowheads="1"/>
            </p:cNvSpPr>
            <p:nvPr/>
          </p:nvSpPr>
          <p:spPr bwMode="auto">
            <a:xfrm>
              <a:off x="8616177" y="-96909"/>
              <a:ext cx="8015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Availability Set</a:t>
              </a:r>
            </a:p>
          </p:txBody>
        </p:sp>
        <p:sp>
          <p:nvSpPr>
            <p:cNvPr id="283" name="Rounded Rectangle 282"/>
            <p:cNvSpPr/>
            <p:nvPr/>
          </p:nvSpPr>
          <p:spPr bwMode="auto">
            <a:xfrm>
              <a:off x="8793933" y="-320155"/>
              <a:ext cx="446039" cy="203173"/>
            </a:xfrm>
            <a:prstGeom prst="roundRect">
              <a:avLst>
                <a:gd name="adj" fmla="val 1554"/>
              </a:avLst>
            </a:prstGeom>
            <a:noFill/>
            <a:ln w="19050">
              <a:solidFill>
                <a:schemeClr val="tx2">
                  <a:lumMod val="60000"/>
                  <a:lumOff val="40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0" marR="0" lvl="0" indent="0" algn="ctr" defTabSz="932379" eaLnBrk="1" fontAlgn="base"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Segoe UI Light"/>
              </a:endParaRPr>
            </a:p>
          </p:txBody>
        </p:sp>
        <p:pic>
          <p:nvPicPr>
            <p:cNvPr id="284" name="Picture 10"/>
            <p:cNvPicPr>
              <a:picLocks noChangeAspect="1"/>
            </p:cNvPicPr>
            <p:nvPr/>
          </p:nvPicPr>
          <p:blipFill>
            <a:blip r:embed="rId41">
              <a:extLst>
                <a:ext uri="{28A0092B-C50C-407E-A947-70E740481C1C}">
                  <a14:useLocalDpi xmlns:a14="http://schemas.microsoft.com/office/drawing/2010/main" val="0"/>
                </a:ext>
              </a:extLst>
            </a:blip>
            <a:srcRect/>
            <a:stretch>
              <a:fillRect/>
            </a:stretch>
          </p:blipFill>
          <p:spPr bwMode="auto">
            <a:xfrm>
              <a:off x="9620222" y="-329827"/>
              <a:ext cx="357187" cy="22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 name="TextBox 19"/>
            <p:cNvSpPr txBox="1">
              <a:spLocks noChangeArrowheads="1"/>
            </p:cNvSpPr>
            <p:nvPr/>
          </p:nvSpPr>
          <p:spPr bwMode="auto">
            <a:xfrm>
              <a:off x="9402093" y="-96909"/>
              <a:ext cx="7934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Azure load balancer</a:t>
              </a:r>
            </a:p>
          </p:txBody>
        </p:sp>
        <p:pic>
          <p:nvPicPr>
            <p:cNvPr id="287" name="Picture 11"/>
            <p:cNvPicPr>
              <a:picLocks noChangeAspect="1"/>
            </p:cNvPicPr>
            <p:nvPr/>
          </p:nvPicPr>
          <p:blipFill>
            <a:blip r:embed="rId42">
              <a:extLst>
                <a:ext uri="{28A0092B-C50C-407E-A947-70E740481C1C}">
                  <a14:useLocalDpi xmlns:a14="http://schemas.microsoft.com/office/drawing/2010/main" val="0"/>
                </a:ext>
              </a:extLst>
            </a:blip>
            <a:srcRect/>
            <a:stretch>
              <a:fillRect/>
            </a:stretch>
          </p:blipFill>
          <p:spPr bwMode="auto">
            <a:xfrm>
              <a:off x="10409698" y="-329690"/>
              <a:ext cx="335889" cy="22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8" name="TextBox 20"/>
            <p:cNvSpPr txBox="1">
              <a:spLocks noChangeArrowheads="1"/>
            </p:cNvSpPr>
            <p:nvPr/>
          </p:nvSpPr>
          <p:spPr bwMode="auto">
            <a:xfrm>
              <a:off x="10266049" y="-96909"/>
              <a:ext cx="623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en-US"/>
              </a:defPPr>
              <a:lvl1pPr algn="ctr">
                <a:lnSpc>
                  <a:spcPct val="100000"/>
                </a:lnSpc>
                <a:spcBef>
                  <a:spcPct val="0"/>
                </a:spcBef>
                <a:buFontTx/>
                <a:buNone/>
                <a:defRPr sz="1000">
                  <a:solidFill>
                    <a:srgbClr val="00ABEC"/>
                  </a:solidFill>
                  <a:latin typeface="Segoe UI" panose="020B0502040204020203" pitchFamily="34" charset="0"/>
                  <a:cs typeface="Segoe UI" panose="020B0502040204020203" pitchFamily="34" charset="0"/>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Auto-scale</a:t>
              </a:r>
            </a:p>
          </p:txBody>
        </p:sp>
        <p:sp>
          <p:nvSpPr>
            <p:cNvPr id="289" name="TextBox 15"/>
            <p:cNvSpPr txBox="1">
              <a:spLocks noChangeArrowheads="1"/>
            </p:cNvSpPr>
            <p:nvPr/>
          </p:nvSpPr>
          <p:spPr bwMode="auto">
            <a:xfrm>
              <a:off x="10879865" y="-96909"/>
              <a:ext cx="7273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en-US" sz="900" b="0" i="0" u="none" strike="noStrike" kern="0" cap="none" spc="0" normalizeH="0" baseline="0" noProof="0" dirty="0">
                  <a:ln>
                    <a:noFill/>
                  </a:ln>
                  <a:solidFill>
                    <a:srgbClr val="FFFFFF"/>
                  </a:solidFill>
                  <a:effectLst/>
                  <a:uLnTx/>
                  <a:uFillTx/>
                  <a:latin typeface="Segoe UI Light"/>
                  <a:cs typeface="Segoe UI" panose="020B0502040204020203" pitchFamily="34" charset="0"/>
                </a:rPr>
                <a:t>Traffic Manager</a:t>
              </a:r>
            </a:p>
          </p:txBody>
        </p:sp>
        <p:pic>
          <p:nvPicPr>
            <p:cNvPr id="290" name="Picture 26"/>
            <p:cNvPicPr>
              <a:picLocks noChangeAspect="1"/>
            </p:cNvPicPr>
            <p:nvPr/>
          </p:nvPicPr>
          <p:blipFill>
            <a:blip r:embed="rId43">
              <a:extLst>
                <a:ext uri="{28A0092B-C50C-407E-A947-70E740481C1C}">
                  <a14:useLocalDpi xmlns:a14="http://schemas.microsoft.com/office/drawing/2010/main" val="0"/>
                </a:ext>
              </a:extLst>
            </a:blip>
            <a:srcRect/>
            <a:stretch>
              <a:fillRect/>
            </a:stretch>
          </p:blipFill>
          <p:spPr bwMode="auto">
            <a:xfrm>
              <a:off x="11120555" y="-344083"/>
              <a:ext cx="245920" cy="25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49"/>
          <p:cNvGrpSpPr/>
          <p:nvPr/>
        </p:nvGrpSpPr>
        <p:grpSpPr>
          <a:xfrm>
            <a:off x="335961" y="2980232"/>
            <a:ext cx="3950066" cy="984961"/>
            <a:chOff x="335210" y="2146645"/>
            <a:chExt cx="3950570" cy="985087"/>
          </a:xfrm>
        </p:grpSpPr>
        <p:grpSp>
          <p:nvGrpSpPr>
            <p:cNvPr id="154" name="Group 153"/>
            <p:cNvGrpSpPr/>
            <p:nvPr/>
          </p:nvGrpSpPr>
          <p:grpSpPr>
            <a:xfrm>
              <a:off x="2575622" y="2180081"/>
              <a:ext cx="582327" cy="434874"/>
              <a:chOff x="2817442" y="2347919"/>
              <a:chExt cx="582327" cy="434874"/>
            </a:xfrm>
          </p:grpSpPr>
          <p:pic>
            <p:nvPicPr>
              <p:cNvPr id="120" name="Picture 119"/>
              <p:cNvPicPr>
                <a:picLocks noChangeAspect="1" noChangeArrowheads="1"/>
              </p:cNvPicPr>
              <p:nvPr/>
            </p:nvPicPr>
            <p:blipFill>
              <a:blip r:embed="rId44" cstate="email">
                <a:grayscl/>
                <a:extLst>
                  <a:ext uri="{28A0092B-C50C-407E-A947-70E740481C1C}">
                    <a14:useLocalDpi xmlns:a14="http://schemas.microsoft.com/office/drawing/2010/main"/>
                  </a:ext>
                </a:extLst>
              </a:blip>
              <a:srcRect/>
              <a:stretch>
                <a:fillRect/>
              </a:stretch>
            </p:blipFill>
            <p:spPr bwMode="auto">
              <a:xfrm>
                <a:off x="3032503" y="2347919"/>
                <a:ext cx="152205" cy="17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1" name="TextBox 20"/>
              <p:cNvSpPr txBox="1"/>
              <p:nvPr/>
            </p:nvSpPr>
            <p:spPr>
              <a:xfrm>
                <a:off x="2817442" y="2532115"/>
                <a:ext cx="582327" cy="250678"/>
              </a:xfrm>
              <a:prstGeom prst="rect">
                <a:avLst/>
              </a:prstGeom>
              <a:noFill/>
            </p:spPr>
            <p:txBody>
              <a:bodyPr wrap="none" lIns="182857" tIns="146285" rIns="182857" bIns="146285" rtlCol="0" anchor="ctr">
                <a:noAutofit/>
              </a:bodyPr>
              <a:lstStyle>
                <a:defPPr>
                  <a:defRPr lang="en-US"/>
                </a:defPPr>
                <a:lvl1pPr algn="ctr">
                  <a:lnSpc>
                    <a:spcPct val="90000"/>
                  </a:lnSpc>
                  <a:defRPr sz="900">
                    <a:gradFill>
                      <a:gsLst>
                        <a:gs pos="2917">
                          <a:srgbClr val="505050"/>
                        </a:gs>
                        <a:gs pos="30000">
                          <a:srgbClr val="505050"/>
                        </a:gs>
                      </a:gsLst>
                      <a:lin ang="5400000" scaled="0"/>
                    </a:gradFill>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File Server</a:t>
                </a:r>
              </a:p>
            </p:txBody>
          </p:sp>
        </p:grpSp>
        <p:grpSp>
          <p:nvGrpSpPr>
            <p:cNvPr id="153" name="Group 152"/>
            <p:cNvGrpSpPr/>
            <p:nvPr/>
          </p:nvGrpSpPr>
          <p:grpSpPr>
            <a:xfrm>
              <a:off x="2036871" y="2180081"/>
              <a:ext cx="557163" cy="434874"/>
              <a:chOff x="2192335" y="2347919"/>
              <a:chExt cx="557163" cy="434874"/>
            </a:xfrm>
          </p:grpSpPr>
          <p:pic>
            <p:nvPicPr>
              <p:cNvPr id="124" name="Picture 123"/>
              <p:cNvPicPr>
                <a:picLocks noChangeAspect="1" noChangeArrowheads="1"/>
              </p:cNvPicPr>
              <p:nvPr/>
            </p:nvPicPr>
            <p:blipFill>
              <a:blip r:embed="rId45" cstate="email">
                <a:grayscl/>
                <a:extLst>
                  <a:ext uri="{28A0092B-C50C-407E-A947-70E740481C1C}">
                    <a14:useLocalDpi xmlns:a14="http://schemas.microsoft.com/office/drawing/2010/main"/>
                  </a:ext>
                </a:extLst>
              </a:blip>
              <a:srcRect/>
              <a:stretch>
                <a:fillRect/>
              </a:stretch>
            </p:blipFill>
            <p:spPr bwMode="auto">
              <a:xfrm>
                <a:off x="2301146" y="2347919"/>
                <a:ext cx="339541" cy="184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5" name="TextBox 23"/>
              <p:cNvSpPr txBox="1"/>
              <p:nvPr/>
            </p:nvSpPr>
            <p:spPr>
              <a:xfrm>
                <a:off x="2192335" y="2532115"/>
                <a:ext cx="557163" cy="250678"/>
              </a:xfrm>
              <a:prstGeom prst="rect">
                <a:avLst/>
              </a:prstGeom>
              <a:noFill/>
            </p:spPr>
            <p:txBody>
              <a:bodyPr wrap="none" lIns="182857" tIns="146285" rIns="182857" bIns="146285" rtlCol="0" anchor="ctr">
                <a:noAutofit/>
              </a:bodyPr>
              <a:lstStyle>
                <a:defPPr>
                  <a:defRPr lang="en-US"/>
                </a:defPPr>
                <a:lvl1pPr algn="ctr">
                  <a:lnSpc>
                    <a:spcPct val="90000"/>
                  </a:lnSpc>
                  <a:defRPr sz="900">
                    <a:gradFill>
                      <a:gsLst>
                        <a:gs pos="2917">
                          <a:srgbClr val="505050"/>
                        </a:gs>
                        <a:gs pos="30000">
                          <a:srgbClr val="505050"/>
                        </a:gs>
                      </a:gsLst>
                      <a:lin ang="5400000" scaled="0"/>
                    </a:gradFill>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Exchange</a:t>
                </a:r>
              </a:p>
            </p:txBody>
          </p:sp>
        </p:grpSp>
        <p:grpSp>
          <p:nvGrpSpPr>
            <p:cNvPr id="155" name="Group 154"/>
            <p:cNvGrpSpPr/>
            <p:nvPr/>
          </p:nvGrpSpPr>
          <p:grpSpPr>
            <a:xfrm>
              <a:off x="1472956" y="2149600"/>
              <a:ext cx="582327" cy="495837"/>
              <a:chOff x="3352564" y="2286956"/>
              <a:chExt cx="582327" cy="495837"/>
            </a:xfrm>
          </p:grpSpPr>
          <p:pic>
            <p:nvPicPr>
              <p:cNvPr id="144" name="Picture 4"/>
              <p:cNvPicPr>
                <a:picLocks noChangeAspect="1"/>
              </p:cNvPicPr>
              <p:nvPr/>
            </p:nvPicPr>
            <p:blipFill>
              <a:blip r:embed="rId13">
                <a:grayscl/>
                <a:extLst>
                  <a:ext uri="{28A0092B-C50C-407E-A947-70E740481C1C}">
                    <a14:useLocalDpi xmlns:a14="http://schemas.microsoft.com/office/drawing/2010/main" val="0"/>
                  </a:ext>
                </a:extLst>
              </a:blip>
              <a:srcRect/>
              <a:stretch>
                <a:fillRect/>
              </a:stretch>
            </p:blipFill>
            <p:spPr bwMode="auto">
              <a:xfrm>
                <a:off x="3507425" y="2286956"/>
                <a:ext cx="272604" cy="27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TextBox 20"/>
              <p:cNvSpPr txBox="1"/>
              <p:nvPr/>
            </p:nvSpPr>
            <p:spPr>
              <a:xfrm>
                <a:off x="3352564" y="2532115"/>
                <a:ext cx="582327" cy="250678"/>
              </a:xfrm>
              <a:prstGeom prst="rect">
                <a:avLst/>
              </a:prstGeom>
              <a:noFill/>
            </p:spPr>
            <p:txBody>
              <a:bodyPr wrap="none" lIns="182857" tIns="146285" rIns="182857" bIns="146285" rtlCol="0" anchor="ctr">
                <a:noAutofit/>
              </a:bodyPr>
              <a:lstStyle>
                <a:defPPr>
                  <a:defRPr lang="en-US"/>
                </a:defPPr>
                <a:lvl1pPr algn="ctr">
                  <a:lnSpc>
                    <a:spcPct val="90000"/>
                  </a:lnSpc>
                  <a:defRPr sz="900">
                    <a:gradFill>
                      <a:gsLst>
                        <a:gs pos="2917">
                          <a:srgbClr val="505050"/>
                        </a:gs>
                        <a:gs pos="30000">
                          <a:srgbClr val="505050"/>
                        </a:gs>
                      </a:gsLst>
                      <a:lin ang="5400000" scaled="0"/>
                    </a:gradFill>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Active</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Directory</a:t>
                </a:r>
              </a:p>
            </p:txBody>
          </p:sp>
        </p:grpSp>
        <p:grpSp>
          <p:nvGrpSpPr>
            <p:cNvPr id="161" name="Group 160"/>
            <p:cNvGrpSpPr/>
            <p:nvPr/>
          </p:nvGrpSpPr>
          <p:grpSpPr>
            <a:xfrm>
              <a:off x="1475168" y="2696858"/>
              <a:ext cx="2576107" cy="434874"/>
              <a:chOff x="964687" y="2757821"/>
              <a:chExt cx="2576107" cy="434874"/>
            </a:xfrm>
          </p:grpSpPr>
          <p:grpSp>
            <p:nvGrpSpPr>
              <p:cNvPr id="149" name="Group 148"/>
              <p:cNvGrpSpPr/>
              <p:nvPr/>
            </p:nvGrpSpPr>
            <p:grpSpPr>
              <a:xfrm>
                <a:off x="2740974" y="2782591"/>
                <a:ext cx="373679" cy="328692"/>
                <a:chOff x="1882421" y="2869934"/>
                <a:chExt cx="373679" cy="328692"/>
              </a:xfrm>
            </p:grpSpPr>
            <p:pic>
              <p:nvPicPr>
                <p:cNvPr id="131" name="Picture 130"/>
                <p:cNvPicPr>
                  <a:picLocks noChangeAspect="1" noChangeArrowheads="1"/>
                </p:cNvPicPr>
                <p:nvPr/>
              </p:nvPicPr>
              <p:blipFill>
                <a:blip r:embed="rId46" cstate="email">
                  <a:grayscl/>
                  <a:extLst>
                    <a:ext uri="{28A0092B-C50C-407E-A947-70E740481C1C}">
                      <a14:useLocalDpi xmlns:a14="http://schemas.microsoft.com/office/drawing/2010/main"/>
                    </a:ext>
                  </a:extLst>
                </a:blip>
                <a:srcRect/>
                <a:stretch>
                  <a:fillRect/>
                </a:stretch>
              </p:blipFill>
              <p:spPr bwMode="auto">
                <a:xfrm>
                  <a:off x="1996401" y="2869934"/>
                  <a:ext cx="145718" cy="196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2" name="TextBox 21"/>
                <p:cNvSpPr txBox="1"/>
                <p:nvPr/>
              </p:nvSpPr>
              <p:spPr>
                <a:xfrm>
                  <a:off x="1882421" y="3081515"/>
                  <a:ext cx="373679" cy="117111"/>
                </a:xfrm>
                <a:prstGeom prst="rect">
                  <a:avLst/>
                </a:prstGeom>
                <a:noFill/>
              </p:spPr>
              <p:txBody>
                <a:bodyPr wrap="none" lIns="182857" tIns="146285" rIns="182857" bIns="146285"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mn-lt"/>
                      <a:ea typeface="+mn-ea"/>
                      <a:cs typeface="+mn-cs"/>
                    </a:rPr>
                    <a:t>My SQL</a:t>
                  </a:r>
                </a:p>
              </p:txBody>
            </p:sp>
          </p:grpSp>
          <p:grpSp>
            <p:nvGrpSpPr>
              <p:cNvPr id="150" name="Group 149"/>
              <p:cNvGrpSpPr/>
              <p:nvPr/>
            </p:nvGrpSpPr>
            <p:grpSpPr>
              <a:xfrm>
                <a:off x="3167115" y="2782591"/>
                <a:ext cx="373679" cy="328692"/>
                <a:chOff x="2331516" y="2869934"/>
                <a:chExt cx="373679" cy="328692"/>
              </a:xfrm>
            </p:grpSpPr>
            <p:pic>
              <p:nvPicPr>
                <p:cNvPr id="134" name="Picture 133"/>
                <p:cNvPicPr>
                  <a:picLocks noChangeAspect="1" noChangeArrowheads="1"/>
                </p:cNvPicPr>
                <p:nvPr/>
              </p:nvPicPr>
              <p:blipFill>
                <a:blip r:embed="rId46" cstate="email">
                  <a:grayscl/>
                  <a:extLst>
                    <a:ext uri="{28A0092B-C50C-407E-A947-70E740481C1C}">
                      <a14:useLocalDpi xmlns:a14="http://schemas.microsoft.com/office/drawing/2010/main"/>
                    </a:ext>
                  </a:extLst>
                </a:blip>
                <a:srcRect/>
                <a:stretch>
                  <a:fillRect/>
                </a:stretch>
              </p:blipFill>
              <p:spPr bwMode="auto">
                <a:xfrm>
                  <a:off x="2445496" y="2869934"/>
                  <a:ext cx="145718" cy="196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 name="TextBox 21"/>
                <p:cNvSpPr txBox="1"/>
                <p:nvPr/>
              </p:nvSpPr>
              <p:spPr>
                <a:xfrm>
                  <a:off x="2331516" y="3081515"/>
                  <a:ext cx="373679" cy="117111"/>
                </a:xfrm>
                <a:prstGeom prst="rect">
                  <a:avLst/>
                </a:prstGeom>
                <a:noFill/>
              </p:spPr>
              <p:txBody>
                <a:bodyPr wrap="none" lIns="182857" tIns="146285" rIns="182857" bIns="146285"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mn-lt"/>
                      <a:ea typeface="+mn-ea"/>
                      <a:cs typeface="+mn-cs"/>
                    </a:rPr>
                    <a:t>Oracle</a:t>
                  </a:r>
                </a:p>
              </p:txBody>
            </p:sp>
          </p:grpSp>
          <p:grpSp>
            <p:nvGrpSpPr>
              <p:cNvPr id="151" name="Group 150"/>
              <p:cNvGrpSpPr/>
              <p:nvPr/>
            </p:nvGrpSpPr>
            <p:grpSpPr>
              <a:xfrm>
                <a:off x="964687" y="2757821"/>
                <a:ext cx="582327" cy="434874"/>
                <a:chOff x="860460" y="2347919"/>
                <a:chExt cx="582327" cy="434874"/>
              </a:xfrm>
            </p:grpSpPr>
            <p:pic>
              <p:nvPicPr>
                <p:cNvPr id="136" name="Picture 135"/>
                <p:cNvPicPr>
                  <a:picLocks noChangeAspect="1" noChangeArrowheads="1"/>
                </p:cNvPicPr>
                <p:nvPr/>
              </p:nvPicPr>
              <p:blipFill>
                <a:blip r:embed="rId44" cstate="email">
                  <a:grayscl/>
                  <a:extLst>
                    <a:ext uri="{28A0092B-C50C-407E-A947-70E740481C1C}">
                      <a14:useLocalDpi xmlns:a14="http://schemas.microsoft.com/office/drawing/2010/main"/>
                    </a:ext>
                  </a:extLst>
                </a:blip>
                <a:srcRect/>
                <a:stretch>
                  <a:fillRect/>
                </a:stretch>
              </p:blipFill>
              <p:spPr bwMode="auto">
                <a:xfrm>
                  <a:off x="1075521" y="2347919"/>
                  <a:ext cx="152205" cy="17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7" name="TextBox 20"/>
                <p:cNvSpPr txBox="1"/>
                <p:nvPr/>
              </p:nvSpPr>
              <p:spPr>
                <a:xfrm>
                  <a:off x="860460" y="2532115"/>
                  <a:ext cx="582327" cy="250678"/>
                </a:xfrm>
                <a:prstGeom prst="rect">
                  <a:avLst/>
                </a:prstGeom>
                <a:noFill/>
              </p:spPr>
              <p:txBody>
                <a:bodyPr wrap="none" lIns="182857" tIns="146285" rIns="182857" bIns="146285" rtlCol="0" anchor="ctr">
                  <a:noAutofit/>
                </a:bodyPr>
                <a:lstStyle>
                  <a:defPPr>
                    <a:defRPr lang="en-US"/>
                  </a:defPPr>
                  <a:lvl1pPr algn="ctr">
                    <a:lnSpc>
                      <a:spcPct val="90000"/>
                    </a:lnSpc>
                    <a:defRPr sz="900">
                      <a:gradFill>
                        <a:gsLst>
                          <a:gs pos="2917">
                            <a:srgbClr val="505050"/>
                          </a:gs>
                          <a:gs pos="30000">
                            <a:srgbClr val="505050"/>
                          </a:gs>
                        </a:gsLst>
                        <a:lin ang="5400000" scaled="0"/>
                      </a:gradFill>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LOB App</a:t>
                  </a:r>
                </a:p>
              </p:txBody>
            </p:sp>
          </p:grpSp>
          <p:grpSp>
            <p:nvGrpSpPr>
              <p:cNvPr id="152" name="Group 151"/>
              <p:cNvGrpSpPr/>
              <p:nvPr/>
            </p:nvGrpSpPr>
            <p:grpSpPr>
              <a:xfrm>
                <a:off x="1599476" y="2757821"/>
                <a:ext cx="662895" cy="434874"/>
                <a:chOff x="1552420" y="2347919"/>
                <a:chExt cx="662895" cy="434874"/>
              </a:xfrm>
            </p:grpSpPr>
            <p:pic>
              <p:nvPicPr>
                <p:cNvPr id="142" name="Picture 141"/>
                <p:cNvPicPr>
                  <a:picLocks noChangeAspect="1" noChangeArrowheads="1"/>
                </p:cNvPicPr>
                <p:nvPr/>
              </p:nvPicPr>
              <p:blipFill>
                <a:blip r:embed="rId44" cstate="email">
                  <a:grayscl/>
                  <a:extLst>
                    <a:ext uri="{28A0092B-C50C-407E-A947-70E740481C1C}">
                      <a14:useLocalDpi xmlns:a14="http://schemas.microsoft.com/office/drawing/2010/main"/>
                    </a:ext>
                  </a:extLst>
                </a:blip>
                <a:srcRect/>
                <a:stretch>
                  <a:fillRect/>
                </a:stretch>
              </p:blipFill>
              <p:spPr bwMode="auto">
                <a:xfrm>
                  <a:off x="1807765" y="2347919"/>
                  <a:ext cx="152205" cy="17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 name="TextBox 20"/>
                <p:cNvSpPr txBox="1"/>
                <p:nvPr/>
              </p:nvSpPr>
              <p:spPr>
                <a:xfrm>
                  <a:off x="1552420" y="2532115"/>
                  <a:ext cx="662895" cy="250678"/>
                </a:xfrm>
                <a:prstGeom prst="rect">
                  <a:avLst/>
                </a:prstGeom>
                <a:noFill/>
              </p:spPr>
              <p:txBody>
                <a:bodyPr wrap="none" lIns="182857" tIns="146285" rIns="182857" bIns="146285" rtlCol="0" anchor="ctr">
                  <a:noAutofit/>
                </a:bodyPr>
                <a:lstStyle>
                  <a:defPPr>
                    <a:defRPr lang="en-US"/>
                  </a:defPPr>
                  <a:lvl1pPr algn="ctr">
                    <a:lnSpc>
                      <a:spcPct val="90000"/>
                    </a:lnSpc>
                    <a:defRPr sz="900">
                      <a:gradFill>
                        <a:gsLst>
                          <a:gs pos="2917">
                            <a:srgbClr val="505050"/>
                          </a:gs>
                          <a:gs pos="30000">
                            <a:srgbClr val="505050"/>
                          </a:gs>
                        </a:gsLst>
                        <a:lin ang="5400000" scaled="0"/>
                      </a:gradFill>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Commercial </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App</a:t>
                  </a:r>
                </a:p>
              </p:txBody>
            </p:sp>
          </p:grpSp>
          <p:grpSp>
            <p:nvGrpSpPr>
              <p:cNvPr id="148" name="Group 147"/>
              <p:cNvGrpSpPr/>
              <p:nvPr/>
            </p:nvGrpSpPr>
            <p:grpSpPr>
              <a:xfrm>
                <a:off x="2314833" y="2782591"/>
                <a:ext cx="373679" cy="328692"/>
                <a:chOff x="1416526" y="2869934"/>
                <a:chExt cx="373679" cy="328692"/>
              </a:xfrm>
            </p:grpSpPr>
            <p:pic>
              <p:nvPicPr>
                <p:cNvPr id="122" name="Picture 121"/>
                <p:cNvPicPr>
                  <a:picLocks noChangeAspect="1" noChangeArrowheads="1"/>
                </p:cNvPicPr>
                <p:nvPr/>
              </p:nvPicPr>
              <p:blipFill>
                <a:blip r:embed="rId46" cstate="email">
                  <a:grayscl/>
                  <a:extLst>
                    <a:ext uri="{28A0092B-C50C-407E-A947-70E740481C1C}">
                      <a14:useLocalDpi xmlns:a14="http://schemas.microsoft.com/office/drawing/2010/main"/>
                    </a:ext>
                  </a:extLst>
                </a:blip>
                <a:srcRect/>
                <a:stretch>
                  <a:fillRect/>
                </a:stretch>
              </p:blipFill>
              <p:spPr bwMode="auto">
                <a:xfrm>
                  <a:off x="1530506" y="2869934"/>
                  <a:ext cx="145718" cy="196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7" name="TextBox 21"/>
                <p:cNvSpPr txBox="1"/>
                <p:nvPr/>
              </p:nvSpPr>
              <p:spPr>
                <a:xfrm>
                  <a:off x="1416526" y="3081515"/>
                  <a:ext cx="373679" cy="117111"/>
                </a:xfrm>
                <a:prstGeom prst="rect">
                  <a:avLst/>
                </a:prstGeom>
                <a:noFill/>
              </p:spPr>
              <p:txBody>
                <a:bodyPr wrap="none" lIns="182857" tIns="146285" rIns="182857" bIns="146285"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FFFF"/>
                      </a:solidFill>
                      <a:effectLst/>
                      <a:uLnTx/>
                      <a:uFillTx/>
                      <a:latin typeface="+mn-lt"/>
                      <a:ea typeface="+mn-ea"/>
                      <a:cs typeface="+mn-cs"/>
                    </a:rPr>
                    <a:t>SQL</a:t>
                  </a:r>
                </a:p>
              </p:txBody>
            </p:sp>
          </p:grpSp>
        </p:grpSp>
        <p:sp>
          <p:nvSpPr>
            <p:cNvPr id="276" name="TextBox 275"/>
            <p:cNvSpPr txBox="1"/>
            <p:nvPr/>
          </p:nvSpPr>
          <p:spPr>
            <a:xfrm>
              <a:off x="335210" y="2146645"/>
              <a:ext cx="1204364"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cs typeface="Segoe UI" panose="020B0502040204020203" pitchFamily="34" charset="0"/>
                </a:rPr>
                <a:t>APPLICATIONS &amp;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cs typeface="Segoe UI" panose="020B0502040204020203" pitchFamily="34" charset="0"/>
                </a:rPr>
                <a:t>SERVICES</a:t>
              </a:r>
            </a:p>
          </p:txBody>
        </p:sp>
        <p:grpSp>
          <p:nvGrpSpPr>
            <p:cNvPr id="48" name="Group 47"/>
            <p:cNvGrpSpPr/>
            <p:nvPr/>
          </p:nvGrpSpPr>
          <p:grpSpPr>
            <a:xfrm>
              <a:off x="3139537" y="2173861"/>
              <a:ext cx="582327" cy="434874"/>
              <a:chOff x="3650336" y="2173861"/>
              <a:chExt cx="582327" cy="434874"/>
            </a:xfrm>
          </p:grpSpPr>
          <p:pic>
            <p:nvPicPr>
              <p:cNvPr id="340" name="Picture 339"/>
              <p:cNvPicPr>
                <a:picLocks noChangeAspect="1" noChangeArrowheads="1"/>
              </p:cNvPicPr>
              <p:nvPr/>
            </p:nvPicPr>
            <p:blipFill>
              <a:blip r:embed="rId44" cstate="email">
                <a:grayscl/>
                <a:extLst>
                  <a:ext uri="{28A0092B-C50C-407E-A947-70E740481C1C}">
                    <a14:useLocalDpi xmlns:a14="http://schemas.microsoft.com/office/drawing/2010/main"/>
                  </a:ext>
                </a:extLst>
              </a:blip>
              <a:srcRect/>
              <a:stretch>
                <a:fillRect/>
              </a:stretch>
            </p:blipFill>
            <p:spPr bwMode="auto">
              <a:xfrm>
                <a:off x="3865397" y="2173861"/>
                <a:ext cx="152205" cy="17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1" name="TextBox 20"/>
              <p:cNvSpPr txBox="1"/>
              <p:nvPr/>
            </p:nvSpPr>
            <p:spPr>
              <a:xfrm>
                <a:off x="3650336" y="2358057"/>
                <a:ext cx="582327" cy="250678"/>
              </a:xfrm>
              <a:prstGeom prst="rect">
                <a:avLst/>
              </a:prstGeom>
              <a:noFill/>
            </p:spPr>
            <p:txBody>
              <a:bodyPr wrap="none" lIns="182857" tIns="146285" rIns="182857" bIns="146285" rtlCol="0" anchor="ctr">
                <a:noAutofit/>
              </a:bodyPr>
              <a:lstStyle>
                <a:defPPr>
                  <a:defRPr lang="en-US"/>
                </a:defPPr>
                <a:lvl1pPr algn="ctr">
                  <a:lnSpc>
                    <a:spcPct val="90000"/>
                  </a:lnSpc>
                  <a:defRPr sz="900">
                    <a:gradFill>
                      <a:gsLst>
                        <a:gs pos="2917">
                          <a:srgbClr val="505050"/>
                        </a:gs>
                        <a:gs pos="30000">
                          <a:srgbClr val="505050"/>
                        </a:gs>
                      </a:gsLst>
                      <a:lin ang="5400000" scaled="0"/>
                    </a:gradFill>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JEE App</a:t>
                </a:r>
              </a:p>
            </p:txBody>
          </p:sp>
        </p:grpSp>
        <p:grpSp>
          <p:nvGrpSpPr>
            <p:cNvPr id="49" name="Group 48"/>
            <p:cNvGrpSpPr/>
            <p:nvPr/>
          </p:nvGrpSpPr>
          <p:grpSpPr>
            <a:xfrm>
              <a:off x="3703453" y="2166635"/>
              <a:ext cx="582327" cy="434874"/>
              <a:chOff x="4140773" y="2166635"/>
              <a:chExt cx="582327" cy="434874"/>
            </a:xfrm>
          </p:grpSpPr>
          <p:pic>
            <p:nvPicPr>
              <p:cNvPr id="342" name="Picture 341"/>
              <p:cNvPicPr>
                <a:picLocks noChangeAspect="1" noChangeArrowheads="1"/>
              </p:cNvPicPr>
              <p:nvPr/>
            </p:nvPicPr>
            <p:blipFill>
              <a:blip r:embed="rId44" cstate="email">
                <a:grayscl/>
                <a:extLst>
                  <a:ext uri="{28A0092B-C50C-407E-A947-70E740481C1C}">
                    <a14:useLocalDpi xmlns:a14="http://schemas.microsoft.com/office/drawing/2010/main"/>
                  </a:ext>
                </a:extLst>
              </a:blip>
              <a:srcRect/>
              <a:stretch>
                <a:fillRect/>
              </a:stretch>
            </p:blipFill>
            <p:spPr bwMode="auto">
              <a:xfrm>
                <a:off x="4355834" y="2166635"/>
                <a:ext cx="152205" cy="17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3" name="TextBox 20"/>
              <p:cNvSpPr txBox="1"/>
              <p:nvPr/>
            </p:nvSpPr>
            <p:spPr>
              <a:xfrm>
                <a:off x="4140773" y="2350831"/>
                <a:ext cx="582327" cy="250678"/>
              </a:xfrm>
              <a:prstGeom prst="rect">
                <a:avLst/>
              </a:prstGeom>
              <a:noFill/>
            </p:spPr>
            <p:txBody>
              <a:bodyPr wrap="none" lIns="182857" tIns="146285" rIns="182857" bIns="146285" rtlCol="0" anchor="ctr">
                <a:noAutofit/>
              </a:bodyPr>
              <a:lstStyle>
                <a:defPPr>
                  <a:defRPr lang="en-US"/>
                </a:defPPr>
                <a:lvl1pPr algn="ctr">
                  <a:lnSpc>
                    <a:spcPct val="90000"/>
                  </a:lnSpc>
                  <a:defRPr sz="900">
                    <a:gradFill>
                      <a:gsLst>
                        <a:gs pos="2917">
                          <a:srgbClr val="505050"/>
                        </a:gs>
                        <a:gs pos="30000">
                          <a:srgbClr val="505050"/>
                        </a:gs>
                      </a:gsLst>
                      <a:lin ang="5400000" scaled="0"/>
                    </a:gradFill>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rPr>
                  <a:t>.NET App</a:t>
                </a:r>
              </a:p>
            </p:txBody>
          </p:sp>
        </p:grpSp>
      </p:grpSp>
      <p:pic>
        <p:nvPicPr>
          <p:cNvPr id="226" name="Picture 225"/>
          <p:cNvPicPr>
            <a:picLocks noChangeAspect="1"/>
          </p:cNvPicPr>
          <p:nvPr/>
        </p:nvPicPr>
        <p:blipFill>
          <a:blip r:embed="rId47"/>
          <a:stretch>
            <a:fillRect/>
          </a:stretch>
        </p:blipFill>
        <p:spPr>
          <a:xfrm>
            <a:off x="470882" y="1988988"/>
            <a:ext cx="479125" cy="749210"/>
          </a:xfrm>
          <a:prstGeom prst="rect">
            <a:avLst/>
          </a:prstGeom>
        </p:spPr>
      </p:pic>
      <p:pic>
        <p:nvPicPr>
          <p:cNvPr id="228" name="Picture 227"/>
          <p:cNvPicPr>
            <a:picLocks noChangeAspect="1"/>
          </p:cNvPicPr>
          <p:nvPr/>
        </p:nvPicPr>
        <p:blipFill>
          <a:blip r:embed="rId48"/>
          <a:stretch>
            <a:fillRect/>
          </a:stretch>
        </p:blipFill>
        <p:spPr>
          <a:xfrm>
            <a:off x="7076111" y="235763"/>
            <a:ext cx="854591" cy="544251"/>
          </a:xfrm>
          <a:prstGeom prst="rect">
            <a:avLst/>
          </a:prstGeom>
        </p:spPr>
      </p:pic>
      <p:sp>
        <p:nvSpPr>
          <p:cNvPr id="229" name="TextBox 228"/>
          <p:cNvSpPr txBox="1"/>
          <p:nvPr/>
        </p:nvSpPr>
        <p:spPr>
          <a:xfrm>
            <a:off x="7027999" y="299028"/>
            <a:ext cx="926226" cy="516999"/>
          </a:xfrm>
          <a:prstGeom prst="rect">
            <a:avLst/>
          </a:prstGeom>
          <a:noFill/>
        </p:spPr>
        <p:txBody>
          <a:bodyPr wrap="none" lIns="182857" tIns="146285" rIns="182857" bIns="146285"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gradFill>
                  <a:gsLst>
                    <a:gs pos="2917">
                      <a:srgbClr val="FFFFFF"/>
                    </a:gs>
                    <a:gs pos="30000">
                      <a:srgbClr val="FFFFFF"/>
                    </a:gs>
                  </a:gsLst>
                  <a:lin ang="5400000" scaled="0"/>
                </a:gradFill>
                <a:effectLst/>
                <a:uLnTx/>
                <a:uFillTx/>
              </a:rPr>
              <a:t>Azure</a:t>
            </a:r>
          </a:p>
        </p:txBody>
      </p:sp>
    </p:spTree>
    <p:extLst>
      <p:ext uri="{BB962C8B-B14F-4D97-AF65-F5344CB8AC3E}">
        <p14:creationId xmlns:p14="http://schemas.microsoft.com/office/powerpoint/2010/main" val="1982503628"/>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Summary</a:t>
            </a:r>
          </a:p>
        </p:txBody>
      </p:sp>
    </p:spTree>
    <p:extLst>
      <p:ext uri="{BB962C8B-B14F-4D97-AF65-F5344CB8AC3E}">
        <p14:creationId xmlns:p14="http://schemas.microsoft.com/office/powerpoint/2010/main" val="2928049383"/>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Secure, Private Cross-Premises Connectivity</a:t>
            </a:r>
          </a:p>
        </p:txBody>
      </p:sp>
      <p:sp>
        <p:nvSpPr>
          <p:cNvPr id="4" name="Text Placeholder 3"/>
          <p:cNvSpPr>
            <a:spLocks noGrp="1"/>
          </p:cNvSpPr>
          <p:nvPr>
            <p:ph type="body" sz="quarter" idx="10"/>
          </p:nvPr>
        </p:nvSpPr>
        <p:spPr>
          <a:xfrm>
            <a:off x="274639" y="1212847"/>
            <a:ext cx="5486399" cy="5256213"/>
          </a:xfrm>
        </p:spPr>
        <p:txBody>
          <a:bodyPr>
            <a:normAutofit/>
          </a:bodyPr>
          <a:lstStyle/>
          <a:p>
            <a:pPr>
              <a:spcAft>
                <a:spcPts val="600"/>
              </a:spcAft>
            </a:pPr>
            <a:r>
              <a:rPr lang="en-GB" dirty="0"/>
              <a:t>Diverse requirements</a:t>
            </a:r>
          </a:p>
          <a:p>
            <a:pPr lvl="1"/>
            <a:r>
              <a:rPr lang="en-GB" dirty="0"/>
              <a:t>P2S for device and mobile connectivity</a:t>
            </a:r>
          </a:p>
          <a:p>
            <a:pPr lvl="1"/>
            <a:r>
              <a:rPr lang="en-GB" dirty="0"/>
              <a:t>S2S for infrastructure connectivity</a:t>
            </a:r>
          </a:p>
          <a:p>
            <a:pPr lvl="1"/>
            <a:r>
              <a:rPr lang="en-GB" dirty="0"/>
              <a:t>Virtual appliances</a:t>
            </a:r>
          </a:p>
          <a:p>
            <a:pPr lvl="1"/>
            <a:r>
              <a:rPr lang="en-GB" dirty="0"/>
              <a:t>ExpressRoute for private connectivity to Microsoft services</a:t>
            </a:r>
          </a:p>
          <a:p>
            <a:pPr lvl="1"/>
            <a:endParaRPr lang="en-GB" dirty="0"/>
          </a:p>
          <a:p>
            <a:pPr>
              <a:spcBef>
                <a:spcPts val="1800"/>
              </a:spcBef>
              <a:spcAft>
                <a:spcPts val="600"/>
              </a:spcAft>
            </a:pPr>
            <a:r>
              <a:rPr lang="en-GB" dirty="0"/>
              <a:t>Flexible topology</a:t>
            </a:r>
          </a:p>
          <a:p>
            <a:pPr lvl="1"/>
            <a:r>
              <a:rPr lang="en-GB" dirty="0"/>
              <a:t>BGP enables Azure VPN gateways as transit</a:t>
            </a:r>
          </a:p>
          <a:p>
            <a:pPr lvl="1"/>
            <a:r>
              <a:rPr lang="en-GB" dirty="0"/>
              <a:t>Multi-hop, redundant paths with Azure VPN gateways and Microsoft backbones</a:t>
            </a:r>
          </a:p>
        </p:txBody>
      </p:sp>
      <p:sp>
        <p:nvSpPr>
          <p:cNvPr id="2" name="Text Placeholder 1"/>
          <p:cNvSpPr>
            <a:spLocks noGrp="1"/>
          </p:cNvSpPr>
          <p:nvPr>
            <p:ph type="body" sz="quarter" idx="11"/>
          </p:nvPr>
        </p:nvSpPr>
        <p:spPr>
          <a:xfrm>
            <a:off x="6675439" y="1212847"/>
            <a:ext cx="5486399" cy="5256213"/>
          </a:xfrm>
        </p:spPr>
        <p:txBody>
          <a:bodyPr>
            <a:normAutofit fontScale="92500" lnSpcReduction="20000"/>
          </a:bodyPr>
          <a:lstStyle/>
          <a:p>
            <a:pPr>
              <a:spcAft>
                <a:spcPts val="600"/>
              </a:spcAft>
            </a:pPr>
            <a:r>
              <a:rPr lang="en-GB" dirty="0"/>
              <a:t>Reliability &amp; Performance</a:t>
            </a:r>
          </a:p>
          <a:p>
            <a:pPr lvl="1">
              <a:lnSpc>
                <a:spcPct val="110000"/>
              </a:lnSpc>
            </a:pPr>
            <a:r>
              <a:rPr lang="en-GB" dirty="0"/>
              <a:t>Active-active VPN gateways for zero down time over planned maintenance</a:t>
            </a:r>
          </a:p>
          <a:p>
            <a:pPr lvl="1">
              <a:lnSpc>
                <a:spcPct val="110000"/>
              </a:lnSpc>
            </a:pPr>
            <a:r>
              <a:rPr lang="en-GB" dirty="0"/>
              <a:t>Improved SLA for ExpressRoute circuits</a:t>
            </a:r>
          </a:p>
          <a:p>
            <a:pPr lvl="1">
              <a:lnSpc>
                <a:spcPct val="110000"/>
              </a:lnSpc>
            </a:pPr>
            <a:r>
              <a:rPr lang="en-GB" dirty="0"/>
              <a:t>Ultra performance ExpressRoute gateways to support 10Gbps</a:t>
            </a:r>
          </a:p>
          <a:p>
            <a:pPr lvl="1">
              <a:lnSpc>
                <a:spcPct val="100000"/>
              </a:lnSpc>
            </a:pPr>
            <a:endParaRPr lang="en-GB" dirty="0"/>
          </a:p>
          <a:p>
            <a:pPr>
              <a:spcAft>
                <a:spcPts val="600"/>
              </a:spcAft>
            </a:pPr>
            <a:r>
              <a:rPr lang="en-GB" dirty="0"/>
              <a:t>Security</a:t>
            </a:r>
          </a:p>
          <a:p>
            <a:pPr lvl="1">
              <a:lnSpc>
                <a:spcPct val="110000"/>
              </a:lnSpc>
            </a:pPr>
            <a:r>
              <a:rPr lang="en-GB" sz="2100" dirty="0"/>
              <a:t>Web Application Firewall</a:t>
            </a:r>
          </a:p>
          <a:p>
            <a:pPr lvl="1">
              <a:lnSpc>
                <a:spcPct val="110000"/>
              </a:lnSpc>
            </a:pPr>
            <a:r>
              <a:rPr lang="en-GB" sz="2100" dirty="0"/>
              <a:t>Virtual appliances</a:t>
            </a:r>
          </a:p>
          <a:p>
            <a:pPr lvl="1">
              <a:lnSpc>
                <a:spcPct val="100000"/>
              </a:lnSpc>
            </a:pPr>
            <a:endParaRPr lang="en-GB" sz="2100" dirty="0"/>
          </a:p>
          <a:p>
            <a:pPr>
              <a:spcAft>
                <a:spcPts val="600"/>
              </a:spcAft>
            </a:pPr>
            <a:r>
              <a:rPr lang="en-GB" dirty="0"/>
              <a:t>More Insights</a:t>
            </a:r>
          </a:p>
          <a:p>
            <a:pPr lvl="1">
              <a:lnSpc>
                <a:spcPct val="110000"/>
              </a:lnSpc>
            </a:pPr>
            <a:r>
              <a:rPr lang="en-US" sz="2100" dirty="0"/>
              <a:t>Self-help &amp; troubleshooting tools</a:t>
            </a:r>
          </a:p>
          <a:p>
            <a:pPr lvl="1">
              <a:lnSpc>
                <a:spcPct val="110000"/>
              </a:lnSpc>
            </a:pPr>
            <a:r>
              <a:rPr lang="en-GB" sz="2100" dirty="0"/>
              <a:t>ExpressRoute routes &amp; ARP tables</a:t>
            </a:r>
          </a:p>
        </p:txBody>
      </p:sp>
    </p:spTree>
    <p:extLst>
      <p:ext uri="{BB962C8B-B14F-4D97-AF65-F5344CB8AC3E}">
        <p14:creationId xmlns:p14="http://schemas.microsoft.com/office/powerpoint/2010/main" val="173006336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376" y="1940604"/>
            <a:ext cx="9166861" cy="397335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Cloud role mapping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Expert advice on skills needed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Self-paced curriculum by cloud role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$300 Azure credits and extended trials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err="1">
                <a:ln>
                  <a:noFill/>
                </a:ln>
                <a:gradFill>
                  <a:gsLst>
                    <a:gs pos="0">
                      <a:schemeClr val="tx1"/>
                    </a:gs>
                    <a:gs pos="100000">
                      <a:schemeClr val="tx1"/>
                    </a:gs>
                  </a:gsLst>
                  <a:lin ang="5400000" scaled="0"/>
                </a:gradFill>
                <a:effectLst/>
                <a:uLnTx/>
                <a:uFillTx/>
              </a:rPr>
              <a:t>Pluralsight</a:t>
            </a: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 3 month subscription (10 courses)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Phone support incident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Weekly short videos and insights from Microsoft’s leaders and engineers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Connect with community of peers and Microsoft experts</a:t>
            </a:r>
          </a:p>
        </p:txBody>
      </p:sp>
      <p:sp>
        <p:nvSpPr>
          <p:cNvPr id="6" name="White Fade"/>
          <p:cNvSpPr/>
          <p:nvPr/>
        </p:nvSpPr>
        <p:spPr bwMode="auto">
          <a:xfrm>
            <a:off x="3017838" y="1592261"/>
            <a:ext cx="9418637" cy="5402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web1"/>
          <p:cNvSpPr/>
          <p:nvPr/>
        </p:nvSpPr>
        <p:spPr bwMode="auto">
          <a:xfrm>
            <a:off x="3147376" y="1940604"/>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147376" y="2944539"/>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4"/>
              </a:rPr>
              <a:t>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0" name="web3"/>
          <p:cNvSpPr/>
          <p:nvPr/>
        </p:nvSpPr>
        <p:spPr bwMode="auto">
          <a:xfrm>
            <a:off x="3147376" y="394656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Mechanics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sng" strike="noStrike" kern="0" cap="none" spc="0" normalizeH="0" baseline="0" noProof="0" dirty="0">
                <a:ln>
                  <a:noFill/>
                </a:ln>
                <a:solidFill>
                  <a:schemeClr val="tx1"/>
                </a:solidFill>
                <a:effectLst/>
                <a:uLnTx/>
                <a:uFillTx/>
                <a:hlinkClick r:id="rId5"/>
              </a:rPr>
              <a:t>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147376" y="495383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Tech Community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487361" y="1516062"/>
            <a:ext cx="3634737"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74639" y="1940604"/>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74639" y="2944539"/>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2" name="4"/>
          <p:cNvSpPr/>
          <p:nvPr/>
        </p:nvSpPr>
        <p:spPr bwMode="auto">
          <a:xfrm>
            <a:off x="274639" y="495383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15" name="4"/>
          <p:cNvSpPr/>
          <p:nvPr/>
        </p:nvSpPr>
        <p:spPr bwMode="auto">
          <a:xfrm>
            <a:off x="274639" y="394656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Tree>
    <p:extLst>
      <p:ext uri="{BB962C8B-B14F-4D97-AF65-F5344CB8AC3E}">
        <p14:creationId xmlns:p14="http://schemas.microsoft.com/office/powerpoint/2010/main" val="4290543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web1"/>
          <p:cNvSpPr/>
          <p:nvPr/>
        </p:nvSpPr>
        <p:spPr bwMode="auto">
          <a:xfrm>
            <a:off x="3029971" y="4732276"/>
            <a:ext cx="9131868"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Get started with Azure Solutions today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http://azure.com/solutions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1" name="web2"/>
          <p:cNvSpPr/>
          <p:nvPr/>
        </p:nvSpPr>
        <p:spPr bwMode="auto">
          <a:xfrm>
            <a:off x="3029971" y="5509114"/>
            <a:ext cx="9131868"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Join live or watch on-demand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hlinkClick r:id="rId4"/>
              </a:rPr>
              <a:t>http://aka.ms/AzureMonthlyWebinar</a:t>
            </a:r>
            <a:r>
              <a:rPr kumimoji="0" lang="en-US" sz="2000" b="0" i="0" u="none" strike="noStrike" kern="0" cap="none" spc="0" normalizeH="0" baseline="0" noProof="0" dirty="0">
                <a:ln>
                  <a:noFill/>
                </a:ln>
                <a:solidFill>
                  <a:sysClr val="windowText" lastClr="000000"/>
                </a:solidFill>
                <a:effectLst/>
                <a:uLnTx/>
                <a:uFillTx/>
              </a:rPr>
              <a:t> </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 name="Title 1"/>
          <p:cNvSpPr>
            <a:spLocks noGrp="1"/>
          </p:cNvSpPr>
          <p:nvPr>
            <p:ph type="title"/>
          </p:nvPr>
        </p:nvSpPr>
        <p:spPr>
          <a:xfrm>
            <a:off x="274639" y="295274"/>
            <a:ext cx="11889564" cy="1144588"/>
          </a:xfrm>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7" name="web1"/>
          <p:cNvSpPr/>
          <p:nvPr/>
        </p:nvSpPr>
        <p:spPr bwMode="auto">
          <a:xfrm>
            <a:off x="3036964" y="1624920"/>
            <a:ext cx="9129634"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5"/>
              </a:rPr>
              <a:t>http://www.microsoft.com/itprocareercenter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032927" y="2401759"/>
            <a:ext cx="9129634"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8" name="web3"/>
          <p:cNvSpPr/>
          <p:nvPr/>
        </p:nvSpPr>
        <p:spPr bwMode="auto">
          <a:xfrm>
            <a:off x="3036964" y="3178598"/>
            <a:ext cx="9129634"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gradFill>
                  <a:gsLst>
                    <a:gs pos="0">
                      <a:schemeClr val="tx1"/>
                    </a:gs>
                    <a:gs pos="100000">
                      <a:schemeClr val="tx1"/>
                    </a:gs>
                  </a:gsLst>
                  <a:lin ang="5400000" scaled="0"/>
                </a:gradFill>
                <a:effectLst/>
                <a:uLnTx/>
                <a:uFillTx/>
              </a:rPr>
              <a:t>Microsoft </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a:t>
            </a:r>
            <a:r>
              <a:rPr kumimoji="0" lang="en-US" sz="2000" b="0" i="0" u="none" strike="noStrike" kern="0" cap="none" spc="0" normalizeH="0" baseline="0" noProof="0">
                <a:ln>
                  <a:noFill/>
                </a:ln>
                <a:gradFill>
                  <a:gsLst>
                    <a:gs pos="0">
                      <a:schemeClr val="tx1"/>
                    </a:gs>
                    <a:gs pos="100000">
                      <a:schemeClr val="tx1"/>
                    </a:gs>
                  </a:gsLst>
                  <a:lin ang="5400000" scaled="0"/>
                </a:gradFill>
                <a:effectLst/>
                <a:uLnTx/>
                <a:uFillTx/>
              </a:rPr>
              <a:t>echanics </a:t>
            </a:r>
            <a:endPar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7"/>
              </a:rPr>
              <a:t>https://www.microsoft.com/mechanics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036989" y="3955437"/>
            <a:ext cx="9124848"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Ask questions, get answers, exchange ideas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8"/>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122236" y="1592262"/>
            <a:ext cx="2895601" cy="427879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9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4" name="Mask"/>
          <p:cNvSpPr/>
          <p:nvPr/>
        </p:nvSpPr>
        <p:spPr bwMode="auto">
          <a:xfrm>
            <a:off x="-639762" y="1516062"/>
            <a:ext cx="3657600"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86770" y="1624920"/>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86770" y="2401759"/>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1" name="3"/>
          <p:cNvSpPr/>
          <p:nvPr/>
        </p:nvSpPr>
        <p:spPr bwMode="auto">
          <a:xfrm>
            <a:off x="286770" y="3178598"/>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
        <p:nvSpPr>
          <p:cNvPr id="12" name="4"/>
          <p:cNvSpPr/>
          <p:nvPr/>
        </p:nvSpPr>
        <p:spPr bwMode="auto">
          <a:xfrm>
            <a:off x="286770" y="3955437"/>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22" name="1"/>
          <p:cNvSpPr/>
          <p:nvPr/>
        </p:nvSpPr>
        <p:spPr bwMode="auto">
          <a:xfrm>
            <a:off x="286770" y="4732276"/>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Azure Solutions</a:t>
            </a:r>
          </a:p>
        </p:txBody>
      </p:sp>
      <p:sp>
        <p:nvSpPr>
          <p:cNvPr id="23" name="2"/>
          <p:cNvSpPr/>
          <p:nvPr/>
        </p:nvSpPr>
        <p:spPr bwMode="auto">
          <a:xfrm>
            <a:off x="286770" y="5509114"/>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Azure monthly webinar series</a:t>
            </a:r>
          </a:p>
        </p:txBody>
      </p:sp>
    </p:spTree>
    <p:extLst>
      <p:ext uri="{BB962C8B-B14F-4D97-AF65-F5344CB8AC3E}">
        <p14:creationId xmlns:p14="http://schemas.microsoft.com/office/powerpoint/2010/main" val="2451839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75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75000"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75000" fill="hold" grpId="0" nodeType="withEffect">
                                  <p:stCondLst>
                                    <p:cond delay="7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decel="75000" fill="hold" grpId="0" nodeType="withEffect">
                                  <p:stCondLst>
                                    <p:cond delay="10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decel="75000" fill="hold" grpId="0" nodeType="withEffect">
                                  <p:stCondLst>
                                    <p:cond delay="125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000" fill="hold"/>
                                        <p:tgtEl>
                                          <p:spTgt spid="20"/>
                                        </p:tgtEl>
                                        <p:attrNameLst>
                                          <p:attrName>ppt_x</p:attrName>
                                        </p:attrNameLst>
                                      </p:cBhvr>
                                      <p:tavLst>
                                        <p:tav tm="0">
                                          <p:val>
                                            <p:strVal val="0-#ppt_w/2"/>
                                          </p:val>
                                        </p:tav>
                                        <p:tav tm="100000">
                                          <p:val>
                                            <p:strVal val="#ppt_x"/>
                                          </p:val>
                                        </p:tav>
                                      </p:tavLst>
                                    </p:anim>
                                    <p:anim calcmode="lin" valueType="num">
                                      <p:cBhvr additive="base">
                                        <p:cTn id="24" dur="10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8" decel="75000" fill="hold" grpId="0" nodeType="withEffect">
                                  <p:stCondLst>
                                    <p:cond delay="15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0-#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7" grpId="0" animBg="1"/>
      <p:bldP spid="17" grpId="0" animBg="1"/>
      <p:bldP spid="18" grpId="0" animBg="1"/>
      <p:bldP spid="1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PC or Tablet visit MyIgnite at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3"/>
              </a:rPr>
              <a:t>http://myignite.microsoft.com</a:t>
            </a: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phone download and use the Ignite Mobile App by scanning  the QR code above or visiting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4"/>
              </a:rPr>
              <a:t>https://aka.ms/ignite.mobileapp</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40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Please evaluate this session</a:t>
            </a:r>
          </a:p>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Your feedback is important to us!</a:t>
            </a:r>
            <a:endParaRPr kumimoji="0" lang="en-US" sz="36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3422320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37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1" name="Straight Connector 170"/>
          <p:cNvCxnSpPr/>
          <p:nvPr/>
        </p:nvCxnSpPr>
        <p:spPr>
          <a:xfrm rot="10800000">
            <a:off x="8261569" y="3882433"/>
            <a:ext cx="0" cy="2337370"/>
          </a:xfrm>
          <a:prstGeom prst="line">
            <a:avLst/>
          </a:prstGeom>
          <a:noFill/>
          <a:ln w="76200" cap="flat" cmpd="dbl" algn="ctr">
            <a:solidFill>
              <a:schemeClr val="tx1">
                <a:lumMod val="60000"/>
                <a:lumOff val="40000"/>
              </a:schemeClr>
            </a:solidFill>
            <a:prstDash val="sysDot"/>
            <a:miter lim="800000"/>
          </a:ln>
          <a:effectLst/>
        </p:spPr>
      </p:cxnSp>
      <p:sp>
        <p:nvSpPr>
          <p:cNvPr id="74" name="Title 73"/>
          <p:cNvSpPr>
            <a:spLocks noGrp="1"/>
          </p:cNvSpPr>
          <p:nvPr>
            <p:ph type="title"/>
          </p:nvPr>
        </p:nvSpPr>
        <p:spPr/>
        <p:txBody>
          <a:bodyPr/>
          <a:lstStyle/>
          <a:p>
            <a:r>
              <a:rPr lang="en-US"/>
              <a:t>The big (network) picture</a:t>
            </a:r>
          </a:p>
        </p:txBody>
      </p:sp>
      <p:sp>
        <p:nvSpPr>
          <p:cNvPr id="7" name="Freeform 128"/>
          <p:cNvSpPr>
            <a:spLocks noChangeAspect="1"/>
          </p:cNvSpPr>
          <p:nvPr/>
        </p:nvSpPr>
        <p:spPr bwMode="black">
          <a:xfrm>
            <a:off x="4012796" y="1290001"/>
            <a:ext cx="5077277" cy="267211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grpSp>
        <p:nvGrpSpPr>
          <p:cNvPr id="30" name="Group 29"/>
          <p:cNvGrpSpPr/>
          <p:nvPr/>
        </p:nvGrpSpPr>
        <p:grpSpPr>
          <a:xfrm>
            <a:off x="5252746" y="2187450"/>
            <a:ext cx="3090348" cy="1590593"/>
            <a:chOff x="5393001" y="2078483"/>
            <a:chExt cx="3090348" cy="1590593"/>
          </a:xfrm>
        </p:grpSpPr>
        <p:sp>
          <p:nvSpPr>
            <p:cNvPr id="8" name="Rounded Rectangle 7"/>
            <p:cNvSpPr/>
            <p:nvPr/>
          </p:nvSpPr>
          <p:spPr bwMode="auto">
            <a:xfrm>
              <a:off x="5393001" y="2078483"/>
              <a:ext cx="3090348" cy="1590593"/>
            </a:xfrm>
            <a:prstGeom prst="roundRect">
              <a:avLst>
                <a:gd name="adj" fmla="val 3605"/>
              </a:avLst>
            </a:prstGeom>
            <a:solidFill>
              <a:schemeClr val="bg1">
                <a:lumMod val="75000"/>
              </a:schemeClr>
            </a:solidFill>
            <a:ln w="571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8" tIns="146245" rIns="182808" bIns="146245" numCol="1" spcCol="0" rtlCol="0" fromWordArt="0" anchor="t" anchorCtr="0" forceAA="0" compatLnSpc="1">
              <a:prstTxWarp prst="textNoShape">
                <a:avLst/>
              </a:prstTxWarp>
              <a:noAutofit/>
            </a:bodyPr>
            <a:lstStyle/>
            <a:p>
              <a:pPr marL="0" marR="0" lvl="0" indent="0" defTabSz="913857" eaLnBrk="1" fontAlgn="base" latinLnBrk="0" hangingPunct="1">
                <a:lnSpc>
                  <a:spcPct val="90000"/>
                </a:lnSpc>
                <a:spcBef>
                  <a:spcPct val="0"/>
                </a:spcBef>
                <a:spcAft>
                  <a:spcPct val="0"/>
                </a:spcAft>
                <a:buClrTx/>
                <a:buSzTx/>
                <a:buFontTx/>
                <a:buNone/>
                <a:tabLst/>
                <a:defRPr/>
              </a:pPr>
              <a:endParaRPr kumimoji="0" lang="en-US" sz="2400" b="0" i="0" u="none" strike="noStrike" kern="0" cap="none" spc="-50" normalizeH="0" baseline="0" noProof="0">
                <a:ln>
                  <a:noFill/>
                </a:ln>
                <a:solidFill>
                  <a:srgbClr val="FFFFFF"/>
                </a:solidFill>
                <a:effectLst/>
                <a:uLnTx/>
                <a:uFillTx/>
              </a:endParaRPr>
            </a:p>
          </p:txBody>
        </p:sp>
        <p:grpSp>
          <p:nvGrpSpPr>
            <p:cNvPr id="9" name="Group 8"/>
            <p:cNvGrpSpPr/>
            <p:nvPr/>
          </p:nvGrpSpPr>
          <p:grpSpPr>
            <a:xfrm>
              <a:off x="5561305" y="2214652"/>
              <a:ext cx="2755823" cy="1303745"/>
              <a:chOff x="2718155" y="4707256"/>
              <a:chExt cx="3027722" cy="1546370"/>
            </a:xfrm>
          </p:grpSpPr>
          <p:sp>
            <p:nvSpPr>
              <p:cNvPr id="10" name="Freeform 5"/>
              <p:cNvSpPr>
                <a:spLocks noEditPoints="1"/>
              </p:cNvSpPr>
              <p:nvPr/>
            </p:nvSpPr>
            <p:spPr bwMode="auto">
              <a:xfrm>
                <a:off x="2718155" y="4707256"/>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1" name="Freeform 10"/>
              <p:cNvSpPr>
                <a:spLocks noEditPoints="1"/>
              </p:cNvSpPr>
              <p:nvPr/>
            </p:nvSpPr>
            <p:spPr bwMode="auto">
              <a:xfrm>
                <a:off x="3805975" y="4707256"/>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2" name="Freeform 11"/>
              <p:cNvSpPr>
                <a:spLocks noEditPoints="1"/>
              </p:cNvSpPr>
              <p:nvPr/>
            </p:nvSpPr>
            <p:spPr bwMode="auto">
              <a:xfrm>
                <a:off x="4863132" y="4707256"/>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3" name="Freeform 5"/>
              <p:cNvSpPr>
                <a:spLocks noEditPoints="1"/>
              </p:cNvSpPr>
              <p:nvPr/>
            </p:nvSpPr>
            <p:spPr bwMode="auto">
              <a:xfrm>
                <a:off x="2718155" y="5301899"/>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4" name="Freeform 13"/>
              <p:cNvSpPr>
                <a:spLocks noEditPoints="1"/>
              </p:cNvSpPr>
              <p:nvPr/>
            </p:nvSpPr>
            <p:spPr bwMode="auto">
              <a:xfrm>
                <a:off x="3805975" y="5301899"/>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5" name="Freeform 14"/>
              <p:cNvSpPr>
                <a:spLocks noEditPoints="1"/>
              </p:cNvSpPr>
              <p:nvPr/>
            </p:nvSpPr>
            <p:spPr bwMode="auto">
              <a:xfrm>
                <a:off x="4863132" y="5301899"/>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6" name="Freeform 5"/>
              <p:cNvSpPr>
                <a:spLocks noEditPoints="1"/>
              </p:cNvSpPr>
              <p:nvPr/>
            </p:nvSpPr>
            <p:spPr bwMode="auto">
              <a:xfrm>
                <a:off x="2718155" y="5869459"/>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7" name="Freeform 16"/>
              <p:cNvSpPr>
                <a:spLocks noEditPoints="1"/>
              </p:cNvSpPr>
              <p:nvPr/>
            </p:nvSpPr>
            <p:spPr bwMode="auto">
              <a:xfrm>
                <a:off x="3805975" y="5869459"/>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8" name="Freeform 17"/>
              <p:cNvSpPr>
                <a:spLocks noEditPoints="1"/>
              </p:cNvSpPr>
              <p:nvPr/>
            </p:nvSpPr>
            <p:spPr bwMode="auto">
              <a:xfrm>
                <a:off x="4863132" y="5869459"/>
                <a:ext cx="882745" cy="38416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grpSp>
      </p:grpSp>
      <p:sp>
        <p:nvSpPr>
          <p:cNvPr id="2" name="TextBox 1"/>
          <p:cNvSpPr txBox="1"/>
          <p:nvPr/>
        </p:nvSpPr>
        <p:spPr>
          <a:xfrm>
            <a:off x="5259232" y="1489157"/>
            <a:ext cx="2254424" cy="646331"/>
          </a:xfrm>
          <a:prstGeom prst="rect">
            <a:avLst/>
          </a:prstGeom>
          <a:noFill/>
        </p:spPr>
        <p:txBody>
          <a:bodyPr wrap="square" rtlCol="0">
            <a:spAutoFit/>
          </a:bodyPr>
          <a:lstStyle/>
          <a:p>
            <a:pPr marL="0" marR="0" lvl="0" indent="0" algn="ctr" defTabSz="914400" eaLnBrk="1" fontAlgn="auto" latinLnBrk="0" hangingPunct="1">
              <a:lnSpc>
                <a:spcPct val="90000"/>
              </a:lnSpc>
              <a:spcBef>
                <a:spcPts val="0"/>
              </a:spcBef>
              <a:spcAft>
                <a:spcPts val="0"/>
              </a:spcAft>
              <a:buClrTx/>
              <a:buSzPct val="90000"/>
              <a:buFontTx/>
              <a:buNone/>
              <a:tabLst/>
              <a:defRPr/>
            </a:pPr>
            <a:r>
              <a:rPr kumimoji="0" lang="en-US" sz="2000" b="0" i="0" u="none" strike="noStrike" kern="0" cap="none" spc="0" normalizeH="0" baseline="0" noProof="0">
                <a:ln>
                  <a:noFill/>
                </a:ln>
                <a:gradFill>
                  <a:gsLst>
                    <a:gs pos="1250">
                      <a:schemeClr val="accent2"/>
                    </a:gs>
                    <a:gs pos="100000">
                      <a:schemeClr val="accent2"/>
                    </a:gs>
                  </a:gsLst>
                  <a:lin ang="5400000" scaled="0"/>
                </a:gradFill>
                <a:effectLst/>
                <a:uLnTx/>
                <a:uFillTx/>
                <a:cs typeface="Segoe UI Semilight" panose="020B0402040204020203" pitchFamily="34" charset="0"/>
              </a:rPr>
              <a:t>Azure</a:t>
            </a:r>
          </a:p>
          <a:p>
            <a:pPr marL="0" marR="0" lvl="0" indent="0" algn="ctr" defTabSz="914400" eaLnBrk="1" fontAlgn="auto" latinLnBrk="0" hangingPunct="1">
              <a:lnSpc>
                <a:spcPct val="90000"/>
              </a:lnSpc>
              <a:spcBef>
                <a:spcPts val="0"/>
              </a:spcBef>
              <a:spcAft>
                <a:spcPts val="0"/>
              </a:spcAft>
              <a:buClrTx/>
              <a:buSzPct val="90000"/>
              <a:buFontTx/>
              <a:buNone/>
              <a:tabLst/>
              <a:defRPr/>
            </a:pPr>
            <a:r>
              <a:rPr kumimoji="0" lang="en-US" sz="2000" b="0" i="0" u="none" strike="noStrike" kern="0" cap="none" spc="0" normalizeH="0" baseline="0" noProof="0">
                <a:ln>
                  <a:noFill/>
                </a:ln>
                <a:gradFill>
                  <a:gsLst>
                    <a:gs pos="1250">
                      <a:schemeClr val="accent2"/>
                    </a:gs>
                    <a:gs pos="100000">
                      <a:schemeClr val="accent2"/>
                    </a:gs>
                  </a:gsLst>
                  <a:lin ang="5400000" scaled="0"/>
                </a:gradFill>
                <a:effectLst/>
                <a:uLnTx/>
                <a:uFillTx/>
                <a:cs typeface="Segoe UI Semilight" panose="020B0402040204020203" pitchFamily="34" charset="0"/>
              </a:rPr>
              <a:t>v</a:t>
            </a:r>
            <a:r>
              <a:rPr kumimoji="0" lang="en-US" sz="2000" b="0" i="0" u="none" strike="noStrike" kern="0" cap="none" spc="0" normalizeH="0" baseline="0" noProof="0" err="1">
                <a:ln>
                  <a:noFill/>
                </a:ln>
                <a:gradFill>
                  <a:gsLst>
                    <a:gs pos="1250">
                      <a:schemeClr val="accent2"/>
                    </a:gs>
                    <a:gs pos="100000">
                      <a:schemeClr val="accent2"/>
                    </a:gs>
                  </a:gsLst>
                  <a:lin ang="5400000" scaled="0"/>
                </a:gradFill>
                <a:effectLst/>
                <a:uLnTx/>
                <a:uFillTx/>
                <a:cs typeface="Segoe UI Semilight" panose="020B0402040204020203" pitchFamily="34" charset="0"/>
              </a:rPr>
              <a:t>irtual</a:t>
            </a:r>
            <a:r>
              <a:rPr kumimoji="0" lang="en-US" sz="2000" b="0" i="0" u="none" strike="noStrike" kern="0" cap="none" spc="0" normalizeH="0" baseline="0" noProof="0">
                <a:ln>
                  <a:noFill/>
                </a:ln>
                <a:gradFill>
                  <a:gsLst>
                    <a:gs pos="1250">
                      <a:schemeClr val="accent2"/>
                    </a:gs>
                    <a:gs pos="100000">
                      <a:schemeClr val="accent2"/>
                    </a:gs>
                  </a:gsLst>
                  <a:lin ang="5400000" scaled="0"/>
                </a:gradFill>
                <a:effectLst/>
                <a:uLnTx/>
                <a:uFillTx/>
                <a:cs typeface="Segoe UI Semilight" panose="020B0402040204020203" pitchFamily="34" charset="0"/>
              </a:rPr>
              <a:t> network</a:t>
            </a:r>
          </a:p>
        </p:txBody>
      </p:sp>
      <p:grpSp>
        <p:nvGrpSpPr>
          <p:cNvPr id="53" name="Group 52"/>
          <p:cNvGrpSpPr/>
          <p:nvPr/>
        </p:nvGrpSpPr>
        <p:grpSpPr>
          <a:xfrm>
            <a:off x="274639" y="1589764"/>
            <a:ext cx="4167821" cy="5147225"/>
            <a:chOff x="274639" y="1589764"/>
            <a:chExt cx="4167821" cy="5147225"/>
          </a:xfrm>
        </p:grpSpPr>
        <p:sp>
          <p:nvSpPr>
            <p:cNvPr id="29" name="TextBox 28"/>
            <p:cNvSpPr txBox="1"/>
            <p:nvPr/>
          </p:nvSpPr>
          <p:spPr>
            <a:xfrm>
              <a:off x="2496761" y="1878217"/>
              <a:ext cx="1945699" cy="1157121"/>
            </a:xfrm>
            <a:prstGeom prst="rect">
              <a:avLst/>
            </a:prstGeom>
            <a:noFill/>
          </p:spPr>
          <p:txBody>
            <a:bodyPr wrap="square" lIns="182808" tIns="146245" rIns="182808" bIns="146245" rtlCol="0">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2400" b="1" i="0" u="none" strike="noStrike" kern="0" cap="none" spc="0" normalizeH="0" baseline="0" noProof="0" dirty="0">
                  <a:ln>
                    <a:noFill/>
                  </a:ln>
                  <a:gradFill>
                    <a:gsLst>
                      <a:gs pos="1250">
                        <a:schemeClr val="accent5"/>
                      </a:gs>
                      <a:gs pos="100000">
                        <a:schemeClr val="accent5"/>
                      </a:gs>
                    </a:gsLst>
                    <a:lin ang="5400000" scaled="0"/>
                  </a:gradFill>
                  <a:effectLst/>
                  <a:uLnTx/>
                  <a:uFillTx/>
                  <a:latin typeface="Segoe UI Semilight" panose="020B0402040204020203" pitchFamily="34" charset="0"/>
                  <a:cs typeface="Segoe UI Semilight" panose="020B0402040204020203" pitchFamily="34" charset="0"/>
                </a:rPr>
                <a:t>Users</a:t>
              </a:r>
            </a:p>
            <a:p>
              <a:pPr marL="0" marR="0" lvl="1" indent="0" algn="ctr" defTabSz="914400" eaLnBrk="1" fontAlgn="auto" latinLnBrk="0" hangingPunct="1">
                <a:lnSpc>
                  <a:spcPct val="90000"/>
                </a:lnSpc>
                <a:spcBef>
                  <a:spcPts val="0"/>
                </a:spcBef>
                <a:spcAft>
                  <a:spcPts val="24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Internet</a:t>
              </a:r>
            </a:p>
          </p:txBody>
        </p:sp>
        <p:grpSp>
          <p:nvGrpSpPr>
            <p:cNvPr id="52" name="Group 51"/>
            <p:cNvGrpSpPr/>
            <p:nvPr/>
          </p:nvGrpSpPr>
          <p:grpSpPr>
            <a:xfrm>
              <a:off x="886358" y="1589764"/>
              <a:ext cx="1645500" cy="1645500"/>
              <a:chOff x="886358" y="1589764"/>
              <a:chExt cx="1645500" cy="1645500"/>
            </a:xfrm>
          </p:grpSpPr>
          <p:sp>
            <p:nvSpPr>
              <p:cNvPr id="20" name="Oval 19"/>
              <p:cNvSpPr/>
              <p:nvPr/>
            </p:nvSpPr>
            <p:spPr bwMode="auto">
              <a:xfrm>
                <a:off x="886358" y="1589764"/>
                <a:ext cx="1645500" cy="1645500"/>
              </a:xfrm>
              <a:prstGeom prst="ellipse">
                <a:avLst/>
              </a:prstGeom>
              <a:solidFill>
                <a:schemeClr val="tx1">
                  <a:lumMod val="75000"/>
                </a:schemeClr>
              </a:solidFill>
              <a:ln w="571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8" tIns="146245" rIns="182808" bIns="146245" numCol="1" spcCol="0" rtlCol="0" fromWordArt="0" anchor="t" anchorCtr="0" forceAA="0" compatLnSpc="1">
                <a:prstTxWarp prst="textNoShape">
                  <a:avLst/>
                </a:prstTxWarp>
                <a:noAutofit/>
              </a:bodyPr>
              <a:lstStyle/>
              <a:p>
                <a:pPr marL="0" marR="0" lvl="0" indent="0" defTabSz="913857" eaLnBrk="1" fontAlgn="base" latinLnBrk="0" hangingPunct="1">
                  <a:lnSpc>
                    <a:spcPct val="90000"/>
                  </a:lnSpc>
                  <a:spcBef>
                    <a:spcPct val="0"/>
                  </a:spcBef>
                  <a:spcAft>
                    <a:spcPct val="0"/>
                  </a:spcAft>
                  <a:buClrTx/>
                  <a:buSzTx/>
                  <a:buFontTx/>
                  <a:buNone/>
                  <a:tabLst/>
                  <a:defRPr/>
                </a:pPr>
                <a:endParaRPr kumimoji="0" lang="en-US" sz="2400" b="0" i="0" u="none" strike="noStrike" kern="0" cap="none" spc="-50" normalizeH="0" baseline="0" noProof="0">
                  <a:ln>
                    <a:noFill/>
                  </a:ln>
                  <a:solidFill>
                    <a:srgbClr val="FFFFFF"/>
                  </a:solidFill>
                  <a:effectLst/>
                  <a:uLnTx/>
                  <a:uFillTx/>
                </a:endParaRPr>
              </a:p>
            </p:txBody>
          </p:sp>
          <p:grpSp>
            <p:nvGrpSpPr>
              <p:cNvPr id="6" name="Group 5"/>
              <p:cNvGrpSpPr/>
              <p:nvPr/>
            </p:nvGrpSpPr>
            <p:grpSpPr>
              <a:xfrm>
                <a:off x="1112729" y="1900947"/>
                <a:ext cx="1192758" cy="1023135"/>
                <a:chOff x="1112729" y="1900946"/>
                <a:chExt cx="1192758" cy="1023135"/>
              </a:xfrm>
              <a:solidFill>
                <a:schemeClr val="accent5"/>
              </a:solidFill>
            </p:grpSpPr>
            <p:sp>
              <p:nvSpPr>
                <p:cNvPr id="22" name="Freeform 741"/>
                <p:cNvSpPr>
                  <a:spLocks/>
                </p:cNvSpPr>
                <p:nvPr/>
              </p:nvSpPr>
              <p:spPr bwMode="auto">
                <a:xfrm>
                  <a:off x="1516931" y="2153572"/>
                  <a:ext cx="384353" cy="770509"/>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w="9525">
                  <a:noFill/>
                  <a:round/>
                  <a:headEnd/>
                  <a:tailEnd/>
                </a:ln>
                <a:extLst/>
              </p:spPr>
              <p:txBody>
                <a:bodyPr vert="horz" wrap="square" lIns="91403" tIns="45702" rIns="91403" bIns="45702" numCol="1" anchor="t" anchorCtr="0" compatLnSpc="1">
                  <a:prstTxWarp prst="textNoShape">
                    <a:avLst/>
                  </a:prstTxWarp>
                </a:bodyPr>
                <a:lstStyle/>
                <a:p>
                  <a:pPr marL="0" marR="0" lvl="0" indent="0" defTabSz="914121"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chemeClr val="accent5"/>
                    </a:solidFill>
                    <a:effectLst/>
                    <a:uLnTx/>
                    <a:uFillTx/>
                  </a:endParaRPr>
                </a:p>
              </p:txBody>
            </p:sp>
            <p:sp>
              <p:nvSpPr>
                <p:cNvPr id="23" name="Oval 742"/>
                <p:cNvSpPr>
                  <a:spLocks noChangeArrowheads="1"/>
                </p:cNvSpPr>
                <p:nvPr/>
              </p:nvSpPr>
              <p:spPr bwMode="auto">
                <a:xfrm>
                  <a:off x="1594524" y="1900946"/>
                  <a:ext cx="229168" cy="230972"/>
                </a:xfrm>
                <a:prstGeom prst="ellipse">
                  <a:avLst/>
                </a:prstGeom>
                <a:grpFill/>
                <a:ln w="9525">
                  <a:noFill/>
                  <a:round/>
                  <a:headEnd/>
                  <a:tailEnd/>
                </a:ln>
                <a:extLst/>
              </p:spPr>
              <p:txBody>
                <a:bodyPr vert="horz" wrap="square" lIns="91403" tIns="45702" rIns="91403" bIns="45702" numCol="1" anchor="t" anchorCtr="0" compatLnSpc="1">
                  <a:prstTxWarp prst="textNoShape">
                    <a:avLst/>
                  </a:prstTxWarp>
                </a:bodyPr>
                <a:lstStyle/>
                <a:p>
                  <a:pPr marL="0" marR="0" lvl="0" indent="0" defTabSz="914121"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chemeClr val="accent5"/>
                    </a:solidFill>
                    <a:effectLst/>
                    <a:uLnTx/>
                    <a:uFillTx/>
                  </a:endParaRPr>
                </a:p>
              </p:txBody>
            </p:sp>
            <p:sp>
              <p:nvSpPr>
                <p:cNvPr id="24" name="Freeform 743"/>
                <p:cNvSpPr>
                  <a:spLocks/>
                </p:cNvSpPr>
                <p:nvPr/>
              </p:nvSpPr>
              <p:spPr bwMode="auto">
                <a:xfrm>
                  <a:off x="1982486" y="2182443"/>
                  <a:ext cx="323001" cy="656827"/>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w="9525">
                  <a:noFill/>
                  <a:round/>
                  <a:headEnd/>
                  <a:tailEnd/>
                </a:ln>
                <a:extLst/>
              </p:spPr>
              <p:txBody>
                <a:bodyPr vert="horz" wrap="square" lIns="91403" tIns="45702" rIns="91403" bIns="45702" numCol="1" anchor="t" anchorCtr="0" compatLnSpc="1">
                  <a:prstTxWarp prst="textNoShape">
                    <a:avLst/>
                  </a:prstTxWarp>
                </a:bodyPr>
                <a:lstStyle/>
                <a:p>
                  <a:pPr marL="0" marR="0" lvl="0" indent="0" defTabSz="914121"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chemeClr val="accent5"/>
                    </a:solidFill>
                    <a:effectLst/>
                    <a:uLnTx/>
                    <a:uFillTx/>
                  </a:endParaRPr>
                </a:p>
              </p:txBody>
            </p:sp>
            <p:sp>
              <p:nvSpPr>
                <p:cNvPr id="25" name="Oval 744"/>
                <p:cNvSpPr>
                  <a:spLocks noChangeArrowheads="1"/>
                </p:cNvSpPr>
                <p:nvPr/>
              </p:nvSpPr>
              <p:spPr bwMode="auto">
                <a:xfrm>
                  <a:off x="2045643" y="1965907"/>
                  <a:ext cx="196688" cy="194883"/>
                </a:xfrm>
                <a:prstGeom prst="ellipse">
                  <a:avLst/>
                </a:prstGeom>
                <a:grpFill/>
                <a:ln w="9525">
                  <a:noFill/>
                  <a:round/>
                  <a:headEnd/>
                  <a:tailEnd/>
                </a:ln>
                <a:extLst/>
              </p:spPr>
              <p:txBody>
                <a:bodyPr vert="horz" wrap="square" lIns="91403" tIns="45702" rIns="91403" bIns="45702" numCol="1" anchor="t" anchorCtr="0" compatLnSpc="1">
                  <a:prstTxWarp prst="textNoShape">
                    <a:avLst/>
                  </a:prstTxWarp>
                </a:bodyPr>
                <a:lstStyle/>
                <a:p>
                  <a:pPr marL="0" marR="0" lvl="0" indent="0" defTabSz="914121"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chemeClr val="accent5"/>
                    </a:solidFill>
                    <a:effectLst/>
                    <a:uLnTx/>
                    <a:uFillTx/>
                  </a:endParaRPr>
                </a:p>
              </p:txBody>
            </p:sp>
            <p:sp>
              <p:nvSpPr>
                <p:cNvPr id="26" name="Freeform 745"/>
                <p:cNvSpPr>
                  <a:spLocks/>
                </p:cNvSpPr>
                <p:nvPr/>
              </p:nvSpPr>
              <p:spPr bwMode="auto">
                <a:xfrm>
                  <a:off x="1112729" y="2182443"/>
                  <a:ext cx="323001" cy="656827"/>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w="9525">
                  <a:noFill/>
                  <a:round/>
                  <a:headEnd/>
                  <a:tailEnd/>
                </a:ln>
                <a:extLst/>
              </p:spPr>
              <p:txBody>
                <a:bodyPr vert="horz" wrap="square" lIns="91403" tIns="45702" rIns="91403" bIns="45702" numCol="1" anchor="t" anchorCtr="0" compatLnSpc="1">
                  <a:prstTxWarp prst="textNoShape">
                    <a:avLst/>
                  </a:prstTxWarp>
                </a:bodyPr>
                <a:lstStyle/>
                <a:p>
                  <a:pPr marL="0" marR="0" lvl="0" indent="0" defTabSz="914121"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chemeClr val="accent5"/>
                    </a:solidFill>
                    <a:effectLst/>
                    <a:uLnTx/>
                    <a:uFillTx/>
                  </a:endParaRPr>
                </a:p>
              </p:txBody>
            </p:sp>
            <p:sp>
              <p:nvSpPr>
                <p:cNvPr id="27" name="Oval 746"/>
                <p:cNvSpPr>
                  <a:spLocks noChangeArrowheads="1"/>
                </p:cNvSpPr>
                <p:nvPr/>
              </p:nvSpPr>
              <p:spPr bwMode="auto">
                <a:xfrm>
                  <a:off x="1175886" y="1965907"/>
                  <a:ext cx="196688" cy="194883"/>
                </a:xfrm>
                <a:prstGeom prst="ellipse">
                  <a:avLst/>
                </a:prstGeom>
                <a:grpFill/>
                <a:ln w="9525">
                  <a:noFill/>
                  <a:round/>
                  <a:headEnd/>
                  <a:tailEnd/>
                </a:ln>
                <a:extLst/>
              </p:spPr>
              <p:txBody>
                <a:bodyPr vert="horz" wrap="square" lIns="91403" tIns="45702" rIns="91403" bIns="45702" numCol="1" anchor="t" anchorCtr="0" compatLnSpc="1">
                  <a:prstTxWarp prst="textNoShape">
                    <a:avLst/>
                  </a:prstTxWarp>
                </a:bodyPr>
                <a:lstStyle/>
                <a:p>
                  <a:pPr marL="0" marR="0" lvl="0" indent="0" defTabSz="914121"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chemeClr val="accent5"/>
                    </a:solidFill>
                    <a:effectLst/>
                    <a:uLnTx/>
                    <a:uFillTx/>
                  </a:endParaRPr>
                </a:p>
              </p:txBody>
            </p:sp>
          </p:grpSp>
        </p:grpSp>
        <p:sp>
          <p:nvSpPr>
            <p:cNvPr id="60" name="TextBox 59"/>
            <p:cNvSpPr txBox="1"/>
            <p:nvPr/>
          </p:nvSpPr>
          <p:spPr>
            <a:xfrm>
              <a:off x="274639" y="3242238"/>
              <a:ext cx="3682450" cy="3494751"/>
            </a:xfrm>
            <a:prstGeom prst="rect">
              <a:avLst/>
            </a:prstGeom>
            <a:noFill/>
          </p:spPr>
          <p:txBody>
            <a:bodyPr wrap="square" lIns="182834" tIns="146266" rIns="182834" bIns="146266" rtlCol="0">
              <a:noAutofit/>
            </a:bodyPr>
            <a:lstStyle/>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2400" b="1" i="0" u="none" strike="noStrike" kern="0" cap="none" spc="0" normalizeH="0" baseline="0" noProof="0" dirty="0">
                  <a:ln>
                    <a:noFill/>
                  </a:ln>
                  <a:gradFill>
                    <a:gsLst>
                      <a:gs pos="1250">
                        <a:schemeClr val="accent5"/>
                      </a:gs>
                      <a:gs pos="100000">
                        <a:schemeClr val="accent5"/>
                      </a:gs>
                    </a:gsLst>
                    <a:lin ang="5400000" scaled="0"/>
                  </a:gradFill>
                  <a:effectLst/>
                  <a:uLnTx/>
                  <a:uFillTx/>
                  <a:latin typeface="Segoe UI Semilight" panose="020B0402040204020203" pitchFamily="34" charset="0"/>
                  <a:cs typeface="Segoe UI Semilight" panose="020B0402040204020203" pitchFamily="34" charset="0"/>
                </a:rPr>
                <a:t>Front-end access</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Dynamic/reserved public </a:t>
              </a:r>
              <a:b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b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IP addresses</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Direct VM access, ACLs for security</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Load balancing</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DNS services: hosting, </a:t>
              </a:r>
              <a:b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b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traffic management</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DDoS protection</a:t>
              </a:r>
            </a:p>
          </p:txBody>
        </p:sp>
      </p:grpSp>
      <p:sp>
        <p:nvSpPr>
          <p:cNvPr id="61" name="TextBox 60"/>
          <p:cNvSpPr txBox="1"/>
          <p:nvPr/>
        </p:nvSpPr>
        <p:spPr>
          <a:xfrm>
            <a:off x="9090073" y="1211262"/>
            <a:ext cx="3074130" cy="754645"/>
          </a:xfrm>
          <a:prstGeom prst="rect">
            <a:avLst/>
          </a:prstGeom>
          <a:noFill/>
        </p:spPr>
        <p:txBody>
          <a:bodyPr wrap="square" lIns="182834" tIns="146266" rIns="182834" bIns="146266" rtlCol="0">
            <a:noAutofit/>
          </a:bodyPr>
          <a:lstStyle/>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2400" b="1" i="0" u="none" strike="noStrike" kern="0" cap="none" spc="0" normalizeH="0" baseline="0" noProof="0" dirty="0">
                <a:ln>
                  <a:noFill/>
                </a:ln>
                <a:gradFill>
                  <a:gsLst>
                    <a:gs pos="1250">
                      <a:schemeClr val="accent5"/>
                    </a:gs>
                    <a:gs pos="100000">
                      <a:schemeClr val="accent5"/>
                    </a:gs>
                  </a:gsLst>
                  <a:lin ang="5400000" scaled="0"/>
                </a:gradFill>
                <a:effectLst/>
                <a:uLnTx/>
                <a:uFillTx/>
                <a:latin typeface="Segoe UI Semilight" panose="020B0402040204020203" pitchFamily="34" charset="0"/>
                <a:cs typeface="Segoe UI Semilight" panose="020B0402040204020203" pitchFamily="34" charset="0"/>
              </a:rPr>
              <a:t>Virtual network</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“Bring your own network” </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Segment with subnets and network security groups</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Control traffic flow with </a:t>
            </a:r>
            <a:b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b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user defined routes</a:t>
            </a:r>
          </a:p>
        </p:txBody>
      </p:sp>
      <p:grpSp>
        <p:nvGrpSpPr>
          <p:cNvPr id="48" name="Group 47"/>
          <p:cNvGrpSpPr/>
          <p:nvPr/>
        </p:nvGrpSpPr>
        <p:grpSpPr>
          <a:xfrm>
            <a:off x="2678701" y="2241498"/>
            <a:ext cx="1917574" cy="483028"/>
            <a:chOff x="2678701" y="2241498"/>
            <a:chExt cx="1917574" cy="483028"/>
          </a:xfrm>
        </p:grpSpPr>
        <p:sp>
          <p:nvSpPr>
            <p:cNvPr id="299" name="Freeform 6"/>
            <p:cNvSpPr>
              <a:spLocks/>
            </p:cNvSpPr>
            <p:nvPr/>
          </p:nvSpPr>
          <p:spPr bwMode="auto">
            <a:xfrm>
              <a:off x="4356627" y="2241498"/>
              <a:ext cx="239648" cy="483028"/>
            </a:xfrm>
            <a:custGeom>
              <a:avLst/>
              <a:gdLst>
                <a:gd name="T0" fmla="*/ 0 w 1156"/>
                <a:gd name="T1" fmla="*/ 1857 h 2330"/>
                <a:gd name="T2" fmla="*/ 686 w 1156"/>
                <a:gd name="T3" fmla="*/ 1164 h 2330"/>
                <a:gd name="T4" fmla="*/ 0 w 1156"/>
                <a:gd name="T5" fmla="*/ 477 h 2330"/>
                <a:gd name="T6" fmla="*/ 0 w 1156"/>
                <a:gd name="T7" fmla="*/ 0 h 2330"/>
                <a:gd name="T8" fmla="*/ 1156 w 1156"/>
                <a:gd name="T9" fmla="*/ 1164 h 2330"/>
                <a:gd name="T10" fmla="*/ 0 w 1156"/>
                <a:gd name="T11" fmla="*/ 2330 h 2330"/>
                <a:gd name="T12" fmla="*/ 0 w 1156"/>
                <a:gd name="T13" fmla="*/ 1857 h 2330"/>
                <a:gd name="T14" fmla="*/ 0 w 1156"/>
                <a:gd name="T15" fmla="*/ 1857 h 2330"/>
                <a:gd name="T16" fmla="*/ 0 w 1156"/>
                <a:gd name="T17" fmla="*/ 185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6" h="2330">
                  <a:moveTo>
                    <a:pt x="0" y="1857"/>
                  </a:moveTo>
                  <a:lnTo>
                    <a:pt x="686" y="1164"/>
                  </a:lnTo>
                  <a:lnTo>
                    <a:pt x="0" y="477"/>
                  </a:lnTo>
                  <a:lnTo>
                    <a:pt x="0" y="0"/>
                  </a:lnTo>
                  <a:lnTo>
                    <a:pt x="1156" y="1164"/>
                  </a:lnTo>
                  <a:lnTo>
                    <a:pt x="0" y="2330"/>
                  </a:lnTo>
                  <a:lnTo>
                    <a:pt x="0" y="1857"/>
                  </a:lnTo>
                  <a:lnTo>
                    <a:pt x="0" y="1857"/>
                  </a:lnTo>
                  <a:lnTo>
                    <a:pt x="0" y="18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0" name="Oval 7"/>
            <p:cNvSpPr>
              <a:spLocks noChangeArrowheads="1"/>
            </p:cNvSpPr>
            <p:nvPr/>
          </p:nvSpPr>
          <p:spPr bwMode="auto">
            <a:xfrm>
              <a:off x="3838519" y="2427453"/>
              <a:ext cx="110702"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1" name="Oval 8"/>
            <p:cNvSpPr>
              <a:spLocks noChangeArrowheads="1"/>
            </p:cNvSpPr>
            <p:nvPr/>
          </p:nvSpPr>
          <p:spPr bwMode="auto">
            <a:xfrm>
              <a:off x="4031546" y="2427453"/>
              <a:ext cx="111116"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2" name="Oval 9"/>
            <p:cNvSpPr>
              <a:spLocks noChangeArrowheads="1"/>
            </p:cNvSpPr>
            <p:nvPr/>
          </p:nvSpPr>
          <p:spPr bwMode="auto">
            <a:xfrm>
              <a:off x="4224986" y="2427453"/>
              <a:ext cx="111116"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3" name="Oval 7"/>
            <p:cNvSpPr>
              <a:spLocks noChangeArrowheads="1"/>
            </p:cNvSpPr>
            <p:nvPr/>
          </p:nvSpPr>
          <p:spPr bwMode="auto">
            <a:xfrm>
              <a:off x="3258610" y="2427453"/>
              <a:ext cx="110702"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4" name="Oval 8"/>
            <p:cNvSpPr>
              <a:spLocks noChangeArrowheads="1"/>
            </p:cNvSpPr>
            <p:nvPr/>
          </p:nvSpPr>
          <p:spPr bwMode="auto">
            <a:xfrm>
              <a:off x="3451637" y="2427453"/>
              <a:ext cx="111116"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5" name="Oval 9"/>
            <p:cNvSpPr>
              <a:spLocks noChangeArrowheads="1"/>
            </p:cNvSpPr>
            <p:nvPr/>
          </p:nvSpPr>
          <p:spPr bwMode="auto">
            <a:xfrm>
              <a:off x="3645078" y="2427453"/>
              <a:ext cx="111116"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6" name="Oval 7"/>
            <p:cNvSpPr>
              <a:spLocks noChangeArrowheads="1"/>
            </p:cNvSpPr>
            <p:nvPr/>
          </p:nvSpPr>
          <p:spPr bwMode="auto">
            <a:xfrm>
              <a:off x="2678701" y="2427453"/>
              <a:ext cx="110702"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7" name="Oval 8"/>
            <p:cNvSpPr>
              <a:spLocks noChangeArrowheads="1"/>
            </p:cNvSpPr>
            <p:nvPr/>
          </p:nvSpPr>
          <p:spPr bwMode="auto">
            <a:xfrm>
              <a:off x="2871728" y="2427453"/>
              <a:ext cx="111116"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8" name="Oval 9"/>
            <p:cNvSpPr>
              <a:spLocks noChangeArrowheads="1"/>
            </p:cNvSpPr>
            <p:nvPr/>
          </p:nvSpPr>
          <p:spPr bwMode="auto">
            <a:xfrm>
              <a:off x="3065169" y="2427453"/>
              <a:ext cx="111116" cy="111118"/>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cxnSp>
        <p:nvCxnSpPr>
          <p:cNvPr id="172" name="Straight Connector 171"/>
          <p:cNvCxnSpPr/>
          <p:nvPr/>
        </p:nvCxnSpPr>
        <p:spPr>
          <a:xfrm rot="10800000">
            <a:off x="8168929" y="3958633"/>
            <a:ext cx="0" cy="2337370"/>
          </a:xfrm>
          <a:prstGeom prst="line">
            <a:avLst/>
          </a:prstGeom>
          <a:noFill/>
          <a:ln w="76200" cap="flat" cmpd="dbl" algn="ctr">
            <a:solidFill>
              <a:schemeClr val="tx1">
                <a:lumMod val="60000"/>
                <a:lumOff val="40000"/>
              </a:schemeClr>
            </a:solidFill>
            <a:prstDash val="sysDot"/>
            <a:miter lim="800000"/>
          </a:ln>
          <a:effectLst/>
        </p:spPr>
      </p:cxnSp>
      <p:sp>
        <p:nvSpPr>
          <p:cNvPr id="63" name="TextBox 62"/>
          <p:cNvSpPr txBox="1"/>
          <p:nvPr/>
        </p:nvSpPr>
        <p:spPr>
          <a:xfrm>
            <a:off x="9090073" y="3954463"/>
            <a:ext cx="3065811" cy="2641044"/>
          </a:xfrm>
          <a:prstGeom prst="rect">
            <a:avLst/>
          </a:prstGeom>
          <a:noFill/>
        </p:spPr>
        <p:txBody>
          <a:bodyPr wrap="square" lIns="182834" tIns="146266" rIns="182834" bIns="146266" rtlCol="0">
            <a:noAutofit/>
          </a:bodyPr>
          <a:lstStyle/>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2400" b="1" i="0" u="none" strike="noStrike" kern="0" cap="none" spc="0" normalizeH="0" baseline="0" noProof="0" dirty="0">
                <a:ln>
                  <a:noFill/>
                </a:ln>
                <a:gradFill>
                  <a:gsLst>
                    <a:gs pos="1250">
                      <a:schemeClr val="accent5"/>
                    </a:gs>
                    <a:gs pos="100000">
                      <a:schemeClr val="accent5"/>
                    </a:gs>
                  </a:gsLst>
                  <a:lin ang="5400000" scaled="0"/>
                </a:gradFill>
                <a:effectLst/>
                <a:uLnTx/>
                <a:uFillTx/>
                <a:latin typeface="Segoe UI Semilight" panose="020B0402040204020203" pitchFamily="34" charset="0"/>
                <a:cs typeface="Segoe UI Semilight" panose="020B0402040204020203" pitchFamily="34" charset="0"/>
              </a:rPr>
              <a:t>Backend connectivity</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Point-to-site for dev/test</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VPN Gateways for secure</a:t>
            </a:r>
            <a:b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b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site-to-site connectivity</a:t>
            </a:r>
          </a:p>
          <a:p>
            <a:pPr marL="0" marR="0" lvl="1" indent="0" defTabSz="914400" eaLnBrk="1" fontAlgn="auto" latinLnBrk="0" hangingPunct="1">
              <a:lnSpc>
                <a:spcPct val="90000"/>
              </a:lnSpc>
              <a:spcBef>
                <a:spcPts val="0"/>
              </a:spcBef>
              <a:spcAft>
                <a:spcPts val="1200"/>
              </a:spcAft>
              <a:buClrTx/>
              <a:buSzPct val="90000"/>
              <a:buFontTx/>
              <a:buNone/>
              <a:tabLst/>
              <a:defRPr/>
            </a:pPr>
            <a:r>
              <a:rPr kumimoji="0" lang="en-US" sz="1600" b="0" i="0" u="none" strike="noStrike" kern="0" cap="none" spc="0" normalizeH="0" baseline="0" noProof="0" dirty="0">
                <a:ln>
                  <a:noFill/>
                </a:ln>
                <a:gradFill>
                  <a:gsLst>
                    <a:gs pos="1250">
                      <a:schemeClr val="bg1"/>
                    </a:gs>
                    <a:gs pos="100000">
                      <a:schemeClr val="bg1"/>
                    </a:gs>
                  </a:gsLst>
                  <a:lin ang="5400000" scaled="0"/>
                </a:gradFill>
                <a:effectLst/>
                <a:uLnTx/>
                <a:uFillTx/>
              </a:rPr>
              <a:t>ExpressRoute for private enterprise grade connectivity</a:t>
            </a:r>
          </a:p>
        </p:txBody>
      </p:sp>
      <p:grpSp>
        <p:nvGrpSpPr>
          <p:cNvPr id="3" name="Group 2"/>
          <p:cNvGrpSpPr/>
          <p:nvPr/>
        </p:nvGrpSpPr>
        <p:grpSpPr>
          <a:xfrm>
            <a:off x="4560877" y="4072168"/>
            <a:ext cx="3868722" cy="2921911"/>
            <a:chOff x="4560877" y="4072168"/>
            <a:chExt cx="3868722" cy="2921911"/>
          </a:xfrm>
        </p:grpSpPr>
        <p:sp>
          <p:nvSpPr>
            <p:cNvPr id="70" name="TextBox 69"/>
            <p:cNvSpPr txBox="1"/>
            <p:nvPr/>
          </p:nvSpPr>
          <p:spPr>
            <a:xfrm>
              <a:off x="6100762" y="4072168"/>
              <a:ext cx="1703203" cy="1194173"/>
            </a:xfrm>
            <a:prstGeom prst="rect">
              <a:avLst/>
            </a:prstGeom>
            <a:noFill/>
          </p:spPr>
          <p:txBody>
            <a:bodyPr wrap="square" lIns="0" tIns="0" rIns="0" bIns="0" rtlCol="0">
              <a:spAutoFit/>
            </a:bodyPr>
            <a:lstStyle/>
            <a:p>
              <a:pPr marL="0" marR="0" lvl="1" indent="0" algn="ctr" defTabSz="914400" eaLnBrk="1" fontAlgn="auto" latinLnBrk="0" hangingPunct="1">
                <a:lnSpc>
                  <a:spcPct val="90000"/>
                </a:lnSpc>
                <a:spcBef>
                  <a:spcPts val="600"/>
                </a:spcBef>
                <a:spcAft>
                  <a:spcPts val="1800"/>
                </a:spcAft>
                <a:buClrTx/>
                <a:buSzPct val="90000"/>
                <a:buFontTx/>
                <a:buNone/>
                <a:tabLst/>
                <a:defRPr/>
              </a:pPr>
              <a:r>
                <a:rPr kumimoji="0" lang="en-US" sz="1600" b="0" i="0" u="none" strike="noStrike" kern="0" cap="none" spc="0" normalizeH="0" baseline="0" noProof="0">
                  <a:ln>
                    <a:noFill/>
                  </a:ln>
                  <a:gradFill>
                    <a:gsLst>
                      <a:gs pos="1250">
                        <a:schemeClr val="bg1"/>
                      </a:gs>
                      <a:gs pos="100000">
                        <a:schemeClr val="bg1"/>
                      </a:gs>
                    </a:gsLst>
                    <a:lin ang="5400000" scaled="0"/>
                  </a:gradFill>
                  <a:effectLst/>
                  <a:uLnTx/>
                  <a:uFillTx/>
                </a:rPr>
                <a:t>Backend connectivity</a:t>
              </a:r>
            </a:p>
            <a:p>
              <a:pPr marL="0" marR="0" lvl="1" indent="0" algn="ctr" defTabSz="914400" eaLnBrk="1" fontAlgn="auto" latinLnBrk="0" hangingPunct="1">
                <a:lnSpc>
                  <a:spcPct val="90000"/>
                </a:lnSpc>
                <a:spcBef>
                  <a:spcPts val="600"/>
                </a:spcBef>
                <a:spcAft>
                  <a:spcPts val="1800"/>
                </a:spcAft>
                <a:buClrTx/>
                <a:buSzPct val="90000"/>
                <a:buFontTx/>
                <a:buNone/>
                <a:tabLst/>
                <a:defRPr/>
              </a:pPr>
              <a:r>
                <a:rPr kumimoji="0" lang="en-US" sz="1600" b="0" i="0" u="none" strike="noStrike" kern="0" cap="none" spc="0" normalizeH="0" baseline="0" noProof="0">
                  <a:ln>
                    <a:noFill/>
                  </a:ln>
                  <a:gradFill>
                    <a:gsLst>
                      <a:gs pos="1250">
                        <a:schemeClr val="bg1"/>
                      </a:gs>
                      <a:gs pos="100000">
                        <a:schemeClr val="bg1"/>
                      </a:gs>
                    </a:gsLst>
                    <a:lin ang="5400000" scaled="0"/>
                  </a:gradFill>
                  <a:effectLst/>
                  <a:uLnTx/>
                  <a:uFillTx/>
                </a:rPr>
                <a:t>ExpressRoute</a:t>
              </a:r>
              <a:br>
                <a:rPr kumimoji="0" lang="en-US" sz="1600" b="0" i="0" u="none" strike="noStrike" kern="0" cap="none" spc="0" normalizeH="0" baseline="0" noProof="0">
                  <a:ln>
                    <a:noFill/>
                  </a:ln>
                  <a:gradFill>
                    <a:gsLst>
                      <a:gs pos="1250">
                        <a:schemeClr val="bg1"/>
                      </a:gs>
                      <a:gs pos="100000">
                        <a:schemeClr val="bg1"/>
                      </a:gs>
                    </a:gsLst>
                    <a:lin ang="5400000" scaled="0"/>
                  </a:gradFill>
                  <a:effectLst/>
                  <a:uLnTx/>
                  <a:uFillTx/>
                </a:rPr>
              </a:br>
              <a:r>
                <a:rPr kumimoji="0" lang="en-US" sz="1600" b="0" i="0" u="none" strike="noStrike" kern="0" cap="none" spc="0" normalizeH="0" baseline="0" noProof="0">
                  <a:ln>
                    <a:noFill/>
                  </a:ln>
                  <a:gradFill>
                    <a:gsLst>
                      <a:gs pos="1250">
                        <a:schemeClr val="bg1"/>
                      </a:gs>
                      <a:gs pos="100000">
                        <a:schemeClr val="bg1"/>
                      </a:gs>
                    </a:gsLst>
                    <a:lin ang="5400000" scaled="0"/>
                  </a:gradFill>
                  <a:effectLst/>
                  <a:uLnTx/>
                  <a:uFillTx/>
                </a:rPr>
                <a:t>VPN Gateways</a:t>
              </a:r>
            </a:p>
          </p:txBody>
        </p:sp>
        <p:grpSp>
          <p:nvGrpSpPr>
            <p:cNvPr id="313" name="Group 312"/>
            <p:cNvGrpSpPr/>
            <p:nvPr/>
          </p:nvGrpSpPr>
          <p:grpSpPr>
            <a:xfrm>
              <a:off x="4560877" y="4697003"/>
              <a:ext cx="1893269" cy="2297076"/>
              <a:chOff x="4560877" y="4697003"/>
              <a:chExt cx="1893269" cy="2297076"/>
            </a:xfrm>
          </p:grpSpPr>
          <p:sp>
            <p:nvSpPr>
              <p:cNvPr id="57" name="Rectangle 10"/>
              <p:cNvSpPr>
                <a:spLocks noChangeArrowheads="1"/>
              </p:cNvSpPr>
              <p:nvPr/>
            </p:nvSpPr>
            <p:spPr bwMode="auto">
              <a:xfrm>
                <a:off x="5549620" y="5753909"/>
                <a:ext cx="59062" cy="63027"/>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58" name="Rectangle 11"/>
              <p:cNvSpPr>
                <a:spLocks noChangeArrowheads="1"/>
              </p:cNvSpPr>
              <p:nvPr/>
            </p:nvSpPr>
            <p:spPr bwMode="auto">
              <a:xfrm>
                <a:off x="5549620" y="5753909"/>
                <a:ext cx="59062" cy="63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59" name="Rectangle 21"/>
              <p:cNvSpPr>
                <a:spLocks noChangeArrowheads="1"/>
              </p:cNvSpPr>
              <p:nvPr/>
            </p:nvSpPr>
            <p:spPr bwMode="auto">
              <a:xfrm>
                <a:off x="5490559" y="4933594"/>
                <a:ext cx="59062" cy="63027"/>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2" name="Freeform 22"/>
              <p:cNvSpPr>
                <a:spLocks/>
              </p:cNvSpPr>
              <p:nvPr/>
            </p:nvSpPr>
            <p:spPr bwMode="auto">
              <a:xfrm>
                <a:off x="5490559" y="4933594"/>
                <a:ext cx="59062" cy="63027"/>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4" name="Rectangle 26"/>
              <p:cNvSpPr>
                <a:spLocks noChangeArrowheads="1"/>
              </p:cNvSpPr>
              <p:nvPr/>
            </p:nvSpPr>
            <p:spPr bwMode="auto">
              <a:xfrm>
                <a:off x="5490557" y="5428110"/>
                <a:ext cx="135624" cy="1565968"/>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6" name="Rectangle 27"/>
              <p:cNvSpPr>
                <a:spLocks noChangeArrowheads="1"/>
              </p:cNvSpPr>
              <p:nvPr/>
            </p:nvSpPr>
            <p:spPr bwMode="auto">
              <a:xfrm>
                <a:off x="5490557" y="5428110"/>
                <a:ext cx="135624" cy="156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7" name="Freeform 28"/>
              <p:cNvSpPr>
                <a:spLocks/>
              </p:cNvSpPr>
              <p:nvPr/>
            </p:nvSpPr>
            <p:spPr bwMode="auto">
              <a:xfrm>
                <a:off x="5626182" y="5432959"/>
                <a:ext cx="824453" cy="1561120"/>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close/>
                  </a:path>
                </a:pathLst>
              </a:custGeom>
              <a:solidFill>
                <a:schemeClr val="accent5">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8" name="Freeform 29"/>
              <p:cNvSpPr>
                <a:spLocks/>
              </p:cNvSpPr>
              <p:nvPr/>
            </p:nvSpPr>
            <p:spPr bwMode="auto">
              <a:xfrm>
                <a:off x="5626182" y="5432959"/>
                <a:ext cx="798433" cy="1561120"/>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9" name="Rectangle 30"/>
              <p:cNvSpPr>
                <a:spLocks noChangeArrowheads="1"/>
              </p:cNvSpPr>
              <p:nvPr/>
            </p:nvSpPr>
            <p:spPr bwMode="auto">
              <a:xfrm>
                <a:off x="5726806" y="5548345"/>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1" name="Rectangle 31"/>
              <p:cNvSpPr>
                <a:spLocks noChangeArrowheads="1"/>
              </p:cNvSpPr>
              <p:nvPr/>
            </p:nvSpPr>
            <p:spPr bwMode="auto">
              <a:xfrm>
                <a:off x="5898525"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2" name="Rectangle 32"/>
              <p:cNvSpPr>
                <a:spLocks noChangeArrowheads="1"/>
              </p:cNvSpPr>
              <p:nvPr/>
            </p:nvSpPr>
            <p:spPr bwMode="auto">
              <a:xfrm>
                <a:off x="5898525"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3" name="Rectangle 33"/>
              <p:cNvSpPr>
                <a:spLocks noChangeArrowheads="1"/>
              </p:cNvSpPr>
              <p:nvPr/>
            </p:nvSpPr>
            <p:spPr bwMode="auto">
              <a:xfrm>
                <a:off x="6070242"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5" name="Rectangle 34"/>
              <p:cNvSpPr>
                <a:spLocks noChangeArrowheads="1"/>
              </p:cNvSpPr>
              <p:nvPr/>
            </p:nvSpPr>
            <p:spPr bwMode="auto">
              <a:xfrm>
                <a:off x="6070242"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6" name="Rectangle 35"/>
              <p:cNvSpPr>
                <a:spLocks noChangeArrowheads="1"/>
              </p:cNvSpPr>
              <p:nvPr/>
            </p:nvSpPr>
            <p:spPr bwMode="auto">
              <a:xfrm>
                <a:off x="6235397" y="5548345"/>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7" name="Rectangle 36"/>
              <p:cNvSpPr>
                <a:spLocks noChangeArrowheads="1"/>
              </p:cNvSpPr>
              <p:nvPr/>
            </p:nvSpPr>
            <p:spPr bwMode="auto">
              <a:xfrm>
                <a:off x="6235397" y="5548345"/>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8" name="Rectangle 37"/>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9" name="Rectangle 38"/>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0" name="Rectangle 39"/>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1" name="Rectangle 40"/>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2" name="Rectangle 41"/>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3" name="Rectangle 42"/>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4" name="Rectangle 43"/>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5" name="Rectangle 44"/>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6" name="Rectangle 45"/>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7" name="Rectangle 46"/>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8" name="Rectangle 47"/>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9" name="Rectangle 48"/>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0" name="Rectangle 49"/>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1" name="Rectangle 50"/>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2" name="Rectangle 51"/>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3" name="Rectangle 52"/>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4" name="Rectangle 53"/>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5" name="Rectangle 54"/>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6" name="Rectangle 55"/>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7" name="Rectangle 56"/>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8" name="Rectangle 57"/>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9" name="Rectangle 58"/>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0" name="Rectangle 59"/>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1" name="Rectangle 60"/>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2" name="Rectangle 61"/>
              <p:cNvSpPr>
                <a:spLocks noChangeArrowheads="1"/>
              </p:cNvSpPr>
              <p:nvPr/>
            </p:nvSpPr>
            <p:spPr bwMode="auto">
              <a:xfrm>
                <a:off x="5501496" y="5385447"/>
                <a:ext cx="952650" cy="4751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 name="Rectangle 62"/>
              <p:cNvSpPr>
                <a:spLocks noChangeArrowheads="1"/>
              </p:cNvSpPr>
              <p:nvPr/>
            </p:nvSpPr>
            <p:spPr bwMode="auto">
              <a:xfrm>
                <a:off x="5501496" y="5359267"/>
                <a:ext cx="952650" cy="47513"/>
              </a:xfrm>
              <a:prstGeom prst="rect">
                <a:avLst/>
              </a:prstGeom>
              <a:solidFill>
                <a:schemeClr val="accent5"/>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 name="Freeform 63"/>
              <p:cNvSpPr>
                <a:spLocks/>
              </p:cNvSpPr>
              <p:nvPr/>
            </p:nvSpPr>
            <p:spPr bwMode="auto">
              <a:xfrm>
                <a:off x="6419147" y="5627857"/>
                <a:ext cx="5468" cy="1366222"/>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 name="Freeform 64"/>
              <p:cNvSpPr>
                <a:spLocks/>
              </p:cNvSpPr>
              <p:nvPr/>
            </p:nvSpPr>
            <p:spPr bwMode="auto">
              <a:xfrm>
                <a:off x="6419147" y="5627857"/>
                <a:ext cx="5468" cy="1366222"/>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 name="Freeform 65"/>
              <p:cNvSpPr>
                <a:spLocks noEditPoints="1"/>
              </p:cNvSpPr>
              <p:nvPr/>
            </p:nvSpPr>
            <p:spPr bwMode="auto">
              <a:xfrm>
                <a:off x="5626182" y="5627857"/>
                <a:ext cx="824453" cy="1366222"/>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close/>
                    <a:moveTo>
                      <a:pt x="249" y="1154"/>
                    </a:moveTo>
                    <a:lnTo>
                      <a:pt x="249" y="938"/>
                    </a:lnTo>
                    <a:lnTo>
                      <a:pt x="330" y="938"/>
                    </a:lnTo>
                    <a:lnTo>
                      <a:pt x="330" y="1154"/>
                    </a:lnTo>
                    <a:lnTo>
                      <a:pt x="249" y="1154"/>
                    </a:lnTo>
                    <a:close/>
                    <a:moveTo>
                      <a:pt x="406" y="1154"/>
                    </a:moveTo>
                    <a:lnTo>
                      <a:pt x="406" y="938"/>
                    </a:lnTo>
                    <a:lnTo>
                      <a:pt x="487" y="938"/>
                    </a:lnTo>
                    <a:lnTo>
                      <a:pt x="487" y="1154"/>
                    </a:lnTo>
                    <a:lnTo>
                      <a:pt x="406" y="1154"/>
                    </a:lnTo>
                    <a:close/>
                    <a:moveTo>
                      <a:pt x="557" y="1154"/>
                    </a:moveTo>
                    <a:lnTo>
                      <a:pt x="557" y="938"/>
                    </a:lnTo>
                    <a:lnTo>
                      <a:pt x="644" y="938"/>
                    </a:lnTo>
                    <a:lnTo>
                      <a:pt x="644" y="1154"/>
                    </a:lnTo>
                    <a:lnTo>
                      <a:pt x="557" y="1154"/>
                    </a:lnTo>
                    <a:close/>
                    <a:moveTo>
                      <a:pt x="92" y="813"/>
                    </a:moveTo>
                    <a:lnTo>
                      <a:pt x="92" y="601"/>
                    </a:lnTo>
                    <a:lnTo>
                      <a:pt x="179" y="601"/>
                    </a:lnTo>
                    <a:lnTo>
                      <a:pt x="179" y="813"/>
                    </a:lnTo>
                    <a:lnTo>
                      <a:pt x="92" y="813"/>
                    </a:lnTo>
                    <a:close/>
                    <a:moveTo>
                      <a:pt x="249" y="813"/>
                    </a:moveTo>
                    <a:lnTo>
                      <a:pt x="249" y="601"/>
                    </a:lnTo>
                    <a:lnTo>
                      <a:pt x="330" y="601"/>
                    </a:lnTo>
                    <a:lnTo>
                      <a:pt x="330" y="813"/>
                    </a:lnTo>
                    <a:lnTo>
                      <a:pt x="249" y="813"/>
                    </a:lnTo>
                    <a:close/>
                    <a:moveTo>
                      <a:pt x="406" y="813"/>
                    </a:moveTo>
                    <a:lnTo>
                      <a:pt x="406" y="601"/>
                    </a:lnTo>
                    <a:lnTo>
                      <a:pt x="487" y="601"/>
                    </a:lnTo>
                    <a:lnTo>
                      <a:pt x="487" y="813"/>
                    </a:lnTo>
                    <a:lnTo>
                      <a:pt x="406" y="813"/>
                    </a:lnTo>
                    <a:close/>
                    <a:moveTo>
                      <a:pt x="557" y="813"/>
                    </a:moveTo>
                    <a:lnTo>
                      <a:pt x="557" y="601"/>
                    </a:lnTo>
                    <a:lnTo>
                      <a:pt x="644" y="601"/>
                    </a:lnTo>
                    <a:lnTo>
                      <a:pt x="644" y="813"/>
                    </a:lnTo>
                    <a:lnTo>
                      <a:pt x="557" y="813"/>
                    </a:lnTo>
                    <a:close/>
                    <a:moveTo>
                      <a:pt x="92" y="477"/>
                    </a:moveTo>
                    <a:lnTo>
                      <a:pt x="92" y="260"/>
                    </a:lnTo>
                    <a:lnTo>
                      <a:pt x="179" y="260"/>
                    </a:lnTo>
                    <a:lnTo>
                      <a:pt x="179" y="477"/>
                    </a:lnTo>
                    <a:lnTo>
                      <a:pt x="92" y="477"/>
                    </a:lnTo>
                    <a:close/>
                    <a:moveTo>
                      <a:pt x="249" y="477"/>
                    </a:moveTo>
                    <a:lnTo>
                      <a:pt x="249" y="260"/>
                    </a:lnTo>
                    <a:lnTo>
                      <a:pt x="330" y="260"/>
                    </a:lnTo>
                    <a:lnTo>
                      <a:pt x="330" y="477"/>
                    </a:lnTo>
                    <a:lnTo>
                      <a:pt x="249" y="477"/>
                    </a:lnTo>
                    <a:close/>
                    <a:moveTo>
                      <a:pt x="406" y="477"/>
                    </a:moveTo>
                    <a:lnTo>
                      <a:pt x="406" y="260"/>
                    </a:lnTo>
                    <a:lnTo>
                      <a:pt x="487" y="260"/>
                    </a:lnTo>
                    <a:lnTo>
                      <a:pt x="487" y="477"/>
                    </a:lnTo>
                    <a:lnTo>
                      <a:pt x="406" y="477"/>
                    </a:lnTo>
                    <a:close/>
                    <a:moveTo>
                      <a:pt x="557" y="477"/>
                    </a:moveTo>
                    <a:lnTo>
                      <a:pt x="557" y="260"/>
                    </a:lnTo>
                    <a:lnTo>
                      <a:pt x="644" y="260"/>
                    </a:lnTo>
                    <a:lnTo>
                      <a:pt x="644" y="477"/>
                    </a:lnTo>
                    <a:lnTo>
                      <a:pt x="557" y="477"/>
                    </a:lnTo>
                    <a:close/>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close/>
                  </a:path>
                </a:pathLst>
              </a:custGeom>
              <a:solidFill>
                <a:schemeClr val="accent5"/>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7" name="Freeform 66"/>
              <p:cNvSpPr>
                <a:spLocks noEditPoints="1"/>
              </p:cNvSpPr>
              <p:nvPr/>
            </p:nvSpPr>
            <p:spPr bwMode="auto">
              <a:xfrm>
                <a:off x="5626182" y="5627857"/>
                <a:ext cx="798433" cy="1366222"/>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8" name="Freeform 67"/>
              <p:cNvSpPr>
                <a:spLocks/>
              </p:cNvSpPr>
              <p:nvPr/>
            </p:nvSpPr>
            <p:spPr bwMode="auto">
              <a:xfrm>
                <a:off x="6070242" y="5711245"/>
                <a:ext cx="88593" cy="47513"/>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close/>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9" name="Freeform 68"/>
              <p:cNvSpPr>
                <a:spLocks/>
              </p:cNvSpPr>
              <p:nvPr/>
            </p:nvSpPr>
            <p:spPr bwMode="auto">
              <a:xfrm>
                <a:off x="6070242" y="5711245"/>
                <a:ext cx="88593" cy="47513"/>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0" name="Freeform 69"/>
              <p:cNvSpPr>
                <a:spLocks/>
              </p:cNvSpPr>
              <p:nvPr/>
            </p:nvSpPr>
            <p:spPr bwMode="auto">
              <a:xfrm>
                <a:off x="6235397" y="5658885"/>
                <a:ext cx="95155" cy="99873"/>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close/>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1" name="Freeform 70"/>
              <p:cNvSpPr>
                <a:spLocks/>
              </p:cNvSpPr>
              <p:nvPr/>
            </p:nvSpPr>
            <p:spPr bwMode="auto">
              <a:xfrm>
                <a:off x="6235397" y="5658885"/>
                <a:ext cx="95155" cy="99873"/>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2" name="Rectangle 71"/>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3" name="Rectangle 72"/>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4" name="Rectangle 73"/>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5" name="Rectangle 74"/>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6" name="Rectangle 75"/>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7" name="Rectangle 76"/>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8" name="Rectangle 77"/>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9" name="Rectangle 78"/>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0" name="Rectangle 79"/>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1" name="Rectangle 80"/>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2" name="Rectangle 81"/>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3" name="Rectangle 82"/>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4" name="Rectangle 83"/>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5" name="Rectangle 84"/>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6" name="Rectangle 85"/>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7" name="Rectangle 86"/>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8" name="Rectangle 87"/>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9" name="Rectangle 88"/>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0" name="Rectangle 89"/>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1" name="Rectangle 90"/>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2" name="Rectangle 91"/>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3" name="Rectangle 92"/>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4" name="Rectangle 93"/>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5" name="Rectangle 94"/>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6" name="Rectangle 95"/>
              <p:cNvSpPr>
                <a:spLocks noChangeArrowheads="1"/>
              </p:cNvSpPr>
              <p:nvPr/>
            </p:nvSpPr>
            <p:spPr bwMode="auto">
              <a:xfrm>
                <a:off x="4709625" y="4770696"/>
                <a:ext cx="881557" cy="2223383"/>
              </a:xfrm>
              <a:prstGeom prst="rect">
                <a:avLst/>
              </a:prstGeom>
              <a:solidFill>
                <a:srgbClr val="007A3D"/>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7" name="Rectangle 96"/>
              <p:cNvSpPr>
                <a:spLocks noChangeArrowheads="1"/>
              </p:cNvSpPr>
              <p:nvPr/>
            </p:nvSpPr>
            <p:spPr bwMode="auto">
              <a:xfrm>
                <a:off x="4709625" y="4770696"/>
                <a:ext cx="881557" cy="222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8" name="Freeform 97"/>
              <p:cNvSpPr>
                <a:spLocks/>
              </p:cNvSpPr>
              <p:nvPr/>
            </p:nvSpPr>
            <p:spPr bwMode="auto">
              <a:xfrm>
                <a:off x="4709625" y="5627857"/>
                <a:ext cx="881557" cy="1366222"/>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close/>
                  </a:path>
                </a:pathLst>
              </a:custGeom>
              <a:solidFill>
                <a:srgbClr val="00CC6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9" name="Freeform 98"/>
              <p:cNvSpPr>
                <a:spLocks/>
              </p:cNvSpPr>
              <p:nvPr/>
            </p:nvSpPr>
            <p:spPr bwMode="auto">
              <a:xfrm>
                <a:off x="4709625" y="5627857"/>
                <a:ext cx="881557" cy="1366222"/>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0" name="Rectangle 99"/>
              <p:cNvSpPr>
                <a:spLocks noChangeArrowheads="1"/>
              </p:cNvSpPr>
              <p:nvPr/>
            </p:nvSpPr>
            <p:spPr bwMode="auto">
              <a:xfrm>
                <a:off x="4584939" y="4764878"/>
                <a:ext cx="124687" cy="2229201"/>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1" name="Rectangle 100"/>
              <p:cNvSpPr>
                <a:spLocks noChangeArrowheads="1"/>
              </p:cNvSpPr>
              <p:nvPr/>
            </p:nvSpPr>
            <p:spPr bwMode="auto">
              <a:xfrm>
                <a:off x="4560877" y="4723183"/>
                <a:ext cx="1065306" cy="47513"/>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2" name="Rectangle 101"/>
              <p:cNvSpPr>
                <a:spLocks noChangeArrowheads="1"/>
              </p:cNvSpPr>
              <p:nvPr/>
            </p:nvSpPr>
            <p:spPr bwMode="auto">
              <a:xfrm>
                <a:off x="4560877" y="4697003"/>
                <a:ext cx="1065306" cy="47513"/>
              </a:xfrm>
              <a:prstGeom prst="rect">
                <a:avLst/>
              </a:prstGeom>
              <a:solidFill>
                <a:srgbClr val="00CC6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3" name="Rectangle 102"/>
              <p:cNvSpPr>
                <a:spLocks noChangeArrowheads="1"/>
              </p:cNvSpPr>
              <p:nvPr/>
            </p:nvSpPr>
            <p:spPr bwMode="auto">
              <a:xfrm>
                <a:off x="4839780"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4" name="Rectangle 103"/>
              <p:cNvSpPr>
                <a:spLocks noChangeArrowheads="1"/>
              </p:cNvSpPr>
              <p:nvPr/>
            </p:nvSpPr>
            <p:spPr bwMode="auto">
              <a:xfrm>
                <a:off x="5022436"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5" name="Rectangle 104"/>
              <p:cNvSpPr>
                <a:spLocks noChangeArrowheads="1"/>
              </p:cNvSpPr>
              <p:nvPr/>
            </p:nvSpPr>
            <p:spPr bwMode="auto">
              <a:xfrm>
                <a:off x="5206185"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6" name="Rectangle 105"/>
              <p:cNvSpPr>
                <a:spLocks noChangeArrowheads="1"/>
              </p:cNvSpPr>
              <p:nvPr/>
            </p:nvSpPr>
            <p:spPr bwMode="auto">
              <a:xfrm>
                <a:off x="5389934"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7" name="Rectangle 106"/>
              <p:cNvSpPr>
                <a:spLocks noChangeArrowheads="1"/>
              </p:cNvSpPr>
              <p:nvPr/>
            </p:nvSpPr>
            <p:spPr bwMode="auto">
              <a:xfrm>
                <a:off x="4839780"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8" name="Rectangle 107"/>
              <p:cNvSpPr>
                <a:spLocks noChangeArrowheads="1"/>
              </p:cNvSpPr>
              <p:nvPr/>
            </p:nvSpPr>
            <p:spPr bwMode="auto">
              <a:xfrm>
                <a:off x="5022436"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9" name="Rectangle 108"/>
              <p:cNvSpPr>
                <a:spLocks noChangeArrowheads="1"/>
              </p:cNvSpPr>
              <p:nvPr/>
            </p:nvSpPr>
            <p:spPr bwMode="auto">
              <a:xfrm>
                <a:off x="5206185"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0" name="Rectangle 109"/>
              <p:cNvSpPr>
                <a:spLocks noChangeArrowheads="1"/>
              </p:cNvSpPr>
              <p:nvPr/>
            </p:nvSpPr>
            <p:spPr bwMode="auto">
              <a:xfrm>
                <a:off x="5389934"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1" name="Rectangle 110"/>
              <p:cNvSpPr>
                <a:spLocks noChangeArrowheads="1"/>
              </p:cNvSpPr>
              <p:nvPr/>
            </p:nvSpPr>
            <p:spPr bwMode="auto">
              <a:xfrm>
                <a:off x="4839780"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2" name="Rectangle 111"/>
              <p:cNvSpPr>
                <a:spLocks noChangeArrowheads="1"/>
              </p:cNvSpPr>
              <p:nvPr/>
            </p:nvSpPr>
            <p:spPr bwMode="auto">
              <a:xfrm>
                <a:off x="5022436"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3" name="Rectangle 112"/>
              <p:cNvSpPr>
                <a:spLocks noChangeArrowheads="1"/>
              </p:cNvSpPr>
              <p:nvPr/>
            </p:nvSpPr>
            <p:spPr bwMode="auto">
              <a:xfrm>
                <a:off x="5206185"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4" name="Rectangle 113"/>
              <p:cNvSpPr>
                <a:spLocks noChangeArrowheads="1"/>
              </p:cNvSpPr>
              <p:nvPr/>
            </p:nvSpPr>
            <p:spPr bwMode="auto">
              <a:xfrm>
                <a:off x="5389934"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5" name="Rectangle 114"/>
              <p:cNvSpPr>
                <a:spLocks noChangeArrowheads="1"/>
              </p:cNvSpPr>
              <p:nvPr/>
            </p:nvSpPr>
            <p:spPr bwMode="auto">
              <a:xfrm>
                <a:off x="4839780"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6" name="Rectangle 115"/>
              <p:cNvSpPr>
                <a:spLocks noChangeArrowheads="1"/>
              </p:cNvSpPr>
              <p:nvPr/>
            </p:nvSpPr>
            <p:spPr bwMode="auto">
              <a:xfrm>
                <a:off x="5022436"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7" name="Rectangle 116"/>
              <p:cNvSpPr>
                <a:spLocks noChangeArrowheads="1"/>
              </p:cNvSpPr>
              <p:nvPr/>
            </p:nvSpPr>
            <p:spPr bwMode="auto">
              <a:xfrm>
                <a:off x="5206185"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8" name="Rectangle 117"/>
              <p:cNvSpPr>
                <a:spLocks noChangeArrowheads="1"/>
              </p:cNvSpPr>
              <p:nvPr/>
            </p:nvSpPr>
            <p:spPr bwMode="auto">
              <a:xfrm>
                <a:off x="5389934"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9" name="Rectangle 118"/>
              <p:cNvSpPr>
                <a:spLocks noChangeArrowheads="1"/>
              </p:cNvSpPr>
              <p:nvPr/>
            </p:nvSpPr>
            <p:spPr bwMode="auto">
              <a:xfrm>
                <a:off x="4839780"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0" name="Rectangle 119"/>
              <p:cNvSpPr>
                <a:spLocks noChangeArrowheads="1"/>
              </p:cNvSpPr>
              <p:nvPr/>
            </p:nvSpPr>
            <p:spPr bwMode="auto">
              <a:xfrm>
                <a:off x="5022436"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1" name="Rectangle 120"/>
              <p:cNvSpPr>
                <a:spLocks noChangeArrowheads="1"/>
              </p:cNvSpPr>
              <p:nvPr/>
            </p:nvSpPr>
            <p:spPr bwMode="auto">
              <a:xfrm>
                <a:off x="5206185"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2" name="Rectangle 121"/>
              <p:cNvSpPr>
                <a:spLocks noChangeArrowheads="1"/>
              </p:cNvSpPr>
              <p:nvPr/>
            </p:nvSpPr>
            <p:spPr bwMode="auto">
              <a:xfrm>
                <a:off x="5389934"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3" name="Rectangle 122"/>
              <p:cNvSpPr>
                <a:spLocks noChangeArrowheads="1"/>
              </p:cNvSpPr>
              <p:nvPr/>
            </p:nvSpPr>
            <p:spPr bwMode="auto">
              <a:xfrm>
                <a:off x="4839780"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4" name="Rectangle 123"/>
              <p:cNvSpPr>
                <a:spLocks noChangeArrowheads="1"/>
              </p:cNvSpPr>
              <p:nvPr/>
            </p:nvSpPr>
            <p:spPr bwMode="auto">
              <a:xfrm>
                <a:off x="5022436"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5" name="Rectangle 124"/>
              <p:cNvSpPr>
                <a:spLocks noChangeArrowheads="1"/>
              </p:cNvSpPr>
              <p:nvPr/>
            </p:nvSpPr>
            <p:spPr bwMode="auto">
              <a:xfrm>
                <a:off x="5206185"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6" name="Rectangle 125"/>
              <p:cNvSpPr>
                <a:spLocks noChangeArrowheads="1"/>
              </p:cNvSpPr>
              <p:nvPr/>
            </p:nvSpPr>
            <p:spPr bwMode="auto">
              <a:xfrm>
                <a:off x="5389934"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312" name="Group 311"/>
            <p:cNvGrpSpPr/>
            <p:nvPr/>
          </p:nvGrpSpPr>
          <p:grpSpPr>
            <a:xfrm>
              <a:off x="7413281" y="5753909"/>
              <a:ext cx="1016318" cy="1240170"/>
              <a:chOff x="7413281" y="5753909"/>
              <a:chExt cx="1016318" cy="1240170"/>
            </a:xfrm>
          </p:grpSpPr>
          <p:sp>
            <p:nvSpPr>
              <p:cNvPr id="183" name="Rectangle 10"/>
              <p:cNvSpPr>
                <a:spLocks noChangeArrowheads="1"/>
              </p:cNvSpPr>
              <p:nvPr/>
            </p:nvSpPr>
            <p:spPr bwMode="auto">
              <a:xfrm>
                <a:off x="7944044" y="6324523"/>
                <a:ext cx="31705" cy="34028"/>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4" name="Rectangle 11"/>
              <p:cNvSpPr>
                <a:spLocks noChangeArrowheads="1"/>
              </p:cNvSpPr>
              <p:nvPr/>
            </p:nvSpPr>
            <p:spPr bwMode="auto">
              <a:xfrm>
                <a:off x="7944044" y="6324523"/>
                <a:ext cx="31705" cy="3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5" name="Rectangle 21"/>
              <p:cNvSpPr>
                <a:spLocks noChangeArrowheads="1"/>
              </p:cNvSpPr>
              <p:nvPr/>
            </p:nvSpPr>
            <p:spPr bwMode="auto">
              <a:xfrm>
                <a:off x="7912340" y="5881642"/>
                <a:ext cx="31705" cy="34028"/>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6" name="Freeform 22"/>
              <p:cNvSpPr>
                <a:spLocks/>
              </p:cNvSpPr>
              <p:nvPr/>
            </p:nvSpPr>
            <p:spPr bwMode="auto">
              <a:xfrm>
                <a:off x="7912340" y="5881642"/>
                <a:ext cx="31705" cy="34028"/>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7" name="Rectangle 26"/>
              <p:cNvSpPr>
                <a:spLocks noChangeArrowheads="1"/>
              </p:cNvSpPr>
              <p:nvPr/>
            </p:nvSpPr>
            <p:spPr bwMode="auto">
              <a:xfrm>
                <a:off x="7912339" y="6148627"/>
                <a:ext cx="72804" cy="8454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8" name="Rectangle 27"/>
              <p:cNvSpPr>
                <a:spLocks noChangeArrowheads="1"/>
              </p:cNvSpPr>
              <p:nvPr/>
            </p:nvSpPr>
            <p:spPr bwMode="auto">
              <a:xfrm>
                <a:off x="7912339" y="6148627"/>
                <a:ext cx="72804" cy="84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9" name="Freeform 28"/>
              <p:cNvSpPr>
                <a:spLocks/>
              </p:cNvSpPr>
              <p:nvPr/>
            </p:nvSpPr>
            <p:spPr bwMode="auto">
              <a:xfrm>
                <a:off x="7985143" y="6151245"/>
                <a:ext cx="444456"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close/>
                  </a:path>
                </a:pathLst>
              </a:cu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0" name="Freeform 29"/>
              <p:cNvSpPr>
                <a:spLocks/>
              </p:cNvSpPr>
              <p:nvPr/>
            </p:nvSpPr>
            <p:spPr bwMode="auto">
              <a:xfrm>
                <a:off x="7985143" y="6151245"/>
                <a:ext cx="428604"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1" name="Rectangle 30"/>
              <p:cNvSpPr>
                <a:spLocks noChangeArrowheads="1"/>
              </p:cNvSpPr>
              <p:nvPr/>
            </p:nvSpPr>
            <p:spPr bwMode="auto">
              <a:xfrm>
                <a:off x="8039159"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2" name="Rectangle 31"/>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3" name="Rectangle 32"/>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4" name="Rectangle 33"/>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5" name="Rectangle 34"/>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6" name="Rectangle 35"/>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7" name="Rectangle 36"/>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8" name="Rectangle 37"/>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9" name="Rectangle 38"/>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0" name="Rectangle 39"/>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1" name="Rectangle 40"/>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2" name="Rectangle 41"/>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3" name="Rectangle 42"/>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4" name="Rectangle 43"/>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5" name="Rectangle 44"/>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6" name="Rectangle 45"/>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7" name="Rectangle 46"/>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8" name="Rectangle 47"/>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9" name="Rectangle 48"/>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0" name="Rectangle 49"/>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1" name="Rectangle 50"/>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2" name="Rectangle 51"/>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3" name="Rectangle 52"/>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4" name="Rectangle 53"/>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5" name="Rectangle 54"/>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6" name="Rectangle 55"/>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7" name="Rectangle 56"/>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8" name="Rectangle 57"/>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9" name="Rectangle 58"/>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0" name="Rectangle 59"/>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1" name="Rectangle 60"/>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2" name="Rectangle 61"/>
              <p:cNvSpPr>
                <a:spLocks noChangeArrowheads="1"/>
              </p:cNvSpPr>
              <p:nvPr/>
            </p:nvSpPr>
            <p:spPr bwMode="auto">
              <a:xfrm>
                <a:off x="7918211" y="6125593"/>
                <a:ext cx="511388" cy="256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3" name="Rectangle 62"/>
              <p:cNvSpPr>
                <a:spLocks noChangeArrowheads="1"/>
              </p:cNvSpPr>
              <p:nvPr/>
            </p:nvSpPr>
            <p:spPr bwMode="auto">
              <a:xfrm>
                <a:off x="7918211" y="6111459"/>
                <a:ext cx="511388" cy="25652"/>
              </a:xfrm>
              <a:prstGeom prst="rect">
                <a:avLst/>
              </a:pr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4" name="Freeform 63"/>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5" name="Freeform 64"/>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6" name="Freeform 65"/>
              <p:cNvSpPr>
                <a:spLocks noEditPoints="1"/>
              </p:cNvSpPr>
              <p:nvPr/>
            </p:nvSpPr>
            <p:spPr bwMode="auto">
              <a:xfrm>
                <a:off x="7985143" y="6256469"/>
                <a:ext cx="444456"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close/>
                    <a:moveTo>
                      <a:pt x="249" y="1154"/>
                    </a:moveTo>
                    <a:lnTo>
                      <a:pt x="249" y="938"/>
                    </a:lnTo>
                    <a:lnTo>
                      <a:pt x="330" y="938"/>
                    </a:lnTo>
                    <a:lnTo>
                      <a:pt x="330" y="1154"/>
                    </a:lnTo>
                    <a:lnTo>
                      <a:pt x="249" y="1154"/>
                    </a:lnTo>
                    <a:close/>
                    <a:moveTo>
                      <a:pt x="406" y="1154"/>
                    </a:moveTo>
                    <a:lnTo>
                      <a:pt x="406" y="938"/>
                    </a:lnTo>
                    <a:lnTo>
                      <a:pt x="487" y="938"/>
                    </a:lnTo>
                    <a:lnTo>
                      <a:pt x="487" y="1154"/>
                    </a:lnTo>
                    <a:lnTo>
                      <a:pt x="406" y="1154"/>
                    </a:lnTo>
                    <a:close/>
                    <a:moveTo>
                      <a:pt x="557" y="1154"/>
                    </a:moveTo>
                    <a:lnTo>
                      <a:pt x="557" y="938"/>
                    </a:lnTo>
                    <a:lnTo>
                      <a:pt x="644" y="938"/>
                    </a:lnTo>
                    <a:lnTo>
                      <a:pt x="644" y="1154"/>
                    </a:lnTo>
                    <a:lnTo>
                      <a:pt x="557" y="1154"/>
                    </a:lnTo>
                    <a:close/>
                    <a:moveTo>
                      <a:pt x="92" y="813"/>
                    </a:moveTo>
                    <a:lnTo>
                      <a:pt x="92" y="601"/>
                    </a:lnTo>
                    <a:lnTo>
                      <a:pt x="179" y="601"/>
                    </a:lnTo>
                    <a:lnTo>
                      <a:pt x="179" y="813"/>
                    </a:lnTo>
                    <a:lnTo>
                      <a:pt x="92" y="813"/>
                    </a:lnTo>
                    <a:close/>
                    <a:moveTo>
                      <a:pt x="249" y="813"/>
                    </a:moveTo>
                    <a:lnTo>
                      <a:pt x="249" y="601"/>
                    </a:lnTo>
                    <a:lnTo>
                      <a:pt x="330" y="601"/>
                    </a:lnTo>
                    <a:lnTo>
                      <a:pt x="330" y="813"/>
                    </a:lnTo>
                    <a:lnTo>
                      <a:pt x="249" y="813"/>
                    </a:lnTo>
                    <a:close/>
                    <a:moveTo>
                      <a:pt x="406" y="813"/>
                    </a:moveTo>
                    <a:lnTo>
                      <a:pt x="406" y="601"/>
                    </a:lnTo>
                    <a:lnTo>
                      <a:pt x="487" y="601"/>
                    </a:lnTo>
                    <a:lnTo>
                      <a:pt x="487" y="813"/>
                    </a:lnTo>
                    <a:lnTo>
                      <a:pt x="406" y="813"/>
                    </a:lnTo>
                    <a:close/>
                    <a:moveTo>
                      <a:pt x="557" y="813"/>
                    </a:moveTo>
                    <a:lnTo>
                      <a:pt x="557" y="601"/>
                    </a:lnTo>
                    <a:lnTo>
                      <a:pt x="644" y="601"/>
                    </a:lnTo>
                    <a:lnTo>
                      <a:pt x="644" y="813"/>
                    </a:lnTo>
                    <a:lnTo>
                      <a:pt x="557" y="813"/>
                    </a:lnTo>
                    <a:close/>
                    <a:moveTo>
                      <a:pt x="92" y="477"/>
                    </a:moveTo>
                    <a:lnTo>
                      <a:pt x="92" y="260"/>
                    </a:lnTo>
                    <a:lnTo>
                      <a:pt x="179" y="260"/>
                    </a:lnTo>
                    <a:lnTo>
                      <a:pt x="179" y="477"/>
                    </a:lnTo>
                    <a:lnTo>
                      <a:pt x="92" y="477"/>
                    </a:lnTo>
                    <a:close/>
                    <a:moveTo>
                      <a:pt x="249" y="477"/>
                    </a:moveTo>
                    <a:lnTo>
                      <a:pt x="249" y="260"/>
                    </a:lnTo>
                    <a:lnTo>
                      <a:pt x="330" y="260"/>
                    </a:lnTo>
                    <a:lnTo>
                      <a:pt x="330" y="477"/>
                    </a:lnTo>
                    <a:lnTo>
                      <a:pt x="249" y="477"/>
                    </a:lnTo>
                    <a:close/>
                    <a:moveTo>
                      <a:pt x="406" y="477"/>
                    </a:moveTo>
                    <a:lnTo>
                      <a:pt x="406" y="260"/>
                    </a:lnTo>
                    <a:lnTo>
                      <a:pt x="487" y="260"/>
                    </a:lnTo>
                    <a:lnTo>
                      <a:pt x="487" y="477"/>
                    </a:lnTo>
                    <a:lnTo>
                      <a:pt x="406" y="477"/>
                    </a:lnTo>
                    <a:close/>
                    <a:moveTo>
                      <a:pt x="557" y="477"/>
                    </a:moveTo>
                    <a:lnTo>
                      <a:pt x="557" y="260"/>
                    </a:lnTo>
                    <a:lnTo>
                      <a:pt x="644" y="260"/>
                    </a:lnTo>
                    <a:lnTo>
                      <a:pt x="644" y="477"/>
                    </a:lnTo>
                    <a:lnTo>
                      <a:pt x="557" y="477"/>
                    </a:lnTo>
                    <a:close/>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close/>
                  </a:path>
                </a:pathLst>
              </a:custGeom>
              <a:solidFill>
                <a:srgbClr val="5A278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7" name="Freeform 66"/>
              <p:cNvSpPr>
                <a:spLocks noEditPoints="1"/>
              </p:cNvSpPr>
              <p:nvPr/>
            </p:nvSpPr>
            <p:spPr bwMode="auto">
              <a:xfrm>
                <a:off x="7985143" y="6256469"/>
                <a:ext cx="428604"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8" name="Freeform 67"/>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9" name="Freeform 68"/>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0" name="Freeform 69"/>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1" name="Freeform 70"/>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2" name="Rectangle 71"/>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3" name="Rectangle 72"/>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4" name="Rectangle 73"/>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5" name="Rectangle 74"/>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6" name="Rectangle 75"/>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7" name="Rectangle 76"/>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8" name="Rectangle 77"/>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9" name="Rectangle 78"/>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0" name="Rectangle 79"/>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1" name="Rectangle 80"/>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2" name="Rectangle 81"/>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3" name="Rectangle 82"/>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4" name="Rectangle 83"/>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5" name="Rectangle 84"/>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6" name="Rectangle 85"/>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7" name="Rectangle 86"/>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8" name="Rectangle 87"/>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9" name="Rectangle 88"/>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0" name="Rectangle 89"/>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1" name="Rectangle 90"/>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2" name="Rectangle 91"/>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3" name="Rectangle 92"/>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4" name="Rectangle 93"/>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5" name="Rectangle 94"/>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6" name="Rectangle 95"/>
              <p:cNvSpPr>
                <a:spLocks noChangeArrowheads="1"/>
              </p:cNvSpPr>
              <p:nvPr/>
            </p:nvSpPr>
            <p:spPr bwMode="auto">
              <a:xfrm>
                <a:off x="7493130" y="5793695"/>
                <a:ext cx="473225" cy="1200384"/>
              </a:xfrm>
              <a:prstGeom prst="rect">
                <a:avLst/>
              </a:prstGeom>
              <a:solidFill>
                <a:srgbClr val="E27C0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7" name="Rectangle 96"/>
              <p:cNvSpPr>
                <a:spLocks noChangeArrowheads="1"/>
              </p:cNvSpPr>
              <p:nvPr/>
            </p:nvSpPr>
            <p:spPr bwMode="auto">
              <a:xfrm>
                <a:off x="7493130" y="5793695"/>
                <a:ext cx="473225" cy="120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8" name="Freeform 97"/>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close/>
                  </a:path>
                </a:pathLst>
              </a:cu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9" name="Freeform 98"/>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0" name="Rectangle 99"/>
              <p:cNvSpPr>
                <a:spLocks noChangeArrowheads="1"/>
              </p:cNvSpPr>
              <p:nvPr/>
            </p:nvSpPr>
            <p:spPr bwMode="auto">
              <a:xfrm>
                <a:off x="7426197" y="5790554"/>
                <a:ext cx="66932" cy="1203525"/>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1" name="Rectangle 100"/>
              <p:cNvSpPr>
                <a:spLocks noChangeArrowheads="1"/>
              </p:cNvSpPr>
              <p:nvPr/>
            </p:nvSpPr>
            <p:spPr bwMode="auto">
              <a:xfrm>
                <a:off x="7413281" y="5768043"/>
                <a:ext cx="571862" cy="25652"/>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2" name="Rectangle 101"/>
              <p:cNvSpPr>
                <a:spLocks noChangeArrowheads="1"/>
              </p:cNvSpPr>
              <p:nvPr/>
            </p:nvSpPr>
            <p:spPr bwMode="auto">
              <a:xfrm>
                <a:off x="7413281" y="5753909"/>
                <a:ext cx="571862" cy="25652"/>
              </a:xfrm>
              <a:prstGeom prst="rect">
                <a:avLst/>
              </a:pr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3" name="Rectangle 102"/>
              <p:cNvSpPr>
                <a:spLocks noChangeArrowheads="1"/>
              </p:cNvSpPr>
              <p:nvPr/>
            </p:nvSpPr>
            <p:spPr bwMode="auto">
              <a:xfrm>
                <a:off x="7562998"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4" name="Rectangle 103"/>
              <p:cNvSpPr>
                <a:spLocks noChangeArrowheads="1"/>
              </p:cNvSpPr>
              <p:nvPr/>
            </p:nvSpPr>
            <p:spPr bwMode="auto">
              <a:xfrm>
                <a:off x="7661049"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5" name="Rectangle 104"/>
              <p:cNvSpPr>
                <a:spLocks noChangeArrowheads="1"/>
              </p:cNvSpPr>
              <p:nvPr/>
            </p:nvSpPr>
            <p:spPr bwMode="auto">
              <a:xfrm>
                <a:off x="7759686"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6" name="Rectangle 105"/>
              <p:cNvSpPr>
                <a:spLocks noChangeArrowheads="1"/>
              </p:cNvSpPr>
              <p:nvPr/>
            </p:nvSpPr>
            <p:spPr bwMode="auto">
              <a:xfrm>
                <a:off x="7858324"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7" name="Rectangle 106"/>
              <p:cNvSpPr>
                <a:spLocks noChangeArrowheads="1"/>
              </p:cNvSpPr>
              <p:nvPr/>
            </p:nvSpPr>
            <p:spPr bwMode="auto">
              <a:xfrm>
                <a:off x="7562998"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8" name="Rectangle 107"/>
              <p:cNvSpPr>
                <a:spLocks noChangeArrowheads="1"/>
              </p:cNvSpPr>
              <p:nvPr/>
            </p:nvSpPr>
            <p:spPr bwMode="auto">
              <a:xfrm>
                <a:off x="7661049"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9" name="Rectangle 108"/>
              <p:cNvSpPr>
                <a:spLocks noChangeArrowheads="1"/>
              </p:cNvSpPr>
              <p:nvPr/>
            </p:nvSpPr>
            <p:spPr bwMode="auto">
              <a:xfrm>
                <a:off x="7759686"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0" name="Rectangle 109"/>
              <p:cNvSpPr>
                <a:spLocks noChangeArrowheads="1"/>
              </p:cNvSpPr>
              <p:nvPr/>
            </p:nvSpPr>
            <p:spPr bwMode="auto">
              <a:xfrm>
                <a:off x="7858324"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1" name="Rectangle 110"/>
              <p:cNvSpPr>
                <a:spLocks noChangeArrowheads="1"/>
              </p:cNvSpPr>
              <p:nvPr/>
            </p:nvSpPr>
            <p:spPr bwMode="auto">
              <a:xfrm>
                <a:off x="7562998"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2" name="Rectangle 111"/>
              <p:cNvSpPr>
                <a:spLocks noChangeArrowheads="1"/>
              </p:cNvSpPr>
              <p:nvPr/>
            </p:nvSpPr>
            <p:spPr bwMode="auto">
              <a:xfrm>
                <a:off x="7661049"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3" name="Rectangle 112"/>
              <p:cNvSpPr>
                <a:spLocks noChangeArrowheads="1"/>
              </p:cNvSpPr>
              <p:nvPr/>
            </p:nvSpPr>
            <p:spPr bwMode="auto">
              <a:xfrm>
                <a:off x="7759686"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4" name="Rectangle 113"/>
              <p:cNvSpPr>
                <a:spLocks noChangeArrowheads="1"/>
              </p:cNvSpPr>
              <p:nvPr/>
            </p:nvSpPr>
            <p:spPr bwMode="auto">
              <a:xfrm>
                <a:off x="7858324"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5" name="Rectangle 114"/>
              <p:cNvSpPr>
                <a:spLocks noChangeArrowheads="1"/>
              </p:cNvSpPr>
              <p:nvPr/>
            </p:nvSpPr>
            <p:spPr bwMode="auto">
              <a:xfrm>
                <a:off x="7562998"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6" name="Rectangle 115"/>
              <p:cNvSpPr>
                <a:spLocks noChangeArrowheads="1"/>
              </p:cNvSpPr>
              <p:nvPr/>
            </p:nvSpPr>
            <p:spPr bwMode="auto">
              <a:xfrm>
                <a:off x="7661049"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7" name="Rectangle 116"/>
              <p:cNvSpPr>
                <a:spLocks noChangeArrowheads="1"/>
              </p:cNvSpPr>
              <p:nvPr/>
            </p:nvSpPr>
            <p:spPr bwMode="auto">
              <a:xfrm>
                <a:off x="7759686"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8" name="Rectangle 117"/>
              <p:cNvSpPr>
                <a:spLocks noChangeArrowheads="1"/>
              </p:cNvSpPr>
              <p:nvPr/>
            </p:nvSpPr>
            <p:spPr bwMode="auto">
              <a:xfrm>
                <a:off x="7858324"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9" name="Rectangle 118"/>
              <p:cNvSpPr>
                <a:spLocks noChangeArrowheads="1"/>
              </p:cNvSpPr>
              <p:nvPr/>
            </p:nvSpPr>
            <p:spPr bwMode="auto">
              <a:xfrm>
                <a:off x="7562998"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0" name="Rectangle 119"/>
              <p:cNvSpPr>
                <a:spLocks noChangeArrowheads="1"/>
              </p:cNvSpPr>
              <p:nvPr/>
            </p:nvSpPr>
            <p:spPr bwMode="auto">
              <a:xfrm>
                <a:off x="7661049"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1" name="Rectangle 120"/>
              <p:cNvSpPr>
                <a:spLocks noChangeArrowheads="1"/>
              </p:cNvSpPr>
              <p:nvPr/>
            </p:nvSpPr>
            <p:spPr bwMode="auto">
              <a:xfrm>
                <a:off x="7759686"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2" name="Rectangle 121"/>
              <p:cNvSpPr>
                <a:spLocks noChangeArrowheads="1"/>
              </p:cNvSpPr>
              <p:nvPr/>
            </p:nvSpPr>
            <p:spPr bwMode="auto">
              <a:xfrm>
                <a:off x="7858324"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3" name="Rectangle 122"/>
              <p:cNvSpPr>
                <a:spLocks noChangeArrowheads="1"/>
              </p:cNvSpPr>
              <p:nvPr/>
            </p:nvSpPr>
            <p:spPr bwMode="auto">
              <a:xfrm>
                <a:off x="7562998"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4" name="Rectangle 123"/>
              <p:cNvSpPr>
                <a:spLocks noChangeArrowheads="1"/>
              </p:cNvSpPr>
              <p:nvPr/>
            </p:nvSpPr>
            <p:spPr bwMode="auto">
              <a:xfrm>
                <a:off x="7661049"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5" name="Rectangle 124"/>
              <p:cNvSpPr>
                <a:spLocks noChangeArrowheads="1"/>
              </p:cNvSpPr>
              <p:nvPr/>
            </p:nvSpPr>
            <p:spPr bwMode="auto">
              <a:xfrm>
                <a:off x="7759686"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6" name="Rectangle 125"/>
              <p:cNvSpPr>
                <a:spLocks noChangeArrowheads="1"/>
              </p:cNvSpPr>
              <p:nvPr/>
            </p:nvSpPr>
            <p:spPr bwMode="auto">
              <a:xfrm>
                <a:off x="7858324"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37" name="Group 36"/>
            <p:cNvGrpSpPr/>
            <p:nvPr/>
          </p:nvGrpSpPr>
          <p:grpSpPr>
            <a:xfrm>
              <a:off x="5126657" y="4150384"/>
              <a:ext cx="437130" cy="439398"/>
              <a:chOff x="5659515" y="4044160"/>
              <a:chExt cx="490973" cy="493520"/>
            </a:xfrm>
          </p:grpSpPr>
          <p:sp>
            <p:nvSpPr>
              <p:cNvPr id="35" name="Isosceles Triangle 34"/>
              <p:cNvSpPr/>
              <p:nvPr/>
            </p:nvSpPr>
            <p:spPr bwMode="auto">
              <a:xfrm>
                <a:off x="5671871" y="4091298"/>
                <a:ext cx="460452" cy="396941"/>
              </a:xfrm>
              <a:prstGeom prst="triangle">
                <a:avLst/>
              </a:prstGeom>
              <a:no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34" name="Oval 33"/>
              <p:cNvSpPr/>
              <p:nvPr/>
            </p:nvSpPr>
            <p:spPr bwMode="auto">
              <a:xfrm>
                <a:off x="5833170" y="4044160"/>
                <a:ext cx="144651" cy="144651"/>
              </a:xfrm>
              <a:prstGeom prst="ellipse">
                <a:avLst/>
              </a:prstGeom>
              <a:solidFill>
                <a:schemeClr val="tx1"/>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289" name="Oval 288"/>
              <p:cNvSpPr/>
              <p:nvPr/>
            </p:nvSpPr>
            <p:spPr bwMode="auto">
              <a:xfrm>
                <a:off x="5659515" y="4393029"/>
                <a:ext cx="144651" cy="144651"/>
              </a:xfrm>
              <a:prstGeom prst="ellipse">
                <a:avLst/>
              </a:prstGeom>
              <a:solidFill>
                <a:schemeClr val="tx1"/>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290" name="Oval 289"/>
              <p:cNvSpPr/>
              <p:nvPr/>
            </p:nvSpPr>
            <p:spPr bwMode="auto">
              <a:xfrm>
                <a:off x="6005837" y="4393029"/>
                <a:ext cx="144651" cy="144651"/>
              </a:xfrm>
              <a:prstGeom prst="ellipse">
                <a:avLst/>
              </a:prstGeom>
              <a:solidFill>
                <a:schemeClr val="tx1"/>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grpSp>
      </p:grpSp>
      <p:grpSp>
        <p:nvGrpSpPr>
          <p:cNvPr id="46" name="Group 45"/>
          <p:cNvGrpSpPr/>
          <p:nvPr/>
        </p:nvGrpSpPr>
        <p:grpSpPr>
          <a:xfrm>
            <a:off x="7537139" y="4135162"/>
            <a:ext cx="518185" cy="249560"/>
            <a:chOff x="2378075" y="1646238"/>
            <a:chExt cx="7680325" cy="3698875"/>
          </a:xfrm>
        </p:grpSpPr>
        <p:sp>
          <p:nvSpPr>
            <p:cNvPr id="41" name="Freeform 5"/>
            <p:cNvSpPr>
              <a:spLocks/>
            </p:cNvSpPr>
            <p:nvPr/>
          </p:nvSpPr>
          <p:spPr bwMode="auto">
            <a:xfrm>
              <a:off x="2378075" y="1646238"/>
              <a:ext cx="1854200" cy="3698875"/>
            </a:xfrm>
            <a:custGeom>
              <a:avLst/>
              <a:gdLst>
                <a:gd name="T0" fmla="*/ 1168 w 1168"/>
                <a:gd name="T1" fmla="*/ 1857 h 2330"/>
                <a:gd name="T2" fmla="*/ 474 w 1168"/>
                <a:gd name="T3" fmla="*/ 1164 h 2330"/>
                <a:gd name="T4" fmla="*/ 1168 w 1168"/>
                <a:gd name="T5" fmla="*/ 477 h 2330"/>
                <a:gd name="T6" fmla="*/ 1168 w 1168"/>
                <a:gd name="T7" fmla="*/ 0 h 2330"/>
                <a:gd name="T8" fmla="*/ 0 w 1168"/>
                <a:gd name="T9" fmla="*/ 1164 h 2330"/>
                <a:gd name="T10" fmla="*/ 1168 w 1168"/>
                <a:gd name="T11" fmla="*/ 2330 h 2330"/>
                <a:gd name="T12" fmla="*/ 1168 w 1168"/>
                <a:gd name="T13" fmla="*/ 1857 h 2330"/>
                <a:gd name="T14" fmla="*/ 1168 w 1168"/>
                <a:gd name="T15" fmla="*/ 1857 h 2330"/>
                <a:gd name="T16" fmla="*/ 1168 w 1168"/>
                <a:gd name="T17" fmla="*/ 185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8" h="2330">
                  <a:moveTo>
                    <a:pt x="1168" y="1857"/>
                  </a:moveTo>
                  <a:lnTo>
                    <a:pt x="474" y="1164"/>
                  </a:lnTo>
                  <a:lnTo>
                    <a:pt x="1168" y="477"/>
                  </a:lnTo>
                  <a:lnTo>
                    <a:pt x="1168" y="0"/>
                  </a:lnTo>
                  <a:lnTo>
                    <a:pt x="0" y="1164"/>
                  </a:lnTo>
                  <a:lnTo>
                    <a:pt x="1168" y="2330"/>
                  </a:lnTo>
                  <a:lnTo>
                    <a:pt x="1168" y="1857"/>
                  </a:lnTo>
                  <a:lnTo>
                    <a:pt x="1168" y="1857"/>
                  </a:lnTo>
                  <a:lnTo>
                    <a:pt x="1168" y="18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 name="Freeform 6"/>
            <p:cNvSpPr>
              <a:spLocks/>
            </p:cNvSpPr>
            <p:nvPr/>
          </p:nvSpPr>
          <p:spPr bwMode="auto">
            <a:xfrm>
              <a:off x="8223250" y="1646238"/>
              <a:ext cx="1835150" cy="3698875"/>
            </a:xfrm>
            <a:custGeom>
              <a:avLst/>
              <a:gdLst>
                <a:gd name="T0" fmla="*/ 0 w 1156"/>
                <a:gd name="T1" fmla="*/ 1857 h 2330"/>
                <a:gd name="T2" fmla="*/ 686 w 1156"/>
                <a:gd name="T3" fmla="*/ 1164 h 2330"/>
                <a:gd name="T4" fmla="*/ 0 w 1156"/>
                <a:gd name="T5" fmla="*/ 477 h 2330"/>
                <a:gd name="T6" fmla="*/ 0 w 1156"/>
                <a:gd name="T7" fmla="*/ 0 h 2330"/>
                <a:gd name="T8" fmla="*/ 1156 w 1156"/>
                <a:gd name="T9" fmla="*/ 1164 h 2330"/>
                <a:gd name="T10" fmla="*/ 0 w 1156"/>
                <a:gd name="T11" fmla="*/ 2330 h 2330"/>
                <a:gd name="T12" fmla="*/ 0 w 1156"/>
                <a:gd name="T13" fmla="*/ 1857 h 2330"/>
                <a:gd name="T14" fmla="*/ 0 w 1156"/>
                <a:gd name="T15" fmla="*/ 1857 h 2330"/>
                <a:gd name="T16" fmla="*/ 0 w 1156"/>
                <a:gd name="T17" fmla="*/ 185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6" h="2330">
                  <a:moveTo>
                    <a:pt x="0" y="1857"/>
                  </a:moveTo>
                  <a:lnTo>
                    <a:pt x="686" y="1164"/>
                  </a:lnTo>
                  <a:lnTo>
                    <a:pt x="0" y="477"/>
                  </a:lnTo>
                  <a:lnTo>
                    <a:pt x="0" y="0"/>
                  </a:lnTo>
                  <a:lnTo>
                    <a:pt x="1156" y="1164"/>
                  </a:lnTo>
                  <a:lnTo>
                    <a:pt x="0" y="2330"/>
                  </a:lnTo>
                  <a:lnTo>
                    <a:pt x="0" y="1857"/>
                  </a:lnTo>
                  <a:lnTo>
                    <a:pt x="0" y="1857"/>
                  </a:lnTo>
                  <a:lnTo>
                    <a:pt x="0" y="18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Oval 7"/>
            <p:cNvSpPr>
              <a:spLocks noChangeArrowheads="1"/>
            </p:cNvSpPr>
            <p:nvPr/>
          </p:nvSpPr>
          <p:spPr bwMode="auto">
            <a:xfrm>
              <a:off x="4373563" y="3070226"/>
              <a:ext cx="847725" cy="850900"/>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Oval 8"/>
            <p:cNvSpPr>
              <a:spLocks noChangeArrowheads="1"/>
            </p:cNvSpPr>
            <p:nvPr/>
          </p:nvSpPr>
          <p:spPr bwMode="auto">
            <a:xfrm>
              <a:off x="5794375" y="3070226"/>
              <a:ext cx="850900" cy="850900"/>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Oval 9"/>
            <p:cNvSpPr>
              <a:spLocks noChangeArrowheads="1"/>
            </p:cNvSpPr>
            <p:nvPr/>
          </p:nvSpPr>
          <p:spPr bwMode="auto">
            <a:xfrm>
              <a:off x="7215188" y="3070226"/>
              <a:ext cx="850900" cy="850900"/>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0" name="Group 49"/>
          <p:cNvGrpSpPr/>
          <p:nvPr/>
        </p:nvGrpSpPr>
        <p:grpSpPr>
          <a:xfrm>
            <a:off x="5756337" y="4094069"/>
            <a:ext cx="402928" cy="1112859"/>
            <a:chOff x="5803969" y="4083421"/>
            <a:chExt cx="402928" cy="1112859"/>
          </a:xfrm>
        </p:grpSpPr>
        <p:sp>
          <p:nvSpPr>
            <p:cNvPr id="292" name="Freeform 5"/>
            <p:cNvSpPr>
              <a:spLocks/>
            </p:cNvSpPr>
            <p:nvPr/>
          </p:nvSpPr>
          <p:spPr bwMode="auto">
            <a:xfrm rot="5400000">
              <a:off x="5904442" y="3982948"/>
              <a:ext cx="201982" cy="402927"/>
            </a:xfrm>
            <a:custGeom>
              <a:avLst/>
              <a:gdLst>
                <a:gd name="T0" fmla="*/ 1168 w 1168"/>
                <a:gd name="T1" fmla="*/ 1857 h 2330"/>
                <a:gd name="T2" fmla="*/ 474 w 1168"/>
                <a:gd name="T3" fmla="*/ 1164 h 2330"/>
                <a:gd name="T4" fmla="*/ 1168 w 1168"/>
                <a:gd name="T5" fmla="*/ 477 h 2330"/>
                <a:gd name="T6" fmla="*/ 1168 w 1168"/>
                <a:gd name="T7" fmla="*/ 0 h 2330"/>
                <a:gd name="T8" fmla="*/ 0 w 1168"/>
                <a:gd name="T9" fmla="*/ 1164 h 2330"/>
                <a:gd name="T10" fmla="*/ 1168 w 1168"/>
                <a:gd name="T11" fmla="*/ 2330 h 2330"/>
                <a:gd name="T12" fmla="*/ 1168 w 1168"/>
                <a:gd name="T13" fmla="*/ 1857 h 2330"/>
                <a:gd name="T14" fmla="*/ 1168 w 1168"/>
                <a:gd name="T15" fmla="*/ 1857 h 2330"/>
                <a:gd name="T16" fmla="*/ 1168 w 1168"/>
                <a:gd name="T17" fmla="*/ 185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8" h="2330">
                  <a:moveTo>
                    <a:pt x="1168" y="1857"/>
                  </a:moveTo>
                  <a:lnTo>
                    <a:pt x="474" y="1164"/>
                  </a:lnTo>
                  <a:lnTo>
                    <a:pt x="1168" y="477"/>
                  </a:lnTo>
                  <a:lnTo>
                    <a:pt x="1168" y="0"/>
                  </a:lnTo>
                  <a:lnTo>
                    <a:pt x="0" y="1164"/>
                  </a:lnTo>
                  <a:lnTo>
                    <a:pt x="1168" y="2330"/>
                  </a:lnTo>
                  <a:lnTo>
                    <a:pt x="1168" y="1857"/>
                  </a:lnTo>
                  <a:lnTo>
                    <a:pt x="1168" y="1857"/>
                  </a:lnTo>
                  <a:lnTo>
                    <a:pt x="1168" y="18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3" name="Freeform 6"/>
            <p:cNvSpPr>
              <a:spLocks/>
            </p:cNvSpPr>
            <p:nvPr/>
          </p:nvSpPr>
          <p:spPr bwMode="auto">
            <a:xfrm rot="5400000">
              <a:off x="5905480" y="4894863"/>
              <a:ext cx="199907" cy="402927"/>
            </a:xfrm>
            <a:custGeom>
              <a:avLst/>
              <a:gdLst>
                <a:gd name="T0" fmla="*/ 0 w 1156"/>
                <a:gd name="T1" fmla="*/ 1857 h 2330"/>
                <a:gd name="T2" fmla="*/ 686 w 1156"/>
                <a:gd name="T3" fmla="*/ 1164 h 2330"/>
                <a:gd name="T4" fmla="*/ 0 w 1156"/>
                <a:gd name="T5" fmla="*/ 477 h 2330"/>
                <a:gd name="T6" fmla="*/ 0 w 1156"/>
                <a:gd name="T7" fmla="*/ 0 h 2330"/>
                <a:gd name="T8" fmla="*/ 1156 w 1156"/>
                <a:gd name="T9" fmla="*/ 1164 h 2330"/>
                <a:gd name="T10" fmla="*/ 0 w 1156"/>
                <a:gd name="T11" fmla="*/ 2330 h 2330"/>
                <a:gd name="T12" fmla="*/ 0 w 1156"/>
                <a:gd name="T13" fmla="*/ 1857 h 2330"/>
                <a:gd name="T14" fmla="*/ 0 w 1156"/>
                <a:gd name="T15" fmla="*/ 1857 h 2330"/>
                <a:gd name="T16" fmla="*/ 0 w 1156"/>
                <a:gd name="T17" fmla="*/ 185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6" h="2330">
                  <a:moveTo>
                    <a:pt x="0" y="1857"/>
                  </a:moveTo>
                  <a:lnTo>
                    <a:pt x="686" y="1164"/>
                  </a:lnTo>
                  <a:lnTo>
                    <a:pt x="0" y="477"/>
                  </a:lnTo>
                  <a:lnTo>
                    <a:pt x="0" y="0"/>
                  </a:lnTo>
                  <a:lnTo>
                    <a:pt x="1156" y="1164"/>
                  </a:lnTo>
                  <a:lnTo>
                    <a:pt x="0" y="2330"/>
                  </a:lnTo>
                  <a:lnTo>
                    <a:pt x="0" y="1857"/>
                  </a:lnTo>
                  <a:lnTo>
                    <a:pt x="0" y="1857"/>
                  </a:lnTo>
                  <a:lnTo>
                    <a:pt x="0" y="18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9" name="Group 48"/>
            <p:cNvGrpSpPr/>
            <p:nvPr/>
          </p:nvGrpSpPr>
          <p:grpSpPr>
            <a:xfrm>
              <a:off x="5959087" y="4288647"/>
              <a:ext cx="92692" cy="707628"/>
              <a:chOff x="5956710" y="4332543"/>
              <a:chExt cx="92692" cy="707628"/>
            </a:xfrm>
          </p:grpSpPr>
          <p:sp>
            <p:nvSpPr>
              <p:cNvPr id="294" name="Oval 7"/>
              <p:cNvSpPr>
                <a:spLocks noChangeArrowheads="1"/>
              </p:cNvSpPr>
              <p:nvPr/>
            </p:nvSpPr>
            <p:spPr bwMode="auto">
              <a:xfrm rot="5400000">
                <a:off x="5956884" y="4332370"/>
                <a:ext cx="92345" cy="92691"/>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5" name="Oval 8"/>
              <p:cNvSpPr>
                <a:spLocks noChangeArrowheads="1"/>
              </p:cNvSpPr>
              <p:nvPr/>
            </p:nvSpPr>
            <p:spPr bwMode="auto">
              <a:xfrm rot="5400000">
                <a:off x="5956711" y="4486104"/>
                <a:ext cx="92690" cy="92691"/>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6" name="Oval 9"/>
              <p:cNvSpPr>
                <a:spLocks noChangeArrowheads="1"/>
              </p:cNvSpPr>
              <p:nvPr/>
            </p:nvSpPr>
            <p:spPr bwMode="auto">
              <a:xfrm rot="5400000">
                <a:off x="5956711" y="4640011"/>
                <a:ext cx="92690" cy="92691"/>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9" name="Oval 7"/>
              <p:cNvSpPr>
                <a:spLocks noChangeArrowheads="1"/>
              </p:cNvSpPr>
              <p:nvPr/>
            </p:nvSpPr>
            <p:spPr bwMode="auto">
              <a:xfrm rot="5400000">
                <a:off x="5956884" y="4793746"/>
                <a:ext cx="92345" cy="92691"/>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0" name="Oval 8"/>
              <p:cNvSpPr>
                <a:spLocks noChangeArrowheads="1"/>
              </p:cNvSpPr>
              <p:nvPr/>
            </p:nvSpPr>
            <p:spPr bwMode="auto">
              <a:xfrm rot="5400000">
                <a:off x="5956711" y="4947480"/>
                <a:ext cx="92690" cy="92691"/>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11175842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750"/>
                                        <p:tgtEl>
                                          <p:spTgt spid="61"/>
                                        </p:tgtEl>
                                      </p:cBhvr>
                                    </p:animEffect>
                                  </p:childTnLst>
                                </p:cTn>
                              </p:par>
                              <p:par>
                                <p:cTn id="8" presetID="63" presetClass="path" presetSubtype="0" decel="100000" fill="hold" grpId="1" nodeType="withEffect">
                                  <p:stCondLst>
                                    <p:cond delay="0"/>
                                  </p:stCondLst>
                                  <p:childTnLst>
                                    <p:animMotion origin="layout" path="M -4.69747E-7 -3.23196E-6 L 0.27393 -3.23196E-6 " pathEditMode="relative" rAng="0" ptsTypes="AA">
                                      <p:cBhvr>
                                        <p:cTn id="9" dur="750" spd="-100000" fill="hold"/>
                                        <p:tgtEl>
                                          <p:spTgt spid="61"/>
                                        </p:tgtEl>
                                        <p:attrNameLst>
                                          <p:attrName>ppt_x</p:attrName>
                                          <p:attrName>ppt_y</p:attrName>
                                        </p:attrNameLst>
                                      </p:cBhvr>
                                      <p:rCtr x="13697"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800"/>
                                        <p:tgtEl>
                                          <p:spTgt spid="53"/>
                                        </p:tgtEl>
                                      </p:cBhvr>
                                    </p:animEffect>
                                  </p:childTnLst>
                                </p:cTn>
                              </p:par>
                              <p:par>
                                <p:cTn id="15" presetID="35" presetClass="path" presetSubtype="0" decel="100000" fill="hold" nodeType="withEffect">
                                  <p:stCondLst>
                                    <p:cond delay="0"/>
                                  </p:stCondLst>
                                  <p:childTnLst>
                                    <p:animMotion origin="layout" path="M 1.66454E-6 2.40581E-6 L -0.31912 2.40581E-6 " pathEditMode="relative" rAng="0" ptsTypes="AA">
                                      <p:cBhvr>
                                        <p:cTn id="16" dur="800" spd="-100000" fill="hold"/>
                                        <p:tgtEl>
                                          <p:spTgt spid="53"/>
                                        </p:tgtEl>
                                        <p:attrNameLst>
                                          <p:attrName>ppt_x</p:attrName>
                                          <p:attrName>ppt_y</p:attrName>
                                        </p:attrNameLst>
                                      </p:cBhvr>
                                      <p:rCtr x="-15956" y="0"/>
                                    </p:animMotion>
                                  </p:childTnLst>
                                </p:cTn>
                              </p:par>
                            </p:childTnLst>
                          </p:cTn>
                        </p:par>
                        <p:par>
                          <p:cTn id="17" fill="hold">
                            <p:stCondLst>
                              <p:cond delay="800"/>
                            </p:stCondLst>
                            <p:childTnLst>
                              <p:par>
                                <p:cTn id="18" presetID="22" presetClass="entr" presetSubtype="8"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left)">
                                      <p:cBhvr>
                                        <p:cTn id="20" dur="5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800"/>
                                        <p:tgtEl>
                                          <p:spTgt spid="63"/>
                                        </p:tgtEl>
                                      </p:cBhvr>
                                    </p:animEffect>
                                  </p:childTnLst>
                                </p:cTn>
                              </p:par>
                              <p:par>
                                <p:cTn id="26" presetID="42" presetClass="path" presetSubtype="0" decel="100000" fill="hold" grpId="1" nodeType="withEffect">
                                  <p:stCondLst>
                                    <p:cond delay="0"/>
                                  </p:stCondLst>
                                  <p:childTnLst>
                                    <p:animMotion origin="layout" path="M -8.7567E-7 3.13663E-6 L -8.7567E-7 0.4251 " pathEditMode="relative" rAng="0" ptsTypes="AA">
                                      <p:cBhvr>
                                        <p:cTn id="27" dur="750" spd="-100000" fill="hold"/>
                                        <p:tgtEl>
                                          <p:spTgt spid="63"/>
                                        </p:tgtEl>
                                        <p:attrNameLst>
                                          <p:attrName>ppt_x</p:attrName>
                                          <p:attrName>ppt_y</p:attrName>
                                        </p:attrNameLst>
                                      </p:cBhvr>
                                      <p:rCtr x="0" y="21244"/>
                                    </p:animMotion>
                                  </p:childTnLst>
                                </p:cTn>
                              </p:par>
                              <p:par>
                                <p:cTn id="28" presetID="16" presetClass="entr" presetSubtype="42"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barn(outHorizontal)">
                                      <p:cBhvr>
                                        <p:cTn id="30" dur="500"/>
                                        <p:tgtEl>
                                          <p:spTgt spid="50"/>
                                        </p:tgtEl>
                                      </p:cBhvr>
                                    </p:animEffect>
                                  </p:childTnLst>
                                </p:cTn>
                              </p:par>
                              <p:par>
                                <p:cTn id="31" presetID="16" presetClass="entr" presetSubtype="37"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barn(outVertical)">
                                      <p:cBhvr>
                                        <p:cTn id="33" dur="500"/>
                                        <p:tgtEl>
                                          <p:spTgt spid="46"/>
                                        </p:tgtEl>
                                      </p:cBhvr>
                                    </p:animEffect>
                                  </p:childTnLst>
                                </p:cTn>
                              </p:par>
                              <p:par>
                                <p:cTn id="34" presetID="22" presetClass="entr" presetSubtype="4" fill="hold" nodeType="withEffect">
                                  <p:stCondLst>
                                    <p:cond delay="0"/>
                                  </p:stCondLst>
                                  <p:childTnLst>
                                    <p:set>
                                      <p:cBhvr>
                                        <p:cTn id="35" dur="1" fill="hold">
                                          <p:stCondLst>
                                            <p:cond delay="0"/>
                                          </p:stCondLst>
                                        </p:cTn>
                                        <p:tgtEl>
                                          <p:spTgt spid="172"/>
                                        </p:tgtEl>
                                        <p:attrNameLst>
                                          <p:attrName>style.visibility</p:attrName>
                                        </p:attrNameLst>
                                      </p:cBhvr>
                                      <p:to>
                                        <p:strVal val="visible"/>
                                      </p:to>
                                    </p:set>
                                    <p:animEffect transition="in" filter="wipe(down)">
                                      <p:cBhvr>
                                        <p:cTn id="36" dur="750"/>
                                        <p:tgtEl>
                                          <p:spTgt spid="172"/>
                                        </p:tgtEl>
                                      </p:cBhvr>
                                    </p:animEffect>
                                  </p:childTnLst>
                                </p:cTn>
                              </p:par>
                              <p:par>
                                <p:cTn id="37" presetID="22" presetClass="entr" presetSubtype="1" fill="hold" nodeType="withEffect">
                                  <p:stCondLst>
                                    <p:cond delay="0"/>
                                  </p:stCondLst>
                                  <p:childTnLst>
                                    <p:set>
                                      <p:cBhvr>
                                        <p:cTn id="38" dur="1" fill="hold">
                                          <p:stCondLst>
                                            <p:cond delay="0"/>
                                          </p:stCondLst>
                                        </p:cTn>
                                        <p:tgtEl>
                                          <p:spTgt spid="171"/>
                                        </p:tgtEl>
                                        <p:attrNameLst>
                                          <p:attrName>style.visibility</p:attrName>
                                        </p:attrNameLst>
                                      </p:cBhvr>
                                      <p:to>
                                        <p:strVal val="visible"/>
                                      </p:to>
                                    </p:set>
                                    <p:animEffect transition="in" filter="wipe(up)">
                                      <p:cBhvr>
                                        <p:cTn id="39" dur="750"/>
                                        <p:tgtEl>
                                          <p:spTgt spid="171"/>
                                        </p:tgtEl>
                                      </p:cBhvr>
                                    </p:animEffect>
                                  </p:childTnLst>
                                </p:cTn>
                              </p:par>
                              <p:par>
                                <p:cTn id="40" presetID="2" presetClass="entr" presetSubtype="4"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1" grpId="1"/>
      <p:bldP spid="63" grpId="0"/>
      <p:bldP spid="6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Options to Azure</a:t>
            </a:r>
          </a:p>
        </p:txBody>
      </p:sp>
      <p:sp>
        <p:nvSpPr>
          <p:cNvPr id="111" name="Rectangle 110" hidden="1"/>
          <p:cNvSpPr/>
          <p:nvPr/>
        </p:nvSpPr>
        <p:spPr bwMode="auto">
          <a:xfrm>
            <a:off x="3813467" y="4899220"/>
            <a:ext cx="3748575" cy="2345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4976" tIns="42489" rIns="84976" bIns="42489" numCol="1" rtlCol="0" anchor="ctr" anchorCtr="0" compatLnSpc="1">
            <a:prstTxWarp prst="textNoShape">
              <a:avLst/>
            </a:prstTxWarp>
          </a:bodyPr>
          <a:lstStyle/>
          <a:p>
            <a:pPr marL="0" marR="0" lvl="0" indent="0" algn="ctr" defTabSz="849525" eaLnBrk="1" fontAlgn="base" latinLnBrk="0" hangingPunct="1">
              <a:lnSpc>
                <a:spcPct val="100000"/>
              </a:lnSpc>
              <a:spcBef>
                <a:spcPct val="0"/>
              </a:spcBef>
              <a:spcAft>
                <a:spcPct val="0"/>
              </a:spcAft>
              <a:buClrTx/>
              <a:buSzTx/>
              <a:buFontTx/>
              <a:buNone/>
              <a:tabLst/>
              <a:defRPr/>
            </a:pPr>
            <a:endParaRPr kumimoji="0" lang="en-US" sz="2677"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08" name="Rectangle 14"/>
          <p:cNvSpPr/>
          <p:nvPr/>
        </p:nvSpPr>
        <p:spPr bwMode="auto">
          <a:xfrm>
            <a:off x="312738" y="1268676"/>
            <a:ext cx="2035175" cy="704586"/>
          </a:xfrm>
          <a:prstGeom prst="rect">
            <a:avLst/>
          </a:prstGeom>
          <a:solidFill>
            <a:schemeClr val="tx1">
              <a:lumMod val="50000"/>
              <a:alpha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46304" tIns="91440" rIns="91440" bIns="91440" numCol="1" rtlCol="0" anchor="ctr" anchorCtr="0" compatLnSpc="1">
            <a:prstTxWarp prst="textNoShape">
              <a:avLst/>
            </a:prstTxWarp>
          </a:bodyPr>
          <a:lstStyle/>
          <a:p>
            <a:pPr marL="0" marR="0" lvl="0" indent="0" algn="ctr" defTabSz="124308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Cloud</a:t>
            </a:r>
          </a:p>
        </p:txBody>
      </p:sp>
      <p:sp>
        <p:nvSpPr>
          <p:cNvPr id="109" name="Rectangle 17"/>
          <p:cNvSpPr/>
          <p:nvPr/>
        </p:nvSpPr>
        <p:spPr bwMode="auto">
          <a:xfrm>
            <a:off x="5886450" y="1268676"/>
            <a:ext cx="2017161" cy="704586"/>
          </a:xfrm>
          <a:prstGeom prst="rect">
            <a:avLst/>
          </a:prstGeom>
          <a:solidFill>
            <a:schemeClr val="tx1">
              <a:lumMod val="50000"/>
              <a:alpha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46304" tIns="91440" rIns="91440" bIns="91440" numCol="1" rtlCol="0" anchor="ctr" anchorCtr="0" compatLnSpc="1">
            <a:prstTxWarp prst="textNoShape">
              <a:avLst/>
            </a:prstTxWarp>
          </a:bodyPr>
          <a:lstStyle/>
          <a:p>
            <a:pPr marL="0" marR="0" lvl="0" indent="0" algn="ctr" defTabSz="124308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Customer</a:t>
            </a:r>
          </a:p>
        </p:txBody>
      </p:sp>
      <p:sp>
        <p:nvSpPr>
          <p:cNvPr id="110" name="Rectangle 109"/>
          <p:cNvSpPr/>
          <p:nvPr/>
        </p:nvSpPr>
        <p:spPr bwMode="auto">
          <a:xfrm>
            <a:off x="7937222" y="1268676"/>
            <a:ext cx="3531939" cy="704586"/>
          </a:xfrm>
          <a:prstGeom prst="rect">
            <a:avLst/>
          </a:prstGeom>
          <a:solidFill>
            <a:schemeClr val="tx1">
              <a:lumMod val="50000"/>
              <a:alpha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46304" tIns="91440" rIns="91440" bIns="91440" numCol="1" rtlCol="0" anchor="ctr" anchorCtr="0" compatLnSpc="1">
            <a:prstTxWarp prst="textNoShape">
              <a:avLst/>
            </a:prstTxWarp>
          </a:bodyPr>
          <a:lstStyle/>
          <a:p>
            <a:pPr marL="0" marR="0" lvl="0" indent="0" defTabSz="124308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Segment and workloads</a:t>
            </a:r>
          </a:p>
        </p:txBody>
      </p:sp>
      <p:grpSp>
        <p:nvGrpSpPr>
          <p:cNvPr id="7" name="Group 6"/>
          <p:cNvGrpSpPr/>
          <p:nvPr/>
        </p:nvGrpSpPr>
        <p:grpSpPr>
          <a:xfrm>
            <a:off x="312738" y="4254537"/>
            <a:ext cx="11156422" cy="1228702"/>
            <a:chOff x="312738" y="4254537"/>
            <a:chExt cx="11156422" cy="1228702"/>
          </a:xfrm>
        </p:grpSpPr>
        <p:grpSp>
          <p:nvGrpSpPr>
            <p:cNvPr id="6" name="Group 5"/>
            <p:cNvGrpSpPr/>
            <p:nvPr/>
          </p:nvGrpSpPr>
          <p:grpSpPr>
            <a:xfrm>
              <a:off x="312738" y="4353320"/>
              <a:ext cx="11156422" cy="1100878"/>
              <a:chOff x="312738" y="4315336"/>
              <a:chExt cx="11156422" cy="1100878"/>
            </a:xfrm>
          </p:grpSpPr>
          <p:sp>
            <p:nvSpPr>
              <p:cNvPr id="50" name="Rectangle 49"/>
              <p:cNvSpPr/>
              <p:nvPr/>
            </p:nvSpPr>
            <p:spPr>
              <a:xfrm>
                <a:off x="312738" y="4315336"/>
                <a:ext cx="11156422" cy="11008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53" name="Freeform 52"/>
              <p:cNvSpPr/>
              <p:nvPr/>
            </p:nvSpPr>
            <p:spPr>
              <a:xfrm rot="5400000">
                <a:off x="6341213" y="3839364"/>
                <a:ext cx="1100392" cy="2052341"/>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5"/>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54" name="Freeform 53"/>
              <p:cNvSpPr/>
              <p:nvPr/>
            </p:nvSpPr>
            <p:spPr>
              <a:xfrm rot="5400000">
                <a:off x="788716" y="3839364"/>
                <a:ext cx="1100394" cy="2052341"/>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grpSp>
            <p:nvGrpSpPr>
              <p:cNvPr id="55" name="Group 54"/>
              <p:cNvGrpSpPr/>
              <p:nvPr/>
            </p:nvGrpSpPr>
            <p:grpSpPr>
              <a:xfrm>
                <a:off x="881372" y="4344939"/>
                <a:ext cx="549467" cy="750287"/>
                <a:chOff x="5293615" y="2178868"/>
                <a:chExt cx="1189325" cy="1488408"/>
              </a:xfrm>
            </p:grpSpPr>
            <p:pic>
              <p:nvPicPr>
                <p:cNvPr id="77" name="Picture 2"/>
                <p:cNvPicPr>
                  <a:picLocks noChangeAspect="1" noChangeArrowheads="1"/>
                </p:cNvPicPr>
                <p:nvPr/>
              </p:nvPicPr>
              <p:blipFill>
                <a:blip r:embed="rId4" cstate="print">
                  <a:lum bright="100000" contrast="100000"/>
                </a:blip>
                <a:srcRect/>
                <a:stretch>
                  <a:fillRect/>
                </a:stretch>
              </p:blipFill>
              <p:spPr bwMode="auto">
                <a:xfrm>
                  <a:off x="5293615" y="2178868"/>
                  <a:ext cx="1178385" cy="1079716"/>
                </a:xfrm>
                <a:prstGeom prst="rect">
                  <a:avLst/>
                </a:prstGeom>
                <a:noFill/>
                <a:ln w="9525">
                  <a:noFill/>
                  <a:miter lim="800000"/>
                  <a:headEnd/>
                  <a:tailEnd/>
                </a:ln>
                <a:effectLst/>
              </p:spPr>
            </p:pic>
            <p:sp>
              <p:nvSpPr>
                <p:cNvPr id="78" name="Isosceles Triangle 77"/>
                <p:cNvSpPr/>
                <p:nvPr/>
              </p:nvSpPr>
              <p:spPr bwMode="auto">
                <a:xfrm rot="9180217">
                  <a:off x="5900777" y="2938035"/>
                  <a:ext cx="582163" cy="729241"/>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grpSp>
          <p:cxnSp>
            <p:nvCxnSpPr>
              <p:cNvPr id="70" name="Straight Connector 69"/>
              <p:cNvCxnSpPr/>
              <p:nvPr/>
            </p:nvCxnSpPr>
            <p:spPr>
              <a:xfrm flipH="1">
                <a:off x="2204323" y="4868888"/>
                <a:ext cx="941118"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2865437" y="4593996"/>
                <a:ext cx="2534410" cy="566285"/>
              </a:xfrm>
              <a:prstGeom prst="rect">
                <a:avLst/>
              </a:prstGeom>
            </p:spPr>
            <p:txBody>
              <a:bodyPr wrap="square" lIns="121893" tIns="60948" rIns="121893" bIns="60948">
                <a:spAutoFit/>
              </a:bodyPr>
              <a:lstStyle/>
              <a:p>
                <a:pPr marL="0" marR="0" lvl="0" indent="0" algn="ctr" defTabSz="476028" eaLnBrk="1" fontAlgn="base" latinLnBrk="0" hangingPunct="1">
                  <a:lnSpc>
                    <a:spcPct val="8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Secure site-to-site </a:t>
                </a:r>
              </a:p>
              <a:p>
                <a:pPr marL="0" marR="0" lvl="0" indent="0" algn="ctr" defTabSz="476028" eaLnBrk="1" fontAlgn="base" latinLnBrk="0" hangingPunct="1">
                  <a:lnSpc>
                    <a:spcPct val="8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VPN connectivity</a:t>
                </a:r>
              </a:p>
            </p:txBody>
          </p:sp>
          <p:cxnSp>
            <p:nvCxnSpPr>
              <p:cNvPr id="72" name="Straight Connector 71"/>
              <p:cNvCxnSpPr/>
              <p:nvPr/>
            </p:nvCxnSpPr>
            <p:spPr>
              <a:xfrm>
                <a:off x="5151437" y="4868888"/>
                <a:ext cx="930002"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
            <p:nvSpPr>
              <p:cNvPr id="115" name="Rectangle 77"/>
              <p:cNvSpPr/>
              <p:nvPr/>
            </p:nvSpPr>
            <p:spPr>
              <a:xfrm>
                <a:off x="7937222" y="4317275"/>
                <a:ext cx="3208600" cy="689420"/>
              </a:xfrm>
              <a:prstGeom prst="rect">
                <a:avLst/>
              </a:prstGeom>
            </p:spPr>
            <p:txBody>
              <a:bodyPr wrap="square" lIns="182880" tIns="146304" rIns="182880" bIns="146304">
                <a:spAutoFit/>
              </a:bodyPr>
              <a:lstStyle/>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SMB, Enterprises</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Connect to Azure compute</a:t>
                </a:r>
              </a:p>
            </p:txBody>
          </p:sp>
          <p:sp>
            <p:nvSpPr>
              <p:cNvPr id="59" name="Freeform 539"/>
              <p:cNvSpPr>
                <a:spLocks noChangeAspect="1"/>
              </p:cNvSpPr>
              <p:nvPr/>
            </p:nvSpPr>
            <p:spPr bwMode="auto">
              <a:xfrm>
                <a:off x="1181338" y="4895499"/>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grpSp>
        <p:pic>
          <p:nvPicPr>
            <p:cNvPr id="67" name="Picture 2"/>
            <p:cNvPicPr>
              <a:picLocks noChangeAspect="1" noChangeArrowheads="1"/>
            </p:cNvPicPr>
            <p:nvPr/>
          </p:nvPicPr>
          <p:blipFill>
            <a:blip r:embed="rId4" cstate="print">
              <a:lum bright="100000" contrast="100000"/>
            </a:blip>
            <a:srcRect/>
            <a:stretch>
              <a:fillRect/>
            </a:stretch>
          </p:blipFill>
          <p:spPr bwMode="auto">
            <a:xfrm>
              <a:off x="6440934" y="4254537"/>
              <a:ext cx="1005739" cy="1228702"/>
            </a:xfrm>
            <a:prstGeom prst="rect">
              <a:avLst/>
            </a:prstGeom>
            <a:noFill/>
            <a:ln w="9525">
              <a:noFill/>
              <a:miter lim="800000"/>
              <a:headEnd/>
              <a:tailEnd/>
            </a:ln>
            <a:effectLst/>
          </p:spPr>
        </p:pic>
      </p:grpSp>
      <p:grpSp>
        <p:nvGrpSpPr>
          <p:cNvPr id="5" name="Group 4"/>
          <p:cNvGrpSpPr/>
          <p:nvPr/>
        </p:nvGrpSpPr>
        <p:grpSpPr>
          <a:xfrm>
            <a:off x="312738" y="3201391"/>
            <a:ext cx="11156422" cy="1127893"/>
            <a:chOff x="312738" y="3159809"/>
            <a:chExt cx="11156422" cy="1127893"/>
          </a:xfrm>
        </p:grpSpPr>
        <p:sp>
          <p:nvSpPr>
            <p:cNvPr id="51" name="Rectangle 50"/>
            <p:cNvSpPr/>
            <p:nvPr/>
          </p:nvSpPr>
          <p:spPr>
            <a:xfrm>
              <a:off x="312738" y="3159817"/>
              <a:ext cx="11156422" cy="10962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grpSp>
          <p:nvGrpSpPr>
            <p:cNvPr id="95" name="Group 94"/>
            <p:cNvGrpSpPr/>
            <p:nvPr/>
          </p:nvGrpSpPr>
          <p:grpSpPr>
            <a:xfrm>
              <a:off x="312739" y="3159809"/>
              <a:ext cx="7604838" cy="1127893"/>
              <a:chOff x="2916922" y="5310943"/>
              <a:chExt cx="8816693" cy="980720"/>
            </a:xfrm>
          </p:grpSpPr>
          <p:sp>
            <p:nvSpPr>
              <p:cNvPr id="98" name="Freeform 97"/>
              <p:cNvSpPr/>
              <p:nvPr/>
            </p:nvSpPr>
            <p:spPr>
              <a:xfrm rot="5400000">
                <a:off x="10066868" y="4598309"/>
                <a:ext cx="954106" cy="2379388"/>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5"/>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101" name="Freeform 100"/>
              <p:cNvSpPr/>
              <p:nvPr/>
            </p:nvSpPr>
            <p:spPr>
              <a:xfrm rot="5400000">
                <a:off x="3629998" y="4597869"/>
                <a:ext cx="953235" cy="2379388"/>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pic>
            <p:nvPicPr>
              <p:cNvPr id="103" name="Picture 6" descr="\\magnum\Projects\Microsoft\Cloud Power FY12\Design\Icons\PNGs\Server_2.png"/>
              <p:cNvPicPr>
                <a:picLocks noChangeAspect="1" noChangeArrowheads="1"/>
              </p:cNvPicPr>
              <p:nvPr/>
            </p:nvPicPr>
            <p:blipFill>
              <a:blip r:embed="rId5" cstate="print">
                <a:lum bright="100000"/>
              </a:blip>
              <a:srcRect/>
              <a:stretch>
                <a:fillRect/>
              </a:stretch>
            </p:blipFill>
            <p:spPr bwMode="auto">
              <a:xfrm>
                <a:off x="10053562" y="5310943"/>
                <a:ext cx="980722" cy="980720"/>
              </a:xfrm>
              <a:prstGeom prst="rect">
                <a:avLst/>
              </a:prstGeom>
              <a:noFill/>
            </p:spPr>
          </p:pic>
          <p:sp>
            <p:nvSpPr>
              <p:cNvPr id="104" name="Rectangle 103"/>
              <p:cNvSpPr/>
              <p:nvPr/>
            </p:nvSpPr>
            <p:spPr>
              <a:xfrm>
                <a:off x="5853434" y="5535541"/>
                <a:ext cx="2938276" cy="492393"/>
              </a:xfrm>
              <a:prstGeom prst="rect">
                <a:avLst/>
              </a:prstGeom>
            </p:spPr>
            <p:txBody>
              <a:bodyPr wrap="square" lIns="121893" tIns="60948" rIns="121893" bIns="60948">
                <a:spAutoFit/>
              </a:bodyPr>
              <a:lstStyle/>
              <a:p>
                <a:pPr marL="0" marR="0" lvl="0" indent="0" algn="ctr" defTabSz="476028" eaLnBrk="1" fontAlgn="base" latinLnBrk="0" hangingPunct="1">
                  <a:lnSpc>
                    <a:spcPct val="8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Secure point-to-site connectivity</a:t>
                </a:r>
                <a:endParaRPr kumimoji="0" 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endParaRPr>
              </a:p>
            </p:txBody>
          </p:sp>
          <p:cxnSp>
            <p:nvCxnSpPr>
              <p:cNvPr id="105" name="Straight Connector 104"/>
              <p:cNvCxnSpPr/>
              <p:nvPr/>
            </p:nvCxnSpPr>
            <p:spPr>
              <a:xfrm>
                <a:off x="8526682" y="5801304"/>
                <a:ext cx="1061437"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H="1">
                <a:off x="5093172" y="5801304"/>
                <a:ext cx="1107852"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pic>
          <p:nvPicPr>
            <p:cNvPr id="96" name="Picture 2"/>
            <p:cNvPicPr>
              <a:picLocks noChangeAspect="1" noChangeArrowheads="1"/>
            </p:cNvPicPr>
            <p:nvPr/>
          </p:nvPicPr>
          <p:blipFill>
            <a:blip r:embed="rId4" cstate="print">
              <a:lum bright="100000" contrast="100000"/>
            </a:blip>
            <a:srcRect/>
            <a:stretch>
              <a:fillRect/>
            </a:stretch>
          </p:blipFill>
          <p:spPr bwMode="auto">
            <a:xfrm>
              <a:off x="881372" y="3165974"/>
              <a:ext cx="544413" cy="544270"/>
            </a:xfrm>
            <a:prstGeom prst="rect">
              <a:avLst/>
            </a:prstGeom>
            <a:noFill/>
            <a:ln w="9525">
              <a:noFill/>
              <a:miter lim="800000"/>
              <a:headEnd/>
              <a:tailEnd/>
            </a:ln>
            <a:effectLst/>
          </p:spPr>
        </p:pic>
        <p:sp>
          <p:nvSpPr>
            <p:cNvPr id="97" name="Isosceles Triangle 96"/>
            <p:cNvSpPr/>
            <p:nvPr/>
          </p:nvSpPr>
          <p:spPr bwMode="auto">
            <a:xfrm rot="9180217">
              <a:off x="1161880" y="3548661"/>
              <a:ext cx="268958" cy="367600"/>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114" name="Rectangle 77"/>
            <p:cNvSpPr/>
            <p:nvPr/>
          </p:nvSpPr>
          <p:spPr>
            <a:xfrm>
              <a:off x="7937222" y="3160484"/>
              <a:ext cx="2908832" cy="1083374"/>
            </a:xfrm>
            <a:prstGeom prst="rect">
              <a:avLst/>
            </a:prstGeom>
            <a:solidFill>
              <a:srgbClr val="0070C0"/>
            </a:solidFill>
          </p:spPr>
          <p:txBody>
            <a:bodyPr wrap="square" lIns="182880" tIns="146304" rIns="182880" bIns="146304">
              <a:spAutoFit/>
            </a:bodyPr>
            <a:lstStyle/>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Developers</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POC Efforts</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Small scale deployments</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Connect from anywhere</a:t>
              </a:r>
            </a:p>
          </p:txBody>
        </p:sp>
        <p:sp>
          <p:nvSpPr>
            <p:cNvPr id="57" name="Freeform 539"/>
            <p:cNvSpPr>
              <a:spLocks noChangeAspect="1"/>
            </p:cNvSpPr>
            <p:nvPr/>
          </p:nvSpPr>
          <p:spPr bwMode="auto">
            <a:xfrm>
              <a:off x="1181338" y="3706479"/>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grpSp>
      <p:grpSp>
        <p:nvGrpSpPr>
          <p:cNvPr id="3" name="Group 2"/>
          <p:cNvGrpSpPr/>
          <p:nvPr/>
        </p:nvGrpSpPr>
        <p:grpSpPr>
          <a:xfrm>
            <a:off x="312738" y="5478233"/>
            <a:ext cx="11156422" cy="1219429"/>
            <a:chOff x="312738" y="4914899"/>
            <a:chExt cx="11156422" cy="1219429"/>
          </a:xfrm>
        </p:grpSpPr>
        <p:sp>
          <p:nvSpPr>
            <p:cNvPr id="45" name="Rectangle 44"/>
            <p:cNvSpPr/>
            <p:nvPr/>
          </p:nvSpPr>
          <p:spPr>
            <a:xfrm>
              <a:off x="312738" y="4977547"/>
              <a:ext cx="11156422" cy="1089275"/>
            </a:xfrm>
            <a:prstGeom prst="rect">
              <a:avLst/>
            </a:prstGeom>
            <a:solidFill>
              <a:srgbClr val="0070C0"/>
            </a:solidFill>
            <a:ln w="381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w="76200">
                  <a:solidFill>
                    <a:srgbClr val="505050"/>
                  </a:solidFill>
                </a:ln>
                <a:solidFill>
                  <a:schemeClr val="bg1"/>
                </a:solidFill>
                <a:effectLst/>
                <a:uLnTx/>
                <a:uFillTx/>
                <a:cs typeface="Segoe UI" panose="020B0502040204020203" pitchFamily="34" charset="0"/>
              </a:endParaRPr>
            </a:p>
          </p:txBody>
        </p:sp>
        <p:sp>
          <p:nvSpPr>
            <p:cNvPr id="46" name="Freeform 45"/>
            <p:cNvSpPr/>
            <p:nvPr/>
          </p:nvSpPr>
          <p:spPr>
            <a:xfrm rot="5400000">
              <a:off x="6349478" y="4492820"/>
              <a:ext cx="1083857" cy="2052341"/>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5"/>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47" name="Freeform 46"/>
            <p:cNvSpPr/>
            <p:nvPr/>
          </p:nvSpPr>
          <p:spPr>
            <a:xfrm rot="5400000">
              <a:off x="796981" y="4492820"/>
              <a:ext cx="1083858" cy="2052344"/>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grpSp>
          <p:nvGrpSpPr>
            <p:cNvPr id="48" name="Group 47"/>
            <p:cNvGrpSpPr/>
            <p:nvPr/>
          </p:nvGrpSpPr>
          <p:grpSpPr>
            <a:xfrm>
              <a:off x="881372" y="5053813"/>
              <a:ext cx="549467" cy="750287"/>
              <a:chOff x="5293615" y="2293499"/>
              <a:chExt cx="1189325" cy="1488408"/>
            </a:xfrm>
          </p:grpSpPr>
          <p:pic>
            <p:nvPicPr>
              <p:cNvPr id="52" name="Picture 2"/>
              <p:cNvPicPr>
                <a:picLocks noChangeAspect="1" noChangeArrowheads="1"/>
              </p:cNvPicPr>
              <p:nvPr/>
            </p:nvPicPr>
            <p:blipFill>
              <a:blip r:embed="rId4" cstate="print">
                <a:lum bright="100000" contrast="100000"/>
              </a:blip>
              <a:srcRect/>
              <a:stretch>
                <a:fillRect/>
              </a:stretch>
            </p:blipFill>
            <p:spPr bwMode="auto">
              <a:xfrm>
                <a:off x="5293615" y="2293499"/>
                <a:ext cx="1178386" cy="1079717"/>
              </a:xfrm>
              <a:prstGeom prst="rect">
                <a:avLst/>
              </a:prstGeom>
              <a:noFill/>
              <a:ln w="9525">
                <a:noFill/>
                <a:miter lim="800000"/>
                <a:headEnd/>
                <a:tailEnd/>
              </a:ln>
              <a:effectLst/>
            </p:spPr>
          </p:pic>
          <p:sp>
            <p:nvSpPr>
              <p:cNvPr id="58" name="Isosceles Triangle 57"/>
              <p:cNvSpPr/>
              <p:nvPr/>
            </p:nvSpPr>
            <p:spPr bwMode="auto">
              <a:xfrm rot="9180217">
                <a:off x="5900776" y="3052666"/>
                <a:ext cx="582164" cy="729241"/>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grpSp>
        <p:pic>
          <p:nvPicPr>
            <p:cNvPr id="61" name="Picture 2"/>
            <p:cNvPicPr>
              <a:picLocks noChangeAspect="1" noChangeArrowheads="1"/>
            </p:cNvPicPr>
            <p:nvPr/>
          </p:nvPicPr>
          <p:blipFill>
            <a:blip r:embed="rId4" cstate="print">
              <a:lum bright="100000" contrast="100000"/>
            </a:blip>
            <a:srcRect/>
            <a:stretch>
              <a:fillRect/>
            </a:stretch>
          </p:blipFill>
          <p:spPr bwMode="auto">
            <a:xfrm>
              <a:off x="6440934" y="4914899"/>
              <a:ext cx="1005739" cy="1219429"/>
            </a:xfrm>
            <a:prstGeom prst="rect">
              <a:avLst/>
            </a:prstGeom>
            <a:noFill/>
            <a:ln w="9525">
              <a:noFill/>
              <a:miter lim="800000"/>
              <a:headEnd/>
              <a:tailEnd/>
            </a:ln>
            <a:effectLst/>
          </p:spPr>
        </p:pic>
        <p:cxnSp>
          <p:nvCxnSpPr>
            <p:cNvPr id="62" name="Straight Connector 61"/>
            <p:cNvCxnSpPr/>
            <p:nvPr/>
          </p:nvCxnSpPr>
          <p:spPr>
            <a:xfrm flipH="1">
              <a:off x="2204323" y="5519978"/>
              <a:ext cx="941118"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2865437" y="5249862"/>
              <a:ext cx="2543503" cy="566285"/>
            </a:xfrm>
            <a:prstGeom prst="rect">
              <a:avLst/>
            </a:prstGeom>
          </p:spPr>
          <p:txBody>
            <a:bodyPr wrap="square" lIns="121893" tIns="60948" rIns="121893" bIns="60948">
              <a:spAutoFit/>
            </a:bodyPr>
            <a:lstStyle/>
            <a:p>
              <a:pPr marL="0" marR="0" lvl="0" indent="0" algn="ctr" defTabSz="476028" eaLnBrk="1" fontAlgn="base" latinLnBrk="0" hangingPunct="1">
                <a:lnSpc>
                  <a:spcPct val="80000"/>
                </a:lnSpc>
                <a:spcBef>
                  <a:spcPts val="0"/>
                </a:spcBef>
                <a:spcAft>
                  <a:spcPts val="0"/>
                </a:spcAft>
                <a:buClrTx/>
                <a:buSzTx/>
                <a:buFontTx/>
                <a:buNone/>
                <a:tabLst/>
                <a:defRPr/>
              </a:pPr>
              <a:r>
                <a:rPr kumimoji="0" lang="en-US" sz="1800" b="0" i="0" u="none" strike="noStrike" kern="0" cap="none" spc="0" normalizeH="0" baseline="0" noProof="0" dirty="0" err="1">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ExpressRoute</a:t>
              </a:r>
              <a:r>
                <a:rPr kumimoji="0" 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 private connectivity</a:t>
              </a:r>
            </a:p>
          </p:txBody>
        </p:sp>
        <p:cxnSp>
          <p:nvCxnSpPr>
            <p:cNvPr id="64" name="Straight Connector 63"/>
            <p:cNvCxnSpPr/>
            <p:nvPr/>
          </p:nvCxnSpPr>
          <p:spPr>
            <a:xfrm>
              <a:off x="5151437" y="5519978"/>
              <a:ext cx="930002"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sp>
          <p:nvSpPr>
            <p:cNvPr id="65" name="Rectangle 77"/>
            <p:cNvSpPr/>
            <p:nvPr/>
          </p:nvSpPr>
          <p:spPr>
            <a:xfrm>
              <a:off x="7937222" y="4977545"/>
              <a:ext cx="3260024" cy="886397"/>
            </a:xfrm>
            <a:prstGeom prst="rect">
              <a:avLst/>
            </a:prstGeom>
          </p:spPr>
          <p:txBody>
            <a:bodyPr wrap="square" lIns="182880" tIns="146304" rIns="182880" bIns="146304">
              <a:spAutoFit/>
            </a:bodyPr>
            <a:lstStyle/>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SMB &amp; Enterprises</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Connect to Microsoft services</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Mission critical workloads</a:t>
              </a:r>
            </a:p>
          </p:txBody>
        </p:sp>
        <p:sp>
          <p:nvSpPr>
            <p:cNvPr id="66" name="Rectangle 65"/>
            <p:cNvSpPr/>
            <p:nvPr/>
          </p:nvSpPr>
          <p:spPr bwMode="auto">
            <a:xfrm>
              <a:off x="312738" y="4977545"/>
              <a:ext cx="11156422" cy="1089276"/>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14099" eaLnBrk="1" fontAlgn="base" latinLnBrk="0" hangingPunct="1">
                <a:lnSpc>
                  <a:spcPct val="90000"/>
                </a:lnSpc>
                <a:spcBef>
                  <a:spcPct val="0"/>
                </a:spcBef>
                <a:spcAft>
                  <a:spcPct val="0"/>
                </a:spcAft>
                <a:buClrTx/>
                <a:buSzTx/>
                <a:buFontTx/>
                <a:buNone/>
                <a:tabLst/>
                <a:defRPr/>
              </a:pPr>
              <a:endParaRPr kumimoji="0" lang="en-US" sz="2800" b="0" i="0" u="none" strike="noStrike" kern="0" cap="none" spc="-50" normalizeH="0" baseline="0" noProof="0" dirty="0">
                <a:ln>
                  <a:noFill/>
                </a:ln>
                <a:solidFill>
                  <a:schemeClr val="bg1"/>
                </a:solidFill>
                <a:effectLst/>
                <a:uLnTx/>
                <a:uFillTx/>
                <a:cs typeface="Segoe UI" panose="020B0502040204020203" pitchFamily="34" charset="0"/>
              </a:endParaRPr>
            </a:p>
          </p:txBody>
        </p:sp>
        <p:sp>
          <p:nvSpPr>
            <p:cNvPr id="68" name="Freeform 539"/>
            <p:cNvSpPr>
              <a:spLocks noChangeAspect="1"/>
            </p:cNvSpPr>
            <p:nvPr/>
          </p:nvSpPr>
          <p:spPr bwMode="auto">
            <a:xfrm>
              <a:off x="1181338" y="5608663"/>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grpSp>
      <p:grpSp>
        <p:nvGrpSpPr>
          <p:cNvPr id="4" name="Group 3"/>
          <p:cNvGrpSpPr/>
          <p:nvPr/>
        </p:nvGrpSpPr>
        <p:grpSpPr>
          <a:xfrm>
            <a:off x="319615" y="2049462"/>
            <a:ext cx="11156422" cy="1127893"/>
            <a:chOff x="319615" y="1973262"/>
            <a:chExt cx="11156422" cy="1127893"/>
          </a:xfrm>
        </p:grpSpPr>
        <p:sp>
          <p:nvSpPr>
            <p:cNvPr id="49" name="Rectangle 48"/>
            <p:cNvSpPr/>
            <p:nvPr/>
          </p:nvSpPr>
          <p:spPr>
            <a:xfrm>
              <a:off x="319615" y="1973270"/>
              <a:ext cx="11156422" cy="10962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grpSp>
          <p:nvGrpSpPr>
            <p:cNvPr id="56" name="Group 55"/>
            <p:cNvGrpSpPr/>
            <p:nvPr/>
          </p:nvGrpSpPr>
          <p:grpSpPr>
            <a:xfrm>
              <a:off x="319616" y="1973262"/>
              <a:ext cx="7604838" cy="1127893"/>
              <a:chOff x="2916922" y="5310943"/>
              <a:chExt cx="8816693" cy="980720"/>
            </a:xfrm>
          </p:grpSpPr>
          <p:sp>
            <p:nvSpPr>
              <p:cNvPr id="60" name="Freeform 59"/>
              <p:cNvSpPr/>
              <p:nvPr/>
            </p:nvSpPr>
            <p:spPr>
              <a:xfrm rot="5400000">
                <a:off x="10066868" y="4598309"/>
                <a:ext cx="954106" cy="2379388"/>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5"/>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69" name="Freeform 68"/>
              <p:cNvSpPr/>
              <p:nvPr/>
            </p:nvSpPr>
            <p:spPr>
              <a:xfrm rot="5400000">
                <a:off x="3629998" y="4597869"/>
                <a:ext cx="953235" cy="2379388"/>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pic>
            <p:nvPicPr>
              <p:cNvPr id="73" name="Picture 6" descr="\\magnum\Projects\Microsoft\Cloud Power FY12\Design\Icons\PNGs\Server_2.png"/>
              <p:cNvPicPr>
                <a:picLocks noChangeAspect="1" noChangeArrowheads="1"/>
              </p:cNvPicPr>
              <p:nvPr/>
            </p:nvPicPr>
            <p:blipFill>
              <a:blip r:embed="rId5" cstate="print">
                <a:lum bright="100000"/>
              </a:blip>
              <a:srcRect/>
              <a:stretch>
                <a:fillRect/>
              </a:stretch>
            </p:blipFill>
            <p:spPr bwMode="auto">
              <a:xfrm>
                <a:off x="10053562" y="5310943"/>
                <a:ext cx="980722" cy="980720"/>
              </a:xfrm>
              <a:prstGeom prst="rect">
                <a:avLst/>
              </a:prstGeom>
              <a:noFill/>
            </p:spPr>
          </p:pic>
          <p:sp>
            <p:nvSpPr>
              <p:cNvPr id="74" name="Rectangle 73"/>
              <p:cNvSpPr/>
              <p:nvPr/>
            </p:nvSpPr>
            <p:spPr>
              <a:xfrm>
                <a:off x="5853434" y="5708485"/>
                <a:ext cx="2938276" cy="299710"/>
              </a:xfrm>
              <a:prstGeom prst="rect">
                <a:avLst/>
              </a:prstGeom>
            </p:spPr>
            <p:txBody>
              <a:bodyPr wrap="square" lIns="121893" tIns="60948" rIns="121893" bIns="60948">
                <a:spAutoFit/>
              </a:bodyPr>
              <a:lstStyle/>
              <a:p>
                <a:pPr marL="0" marR="0" lvl="0" indent="0" algn="ctr" defTabSz="476028" eaLnBrk="1" fontAlgn="base" latinLnBrk="0" hangingPunct="1">
                  <a:lnSpc>
                    <a:spcPct val="8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Internet Connectivity</a:t>
                </a:r>
                <a:endParaRPr kumimoji="0" 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endParaRPr>
              </a:p>
            </p:txBody>
          </p:sp>
          <p:cxnSp>
            <p:nvCxnSpPr>
              <p:cNvPr id="75" name="Straight Connector 74"/>
              <p:cNvCxnSpPr/>
              <p:nvPr/>
            </p:nvCxnSpPr>
            <p:spPr>
              <a:xfrm>
                <a:off x="8526682" y="5801304"/>
                <a:ext cx="1061437"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H="1">
                <a:off x="5093172" y="5801304"/>
                <a:ext cx="1107852"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pic>
          <p:nvPicPr>
            <p:cNvPr id="79" name="Picture 2"/>
            <p:cNvPicPr>
              <a:picLocks noChangeAspect="1" noChangeArrowheads="1"/>
            </p:cNvPicPr>
            <p:nvPr/>
          </p:nvPicPr>
          <p:blipFill>
            <a:blip r:embed="rId4" cstate="print">
              <a:lum bright="100000" contrast="100000"/>
            </a:blip>
            <a:srcRect/>
            <a:stretch>
              <a:fillRect/>
            </a:stretch>
          </p:blipFill>
          <p:spPr bwMode="auto">
            <a:xfrm>
              <a:off x="888249" y="1979427"/>
              <a:ext cx="544413" cy="544270"/>
            </a:xfrm>
            <a:prstGeom prst="rect">
              <a:avLst/>
            </a:prstGeom>
            <a:noFill/>
            <a:ln w="9525">
              <a:noFill/>
              <a:miter lim="800000"/>
              <a:headEnd/>
              <a:tailEnd/>
            </a:ln>
            <a:effectLst/>
          </p:spPr>
        </p:pic>
        <p:sp>
          <p:nvSpPr>
            <p:cNvPr id="80" name="Isosceles Triangle 79"/>
            <p:cNvSpPr/>
            <p:nvPr/>
          </p:nvSpPr>
          <p:spPr bwMode="auto">
            <a:xfrm rot="9180217">
              <a:off x="1168757" y="2362114"/>
              <a:ext cx="268958" cy="367600"/>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81" name="Rectangle 77"/>
            <p:cNvSpPr/>
            <p:nvPr/>
          </p:nvSpPr>
          <p:spPr>
            <a:xfrm>
              <a:off x="7944098" y="1973937"/>
              <a:ext cx="3473635" cy="1083374"/>
            </a:xfrm>
            <a:prstGeom prst="rect">
              <a:avLst/>
            </a:prstGeom>
            <a:solidFill>
              <a:srgbClr val="0070C0"/>
            </a:solidFill>
          </p:spPr>
          <p:txBody>
            <a:bodyPr wrap="square" lIns="182880" tIns="146304" rIns="182880" bIns="146304">
              <a:spAutoFit/>
            </a:bodyPr>
            <a:lstStyle/>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Consumers</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Access over public IP</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DNS resolution</a:t>
              </a:r>
            </a:p>
            <a:p>
              <a:pPr marL="171450" marR="0" lvl="0" indent="-171450" defTabSz="476028" eaLnBrk="1" fontAlgn="base" latinLnBrk="0" hangingPunct="1">
                <a:lnSpc>
                  <a:spcPct val="8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Connect from anywhere</a:t>
              </a:r>
            </a:p>
          </p:txBody>
        </p:sp>
        <p:sp>
          <p:nvSpPr>
            <p:cNvPr id="82" name="Freeform 539"/>
            <p:cNvSpPr>
              <a:spLocks noChangeAspect="1"/>
            </p:cNvSpPr>
            <p:nvPr/>
          </p:nvSpPr>
          <p:spPr bwMode="auto">
            <a:xfrm>
              <a:off x="1188215" y="2519932"/>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grpSp>
    </p:spTree>
    <p:extLst>
      <p:ext uri="{BB962C8B-B14F-4D97-AF65-F5344CB8AC3E}">
        <p14:creationId xmlns:p14="http://schemas.microsoft.com/office/powerpoint/2010/main" val="2286921446"/>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Options within Azure</a:t>
            </a:r>
          </a:p>
        </p:txBody>
      </p:sp>
      <p:sp>
        <p:nvSpPr>
          <p:cNvPr id="111" name="Rectangle 110" hidden="1"/>
          <p:cNvSpPr/>
          <p:nvPr/>
        </p:nvSpPr>
        <p:spPr bwMode="auto">
          <a:xfrm>
            <a:off x="3813467" y="4899220"/>
            <a:ext cx="3748575" cy="2345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84976" tIns="42489" rIns="84976" bIns="42489" numCol="1" rtlCol="0" anchor="ctr" anchorCtr="0" compatLnSpc="1">
            <a:prstTxWarp prst="textNoShape">
              <a:avLst/>
            </a:prstTxWarp>
          </a:bodyPr>
          <a:lstStyle/>
          <a:p>
            <a:pPr marL="0" marR="0" lvl="0" indent="0" algn="ctr" defTabSz="849525" eaLnBrk="1" fontAlgn="base" latinLnBrk="0" hangingPunct="1">
              <a:lnSpc>
                <a:spcPct val="100000"/>
              </a:lnSpc>
              <a:spcBef>
                <a:spcPct val="0"/>
              </a:spcBef>
              <a:spcAft>
                <a:spcPct val="0"/>
              </a:spcAft>
              <a:buClrTx/>
              <a:buSzTx/>
              <a:buFontTx/>
              <a:buNone/>
              <a:tabLst/>
              <a:defRPr/>
            </a:pPr>
            <a:endParaRPr kumimoji="0" lang="en-US" sz="2677"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nvGrpSpPr>
          <p:cNvPr id="9" name="Group 8"/>
          <p:cNvGrpSpPr/>
          <p:nvPr/>
        </p:nvGrpSpPr>
        <p:grpSpPr>
          <a:xfrm>
            <a:off x="312738" y="2049462"/>
            <a:ext cx="11772899" cy="914407"/>
            <a:chOff x="312737" y="2278062"/>
            <a:chExt cx="11772899" cy="914407"/>
          </a:xfrm>
        </p:grpSpPr>
        <p:sp>
          <p:nvSpPr>
            <p:cNvPr id="51" name="Rectangle 50"/>
            <p:cNvSpPr/>
            <p:nvPr/>
          </p:nvSpPr>
          <p:spPr>
            <a:xfrm>
              <a:off x="312737" y="2278069"/>
              <a:ext cx="11772899" cy="914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grpSp>
          <p:nvGrpSpPr>
            <p:cNvPr id="95" name="Group 94"/>
            <p:cNvGrpSpPr/>
            <p:nvPr/>
          </p:nvGrpSpPr>
          <p:grpSpPr>
            <a:xfrm>
              <a:off x="319176" y="2278062"/>
              <a:ext cx="7598401" cy="914406"/>
              <a:chOff x="2924385" y="5310945"/>
              <a:chExt cx="8809230" cy="795090"/>
            </a:xfrm>
          </p:grpSpPr>
          <p:sp>
            <p:nvSpPr>
              <p:cNvPr id="98" name="Freeform 97"/>
              <p:cNvSpPr/>
              <p:nvPr/>
            </p:nvSpPr>
            <p:spPr>
              <a:xfrm rot="5400000">
                <a:off x="10146378" y="4518799"/>
                <a:ext cx="795085" cy="2379388"/>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101" name="Freeform 100"/>
              <p:cNvSpPr/>
              <p:nvPr/>
            </p:nvSpPr>
            <p:spPr>
              <a:xfrm rot="5400000">
                <a:off x="3712804" y="4522526"/>
                <a:ext cx="795085" cy="2371924"/>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104" name="Rectangle 103"/>
              <p:cNvSpPr/>
              <p:nvPr/>
            </p:nvSpPr>
            <p:spPr>
              <a:xfrm>
                <a:off x="5788058" y="5443459"/>
                <a:ext cx="2938276" cy="508450"/>
              </a:xfrm>
              <a:prstGeom prst="rect">
                <a:avLst/>
              </a:prstGeom>
            </p:spPr>
            <p:txBody>
              <a:bodyPr wrap="square" lIns="121893" tIns="60948" rIns="121893" bIns="60948">
                <a:spAutoFit/>
              </a:bodyPr>
              <a:lstStyle/>
              <a:p>
                <a:pPr marL="0" marR="0" lvl="0" indent="0" algn="ctr" defTabSz="476028" eaLnBrk="1" fontAlgn="base"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VNet Peering</a:t>
                </a:r>
              </a:p>
              <a:p>
                <a:pPr marL="0" marR="0" lvl="0" indent="0" algn="ctr" defTabSz="476028" eaLnBrk="1" fontAlgn="base"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within region</a:t>
                </a:r>
              </a:p>
            </p:txBody>
          </p:sp>
          <p:cxnSp>
            <p:nvCxnSpPr>
              <p:cNvPr id="105" name="Straight Connector 104"/>
              <p:cNvCxnSpPr/>
              <p:nvPr/>
            </p:nvCxnSpPr>
            <p:spPr>
              <a:xfrm>
                <a:off x="8547078" y="5715336"/>
                <a:ext cx="1061436"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H="1">
                <a:off x="5113568" y="5715336"/>
                <a:ext cx="1107852"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pic>
          <p:nvPicPr>
            <p:cNvPr id="96" name="Picture 2"/>
            <p:cNvPicPr>
              <a:picLocks noChangeAspect="1" noChangeArrowheads="1"/>
            </p:cNvPicPr>
            <p:nvPr/>
          </p:nvPicPr>
          <p:blipFill>
            <a:blip r:embed="rId4" cstate="print">
              <a:lum bright="100000" contrast="100000"/>
            </a:blip>
            <a:srcRect/>
            <a:stretch>
              <a:fillRect/>
            </a:stretch>
          </p:blipFill>
          <p:spPr bwMode="auto">
            <a:xfrm>
              <a:off x="881372" y="2284226"/>
              <a:ext cx="544413" cy="544270"/>
            </a:xfrm>
            <a:prstGeom prst="rect">
              <a:avLst/>
            </a:prstGeom>
            <a:noFill/>
            <a:ln w="9525">
              <a:noFill/>
              <a:miter lim="800000"/>
              <a:headEnd/>
              <a:tailEnd/>
            </a:ln>
            <a:effectLst/>
          </p:spPr>
        </p:pic>
        <p:sp>
          <p:nvSpPr>
            <p:cNvPr id="97" name="Isosceles Triangle 96"/>
            <p:cNvSpPr/>
            <p:nvPr/>
          </p:nvSpPr>
          <p:spPr bwMode="auto">
            <a:xfrm rot="9180217">
              <a:off x="1161880" y="2666913"/>
              <a:ext cx="268958" cy="367600"/>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114" name="Rectangle 77"/>
            <p:cNvSpPr/>
            <p:nvPr/>
          </p:nvSpPr>
          <p:spPr>
            <a:xfrm>
              <a:off x="7917576" y="2278736"/>
              <a:ext cx="4168060" cy="849463"/>
            </a:xfrm>
            <a:prstGeom prst="rect">
              <a:avLst/>
            </a:prstGeom>
            <a:solidFill>
              <a:srgbClr val="0070C0"/>
            </a:solidFill>
          </p:spPr>
          <p:txBody>
            <a:bodyPr wrap="square" lIns="91440" tIns="91440" rIns="91440" bIns="91440">
              <a:spAutoFit/>
            </a:bodyPr>
            <a:lstStyle/>
            <a:p>
              <a:pPr marL="171450" marR="0" lvl="0" indent="-171450" defTabSz="476028" eaLnBrk="1" fontAlgn="base" latinLnBrk="0" hangingPunct="1">
                <a:lnSpc>
                  <a:spcPct val="9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In-region VNet-to-VNet connectivity</a:t>
              </a:r>
            </a:p>
            <a:p>
              <a:pPr marL="171450" marR="0" lvl="0" indent="-171450" defTabSz="476028" eaLnBrk="1" fontAlgn="base" latinLnBrk="0" hangingPunct="1">
                <a:lnSpc>
                  <a:spcPct val="9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Direct VM-to-VM connectivity</a:t>
              </a:r>
            </a:p>
            <a:p>
              <a:pPr marL="171450" marR="0" lvl="0" indent="-171450" defTabSz="476028" eaLnBrk="1" fontAlgn="base" latinLnBrk="0" hangingPunct="1">
                <a:lnSpc>
                  <a:spcPct val="9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Peer </a:t>
              </a:r>
              <a:r>
                <a:rPr kumimoji="0" lang="en-US" sz="1600" b="0" i="0" u="none" strike="noStrike" kern="0" cap="none" spc="0" normalizeH="0" baseline="0" noProof="0" dirty="0" err="1">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VNets</a:t>
              </a: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 for routing and transit </a:t>
              </a:r>
            </a:p>
          </p:txBody>
        </p:sp>
        <p:sp>
          <p:nvSpPr>
            <p:cNvPr id="57" name="Freeform 539"/>
            <p:cNvSpPr>
              <a:spLocks noChangeAspect="1"/>
            </p:cNvSpPr>
            <p:nvPr/>
          </p:nvSpPr>
          <p:spPr bwMode="auto">
            <a:xfrm>
              <a:off x="1181338" y="2824731"/>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grpSp>
      <p:sp>
        <p:nvSpPr>
          <p:cNvPr id="49" name="Rectangle 48"/>
          <p:cNvSpPr/>
          <p:nvPr/>
        </p:nvSpPr>
        <p:spPr>
          <a:xfrm>
            <a:off x="312011" y="3040064"/>
            <a:ext cx="11766022" cy="914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grpSp>
        <p:nvGrpSpPr>
          <p:cNvPr id="15" name="Group 14"/>
          <p:cNvGrpSpPr/>
          <p:nvPr/>
        </p:nvGrpSpPr>
        <p:grpSpPr>
          <a:xfrm>
            <a:off x="312011" y="3040062"/>
            <a:ext cx="7604839" cy="914404"/>
            <a:chOff x="311330" y="1262317"/>
            <a:chExt cx="7604839" cy="914404"/>
          </a:xfrm>
        </p:grpSpPr>
        <p:sp>
          <p:nvSpPr>
            <p:cNvPr id="60" name="Freeform 59"/>
            <p:cNvSpPr/>
            <p:nvPr/>
          </p:nvSpPr>
          <p:spPr>
            <a:xfrm rot="5400000">
              <a:off x="6432799" y="693350"/>
              <a:ext cx="914400" cy="2052341"/>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69" name="Freeform 68"/>
            <p:cNvSpPr/>
            <p:nvPr/>
          </p:nvSpPr>
          <p:spPr>
            <a:xfrm rot="5400000">
              <a:off x="880301" y="693346"/>
              <a:ext cx="914400" cy="2052341"/>
            </a:xfrm>
            <a:custGeom>
              <a:avLst/>
              <a:gdLst>
                <a:gd name="connsiteX0" fmla="*/ 0 w 2459333"/>
                <a:gd name="connsiteY0" fmla="*/ 0 h 658800"/>
                <a:gd name="connsiteX1" fmla="*/ 2459333 w 2459333"/>
                <a:gd name="connsiteY1" fmla="*/ 0 h 658800"/>
                <a:gd name="connsiteX2" fmla="*/ 2459333 w 2459333"/>
                <a:gd name="connsiteY2" fmla="*/ 658800 h 658800"/>
                <a:gd name="connsiteX3" fmla="*/ 0 w 2459333"/>
                <a:gd name="connsiteY3" fmla="*/ 658800 h 658800"/>
                <a:gd name="connsiteX4" fmla="*/ 0 w 2459333"/>
                <a:gd name="connsiteY4" fmla="*/ 0 h 65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33" h="658800">
                  <a:moveTo>
                    <a:pt x="0" y="0"/>
                  </a:moveTo>
                  <a:lnTo>
                    <a:pt x="2459333" y="0"/>
                  </a:lnTo>
                  <a:lnTo>
                    <a:pt x="2459333" y="658800"/>
                  </a:lnTo>
                  <a:lnTo>
                    <a:pt x="0" y="658800"/>
                  </a:lnTo>
                  <a:lnTo>
                    <a:pt x="0" y="0"/>
                  </a:lnTo>
                  <a:close/>
                </a:path>
              </a:pathLst>
            </a:custGeom>
            <a:solidFill>
              <a:schemeClr val="accent6"/>
            </a:solidFill>
            <a:ln w="12700" cap="flat" cmpd="thickThin" algn="ctr">
              <a:noFill/>
              <a:prstDash val="solid"/>
            </a:ln>
            <a:effectLst/>
          </p:spPr>
          <p:txBody>
            <a:bodyPr lIns="3046613" tIns="38082" rIns="76162" bIns="38082" rtlCol="0" anchor="ctr"/>
            <a:lstStyle/>
            <a:p>
              <a:pPr marL="239635" marR="0" lvl="0" indent="-239635" defTabSz="475948" eaLnBrk="1" fontAlgn="auto" latinLnBrk="0" hangingPunct="1">
                <a:lnSpc>
                  <a:spcPct val="90000"/>
                </a:lnSpc>
                <a:spcBef>
                  <a:spcPct val="20000"/>
                </a:spcBef>
                <a:spcAft>
                  <a:spcPts val="0"/>
                </a:spcAft>
                <a:buClrTx/>
                <a:buSzPct val="90000"/>
                <a:buFontTx/>
                <a:buBlip>
                  <a:blip r:embed="rId3"/>
                </a:buBlip>
                <a:tabLst/>
                <a:defRPr/>
              </a:pPr>
              <a:endParaRPr kumimoji="0" lang="en-US" sz="2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74" name="Rectangle 73"/>
            <p:cNvSpPr/>
            <p:nvPr/>
          </p:nvSpPr>
          <p:spPr>
            <a:xfrm>
              <a:off x="2839906" y="1437733"/>
              <a:ext cx="2534410" cy="566285"/>
            </a:xfrm>
            <a:prstGeom prst="rect">
              <a:avLst/>
            </a:prstGeom>
          </p:spPr>
          <p:txBody>
            <a:bodyPr wrap="square" lIns="121893" tIns="60948" rIns="121893" bIns="60948">
              <a:spAutoFit/>
            </a:bodyPr>
            <a:lstStyle/>
            <a:p>
              <a:pPr marL="0" marR="0" lvl="0" indent="0" algn="ctr" defTabSz="476028" eaLnBrk="1" fontAlgn="base" latinLnBrk="0" hangingPunct="1">
                <a:lnSpc>
                  <a:spcPct val="8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VNet-to-VNet via gateway</a:t>
              </a:r>
              <a:endParaRPr kumimoji="0" lang="en-US" sz="12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endParaRPr>
            </a:p>
          </p:txBody>
        </p:sp>
        <p:cxnSp>
          <p:nvCxnSpPr>
            <p:cNvPr id="75" name="Straight Connector 74"/>
            <p:cNvCxnSpPr/>
            <p:nvPr/>
          </p:nvCxnSpPr>
          <p:spPr>
            <a:xfrm>
              <a:off x="5151437" y="1752368"/>
              <a:ext cx="915542"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H="1">
              <a:off x="2189863" y="1752368"/>
              <a:ext cx="955578" cy="0"/>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pic>
        <p:nvPicPr>
          <p:cNvPr id="79" name="Picture 2"/>
          <p:cNvPicPr>
            <a:picLocks noChangeAspect="1" noChangeArrowheads="1"/>
          </p:cNvPicPr>
          <p:nvPr/>
        </p:nvPicPr>
        <p:blipFill>
          <a:blip r:embed="rId4" cstate="print">
            <a:lum bright="100000" contrast="100000"/>
          </a:blip>
          <a:srcRect/>
          <a:stretch>
            <a:fillRect/>
          </a:stretch>
        </p:blipFill>
        <p:spPr bwMode="auto">
          <a:xfrm>
            <a:off x="880645" y="3046221"/>
            <a:ext cx="544413" cy="544270"/>
          </a:xfrm>
          <a:prstGeom prst="rect">
            <a:avLst/>
          </a:prstGeom>
          <a:noFill/>
          <a:ln w="9525">
            <a:noFill/>
            <a:miter lim="800000"/>
            <a:headEnd/>
            <a:tailEnd/>
          </a:ln>
          <a:effectLst/>
        </p:spPr>
      </p:pic>
      <p:sp>
        <p:nvSpPr>
          <p:cNvPr id="80" name="Isosceles Triangle 79"/>
          <p:cNvSpPr/>
          <p:nvPr/>
        </p:nvSpPr>
        <p:spPr bwMode="auto">
          <a:xfrm rot="9180217">
            <a:off x="1161153" y="3428908"/>
            <a:ext cx="268958" cy="367600"/>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81" name="Rectangle 77"/>
          <p:cNvSpPr/>
          <p:nvPr/>
        </p:nvSpPr>
        <p:spPr>
          <a:xfrm>
            <a:off x="7920071" y="3040731"/>
            <a:ext cx="4157962" cy="849463"/>
          </a:xfrm>
          <a:prstGeom prst="rect">
            <a:avLst/>
          </a:prstGeom>
          <a:solidFill>
            <a:srgbClr val="0070C0"/>
          </a:solidFill>
        </p:spPr>
        <p:txBody>
          <a:bodyPr wrap="square" lIns="91440" tIns="91440" rIns="91440" bIns="91440">
            <a:spAutoFit/>
          </a:bodyPr>
          <a:lstStyle/>
          <a:p>
            <a:pPr marL="171450" marR="0" lvl="0" indent="-171450" defTabSz="476028" eaLnBrk="1" fontAlgn="base" latinLnBrk="0" hangingPunct="1">
              <a:lnSpc>
                <a:spcPct val="9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Same region or cross regions</a:t>
            </a:r>
          </a:p>
          <a:p>
            <a:pPr marL="171450" marR="0" lvl="0" indent="-171450" defTabSz="476028" eaLnBrk="1" fontAlgn="base" latinLnBrk="0" hangingPunct="1">
              <a:lnSpc>
                <a:spcPct val="90000"/>
              </a:lnSpc>
              <a:spcBef>
                <a:spcPts val="0"/>
              </a:spcBef>
              <a:spcAft>
                <a:spcPts val="0"/>
              </a:spcAft>
              <a:buClrTx/>
              <a:buSzTx/>
              <a:buFont typeface="Arial" pitchFamily="34" charset="0"/>
              <a:buChar char="•"/>
              <a:tabLst/>
              <a:defRPr/>
            </a:pPr>
            <a:r>
              <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Connectivity via Azure VPN gateways</a:t>
            </a:r>
          </a:p>
          <a:p>
            <a:pPr marL="171450" marR="0" lvl="0" indent="-171450" defTabSz="476028" eaLnBrk="1" fontAlgn="base" latinLnBrk="0" hangingPunct="1">
              <a:lnSpc>
                <a:spcPct val="90000"/>
              </a:lnSpc>
              <a:spcBef>
                <a:spcPts val="0"/>
              </a:spcBef>
              <a:spcAft>
                <a:spcPts val="0"/>
              </a:spcAft>
              <a:buClrTx/>
              <a:buSzTx/>
              <a:buFont typeface="Arial" pitchFamily="34" charset="0"/>
              <a:buChar char="•"/>
              <a:tabLst/>
              <a:defRPr/>
            </a:pPr>
            <a:endParaRPr kumimoji="0" 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endParaRPr>
          </a:p>
        </p:txBody>
      </p:sp>
      <p:sp>
        <p:nvSpPr>
          <p:cNvPr id="82" name="Freeform 539"/>
          <p:cNvSpPr>
            <a:spLocks noChangeAspect="1"/>
          </p:cNvSpPr>
          <p:nvPr/>
        </p:nvSpPr>
        <p:spPr bwMode="auto">
          <a:xfrm>
            <a:off x="1180611" y="3586726"/>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pic>
        <p:nvPicPr>
          <p:cNvPr id="84" name="Picture 2"/>
          <p:cNvPicPr>
            <a:picLocks noChangeAspect="1" noChangeArrowheads="1"/>
          </p:cNvPicPr>
          <p:nvPr/>
        </p:nvPicPr>
        <p:blipFill>
          <a:blip r:embed="rId4" cstate="print">
            <a:lum bright="100000" contrast="100000"/>
          </a:blip>
          <a:srcRect/>
          <a:stretch>
            <a:fillRect/>
          </a:stretch>
        </p:blipFill>
        <p:spPr bwMode="auto">
          <a:xfrm>
            <a:off x="6584044" y="2055626"/>
            <a:ext cx="544413" cy="544270"/>
          </a:xfrm>
          <a:prstGeom prst="rect">
            <a:avLst/>
          </a:prstGeom>
          <a:noFill/>
          <a:ln w="9525">
            <a:noFill/>
            <a:miter lim="800000"/>
            <a:headEnd/>
            <a:tailEnd/>
          </a:ln>
          <a:effectLst/>
        </p:spPr>
      </p:pic>
      <p:sp>
        <p:nvSpPr>
          <p:cNvPr id="85" name="Isosceles Triangle 84"/>
          <p:cNvSpPr/>
          <p:nvPr/>
        </p:nvSpPr>
        <p:spPr bwMode="auto">
          <a:xfrm rot="9180217">
            <a:off x="6864552" y="2438313"/>
            <a:ext cx="268958" cy="367600"/>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86" name="Freeform 539"/>
          <p:cNvSpPr>
            <a:spLocks noChangeAspect="1"/>
          </p:cNvSpPr>
          <p:nvPr/>
        </p:nvSpPr>
        <p:spPr bwMode="auto">
          <a:xfrm>
            <a:off x="6884010" y="2596131"/>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pic>
        <p:nvPicPr>
          <p:cNvPr id="113" name="Picture 2"/>
          <p:cNvPicPr>
            <a:picLocks noChangeAspect="1" noChangeArrowheads="1"/>
          </p:cNvPicPr>
          <p:nvPr/>
        </p:nvPicPr>
        <p:blipFill>
          <a:blip r:embed="rId4" cstate="print">
            <a:lum bright="100000" contrast="100000"/>
          </a:blip>
          <a:srcRect/>
          <a:stretch>
            <a:fillRect/>
          </a:stretch>
        </p:blipFill>
        <p:spPr bwMode="auto">
          <a:xfrm>
            <a:off x="6562497" y="3076155"/>
            <a:ext cx="544413" cy="544270"/>
          </a:xfrm>
          <a:prstGeom prst="rect">
            <a:avLst/>
          </a:prstGeom>
          <a:noFill/>
          <a:ln w="9525">
            <a:noFill/>
            <a:miter lim="800000"/>
            <a:headEnd/>
            <a:tailEnd/>
          </a:ln>
          <a:effectLst/>
        </p:spPr>
      </p:pic>
      <p:sp>
        <p:nvSpPr>
          <p:cNvPr id="116" name="Isosceles Triangle 115"/>
          <p:cNvSpPr/>
          <p:nvPr/>
        </p:nvSpPr>
        <p:spPr bwMode="auto">
          <a:xfrm rot="9180217">
            <a:off x="6843005" y="3458842"/>
            <a:ext cx="268958" cy="367600"/>
          </a:xfrm>
          <a:prstGeom prst="triangle">
            <a:avLst>
              <a:gd name="adj" fmla="val 64317"/>
            </a:avLst>
          </a:prstGeom>
          <a:gradFill rotWithShape="1">
            <a:gsLst>
              <a:gs pos="0">
                <a:sysClr val="window" lastClr="FFFFFF">
                  <a:lumMod val="95000"/>
                  <a:alpha val="0"/>
                </a:sysClr>
              </a:gs>
              <a:gs pos="50000">
                <a:schemeClr val="bg1">
                  <a:alpha val="58000"/>
                </a:schemeClr>
              </a:gs>
              <a:gs pos="100000">
                <a:schemeClr val="bg1"/>
              </a:gs>
            </a:gsLst>
            <a:lin ang="5400000" scaled="0"/>
          </a:gra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571228"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chemeClr val="bg1"/>
              </a:solidFill>
              <a:effectLst/>
              <a:uLnTx/>
              <a:uFillTx/>
              <a:cs typeface="Segoe UI" panose="020B0502040204020203" pitchFamily="34" charset="0"/>
            </a:endParaRPr>
          </a:p>
        </p:txBody>
      </p:sp>
      <p:sp>
        <p:nvSpPr>
          <p:cNvPr id="117" name="Freeform 539"/>
          <p:cNvSpPr>
            <a:spLocks noChangeAspect="1"/>
          </p:cNvSpPr>
          <p:nvPr/>
        </p:nvSpPr>
        <p:spPr bwMode="auto">
          <a:xfrm>
            <a:off x="6862463" y="3616660"/>
            <a:ext cx="456175" cy="2507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3250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Segoe UI" panose="020B0502040204020203" pitchFamily="34" charset="0"/>
            </a:endParaRPr>
          </a:p>
        </p:txBody>
      </p:sp>
      <p:sp>
        <p:nvSpPr>
          <p:cNvPr id="108" name="Rectangle 14"/>
          <p:cNvSpPr/>
          <p:nvPr/>
        </p:nvSpPr>
        <p:spPr bwMode="auto">
          <a:xfrm>
            <a:off x="312738" y="1268676"/>
            <a:ext cx="2035175" cy="704586"/>
          </a:xfrm>
          <a:prstGeom prst="rect">
            <a:avLst/>
          </a:prstGeom>
          <a:solidFill>
            <a:schemeClr val="tx1">
              <a:lumMod val="50000"/>
              <a:alpha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46304" tIns="91440" rIns="91440" bIns="91440" numCol="1" rtlCol="0" anchor="ctr" anchorCtr="0" compatLnSpc="1">
            <a:prstTxWarp prst="textNoShape">
              <a:avLst/>
            </a:prstTxWarp>
          </a:bodyPr>
          <a:lstStyle/>
          <a:p>
            <a:pPr marL="0" marR="0" lvl="0" indent="0" algn="ctr" defTabSz="124308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Cloud</a:t>
            </a:r>
          </a:p>
        </p:txBody>
      </p:sp>
      <p:sp>
        <p:nvSpPr>
          <p:cNvPr id="109" name="Rectangle 17"/>
          <p:cNvSpPr/>
          <p:nvPr/>
        </p:nvSpPr>
        <p:spPr bwMode="auto">
          <a:xfrm>
            <a:off x="5886450" y="1268676"/>
            <a:ext cx="2017161" cy="704586"/>
          </a:xfrm>
          <a:prstGeom prst="rect">
            <a:avLst/>
          </a:prstGeom>
          <a:solidFill>
            <a:schemeClr val="tx1">
              <a:lumMod val="50000"/>
              <a:alpha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46304" tIns="91440" rIns="91440" bIns="91440" numCol="1" rtlCol="0" anchor="ctr" anchorCtr="0" compatLnSpc="1">
            <a:prstTxWarp prst="textNoShape">
              <a:avLst/>
            </a:prstTxWarp>
          </a:bodyPr>
          <a:lstStyle/>
          <a:p>
            <a:pPr marL="0" marR="0" lvl="0" indent="0" algn="ctr" defTabSz="124308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Cloud</a:t>
            </a:r>
          </a:p>
        </p:txBody>
      </p:sp>
      <p:sp>
        <p:nvSpPr>
          <p:cNvPr id="110" name="Rectangle 109"/>
          <p:cNvSpPr/>
          <p:nvPr/>
        </p:nvSpPr>
        <p:spPr bwMode="auto">
          <a:xfrm>
            <a:off x="7937222" y="1268676"/>
            <a:ext cx="3531939" cy="704586"/>
          </a:xfrm>
          <a:prstGeom prst="rect">
            <a:avLst/>
          </a:prstGeom>
          <a:solidFill>
            <a:schemeClr val="tx1">
              <a:lumMod val="50000"/>
              <a:alpha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46304" tIns="91440" rIns="91440" bIns="91440" numCol="1" rtlCol="0" anchor="ctr" anchorCtr="0" compatLnSpc="1">
            <a:prstTxWarp prst="textNoShape">
              <a:avLst/>
            </a:prstTxWarp>
          </a:bodyPr>
          <a:lstStyle/>
          <a:p>
            <a:pPr marL="0" marR="0" lvl="0" indent="0" defTabSz="1243083"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Segoe UI" panose="020B0502040204020203" pitchFamily="34" charset="0"/>
              </a:rPr>
              <a:t>Segment and workloads</a:t>
            </a:r>
          </a:p>
        </p:txBody>
      </p:sp>
    </p:spTree>
    <p:extLst>
      <p:ext uri="{BB962C8B-B14F-4D97-AF65-F5344CB8AC3E}">
        <p14:creationId xmlns:p14="http://schemas.microsoft.com/office/powerpoint/2010/main" val="38803213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9241986" y="1429494"/>
            <a:ext cx="2919852" cy="5413433"/>
          </a:xfrm>
          <a:prstGeom prst="roundRect">
            <a:avLst>
              <a:gd name="adj" fmla="val 1161"/>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64" name="Rounded Rectangle 7"/>
          <p:cNvSpPr/>
          <p:nvPr/>
        </p:nvSpPr>
        <p:spPr bwMode="auto">
          <a:xfrm>
            <a:off x="9642276" y="1627240"/>
            <a:ext cx="2378140" cy="1684078"/>
          </a:xfrm>
          <a:prstGeom prst="roundRect">
            <a:avLst>
              <a:gd name="adj" fmla="val 3605"/>
            </a:avLst>
          </a:prstGeom>
          <a:solidFill>
            <a:schemeClr val="tx1"/>
          </a:solidFill>
          <a:ln w="571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8" tIns="146245" rIns="182808" bIns="146245" numCol="1" spcCol="0" rtlCol="0" fromWordArt="0" anchor="t" anchorCtr="0" forceAA="0" compatLnSpc="1">
            <a:prstTxWarp prst="textNoShape">
              <a:avLst/>
            </a:prstTxWarp>
            <a:noAutofit/>
          </a:bodyPr>
          <a:lstStyle/>
          <a:p>
            <a:pPr marL="0" marR="0" lvl="0" indent="0" defTabSz="913857" eaLnBrk="1" fontAlgn="base" latinLnBrk="0" hangingPunct="1">
              <a:lnSpc>
                <a:spcPct val="90000"/>
              </a:lnSpc>
              <a:spcBef>
                <a:spcPct val="0"/>
              </a:spcBef>
              <a:spcAft>
                <a:spcPct val="0"/>
              </a:spcAft>
              <a:buClrTx/>
              <a:buSzTx/>
              <a:buFontTx/>
              <a:buNone/>
              <a:tabLst/>
              <a:defRPr/>
            </a:pPr>
            <a:endParaRPr kumimoji="0" lang="en-US" sz="2400" b="0" i="0" u="none" strike="noStrike" kern="0" cap="none" spc="-50" normalizeH="0" baseline="0" noProof="0">
              <a:ln>
                <a:noFill/>
              </a:ln>
              <a:solidFill>
                <a:srgbClr val="FFFFFF"/>
              </a:solidFill>
              <a:effectLst/>
              <a:uLnTx/>
              <a:uFillTx/>
            </a:endParaRPr>
          </a:p>
        </p:txBody>
      </p:sp>
      <p:grpSp>
        <p:nvGrpSpPr>
          <p:cNvPr id="130" name="Group 129"/>
          <p:cNvGrpSpPr/>
          <p:nvPr/>
        </p:nvGrpSpPr>
        <p:grpSpPr>
          <a:xfrm>
            <a:off x="2885359" y="4895473"/>
            <a:ext cx="2646571" cy="1525952"/>
            <a:chOff x="4248046" y="490888"/>
            <a:chExt cx="8361830" cy="4821237"/>
          </a:xfrm>
        </p:grpSpPr>
        <p:sp>
          <p:nvSpPr>
            <p:cNvPr id="131" name="Freeform 5"/>
            <p:cNvSpPr>
              <a:spLocks/>
            </p:cNvSpPr>
            <p:nvPr/>
          </p:nvSpPr>
          <p:spPr bwMode="auto">
            <a:xfrm>
              <a:off x="4248046" y="490888"/>
              <a:ext cx="8361830" cy="4789139"/>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2" name="Freeform 5"/>
            <p:cNvSpPr>
              <a:spLocks/>
            </p:cNvSpPr>
            <p:nvPr/>
          </p:nvSpPr>
          <p:spPr bwMode="auto">
            <a:xfrm>
              <a:off x="4446872" y="755858"/>
              <a:ext cx="8070516" cy="454850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3" name="Freeform 5"/>
            <p:cNvSpPr>
              <a:spLocks/>
            </p:cNvSpPr>
            <p:nvPr/>
          </p:nvSpPr>
          <p:spPr bwMode="auto">
            <a:xfrm>
              <a:off x="4803005" y="736609"/>
              <a:ext cx="7286665" cy="457551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accent2">
                <a:alpha val="4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24" name="Group 123"/>
          <p:cNvGrpSpPr>
            <a:grpSpLocks noChangeAspect="1"/>
          </p:cNvGrpSpPr>
          <p:nvPr/>
        </p:nvGrpSpPr>
        <p:grpSpPr>
          <a:xfrm>
            <a:off x="4846636" y="1270284"/>
            <a:ext cx="3328465" cy="2018937"/>
            <a:chOff x="4248046" y="490888"/>
            <a:chExt cx="8361830" cy="5072012"/>
          </a:xfrm>
        </p:grpSpPr>
        <p:sp>
          <p:nvSpPr>
            <p:cNvPr id="125" name="Freeform 5"/>
            <p:cNvSpPr>
              <a:spLocks/>
            </p:cNvSpPr>
            <p:nvPr/>
          </p:nvSpPr>
          <p:spPr bwMode="auto">
            <a:xfrm>
              <a:off x="4248046" y="490888"/>
              <a:ext cx="8361830" cy="4789139"/>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rgbClr val="EEEEEE">
                <a:alpha val="46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7" name="Freeform 5"/>
            <p:cNvSpPr>
              <a:spLocks/>
            </p:cNvSpPr>
            <p:nvPr/>
          </p:nvSpPr>
          <p:spPr bwMode="auto">
            <a:xfrm>
              <a:off x="4446872" y="755858"/>
              <a:ext cx="8070516" cy="454850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lumMod val="85000"/>
                <a:alpha val="26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8" name="Freeform 5"/>
            <p:cNvSpPr>
              <a:spLocks/>
            </p:cNvSpPr>
            <p:nvPr/>
          </p:nvSpPr>
          <p:spPr bwMode="auto">
            <a:xfrm>
              <a:off x="4749595" y="987383"/>
              <a:ext cx="7286665" cy="4575517"/>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alpha val="51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2" name="Title 1"/>
          <p:cNvSpPr>
            <a:spLocks noGrp="1"/>
          </p:cNvSpPr>
          <p:nvPr>
            <p:ph type="title"/>
          </p:nvPr>
        </p:nvSpPr>
        <p:spPr/>
        <p:txBody>
          <a:bodyPr/>
          <a:lstStyle/>
          <a:p>
            <a:r>
              <a:rPr lang="en-US"/>
              <a:t>Cross premises connectivity overview</a:t>
            </a:r>
          </a:p>
        </p:txBody>
      </p:sp>
      <p:pic>
        <p:nvPicPr>
          <p:cNvPr id="17" name="Picture 16"/>
          <p:cNvPicPr>
            <a:picLocks noChangeAspect="1"/>
          </p:cNvPicPr>
          <p:nvPr/>
        </p:nvPicPr>
        <p:blipFill>
          <a:blip r:embed="rId2"/>
          <a:stretch>
            <a:fillRect/>
          </a:stretch>
        </p:blipFill>
        <p:spPr>
          <a:xfrm>
            <a:off x="438237" y="2103392"/>
            <a:ext cx="587201" cy="587654"/>
          </a:xfrm>
          <a:prstGeom prst="rect">
            <a:avLst/>
          </a:prstGeom>
        </p:spPr>
      </p:pic>
      <p:pic>
        <p:nvPicPr>
          <p:cNvPr id="18" name="Picture 17"/>
          <p:cNvPicPr>
            <a:picLocks noChangeAspect="1"/>
          </p:cNvPicPr>
          <p:nvPr/>
        </p:nvPicPr>
        <p:blipFill>
          <a:blip r:embed="rId3"/>
          <a:stretch>
            <a:fillRect/>
          </a:stretch>
        </p:blipFill>
        <p:spPr>
          <a:xfrm>
            <a:off x="338481" y="1429494"/>
            <a:ext cx="786713" cy="515160"/>
          </a:xfrm>
          <a:prstGeom prst="rect">
            <a:avLst/>
          </a:prstGeom>
        </p:spPr>
      </p:pic>
      <p:cxnSp>
        <p:nvCxnSpPr>
          <p:cNvPr id="21" name="Straight Arrow Connector 20"/>
          <p:cNvCxnSpPr>
            <a:stCxn id="110" idx="5"/>
          </p:cNvCxnSpPr>
          <p:nvPr/>
        </p:nvCxnSpPr>
        <p:spPr>
          <a:xfrm flipV="1">
            <a:off x="4451439" y="2175519"/>
            <a:ext cx="4553643" cy="1349772"/>
          </a:xfrm>
          <a:prstGeom prst="bentConnector3">
            <a:avLst>
              <a:gd name="adj1" fmla="val 21797"/>
            </a:avLst>
          </a:prstGeom>
          <a:ln w="25400">
            <a:solidFill>
              <a:schemeClr val="accent5"/>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8" idx="3"/>
            <a:endCxn id="158" idx="5"/>
          </p:cNvCxnSpPr>
          <p:nvPr/>
        </p:nvCxnSpPr>
        <p:spPr>
          <a:xfrm>
            <a:off x="1125194" y="1687074"/>
            <a:ext cx="7943501" cy="472596"/>
          </a:xfrm>
          <a:prstGeom prst="bentConnector3">
            <a:avLst>
              <a:gd name="adj1" fmla="val 54437"/>
            </a:avLst>
          </a:prstGeom>
          <a:ln w="25400">
            <a:solidFill>
              <a:schemeClr val="accent5"/>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7" idx="3"/>
            <a:endCxn id="158" idx="5"/>
          </p:cNvCxnSpPr>
          <p:nvPr/>
        </p:nvCxnSpPr>
        <p:spPr>
          <a:xfrm flipV="1">
            <a:off x="1025438" y="2159670"/>
            <a:ext cx="8043257" cy="237549"/>
          </a:xfrm>
          <a:prstGeom prst="bentConnector5">
            <a:avLst>
              <a:gd name="adj1" fmla="val 50000"/>
              <a:gd name="adj2" fmla="val -1396"/>
              <a:gd name="adj3" fmla="val 55008"/>
            </a:avLst>
          </a:prstGeom>
          <a:ln w="25400">
            <a:solidFill>
              <a:schemeClr val="accent5"/>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13" idx="5"/>
            <a:endCxn id="158" idx="5"/>
          </p:cNvCxnSpPr>
          <p:nvPr/>
        </p:nvCxnSpPr>
        <p:spPr>
          <a:xfrm flipV="1">
            <a:off x="4472198" y="2159670"/>
            <a:ext cx="4596497" cy="2331317"/>
          </a:xfrm>
          <a:prstGeom prst="bentConnector3">
            <a:avLst>
              <a:gd name="adj1" fmla="val 21072"/>
            </a:avLst>
          </a:prstGeom>
          <a:ln w="25400">
            <a:solidFill>
              <a:schemeClr val="accent5"/>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574231" y="3695911"/>
            <a:ext cx="4230222" cy="517065"/>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5439">
                      <a:srgbClr val="F8F8F8"/>
                    </a:gs>
                    <a:gs pos="10000">
                      <a:srgbClr val="F8F8F8"/>
                    </a:gs>
                  </a:gsLst>
                  <a:lin ang="5400000" scaled="0"/>
                </a:gradFill>
                <a:effectLst/>
                <a:uLnTx/>
                <a:uFillTx/>
              </a:rPr>
              <a:t>S2S tunnels</a:t>
            </a:r>
          </a:p>
        </p:txBody>
      </p:sp>
      <p:sp>
        <p:nvSpPr>
          <p:cNvPr id="56" name="TextBox 55"/>
          <p:cNvSpPr txBox="1"/>
          <p:nvPr/>
        </p:nvSpPr>
        <p:spPr>
          <a:xfrm>
            <a:off x="2371249" y="1772036"/>
            <a:ext cx="2634834" cy="517065"/>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5439">
                      <a:srgbClr val="F8F8F8"/>
                    </a:gs>
                    <a:gs pos="10000">
                      <a:srgbClr val="F8F8F8"/>
                    </a:gs>
                  </a:gsLst>
                  <a:lin ang="5400000" scaled="0"/>
                </a:gradFill>
                <a:effectLst/>
                <a:uLnTx/>
                <a:uFillTx/>
              </a:rPr>
              <a:t>P2S tunnels</a:t>
            </a:r>
          </a:p>
        </p:txBody>
      </p:sp>
      <p:cxnSp>
        <p:nvCxnSpPr>
          <p:cNvPr id="59" name="Straight Arrow Connector 48"/>
          <p:cNvCxnSpPr/>
          <p:nvPr/>
        </p:nvCxnSpPr>
        <p:spPr>
          <a:xfrm>
            <a:off x="1997663" y="5653369"/>
            <a:ext cx="914400" cy="9084"/>
          </a:xfrm>
          <a:prstGeom prst="straightConnector1">
            <a:avLst/>
          </a:prstGeom>
          <a:ln w="38100">
            <a:headEnd type="triangle" w="lg" len="med"/>
            <a:tailEnd type="triangle" w="lg" len="med"/>
          </a:ln>
        </p:spPr>
        <p:style>
          <a:lnRef idx="1">
            <a:schemeClr val="accent6"/>
          </a:lnRef>
          <a:fillRef idx="0">
            <a:schemeClr val="accent6"/>
          </a:fillRef>
          <a:effectRef idx="0">
            <a:schemeClr val="accent6"/>
          </a:effectRef>
          <a:fontRef idx="minor">
            <a:schemeClr val="tx1"/>
          </a:fontRef>
        </p:style>
      </p:cxnSp>
      <p:sp>
        <p:nvSpPr>
          <p:cNvPr id="66" name="TextBox 65"/>
          <p:cNvSpPr txBox="1"/>
          <p:nvPr/>
        </p:nvSpPr>
        <p:spPr>
          <a:xfrm>
            <a:off x="6136191" y="5917398"/>
            <a:ext cx="2115708" cy="627864"/>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a:ln>
                  <a:noFill/>
                </a:ln>
                <a:gradFill>
                  <a:gsLst>
                    <a:gs pos="1250">
                      <a:schemeClr val="bg1"/>
                    </a:gs>
                    <a:gs pos="100000">
                      <a:schemeClr val="bg1"/>
                    </a:gs>
                  </a:gsLst>
                  <a:lin ang="5400000" scaled="0"/>
                </a:gradFill>
                <a:effectLst/>
                <a:uLnTx/>
                <a:uFillTx/>
                <a:latin typeface="Segoe UI Semilight" panose="020B0402040204020203" pitchFamily="34" charset="0"/>
                <a:cs typeface="Segoe UI Semilight" panose="020B0402040204020203" pitchFamily="34" charset="0"/>
              </a:rPr>
              <a:t>ExpressRoute</a:t>
            </a:r>
          </a:p>
        </p:txBody>
      </p:sp>
      <p:sp>
        <p:nvSpPr>
          <p:cNvPr id="77" name="TextBox 76"/>
          <p:cNvSpPr txBox="1"/>
          <p:nvPr/>
        </p:nvSpPr>
        <p:spPr>
          <a:xfrm>
            <a:off x="9636455" y="1684315"/>
            <a:ext cx="2383961" cy="286232"/>
          </a:xfrm>
          <a:prstGeom prst="rect">
            <a:avLst/>
          </a:prstGeom>
        </p:spPr>
        <p:txBody>
          <a:bodyPr wrap="square" rtlCol="0">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1400" b="0" i="0" u="none" strike="noStrike" kern="0" cap="none" spc="0" normalizeH="0" baseline="0" noProof="0">
                <a:ln>
                  <a:noFill/>
                </a:ln>
                <a:gradFill>
                  <a:gsLst>
                    <a:gs pos="1250">
                      <a:schemeClr val="bg1"/>
                    </a:gs>
                    <a:gs pos="100000">
                      <a:schemeClr val="bg1"/>
                    </a:gs>
                  </a:gsLst>
                  <a:lin ang="5400000" scaled="0"/>
                </a:gradFill>
                <a:effectLst/>
                <a:uLnTx/>
                <a:uFillTx/>
                <a:latin typeface="Segoe UI" panose="020B0502040204020203" pitchFamily="34" charset="0"/>
                <a:cs typeface="Segoe UI" panose="020B0502040204020203" pitchFamily="34" charset="0"/>
              </a:rPr>
              <a:t>Virtual Network</a:t>
            </a:r>
          </a:p>
        </p:txBody>
      </p:sp>
      <p:grpSp>
        <p:nvGrpSpPr>
          <p:cNvPr id="6" name="Group 5"/>
          <p:cNvGrpSpPr/>
          <p:nvPr/>
        </p:nvGrpSpPr>
        <p:grpSpPr>
          <a:xfrm>
            <a:off x="9415230" y="3497262"/>
            <a:ext cx="2620319" cy="1510816"/>
            <a:chOff x="9415230" y="5164786"/>
            <a:chExt cx="2620319" cy="1510816"/>
          </a:xfrm>
        </p:grpSpPr>
        <p:grpSp>
          <p:nvGrpSpPr>
            <p:cNvPr id="182" name="Group 181"/>
            <p:cNvGrpSpPr/>
            <p:nvPr/>
          </p:nvGrpSpPr>
          <p:grpSpPr>
            <a:xfrm>
              <a:off x="9415230" y="5164786"/>
              <a:ext cx="2620319" cy="1510816"/>
              <a:chOff x="4248046" y="490888"/>
              <a:chExt cx="8361830" cy="4821237"/>
            </a:xfrm>
          </p:grpSpPr>
          <p:sp>
            <p:nvSpPr>
              <p:cNvPr id="183" name="Freeform 5"/>
              <p:cNvSpPr>
                <a:spLocks/>
              </p:cNvSpPr>
              <p:nvPr/>
            </p:nvSpPr>
            <p:spPr bwMode="auto">
              <a:xfrm>
                <a:off x="4248046" y="490888"/>
                <a:ext cx="8361830" cy="4789139"/>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rgbClr val="EEEEE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4" name="Freeform 5"/>
              <p:cNvSpPr>
                <a:spLocks/>
              </p:cNvSpPr>
              <p:nvPr/>
            </p:nvSpPr>
            <p:spPr bwMode="auto">
              <a:xfrm>
                <a:off x="4446872" y="755858"/>
                <a:ext cx="8070516" cy="454850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5" name="Freeform 5"/>
              <p:cNvSpPr>
                <a:spLocks/>
              </p:cNvSpPr>
              <p:nvPr/>
            </p:nvSpPr>
            <p:spPr bwMode="auto">
              <a:xfrm>
                <a:off x="4803005" y="736609"/>
                <a:ext cx="7286665" cy="457551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pic>
          <p:nvPicPr>
            <p:cNvPr id="145" name="Picture 144"/>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0394260" y="5446023"/>
              <a:ext cx="672326" cy="674709"/>
            </a:xfrm>
            <a:prstGeom prst="rect">
              <a:avLst/>
            </a:prstGeom>
          </p:spPr>
        </p:pic>
        <p:grpSp>
          <p:nvGrpSpPr>
            <p:cNvPr id="37" name="Group 36"/>
            <p:cNvGrpSpPr/>
            <p:nvPr/>
          </p:nvGrpSpPr>
          <p:grpSpPr>
            <a:xfrm>
              <a:off x="9854472" y="6049671"/>
              <a:ext cx="1816954" cy="565480"/>
              <a:chOff x="9853353" y="5922741"/>
              <a:chExt cx="1816954" cy="565480"/>
            </a:xfrm>
          </p:grpSpPr>
          <p:pic>
            <p:nvPicPr>
              <p:cNvPr id="146" name="Picture 1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35108" y="5922741"/>
                <a:ext cx="235199" cy="236033"/>
              </a:xfrm>
              <a:prstGeom prst="rect">
                <a:avLst/>
              </a:prstGeom>
            </p:spPr>
          </p:pic>
          <p:pic>
            <p:nvPicPr>
              <p:cNvPr id="147" name="Picture 1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88445" y="5922741"/>
                <a:ext cx="235199" cy="236033"/>
              </a:xfrm>
              <a:prstGeom prst="rect">
                <a:avLst/>
              </a:prstGeom>
            </p:spPr>
          </p:pic>
          <p:pic>
            <p:nvPicPr>
              <p:cNvPr id="148" name="Picture 1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06825" y="6252188"/>
                <a:ext cx="235199" cy="236033"/>
              </a:xfrm>
              <a:prstGeom prst="rect">
                <a:avLst/>
              </a:prstGeom>
            </p:spPr>
          </p:pic>
          <p:pic>
            <p:nvPicPr>
              <p:cNvPr id="149" name="Picture 1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41784" y="5922741"/>
                <a:ext cx="235199" cy="236033"/>
              </a:xfrm>
              <a:prstGeom prst="rect">
                <a:avLst/>
              </a:prstGeom>
            </p:spPr>
          </p:pic>
          <p:pic>
            <p:nvPicPr>
              <p:cNvPr id="150" name="Picture 14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95122" y="5922741"/>
                <a:ext cx="235199" cy="236033"/>
              </a:xfrm>
              <a:prstGeom prst="rect">
                <a:avLst/>
              </a:prstGeom>
            </p:spPr>
          </p:pic>
          <p:pic>
            <p:nvPicPr>
              <p:cNvPr id="151" name="Picture 1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53353" y="6252188"/>
                <a:ext cx="235199" cy="236033"/>
              </a:xfrm>
              <a:prstGeom prst="rect">
                <a:avLst/>
              </a:prstGeom>
            </p:spPr>
          </p:pic>
          <p:pic>
            <p:nvPicPr>
              <p:cNvPr id="152" name="Picture 15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71177" y="6252188"/>
                <a:ext cx="235199" cy="236033"/>
              </a:xfrm>
              <a:prstGeom prst="rect">
                <a:avLst/>
              </a:prstGeom>
            </p:spPr>
          </p:pic>
          <p:pic>
            <p:nvPicPr>
              <p:cNvPr id="153" name="Picture 15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689001" y="6252188"/>
                <a:ext cx="235199" cy="236033"/>
              </a:xfrm>
              <a:prstGeom prst="rect">
                <a:avLst/>
              </a:prstGeom>
            </p:spPr>
          </p:pic>
          <p:pic>
            <p:nvPicPr>
              <p:cNvPr id="154" name="Picture 15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048460" y="5922741"/>
                <a:ext cx="235199" cy="236033"/>
              </a:xfrm>
              <a:prstGeom prst="rect">
                <a:avLst/>
              </a:prstGeom>
            </p:spPr>
          </p:pic>
        </p:grpSp>
      </p:grpSp>
      <p:sp>
        <p:nvSpPr>
          <p:cNvPr id="178" name="TextBox 177"/>
          <p:cNvSpPr txBox="1"/>
          <p:nvPr/>
        </p:nvSpPr>
        <p:spPr>
          <a:xfrm>
            <a:off x="9509075" y="982262"/>
            <a:ext cx="815800" cy="489365"/>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1400" b="0" i="0" u="none" strike="noStrike" kern="0" cap="none" spc="0" normalizeH="0" baseline="0" noProof="0">
                <a:ln>
                  <a:noFill/>
                </a:ln>
                <a:gradFill>
                  <a:gsLst>
                    <a:gs pos="1250">
                      <a:schemeClr val="bg1"/>
                    </a:gs>
                    <a:gs pos="100000">
                      <a:schemeClr val="bg1"/>
                    </a:gs>
                  </a:gsLst>
                  <a:lin ang="5400000" scaled="0"/>
                </a:gradFill>
                <a:effectLst/>
                <a:uLnTx/>
                <a:uFillTx/>
                <a:latin typeface="Segoe UI Semilight" panose="020B0402040204020203" pitchFamily="34" charset="0"/>
                <a:cs typeface="Segoe UI Semilight" panose="020B0402040204020203" pitchFamily="34" charset="0"/>
              </a:rPr>
              <a:t>Azure</a:t>
            </a:r>
          </a:p>
        </p:txBody>
      </p:sp>
      <p:cxnSp>
        <p:nvCxnSpPr>
          <p:cNvPr id="180" name="Straight Arrow Connector 48"/>
          <p:cNvCxnSpPr>
            <a:endCxn id="136" idx="2"/>
          </p:cNvCxnSpPr>
          <p:nvPr/>
        </p:nvCxnSpPr>
        <p:spPr>
          <a:xfrm>
            <a:off x="5502657" y="5720941"/>
            <a:ext cx="825359" cy="1"/>
          </a:xfrm>
          <a:prstGeom prst="straightConnector1">
            <a:avLst/>
          </a:prstGeom>
          <a:ln w="38100">
            <a:headEnd type="triangle" w="lg" len="med"/>
            <a:tailEnd type="triangle" w="lg" len="med"/>
          </a:ln>
        </p:spPr>
        <p:style>
          <a:lnRef idx="1">
            <a:schemeClr val="accent6"/>
          </a:lnRef>
          <a:fillRef idx="0">
            <a:schemeClr val="accent6"/>
          </a:fillRef>
          <a:effectRef idx="0">
            <a:schemeClr val="accent6"/>
          </a:effectRef>
          <a:fontRef idx="minor">
            <a:schemeClr val="tx1"/>
          </a:fontRef>
        </p:style>
      </p:cxnSp>
      <p:grpSp>
        <p:nvGrpSpPr>
          <p:cNvPr id="22" name="Group 21"/>
          <p:cNvGrpSpPr/>
          <p:nvPr/>
        </p:nvGrpSpPr>
        <p:grpSpPr>
          <a:xfrm>
            <a:off x="3026553" y="1598613"/>
            <a:ext cx="1236663" cy="200025"/>
            <a:chOff x="3713163" y="1598613"/>
            <a:chExt cx="1236663" cy="200025"/>
          </a:xfrm>
        </p:grpSpPr>
        <p:sp>
          <p:nvSpPr>
            <p:cNvPr id="12"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06" name="Group 105"/>
          <p:cNvGrpSpPr/>
          <p:nvPr/>
        </p:nvGrpSpPr>
        <p:grpSpPr>
          <a:xfrm>
            <a:off x="3026553" y="2297206"/>
            <a:ext cx="1236663" cy="200025"/>
            <a:chOff x="3713163" y="1598613"/>
            <a:chExt cx="1236663" cy="200025"/>
          </a:xfrm>
        </p:grpSpPr>
        <p:sp>
          <p:nvSpPr>
            <p:cNvPr id="107"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8"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09" name="Group 108"/>
          <p:cNvGrpSpPr/>
          <p:nvPr/>
        </p:nvGrpSpPr>
        <p:grpSpPr>
          <a:xfrm>
            <a:off x="2796811" y="3391476"/>
            <a:ext cx="1654628" cy="267629"/>
            <a:chOff x="3713163" y="1598613"/>
            <a:chExt cx="1236663" cy="200025"/>
          </a:xfrm>
        </p:grpSpPr>
        <p:sp>
          <p:nvSpPr>
            <p:cNvPr id="110"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1"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12" name="Group 111"/>
          <p:cNvGrpSpPr/>
          <p:nvPr/>
        </p:nvGrpSpPr>
        <p:grpSpPr>
          <a:xfrm>
            <a:off x="2817570" y="4357172"/>
            <a:ext cx="1654628" cy="267629"/>
            <a:chOff x="3713163" y="1598613"/>
            <a:chExt cx="1236663" cy="200025"/>
          </a:xfrm>
        </p:grpSpPr>
        <p:sp>
          <p:nvSpPr>
            <p:cNvPr id="113"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4" name="Oval 6"/>
            <p:cNvSpPr>
              <a:spLocks noChangeArrowheads="1"/>
            </p:cNvSpPr>
            <p:nvPr/>
          </p:nvSpPr>
          <p:spPr bwMode="auto">
            <a:xfrm>
              <a:off x="3713163" y="1598613"/>
              <a:ext cx="177800" cy="200025"/>
            </a:xfrm>
            <a:prstGeom prst="ellipse">
              <a:avLst/>
            </a:pr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15" name="Group 114"/>
          <p:cNvGrpSpPr/>
          <p:nvPr/>
        </p:nvGrpSpPr>
        <p:grpSpPr>
          <a:xfrm>
            <a:off x="1265237" y="3197297"/>
            <a:ext cx="680965" cy="680965"/>
            <a:chOff x="2287588" y="3095625"/>
            <a:chExt cx="333375" cy="333375"/>
          </a:xfrm>
        </p:grpSpPr>
        <p:sp>
          <p:nvSpPr>
            <p:cNvPr id="116" name="Rectangle 115"/>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17"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29" name="TextBox 128"/>
          <p:cNvSpPr txBox="1">
            <a:spLocks noChangeAspect="1"/>
          </p:cNvSpPr>
          <p:nvPr/>
        </p:nvSpPr>
        <p:spPr>
          <a:xfrm>
            <a:off x="5117463" y="2369656"/>
            <a:ext cx="2360179" cy="665536"/>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2400" b="0" i="0" u="none" strike="noStrike" kern="0" cap="none" spc="0" normalizeH="0" baseline="0" noProof="0" dirty="0">
                <a:ln>
                  <a:noFill/>
                </a:ln>
                <a:gradFill>
                  <a:gsLst>
                    <a:gs pos="1250">
                      <a:schemeClr val="tx1"/>
                    </a:gs>
                    <a:gs pos="100000">
                      <a:schemeClr val="tx1"/>
                    </a:gs>
                  </a:gsLst>
                  <a:lin ang="5400000" scaled="0"/>
                </a:gradFill>
                <a:effectLst/>
                <a:uLnTx/>
                <a:uFillTx/>
                <a:latin typeface="Segoe UI Semilight" panose="020B0402040204020203" pitchFamily="34" charset="0"/>
                <a:cs typeface="Segoe UI Semilight" panose="020B0402040204020203" pitchFamily="34" charset="0"/>
              </a:rPr>
              <a:t>Internet</a:t>
            </a:r>
          </a:p>
        </p:txBody>
      </p:sp>
      <p:sp>
        <p:nvSpPr>
          <p:cNvPr id="26" name="Rectangle 25"/>
          <p:cNvSpPr/>
          <p:nvPr/>
        </p:nvSpPr>
        <p:spPr>
          <a:xfrm>
            <a:off x="3391390" y="5432599"/>
            <a:ext cx="1741610" cy="960263"/>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1250">
                      <a:schemeClr val="bg1"/>
                    </a:gs>
                    <a:gs pos="100000">
                      <a:schemeClr val="bg1"/>
                    </a:gs>
                  </a:gsLst>
                  <a:lin ang="5400000" scaled="0"/>
                </a:gradFill>
                <a:effectLst/>
                <a:uLnTx/>
                <a:uFillTx/>
                <a:latin typeface="Segoe UI Semilight" panose="020B0402040204020203" pitchFamily="34" charset="0"/>
                <a:cs typeface="Segoe UI Semilight" panose="020B0402040204020203" pitchFamily="34" charset="0"/>
              </a:rPr>
              <a:t>Private WAN</a:t>
            </a:r>
          </a:p>
        </p:txBody>
      </p:sp>
      <p:grpSp>
        <p:nvGrpSpPr>
          <p:cNvPr id="134" name="Group 133"/>
          <p:cNvGrpSpPr/>
          <p:nvPr/>
        </p:nvGrpSpPr>
        <p:grpSpPr>
          <a:xfrm>
            <a:off x="6328016" y="5587127"/>
            <a:ext cx="1654628" cy="267629"/>
            <a:chOff x="3713163" y="1598613"/>
            <a:chExt cx="1236663" cy="200025"/>
          </a:xfrm>
          <a:solidFill>
            <a:schemeClr val="accent2"/>
          </a:solidFill>
        </p:grpSpPr>
        <p:sp>
          <p:nvSpPr>
            <p:cNvPr id="135" name="Freeform 5"/>
            <p:cNvSpPr>
              <a:spLocks/>
            </p:cNvSpPr>
            <p:nvPr/>
          </p:nvSpPr>
          <p:spPr bwMode="auto">
            <a:xfrm>
              <a:off x="3878263" y="1598613"/>
              <a:ext cx="1071563" cy="200025"/>
            </a:xfrm>
            <a:custGeom>
              <a:avLst/>
              <a:gdLst>
                <a:gd name="T0" fmla="*/ 1052 w 1147"/>
                <a:gd name="T1" fmla="*/ 0 h 202"/>
                <a:gd name="T2" fmla="*/ 0 w 1147"/>
                <a:gd name="T3" fmla="*/ 0 h 202"/>
                <a:gd name="T4" fmla="*/ 48 w 1147"/>
                <a:gd name="T5" fmla="*/ 101 h 202"/>
                <a:gd name="T6" fmla="*/ 0 w 1147"/>
                <a:gd name="T7" fmla="*/ 202 h 202"/>
                <a:gd name="T8" fmla="*/ 1052 w 1147"/>
                <a:gd name="T9" fmla="*/ 202 h 202"/>
                <a:gd name="T10" fmla="*/ 1147 w 1147"/>
                <a:gd name="T11" fmla="*/ 101 h 202"/>
                <a:gd name="T12" fmla="*/ 1052 w 114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147" h="202">
                  <a:moveTo>
                    <a:pt x="1052" y="0"/>
                  </a:moveTo>
                  <a:lnTo>
                    <a:pt x="0" y="0"/>
                  </a:lnTo>
                  <a:cubicBezTo>
                    <a:pt x="29" y="24"/>
                    <a:pt x="48" y="61"/>
                    <a:pt x="48" y="101"/>
                  </a:cubicBezTo>
                  <a:cubicBezTo>
                    <a:pt x="48" y="142"/>
                    <a:pt x="29" y="178"/>
                    <a:pt x="0" y="202"/>
                  </a:cubicBezTo>
                  <a:lnTo>
                    <a:pt x="1052" y="202"/>
                  </a:lnTo>
                  <a:cubicBezTo>
                    <a:pt x="1105" y="202"/>
                    <a:pt x="1147" y="157"/>
                    <a:pt x="1147" y="101"/>
                  </a:cubicBezTo>
                  <a:cubicBezTo>
                    <a:pt x="1147" y="46"/>
                    <a:pt x="1105" y="0"/>
                    <a:pt x="105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6" name="Oval 6"/>
            <p:cNvSpPr>
              <a:spLocks noChangeArrowheads="1"/>
            </p:cNvSpPr>
            <p:nvPr/>
          </p:nvSpPr>
          <p:spPr bwMode="auto">
            <a:xfrm>
              <a:off x="3713163" y="1598613"/>
              <a:ext cx="177800" cy="200025"/>
            </a:xfrm>
            <a:prstGeom prst="ellipse">
              <a:avLst/>
            </a:pr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56" name="Group 155"/>
          <p:cNvGrpSpPr/>
          <p:nvPr/>
        </p:nvGrpSpPr>
        <p:grpSpPr>
          <a:xfrm>
            <a:off x="9068695" y="1818775"/>
            <a:ext cx="680965" cy="680965"/>
            <a:chOff x="2287588" y="3095625"/>
            <a:chExt cx="333375" cy="333375"/>
          </a:xfrm>
        </p:grpSpPr>
        <p:sp>
          <p:nvSpPr>
            <p:cNvPr id="157" name="Rectangle 156"/>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58"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60" name="Group 159"/>
          <p:cNvGrpSpPr/>
          <p:nvPr/>
        </p:nvGrpSpPr>
        <p:grpSpPr>
          <a:xfrm>
            <a:off x="9068694" y="2685909"/>
            <a:ext cx="680965" cy="680965"/>
            <a:chOff x="2287588" y="3095625"/>
            <a:chExt cx="333375" cy="333375"/>
          </a:xfrm>
        </p:grpSpPr>
        <p:sp>
          <p:nvSpPr>
            <p:cNvPr id="161" name="Rectangle 160"/>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62"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2" name="Group 31"/>
          <p:cNvGrpSpPr/>
          <p:nvPr/>
        </p:nvGrpSpPr>
        <p:grpSpPr>
          <a:xfrm>
            <a:off x="9765713" y="1998361"/>
            <a:ext cx="2126789" cy="1050070"/>
            <a:chOff x="9765713" y="1879294"/>
            <a:chExt cx="2126789" cy="1050070"/>
          </a:xfrm>
        </p:grpSpPr>
        <p:sp>
          <p:nvSpPr>
            <p:cNvPr id="83" name="TextBox 82"/>
            <p:cNvSpPr txBox="1"/>
            <p:nvPr/>
          </p:nvSpPr>
          <p:spPr>
            <a:xfrm>
              <a:off x="11274200" y="2763165"/>
              <a:ext cx="618302" cy="166199"/>
            </a:xfrm>
            <a:prstGeom prst="rect">
              <a:avLst/>
            </a:prstGeom>
          </p:spPr>
          <p:txBody>
            <a:bodyPr wrap="square" lIns="0" tIns="0" rIns="0" bIns="0" rtlCol="0" anchor="ctr">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1200" b="0" i="0" u="none" strike="noStrike" kern="0" cap="none" spc="0" normalizeH="0" baseline="0" noProof="0">
                  <a:ln>
                    <a:noFill/>
                  </a:ln>
                  <a:gradFill>
                    <a:gsLst>
                      <a:gs pos="1250">
                        <a:schemeClr val="bg1"/>
                      </a:gs>
                      <a:gs pos="100000">
                        <a:schemeClr val="bg1"/>
                      </a:gs>
                    </a:gsLst>
                    <a:lin ang="5400000" scaled="0"/>
                  </a:gradFill>
                  <a:effectLst/>
                  <a:uLnTx/>
                  <a:uFillTx/>
                  <a:latin typeface="Segoe UI" panose="020B0502040204020203" pitchFamily="34" charset="0"/>
                  <a:cs typeface="Segoe UI" panose="020B0502040204020203" pitchFamily="34" charset="0"/>
                </a:rPr>
                <a:t>Frontend</a:t>
              </a:r>
            </a:p>
          </p:txBody>
        </p:sp>
        <p:sp>
          <p:nvSpPr>
            <p:cNvPr id="91" name="TextBox 90"/>
            <p:cNvSpPr txBox="1"/>
            <p:nvPr/>
          </p:nvSpPr>
          <p:spPr>
            <a:xfrm>
              <a:off x="10522996" y="2763165"/>
              <a:ext cx="618302" cy="166199"/>
            </a:xfrm>
            <a:prstGeom prst="rect">
              <a:avLst/>
            </a:prstGeom>
          </p:spPr>
          <p:txBody>
            <a:bodyPr wrap="square" lIns="0" tIns="0" rIns="0" bIns="0" rtlCol="0" anchor="ctr">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1200" b="0" i="0" u="none" strike="noStrike" kern="0" cap="none" spc="0" normalizeH="0" baseline="0" noProof="0">
                  <a:ln>
                    <a:noFill/>
                  </a:ln>
                  <a:gradFill>
                    <a:gsLst>
                      <a:gs pos="1250">
                        <a:schemeClr val="bg1"/>
                      </a:gs>
                      <a:gs pos="100000">
                        <a:schemeClr val="bg1"/>
                      </a:gs>
                    </a:gsLst>
                    <a:lin ang="5400000" scaled="0"/>
                  </a:gradFill>
                  <a:effectLst/>
                  <a:uLnTx/>
                  <a:uFillTx/>
                  <a:latin typeface="Segoe UI" panose="020B0502040204020203" pitchFamily="34" charset="0"/>
                  <a:cs typeface="Segoe UI" panose="020B0502040204020203" pitchFamily="34" charset="0"/>
                </a:rPr>
                <a:t>Mid-tier</a:t>
              </a:r>
            </a:p>
          </p:txBody>
        </p:sp>
        <p:sp>
          <p:nvSpPr>
            <p:cNvPr id="99" name="TextBox 98"/>
            <p:cNvSpPr txBox="1"/>
            <p:nvPr/>
          </p:nvSpPr>
          <p:spPr>
            <a:xfrm>
              <a:off x="9765713" y="2763165"/>
              <a:ext cx="624382" cy="166199"/>
            </a:xfrm>
            <a:prstGeom prst="rect">
              <a:avLst/>
            </a:prstGeom>
          </p:spPr>
          <p:txBody>
            <a:bodyPr wrap="square" lIns="0" tIns="0" rIns="0" bIns="0" rtlCol="0" anchor="ctr">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1200" b="0" i="0" u="none" strike="noStrike" kern="0" cap="none" spc="0" normalizeH="0" baseline="0" noProof="0">
                  <a:ln>
                    <a:noFill/>
                  </a:ln>
                  <a:gradFill>
                    <a:gsLst>
                      <a:gs pos="1250">
                        <a:schemeClr val="bg1"/>
                      </a:gs>
                      <a:gs pos="100000">
                        <a:schemeClr val="bg1"/>
                      </a:gs>
                    </a:gsLst>
                    <a:lin ang="5400000" scaled="0"/>
                  </a:gradFill>
                  <a:effectLst/>
                  <a:uLnTx/>
                  <a:uFillTx/>
                  <a:latin typeface="Segoe UI" panose="020B0502040204020203" pitchFamily="34" charset="0"/>
                  <a:cs typeface="Segoe UI" panose="020B0502040204020203" pitchFamily="34" charset="0"/>
                </a:rPr>
                <a:t>Backend</a:t>
              </a:r>
            </a:p>
          </p:txBody>
        </p:sp>
        <p:grpSp>
          <p:nvGrpSpPr>
            <p:cNvPr id="31" name="Group 30"/>
            <p:cNvGrpSpPr/>
            <p:nvPr/>
          </p:nvGrpSpPr>
          <p:grpSpPr>
            <a:xfrm>
              <a:off x="9771792" y="1879294"/>
              <a:ext cx="618302" cy="863582"/>
              <a:chOff x="9771792" y="1879294"/>
              <a:chExt cx="618302" cy="863582"/>
            </a:xfrm>
          </p:grpSpPr>
          <p:sp>
            <p:nvSpPr>
              <p:cNvPr id="166" name="Freeform 5"/>
              <p:cNvSpPr>
                <a:spLocks noEditPoints="1"/>
              </p:cNvSpPr>
              <p:nvPr/>
            </p:nvSpPr>
            <p:spPr bwMode="auto">
              <a:xfrm>
                <a:off x="9771792" y="1879294"/>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00BCF2"/>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69" name="Freeform 5"/>
              <p:cNvSpPr>
                <a:spLocks noEditPoints="1"/>
              </p:cNvSpPr>
              <p:nvPr/>
            </p:nvSpPr>
            <p:spPr bwMode="auto">
              <a:xfrm>
                <a:off x="9771792" y="2186461"/>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00BCF2"/>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72" name="Freeform 5"/>
              <p:cNvSpPr>
                <a:spLocks noEditPoints="1"/>
              </p:cNvSpPr>
              <p:nvPr/>
            </p:nvSpPr>
            <p:spPr bwMode="auto">
              <a:xfrm>
                <a:off x="9771792" y="2493629"/>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rgbClr val="00BCF2"/>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grpSp>
        <p:grpSp>
          <p:nvGrpSpPr>
            <p:cNvPr id="28" name="Group 27"/>
            <p:cNvGrpSpPr/>
            <p:nvPr/>
          </p:nvGrpSpPr>
          <p:grpSpPr>
            <a:xfrm>
              <a:off x="10522996" y="1879294"/>
              <a:ext cx="618302" cy="863582"/>
              <a:chOff x="10533735" y="1879294"/>
              <a:chExt cx="618302" cy="863582"/>
            </a:xfrm>
          </p:grpSpPr>
          <p:sp>
            <p:nvSpPr>
              <p:cNvPr id="167" name="Freeform 10"/>
              <p:cNvSpPr>
                <a:spLocks noEditPoints="1"/>
              </p:cNvSpPr>
              <p:nvPr/>
            </p:nvSpPr>
            <p:spPr bwMode="auto">
              <a:xfrm>
                <a:off x="10533735" y="1879294"/>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6"/>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70" name="Freeform 13"/>
              <p:cNvSpPr>
                <a:spLocks noEditPoints="1"/>
              </p:cNvSpPr>
              <p:nvPr/>
            </p:nvSpPr>
            <p:spPr bwMode="auto">
              <a:xfrm>
                <a:off x="10533735" y="2186461"/>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6"/>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73" name="Freeform 16"/>
              <p:cNvSpPr>
                <a:spLocks noEditPoints="1"/>
              </p:cNvSpPr>
              <p:nvPr/>
            </p:nvSpPr>
            <p:spPr bwMode="auto">
              <a:xfrm>
                <a:off x="10533735" y="2493629"/>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6"/>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grpSp>
        <p:grpSp>
          <p:nvGrpSpPr>
            <p:cNvPr id="27" name="Group 26"/>
            <p:cNvGrpSpPr/>
            <p:nvPr/>
          </p:nvGrpSpPr>
          <p:grpSpPr>
            <a:xfrm>
              <a:off x="11274200" y="1879294"/>
              <a:ext cx="618302" cy="863582"/>
              <a:chOff x="11274200" y="1879294"/>
              <a:chExt cx="618302" cy="863582"/>
            </a:xfrm>
          </p:grpSpPr>
          <p:sp>
            <p:nvSpPr>
              <p:cNvPr id="168" name="Freeform 11"/>
              <p:cNvSpPr>
                <a:spLocks noEditPoints="1"/>
              </p:cNvSpPr>
              <p:nvPr/>
            </p:nvSpPr>
            <p:spPr bwMode="auto">
              <a:xfrm>
                <a:off x="11274200" y="1879294"/>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2"/>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71" name="Freeform 14"/>
              <p:cNvSpPr>
                <a:spLocks noEditPoints="1"/>
              </p:cNvSpPr>
              <p:nvPr/>
            </p:nvSpPr>
            <p:spPr bwMode="auto">
              <a:xfrm>
                <a:off x="11274200" y="2186461"/>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2"/>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sp>
            <p:nvSpPr>
              <p:cNvPr id="174" name="Freeform 17"/>
              <p:cNvSpPr>
                <a:spLocks noEditPoints="1"/>
              </p:cNvSpPr>
              <p:nvPr/>
            </p:nvSpPr>
            <p:spPr bwMode="auto">
              <a:xfrm>
                <a:off x="11274200" y="2493629"/>
                <a:ext cx="618302" cy="249247"/>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tx2"/>
              </a:solidFill>
              <a:ln>
                <a:noFill/>
              </a:ln>
              <a:extLst/>
            </p:spPr>
            <p:txBody>
              <a:bodyPr vert="horz" wrap="square" lIns="91403" tIns="45702" rIns="91403" bIns="4570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1" b="0" i="0" u="none" strike="noStrike" kern="0" cap="none" spc="0" normalizeH="0" baseline="0" noProof="0">
                  <a:ln>
                    <a:noFill/>
                  </a:ln>
                  <a:solidFill>
                    <a:srgbClr val="FFFFFF"/>
                  </a:solidFill>
                  <a:effectLst/>
                  <a:uLnTx/>
                  <a:uFillTx/>
                </a:endParaRPr>
              </a:p>
            </p:txBody>
          </p:sp>
        </p:grpSp>
      </p:grpSp>
      <p:sp>
        <p:nvSpPr>
          <p:cNvPr id="36" name="Freeform 11"/>
          <p:cNvSpPr>
            <a:spLocks/>
          </p:cNvSpPr>
          <p:nvPr/>
        </p:nvSpPr>
        <p:spPr bwMode="auto">
          <a:xfrm>
            <a:off x="9345612" y="795338"/>
            <a:ext cx="1304875" cy="727478"/>
          </a:xfrm>
          <a:custGeom>
            <a:avLst/>
            <a:gdLst>
              <a:gd name="T0" fmla="*/ 800 w 800"/>
              <a:gd name="T1" fmla="*/ 404 h 497"/>
              <a:gd name="T2" fmla="*/ 707 w 800"/>
              <a:gd name="T3" fmla="*/ 312 h 497"/>
              <a:gd name="T4" fmla="*/ 696 w 800"/>
              <a:gd name="T5" fmla="*/ 312 h 497"/>
              <a:gd name="T6" fmla="*/ 705 w 800"/>
              <a:gd name="T7" fmla="*/ 247 h 497"/>
              <a:gd name="T8" fmla="*/ 458 w 800"/>
              <a:gd name="T9" fmla="*/ 0 h 497"/>
              <a:gd name="T10" fmla="*/ 224 w 800"/>
              <a:gd name="T11" fmla="*/ 169 h 497"/>
              <a:gd name="T12" fmla="*/ 169 w 800"/>
              <a:gd name="T13" fmla="*/ 159 h 497"/>
              <a:gd name="T14" fmla="*/ 0 w 800"/>
              <a:gd name="T15" fmla="*/ 328 h 497"/>
              <a:gd name="T16" fmla="*/ 169 w 800"/>
              <a:gd name="T17" fmla="*/ 497 h 497"/>
              <a:gd name="T18" fmla="*/ 169 w 800"/>
              <a:gd name="T19" fmla="*/ 497 h 497"/>
              <a:gd name="T20" fmla="*/ 169 w 800"/>
              <a:gd name="T21" fmla="*/ 497 h 497"/>
              <a:gd name="T22" fmla="*/ 715 w 800"/>
              <a:gd name="T23" fmla="*/ 497 h 497"/>
              <a:gd name="T24" fmla="*/ 715 w 800"/>
              <a:gd name="T25" fmla="*/ 496 h 497"/>
              <a:gd name="T26" fmla="*/ 800 w 800"/>
              <a:gd name="T27" fmla="*/ 40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0" h="497">
                <a:moveTo>
                  <a:pt x="800" y="404"/>
                </a:moveTo>
                <a:cubicBezTo>
                  <a:pt x="800" y="353"/>
                  <a:pt x="758" y="312"/>
                  <a:pt x="707" y="312"/>
                </a:cubicBezTo>
                <a:cubicBezTo>
                  <a:pt x="703" y="312"/>
                  <a:pt x="700" y="312"/>
                  <a:pt x="696" y="312"/>
                </a:cubicBezTo>
                <a:cubicBezTo>
                  <a:pt x="702" y="292"/>
                  <a:pt x="705" y="270"/>
                  <a:pt x="705" y="247"/>
                </a:cubicBezTo>
                <a:cubicBezTo>
                  <a:pt x="705" y="111"/>
                  <a:pt x="594" y="0"/>
                  <a:pt x="458" y="0"/>
                </a:cubicBezTo>
                <a:cubicBezTo>
                  <a:pt x="349" y="0"/>
                  <a:pt x="257" y="71"/>
                  <a:pt x="224" y="169"/>
                </a:cubicBezTo>
                <a:cubicBezTo>
                  <a:pt x="207" y="163"/>
                  <a:pt x="188" y="159"/>
                  <a:pt x="169" y="159"/>
                </a:cubicBezTo>
                <a:cubicBezTo>
                  <a:pt x="76" y="159"/>
                  <a:pt x="0" y="235"/>
                  <a:pt x="0" y="328"/>
                </a:cubicBezTo>
                <a:cubicBezTo>
                  <a:pt x="0" y="421"/>
                  <a:pt x="76" y="497"/>
                  <a:pt x="169" y="497"/>
                </a:cubicBezTo>
                <a:cubicBezTo>
                  <a:pt x="169" y="497"/>
                  <a:pt x="169" y="497"/>
                  <a:pt x="169" y="497"/>
                </a:cubicBezTo>
                <a:lnTo>
                  <a:pt x="169" y="497"/>
                </a:lnTo>
                <a:lnTo>
                  <a:pt x="715" y="497"/>
                </a:lnTo>
                <a:lnTo>
                  <a:pt x="715" y="496"/>
                </a:lnTo>
                <a:cubicBezTo>
                  <a:pt x="762" y="492"/>
                  <a:pt x="800" y="453"/>
                  <a:pt x="800" y="404"/>
                </a:cubicBezTo>
                <a:close/>
              </a:path>
            </a:pathLst>
          </a:custGeom>
          <a:solidFill>
            <a:schemeClr val="accent2"/>
          </a:solidFill>
          <a:ln w="285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5" name="TextBox 174"/>
          <p:cNvSpPr txBox="1"/>
          <p:nvPr/>
        </p:nvSpPr>
        <p:spPr>
          <a:xfrm>
            <a:off x="9243679" y="982662"/>
            <a:ext cx="1470358" cy="544765"/>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2400"/>
              </a:spcAft>
              <a:buClrTx/>
              <a:buSzTx/>
              <a:buFontTx/>
              <a:buNone/>
              <a:tabLst/>
              <a:defRPr/>
            </a:pPr>
            <a:r>
              <a:rPr kumimoji="0" lang="en-US" sz="1800" b="0" i="0" u="none" strike="noStrike" kern="0" cap="none" spc="0" normalizeH="0" baseline="0" noProof="0" dirty="0">
                <a:ln>
                  <a:noFill/>
                </a:ln>
                <a:gradFill>
                  <a:gsLst>
                    <a:gs pos="1250">
                      <a:schemeClr val="bg1"/>
                    </a:gs>
                    <a:gs pos="100000">
                      <a:schemeClr val="bg1"/>
                    </a:gs>
                  </a:gsLst>
                  <a:lin ang="5400000" scaled="0"/>
                </a:gradFill>
                <a:effectLst/>
                <a:uLnTx/>
                <a:uFillTx/>
                <a:latin typeface="Segoe UI Semilight" panose="020B0402040204020203" pitchFamily="34" charset="0"/>
                <a:cs typeface="Segoe UI Semilight" panose="020B0402040204020203" pitchFamily="34" charset="0"/>
              </a:rPr>
              <a:t>Microsoft</a:t>
            </a:r>
          </a:p>
        </p:txBody>
      </p:sp>
      <p:grpSp>
        <p:nvGrpSpPr>
          <p:cNvPr id="104" name="Group 103"/>
          <p:cNvGrpSpPr>
            <a:grpSpLocks noChangeAspect="1"/>
          </p:cNvGrpSpPr>
          <p:nvPr/>
        </p:nvGrpSpPr>
        <p:grpSpPr>
          <a:xfrm>
            <a:off x="46037" y="4552944"/>
            <a:ext cx="1371600" cy="1992318"/>
            <a:chOff x="4560877" y="4697003"/>
            <a:chExt cx="1893269" cy="2297076"/>
          </a:xfrm>
        </p:grpSpPr>
        <p:sp>
          <p:nvSpPr>
            <p:cNvPr id="105" name="Rectangle 10"/>
            <p:cNvSpPr>
              <a:spLocks noChangeArrowheads="1"/>
            </p:cNvSpPr>
            <p:nvPr/>
          </p:nvSpPr>
          <p:spPr bwMode="auto">
            <a:xfrm>
              <a:off x="5549620" y="5753909"/>
              <a:ext cx="59062" cy="63027"/>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7" name="Rectangle 11"/>
            <p:cNvSpPr>
              <a:spLocks noChangeArrowheads="1"/>
            </p:cNvSpPr>
            <p:nvPr/>
          </p:nvSpPr>
          <p:spPr bwMode="auto">
            <a:xfrm>
              <a:off x="5549620" y="5753909"/>
              <a:ext cx="59062" cy="63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8" name="Rectangle 21"/>
            <p:cNvSpPr>
              <a:spLocks noChangeArrowheads="1"/>
            </p:cNvSpPr>
            <p:nvPr/>
          </p:nvSpPr>
          <p:spPr bwMode="auto">
            <a:xfrm>
              <a:off x="5490559" y="4933594"/>
              <a:ext cx="59062" cy="63027"/>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3" name="Freeform 22"/>
            <p:cNvSpPr>
              <a:spLocks/>
            </p:cNvSpPr>
            <p:nvPr/>
          </p:nvSpPr>
          <p:spPr bwMode="auto">
            <a:xfrm>
              <a:off x="5490559" y="4933594"/>
              <a:ext cx="59062" cy="63027"/>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44" name="Rectangle 26"/>
            <p:cNvSpPr>
              <a:spLocks noChangeArrowheads="1"/>
            </p:cNvSpPr>
            <p:nvPr/>
          </p:nvSpPr>
          <p:spPr bwMode="auto">
            <a:xfrm>
              <a:off x="5490557" y="5428110"/>
              <a:ext cx="135624" cy="1565968"/>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3" name="Rectangle 27"/>
            <p:cNvSpPr>
              <a:spLocks noChangeArrowheads="1"/>
            </p:cNvSpPr>
            <p:nvPr/>
          </p:nvSpPr>
          <p:spPr bwMode="auto">
            <a:xfrm>
              <a:off x="5490557" y="5428110"/>
              <a:ext cx="135624" cy="156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5" name="Freeform 28"/>
            <p:cNvSpPr>
              <a:spLocks/>
            </p:cNvSpPr>
            <p:nvPr/>
          </p:nvSpPr>
          <p:spPr bwMode="auto">
            <a:xfrm>
              <a:off x="5626182" y="5432959"/>
              <a:ext cx="824453" cy="1561120"/>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close/>
                </a:path>
              </a:pathLst>
            </a:custGeom>
            <a:solidFill>
              <a:schemeClr val="accent5">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6" name="Freeform 29"/>
            <p:cNvSpPr>
              <a:spLocks/>
            </p:cNvSpPr>
            <p:nvPr/>
          </p:nvSpPr>
          <p:spPr bwMode="auto">
            <a:xfrm>
              <a:off x="5626182" y="5432959"/>
              <a:ext cx="798433" cy="1561120"/>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7" name="Rectangle 30"/>
            <p:cNvSpPr>
              <a:spLocks noChangeArrowheads="1"/>
            </p:cNvSpPr>
            <p:nvPr/>
          </p:nvSpPr>
          <p:spPr bwMode="auto">
            <a:xfrm>
              <a:off x="5726806" y="5548345"/>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8" name="Rectangle 31"/>
            <p:cNvSpPr>
              <a:spLocks noChangeArrowheads="1"/>
            </p:cNvSpPr>
            <p:nvPr/>
          </p:nvSpPr>
          <p:spPr bwMode="auto">
            <a:xfrm>
              <a:off x="5898525"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9" name="Rectangle 32"/>
            <p:cNvSpPr>
              <a:spLocks noChangeArrowheads="1"/>
            </p:cNvSpPr>
            <p:nvPr/>
          </p:nvSpPr>
          <p:spPr bwMode="auto">
            <a:xfrm>
              <a:off x="5898525"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0" name="Rectangle 33"/>
            <p:cNvSpPr>
              <a:spLocks noChangeArrowheads="1"/>
            </p:cNvSpPr>
            <p:nvPr/>
          </p:nvSpPr>
          <p:spPr bwMode="auto">
            <a:xfrm>
              <a:off x="6070242"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1" name="Rectangle 34"/>
            <p:cNvSpPr>
              <a:spLocks noChangeArrowheads="1"/>
            </p:cNvSpPr>
            <p:nvPr/>
          </p:nvSpPr>
          <p:spPr bwMode="auto">
            <a:xfrm>
              <a:off x="6070242" y="5548345"/>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2" name="Rectangle 35"/>
            <p:cNvSpPr>
              <a:spLocks noChangeArrowheads="1"/>
            </p:cNvSpPr>
            <p:nvPr/>
          </p:nvSpPr>
          <p:spPr bwMode="auto">
            <a:xfrm>
              <a:off x="6235397" y="5548345"/>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3" name="Rectangle 36"/>
            <p:cNvSpPr>
              <a:spLocks noChangeArrowheads="1"/>
            </p:cNvSpPr>
            <p:nvPr/>
          </p:nvSpPr>
          <p:spPr bwMode="auto">
            <a:xfrm>
              <a:off x="6235397" y="5548345"/>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4" name="Rectangle 37"/>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5" name="Rectangle 38"/>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6" name="Rectangle 39"/>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7" name="Rectangle 40"/>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8" name="Rectangle 41"/>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9" name="Rectangle 42"/>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0" name="Rectangle 43"/>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1" name="Rectangle 44"/>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2" name="Rectangle 45"/>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3" name="Rectangle 46"/>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4" name="Rectangle 47"/>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5" name="Rectangle 48"/>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6" name="Rectangle 49"/>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7" name="Rectangle 50"/>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8" name="Rectangle 51"/>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09" name="Rectangle 52"/>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0" name="Rectangle 53"/>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1" name="Rectangle 54"/>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2" name="Rectangle 55"/>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3" name="Rectangle 56"/>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4" name="Rectangle 57"/>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5" name="Rectangle 58"/>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6" name="Rectangle 59"/>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7" name="Rectangle 60"/>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8" name="Rectangle 61"/>
            <p:cNvSpPr>
              <a:spLocks noChangeArrowheads="1"/>
            </p:cNvSpPr>
            <p:nvPr/>
          </p:nvSpPr>
          <p:spPr bwMode="auto">
            <a:xfrm>
              <a:off x="5501496" y="5385447"/>
              <a:ext cx="952650" cy="4751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9" name="Rectangle 62"/>
            <p:cNvSpPr>
              <a:spLocks noChangeArrowheads="1"/>
            </p:cNvSpPr>
            <p:nvPr/>
          </p:nvSpPr>
          <p:spPr bwMode="auto">
            <a:xfrm>
              <a:off x="5501496" y="5359267"/>
              <a:ext cx="952650" cy="47513"/>
            </a:xfrm>
            <a:prstGeom prst="rect">
              <a:avLst/>
            </a:prstGeom>
            <a:solidFill>
              <a:schemeClr val="accent5"/>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0" name="Freeform 63"/>
            <p:cNvSpPr>
              <a:spLocks/>
            </p:cNvSpPr>
            <p:nvPr/>
          </p:nvSpPr>
          <p:spPr bwMode="auto">
            <a:xfrm>
              <a:off x="6419147" y="5627857"/>
              <a:ext cx="5468" cy="1366222"/>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1" name="Freeform 64"/>
            <p:cNvSpPr>
              <a:spLocks/>
            </p:cNvSpPr>
            <p:nvPr/>
          </p:nvSpPr>
          <p:spPr bwMode="auto">
            <a:xfrm>
              <a:off x="6419147" y="5627857"/>
              <a:ext cx="5468" cy="1366222"/>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2" name="Freeform 65"/>
            <p:cNvSpPr>
              <a:spLocks noEditPoints="1"/>
            </p:cNvSpPr>
            <p:nvPr/>
          </p:nvSpPr>
          <p:spPr bwMode="auto">
            <a:xfrm>
              <a:off x="5626182" y="5627857"/>
              <a:ext cx="824453" cy="1366222"/>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close/>
                  <a:moveTo>
                    <a:pt x="249" y="1154"/>
                  </a:moveTo>
                  <a:lnTo>
                    <a:pt x="249" y="938"/>
                  </a:lnTo>
                  <a:lnTo>
                    <a:pt x="330" y="938"/>
                  </a:lnTo>
                  <a:lnTo>
                    <a:pt x="330" y="1154"/>
                  </a:lnTo>
                  <a:lnTo>
                    <a:pt x="249" y="1154"/>
                  </a:lnTo>
                  <a:close/>
                  <a:moveTo>
                    <a:pt x="406" y="1154"/>
                  </a:moveTo>
                  <a:lnTo>
                    <a:pt x="406" y="938"/>
                  </a:lnTo>
                  <a:lnTo>
                    <a:pt x="487" y="938"/>
                  </a:lnTo>
                  <a:lnTo>
                    <a:pt x="487" y="1154"/>
                  </a:lnTo>
                  <a:lnTo>
                    <a:pt x="406" y="1154"/>
                  </a:lnTo>
                  <a:close/>
                  <a:moveTo>
                    <a:pt x="557" y="1154"/>
                  </a:moveTo>
                  <a:lnTo>
                    <a:pt x="557" y="938"/>
                  </a:lnTo>
                  <a:lnTo>
                    <a:pt x="644" y="938"/>
                  </a:lnTo>
                  <a:lnTo>
                    <a:pt x="644" y="1154"/>
                  </a:lnTo>
                  <a:lnTo>
                    <a:pt x="557" y="1154"/>
                  </a:lnTo>
                  <a:close/>
                  <a:moveTo>
                    <a:pt x="92" y="813"/>
                  </a:moveTo>
                  <a:lnTo>
                    <a:pt x="92" y="601"/>
                  </a:lnTo>
                  <a:lnTo>
                    <a:pt x="179" y="601"/>
                  </a:lnTo>
                  <a:lnTo>
                    <a:pt x="179" y="813"/>
                  </a:lnTo>
                  <a:lnTo>
                    <a:pt x="92" y="813"/>
                  </a:lnTo>
                  <a:close/>
                  <a:moveTo>
                    <a:pt x="249" y="813"/>
                  </a:moveTo>
                  <a:lnTo>
                    <a:pt x="249" y="601"/>
                  </a:lnTo>
                  <a:lnTo>
                    <a:pt x="330" y="601"/>
                  </a:lnTo>
                  <a:lnTo>
                    <a:pt x="330" y="813"/>
                  </a:lnTo>
                  <a:lnTo>
                    <a:pt x="249" y="813"/>
                  </a:lnTo>
                  <a:close/>
                  <a:moveTo>
                    <a:pt x="406" y="813"/>
                  </a:moveTo>
                  <a:lnTo>
                    <a:pt x="406" y="601"/>
                  </a:lnTo>
                  <a:lnTo>
                    <a:pt x="487" y="601"/>
                  </a:lnTo>
                  <a:lnTo>
                    <a:pt x="487" y="813"/>
                  </a:lnTo>
                  <a:lnTo>
                    <a:pt x="406" y="813"/>
                  </a:lnTo>
                  <a:close/>
                  <a:moveTo>
                    <a:pt x="557" y="813"/>
                  </a:moveTo>
                  <a:lnTo>
                    <a:pt x="557" y="601"/>
                  </a:lnTo>
                  <a:lnTo>
                    <a:pt x="644" y="601"/>
                  </a:lnTo>
                  <a:lnTo>
                    <a:pt x="644" y="813"/>
                  </a:lnTo>
                  <a:lnTo>
                    <a:pt x="557" y="813"/>
                  </a:lnTo>
                  <a:close/>
                  <a:moveTo>
                    <a:pt x="92" y="477"/>
                  </a:moveTo>
                  <a:lnTo>
                    <a:pt x="92" y="260"/>
                  </a:lnTo>
                  <a:lnTo>
                    <a:pt x="179" y="260"/>
                  </a:lnTo>
                  <a:lnTo>
                    <a:pt x="179" y="477"/>
                  </a:lnTo>
                  <a:lnTo>
                    <a:pt x="92" y="477"/>
                  </a:lnTo>
                  <a:close/>
                  <a:moveTo>
                    <a:pt x="249" y="477"/>
                  </a:moveTo>
                  <a:lnTo>
                    <a:pt x="249" y="260"/>
                  </a:lnTo>
                  <a:lnTo>
                    <a:pt x="330" y="260"/>
                  </a:lnTo>
                  <a:lnTo>
                    <a:pt x="330" y="477"/>
                  </a:lnTo>
                  <a:lnTo>
                    <a:pt x="249" y="477"/>
                  </a:lnTo>
                  <a:close/>
                  <a:moveTo>
                    <a:pt x="406" y="477"/>
                  </a:moveTo>
                  <a:lnTo>
                    <a:pt x="406" y="260"/>
                  </a:lnTo>
                  <a:lnTo>
                    <a:pt x="487" y="260"/>
                  </a:lnTo>
                  <a:lnTo>
                    <a:pt x="487" y="477"/>
                  </a:lnTo>
                  <a:lnTo>
                    <a:pt x="406" y="477"/>
                  </a:lnTo>
                  <a:close/>
                  <a:moveTo>
                    <a:pt x="557" y="477"/>
                  </a:moveTo>
                  <a:lnTo>
                    <a:pt x="557" y="260"/>
                  </a:lnTo>
                  <a:lnTo>
                    <a:pt x="644" y="260"/>
                  </a:lnTo>
                  <a:lnTo>
                    <a:pt x="644" y="477"/>
                  </a:lnTo>
                  <a:lnTo>
                    <a:pt x="557" y="477"/>
                  </a:lnTo>
                  <a:close/>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close/>
                </a:path>
              </a:pathLst>
            </a:custGeom>
            <a:solidFill>
              <a:schemeClr val="accent5"/>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3" name="Freeform 66"/>
            <p:cNvSpPr>
              <a:spLocks noEditPoints="1"/>
            </p:cNvSpPr>
            <p:nvPr/>
          </p:nvSpPr>
          <p:spPr bwMode="auto">
            <a:xfrm>
              <a:off x="5626182" y="5627857"/>
              <a:ext cx="798433" cy="1366222"/>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4" name="Freeform 67"/>
            <p:cNvSpPr>
              <a:spLocks/>
            </p:cNvSpPr>
            <p:nvPr/>
          </p:nvSpPr>
          <p:spPr bwMode="auto">
            <a:xfrm>
              <a:off x="6070242" y="5711245"/>
              <a:ext cx="88593" cy="47513"/>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close/>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5" name="Freeform 68"/>
            <p:cNvSpPr>
              <a:spLocks/>
            </p:cNvSpPr>
            <p:nvPr/>
          </p:nvSpPr>
          <p:spPr bwMode="auto">
            <a:xfrm>
              <a:off x="6070242" y="5711245"/>
              <a:ext cx="88593" cy="47513"/>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6" name="Freeform 69"/>
            <p:cNvSpPr>
              <a:spLocks/>
            </p:cNvSpPr>
            <p:nvPr/>
          </p:nvSpPr>
          <p:spPr bwMode="auto">
            <a:xfrm>
              <a:off x="6235397" y="5658885"/>
              <a:ext cx="95155" cy="99873"/>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close/>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7" name="Freeform 70"/>
            <p:cNvSpPr>
              <a:spLocks/>
            </p:cNvSpPr>
            <p:nvPr/>
          </p:nvSpPr>
          <p:spPr bwMode="auto">
            <a:xfrm>
              <a:off x="6235397" y="5658885"/>
              <a:ext cx="95155" cy="99873"/>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path>
              </a:pathLst>
            </a:cu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8" name="Rectangle 71"/>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9" name="Rectangle 72"/>
            <p:cNvSpPr>
              <a:spLocks noChangeArrowheads="1"/>
            </p:cNvSpPr>
            <p:nvPr/>
          </p:nvSpPr>
          <p:spPr bwMode="auto">
            <a:xfrm>
              <a:off x="5726806"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0" name="Rectangle 73"/>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1" name="Rectangle 74"/>
            <p:cNvSpPr>
              <a:spLocks noChangeArrowheads="1"/>
            </p:cNvSpPr>
            <p:nvPr/>
          </p:nvSpPr>
          <p:spPr bwMode="auto">
            <a:xfrm>
              <a:off x="5898525"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2" name="Rectangle 75"/>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3" name="Rectangle 76"/>
            <p:cNvSpPr>
              <a:spLocks noChangeArrowheads="1"/>
            </p:cNvSpPr>
            <p:nvPr/>
          </p:nvSpPr>
          <p:spPr bwMode="auto">
            <a:xfrm>
              <a:off x="6070242" y="5879963"/>
              <a:ext cx="88593"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4" name="Rectangle 77"/>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5" name="Rectangle 78"/>
            <p:cNvSpPr>
              <a:spLocks noChangeArrowheads="1"/>
            </p:cNvSpPr>
            <p:nvPr/>
          </p:nvSpPr>
          <p:spPr bwMode="auto">
            <a:xfrm>
              <a:off x="6235397" y="5879963"/>
              <a:ext cx="95155" cy="21041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6" name="Rectangle 79"/>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7" name="Rectangle 80"/>
            <p:cNvSpPr>
              <a:spLocks noChangeArrowheads="1"/>
            </p:cNvSpPr>
            <p:nvPr/>
          </p:nvSpPr>
          <p:spPr bwMode="auto">
            <a:xfrm>
              <a:off x="5726806"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8" name="Rectangle 81"/>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9" name="Rectangle 82"/>
            <p:cNvSpPr>
              <a:spLocks noChangeArrowheads="1"/>
            </p:cNvSpPr>
            <p:nvPr/>
          </p:nvSpPr>
          <p:spPr bwMode="auto">
            <a:xfrm>
              <a:off x="5898525"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0" name="Rectangle 83"/>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1" name="Rectangle 84"/>
            <p:cNvSpPr>
              <a:spLocks noChangeArrowheads="1"/>
            </p:cNvSpPr>
            <p:nvPr/>
          </p:nvSpPr>
          <p:spPr bwMode="auto">
            <a:xfrm>
              <a:off x="6070242" y="6210610"/>
              <a:ext cx="88593"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2" name="Rectangle 85"/>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3" name="Rectangle 86"/>
            <p:cNvSpPr>
              <a:spLocks noChangeArrowheads="1"/>
            </p:cNvSpPr>
            <p:nvPr/>
          </p:nvSpPr>
          <p:spPr bwMode="auto">
            <a:xfrm>
              <a:off x="6235397" y="6210610"/>
              <a:ext cx="95155" cy="205563"/>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4" name="Rectangle 87"/>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5" name="Rectangle 88"/>
            <p:cNvSpPr>
              <a:spLocks noChangeArrowheads="1"/>
            </p:cNvSpPr>
            <p:nvPr/>
          </p:nvSpPr>
          <p:spPr bwMode="auto">
            <a:xfrm>
              <a:off x="5726806"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6" name="Rectangle 89"/>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7" name="Rectangle 90"/>
            <p:cNvSpPr>
              <a:spLocks noChangeArrowheads="1"/>
            </p:cNvSpPr>
            <p:nvPr/>
          </p:nvSpPr>
          <p:spPr bwMode="auto">
            <a:xfrm>
              <a:off x="5898525"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8" name="Rectangle 91"/>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49" name="Rectangle 92"/>
            <p:cNvSpPr>
              <a:spLocks noChangeArrowheads="1"/>
            </p:cNvSpPr>
            <p:nvPr/>
          </p:nvSpPr>
          <p:spPr bwMode="auto">
            <a:xfrm>
              <a:off x="6070242" y="6537378"/>
              <a:ext cx="88593"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0" name="Rectangle 93"/>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1" name="Rectangle 94"/>
            <p:cNvSpPr>
              <a:spLocks noChangeArrowheads="1"/>
            </p:cNvSpPr>
            <p:nvPr/>
          </p:nvSpPr>
          <p:spPr bwMode="auto">
            <a:xfrm>
              <a:off x="6235397" y="6537378"/>
              <a:ext cx="95155" cy="209442"/>
            </a:xfrm>
            <a:prstGeom prst="rect">
              <a:avLst/>
            </a:prstGeom>
            <a:solidFill>
              <a:schemeClr val="accent5">
                <a:lumMod val="50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2" name="Rectangle 95"/>
            <p:cNvSpPr>
              <a:spLocks noChangeArrowheads="1"/>
            </p:cNvSpPr>
            <p:nvPr/>
          </p:nvSpPr>
          <p:spPr bwMode="auto">
            <a:xfrm>
              <a:off x="4709625" y="4770696"/>
              <a:ext cx="881557" cy="2223383"/>
            </a:xfrm>
            <a:prstGeom prst="rect">
              <a:avLst/>
            </a:prstGeom>
            <a:solidFill>
              <a:srgbClr val="007A3D"/>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3" name="Rectangle 96"/>
            <p:cNvSpPr>
              <a:spLocks noChangeArrowheads="1"/>
            </p:cNvSpPr>
            <p:nvPr/>
          </p:nvSpPr>
          <p:spPr bwMode="auto">
            <a:xfrm>
              <a:off x="4709625" y="4770696"/>
              <a:ext cx="881557" cy="222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4" name="Freeform 97"/>
            <p:cNvSpPr>
              <a:spLocks/>
            </p:cNvSpPr>
            <p:nvPr/>
          </p:nvSpPr>
          <p:spPr bwMode="auto">
            <a:xfrm>
              <a:off x="4709625" y="5627857"/>
              <a:ext cx="881557" cy="1366222"/>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close/>
                </a:path>
              </a:pathLst>
            </a:custGeom>
            <a:solidFill>
              <a:srgbClr val="00CC6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5" name="Freeform 98"/>
            <p:cNvSpPr>
              <a:spLocks/>
            </p:cNvSpPr>
            <p:nvPr/>
          </p:nvSpPr>
          <p:spPr bwMode="auto">
            <a:xfrm>
              <a:off x="4709625" y="5627857"/>
              <a:ext cx="881557" cy="1366222"/>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6" name="Rectangle 99"/>
            <p:cNvSpPr>
              <a:spLocks noChangeArrowheads="1"/>
            </p:cNvSpPr>
            <p:nvPr/>
          </p:nvSpPr>
          <p:spPr bwMode="auto">
            <a:xfrm>
              <a:off x="4584939" y="4764878"/>
              <a:ext cx="124687" cy="2229201"/>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7" name="Rectangle 100"/>
            <p:cNvSpPr>
              <a:spLocks noChangeArrowheads="1"/>
            </p:cNvSpPr>
            <p:nvPr/>
          </p:nvSpPr>
          <p:spPr bwMode="auto">
            <a:xfrm>
              <a:off x="4560877" y="4723183"/>
              <a:ext cx="1065306" cy="47513"/>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8" name="Rectangle 101"/>
            <p:cNvSpPr>
              <a:spLocks noChangeArrowheads="1"/>
            </p:cNvSpPr>
            <p:nvPr/>
          </p:nvSpPr>
          <p:spPr bwMode="auto">
            <a:xfrm>
              <a:off x="4560877" y="4697003"/>
              <a:ext cx="1065306" cy="47513"/>
            </a:xfrm>
            <a:prstGeom prst="rect">
              <a:avLst/>
            </a:prstGeom>
            <a:solidFill>
              <a:srgbClr val="00CC6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9" name="Rectangle 102"/>
            <p:cNvSpPr>
              <a:spLocks noChangeArrowheads="1"/>
            </p:cNvSpPr>
            <p:nvPr/>
          </p:nvSpPr>
          <p:spPr bwMode="auto">
            <a:xfrm>
              <a:off x="4839780"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0" name="Rectangle 103"/>
            <p:cNvSpPr>
              <a:spLocks noChangeArrowheads="1"/>
            </p:cNvSpPr>
            <p:nvPr/>
          </p:nvSpPr>
          <p:spPr bwMode="auto">
            <a:xfrm>
              <a:off x="5022436"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1" name="Rectangle 104"/>
            <p:cNvSpPr>
              <a:spLocks noChangeArrowheads="1"/>
            </p:cNvSpPr>
            <p:nvPr/>
          </p:nvSpPr>
          <p:spPr bwMode="auto">
            <a:xfrm>
              <a:off x="5206185"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2" name="Rectangle 105"/>
            <p:cNvSpPr>
              <a:spLocks noChangeArrowheads="1"/>
            </p:cNvSpPr>
            <p:nvPr/>
          </p:nvSpPr>
          <p:spPr bwMode="auto">
            <a:xfrm>
              <a:off x="5389934" y="4901598"/>
              <a:ext cx="100624" cy="21623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3" name="Rectangle 106"/>
            <p:cNvSpPr>
              <a:spLocks noChangeArrowheads="1"/>
            </p:cNvSpPr>
            <p:nvPr/>
          </p:nvSpPr>
          <p:spPr bwMode="auto">
            <a:xfrm>
              <a:off x="4839780"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4" name="Rectangle 107"/>
            <p:cNvSpPr>
              <a:spLocks noChangeArrowheads="1"/>
            </p:cNvSpPr>
            <p:nvPr/>
          </p:nvSpPr>
          <p:spPr bwMode="auto">
            <a:xfrm>
              <a:off x="5022436"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5" name="Rectangle 108"/>
            <p:cNvSpPr>
              <a:spLocks noChangeArrowheads="1"/>
            </p:cNvSpPr>
            <p:nvPr/>
          </p:nvSpPr>
          <p:spPr bwMode="auto">
            <a:xfrm>
              <a:off x="5206185"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6" name="Rectangle 109"/>
            <p:cNvSpPr>
              <a:spLocks noChangeArrowheads="1"/>
            </p:cNvSpPr>
            <p:nvPr/>
          </p:nvSpPr>
          <p:spPr bwMode="auto">
            <a:xfrm>
              <a:off x="5389934" y="5238061"/>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7" name="Rectangle 110"/>
            <p:cNvSpPr>
              <a:spLocks noChangeArrowheads="1"/>
            </p:cNvSpPr>
            <p:nvPr/>
          </p:nvSpPr>
          <p:spPr bwMode="auto">
            <a:xfrm>
              <a:off x="4839780"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8" name="Rectangle 111"/>
            <p:cNvSpPr>
              <a:spLocks noChangeArrowheads="1"/>
            </p:cNvSpPr>
            <p:nvPr/>
          </p:nvSpPr>
          <p:spPr bwMode="auto">
            <a:xfrm>
              <a:off x="5022436"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9" name="Rectangle 112"/>
            <p:cNvSpPr>
              <a:spLocks noChangeArrowheads="1"/>
            </p:cNvSpPr>
            <p:nvPr/>
          </p:nvSpPr>
          <p:spPr bwMode="auto">
            <a:xfrm>
              <a:off x="5206185"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0" name="Rectangle 113"/>
            <p:cNvSpPr>
              <a:spLocks noChangeArrowheads="1"/>
            </p:cNvSpPr>
            <p:nvPr/>
          </p:nvSpPr>
          <p:spPr bwMode="auto">
            <a:xfrm>
              <a:off x="5389934" y="5569678"/>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1" name="Rectangle 114"/>
            <p:cNvSpPr>
              <a:spLocks noChangeArrowheads="1"/>
            </p:cNvSpPr>
            <p:nvPr/>
          </p:nvSpPr>
          <p:spPr bwMode="auto">
            <a:xfrm>
              <a:off x="4839780"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2" name="Rectangle 115"/>
            <p:cNvSpPr>
              <a:spLocks noChangeArrowheads="1"/>
            </p:cNvSpPr>
            <p:nvPr/>
          </p:nvSpPr>
          <p:spPr bwMode="auto">
            <a:xfrm>
              <a:off x="5022436"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3" name="Rectangle 116"/>
            <p:cNvSpPr>
              <a:spLocks noChangeArrowheads="1"/>
            </p:cNvSpPr>
            <p:nvPr/>
          </p:nvSpPr>
          <p:spPr bwMode="auto">
            <a:xfrm>
              <a:off x="5206185"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4" name="Rectangle 117"/>
            <p:cNvSpPr>
              <a:spLocks noChangeArrowheads="1"/>
            </p:cNvSpPr>
            <p:nvPr/>
          </p:nvSpPr>
          <p:spPr bwMode="auto">
            <a:xfrm>
              <a:off x="5389934" y="5906143"/>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5" name="Rectangle 118"/>
            <p:cNvSpPr>
              <a:spLocks noChangeArrowheads="1"/>
            </p:cNvSpPr>
            <p:nvPr/>
          </p:nvSpPr>
          <p:spPr bwMode="auto">
            <a:xfrm>
              <a:off x="4839780"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6" name="Rectangle 119"/>
            <p:cNvSpPr>
              <a:spLocks noChangeArrowheads="1"/>
            </p:cNvSpPr>
            <p:nvPr/>
          </p:nvSpPr>
          <p:spPr bwMode="auto">
            <a:xfrm>
              <a:off x="5022436"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7" name="Rectangle 120"/>
            <p:cNvSpPr>
              <a:spLocks noChangeArrowheads="1"/>
            </p:cNvSpPr>
            <p:nvPr/>
          </p:nvSpPr>
          <p:spPr bwMode="auto">
            <a:xfrm>
              <a:off x="5206185"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8" name="Rectangle 121"/>
            <p:cNvSpPr>
              <a:spLocks noChangeArrowheads="1"/>
            </p:cNvSpPr>
            <p:nvPr/>
          </p:nvSpPr>
          <p:spPr bwMode="auto">
            <a:xfrm>
              <a:off x="5389934" y="6242609"/>
              <a:ext cx="100624" cy="215260"/>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79" name="Rectangle 122"/>
            <p:cNvSpPr>
              <a:spLocks noChangeArrowheads="1"/>
            </p:cNvSpPr>
            <p:nvPr/>
          </p:nvSpPr>
          <p:spPr bwMode="auto">
            <a:xfrm>
              <a:off x="4839780"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0" name="Rectangle 123"/>
            <p:cNvSpPr>
              <a:spLocks noChangeArrowheads="1"/>
            </p:cNvSpPr>
            <p:nvPr/>
          </p:nvSpPr>
          <p:spPr bwMode="auto">
            <a:xfrm>
              <a:off x="5022436"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1" name="Rectangle 124"/>
            <p:cNvSpPr>
              <a:spLocks noChangeArrowheads="1"/>
            </p:cNvSpPr>
            <p:nvPr/>
          </p:nvSpPr>
          <p:spPr bwMode="auto">
            <a:xfrm>
              <a:off x="5206185"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2" name="Rectangle 125"/>
            <p:cNvSpPr>
              <a:spLocks noChangeArrowheads="1"/>
            </p:cNvSpPr>
            <p:nvPr/>
          </p:nvSpPr>
          <p:spPr bwMode="auto">
            <a:xfrm>
              <a:off x="5389934" y="6579073"/>
              <a:ext cx="100624" cy="210412"/>
            </a:xfrm>
            <a:prstGeom prst="rect">
              <a:avLst/>
            </a:prstGeom>
            <a:solidFill>
              <a:srgbClr val="00A25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83" name="Group 282"/>
          <p:cNvGrpSpPr/>
          <p:nvPr/>
        </p:nvGrpSpPr>
        <p:grpSpPr>
          <a:xfrm>
            <a:off x="223678" y="2928502"/>
            <a:ext cx="1016318" cy="1240170"/>
            <a:chOff x="7413281" y="5753909"/>
            <a:chExt cx="1016318" cy="1240170"/>
          </a:xfrm>
        </p:grpSpPr>
        <p:sp>
          <p:nvSpPr>
            <p:cNvPr id="284" name="Rectangle 10"/>
            <p:cNvSpPr>
              <a:spLocks noChangeArrowheads="1"/>
            </p:cNvSpPr>
            <p:nvPr/>
          </p:nvSpPr>
          <p:spPr bwMode="auto">
            <a:xfrm>
              <a:off x="7944044" y="6324523"/>
              <a:ext cx="31705" cy="34028"/>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5" name="Rectangle 11"/>
            <p:cNvSpPr>
              <a:spLocks noChangeArrowheads="1"/>
            </p:cNvSpPr>
            <p:nvPr/>
          </p:nvSpPr>
          <p:spPr bwMode="auto">
            <a:xfrm>
              <a:off x="7944044" y="6324523"/>
              <a:ext cx="31705" cy="3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6" name="Rectangle 21"/>
            <p:cNvSpPr>
              <a:spLocks noChangeArrowheads="1"/>
            </p:cNvSpPr>
            <p:nvPr/>
          </p:nvSpPr>
          <p:spPr bwMode="auto">
            <a:xfrm>
              <a:off x="7912340" y="5881642"/>
              <a:ext cx="31705" cy="34028"/>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7" name="Freeform 22"/>
            <p:cNvSpPr>
              <a:spLocks/>
            </p:cNvSpPr>
            <p:nvPr/>
          </p:nvSpPr>
          <p:spPr bwMode="auto">
            <a:xfrm>
              <a:off x="7912340" y="5881642"/>
              <a:ext cx="31705" cy="34028"/>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8" name="Rectangle 26"/>
            <p:cNvSpPr>
              <a:spLocks noChangeArrowheads="1"/>
            </p:cNvSpPr>
            <p:nvPr/>
          </p:nvSpPr>
          <p:spPr bwMode="auto">
            <a:xfrm>
              <a:off x="7912339" y="6148627"/>
              <a:ext cx="72804" cy="8454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9" name="Rectangle 27"/>
            <p:cNvSpPr>
              <a:spLocks noChangeArrowheads="1"/>
            </p:cNvSpPr>
            <p:nvPr/>
          </p:nvSpPr>
          <p:spPr bwMode="auto">
            <a:xfrm>
              <a:off x="7912339" y="6148627"/>
              <a:ext cx="72804" cy="84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0" name="Freeform 28"/>
            <p:cNvSpPr>
              <a:spLocks/>
            </p:cNvSpPr>
            <p:nvPr/>
          </p:nvSpPr>
          <p:spPr bwMode="auto">
            <a:xfrm>
              <a:off x="7985143" y="6151245"/>
              <a:ext cx="444456"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close/>
                </a:path>
              </a:pathLst>
            </a:cu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1" name="Freeform 29"/>
            <p:cNvSpPr>
              <a:spLocks/>
            </p:cNvSpPr>
            <p:nvPr/>
          </p:nvSpPr>
          <p:spPr bwMode="auto">
            <a:xfrm>
              <a:off x="7985143" y="6151245"/>
              <a:ext cx="428604" cy="842834"/>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2" name="Rectangle 30"/>
            <p:cNvSpPr>
              <a:spLocks noChangeArrowheads="1"/>
            </p:cNvSpPr>
            <p:nvPr/>
          </p:nvSpPr>
          <p:spPr bwMode="auto">
            <a:xfrm>
              <a:off x="8039159"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3" name="Rectangle 31"/>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4" name="Rectangle 32"/>
            <p:cNvSpPr>
              <a:spLocks noChangeArrowheads="1"/>
            </p:cNvSpPr>
            <p:nvPr/>
          </p:nvSpPr>
          <p:spPr bwMode="auto">
            <a:xfrm>
              <a:off x="8131338"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5" name="Rectangle 33"/>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6" name="Rectangle 34"/>
            <p:cNvSpPr>
              <a:spLocks noChangeArrowheads="1"/>
            </p:cNvSpPr>
            <p:nvPr/>
          </p:nvSpPr>
          <p:spPr bwMode="auto">
            <a:xfrm>
              <a:off x="8223517" y="6213541"/>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7" name="Rectangle 35"/>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8" name="Rectangle 36"/>
            <p:cNvSpPr>
              <a:spLocks noChangeArrowheads="1"/>
            </p:cNvSpPr>
            <p:nvPr/>
          </p:nvSpPr>
          <p:spPr bwMode="auto">
            <a:xfrm>
              <a:off x="8312173" y="6213541"/>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9" name="Rectangle 37"/>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0" name="Rectangle 38"/>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1" name="Rectangle 39"/>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2" name="Rectangle 40"/>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3" name="Rectangle 41"/>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4" name="Rectangle 42"/>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5" name="Rectangle 43"/>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6" name="Rectangle 44"/>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7" name="Rectangle 45"/>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8" name="Rectangle 46"/>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9" name="Rectangle 47"/>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0" name="Rectangle 48"/>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1" name="Rectangle 49"/>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2" name="Rectangle 50"/>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3" name="Rectangle 51"/>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4" name="Rectangle 52"/>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5" name="Rectangle 53"/>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6" name="Rectangle 54"/>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7" name="Rectangle 55"/>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8" name="Rectangle 56"/>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9" name="Rectangle 57"/>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0" name="Rectangle 58"/>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1" name="Rectangle 59"/>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2" name="Rectangle 60"/>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3" name="Rectangle 61"/>
            <p:cNvSpPr>
              <a:spLocks noChangeArrowheads="1"/>
            </p:cNvSpPr>
            <p:nvPr/>
          </p:nvSpPr>
          <p:spPr bwMode="auto">
            <a:xfrm>
              <a:off x="7918211" y="6125593"/>
              <a:ext cx="511388" cy="2565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4" name="Rectangle 62"/>
            <p:cNvSpPr>
              <a:spLocks noChangeArrowheads="1"/>
            </p:cNvSpPr>
            <p:nvPr/>
          </p:nvSpPr>
          <p:spPr bwMode="auto">
            <a:xfrm>
              <a:off x="7918211" y="6111459"/>
              <a:ext cx="511388" cy="25652"/>
            </a:xfrm>
            <a:prstGeom prst="rect">
              <a:avLst/>
            </a:prstGeom>
            <a:solidFill>
              <a:srgbClr val="3C1A5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5" name="Freeform 63"/>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6" name="Freeform 64"/>
            <p:cNvSpPr>
              <a:spLocks/>
            </p:cNvSpPr>
            <p:nvPr/>
          </p:nvSpPr>
          <p:spPr bwMode="auto">
            <a:xfrm>
              <a:off x="8410811" y="6256469"/>
              <a:ext cx="2936" cy="73761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7" name="Freeform 65"/>
            <p:cNvSpPr>
              <a:spLocks noEditPoints="1"/>
            </p:cNvSpPr>
            <p:nvPr/>
          </p:nvSpPr>
          <p:spPr bwMode="auto">
            <a:xfrm>
              <a:off x="7985143" y="6256469"/>
              <a:ext cx="444456"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close/>
                  <a:moveTo>
                    <a:pt x="249" y="1154"/>
                  </a:moveTo>
                  <a:lnTo>
                    <a:pt x="249" y="938"/>
                  </a:lnTo>
                  <a:lnTo>
                    <a:pt x="330" y="938"/>
                  </a:lnTo>
                  <a:lnTo>
                    <a:pt x="330" y="1154"/>
                  </a:lnTo>
                  <a:lnTo>
                    <a:pt x="249" y="1154"/>
                  </a:lnTo>
                  <a:close/>
                  <a:moveTo>
                    <a:pt x="406" y="1154"/>
                  </a:moveTo>
                  <a:lnTo>
                    <a:pt x="406" y="938"/>
                  </a:lnTo>
                  <a:lnTo>
                    <a:pt x="487" y="938"/>
                  </a:lnTo>
                  <a:lnTo>
                    <a:pt x="487" y="1154"/>
                  </a:lnTo>
                  <a:lnTo>
                    <a:pt x="406" y="1154"/>
                  </a:lnTo>
                  <a:close/>
                  <a:moveTo>
                    <a:pt x="557" y="1154"/>
                  </a:moveTo>
                  <a:lnTo>
                    <a:pt x="557" y="938"/>
                  </a:lnTo>
                  <a:lnTo>
                    <a:pt x="644" y="938"/>
                  </a:lnTo>
                  <a:lnTo>
                    <a:pt x="644" y="1154"/>
                  </a:lnTo>
                  <a:lnTo>
                    <a:pt x="557" y="1154"/>
                  </a:lnTo>
                  <a:close/>
                  <a:moveTo>
                    <a:pt x="92" y="813"/>
                  </a:moveTo>
                  <a:lnTo>
                    <a:pt x="92" y="601"/>
                  </a:lnTo>
                  <a:lnTo>
                    <a:pt x="179" y="601"/>
                  </a:lnTo>
                  <a:lnTo>
                    <a:pt x="179" y="813"/>
                  </a:lnTo>
                  <a:lnTo>
                    <a:pt x="92" y="813"/>
                  </a:lnTo>
                  <a:close/>
                  <a:moveTo>
                    <a:pt x="249" y="813"/>
                  </a:moveTo>
                  <a:lnTo>
                    <a:pt x="249" y="601"/>
                  </a:lnTo>
                  <a:lnTo>
                    <a:pt x="330" y="601"/>
                  </a:lnTo>
                  <a:lnTo>
                    <a:pt x="330" y="813"/>
                  </a:lnTo>
                  <a:lnTo>
                    <a:pt x="249" y="813"/>
                  </a:lnTo>
                  <a:close/>
                  <a:moveTo>
                    <a:pt x="406" y="813"/>
                  </a:moveTo>
                  <a:lnTo>
                    <a:pt x="406" y="601"/>
                  </a:lnTo>
                  <a:lnTo>
                    <a:pt x="487" y="601"/>
                  </a:lnTo>
                  <a:lnTo>
                    <a:pt x="487" y="813"/>
                  </a:lnTo>
                  <a:lnTo>
                    <a:pt x="406" y="813"/>
                  </a:lnTo>
                  <a:close/>
                  <a:moveTo>
                    <a:pt x="557" y="813"/>
                  </a:moveTo>
                  <a:lnTo>
                    <a:pt x="557" y="601"/>
                  </a:lnTo>
                  <a:lnTo>
                    <a:pt x="644" y="601"/>
                  </a:lnTo>
                  <a:lnTo>
                    <a:pt x="644" y="813"/>
                  </a:lnTo>
                  <a:lnTo>
                    <a:pt x="557" y="813"/>
                  </a:lnTo>
                  <a:close/>
                  <a:moveTo>
                    <a:pt x="92" y="477"/>
                  </a:moveTo>
                  <a:lnTo>
                    <a:pt x="92" y="260"/>
                  </a:lnTo>
                  <a:lnTo>
                    <a:pt x="179" y="260"/>
                  </a:lnTo>
                  <a:lnTo>
                    <a:pt x="179" y="477"/>
                  </a:lnTo>
                  <a:lnTo>
                    <a:pt x="92" y="477"/>
                  </a:lnTo>
                  <a:close/>
                  <a:moveTo>
                    <a:pt x="249" y="477"/>
                  </a:moveTo>
                  <a:lnTo>
                    <a:pt x="249" y="260"/>
                  </a:lnTo>
                  <a:lnTo>
                    <a:pt x="330" y="260"/>
                  </a:lnTo>
                  <a:lnTo>
                    <a:pt x="330" y="477"/>
                  </a:lnTo>
                  <a:lnTo>
                    <a:pt x="249" y="477"/>
                  </a:lnTo>
                  <a:close/>
                  <a:moveTo>
                    <a:pt x="406" y="477"/>
                  </a:moveTo>
                  <a:lnTo>
                    <a:pt x="406" y="260"/>
                  </a:lnTo>
                  <a:lnTo>
                    <a:pt x="487" y="260"/>
                  </a:lnTo>
                  <a:lnTo>
                    <a:pt x="487" y="477"/>
                  </a:lnTo>
                  <a:lnTo>
                    <a:pt x="406" y="477"/>
                  </a:lnTo>
                  <a:close/>
                  <a:moveTo>
                    <a:pt x="557" y="477"/>
                  </a:moveTo>
                  <a:lnTo>
                    <a:pt x="557" y="260"/>
                  </a:lnTo>
                  <a:lnTo>
                    <a:pt x="644" y="260"/>
                  </a:lnTo>
                  <a:lnTo>
                    <a:pt x="644" y="477"/>
                  </a:lnTo>
                  <a:lnTo>
                    <a:pt x="557" y="477"/>
                  </a:lnTo>
                  <a:close/>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close/>
                </a:path>
              </a:pathLst>
            </a:custGeom>
            <a:solidFill>
              <a:srgbClr val="5A2781"/>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8" name="Freeform 66"/>
            <p:cNvSpPr>
              <a:spLocks noEditPoints="1"/>
            </p:cNvSpPr>
            <p:nvPr/>
          </p:nvSpPr>
          <p:spPr bwMode="auto">
            <a:xfrm>
              <a:off x="7985143" y="6256469"/>
              <a:ext cx="428604" cy="73761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9" name="Freeform 67"/>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0" name="Freeform 68"/>
            <p:cNvSpPr>
              <a:spLocks/>
            </p:cNvSpPr>
            <p:nvPr/>
          </p:nvSpPr>
          <p:spPr bwMode="auto">
            <a:xfrm>
              <a:off x="8223517" y="6301489"/>
              <a:ext cx="47557" cy="25652"/>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1" name="Freeform 69"/>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close/>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2" name="Freeform 70"/>
            <p:cNvSpPr>
              <a:spLocks/>
            </p:cNvSpPr>
            <p:nvPr/>
          </p:nvSpPr>
          <p:spPr bwMode="auto">
            <a:xfrm>
              <a:off x="8312173" y="6273220"/>
              <a:ext cx="51080" cy="53921"/>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path>
              </a:pathLst>
            </a:cu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3" name="Rectangle 71"/>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4" name="Rectangle 72"/>
            <p:cNvSpPr>
              <a:spLocks noChangeArrowheads="1"/>
            </p:cNvSpPr>
            <p:nvPr/>
          </p:nvSpPr>
          <p:spPr bwMode="auto">
            <a:xfrm>
              <a:off x="8039159"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5" name="Rectangle 73"/>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6" name="Rectangle 74"/>
            <p:cNvSpPr>
              <a:spLocks noChangeArrowheads="1"/>
            </p:cNvSpPr>
            <p:nvPr/>
          </p:nvSpPr>
          <p:spPr bwMode="auto">
            <a:xfrm>
              <a:off x="8131338"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7" name="Rectangle 75"/>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8" name="Rectangle 76"/>
            <p:cNvSpPr>
              <a:spLocks noChangeArrowheads="1"/>
            </p:cNvSpPr>
            <p:nvPr/>
          </p:nvSpPr>
          <p:spPr bwMode="auto">
            <a:xfrm>
              <a:off x="8223517" y="6392578"/>
              <a:ext cx="47557"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39" name="Rectangle 77"/>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0" name="Rectangle 78"/>
            <p:cNvSpPr>
              <a:spLocks noChangeArrowheads="1"/>
            </p:cNvSpPr>
            <p:nvPr/>
          </p:nvSpPr>
          <p:spPr bwMode="auto">
            <a:xfrm>
              <a:off x="8312173" y="6392578"/>
              <a:ext cx="51080" cy="113599"/>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1" name="Rectangle 79"/>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2" name="Rectangle 80"/>
            <p:cNvSpPr>
              <a:spLocks noChangeArrowheads="1"/>
            </p:cNvSpPr>
            <p:nvPr/>
          </p:nvSpPr>
          <p:spPr bwMode="auto">
            <a:xfrm>
              <a:off x="8039159"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3" name="Rectangle 81"/>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4" name="Rectangle 82"/>
            <p:cNvSpPr>
              <a:spLocks noChangeArrowheads="1"/>
            </p:cNvSpPr>
            <p:nvPr/>
          </p:nvSpPr>
          <p:spPr bwMode="auto">
            <a:xfrm>
              <a:off x="8131338"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5" name="Rectangle 83"/>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6" name="Rectangle 84"/>
            <p:cNvSpPr>
              <a:spLocks noChangeArrowheads="1"/>
            </p:cNvSpPr>
            <p:nvPr/>
          </p:nvSpPr>
          <p:spPr bwMode="auto">
            <a:xfrm>
              <a:off x="8223517" y="6571091"/>
              <a:ext cx="47557"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7" name="Rectangle 85"/>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8" name="Rectangle 86"/>
            <p:cNvSpPr>
              <a:spLocks noChangeArrowheads="1"/>
            </p:cNvSpPr>
            <p:nvPr/>
          </p:nvSpPr>
          <p:spPr bwMode="auto">
            <a:xfrm>
              <a:off x="8312173" y="6571091"/>
              <a:ext cx="51080" cy="110982"/>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9" name="Rectangle 87"/>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0" name="Rectangle 88"/>
            <p:cNvSpPr>
              <a:spLocks noChangeArrowheads="1"/>
            </p:cNvSpPr>
            <p:nvPr/>
          </p:nvSpPr>
          <p:spPr bwMode="auto">
            <a:xfrm>
              <a:off x="8039159"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1" name="Rectangle 89"/>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2" name="Rectangle 90"/>
            <p:cNvSpPr>
              <a:spLocks noChangeArrowheads="1"/>
            </p:cNvSpPr>
            <p:nvPr/>
          </p:nvSpPr>
          <p:spPr bwMode="auto">
            <a:xfrm>
              <a:off x="8131338"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3" name="Rectangle 91"/>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4" name="Rectangle 92"/>
            <p:cNvSpPr>
              <a:spLocks noChangeArrowheads="1"/>
            </p:cNvSpPr>
            <p:nvPr/>
          </p:nvSpPr>
          <p:spPr bwMode="auto">
            <a:xfrm>
              <a:off x="8223517" y="6747510"/>
              <a:ext cx="47557"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5" name="Rectangle 93"/>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6" name="Rectangle 94"/>
            <p:cNvSpPr>
              <a:spLocks noChangeArrowheads="1"/>
            </p:cNvSpPr>
            <p:nvPr/>
          </p:nvSpPr>
          <p:spPr bwMode="auto">
            <a:xfrm>
              <a:off x="8312173" y="6747510"/>
              <a:ext cx="51080" cy="113076"/>
            </a:xfrm>
            <a:prstGeom prst="rect">
              <a:avLst/>
            </a:prstGeom>
            <a:solidFill>
              <a:srgbClr val="7030A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7" name="Rectangle 95"/>
            <p:cNvSpPr>
              <a:spLocks noChangeArrowheads="1"/>
            </p:cNvSpPr>
            <p:nvPr/>
          </p:nvSpPr>
          <p:spPr bwMode="auto">
            <a:xfrm>
              <a:off x="7493130" y="5793695"/>
              <a:ext cx="473225" cy="1200384"/>
            </a:xfrm>
            <a:prstGeom prst="rect">
              <a:avLst/>
            </a:prstGeom>
            <a:solidFill>
              <a:srgbClr val="E27C00"/>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8" name="Rectangle 96"/>
            <p:cNvSpPr>
              <a:spLocks noChangeArrowheads="1"/>
            </p:cNvSpPr>
            <p:nvPr/>
          </p:nvSpPr>
          <p:spPr bwMode="auto">
            <a:xfrm>
              <a:off x="7493130" y="5793695"/>
              <a:ext cx="473225" cy="120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59" name="Freeform 97"/>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close/>
                </a:path>
              </a:pathLst>
            </a:cu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0" name="Freeform 98"/>
            <p:cNvSpPr>
              <a:spLocks/>
            </p:cNvSpPr>
            <p:nvPr/>
          </p:nvSpPr>
          <p:spPr bwMode="auto">
            <a:xfrm>
              <a:off x="7493130" y="6256469"/>
              <a:ext cx="473225" cy="73761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1" name="Rectangle 99"/>
            <p:cNvSpPr>
              <a:spLocks noChangeArrowheads="1"/>
            </p:cNvSpPr>
            <p:nvPr/>
          </p:nvSpPr>
          <p:spPr bwMode="auto">
            <a:xfrm>
              <a:off x="7426197" y="5790554"/>
              <a:ext cx="66932" cy="1203525"/>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2" name="Rectangle 100"/>
            <p:cNvSpPr>
              <a:spLocks noChangeArrowheads="1"/>
            </p:cNvSpPr>
            <p:nvPr/>
          </p:nvSpPr>
          <p:spPr bwMode="auto">
            <a:xfrm>
              <a:off x="7413281" y="5768043"/>
              <a:ext cx="571862" cy="25652"/>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3" name="Rectangle 101"/>
            <p:cNvSpPr>
              <a:spLocks noChangeArrowheads="1"/>
            </p:cNvSpPr>
            <p:nvPr/>
          </p:nvSpPr>
          <p:spPr bwMode="auto">
            <a:xfrm>
              <a:off x="7413281" y="5753909"/>
              <a:ext cx="571862" cy="25652"/>
            </a:xfrm>
            <a:prstGeom prst="rect">
              <a:avLst/>
            </a:prstGeom>
            <a:solidFill>
              <a:schemeClr val="accent6"/>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4" name="Rectangle 102"/>
            <p:cNvSpPr>
              <a:spLocks noChangeArrowheads="1"/>
            </p:cNvSpPr>
            <p:nvPr/>
          </p:nvSpPr>
          <p:spPr bwMode="auto">
            <a:xfrm>
              <a:off x="7562998"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5" name="Rectangle 103"/>
            <p:cNvSpPr>
              <a:spLocks noChangeArrowheads="1"/>
            </p:cNvSpPr>
            <p:nvPr/>
          </p:nvSpPr>
          <p:spPr bwMode="auto">
            <a:xfrm>
              <a:off x="7661049"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6" name="Rectangle 104"/>
            <p:cNvSpPr>
              <a:spLocks noChangeArrowheads="1"/>
            </p:cNvSpPr>
            <p:nvPr/>
          </p:nvSpPr>
          <p:spPr bwMode="auto">
            <a:xfrm>
              <a:off x="7759686"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7" name="Rectangle 105"/>
            <p:cNvSpPr>
              <a:spLocks noChangeArrowheads="1"/>
            </p:cNvSpPr>
            <p:nvPr/>
          </p:nvSpPr>
          <p:spPr bwMode="auto">
            <a:xfrm>
              <a:off x="7858324" y="5864368"/>
              <a:ext cx="54016" cy="116741"/>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8" name="Rectangle 106"/>
            <p:cNvSpPr>
              <a:spLocks noChangeArrowheads="1"/>
            </p:cNvSpPr>
            <p:nvPr/>
          </p:nvSpPr>
          <p:spPr bwMode="auto">
            <a:xfrm>
              <a:off x="7562998"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69" name="Rectangle 107"/>
            <p:cNvSpPr>
              <a:spLocks noChangeArrowheads="1"/>
            </p:cNvSpPr>
            <p:nvPr/>
          </p:nvSpPr>
          <p:spPr bwMode="auto">
            <a:xfrm>
              <a:off x="7661049"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0" name="Rectangle 108"/>
            <p:cNvSpPr>
              <a:spLocks noChangeArrowheads="1"/>
            </p:cNvSpPr>
            <p:nvPr/>
          </p:nvSpPr>
          <p:spPr bwMode="auto">
            <a:xfrm>
              <a:off x="7759686"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1" name="Rectangle 109"/>
            <p:cNvSpPr>
              <a:spLocks noChangeArrowheads="1"/>
            </p:cNvSpPr>
            <p:nvPr/>
          </p:nvSpPr>
          <p:spPr bwMode="auto">
            <a:xfrm>
              <a:off x="7858324" y="6046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2" name="Rectangle 110"/>
            <p:cNvSpPr>
              <a:spLocks noChangeArrowheads="1"/>
            </p:cNvSpPr>
            <p:nvPr/>
          </p:nvSpPr>
          <p:spPr bwMode="auto">
            <a:xfrm>
              <a:off x="7562998"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3" name="Rectangle 111"/>
            <p:cNvSpPr>
              <a:spLocks noChangeArrowheads="1"/>
            </p:cNvSpPr>
            <p:nvPr/>
          </p:nvSpPr>
          <p:spPr bwMode="auto">
            <a:xfrm>
              <a:off x="7661049"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4" name="Rectangle 112"/>
            <p:cNvSpPr>
              <a:spLocks noChangeArrowheads="1"/>
            </p:cNvSpPr>
            <p:nvPr/>
          </p:nvSpPr>
          <p:spPr bwMode="auto">
            <a:xfrm>
              <a:off x="7759686"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5" name="Rectangle 113"/>
            <p:cNvSpPr>
              <a:spLocks noChangeArrowheads="1"/>
            </p:cNvSpPr>
            <p:nvPr/>
          </p:nvSpPr>
          <p:spPr bwMode="auto">
            <a:xfrm>
              <a:off x="7858324" y="6225058"/>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6" name="Rectangle 114"/>
            <p:cNvSpPr>
              <a:spLocks noChangeArrowheads="1"/>
            </p:cNvSpPr>
            <p:nvPr/>
          </p:nvSpPr>
          <p:spPr bwMode="auto">
            <a:xfrm>
              <a:off x="7562998"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7" name="Rectangle 115"/>
            <p:cNvSpPr>
              <a:spLocks noChangeArrowheads="1"/>
            </p:cNvSpPr>
            <p:nvPr/>
          </p:nvSpPr>
          <p:spPr bwMode="auto">
            <a:xfrm>
              <a:off x="7661049"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8" name="Rectangle 116"/>
            <p:cNvSpPr>
              <a:spLocks noChangeArrowheads="1"/>
            </p:cNvSpPr>
            <p:nvPr/>
          </p:nvSpPr>
          <p:spPr bwMode="auto">
            <a:xfrm>
              <a:off x="7759686"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79" name="Rectangle 117"/>
            <p:cNvSpPr>
              <a:spLocks noChangeArrowheads="1"/>
            </p:cNvSpPr>
            <p:nvPr/>
          </p:nvSpPr>
          <p:spPr bwMode="auto">
            <a:xfrm>
              <a:off x="7858324" y="6406713"/>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0" name="Rectangle 118"/>
            <p:cNvSpPr>
              <a:spLocks noChangeArrowheads="1"/>
            </p:cNvSpPr>
            <p:nvPr/>
          </p:nvSpPr>
          <p:spPr bwMode="auto">
            <a:xfrm>
              <a:off x="7562998"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1" name="Rectangle 119"/>
            <p:cNvSpPr>
              <a:spLocks noChangeArrowheads="1"/>
            </p:cNvSpPr>
            <p:nvPr/>
          </p:nvSpPr>
          <p:spPr bwMode="auto">
            <a:xfrm>
              <a:off x="7661049"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2" name="Rectangle 120"/>
            <p:cNvSpPr>
              <a:spLocks noChangeArrowheads="1"/>
            </p:cNvSpPr>
            <p:nvPr/>
          </p:nvSpPr>
          <p:spPr bwMode="auto">
            <a:xfrm>
              <a:off x="7759686"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3" name="Rectangle 121"/>
            <p:cNvSpPr>
              <a:spLocks noChangeArrowheads="1"/>
            </p:cNvSpPr>
            <p:nvPr/>
          </p:nvSpPr>
          <p:spPr bwMode="auto">
            <a:xfrm>
              <a:off x="7858324" y="6588367"/>
              <a:ext cx="54016" cy="116217"/>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4" name="Rectangle 122"/>
            <p:cNvSpPr>
              <a:spLocks noChangeArrowheads="1"/>
            </p:cNvSpPr>
            <p:nvPr/>
          </p:nvSpPr>
          <p:spPr bwMode="auto">
            <a:xfrm>
              <a:off x="7562998"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5" name="Rectangle 123"/>
            <p:cNvSpPr>
              <a:spLocks noChangeArrowheads="1"/>
            </p:cNvSpPr>
            <p:nvPr/>
          </p:nvSpPr>
          <p:spPr bwMode="auto">
            <a:xfrm>
              <a:off x="7661049"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6" name="Rectangle 124"/>
            <p:cNvSpPr>
              <a:spLocks noChangeArrowheads="1"/>
            </p:cNvSpPr>
            <p:nvPr/>
          </p:nvSpPr>
          <p:spPr bwMode="auto">
            <a:xfrm>
              <a:off x="7759686"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87" name="Rectangle 125"/>
            <p:cNvSpPr>
              <a:spLocks noChangeArrowheads="1"/>
            </p:cNvSpPr>
            <p:nvPr/>
          </p:nvSpPr>
          <p:spPr bwMode="auto">
            <a:xfrm>
              <a:off x="7858324" y="6770021"/>
              <a:ext cx="54016" cy="113599"/>
            </a:xfrm>
            <a:prstGeom prst="rect">
              <a:avLst/>
            </a:prstGeom>
            <a:solidFill>
              <a:schemeClr val="accent6">
                <a:lumMod val="75000"/>
              </a:schemeClr>
            </a:solidFill>
            <a:ln>
              <a:noFill/>
            </a:ln>
            <a:extLst/>
          </p:spPr>
          <p:txBody>
            <a:bodyPr vert="horz" wrap="square" lIns="91415" tIns="45707" rIns="91415" bIns="45707" numCol="1" anchor="t" anchorCtr="0" compatLnSpc="1">
              <a:prstTxWarp prst="textNoShape">
                <a:avLst/>
              </a:prstTxWarp>
            </a:bodyPr>
            <a:lstStyle/>
            <a:p>
              <a:pPr marL="0" marR="0" lvl="0" indent="0" defTabSz="93247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121" name="Group 120"/>
          <p:cNvGrpSpPr/>
          <p:nvPr/>
        </p:nvGrpSpPr>
        <p:grpSpPr>
          <a:xfrm>
            <a:off x="1265237" y="5279529"/>
            <a:ext cx="680965" cy="680965"/>
            <a:chOff x="2287588" y="3095625"/>
            <a:chExt cx="333375" cy="333375"/>
          </a:xfrm>
        </p:grpSpPr>
        <p:sp>
          <p:nvSpPr>
            <p:cNvPr id="122" name="Rectangle 121"/>
            <p:cNvSpPr/>
            <p:nvPr/>
          </p:nvSpPr>
          <p:spPr bwMode="auto">
            <a:xfrm rot="2658552">
              <a:off x="2345053" y="3153300"/>
              <a:ext cx="221397" cy="21410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endParaRPr>
            </a:p>
          </p:txBody>
        </p:sp>
        <p:sp>
          <p:nvSpPr>
            <p:cNvPr id="123" name="Freeform 76"/>
            <p:cNvSpPr>
              <a:spLocks noEditPoints="1"/>
            </p:cNvSpPr>
            <p:nvPr/>
          </p:nvSpPr>
          <p:spPr bwMode="auto">
            <a:xfrm>
              <a:off x="2287588" y="3095625"/>
              <a:ext cx="333375" cy="333375"/>
            </a:xfrm>
            <a:custGeom>
              <a:avLst/>
              <a:gdLst>
                <a:gd name="T0" fmla="*/ 803 w 826"/>
                <a:gd name="T1" fmla="*/ 360 h 825"/>
                <a:gd name="T2" fmla="*/ 467 w 826"/>
                <a:gd name="T3" fmla="*/ 24 h 825"/>
                <a:gd name="T4" fmla="*/ 413 w 826"/>
                <a:gd name="T5" fmla="*/ 0 h 825"/>
                <a:gd name="T6" fmla="*/ 358 w 826"/>
                <a:gd name="T7" fmla="*/ 24 h 825"/>
                <a:gd name="T8" fmla="*/ 24 w 826"/>
                <a:gd name="T9" fmla="*/ 358 h 825"/>
                <a:gd name="T10" fmla="*/ 0 w 826"/>
                <a:gd name="T11" fmla="*/ 413 h 825"/>
                <a:gd name="T12" fmla="*/ 24 w 826"/>
                <a:gd name="T13" fmla="*/ 467 h 825"/>
                <a:gd name="T14" fmla="*/ 358 w 826"/>
                <a:gd name="T15" fmla="*/ 802 h 825"/>
                <a:gd name="T16" fmla="*/ 413 w 826"/>
                <a:gd name="T17" fmla="*/ 825 h 825"/>
                <a:gd name="T18" fmla="*/ 467 w 826"/>
                <a:gd name="T19" fmla="*/ 802 h 825"/>
                <a:gd name="T20" fmla="*/ 803 w 826"/>
                <a:gd name="T21" fmla="*/ 469 h 825"/>
                <a:gd name="T22" fmla="*/ 826 w 826"/>
                <a:gd name="T23" fmla="*/ 414 h 825"/>
                <a:gd name="T24" fmla="*/ 803 w 826"/>
                <a:gd name="T25" fmla="*/ 360 h 825"/>
                <a:gd name="T26" fmla="*/ 413 w 826"/>
                <a:gd name="T27" fmla="*/ 73 h 825"/>
                <a:gd name="T28" fmla="*/ 521 w 826"/>
                <a:gd name="T29" fmla="*/ 182 h 825"/>
                <a:gd name="T30" fmla="*/ 446 w 826"/>
                <a:gd name="T31" fmla="*/ 182 h 825"/>
                <a:gd name="T32" fmla="*/ 446 w 826"/>
                <a:gd name="T33" fmla="*/ 340 h 825"/>
                <a:gd name="T34" fmla="*/ 381 w 826"/>
                <a:gd name="T35" fmla="*/ 340 h 825"/>
                <a:gd name="T36" fmla="*/ 381 w 826"/>
                <a:gd name="T37" fmla="*/ 182 h 825"/>
                <a:gd name="T38" fmla="*/ 304 w 826"/>
                <a:gd name="T39" fmla="*/ 182 h 825"/>
                <a:gd name="T40" fmla="*/ 413 w 826"/>
                <a:gd name="T41" fmla="*/ 73 h 825"/>
                <a:gd name="T42" fmla="*/ 106 w 826"/>
                <a:gd name="T43" fmla="*/ 446 h 825"/>
                <a:gd name="T44" fmla="*/ 106 w 826"/>
                <a:gd name="T45" fmla="*/ 380 h 825"/>
                <a:gd name="T46" fmla="*/ 254 w 826"/>
                <a:gd name="T47" fmla="*/ 380 h 825"/>
                <a:gd name="T48" fmla="*/ 254 w 826"/>
                <a:gd name="T49" fmla="*/ 304 h 825"/>
                <a:gd name="T50" fmla="*/ 363 w 826"/>
                <a:gd name="T51" fmla="*/ 413 h 825"/>
                <a:gd name="T52" fmla="*/ 254 w 826"/>
                <a:gd name="T53" fmla="*/ 521 h 825"/>
                <a:gd name="T54" fmla="*/ 254 w 826"/>
                <a:gd name="T55" fmla="*/ 446 h 825"/>
                <a:gd name="T56" fmla="*/ 106 w 826"/>
                <a:gd name="T57" fmla="*/ 446 h 825"/>
                <a:gd name="T58" fmla="*/ 413 w 826"/>
                <a:gd name="T59" fmla="*/ 752 h 825"/>
                <a:gd name="T60" fmla="*/ 304 w 826"/>
                <a:gd name="T61" fmla="*/ 643 h 825"/>
                <a:gd name="T62" fmla="*/ 380 w 826"/>
                <a:gd name="T63" fmla="*/ 643 h 825"/>
                <a:gd name="T64" fmla="*/ 380 w 826"/>
                <a:gd name="T65" fmla="*/ 488 h 825"/>
                <a:gd name="T66" fmla="*/ 444 w 826"/>
                <a:gd name="T67" fmla="*/ 488 h 825"/>
                <a:gd name="T68" fmla="*/ 444 w 826"/>
                <a:gd name="T69" fmla="*/ 643 h 825"/>
                <a:gd name="T70" fmla="*/ 521 w 826"/>
                <a:gd name="T71" fmla="*/ 643 h 825"/>
                <a:gd name="T72" fmla="*/ 413 w 826"/>
                <a:gd name="T73" fmla="*/ 752 h 825"/>
                <a:gd name="T74" fmla="*/ 719 w 826"/>
                <a:gd name="T75" fmla="*/ 446 h 825"/>
                <a:gd name="T76" fmla="*/ 572 w 826"/>
                <a:gd name="T77" fmla="*/ 446 h 825"/>
                <a:gd name="T78" fmla="*/ 572 w 826"/>
                <a:gd name="T79" fmla="*/ 521 h 825"/>
                <a:gd name="T80" fmla="*/ 464 w 826"/>
                <a:gd name="T81" fmla="*/ 413 h 825"/>
                <a:gd name="T82" fmla="*/ 572 w 826"/>
                <a:gd name="T83" fmla="*/ 304 h 825"/>
                <a:gd name="T84" fmla="*/ 572 w 826"/>
                <a:gd name="T85" fmla="*/ 380 h 825"/>
                <a:gd name="T86" fmla="*/ 719 w 826"/>
                <a:gd name="T87" fmla="*/ 380 h 825"/>
                <a:gd name="T88" fmla="*/ 719 w 826"/>
                <a:gd name="T89" fmla="*/ 44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6" h="825">
                  <a:moveTo>
                    <a:pt x="803" y="360"/>
                  </a:moveTo>
                  <a:lnTo>
                    <a:pt x="467" y="24"/>
                  </a:lnTo>
                  <a:cubicBezTo>
                    <a:pt x="452" y="9"/>
                    <a:pt x="432" y="0"/>
                    <a:pt x="413" y="0"/>
                  </a:cubicBezTo>
                  <a:cubicBezTo>
                    <a:pt x="393" y="0"/>
                    <a:pt x="373" y="9"/>
                    <a:pt x="358" y="24"/>
                  </a:cubicBezTo>
                  <a:lnTo>
                    <a:pt x="24" y="358"/>
                  </a:lnTo>
                  <a:cubicBezTo>
                    <a:pt x="9" y="373"/>
                    <a:pt x="0" y="393"/>
                    <a:pt x="0" y="413"/>
                  </a:cubicBezTo>
                  <a:cubicBezTo>
                    <a:pt x="0" y="432"/>
                    <a:pt x="9" y="452"/>
                    <a:pt x="24" y="467"/>
                  </a:cubicBezTo>
                  <a:lnTo>
                    <a:pt x="358" y="802"/>
                  </a:lnTo>
                  <a:cubicBezTo>
                    <a:pt x="373" y="816"/>
                    <a:pt x="393" y="825"/>
                    <a:pt x="413" y="825"/>
                  </a:cubicBezTo>
                  <a:cubicBezTo>
                    <a:pt x="432" y="825"/>
                    <a:pt x="452" y="816"/>
                    <a:pt x="467" y="802"/>
                  </a:cubicBezTo>
                  <a:lnTo>
                    <a:pt x="803" y="469"/>
                  </a:lnTo>
                  <a:cubicBezTo>
                    <a:pt x="818" y="454"/>
                    <a:pt x="826" y="434"/>
                    <a:pt x="826" y="414"/>
                  </a:cubicBezTo>
                  <a:cubicBezTo>
                    <a:pt x="826" y="393"/>
                    <a:pt x="818" y="375"/>
                    <a:pt x="803" y="360"/>
                  </a:cubicBezTo>
                  <a:close/>
                  <a:moveTo>
                    <a:pt x="413" y="73"/>
                  </a:moveTo>
                  <a:lnTo>
                    <a:pt x="521" y="182"/>
                  </a:lnTo>
                  <a:lnTo>
                    <a:pt x="446" y="182"/>
                  </a:lnTo>
                  <a:lnTo>
                    <a:pt x="446" y="340"/>
                  </a:lnTo>
                  <a:lnTo>
                    <a:pt x="381" y="340"/>
                  </a:lnTo>
                  <a:lnTo>
                    <a:pt x="381" y="182"/>
                  </a:lnTo>
                  <a:lnTo>
                    <a:pt x="304" y="182"/>
                  </a:lnTo>
                  <a:lnTo>
                    <a:pt x="413" y="73"/>
                  </a:lnTo>
                  <a:close/>
                  <a:moveTo>
                    <a:pt x="106" y="446"/>
                  </a:moveTo>
                  <a:lnTo>
                    <a:pt x="106" y="380"/>
                  </a:lnTo>
                  <a:lnTo>
                    <a:pt x="254" y="380"/>
                  </a:lnTo>
                  <a:lnTo>
                    <a:pt x="254" y="304"/>
                  </a:lnTo>
                  <a:lnTo>
                    <a:pt x="363" y="413"/>
                  </a:lnTo>
                  <a:lnTo>
                    <a:pt x="254" y="521"/>
                  </a:lnTo>
                  <a:lnTo>
                    <a:pt x="254" y="446"/>
                  </a:lnTo>
                  <a:lnTo>
                    <a:pt x="106" y="446"/>
                  </a:lnTo>
                  <a:close/>
                  <a:moveTo>
                    <a:pt x="413" y="752"/>
                  </a:moveTo>
                  <a:lnTo>
                    <a:pt x="304" y="643"/>
                  </a:lnTo>
                  <a:lnTo>
                    <a:pt x="380" y="643"/>
                  </a:lnTo>
                  <a:lnTo>
                    <a:pt x="380" y="488"/>
                  </a:lnTo>
                  <a:lnTo>
                    <a:pt x="444" y="488"/>
                  </a:lnTo>
                  <a:lnTo>
                    <a:pt x="444" y="643"/>
                  </a:lnTo>
                  <a:lnTo>
                    <a:pt x="521" y="643"/>
                  </a:lnTo>
                  <a:lnTo>
                    <a:pt x="413" y="752"/>
                  </a:lnTo>
                  <a:close/>
                  <a:moveTo>
                    <a:pt x="719" y="446"/>
                  </a:moveTo>
                  <a:lnTo>
                    <a:pt x="572" y="446"/>
                  </a:lnTo>
                  <a:lnTo>
                    <a:pt x="572" y="521"/>
                  </a:lnTo>
                  <a:lnTo>
                    <a:pt x="464" y="413"/>
                  </a:lnTo>
                  <a:lnTo>
                    <a:pt x="572" y="304"/>
                  </a:lnTo>
                  <a:lnTo>
                    <a:pt x="572" y="380"/>
                  </a:lnTo>
                  <a:lnTo>
                    <a:pt x="719" y="380"/>
                  </a:lnTo>
                  <a:lnTo>
                    <a:pt x="719" y="446"/>
                  </a:lnTo>
                  <a:close/>
                </a:path>
              </a:pathLst>
            </a:custGeom>
            <a:solidFill>
              <a:schemeClr val="tx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cxnSp>
        <p:nvCxnSpPr>
          <p:cNvPr id="388" name="Straight Arrow Connector 48"/>
          <p:cNvCxnSpPr>
            <a:endCxn id="114" idx="2"/>
          </p:cNvCxnSpPr>
          <p:nvPr/>
        </p:nvCxnSpPr>
        <p:spPr>
          <a:xfrm flipV="1">
            <a:off x="1593957" y="4490987"/>
            <a:ext cx="1223613" cy="749656"/>
          </a:xfrm>
          <a:prstGeom prst="bentConnector3">
            <a:avLst>
              <a:gd name="adj1" fmla="val 460"/>
            </a:avLst>
          </a:prstGeom>
          <a:ln w="25400">
            <a:solidFill>
              <a:schemeClr val="accent5"/>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89" name="Straight Arrow Connector 48"/>
          <p:cNvCxnSpPr/>
          <p:nvPr/>
        </p:nvCxnSpPr>
        <p:spPr>
          <a:xfrm>
            <a:off x="2004449" y="3506706"/>
            <a:ext cx="708588" cy="9162"/>
          </a:xfrm>
          <a:prstGeom prst="straightConnector1">
            <a:avLst/>
          </a:prstGeom>
          <a:ln w="25400">
            <a:solidFill>
              <a:schemeClr val="accent5"/>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 name="Elbow Connector 3"/>
          <p:cNvCxnSpPr/>
          <p:nvPr/>
        </p:nvCxnSpPr>
        <p:spPr>
          <a:xfrm flipV="1">
            <a:off x="7982644" y="4575651"/>
            <a:ext cx="1333565" cy="1189298"/>
          </a:xfrm>
          <a:prstGeom prst="bentConnector3">
            <a:avLst>
              <a:gd name="adj1" fmla="val 50000"/>
            </a:avLst>
          </a:prstGeom>
          <a:ln w="38100">
            <a:headEnd type="triangle" w="lg" len="med"/>
            <a:tailEnd type="triangle" w="lg" len="med"/>
          </a:ln>
        </p:spPr>
        <p:style>
          <a:lnRef idx="1">
            <a:schemeClr val="accent6"/>
          </a:lnRef>
          <a:fillRef idx="0">
            <a:schemeClr val="accent6"/>
          </a:fillRef>
          <a:effectRef idx="0">
            <a:schemeClr val="accent6"/>
          </a:effectRef>
          <a:fontRef idx="minor">
            <a:schemeClr val="tx1"/>
          </a:fontRef>
        </p:style>
      </p:cxnSp>
      <p:cxnSp>
        <p:nvCxnSpPr>
          <p:cNvPr id="390" name="Elbow Connector 389"/>
          <p:cNvCxnSpPr>
            <a:stCxn id="135" idx="5"/>
          </p:cNvCxnSpPr>
          <p:nvPr/>
        </p:nvCxnSpPr>
        <p:spPr>
          <a:xfrm>
            <a:off x="7982644" y="5720942"/>
            <a:ext cx="1398692" cy="609866"/>
          </a:xfrm>
          <a:prstGeom prst="bentConnector3">
            <a:avLst>
              <a:gd name="adj1" fmla="val 50000"/>
            </a:avLst>
          </a:prstGeom>
          <a:ln w="38100">
            <a:headEnd type="triangle" w="lg" len="med"/>
            <a:tailEnd type="triangle" w="lg" len="med"/>
          </a:ln>
        </p:spPr>
        <p:style>
          <a:lnRef idx="1">
            <a:schemeClr val="accent6"/>
          </a:lnRef>
          <a:fillRef idx="0">
            <a:schemeClr val="accent6"/>
          </a:fillRef>
          <a:effectRef idx="0">
            <a:schemeClr val="accent6"/>
          </a:effectRef>
          <a:fontRef idx="minor">
            <a:schemeClr val="tx1"/>
          </a:fontRef>
        </p:style>
      </p:cxnSp>
      <p:cxnSp>
        <p:nvCxnSpPr>
          <p:cNvPr id="391" name="Elbow Connector 390"/>
          <p:cNvCxnSpPr>
            <a:stCxn id="135" idx="5"/>
            <a:endCxn id="162" idx="5"/>
          </p:cNvCxnSpPr>
          <p:nvPr/>
        </p:nvCxnSpPr>
        <p:spPr>
          <a:xfrm flipV="1">
            <a:off x="7982644" y="3026804"/>
            <a:ext cx="1086050" cy="2694138"/>
          </a:xfrm>
          <a:prstGeom prst="bentConnector3">
            <a:avLst>
              <a:gd name="adj1" fmla="val 62661"/>
            </a:avLst>
          </a:prstGeom>
          <a:ln w="38100">
            <a:headEnd type="triangle" w="lg" len="med"/>
            <a:tailEnd type="triangle" w="lg" len="med"/>
          </a:ln>
        </p:spPr>
        <p:style>
          <a:lnRef idx="1">
            <a:schemeClr val="accent6"/>
          </a:lnRef>
          <a:fillRef idx="0">
            <a:schemeClr val="accent6"/>
          </a:fillRef>
          <a:effectRef idx="0">
            <a:schemeClr val="accent6"/>
          </a:effectRef>
          <a:fontRef idx="minor">
            <a:schemeClr val="tx1"/>
          </a:fontRef>
        </p:style>
      </p:cxnSp>
      <p:grpSp>
        <p:nvGrpSpPr>
          <p:cNvPr id="9" name="Group 8"/>
          <p:cNvGrpSpPr/>
          <p:nvPr/>
        </p:nvGrpSpPr>
        <p:grpSpPr>
          <a:xfrm>
            <a:off x="9409176" y="5249862"/>
            <a:ext cx="2620319" cy="1510816"/>
            <a:chOff x="9409176" y="5249862"/>
            <a:chExt cx="2620319" cy="1510816"/>
          </a:xfrm>
        </p:grpSpPr>
        <p:grpSp>
          <p:nvGrpSpPr>
            <p:cNvPr id="176" name="Group 175"/>
            <p:cNvGrpSpPr/>
            <p:nvPr/>
          </p:nvGrpSpPr>
          <p:grpSpPr>
            <a:xfrm>
              <a:off x="9409176" y="5249862"/>
              <a:ext cx="2620319" cy="1510816"/>
              <a:chOff x="4248046" y="490888"/>
              <a:chExt cx="8361830" cy="4821237"/>
            </a:xfrm>
          </p:grpSpPr>
          <p:sp>
            <p:nvSpPr>
              <p:cNvPr id="177" name="Freeform 5"/>
              <p:cNvSpPr>
                <a:spLocks/>
              </p:cNvSpPr>
              <p:nvPr/>
            </p:nvSpPr>
            <p:spPr bwMode="auto">
              <a:xfrm>
                <a:off x="4248046" y="490888"/>
                <a:ext cx="8361830" cy="4789139"/>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rgbClr val="EEEEE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9" name="Freeform 5"/>
              <p:cNvSpPr>
                <a:spLocks/>
              </p:cNvSpPr>
              <p:nvPr/>
            </p:nvSpPr>
            <p:spPr bwMode="auto">
              <a:xfrm>
                <a:off x="4446872" y="755858"/>
                <a:ext cx="8070516" cy="454850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1" name="Freeform 5"/>
              <p:cNvSpPr>
                <a:spLocks/>
              </p:cNvSpPr>
              <p:nvPr/>
            </p:nvSpPr>
            <p:spPr bwMode="auto">
              <a:xfrm>
                <a:off x="4803005" y="736609"/>
                <a:ext cx="7286665" cy="4575516"/>
              </a:xfrm>
              <a:custGeom>
                <a:avLst/>
                <a:gdLst>
                  <a:gd name="T0" fmla="*/ 187 w 224"/>
                  <a:gd name="T1" fmla="*/ 53 h 127"/>
                  <a:gd name="T2" fmla="*/ 184 w 224"/>
                  <a:gd name="T3" fmla="*/ 54 h 127"/>
                  <a:gd name="T4" fmla="*/ 187 w 224"/>
                  <a:gd name="T5" fmla="*/ 37 h 127"/>
                  <a:gd name="T6" fmla="*/ 151 w 224"/>
                  <a:gd name="T7" fmla="*/ 0 h 127"/>
                  <a:gd name="T8" fmla="*/ 114 w 224"/>
                  <a:gd name="T9" fmla="*/ 33 h 127"/>
                  <a:gd name="T10" fmla="*/ 87 w 224"/>
                  <a:gd name="T11" fmla="*/ 21 h 127"/>
                  <a:gd name="T12" fmla="*/ 50 w 224"/>
                  <a:gd name="T13" fmla="*/ 56 h 127"/>
                  <a:gd name="T14" fmla="*/ 37 w 224"/>
                  <a:gd name="T15" fmla="*/ 53 h 127"/>
                  <a:gd name="T16" fmla="*/ 0 w 224"/>
                  <a:gd name="T17" fmla="*/ 90 h 127"/>
                  <a:gd name="T18" fmla="*/ 37 w 224"/>
                  <a:gd name="T19" fmla="*/ 127 h 127"/>
                  <a:gd name="T20" fmla="*/ 187 w 224"/>
                  <a:gd name="T21" fmla="*/ 127 h 127"/>
                  <a:gd name="T22" fmla="*/ 224 w 224"/>
                  <a:gd name="T23" fmla="*/ 90 h 127"/>
                  <a:gd name="T24" fmla="*/ 187 w 224"/>
                  <a:gd name="T25" fmla="*/ 5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7">
                    <a:moveTo>
                      <a:pt x="187" y="53"/>
                    </a:moveTo>
                    <a:cubicBezTo>
                      <a:pt x="186" y="53"/>
                      <a:pt x="185" y="53"/>
                      <a:pt x="184" y="54"/>
                    </a:cubicBezTo>
                    <a:cubicBezTo>
                      <a:pt x="186" y="49"/>
                      <a:pt x="187" y="43"/>
                      <a:pt x="187" y="37"/>
                    </a:cubicBezTo>
                    <a:cubicBezTo>
                      <a:pt x="187" y="17"/>
                      <a:pt x="171" y="0"/>
                      <a:pt x="151" y="0"/>
                    </a:cubicBezTo>
                    <a:cubicBezTo>
                      <a:pt x="132" y="0"/>
                      <a:pt x="116" y="15"/>
                      <a:pt x="114" y="33"/>
                    </a:cubicBezTo>
                    <a:cubicBezTo>
                      <a:pt x="107" y="25"/>
                      <a:pt x="98" y="21"/>
                      <a:pt x="87" y="21"/>
                    </a:cubicBezTo>
                    <a:cubicBezTo>
                      <a:pt x="67" y="21"/>
                      <a:pt x="51" y="36"/>
                      <a:pt x="50" y="56"/>
                    </a:cubicBezTo>
                    <a:cubicBezTo>
                      <a:pt x="46" y="54"/>
                      <a:pt x="42" y="53"/>
                      <a:pt x="37" y="53"/>
                    </a:cubicBezTo>
                    <a:cubicBezTo>
                      <a:pt x="17" y="53"/>
                      <a:pt x="0" y="70"/>
                      <a:pt x="0" y="90"/>
                    </a:cubicBezTo>
                    <a:cubicBezTo>
                      <a:pt x="0" y="110"/>
                      <a:pt x="17" y="127"/>
                      <a:pt x="37" y="127"/>
                    </a:cubicBezTo>
                    <a:cubicBezTo>
                      <a:pt x="187" y="127"/>
                      <a:pt x="187" y="127"/>
                      <a:pt x="187" y="127"/>
                    </a:cubicBezTo>
                    <a:cubicBezTo>
                      <a:pt x="208" y="127"/>
                      <a:pt x="224" y="110"/>
                      <a:pt x="224" y="90"/>
                    </a:cubicBezTo>
                    <a:cubicBezTo>
                      <a:pt x="224" y="70"/>
                      <a:pt x="208" y="53"/>
                      <a:pt x="187"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pic>
          <p:nvPicPr>
            <p:cNvPr id="139" name="Picture 13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256837" y="5686337"/>
              <a:ext cx="477518" cy="479210"/>
            </a:xfrm>
            <a:prstGeom prst="rect">
              <a:avLst/>
            </a:prstGeom>
          </p:spPr>
        </p:pic>
        <p:pic>
          <p:nvPicPr>
            <p:cNvPr id="140" name="Picture 13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746516" y="6242583"/>
              <a:ext cx="380163" cy="381510"/>
            </a:xfrm>
            <a:prstGeom prst="rect">
              <a:avLst/>
            </a:prstGeom>
          </p:spPr>
        </p:pic>
        <p:pic>
          <p:nvPicPr>
            <p:cNvPr id="141" name="Picture 14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491859" y="6232670"/>
              <a:ext cx="400532" cy="401951"/>
            </a:xfrm>
            <a:prstGeom prst="rect">
              <a:avLst/>
            </a:prstGeom>
          </p:spPr>
        </p:pic>
        <p:pic>
          <p:nvPicPr>
            <p:cNvPr id="142" name="Picture 14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1247292" y="6251022"/>
              <a:ext cx="371755" cy="373072"/>
            </a:xfrm>
            <a:prstGeom prst="rect">
              <a:avLst/>
            </a:prstGeom>
          </p:spPr>
        </p:pic>
        <p:pic>
          <p:nvPicPr>
            <p:cNvPr id="392" name="Picture 39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34974" y="5751721"/>
              <a:ext cx="388663" cy="385224"/>
            </a:xfrm>
            <a:prstGeom prst="rect">
              <a:avLst/>
            </a:prstGeom>
          </p:spPr>
        </p:pic>
      </p:grpSp>
    </p:spTree>
    <p:extLst>
      <p:ext uri="{BB962C8B-B14F-4D97-AF65-F5344CB8AC3E}">
        <p14:creationId xmlns:p14="http://schemas.microsoft.com/office/powerpoint/2010/main" val="2897093079"/>
      </p:ext>
    </p:extLst>
  </p:cSld>
  <p:clrMapOvr>
    <a:masterClrMapping/>
  </p:clrMapOvr>
  <p:transition>
    <p:fade/>
  </p:transition>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63611EB3-9A97-4D4F-B762-41E80201E286}"/>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010D9A64-1D32-41D6-8220-BE29D3027D94}"/>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792B4888-C2F9-45FC-AD5D-E824DE8783D2}"/>
    </a:ext>
  </a:extLst>
</a:theme>
</file>

<file path=ppt/theme/theme4.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5.xml><?xml version="1.0" encoding="utf-8"?>
<a:theme xmlns:a="http://schemas.openxmlformats.org/drawingml/2006/main" name="1_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D0C2E7D0-5C17-430B-90AA-64EE87CAC54C}"/>
    </a:ext>
  </a:extLst>
</a:theme>
</file>

<file path=ppt/theme/theme6.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7.xml><?xml version="1.0" encoding="utf-8"?>
<a:theme xmlns:a="http://schemas.openxmlformats.org/drawingml/2006/main" name="4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7645BF26-5E45-428D-8A8C-D391F4476141}"/>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Yu-Shun Wang</External_x0020_Speaker>
    <m6878b9dd7994da4ba144f95347d99c6 xmlns="01c77077-aee4-4b5f-bd4e-9cd40a6fff29">
      <Terms xmlns="http://schemas.microsoft.com/office/infopath/2007/PartnerControls"/>
    </m6878b9dd7994da4ba144f95347d99c6>
    <Presentation_x0020_Date xmlns="01c77077-aee4-4b5f-bd4e-9cd40a6fff29">2016-09-30T04:00:00+00:00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BRK3239</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purl.org/dc/dcmitype/"/>
    <ds:schemaRef ds:uri="http://purl.org/dc/terms/"/>
    <ds:schemaRef ds:uri="http://schemas.openxmlformats.org/package/2006/metadata/core-properties"/>
    <ds:schemaRef ds:uri="http://schemas.microsoft.com/office/2006/documentManagement/types"/>
    <ds:schemaRef ds:uri="http://purl.org/dc/elements/1.1/"/>
    <ds:schemaRef ds:uri="8ff673fc-3231-4e3a-893b-6d7f7cd32766"/>
    <ds:schemaRef ds:uri="230e9df3-be65-4c73-a93b-d1236ebd677e"/>
    <ds:schemaRef ds:uri="01c77077-aee4-4b5f-bd4e-9cd40a6fff29"/>
    <ds:schemaRef ds:uri="http://schemas.microsoft.com/office/infopath/2007/PartnerControls"/>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2</TotalTime>
  <Words>3904</Words>
  <Application>Microsoft Office PowerPoint</Application>
  <PresentationFormat>Custom</PresentationFormat>
  <Paragraphs>957</Paragraphs>
  <Slides>55</Slides>
  <Notes>38</Notes>
  <HiddenSlides>0</HiddenSlides>
  <MMClips>0</MMClips>
  <ScaleCrop>false</ScaleCrop>
  <HeadingPairs>
    <vt:vector size="6" baseType="variant">
      <vt:variant>
        <vt:lpstr>Fonts Used</vt:lpstr>
      </vt:variant>
      <vt:variant>
        <vt:i4>12</vt:i4>
      </vt:variant>
      <vt:variant>
        <vt:lpstr>Theme</vt:lpstr>
      </vt:variant>
      <vt:variant>
        <vt:i4>7</vt:i4>
      </vt:variant>
      <vt:variant>
        <vt:lpstr>Slide Titles</vt:lpstr>
      </vt:variant>
      <vt:variant>
        <vt:i4>55</vt:i4>
      </vt:variant>
    </vt:vector>
  </HeadingPairs>
  <TitlesOfParts>
    <vt:vector size="74" baseType="lpstr">
      <vt:lpstr>MS PGothic</vt:lpstr>
      <vt:lpstr>Arial</vt:lpstr>
      <vt:lpstr>Arial Black</vt:lpstr>
      <vt:lpstr>Calibri</vt:lpstr>
      <vt:lpstr>Consolas</vt:lpstr>
      <vt:lpstr>MS Mincho</vt:lpstr>
      <vt:lpstr>Segoe Pro Display</vt:lpstr>
      <vt:lpstr>Segoe UI</vt:lpstr>
      <vt:lpstr>Segoe UI Light</vt:lpstr>
      <vt:lpstr>Segoe UI Semibold</vt:lpstr>
      <vt:lpstr>Segoe UI Semilight</vt:lpstr>
      <vt:lpstr>Wingdings</vt:lpstr>
      <vt:lpstr>5-50002_Ignite_Breakout_Template</vt:lpstr>
      <vt:lpstr>6-30537_Envision 2016 Concurrent Template_Dark</vt:lpstr>
      <vt:lpstr>1_5-50002_Ignite_Breakout_Template</vt:lpstr>
      <vt:lpstr>2_5-50002_Ignite_Breakout_Template</vt:lpstr>
      <vt:lpstr>1_6-30537_Envision 2016 Concurrent Template_Dark</vt:lpstr>
      <vt:lpstr>3_5-50002_Ignite_Breakout_Template</vt:lpstr>
      <vt:lpstr>4_5-50002_Ignite_Breakout_Template</vt:lpstr>
      <vt:lpstr>Secure highly connected hybrid networks using Azure Networking</vt:lpstr>
      <vt:lpstr>Agenda</vt:lpstr>
      <vt:lpstr>Overview</vt:lpstr>
      <vt:lpstr>PowerPoint Presentation</vt:lpstr>
      <vt:lpstr>Hybrid Cloud is …</vt:lpstr>
      <vt:lpstr>The big (network) picture</vt:lpstr>
      <vt:lpstr>Connectivity Options to Azure</vt:lpstr>
      <vt:lpstr>Connectivity Options within Azure</vt:lpstr>
      <vt:lpstr>Cross premises connectivity overview</vt:lpstr>
      <vt:lpstr>Azure VPN</vt:lpstr>
      <vt:lpstr>Outline</vt:lpstr>
      <vt:lpstr>S2S VPN Taxonomy</vt:lpstr>
      <vt:lpstr>Secure VPN transit</vt:lpstr>
      <vt:lpstr>Path diversity for on premises networks</vt:lpstr>
      <vt:lpstr>Dual Redundancy with Active-Active gateways</vt:lpstr>
      <vt:lpstr>Demo</vt:lpstr>
      <vt:lpstr>Demo Topology</vt:lpstr>
      <vt:lpstr>VNet Peering Generally Available</vt:lpstr>
      <vt:lpstr>Hub-and-Spoke with VNet Peering </vt:lpstr>
      <vt:lpstr>Sandwich DMZ in Azure</vt:lpstr>
      <vt:lpstr>DMZ Hub VNet with Peering</vt:lpstr>
      <vt:lpstr>Securing Internet-Bound Traffic</vt:lpstr>
      <vt:lpstr>Migrate ASM Resources to ARM</vt:lpstr>
      <vt:lpstr>Network Virtual Appliances</vt:lpstr>
      <vt:lpstr>Azure Load Balancer Hierarchy</vt:lpstr>
      <vt:lpstr>Application Gateway: Layer 7 ADC Features</vt:lpstr>
      <vt:lpstr>Web Application Firewall (WAF) - Preview</vt:lpstr>
      <vt:lpstr>Web Application Firewall (WAF) - preview</vt:lpstr>
      <vt:lpstr>Network Virtual Appliance Ecosystem</vt:lpstr>
      <vt:lpstr> VM-Series for Microsoft Azure      Jigar Shah   Sr. Product Manager</vt:lpstr>
      <vt:lpstr>The VM-Series Next-generation Security Platform</vt:lpstr>
      <vt:lpstr>The Common Thread in Data Loss Incidents</vt:lpstr>
      <vt:lpstr>Protect Internet facing deployments</vt:lpstr>
      <vt:lpstr>Scale Out – Azure Application Gateway</vt:lpstr>
      <vt:lpstr>Scale Out – Azure Load Balancer</vt:lpstr>
      <vt:lpstr>Deployment Use Cases</vt:lpstr>
      <vt:lpstr>ExpressRoute</vt:lpstr>
      <vt:lpstr>ExpressRoute</vt:lpstr>
      <vt:lpstr>ExpressRoute connectivity models</vt:lpstr>
      <vt:lpstr>PowerPoint Presentation</vt:lpstr>
      <vt:lpstr>ExpressRoute partners</vt:lpstr>
      <vt:lpstr>Since Last Ignite</vt:lpstr>
      <vt:lpstr>New @ Ignite</vt:lpstr>
      <vt:lpstr>Operational Insights- ExpressRoute  </vt:lpstr>
      <vt:lpstr>Guidance for Office 365 and CRM Online</vt:lpstr>
      <vt:lpstr>What does the guidance mean to you?</vt:lpstr>
      <vt:lpstr>Office 365 connectivity planning checklist</vt:lpstr>
      <vt:lpstr>Useful Links</vt:lpstr>
      <vt:lpstr>ExpressRoute</vt:lpstr>
      <vt:lpstr>Summary</vt:lpstr>
      <vt:lpstr>Secure, Private Cross-Premises Connectivity</vt:lpstr>
      <vt:lpstr>Free IT Pro resources To advance your career in cloud technology</vt:lpstr>
      <vt:lpstr>Free IT Pro resources To advance your career in cloud technology</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Secure highly connected hybrid networks using Azure Networking</dc:title>
  <dc:subject>&lt;Speech title here&gt;</dc:subject>
  <dc:creator>MS Events 0088</dc:creator>
  <cp:keywords>Microsoft 2016</cp:keywords>
  <dc:description>Template: Mitchell Derrey, Silverfox Productions_x000d_
Formatting: _x000d_
Audience Type:</dc:description>
  <cp:lastModifiedBy>MS Events 0081</cp:lastModifiedBy>
  <cp:revision>3</cp:revision>
  <dcterms:created xsi:type="dcterms:W3CDTF">2016-09-30T12:32:52Z</dcterms:created>
  <dcterms:modified xsi:type="dcterms:W3CDTF">2016-09-30T14:25:28Z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