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1" r:id="rId8"/>
  </p:sldMasterIdLst>
  <p:notesMasterIdLst>
    <p:notesMasterId r:id="rId52"/>
  </p:notesMasterIdLst>
  <p:handoutMasterIdLst>
    <p:handoutMasterId r:id="rId53"/>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2016 Template Light" id="{A073DAE3-B461-442F-A3D3-6642BD875E45}">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15" autoAdjust="0"/>
  </p:normalViewPr>
  <p:slideViewPr>
    <p:cSldViewPr>
      <p:cViewPr varScale="1">
        <p:scale>
          <a:sx n="104" d="100"/>
          <a:sy n="104" d="100"/>
        </p:scale>
        <p:origin x="606"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3:50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3:50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868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976D732-92A1-4639-A0E1-31571E261172}"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prstClr val="black"/>
              </a:solidFill>
              <a:effectLst/>
              <a:uLnTx/>
              <a:uFillTx/>
            </a:endParaRPr>
          </a:p>
        </p:txBody>
      </p:sp>
      <p:sp>
        <p:nvSpPr>
          <p:cNvPr id="17" name="Footer Placeholder 16"/>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5960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8BABA-CB4E-47D7-8069-5C01B9418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2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7454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8706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63238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500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73288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3440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6919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0681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4631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5487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9914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03038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63236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04078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002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77209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35719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4486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7864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976D732-92A1-4639-A0E1-31571E261172}"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prstClr val="black"/>
              </a:solidFill>
              <a:effectLst/>
              <a:uLnTx/>
              <a:uFillTx/>
            </a:endParaRPr>
          </a:p>
        </p:txBody>
      </p:sp>
      <p:sp>
        <p:nvSpPr>
          <p:cNvPr id="17" name="Footer Placeholder 16"/>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4689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9303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05709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TechReady 16</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ADCDF41-0CE5-418F-B755-91B126FE7D08}"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0690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9638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2015</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5724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976D732-92A1-4639-A0E1-31571E261172}"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3:50 PM</a:t>
            </a:fld>
            <a:endParaRPr kumimoji="0" lang="en-US" sz="1800" b="0" i="0" u="none" strike="noStrike" kern="0" cap="none" spc="0" normalizeH="0" baseline="0" noProof="0" dirty="0">
              <a:ln>
                <a:noFill/>
              </a:ln>
              <a:solidFill>
                <a:prstClr val="black"/>
              </a:solidFill>
              <a:effectLst/>
              <a:uLnTx/>
              <a:uFillTx/>
            </a:endParaRPr>
          </a:p>
        </p:txBody>
      </p:sp>
      <p:sp>
        <p:nvSpPr>
          <p:cNvPr id="17" name="Footer Placeholder 16"/>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9700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7036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C29D904-D274-4C38-B85A-7FDB03A2E5C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21911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122477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816048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186180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6175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2902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781033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5906280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924407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a:blip r:embed="rId2"/>
          <a:stretch>
            <a:fillRect/>
          </a:stretch>
        </p:blipFill>
        <p:spPr>
          <a:xfrm>
            <a:off x="-246500" y="1965644"/>
            <a:ext cx="7899548" cy="2148840"/>
          </a:xfrm>
          <a:prstGeom prst="rect">
            <a:avLst/>
          </a:prstGeom>
        </p:spPr>
      </p:pic>
      <p:sp>
        <p:nvSpPr>
          <p:cNvPr id="6" name="Rectangle 5"/>
          <p:cNvSpPr/>
          <p:nvPr/>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4138374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2245883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54467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415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56343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37561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2264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3390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27745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1615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134916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4174678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33953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505118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494095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306557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7846349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673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8070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69254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3237340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81483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ontent w/Photo on Left">
    <p:spTree>
      <p:nvGrpSpPr>
        <p:cNvPr id="1" name=""/>
        <p:cNvGrpSpPr/>
        <p:nvPr/>
      </p:nvGrpSpPr>
      <p:grpSpPr>
        <a:xfrm>
          <a:off x="0" y="0"/>
          <a:ext cx="0" cy="0"/>
          <a:chOff x="0" y="0"/>
          <a:chExt cx="0" cy="0"/>
        </a:xfrm>
      </p:grpSpPr>
      <p:sp>
        <p:nvSpPr>
          <p:cNvPr id="7" name="Rectangle 6"/>
          <p:cNvSpPr/>
          <p:nvPr userDrawn="1"/>
        </p:nvSpPr>
        <p:spPr bwMode="white">
          <a:xfrm>
            <a:off x="6088659" y="0"/>
            <a:ext cx="6347816" cy="69945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080" b="0" cap="none" baseline="0">
                <a:gradFill>
                  <a:gsLst>
                    <a:gs pos="100000">
                      <a:schemeClr val="bg2"/>
                    </a:gs>
                    <a:gs pos="0">
                      <a:schemeClr val="bg2"/>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a:t>Click to edit Master text styles.</a:t>
            </a:r>
          </a:p>
        </p:txBody>
      </p:sp>
      <p:sp>
        <p:nvSpPr>
          <p:cNvPr id="9" name="Content Placeholder 5"/>
          <p:cNvSpPr>
            <a:spLocks noGrp="1"/>
          </p:cNvSpPr>
          <p:nvPr>
            <p:ph sz="quarter" idx="13"/>
          </p:nvPr>
        </p:nvSpPr>
        <p:spPr>
          <a:xfrm>
            <a:off x="6344430"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a:t>Click to edit Master text styles</a:t>
            </a:r>
          </a:p>
        </p:txBody>
      </p:sp>
      <p:sp>
        <p:nvSpPr>
          <p:cNvPr id="4" name="Picture Placeholder 3"/>
          <p:cNvSpPr>
            <a:spLocks noGrp="1"/>
          </p:cNvSpPr>
          <p:nvPr>
            <p:ph type="pic" sz="quarter" idx="14" hasCustomPrompt="1"/>
          </p:nvPr>
        </p:nvSpPr>
        <p:spPr>
          <a:xfrm>
            <a:off x="1" y="3127931"/>
            <a:ext cx="6101615" cy="738664"/>
          </a:xfrm>
        </p:spPr>
        <p:txBody>
          <a:bodyPr lIns="182880" anchor="ctr"/>
          <a:lstStyle>
            <a:lvl1pPr marL="0" indent="0" algn="l">
              <a:buNone/>
              <a:defRPr/>
            </a:lvl1pPr>
          </a:lstStyle>
          <a:p>
            <a:r>
              <a:rPr lang="en-US" dirty="0"/>
              <a:t>Click to insert photo.</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2184" y="6198670"/>
            <a:ext cx="1591936" cy="746659"/>
          </a:xfrm>
          <a:prstGeom prst="rect">
            <a:avLst/>
          </a:prstGeom>
        </p:spPr>
      </p:pic>
      <p:pic>
        <p:nvPicPr>
          <p:cNvPr id="8" name="Picture 7"/>
          <p:cNvPicPr>
            <a:picLocks noChangeAspect="1"/>
          </p:cNvPicPr>
          <p:nvPr userDrawn="1"/>
        </p:nvPicPr>
        <p:blipFill>
          <a:blip r:embed="rId3"/>
          <a:stretch>
            <a:fillRect/>
          </a:stretch>
        </p:blipFill>
        <p:spPr>
          <a:xfrm>
            <a:off x="177363" y="6353420"/>
            <a:ext cx="1642431" cy="437158"/>
          </a:xfrm>
          <a:prstGeom prst="rect">
            <a:avLst/>
          </a:prstGeom>
        </p:spPr>
      </p:pic>
    </p:spTree>
    <p:extLst>
      <p:ext uri="{BB962C8B-B14F-4D97-AF65-F5344CB8AC3E}">
        <p14:creationId xmlns:p14="http://schemas.microsoft.com/office/powerpoint/2010/main" val="3668640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74481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9795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6892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66202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68611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41210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61379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353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1756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8217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90062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31119547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61517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275754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26585252"/>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628998000"/>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 id="2147484410" r:id="rId19"/>
    <p:sldLayoutId id="2147484411" r:id="rId20"/>
    <p:sldLayoutId id="2147484412" r:id="rId21"/>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5.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5.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5.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5.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5.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5.xml"/><Relationship Id="rId5" Type="http://schemas.openxmlformats.org/officeDocument/2006/relationships/image" Target="../media/image2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5.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5.x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5.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5.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5.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5.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5.x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5.xml"/><Relationship Id="rId5" Type="http://schemas.openxmlformats.org/officeDocument/2006/relationships/image" Target="../media/image25.emf"/><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69.xml"/><Relationship Id="rId6" Type="http://schemas.openxmlformats.org/officeDocument/2006/relationships/image" Target="../media/image29.emf"/><Relationship Id="rId5" Type="http://schemas.openxmlformats.org/officeDocument/2006/relationships/image" Target="../media/image21.png"/><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5.x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hyperlink" Target="mailto:davidesp@Microsoft.com" TargetMode="External"/><Relationship Id="rId2" Type="http://schemas.openxmlformats.org/officeDocument/2006/relationships/image" Target="../media/image33.png"/><Relationship Id="rId1" Type="http://schemas.openxmlformats.org/officeDocument/2006/relationships/slideLayout" Target="../slideLayouts/slideLayout85.xml"/><Relationship Id="rId5" Type="http://schemas.openxmlformats.org/officeDocument/2006/relationships/image" Target="../media/image34.png"/><Relationship Id="rId4" Type="http://schemas.openxmlformats.org/officeDocument/2006/relationships/hyperlink" Target="https://blogs.technet.microsoft.com/exchange/2016/07/26/exchange-on-premises-tap-program-accepting-nominations-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5.xml"/><Relationship Id="rId4" Type="http://schemas.openxmlformats.org/officeDocument/2006/relationships/hyperlink" Target="http://xkcd.com/173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fasttrack.microsoft.com/" TargetMode="External"/><Relationship Id="rId1" Type="http://schemas.openxmlformats.org/officeDocument/2006/relationships/slideLayout" Target="../slideLayouts/slideLayout10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techcommunity.microsoft.com/" TargetMode="External"/><Relationship Id="rId1" Type="http://schemas.openxmlformats.org/officeDocument/2006/relationships/slideLayout" Target="../slideLayouts/slideLayout102.xml"/></Relationships>
</file>

<file path=ppt/slides/_rels/slide4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0.xml"/><Relationship Id="rId1" Type="http://schemas.openxmlformats.org/officeDocument/2006/relationships/slideLayout" Target="../slideLayouts/slideLayout73.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hyperlink" Target="https://aka.ms/ignite.mobileapp"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9.xml"/><Relationship Id="rId5" Type="http://schemas.openxmlformats.org/officeDocument/2006/relationships/image" Target="../media/image1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Preferred Architecture Reality Show</a:t>
            </a:r>
          </a:p>
        </p:txBody>
      </p:sp>
      <p:sp>
        <p:nvSpPr>
          <p:cNvPr id="3" name="Subtitle 2"/>
          <p:cNvSpPr>
            <a:spLocks noGrp="1"/>
          </p:cNvSpPr>
          <p:nvPr>
            <p:ph type="body" sz="quarter" idx="12"/>
          </p:nvPr>
        </p:nvSpPr>
        <p:spPr>
          <a:xfrm>
            <a:off x="275544" y="3509753"/>
            <a:ext cx="4974563" cy="1828007"/>
          </a:xfrm>
        </p:spPr>
        <p:txBody>
          <a:bodyPr/>
          <a:lstStyle/>
          <a:p>
            <a:r>
              <a:rPr lang="en-US" dirty="0"/>
              <a:t>Ross Smith IV</a:t>
            </a:r>
          </a:p>
          <a:p>
            <a:r>
              <a:rPr lang="en-US" dirty="0"/>
              <a:t>Principal Program Manager</a:t>
            </a:r>
          </a:p>
          <a:p>
            <a:r>
              <a:rPr lang="en-US" dirty="0"/>
              <a:t>Microsoft</a:t>
            </a:r>
          </a:p>
        </p:txBody>
      </p:sp>
      <p:sp>
        <p:nvSpPr>
          <p:cNvPr id="4" name="Subtitle 2"/>
          <p:cNvSpPr txBox="1">
            <a:spLocks/>
          </p:cNvSpPr>
          <p:nvPr/>
        </p:nvSpPr>
        <p:spPr bwMode="white">
          <a:xfrm>
            <a:off x="5250106" y="3508430"/>
            <a:ext cx="5888724" cy="1828007"/>
          </a:xfrm>
          <a:prstGeom prst="rect">
            <a:avLst/>
          </a:prstGeom>
          <a:noFill/>
        </p:spPr>
        <p:txBody>
          <a:bodyPr vert="horz" wrap="square" lIns="149217" tIns="111912" rIns="149217" bIns="111912" rtlCol="0">
            <a:noAutofit/>
          </a:bodyPr>
          <a:lstStyle>
            <a:lvl1pPr marL="0" marR="0" indent="0" algn="l" defTabSz="914367" rtl="0" eaLnBrk="1" fontAlgn="auto" latinLnBrk="0" hangingPunct="1">
              <a:lnSpc>
                <a:spcPct val="90000"/>
              </a:lnSpc>
              <a:spcBef>
                <a:spcPts val="0"/>
              </a:spcBef>
              <a:spcAft>
                <a:spcPts val="0"/>
              </a:spcAft>
              <a:buClrTx/>
              <a:buSzPct val="90000"/>
              <a:buFont typeface="Arial" pitchFamily="34" charset="0"/>
              <a:buNone/>
              <a:tabLst/>
              <a:defRPr sz="3137" kern="1200" spc="0" baseline="0">
                <a:gradFill>
                  <a:gsLst>
                    <a:gs pos="91000">
                      <a:schemeClr val="tx1"/>
                    </a:gs>
                    <a:gs pos="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2563"/>
            <a:r>
              <a:rPr lang="en-US" sz="3199" dirty="0"/>
              <a:t>Mike Cooper</a:t>
            </a:r>
          </a:p>
          <a:p>
            <a:pPr defTabSz="932563"/>
            <a:r>
              <a:rPr lang="en-US" sz="3199" dirty="0"/>
              <a:t>Messaging Engineering Manager</a:t>
            </a:r>
          </a:p>
          <a:p>
            <a:pPr defTabSz="932563"/>
            <a:r>
              <a:rPr lang="en-US" sz="3199" dirty="0"/>
              <a:t>General Motors</a:t>
            </a:r>
          </a:p>
        </p:txBody>
      </p:sp>
      <p:sp>
        <p:nvSpPr>
          <p:cNvPr id="5" name="TextBox 4"/>
          <p:cNvSpPr txBox="1"/>
          <p:nvPr/>
        </p:nvSpPr>
        <p:spPr>
          <a:xfrm>
            <a:off x="10674066" y="302772"/>
            <a:ext cx="1717468" cy="583860"/>
          </a:xfrm>
          <a:prstGeom prst="rect">
            <a:avLst/>
          </a:prstGeom>
          <a:noFill/>
        </p:spPr>
        <p:txBody>
          <a:bodyPr wrap="square" lIns="186521" tIns="149217" rIns="186521" bIns="149217" rtlCol="0">
            <a:spAutoFit/>
          </a:bodyPr>
          <a:lstStyle/>
          <a:p>
            <a:pPr algn="r" defTabSz="932597">
              <a:lnSpc>
                <a:spcPct val="90000"/>
              </a:lnSpc>
              <a:spcAft>
                <a:spcPts val="612"/>
              </a:spcAft>
            </a:pPr>
            <a:r>
              <a:rPr lang="en-US" sz="2040" kern="0" dirty="0">
                <a:gradFill>
                  <a:gsLst>
                    <a:gs pos="2917">
                      <a:schemeClr val="tx1"/>
                    </a:gs>
                    <a:gs pos="30000">
                      <a:schemeClr val="tx1"/>
                    </a:gs>
                  </a:gsLst>
                  <a:lin ang="5400000" scaled="0"/>
                </a:gradFill>
              </a:rPr>
              <a:t>BRK3221</a:t>
            </a:r>
          </a:p>
        </p:txBody>
      </p:sp>
    </p:spTree>
    <p:extLst>
      <p:ext uri="{BB962C8B-B14F-4D97-AF65-F5344CB8AC3E}">
        <p14:creationId xmlns:p14="http://schemas.microsoft.com/office/powerpoint/2010/main" val="28954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Data Protection</a:t>
            </a:r>
          </a:p>
        </p:txBody>
      </p:sp>
      <p:cxnSp>
        <p:nvCxnSpPr>
          <p:cNvPr id="5" name="Straight Connector 4"/>
          <p:cNvCxnSpPr/>
          <p:nvPr/>
        </p:nvCxnSpPr>
        <p:spPr>
          <a:xfrm rot="5400000">
            <a:off x="3871779" y="4203936"/>
            <a:ext cx="47562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Rectangle: Top Corners Rounded 5"/>
          <p:cNvSpPr/>
          <p:nvPr/>
        </p:nvSpPr>
        <p:spPr>
          <a:xfrm>
            <a:off x="2057392" y="1968191"/>
            <a:ext cx="4056642" cy="373041"/>
          </a:xfrm>
          <a:prstGeom prst="round2Same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fontAlgn="base">
              <a:lnSpc>
                <a:spcPct val="85000"/>
              </a:lnSpc>
              <a:spcBef>
                <a:spcPct val="0"/>
              </a:spcBef>
              <a:spcAft>
                <a:spcPct val="0"/>
              </a:spcAft>
              <a:buClr>
                <a:srgbClr val="FFC000"/>
              </a:buClr>
              <a:buSzPct val="76000"/>
              <a:tabLst>
                <a:tab pos="433039" algn="l"/>
              </a:tabLst>
              <a:defRPr/>
            </a:pPr>
            <a:r>
              <a:rPr lang="en-US" altLang="zh-CN" sz="1632" kern="0" dirty="0">
                <a:solidFill>
                  <a:sysClr val="windowText" lastClr="000000"/>
                </a:solidFill>
                <a:cs typeface="Arial" pitchFamily="34" charset="0"/>
              </a:rPr>
              <a:t>Software / Hardware / Datacenter Failures</a:t>
            </a:r>
          </a:p>
        </p:txBody>
      </p:sp>
      <p:sp>
        <p:nvSpPr>
          <p:cNvPr id="9" name="Rectangle 8"/>
          <p:cNvSpPr/>
          <p:nvPr/>
        </p:nvSpPr>
        <p:spPr>
          <a:xfrm>
            <a:off x="2057392" y="2402801"/>
            <a:ext cx="4056642" cy="27978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fontAlgn="base">
              <a:lnSpc>
                <a:spcPct val="85000"/>
              </a:lnSpc>
              <a:spcBef>
                <a:spcPct val="0"/>
              </a:spcBef>
              <a:spcAft>
                <a:spcPct val="0"/>
              </a:spcAft>
              <a:buClr>
                <a:srgbClr val="FFC000"/>
              </a:buClr>
              <a:buSzPct val="76000"/>
              <a:tabLst>
                <a:tab pos="433039" algn="l"/>
              </a:tabLst>
              <a:defRPr/>
            </a:pPr>
            <a:r>
              <a:rPr lang="en-US" altLang="zh-CN" sz="1632" kern="0" dirty="0">
                <a:solidFill>
                  <a:sysClr val="windowText" lastClr="000000"/>
                </a:solidFill>
                <a:cs typeface="Arial" pitchFamily="34" charset="0"/>
              </a:rPr>
              <a:t>Accidental / Malicious Item Deletion</a:t>
            </a:r>
          </a:p>
        </p:txBody>
      </p:sp>
      <p:sp>
        <p:nvSpPr>
          <p:cNvPr id="10" name="Rectangle 9"/>
          <p:cNvSpPr/>
          <p:nvPr/>
        </p:nvSpPr>
        <p:spPr>
          <a:xfrm>
            <a:off x="2057391" y="2751412"/>
            <a:ext cx="4056642" cy="28208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fontAlgn="base">
              <a:lnSpc>
                <a:spcPct val="85000"/>
              </a:lnSpc>
              <a:spcBef>
                <a:spcPct val="0"/>
              </a:spcBef>
              <a:spcAft>
                <a:spcPct val="0"/>
              </a:spcAft>
              <a:buClr>
                <a:srgbClr val="FFC000"/>
              </a:buClr>
              <a:buSzPct val="76000"/>
              <a:tabLst>
                <a:tab pos="433039" algn="l"/>
              </a:tabLst>
              <a:defRPr/>
            </a:pPr>
            <a:r>
              <a:rPr lang="en-US" altLang="zh-CN" sz="1632" kern="0" dirty="0">
                <a:solidFill>
                  <a:sysClr val="windowText" lastClr="000000"/>
                </a:solidFill>
                <a:cs typeface="Arial" pitchFamily="34" charset="0"/>
              </a:rPr>
              <a:t>Physical Corruption</a:t>
            </a:r>
          </a:p>
        </p:txBody>
      </p:sp>
      <p:sp>
        <p:nvSpPr>
          <p:cNvPr id="11" name="Rectangle 10"/>
          <p:cNvSpPr/>
          <p:nvPr/>
        </p:nvSpPr>
        <p:spPr>
          <a:xfrm>
            <a:off x="2057392" y="3095068"/>
            <a:ext cx="4056642" cy="162696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fontAlgn="base">
              <a:lnSpc>
                <a:spcPct val="85000"/>
              </a:lnSpc>
              <a:spcBef>
                <a:spcPct val="0"/>
              </a:spcBef>
              <a:spcAft>
                <a:spcPct val="0"/>
              </a:spcAft>
              <a:buClr>
                <a:srgbClr val="FFC000"/>
              </a:buClr>
              <a:buSzPct val="76000"/>
              <a:tabLst>
                <a:tab pos="433039" algn="l"/>
              </a:tabLst>
              <a:defRPr/>
            </a:pPr>
            <a:r>
              <a:rPr lang="en-US" altLang="zh-CN" sz="1632" kern="0" dirty="0">
                <a:solidFill>
                  <a:sysClr val="windowText" lastClr="000000"/>
                </a:solidFill>
                <a:cs typeface="Arial" pitchFamily="34" charset="0"/>
              </a:rPr>
              <a:t>Logical Corruption</a:t>
            </a:r>
          </a:p>
        </p:txBody>
      </p:sp>
      <p:sp>
        <p:nvSpPr>
          <p:cNvPr id="12" name="Rectangle 11"/>
          <p:cNvSpPr/>
          <p:nvPr/>
        </p:nvSpPr>
        <p:spPr>
          <a:xfrm>
            <a:off x="2057392" y="4783597"/>
            <a:ext cx="4056642" cy="37304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fontAlgn="base">
              <a:lnSpc>
                <a:spcPct val="85000"/>
              </a:lnSpc>
              <a:spcBef>
                <a:spcPct val="0"/>
              </a:spcBef>
              <a:spcAft>
                <a:spcPct val="0"/>
              </a:spcAft>
              <a:buClr>
                <a:srgbClr val="FFC000"/>
              </a:buClr>
              <a:buSzPct val="76000"/>
              <a:tabLst>
                <a:tab pos="433039" algn="l"/>
              </a:tabLst>
              <a:defRPr/>
            </a:pPr>
            <a:r>
              <a:rPr lang="en-US" altLang="zh-CN" sz="1632" kern="0" dirty="0">
                <a:solidFill>
                  <a:sysClr val="windowText" lastClr="000000"/>
                </a:solidFill>
                <a:cs typeface="Arial" pitchFamily="34" charset="0"/>
              </a:rPr>
              <a:t>Administrative / Automation Errors</a:t>
            </a:r>
          </a:p>
        </p:txBody>
      </p:sp>
      <p:sp>
        <p:nvSpPr>
          <p:cNvPr id="13" name="Rectangle 12"/>
          <p:cNvSpPr/>
          <p:nvPr/>
        </p:nvSpPr>
        <p:spPr>
          <a:xfrm>
            <a:off x="2057392" y="5218206"/>
            <a:ext cx="4056642" cy="282087"/>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a:lnSpc>
                <a:spcPct val="85000"/>
              </a:lnSpc>
              <a:buClr>
                <a:srgbClr val="FFC000"/>
              </a:buClr>
              <a:buSzPct val="76000"/>
              <a:tabLst>
                <a:tab pos="433039" algn="l"/>
              </a:tabLst>
            </a:pPr>
            <a:r>
              <a:rPr lang="en-US" altLang="zh-CN" sz="1632" kern="0" dirty="0">
                <a:solidFill>
                  <a:sysClr val="windowText" lastClr="000000"/>
                </a:solidFill>
                <a:cs typeface="Arial" pitchFamily="34" charset="0"/>
              </a:rPr>
              <a:t>Rogue Administrators</a:t>
            </a:r>
          </a:p>
        </p:txBody>
      </p:sp>
      <p:sp>
        <p:nvSpPr>
          <p:cNvPr id="14" name="Rectangle 13"/>
          <p:cNvSpPr/>
          <p:nvPr/>
        </p:nvSpPr>
        <p:spPr>
          <a:xfrm>
            <a:off x="2057391" y="6178382"/>
            <a:ext cx="4056642" cy="28208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fontAlgn="base">
              <a:lnSpc>
                <a:spcPct val="85000"/>
              </a:lnSpc>
              <a:spcBef>
                <a:spcPct val="0"/>
              </a:spcBef>
              <a:spcAft>
                <a:spcPct val="0"/>
              </a:spcAft>
              <a:buClr>
                <a:srgbClr val="FFC000"/>
              </a:buClr>
              <a:buSzPct val="76000"/>
              <a:tabLst>
                <a:tab pos="433039" algn="l"/>
              </a:tabLst>
              <a:defRPr/>
            </a:pPr>
            <a:r>
              <a:rPr lang="en-US" altLang="zh-CN" sz="1632" kern="0" dirty="0">
                <a:solidFill>
                  <a:sysClr val="windowText" lastClr="000000"/>
                </a:solidFill>
                <a:cs typeface="Arial" pitchFamily="34" charset="0"/>
              </a:rPr>
              <a:t>Long-term Data Retention</a:t>
            </a:r>
          </a:p>
        </p:txBody>
      </p:sp>
      <p:sp>
        <p:nvSpPr>
          <p:cNvPr id="15" name="Rectangle 14"/>
          <p:cNvSpPr/>
          <p:nvPr/>
        </p:nvSpPr>
        <p:spPr>
          <a:xfrm>
            <a:off x="2057392" y="5559557"/>
            <a:ext cx="4056642" cy="55956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fontAlgn="base">
              <a:lnSpc>
                <a:spcPct val="85000"/>
              </a:lnSpc>
              <a:spcBef>
                <a:spcPct val="0"/>
              </a:spcBef>
              <a:spcAft>
                <a:spcPct val="0"/>
              </a:spcAft>
              <a:buClr>
                <a:srgbClr val="FFC000"/>
              </a:buClr>
              <a:buSzPct val="76000"/>
              <a:tabLst>
                <a:tab pos="433039" algn="l"/>
              </a:tabLst>
              <a:defRPr/>
            </a:pPr>
            <a:r>
              <a:rPr lang="en-US" altLang="zh-CN" sz="1632" kern="0" dirty="0">
                <a:solidFill>
                  <a:sysClr val="windowText" lastClr="000000"/>
                </a:solidFill>
                <a:cs typeface="Arial" pitchFamily="34" charset="0"/>
              </a:rPr>
              <a:t>Corporate/Regulatory Compliance Requirements</a:t>
            </a:r>
          </a:p>
        </p:txBody>
      </p:sp>
      <p:sp>
        <p:nvSpPr>
          <p:cNvPr id="16" name="Rectangle: Top Corners Rounded 15"/>
          <p:cNvSpPr/>
          <p:nvPr/>
        </p:nvSpPr>
        <p:spPr>
          <a:xfrm>
            <a:off x="6410112" y="1965083"/>
            <a:ext cx="4051439" cy="373041"/>
          </a:xfrm>
          <a:prstGeom prst="round2Same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altLang="zh-CN" sz="1632" kern="0" dirty="0">
                <a:solidFill>
                  <a:sysClr val="windowText" lastClr="000000"/>
                </a:solidFill>
              </a:rPr>
              <a:t>Mailbox Resiliency</a:t>
            </a:r>
          </a:p>
        </p:txBody>
      </p:sp>
      <p:sp>
        <p:nvSpPr>
          <p:cNvPr id="17" name="Rectangle 16"/>
          <p:cNvSpPr/>
          <p:nvPr/>
        </p:nvSpPr>
        <p:spPr>
          <a:xfrm>
            <a:off x="6410112" y="2403406"/>
            <a:ext cx="4051439" cy="279781"/>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altLang="zh-CN" sz="1632" kern="0" dirty="0">
                <a:solidFill>
                  <a:sysClr val="windowText" lastClr="000000"/>
                </a:solidFill>
              </a:rPr>
              <a:t>Single Item Recovery or In-Place Hold</a:t>
            </a:r>
          </a:p>
        </p:txBody>
      </p:sp>
      <p:sp>
        <p:nvSpPr>
          <p:cNvPr id="18" name="Rectangle 17"/>
          <p:cNvSpPr/>
          <p:nvPr/>
        </p:nvSpPr>
        <p:spPr>
          <a:xfrm>
            <a:off x="6410112" y="2751412"/>
            <a:ext cx="4051439" cy="282086"/>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altLang="zh-CN" sz="1632" kern="0" dirty="0">
                <a:solidFill>
                  <a:sysClr val="windowText" lastClr="000000"/>
                </a:solidFill>
              </a:rPr>
              <a:t>Single Page Restore</a:t>
            </a:r>
          </a:p>
        </p:txBody>
      </p:sp>
      <p:sp>
        <p:nvSpPr>
          <p:cNvPr id="19" name="Rectangle 18"/>
          <p:cNvSpPr/>
          <p:nvPr/>
        </p:nvSpPr>
        <p:spPr>
          <a:xfrm>
            <a:off x="6404729" y="3093773"/>
            <a:ext cx="4056822" cy="2062866"/>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lvl="1" algn="ctr" defTabSz="932290" fontAlgn="base">
              <a:lnSpc>
                <a:spcPct val="85000"/>
              </a:lnSpc>
              <a:spcBef>
                <a:spcPct val="0"/>
              </a:spcBef>
              <a:spcAft>
                <a:spcPct val="0"/>
              </a:spcAft>
              <a:buClr>
                <a:srgbClr val="FFFF99"/>
              </a:buClr>
              <a:buSzPct val="80000"/>
              <a:tabLst>
                <a:tab pos="433039" algn="l"/>
              </a:tabLst>
              <a:defRPr/>
            </a:pPr>
            <a:r>
              <a:rPr lang="en-US" altLang="zh-CN" sz="1632" kern="0" dirty="0">
                <a:solidFill>
                  <a:sysClr val="windowText" lastClr="000000"/>
                </a:solidFill>
                <a:cs typeface="Arial" pitchFamily="34" charset="0"/>
              </a:rPr>
              <a:t>In-Place Hold</a:t>
            </a:r>
          </a:p>
          <a:p>
            <a:pPr marL="0" lvl="1" algn="ctr" defTabSz="932290" fontAlgn="base">
              <a:lnSpc>
                <a:spcPct val="85000"/>
              </a:lnSpc>
              <a:spcBef>
                <a:spcPct val="0"/>
              </a:spcBef>
              <a:spcAft>
                <a:spcPct val="0"/>
              </a:spcAft>
              <a:buClr>
                <a:srgbClr val="FFFF99"/>
              </a:buClr>
              <a:buSzPct val="80000"/>
              <a:tabLst>
                <a:tab pos="433039" algn="l"/>
              </a:tabLst>
              <a:defRPr/>
            </a:pPr>
            <a:r>
              <a:rPr lang="en-US" altLang="zh-CN" sz="1632" kern="0" dirty="0">
                <a:solidFill>
                  <a:sysClr val="windowText" lastClr="000000"/>
                </a:solidFill>
                <a:cs typeface="Arial" pitchFamily="34" charset="0"/>
              </a:rPr>
              <a:t>Calendar Repair</a:t>
            </a:r>
          </a:p>
          <a:p>
            <a:pPr marL="0" lvl="1" algn="ctr" defTabSz="932290" fontAlgn="base">
              <a:lnSpc>
                <a:spcPct val="85000"/>
              </a:lnSpc>
              <a:spcBef>
                <a:spcPct val="0"/>
              </a:spcBef>
              <a:spcAft>
                <a:spcPct val="0"/>
              </a:spcAft>
              <a:buClr>
                <a:srgbClr val="FFFF99"/>
              </a:buClr>
              <a:buSzPct val="80000"/>
              <a:tabLst>
                <a:tab pos="433039" algn="l"/>
              </a:tabLst>
              <a:defRPr/>
            </a:pPr>
            <a:r>
              <a:rPr lang="en-US" altLang="zh-CN" sz="1632" kern="0" dirty="0">
                <a:solidFill>
                  <a:sysClr val="windowText" lastClr="000000"/>
                </a:solidFill>
                <a:cs typeface="Arial" pitchFamily="34" charset="0"/>
              </a:rPr>
              <a:t>Mailbox Moves</a:t>
            </a:r>
          </a:p>
          <a:p>
            <a:pPr marL="0" lvl="1" algn="ctr" defTabSz="932290" fontAlgn="base">
              <a:lnSpc>
                <a:spcPct val="85000"/>
              </a:lnSpc>
              <a:spcBef>
                <a:spcPct val="0"/>
              </a:spcBef>
              <a:spcAft>
                <a:spcPct val="0"/>
              </a:spcAft>
              <a:buClr>
                <a:srgbClr val="FFFF99"/>
              </a:buClr>
              <a:buSzPct val="80000"/>
              <a:tabLst>
                <a:tab pos="433039" algn="l"/>
              </a:tabLst>
              <a:defRPr/>
            </a:pPr>
            <a:r>
              <a:rPr lang="en-US" altLang="zh-CN" sz="1632" kern="0" dirty="0">
                <a:solidFill>
                  <a:sysClr val="windowText" lastClr="000000"/>
                </a:solidFill>
                <a:cs typeface="Arial" pitchFamily="34" charset="0"/>
              </a:rPr>
              <a:t>New-</a:t>
            </a:r>
            <a:r>
              <a:rPr lang="en-US" altLang="zh-CN" sz="1632" kern="0" dirty="0" err="1">
                <a:solidFill>
                  <a:sysClr val="windowText" lastClr="000000"/>
                </a:solidFill>
                <a:cs typeface="Arial" pitchFamily="34" charset="0"/>
              </a:rPr>
              <a:t>MailboxRepairRequest</a:t>
            </a:r>
            <a:endParaRPr lang="en-US" altLang="zh-CN" sz="1632" kern="0" dirty="0">
              <a:solidFill>
                <a:sysClr val="windowText" lastClr="000000"/>
              </a:solidFill>
              <a:cs typeface="Arial" pitchFamily="34" charset="0"/>
            </a:endParaRPr>
          </a:p>
          <a:p>
            <a:pPr marL="0" lvl="1" algn="ctr" defTabSz="932290" fontAlgn="base">
              <a:lnSpc>
                <a:spcPct val="85000"/>
              </a:lnSpc>
              <a:spcBef>
                <a:spcPct val="0"/>
              </a:spcBef>
              <a:spcAft>
                <a:spcPct val="0"/>
              </a:spcAft>
              <a:buClr>
                <a:srgbClr val="FFFF99"/>
              </a:buClr>
              <a:buSzPct val="80000"/>
              <a:tabLst>
                <a:tab pos="433039" algn="l"/>
              </a:tabLst>
              <a:defRPr/>
            </a:pPr>
            <a:endParaRPr lang="en-US" altLang="zh-CN" sz="1632" kern="0" dirty="0">
              <a:solidFill>
                <a:sysClr val="windowText" lastClr="000000"/>
              </a:solidFill>
              <a:cs typeface="Arial" pitchFamily="34" charset="0"/>
            </a:endParaRPr>
          </a:p>
          <a:p>
            <a:pPr marL="0" lvl="1" algn="ctr" defTabSz="932290" fontAlgn="base">
              <a:lnSpc>
                <a:spcPct val="85000"/>
              </a:lnSpc>
              <a:spcBef>
                <a:spcPct val="0"/>
              </a:spcBef>
              <a:spcAft>
                <a:spcPct val="0"/>
              </a:spcAft>
              <a:buClr>
                <a:srgbClr val="FFFF99"/>
              </a:buClr>
              <a:buSzPct val="80000"/>
              <a:tabLst>
                <a:tab pos="433039" algn="l"/>
              </a:tabLst>
              <a:defRPr/>
            </a:pPr>
            <a:r>
              <a:rPr lang="en-US" altLang="zh-CN" sz="1632" kern="0" dirty="0">
                <a:solidFill>
                  <a:sysClr val="windowText" lastClr="000000"/>
                </a:solidFill>
                <a:cs typeface="Arial" pitchFamily="34" charset="0"/>
              </a:rPr>
              <a:t>and</a:t>
            </a:r>
          </a:p>
          <a:p>
            <a:pPr marL="0" lvl="1" algn="ctr" defTabSz="932290" fontAlgn="base">
              <a:lnSpc>
                <a:spcPct val="85000"/>
              </a:lnSpc>
              <a:spcBef>
                <a:spcPct val="0"/>
              </a:spcBef>
              <a:spcAft>
                <a:spcPct val="0"/>
              </a:spcAft>
              <a:buClr>
                <a:srgbClr val="FFFF99"/>
              </a:buClr>
              <a:buSzPct val="80000"/>
              <a:tabLst>
                <a:tab pos="433039" algn="l"/>
              </a:tabLst>
              <a:defRPr/>
            </a:pPr>
            <a:endParaRPr lang="en-US" altLang="zh-CN" sz="1632" kern="0" dirty="0">
              <a:solidFill>
                <a:sysClr val="windowText" lastClr="000000"/>
              </a:solidFill>
              <a:cs typeface="Arial" pitchFamily="34" charset="0"/>
            </a:endParaRPr>
          </a:p>
          <a:p>
            <a:pPr marL="0" lvl="1" algn="ctr" defTabSz="932290" fontAlgn="base">
              <a:lnSpc>
                <a:spcPct val="85000"/>
              </a:lnSpc>
              <a:spcBef>
                <a:spcPct val="0"/>
              </a:spcBef>
              <a:spcAft>
                <a:spcPct val="0"/>
              </a:spcAft>
              <a:buClr>
                <a:srgbClr val="FFFF99"/>
              </a:buClr>
              <a:buSzPct val="80000"/>
              <a:tabLst>
                <a:tab pos="433039" algn="l"/>
              </a:tabLst>
              <a:defRPr/>
            </a:pPr>
            <a:r>
              <a:rPr lang="en-US" altLang="zh-CN" sz="1632" kern="0" dirty="0">
                <a:solidFill>
                  <a:sysClr val="windowText" lastClr="000000"/>
                </a:solidFill>
                <a:cs typeface="Arial" pitchFamily="34" charset="0"/>
              </a:rPr>
              <a:t>Lagged Database Copy</a:t>
            </a:r>
          </a:p>
          <a:p>
            <a:pPr marL="0" lvl="1" algn="ctr" defTabSz="932290" fontAlgn="base">
              <a:lnSpc>
                <a:spcPct val="85000"/>
              </a:lnSpc>
              <a:spcBef>
                <a:spcPct val="0"/>
              </a:spcBef>
              <a:spcAft>
                <a:spcPct val="0"/>
              </a:spcAft>
              <a:buClr>
                <a:srgbClr val="FFFF99"/>
              </a:buClr>
              <a:buSzPct val="80000"/>
              <a:tabLst>
                <a:tab pos="433039" algn="l"/>
              </a:tabLst>
              <a:defRPr/>
            </a:pPr>
            <a:r>
              <a:rPr lang="en-US" altLang="zh-CN" sz="1632" kern="0" dirty="0">
                <a:solidFill>
                  <a:sysClr val="windowText" lastClr="000000"/>
                </a:solidFill>
                <a:cs typeface="Arial" pitchFamily="34" charset="0"/>
              </a:rPr>
              <a:t>Single Page Restore</a:t>
            </a:r>
          </a:p>
        </p:txBody>
      </p:sp>
      <p:sp>
        <p:nvSpPr>
          <p:cNvPr id="20" name="Rectangle 19"/>
          <p:cNvSpPr/>
          <p:nvPr/>
        </p:nvSpPr>
        <p:spPr>
          <a:xfrm>
            <a:off x="6410112" y="5559558"/>
            <a:ext cx="4051439" cy="559562"/>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sz="1632" kern="0" dirty="0">
                <a:solidFill>
                  <a:sysClr val="windowText" lastClr="000000"/>
                </a:solidFill>
                <a:cs typeface="Arial" pitchFamily="34" charset="0"/>
              </a:rPr>
              <a:t>In-Place Hold</a:t>
            </a:r>
          </a:p>
        </p:txBody>
      </p:sp>
      <p:sp>
        <p:nvSpPr>
          <p:cNvPr id="21" name="Rectangle 20"/>
          <p:cNvSpPr/>
          <p:nvPr/>
        </p:nvSpPr>
        <p:spPr>
          <a:xfrm>
            <a:off x="6404729" y="5215901"/>
            <a:ext cx="4056822" cy="284392"/>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32597"/>
            <a:r>
              <a:rPr lang="en-US" altLang="zh-CN" sz="1632" kern="0" dirty="0">
                <a:solidFill>
                  <a:sysClr val="windowText" lastClr="000000"/>
                </a:solidFill>
              </a:rPr>
              <a:t>RBAC</a:t>
            </a:r>
          </a:p>
        </p:txBody>
      </p:sp>
      <p:sp>
        <p:nvSpPr>
          <p:cNvPr id="22" name="Rectangle 21"/>
          <p:cNvSpPr/>
          <p:nvPr/>
        </p:nvSpPr>
        <p:spPr>
          <a:xfrm>
            <a:off x="6404727" y="6178382"/>
            <a:ext cx="4056825" cy="282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marL="0" lvl="1" indent="-534279" algn="ctr" defTabSz="932290" fontAlgn="base">
              <a:lnSpc>
                <a:spcPct val="85000"/>
              </a:lnSpc>
              <a:spcBef>
                <a:spcPct val="0"/>
              </a:spcBef>
              <a:spcAft>
                <a:spcPct val="0"/>
              </a:spcAft>
              <a:buClr>
                <a:srgbClr val="FFC000"/>
              </a:buClr>
              <a:buSzPct val="76000"/>
              <a:tabLst>
                <a:tab pos="433039" algn="l"/>
              </a:tabLst>
              <a:defRPr/>
            </a:pPr>
            <a:r>
              <a:rPr lang="en-US" altLang="zh-CN" sz="1632" kern="0" dirty="0">
                <a:solidFill>
                  <a:sysClr val="windowText" lastClr="000000"/>
                </a:solidFill>
                <a:cs typeface="Arial" pitchFamily="34" charset="0"/>
              </a:rPr>
              <a:t>Large Mailbox and/or Archive Mailbox</a:t>
            </a:r>
          </a:p>
        </p:txBody>
      </p:sp>
      <p:sp>
        <p:nvSpPr>
          <p:cNvPr id="3" name="TextBox 2"/>
          <p:cNvSpPr txBox="1"/>
          <p:nvPr/>
        </p:nvSpPr>
        <p:spPr>
          <a:xfrm>
            <a:off x="6404730" y="1329574"/>
            <a:ext cx="4056821" cy="583860"/>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kern="0" dirty="0">
                <a:gradFill>
                  <a:gsLst>
                    <a:gs pos="2917">
                      <a:schemeClr val="tx1"/>
                    </a:gs>
                    <a:gs pos="30000">
                      <a:schemeClr val="tx1"/>
                    </a:gs>
                  </a:gsLst>
                  <a:lin ang="5400000" scaled="0"/>
                </a:gradFill>
              </a:rPr>
              <a:t>Exchange 2016</a:t>
            </a:r>
          </a:p>
        </p:txBody>
      </p:sp>
      <p:sp>
        <p:nvSpPr>
          <p:cNvPr id="23" name="TextBox 22"/>
          <p:cNvSpPr txBox="1"/>
          <p:nvPr/>
        </p:nvSpPr>
        <p:spPr>
          <a:xfrm>
            <a:off x="2057391" y="1329574"/>
            <a:ext cx="4056643" cy="583860"/>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kern="0" dirty="0">
                <a:gradFill>
                  <a:gsLst>
                    <a:gs pos="2917">
                      <a:schemeClr val="tx1"/>
                    </a:gs>
                    <a:gs pos="30000">
                      <a:schemeClr val="tx1"/>
                    </a:gs>
                  </a:gsLst>
                  <a:lin ang="5400000" scaled="0"/>
                </a:gradFill>
              </a:rPr>
              <a:t>Reason for Backup</a:t>
            </a:r>
          </a:p>
        </p:txBody>
      </p:sp>
    </p:spTree>
    <p:extLst>
      <p:ext uri="{BB962C8B-B14F-4D97-AF65-F5344CB8AC3E}">
        <p14:creationId xmlns:p14="http://schemas.microsoft.com/office/powerpoint/2010/main" val="2198000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heard…</a:t>
            </a:r>
          </a:p>
        </p:txBody>
      </p:sp>
      <p:sp>
        <p:nvSpPr>
          <p:cNvPr id="5" name="Text Placeholder 4"/>
          <p:cNvSpPr>
            <a:spLocks noGrp="1"/>
          </p:cNvSpPr>
          <p:nvPr>
            <p:ph type="body" sz="quarter" idx="10"/>
          </p:nvPr>
        </p:nvSpPr>
        <p:spPr>
          <a:xfrm>
            <a:off x="275481" y="1212850"/>
            <a:ext cx="11885514" cy="5183595"/>
          </a:xfrm>
        </p:spPr>
        <p:txBody>
          <a:bodyPr/>
          <a:lstStyle/>
          <a:p>
            <a:r>
              <a:rPr lang="en-US" dirty="0"/>
              <a:t>Native Data Protection sounds good, except….</a:t>
            </a:r>
          </a:p>
          <a:p>
            <a:r>
              <a:rPr lang="en-US" sz="8975" dirty="0">
                <a:solidFill>
                  <a:srgbClr val="505050"/>
                </a:solidFill>
              </a:rPr>
              <a:t>Why can’t I recover deleted items to the original folder?</a:t>
            </a:r>
          </a:p>
          <a:p>
            <a:endParaRPr lang="en-US" sz="2000" dirty="0">
              <a:gradFill>
                <a:gsLst>
                  <a:gs pos="1250">
                    <a:schemeClr val="tx1"/>
                  </a:gs>
                  <a:gs pos="100000">
                    <a:schemeClr val="tx1"/>
                  </a:gs>
                </a:gsLst>
                <a:lin ang="5400000" scaled="0"/>
              </a:gradFill>
              <a:latin typeface="+mn-lt"/>
            </a:endParaRPr>
          </a:p>
        </p:txBody>
      </p:sp>
    </p:spTree>
    <p:extLst>
      <p:ext uri="{BB962C8B-B14F-4D97-AF65-F5344CB8AC3E}">
        <p14:creationId xmlns:p14="http://schemas.microsoft.com/office/powerpoint/2010/main" val="903783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ox(out)">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497"/>
            <a:ext cx="6217356" cy="699353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txBox="1">
            <a:spLocks/>
          </p:cNvSpPr>
          <p:nvPr/>
        </p:nvSpPr>
        <p:spPr>
          <a:xfrm>
            <a:off x="275482" y="2122684"/>
            <a:ext cx="5302710" cy="1831715"/>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r>
              <a:rPr lang="en-US" sz="5999" spc="-102">
                <a:solidFill>
                  <a:schemeClr val="accent6"/>
                </a:solidFill>
              </a:rPr>
              <a:t>Announcing…</a:t>
            </a:r>
          </a:p>
        </p:txBody>
      </p:sp>
      <p:pic>
        <p:nvPicPr>
          <p:cNvPr id="4" name="Picture 3"/>
          <p:cNvPicPr>
            <a:picLocks noChangeAspect="1"/>
          </p:cNvPicPr>
          <p:nvPr/>
        </p:nvPicPr>
        <p:blipFill>
          <a:blip r:embed="rId2"/>
          <a:stretch>
            <a:fillRect/>
          </a:stretch>
        </p:blipFill>
        <p:spPr>
          <a:xfrm>
            <a:off x="6492838" y="1842403"/>
            <a:ext cx="5756170" cy="3695008"/>
          </a:xfrm>
          <a:prstGeom prst="rect">
            <a:avLst/>
          </a:prstGeom>
        </p:spPr>
      </p:pic>
      <p:sp>
        <p:nvSpPr>
          <p:cNvPr id="5" name="Rectangle: Rounded Corners 4"/>
          <p:cNvSpPr/>
          <p:nvPr/>
        </p:nvSpPr>
        <p:spPr bwMode="auto">
          <a:xfrm>
            <a:off x="7330903" y="2081996"/>
            <a:ext cx="3993456" cy="2307596"/>
          </a:xfrm>
          <a:prstGeom prst="round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3888831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after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Recovering Items to their Original Folders</a:t>
            </a:r>
          </a:p>
        </p:txBody>
      </p:sp>
      <p:sp>
        <p:nvSpPr>
          <p:cNvPr id="5" name="Text Placeholder 4"/>
          <p:cNvSpPr>
            <a:spLocks noGrp="1"/>
          </p:cNvSpPr>
          <p:nvPr>
            <p:ph type="body" sz="quarter" idx="10"/>
          </p:nvPr>
        </p:nvSpPr>
        <p:spPr>
          <a:xfrm>
            <a:off x="275481" y="1212850"/>
            <a:ext cx="11885514" cy="5922119"/>
          </a:xfrm>
        </p:spPr>
        <p:txBody>
          <a:bodyPr/>
          <a:lstStyle/>
          <a:p>
            <a:r>
              <a:rPr lang="en-US" sz="3672" dirty="0"/>
              <a:t>What does the feature do?</a:t>
            </a:r>
          </a:p>
          <a:p>
            <a:r>
              <a:rPr lang="en-US" sz="1836" dirty="0">
                <a:gradFill>
                  <a:gsLst>
                    <a:gs pos="1250">
                      <a:schemeClr val="tx1"/>
                    </a:gs>
                    <a:gs pos="100000">
                      <a:schemeClr val="tx1"/>
                    </a:gs>
                  </a:gsLst>
                  <a:lin ang="5400000" scaled="0"/>
                </a:gradFill>
                <a:latin typeface="+mn-lt"/>
              </a:rPr>
              <a:t>Keeps track of the last folder the item was in before going to Recoverable Items\Deletions folder (last active parent folder ID or LAPFID)</a:t>
            </a:r>
          </a:p>
          <a:p>
            <a:r>
              <a:rPr lang="en-US" sz="1836" dirty="0">
                <a:gradFill>
                  <a:gsLst>
                    <a:gs pos="1250">
                      <a:schemeClr val="tx1"/>
                    </a:gs>
                    <a:gs pos="100000">
                      <a:schemeClr val="tx1"/>
                    </a:gs>
                  </a:gsLst>
                  <a:lin ang="5400000" scaled="0"/>
                </a:gradFill>
                <a:latin typeface="+mn-lt"/>
              </a:rPr>
              <a:t>LAPFID is stamped when item is deleted</a:t>
            </a:r>
          </a:p>
          <a:p>
            <a:r>
              <a:rPr lang="en-US" sz="1836" dirty="0">
                <a:gradFill>
                  <a:gsLst>
                    <a:gs pos="1250">
                      <a:schemeClr val="tx1"/>
                    </a:gs>
                    <a:gs pos="100000">
                      <a:schemeClr val="tx1"/>
                    </a:gs>
                  </a:gsLst>
                  <a:lin ang="5400000" scaled="0"/>
                </a:gradFill>
                <a:latin typeface="+mn-lt"/>
              </a:rPr>
              <a:t>Uses LAPFID as the move destination when the item is recovered from Recoverable Items\Deletions folder</a:t>
            </a:r>
          </a:p>
          <a:p>
            <a:r>
              <a:rPr lang="en-US" sz="1836" dirty="0">
                <a:gradFill>
                  <a:gsLst>
                    <a:gs pos="1250">
                      <a:schemeClr val="tx1"/>
                    </a:gs>
                    <a:gs pos="100000">
                      <a:schemeClr val="tx1"/>
                    </a:gs>
                  </a:gsLst>
                  <a:lin ang="5400000" scaled="0"/>
                </a:gradFill>
                <a:latin typeface="+mn-lt"/>
              </a:rPr>
              <a:t>Since we are tracking the folder ID, the tracked folder ID will point to the original folder even when the folder has been moved or renamed</a:t>
            </a:r>
          </a:p>
          <a:p>
            <a:r>
              <a:rPr lang="en-US" sz="1836" dirty="0">
                <a:gradFill>
                  <a:gsLst>
                    <a:gs pos="1250">
                      <a:srgbClr val="505050"/>
                    </a:gs>
                    <a:gs pos="100000">
                      <a:srgbClr val="505050"/>
                    </a:gs>
                  </a:gsLst>
                  <a:lin ang="5400000" scaled="0"/>
                </a:gradFill>
                <a:latin typeface="Segoe UI"/>
              </a:rPr>
              <a:t>Since E2016 CU1, we have been stamping items with the LAPFID (WOAH, right, we’re sneaky bastards)</a:t>
            </a:r>
          </a:p>
          <a:p>
            <a:r>
              <a:rPr lang="en-US" sz="3672" dirty="0"/>
              <a:t>What does the feature not cover?</a:t>
            </a:r>
          </a:p>
          <a:p>
            <a:pPr lvl="0"/>
            <a:r>
              <a:rPr lang="en-US" sz="1836" dirty="0">
                <a:gradFill>
                  <a:gsLst>
                    <a:gs pos="1250">
                      <a:srgbClr val="505050"/>
                    </a:gs>
                    <a:gs pos="100000">
                      <a:srgbClr val="505050"/>
                    </a:gs>
                  </a:gsLst>
                  <a:lin ang="5400000" scaled="0"/>
                </a:gradFill>
                <a:latin typeface="Segoe UI"/>
              </a:rPr>
              <a:t>Does not cover folder deletion</a:t>
            </a:r>
          </a:p>
          <a:p>
            <a:pPr lvl="0"/>
            <a:r>
              <a:rPr lang="en-US" sz="1836" dirty="0">
                <a:gradFill>
                  <a:gsLst>
                    <a:gs pos="1250">
                      <a:srgbClr val="505050"/>
                    </a:gs>
                    <a:gs pos="100000">
                      <a:srgbClr val="505050"/>
                    </a:gs>
                  </a:gsLst>
                  <a:lin ang="5400000" scaled="0"/>
                </a:gradFill>
                <a:latin typeface="Segoe UI"/>
              </a:rPr>
              <a:t>Does not work for items that do not have a LAPFID stamped</a:t>
            </a:r>
          </a:p>
          <a:p>
            <a:pPr lvl="0"/>
            <a:r>
              <a:rPr lang="en-US" sz="1836" dirty="0">
                <a:gradFill>
                  <a:gsLst>
                    <a:gs pos="1250">
                      <a:srgbClr val="505050"/>
                    </a:gs>
                    <a:gs pos="100000">
                      <a:srgbClr val="505050"/>
                    </a:gs>
                  </a:gsLst>
                  <a:lin ang="5400000" scaled="0"/>
                </a:gradFill>
                <a:latin typeface="Segoe UI"/>
              </a:rPr>
              <a:t>If LAPFID doesn’t exist when item is recovered, the item will be recovered similar to recovery today (i.e., a message is restored to Inbox, etc.)</a:t>
            </a:r>
          </a:p>
          <a:p>
            <a:r>
              <a:rPr lang="en-US" sz="3672" dirty="0"/>
              <a:t>Client Requirements</a:t>
            </a:r>
          </a:p>
          <a:p>
            <a:pPr lvl="0"/>
            <a:r>
              <a:rPr lang="en-US" sz="1836" dirty="0">
                <a:gradFill>
                  <a:gsLst>
                    <a:gs pos="1250">
                      <a:srgbClr val="505050"/>
                    </a:gs>
                    <a:gs pos="100000">
                      <a:srgbClr val="505050"/>
                    </a:gs>
                  </a:gsLst>
                  <a:lin ang="5400000" scaled="0"/>
                </a:gradFill>
                <a:latin typeface="Segoe UI"/>
              </a:rPr>
              <a:t>OWA support will be included in a future CU</a:t>
            </a:r>
          </a:p>
          <a:p>
            <a:pPr lvl="0"/>
            <a:r>
              <a:rPr lang="en-US" sz="1836" dirty="0">
                <a:gradFill>
                  <a:gsLst>
                    <a:gs pos="1250">
                      <a:srgbClr val="505050"/>
                    </a:gs>
                    <a:gs pos="100000">
                      <a:srgbClr val="505050"/>
                    </a:gs>
                  </a:gsLst>
                  <a:lin ang="5400000" scaled="0"/>
                </a:gradFill>
                <a:latin typeface="Segoe UI"/>
              </a:rPr>
              <a:t>Does not work with Outlook or Outlook:Mac today</a:t>
            </a:r>
            <a:endParaRPr lang="en-US" sz="3672" dirty="0"/>
          </a:p>
        </p:txBody>
      </p:sp>
    </p:spTree>
    <p:extLst>
      <p:ext uri="{BB962C8B-B14F-4D97-AF65-F5344CB8AC3E}">
        <p14:creationId xmlns:p14="http://schemas.microsoft.com/office/powerpoint/2010/main" val="958231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1000"/>
                                        <p:tgtEl>
                                          <p:spTgt spid="5">
                                            <p:txEl>
                                              <p:pRg st="7" end="7"/>
                                            </p:txEl>
                                          </p:spTgt>
                                        </p:tgtEl>
                                      </p:cBhvr>
                                    </p:animEffect>
                                    <p:anim calcmode="lin" valueType="num">
                                      <p:cBhvr>
                                        <p:cTn id="1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1000"/>
                                        <p:tgtEl>
                                          <p:spTgt spid="5">
                                            <p:txEl>
                                              <p:pRg st="8" end="8"/>
                                            </p:txEl>
                                          </p:spTgt>
                                        </p:tgtEl>
                                      </p:cBhvr>
                                    </p:animEffect>
                                    <p:anim calcmode="lin" valueType="num">
                                      <p:cBhvr>
                                        <p:cTn id="1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1000"/>
                                        <p:tgtEl>
                                          <p:spTgt spid="5">
                                            <p:txEl>
                                              <p:pRg st="9" end="9"/>
                                            </p:txEl>
                                          </p:spTgt>
                                        </p:tgtEl>
                                      </p:cBhvr>
                                    </p:animEffect>
                                    <p:anim calcmode="lin" valueType="num">
                                      <p:cBhvr>
                                        <p:cTn id="2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1000"/>
                                        <p:tgtEl>
                                          <p:spTgt spid="5">
                                            <p:txEl>
                                              <p:pRg st="10" end="10"/>
                                            </p:txEl>
                                          </p:spTgt>
                                        </p:tgtEl>
                                      </p:cBhvr>
                                    </p:animEffect>
                                    <p:anim calcmode="lin" valueType="num">
                                      <p:cBhvr>
                                        <p:cTn id="3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animEffect transition="in" filter="fade">
                                      <p:cBhvr>
                                        <p:cTn id="34" dur="1000"/>
                                        <p:tgtEl>
                                          <p:spTgt spid="5">
                                            <p:txEl>
                                              <p:pRg st="11" end="11"/>
                                            </p:txEl>
                                          </p:spTgt>
                                        </p:tgtEl>
                                      </p:cBhvr>
                                    </p:animEffect>
                                    <p:anim calcmode="lin" valueType="num">
                                      <p:cBhvr>
                                        <p:cTn id="3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animEffect transition="in" filter="fade">
                                      <p:cBhvr>
                                        <p:cTn id="39" dur="1000"/>
                                        <p:tgtEl>
                                          <p:spTgt spid="5">
                                            <p:txEl>
                                              <p:pRg st="12" end="12"/>
                                            </p:txEl>
                                          </p:spTgt>
                                        </p:tgtEl>
                                      </p:cBhvr>
                                    </p:animEffect>
                                    <p:anim calcmode="lin" valueType="num">
                                      <p:cBhvr>
                                        <p:cTn id="4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architecture</a:t>
            </a:r>
            <a:br>
              <a:rPr lang="en-US" dirty="0"/>
            </a:br>
            <a:r>
              <a:rPr lang="en-US" sz="3999" dirty="0">
                <a:gradFill>
                  <a:gsLst>
                    <a:gs pos="16814">
                      <a:schemeClr val="tx2"/>
                    </a:gs>
                    <a:gs pos="23000">
                      <a:schemeClr val="tx2"/>
                    </a:gs>
                  </a:gsLst>
                  <a:lin ang="5400000" scaled="0"/>
                </a:gradFill>
              </a:rPr>
              <a:t>Server design</a:t>
            </a:r>
          </a:p>
        </p:txBody>
      </p:sp>
      <p:sp>
        <p:nvSpPr>
          <p:cNvPr id="3" name="Text Placeholder 2"/>
          <p:cNvSpPr>
            <a:spLocks noGrp="1"/>
          </p:cNvSpPr>
          <p:nvPr>
            <p:ph type="body" sz="quarter" idx="10"/>
          </p:nvPr>
        </p:nvSpPr>
        <p:spPr>
          <a:xfrm>
            <a:off x="275480" y="1744911"/>
            <a:ext cx="6715933" cy="4733604"/>
          </a:xfrm>
        </p:spPr>
        <p:txBody>
          <a:bodyPr wrap="square">
            <a:spAutoFit/>
          </a:bodyPr>
          <a:lstStyle/>
          <a:p>
            <a:r>
              <a:rPr lang="en-US" sz="2800" dirty="0"/>
              <a:t>Servers are deployed on commodity hardware</a:t>
            </a:r>
          </a:p>
          <a:p>
            <a:pPr lvl="1"/>
            <a:r>
              <a:rPr lang="en-US" sz="1800" dirty="0"/>
              <a:t>Dual-socket systems only (24 cores total, mid-range processors)</a:t>
            </a:r>
          </a:p>
          <a:p>
            <a:pPr lvl="1"/>
            <a:r>
              <a:rPr lang="en-US" sz="1800" dirty="0"/>
              <a:t>Up to 96GB of memory</a:t>
            </a:r>
          </a:p>
          <a:p>
            <a:r>
              <a:rPr lang="en-US" sz="2800" dirty="0"/>
              <a:t>All servers handle both client connectivity and mailbox data</a:t>
            </a:r>
          </a:p>
          <a:p>
            <a:r>
              <a:rPr lang="en-US" sz="2800" dirty="0"/>
              <a:t>JBOD storage</a:t>
            </a:r>
          </a:p>
          <a:p>
            <a:r>
              <a:rPr lang="en-US" sz="1800" dirty="0">
                <a:gradFill>
                  <a:gsLst>
                    <a:gs pos="1250">
                      <a:schemeClr val="tx1"/>
                    </a:gs>
                    <a:gs pos="100000">
                      <a:schemeClr val="tx1"/>
                    </a:gs>
                  </a:gsLst>
                  <a:lin ang="5400000" scaled="0"/>
                </a:gradFill>
                <a:latin typeface="+mn-lt"/>
              </a:rPr>
              <a:t>Large capacity 7.2k SAS disks</a:t>
            </a:r>
          </a:p>
          <a:p>
            <a:r>
              <a:rPr lang="en-US" sz="1800" dirty="0">
                <a:gradFill>
                  <a:gsLst>
                    <a:gs pos="1250">
                      <a:schemeClr val="tx1"/>
                    </a:gs>
                    <a:gs pos="100000">
                      <a:schemeClr val="tx1"/>
                    </a:gs>
                  </a:gsLst>
                  <a:lin ang="5400000" scaled="0"/>
                </a:gradFill>
                <a:latin typeface="+mn-lt"/>
              </a:rPr>
              <a:t>Battery-backed cache controller (75/25)</a:t>
            </a:r>
          </a:p>
          <a:p>
            <a:r>
              <a:rPr lang="en-US" sz="1800" dirty="0">
                <a:gradFill>
                  <a:gsLst>
                    <a:gs pos="1250">
                      <a:schemeClr val="tx1"/>
                    </a:gs>
                    <a:gs pos="100000">
                      <a:schemeClr val="tx1"/>
                    </a:gs>
                  </a:gsLst>
                  <a:lin ang="5400000" scaled="0"/>
                </a:gradFill>
                <a:latin typeface="+mn-lt"/>
              </a:rPr>
              <a:t>Multiple databases/volume</a:t>
            </a:r>
          </a:p>
          <a:p>
            <a:r>
              <a:rPr lang="en-US" sz="1800" dirty="0" err="1">
                <a:gradFill>
                  <a:gsLst>
                    <a:gs pos="1250">
                      <a:schemeClr val="tx1"/>
                    </a:gs>
                    <a:gs pos="100000">
                      <a:schemeClr val="tx1"/>
                    </a:gs>
                  </a:gsLst>
                  <a:lin ang="5400000" scaled="0"/>
                </a:gradFill>
                <a:latin typeface="+mn-lt"/>
              </a:rPr>
              <a:t>AutoReseed</a:t>
            </a:r>
            <a:r>
              <a:rPr lang="en-US" sz="1800" dirty="0">
                <a:gradFill>
                  <a:gsLst>
                    <a:gs pos="1250">
                      <a:schemeClr val="tx1"/>
                    </a:gs>
                    <a:gs pos="100000">
                      <a:schemeClr val="tx1"/>
                    </a:gs>
                  </a:gsLst>
                  <a:lin ang="5400000" scaled="0"/>
                </a:gradFill>
                <a:latin typeface="+mn-lt"/>
              </a:rPr>
              <a:t> with hot spare</a:t>
            </a:r>
          </a:p>
          <a:p>
            <a:r>
              <a:rPr lang="en-US" sz="1800" dirty="0">
                <a:gradFill>
                  <a:gsLst>
                    <a:gs pos="1250">
                      <a:schemeClr val="tx1"/>
                    </a:gs>
                    <a:gs pos="100000">
                      <a:schemeClr val="tx1"/>
                    </a:gs>
                  </a:gsLst>
                  <a:lin ang="5400000" scaled="0"/>
                </a:gradFill>
                <a:latin typeface="+mn-lt"/>
              </a:rPr>
              <a:t>Data volumes are formatted with </a:t>
            </a:r>
            <a:r>
              <a:rPr lang="en-US" sz="1800" dirty="0" err="1">
                <a:gradFill>
                  <a:gsLst>
                    <a:gs pos="1250">
                      <a:schemeClr val="tx1"/>
                    </a:gs>
                    <a:gs pos="100000">
                      <a:schemeClr val="tx1"/>
                    </a:gs>
                  </a:gsLst>
                  <a:lin ang="5400000" scaled="0"/>
                </a:gradFill>
                <a:latin typeface="+mn-lt"/>
              </a:rPr>
              <a:t>ReFS</a:t>
            </a:r>
            <a:endParaRPr lang="en-US" sz="1800" dirty="0">
              <a:gradFill>
                <a:gsLst>
                  <a:gs pos="1250">
                    <a:schemeClr val="tx1"/>
                  </a:gs>
                  <a:gs pos="100000">
                    <a:schemeClr val="tx1"/>
                  </a:gs>
                </a:gsLst>
                <a:lin ang="5400000" scaled="0"/>
              </a:gradFill>
              <a:latin typeface="+mn-lt"/>
            </a:endParaRPr>
          </a:p>
          <a:p>
            <a:r>
              <a:rPr lang="en-US" sz="1800" dirty="0">
                <a:gradFill>
                  <a:gsLst>
                    <a:gs pos="1250">
                      <a:schemeClr val="tx1"/>
                    </a:gs>
                    <a:gs pos="100000">
                      <a:schemeClr val="tx1"/>
                    </a:gs>
                  </a:gsLst>
                  <a:lin ang="5400000" scaled="0"/>
                </a:gradFill>
                <a:latin typeface="+mn-lt"/>
              </a:rPr>
              <a:t>Data volumes are encrypted with BitLocker</a:t>
            </a:r>
          </a:p>
        </p:txBody>
      </p:sp>
      <p:grpSp>
        <p:nvGrpSpPr>
          <p:cNvPr id="26" name="Group 25"/>
          <p:cNvGrpSpPr/>
          <p:nvPr/>
        </p:nvGrpSpPr>
        <p:grpSpPr>
          <a:xfrm>
            <a:off x="7111873" y="1757351"/>
            <a:ext cx="5051484" cy="4357347"/>
            <a:chOff x="7513636" y="1689371"/>
            <a:chExt cx="4650564" cy="4011518"/>
          </a:xfrm>
        </p:grpSpPr>
        <p:sp>
          <p:nvSpPr>
            <p:cNvPr id="4" name="Rectangle 3"/>
            <p:cNvSpPr/>
            <p:nvPr/>
          </p:nvSpPr>
          <p:spPr>
            <a:xfrm>
              <a:off x="7513636" y="1689371"/>
              <a:ext cx="4650564" cy="4011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t"/>
            <a:lstStyle/>
            <a:p>
              <a:pPr algn="r" defTabSz="932597"/>
              <a:endParaRPr lang="en-US" sz="1836" b="1" kern="0" dirty="0">
                <a:solidFill>
                  <a:srgbClr val="FFFFFF"/>
                </a:solidFill>
                <a:latin typeface="Segoe UI Light"/>
              </a:endParaRPr>
            </a:p>
          </p:txBody>
        </p:sp>
        <p:grpSp>
          <p:nvGrpSpPr>
            <p:cNvPr id="25" name="Group 24"/>
            <p:cNvGrpSpPr/>
            <p:nvPr/>
          </p:nvGrpSpPr>
          <p:grpSpPr>
            <a:xfrm>
              <a:off x="7732216" y="2220883"/>
              <a:ext cx="4213406" cy="3259469"/>
              <a:chOff x="7656085" y="2154920"/>
              <a:chExt cx="4213406" cy="3259469"/>
            </a:xfrm>
          </p:grpSpPr>
          <p:sp>
            <p:nvSpPr>
              <p:cNvPr id="38" name="Straight Connector 1024003"/>
              <p:cNvSpPr>
                <a:spLocks noChangeShapeType="1"/>
              </p:cNvSpPr>
              <p:nvPr/>
            </p:nvSpPr>
            <p:spPr bwMode="auto">
              <a:xfrm rot="5400000">
                <a:off x="8281976" y="3992718"/>
                <a:ext cx="289050" cy="0"/>
              </a:xfrm>
              <a:prstGeom prst="line">
                <a:avLst/>
              </a:prstGeom>
              <a:ln w="63500" cap="sq">
                <a:solidFill>
                  <a:schemeClr val="tx2"/>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04843" y="2745086"/>
                <a:ext cx="443315" cy="114099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7935504" y="4137242"/>
                <a:ext cx="981995" cy="1024433"/>
                <a:chOff x="7647248" y="3321836"/>
                <a:chExt cx="906202" cy="945364"/>
              </a:xfrm>
            </p:grpSpPr>
            <p:sp>
              <p:nvSpPr>
                <p:cNvPr id="11" name="Can 10"/>
                <p:cNvSpPr/>
                <p:nvPr/>
              </p:nvSpPr>
              <p:spPr>
                <a:xfrm>
                  <a:off x="7647248" y="3321836"/>
                  <a:ext cx="906202" cy="945364"/>
                </a:xfrm>
                <a:prstGeom prst="can">
                  <a:avLst/>
                </a:prstGeom>
                <a:solidFill>
                  <a:schemeClr val="accent1"/>
                </a:solidFill>
                <a:ln w="28575">
                  <a:solidFill>
                    <a:schemeClr val="accent2"/>
                  </a:solidFill>
                </a:ln>
                <a:effectLst/>
              </p:spPr>
              <p:style>
                <a:lnRef idx="1">
                  <a:schemeClr val="dk1"/>
                </a:lnRef>
                <a:fillRef idx="3">
                  <a:schemeClr val="dk1"/>
                </a:fillRef>
                <a:effectRef idx="2">
                  <a:schemeClr val="dk1"/>
                </a:effectRef>
                <a:fontRef idx="minor">
                  <a:schemeClr val="lt1"/>
                </a:fontRef>
              </p:style>
              <p:txBody>
                <a:bodyPr lIns="93245" tIns="46622" rIns="93245" bIns="46622" rtlCol="0" anchor="ctr"/>
                <a:lstStyle/>
                <a:p>
                  <a:pPr algn="ctr" defTabSz="932597"/>
                  <a:endParaRPr lang="en-US" sz="1122" b="1" kern="0" dirty="0">
                    <a:solidFill>
                      <a:srgbClr val="FFFFFF"/>
                    </a:solidFill>
                    <a:latin typeface="Segoe UI Ligh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3620" y="3596254"/>
                  <a:ext cx="316730" cy="2643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783619" y="3906605"/>
                  <a:ext cx="316730" cy="2643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8152390" y="3596254"/>
                  <a:ext cx="316730" cy="2643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8152390" y="3906605"/>
                  <a:ext cx="316730" cy="26435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0" name="Straight Connector 1024003"/>
              <p:cNvSpPr>
                <a:spLocks noChangeShapeType="1"/>
              </p:cNvSpPr>
              <p:nvPr/>
            </p:nvSpPr>
            <p:spPr bwMode="auto">
              <a:xfrm rot="5400000">
                <a:off x="9616758" y="4003365"/>
                <a:ext cx="310346" cy="0"/>
              </a:xfrm>
              <a:prstGeom prst="line">
                <a:avLst/>
              </a:prstGeom>
              <a:ln w="63500" cap="sq">
                <a:solidFill>
                  <a:schemeClr val="tx2"/>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sp>
            <p:nvSpPr>
              <p:cNvPr id="41" name="Straight Connector 1024003"/>
              <p:cNvSpPr>
                <a:spLocks noChangeShapeType="1"/>
              </p:cNvSpPr>
              <p:nvPr/>
            </p:nvSpPr>
            <p:spPr bwMode="auto">
              <a:xfrm rot="5400000">
                <a:off x="10962188" y="3967068"/>
                <a:ext cx="310346" cy="0"/>
              </a:xfrm>
              <a:prstGeom prst="line">
                <a:avLst/>
              </a:prstGeom>
              <a:ln w="63500" cap="sq">
                <a:solidFill>
                  <a:schemeClr val="tx2"/>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45729" y="2745086"/>
                <a:ext cx="443315" cy="114099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9276389" y="4137242"/>
                <a:ext cx="981995" cy="1024433"/>
                <a:chOff x="8912358" y="3299992"/>
                <a:chExt cx="906202" cy="945364"/>
              </a:xfrm>
            </p:grpSpPr>
            <p:sp>
              <p:nvSpPr>
                <p:cNvPr id="17" name="Can 16"/>
                <p:cNvSpPr/>
                <p:nvPr/>
              </p:nvSpPr>
              <p:spPr>
                <a:xfrm>
                  <a:off x="8912358" y="3299992"/>
                  <a:ext cx="906202" cy="945364"/>
                </a:xfrm>
                <a:prstGeom prst="can">
                  <a:avLst/>
                </a:prstGeom>
                <a:solidFill>
                  <a:schemeClr val="accent1"/>
                </a:solidFill>
                <a:ln w="28575">
                  <a:solidFill>
                    <a:schemeClr val="accent2"/>
                  </a:solidFill>
                </a:ln>
                <a:effectLst/>
              </p:spPr>
              <p:style>
                <a:lnRef idx="1">
                  <a:schemeClr val="dk1"/>
                </a:lnRef>
                <a:fillRef idx="3">
                  <a:schemeClr val="dk1"/>
                </a:fillRef>
                <a:effectRef idx="2">
                  <a:schemeClr val="dk1"/>
                </a:effectRef>
                <a:fontRef idx="minor">
                  <a:schemeClr val="lt1"/>
                </a:fontRef>
              </p:style>
              <p:txBody>
                <a:bodyPr lIns="93245" tIns="46622" rIns="93245" bIns="46622" rtlCol="0" anchor="ctr"/>
                <a:lstStyle/>
                <a:p>
                  <a:pPr algn="ctr" defTabSz="932597"/>
                  <a:endParaRPr lang="en-US" sz="1122" b="1" kern="0" dirty="0">
                    <a:solidFill>
                      <a:srgbClr val="FFFFFF"/>
                    </a:solidFill>
                    <a:latin typeface="Segoe UI Light"/>
                  </a:endParaRPr>
                </a:p>
              </p:txBody>
            </p:sp>
            <p:pic>
              <p:nvPicPr>
                <p:cNvPr id="18" name="Picture 2"/>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048730" y="3574410"/>
                  <a:ext cx="316730" cy="2643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9048729" y="3884761"/>
                  <a:ext cx="316730" cy="2643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17500" y="3574410"/>
                  <a:ext cx="316730" cy="2643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9417500" y="3884761"/>
                  <a:ext cx="316730" cy="26435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86615" y="2745086"/>
                <a:ext cx="443315" cy="114099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10617275" y="4137242"/>
                <a:ext cx="981995" cy="1024433"/>
                <a:chOff x="8912358" y="3299992"/>
                <a:chExt cx="906202" cy="945364"/>
              </a:xfrm>
            </p:grpSpPr>
            <p:sp>
              <p:nvSpPr>
                <p:cNvPr id="33" name="Can 32"/>
                <p:cNvSpPr/>
                <p:nvPr/>
              </p:nvSpPr>
              <p:spPr>
                <a:xfrm>
                  <a:off x="8912358" y="3299992"/>
                  <a:ext cx="906202" cy="945364"/>
                </a:xfrm>
                <a:prstGeom prst="can">
                  <a:avLst/>
                </a:prstGeom>
                <a:solidFill>
                  <a:schemeClr val="accent1"/>
                </a:solidFill>
                <a:ln w="28575">
                  <a:solidFill>
                    <a:schemeClr val="accent2"/>
                  </a:solidFill>
                </a:ln>
                <a:effectLst/>
              </p:spPr>
              <p:style>
                <a:lnRef idx="1">
                  <a:schemeClr val="dk1"/>
                </a:lnRef>
                <a:fillRef idx="3">
                  <a:schemeClr val="dk1"/>
                </a:fillRef>
                <a:effectRef idx="2">
                  <a:schemeClr val="dk1"/>
                </a:effectRef>
                <a:fontRef idx="minor">
                  <a:schemeClr val="lt1"/>
                </a:fontRef>
              </p:style>
              <p:txBody>
                <a:bodyPr lIns="93245" tIns="46622" rIns="93245" bIns="46622" rtlCol="0" anchor="ctr"/>
                <a:lstStyle/>
                <a:p>
                  <a:pPr algn="ctr" defTabSz="932597"/>
                  <a:endParaRPr lang="en-US" sz="1122" b="1" kern="0" dirty="0">
                    <a:solidFill>
                      <a:srgbClr val="FFFFFF"/>
                    </a:solidFill>
                    <a:latin typeface="Segoe UI Light"/>
                  </a:endParaRPr>
                </a:p>
              </p:txBody>
            </p:sp>
            <p:pic>
              <p:nvPicPr>
                <p:cNvPr id="34" name="Picture 2"/>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048730" y="3574410"/>
                  <a:ext cx="316730" cy="2643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48729" y="3884761"/>
                  <a:ext cx="316730" cy="2643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9417500" y="3574410"/>
                  <a:ext cx="316730" cy="2643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9417500" y="3884761"/>
                  <a:ext cx="316730" cy="26435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ounded Rectangle 28"/>
              <p:cNvSpPr/>
              <p:nvPr/>
            </p:nvSpPr>
            <p:spPr>
              <a:xfrm>
                <a:off x="7656085" y="2154920"/>
                <a:ext cx="4213406" cy="3259469"/>
              </a:xfrm>
              <a:prstGeom prst="roundRect">
                <a:avLst>
                  <a:gd name="adj" fmla="val 0"/>
                </a:avLst>
              </a:prstGeom>
              <a:noFill/>
              <a:ln w="34925">
                <a:solidFill>
                  <a:srgbClr val="F3F7F7"/>
                </a:solidFill>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r>
                  <a:rPr lang="en-US" kern="0" dirty="0">
                    <a:solidFill>
                      <a:schemeClr val="bg1"/>
                    </a:solidFill>
                  </a:rPr>
                  <a:t>DAG</a:t>
                </a:r>
              </a:p>
            </p:txBody>
          </p:sp>
        </p:grpSp>
      </p:grpSp>
      <p:sp>
        <p:nvSpPr>
          <p:cNvPr id="30" name="Rectangle 29"/>
          <p:cNvSpPr/>
          <p:nvPr/>
        </p:nvSpPr>
        <p:spPr>
          <a:xfrm>
            <a:off x="10994287" y="1757350"/>
            <a:ext cx="1169071" cy="4128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latin typeface="Segoe UI Semibold" panose="020B0702040204020203" pitchFamily="34" charset="0"/>
                <a:cs typeface="Segoe UI Semibold" panose="020B0702040204020203" pitchFamily="34" charset="0"/>
              </a:rPr>
              <a:t>mail VIP</a:t>
            </a:r>
          </a:p>
        </p:txBody>
      </p:sp>
    </p:spTree>
    <p:extLst>
      <p:ext uri="{BB962C8B-B14F-4D97-AF65-F5344CB8AC3E}">
        <p14:creationId xmlns:p14="http://schemas.microsoft.com/office/powerpoint/2010/main" val="62917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 summary</a:t>
            </a:r>
            <a:endParaRPr lang="en-US" dirty="0"/>
          </a:p>
        </p:txBody>
      </p:sp>
      <p:sp>
        <p:nvSpPr>
          <p:cNvPr id="4" name="Text Placeholder 3"/>
          <p:cNvSpPr>
            <a:spLocks noGrp="1"/>
          </p:cNvSpPr>
          <p:nvPr>
            <p:ph type="body" sz="quarter" idx="10"/>
          </p:nvPr>
        </p:nvSpPr>
        <p:spPr>
          <a:xfrm>
            <a:off x="274639" y="1212851"/>
            <a:ext cx="11887200" cy="2646365"/>
          </a:xfrm>
        </p:spPr>
        <p:txBody>
          <a:bodyPr/>
          <a:lstStyle/>
          <a:p>
            <a:r>
              <a:rPr lang="en-US"/>
              <a:t>The Preferred Architecture provides the optimal deployment model for on-premises</a:t>
            </a:r>
          </a:p>
          <a:p>
            <a:r>
              <a:rPr lang="en-US"/>
              <a:t>Native Data Protection keeps getting better</a:t>
            </a:r>
          </a:p>
          <a:p>
            <a:r>
              <a:rPr lang="en-US"/>
              <a:t>Simpler is the best route!</a:t>
            </a:r>
            <a:endParaRPr lang="en-US" dirty="0"/>
          </a:p>
        </p:txBody>
      </p:sp>
    </p:spTree>
    <p:extLst>
      <p:ext uri="{BB962C8B-B14F-4D97-AF65-F5344CB8AC3E}">
        <p14:creationId xmlns:p14="http://schemas.microsoft.com/office/powerpoint/2010/main" val="36398435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497"/>
            <a:ext cx="6217356" cy="699353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txBox="1">
            <a:spLocks/>
          </p:cNvSpPr>
          <p:nvPr/>
        </p:nvSpPr>
        <p:spPr>
          <a:xfrm>
            <a:off x="235150" y="2122684"/>
            <a:ext cx="5304672" cy="1831715"/>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r>
              <a:rPr lang="en-US" sz="5999" spc="-102">
                <a:gradFill>
                  <a:gsLst>
                    <a:gs pos="13131">
                      <a:srgbClr val="0078D7"/>
                    </a:gs>
                    <a:gs pos="38000">
                      <a:srgbClr val="0078D7"/>
                    </a:gs>
                  </a:gsLst>
                  <a:lin ang="5400000" scaled="0"/>
                </a:gradFill>
              </a:rPr>
              <a:t>The </a:t>
            </a:r>
            <a:br>
              <a:rPr lang="en-US" sz="5999" spc="-102">
                <a:gradFill>
                  <a:gsLst>
                    <a:gs pos="13131">
                      <a:srgbClr val="0078D7"/>
                    </a:gs>
                    <a:gs pos="38000">
                      <a:srgbClr val="0078D7"/>
                    </a:gs>
                  </a:gsLst>
                  <a:lin ang="5400000" scaled="0"/>
                </a:gradFill>
              </a:rPr>
            </a:br>
            <a:r>
              <a:rPr lang="en-US" sz="5999" spc="-102">
                <a:gradFill>
                  <a:gsLst>
                    <a:gs pos="13131">
                      <a:srgbClr val="0078D7"/>
                    </a:gs>
                    <a:gs pos="38000">
                      <a:srgbClr val="0078D7"/>
                    </a:gs>
                  </a:gsLst>
                  <a:lin ang="5400000" scaled="0"/>
                </a:gradFill>
              </a:rPr>
              <a:t>General Motors</a:t>
            </a:r>
            <a:br>
              <a:rPr lang="en-US" sz="5999" spc="-102">
                <a:gradFill>
                  <a:gsLst>
                    <a:gs pos="13131">
                      <a:srgbClr val="0078D7"/>
                    </a:gs>
                    <a:gs pos="38000">
                      <a:srgbClr val="0078D7"/>
                    </a:gs>
                  </a:gsLst>
                  <a:lin ang="5400000" scaled="0"/>
                </a:gradFill>
              </a:rPr>
            </a:br>
            <a:r>
              <a:rPr lang="en-US" sz="5999" spc="-102">
                <a:gradFill>
                  <a:gsLst>
                    <a:gs pos="13131">
                      <a:srgbClr val="0078D7"/>
                    </a:gs>
                    <a:gs pos="38000">
                      <a:srgbClr val="0078D7"/>
                    </a:gs>
                  </a:gsLst>
                  <a:lin ang="5400000" scaled="0"/>
                </a:gradFill>
              </a:rPr>
              <a:t>Talk Show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 y="5679982"/>
            <a:ext cx="1344920" cy="1302703"/>
          </a:xfrm>
          <a:prstGeom prst="rect">
            <a:avLst/>
          </a:prstGeom>
        </p:spPr>
      </p:pic>
      <p:grpSp>
        <p:nvGrpSpPr>
          <p:cNvPr id="5" name="Group 4"/>
          <p:cNvGrpSpPr/>
          <p:nvPr/>
        </p:nvGrpSpPr>
        <p:grpSpPr>
          <a:xfrm>
            <a:off x="7657255" y="480204"/>
            <a:ext cx="4507146" cy="6217006"/>
            <a:chOff x="7498383" y="479775"/>
            <a:chExt cx="4666862" cy="6437312"/>
          </a:xfrm>
        </p:grpSpPr>
        <p:grpSp>
          <p:nvGrpSpPr>
            <p:cNvPr id="6" name="Group 5"/>
            <p:cNvGrpSpPr/>
            <p:nvPr/>
          </p:nvGrpSpPr>
          <p:grpSpPr>
            <a:xfrm>
              <a:off x="7498383" y="479775"/>
              <a:ext cx="3810000" cy="6437312"/>
              <a:chOff x="7407275" y="388938"/>
              <a:chExt cx="3810000" cy="6437312"/>
            </a:xfrm>
          </p:grpSpPr>
          <p:sp>
            <p:nvSpPr>
              <p:cNvPr id="8" name="Freeform 82"/>
              <p:cNvSpPr>
                <a:spLocks/>
              </p:cNvSpPr>
              <p:nvPr/>
            </p:nvSpPr>
            <p:spPr bwMode="auto">
              <a:xfrm>
                <a:off x="7407275" y="6561138"/>
                <a:ext cx="3708400" cy="265112"/>
              </a:xfrm>
              <a:custGeom>
                <a:avLst/>
                <a:gdLst>
                  <a:gd name="T0" fmla="*/ 1382 w 1425"/>
                  <a:gd name="T1" fmla="*/ 0 h 102"/>
                  <a:gd name="T2" fmla="*/ 1376 w 1425"/>
                  <a:gd name="T3" fmla="*/ 1 h 102"/>
                  <a:gd name="T4" fmla="*/ 1376 w 1425"/>
                  <a:gd name="T5" fmla="*/ 0 h 102"/>
                  <a:gd name="T6" fmla="*/ 1298 w 1425"/>
                  <a:gd name="T7" fmla="*/ 0 h 102"/>
                  <a:gd name="T8" fmla="*/ 1298 w 1425"/>
                  <a:gd name="T9" fmla="*/ 81 h 102"/>
                  <a:gd name="T10" fmla="*/ 1230 w 1425"/>
                  <a:gd name="T11" fmla="*/ 81 h 102"/>
                  <a:gd name="T12" fmla="*/ 1230 w 1425"/>
                  <a:gd name="T13" fmla="*/ 0 h 102"/>
                  <a:gd name="T14" fmla="*/ 954 w 1425"/>
                  <a:gd name="T15" fmla="*/ 0 h 102"/>
                  <a:gd name="T16" fmla="*/ 954 w 1425"/>
                  <a:gd name="T17" fmla="*/ 81 h 102"/>
                  <a:gd name="T18" fmla="*/ 886 w 1425"/>
                  <a:gd name="T19" fmla="*/ 81 h 102"/>
                  <a:gd name="T20" fmla="*/ 886 w 1425"/>
                  <a:gd name="T21" fmla="*/ 0 h 102"/>
                  <a:gd name="T22" fmla="*/ 775 w 1425"/>
                  <a:gd name="T23" fmla="*/ 0 h 102"/>
                  <a:gd name="T24" fmla="*/ 835 w 1425"/>
                  <a:gd name="T25" fmla="*/ 60 h 102"/>
                  <a:gd name="T26" fmla="*/ 835 w 1425"/>
                  <a:gd name="T27" fmla="*/ 82 h 102"/>
                  <a:gd name="T28" fmla="*/ 664 w 1425"/>
                  <a:gd name="T29" fmla="*/ 82 h 102"/>
                  <a:gd name="T30" fmla="*/ 659 w 1425"/>
                  <a:gd name="T31" fmla="*/ 82 h 102"/>
                  <a:gd name="T32" fmla="*/ 659 w 1425"/>
                  <a:gd name="T33" fmla="*/ 0 h 102"/>
                  <a:gd name="T34" fmla="*/ 573 w 1425"/>
                  <a:gd name="T35" fmla="*/ 0 h 102"/>
                  <a:gd name="T36" fmla="*/ 573 w 1425"/>
                  <a:gd name="T37" fmla="*/ 19 h 102"/>
                  <a:gd name="T38" fmla="*/ 615 w 1425"/>
                  <a:gd name="T39" fmla="*/ 60 h 102"/>
                  <a:gd name="T40" fmla="*/ 615 w 1425"/>
                  <a:gd name="T41" fmla="*/ 82 h 102"/>
                  <a:gd name="T42" fmla="*/ 444 w 1425"/>
                  <a:gd name="T43" fmla="*/ 82 h 102"/>
                  <a:gd name="T44" fmla="*/ 444 w 1425"/>
                  <a:gd name="T45" fmla="*/ 0 h 102"/>
                  <a:gd name="T46" fmla="*/ 405 w 1425"/>
                  <a:gd name="T47" fmla="*/ 0 h 102"/>
                  <a:gd name="T48" fmla="*/ 405 w 1425"/>
                  <a:gd name="T49" fmla="*/ 82 h 102"/>
                  <a:gd name="T50" fmla="*/ 337 w 1425"/>
                  <a:gd name="T51" fmla="*/ 82 h 102"/>
                  <a:gd name="T52" fmla="*/ 337 w 1425"/>
                  <a:gd name="T53" fmla="*/ 0 h 102"/>
                  <a:gd name="T54" fmla="*/ 251 w 1425"/>
                  <a:gd name="T55" fmla="*/ 0 h 102"/>
                  <a:gd name="T56" fmla="*/ 251 w 1425"/>
                  <a:gd name="T57" fmla="*/ 82 h 102"/>
                  <a:gd name="T58" fmla="*/ 182 w 1425"/>
                  <a:gd name="T59" fmla="*/ 82 h 102"/>
                  <a:gd name="T60" fmla="*/ 182 w 1425"/>
                  <a:gd name="T61" fmla="*/ 0 h 102"/>
                  <a:gd name="T62" fmla="*/ 38 w 1425"/>
                  <a:gd name="T63" fmla="*/ 0 h 102"/>
                  <a:gd name="T64" fmla="*/ 38 w 1425"/>
                  <a:gd name="T65" fmla="*/ 1 h 102"/>
                  <a:gd name="T66" fmla="*/ 0 w 1425"/>
                  <a:gd name="T67" fmla="*/ 51 h 102"/>
                  <a:gd name="T68" fmla="*/ 43 w 1425"/>
                  <a:gd name="T69" fmla="*/ 102 h 102"/>
                  <a:gd name="T70" fmla="*/ 1382 w 1425"/>
                  <a:gd name="T71" fmla="*/ 102 h 102"/>
                  <a:gd name="T72" fmla="*/ 1425 w 1425"/>
                  <a:gd name="T73" fmla="*/ 51 h 102"/>
                  <a:gd name="T74" fmla="*/ 1382 w 1425"/>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5" h="102">
                    <a:moveTo>
                      <a:pt x="1382" y="0"/>
                    </a:moveTo>
                    <a:cubicBezTo>
                      <a:pt x="1380" y="0"/>
                      <a:pt x="1378" y="0"/>
                      <a:pt x="1376" y="1"/>
                    </a:cubicBezTo>
                    <a:cubicBezTo>
                      <a:pt x="1376" y="0"/>
                      <a:pt x="1376" y="0"/>
                      <a:pt x="1376" y="0"/>
                    </a:cubicBezTo>
                    <a:cubicBezTo>
                      <a:pt x="1298" y="0"/>
                      <a:pt x="1298" y="0"/>
                      <a:pt x="1298" y="0"/>
                    </a:cubicBezTo>
                    <a:cubicBezTo>
                      <a:pt x="1298" y="81"/>
                      <a:pt x="1298" y="81"/>
                      <a:pt x="1298" y="81"/>
                    </a:cubicBezTo>
                    <a:cubicBezTo>
                      <a:pt x="1230" y="81"/>
                      <a:pt x="1230" y="81"/>
                      <a:pt x="1230" y="81"/>
                    </a:cubicBezTo>
                    <a:cubicBezTo>
                      <a:pt x="1230" y="0"/>
                      <a:pt x="1230" y="0"/>
                      <a:pt x="1230" y="0"/>
                    </a:cubicBezTo>
                    <a:cubicBezTo>
                      <a:pt x="954" y="0"/>
                      <a:pt x="954" y="0"/>
                      <a:pt x="954" y="0"/>
                    </a:cubicBezTo>
                    <a:cubicBezTo>
                      <a:pt x="954" y="81"/>
                      <a:pt x="954" y="81"/>
                      <a:pt x="954" y="81"/>
                    </a:cubicBezTo>
                    <a:cubicBezTo>
                      <a:pt x="886" y="81"/>
                      <a:pt x="886" y="81"/>
                      <a:pt x="886" y="81"/>
                    </a:cubicBezTo>
                    <a:cubicBezTo>
                      <a:pt x="886" y="0"/>
                      <a:pt x="886" y="0"/>
                      <a:pt x="886" y="0"/>
                    </a:cubicBezTo>
                    <a:cubicBezTo>
                      <a:pt x="775" y="0"/>
                      <a:pt x="775" y="0"/>
                      <a:pt x="775" y="0"/>
                    </a:cubicBezTo>
                    <a:cubicBezTo>
                      <a:pt x="835" y="60"/>
                      <a:pt x="835" y="60"/>
                      <a:pt x="835" y="60"/>
                    </a:cubicBezTo>
                    <a:cubicBezTo>
                      <a:pt x="835" y="82"/>
                      <a:pt x="835" y="82"/>
                      <a:pt x="835" y="82"/>
                    </a:cubicBezTo>
                    <a:cubicBezTo>
                      <a:pt x="664" y="82"/>
                      <a:pt x="664" y="82"/>
                      <a:pt x="664" y="82"/>
                    </a:cubicBezTo>
                    <a:cubicBezTo>
                      <a:pt x="659" y="82"/>
                      <a:pt x="659" y="82"/>
                      <a:pt x="659" y="82"/>
                    </a:cubicBezTo>
                    <a:cubicBezTo>
                      <a:pt x="659" y="0"/>
                      <a:pt x="659" y="0"/>
                      <a:pt x="659" y="0"/>
                    </a:cubicBezTo>
                    <a:cubicBezTo>
                      <a:pt x="573" y="0"/>
                      <a:pt x="573" y="0"/>
                      <a:pt x="573" y="0"/>
                    </a:cubicBezTo>
                    <a:cubicBezTo>
                      <a:pt x="573" y="19"/>
                      <a:pt x="573" y="19"/>
                      <a:pt x="573" y="19"/>
                    </a:cubicBezTo>
                    <a:cubicBezTo>
                      <a:pt x="615" y="60"/>
                      <a:pt x="615" y="60"/>
                      <a:pt x="615" y="60"/>
                    </a:cubicBezTo>
                    <a:cubicBezTo>
                      <a:pt x="615" y="82"/>
                      <a:pt x="615" y="82"/>
                      <a:pt x="615" y="82"/>
                    </a:cubicBezTo>
                    <a:cubicBezTo>
                      <a:pt x="444" y="82"/>
                      <a:pt x="444" y="82"/>
                      <a:pt x="444" y="82"/>
                    </a:cubicBezTo>
                    <a:cubicBezTo>
                      <a:pt x="444" y="0"/>
                      <a:pt x="444" y="0"/>
                      <a:pt x="444" y="0"/>
                    </a:cubicBezTo>
                    <a:cubicBezTo>
                      <a:pt x="405" y="0"/>
                      <a:pt x="405" y="0"/>
                      <a:pt x="405" y="0"/>
                    </a:cubicBezTo>
                    <a:cubicBezTo>
                      <a:pt x="405" y="82"/>
                      <a:pt x="405" y="82"/>
                      <a:pt x="405" y="82"/>
                    </a:cubicBezTo>
                    <a:cubicBezTo>
                      <a:pt x="337" y="82"/>
                      <a:pt x="337" y="82"/>
                      <a:pt x="337" y="82"/>
                    </a:cubicBezTo>
                    <a:cubicBezTo>
                      <a:pt x="337" y="0"/>
                      <a:pt x="337" y="0"/>
                      <a:pt x="337" y="0"/>
                    </a:cubicBezTo>
                    <a:cubicBezTo>
                      <a:pt x="251" y="0"/>
                      <a:pt x="251" y="0"/>
                      <a:pt x="251" y="0"/>
                    </a:cubicBezTo>
                    <a:cubicBezTo>
                      <a:pt x="251" y="82"/>
                      <a:pt x="251" y="82"/>
                      <a:pt x="251" y="82"/>
                    </a:cubicBezTo>
                    <a:cubicBezTo>
                      <a:pt x="182" y="82"/>
                      <a:pt x="182" y="82"/>
                      <a:pt x="182" y="82"/>
                    </a:cubicBezTo>
                    <a:cubicBezTo>
                      <a:pt x="182" y="0"/>
                      <a:pt x="182" y="0"/>
                      <a:pt x="182" y="0"/>
                    </a:cubicBezTo>
                    <a:cubicBezTo>
                      <a:pt x="38" y="0"/>
                      <a:pt x="38" y="0"/>
                      <a:pt x="38" y="0"/>
                    </a:cubicBezTo>
                    <a:cubicBezTo>
                      <a:pt x="38" y="1"/>
                      <a:pt x="38" y="1"/>
                      <a:pt x="38" y="1"/>
                    </a:cubicBezTo>
                    <a:cubicBezTo>
                      <a:pt x="17" y="4"/>
                      <a:pt x="0" y="25"/>
                      <a:pt x="0" y="51"/>
                    </a:cubicBezTo>
                    <a:cubicBezTo>
                      <a:pt x="0" y="80"/>
                      <a:pt x="19" y="102"/>
                      <a:pt x="43" y="102"/>
                    </a:cubicBezTo>
                    <a:cubicBezTo>
                      <a:pt x="47" y="102"/>
                      <a:pt x="1378" y="102"/>
                      <a:pt x="1382" y="102"/>
                    </a:cubicBezTo>
                    <a:cubicBezTo>
                      <a:pt x="1406" y="102"/>
                      <a:pt x="1425" y="80"/>
                      <a:pt x="1425" y="51"/>
                    </a:cubicBezTo>
                    <a:cubicBezTo>
                      <a:pt x="1425" y="23"/>
                      <a:pt x="1406" y="0"/>
                      <a:pt x="1382" y="0"/>
                    </a:cubicBezTo>
                  </a:path>
                </a:pathLst>
              </a:custGeom>
              <a:solidFill>
                <a:srgbClr val="000000">
                  <a:alpha val="13000"/>
                </a:srgbClr>
              </a:solidFill>
              <a:ln>
                <a:noFill/>
              </a:ln>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9" name="Freeform 6"/>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0" name="Freeform 7"/>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1" name="Freeform 8"/>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2" name="Freeform 9"/>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3" name="Freeform 10"/>
              <p:cNvSpPr>
                <a:spLocks/>
              </p:cNvSpPr>
              <p:nvPr/>
            </p:nvSpPr>
            <p:spPr bwMode="auto">
              <a:xfrm>
                <a:off x="8583613" y="388938"/>
                <a:ext cx="2087563" cy="1252537"/>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4" name="Freeform 11"/>
              <p:cNvSpPr>
                <a:spLocks/>
              </p:cNvSpPr>
              <p:nvPr/>
            </p:nvSpPr>
            <p:spPr bwMode="auto">
              <a:xfrm>
                <a:off x="8831263" y="3778250"/>
                <a:ext cx="1446213" cy="1177925"/>
              </a:xfrm>
              <a:custGeom>
                <a:avLst/>
                <a:gdLst>
                  <a:gd name="T0" fmla="*/ 0 w 556"/>
                  <a:gd name="T1" fmla="*/ 28 h 453"/>
                  <a:gd name="T2" fmla="*/ 0 w 556"/>
                  <a:gd name="T3" fmla="*/ 425 h 453"/>
                  <a:gd name="T4" fmla="*/ 28 w 556"/>
                  <a:gd name="T5" fmla="*/ 453 h 453"/>
                  <a:gd name="T6" fmla="*/ 527 w 556"/>
                  <a:gd name="T7" fmla="*/ 453 h 453"/>
                  <a:gd name="T8" fmla="*/ 556 w 556"/>
                  <a:gd name="T9" fmla="*/ 425 h 453"/>
                  <a:gd name="T10" fmla="*/ 556 w 556"/>
                  <a:gd name="T11" fmla="*/ 28 h 453"/>
                  <a:gd name="T12" fmla="*/ 527 w 556"/>
                  <a:gd name="T13" fmla="*/ 0 h 453"/>
                  <a:gd name="T14" fmla="*/ 28 w 556"/>
                  <a:gd name="T15" fmla="*/ 0 h 453"/>
                  <a:gd name="T16" fmla="*/ 0 w 55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453">
                    <a:moveTo>
                      <a:pt x="0" y="28"/>
                    </a:moveTo>
                    <a:cubicBezTo>
                      <a:pt x="0" y="425"/>
                      <a:pt x="0" y="425"/>
                      <a:pt x="0" y="425"/>
                    </a:cubicBezTo>
                    <a:cubicBezTo>
                      <a:pt x="0" y="425"/>
                      <a:pt x="0" y="453"/>
                      <a:pt x="28" y="453"/>
                    </a:cubicBezTo>
                    <a:cubicBezTo>
                      <a:pt x="527" y="453"/>
                      <a:pt x="527" y="453"/>
                      <a:pt x="527" y="453"/>
                    </a:cubicBezTo>
                    <a:cubicBezTo>
                      <a:pt x="527" y="453"/>
                      <a:pt x="556" y="453"/>
                      <a:pt x="556" y="425"/>
                    </a:cubicBezTo>
                    <a:cubicBezTo>
                      <a:pt x="556" y="28"/>
                      <a:pt x="556" y="28"/>
                      <a:pt x="556" y="28"/>
                    </a:cubicBezTo>
                    <a:cubicBezTo>
                      <a:pt x="556" y="28"/>
                      <a:pt x="556" y="0"/>
                      <a:pt x="527" y="0"/>
                    </a:cubicBezTo>
                    <a:cubicBezTo>
                      <a:pt x="28" y="0"/>
                      <a:pt x="28" y="0"/>
                      <a:pt x="28" y="0"/>
                    </a:cubicBezTo>
                    <a:cubicBezTo>
                      <a:pt x="28" y="0"/>
                      <a:pt x="0" y="0"/>
                      <a:pt x="0" y="28"/>
                    </a:cubicBezTo>
                  </a:path>
                </a:pathLst>
              </a:custGeom>
              <a:solidFill>
                <a:srgbClr val="187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5" name="Freeform 12"/>
              <p:cNvSpPr>
                <a:spLocks/>
              </p:cNvSpPr>
              <p:nvPr/>
            </p:nvSpPr>
            <p:spPr bwMode="auto">
              <a:xfrm>
                <a:off x="8729663" y="3778250"/>
                <a:ext cx="1473200" cy="1177925"/>
              </a:xfrm>
              <a:custGeom>
                <a:avLst/>
                <a:gdLst>
                  <a:gd name="T0" fmla="*/ 0 w 566"/>
                  <a:gd name="T1" fmla="*/ 28 h 453"/>
                  <a:gd name="T2" fmla="*/ 0 w 566"/>
                  <a:gd name="T3" fmla="*/ 425 h 453"/>
                  <a:gd name="T4" fmla="*/ 28 w 566"/>
                  <a:gd name="T5" fmla="*/ 453 h 453"/>
                  <a:gd name="T6" fmla="*/ 538 w 566"/>
                  <a:gd name="T7" fmla="*/ 453 h 453"/>
                  <a:gd name="T8" fmla="*/ 566 w 566"/>
                  <a:gd name="T9" fmla="*/ 425 h 453"/>
                  <a:gd name="T10" fmla="*/ 566 w 566"/>
                  <a:gd name="T11" fmla="*/ 28 h 453"/>
                  <a:gd name="T12" fmla="*/ 538 w 566"/>
                  <a:gd name="T13" fmla="*/ 0 h 453"/>
                  <a:gd name="T14" fmla="*/ 28 w 566"/>
                  <a:gd name="T15" fmla="*/ 0 h 453"/>
                  <a:gd name="T16" fmla="*/ 0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0" y="28"/>
                    </a:moveTo>
                    <a:cubicBezTo>
                      <a:pt x="0" y="425"/>
                      <a:pt x="0" y="425"/>
                      <a:pt x="0" y="425"/>
                    </a:cubicBezTo>
                    <a:cubicBezTo>
                      <a:pt x="0" y="425"/>
                      <a:pt x="0" y="453"/>
                      <a:pt x="28" y="453"/>
                    </a:cubicBezTo>
                    <a:cubicBezTo>
                      <a:pt x="538" y="453"/>
                      <a:pt x="538" y="453"/>
                      <a:pt x="538" y="453"/>
                    </a:cubicBezTo>
                    <a:cubicBezTo>
                      <a:pt x="538" y="453"/>
                      <a:pt x="566" y="453"/>
                      <a:pt x="566" y="425"/>
                    </a:cubicBezTo>
                    <a:cubicBezTo>
                      <a:pt x="566" y="28"/>
                      <a:pt x="566" y="28"/>
                      <a:pt x="566" y="28"/>
                    </a:cubicBezTo>
                    <a:cubicBezTo>
                      <a:pt x="566" y="28"/>
                      <a:pt x="566" y="0"/>
                      <a:pt x="538" y="0"/>
                    </a:cubicBezTo>
                    <a:cubicBezTo>
                      <a:pt x="28" y="0"/>
                      <a:pt x="28" y="0"/>
                      <a:pt x="28" y="0"/>
                    </a:cubicBezTo>
                    <a:cubicBezTo>
                      <a:pt x="28" y="0"/>
                      <a:pt x="0" y="0"/>
                      <a:pt x="0" y="28"/>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6" name="Rectangle 13"/>
              <p:cNvSpPr>
                <a:spLocks noChangeArrowheads="1"/>
              </p:cNvSpPr>
              <p:nvPr/>
            </p:nvSpPr>
            <p:spPr bwMode="auto">
              <a:xfrm>
                <a:off x="8802688" y="3851275"/>
                <a:ext cx="1327150" cy="884237"/>
              </a:xfrm>
              <a:prstGeom prst="rect">
                <a:avLst/>
              </a:prstGeom>
              <a:solidFill>
                <a:srgbClr val="187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7" name="Rectangle 14"/>
              <p:cNvSpPr>
                <a:spLocks noChangeArrowheads="1"/>
              </p:cNvSpPr>
              <p:nvPr/>
            </p:nvSpPr>
            <p:spPr bwMode="auto">
              <a:xfrm>
                <a:off x="8802688" y="3851275"/>
                <a:ext cx="13271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8" name="Freeform 15"/>
              <p:cNvSpPr>
                <a:spLocks noEditPoints="1"/>
              </p:cNvSpPr>
              <p:nvPr/>
            </p:nvSpPr>
            <p:spPr bwMode="auto">
              <a:xfrm>
                <a:off x="8729663" y="3927475"/>
                <a:ext cx="1473200" cy="1028700"/>
              </a:xfrm>
              <a:custGeom>
                <a:avLst/>
                <a:gdLst>
                  <a:gd name="T0" fmla="*/ 105 w 566"/>
                  <a:gd name="T1" fmla="*/ 382 h 396"/>
                  <a:gd name="T2" fmla="*/ 105 w 566"/>
                  <a:gd name="T3" fmla="*/ 396 h 396"/>
                  <a:gd name="T4" fmla="*/ 131 w 566"/>
                  <a:gd name="T5" fmla="*/ 396 h 396"/>
                  <a:gd name="T6" fmla="*/ 105 w 566"/>
                  <a:gd name="T7" fmla="*/ 382 h 396"/>
                  <a:gd name="T8" fmla="*/ 519 w 566"/>
                  <a:gd name="T9" fmla="*/ 311 h 396"/>
                  <a:gd name="T10" fmla="*/ 110 w 566"/>
                  <a:gd name="T11" fmla="*/ 311 h 396"/>
                  <a:gd name="T12" fmla="*/ 166 w 566"/>
                  <a:gd name="T13" fmla="*/ 342 h 396"/>
                  <a:gd name="T14" fmla="*/ 136 w 566"/>
                  <a:gd name="T15" fmla="*/ 396 h 396"/>
                  <a:gd name="T16" fmla="*/ 538 w 566"/>
                  <a:gd name="T17" fmla="*/ 396 h 396"/>
                  <a:gd name="T18" fmla="*/ 566 w 566"/>
                  <a:gd name="T19" fmla="*/ 368 h 396"/>
                  <a:gd name="T20" fmla="*/ 566 w 566"/>
                  <a:gd name="T21" fmla="*/ 339 h 396"/>
                  <a:gd name="T22" fmla="*/ 519 w 566"/>
                  <a:gd name="T23" fmla="*/ 311 h 396"/>
                  <a:gd name="T24" fmla="*/ 0 w 566"/>
                  <a:gd name="T25" fmla="*/ 0 h 396"/>
                  <a:gd name="T26" fmla="*/ 0 w 566"/>
                  <a:gd name="T27" fmla="*/ 65 h 396"/>
                  <a:gd name="T28" fmla="*/ 28 w 566"/>
                  <a:gd name="T29" fmla="*/ 65 h 396"/>
                  <a:gd name="T30" fmla="*/ 28 w 566"/>
                  <a:gd name="T31" fmla="*/ 17 h 396"/>
                  <a:gd name="T32" fmla="*/ 0 w 566"/>
                  <a:gd name="T3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396">
                    <a:moveTo>
                      <a:pt x="105" y="382"/>
                    </a:moveTo>
                    <a:cubicBezTo>
                      <a:pt x="105" y="396"/>
                      <a:pt x="105" y="396"/>
                      <a:pt x="105" y="396"/>
                    </a:cubicBezTo>
                    <a:cubicBezTo>
                      <a:pt x="131" y="396"/>
                      <a:pt x="131" y="396"/>
                      <a:pt x="131" y="396"/>
                    </a:cubicBezTo>
                    <a:cubicBezTo>
                      <a:pt x="105" y="382"/>
                      <a:pt x="105" y="382"/>
                      <a:pt x="105" y="382"/>
                    </a:cubicBezTo>
                    <a:moveTo>
                      <a:pt x="519" y="311"/>
                    </a:moveTo>
                    <a:cubicBezTo>
                      <a:pt x="110" y="311"/>
                      <a:pt x="110" y="311"/>
                      <a:pt x="110" y="311"/>
                    </a:cubicBezTo>
                    <a:cubicBezTo>
                      <a:pt x="166" y="342"/>
                      <a:pt x="166" y="342"/>
                      <a:pt x="166" y="342"/>
                    </a:cubicBezTo>
                    <a:cubicBezTo>
                      <a:pt x="136" y="396"/>
                      <a:pt x="136" y="396"/>
                      <a:pt x="136" y="396"/>
                    </a:cubicBezTo>
                    <a:cubicBezTo>
                      <a:pt x="538" y="396"/>
                      <a:pt x="538" y="396"/>
                      <a:pt x="538" y="396"/>
                    </a:cubicBezTo>
                    <a:cubicBezTo>
                      <a:pt x="538" y="396"/>
                      <a:pt x="566" y="396"/>
                      <a:pt x="566" y="368"/>
                    </a:cubicBezTo>
                    <a:cubicBezTo>
                      <a:pt x="566" y="339"/>
                      <a:pt x="566" y="339"/>
                      <a:pt x="566" y="339"/>
                    </a:cubicBezTo>
                    <a:cubicBezTo>
                      <a:pt x="519" y="311"/>
                      <a:pt x="519" y="311"/>
                      <a:pt x="519" y="311"/>
                    </a:cubicBezTo>
                    <a:moveTo>
                      <a:pt x="0" y="0"/>
                    </a:moveTo>
                    <a:cubicBezTo>
                      <a:pt x="0" y="65"/>
                      <a:pt x="0" y="65"/>
                      <a:pt x="0" y="65"/>
                    </a:cubicBezTo>
                    <a:cubicBezTo>
                      <a:pt x="28" y="65"/>
                      <a:pt x="28" y="65"/>
                      <a:pt x="28" y="65"/>
                    </a:cubicBezTo>
                    <a:cubicBezTo>
                      <a:pt x="28" y="17"/>
                      <a:pt x="28" y="17"/>
                      <a:pt x="28" y="17"/>
                    </a:cubicBezTo>
                    <a:cubicBezTo>
                      <a:pt x="0" y="0"/>
                      <a:pt x="0" y="0"/>
                      <a:pt x="0" y="0"/>
                    </a:cubicBezTo>
                  </a:path>
                </a:pathLst>
              </a:custGeom>
              <a:solidFill>
                <a:srgbClr val="009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19" name="Freeform 16"/>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close/>
                  </a:path>
                </a:pathLst>
              </a:custGeom>
              <a:solidFill>
                <a:srgbClr val="29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0" name="Freeform 17"/>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1" name="Freeform 18"/>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2" name="Freeform 19"/>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3" name="Freeform 20"/>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4" name="Freeform 21"/>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5" name="Rectangle 22"/>
              <p:cNvSpPr>
                <a:spLocks noChangeArrowheads="1"/>
              </p:cNvSpPr>
              <p:nvPr/>
            </p:nvSpPr>
            <p:spPr bwMode="auto">
              <a:xfrm>
                <a:off x="7974013" y="4095750"/>
                <a:ext cx="1028700" cy="1500187"/>
              </a:xfrm>
              <a:prstGeom prst="rect">
                <a:avLst/>
              </a:prstGeom>
              <a:solidFill>
                <a:srgbClr val="BAD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6" name="Rectangle 23"/>
              <p:cNvSpPr>
                <a:spLocks noChangeArrowheads="1"/>
              </p:cNvSpPr>
              <p:nvPr/>
            </p:nvSpPr>
            <p:spPr bwMode="auto">
              <a:xfrm>
                <a:off x="7974013" y="4095750"/>
                <a:ext cx="10287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7" name="Freeform 24"/>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close/>
                    <a:moveTo>
                      <a:pt x="0" y="0"/>
                    </a:moveTo>
                    <a:lnTo>
                      <a:pt x="0" y="129"/>
                    </a:lnTo>
                    <a:lnTo>
                      <a:pt x="164" y="129"/>
                    </a:lnTo>
                    <a:lnTo>
                      <a:pt x="0"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8" name="Freeform 25"/>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moveTo>
                      <a:pt x="0" y="0"/>
                    </a:moveTo>
                    <a:lnTo>
                      <a:pt x="0" y="129"/>
                    </a:lnTo>
                    <a:lnTo>
                      <a:pt x="164"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9" name="Freeform 26"/>
              <p:cNvSpPr>
                <a:spLocks/>
              </p:cNvSpPr>
              <p:nvPr/>
            </p:nvSpPr>
            <p:spPr bwMode="auto">
              <a:xfrm>
                <a:off x="8413750" y="3805238"/>
                <a:ext cx="239713" cy="290512"/>
              </a:xfrm>
              <a:custGeom>
                <a:avLst/>
                <a:gdLst>
                  <a:gd name="T0" fmla="*/ 92 w 92"/>
                  <a:gd name="T1" fmla="*/ 11 h 112"/>
                  <a:gd name="T2" fmla="*/ 63 w 92"/>
                  <a:gd name="T3" fmla="*/ 0 h 112"/>
                  <a:gd name="T4" fmla="*/ 53 w 92"/>
                  <a:gd name="T5" fmla="*/ 25 h 112"/>
                  <a:gd name="T6" fmla="*/ 0 w 92"/>
                  <a:gd name="T7" fmla="*/ 25 h 112"/>
                  <a:gd name="T8" fmla="*/ 0 w 92"/>
                  <a:gd name="T9" fmla="*/ 112 h 112"/>
                  <a:gd name="T10" fmla="*/ 63 w 92"/>
                  <a:gd name="T11" fmla="*/ 112 h 112"/>
                  <a:gd name="T12" fmla="*/ 63 w 92"/>
                  <a:gd name="T13" fmla="*/ 62 h 112"/>
                  <a:gd name="T14" fmla="*/ 92 w 92"/>
                  <a:gd name="T15" fmla="*/ 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2">
                    <a:moveTo>
                      <a:pt x="92" y="11"/>
                    </a:moveTo>
                    <a:cubicBezTo>
                      <a:pt x="63" y="0"/>
                      <a:pt x="63" y="0"/>
                      <a:pt x="63" y="0"/>
                    </a:cubicBezTo>
                    <a:cubicBezTo>
                      <a:pt x="53" y="25"/>
                      <a:pt x="53" y="25"/>
                      <a:pt x="53" y="25"/>
                    </a:cubicBezTo>
                    <a:cubicBezTo>
                      <a:pt x="0" y="25"/>
                      <a:pt x="0" y="25"/>
                      <a:pt x="0" y="25"/>
                    </a:cubicBezTo>
                    <a:cubicBezTo>
                      <a:pt x="0" y="112"/>
                      <a:pt x="0" y="112"/>
                      <a:pt x="0" y="112"/>
                    </a:cubicBezTo>
                    <a:cubicBezTo>
                      <a:pt x="63" y="112"/>
                      <a:pt x="63" y="112"/>
                      <a:pt x="63" y="112"/>
                    </a:cubicBezTo>
                    <a:cubicBezTo>
                      <a:pt x="63" y="62"/>
                      <a:pt x="63" y="62"/>
                      <a:pt x="63" y="62"/>
                    </a:cubicBezTo>
                    <a:cubicBezTo>
                      <a:pt x="64" y="46"/>
                      <a:pt x="69" y="18"/>
                      <a:pt x="92" y="11"/>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0" name="Oval 27"/>
              <p:cNvSpPr>
                <a:spLocks noChangeArrowheads="1"/>
              </p:cNvSpPr>
              <p:nvPr/>
            </p:nvSpPr>
            <p:spPr bwMode="auto">
              <a:xfrm>
                <a:off x="8405813" y="3549650"/>
                <a:ext cx="36513" cy="34925"/>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1" name="Freeform 28"/>
              <p:cNvSpPr>
                <a:spLocks/>
              </p:cNvSpPr>
              <p:nvPr/>
            </p:nvSpPr>
            <p:spPr bwMode="auto">
              <a:xfrm>
                <a:off x="8362950" y="3349625"/>
                <a:ext cx="241300" cy="163512"/>
              </a:xfrm>
              <a:custGeom>
                <a:avLst/>
                <a:gdLst>
                  <a:gd name="T0" fmla="*/ 0 w 152"/>
                  <a:gd name="T1" fmla="*/ 62 h 103"/>
                  <a:gd name="T2" fmla="*/ 126 w 152"/>
                  <a:gd name="T3" fmla="*/ 0 h 103"/>
                  <a:gd name="T4" fmla="*/ 152 w 152"/>
                  <a:gd name="T5" fmla="*/ 103 h 103"/>
                  <a:gd name="T6" fmla="*/ 0 w 152"/>
                  <a:gd name="T7" fmla="*/ 62 h 103"/>
                </a:gdLst>
                <a:ahLst/>
                <a:cxnLst>
                  <a:cxn ang="0">
                    <a:pos x="T0" y="T1"/>
                  </a:cxn>
                  <a:cxn ang="0">
                    <a:pos x="T2" y="T3"/>
                  </a:cxn>
                  <a:cxn ang="0">
                    <a:pos x="T4" y="T5"/>
                  </a:cxn>
                  <a:cxn ang="0">
                    <a:pos x="T6" y="T7"/>
                  </a:cxn>
                </a:cxnLst>
                <a:rect l="0" t="0" r="r" b="b"/>
                <a:pathLst>
                  <a:path w="152" h="103">
                    <a:moveTo>
                      <a:pt x="0" y="62"/>
                    </a:moveTo>
                    <a:lnTo>
                      <a:pt x="126" y="0"/>
                    </a:lnTo>
                    <a:lnTo>
                      <a:pt x="152" y="103"/>
                    </a:lnTo>
                    <a:lnTo>
                      <a:pt x="0" y="62"/>
                    </a:ln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2" name="Freeform 29"/>
              <p:cNvSpPr>
                <a:spLocks/>
              </p:cNvSpPr>
              <p:nvPr/>
            </p:nvSpPr>
            <p:spPr bwMode="auto">
              <a:xfrm>
                <a:off x="8193088" y="3448050"/>
                <a:ext cx="606425" cy="438150"/>
              </a:xfrm>
              <a:custGeom>
                <a:avLst/>
                <a:gdLst>
                  <a:gd name="T0" fmla="*/ 0 w 233"/>
                  <a:gd name="T1" fmla="*/ 168 h 168"/>
                  <a:gd name="T2" fmla="*/ 118 w 233"/>
                  <a:gd name="T3" fmla="*/ 168 h 168"/>
                  <a:gd name="T4" fmla="*/ 119 w 233"/>
                  <a:gd name="T5" fmla="*/ 168 h 168"/>
                  <a:gd name="T6" fmla="*/ 233 w 233"/>
                  <a:gd name="T7" fmla="*/ 0 h 168"/>
                  <a:gd name="T8" fmla="*/ 225 w 233"/>
                  <a:gd name="T9" fmla="*/ 0 h 168"/>
                  <a:gd name="T10" fmla="*/ 158 w 233"/>
                  <a:gd name="T11" fmla="*/ 0 h 168"/>
                  <a:gd name="T12" fmla="*/ 74 w 233"/>
                  <a:gd name="T13" fmla="*/ 0 h 168"/>
                  <a:gd name="T14" fmla="*/ 0 w 233"/>
                  <a:gd name="T15" fmla="*/ 0 h 168"/>
                  <a:gd name="T16" fmla="*/ 0 w 233"/>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8">
                    <a:moveTo>
                      <a:pt x="0" y="168"/>
                    </a:moveTo>
                    <a:cubicBezTo>
                      <a:pt x="118" y="168"/>
                      <a:pt x="118" y="168"/>
                      <a:pt x="118" y="168"/>
                    </a:cubicBezTo>
                    <a:cubicBezTo>
                      <a:pt x="119" y="168"/>
                      <a:pt x="119" y="168"/>
                      <a:pt x="119" y="168"/>
                    </a:cubicBezTo>
                    <a:cubicBezTo>
                      <a:pt x="207" y="163"/>
                      <a:pt x="233" y="90"/>
                      <a:pt x="233" y="0"/>
                    </a:cubicBezTo>
                    <a:cubicBezTo>
                      <a:pt x="225" y="0"/>
                      <a:pt x="225" y="0"/>
                      <a:pt x="225" y="0"/>
                    </a:cubicBezTo>
                    <a:cubicBezTo>
                      <a:pt x="158" y="0"/>
                      <a:pt x="158" y="0"/>
                      <a:pt x="158" y="0"/>
                    </a:cubicBezTo>
                    <a:cubicBezTo>
                      <a:pt x="74" y="0"/>
                      <a:pt x="74" y="0"/>
                      <a:pt x="74" y="0"/>
                    </a:cubicBezTo>
                    <a:cubicBezTo>
                      <a:pt x="0" y="0"/>
                      <a:pt x="0" y="0"/>
                      <a:pt x="0" y="0"/>
                    </a:cubicBezTo>
                    <a:cubicBezTo>
                      <a:pt x="0" y="168"/>
                      <a:pt x="0" y="168"/>
                      <a:pt x="0" y="168"/>
                    </a:cubicBezTo>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3" name="Oval 30"/>
              <p:cNvSpPr>
                <a:spLocks noChangeArrowheads="1"/>
              </p:cNvSpPr>
              <p:nvPr/>
            </p:nvSpPr>
            <p:spPr bwMode="auto">
              <a:xfrm>
                <a:off x="8405813" y="3549650"/>
                <a:ext cx="36513" cy="34925"/>
              </a:xfrm>
              <a:prstGeom prst="ellipse">
                <a:avLst/>
              </a:pr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4" name="Freeform 31"/>
              <p:cNvSpPr>
                <a:spLocks/>
              </p:cNvSpPr>
              <p:nvPr/>
            </p:nvSpPr>
            <p:spPr bwMode="auto">
              <a:xfrm>
                <a:off x="8583613" y="887413"/>
                <a:ext cx="1431925" cy="754062"/>
              </a:xfrm>
              <a:custGeom>
                <a:avLst/>
                <a:gdLst>
                  <a:gd name="T0" fmla="*/ 145 w 550"/>
                  <a:gd name="T1" fmla="*/ 0 h 290"/>
                  <a:gd name="T2" fmla="*/ 0 w 550"/>
                  <a:gd name="T3" fmla="*/ 145 h 290"/>
                  <a:gd name="T4" fmla="*/ 145 w 550"/>
                  <a:gd name="T5" fmla="*/ 290 h 290"/>
                  <a:gd name="T6" fmla="*/ 550 w 550"/>
                  <a:gd name="T7" fmla="*/ 290 h 290"/>
                  <a:gd name="T8" fmla="*/ 162 w 550"/>
                  <a:gd name="T9" fmla="*/ 1 h 290"/>
                  <a:gd name="T10" fmla="*/ 162 w 550"/>
                  <a:gd name="T11" fmla="*/ 1 h 290"/>
                  <a:gd name="T12" fmla="*/ 162 w 550"/>
                  <a:gd name="T13" fmla="*/ 1 h 290"/>
                  <a:gd name="T14" fmla="*/ 145 w 550"/>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290">
                    <a:moveTo>
                      <a:pt x="145" y="0"/>
                    </a:moveTo>
                    <a:cubicBezTo>
                      <a:pt x="65" y="0"/>
                      <a:pt x="0" y="65"/>
                      <a:pt x="0" y="145"/>
                    </a:cubicBezTo>
                    <a:cubicBezTo>
                      <a:pt x="0" y="225"/>
                      <a:pt x="65" y="290"/>
                      <a:pt x="145" y="290"/>
                    </a:cubicBezTo>
                    <a:cubicBezTo>
                      <a:pt x="550" y="290"/>
                      <a:pt x="550" y="290"/>
                      <a:pt x="550" y="290"/>
                    </a:cubicBezTo>
                    <a:cubicBezTo>
                      <a:pt x="162" y="1"/>
                      <a:pt x="162" y="1"/>
                      <a:pt x="162" y="1"/>
                    </a:cubicBezTo>
                    <a:cubicBezTo>
                      <a:pt x="162" y="1"/>
                      <a:pt x="162" y="1"/>
                      <a:pt x="162" y="1"/>
                    </a:cubicBezTo>
                    <a:cubicBezTo>
                      <a:pt x="162" y="1"/>
                      <a:pt x="162" y="1"/>
                      <a:pt x="162" y="1"/>
                    </a:cubicBezTo>
                    <a:cubicBezTo>
                      <a:pt x="156" y="0"/>
                      <a:pt x="151" y="0"/>
                      <a:pt x="145" y="0"/>
                    </a:cubicBezTo>
                  </a:path>
                </a:pathLst>
              </a:custGeom>
              <a:solidFill>
                <a:srgbClr val="AAE4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5" name="Freeform 32"/>
              <p:cNvSpPr>
                <a:spLocks/>
              </p:cNvSpPr>
              <p:nvPr/>
            </p:nvSpPr>
            <p:spPr bwMode="auto">
              <a:xfrm>
                <a:off x="8786813" y="1511300"/>
                <a:ext cx="911225" cy="2790825"/>
              </a:xfrm>
              <a:custGeom>
                <a:avLst/>
                <a:gdLst>
                  <a:gd name="T0" fmla="*/ 17 w 350"/>
                  <a:gd name="T1" fmla="*/ 1073 h 1073"/>
                  <a:gd name="T2" fmla="*/ 0 w 350"/>
                  <a:gd name="T3" fmla="*/ 1072 h 1073"/>
                  <a:gd name="T4" fmla="*/ 11 w 350"/>
                  <a:gd name="T5" fmla="*/ 1009 h 1073"/>
                  <a:gd name="T6" fmla="*/ 10 w 350"/>
                  <a:gd name="T7" fmla="*/ 1009 h 1073"/>
                  <a:gd name="T8" fmla="*/ 123 w 350"/>
                  <a:gd name="T9" fmla="*/ 961 h 1073"/>
                  <a:gd name="T10" fmla="*/ 246 w 350"/>
                  <a:gd name="T11" fmla="*/ 692 h 1073"/>
                  <a:gd name="T12" fmla="*/ 259 w 350"/>
                  <a:gd name="T13" fmla="*/ 6 h 1073"/>
                  <a:gd name="T14" fmla="*/ 323 w 350"/>
                  <a:gd name="T15" fmla="*/ 0 h 1073"/>
                  <a:gd name="T16" fmla="*/ 308 w 350"/>
                  <a:gd name="T17" fmla="*/ 709 h 1073"/>
                  <a:gd name="T18" fmla="*/ 164 w 350"/>
                  <a:gd name="T19" fmla="*/ 1010 h 1073"/>
                  <a:gd name="T20" fmla="*/ 17 w 350"/>
                  <a:gd name="T21"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073">
                    <a:moveTo>
                      <a:pt x="17" y="1073"/>
                    </a:moveTo>
                    <a:cubicBezTo>
                      <a:pt x="7" y="1073"/>
                      <a:pt x="1" y="1072"/>
                      <a:pt x="0" y="1072"/>
                    </a:cubicBezTo>
                    <a:cubicBezTo>
                      <a:pt x="11" y="1009"/>
                      <a:pt x="11" y="1009"/>
                      <a:pt x="11" y="1009"/>
                    </a:cubicBezTo>
                    <a:cubicBezTo>
                      <a:pt x="10" y="1009"/>
                      <a:pt x="10" y="1009"/>
                      <a:pt x="10" y="1009"/>
                    </a:cubicBezTo>
                    <a:cubicBezTo>
                      <a:pt x="13" y="1009"/>
                      <a:pt x="65" y="1016"/>
                      <a:pt x="123" y="961"/>
                    </a:cubicBezTo>
                    <a:cubicBezTo>
                      <a:pt x="179" y="908"/>
                      <a:pt x="220" y="818"/>
                      <a:pt x="246" y="692"/>
                    </a:cubicBezTo>
                    <a:cubicBezTo>
                      <a:pt x="281" y="522"/>
                      <a:pt x="285" y="291"/>
                      <a:pt x="259" y="6"/>
                    </a:cubicBezTo>
                    <a:cubicBezTo>
                      <a:pt x="323" y="0"/>
                      <a:pt x="323" y="0"/>
                      <a:pt x="323" y="0"/>
                    </a:cubicBezTo>
                    <a:cubicBezTo>
                      <a:pt x="350" y="294"/>
                      <a:pt x="345" y="532"/>
                      <a:pt x="308" y="709"/>
                    </a:cubicBezTo>
                    <a:cubicBezTo>
                      <a:pt x="279" y="848"/>
                      <a:pt x="231" y="949"/>
                      <a:pt x="164" y="1010"/>
                    </a:cubicBezTo>
                    <a:cubicBezTo>
                      <a:pt x="105" y="1065"/>
                      <a:pt x="46" y="1073"/>
                      <a:pt x="17" y="107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6" name="Freeform 33"/>
              <p:cNvSpPr>
                <a:spLocks/>
              </p:cNvSpPr>
              <p:nvPr/>
            </p:nvSpPr>
            <p:spPr bwMode="auto">
              <a:xfrm>
                <a:off x="9450388" y="1343025"/>
                <a:ext cx="176213" cy="184150"/>
              </a:xfrm>
              <a:custGeom>
                <a:avLst/>
                <a:gdLst>
                  <a:gd name="T0" fmla="*/ 65 w 68"/>
                  <a:gd name="T1" fmla="*/ 32 h 71"/>
                  <a:gd name="T2" fmla="*/ 65 w 68"/>
                  <a:gd name="T3" fmla="*/ 31 h 71"/>
                  <a:gd name="T4" fmla="*/ 30 w 68"/>
                  <a:gd name="T5" fmla="*/ 2 h 71"/>
                  <a:gd name="T6" fmla="*/ 1 w 68"/>
                  <a:gd name="T7" fmla="*/ 37 h 71"/>
                  <a:gd name="T8" fmla="*/ 2 w 68"/>
                  <a:gd name="T9" fmla="*/ 38 h 71"/>
                  <a:gd name="T10" fmla="*/ 2 w 68"/>
                  <a:gd name="T11" fmla="*/ 38 h 71"/>
                  <a:gd name="T12" fmla="*/ 5 w 68"/>
                  <a:gd name="T13" fmla="*/ 71 h 71"/>
                  <a:gd name="T14" fmla="*/ 68 w 68"/>
                  <a:gd name="T15" fmla="*/ 65 h 71"/>
                  <a:gd name="T16" fmla="*/ 65 w 68"/>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65" y="32"/>
                    </a:moveTo>
                    <a:cubicBezTo>
                      <a:pt x="65" y="32"/>
                      <a:pt x="65" y="32"/>
                      <a:pt x="65" y="31"/>
                    </a:cubicBezTo>
                    <a:cubicBezTo>
                      <a:pt x="63" y="13"/>
                      <a:pt x="48" y="0"/>
                      <a:pt x="30" y="2"/>
                    </a:cubicBezTo>
                    <a:cubicBezTo>
                      <a:pt x="13" y="3"/>
                      <a:pt x="0" y="19"/>
                      <a:pt x="1" y="37"/>
                    </a:cubicBezTo>
                    <a:cubicBezTo>
                      <a:pt x="2" y="37"/>
                      <a:pt x="2" y="38"/>
                      <a:pt x="2" y="38"/>
                    </a:cubicBezTo>
                    <a:cubicBezTo>
                      <a:pt x="2" y="38"/>
                      <a:pt x="2" y="38"/>
                      <a:pt x="2" y="38"/>
                    </a:cubicBezTo>
                    <a:cubicBezTo>
                      <a:pt x="5" y="71"/>
                      <a:pt x="5" y="71"/>
                      <a:pt x="5" y="71"/>
                    </a:cubicBezTo>
                    <a:cubicBezTo>
                      <a:pt x="68" y="65"/>
                      <a:pt x="68" y="65"/>
                      <a:pt x="68" y="65"/>
                    </a:cubicBezTo>
                    <a:cubicBezTo>
                      <a:pt x="65" y="32"/>
                      <a:pt x="65" y="32"/>
                      <a:pt x="65" y="32"/>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7" name="Freeform 34"/>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8" name="Freeform 35"/>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39" name="Rectangle 36"/>
              <p:cNvSpPr>
                <a:spLocks noChangeArrowheads="1"/>
              </p:cNvSpPr>
              <p:nvPr/>
            </p:nvSpPr>
            <p:spPr bwMode="auto">
              <a:xfrm>
                <a:off x="9136063" y="5461000"/>
                <a:ext cx="252413" cy="106521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0" name="Rectangle 37"/>
              <p:cNvSpPr>
                <a:spLocks noChangeArrowheads="1"/>
              </p:cNvSpPr>
              <p:nvPr/>
            </p:nvSpPr>
            <p:spPr bwMode="auto">
              <a:xfrm>
                <a:off x="9136063" y="5461000"/>
                <a:ext cx="2524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1" name="Rectangle 38"/>
              <p:cNvSpPr>
                <a:spLocks noChangeArrowheads="1"/>
              </p:cNvSpPr>
              <p:nvPr/>
            </p:nvSpPr>
            <p:spPr bwMode="auto">
              <a:xfrm>
                <a:off x="8562975" y="5416550"/>
                <a:ext cx="249238" cy="110966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2" name="Rectangle 39"/>
              <p:cNvSpPr>
                <a:spLocks noChangeArrowheads="1"/>
              </p:cNvSpPr>
              <p:nvPr/>
            </p:nvSpPr>
            <p:spPr bwMode="auto">
              <a:xfrm>
                <a:off x="8562975" y="5416550"/>
                <a:ext cx="24923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3" name="Rectangle 40"/>
              <p:cNvSpPr>
                <a:spLocks noChangeArrowheads="1"/>
              </p:cNvSpPr>
              <p:nvPr/>
            </p:nvSpPr>
            <p:spPr bwMode="auto">
              <a:xfrm>
                <a:off x="8299450" y="5419725"/>
                <a:ext cx="1089025" cy="249237"/>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4" name="Rectangle 41"/>
              <p:cNvSpPr>
                <a:spLocks noChangeArrowheads="1"/>
              </p:cNvSpPr>
              <p:nvPr/>
            </p:nvSpPr>
            <p:spPr bwMode="auto">
              <a:xfrm>
                <a:off x="8299450" y="5419725"/>
                <a:ext cx="10890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5" name="Freeform 42"/>
              <p:cNvSpPr>
                <a:spLocks/>
              </p:cNvSpPr>
              <p:nvPr/>
            </p:nvSpPr>
            <p:spPr bwMode="auto">
              <a:xfrm>
                <a:off x="8183563" y="1798638"/>
                <a:ext cx="628650" cy="376237"/>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6" name="Freeform 43"/>
              <p:cNvSpPr>
                <a:spLocks/>
              </p:cNvSpPr>
              <p:nvPr/>
            </p:nvSpPr>
            <p:spPr bwMode="auto">
              <a:xfrm>
                <a:off x="10671175" y="617538"/>
                <a:ext cx="546100" cy="317500"/>
              </a:xfrm>
              <a:custGeom>
                <a:avLst/>
                <a:gdLst>
                  <a:gd name="T0" fmla="*/ 21 w 210"/>
                  <a:gd name="T1" fmla="*/ 61 h 122"/>
                  <a:gd name="T2" fmla="*/ 56 w 210"/>
                  <a:gd name="T3" fmla="*/ 35 h 122"/>
                  <a:gd name="T4" fmla="*/ 56 w 210"/>
                  <a:gd name="T5" fmla="*/ 35 h 122"/>
                  <a:gd name="T6" fmla="*/ 56 w 210"/>
                  <a:gd name="T7" fmla="*/ 35 h 122"/>
                  <a:gd name="T8" fmla="*/ 91 w 210"/>
                  <a:gd name="T9" fmla="*/ 0 h 122"/>
                  <a:gd name="T10" fmla="*/ 123 w 210"/>
                  <a:gd name="T11" fmla="*/ 18 h 122"/>
                  <a:gd name="T12" fmla="*/ 134 w 210"/>
                  <a:gd name="T13" fmla="*/ 16 h 122"/>
                  <a:gd name="T14" fmla="*/ 167 w 210"/>
                  <a:gd name="T15" fmla="*/ 49 h 122"/>
                  <a:gd name="T16" fmla="*/ 167 w 210"/>
                  <a:gd name="T17" fmla="*/ 49 h 122"/>
                  <a:gd name="T18" fmla="*/ 172 w 210"/>
                  <a:gd name="T19" fmla="*/ 49 h 122"/>
                  <a:gd name="T20" fmla="*/ 210 w 210"/>
                  <a:gd name="T21" fmla="*/ 85 h 122"/>
                  <a:gd name="T22" fmla="*/ 172 w 210"/>
                  <a:gd name="T23" fmla="*/ 122 h 122"/>
                  <a:gd name="T24" fmla="*/ 33 w 210"/>
                  <a:gd name="T25" fmla="*/ 122 h 122"/>
                  <a:gd name="T26" fmla="*/ 0 w 210"/>
                  <a:gd name="T27" fmla="*/ 90 h 122"/>
                  <a:gd name="T28" fmla="*/ 21 w 210"/>
                  <a:gd name="T2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22">
                    <a:moveTo>
                      <a:pt x="21" y="61"/>
                    </a:moveTo>
                    <a:cubicBezTo>
                      <a:pt x="25" y="46"/>
                      <a:pt x="39" y="35"/>
                      <a:pt x="56" y="35"/>
                    </a:cubicBezTo>
                    <a:cubicBezTo>
                      <a:pt x="56" y="35"/>
                      <a:pt x="56" y="35"/>
                      <a:pt x="56" y="35"/>
                    </a:cubicBezTo>
                    <a:cubicBezTo>
                      <a:pt x="56" y="35"/>
                      <a:pt x="56" y="35"/>
                      <a:pt x="56" y="35"/>
                    </a:cubicBezTo>
                    <a:cubicBezTo>
                      <a:pt x="56" y="16"/>
                      <a:pt x="72" y="0"/>
                      <a:pt x="91" y="0"/>
                    </a:cubicBezTo>
                    <a:cubicBezTo>
                      <a:pt x="105" y="0"/>
                      <a:pt x="117" y="8"/>
                      <a:pt x="123" y="18"/>
                    </a:cubicBezTo>
                    <a:cubicBezTo>
                      <a:pt x="126" y="17"/>
                      <a:pt x="130" y="16"/>
                      <a:pt x="134" y="16"/>
                    </a:cubicBezTo>
                    <a:cubicBezTo>
                      <a:pt x="152" y="16"/>
                      <a:pt x="167" y="31"/>
                      <a:pt x="167" y="49"/>
                    </a:cubicBezTo>
                    <a:cubicBezTo>
                      <a:pt x="167" y="49"/>
                      <a:pt x="167" y="49"/>
                      <a:pt x="167" y="49"/>
                    </a:cubicBezTo>
                    <a:cubicBezTo>
                      <a:pt x="169" y="49"/>
                      <a:pt x="170" y="49"/>
                      <a:pt x="172" y="49"/>
                    </a:cubicBezTo>
                    <a:cubicBezTo>
                      <a:pt x="193" y="49"/>
                      <a:pt x="210" y="65"/>
                      <a:pt x="210" y="85"/>
                    </a:cubicBezTo>
                    <a:cubicBezTo>
                      <a:pt x="210" y="106"/>
                      <a:pt x="193" y="122"/>
                      <a:pt x="172" y="122"/>
                    </a:cubicBezTo>
                    <a:cubicBezTo>
                      <a:pt x="33" y="122"/>
                      <a:pt x="33" y="122"/>
                      <a:pt x="33" y="122"/>
                    </a:cubicBezTo>
                    <a:cubicBezTo>
                      <a:pt x="15" y="122"/>
                      <a:pt x="0" y="108"/>
                      <a:pt x="0" y="90"/>
                    </a:cubicBezTo>
                    <a:cubicBezTo>
                      <a:pt x="0" y="77"/>
                      <a:pt x="9" y="65"/>
                      <a:pt x="21"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7" name="Freeform 44"/>
              <p:cNvSpPr>
                <a:spLocks/>
              </p:cNvSpPr>
              <p:nvPr/>
            </p:nvSpPr>
            <p:spPr bwMode="auto">
              <a:xfrm>
                <a:off x="9077325" y="4816475"/>
                <a:ext cx="217488" cy="212725"/>
              </a:xfrm>
              <a:custGeom>
                <a:avLst/>
                <a:gdLst>
                  <a:gd name="T0" fmla="*/ 29 w 83"/>
                  <a:gd name="T1" fmla="*/ 72 h 82"/>
                  <a:gd name="T2" fmla="*/ 30 w 83"/>
                  <a:gd name="T3" fmla="*/ 73 h 82"/>
                  <a:gd name="T4" fmla="*/ 74 w 83"/>
                  <a:gd name="T5" fmla="*/ 62 h 82"/>
                  <a:gd name="T6" fmla="*/ 63 w 83"/>
                  <a:gd name="T7" fmla="*/ 18 h 82"/>
                  <a:gd name="T8" fmla="*/ 62 w 83"/>
                  <a:gd name="T9" fmla="*/ 17 h 82"/>
                  <a:gd name="T10" fmla="*/ 62 w 83"/>
                  <a:gd name="T11" fmla="*/ 17 h 82"/>
                  <a:gd name="T12" fmla="*/ 33 w 83"/>
                  <a:gd name="T13" fmla="*/ 0 h 82"/>
                  <a:gd name="T14" fmla="*/ 0 w 83"/>
                  <a:gd name="T15" fmla="*/ 55 h 82"/>
                  <a:gd name="T16" fmla="*/ 29 w 83"/>
                  <a:gd name="T17"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29" y="72"/>
                    </a:moveTo>
                    <a:cubicBezTo>
                      <a:pt x="29" y="72"/>
                      <a:pt x="30" y="73"/>
                      <a:pt x="30" y="73"/>
                    </a:cubicBezTo>
                    <a:cubicBezTo>
                      <a:pt x="46" y="82"/>
                      <a:pt x="65" y="77"/>
                      <a:pt x="74" y="62"/>
                    </a:cubicBezTo>
                    <a:cubicBezTo>
                      <a:pt x="83" y="47"/>
                      <a:pt x="78" y="27"/>
                      <a:pt x="63" y="18"/>
                    </a:cubicBezTo>
                    <a:cubicBezTo>
                      <a:pt x="62" y="18"/>
                      <a:pt x="62" y="18"/>
                      <a:pt x="62" y="17"/>
                    </a:cubicBezTo>
                    <a:cubicBezTo>
                      <a:pt x="62" y="17"/>
                      <a:pt x="62" y="17"/>
                      <a:pt x="62" y="17"/>
                    </a:cubicBezTo>
                    <a:cubicBezTo>
                      <a:pt x="33" y="0"/>
                      <a:pt x="33" y="0"/>
                      <a:pt x="33" y="0"/>
                    </a:cubicBezTo>
                    <a:cubicBezTo>
                      <a:pt x="0" y="55"/>
                      <a:pt x="0" y="55"/>
                      <a:pt x="0" y="55"/>
                    </a:cubicBezTo>
                    <a:cubicBezTo>
                      <a:pt x="29" y="72"/>
                      <a:pt x="29" y="72"/>
                      <a:pt x="29" y="72"/>
                    </a:cubicBezTo>
                    <a:close/>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8" name="Rectangle 45"/>
              <p:cNvSpPr>
                <a:spLocks noChangeArrowheads="1"/>
              </p:cNvSpPr>
              <p:nvPr/>
            </p:nvSpPr>
            <p:spPr bwMode="auto">
              <a:xfrm>
                <a:off x="7880350" y="4425950"/>
                <a:ext cx="1017588" cy="139858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9" name="Rectangle 46"/>
              <p:cNvSpPr>
                <a:spLocks noChangeArrowheads="1"/>
              </p:cNvSpPr>
              <p:nvPr/>
            </p:nvSpPr>
            <p:spPr bwMode="auto">
              <a:xfrm>
                <a:off x="7880350" y="4425950"/>
                <a:ext cx="101758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0" name="Rectangle 47"/>
              <p:cNvSpPr>
                <a:spLocks noChangeArrowheads="1"/>
              </p:cNvSpPr>
              <p:nvPr/>
            </p:nvSpPr>
            <p:spPr bwMode="auto">
              <a:xfrm>
                <a:off x="7880350" y="5684838"/>
                <a:ext cx="179388"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1" name="Rectangle 48"/>
              <p:cNvSpPr>
                <a:spLocks noChangeArrowheads="1"/>
              </p:cNvSpPr>
              <p:nvPr/>
            </p:nvSpPr>
            <p:spPr bwMode="auto">
              <a:xfrm>
                <a:off x="7880350" y="5684838"/>
                <a:ext cx="179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2" name="Freeform 49"/>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3" name="Freeform 50"/>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4" name="Rectangle 51"/>
              <p:cNvSpPr>
                <a:spLocks noChangeArrowheads="1"/>
              </p:cNvSpPr>
              <p:nvPr/>
            </p:nvSpPr>
            <p:spPr bwMode="auto">
              <a:xfrm>
                <a:off x="8721725" y="5684838"/>
                <a:ext cx="176213"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5" name="Rectangle 52"/>
              <p:cNvSpPr>
                <a:spLocks noChangeArrowheads="1"/>
              </p:cNvSpPr>
              <p:nvPr/>
            </p:nvSpPr>
            <p:spPr bwMode="auto">
              <a:xfrm>
                <a:off x="8721725" y="5684838"/>
                <a:ext cx="1762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6" name="Rectangle 53"/>
              <p:cNvSpPr>
                <a:spLocks noChangeArrowheads="1"/>
              </p:cNvSpPr>
              <p:nvPr/>
            </p:nvSpPr>
            <p:spPr bwMode="auto">
              <a:xfrm>
                <a:off x="82835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7" name="Rectangle 54"/>
              <p:cNvSpPr>
                <a:spLocks noChangeArrowheads="1"/>
              </p:cNvSpPr>
              <p:nvPr/>
            </p:nvSpPr>
            <p:spPr bwMode="auto">
              <a:xfrm>
                <a:off x="82835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8" name="Rectangle 55"/>
              <p:cNvSpPr>
                <a:spLocks noChangeArrowheads="1"/>
              </p:cNvSpPr>
              <p:nvPr/>
            </p:nvSpPr>
            <p:spPr bwMode="auto">
              <a:xfrm>
                <a:off x="91217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59" name="Rectangle 56"/>
              <p:cNvSpPr>
                <a:spLocks noChangeArrowheads="1"/>
              </p:cNvSpPr>
              <p:nvPr/>
            </p:nvSpPr>
            <p:spPr bwMode="auto">
              <a:xfrm>
                <a:off x="91217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0" name="Rectangle 57"/>
              <p:cNvSpPr>
                <a:spLocks noChangeArrowheads="1"/>
              </p:cNvSpPr>
              <p:nvPr/>
            </p:nvSpPr>
            <p:spPr bwMode="auto">
              <a:xfrm>
                <a:off x="8604250" y="5664200"/>
                <a:ext cx="695325" cy="16033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1" name="Rectangle 58"/>
              <p:cNvSpPr>
                <a:spLocks noChangeArrowheads="1"/>
              </p:cNvSpPr>
              <p:nvPr/>
            </p:nvSpPr>
            <p:spPr bwMode="auto">
              <a:xfrm>
                <a:off x="8604250" y="5664200"/>
                <a:ext cx="6953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2" name="Freeform 59"/>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3" name="Freeform 60"/>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4" name="Freeform 61"/>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5" name="Freeform 62"/>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6" name="Freeform 63"/>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7" name="Freeform 64"/>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8" name="Rectangle 65"/>
              <p:cNvSpPr>
                <a:spLocks noChangeArrowheads="1"/>
              </p:cNvSpPr>
              <p:nvPr/>
            </p:nvSpPr>
            <p:spPr bwMode="auto">
              <a:xfrm>
                <a:off x="9121775" y="5824538"/>
                <a:ext cx="88900" cy="949325"/>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9" name="Rectangle 66"/>
              <p:cNvSpPr>
                <a:spLocks noChangeArrowheads="1"/>
              </p:cNvSpPr>
              <p:nvPr/>
            </p:nvSpPr>
            <p:spPr bwMode="auto">
              <a:xfrm>
                <a:off x="9121775" y="5824538"/>
                <a:ext cx="889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0" name="Rectangle 67"/>
              <p:cNvSpPr>
                <a:spLocks noChangeArrowheads="1"/>
              </p:cNvSpPr>
              <p:nvPr/>
            </p:nvSpPr>
            <p:spPr bwMode="auto">
              <a:xfrm>
                <a:off x="9002713" y="5018088"/>
                <a:ext cx="1012825" cy="12065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1" name="Rectangle 68"/>
              <p:cNvSpPr>
                <a:spLocks noChangeArrowheads="1"/>
              </p:cNvSpPr>
              <p:nvPr/>
            </p:nvSpPr>
            <p:spPr bwMode="auto">
              <a:xfrm>
                <a:off x="9002713" y="5018088"/>
                <a:ext cx="10128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2" name="Rectangle 69"/>
              <p:cNvSpPr>
                <a:spLocks noChangeArrowheads="1"/>
              </p:cNvSpPr>
              <p:nvPr/>
            </p:nvSpPr>
            <p:spPr bwMode="auto">
              <a:xfrm>
                <a:off x="9585325" y="5018088"/>
                <a:ext cx="430213" cy="120650"/>
              </a:xfrm>
              <a:prstGeom prst="rect">
                <a:avLst/>
              </a:prstGeom>
              <a:solidFill>
                <a:srgbClr val="009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3" name="Rectangle 70"/>
              <p:cNvSpPr>
                <a:spLocks noChangeArrowheads="1"/>
              </p:cNvSpPr>
              <p:nvPr/>
            </p:nvSpPr>
            <p:spPr bwMode="auto">
              <a:xfrm>
                <a:off x="9585325" y="5018088"/>
                <a:ext cx="43021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4" name="Freeform 71"/>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5" name="Freeform 72"/>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6" name="Freeform 73"/>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7" name="Freeform 74"/>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8" name="Freeform 75"/>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close/>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79" name="Freeform 76"/>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80" name="Rectangle 77"/>
              <p:cNvSpPr>
                <a:spLocks noChangeArrowheads="1"/>
              </p:cNvSpPr>
              <p:nvPr/>
            </p:nvSpPr>
            <p:spPr bwMode="auto">
              <a:xfrm>
                <a:off x="8604250" y="5664200"/>
                <a:ext cx="206375" cy="160337"/>
              </a:xfrm>
              <a:prstGeom prst="rect">
                <a:avLst/>
              </a:prstGeom>
              <a:solidFill>
                <a:srgbClr val="3214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81" name="Rectangle 78"/>
              <p:cNvSpPr>
                <a:spLocks noChangeArrowheads="1"/>
              </p:cNvSpPr>
              <p:nvPr/>
            </p:nvSpPr>
            <p:spPr bwMode="auto">
              <a:xfrm>
                <a:off x="8604250" y="5664200"/>
                <a:ext cx="2063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82" name="Freeform 79"/>
              <p:cNvSpPr>
                <a:spLocks/>
              </p:cNvSpPr>
              <p:nvPr/>
            </p:nvSpPr>
            <p:spPr bwMode="auto">
              <a:xfrm>
                <a:off x="7988300" y="3446463"/>
                <a:ext cx="603250" cy="550862"/>
              </a:xfrm>
              <a:custGeom>
                <a:avLst/>
                <a:gdLst>
                  <a:gd name="T0" fmla="*/ 135 w 232"/>
                  <a:gd name="T1" fmla="*/ 119 h 212"/>
                  <a:gd name="T2" fmla="*/ 131 w 232"/>
                  <a:gd name="T3" fmla="*/ 115 h 212"/>
                  <a:gd name="T4" fmla="*/ 120 w 232"/>
                  <a:gd name="T5" fmla="*/ 71 h 212"/>
                  <a:gd name="T6" fmla="*/ 78 w 232"/>
                  <a:gd name="T7" fmla="*/ 1 h 212"/>
                  <a:gd name="T8" fmla="*/ 78 w 232"/>
                  <a:gd name="T9" fmla="*/ 3 h 212"/>
                  <a:gd name="T10" fmla="*/ 78 w 232"/>
                  <a:gd name="T11" fmla="*/ 1 h 212"/>
                  <a:gd name="T12" fmla="*/ 21 w 232"/>
                  <a:gd name="T13" fmla="*/ 93 h 212"/>
                  <a:gd name="T14" fmla="*/ 30 w 232"/>
                  <a:gd name="T15" fmla="*/ 125 h 212"/>
                  <a:gd name="T16" fmla="*/ 36 w 232"/>
                  <a:gd name="T17" fmla="*/ 153 h 212"/>
                  <a:gd name="T18" fmla="*/ 59 w 232"/>
                  <a:gd name="T19" fmla="*/ 166 h 212"/>
                  <a:gd name="T20" fmla="*/ 59 w 232"/>
                  <a:gd name="T21" fmla="*/ 168 h 212"/>
                  <a:gd name="T22" fmla="*/ 232 w 232"/>
                  <a:gd name="T23" fmla="*/ 162 h 212"/>
                  <a:gd name="T24" fmla="*/ 135 w 232"/>
                  <a:gd name="T25" fmla="*/ 11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12">
                    <a:moveTo>
                      <a:pt x="135" y="119"/>
                    </a:moveTo>
                    <a:cubicBezTo>
                      <a:pt x="134" y="117"/>
                      <a:pt x="132" y="116"/>
                      <a:pt x="131" y="115"/>
                    </a:cubicBezTo>
                    <a:cubicBezTo>
                      <a:pt x="117" y="100"/>
                      <a:pt x="121" y="90"/>
                      <a:pt x="120" y="71"/>
                    </a:cubicBezTo>
                    <a:cubicBezTo>
                      <a:pt x="119" y="47"/>
                      <a:pt x="103" y="9"/>
                      <a:pt x="78" y="1"/>
                    </a:cubicBezTo>
                    <a:cubicBezTo>
                      <a:pt x="78" y="3"/>
                      <a:pt x="78" y="3"/>
                      <a:pt x="78" y="3"/>
                    </a:cubicBezTo>
                    <a:cubicBezTo>
                      <a:pt x="78" y="1"/>
                      <a:pt x="78" y="1"/>
                      <a:pt x="78" y="1"/>
                    </a:cubicBezTo>
                    <a:cubicBezTo>
                      <a:pt x="34" y="0"/>
                      <a:pt x="0" y="58"/>
                      <a:pt x="21" y="93"/>
                    </a:cubicBezTo>
                    <a:cubicBezTo>
                      <a:pt x="28" y="104"/>
                      <a:pt x="30" y="112"/>
                      <a:pt x="30" y="125"/>
                    </a:cubicBezTo>
                    <a:cubicBezTo>
                      <a:pt x="30" y="136"/>
                      <a:pt x="31" y="144"/>
                      <a:pt x="36" y="153"/>
                    </a:cubicBezTo>
                    <a:cubicBezTo>
                      <a:pt x="40" y="159"/>
                      <a:pt x="49" y="164"/>
                      <a:pt x="59" y="166"/>
                    </a:cubicBezTo>
                    <a:cubicBezTo>
                      <a:pt x="59" y="168"/>
                      <a:pt x="59" y="168"/>
                      <a:pt x="59" y="168"/>
                    </a:cubicBezTo>
                    <a:cubicBezTo>
                      <a:pt x="89" y="212"/>
                      <a:pt x="232" y="162"/>
                      <a:pt x="232" y="162"/>
                    </a:cubicBezTo>
                    <a:cubicBezTo>
                      <a:pt x="204" y="118"/>
                      <a:pt x="135" y="119"/>
                      <a:pt x="135"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83" name="Freeform 80"/>
              <p:cNvSpPr>
                <a:spLocks/>
              </p:cNvSpPr>
              <p:nvPr/>
            </p:nvSpPr>
            <p:spPr bwMode="auto">
              <a:xfrm>
                <a:off x="8310563" y="3706813"/>
                <a:ext cx="195263" cy="98425"/>
              </a:xfrm>
              <a:custGeom>
                <a:avLst/>
                <a:gdLst>
                  <a:gd name="T0" fmla="*/ 0 w 75"/>
                  <a:gd name="T1" fmla="*/ 0 h 38"/>
                  <a:gd name="T2" fmla="*/ 37 w 75"/>
                  <a:gd name="T3" fmla="*/ 38 h 38"/>
                  <a:gd name="T4" fmla="*/ 75 w 75"/>
                  <a:gd name="T5" fmla="*/ 0 h 38"/>
                  <a:gd name="T6" fmla="*/ 0 w 75"/>
                  <a:gd name="T7" fmla="*/ 0 h 38"/>
                </a:gdLst>
                <a:ahLst/>
                <a:cxnLst>
                  <a:cxn ang="0">
                    <a:pos x="T0" y="T1"/>
                  </a:cxn>
                  <a:cxn ang="0">
                    <a:pos x="T2" y="T3"/>
                  </a:cxn>
                  <a:cxn ang="0">
                    <a:pos x="T4" y="T5"/>
                  </a:cxn>
                  <a:cxn ang="0">
                    <a:pos x="T6" y="T7"/>
                  </a:cxn>
                </a:cxnLst>
                <a:rect l="0" t="0" r="r" b="b"/>
                <a:pathLst>
                  <a:path w="75" h="38">
                    <a:moveTo>
                      <a:pt x="0" y="0"/>
                    </a:moveTo>
                    <a:cubicBezTo>
                      <a:pt x="0" y="21"/>
                      <a:pt x="16" y="38"/>
                      <a:pt x="37" y="38"/>
                    </a:cubicBezTo>
                    <a:cubicBezTo>
                      <a:pt x="58" y="38"/>
                      <a:pt x="75" y="21"/>
                      <a:pt x="75" y="0"/>
                    </a:cubicBezTo>
                    <a:cubicBezTo>
                      <a:pt x="0" y="0"/>
                      <a:pt x="0" y="0"/>
                      <a:pt x="0" y="0"/>
                    </a:cubicBezTo>
                  </a:path>
                </a:pathLst>
              </a:custGeom>
              <a:solidFill>
                <a:srgbClr val="FFC6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84" name="Freeform 81"/>
              <p:cNvSpPr>
                <a:spLocks/>
              </p:cNvSpPr>
              <p:nvPr/>
            </p:nvSpPr>
            <p:spPr bwMode="auto">
              <a:xfrm>
                <a:off x="8356600" y="3706813"/>
                <a:ext cx="100013" cy="49212"/>
              </a:xfrm>
              <a:custGeom>
                <a:avLst/>
                <a:gdLst>
                  <a:gd name="T0" fmla="*/ 38 w 38"/>
                  <a:gd name="T1" fmla="*/ 0 h 19"/>
                  <a:gd name="T2" fmla="*/ 0 w 38"/>
                  <a:gd name="T3" fmla="*/ 0 h 19"/>
                  <a:gd name="T4" fmla="*/ 19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cubicBezTo>
                      <a:pt x="0" y="0"/>
                      <a:pt x="0" y="0"/>
                      <a:pt x="0" y="0"/>
                    </a:cubicBezTo>
                    <a:cubicBezTo>
                      <a:pt x="0" y="10"/>
                      <a:pt x="9" y="19"/>
                      <a:pt x="19" y="19"/>
                    </a:cubicBezTo>
                    <a:cubicBezTo>
                      <a:pt x="19" y="19"/>
                      <a:pt x="19" y="19"/>
                      <a:pt x="19" y="19"/>
                    </a:cubicBezTo>
                    <a:cubicBezTo>
                      <a:pt x="29" y="19"/>
                      <a:pt x="38" y="10"/>
                      <a:pt x="38" y="0"/>
                    </a:cubicBezTo>
                  </a:path>
                </a:pathLst>
              </a:custGeom>
              <a:solidFill>
                <a:srgbClr val="F1A6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7" name="Freeform 42"/>
            <p:cNvSpPr>
              <a:spLocks/>
            </p:cNvSpPr>
            <p:nvPr/>
          </p:nvSpPr>
          <p:spPr bwMode="auto">
            <a:xfrm>
              <a:off x="11401323" y="3222945"/>
              <a:ext cx="763922" cy="457195"/>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ysClr val="windowText" lastClr="000000"/>
                </a:solidFill>
              </a:endParaRPr>
            </a:p>
          </p:txBody>
        </p:sp>
      </p:grpSp>
      <p:sp>
        <p:nvSpPr>
          <p:cNvPr id="85" name="TextBox 84"/>
          <p:cNvSpPr txBox="1"/>
          <p:nvPr/>
        </p:nvSpPr>
        <p:spPr>
          <a:xfrm>
            <a:off x="235149" y="4846588"/>
            <a:ext cx="4969795" cy="753696"/>
          </a:xfrm>
          <a:prstGeom prst="rect">
            <a:avLst/>
          </a:prstGeom>
          <a:noFill/>
        </p:spPr>
        <p:txBody>
          <a:bodyPr wrap="square" lIns="186521" tIns="149217" rIns="186521" bIns="149217" rtlCol="0">
            <a:spAutoFit/>
          </a:bodyPr>
          <a:lstStyle/>
          <a:p>
            <a:pPr defTabSz="932597">
              <a:lnSpc>
                <a:spcPct val="90000"/>
              </a:lnSpc>
              <a:spcAft>
                <a:spcPts val="612"/>
              </a:spcAft>
            </a:pPr>
            <a:r>
              <a:rPr lang="en-US" sz="3202" kern="0" dirty="0">
                <a:solidFill>
                  <a:schemeClr val="accent2"/>
                </a:solidFill>
                <a:latin typeface="+mj-lt"/>
              </a:rPr>
              <a:t>Your Host: Mike Cooper</a:t>
            </a:r>
          </a:p>
        </p:txBody>
      </p:sp>
    </p:spTree>
    <p:extLst>
      <p:ext uri="{BB962C8B-B14F-4D97-AF65-F5344CB8AC3E}">
        <p14:creationId xmlns:p14="http://schemas.microsoft.com/office/powerpoint/2010/main" val="233638533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GM…</a:t>
            </a:r>
          </a:p>
        </p:txBody>
      </p:sp>
      <p:graphicFrame>
        <p:nvGraphicFramePr>
          <p:cNvPr id="13" name="Content Placeholder 12"/>
          <p:cNvGraphicFramePr>
            <a:graphicFrameLocks noGrp="1"/>
          </p:cNvGraphicFramePr>
          <p:nvPr>
            <p:ph idx="4294967295"/>
            <p:extLst/>
          </p:nvPr>
        </p:nvGraphicFramePr>
        <p:xfrm>
          <a:off x="356364" y="1212849"/>
          <a:ext cx="11722307" cy="2595746"/>
        </p:xfrm>
        <a:graphic>
          <a:graphicData uri="http://schemas.openxmlformats.org/drawingml/2006/table">
            <a:tbl>
              <a:tblPr firstRow="1" bandRow="1">
                <a:tableStyleId>{5C22544A-7EE6-4342-B048-85BDC9FD1C3A}</a:tableStyleId>
              </a:tblPr>
              <a:tblGrid>
                <a:gridCol w="3907436">
                  <a:extLst>
                    <a:ext uri="{9D8B030D-6E8A-4147-A177-3AD203B41FA5}">
                      <a16:colId xmlns:a16="http://schemas.microsoft.com/office/drawing/2014/main" val="20000"/>
                    </a:ext>
                  </a:extLst>
                </a:gridCol>
                <a:gridCol w="3907436">
                  <a:extLst>
                    <a:ext uri="{9D8B030D-6E8A-4147-A177-3AD203B41FA5}">
                      <a16:colId xmlns:a16="http://schemas.microsoft.com/office/drawing/2014/main" val="20001"/>
                    </a:ext>
                  </a:extLst>
                </a:gridCol>
                <a:gridCol w="3907436">
                  <a:extLst>
                    <a:ext uri="{9D8B030D-6E8A-4147-A177-3AD203B41FA5}">
                      <a16:colId xmlns:a16="http://schemas.microsoft.com/office/drawing/2014/main" val="20002"/>
                    </a:ext>
                  </a:extLst>
                </a:gridCol>
              </a:tblGrid>
              <a:tr h="466302">
                <a:tc>
                  <a: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en-US" sz="2000" dirty="0"/>
                        <a:t>The Business</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marL="77717" marR="77717" marT="77717" marB="77717"/>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000" dirty="0"/>
                        <a:t>GM Global IT</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marL="77717" marR="77717" marT="77717" marB="77717"/>
                </a:tc>
                <a:tc>
                  <a: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en-US" sz="2000" dirty="0"/>
                        <a:t>More than</a:t>
                      </a:r>
                      <a:endParaRPr lang="en-US" sz="2000" b="1" dirty="0">
                        <a:solidFill>
                          <a:srgbClr val="0078D7"/>
                        </a:solidFill>
                        <a:latin typeface="Segoe UI" panose="020B0502040204020203" pitchFamily="34" charset="0"/>
                        <a:ea typeface="Segoe UI" panose="020B0502040204020203" pitchFamily="34" charset="0"/>
                        <a:cs typeface="Segoe UI" panose="020B0502040204020203" pitchFamily="34" charset="0"/>
                      </a:endParaRPr>
                    </a:p>
                  </a:txBody>
                  <a:tcPr marL="77717" marR="77717" marT="77717" marB="77717"/>
                </a:tc>
                <a:extLst>
                  <a:ext uri="{0D108BD9-81ED-4DB2-BD59-A6C34878D82A}">
                    <a16:rowId xmlns:a16="http://schemas.microsoft.com/office/drawing/2014/main" val="10000"/>
                  </a:ext>
                </a:extLst>
              </a:tr>
              <a:tr h="2129444">
                <a:tc>
                  <a:txBody>
                    <a:bodyPr/>
                    <a:lstStyle/>
                    <a:p>
                      <a:pPr marL="0" marR="0" lvl="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dirty="0"/>
                        <a:t>215,000+ employees</a:t>
                      </a:r>
                    </a:p>
                    <a:p>
                      <a:pPr marL="0" marR="0" lvl="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dirty="0"/>
                        <a:t>396 facilities in six continents</a:t>
                      </a:r>
                    </a:p>
                    <a:p>
                      <a:pPr marL="0" marR="0" lvl="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dirty="0"/>
                        <a:t>50 languages</a:t>
                      </a:r>
                    </a:p>
                    <a:p>
                      <a:pPr marL="0" marR="0" lvl="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dirty="0"/>
                        <a:t>23 time zones</a:t>
                      </a:r>
                    </a:p>
                    <a:p>
                      <a:pPr marL="0" marR="0" lvl="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kern="1200" dirty="0"/>
                        <a:t>21,000 dealers that sell ~9.8 million vehicles each year</a:t>
                      </a:r>
                    </a:p>
                    <a:p>
                      <a:pPr marL="228600" marR="0" indent="-22860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Char char="•"/>
                        <a:tabLst/>
                        <a:defRPr/>
                      </a:pPr>
                      <a:endParaRPr lang="en-US" sz="1700" dirty="0">
                        <a:latin typeface="Segoe UI" panose="020B0502040204020203" pitchFamily="34" charset="0"/>
                        <a:ea typeface="Segoe UI" panose="020B0502040204020203" pitchFamily="34" charset="0"/>
                        <a:cs typeface="Segoe UI" panose="020B0502040204020203" pitchFamily="34" charset="0"/>
                      </a:endParaRPr>
                    </a:p>
                  </a:txBody>
                  <a:tcPr marL="77717" marR="77717" marT="77717" marB="77717"/>
                </a:tc>
                <a:tc>
                  <a:txBody>
                    <a:bodyPr/>
                    <a:lstStyle/>
                    <a:p>
                      <a:pPr marL="0" marR="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kern="1200" dirty="0"/>
                        <a:t>&gt;11,300 full-time IT employees</a:t>
                      </a:r>
                    </a:p>
                    <a:p>
                      <a:pPr marL="0" marR="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kern="1200" dirty="0"/>
                        <a:t>Two GM-owned IT enterprise data centers</a:t>
                      </a:r>
                    </a:p>
                    <a:p>
                      <a:pPr marL="0" marR="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kern="1200" dirty="0"/>
                        <a:t>100+ million emails/month</a:t>
                      </a:r>
                    </a:p>
                    <a:p>
                      <a:pPr marL="0" marR="0" indent="0" algn="l" defTabSz="1097280" rtl="0" eaLnBrk="1" fontAlgn="auto" latinLnBrk="0" hangingPunct="1">
                        <a:lnSpc>
                          <a:spcPct val="100000"/>
                        </a:lnSpc>
                        <a:spcBef>
                          <a:spcPts val="0"/>
                        </a:spcBef>
                        <a:spcAft>
                          <a:spcPts val="0"/>
                        </a:spcAft>
                        <a:buClr>
                          <a:srgbClr val="3078BA"/>
                        </a:buClr>
                        <a:buSzTx/>
                        <a:buFont typeface="Arial" panose="020B0604020202020204" pitchFamily="34" charset="0"/>
                        <a:buNone/>
                        <a:tabLst/>
                        <a:defRPr/>
                      </a:pPr>
                      <a:r>
                        <a:rPr lang="en-US" sz="1800" kern="1200" dirty="0"/>
                        <a:t>60 million IM’s/month</a:t>
                      </a:r>
                      <a:endParaRPr lang="en-US" sz="1800" kern="1200" dirty="0">
                        <a:solidFill>
                          <a:schemeClr val="dk1"/>
                        </a:solidFill>
                        <a:latin typeface="Segoe UI Light" panose="020B0502040204020203" pitchFamily="34" charset="0"/>
                        <a:ea typeface="Segoe UI" panose="020B0502040204020203" pitchFamily="34" charset="0"/>
                        <a:cs typeface="Segoe UI" panose="020B0502040204020203" pitchFamily="34" charset="0"/>
                      </a:endParaRPr>
                    </a:p>
                  </a:txBody>
                  <a:tcPr marL="77717" marR="77717" marT="77717" marB="77717"/>
                </a:tc>
                <a:tc>
                  <a:txBody>
                    <a:bodyPr/>
                    <a:lstStyle/>
                    <a:p>
                      <a:pPr marL="0" indent="0" defTabSz="1097280">
                        <a:lnSpc>
                          <a:spcPct val="100000"/>
                        </a:lnSpc>
                        <a:spcBef>
                          <a:spcPts val="600"/>
                        </a:spcBef>
                        <a:buClr>
                          <a:srgbClr val="3078BA"/>
                        </a:buClr>
                        <a:buFont typeface="Arial" panose="020B0604020202020204" pitchFamily="34" charset="0"/>
                        <a:buNone/>
                        <a:defRPr/>
                      </a:pPr>
                      <a:r>
                        <a:rPr lang="en-US" sz="1800" kern="1200" dirty="0"/>
                        <a:t>112,000 personal computers</a:t>
                      </a:r>
                    </a:p>
                    <a:p>
                      <a:pPr marL="0" indent="0" defTabSz="1097280">
                        <a:lnSpc>
                          <a:spcPct val="100000"/>
                        </a:lnSpc>
                        <a:spcBef>
                          <a:spcPts val="600"/>
                        </a:spcBef>
                        <a:buClr>
                          <a:srgbClr val="3078BA"/>
                        </a:buClr>
                        <a:buFont typeface="Arial" panose="020B0604020202020204" pitchFamily="34" charset="0"/>
                        <a:buNone/>
                        <a:defRPr/>
                      </a:pPr>
                      <a:r>
                        <a:rPr lang="en-US" sz="1800" kern="1200" dirty="0"/>
                        <a:t>60,000 mobile devices</a:t>
                      </a:r>
                    </a:p>
                    <a:p>
                      <a:pPr marL="0" indent="0" defTabSz="1097280">
                        <a:lnSpc>
                          <a:spcPct val="100000"/>
                        </a:lnSpc>
                        <a:spcBef>
                          <a:spcPts val="600"/>
                        </a:spcBef>
                        <a:buClr>
                          <a:srgbClr val="3078BA"/>
                        </a:buClr>
                        <a:buFont typeface="Arial" panose="020B0604020202020204" pitchFamily="34" charset="0"/>
                        <a:buNone/>
                        <a:defRPr/>
                      </a:pPr>
                      <a:r>
                        <a:rPr lang="en-US" sz="1800" kern="1200" dirty="0"/>
                        <a:t>35,000 work stations</a:t>
                      </a:r>
                    </a:p>
                    <a:p>
                      <a:pPr marL="0" indent="0" defTabSz="1097280">
                        <a:lnSpc>
                          <a:spcPct val="100000"/>
                        </a:lnSpc>
                        <a:spcBef>
                          <a:spcPts val="600"/>
                        </a:spcBef>
                        <a:buClr>
                          <a:srgbClr val="3078BA"/>
                        </a:buClr>
                        <a:buFont typeface="Arial" panose="020B0604020202020204" pitchFamily="34" charset="0"/>
                        <a:buNone/>
                        <a:defRPr/>
                      </a:pPr>
                      <a:r>
                        <a:rPr lang="en-US" sz="1800" kern="1200" dirty="0"/>
                        <a:t>395 video collaboration rooms in 31 countries</a:t>
                      </a:r>
                    </a:p>
                    <a:p>
                      <a:pPr marL="0" indent="0" defTabSz="1097280">
                        <a:lnSpc>
                          <a:spcPct val="100000"/>
                        </a:lnSpc>
                        <a:spcBef>
                          <a:spcPts val="600"/>
                        </a:spcBef>
                        <a:buClr>
                          <a:srgbClr val="3078BA"/>
                        </a:buClr>
                        <a:buFont typeface="Arial" panose="020B0604020202020204" pitchFamily="34" charset="0"/>
                        <a:buNone/>
                        <a:defRPr/>
                      </a:pPr>
                      <a:endParaRPr lang="en-US" sz="1700" dirty="0">
                        <a:latin typeface="Segoe UI" panose="020B0502040204020203" pitchFamily="34" charset="0"/>
                        <a:ea typeface="Segoe UI" panose="020B0502040204020203" pitchFamily="34" charset="0"/>
                        <a:cs typeface="Segoe UI" panose="020B0502040204020203" pitchFamily="34" charset="0"/>
                      </a:endParaRPr>
                    </a:p>
                  </a:txBody>
                  <a:tcPr marL="77717" marR="77717" marT="77717" marB="77717"/>
                </a:tc>
                <a:extLst>
                  <a:ext uri="{0D108BD9-81ED-4DB2-BD59-A6C34878D82A}">
                    <a16:rowId xmlns:a16="http://schemas.microsoft.com/office/drawing/2014/main" val="10001"/>
                  </a:ext>
                </a:extLst>
              </a:tr>
            </a:tbl>
          </a:graphicData>
        </a:graphic>
      </p:graphicFrame>
      <p:sp>
        <p:nvSpPr>
          <p:cNvPr id="23" name="Text Placeholder 41"/>
          <p:cNvSpPr txBox="1">
            <a:spLocks/>
          </p:cNvSpPr>
          <p:nvPr/>
        </p:nvSpPr>
        <p:spPr>
          <a:xfrm>
            <a:off x="10226538" y="6746909"/>
            <a:ext cx="1767622" cy="247615"/>
          </a:xfrm>
          <a:prstGeom prst="rect">
            <a:avLst/>
          </a:prstGeom>
        </p:spPr>
        <p:txBody>
          <a:bodyPr/>
          <a:lstStyle>
            <a:lvl1pPr marL="0" marR="0" indent="0" algn="l" defTabSz="685835"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99456">
              <a:defRPr/>
            </a:pPr>
            <a:endParaRPr lang="nl-NL" sz="1020" dirty="0">
              <a:solidFill>
                <a:prstClr val="white"/>
              </a:solidFill>
              <a:latin typeface="Segoe U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1" y="6464468"/>
            <a:ext cx="547233" cy="530056"/>
          </a:xfrm>
          <a:prstGeom prst="rect">
            <a:avLst/>
          </a:prstGeom>
        </p:spPr>
      </p:pic>
      <p:pic>
        <p:nvPicPr>
          <p:cNvPr id="5" name="Picture 4"/>
          <p:cNvPicPr>
            <a:picLocks noChangeAspect="1"/>
          </p:cNvPicPr>
          <p:nvPr/>
        </p:nvPicPr>
        <p:blipFill>
          <a:blip r:embed="rId4"/>
          <a:stretch>
            <a:fillRect/>
          </a:stretch>
        </p:blipFill>
        <p:spPr>
          <a:xfrm>
            <a:off x="2911785" y="3919324"/>
            <a:ext cx="6611467" cy="3075201"/>
          </a:xfrm>
          <a:prstGeom prst="rect">
            <a:avLst/>
          </a:prstGeom>
        </p:spPr>
      </p:pic>
    </p:spTree>
    <p:extLst>
      <p:ext uri="{BB962C8B-B14F-4D97-AF65-F5344CB8AC3E}">
        <p14:creationId xmlns:p14="http://schemas.microsoft.com/office/powerpoint/2010/main" val="5867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About me…</a:t>
            </a:r>
          </a:p>
        </p:txBody>
      </p:sp>
      <p:sp>
        <p:nvSpPr>
          <p:cNvPr id="4" name="Text Placeholder 3"/>
          <p:cNvSpPr>
            <a:spLocks noGrp="1"/>
          </p:cNvSpPr>
          <p:nvPr>
            <p:ph type="body" sz="quarter" idx="10"/>
          </p:nvPr>
        </p:nvSpPr>
        <p:spPr>
          <a:xfrm>
            <a:off x="275481" y="1212850"/>
            <a:ext cx="11885514" cy="2772946"/>
          </a:xfrm>
        </p:spPr>
        <p:txBody>
          <a:bodyPr/>
          <a:lstStyle/>
          <a:p>
            <a:r>
              <a:rPr lang="en-US" dirty="0"/>
              <a:t>Background in Fortune 100 email migrations</a:t>
            </a:r>
          </a:p>
          <a:p>
            <a:r>
              <a:rPr lang="en-US" dirty="0"/>
              <a:t>Working with GM since 1996</a:t>
            </a:r>
          </a:p>
          <a:p>
            <a:r>
              <a:rPr lang="en-US" dirty="0"/>
              <a:t>Lead Architect for Lotus Notes to Exchange Migration</a:t>
            </a:r>
          </a:p>
          <a:p>
            <a:r>
              <a:rPr lang="en-US" dirty="0"/>
              <a:t>Responsible for Messaging Engineering team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spTree>
    <p:extLst>
      <p:ext uri="{BB962C8B-B14F-4D97-AF65-F5344CB8AC3E}">
        <p14:creationId xmlns:p14="http://schemas.microsoft.com/office/powerpoint/2010/main" val="223919990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we came from…</a:t>
            </a:r>
          </a:p>
        </p:txBody>
      </p:sp>
      <p:sp>
        <p:nvSpPr>
          <p:cNvPr id="4" name="Text Placeholder 3"/>
          <p:cNvSpPr>
            <a:spLocks noGrp="1"/>
          </p:cNvSpPr>
          <p:nvPr>
            <p:ph type="body" sz="quarter" idx="10"/>
          </p:nvPr>
        </p:nvSpPr>
        <p:spPr>
          <a:xfrm>
            <a:off x="275481" y="1212850"/>
            <a:ext cx="11885514" cy="4126786"/>
          </a:xfrm>
        </p:spPr>
        <p:txBody>
          <a:bodyPr/>
          <a:lstStyle/>
          <a:p>
            <a:r>
              <a:rPr lang="en-US" dirty="0"/>
              <a:t>IBM Lotus Notes/Domino 8</a:t>
            </a:r>
          </a:p>
          <a:p>
            <a:r>
              <a:rPr lang="en-US" dirty="0"/>
              <a:t>Multiple Notes domains</a:t>
            </a:r>
          </a:p>
          <a:p>
            <a:r>
              <a:rPr lang="en-US" dirty="0"/>
              <a:t>Highly distributed</a:t>
            </a:r>
          </a:p>
          <a:p>
            <a:r>
              <a:rPr lang="en-US" dirty="0"/>
              <a:t>Mixed platforms (Physical and Virtuals)</a:t>
            </a:r>
          </a:p>
          <a:p>
            <a:r>
              <a:rPr lang="en-US" dirty="0"/>
              <a:t>Mixed storage (SAN storage + local RAID5)</a:t>
            </a:r>
          </a:p>
          <a:p>
            <a:r>
              <a:rPr lang="en-US" dirty="0"/>
              <a:t>Traditional Backup (modern + tape drives)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7" name="Picture 6"/>
          <p:cNvPicPr>
            <a:picLocks noChangeAspect="1"/>
          </p:cNvPicPr>
          <p:nvPr/>
        </p:nvPicPr>
        <p:blipFill>
          <a:blip r:embed="rId4"/>
          <a:stretch>
            <a:fillRect/>
          </a:stretch>
        </p:blipFill>
        <p:spPr>
          <a:xfrm>
            <a:off x="10351562" y="160472"/>
            <a:ext cx="1809433" cy="1015048"/>
          </a:xfrm>
          <a:prstGeom prst="rect">
            <a:avLst/>
          </a:prstGeom>
        </p:spPr>
      </p:pic>
    </p:spTree>
    <p:extLst>
      <p:ext uri="{BB962C8B-B14F-4D97-AF65-F5344CB8AC3E}">
        <p14:creationId xmlns:p14="http://schemas.microsoft.com/office/powerpoint/2010/main" val="16363248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Today’s Lineup</a:t>
            </a:r>
          </a:p>
        </p:txBody>
      </p:sp>
      <p:sp>
        <p:nvSpPr>
          <p:cNvPr id="5" name="Text Placeholder 4"/>
          <p:cNvSpPr>
            <a:spLocks noGrp="1"/>
          </p:cNvSpPr>
          <p:nvPr>
            <p:ph type="body" sz="quarter" idx="10"/>
          </p:nvPr>
        </p:nvSpPr>
        <p:spPr>
          <a:xfrm>
            <a:off x="275481" y="1212850"/>
            <a:ext cx="11885514" cy="3582098"/>
          </a:xfrm>
        </p:spPr>
        <p:txBody>
          <a:bodyPr/>
          <a:lstStyle/>
          <a:p>
            <a:r>
              <a:rPr lang="en-US" sz="4080" dirty="0"/>
              <a:t>@12:30</a:t>
            </a:r>
          </a:p>
          <a:p>
            <a:pPr lvl="1"/>
            <a:r>
              <a:rPr lang="en-US" sz="2040" dirty="0"/>
              <a:t>Highlights of the Preferred Architecture</a:t>
            </a:r>
          </a:p>
          <a:p>
            <a:r>
              <a:rPr lang="en-US" sz="4080" dirty="0"/>
              <a:t>@1:00</a:t>
            </a:r>
          </a:p>
          <a:p>
            <a:pPr lvl="1"/>
            <a:r>
              <a:rPr lang="en-US" sz="2040" dirty="0"/>
              <a:t>The General Motors Talk Show</a:t>
            </a:r>
          </a:p>
          <a:p>
            <a:r>
              <a:rPr lang="en-US" sz="4080" dirty="0"/>
              <a:t>@4:00</a:t>
            </a:r>
          </a:p>
          <a:p>
            <a:pPr lvl="1"/>
            <a:r>
              <a:rPr lang="en-US" sz="2040" dirty="0"/>
              <a:t>Design your Exchange infrastructure right (or consider moving to Office 365) </a:t>
            </a:r>
          </a:p>
          <a:p>
            <a:pPr lvl="1"/>
            <a:endParaRPr lang="en-US" sz="2040" dirty="0"/>
          </a:p>
        </p:txBody>
      </p:sp>
    </p:spTree>
    <p:extLst>
      <p:ext uri="{BB962C8B-B14F-4D97-AF65-F5344CB8AC3E}">
        <p14:creationId xmlns:p14="http://schemas.microsoft.com/office/powerpoint/2010/main" val="27084326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Legacy problems…</a:t>
            </a:r>
          </a:p>
        </p:txBody>
      </p:sp>
      <p:sp>
        <p:nvSpPr>
          <p:cNvPr id="4" name="Text Placeholder 3"/>
          <p:cNvSpPr>
            <a:spLocks noGrp="1"/>
          </p:cNvSpPr>
          <p:nvPr>
            <p:ph type="body" sz="quarter" idx="10"/>
          </p:nvPr>
        </p:nvSpPr>
        <p:spPr>
          <a:xfrm>
            <a:off x="275481" y="1212850"/>
            <a:ext cx="11885514" cy="4126786"/>
          </a:xfrm>
        </p:spPr>
        <p:txBody>
          <a:bodyPr/>
          <a:lstStyle/>
          <a:p>
            <a:r>
              <a:rPr lang="en-US" dirty="0"/>
              <a:t>Limited interoperability</a:t>
            </a:r>
          </a:p>
          <a:p>
            <a:r>
              <a:rPr lang="en-US" dirty="0"/>
              <a:t>High cost</a:t>
            </a:r>
          </a:p>
          <a:p>
            <a:r>
              <a:rPr lang="en-US" dirty="0"/>
              <a:t>Engineering for multiple platforms</a:t>
            </a:r>
          </a:p>
          <a:p>
            <a:r>
              <a:rPr lang="en-US" dirty="0"/>
              <a:t>Mail and Application dependencies</a:t>
            </a:r>
          </a:p>
          <a:p>
            <a:r>
              <a:rPr lang="en-US" dirty="0"/>
              <a:t>Limited HA capabilities</a:t>
            </a:r>
          </a:p>
          <a:p>
            <a:r>
              <a:rPr lang="en-US" dirty="0"/>
              <a:t>Archives everywhere = eDiscovery nightmare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8" name="Picture 7"/>
          <p:cNvPicPr>
            <a:picLocks noChangeAspect="1"/>
          </p:cNvPicPr>
          <p:nvPr/>
        </p:nvPicPr>
        <p:blipFill>
          <a:blip r:embed="rId4"/>
          <a:stretch>
            <a:fillRect/>
          </a:stretch>
        </p:blipFill>
        <p:spPr>
          <a:xfrm>
            <a:off x="10351562" y="160472"/>
            <a:ext cx="1809433" cy="1015048"/>
          </a:xfrm>
          <a:prstGeom prst="rect">
            <a:avLst/>
          </a:prstGeom>
        </p:spPr>
      </p:pic>
    </p:spTree>
    <p:extLst>
      <p:ext uri="{BB962C8B-B14F-4D97-AF65-F5344CB8AC3E}">
        <p14:creationId xmlns:p14="http://schemas.microsoft.com/office/powerpoint/2010/main" val="34209138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time…</a:t>
            </a:r>
          </a:p>
        </p:txBody>
      </p:sp>
      <p:sp>
        <p:nvSpPr>
          <p:cNvPr id="3" name="Text Placeholder 2"/>
          <p:cNvSpPr>
            <a:spLocks noGrp="1"/>
          </p:cNvSpPr>
          <p:nvPr>
            <p:ph type="body" sz="quarter" idx="10"/>
          </p:nvPr>
        </p:nvSpPr>
        <p:spPr>
          <a:xfrm>
            <a:off x="275481" y="1212850"/>
            <a:ext cx="11885514" cy="4803707"/>
          </a:xfrm>
        </p:spPr>
        <p:txBody>
          <a:bodyPr/>
          <a:lstStyle/>
          <a:p>
            <a:r>
              <a:rPr lang="en-US" dirty="0"/>
              <a:t>What we needed:</a:t>
            </a:r>
          </a:p>
          <a:p>
            <a:r>
              <a:rPr lang="en-US" dirty="0"/>
              <a:t>Increase user productivity</a:t>
            </a:r>
          </a:p>
          <a:p>
            <a:r>
              <a:rPr lang="en-US" dirty="0"/>
              <a:t>Resolve integration issues</a:t>
            </a:r>
          </a:p>
          <a:p>
            <a:r>
              <a:rPr lang="en-US" dirty="0"/>
              <a:t>Reduce operational and engineering costs</a:t>
            </a:r>
          </a:p>
          <a:p>
            <a:r>
              <a:rPr lang="en-US" dirty="0"/>
              <a:t>Increase speed of innovation</a:t>
            </a:r>
          </a:p>
          <a:p>
            <a:r>
              <a:rPr lang="en-US" dirty="0"/>
              <a:t>Build a robust, highly available infrastructure</a:t>
            </a:r>
          </a:p>
          <a:p>
            <a:r>
              <a:rPr lang="en-US" dirty="0"/>
              <a:t>Provide industry standard eDiscovery support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3"/>
          <a:stretch>
            <a:fillRect/>
          </a:stretch>
        </p:blipFill>
        <p:spPr>
          <a:xfrm flipH="1">
            <a:off x="10352778" y="159604"/>
            <a:ext cx="1763773" cy="1188914"/>
          </a:xfrm>
          <a:prstGeom prst="rect">
            <a:avLst/>
          </a:prstGeom>
        </p:spPr>
      </p:pic>
    </p:spTree>
    <p:extLst>
      <p:ext uri="{BB962C8B-B14F-4D97-AF65-F5344CB8AC3E}">
        <p14:creationId xmlns:p14="http://schemas.microsoft.com/office/powerpoint/2010/main" val="11082399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journey</a:t>
            </a:r>
          </a:p>
        </p:txBody>
      </p:sp>
      <p:sp>
        <p:nvSpPr>
          <p:cNvPr id="3" name="Text Placeholder 2"/>
          <p:cNvSpPr>
            <a:spLocks noGrp="1"/>
          </p:cNvSpPr>
          <p:nvPr>
            <p:ph type="body" sz="quarter" idx="10"/>
          </p:nvPr>
        </p:nvSpPr>
        <p:spPr>
          <a:xfrm>
            <a:off x="275481" y="1212850"/>
            <a:ext cx="11885514" cy="2249970"/>
          </a:xfrm>
        </p:spPr>
        <p:txBody>
          <a:bodyPr/>
          <a:lstStyle/>
          <a:p>
            <a:r>
              <a:rPr lang="en-US" dirty="0"/>
              <a:t>GM engaged with Microsoft Consulting Services and Microsoft Product Teams</a:t>
            </a:r>
          </a:p>
          <a:p>
            <a:pPr lvl="1"/>
            <a:r>
              <a:rPr lang="en-US" dirty="0"/>
              <a:t>Partnership to deploy Exchange 2013 as an early adopter following Microsoft’s Preferred Architecture and “guardrails”</a:t>
            </a:r>
          </a:p>
          <a:p>
            <a:pPr lvl="1"/>
            <a:r>
              <a:rPr lang="en-US" dirty="0"/>
              <a:t>Following Microsoft’s lead and breaking a lot of our existing “big rules”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352779" y="158542"/>
            <a:ext cx="1779040" cy="859670"/>
          </a:xfrm>
          <a:prstGeom prst="rect">
            <a:avLst/>
          </a:prstGeom>
        </p:spPr>
      </p:pic>
    </p:spTree>
    <p:extLst>
      <p:ext uri="{BB962C8B-B14F-4D97-AF65-F5344CB8AC3E}">
        <p14:creationId xmlns:p14="http://schemas.microsoft.com/office/powerpoint/2010/main" val="41756691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Architecture Sticking Points</a:t>
            </a:r>
          </a:p>
        </p:txBody>
      </p:sp>
      <p:sp>
        <p:nvSpPr>
          <p:cNvPr id="3" name="Text Placeholder 2"/>
          <p:cNvSpPr>
            <a:spLocks noGrp="1"/>
          </p:cNvSpPr>
          <p:nvPr>
            <p:ph type="body" sz="quarter" idx="10"/>
          </p:nvPr>
        </p:nvSpPr>
        <p:spPr>
          <a:xfrm>
            <a:off x="275481" y="1212851"/>
            <a:ext cx="11885514" cy="3449866"/>
          </a:xfrm>
        </p:spPr>
        <p:txBody>
          <a:bodyPr/>
          <a:lstStyle/>
          <a:p>
            <a:r>
              <a:rPr lang="en-US" dirty="0"/>
              <a:t>GM platform standards vs Office 365 standards</a:t>
            </a:r>
          </a:p>
          <a:p>
            <a:r>
              <a:rPr lang="en-US" dirty="0"/>
              <a:t>Direct Attached Storage</a:t>
            </a:r>
          </a:p>
          <a:p>
            <a:r>
              <a:rPr lang="en-US" dirty="0"/>
              <a:t>No traditional backup</a:t>
            </a:r>
          </a:p>
          <a:p>
            <a:r>
              <a:rPr lang="en-US" dirty="0"/>
              <a:t>LAG + LAG Duration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spTree>
    <p:extLst>
      <p:ext uri="{BB962C8B-B14F-4D97-AF65-F5344CB8AC3E}">
        <p14:creationId xmlns:p14="http://schemas.microsoft.com/office/powerpoint/2010/main" val="12494021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Architecture</a:t>
            </a:r>
          </a:p>
        </p:txBody>
      </p:sp>
      <p:sp>
        <p:nvSpPr>
          <p:cNvPr id="3" name="Text Placeholder 2"/>
          <p:cNvSpPr>
            <a:spLocks noGrp="1"/>
          </p:cNvSpPr>
          <p:nvPr>
            <p:ph type="body" sz="quarter" idx="10"/>
          </p:nvPr>
        </p:nvSpPr>
        <p:spPr>
          <a:xfrm>
            <a:off x="275481" y="1212850"/>
            <a:ext cx="11885514" cy="5310725"/>
          </a:xfrm>
        </p:spPr>
        <p:txBody>
          <a:bodyPr/>
          <a:lstStyle/>
          <a:p>
            <a:r>
              <a:rPr lang="en-US" dirty="0"/>
              <a:t>Namespace Design</a:t>
            </a:r>
          </a:p>
          <a:p>
            <a:r>
              <a:rPr lang="en-US" sz="1800" dirty="0">
                <a:gradFill>
                  <a:gsLst>
                    <a:gs pos="1250">
                      <a:schemeClr val="tx1"/>
                    </a:gs>
                    <a:gs pos="100000">
                      <a:schemeClr val="tx1"/>
                    </a:gs>
                  </a:gsLst>
                  <a:lin ang="5400000" scaled="0"/>
                </a:gradFill>
                <a:latin typeface="+mn-lt"/>
              </a:rPr>
              <a:t>Unbound</a:t>
            </a:r>
          </a:p>
          <a:p>
            <a:r>
              <a:rPr lang="en-US" sz="1800" dirty="0">
                <a:gradFill>
                  <a:gsLst>
                    <a:gs pos="1250">
                      <a:schemeClr val="tx1"/>
                    </a:gs>
                    <a:gs pos="100000">
                      <a:schemeClr val="tx1"/>
                    </a:gs>
                  </a:gsLst>
                  <a:lin ang="5400000" scaled="0"/>
                </a:gradFill>
                <a:latin typeface="+mn-lt"/>
              </a:rPr>
              <a:t>Originally one namespace for </a:t>
            </a:r>
            <a:r>
              <a:rPr lang="en-US" sz="1800" dirty="0" err="1">
                <a:gradFill>
                  <a:gsLst>
                    <a:gs pos="1250">
                      <a:schemeClr val="tx1"/>
                    </a:gs>
                    <a:gs pos="100000">
                      <a:schemeClr val="tx1"/>
                    </a:gs>
                  </a:gsLst>
                  <a:lin ang="5400000" scaled="0"/>
                </a:gradFill>
                <a:latin typeface="+mn-lt"/>
              </a:rPr>
              <a:t>AutoDiscover</a:t>
            </a:r>
            <a:r>
              <a:rPr lang="en-US" sz="1800" dirty="0">
                <a:gradFill>
                  <a:gsLst>
                    <a:gs pos="1250">
                      <a:schemeClr val="tx1"/>
                    </a:gs>
                    <a:gs pos="100000">
                      <a:schemeClr val="tx1"/>
                    </a:gs>
                  </a:gsLst>
                  <a:lin ang="5400000" scaled="0"/>
                </a:gradFill>
                <a:latin typeface="+mn-lt"/>
              </a:rPr>
              <a:t>, and one for everything else</a:t>
            </a:r>
          </a:p>
          <a:p>
            <a:r>
              <a:rPr lang="en-US" sz="1800" dirty="0">
                <a:gradFill>
                  <a:gsLst>
                    <a:gs pos="1250">
                      <a:schemeClr val="tx1"/>
                    </a:gs>
                    <a:gs pos="100000">
                      <a:schemeClr val="tx1"/>
                    </a:gs>
                  </a:gsLst>
                  <a:lin ang="5400000" scaled="0"/>
                </a:gradFill>
                <a:latin typeface="+mn-lt"/>
              </a:rPr>
              <a:t>Changed to follow Preferred Architecture at CU2</a:t>
            </a:r>
            <a:endParaRPr lang="en-US" dirty="0"/>
          </a:p>
          <a:p>
            <a:r>
              <a:rPr lang="en-US" dirty="0"/>
              <a:t>Load Balancer Design</a:t>
            </a:r>
          </a:p>
          <a:p>
            <a:r>
              <a:rPr lang="en-US" sz="1800" dirty="0">
                <a:gradFill>
                  <a:gsLst>
                    <a:gs pos="1250">
                      <a:schemeClr val="tx1"/>
                    </a:gs>
                    <a:gs pos="100000">
                      <a:schemeClr val="tx1"/>
                    </a:gs>
                  </a:gsLst>
                  <a:lin ang="5400000" scaled="0"/>
                </a:gradFill>
                <a:latin typeface="+mn-lt"/>
              </a:rPr>
              <a:t>Round Robin between two Enterprise Datacenters</a:t>
            </a:r>
          </a:p>
          <a:p>
            <a:r>
              <a:rPr lang="en-US" sz="1800" dirty="0">
                <a:gradFill>
                  <a:gsLst>
                    <a:gs pos="1250">
                      <a:schemeClr val="tx1"/>
                    </a:gs>
                    <a:gs pos="100000">
                      <a:schemeClr val="tx1"/>
                    </a:gs>
                  </a:gsLst>
                  <a:lin ang="5400000" scaled="0"/>
                </a:gradFill>
                <a:latin typeface="+mn-lt"/>
              </a:rPr>
              <a:t>Each datacenter is its own AD site</a:t>
            </a:r>
          </a:p>
          <a:p>
            <a:r>
              <a:rPr lang="en-US" sz="1800" dirty="0">
                <a:gradFill>
                  <a:gsLst>
                    <a:gs pos="1250">
                      <a:schemeClr val="tx1"/>
                    </a:gs>
                    <a:gs pos="100000">
                      <a:schemeClr val="tx1"/>
                    </a:gs>
                  </a:gsLst>
                  <a:lin ang="5400000" scaled="0"/>
                </a:gradFill>
                <a:latin typeface="+mn-lt"/>
              </a:rPr>
              <a:t>Custom monitors replaced with healthcheck.htm at CU2</a:t>
            </a:r>
          </a:p>
          <a:p>
            <a:r>
              <a:rPr lang="en-US" dirty="0"/>
              <a:t>Server Design</a:t>
            </a:r>
          </a:p>
          <a:p>
            <a:r>
              <a:rPr lang="en-US" sz="1800" dirty="0">
                <a:gradFill>
                  <a:gsLst>
                    <a:gs pos="1250">
                      <a:schemeClr val="tx1"/>
                    </a:gs>
                    <a:gs pos="100000">
                      <a:schemeClr val="tx1"/>
                    </a:gs>
                  </a:gsLst>
                  <a:lin ang="5400000" scaled="0"/>
                </a:gradFill>
                <a:latin typeface="+mn-lt"/>
              </a:rPr>
              <a:t>128GB Memory, reducing to 96GB per PA in </a:t>
            </a:r>
            <a:r>
              <a:rPr lang="en-US" sz="1800" dirty="0" err="1">
                <a:gradFill>
                  <a:gsLst>
                    <a:gs pos="1250">
                      <a:schemeClr val="tx1"/>
                    </a:gs>
                    <a:gs pos="100000">
                      <a:schemeClr val="tx1"/>
                    </a:gs>
                  </a:gsLst>
                  <a:lin ang="5400000" scaled="0"/>
                </a:gradFill>
                <a:latin typeface="+mn-lt"/>
              </a:rPr>
              <a:t>NextGen</a:t>
            </a:r>
            <a:r>
              <a:rPr lang="en-US" sz="1800" dirty="0">
                <a:gradFill>
                  <a:gsLst>
                    <a:gs pos="1250">
                      <a:schemeClr val="tx1"/>
                    </a:gs>
                    <a:gs pos="100000">
                      <a:schemeClr val="tx1"/>
                    </a:gs>
                  </a:gsLst>
                  <a:lin ang="5400000" scaled="0"/>
                </a:gradFill>
                <a:latin typeface="+mn-lt"/>
              </a:rPr>
              <a:t> hardware</a:t>
            </a:r>
          </a:p>
          <a:p>
            <a:r>
              <a:rPr lang="en-US" sz="1800" dirty="0">
                <a:gradFill>
                  <a:gsLst>
                    <a:gs pos="1250">
                      <a:schemeClr val="tx1"/>
                    </a:gs>
                    <a:gs pos="100000">
                      <a:schemeClr val="tx1"/>
                    </a:gs>
                  </a:gsLst>
                  <a:lin ang="5400000" scaled="0"/>
                </a:gradFill>
                <a:latin typeface="+mn-lt"/>
              </a:rPr>
              <a:t>24 physical drives per server, 600GB OS mirror limits us to 2 day LAG (vs PA’s 7 day)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352779" y="158542"/>
            <a:ext cx="1779040" cy="859670"/>
          </a:xfrm>
          <a:prstGeom prst="rect">
            <a:avLst/>
          </a:prstGeom>
        </p:spPr>
      </p:pic>
    </p:spTree>
    <p:extLst>
      <p:ext uri="{BB962C8B-B14F-4D97-AF65-F5344CB8AC3E}">
        <p14:creationId xmlns:p14="http://schemas.microsoft.com/office/powerpoint/2010/main" val="333010784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Architecture</a:t>
            </a:r>
          </a:p>
        </p:txBody>
      </p:sp>
      <p:sp>
        <p:nvSpPr>
          <p:cNvPr id="3" name="Text Placeholder 2"/>
          <p:cNvSpPr>
            <a:spLocks noGrp="1"/>
          </p:cNvSpPr>
          <p:nvPr>
            <p:ph type="body" sz="quarter" idx="10"/>
          </p:nvPr>
        </p:nvSpPr>
        <p:spPr>
          <a:xfrm>
            <a:off x="275481" y="1212851"/>
            <a:ext cx="11885514" cy="3377210"/>
          </a:xfrm>
        </p:spPr>
        <p:txBody>
          <a:bodyPr/>
          <a:lstStyle/>
          <a:p>
            <a:r>
              <a:rPr lang="en-US" dirty="0"/>
              <a:t>Database Availability Group Design</a:t>
            </a:r>
          </a:p>
          <a:p>
            <a:r>
              <a:rPr lang="en-US" sz="1800" dirty="0">
                <a:gradFill>
                  <a:gsLst>
                    <a:gs pos="1250">
                      <a:schemeClr val="tx1"/>
                    </a:gs>
                    <a:gs pos="100000">
                      <a:schemeClr val="tx1"/>
                    </a:gs>
                  </a:gsLst>
                  <a:lin ang="5400000" scaled="0"/>
                </a:gradFill>
                <a:latin typeface="+mn-lt"/>
              </a:rPr>
              <a:t>16 servers, 8 per data center</a:t>
            </a:r>
          </a:p>
          <a:p>
            <a:r>
              <a:rPr lang="en-US" sz="1800" dirty="0">
                <a:gradFill>
                  <a:gsLst>
                    <a:gs pos="1250">
                      <a:schemeClr val="tx1"/>
                    </a:gs>
                    <a:gs pos="100000">
                      <a:schemeClr val="tx1"/>
                    </a:gs>
                  </a:gsLst>
                  <a:lin ang="5400000" scaled="0"/>
                </a:gradFill>
                <a:latin typeface="+mn-lt"/>
              </a:rPr>
              <a:t>No third site, so Primary/Alternate witness configuration</a:t>
            </a:r>
          </a:p>
          <a:p>
            <a:r>
              <a:rPr lang="en-US" sz="1800" dirty="0">
                <a:gradFill>
                  <a:gsLst>
                    <a:gs pos="1250">
                      <a:schemeClr val="tx1"/>
                    </a:gs>
                    <a:gs pos="100000">
                      <a:schemeClr val="tx1"/>
                    </a:gs>
                  </a:gsLst>
                  <a:lin ang="5400000" scaled="0"/>
                </a:gradFill>
                <a:latin typeface="+mn-lt"/>
              </a:rPr>
              <a:t>Three HA database copies, one 48 hour old LAG copy</a:t>
            </a:r>
            <a:endParaRPr lang="en-US" dirty="0"/>
          </a:p>
          <a:p>
            <a:r>
              <a:rPr lang="en-US" dirty="0"/>
              <a:t>Office Online Server Design</a:t>
            </a:r>
          </a:p>
          <a:p>
            <a:r>
              <a:rPr lang="en-US" sz="1800" dirty="0">
                <a:gradFill>
                  <a:gsLst>
                    <a:gs pos="1250">
                      <a:schemeClr val="tx1"/>
                    </a:gs>
                    <a:gs pos="100000">
                      <a:schemeClr val="tx1"/>
                    </a:gs>
                  </a:gsLst>
                  <a:lin ang="5400000" scaled="0"/>
                </a:gradFill>
                <a:latin typeface="+mn-lt"/>
              </a:rPr>
              <a:t>Consistent with Exchange 2016 Preferred Architecture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352779" y="158542"/>
            <a:ext cx="1779040" cy="859670"/>
          </a:xfrm>
          <a:prstGeom prst="rect">
            <a:avLst/>
          </a:prstGeom>
        </p:spPr>
      </p:pic>
    </p:spTree>
    <p:extLst>
      <p:ext uri="{BB962C8B-B14F-4D97-AF65-F5344CB8AC3E}">
        <p14:creationId xmlns:p14="http://schemas.microsoft.com/office/powerpoint/2010/main" val="179858858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p:cNvSpPr/>
          <p:nvPr/>
        </p:nvSpPr>
        <p:spPr>
          <a:xfrm>
            <a:off x="463776" y="1212042"/>
            <a:ext cx="11506049" cy="1745606"/>
          </a:xfrm>
          <a:prstGeom prst="rect">
            <a:avLst/>
          </a:prstGeom>
          <a:solidFill>
            <a:schemeClr val="bg2">
              <a:lumMod val="75000"/>
            </a:schemeClr>
          </a:solidFill>
          <a:ln w="10795" cap="flat" cmpd="sng" algn="ctr">
            <a:noFill/>
            <a:prstDash val="solid"/>
          </a:ln>
          <a:effectLst/>
        </p:spPr>
        <p:txBody>
          <a:bodyPr lIns="93245" tIns="46622" rIns="93245" bIns="46622" rtlCol="0" anchor="ctr"/>
          <a:lstStyle/>
          <a:p>
            <a:pPr defTabSz="932418">
              <a:defRPr/>
            </a:pPr>
            <a:endParaRPr lang="en-US" sz="1836" b="1" kern="0" dirty="0">
              <a:gradFill>
                <a:gsLst>
                  <a:gs pos="7080">
                    <a:schemeClr val="tx1"/>
                  </a:gs>
                  <a:gs pos="20354">
                    <a:schemeClr val="tx1"/>
                  </a:gs>
                </a:gsLst>
                <a:lin ang="5400000" scaled="0"/>
              </a:gradFill>
            </a:endParaRPr>
          </a:p>
        </p:txBody>
      </p:sp>
      <p:sp>
        <p:nvSpPr>
          <p:cNvPr id="157" name="Rectangle 156"/>
          <p:cNvSpPr/>
          <p:nvPr/>
        </p:nvSpPr>
        <p:spPr>
          <a:xfrm>
            <a:off x="6382705" y="3137237"/>
            <a:ext cx="5587118" cy="3377435"/>
          </a:xfrm>
          <a:prstGeom prst="rect">
            <a:avLst/>
          </a:prstGeom>
          <a:solidFill>
            <a:schemeClr val="accent3"/>
          </a:solidFill>
          <a:ln w="10795" cap="flat" cmpd="sng" algn="ctr">
            <a:noFill/>
            <a:prstDash val="solid"/>
          </a:ln>
          <a:effectLst/>
        </p:spPr>
        <p:txBody>
          <a:bodyPr lIns="93245" tIns="46622" rIns="93245" bIns="46622" rtlCol="0" anchor="t"/>
          <a:lstStyle/>
          <a:p>
            <a:pPr algn="r" defTabSz="932418">
              <a:defRPr/>
            </a:pPr>
            <a:endParaRPr lang="en-US" sz="1836" b="1" kern="0" dirty="0">
              <a:gradFill>
                <a:gsLst>
                  <a:gs pos="7080">
                    <a:schemeClr val="tx1"/>
                  </a:gs>
                  <a:gs pos="20354">
                    <a:schemeClr val="tx1"/>
                  </a:gs>
                </a:gsLst>
                <a:lin ang="5400000" scaled="0"/>
              </a:gradFill>
            </a:endParaRPr>
          </a:p>
        </p:txBody>
      </p:sp>
      <p:pic>
        <p:nvPicPr>
          <p:cNvPr id="15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78427" y="1900460"/>
            <a:ext cx="675142" cy="4344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9" name="TextBox 158"/>
          <p:cNvSpPr txBox="1"/>
          <p:nvPr/>
        </p:nvSpPr>
        <p:spPr>
          <a:xfrm>
            <a:off x="856845" y="1736428"/>
            <a:ext cx="1077817" cy="502115"/>
          </a:xfrm>
          <a:prstGeom prst="rect">
            <a:avLst/>
          </a:prstGeom>
          <a:noFill/>
          <a:ln>
            <a:noFill/>
          </a:ln>
        </p:spPr>
        <p:txBody>
          <a:bodyPr wrap="square" lIns="0" tIns="0" rIns="0" bIns="0" rtlCol="0">
            <a:spAutoFit/>
          </a:bodyPr>
          <a:lstStyle/>
          <a:p>
            <a:pPr algn="r" defTabSz="932418">
              <a:defRPr/>
            </a:pPr>
            <a:r>
              <a:rPr lang="en-US" sz="2000" b="1" kern="0" dirty="0">
                <a:solidFill>
                  <a:schemeClr val="bg1"/>
                </a:solidFill>
              </a:rPr>
              <a:t>User1</a:t>
            </a:r>
          </a:p>
          <a:p>
            <a:pPr algn="r" defTabSz="932418">
              <a:defRPr/>
            </a:pPr>
            <a:r>
              <a:rPr lang="en-US" sz="1199" kern="0" dirty="0">
                <a:solidFill>
                  <a:schemeClr val="bg1"/>
                </a:solidFill>
              </a:rPr>
              <a:t>(Michigan)</a:t>
            </a:r>
          </a:p>
        </p:txBody>
      </p:sp>
      <p:sp>
        <p:nvSpPr>
          <p:cNvPr id="160" name="Rectangle 159"/>
          <p:cNvSpPr/>
          <p:nvPr/>
        </p:nvSpPr>
        <p:spPr>
          <a:xfrm>
            <a:off x="463776" y="3137237"/>
            <a:ext cx="5481402" cy="3377435"/>
          </a:xfrm>
          <a:prstGeom prst="rect">
            <a:avLst/>
          </a:prstGeom>
          <a:solidFill>
            <a:schemeClr val="accent3"/>
          </a:solidFill>
          <a:ln w="10795" cap="flat" cmpd="sng" algn="ctr">
            <a:noFill/>
            <a:prstDash val="solid"/>
          </a:ln>
          <a:effectLst/>
        </p:spPr>
        <p:txBody>
          <a:bodyPr lIns="93245" tIns="46622" rIns="93245" bIns="46622" rtlCol="0" anchor="t"/>
          <a:lstStyle/>
          <a:p>
            <a:pPr algn="r" defTabSz="932418">
              <a:defRPr/>
            </a:pPr>
            <a:endParaRPr lang="en-US" sz="1836" b="1" kern="0" dirty="0">
              <a:gradFill>
                <a:gsLst>
                  <a:gs pos="7080">
                    <a:schemeClr val="tx1"/>
                  </a:gs>
                  <a:gs pos="20354">
                    <a:schemeClr val="tx1"/>
                  </a:gs>
                </a:gsLst>
                <a:lin ang="5400000" scaled="0"/>
              </a:gradFill>
            </a:endParaRPr>
          </a:p>
        </p:txBody>
      </p:sp>
      <p:sp>
        <p:nvSpPr>
          <p:cNvPr id="164" name="Rounded Rectangle 163"/>
          <p:cNvSpPr/>
          <p:nvPr/>
        </p:nvSpPr>
        <p:spPr>
          <a:xfrm>
            <a:off x="1983715" y="3230391"/>
            <a:ext cx="8338817" cy="1345689"/>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endParaRPr lang="en-US" kern="0" dirty="0">
              <a:solidFill>
                <a:schemeClr val="bg1"/>
              </a:solidFill>
            </a:endParaRPr>
          </a:p>
        </p:txBody>
      </p:sp>
      <p:sp>
        <p:nvSpPr>
          <p:cNvPr id="165" name="Rectangle 164"/>
          <p:cNvSpPr/>
          <p:nvPr/>
        </p:nvSpPr>
        <p:spPr>
          <a:xfrm>
            <a:off x="1101521" y="3658146"/>
            <a:ext cx="759656"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LTM1</a:t>
            </a:r>
          </a:p>
        </p:txBody>
      </p:sp>
      <p:sp>
        <p:nvSpPr>
          <p:cNvPr id="166" name="Rectangle 165"/>
          <p:cNvSpPr/>
          <p:nvPr/>
        </p:nvSpPr>
        <p:spPr>
          <a:xfrm>
            <a:off x="10442440" y="3658146"/>
            <a:ext cx="745479"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LTM1</a:t>
            </a:r>
          </a:p>
        </p:txBody>
      </p:sp>
      <p:sp>
        <p:nvSpPr>
          <p:cNvPr id="173" name="Straight Connector 1024003"/>
          <p:cNvSpPr>
            <a:spLocks noChangeShapeType="1"/>
          </p:cNvSpPr>
          <p:nvPr/>
        </p:nvSpPr>
        <p:spPr bwMode="auto">
          <a:xfrm rot="16200000" flipH="1" flipV="1">
            <a:off x="3343393" y="260725"/>
            <a:ext cx="2869" cy="5099944"/>
          </a:xfrm>
          <a:prstGeom prst="line">
            <a:avLst/>
          </a:prstGeom>
          <a:noFill/>
          <a:ln w="50800" cap="sq" cmpd="sng" algn="ctr">
            <a:solidFill>
              <a:schemeClr val="tx2"/>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74" name="Straight Connector 1024003"/>
          <p:cNvSpPr>
            <a:spLocks noChangeShapeType="1"/>
          </p:cNvSpPr>
          <p:nvPr/>
        </p:nvSpPr>
        <p:spPr bwMode="auto">
          <a:xfrm flipH="1" flipV="1">
            <a:off x="794853" y="3825144"/>
            <a:ext cx="305068" cy="1"/>
          </a:xfrm>
          <a:prstGeom prst="line">
            <a:avLst/>
          </a:prstGeom>
          <a:noFill/>
          <a:ln w="50800" cap="sq" cmpd="sng" algn="ctr">
            <a:solidFill>
              <a:schemeClr val="tx2"/>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75" name="Straight Connector 1024003"/>
          <p:cNvSpPr>
            <a:spLocks noChangeShapeType="1"/>
          </p:cNvSpPr>
          <p:nvPr/>
        </p:nvSpPr>
        <p:spPr bwMode="auto">
          <a:xfrm flipH="1" flipV="1">
            <a:off x="5894800" y="2519062"/>
            <a:ext cx="0" cy="251811"/>
          </a:xfrm>
          <a:prstGeom prst="line">
            <a:avLst/>
          </a:prstGeom>
          <a:noFill/>
          <a:ln w="50800" cap="sq" cmpd="sng" algn="ctr">
            <a:solidFill>
              <a:schemeClr val="tx2"/>
            </a:solidFill>
            <a:prstDash val="solid"/>
            <a:miter lim="800000"/>
            <a:headEnd type="none" w="med" len="sm"/>
            <a:tailEnd type="none" w="med" len="sm"/>
          </a:ln>
          <a:effectLst/>
        </p:spPr>
        <p:txBody>
          <a:bodyPr lIns="93245" tIns="46622" rIns="93245" bIns="46622"/>
          <a:lstStyle/>
          <a:p>
            <a:pPr defTabSz="932418"/>
            <a:endParaRPr lang="en-US" sz="1836" kern="0" dirty="0">
              <a:ln>
                <a:solidFill>
                  <a:srgbClr val="E45A2B"/>
                </a:solidFill>
              </a:ln>
              <a:gradFill>
                <a:gsLst>
                  <a:gs pos="7080">
                    <a:schemeClr val="tx1"/>
                  </a:gs>
                  <a:gs pos="20354">
                    <a:schemeClr val="tx1"/>
                  </a:gs>
                </a:gsLst>
                <a:lin ang="5400000" scaled="0"/>
              </a:gradFill>
            </a:endParaRPr>
          </a:p>
        </p:txBody>
      </p:sp>
      <p:pic>
        <p:nvPicPr>
          <p:cNvPr id="19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92370"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21434"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50499"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9132108" y="1896260"/>
            <a:ext cx="675142" cy="434411"/>
          </a:xfrm>
          <a:prstGeom prst="rect">
            <a:avLst/>
          </a:prstGeom>
          <a:noFill/>
          <a:extLst>
            <a:ext uri="{909E8E84-426E-40DD-AFC4-6F175D3DCCD1}">
              <a14:hiddenFill xmlns:a14="http://schemas.microsoft.com/office/drawing/2010/main">
                <a:solidFill>
                  <a:srgbClr val="FFFFFF"/>
                </a:solidFill>
              </a14:hiddenFill>
            </a:ext>
          </a:extLst>
        </p:spPr>
      </p:pic>
      <p:sp>
        <p:nvSpPr>
          <p:cNvPr id="211" name="TextBox 210"/>
          <p:cNvSpPr txBox="1"/>
          <p:nvPr/>
        </p:nvSpPr>
        <p:spPr>
          <a:xfrm flipH="1">
            <a:off x="10358722" y="1732228"/>
            <a:ext cx="1261389" cy="502115"/>
          </a:xfrm>
          <a:prstGeom prst="rect">
            <a:avLst/>
          </a:prstGeom>
          <a:noFill/>
        </p:spPr>
        <p:txBody>
          <a:bodyPr wrap="square" lIns="0" tIns="0" rIns="0" bIns="0" rtlCol="0">
            <a:spAutoFit/>
          </a:bodyPr>
          <a:lstStyle/>
          <a:p>
            <a:pPr defTabSz="932394">
              <a:defRPr/>
            </a:pPr>
            <a:r>
              <a:rPr lang="en-US" sz="2000" b="1" kern="0" dirty="0">
                <a:solidFill>
                  <a:schemeClr val="bg1"/>
                </a:solidFill>
              </a:rPr>
              <a:t>User2</a:t>
            </a:r>
          </a:p>
          <a:p>
            <a:pPr defTabSz="932394">
              <a:defRPr/>
            </a:pPr>
            <a:r>
              <a:rPr lang="en-US" sz="1199" kern="0" dirty="0">
                <a:solidFill>
                  <a:schemeClr val="bg1"/>
                </a:solidFill>
              </a:rPr>
              <a:t>(Ireland)</a:t>
            </a:r>
          </a:p>
        </p:txBody>
      </p:sp>
      <p:grpSp>
        <p:nvGrpSpPr>
          <p:cNvPr id="212" name="Group 211"/>
          <p:cNvGrpSpPr/>
          <p:nvPr/>
        </p:nvGrpSpPr>
        <p:grpSpPr>
          <a:xfrm>
            <a:off x="2063950" y="1665483"/>
            <a:ext cx="329734" cy="904366"/>
            <a:chOff x="8459656" y="710474"/>
            <a:chExt cx="151053" cy="414294"/>
          </a:xfrm>
          <a:solidFill>
            <a:schemeClr val="bg1"/>
          </a:solidFill>
        </p:grpSpPr>
        <p:sp>
          <p:nvSpPr>
            <p:cNvPr id="213" name="Freeform 745"/>
            <p:cNvSpPr>
              <a:spLocks/>
            </p:cNvSpPr>
            <p:nvPr/>
          </p:nvSpPr>
          <p:spPr bwMode="auto">
            <a:xfrm>
              <a:off x="8459656" y="817597"/>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14" name="Oval 746"/>
            <p:cNvSpPr>
              <a:spLocks noChangeArrowheads="1"/>
            </p:cNvSpPr>
            <p:nvPr/>
          </p:nvSpPr>
          <p:spPr bwMode="auto">
            <a:xfrm>
              <a:off x="8489192" y="710474"/>
              <a:ext cx="91982" cy="9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15" name="Group 214"/>
          <p:cNvGrpSpPr/>
          <p:nvPr/>
        </p:nvGrpSpPr>
        <p:grpSpPr>
          <a:xfrm>
            <a:off x="9901993" y="1661283"/>
            <a:ext cx="329734" cy="904366"/>
            <a:chOff x="8459656" y="710474"/>
            <a:chExt cx="151053" cy="414294"/>
          </a:xfrm>
          <a:solidFill>
            <a:schemeClr val="bg1"/>
          </a:solidFill>
        </p:grpSpPr>
        <p:sp>
          <p:nvSpPr>
            <p:cNvPr id="216" name="Freeform 745"/>
            <p:cNvSpPr>
              <a:spLocks/>
            </p:cNvSpPr>
            <p:nvPr/>
          </p:nvSpPr>
          <p:spPr bwMode="auto">
            <a:xfrm>
              <a:off x="8459656" y="817597"/>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17" name="Oval 746"/>
            <p:cNvSpPr>
              <a:spLocks noChangeArrowheads="1"/>
            </p:cNvSpPr>
            <p:nvPr/>
          </p:nvSpPr>
          <p:spPr bwMode="auto">
            <a:xfrm>
              <a:off x="8489192" y="710474"/>
              <a:ext cx="91982" cy="9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224" name="TextBox 223"/>
          <p:cNvSpPr txBox="1"/>
          <p:nvPr/>
        </p:nvSpPr>
        <p:spPr>
          <a:xfrm>
            <a:off x="5774795" y="1953551"/>
            <a:ext cx="736932" cy="545593"/>
          </a:xfrm>
          <a:prstGeom prst="rect">
            <a:avLst/>
          </a:prstGeom>
          <a:solidFill>
            <a:schemeClr val="bg2">
              <a:lumMod val="90000"/>
            </a:schemeClr>
          </a:solidFill>
          <a:ln w="25400" cmpd="sng">
            <a:noFill/>
            <a:prstDash val="solid"/>
            <a:miter lim="800000"/>
          </a:ln>
        </p:spPr>
        <p:txBody>
          <a:bodyPr wrap="square" lIns="685703" tIns="0" rIns="0" bIns="0" rtlCol="0" anchor="ctr">
            <a:noAutofit/>
          </a:bodyPr>
          <a:lstStyle/>
          <a:p>
            <a:pPr defTabSz="932394">
              <a:defRPr/>
            </a:pPr>
            <a:endParaRPr lang="en-US" kern="0" dirty="0">
              <a:solidFill>
                <a:schemeClr val="accent6"/>
              </a:solidFill>
              <a:cs typeface="Segoe UI Semibold" panose="020B0702040204020203" pitchFamily="34" charset="0"/>
            </a:endParaRPr>
          </a:p>
        </p:txBody>
      </p:sp>
      <p:sp>
        <p:nvSpPr>
          <p:cNvPr id="225" name="Freeform 62"/>
          <p:cNvSpPr>
            <a:spLocks noEditPoints="1"/>
          </p:cNvSpPr>
          <p:nvPr/>
        </p:nvSpPr>
        <p:spPr bwMode="black">
          <a:xfrm>
            <a:off x="5909623" y="1987795"/>
            <a:ext cx="473083" cy="47296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bg1"/>
          </a:solidFill>
          <a:ln>
            <a:noFill/>
          </a:ln>
        </p:spPr>
        <p:txBody>
          <a:bodyPr vert="horz" wrap="square" lIns="83931" tIns="41966" rIns="83931" bIns="41966" numCol="1" anchor="t" anchorCtr="0" compatLnSpc="1">
            <a:prstTxWarp prst="textNoShape">
              <a:avLst/>
            </a:prstTxWarp>
          </a:bodyPr>
          <a:lstStyle/>
          <a:p>
            <a:pPr defTabSz="932394">
              <a:defRPr/>
            </a:pPr>
            <a:endParaRPr lang="en-US" sz="1632" kern="0">
              <a:gradFill>
                <a:gsLst>
                  <a:gs pos="7080">
                    <a:schemeClr val="tx1"/>
                  </a:gs>
                  <a:gs pos="20354">
                    <a:schemeClr val="tx1"/>
                  </a:gs>
                </a:gsLst>
                <a:lin ang="5400000" scaled="0"/>
              </a:gradFill>
            </a:endParaRPr>
          </a:p>
        </p:txBody>
      </p:sp>
      <p:sp>
        <p:nvSpPr>
          <p:cNvPr id="2" name="Title 1"/>
          <p:cNvSpPr>
            <a:spLocks noGrp="1"/>
          </p:cNvSpPr>
          <p:nvPr>
            <p:ph type="title"/>
          </p:nvPr>
        </p:nvSpPr>
        <p:spPr/>
        <p:txBody>
          <a:bodyPr>
            <a:normAutofit/>
          </a:bodyPr>
          <a:lstStyle/>
          <a:p>
            <a:r>
              <a:rPr lang="en-US" dirty="0">
                <a:latin typeface="+mn-lt"/>
              </a:rPr>
              <a:t>High-Level Architecture</a:t>
            </a:r>
          </a:p>
        </p:txBody>
      </p:sp>
      <p:cxnSp>
        <p:nvCxnSpPr>
          <p:cNvPr id="127" name="Elbow Connector 126"/>
          <p:cNvCxnSpPr/>
          <p:nvPr/>
        </p:nvCxnSpPr>
        <p:spPr>
          <a:xfrm rot="16200000" flipH="1">
            <a:off x="6025589" y="1824289"/>
            <a:ext cx="241152" cy="4155"/>
          </a:xfrm>
          <a:prstGeom prst="bentConnector3">
            <a:avLst>
              <a:gd name="adj1" fmla="val 50000"/>
            </a:avLst>
          </a:prstGeom>
          <a:ln w="63500">
            <a:solidFill>
              <a:schemeClr val="tx2"/>
            </a:solidFill>
            <a:headEnd type="none"/>
            <a:tailEnd type="triangle" w="med" len="sm"/>
          </a:ln>
        </p:spPr>
        <p:style>
          <a:lnRef idx="2">
            <a:schemeClr val="accent2"/>
          </a:lnRef>
          <a:fillRef idx="0">
            <a:schemeClr val="accent2"/>
          </a:fillRef>
          <a:effectRef idx="1">
            <a:schemeClr val="accent2"/>
          </a:effectRef>
          <a:fontRef idx="minor">
            <a:schemeClr val="tx1"/>
          </a:fontRef>
        </p:style>
      </p:cxnSp>
      <p:cxnSp>
        <p:nvCxnSpPr>
          <p:cNvPr id="134" name="Elbow Connector 133"/>
          <p:cNvCxnSpPr/>
          <p:nvPr/>
        </p:nvCxnSpPr>
        <p:spPr>
          <a:xfrm flipV="1">
            <a:off x="3263976" y="1572598"/>
            <a:ext cx="1614806" cy="595681"/>
          </a:xfrm>
          <a:prstGeom prst="bentConnector3">
            <a:avLst>
              <a:gd name="adj1" fmla="val 50000"/>
            </a:avLst>
          </a:prstGeom>
          <a:ln w="63500">
            <a:solidFill>
              <a:schemeClr val="tx2"/>
            </a:solidFill>
            <a:headEnd type="none"/>
            <a:tailEnd type="triangle" w="med" len="sm"/>
          </a:ln>
        </p:spPr>
        <p:style>
          <a:lnRef idx="2">
            <a:schemeClr val="accent2"/>
          </a:lnRef>
          <a:fillRef idx="0">
            <a:schemeClr val="accent2"/>
          </a:fillRef>
          <a:effectRef idx="1">
            <a:schemeClr val="accent2"/>
          </a:effectRef>
          <a:fontRef idx="minor">
            <a:schemeClr val="tx1"/>
          </a:fontRef>
        </p:style>
      </p:cxnSp>
      <p:cxnSp>
        <p:nvCxnSpPr>
          <p:cNvPr id="137" name="Elbow Connector 136"/>
          <p:cNvCxnSpPr/>
          <p:nvPr/>
        </p:nvCxnSpPr>
        <p:spPr>
          <a:xfrm rot="10800000">
            <a:off x="7407740" y="1565096"/>
            <a:ext cx="1662714" cy="632286"/>
          </a:xfrm>
          <a:prstGeom prst="bentConnector3">
            <a:avLst>
              <a:gd name="adj1" fmla="val 50000"/>
            </a:avLst>
          </a:prstGeom>
          <a:ln w="63500">
            <a:solidFill>
              <a:schemeClr val="tx2"/>
            </a:solidFill>
            <a:headEnd type="none"/>
            <a:tailEnd type="triangle" w="med" len="sm"/>
          </a:ln>
        </p:spPr>
        <p:style>
          <a:lnRef idx="2">
            <a:schemeClr val="accent2"/>
          </a:lnRef>
          <a:fillRef idx="0">
            <a:schemeClr val="accent2"/>
          </a:fillRef>
          <a:effectRef idx="1">
            <a:schemeClr val="accent2"/>
          </a:effectRef>
          <a:fontRef idx="minor">
            <a:schemeClr val="tx1"/>
          </a:fontRef>
        </p:style>
      </p:cxnSp>
      <p:sp>
        <p:nvSpPr>
          <p:cNvPr id="108" name="TextBox 107"/>
          <p:cNvSpPr txBox="1"/>
          <p:nvPr/>
        </p:nvSpPr>
        <p:spPr>
          <a:xfrm>
            <a:off x="4997758" y="1415991"/>
            <a:ext cx="2318328" cy="298209"/>
          </a:xfrm>
          <a:prstGeom prst="rect">
            <a:avLst/>
          </a:prstGeom>
          <a:solidFill>
            <a:schemeClr val="bg2">
              <a:lumMod val="90000"/>
            </a:schemeClr>
          </a:solidFill>
          <a:ln w="19050">
            <a:noFill/>
          </a:ln>
        </p:spPr>
        <p:txBody>
          <a:bodyPr wrap="square" lIns="0" tIns="0" rIns="0" bIns="0" rtlCol="0" anchor="ctr">
            <a:spAutoFit/>
          </a:bodyPr>
          <a:lstStyle/>
          <a:p>
            <a:pPr algn="ctr" defTabSz="914202">
              <a:defRPr/>
            </a:pPr>
            <a:r>
              <a:rPr lang="en-US" sz="1900" b="1" kern="0" dirty="0">
                <a:solidFill>
                  <a:sysClr val="windowText" lastClr="000000"/>
                </a:solidFill>
              </a:rPr>
              <a:t>mailxyz.gm.com</a:t>
            </a:r>
          </a:p>
        </p:txBody>
      </p:sp>
      <p:pic>
        <p:nvPicPr>
          <p:cNvPr id="7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77806"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06870"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35935"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63242"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92306"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42035"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71099"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0164"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27472"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56536"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85600"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12908"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41972" y="3415636"/>
            <a:ext cx="378897" cy="975196"/>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163"/>
          <p:cNvSpPr/>
          <p:nvPr/>
        </p:nvSpPr>
        <p:spPr>
          <a:xfrm>
            <a:off x="1983715" y="4726496"/>
            <a:ext cx="8338816" cy="1345689"/>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endParaRPr lang="en-US" kern="0" dirty="0">
              <a:solidFill>
                <a:schemeClr val="bg1"/>
              </a:solidFill>
            </a:endParaRPr>
          </a:p>
        </p:txBody>
      </p:sp>
      <p:sp>
        <p:nvSpPr>
          <p:cNvPr id="93" name="Rectangle 92"/>
          <p:cNvSpPr/>
          <p:nvPr/>
        </p:nvSpPr>
        <p:spPr>
          <a:xfrm>
            <a:off x="1101521" y="5154251"/>
            <a:ext cx="759656"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err="1">
                <a:solidFill>
                  <a:schemeClr val="bg1"/>
                </a:solidFill>
                <a:cs typeface="Segoe UI Semibold" panose="020B0702040204020203" pitchFamily="34" charset="0"/>
              </a:rPr>
              <a:t>LTMx</a:t>
            </a:r>
            <a:endParaRPr lang="en-US" kern="0" dirty="0">
              <a:solidFill>
                <a:schemeClr val="bg1"/>
              </a:solidFill>
              <a:cs typeface="Segoe UI Semibold" panose="020B0702040204020203" pitchFamily="34" charset="0"/>
            </a:endParaRPr>
          </a:p>
        </p:txBody>
      </p:sp>
      <p:sp>
        <p:nvSpPr>
          <p:cNvPr id="94" name="Rectangle 93"/>
          <p:cNvSpPr/>
          <p:nvPr/>
        </p:nvSpPr>
        <p:spPr>
          <a:xfrm>
            <a:off x="10447203" y="5132689"/>
            <a:ext cx="745479"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err="1">
                <a:solidFill>
                  <a:schemeClr val="bg1"/>
                </a:solidFill>
                <a:cs typeface="Segoe UI Semibold" panose="020B0702040204020203" pitchFamily="34" charset="0"/>
              </a:rPr>
              <a:t>LTMx</a:t>
            </a:r>
            <a:endParaRPr lang="en-US" kern="0" dirty="0">
              <a:solidFill>
                <a:schemeClr val="bg1"/>
              </a:solidFill>
              <a:cs typeface="Segoe UI Semibold" panose="020B0702040204020203" pitchFamily="34" charset="0"/>
            </a:endParaRPr>
          </a:p>
        </p:txBody>
      </p:sp>
      <p:pic>
        <p:nvPicPr>
          <p:cNvPr id="9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87883"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6947"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46012"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73319"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02383"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31448"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58756"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87820"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42035"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71099"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0164"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27472"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56536"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85600"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12908"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41972" y="4911741"/>
            <a:ext cx="378897" cy="975196"/>
          </a:xfrm>
          <a:prstGeom prst="rect">
            <a:avLst/>
          </a:prstGeom>
          <a:noFill/>
          <a:extLst>
            <a:ext uri="{909E8E84-426E-40DD-AFC4-6F175D3DCCD1}">
              <a14:hiddenFill xmlns:a14="http://schemas.microsoft.com/office/drawing/2010/main">
                <a:solidFill>
                  <a:srgbClr val="FFFFFF"/>
                </a:solidFill>
              </a14:hiddenFill>
            </a:ext>
          </a:extLst>
        </p:spPr>
      </p:pic>
      <p:sp>
        <p:nvSpPr>
          <p:cNvPr id="112" name="Straight Connector 1024003"/>
          <p:cNvSpPr>
            <a:spLocks noChangeShapeType="1"/>
          </p:cNvSpPr>
          <p:nvPr/>
        </p:nvSpPr>
        <p:spPr bwMode="auto">
          <a:xfrm flipV="1">
            <a:off x="777213" y="2813461"/>
            <a:ext cx="9273" cy="2537412"/>
          </a:xfrm>
          <a:prstGeom prst="line">
            <a:avLst/>
          </a:prstGeom>
          <a:noFill/>
          <a:ln w="50800" cap="sq" cmpd="sng" algn="ctr">
            <a:solidFill>
              <a:schemeClr val="tx2"/>
            </a:solidFill>
            <a:prstDash val="solid"/>
            <a:miter lim="800000"/>
            <a:headEnd type="none" w="med" len="sm"/>
            <a:tailEnd type="none" w="med" len="sm"/>
          </a:ln>
          <a:effectLst/>
        </p:spPr>
        <p:txBody>
          <a:bodyPr lIns="93245" tIns="46622" rIns="93245" bIns="46622"/>
          <a:lstStyle/>
          <a:p>
            <a:pPr defTabSz="932418"/>
            <a:endParaRPr lang="en-US" sz="1836" kern="0" dirty="0">
              <a:ln>
                <a:solidFill>
                  <a:srgbClr val="E45A2B"/>
                </a:solidFill>
              </a:ln>
              <a:gradFill>
                <a:gsLst>
                  <a:gs pos="7080">
                    <a:schemeClr val="tx1"/>
                  </a:gs>
                  <a:gs pos="20354">
                    <a:schemeClr val="tx1"/>
                  </a:gs>
                </a:gsLst>
                <a:lin ang="5400000" scaled="0"/>
              </a:gradFill>
            </a:endParaRPr>
          </a:p>
        </p:txBody>
      </p:sp>
      <p:sp>
        <p:nvSpPr>
          <p:cNvPr id="113" name="Straight Connector 1024003"/>
          <p:cNvSpPr>
            <a:spLocks noChangeShapeType="1"/>
          </p:cNvSpPr>
          <p:nvPr/>
        </p:nvSpPr>
        <p:spPr bwMode="auto">
          <a:xfrm flipH="1" flipV="1">
            <a:off x="805055" y="5350874"/>
            <a:ext cx="305068" cy="1"/>
          </a:xfrm>
          <a:prstGeom prst="line">
            <a:avLst/>
          </a:prstGeom>
          <a:noFill/>
          <a:ln w="50800" cap="sq" cmpd="sng" algn="ctr">
            <a:solidFill>
              <a:schemeClr val="tx2"/>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15" name="Straight Connector 1024003"/>
          <p:cNvSpPr>
            <a:spLocks noChangeShapeType="1"/>
          </p:cNvSpPr>
          <p:nvPr/>
        </p:nvSpPr>
        <p:spPr bwMode="auto">
          <a:xfrm flipH="1" flipV="1">
            <a:off x="6432931" y="2519062"/>
            <a:ext cx="0" cy="251811"/>
          </a:xfrm>
          <a:prstGeom prst="line">
            <a:avLst/>
          </a:prstGeom>
          <a:noFill/>
          <a:ln w="50800" cap="sq" cmpd="sng" algn="ctr">
            <a:solidFill>
              <a:schemeClr val="tx2"/>
            </a:solidFill>
            <a:prstDash val="solid"/>
            <a:miter lim="800000"/>
            <a:headEnd type="none" w="med" len="sm"/>
            <a:tailEnd type="none" w="med" len="sm"/>
          </a:ln>
          <a:effectLst/>
        </p:spPr>
        <p:txBody>
          <a:bodyPr lIns="93245" tIns="46622" rIns="93245" bIns="46622"/>
          <a:lstStyle/>
          <a:p>
            <a:pPr defTabSz="932418"/>
            <a:endParaRPr lang="en-US" sz="1836" kern="0" dirty="0">
              <a:ln>
                <a:solidFill>
                  <a:srgbClr val="E45A2B"/>
                </a:solidFill>
              </a:ln>
              <a:gradFill>
                <a:gsLst>
                  <a:gs pos="7080">
                    <a:schemeClr val="tx1"/>
                  </a:gs>
                  <a:gs pos="20354">
                    <a:schemeClr val="tx1"/>
                  </a:gs>
                </a:gsLst>
                <a:lin ang="5400000" scaled="0"/>
              </a:gradFill>
            </a:endParaRPr>
          </a:p>
        </p:txBody>
      </p:sp>
      <p:sp>
        <p:nvSpPr>
          <p:cNvPr id="116" name="Straight Connector 1024003"/>
          <p:cNvSpPr>
            <a:spLocks noChangeShapeType="1"/>
          </p:cNvSpPr>
          <p:nvPr/>
        </p:nvSpPr>
        <p:spPr bwMode="auto">
          <a:xfrm rot="16200000" flipH="1" flipV="1">
            <a:off x="8981469" y="259394"/>
            <a:ext cx="2869" cy="5099944"/>
          </a:xfrm>
          <a:prstGeom prst="line">
            <a:avLst/>
          </a:prstGeom>
          <a:noFill/>
          <a:ln w="50800" cap="sq" cmpd="sng" algn="ctr">
            <a:solidFill>
              <a:schemeClr val="tx2"/>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17" name="Straight Connector 1024003"/>
          <p:cNvSpPr>
            <a:spLocks noChangeShapeType="1"/>
          </p:cNvSpPr>
          <p:nvPr/>
        </p:nvSpPr>
        <p:spPr bwMode="auto">
          <a:xfrm flipV="1">
            <a:off x="11522938" y="2813461"/>
            <a:ext cx="9273" cy="2537412"/>
          </a:xfrm>
          <a:prstGeom prst="line">
            <a:avLst/>
          </a:prstGeom>
          <a:noFill/>
          <a:ln w="50800" cap="sq" cmpd="sng" algn="ctr">
            <a:solidFill>
              <a:schemeClr val="tx2"/>
            </a:solidFill>
            <a:prstDash val="solid"/>
            <a:miter lim="800000"/>
            <a:headEnd type="none" w="med" len="sm"/>
            <a:tailEnd type="none" w="med" len="sm"/>
          </a:ln>
          <a:effectLst/>
        </p:spPr>
        <p:txBody>
          <a:bodyPr lIns="93245" tIns="46622" rIns="93245" bIns="46622"/>
          <a:lstStyle/>
          <a:p>
            <a:pPr defTabSz="932418"/>
            <a:endParaRPr lang="en-US" sz="1836" kern="0" dirty="0">
              <a:ln>
                <a:solidFill>
                  <a:srgbClr val="E45A2B"/>
                </a:solidFill>
              </a:ln>
              <a:gradFill>
                <a:gsLst>
                  <a:gs pos="7080">
                    <a:schemeClr val="tx1"/>
                  </a:gs>
                  <a:gs pos="20354">
                    <a:schemeClr val="tx1"/>
                  </a:gs>
                </a:gsLst>
                <a:lin ang="5400000" scaled="0"/>
              </a:gradFill>
            </a:endParaRPr>
          </a:p>
        </p:txBody>
      </p:sp>
      <p:sp>
        <p:nvSpPr>
          <p:cNvPr id="118" name="Straight Connector 1024003"/>
          <p:cNvSpPr>
            <a:spLocks noChangeShapeType="1"/>
          </p:cNvSpPr>
          <p:nvPr/>
        </p:nvSpPr>
        <p:spPr bwMode="auto">
          <a:xfrm flipV="1">
            <a:off x="11187920" y="5350871"/>
            <a:ext cx="335019" cy="1"/>
          </a:xfrm>
          <a:prstGeom prst="line">
            <a:avLst/>
          </a:prstGeom>
          <a:noFill/>
          <a:ln w="50800" cap="sq" cmpd="sng" algn="ctr">
            <a:solidFill>
              <a:schemeClr val="tx2"/>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19" name="Straight Connector 1024003"/>
          <p:cNvSpPr>
            <a:spLocks noChangeShapeType="1"/>
          </p:cNvSpPr>
          <p:nvPr/>
        </p:nvSpPr>
        <p:spPr bwMode="auto">
          <a:xfrm>
            <a:off x="11187921" y="3874415"/>
            <a:ext cx="302135" cy="1"/>
          </a:xfrm>
          <a:prstGeom prst="line">
            <a:avLst/>
          </a:prstGeom>
          <a:noFill/>
          <a:ln w="50800" cap="sq" cmpd="sng" algn="ctr">
            <a:solidFill>
              <a:schemeClr val="tx2"/>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20" name="TextBox 119"/>
          <p:cNvSpPr txBox="1"/>
          <p:nvPr/>
        </p:nvSpPr>
        <p:spPr>
          <a:xfrm>
            <a:off x="463776" y="6219394"/>
            <a:ext cx="5481402" cy="298209"/>
          </a:xfrm>
          <a:prstGeom prst="rect">
            <a:avLst/>
          </a:prstGeom>
          <a:solidFill>
            <a:schemeClr val="bg2">
              <a:lumMod val="90000"/>
            </a:schemeClr>
          </a:solidFill>
          <a:ln w="19050">
            <a:noFill/>
          </a:ln>
        </p:spPr>
        <p:txBody>
          <a:bodyPr wrap="square" lIns="0" tIns="0" rIns="0" bIns="0" rtlCol="0" anchor="ctr">
            <a:spAutoFit/>
          </a:bodyPr>
          <a:lstStyle/>
          <a:p>
            <a:pPr algn="ctr" defTabSz="914202">
              <a:defRPr/>
            </a:pPr>
            <a:r>
              <a:rPr lang="en-US" sz="1900" b="1" kern="0" dirty="0">
                <a:solidFill>
                  <a:sysClr val="windowText" lastClr="000000"/>
                </a:solidFill>
              </a:rPr>
              <a:t>Datacenter 1</a:t>
            </a:r>
          </a:p>
        </p:txBody>
      </p:sp>
      <p:sp>
        <p:nvSpPr>
          <p:cNvPr id="121" name="TextBox 120"/>
          <p:cNvSpPr txBox="1"/>
          <p:nvPr/>
        </p:nvSpPr>
        <p:spPr>
          <a:xfrm>
            <a:off x="6382705" y="6239084"/>
            <a:ext cx="5587118" cy="298209"/>
          </a:xfrm>
          <a:prstGeom prst="rect">
            <a:avLst/>
          </a:prstGeom>
          <a:solidFill>
            <a:schemeClr val="bg2">
              <a:lumMod val="90000"/>
            </a:schemeClr>
          </a:solidFill>
          <a:ln w="19050">
            <a:noFill/>
          </a:ln>
        </p:spPr>
        <p:txBody>
          <a:bodyPr wrap="square" lIns="0" tIns="0" rIns="0" bIns="0" rtlCol="0" anchor="ctr">
            <a:spAutoFit/>
          </a:bodyPr>
          <a:lstStyle/>
          <a:p>
            <a:pPr algn="ctr" defTabSz="914202">
              <a:defRPr/>
            </a:pPr>
            <a:r>
              <a:rPr lang="en-US" sz="1900" b="1" kern="0" dirty="0">
                <a:solidFill>
                  <a:sysClr val="windowText" lastClr="000000"/>
                </a:solidFill>
              </a:rPr>
              <a:t>Datacenter 2</a:t>
            </a:r>
          </a:p>
        </p:txBody>
      </p:sp>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spTree>
    <p:extLst>
      <p:ext uri="{BB962C8B-B14F-4D97-AF65-F5344CB8AC3E}">
        <p14:creationId xmlns:p14="http://schemas.microsoft.com/office/powerpoint/2010/main" val="10467220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Environment</a:t>
            </a:r>
          </a:p>
        </p:txBody>
      </p:sp>
      <p:sp>
        <p:nvSpPr>
          <p:cNvPr id="3" name="Text Placeholder 2"/>
          <p:cNvSpPr>
            <a:spLocks noGrp="1"/>
          </p:cNvSpPr>
          <p:nvPr>
            <p:ph type="body" sz="quarter" idx="10"/>
          </p:nvPr>
        </p:nvSpPr>
        <p:spPr>
          <a:xfrm>
            <a:off x="275481" y="1212851"/>
            <a:ext cx="11885514" cy="5600498"/>
          </a:xfrm>
        </p:spPr>
        <p:txBody>
          <a:bodyPr/>
          <a:lstStyle/>
          <a:p>
            <a:r>
              <a:rPr lang="en-US" dirty="0"/>
              <a:t>Legal / Compliance</a:t>
            </a:r>
          </a:p>
          <a:p>
            <a:r>
              <a:rPr lang="en-US" sz="2040" dirty="0">
                <a:gradFill>
                  <a:gsLst>
                    <a:gs pos="1250">
                      <a:schemeClr val="tx1"/>
                    </a:gs>
                    <a:gs pos="100000">
                      <a:schemeClr val="tx1"/>
                    </a:gs>
                  </a:gsLst>
                  <a:lin ang="5400000" scaled="0"/>
                </a:gradFill>
                <a:latin typeface="+mn-lt"/>
              </a:rPr>
              <a:t>No PST files</a:t>
            </a:r>
          </a:p>
          <a:p>
            <a:r>
              <a:rPr lang="en-US" sz="2040" dirty="0">
                <a:gradFill>
                  <a:gsLst>
                    <a:gs pos="1250">
                      <a:schemeClr val="tx1"/>
                    </a:gs>
                    <a:gs pos="100000">
                      <a:schemeClr val="tx1"/>
                    </a:gs>
                  </a:gsLst>
                  <a:lin ang="5400000" scaled="0"/>
                </a:gradFill>
                <a:latin typeface="+mn-lt"/>
              </a:rPr>
              <a:t>Extensive use of In-Place Holds</a:t>
            </a:r>
          </a:p>
          <a:p>
            <a:r>
              <a:rPr lang="en-US" dirty="0"/>
              <a:t>Mailbox Quota</a:t>
            </a:r>
          </a:p>
          <a:p>
            <a:r>
              <a:rPr lang="en-US" sz="2040" dirty="0">
                <a:gradFill>
                  <a:gsLst>
                    <a:gs pos="1250">
                      <a:schemeClr val="tx1"/>
                    </a:gs>
                    <a:gs pos="100000">
                      <a:schemeClr val="tx1"/>
                    </a:gs>
                  </a:gsLst>
                  <a:lin ang="5400000" scaled="0"/>
                </a:gradFill>
                <a:latin typeface="+mn-lt"/>
              </a:rPr>
              <a:t>Extremely large mailboxes – Originally 10GB quotas, now 50GB quotas</a:t>
            </a:r>
          </a:p>
          <a:p>
            <a:r>
              <a:rPr lang="en-US" sz="2040" dirty="0">
                <a:gradFill>
                  <a:gsLst>
                    <a:gs pos="1250">
                      <a:schemeClr val="tx1"/>
                    </a:gs>
                    <a:gs pos="100000">
                      <a:schemeClr val="tx1"/>
                    </a:gs>
                  </a:gsLst>
                  <a:lin ang="5400000" scaled="0"/>
                </a:gradFill>
                <a:latin typeface="+mn-lt"/>
              </a:rPr>
              <a:t>Average mailbox is ~8GB</a:t>
            </a:r>
          </a:p>
          <a:p>
            <a:r>
              <a:rPr lang="en-US" sz="2040" dirty="0">
                <a:gradFill>
                  <a:gsLst>
                    <a:gs pos="1250">
                      <a:schemeClr val="tx1"/>
                    </a:gs>
                    <a:gs pos="100000">
                      <a:schemeClr val="tx1"/>
                    </a:gs>
                  </a:gsLst>
                  <a:lin ang="5400000" scaled="0"/>
                </a:gradFill>
                <a:latin typeface="+mn-lt"/>
              </a:rPr>
              <a:t>Largest mailboxes are ~200GB</a:t>
            </a:r>
          </a:p>
          <a:p>
            <a:r>
              <a:rPr lang="en-US" dirty="0"/>
              <a:t>User Classifications</a:t>
            </a:r>
          </a:p>
          <a:p>
            <a:r>
              <a:rPr lang="en-US" sz="2040" dirty="0">
                <a:gradFill>
                  <a:gsLst>
                    <a:gs pos="1250">
                      <a:schemeClr val="tx1"/>
                    </a:gs>
                    <a:gs pos="100000">
                      <a:schemeClr val="tx1"/>
                    </a:gs>
                  </a:gsLst>
                  <a:lin ang="5400000" scaled="0"/>
                </a:gradFill>
                <a:latin typeface="+mn-lt"/>
              </a:rPr>
              <a:t>All users have same HA capabilities and quota rules</a:t>
            </a:r>
          </a:p>
          <a:p>
            <a:r>
              <a:rPr lang="en-US" sz="2040" dirty="0">
                <a:gradFill>
                  <a:gsLst>
                    <a:gs pos="1250">
                      <a:schemeClr val="tx1"/>
                    </a:gs>
                    <a:gs pos="100000">
                      <a:schemeClr val="tx1"/>
                    </a:gs>
                  </a:gsLst>
                  <a:lin ang="5400000" scaled="0"/>
                </a:gradFill>
                <a:latin typeface="+mn-lt"/>
              </a:rPr>
              <a:t>No “special servers”</a:t>
            </a:r>
          </a:p>
          <a:p>
            <a:endParaRPr lang="en-US" sz="1800" dirty="0">
              <a:gradFill>
                <a:gsLst>
                  <a:gs pos="1250">
                    <a:schemeClr val="tx1"/>
                  </a:gs>
                  <a:gs pos="100000">
                    <a:schemeClr val="tx1"/>
                  </a:gs>
                </a:gsLst>
                <a:lin ang="5400000" scaled="0"/>
              </a:gradFill>
              <a:latin typeface="+mn-lt"/>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352779" y="158542"/>
            <a:ext cx="1779040" cy="859670"/>
          </a:xfrm>
          <a:prstGeom prst="rect">
            <a:avLst/>
          </a:prstGeom>
        </p:spPr>
      </p:pic>
    </p:spTree>
    <p:extLst>
      <p:ext uri="{BB962C8B-B14F-4D97-AF65-F5344CB8AC3E}">
        <p14:creationId xmlns:p14="http://schemas.microsoft.com/office/powerpoint/2010/main" val="2118720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Experiences </a:t>
            </a:r>
          </a:p>
        </p:txBody>
      </p:sp>
      <p:sp>
        <p:nvSpPr>
          <p:cNvPr id="3" name="Text Placeholder 2"/>
          <p:cNvSpPr>
            <a:spLocks noGrp="1"/>
          </p:cNvSpPr>
          <p:nvPr>
            <p:ph type="body" sz="quarter" idx="10"/>
          </p:nvPr>
        </p:nvSpPr>
        <p:spPr>
          <a:xfrm>
            <a:off x="275481" y="1212850"/>
            <a:ext cx="11885514" cy="4362867"/>
          </a:xfrm>
        </p:spPr>
        <p:txBody>
          <a:bodyPr/>
          <a:lstStyle/>
          <a:p>
            <a:r>
              <a:rPr lang="en-US" dirty="0"/>
              <a:t>General Reliability</a:t>
            </a:r>
          </a:p>
          <a:p>
            <a:pPr lvl="1"/>
            <a:r>
              <a:rPr lang="en-US" dirty="0"/>
              <a:t>No outages attributable directly to the architecture</a:t>
            </a:r>
            <a:br>
              <a:rPr lang="en-US" dirty="0"/>
            </a:br>
            <a:endParaRPr lang="en-US" dirty="0"/>
          </a:p>
          <a:p>
            <a:pPr lvl="1"/>
            <a:r>
              <a:rPr lang="en-US" sz="3999" dirty="0">
                <a:gradFill>
                  <a:gsLst>
                    <a:gs pos="1250">
                      <a:schemeClr val="tx2"/>
                    </a:gs>
                    <a:gs pos="99000">
                      <a:schemeClr val="tx2"/>
                    </a:gs>
                  </a:gsLst>
                  <a:lin ang="5400000" scaled="0"/>
                </a:gradFill>
                <a:latin typeface="+mj-lt"/>
              </a:rPr>
              <a:t>Very limited number of incidents due to failures in other areas</a:t>
            </a:r>
          </a:p>
          <a:p>
            <a:pPr lvl="1"/>
            <a:r>
              <a:rPr lang="en-US" dirty="0"/>
              <a:t>DNS</a:t>
            </a:r>
          </a:p>
          <a:p>
            <a:pPr lvl="1"/>
            <a:r>
              <a:rPr lang="en-US" dirty="0"/>
              <a:t>Load Balancers</a:t>
            </a:r>
          </a:p>
          <a:p>
            <a:pPr lvl="1"/>
            <a:r>
              <a:rPr lang="en-US" dirty="0"/>
              <a:t>LAN (switch failures, impact avoided by having diversity)</a:t>
            </a:r>
          </a:p>
          <a:p>
            <a:pPr lvl="1"/>
            <a:r>
              <a:rPr lang="en-US" dirty="0"/>
              <a:t>WAN (mail storms, Class of Service prioritization issues)</a:t>
            </a:r>
          </a:p>
          <a:p>
            <a:pPr lvl="2"/>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770002" y="158542"/>
            <a:ext cx="1317930" cy="1631030"/>
          </a:xfrm>
          <a:prstGeom prst="rect">
            <a:avLst/>
          </a:prstGeom>
        </p:spPr>
      </p:pic>
    </p:spTree>
    <p:extLst>
      <p:ext uri="{BB962C8B-B14F-4D97-AF65-F5344CB8AC3E}">
        <p14:creationId xmlns:p14="http://schemas.microsoft.com/office/powerpoint/2010/main" val="140122185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Experiences </a:t>
            </a:r>
          </a:p>
        </p:txBody>
      </p:sp>
      <p:sp>
        <p:nvSpPr>
          <p:cNvPr id="3" name="Text Placeholder 2"/>
          <p:cNvSpPr>
            <a:spLocks noGrp="1"/>
          </p:cNvSpPr>
          <p:nvPr>
            <p:ph type="body" sz="quarter" idx="10"/>
          </p:nvPr>
        </p:nvSpPr>
        <p:spPr>
          <a:xfrm>
            <a:off x="275481" y="1212850"/>
            <a:ext cx="11885514" cy="4465475"/>
          </a:xfrm>
        </p:spPr>
        <p:txBody>
          <a:bodyPr/>
          <a:lstStyle/>
          <a:p>
            <a:r>
              <a:rPr lang="en-US" dirty="0"/>
              <a:t>Load Balancers</a:t>
            </a:r>
          </a:p>
          <a:p>
            <a:pPr lvl="1"/>
            <a:r>
              <a:rPr lang="en-US" dirty="0"/>
              <a:t>Limited use at GM for productivity applications before Exchange</a:t>
            </a:r>
          </a:p>
          <a:p>
            <a:pPr lvl="1"/>
            <a:r>
              <a:rPr lang="en-US" dirty="0"/>
              <a:t>Exchange was of the first applications to use F5 vs Cisco ACE</a:t>
            </a:r>
          </a:p>
          <a:p>
            <a:pPr lvl="1"/>
            <a:r>
              <a:rPr lang="en-US" dirty="0"/>
              <a:t>GM deployed Exchange 2013 before F5 deployment guide was available</a:t>
            </a:r>
          </a:p>
          <a:p>
            <a:pPr lvl="1"/>
            <a:r>
              <a:rPr lang="en-US" dirty="0"/>
              <a:t>Many tweaks along the way but very stable since Cumulative Update 2 </a:t>
            </a:r>
          </a:p>
          <a:p>
            <a:r>
              <a:rPr lang="en-US" dirty="0"/>
              <a:t>BitLocker + TPM</a:t>
            </a:r>
          </a:p>
          <a:p>
            <a:pPr lvl="1"/>
            <a:r>
              <a:rPr lang="en-US" dirty="0"/>
              <a:t>Not widely used for servers</a:t>
            </a:r>
          </a:p>
          <a:p>
            <a:pPr lvl="1"/>
            <a:r>
              <a:rPr lang="en-US" dirty="0"/>
              <a:t>Learning curve for everyone when hardware failures occurred</a:t>
            </a:r>
          </a:p>
          <a:p>
            <a:pPr lvl="1"/>
            <a:r>
              <a:rPr lang="en-US" dirty="0"/>
              <a:t>Major improvements with the deployment of Windows Server 2012</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770002" y="158542"/>
            <a:ext cx="1317930" cy="1631030"/>
          </a:xfrm>
          <a:prstGeom prst="rect">
            <a:avLst/>
          </a:prstGeom>
        </p:spPr>
      </p:pic>
    </p:spTree>
    <p:extLst>
      <p:ext uri="{BB962C8B-B14F-4D97-AF65-F5344CB8AC3E}">
        <p14:creationId xmlns:p14="http://schemas.microsoft.com/office/powerpoint/2010/main" val="32032511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497"/>
            <a:ext cx="6217356" cy="699353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txBox="1">
            <a:spLocks/>
          </p:cNvSpPr>
          <p:nvPr/>
        </p:nvSpPr>
        <p:spPr>
          <a:xfrm>
            <a:off x="235150" y="1889528"/>
            <a:ext cx="5304672" cy="1831715"/>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r>
              <a:rPr lang="en-US" sz="5999" spc="-102" dirty="0">
                <a:solidFill>
                  <a:schemeClr val="tx2"/>
                </a:solidFill>
              </a:rPr>
              <a:t>Highlights of the Preferred Architecture</a:t>
            </a:r>
          </a:p>
        </p:txBody>
      </p:sp>
      <p:grpSp>
        <p:nvGrpSpPr>
          <p:cNvPr id="4" name="Group 3"/>
          <p:cNvGrpSpPr/>
          <p:nvPr/>
        </p:nvGrpSpPr>
        <p:grpSpPr>
          <a:xfrm>
            <a:off x="275480" y="2590274"/>
            <a:ext cx="15544692" cy="8419359"/>
            <a:chOff x="1920444" y="-2164377"/>
            <a:chExt cx="7998340" cy="3985777"/>
          </a:xfrm>
          <a:scene3d>
            <a:camera prst="isometricOffAxis1Top"/>
            <a:lightRig rig="threePt" dir="t"/>
          </a:scene3d>
        </p:grpSpPr>
        <p:sp>
          <p:nvSpPr>
            <p:cNvPr id="5" name="Rectangle 4"/>
            <p:cNvSpPr/>
            <p:nvPr/>
          </p:nvSpPr>
          <p:spPr bwMode="auto">
            <a:xfrm>
              <a:off x="1920444" y="-2158491"/>
              <a:ext cx="1915194"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920444" y="-1147765"/>
              <a:ext cx="914400" cy="914400"/>
            </a:xfrm>
            <a:prstGeom prst="rect">
              <a:avLst/>
            </a:prstGeom>
            <a:solidFill>
              <a:srgbClr val="2674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932435" y="-1147765"/>
              <a:ext cx="914400" cy="914400"/>
            </a:xfrm>
            <a:prstGeom prst="rect">
              <a:avLst/>
            </a:prstGeom>
            <a:solidFill>
              <a:srgbClr val="5F3B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944426" y="-1147765"/>
              <a:ext cx="914400" cy="914400"/>
            </a:xfrm>
            <a:prstGeom prst="rect">
              <a:avLst/>
            </a:prstGeom>
            <a:solidFill>
              <a:srgbClr val="8E009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956418" y="-1147765"/>
              <a:ext cx="914400" cy="914400"/>
            </a:xfrm>
            <a:prstGeom prst="rect">
              <a:avLst/>
            </a:prstGeom>
            <a:solidFill>
              <a:srgbClr val="094C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3944426" y="-2164377"/>
              <a:ext cx="914400" cy="914400"/>
            </a:xfrm>
            <a:prstGeom prst="rect">
              <a:avLst/>
            </a:prstGeom>
            <a:solidFill>
              <a:srgbClr val="2674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956418" y="-2164377"/>
              <a:ext cx="914400"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5968410" y="-2164377"/>
              <a:ext cx="914400" cy="1931012"/>
            </a:xfrm>
            <a:prstGeom prst="rect">
              <a:avLst/>
            </a:prstGeom>
            <a:solidFill>
              <a:srgbClr val="3D17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6980401" y="-1147765"/>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980401" y="-2164377"/>
              <a:ext cx="914400"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7992392" y="-1147765"/>
              <a:ext cx="1915194"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7992392" y="-2164377"/>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9004384" y="-2164377"/>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1920444" y="-103726"/>
              <a:ext cx="1915194"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1920444" y="907000"/>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2932435" y="907000"/>
              <a:ext cx="914400" cy="914400"/>
            </a:xfrm>
            <a:prstGeom prst="rect">
              <a:avLst/>
            </a:prstGeom>
            <a:solidFill>
              <a:srgbClr val="009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3944426" y="907000"/>
              <a:ext cx="914400" cy="914400"/>
            </a:xfrm>
            <a:prstGeom prst="rect">
              <a:avLst/>
            </a:prstGeom>
            <a:solidFill>
              <a:srgbClr val="5F3B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4956418" y="907000"/>
              <a:ext cx="914400"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3944426" y="-109612"/>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4956418" y="-109612"/>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5968410" y="-109612"/>
              <a:ext cx="914400" cy="1931012"/>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6980401" y="907000"/>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6980401" y="-109612"/>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7992392" y="907000"/>
              <a:ext cx="1915194" cy="914400"/>
            </a:xfrm>
            <a:prstGeom prst="rect">
              <a:avLst/>
            </a:prstGeom>
            <a:solidFill>
              <a:srgbClr val="3D17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7992392" y="-109612"/>
              <a:ext cx="914400"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9004384" y="-109612"/>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1" name="TextBox 30"/>
          <p:cNvSpPr txBox="1"/>
          <p:nvPr/>
        </p:nvSpPr>
        <p:spPr>
          <a:xfrm>
            <a:off x="235149" y="4846588"/>
            <a:ext cx="4969795" cy="753696"/>
          </a:xfrm>
          <a:prstGeom prst="rect">
            <a:avLst/>
          </a:prstGeom>
          <a:noFill/>
        </p:spPr>
        <p:txBody>
          <a:bodyPr wrap="square" lIns="186521" tIns="149217" rIns="186521" bIns="149217" rtlCol="0">
            <a:spAutoFit/>
          </a:bodyPr>
          <a:lstStyle/>
          <a:p>
            <a:pPr defTabSz="932597">
              <a:lnSpc>
                <a:spcPct val="90000"/>
              </a:lnSpc>
              <a:spcAft>
                <a:spcPts val="612"/>
              </a:spcAft>
            </a:pPr>
            <a:r>
              <a:rPr lang="en-US" sz="3202" kern="0" dirty="0">
                <a:solidFill>
                  <a:schemeClr val="tx2"/>
                </a:solidFill>
                <a:latin typeface="+mj-lt"/>
              </a:rPr>
              <a:t>Your Host: Ross Smith IV</a:t>
            </a:r>
          </a:p>
        </p:txBody>
      </p:sp>
      <p:grpSp>
        <p:nvGrpSpPr>
          <p:cNvPr id="32" name="Group 31"/>
          <p:cNvGrpSpPr/>
          <p:nvPr/>
        </p:nvGrpSpPr>
        <p:grpSpPr>
          <a:xfrm>
            <a:off x="9463924" y="3768904"/>
            <a:ext cx="1892141" cy="1944460"/>
            <a:chOff x="8402892" y="3509746"/>
            <a:chExt cx="2495054" cy="2564041"/>
          </a:xfrm>
        </p:grpSpPr>
        <p:sp>
          <p:nvSpPr>
            <p:cNvPr id="33" name="Freeform 94"/>
            <p:cNvSpPr>
              <a:spLocks/>
            </p:cNvSpPr>
            <p:nvPr/>
          </p:nvSpPr>
          <p:spPr bwMode="auto">
            <a:xfrm>
              <a:off x="8402892" y="3797195"/>
              <a:ext cx="873844" cy="454169"/>
            </a:xfrm>
            <a:custGeom>
              <a:avLst/>
              <a:gdLst>
                <a:gd name="T0" fmla="*/ 304 w 304"/>
                <a:gd name="T1" fmla="*/ 106 h 158"/>
                <a:gd name="T2" fmla="*/ 152 w 304"/>
                <a:gd name="T3" fmla="*/ 50 h 158"/>
                <a:gd name="T4" fmla="*/ 126 w 304"/>
                <a:gd name="T5" fmla="*/ 0 h 158"/>
                <a:gd name="T6" fmla="*/ 102 w 304"/>
                <a:gd name="T7" fmla="*/ 4 h 158"/>
                <a:gd name="T8" fmla="*/ 114 w 304"/>
                <a:gd name="T9" fmla="*/ 48 h 158"/>
                <a:gd name="T10" fmla="*/ 22 w 304"/>
                <a:gd name="T11" fmla="*/ 40 h 158"/>
                <a:gd name="T12" fmla="*/ 18 w 304"/>
                <a:gd name="T13" fmla="*/ 46 h 158"/>
                <a:gd name="T14" fmla="*/ 64 w 304"/>
                <a:gd name="T15" fmla="*/ 64 h 158"/>
                <a:gd name="T16" fmla="*/ 0 w 304"/>
                <a:gd name="T17" fmla="*/ 72 h 158"/>
                <a:gd name="T18" fmla="*/ 0 w 304"/>
                <a:gd name="T19" fmla="*/ 82 h 158"/>
                <a:gd name="T20" fmla="*/ 64 w 304"/>
                <a:gd name="T21" fmla="*/ 92 h 158"/>
                <a:gd name="T22" fmla="*/ 12 w 304"/>
                <a:gd name="T23" fmla="*/ 116 h 158"/>
                <a:gd name="T24" fmla="*/ 12 w 304"/>
                <a:gd name="T25" fmla="*/ 122 h 158"/>
                <a:gd name="T26" fmla="*/ 82 w 304"/>
                <a:gd name="T27" fmla="*/ 106 h 158"/>
                <a:gd name="T28" fmla="*/ 50 w 304"/>
                <a:gd name="T29" fmla="*/ 150 h 158"/>
                <a:gd name="T30" fmla="*/ 56 w 304"/>
                <a:gd name="T31" fmla="*/ 158 h 158"/>
                <a:gd name="T32" fmla="*/ 150 w 304"/>
                <a:gd name="T33" fmla="*/ 96 h 158"/>
                <a:gd name="T34" fmla="*/ 292 w 304"/>
                <a:gd name="T35" fmla="*/ 130 h 158"/>
                <a:gd name="T36" fmla="*/ 304 w 304"/>
                <a:gd name="T37"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58">
                  <a:moveTo>
                    <a:pt x="304" y="106"/>
                  </a:moveTo>
                  <a:lnTo>
                    <a:pt x="152" y="50"/>
                  </a:lnTo>
                  <a:lnTo>
                    <a:pt x="126" y="0"/>
                  </a:lnTo>
                  <a:lnTo>
                    <a:pt x="102" y="4"/>
                  </a:lnTo>
                  <a:lnTo>
                    <a:pt x="114" y="48"/>
                  </a:lnTo>
                  <a:lnTo>
                    <a:pt x="22" y="40"/>
                  </a:lnTo>
                  <a:lnTo>
                    <a:pt x="18" y="46"/>
                  </a:lnTo>
                  <a:lnTo>
                    <a:pt x="64" y="64"/>
                  </a:lnTo>
                  <a:lnTo>
                    <a:pt x="0" y="72"/>
                  </a:lnTo>
                  <a:lnTo>
                    <a:pt x="0" y="82"/>
                  </a:lnTo>
                  <a:lnTo>
                    <a:pt x="64" y="92"/>
                  </a:lnTo>
                  <a:lnTo>
                    <a:pt x="12" y="116"/>
                  </a:lnTo>
                  <a:lnTo>
                    <a:pt x="12" y="122"/>
                  </a:lnTo>
                  <a:lnTo>
                    <a:pt x="82" y="106"/>
                  </a:lnTo>
                  <a:lnTo>
                    <a:pt x="50" y="150"/>
                  </a:lnTo>
                  <a:lnTo>
                    <a:pt x="56" y="158"/>
                  </a:lnTo>
                  <a:lnTo>
                    <a:pt x="150" y="96"/>
                  </a:lnTo>
                  <a:lnTo>
                    <a:pt x="292" y="130"/>
                  </a:lnTo>
                  <a:lnTo>
                    <a:pt x="304" y="10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34" name="Freeform 95"/>
            <p:cNvSpPr>
              <a:spLocks/>
            </p:cNvSpPr>
            <p:nvPr/>
          </p:nvSpPr>
          <p:spPr bwMode="auto">
            <a:xfrm>
              <a:off x="9753901" y="5033223"/>
              <a:ext cx="1075058" cy="816354"/>
            </a:xfrm>
            <a:custGeom>
              <a:avLst/>
              <a:gdLst>
                <a:gd name="T0" fmla="*/ 0 w 374"/>
                <a:gd name="T1" fmla="*/ 38 h 284"/>
                <a:gd name="T2" fmla="*/ 126 w 374"/>
                <a:gd name="T3" fmla="*/ 284 h 284"/>
                <a:gd name="T4" fmla="*/ 294 w 374"/>
                <a:gd name="T5" fmla="*/ 116 h 284"/>
                <a:gd name="T6" fmla="*/ 374 w 374"/>
                <a:gd name="T7" fmla="*/ 228 h 284"/>
                <a:gd name="T8" fmla="*/ 332 w 374"/>
                <a:gd name="T9" fmla="*/ 16 h 284"/>
                <a:gd name="T10" fmla="*/ 150 w 374"/>
                <a:gd name="T11" fmla="*/ 190 h 284"/>
                <a:gd name="T12" fmla="*/ 78 w 374"/>
                <a:gd name="T13" fmla="*/ 0 h 284"/>
                <a:gd name="T14" fmla="*/ 0 w 374"/>
                <a:gd name="T15" fmla="*/ 38 h 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284">
                  <a:moveTo>
                    <a:pt x="0" y="38"/>
                  </a:moveTo>
                  <a:lnTo>
                    <a:pt x="126" y="284"/>
                  </a:lnTo>
                  <a:lnTo>
                    <a:pt x="294" y="116"/>
                  </a:lnTo>
                  <a:lnTo>
                    <a:pt x="374" y="228"/>
                  </a:lnTo>
                  <a:lnTo>
                    <a:pt x="332" y="16"/>
                  </a:lnTo>
                  <a:lnTo>
                    <a:pt x="150" y="190"/>
                  </a:lnTo>
                  <a:lnTo>
                    <a:pt x="78" y="0"/>
                  </a:lnTo>
                  <a:lnTo>
                    <a:pt x="0" y="3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35" name="Freeform 96"/>
            <p:cNvSpPr>
              <a:spLocks/>
            </p:cNvSpPr>
            <p:nvPr/>
          </p:nvSpPr>
          <p:spPr bwMode="auto">
            <a:xfrm>
              <a:off x="8586860" y="5142454"/>
              <a:ext cx="1305017" cy="931333"/>
            </a:xfrm>
            <a:custGeom>
              <a:avLst/>
              <a:gdLst>
                <a:gd name="T0" fmla="*/ 372 w 454"/>
                <a:gd name="T1" fmla="*/ 0 h 324"/>
                <a:gd name="T2" fmla="*/ 128 w 454"/>
                <a:gd name="T3" fmla="*/ 246 h 324"/>
                <a:gd name="T4" fmla="*/ 0 w 454"/>
                <a:gd name="T5" fmla="*/ 164 h 324"/>
                <a:gd name="T6" fmla="*/ 114 w 454"/>
                <a:gd name="T7" fmla="*/ 324 h 324"/>
                <a:gd name="T8" fmla="*/ 454 w 454"/>
                <a:gd name="T9" fmla="*/ 0 h 324"/>
                <a:gd name="T10" fmla="*/ 372 w 454"/>
                <a:gd name="T11" fmla="*/ 0 h 324"/>
              </a:gdLst>
              <a:ahLst/>
              <a:cxnLst>
                <a:cxn ang="0">
                  <a:pos x="T0" y="T1"/>
                </a:cxn>
                <a:cxn ang="0">
                  <a:pos x="T2" y="T3"/>
                </a:cxn>
                <a:cxn ang="0">
                  <a:pos x="T4" y="T5"/>
                </a:cxn>
                <a:cxn ang="0">
                  <a:pos x="T6" y="T7"/>
                </a:cxn>
                <a:cxn ang="0">
                  <a:pos x="T8" y="T9"/>
                </a:cxn>
                <a:cxn ang="0">
                  <a:pos x="T10" y="T11"/>
                </a:cxn>
              </a:cxnLst>
              <a:rect l="0" t="0" r="r" b="b"/>
              <a:pathLst>
                <a:path w="454" h="324">
                  <a:moveTo>
                    <a:pt x="372" y="0"/>
                  </a:moveTo>
                  <a:lnTo>
                    <a:pt x="128" y="246"/>
                  </a:lnTo>
                  <a:lnTo>
                    <a:pt x="0" y="164"/>
                  </a:lnTo>
                  <a:lnTo>
                    <a:pt x="114" y="324"/>
                  </a:lnTo>
                  <a:lnTo>
                    <a:pt x="454" y="0"/>
                  </a:lnTo>
                  <a:lnTo>
                    <a:pt x="372"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36" name="Freeform 97"/>
            <p:cNvSpPr>
              <a:spLocks/>
            </p:cNvSpPr>
            <p:nvPr/>
          </p:nvSpPr>
          <p:spPr bwMode="auto">
            <a:xfrm>
              <a:off x="8983539" y="3509746"/>
              <a:ext cx="1914407" cy="1799428"/>
            </a:xfrm>
            <a:custGeom>
              <a:avLst/>
              <a:gdLst>
                <a:gd name="T0" fmla="*/ 352 w 666"/>
                <a:gd name="T1" fmla="*/ 0 h 626"/>
                <a:gd name="T2" fmla="*/ 328 w 666"/>
                <a:gd name="T3" fmla="*/ 0 h 626"/>
                <a:gd name="T4" fmla="*/ 286 w 666"/>
                <a:gd name="T5" fmla="*/ 4 h 626"/>
                <a:gd name="T6" fmla="*/ 248 w 666"/>
                <a:gd name="T7" fmla="*/ 12 h 626"/>
                <a:gd name="T8" fmla="*/ 212 w 666"/>
                <a:gd name="T9" fmla="*/ 24 h 626"/>
                <a:gd name="T10" fmla="*/ 164 w 666"/>
                <a:gd name="T11" fmla="*/ 50 h 626"/>
                <a:gd name="T12" fmla="*/ 112 w 666"/>
                <a:gd name="T13" fmla="*/ 94 h 626"/>
                <a:gd name="T14" fmla="*/ 70 w 666"/>
                <a:gd name="T15" fmla="*/ 148 h 626"/>
                <a:gd name="T16" fmla="*/ 40 w 666"/>
                <a:gd name="T17" fmla="*/ 206 h 626"/>
                <a:gd name="T18" fmla="*/ 18 w 666"/>
                <a:gd name="T19" fmla="*/ 264 h 626"/>
                <a:gd name="T20" fmla="*/ 6 w 666"/>
                <a:gd name="T21" fmla="*/ 318 h 626"/>
                <a:gd name="T22" fmla="*/ 2 w 666"/>
                <a:gd name="T23" fmla="*/ 342 h 626"/>
                <a:gd name="T24" fmla="*/ 0 w 666"/>
                <a:gd name="T25" fmla="*/ 408 h 626"/>
                <a:gd name="T26" fmla="*/ 10 w 666"/>
                <a:gd name="T27" fmla="*/ 464 h 626"/>
                <a:gd name="T28" fmla="*/ 28 w 666"/>
                <a:gd name="T29" fmla="*/ 510 h 626"/>
                <a:gd name="T30" fmla="*/ 54 w 666"/>
                <a:gd name="T31" fmla="*/ 548 h 626"/>
                <a:gd name="T32" fmla="*/ 86 w 666"/>
                <a:gd name="T33" fmla="*/ 576 h 626"/>
                <a:gd name="T34" fmla="*/ 120 w 666"/>
                <a:gd name="T35" fmla="*/ 596 h 626"/>
                <a:gd name="T36" fmla="*/ 156 w 666"/>
                <a:gd name="T37" fmla="*/ 608 h 626"/>
                <a:gd name="T38" fmla="*/ 192 w 666"/>
                <a:gd name="T39" fmla="*/ 614 h 626"/>
                <a:gd name="T40" fmla="*/ 216 w 666"/>
                <a:gd name="T41" fmla="*/ 620 h 626"/>
                <a:gd name="T42" fmla="*/ 254 w 666"/>
                <a:gd name="T43" fmla="*/ 624 h 626"/>
                <a:gd name="T44" fmla="*/ 332 w 666"/>
                <a:gd name="T45" fmla="*/ 624 h 626"/>
                <a:gd name="T46" fmla="*/ 408 w 666"/>
                <a:gd name="T47" fmla="*/ 610 h 626"/>
                <a:gd name="T48" fmla="*/ 478 w 666"/>
                <a:gd name="T49" fmla="*/ 580 h 626"/>
                <a:gd name="T50" fmla="*/ 542 w 666"/>
                <a:gd name="T51" fmla="*/ 536 h 626"/>
                <a:gd name="T52" fmla="*/ 594 w 666"/>
                <a:gd name="T53" fmla="*/ 478 h 626"/>
                <a:gd name="T54" fmla="*/ 616 w 666"/>
                <a:gd name="T55" fmla="*/ 444 h 626"/>
                <a:gd name="T56" fmla="*/ 634 w 666"/>
                <a:gd name="T57" fmla="*/ 404 h 626"/>
                <a:gd name="T58" fmla="*/ 650 w 666"/>
                <a:gd name="T59" fmla="*/ 362 h 626"/>
                <a:gd name="T60" fmla="*/ 660 w 666"/>
                <a:gd name="T61" fmla="*/ 316 h 626"/>
                <a:gd name="T62" fmla="*/ 666 w 666"/>
                <a:gd name="T63" fmla="*/ 266 h 626"/>
                <a:gd name="T64" fmla="*/ 666 w 666"/>
                <a:gd name="T65" fmla="*/ 240 h 626"/>
                <a:gd name="T66" fmla="*/ 662 w 666"/>
                <a:gd name="T67" fmla="*/ 196 h 626"/>
                <a:gd name="T68" fmla="*/ 652 w 666"/>
                <a:gd name="T69" fmla="*/ 156 h 626"/>
                <a:gd name="T70" fmla="*/ 634 w 666"/>
                <a:gd name="T71" fmla="*/ 122 h 626"/>
                <a:gd name="T72" fmla="*/ 614 w 666"/>
                <a:gd name="T73" fmla="*/ 94 h 626"/>
                <a:gd name="T74" fmla="*/ 588 w 666"/>
                <a:gd name="T75" fmla="*/ 70 h 626"/>
                <a:gd name="T76" fmla="*/ 546 w 666"/>
                <a:gd name="T77" fmla="*/ 44 h 626"/>
                <a:gd name="T78" fmla="*/ 486 w 666"/>
                <a:gd name="T79" fmla="*/ 20 h 626"/>
                <a:gd name="T80" fmla="*/ 428 w 666"/>
                <a:gd name="T81" fmla="*/ 6 h 626"/>
                <a:gd name="T82" fmla="*/ 366 w 666"/>
                <a:gd name="T83" fmla="*/ 0 h 626"/>
                <a:gd name="T84" fmla="*/ 352 w 666"/>
                <a:gd name="T85"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6" h="626">
                  <a:moveTo>
                    <a:pt x="352" y="0"/>
                  </a:moveTo>
                  <a:lnTo>
                    <a:pt x="352" y="0"/>
                  </a:lnTo>
                  <a:lnTo>
                    <a:pt x="352" y="0"/>
                  </a:lnTo>
                  <a:lnTo>
                    <a:pt x="328" y="0"/>
                  </a:lnTo>
                  <a:lnTo>
                    <a:pt x="306" y="0"/>
                  </a:lnTo>
                  <a:lnTo>
                    <a:pt x="286" y="4"/>
                  </a:lnTo>
                  <a:lnTo>
                    <a:pt x="266" y="6"/>
                  </a:lnTo>
                  <a:lnTo>
                    <a:pt x="248" y="12"/>
                  </a:lnTo>
                  <a:lnTo>
                    <a:pt x="228" y="16"/>
                  </a:lnTo>
                  <a:lnTo>
                    <a:pt x="212" y="24"/>
                  </a:lnTo>
                  <a:lnTo>
                    <a:pt x="194" y="32"/>
                  </a:lnTo>
                  <a:lnTo>
                    <a:pt x="164" y="50"/>
                  </a:lnTo>
                  <a:lnTo>
                    <a:pt x="136" y="70"/>
                  </a:lnTo>
                  <a:lnTo>
                    <a:pt x="112" y="94"/>
                  </a:lnTo>
                  <a:lnTo>
                    <a:pt x="90" y="122"/>
                  </a:lnTo>
                  <a:lnTo>
                    <a:pt x="70" y="148"/>
                  </a:lnTo>
                  <a:lnTo>
                    <a:pt x="54" y="178"/>
                  </a:lnTo>
                  <a:lnTo>
                    <a:pt x="40" y="206"/>
                  </a:lnTo>
                  <a:lnTo>
                    <a:pt x="28" y="236"/>
                  </a:lnTo>
                  <a:lnTo>
                    <a:pt x="18" y="264"/>
                  </a:lnTo>
                  <a:lnTo>
                    <a:pt x="10" y="292"/>
                  </a:lnTo>
                  <a:lnTo>
                    <a:pt x="6" y="318"/>
                  </a:lnTo>
                  <a:lnTo>
                    <a:pt x="2" y="342"/>
                  </a:lnTo>
                  <a:lnTo>
                    <a:pt x="2" y="342"/>
                  </a:lnTo>
                  <a:lnTo>
                    <a:pt x="0" y="376"/>
                  </a:lnTo>
                  <a:lnTo>
                    <a:pt x="0" y="408"/>
                  </a:lnTo>
                  <a:lnTo>
                    <a:pt x="4" y="438"/>
                  </a:lnTo>
                  <a:lnTo>
                    <a:pt x="10" y="464"/>
                  </a:lnTo>
                  <a:lnTo>
                    <a:pt x="18" y="488"/>
                  </a:lnTo>
                  <a:lnTo>
                    <a:pt x="28" y="510"/>
                  </a:lnTo>
                  <a:lnTo>
                    <a:pt x="40" y="530"/>
                  </a:lnTo>
                  <a:lnTo>
                    <a:pt x="54" y="548"/>
                  </a:lnTo>
                  <a:lnTo>
                    <a:pt x="70" y="562"/>
                  </a:lnTo>
                  <a:lnTo>
                    <a:pt x="86" y="576"/>
                  </a:lnTo>
                  <a:lnTo>
                    <a:pt x="102" y="586"/>
                  </a:lnTo>
                  <a:lnTo>
                    <a:pt x="120" y="596"/>
                  </a:lnTo>
                  <a:lnTo>
                    <a:pt x="138" y="604"/>
                  </a:lnTo>
                  <a:lnTo>
                    <a:pt x="156" y="608"/>
                  </a:lnTo>
                  <a:lnTo>
                    <a:pt x="174" y="612"/>
                  </a:lnTo>
                  <a:lnTo>
                    <a:pt x="192" y="614"/>
                  </a:lnTo>
                  <a:lnTo>
                    <a:pt x="192" y="614"/>
                  </a:lnTo>
                  <a:lnTo>
                    <a:pt x="216" y="620"/>
                  </a:lnTo>
                  <a:lnTo>
                    <a:pt x="216" y="620"/>
                  </a:lnTo>
                  <a:lnTo>
                    <a:pt x="254" y="624"/>
                  </a:lnTo>
                  <a:lnTo>
                    <a:pt x="294" y="626"/>
                  </a:lnTo>
                  <a:lnTo>
                    <a:pt x="332" y="624"/>
                  </a:lnTo>
                  <a:lnTo>
                    <a:pt x="370" y="618"/>
                  </a:lnTo>
                  <a:lnTo>
                    <a:pt x="408" y="610"/>
                  </a:lnTo>
                  <a:lnTo>
                    <a:pt x="444" y="596"/>
                  </a:lnTo>
                  <a:lnTo>
                    <a:pt x="478" y="580"/>
                  </a:lnTo>
                  <a:lnTo>
                    <a:pt x="510" y="560"/>
                  </a:lnTo>
                  <a:lnTo>
                    <a:pt x="542" y="536"/>
                  </a:lnTo>
                  <a:lnTo>
                    <a:pt x="570" y="510"/>
                  </a:lnTo>
                  <a:lnTo>
                    <a:pt x="594" y="478"/>
                  </a:lnTo>
                  <a:lnTo>
                    <a:pt x="606" y="462"/>
                  </a:lnTo>
                  <a:lnTo>
                    <a:pt x="616" y="444"/>
                  </a:lnTo>
                  <a:lnTo>
                    <a:pt x="626" y="424"/>
                  </a:lnTo>
                  <a:lnTo>
                    <a:pt x="634" y="404"/>
                  </a:lnTo>
                  <a:lnTo>
                    <a:pt x="642" y="384"/>
                  </a:lnTo>
                  <a:lnTo>
                    <a:pt x="650" y="362"/>
                  </a:lnTo>
                  <a:lnTo>
                    <a:pt x="654" y="340"/>
                  </a:lnTo>
                  <a:lnTo>
                    <a:pt x="660" y="316"/>
                  </a:lnTo>
                  <a:lnTo>
                    <a:pt x="664" y="292"/>
                  </a:lnTo>
                  <a:lnTo>
                    <a:pt x="666" y="266"/>
                  </a:lnTo>
                  <a:lnTo>
                    <a:pt x="666" y="266"/>
                  </a:lnTo>
                  <a:lnTo>
                    <a:pt x="666" y="240"/>
                  </a:lnTo>
                  <a:lnTo>
                    <a:pt x="666" y="218"/>
                  </a:lnTo>
                  <a:lnTo>
                    <a:pt x="662" y="196"/>
                  </a:lnTo>
                  <a:lnTo>
                    <a:pt x="658" y="176"/>
                  </a:lnTo>
                  <a:lnTo>
                    <a:pt x="652" y="156"/>
                  </a:lnTo>
                  <a:lnTo>
                    <a:pt x="644" y="138"/>
                  </a:lnTo>
                  <a:lnTo>
                    <a:pt x="634" y="122"/>
                  </a:lnTo>
                  <a:lnTo>
                    <a:pt x="624" y="108"/>
                  </a:lnTo>
                  <a:lnTo>
                    <a:pt x="614" y="94"/>
                  </a:lnTo>
                  <a:lnTo>
                    <a:pt x="602" y="82"/>
                  </a:lnTo>
                  <a:lnTo>
                    <a:pt x="588" y="70"/>
                  </a:lnTo>
                  <a:lnTo>
                    <a:pt x="574" y="60"/>
                  </a:lnTo>
                  <a:lnTo>
                    <a:pt x="546" y="44"/>
                  </a:lnTo>
                  <a:lnTo>
                    <a:pt x="516" y="30"/>
                  </a:lnTo>
                  <a:lnTo>
                    <a:pt x="486" y="20"/>
                  </a:lnTo>
                  <a:lnTo>
                    <a:pt x="456" y="12"/>
                  </a:lnTo>
                  <a:lnTo>
                    <a:pt x="428" y="6"/>
                  </a:lnTo>
                  <a:lnTo>
                    <a:pt x="404" y="4"/>
                  </a:lnTo>
                  <a:lnTo>
                    <a:pt x="366" y="0"/>
                  </a:lnTo>
                  <a:lnTo>
                    <a:pt x="352" y="0"/>
                  </a:lnTo>
                  <a:lnTo>
                    <a:pt x="352" y="0"/>
                  </a:lnTo>
                  <a:close/>
                </a:path>
              </a:pathLst>
            </a:custGeom>
            <a:solidFill>
              <a:srgbClr val="E2B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37" name="Freeform 98"/>
            <p:cNvSpPr>
              <a:spLocks/>
            </p:cNvSpPr>
            <p:nvPr/>
          </p:nvSpPr>
          <p:spPr bwMode="auto">
            <a:xfrm>
              <a:off x="9529691" y="4067396"/>
              <a:ext cx="327691" cy="511658"/>
            </a:xfrm>
            <a:custGeom>
              <a:avLst/>
              <a:gdLst>
                <a:gd name="T0" fmla="*/ 100 w 114"/>
                <a:gd name="T1" fmla="*/ 108 h 178"/>
                <a:gd name="T2" fmla="*/ 100 w 114"/>
                <a:gd name="T3" fmla="*/ 108 h 178"/>
                <a:gd name="T4" fmla="*/ 92 w 114"/>
                <a:gd name="T5" fmla="*/ 124 h 178"/>
                <a:gd name="T6" fmla="*/ 84 w 114"/>
                <a:gd name="T7" fmla="*/ 140 h 178"/>
                <a:gd name="T8" fmla="*/ 74 w 114"/>
                <a:gd name="T9" fmla="*/ 152 h 178"/>
                <a:gd name="T10" fmla="*/ 62 w 114"/>
                <a:gd name="T11" fmla="*/ 164 h 178"/>
                <a:gd name="T12" fmla="*/ 52 w 114"/>
                <a:gd name="T13" fmla="*/ 172 h 178"/>
                <a:gd name="T14" fmla="*/ 40 w 114"/>
                <a:gd name="T15" fmla="*/ 176 h 178"/>
                <a:gd name="T16" fmla="*/ 30 w 114"/>
                <a:gd name="T17" fmla="*/ 178 h 178"/>
                <a:gd name="T18" fmla="*/ 20 w 114"/>
                <a:gd name="T19" fmla="*/ 176 h 178"/>
                <a:gd name="T20" fmla="*/ 20 w 114"/>
                <a:gd name="T21" fmla="*/ 176 h 178"/>
                <a:gd name="T22" fmla="*/ 12 w 114"/>
                <a:gd name="T23" fmla="*/ 170 h 178"/>
                <a:gd name="T24" fmla="*/ 6 w 114"/>
                <a:gd name="T25" fmla="*/ 162 h 178"/>
                <a:gd name="T26" fmla="*/ 2 w 114"/>
                <a:gd name="T27" fmla="*/ 152 h 178"/>
                <a:gd name="T28" fmla="*/ 0 w 114"/>
                <a:gd name="T29" fmla="*/ 138 h 178"/>
                <a:gd name="T30" fmla="*/ 0 w 114"/>
                <a:gd name="T31" fmla="*/ 122 h 178"/>
                <a:gd name="T32" fmla="*/ 2 w 114"/>
                <a:gd name="T33" fmla="*/ 106 h 178"/>
                <a:gd name="T34" fmla="*/ 6 w 114"/>
                <a:gd name="T35" fmla="*/ 88 h 178"/>
                <a:gd name="T36" fmla="*/ 12 w 114"/>
                <a:gd name="T37" fmla="*/ 70 h 178"/>
                <a:gd name="T38" fmla="*/ 12 w 114"/>
                <a:gd name="T39" fmla="*/ 70 h 178"/>
                <a:gd name="T40" fmla="*/ 20 w 114"/>
                <a:gd name="T41" fmla="*/ 54 h 178"/>
                <a:gd name="T42" fmla="*/ 30 w 114"/>
                <a:gd name="T43" fmla="*/ 38 h 178"/>
                <a:gd name="T44" fmla="*/ 40 w 114"/>
                <a:gd name="T45" fmla="*/ 24 h 178"/>
                <a:gd name="T46" fmla="*/ 52 w 114"/>
                <a:gd name="T47" fmla="*/ 14 h 178"/>
                <a:gd name="T48" fmla="*/ 62 w 114"/>
                <a:gd name="T49" fmla="*/ 6 h 178"/>
                <a:gd name="T50" fmla="*/ 72 w 114"/>
                <a:gd name="T51" fmla="*/ 2 h 178"/>
                <a:gd name="T52" fmla="*/ 84 w 114"/>
                <a:gd name="T53" fmla="*/ 0 h 178"/>
                <a:gd name="T54" fmla="*/ 92 w 114"/>
                <a:gd name="T55" fmla="*/ 2 h 178"/>
                <a:gd name="T56" fmla="*/ 92 w 114"/>
                <a:gd name="T57" fmla="*/ 2 h 178"/>
                <a:gd name="T58" fmla="*/ 100 w 114"/>
                <a:gd name="T59" fmla="*/ 6 h 178"/>
                <a:gd name="T60" fmla="*/ 108 w 114"/>
                <a:gd name="T61" fmla="*/ 16 h 178"/>
                <a:gd name="T62" fmla="*/ 112 w 114"/>
                <a:gd name="T63" fmla="*/ 26 h 178"/>
                <a:gd name="T64" fmla="*/ 114 w 114"/>
                <a:gd name="T65" fmla="*/ 40 h 178"/>
                <a:gd name="T66" fmla="*/ 114 w 114"/>
                <a:gd name="T67" fmla="*/ 56 h 178"/>
                <a:gd name="T68" fmla="*/ 112 w 114"/>
                <a:gd name="T69" fmla="*/ 72 h 178"/>
                <a:gd name="T70" fmla="*/ 108 w 114"/>
                <a:gd name="T71" fmla="*/ 90 h 178"/>
                <a:gd name="T72" fmla="*/ 100 w 114"/>
                <a:gd name="T73" fmla="*/ 108 h 178"/>
                <a:gd name="T74" fmla="*/ 100 w 114"/>
                <a:gd name="T75" fmla="*/ 10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78">
                  <a:moveTo>
                    <a:pt x="100" y="108"/>
                  </a:moveTo>
                  <a:lnTo>
                    <a:pt x="100" y="108"/>
                  </a:lnTo>
                  <a:lnTo>
                    <a:pt x="92" y="124"/>
                  </a:lnTo>
                  <a:lnTo>
                    <a:pt x="84" y="140"/>
                  </a:lnTo>
                  <a:lnTo>
                    <a:pt x="74" y="152"/>
                  </a:lnTo>
                  <a:lnTo>
                    <a:pt x="62" y="164"/>
                  </a:lnTo>
                  <a:lnTo>
                    <a:pt x="52" y="172"/>
                  </a:lnTo>
                  <a:lnTo>
                    <a:pt x="40" y="176"/>
                  </a:lnTo>
                  <a:lnTo>
                    <a:pt x="30" y="178"/>
                  </a:lnTo>
                  <a:lnTo>
                    <a:pt x="20" y="176"/>
                  </a:lnTo>
                  <a:lnTo>
                    <a:pt x="20" y="176"/>
                  </a:lnTo>
                  <a:lnTo>
                    <a:pt x="12" y="170"/>
                  </a:lnTo>
                  <a:lnTo>
                    <a:pt x="6" y="162"/>
                  </a:lnTo>
                  <a:lnTo>
                    <a:pt x="2" y="152"/>
                  </a:lnTo>
                  <a:lnTo>
                    <a:pt x="0" y="138"/>
                  </a:lnTo>
                  <a:lnTo>
                    <a:pt x="0" y="122"/>
                  </a:lnTo>
                  <a:lnTo>
                    <a:pt x="2" y="106"/>
                  </a:lnTo>
                  <a:lnTo>
                    <a:pt x="6" y="88"/>
                  </a:lnTo>
                  <a:lnTo>
                    <a:pt x="12" y="70"/>
                  </a:lnTo>
                  <a:lnTo>
                    <a:pt x="12" y="70"/>
                  </a:lnTo>
                  <a:lnTo>
                    <a:pt x="20" y="54"/>
                  </a:lnTo>
                  <a:lnTo>
                    <a:pt x="30" y="38"/>
                  </a:lnTo>
                  <a:lnTo>
                    <a:pt x="40" y="24"/>
                  </a:lnTo>
                  <a:lnTo>
                    <a:pt x="52" y="14"/>
                  </a:lnTo>
                  <a:lnTo>
                    <a:pt x="62" y="6"/>
                  </a:lnTo>
                  <a:lnTo>
                    <a:pt x="72" y="2"/>
                  </a:lnTo>
                  <a:lnTo>
                    <a:pt x="84" y="0"/>
                  </a:lnTo>
                  <a:lnTo>
                    <a:pt x="92" y="2"/>
                  </a:lnTo>
                  <a:lnTo>
                    <a:pt x="92" y="2"/>
                  </a:lnTo>
                  <a:lnTo>
                    <a:pt x="100" y="6"/>
                  </a:lnTo>
                  <a:lnTo>
                    <a:pt x="108" y="16"/>
                  </a:lnTo>
                  <a:lnTo>
                    <a:pt x="112" y="26"/>
                  </a:lnTo>
                  <a:lnTo>
                    <a:pt x="114" y="40"/>
                  </a:lnTo>
                  <a:lnTo>
                    <a:pt x="114" y="56"/>
                  </a:lnTo>
                  <a:lnTo>
                    <a:pt x="112" y="72"/>
                  </a:lnTo>
                  <a:lnTo>
                    <a:pt x="108" y="90"/>
                  </a:lnTo>
                  <a:lnTo>
                    <a:pt x="100" y="108"/>
                  </a:lnTo>
                  <a:lnTo>
                    <a:pt x="100" y="108"/>
                  </a:lnTo>
                  <a:close/>
                </a:path>
              </a:pathLst>
            </a:custGeom>
            <a:solidFill>
              <a:srgbClr val="BF8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38" name="Freeform 105"/>
            <p:cNvSpPr>
              <a:spLocks noEditPoints="1"/>
            </p:cNvSpPr>
            <p:nvPr/>
          </p:nvSpPr>
          <p:spPr bwMode="auto">
            <a:xfrm>
              <a:off x="9018032" y="3544240"/>
              <a:ext cx="1661453" cy="1730440"/>
            </a:xfrm>
            <a:custGeom>
              <a:avLst/>
              <a:gdLst>
                <a:gd name="T0" fmla="*/ 564 w 578"/>
                <a:gd name="T1" fmla="*/ 236 h 602"/>
                <a:gd name="T2" fmla="*/ 568 w 578"/>
                <a:gd name="T3" fmla="*/ 200 h 602"/>
                <a:gd name="T4" fmla="*/ 536 w 578"/>
                <a:gd name="T5" fmla="*/ 166 h 602"/>
                <a:gd name="T6" fmla="*/ 546 w 578"/>
                <a:gd name="T7" fmla="*/ 146 h 602"/>
                <a:gd name="T8" fmla="*/ 520 w 578"/>
                <a:gd name="T9" fmla="*/ 108 h 602"/>
                <a:gd name="T10" fmla="*/ 492 w 578"/>
                <a:gd name="T11" fmla="*/ 76 h 602"/>
                <a:gd name="T12" fmla="*/ 476 w 578"/>
                <a:gd name="T13" fmla="*/ 54 h 602"/>
                <a:gd name="T14" fmla="*/ 442 w 578"/>
                <a:gd name="T15" fmla="*/ 42 h 602"/>
                <a:gd name="T16" fmla="*/ 418 w 578"/>
                <a:gd name="T17" fmla="*/ 18 h 602"/>
                <a:gd name="T18" fmla="*/ 368 w 578"/>
                <a:gd name="T19" fmla="*/ 14 h 602"/>
                <a:gd name="T20" fmla="*/ 350 w 578"/>
                <a:gd name="T21" fmla="*/ 0 h 602"/>
                <a:gd name="T22" fmla="*/ 318 w 578"/>
                <a:gd name="T23" fmla="*/ 6 h 602"/>
                <a:gd name="T24" fmla="*/ 274 w 578"/>
                <a:gd name="T25" fmla="*/ 0 h 602"/>
                <a:gd name="T26" fmla="*/ 254 w 578"/>
                <a:gd name="T27" fmla="*/ 12 h 602"/>
                <a:gd name="T28" fmla="*/ 204 w 578"/>
                <a:gd name="T29" fmla="*/ 22 h 602"/>
                <a:gd name="T30" fmla="*/ 156 w 578"/>
                <a:gd name="T31" fmla="*/ 44 h 602"/>
                <a:gd name="T32" fmla="*/ 112 w 578"/>
                <a:gd name="T33" fmla="*/ 84 h 602"/>
                <a:gd name="T34" fmla="*/ 82 w 578"/>
                <a:gd name="T35" fmla="*/ 126 h 602"/>
                <a:gd name="T36" fmla="*/ 56 w 578"/>
                <a:gd name="T37" fmla="*/ 168 h 602"/>
                <a:gd name="T38" fmla="*/ 46 w 578"/>
                <a:gd name="T39" fmla="*/ 196 h 602"/>
                <a:gd name="T40" fmla="*/ 30 w 578"/>
                <a:gd name="T41" fmla="*/ 234 h 602"/>
                <a:gd name="T42" fmla="*/ 10 w 578"/>
                <a:gd name="T43" fmla="*/ 264 h 602"/>
                <a:gd name="T44" fmla="*/ 2 w 578"/>
                <a:gd name="T45" fmla="*/ 308 h 602"/>
                <a:gd name="T46" fmla="*/ 10 w 578"/>
                <a:gd name="T47" fmla="*/ 366 h 602"/>
                <a:gd name="T48" fmla="*/ 0 w 578"/>
                <a:gd name="T49" fmla="*/ 400 h 602"/>
                <a:gd name="T50" fmla="*/ 10 w 578"/>
                <a:gd name="T51" fmla="*/ 462 h 602"/>
                <a:gd name="T52" fmla="*/ 34 w 578"/>
                <a:gd name="T53" fmla="*/ 498 h 602"/>
                <a:gd name="T54" fmla="*/ 68 w 578"/>
                <a:gd name="T55" fmla="*/ 538 h 602"/>
                <a:gd name="T56" fmla="*/ 94 w 578"/>
                <a:gd name="T57" fmla="*/ 562 h 602"/>
                <a:gd name="T58" fmla="*/ 132 w 578"/>
                <a:gd name="T59" fmla="*/ 582 h 602"/>
                <a:gd name="T60" fmla="*/ 198 w 578"/>
                <a:gd name="T61" fmla="*/ 600 h 602"/>
                <a:gd name="T62" fmla="*/ 234 w 578"/>
                <a:gd name="T63" fmla="*/ 596 h 602"/>
                <a:gd name="T64" fmla="*/ 288 w 578"/>
                <a:gd name="T65" fmla="*/ 598 h 602"/>
                <a:gd name="T66" fmla="*/ 316 w 578"/>
                <a:gd name="T67" fmla="*/ 590 h 602"/>
                <a:gd name="T68" fmla="*/ 376 w 578"/>
                <a:gd name="T69" fmla="*/ 574 h 602"/>
                <a:gd name="T70" fmla="*/ 412 w 578"/>
                <a:gd name="T71" fmla="*/ 558 h 602"/>
                <a:gd name="T72" fmla="*/ 418 w 578"/>
                <a:gd name="T73" fmla="*/ 520 h 602"/>
                <a:gd name="T74" fmla="*/ 452 w 578"/>
                <a:gd name="T75" fmla="*/ 514 h 602"/>
                <a:gd name="T76" fmla="*/ 470 w 578"/>
                <a:gd name="T77" fmla="*/ 480 h 602"/>
                <a:gd name="T78" fmla="*/ 498 w 578"/>
                <a:gd name="T79" fmla="*/ 462 h 602"/>
                <a:gd name="T80" fmla="*/ 500 w 578"/>
                <a:gd name="T81" fmla="*/ 418 h 602"/>
                <a:gd name="T82" fmla="*/ 526 w 578"/>
                <a:gd name="T83" fmla="*/ 396 h 602"/>
                <a:gd name="T84" fmla="*/ 528 w 578"/>
                <a:gd name="T85" fmla="*/ 360 h 602"/>
                <a:gd name="T86" fmla="*/ 546 w 578"/>
                <a:gd name="T87" fmla="*/ 318 h 602"/>
                <a:gd name="T88" fmla="*/ 552 w 578"/>
                <a:gd name="T89" fmla="*/ 284 h 602"/>
                <a:gd name="T90" fmla="*/ 576 w 578"/>
                <a:gd name="T91" fmla="*/ 254 h 602"/>
                <a:gd name="T92" fmla="*/ 294 w 578"/>
                <a:gd name="T93" fmla="*/ 292 h 602"/>
                <a:gd name="T94" fmla="*/ 264 w 578"/>
                <a:gd name="T95" fmla="*/ 330 h 602"/>
                <a:gd name="T96" fmla="*/ 248 w 578"/>
                <a:gd name="T97" fmla="*/ 358 h 602"/>
                <a:gd name="T98" fmla="*/ 190 w 578"/>
                <a:gd name="T99" fmla="*/ 362 h 602"/>
                <a:gd name="T100" fmla="*/ 166 w 578"/>
                <a:gd name="T101" fmla="*/ 286 h 602"/>
                <a:gd name="T102" fmla="*/ 174 w 578"/>
                <a:gd name="T103" fmla="*/ 248 h 602"/>
                <a:gd name="T104" fmla="*/ 186 w 578"/>
                <a:gd name="T105" fmla="*/ 232 h 602"/>
                <a:gd name="T106" fmla="*/ 198 w 578"/>
                <a:gd name="T107" fmla="*/ 212 h 602"/>
                <a:gd name="T108" fmla="*/ 216 w 578"/>
                <a:gd name="T109" fmla="*/ 188 h 602"/>
                <a:gd name="T110" fmla="*/ 244 w 578"/>
                <a:gd name="T111" fmla="*/ 172 h 602"/>
                <a:gd name="T112" fmla="*/ 268 w 578"/>
                <a:gd name="T113" fmla="*/ 174 h 602"/>
                <a:gd name="T114" fmla="*/ 296 w 578"/>
                <a:gd name="T115" fmla="*/ 178 h 602"/>
                <a:gd name="T116" fmla="*/ 312 w 578"/>
                <a:gd name="T117" fmla="*/ 208 h 602"/>
                <a:gd name="T118" fmla="*/ 304 w 578"/>
                <a:gd name="T119" fmla="*/ 23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8" h="602">
                  <a:moveTo>
                    <a:pt x="576" y="254"/>
                  </a:moveTo>
                  <a:lnTo>
                    <a:pt x="576" y="254"/>
                  </a:lnTo>
                  <a:lnTo>
                    <a:pt x="572" y="250"/>
                  </a:lnTo>
                  <a:lnTo>
                    <a:pt x="568" y="246"/>
                  </a:lnTo>
                  <a:lnTo>
                    <a:pt x="566" y="242"/>
                  </a:lnTo>
                  <a:lnTo>
                    <a:pt x="564" y="236"/>
                  </a:lnTo>
                  <a:lnTo>
                    <a:pt x="564" y="236"/>
                  </a:lnTo>
                  <a:lnTo>
                    <a:pt x="564" y="234"/>
                  </a:lnTo>
                  <a:lnTo>
                    <a:pt x="566" y="230"/>
                  </a:lnTo>
                  <a:lnTo>
                    <a:pt x="570" y="224"/>
                  </a:lnTo>
                  <a:lnTo>
                    <a:pt x="570" y="224"/>
                  </a:lnTo>
                  <a:lnTo>
                    <a:pt x="572" y="216"/>
                  </a:lnTo>
                  <a:lnTo>
                    <a:pt x="572" y="208"/>
                  </a:lnTo>
                  <a:lnTo>
                    <a:pt x="568" y="200"/>
                  </a:lnTo>
                  <a:lnTo>
                    <a:pt x="560" y="192"/>
                  </a:lnTo>
                  <a:lnTo>
                    <a:pt x="560" y="192"/>
                  </a:lnTo>
                  <a:lnTo>
                    <a:pt x="552" y="188"/>
                  </a:lnTo>
                  <a:lnTo>
                    <a:pt x="544" y="182"/>
                  </a:lnTo>
                  <a:lnTo>
                    <a:pt x="538" y="176"/>
                  </a:lnTo>
                  <a:lnTo>
                    <a:pt x="536" y="170"/>
                  </a:lnTo>
                  <a:lnTo>
                    <a:pt x="536" y="166"/>
                  </a:lnTo>
                  <a:lnTo>
                    <a:pt x="536" y="166"/>
                  </a:lnTo>
                  <a:lnTo>
                    <a:pt x="538" y="162"/>
                  </a:lnTo>
                  <a:lnTo>
                    <a:pt x="542" y="158"/>
                  </a:lnTo>
                  <a:lnTo>
                    <a:pt x="544" y="154"/>
                  </a:lnTo>
                  <a:lnTo>
                    <a:pt x="546" y="150"/>
                  </a:lnTo>
                  <a:lnTo>
                    <a:pt x="546" y="150"/>
                  </a:lnTo>
                  <a:lnTo>
                    <a:pt x="546" y="146"/>
                  </a:lnTo>
                  <a:lnTo>
                    <a:pt x="542" y="142"/>
                  </a:lnTo>
                  <a:lnTo>
                    <a:pt x="536" y="136"/>
                  </a:lnTo>
                  <a:lnTo>
                    <a:pt x="536" y="136"/>
                  </a:lnTo>
                  <a:lnTo>
                    <a:pt x="524" y="124"/>
                  </a:lnTo>
                  <a:lnTo>
                    <a:pt x="520" y="118"/>
                  </a:lnTo>
                  <a:lnTo>
                    <a:pt x="520" y="108"/>
                  </a:lnTo>
                  <a:lnTo>
                    <a:pt x="520" y="108"/>
                  </a:lnTo>
                  <a:lnTo>
                    <a:pt x="522" y="100"/>
                  </a:lnTo>
                  <a:lnTo>
                    <a:pt x="522" y="92"/>
                  </a:lnTo>
                  <a:lnTo>
                    <a:pt x="520" y="84"/>
                  </a:lnTo>
                  <a:lnTo>
                    <a:pt x="512" y="78"/>
                  </a:lnTo>
                  <a:lnTo>
                    <a:pt x="512" y="78"/>
                  </a:lnTo>
                  <a:lnTo>
                    <a:pt x="502" y="76"/>
                  </a:lnTo>
                  <a:lnTo>
                    <a:pt x="492" y="76"/>
                  </a:lnTo>
                  <a:lnTo>
                    <a:pt x="482" y="72"/>
                  </a:lnTo>
                  <a:lnTo>
                    <a:pt x="478" y="70"/>
                  </a:lnTo>
                  <a:lnTo>
                    <a:pt x="476" y="66"/>
                  </a:lnTo>
                  <a:lnTo>
                    <a:pt x="476" y="66"/>
                  </a:lnTo>
                  <a:lnTo>
                    <a:pt x="476" y="62"/>
                  </a:lnTo>
                  <a:lnTo>
                    <a:pt x="476" y="58"/>
                  </a:lnTo>
                  <a:lnTo>
                    <a:pt x="476" y="54"/>
                  </a:lnTo>
                  <a:lnTo>
                    <a:pt x="474" y="50"/>
                  </a:lnTo>
                  <a:lnTo>
                    <a:pt x="474" y="50"/>
                  </a:lnTo>
                  <a:lnTo>
                    <a:pt x="470" y="46"/>
                  </a:lnTo>
                  <a:lnTo>
                    <a:pt x="468" y="44"/>
                  </a:lnTo>
                  <a:lnTo>
                    <a:pt x="458" y="42"/>
                  </a:lnTo>
                  <a:lnTo>
                    <a:pt x="458" y="42"/>
                  </a:lnTo>
                  <a:lnTo>
                    <a:pt x="442" y="42"/>
                  </a:lnTo>
                  <a:lnTo>
                    <a:pt x="434" y="40"/>
                  </a:lnTo>
                  <a:lnTo>
                    <a:pt x="428" y="34"/>
                  </a:lnTo>
                  <a:lnTo>
                    <a:pt x="428" y="34"/>
                  </a:lnTo>
                  <a:lnTo>
                    <a:pt x="426" y="30"/>
                  </a:lnTo>
                  <a:lnTo>
                    <a:pt x="424" y="26"/>
                  </a:lnTo>
                  <a:lnTo>
                    <a:pt x="422" y="22"/>
                  </a:lnTo>
                  <a:lnTo>
                    <a:pt x="418" y="18"/>
                  </a:lnTo>
                  <a:lnTo>
                    <a:pt x="418" y="18"/>
                  </a:lnTo>
                  <a:lnTo>
                    <a:pt x="412" y="16"/>
                  </a:lnTo>
                  <a:lnTo>
                    <a:pt x="404" y="16"/>
                  </a:lnTo>
                  <a:lnTo>
                    <a:pt x="404" y="16"/>
                  </a:lnTo>
                  <a:lnTo>
                    <a:pt x="386" y="18"/>
                  </a:lnTo>
                  <a:lnTo>
                    <a:pt x="376" y="18"/>
                  </a:lnTo>
                  <a:lnTo>
                    <a:pt x="368" y="14"/>
                  </a:lnTo>
                  <a:lnTo>
                    <a:pt x="368" y="14"/>
                  </a:lnTo>
                  <a:lnTo>
                    <a:pt x="366" y="12"/>
                  </a:lnTo>
                  <a:lnTo>
                    <a:pt x="364" y="8"/>
                  </a:lnTo>
                  <a:lnTo>
                    <a:pt x="362" y="4"/>
                  </a:lnTo>
                  <a:lnTo>
                    <a:pt x="358" y="0"/>
                  </a:lnTo>
                  <a:lnTo>
                    <a:pt x="358" y="0"/>
                  </a:lnTo>
                  <a:lnTo>
                    <a:pt x="350" y="0"/>
                  </a:lnTo>
                  <a:lnTo>
                    <a:pt x="342" y="2"/>
                  </a:lnTo>
                  <a:lnTo>
                    <a:pt x="342" y="2"/>
                  </a:lnTo>
                  <a:lnTo>
                    <a:pt x="332" y="6"/>
                  </a:lnTo>
                  <a:lnTo>
                    <a:pt x="328" y="6"/>
                  </a:lnTo>
                  <a:lnTo>
                    <a:pt x="322" y="8"/>
                  </a:lnTo>
                  <a:lnTo>
                    <a:pt x="322" y="8"/>
                  </a:lnTo>
                  <a:lnTo>
                    <a:pt x="318" y="6"/>
                  </a:lnTo>
                  <a:lnTo>
                    <a:pt x="316" y="4"/>
                  </a:lnTo>
                  <a:lnTo>
                    <a:pt x="310" y="0"/>
                  </a:lnTo>
                  <a:lnTo>
                    <a:pt x="310" y="0"/>
                  </a:lnTo>
                  <a:lnTo>
                    <a:pt x="302" y="0"/>
                  </a:lnTo>
                  <a:lnTo>
                    <a:pt x="292" y="0"/>
                  </a:lnTo>
                  <a:lnTo>
                    <a:pt x="284" y="0"/>
                  </a:lnTo>
                  <a:lnTo>
                    <a:pt x="274" y="0"/>
                  </a:lnTo>
                  <a:lnTo>
                    <a:pt x="274" y="2"/>
                  </a:lnTo>
                  <a:lnTo>
                    <a:pt x="274" y="2"/>
                  </a:lnTo>
                  <a:lnTo>
                    <a:pt x="266" y="8"/>
                  </a:lnTo>
                  <a:lnTo>
                    <a:pt x="258" y="12"/>
                  </a:lnTo>
                  <a:lnTo>
                    <a:pt x="258" y="12"/>
                  </a:lnTo>
                  <a:lnTo>
                    <a:pt x="254" y="12"/>
                  </a:lnTo>
                  <a:lnTo>
                    <a:pt x="254" y="12"/>
                  </a:lnTo>
                  <a:lnTo>
                    <a:pt x="240" y="10"/>
                  </a:lnTo>
                  <a:lnTo>
                    <a:pt x="232" y="12"/>
                  </a:lnTo>
                  <a:lnTo>
                    <a:pt x="226" y="14"/>
                  </a:lnTo>
                  <a:lnTo>
                    <a:pt x="226" y="14"/>
                  </a:lnTo>
                  <a:lnTo>
                    <a:pt x="214" y="18"/>
                  </a:lnTo>
                  <a:lnTo>
                    <a:pt x="204" y="22"/>
                  </a:lnTo>
                  <a:lnTo>
                    <a:pt x="204" y="22"/>
                  </a:lnTo>
                  <a:lnTo>
                    <a:pt x="194" y="24"/>
                  </a:lnTo>
                  <a:lnTo>
                    <a:pt x="184" y="30"/>
                  </a:lnTo>
                  <a:lnTo>
                    <a:pt x="184" y="30"/>
                  </a:lnTo>
                  <a:lnTo>
                    <a:pt x="174" y="38"/>
                  </a:lnTo>
                  <a:lnTo>
                    <a:pt x="162" y="42"/>
                  </a:lnTo>
                  <a:lnTo>
                    <a:pt x="162" y="42"/>
                  </a:lnTo>
                  <a:lnTo>
                    <a:pt x="156" y="44"/>
                  </a:lnTo>
                  <a:lnTo>
                    <a:pt x="152" y="48"/>
                  </a:lnTo>
                  <a:lnTo>
                    <a:pt x="144" y="58"/>
                  </a:lnTo>
                  <a:lnTo>
                    <a:pt x="144" y="58"/>
                  </a:lnTo>
                  <a:lnTo>
                    <a:pt x="136" y="66"/>
                  </a:lnTo>
                  <a:lnTo>
                    <a:pt x="126" y="72"/>
                  </a:lnTo>
                  <a:lnTo>
                    <a:pt x="116" y="80"/>
                  </a:lnTo>
                  <a:lnTo>
                    <a:pt x="112" y="84"/>
                  </a:lnTo>
                  <a:lnTo>
                    <a:pt x="108" y="88"/>
                  </a:lnTo>
                  <a:lnTo>
                    <a:pt x="108" y="88"/>
                  </a:lnTo>
                  <a:lnTo>
                    <a:pt x="100" y="108"/>
                  </a:lnTo>
                  <a:lnTo>
                    <a:pt x="100" y="108"/>
                  </a:lnTo>
                  <a:lnTo>
                    <a:pt x="92" y="120"/>
                  </a:lnTo>
                  <a:lnTo>
                    <a:pt x="82" y="126"/>
                  </a:lnTo>
                  <a:lnTo>
                    <a:pt x="82" y="126"/>
                  </a:lnTo>
                  <a:lnTo>
                    <a:pt x="78" y="130"/>
                  </a:lnTo>
                  <a:lnTo>
                    <a:pt x="74" y="134"/>
                  </a:lnTo>
                  <a:lnTo>
                    <a:pt x="72" y="144"/>
                  </a:lnTo>
                  <a:lnTo>
                    <a:pt x="72" y="144"/>
                  </a:lnTo>
                  <a:lnTo>
                    <a:pt x="68" y="152"/>
                  </a:lnTo>
                  <a:lnTo>
                    <a:pt x="62" y="160"/>
                  </a:lnTo>
                  <a:lnTo>
                    <a:pt x="56" y="168"/>
                  </a:lnTo>
                  <a:lnTo>
                    <a:pt x="54" y="178"/>
                  </a:lnTo>
                  <a:lnTo>
                    <a:pt x="54" y="178"/>
                  </a:lnTo>
                  <a:lnTo>
                    <a:pt x="54" y="184"/>
                  </a:lnTo>
                  <a:lnTo>
                    <a:pt x="52" y="190"/>
                  </a:lnTo>
                  <a:lnTo>
                    <a:pt x="52" y="190"/>
                  </a:lnTo>
                  <a:lnTo>
                    <a:pt x="48" y="192"/>
                  </a:lnTo>
                  <a:lnTo>
                    <a:pt x="46" y="196"/>
                  </a:lnTo>
                  <a:lnTo>
                    <a:pt x="46" y="196"/>
                  </a:lnTo>
                  <a:lnTo>
                    <a:pt x="42" y="198"/>
                  </a:lnTo>
                  <a:lnTo>
                    <a:pt x="38" y="202"/>
                  </a:lnTo>
                  <a:lnTo>
                    <a:pt x="34" y="210"/>
                  </a:lnTo>
                  <a:lnTo>
                    <a:pt x="32" y="230"/>
                  </a:lnTo>
                  <a:lnTo>
                    <a:pt x="32" y="230"/>
                  </a:lnTo>
                  <a:lnTo>
                    <a:pt x="30" y="234"/>
                  </a:lnTo>
                  <a:lnTo>
                    <a:pt x="26" y="236"/>
                  </a:lnTo>
                  <a:lnTo>
                    <a:pt x="18" y="242"/>
                  </a:lnTo>
                  <a:lnTo>
                    <a:pt x="12" y="248"/>
                  </a:lnTo>
                  <a:lnTo>
                    <a:pt x="10" y="252"/>
                  </a:lnTo>
                  <a:lnTo>
                    <a:pt x="10" y="258"/>
                  </a:lnTo>
                  <a:lnTo>
                    <a:pt x="10" y="258"/>
                  </a:lnTo>
                  <a:lnTo>
                    <a:pt x="10" y="264"/>
                  </a:lnTo>
                  <a:lnTo>
                    <a:pt x="12" y="270"/>
                  </a:lnTo>
                  <a:lnTo>
                    <a:pt x="14" y="278"/>
                  </a:lnTo>
                  <a:lnTo>
                    <a:pt x="14" y="286"/>
                  </a:lnTo>
                  <a:lnTo>
                    <a:pt x="14" y="286"/>
                  </a:lnTo>
                  <a:lnTo>
                    <a:pt x="12" y="292"/>
                  </a:lnTo>
                  <a:lnTo>
                    <a:pt x="10" y="296"/>
                  </a:lnTo>
                  <a:lnTo>
                    <a:pt x="2" y="308"/>
                  </a:lnTo>
                  <a:lnTo>
                    <a:pt x="2" y="308"/>
                  </a:lnTo>
                  <a:lnTo>
                    <a:pt x="0" y="314"/>
                  </a:lnTo>
                  <a:lnTo>
                    <a:pt x="0" y="322"/>
                  </a:lnTo>
                  <a:lnTo>
                    <a:pt x="4" y="336"/>
                  </a:lnTo>
                  <a:lnTo>
                    <a:pt x="8" y="352"/>
                  </a:lnTo>
                  <a:lnTo>
                    <a:pt x="10" y="366"/>
                  </a:lnTo>
                  <a:lnTo>
                    <a:pt x="10" y="366"/>
                  </a:lnTo>
                  <a:lnTo>
                    <a:pt x="10" y="374"/>
                  </a:lnTo>
                  <a:lnTo>
                    <a:pt x="6" y="378"/>
                  </a:lnTo>
                  <a:lnTo>
                    <a:pt x="4" y="382"/>
                  </a:lnTo>
                  <a:lnTo>
                    <a:pt x="0" y="388"/>
                  </a:lnTo>
                  <a:lnTo>
                    <a:pt x="0" y="388"/>
                  </a:lnTo>
                  <a:lnTo>
                    <a:pt x="0" y="394"/>
                  </a:lnTo>
                  <a:lnTo>
                    <a:pt x="0" y="400"/>
                  </a:lnTo>
                  <a:lnTo>
                    <a:pt x="4" y="412"/>
                  </a:lnTo>
                  <a:lnTo>
                    <a:pt x="4" y="412"/>
                  </a:lnTo>
                  <a:lnTo>
                    <a:pt x="8" y="430"/>
                  </a:lnTo>
                  <a:lnTo>
                    <a:pt x="8" y="448"/>
                  </a:lnTo>
                  <a:lnTo>
                    <a:pt x="8" y="448"/>
                  </a:lnTo>
                  <a:lnTo>
                    <a:pt x="8" y="456"/>
                  </a:lnTo>
                  <a:lnTo>
                    <a:pt x="10" y="462"/>
                  </a:lnTo>
                  <a:lnTo>
                    <a:pt x="12" y="468"/>
                  </a:lnTo>
                  <a:lnTo>
                    <a:pt x="18" y="474"/>
                  </a:lnTo>
                  <a:lnTo>
                    <a:pt x="18" y="474"/>
                  </a:lnTo>
                  <a:lnTo>
                    <a:pt x="28" y="484"/>
                  </a:lnTo>
                  <a:lnTo>
                    <a:pt x="32" y="490"/>
                  </a:lnTo>
                  <a:lnTo>
                    <a:pt x="34" y="498"/>
                  </a:lnTo>
                  <a:lnTo>
                    <a:pt x="34" y="498"/>
                  </a:lnTo>
                  <a:lnTo>
                    <a:pt x="38" y="510"/>
                  </a:lnTo>
                  <a:lnTo>
                    <a:pt x="38" y="516"/>
                  </a:lnTo>
                  <a:lnTo>
                    <a:pt x="44" y="520"/>
                  </a:lnTo>
                  <a:lnTo>
                    <a:pt x="44" y="520"/>
                  </a:lnTo>
                  <a:lnTo>
                    <a:pt x="56" y="528"/>
                  </a:lnTo>
                  <a:lnTo>
                    <a:pt x="62" y="532"/>
                  </a:lnTo>
                  <a:lnTo>
                    <a:pt x="68" y="538"/>
                  </a:lnTo>
                  <a:lnTo>
                    <a:pt x="68" y="538"/>
                  </a:lnTo>
                  <a:lnTo>
                    <a:pt x="74" y="548"/>
                  </a:lnTo>
                  <a:lnTo>
                    <a:pt x="76" y="554"/>
                  </a:lnTo>
                  <a:lnTo>
                    <a:pt x="80" y="558"/>
                  </a:lnTo>
                  <a:lnTo>
                    <a:pt x="80" y="558"/>
                  </a:lnTo>
                  <a:lnTo>
                    <a:pt x="88" y="560"/>
                  </a:lnTo>
                  <a:lnTo>
                    <a:pt x="94" y="562"/>
                  </a:lnTo>
                  <a:lnTo>
                    <a:pt x="108" y="564"/>
                  </a:lnTo>
                  <a:lnTo>
                    <a:pt x="108" y="564"/>
                  </a:lnTo>
                  <a:lnTo>
                    <a:pt x="114" y="566"/>
                  </a:lnTo>
                  <a:lnTo>
                    <a:pt x="118" y="570"/>
                  </a:lnTo>
                  <a:lnTo>
                    <a:pt x="126" y="578"/>
                  </a:lnTo>
                  <a:lnTo>
                    <a:pt x="126" y="578"/>
                  </a:lnTo>
                  <a:lnTo>
                    <a:pt x="132" y="582"/>
                  </a:lnTo>
                  <a:lnTo>
                    <a:pt x="138" y="586"/>
                  </a:lnTo>
                  <a:lnTo>
                    <a:pt x="150" y="590"/>
                  </a:lnTo>
                  <a:lnTo>
                    <a:pt x="164" y="592"/>
                  </a:lnTo>
                  <a:lnTo>
                    <a:pt x="178" y="594"/>
                  </a:lnTo>
                  <a:lnTo>
                    <a:pt x="178" y="594"/>
                  </a:lnTo>
                  <a:lnTo>
                    <a:pt x="192" y="598"/>
                  </a:lnTo>
                  <a:lnTo>
                    <a:pt x="198" y="600"/>
                  </a:lnTo>
                  <a:lnTo>
                    <a:pt x="204" y="598"/>
                  </a:lnTo>
                  <a:lnTo>
                    <a:pt x="204" y="598"/>
                  </a:lnTo>
                  <a:lnTo>
                    <a:pt x="216" y="594"/>
                  </a:lnTo>
                  <a:lnTo>
                    <a:pt x="222" y="594"/>
                  </a:lnTo>
                  <a:lnTo>
                    <a:pt x="228" y="594"/>
                  </a:lnTo>
                  <a:lnTo>
                    <a:pt x="228" y="594"/>
                  </a:lnTo>
                  <a:lnTo>
                    <a:pt x="234" y="596"/>
                  </a:lnTo>
                  <a:lnTo>
                    <a:pt x="240" y="600"/>
                  </a:lnTo>
                  <a:lnTo>
                    <a:pt x="248" y="602"/>
                  </a:lnTo>
                  <a:lnTo>
                    <a:pt x="256" y="600"/>
                  </a:lnTo>
                  <a:lnTo>
                    <a:pt x="256" y="600"/>
                  </a:lnTo>
                  <a:lnTo>
                    <a:pt x="272" y="594"/>
                  </a:lnTo>
                  <a:lnTo>
                    <a:pt x="280" y="594"/>
                  </a:lnTo>
                  <a:lnTo>
                    <a:pt x="288" y="598"/>
                  </a:lnTo>
                  <a:lnTo>
                    <a:pt x="288" y="598"/>
                  </a:lnTo>
                  <a:lnTo>
                    <a:pt x="296" y="602"/>
                  </a:lnTo>
                  <a:lnTo>
                    <a:pt x="300" y="602"/>
                  </a:lnTo>
                  <a:lnTo>
                    <a:pt x="306" y="600"/>
                  </a:lnTo>
                  <a:lnTo>
                    <a:pt x="306" y="600"/>
                  </a:lnTo>
                  <a:lnTo>
                    <a:pt x="316" y="590"/>
                  </a:lnTo>
                  <a:lnTo>
                    <a:pt x="316" y="590"/>
                  </a:lnTo>
                  <a:lnTo>
                    <a:pt x="324" y="586"/>
                  </a:lnTo>
                  <a:lnTo>
                    <a:pt x="332" y="586"/>
                  </a:lnTo>
                  <a:lnTo>
                    <a:pt x="350" y="586"/>
                  </a:lnTo>
                  <a:lnTo>
                    <a:pt x="350" y="586"/>
                  </a:lnTo>
                  <a:lnTo>
                    <a:pt x="360" y="584"/>
                  </a:lnTo>
                  <a:lnTo>
                    <a:pt x="366" y="582"/>
                  </a:lnTo>
                  <a:lnTo>
                    <a:pt x="376" y="574"/>
                  </a:lnTo>
                  <a:lnTo>
                    <a:pt x="376" y="574"/>
                  </a:lnTo>
                  <a:lnTo>
                    <a:pt x="378" y="572"/>
                  </a:lnTo>
                  <a:lnTo>
                    <a:pt x="382" y="568"/>
                  </a:lnTo>
                  <a:lnTo>
                    <a:pt x="392" y="564"/>
                  </a:lnTo>
                  <a:lnTo>
                    <a:pt x="402" y="562"/>
                  </a:lnTo>
                  <a:lnTo>
                    <a:pt x="412" y="558"/>
                  </a:lnTo>
                  <a:lnTo>
                    <a:pt x="412" y="558"/>
                  </a:lnTo>
                  <a:lnTo>
                    <a:pt x="420" y="550"/>
                  </a:lnTo>
                  <a:lnTo>
                    <a:pt x="422" y="546"/>
                  </a:lnTo>
                  <a:lnTo>
                    <a:pt x="422" y="540"/>
                  </a:lnTo>
                  <a:lnTo>
                    <a:pt x="422" y="540"/>
                  </a:lnTo>
                  <a:lnTo>
                    <a:pt x="420" y="530"/>
                  </a:lnTo>
                  <a:lnTo>
                    <a:pt x="418" y="520"/>
                  </a:lnTo>
                  <a:lnTo>
                    <a:pt x="418" y="520"/>
                  </a:lnTo>
                  <a:lnTo>
                    <a:pt x="422" y="516"/>
                  </a:lnTo>
                  <a:lnTo>
                    <a:pt x="428" y="512"/>
                  </a:lnTo>
                  <a:lnTo>
                    <a:pt x="428" y="512"/>
                  </a:lnTo>
                  <a:lnTo>
                    <a:pt x="434" y="512"/>
                  </a:lnTo>
                  <a:lnTo>
                    <a:pt x="438" y="512"/>
                  </a:lnTo>
                  <a:lnTo>
                    <a:pt x="448" y="512"/>
                  </a:lnTo>
                  <a:lnTo>
                    <a:pt x="452" y="514"/>
                  </a:lnTo>
                  <a:lnTo>
                    <a:pt x="456" y="512"/>
                  </a:lnTo>
                  <a:lnTo>
                    <a:pt x="460" y="510"/>
                  </a:lnTo>
                  <a:lnTo>
                    <a:pt x="464" y="506"/>
                  </a:lnTo>
                  <a:lnTo>
                    <a:pt x="464" y="506"/>
                  </a:lnTo>
                  <a:lnTo>
                    <a:pt x="466" y="496"/>
                  </a:lnTo>
                  <a:lnTo>
                    <a:pt x="468" y="488"/>
                  </a:lnTo>
                  <a:lnTo>
                    <a:pt x="470" y="480"/>
                  </a:lnTo>
                  <a:lnTo>
                    <a:pt x="474" y="472"/>
                  </a:lnTo>
                  <a:lnTo>
                    <a:pt x="474" y="472"/>
                  </a:lnTo>
                  <a:lnTo>
                    <a:pt x="480" y="468"/>
                  </a:lnTo>
                  <a:lnTo>
                    <a:pt x="484" y="466"/>
                  </a:lnTo>
                  <a:lnTo>
                    <a:pt x="492" y="466"/>
                  </a:lnTo>
                  <a:lnTo>
                    <a:pt x="494" y="464"/>
                  </a:lnTo>
                  <a:lnTo>
                    <a:pt x="498" y="462"/>
                  </a:lnTo>
                  <a:lnTo>
                    <a:pt x="500" y="458"/>
                  </a:lnTo>
                  <a:lnTo>
                    <a:pt x="502" y="452"/>
                  </a:lnTo>
                  <a:lnTo>
                    <a:pt x="502" y="452"/>
                  </a:lnTo>
                  <a:lnTo>
                    <a:pt x="502" y="444"/>
                  </a:lnTo>
                  <a:lnTo>
                    <a:pt x="500" y="434"/>
                  </a:lnTo>
                  <a:lnTo>
                    <a:pt x="498" y="426"/>
                  </a:lnTo>
                  <a:lnTo>
                    <a:pt x="500" y="418"/>
                  </a:lnTo>
                  <a:lnTo>
                    <a:pt x="500" y="418"/>
                  </a:lnTo>
                  <a:lnTo>
                    <a:pt x="502" y="414"/>
                  </a:lnTo>
                  <a:lnTo>
                    <a:pt x="506" y="412"/>
                  </a:lnTo>
                  <a:lnTo>
                    <a:pt x="516" y="408"/>
                  </a:lnTo>
                  <a:lnTo>
                    <a:pt x="522" y="404"/>
                  </a:lnTo>
                  <a:lnTo>
                    <a:pt x="526" y="402"/>
                  </a:lnTo>
                  <a:lnTo>
                    <a:pt x="526" y="396"/>
                  </a:lnTo>
                  <a:lnTo>
                    <a:pt x="526" y="396"/>
                  </a:lnTo>
                  <a:lnTo>
                    <a:pt x="524" y="388"/>
                  </a:lnTo>
                  <a:lnTo>
                    <a:pt x="522" y="378"/>
                  </a:lnTo>
                  <a:lnTo>
                    <a:pt x="522" y="378"/>
                  </a:lnTo>
                  <a:lnTo>
                    <a:pt x="524" y="368"/>
                  </a:lnTo>
                  <a:lnTo>
                    <a:pt x="528" y="360"/>
                  </a:lnTo>
                  <a:lnTo>
                    <a:pt x="528" y="360"/>
                  </a:lnTo>
                  <a:lnTo>
                    <a:pt x="542" y="348"/>
                  </a:lnTo>
                  <a:lnTo>
                    <a:pt x="548" y="342"/>
                  </a:lnTo>
                  <a:lnTo>
                    <a:pt x="552" y="332"/>
                  </a:lnTo>
                  <a:lnTo>
                    <a:pt x="552" y="332"/>
                  </a:lnTo>
                  <a:lnTo>
                    <a:pt x="550" y="328"/>
                  </a:lnTo>
                  <a:lnTo>
                    <a:pt x="550" y="324"/>
                  </a:lnTo>
                  <a:lnTo>
                    <a:pt x="546" y="318"/>
                  </a:lnTo>
                  <a:lnTo>
                    <a:pt x="540" y="310"/>
                  </a:lnTo>
                  <a:lnTo>
                    <a:pt x="538" y="302"/>
                  </a:lnTo>
                  <a:lnTo>
                    <a:pt x="538" y="302"/>
                  </a:lnTo>
                  <a:lnTo>
                    <a:pt x="538" y="298"/>
                  </a:lnTo>
                  <a:lnTo>
                    <a:pt x="540" y="294"/>
                  </a:lnTo>
                  <a:lnTo>
                    <a:pt x="546" y="288"/>
                  </a:lnTo>
                  <a:lnTo>
                    <a:pt x="552" y="284"/>
                  </a:lnTo>
                  <a:lnTo>
                    <a:pt x="562" y="280"/>
                  </a:lnTo>
                  <a:lnTo>
                    <a:pt x="570" y="276"/>
                  </a:lnTo>
                  <a:lnTo>
                    <a:pt x="576" y="270"/>
                  </a:lnTo>
                  <a:lnTo>
                    <a:pt x="576" y="268"/>
                  </a:lnTo>
                  <a:lnTo>
                    <a:pt x="578" y="264"/>
                  </a:lnTo>
                  <a:lnTo>
                    <a:pt x="578" y="258"/>
                  </a:lnTo>
                  <a:lnTo>
                    <a:pt x="576" y="254"/>
                  </a:lnTo>
                  <a:lnTo>
                    <a:pt x="576" y="254"/>
                  </a:lnTo>
                  <a:close/>
                  <a:moveTo>
                    <a:pt x="308" y="266"/>
                  </a:moveTo>
                  <a:lnTo>
                    <a:pt x="308" y="266"/>
                  </a:lnTo>
                  <a:lnTo>
                    <a:pt x="304" y="272"/>
                  </a:lnTo>
                  <a:lnTo>
                    <a:pt x="300" y="278"/>
                  </a:lnTo>
                  <a:lnTo>
                    <a:pt x="296" y="284"/>
                  </a:lnTo>
                  <a:lnTo>
                    <a:pt x="294" y="292"/>
                  </a:lnTo>
                  <a:lnTo>
                    <a:pt x="294" y="292"/>
                  </a:lnTo>
                  <a:lnTo>
                    <a:pt x="292" y="308"/>
                  </a:lnTo>
                  <a:lnTo>
                    <a:pt x="288" y="314"/>
                  </a:lnTo>
                  <a:lnTo>
                    <a:pt x="280" y="320"/>
                  </a:lnTo>
                  <a:lnTo>
                    <a:pt x="280" y="320"/>
                  </a:lnTo>
                  <a:lnTo>
                    <a:pt x="270" y="326"/>
                  </a:lnTo>
                  <a:lnTo>
                    <a:pt x="264" y="330"/>
                  </a:lnTo>
                  <a:lnTo>
                    <a:pt x="262" y="336"/>
                  </a:lnTo>
                  <a:lnTo>
                    <a:pt x="262" y="336"/>
                  </a:lnTo>
                  <a:lnTo>
                    <a:pt x="260" y="346"/>
                  </a:lnTo>
                  <a:lnTo>
                    <a:pt x="260" y="350"/>
                  </a:lnTo>
                  <a:lnTo>
                    <a:pt x="256" y="354"/>
                  </a:lnTo>
                  <a:lnTo>
                    <a:pt x="248" y="358"/>
                  </a:lnTo>
                  <a:lnTo>
                    <a:pt x="248" y="358"/>
                  </a:lnTo>
                  <a:lnTo>
                    <a:pt x="230" y="364"/>
                  </a:lnTo>
                  <a:lnTo>
                    <a:pt x="210" y="370"/>
                  </a:lnTo>
                  <a:lnTo>
                    <a:pt x="210" y="370"/>
                  </a:lnTo>
                  <a:lnTo>
                    <a:pt x="204" y="370"/>
                  </a:lnTo>
                  <a:lnTo>
                    <a:pt x="198" y="370"/>
                  </a:lnTo>
                  <a:lnTo>
                    <a:pt x="190" y="362"/>
                  </a:lnTo>
                  <a:lnTo>
                    <a:pt x="190" y="362"/>
                  </a:lnTo>
                  <a:lnTo>
                    <a:pt x="178" y="356"/>
                  </a:lnTo>
                  <a:lnTo>
                    <a:pt x="166" y="350"/>
                  </a:lnTo>
                  <a:lnTo>
                    <a:pt x="166" y="350"/>
                  </a:lnTo>
                  <a:lnTo>
                    <a:pt x="166" y="308"/>
                  </a:lnTo>
                  <a:lnTo>
                    <a:pt x="166" y="308"/>
                  </a:lnTo>
                  <a:lnTo>
                    <a:pt x="166" y="292"/>
                  </a:lnTo>
                  <a:lnTo>
                    <a:pt x="166" y="286"/>
                  </a:lnTo>
                  <a:lnTo>
                    <a:pt x="172" y="278"/>
                  </a:lnTo>
                  <a:lnTo>
                    <a:pt x="172" y="278"/>
                  </a:lnTo>
                  <a:lnTo>
                    <a:pt x="176" y="272"/>
                  </a:lnTo>
                  <a:lnTo>
                    <a:pt x="178" y="264"/>
                  </a:lnTo>
                  <a:lnTo>
                    <a:pt x="178" y="264"/>
                  </a:lnTo>
                  <a:lnTo>
                    <a:pt x="176" y="254"/>
                  </a:lnTo>
                  <a:lnTo>
                    <a:pt x="174" y="248"/>
                  </a:lnTo>
                  <a:lnTo>
                    <a:pt x="174" y="244"/>
                  </a:lnTo>
                  <a:lnTo>
                    <a:pt x="174" y="244"/>
                  </a:lnTo>
                  <a:lnTo>
                    <a:pt x="176" y="240"/>
                  </a:lnTo>
                  <a:lnTo>
                    <a:pt x="180" y="238"/>
                  </a:lnTo>
                  <a:lnTo>
                    <a:pt x="184" y="236"/>
                  </a:lnTo>
                  <a:lnTo>
                    <a:pt x="186" y="232"/>
                  </a:lnTo>
                  <a:lnTo>
                    <a:pt x="186" y="232"/>
                  </a:lnTo>
                  <a:lnTo>
                    <a:pt x="188" y="228"/>
                  </a:lnTo>
                  <a:lnTo>
                    <a:pt x="188" y="222"/>
                  </a:lnTo>
                  <a:lnTo>
                    <a:pt x="190" y="218"/>
                  </a:lnTo>
                  <a:lnTo>
                    <a:pt x="196" y="218"/>
                  </a:lnTo>
                  <a:lnTo>
                    <a:pt x="196" y="216"/>
                  </a:lnTo>
                  <a:lnTo>
                    <a:pt x="196" y="216"/>
                  </a:lnTo>
                  <a:lnTo>
                    <a:pt x="198" y="212"/>
                  </a:lnTo>
                  <a:lnTo>
                    <a:pt x="200" y="210"/>
                  </a:lnTo>
                  <a:lnTo>
                    <a:pt x="200" y="202"/>
                  </a:lnTo>
                  <a:lnTo>
                    <a:pt x="200" y="194"/>
                  </a:lnTo>
                  <a:lnTo>
                    <a:pt x="202" y="192"/>
                  </a:lnTo>
                  <a:lnTo>
                    <a:pt x="208" y="190"/>
                  </a:lnTo>
                  <a:lnTo>
                    <a:pt x="208" y="190"/>
                  </a:lnTo>
                  <a:lnTo>
                    <a:pt x="216" y="188"/>
                  </a:lnTo>
                  <a:lnTo>
                    <a:pt x="222" y="188"/>
                  </a:lnTo>
                  <a:lnTo>
                    <a:pt x="226" y="186"/>
                  </a:lnTo>
                  <a:lnTo>
                    <a:pt x="234" y="182"/>
                  </a:lnTo>
                  <a:lnTo>
                    <a:pt x="234" y="182"/>
                  </a:lnTo>
                  <a:lnTo>
                    <a:pt x="238" y="176"/>
                  </a:lnTo>
                  <a:lnTo>
                    <a:pt x="240" y="174"/>
                  </a:lnTo>
                  <a:lnTo>
                    <a:pt x="244" y="172"/>
                  </a:lnTo>
                  <a:lnTo>
                    <a:pt x="244" y="172"/>
                  </a:lnTo>
                  <a:lnTo>
                    <a:pt x="248" y="172"/>
                  </a:lnTo>
                  <a:lnTo>
                    <a:pt x="252" y="174"/>
                  </a:lnTo>
                  <a:lnTo>
                    <a:pt x="256" y="176"/>
                  </a:lnTo>
                  <a:lnTo>
                    <a:pt x="260" y="176"/>
                  </a:lnTo>
                  <a:lnTo>
                    <a:pt x="260" y="176"/>
                  </a:lnTo>
                  <a:lnTo>
                    <a:pt x="268" y="174"/>
                  </a:lnTo>
                  <a:lnTo>
                    <a:pt x="274" y="170"/>
                  </a:lnTo>
                  <a:lnTo>
                    <a:pt x="274" y="170"/>
                  </a:lnTo>
                  <a:lnTo>
                    <a:pt x="284" y="170"/>
                  </a:lnTo>
                  <a:lnTo>
                    <a:pt x="292" y="172"/>
                  </a:lnTo>
                  <a:lnTo>
                    <a:pt x="292" y="172"/>
                  </a:lnTo>
                  <a:lnTo>
                    <a:pt x="294" y="174"/>
                  </a:lnTo>
                  <a:lnTo>
                    <a:pt x="296" y="178"/>
                  </a:lnTo>
                  <a:lnTo>
                    <a:pt x="296" y="186"/>
                  </a:lnTo>
                  <a:lnTo>
                    <a:pt x="296" y="194"/>
                  </a:lnTo>
                  <a:lnTo>
                    <a:pt x="298" y="198"/>
                  </a:lnTo>
                  <a:lnTo>
                    <a:pt x="300" y="200"/>
                  </a:lnTo>
                  <a:lnTo>
                    <a:pt x="300" y="200"/>
                  </a:lnTo>
                  <a:lnTo>
                    <a:pt x="308" y="204"/>
                  </a:lnTo>
                  <a:lnTo>
                    <a:pt x="312" y="208"/>
                  </a:lnTo>
                  <a:lnTo>
                    <a:pt x="312" y="212"/>
                  </a:lnTo>
                  <a:lnTo>
                    <a:pt x="312" y="212"/>
                  </a:lnTo>
                  <a:lnTo>
                    <a:pt x="312" y="218"/>
                  </a:lnTo>
                  <a:lnTo>
                    <a:pt x="310" y="220"/>
                  </a:lnTo>
                  <a:lnTo>
                    <a:pt x="306" y="228"/>
                  </a:lnTo>
                  <a:lnTo>
                    <a:pt x="306" y="228"/>
                  </a:lnTo>
                  <a:lnTo>
                    <a:pt x="304" y="238"/>
                  </a:lnTo>
                  <a:lnTo>
                    <a:pt x="306" y="248"/>
                  </a:lnTo>
                  <a:lnTo>
                    <a:pt x="308" y="256"/>
                  </a:lnTo>
                  <a:lnTo>
                    <a:pt x="308" y="266"/>
                  </a:lnTo>
                  <a:lnTo>
                    <a:pt x="308" y="2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39" name="Freeform 106"/>
            <p:cNvSpPr>
              <a:spLocks/>
            </p:cNvSpPr>
            <p:nvPr/>
          </p:nvSpPr>
          <p:spPr bwMode="auto">
            <a:xfrm>
              <a:off x="9328477" y="4418083"/>
              <a:ext cx="1345259" cy="741617"/>
            </a:xfrm>
            <a:custGeom>
              <a:avLst/>
              <a:gdLst>
                <a:gd name="T0" fmla="*/ 468 w 468"/>
                <a:gd name="T1" fmla="*/ 0 h 258"/>
                <a:gd name="T2" fmla="*/ 134 w 468"/>
                <a:gd name="T3" fmla="*/ 112 h 258"/>
                <a:gd name="T4" fmla="*/ 68 w 468"/>
                <a:gd name="T5" fmla="*/ 90 h 258"/>
                <a:gd name="T6" fmla="*/ 52 w 468"/>
                <a:gd name="T7" fmla="*/ 106 h 258"/>
                <a:gd name="T8" fmla="*/ 86 w 468"/>
                <a:gd name="T9" fmla="*/ 136 h 258"/>
                <a:gd name="T10" fmla="*/ 0 w 468"/>
                <a:gd name="T11" fmla="*/ 184 h 258"/>
                <a:gd name="T12" fmla="*/ 0 w 468"/>
                <a:gd name="T13" fmla="*/ 190 h 258"/>
                <a:gd name="T14" fmla="*/ 46 w 468"/>
                <a:gd name="T15" fmla="*/ 182 h 258"/>
                <a:gd name="T16" fmla="*/ 16 w 468"/>
                <a:gd name="T17" fmla="*/ 214 h 258"/>
                <a:gd name="T18" fmla="*/ 22 w 468"/>
                <a:gd name="T19" fmla="*/ 222 h 258"/>
                <a:gd name="T20" fmla="*/ 64 w 468"/>
                <a:gd name="T21" fmla="*/ 192 h 258"/>
                <a:gd name="T22" fmla="*/ 44 w 468"/>
                <a:gd name="T23" fmla="*/ 232 h 258"/>
                <a:gd name="T24" fmla="*/ 50 w 468"/>
                <a:gd name="T25" fmla="*/ 240 h 258"/>
                <a:gd name="T26" fmla="*/ 88 w 468"/>
                <a:gd name="T27" fmla="*/ 210 h 258"/>
                <a:gd name="T28" fmla="*/ 78 w 468"/>
                <a:gd name="T29" fmla="*/ 250 h 258"/>
                <a:gd name="T30" fmla="*/ 84 w 468"/>
                <a:gd name="T31" fmla="*/ 258 h 258"/>
                <a:gd name="T32" fmla="*/ 154 w 468"/>
                <a:gd name="T33" fmla="*/ 152 h 258"/>
                <a:gd name="T34" fmla="*/ 466 w 468"/>
                <a:gd name="T35" fmla="*/ 20 h 258"/>
                <a:gd name="T36" fmla="*/ 468 w 468"/>
                <a:gd name="T3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8" h="258">
                  <a:moveTo>
                    <a:pt x="468" y="0"/>
                  </a:moveTo>
                  <a:lnTo>
                    <a:pt x="134" y="112"/>
                  </a:lnTo>
                  <a:lnTo>
                    <a:pt x="68" y="90"/>
                  </a:lnTo>
                  <a:lnTo>
                    <a:pt x="52" y="106"/>
                  </a:lnTo>
                  <a:lnTo>
                    <a:pt x="86" y="136"/>
                  </a:lnTo>
                  <a:lnTo>
                    <a:pt x="0" y="184"/>
                  </a:lnTo>
                  <a:lnTo>
                    <a:pt x="0" y="190"/>
                  </a:lnTo>
                  <a:lnTo>
                    <a:pt x="46" y="182"/>
                  </a:lnTo>
                  <a:lnTo>
                    <a:pt x="16" y="214"/>
                  </a:lnTo>
                  <a:lnTo>
                    <a:pt x="22" y="222"/>
                  </a:lnTo>
                  <a:lnTo>
                    <a:pt x="64" y="192"/>
                  </a:lnTo>
                  <a:lnTo>
                    <a:pt x="44" y="232"/>
                  </a:lnTo>
                  <a:lnTo>
                    <a:pt x="50" y="240"/>
                  </a:lnTo>
                  <a:lnTo>
                    <a:pt x="88" y="210"/>
                  </a:lnTo>
                  <a:lnTo>
                    <a:pt x="78" y="250"/>
                  </a:lnTo>
                  <a:lnTo>
                    <a:pt x="84" y="258"/>
                  </a:lnTo>
                  <a:lnTo>
                    <a:pt x="154" y="152"/>
                  </a:lnTo>
                  <a:lnTo>
                    <a:pt x="466" y="20"/>
                  </a:lnTo>
                  <a:lnTo>
                    <a:pt x="468"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0" name="Freeform 107"/>
            <p:cNvSpPr>
              <a:spLocks/>
            </p:cNvSpPr>
            <p:nvPr/>
          </p:nvSpPr>
          <p:spPr bwMode="auto">
            <a:xfrm>
              <a:off x="9690662" y="4159380"/>
              <a:ext cx="166720" cy="390930"/>
            </a:xfrm>
            <a:custGeom>
              <a:avLst/>
              <a:gdLst>
                <a:gd name="T0" fmla="*/ 56 w 58"/>
                <a:gd name="T1" fmla="*/ 0 h 136"/>
                <a:gd name="T2" fmla="*/ 56 w 58"/>
                <a:gd name="T3" fmla="*/ 0 h 136"/>
                <a:gd name="T4" fmla="*/ 48 w 58"/>
                <a:gd name="T5" fmla="*/ 8 h 136"/>
                <a:gd name="T6" fmla="*/ 40 w 58"/>
                <a:gd name="T7" fmla="*/ 20 h 136"/>
                <a:gd name="T8" fmla="*/ 32 w 58"/>
                <a:gd name="T9" fmla="*/ 34 h 136"/>
                <a:gd name="T10" fmla="*/ 22 w 58"/>
                <a:gd name="T11" fmla="*/ 54 h 136"/>
                <a:gd name="T12" fmla="*/ 12 w 58"/>
                <a:gd name="T13" fmla="*/ 78 h 136"/>
                <a:gd name="T14" fmla="*/ 6 w 58"/>
                <a:gd name="T15" fmla="*/ 104 h 136"/>
                <a:gd name="T16" fmla="*/ 0 w 58"/>
                <a:gd name="T17" fmla="*/ 136 h 136"/>
                <a:gd name="T18" fmla="*/ 0 w 58"/>
                <a:gd name="T19" fmla="*/ 136 h 136"/>
                <a:gd name="T20" fmla="*/ 4 w 58"/>
                <a:gd name="T21" fmla="*/ 134 h 136"/>
                <a:gd name="T22" fmla="*/ 14 w 58"/>
                <a:gd name="T23" fmla="*/ 126 h 136"/>
                <a:gd name="T24" fmla="*/ 28 w 58"/>
                <a:gd name="T25" fmla="*/ 106 h 136"/>
                <a:gd name="T26" fmla="*/ 36 w 58"/>
                <a:gd name="T27" fmla="*/ 92 h 136"/>
                <a:gd name="T28" fmla="*/ 44 w 58"/>
                <a:gd name="T29" fmla="*/ 76 h 136"/>
                <a:gd name="T30" fmla="*/ 44 w 58"/>
                <a:gd name="T31" fmla="*/ 76 h 136"/>
                <a:gd name="T32" fmla="*/ 48 w 58"/>
                <a:gd name="T33" fmla="*/ 68 h 136"/>
                <a:gd name="T34" fmla="*/ 52 w 58"/>
                <a:gd name="T35" fmla="*/ 52 h 136"/>
                <a:gd name="T36" fmla="*/ 56 w 58"/>
                <a:gd name="T37" fmla="*/ 28 h 136"/>
                <a:gd name="T38" fmla="*/ 58 w 58"/>
                <a:gd name="T39" fmla="*/ 14 h 136"/>
                <a:gd name="T40" fmla="*/ 56 w 58"/>
                <a:gd name="T41" fmla="*/ 0 h 136"/>
                <a:gd name="T42" fmla="*/ 56 w 58"/>
                <a:gd name="T4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136">
                  <a:moveTo>
                    <a:pt x="56" y="0"/>
                  </a:moveTo>
                  <a:lnTo>
                    <a:pt x="56" y="0"/>
                  </a:lnTo>
                  <a:lnTo>
                    <a:pt x="48" y="8"/>
                  </a:lnTo>
                  <a:lnTo>
                    <a:pt x="40" y="20"/>
                  </a:lnTo>
                  <a:lnTo>
                    <a:pt x="32" y="34"/>
                  </a:lnTo>
                  <a:lnTo>
                    <a:pt x="22" y="54"/>
                  </a:lnTo>
                  <a:lnTo>
                    <a:pt x="12" y="78"/>
                  </a:lnTo>
                  <a:lnTo>
                    <a:pt x="6" y="104"/>
                  </a:lnTo>
                  <a:lnTo>
                    <a:pt x="0" y="136"/>
                  </a:lnTo>
                  <a:lnTo>
                    <a:pt x="0" y="136"/>
                  </a:lnTo>
                  <a:lnTo>
                    <a:pt x="4" y="134"/>
                  </a:lnTo>
                  <a:lnTo>
                    <a:pt x="14" y="126"/>
                  </a:lnTo>
                  <a:lnTo>
                    <a:pt x="28" y="106"/>
                  </a:lnTo>
                  <a:lnTo>
                    <a:pt x="36" y="92"/>
                  </a:lnTo>
                  <a:lnTo>
                    <a:pt x="44" y="76"/>
                  </a:lnTo>
                  <a:lnTo>
                    <a:pt x="44" y="76"/>
                  </a:lnTo>
                  <a:lnTo>
                    <a:pt x="48" y="68"/>
                  </a:lnTo>
                  <a:lnTo>
                    <a:pt x="52" y="52"/>
                  </a:lnTo>
                  <a:lnTo>
                    <a:pt x="56" y="28"/>
                  </a:lnTo>
                  <a:lnTo>
                    <a:pt x="58" y="14"/>
                  </a:lnTo>
                  <a:lnTo>
                    <a:pt x="56" y="0"/>
                  </a:lnTo>
                  <a:lnTo>
                    <a:pt x="56"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1" name="Freeform 108"/>
            <p:cNvSpPr>
              <a:spLocks/>
            </p:cNvSpPr>
            <p:nvPr/>
          </p:nvSpPr>
          <p:spPr bwMode="auto">
            <a:xfrm>
              <a:off x="9891876" y="3693713"/>
              <a:ext cx="109230" cy="63239"/>
            </a:xfrm>
            <a:custGeom>
              <a:avLst/>
              <a:gdLst>
                <a:gd name="T0" fmla="*/ 38 w 38"/>
                <a:gd name="T1" fmla="*/ 6 h 22"/>
                <a:gd name="T2" fmla="*/ 4 w 38"/>
                <a:gd name="T3" fmla="*/ 22 h 22"/>
                <a:gd name="T4" fmla="*/ 0 w 38"/>
                <a:gd name="T5" fmla="*/ 18 h 22"/>
                <a:gd name="T6" fmla="*/ 34 w 38"/>
                <a:gd name="T7" fmla="*/ 0 h 22"/>
                <a:gd name="T8" fmla="*/ 38 w 38"/>
                <a:gd name="T9" fmla="*/ 6 h 22"/>
              </a:gdLst>
              <a:ahLst/>
              <a:cxnLst>
                <a:cxn ang="0">
                  <a:pos x="T0" y="T1"/>
                </a:cxn>
                <a:cxn ang="0">
                  <a:pos x="T2" y="T3"/>
                </a:cxn>
                <a:cxn ang="0">
                  <a:pos x="T4" y="T5"/>
                </a:cxn>
                <a:cxn ang="0">
                  <a:pos x="T6" y="T7"/>
                </a:cxn>
                <a:cxn ang="0">
                  <a:pos x="T8" y="T9"/>
                </a:cxn>
              </a:cxnLst>
              <a:rect l="0" t="0" r="r" b="b"/>
              <a:pathLst>
                <a:path w="38" h="22">
                  <a:moveTo>
                    <a:pt x="38" y="6"/>
                  </a:moveTo>
                  <a:lnTo>
                    <a:pt x="4" y="22"/>
                  </a:lnTo>
                  <a:lnTo>
                    <a:pt x="0" y="18"/>
                  </a:lnTo>
                  <a:lnTo>
                    <a:pt x="34" y="0"/>
                  </a:lnTo>
                  <a:lnTo>
                    <a:pt x="38" y="6"/>
                  </a:lnTo>
                  <a:close/>
                </a:path>
              </a:pathLst>
            </a:custGeom>
            <a:solidFill>
              <a:srgbClr val="FB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2" name="Freeform 109"/>
            <p:cNvSpPr>
              <a:spLocks/>
            </p:cNvSpPr>
            <p:nvPr/>
          </p:nvSpPr>
          <p:spPr bwMode="auto">
            <a:xfrm>
              <a:off x="9322728" y="4009906"/>
              <a:ext cx="109230" cy="51741"/>
            </a:xfrm>
            <a:custGeom>
              <a:avLst/>
              <a:gdLst>
                <a:gd name="T0" fmla="*/ 0 w 38"/>
                <a:gd name="T1" fmla="*/ 12 h 18"/>
                <a:gd name="T2" fmla="*/ 36 w 38"/>
                <a:gd name="T3" fmla="*/ 0 h 18"/>
                <a:gd name="T4" fmla="*/ 38 w 38"/>
                <a:gd name="T5" fmla="*/ 8 h 18"/>
                <a:gd name="T6" fmla="*/ 2 w 38"/>
                <a:gd name="T7" fmla="*/ 18 h 18"/>
                <a:gd name="T8" fmla="*/ 0 w 38"/>
                <a:gd name="T9" fmla="*/ 12 h 18"/>
              </a:gdLst>
              <a:ahLst/>
              <a:cxnLst>
                <a:cxn ang="0">
                  <a:pos x="T0" y="T1"/>
                </a:cxn>
                <a:cxn ang="0">
                  <a:pos x="T2" y="T3"/>
                </a:cxn>
                <a:cxn ang="0">
                  <a:pos x="T4" y="T5"/>
                </a:cxn>
                <a:cxn ang="0">
                  <a:pos x="T6" y="T7"/>
                </a:cxn>
                <a:cxn ang="0">
                  <a:pos x="T8" y="T9"/>
                </a:cxn>
              </a:cxnLst>
              <a:rect l="0" t="0" r="r" b="b"/>
              <a:pathLst>
                <a:path w="38" h="18">
                  <a:moveTo>
                    <a:pt x="0" y="12"/>
                  </a:moveTo>
                  <a:lnTo>
                    <a:pt x="36" y="0"/>
                  </a:lnTo>
                  <a:lnTo>
                    <a:pt x="38" y="8"/>
                  </a:lnTo>
                  <a:lnTo>
                    <a:pt x="2" y="18"/>
                  </a:lnTo>
                  <a:lnTo>
                    <a:pt x="0" y="12"/>
                  </a:lnTo>
                  <a:close/>
                </a:path>
              </a:pathLst>
            </a:custGeom>
            <a:solidFill>
              <a:srgbClr val="FB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3" name="Freeform 110"/>
            <p:cNvSpPr>
              <a:spLocks/>
            </p:cNvSpPr>
            <p:nvPr/>
          </p:nvSpPr>
          <p:spPr bwMode="auto">
            <a:xfrm>
              <a:off x="9581432" y="3762701"/>
              <a:ext cx="109230" cy="86235"/>
            </a:xfrm>
            <a:custGeom>
              <a:avLst/>
              <a:gdLst>
                <a:gd name="T0" fmla="*/ 34 w 38"/>
                <a:gd name="T1" fmla="*/ 30 h 30"/>
                <a:gd name="T2" fmla="*/ 0 w 38"/>
                <a:gd name="T3" fmla="*/ 8 h 30"/>
                <a:gd name="T4" fmla="*/ 4 w 38"/>
                <a:gd name="T5" fmla="*/ 0 h 30"/>
                <a:gd name="T6" fmla="*/ 38 w 38"/>
                <a:gd name="T7" fmla="*/ 22 h 30"/>
                <a:gd name="T8" fmla="*/ 34 w 38"/>
                <a:gd name="T9" fmla="*/ 30 h 30"/>
              </a:gdLst>
              <a:ahLst/>
              <a:cxnLst>
                <a:cxn ang="0">
                  <a:pos x="T0" y="T1"/>
                </a:cxn>
                <a:cxn ang="0">
                  <a:pos x="T2" y="T3"/>
                </a:cxn>
                <a:cxn ang="0">
                  <a:pos x="T4" y="T5"/>
                </a:cxn>
                <a:cxn ang="0">
                  <a:pos x="T6" y="T7"/>
                </a:cxn>
                <a:cxn ang="0">
                  <a:pos x="T8" y="T9"/>
                </a:cxn>
              </a:cxnLst>
              <a:rect l="0" t="0" r="r" b="b"/>
              <a:pathLst>
                <a:path w="38" h="30">
                  <a:moveTo>
                    <a:pt x="34" y="30"/>
                  </a:moveTo>
                  <a:lnTo>
                    <a:pt x="0" y="8"/>
                  </a:lnTo>
                  <a:lnTo>
                    <a:pt x="4" y="0"/>
                  </a:lnTo>
                  <a:lnTo>
                    <a:pt x="38" y="22"/>
                  </a:lnTo>
                  <a:lnTo>
                    <a:pt x="34" y="3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4" name="Freeform 111"/>
            <p:cNvSpPr>
              <a:spLocks/>
            </p:cNvSpPr>
            <p:nvPr/>
          </p:nvSpPr>
          <p:spPr bwMode="auto">
            <a:xfrm>
              <a:off x="10139082" y="3877680"/>
              <a:ext cx="86235" cy="189716"/>
            </a:xfrm>
            <a:custGeom>
              <a:avLst/>
              <a:gdLst>
                <a:gd name="T0" fmla="*/ 10 w 30"/>
                <a:gd name="T1" fmla="*/ 66 h 66"/>
                <a:gd name="T2" fmla="*/ 0 w 30"/>
                <a:gd name="T3" fmla="*/ 62 h 66"/>
                <a:gd name="T4" fmla="*/ 20 w 30"/>
                <a:gd name="T5" fmla="*/ 0 h 66"/>
                <a:gd name="T6" fmla="*/ 30 w 30"/>
                <a:gd name="T7" fmla="*/ 4 h 66"/>
                <a:gd name="T8" fmla="*/ 10 w 30"/>
                <a:gd name="T9" fmla="*/ 66 h 66"/>
              </a:gdLst>
              <a:ahLst/>
              <a:cxnLst>
                <a:cxn ang="0">
                  <a:pos x="T0" y="T1"/>
                </a:cxn>
                <a:cxn ang="0">
                  <a:pos x="T2" y="T3"/>
                </a:cxn>
                <a:cxn ang="0">
                  <a:pos x="T4" y="T5"/>
                </a:cxn>
                <a:cxn ang="0">
                  <a:pos x="T6" y="T7"/>
                </a:cxn>
                <a:cxn ang="0">
                  <a:pos x="T8" y="T9"/>
                </a:cxn>
              </a:cxnLst>
              <a:rect l="0" t="0" r="r" b="b"/>
              <a:pathLst>
                <a:path w="30" h="66">
                  <a:moveTo>
                    <a:pt x="10" y="66"/>
                  </a:moveTo>
                  <a:lnTo>
                    <a:pt x="0" y="62"/>
                  </a:lnTo>
                  <a:lnTo>
                    <a:pt x="20" y="0"/>
                  </a:lnTo>
                  <a:lnTo>
                    <a:pt x="30" y="4"/>
                  </a:lnTo>
                  <a:lnTo>
                    <a:pt x="10" y="66"/>
                  </a:lnTo>
                  <a:close/>
                </a:path>
              </a:pathLst>
            </a:custGeom>
            <a:solidFill>
              <a:srgbClr val="1E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5" name="Rectangle 112"/>
            <p:cNvSpPr>
              <a:spLocks noChangeArrowheads="1"/>
            </p:cNvSpPr>
            <p:nvPr/>
          </p:nvSpPr>
          <p:spPr bwMode="auto">
            <a:xfrm>
              <a:off x="10438028" y="4216869"/>
              <a:ext cx="22996" cy="160971"/>
            </a:xfrm>
            <a:prstGeom prst="rect">
              <a:avLst/>
            </a:prstGeom>
            <a:solidFill>
              <a:srgbClr val="EA0B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6" name="Freeform 113"/>
            <p:cNvSpPr>
              <a:spLocks/>
            </p:cNvSpPr>
            <p:nvPr/>
          </p:nvSpPr>
          <p:spPr bwMode="auto">
            <a:xfrm>
              <a:off x="9196251" y="4544561"/>
              <a:ext cx="183967" cy="97733"/>
            </a:xfrm>
            <a:custGeom>
              <a:avLst/>
              <a:gdLst>
                <a:gd name="T0" fmla="*/ 64 w 64"/>
                <a:gd name="T1" fmla="*/ 10 h 34"/>
                <a:gd name="T2" fmla="*/ 4 w 64"/>
                <a:gd name="T3" fmla="*/ 34 h 34"/>
                <a:gd name="T4" fmla="*/ 0 w 64"/>
                <a:gd name="T5" fmla="*/ 24 h 34"/>
                <a:gd name="T6" fmla="*/ 60 w 64"/>
                <a:gd name="T7" fmla="*/ 0 h 34"/>
                <a:gd name="T8" fmla="*/ 64 w 64"/>
                <a:gd name="T9" fmla="*/ 10 h 34"/>
              </a:gdLst>
              <a:ahLst/>
              <a:cxnLst>
                <a:cxn ang="0">
                  <a:pos x="T0" y="T1"/>
                </a:cxn>
                <a:cxn ang="0">
                  <a:pos x="T2" y="T3"/>
                </a:cxn>
                <a:cxn ang="0">
                  <a:pos x="T4" y="T5"/>
                </a:cxn>
                <a:cxn ang="0">
                  <a:pos x="T6" y="T7"/>
                </a:cxn>
                <a:cxn ang="0">
                  <a:pos x="T8" y="T9"/>
                </a:cxn>
              </a:cxnLst>
              <a:rect l="0" t="0" r="r" b="b"/>
              <a:pathLst>
                <a:path w="64" h="34">
                  <a:moveTo>
                    <a:pt x="64" y="10"/>
                  </a:moveTo>
                  <a:lnTo>
                    <a:pt x="4" y="34"/>
                  </a:lnTo>
                  <a:lnTo>
                    <a:pt x="0" y="24"/>
                  </a:lnTo>
                  <a:lnTo>
                    <a:pt x="60" y="0"/>
                  </a:lnTo>
                  <a:lnTo>
                    <a:pt x="64" y="10"/>
                  </a:lnTo>
                  <a:close/>
                </a:path>
              </a:pathLst>
            </a:custGeom>
            <a:solidFill>
              <a:srgbClr val="1E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7" name="Freeform 114"/>
            <p:cNvSpPr>
              <a:spLocks/>
            </p:cNvSpPr>
            <p:nvPr/>
          </p:nvSpPr>
          <p:spPr bwMode="auto">
            <a:xfrm>
              <a:off x="9190502" y="4320351"/>
              <a:ext cx="97733" cy="68988"/>
            </a:xfrm>
            <a:custGeom>
              <a:avLst/>
              <a:gdLst>
                <a:gd name="T0" fmla="*/ 30 w 34"/>
                <a:gd name="T1" fmla="*/ 24 h 24"/>
                <a:gd name="T2" fmla="*/ 0 w 34"/>
                <a:gd name="T3" fmla="*/ 8 h 24"/>
                <a:gd name="T4" fmla="*/ 4 w 34"/>
                <a:gd name="T5" fmla="*/ 0 h 24"/>
                <a:gd name="T6" fmla="*/ 34 w 34"/>
                <a:gd name="T7" fmla="*/ 16 h 24"/>
                <a:gd name="T8" fmla="*/ 30 w 34"/>
                <a:gd name="T9" fmla="*/ 24 h 24"/>
              </a:gdLst>
              <a:ahLst/>
              <a:cxnLst>
                <a:cxn ang="0">
                  <a:pos x="T0" y="T1"/>
                </a:cxn>
                <a:cxn ang="0">
                  <a:pos x="T2" y="T3"/>
                </a:cxn>
                <a:cxn ang="0">
                  <a:pos x="T4" y="T5"/>
                </a:cxn>
                <a:cxn ang="0">
                  <a:pos x="T6" y="T7"/>
                </a:cxn>
                <a:cxn ang="0">
                  <a:pos x="T8" y="T9"/>
                </a:cxn>
              </a:cxnLst>
              <a:rect l="0" t="0" r="r" b="b"/>
              <a:pathLst>
                <a:path w="34" h="24">
                  <a:moveTo>
                    <a:pt x="30" y="24"/>
                  </a:moveTo>
                  <a:lnTo>
                    <a:pt x="0" y="8"/>
                  </a:lnTo>
                  <a:lnTo>
                    <a:pt x="4" y="0"/>
                  </a:lnTo>
                  <a:lnTo>
                    <a:pt x="34" y="16"/>
                  </a:lnTo>
                  <a:lnTo>
                    <a:pt x="30" y="24"/>
                  </a:lnTo>
                  <a:close/>
                </a:path>
              </a:pathLst>
            </a:custGeom>
            <a:solidFill>
              <a:srgbClr val="EA0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8" name="Freeform 115"/>
            <p:cNvSpPr>
              <a:spLocks/>
            </p:cNvSpPr>
            <p:nvPr/>
          </p:nvSpPr>
          <p:spPr bwMode="auto">
            <a:xfrm>
              <a:off x="9690662" y="5090713"/>
              <a:ext cx="97733" cy="68988"/>
            </a:xfrm>
            <a:custGeom>
              <a:avLst/>
              <a:gdLst>
                <a:gd name="T0" fmla="*/ 30 w 34"/>
                <a:gd name="T1" fmla="*/ 24 h 24"/>
                <a:gd name="T2" fmla="*/ 0 w 34"/>
                <a:gd name="T3" fmla="*/ 8 h 24"/>
                <a:gd name="T4" fmla="*/ 4 w 34"/>
                <a:gd name="T5" fmla="*/ 0 h 24"/>
                <a:gd name="T6" fmla="*/ 34 w 34"/>
                <a:gd name="T7" fmla="*/ 16 h 24"/>
                <a:gd name="T8" fmla="*/ 30 w 34"/>
                <a:gd name="T9" fmla="*/ 24 h 24"/>
              </a:gdLst>
              <a:ahLst/>
              <a:cxnLst>
                <a:cxn ang="0">
                  <a:pos x="T0" y="T1"/>
                </a:cxn>
                <a:cxn ang="0">
                  <a:pos x="T2" y="T3"/>
                </a:cxn>
                <a:cxn ang="0">
                  <a:pos x="T4" y="T5"/>
                </a:cxn>
                <a:cxn ang="0">
                  <a:pos x="T6" y="T7"/>
                </a:cxn>
                <a:cxn ang="0">
                  <a:pos x="T8" y="T9"/>
                </a:cxn>
              </a:cxnLst>
              <a:rect l="0" t="0" r="r" b="b"/>
              <a:pathLst>
                <a:path w="34" h="24">
                  <a:moveTo>
                    <a:pt x="30" y="24"/>
                  </a:moveTo>
                  <a:lnTo>
                    <a:pt x="0" y="8"/>
                  </a:lnTo>
                  <a:lnTo>
                    <a:pt x="4" y="0"/>
                  </a:lnTo>
                  <a:lnTo>
                    <a:pt x="34" y="16"/>
                  </a:lnTo>
                  <a:lnTo>
                    <a:pt x="30" y="24"/>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49" name="Freeform 116"/>
            <p:cNvSpPr>
              <a:spLocks/>
            </p:cNvSpPr>
            <p:nvPr/>
          </p:nvSpPr>
          <p:spPr bwMode="auto">
            <a:xfrm>
              <a:off x="9949366" y="4900997"/>
              <a:ext cx="86235" cy="126477"/>
            </a:xfrm>
            <a:custGeom>
              <a:avLst/>
              <a:gdLst>
                <a:gd name="T0" fmla="*/ 30 w 30"/>
                <a:gd name="T1" fmla="*/ 40 h 44"/>
                <a:gd name="T2" fmla="*/ 24 w 30"/>
                <a:gd name="T3" fmla="*/ 44 h 44"/>
                <a:gd name="T4" fmla="*/ 0 w 30"/>
                <a:gd name="T5" fmla="*/ 2 h 44"/>
                <a:gd name="T6" fmla="*/ 6 w 30"/>
                <a:gd name="T7" fmla="*/ 0 h 44"/>
                <a:gd name="T8" fmla="*/ 30 w 30"/>
                <a:gd name="T9" fmla="*/ 40 h 44"/>
              </a:gdLst>
              <a:ahLst/>
              <a:cxnLst>
                <a:cxn ang="0">
                  <a:pos x="T0" y="T1"/>
                </a:cxn>
                <a:cxn ang="0">
                  <a:pos x="T2" y="T3"/>
                </a:cxn>
                <a:cxn ang="0">
                  <a:pos x="T4" y="T5"/>
                </a:cxn>
                <a:cxn ang="0">
                  <a:pos x="T6" y="T7"/>
                </a:cxn>
                <a:cxn ang="0">
                  <a:pos x="T8" y="T9"/>
                </a:cxn>
              </a:cxnLst>
              <a:rect l="0" t="0" r="r" b="b"/>
              <a:pathLst>
                <a:path w="30" h="44">
                  <a:moveTo>
                    <a:pt x="30" y="40"/>
                  </a:moveTo>
                  <a:lnTo>
                    <a:pt x="24" y="44"/>
                  </a:lnTo>
                  <a:lnTo>
                    <a:pt x="0" y="2"/>
                  </a:lnTo>
                  <a:lnTo>
                    <a:pt x="6" y="0"/>
                  </a:lnTo>
                  <a:lnTo>
                    <a:pt x="30" y="40"/>
                  </a:lnTo>
                  <a:close/>
                </a:path>
              </a:pathLst>
            </a:custGeom>
            <a:solidFill>
              <a:srgbClr val="FB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50" name="Freeform 117"/>
            <p:cNvSpPr>
              <a:spLocks/>
            </p:cNvSpPr>
            <p:nvPr/>
          </p:nvSpPr>
          <p:spPr bwMode="auto">
            <a:xfrm>
              <a:off x="9920621" y="4492820"/>
              <a:ext cx="172469" cy="91984"/>
            </a:xfrm>
            <a:custGeom>
              <a:avLst/>
              <a:gdLst>
                <a:gd name="T0" fmla="*/ 60 w 60"/>
                <a:gd name="T1" fmla="*/ 8 h 32"/>
                <a:gd name="T2" fmla="*/ 4 w 60"/>
                <a:gd name="T3" fmla="*/ 32 h 32"/>
                <a:gd name="T4" fmla="*/ 0 w 60"/>
                <a:gd name="T5" fmla="*/ 24 h 32"/>
                <a:gd name="T6" fmla="*/ 56 w 60"/>
                <a:gd name="T7" fmla="*/ 0 h 32"/>
                <a:gd name="T8" fmla="*/ 60 w 60"/>
                <a:gd name="T9" fmla="*/ 8 h 32"/>
              </a:gdLst>
              <a:ahLst/>
              <a:cxnLst>
                <a:cxn ang="0">
                  <a:pos x="T0" y="T1"/>
                </a:cxn>
                <a:cxn ang="0">
                  <a:pos x="T2" y="T3"/>
                </a:cxn>
                <a:cxn ang="0">
                  <a:pos x="T4" y="T5"/>
                </a:cxn>
                <a:cxn ang="0">
                  <a:pos x="T6" y="T7"/>
                </a:cxn>
                <a:cxn ang="0">
                  <a:pos x="T8" y="T9"/>
                </a:cxn>
              </a:cxnLst>
              <a:rect l="0" t="0" r="r" b="b"/>
              <a:pathLst>
                <a:path w="60" h="32">
                  <a:moveTo>
                    <a:pt x="60" y="8"/>
                  </a:moveTo>
                  <a:lnTo>
                    <a:pt x="4" y="32"/>
                  </a:lnTo>
                  <a:lnTo>
                    <a:pt x="0" y="24"/>
                  </a:lnTo>
                  <a:lnTo>
                    <a:pt x="56" y="0"/>
                  </a:lnTo>
                  <a:lnTo>
                    <a:pt x="60" y="8"/>
                  </a:lnTo>
                  <a:close/>
                </a:path>
              </a:pathLst>
            </a:custGeom>
            <a:solidFill>
              <a:srgbClr val="FB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51" name="Rectangle 118"/>
            <p:cNvSpPr>
              <a:spLocks noChangeArrowheads="1"/>
            </p:cNvSpPr>
            <p:nvPr/>
          </p:nvSpPr>
          <p:spPr bwMode="auto">
            <a:xfrm>
              <a:off x="9196251" y="4855005"/>
              <a:ext cx="22996" cy="132226"/>
            </a:xfrm>
            <a:prstGeom prst="rect">
              <a:avLst/>
            </a:prstGeom>
            <a:solidFill>
              <a:srgbClr val="FB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52" name="Rectangle 119"/>
            <p:cNvSpPr>
              <a:spLocks noChangeArrowheads="1"/>
            </p:cNvSpPr>
            <p:nvPr/>
          </p:nvSpPr>
          <p:spPr bwMode="auto">
            <a:xfrm>
              <a:off x="10282806" y="4751524"/>
              <a:ext cx="17247" cy="132226"/>
            </a:xfrm>
            <a:prstGeom prst="rect">
              <a:avLst/>
            </a:prstGeom>
            <a:solidFill>
              <a:srgbClr val="E71E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grpSp>
      <p:grpSp>
        <p:nvGrpSpPr>
          <p:cNvPr id="53" name="Group 52"/>
          <p:cNvGrpSpPr/>
          <p:nvPr/>
        </p:nvGrpSpPr>
        <p:grpSpPr>
          <a:xfrm>
            <a:off x="5975277" y="3422380"/>
            <a:ext cx="2528637" cy="2660905"/>
            <a:chOff x="7057645" y="4207216"/>
            <a:chExt cx="1962565" cy="2065222"/>
          </a:xfrm>
        </p:grpSpPr>
        <p:sp>
          <p:nvSpPr>
            <p:cNvPr id="54" name="Freeform 5"/>
            <p:cNvSpPr>
              <a:spLocks/>
            </p:cNvSpPr>
            <p:nvPr/>
          </p:nvSpPr>
          <p:spPr bwMode="auto">
            <a:xfrm>
              <a:off x="8110385" y="4269615"/>
              <a:ext cx="901773" cy="497183"/>
            </a:xfrm>
            <a:custGeom>
              <a:avLst/>
              <a:gdLst>
                <a:gd name="T0" fmla="*/ 0 w 448"/>
                <a:gd name="T1" fmla="*/ 221 h 247"/>
                <a:gd name="T2" fmla="*/ 268 w 448"/>
                <a:gd name="T3" fmla="*/ 95 h 247"/>
                <a:gd name="T4" fmla="*/ 289 w 448"/>
                <a:gd name="T5" fmla="*/ 0 h 247"/>
                <a:gd name="T6" fmla="*/ 315 w 448"/>
                <a:gd name="T7" fmla="*/ 0 h 247"/>
                <a:gd name="T8" fmla="*/ 306 w 448"/>
                <a:gd name="T9" fmla="*/ 50 h 247"/>
                <a:gd name="T10" fmla="*/ 417 w 448"/>
                <a:gd name="T11" fmla="*/ 9 h 247"/>
                <a:gd name="T12" fmla="*/ 426 w 448"/>
                <a:gd name="T13" fmla="*/ 19 h 247"/>
                <a:gd name="T14" fmla="*/ 381 w 448"/>
                <a:gd name="T15" fmla="*/ 45 h 247"/>
                <a:gd name="T16" fmla="*/ 445 w 448"/>
                <a:gd name="T17" fmla="*/ 45 h 247"/>
                <a:gd name="T18" fmla="*/ 448 w 448"/>
                <a:gd name="T19" fmla="*/ 57 h 247"/>
                <a:gd name="T20" fmla="*/ 393 w 448"/>
                <a:gd name="T21" fmla="*/ 76 h 247"/>
                <a:gd name="T22" fmla="*/ 445 w 448"/>
                <a:gd name="T23" fmla="*/ 97 h 247"/>
                <a:gd name="T24" fmla="*/ 445 w 448"/>
                <a:gd name="T25" fmla="*/ 107 h 247"/>
                <a:gd name="T26" fmla="*/ 381 w 448"/>
                <a:gd name="T27" fmla="*/ 112 h 247"/>
                <a:gd name="T28" fmla="*/ 426 w 448"/>
                <a:gd name="T29" fmla="*/ 138 h 247"/>
                <a:gd name="T30" fmla="*/ 424 w 448"/>
                <a:gd name="T31" fmla="*/ 147 h 247"/>
                <a:gd name="T32" fmla="*/ 287 w 448"/>
                <a:gd name="T33" fmla="*/ 135 h 247"/>
                <a:gd name="T34" fmla="*/ 7 w 448"/>
                <a:gd name="T35" fmla="*/ 247 h 247"/>
                <a:gd name="T36" fmla="*/ 0 w 448"/>
                <a:gd name="T37" fmla="*/ 2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8" h="247">
                  <a:moveTo>
                    <a:pt x="0" y="221"/>
                  </a:moveTo>
                  <a:lnTo>
                    <a:pt x="268" y="95"/>
                  </a:lnTo>
                  <a:lnTo>
                    <a:pt x="289" y="0"/>
                  </a:lnTo>
                  <a:lnTo>
                    <a:pt x="315" y="0"/>
                  </a:lnTo>
                  <a:lnTo>
                    <a:pt x="306" y="50"/>
                  </a:lnTo>
                  <a:lnTo>
                    <a:pt x="417" y="9"/>
                  </a:lnTo>
                  <a:lnTo>
                    <a:pt x="426" y="19"/>
                  </a:lnTo>
                  <a:lnTo>
                    <a:pt x="381" y="45"/>
                  </a:lnTo>
                  <a:lnTo>
                    <a:pt x="445" y="45"/>
                  </a:lnTo>
                  <a:lnTo>
                    <a:pt x="448" y="57"/>
                  </a:lnTo>
                  <a:lnTo>
                    <a:pt x="393" y="76"/>
                  </a:lnTo>
                  <a:lnTo>
                    <a:pt x="445" y="97"/>
                  </a:lnTo>
                  <a:lnTo>
                    <a:pt x="445" y="107"/>
                  </a:lnTo>
                  <a:lnTo>
                    <a:pt x="381" y="112"/>
                  </a:lnTo>
                  <a:lnTo>
                    <a:pt x="426" y="138"/>
                  </a:lnTo>
                  <a:lnTo>
                    <a:pt x="424" y="147"/>
                  </a:lnTo>
                  <a:lnTo>
                    <a:pt x="287" y="135"/>
                  </a:lnTo>
                  <a:lnTo>
                    <a:pt x="7" y="247"/>
                  </a:lnTo>
                  <a:lnTo>
                    <a:pt x="0" y="22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55" name="Freeform 6"/>
            <p:cNvSpPr>
              <a:spLocks/>
            </p:cNvSpPr>
            <p:nvPr/>
          </p:nvSpPr>
          <p:spPr bwMode="auto">
            <a:xfrm>
              <a:off x="8062076" y="5545786"/>
              <a:ext cx="905799" cy="726652"/>
            </a:xfrm>
            <a:custGeom>
              <a:avLst/>
              <a:gdLst>
                <a:gd name="T0" fmla="*/ 71 w 450"/>
                <a:gd name="T1" fmla="*/ 0 h 361"/>
                <a:gd name="T2" fmla="*/ 320 w 450"/>
                <a:gd name="T3" fmla="*/ 269 h 361"/>
                <a:gd name="T4" fmla="*/ 450 w 450"/>
                <a:gd name="T5" fmla="*/ 148 h 361"/>
                <a:gd name="T6" fmla="*/ 344 w 450"/>
                <a:gd name="T7" fmla="*/ 361 h 361"/>
                <a:gd name="T8" fmla="*/ 0 w 450"/>
                <a:gd name="T9" fmla="*/ 76 h 361"/>
                <a:gd name="T10" fmla="*/ 71 w 450"/>
                <a:gd name="T11" fmla="*/ 0 h 361"/>
              </a:gdLst>
              <a:ahLst/>
              <a:cxnLst>
                <a:cxn ang="0">
                  <a:pos x="T0" y="T1"/>
                </a:cxn>
                <a:cxn ang="0">
                  <a:pos x="T2" y="T3"/>
                </a:cxn>
                <a:cxn ang="0">
                  <a:pos x="T4" y="T5"/>
                </a:cxn>
                <a:cxn ang="0">
                  <a:pos x="T6" y="T7"/>
                </a:cxn>
                <a:cxn ang="0">
                  <a:pos x="T8" y="T9"/>
                </a:cxn>
                <a:cxn ang="0">
                  <a:pos x="T10" y="T11"/>
                </a:cxn>
              </a:cxnLst>
              <a:rect l="0" t="0" r="r" b="b"/>
              <a:pathLst>
                <a:path w="450" h="361">
                  <a:moveTo>
                    <a:pt x="71" y="0"/>
                  </a:moveTo>
                  <a:lnTo>
                    <a:pt x="320" y="269"/>
                  </a:lnTo>
                  <a:lnTo>
                    <a:pt x="450" y="148"/>
                  </a:lnTo>
                  <a:lnTo>
                    <a:pt x="344" y="361"/>
                  </a:lnTo>
                  <a:lnTo>
                    <a:pt x="0" y="76"/>
                  </a:lnTo>
                  <a:lnTo>
                    <a:pt x="71"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56" name="Freeform 7"/>
            <p:cNvSpPr>
              <a:spLocks/>
            </p:cNvSpPr>
            <p:nvPr/>
          </p:nvSpPr>
          <p:spPr bwMode="auto">
            <a:xfrm>
              <a:off x="7057645" y="5545786"/>
              <a:ext cx="1153384" cy="670292"/>
            </a:xfrm>
            <a:custGeom>
              <a:avLst/>
              <a:gdLst>
                <a:gd name="T0" fmla="*/ 435 w 573"/>
                <a:gd name="T1" fmla="*/ 43 h 333"/>
                <a:gd name="T2" fmla="*/ 364 w 573"/>
                <a:gd name="T3" fmla="*/ 205 h 333"/>
                <a:gd name="T4" fmla="*/ 92 w 573"/>
                <a:gd name="T5" fmla="*/ 138 h 333"/>
                <a:gd name="T6" fmla="*/ 0 w 573"/>
                <a:gd name="T7" fmla="*/ 333 h 333"/>
                <a:gd name="T8" fmla="*/ 172 w 573"/>
                <a:gd name="T9" fmla="*/ 209 h 333"/>
                <a:gd name="T10" fmla="*/ 364 w 573"/>
                <a:gd name="T11" fmla="*/ 321 h 333"/>
                <a:gd name="T12" fmla="*/ 573 w 573"/>
                <a:gd name="T13" fmla="*/ 0 h 333"/>
                <a:gd name="T14" fmla="*/ 435 w 573"/>
                <a:gd name="T15" fmla="*/ 4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33">
                  <a:moveTo>
                    <a:pt x="435" y="43"/>
                  </a:moveTo>
                  <a:lnTo>
                    <a:pt x="364" y="205"/>
                  </a:lnTo>
                  <a:lnTo>
                    <a:pt x="92" y="138"/>
                  </a:lnTo>
                  <a:lnTo>
                    <a:pt x="0" y="333"/>
                  </a:lnTo>
                  <a:lnTo>
                    <a:pt x="172" y="209"/>
                  </a:lnTo>
                  <a:lnTo>
                    <a:pt x="364" y="321"/>
                  </a:lnTo>
                  <a:lnTo>
                    <a:pt x="573" y="0"/>
                  </a:lnTo>
                  <a:lnTo>
                    <a:pt x="435" y="4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57" name="Freeform 8"/>
            <p:cNvSpPr>
              <a:spLocks/>
            </p:cNvSpPr>
            <p:nvPr/>
          </p:nvSpPr>
          <p:spPr bwMode="auto">
            <a:xfrm>
              <a:off x="7057645" y="5545786"/>
              <a:ext cx="1153384" cy="670292"/>
            </a:xfrm>
            <a:custGeom>
              <a:avLst/>
              <a:gdLst>
                <a:gd name="T0" fmla="*/ 435 w 573"/>
                <a:gd name="T1" fmla="*/ 43 h 333"/>
                <a:gd name="T2" fmla="*/ 364 w 573"/>
                <a:gd name="T3" fmla="*/ 205 h 333"/>
                <a:gd name="T4" fmla="*/ 92 w 573"/>
                <a:gd name="T5" fmla="*/ 138 h 333"/>
                <a:gd name="T6" fmla="*/ 0 w 573"/>
                <a:gd name="T7" fmla="*/ 333 h 333"/>
                <a:gd name="T8" fmla="*/ 172 w 573"/>
                <a:gd name="T9" fmla="*/ 209 h 333"/>
                <a:gd name="T10" fmla="*/ 364 w 573"/>
                <a:gd name="T11" fmla="*/ 321 h 333"/>
                <a:gd name="T12" fmla="*/ 573 w 573"/>
                <a:gd name="T13" fmla="*/ 0 h 333"/>
                <a:gd name="T14" fmla="*/ 435 w 573"/>
                <a:gd name="T15" fmla="*/ 4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33">
                  <a:moveTo>
                    <a:pt x="435" y="43"/>
                  </a:moveTo>
                  <a:lnTo>
                    <a:pt x="364" y="205"/>
                  </a:lnTo>
                  <a:lnTo>
                    <a:pt x="92" y="138"/>
                  </a:lnTo>
                  <a:lnTo>
                    <a:pt x="0" y="333"/>
                  </a:lnTo>
                  <a:lnTo>
                    <a:pt x="172" y="209"/>
                  </a:lnTo>
                  <a:lnTo>
                    <a:pt x="364" y="321"/>
                  </a:lnTo>
                  <a:lnTo>
                    <a:pt x="573" y="0"/>
                  </a:lnTo>
                  <a:lnTo>
                    <a:pt x="435"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58" name="Freeform 9"/>
            <p:cNvSpPr>
              <a:spLocks/>
            </p:cNvSpPr>
            <p:nvPr/>
          </p:nvSpPr>
          <p:spPr bwMode="auto">
            <a:xfrm>
              <a:off x="7260947" y="4307860"/>
              <a:ext cx="1054753" cy="1411034"/>
            </a:xfrm>
            <a:custGeom>
              <a:avLst/>
              <a:gdLst>
                <a:gd name="T0" fmla="*/ 0 w 524"/>
                <a:gd name="T1" fmla="*/ 145 h 701"/>
                <a:gd name="T2" fmla="*/ 268 w 524"/>
                <a:gd name="T3" fmla="*/ 701 h 701"/>
                <a:gd name="T4" fmla="*/ 524 w 524"/>
                <a:gd name="T5" fmla="*/ 613 h 701"/>
                <a:gd name="T6" fmla="*/ 420 w 524"/>
                <a:gd name="T7" fmla="*/ 0 h 701"/>
                <a:gd name="T8" fmla="*/ 0 w 524"/>
                <a:gd name="T9" fmla="*/ 145 h 701"/>
              </a:gdLst>
              <a:ahLst/>
              <a:cxnLst>
                <a:cxn ang="0">
                  <a:pos x="T0" y="T1"/>
                </a:cxn>
                <a:cxn ang="0">
                  <a:pos x="T2" y="T3"/>
                </a:cxn>
                <a:cxn ang="0">
                  <a:pos x="T4" y="T5"/>
                </a:cxn>
                <a:cxn ang="0">
                  <a:pos x="T6" y="T7"/>
                </a:cxn>
                <a:cxn ang="0">
                  <a:pos x="T8" y="T9"/>
                </a:cxn>
              </a:cxnLst>
              <a:rect l="0" t="0" r="r" b="b"/>
              <a:pathLst>
                <a:path w="524" h="701">
                  <a:moveTo>
                    <a:pt x="0" y="145"/>
                  </a:moveTo>
                  <a:lnTo>
                    <a:pt x="268" y="701"/>
                  </a:lnTo>
                  <a:lnTo>
                    <a:pt x="524" y="613"/>
                  </a:lnTo>
                  <a:lnTo>
                    <a:pt x="420" y="0"/>
                  </a:lnTo>
                  <a:lnTo>
                    <a:pt x="0" y="145"/>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59" name="Freeform 10"/>
            <p:cNvSpPr>
              <a:spLocks/>
            </p:cNvSpPr>
            <p:nvPr/>
          </p:nvSpPr>
          <p:spPr bwMode="auto">
            <a:xfrm>
              <a:off x="7260947" y="4307860"/>
              <a:ext cx="1054753" cy="1411034"/>
            </a:xfrm>
            <a:custGeom>
              <a:avLst/>
              <a:gdLst>
                <a:gd name="T0" fmla="*/ 0 w 524"/>
                <a:gd name="T1" fmla="*/ 145 h 701"/>
                <a:gd name="T2" fmla="*/ 268 w 524"/>
                <a:gd name="T3" fmla="*/ 701 h 701"/>
                <a:gd name="T4" fmla="*/ 524 w 524"/>
                <a:gd name="T5" fmla="*/ 613 h 701"/>
                <a:gd name="T6" fmla="*/ 420 w 524"/>
                <a:gd name="T7" fmla="*/ 0 h 701"/>
                <a:gd name="T8" fmla="*/ 0 w 524"/>
                <a:gd name="T9" fmla="*/ 145 h 701"/>
              </a:gdLst>
              <a:ahLst/>
              <a:cxnLst>
                <a:cxn ang="0">
                  <a:pos x="T0" y="T1"/>
                </a:cxn>
                <a:cxn ang="0">
                  <a:pos x="T2" y="T3"/>
                </a:cxn>
                <a:cxn ang="0">
                  <a:pos x="T4" y="T5"/>
                </a:cxn>
                <a:cxn ang="0">
                  <a:pos x="T6" y="T7"/>
                </a:cxn>
                <a:cxn ang="0">
                  <a:pos x="T8" y="T9"/>
                </a:cxn>
              </a:cxnLst>
              <a:rect l="0" t="0" r="r" b="b"/>
              <a:pathLst>
                <a:path w="524" h="701">
                  <a:moveTo>
                    <a:pt x="0" y="145"/>
                  </a:moveTo>
                  <a:lnTo>
                    <a:pt x="268" y="701"/>
                  </a:lnTo>
                  <a:lnTo>
                    <a:pt x="524" y="613"/>
                  </a:lnTo>
                  <a:lnTo>
                    <a:pt x="420" y="0"/>
                  </a:lnTo>
                  <a:lnTo>
                    <a:pt x="0" y="1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0" name="Freeform 11"/>
            <p:cNvSpPr>
              <a:spLocks/>
            </p:cNvSpPr>
            <p:nvPr/>
          </p:nvSpPr>
          <p:spPr bwMode="auto">
            <a:xfrm>
              <a:off x="7152251" y="4217280"/>
              <a:ext cx="1058778" cy="448874"/>
            </a:xfrm>
            <a:custGeom>
              <a:avLst/>
              <a:gdLst>
                <a:gd name="T0" fmla="*/ 0 w 526"/>
                <a:gd name="T1" fmla="*/ 173 h 223"/>
                <a:gd name="T2" fmla="*/ 17 w 526"/>
                <a:gd name="T3" fmla="*/ 223 h 223"/>
                <a:gd name="T4" fmla="*/ 526 w 526"/>
                <a:gd name="T5" fmla="*/ 57 h 223"/>
                <a:gd name="T6" fmla="*/ 507 w 526"/>
                <a:gd name="T7" fmla="*/ 0 h 223"/>
                <a:gd name="T8" fmla="*/ 0 w 526"/>
                <a:gd name="T9" fmla="*/ 173 h 223"/>
              </a:gdLst>
              <a:ahLst/>
              <a:cxnLst>
                <a:cxn ang="0">
                  <a:pos x="T0" y="T1"/>
                </a:cxn>
                <a:cxn ang="0">
                  <a:pos x="T2" y="T3"/>
                </a:cxn>
                <a:cxn ang="0">
                  <a:pos x="T4" y="T5"/>
                </a:cxn>
                <a:cxn ang="0">
                  <a:pos x="T6" y="T7"/>
                </a:cxn>
                <a:cxn ang="0">
                  <a:pos x="T8" y="T9"/>
                </a:cxn>
              </a:cxnLst>
              <a:rect l="0" t="0" r="r" b="b"/>
              <a:pathLst>
                <a:path w="526" h="223">
                  <a:moveTo>
                    <a:pt x="0" y="173"/>
                  </a:moveTo>
                  <a:lnTo>
                    <a:pt x="17" y="223"/>
                  </a:lnTo>
                  <a:lnTo>
                    <a:pt x="526" y="57"/>
                  </a:lnTo>
                  <a:lnTo>
                    <a:pt x="507" y="0"/>
                  </a:lnTo>
                  <a:lnTo>
                    <a:pt x="0" y="17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1" name="Freeform 12"/>
            <p:cNvSpPr>
              <a:spLocks/>
            </p:cNvSpPr>
            <p:nvPr/>
          </p:nvSpPr>
          <p:spPr bwMode="auto">
            <a:xfrm>
              <a:off x="7152251" y="4217280"/>
              <a:ext cx="1058778" cy="448874"/>
            </a:xfrm>
            <a:custGeom>
              <a:avLst/>
              <a:gdLst>
                <a:gd name="T0" fmla="*/ 0 w 526"/>
                <a:gd name="T1" fmla="*/ 173 h 223"/>
                <a:gd name="T2" fmla="*/ 17 w 526"/>
                <a:gd name="T3" fmla="*/ 223 h 223"/>
                <a:gd name="T4" fmla="*/ 526 w 526"/>
                <a:gd name="T5" fmla="*/ 57 h 223"/>
                <a:gd name="T6" fmla="*/ 507 w 526"/>
                <a:gd name="T7" fmla="*/ 0 h 223"/>
                <a:gd name="T8" fmla="*/ 0 w 526"/>
                <a:gd name="T9" fmla="*/ 173 h 223"/>
              </a:gdLst>
              <a:ahLst/>
              <a:cxnLst>
                <a:cxn ang="0">
                  <a:pos x="T0" y="T1"/>
                </a:cxn>
                <a:cxn ang="0">
                  <a:pos x="T2" y="T3"/>
                </a:cxn>
                <a:cxn ang="0">
                  <a:pos x="T4" y="T5"/>
                </a:cxn>
                <a:cxn ang="0">
                  <a:pos x="T6" y="T7"/>
                </a:cxn>
                <a:cxn ang="0">
                  <a:pos x="T8" y="T9"/>
                </a:cxn>
              </a:cxnLst>
              <a:rect l="0" t="0" r="r" b="b"/>
              <a:pathLst>
                <a:path w="526" h="223">
                  <a:moveTo>
                    <a:pt x="0" y="173"/>
                  </a:moveTo>
                  <a:lnTo>
                    <a:pt x="17" y="223"/>
                  </a:lnTo>
                  <a:lnTo>
                    <a:pt x="526" y="57"/>
                  </a:lnTo>
                  <a:lnTo>
                    <a:pt x="507" y="0"/>
                  </a:lnTo>
                  <a:lnTo>
                    <a:pt x="0"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2" name="Freeform 13"/>
            <p:cNvSpPr>
              <a:spLocks/>
            </p:cNvSpPr>
            <p:nvPr/>
          </p:nvSpPr>
          <p:spPr bwMode="auto">
            <a:xfrm>
              <a:off x="7281075" y="4537329"/>
              <a:ext cx="400564" cy="362320"/>
            </a:xfrm>
            <a:custGeom>
              <a:avLst/>
              <a:gdLst>
                <a:gd name="T0" fmla="*/ 151 w 199"/>
                <a:gd name="T1" fmla="*/ 0 h 180"/>
                <a:gd name="T2" fmla="*/ 114 w 199"/>
                <a:gd name="T3" fmla="*/ 12 h 180"/>
                <a:gd name="T4" fmla="*/ 0 w 199"/>
                <a:gd name="T5" fmla="*/ 50 h 180"/>
                <a:gd name="T6" fmla="*/ 64 w 199"/>
                <a:gd name="T7" fmla="*/ 180 h 180"/>
                <a:gd name="T8" fmla="*/ 199 w 199"/>
                <a:gd name="T9" fmla="*/ 133 h 180"/>
                <a:gd name="T10" fmla="*/ 151 w 199"/>
                <a:gd name="T11" fmla="*/ 0 h 180"/>
              </a:gdLst>
              <a:ahLst/>
              <a:cxnLst>
                <a:cxn ang="0">
                  <a:pos x="T0" y="T1"/>
                </a:cxn>
                <a:cxn ang="0">
                  <a:pos x="T2" y="T3"/>
                </a:cxn>
                <a:cxn ang="0">
                  <a:pos x="T4" y="T5"/>
                </a:cxn>
                <a:cxn ang="0">
                  <a:pos x="T6" y="T7"/>
                </a:cxn>
                <a:cxn ang="0">
                  <a:pos x="T8" y="T9"/>
                </a:cxn>
                <a:cxn ang="0">
                  <a:pos x="T10" y="T11"/>
                </a:cxn>
              </a:cxnLst>
              <a:rect l="0" t="0" r="r" b="b"/>
              <a:pathLst>
                <a:path w="199" h="180">
                  <a:moveTo>
                    <a:pt x="151" y="0"/>
                  </a:moveTo>
                  <a:lnTo>
                    <a:pt x="114" y="12"/>
                  </a:lnTo>
                  <a:lnTo>
                    <a:pt x="0" y="50"/>
                  </a:lnTo>
                  <a:lnTo>
                    <a:pt x="64" y="180"/>
                  </a:lnTo>
                  <a:lnTo>
                    <a:pt x="199" y="133"/>
                  </a:lnTo>
                  <a:lnTo>
                    <a:pt x="151" y="0"/>
                  </a:lnTo>
                  <a:close/>
                </a:path>
              </a:pathLst>
            </a:custGeom>
            <a:solidFill>
              <a:srgbClr val="C3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3" name="Freeform 14"/>
            <p:cNvSpPr>
              <a:spLocks/>
            </p:cNvSpPr>
            <p:nvPr/>
          </p:nvSpPr>
          <p:spPr bwMode="auto">
            <a:xfrm>
              <a:off x="7281075" y="4537329"/>
              <a:ext cx="400564" cy="362320"/>
            </a:xfrm>
            <a:custGeom>
              <a:avLst/>
              <a:gdLst>
                <a:gd name="T0" fmla="*/ 151 w 199"/>
                <a:gd name="T1" fmla="*/ 0 h 180"/>
                <a:gd name="T2" fmla="*/ 114 w 199"/>
                <a:gd name="T3" fmla="*/ 12 h 180"/>
                <a:gd name="T4" fmla="*/ 0 w 199"/>
                <a:gd name="T5" fmla="*/ 50 h 180"/>
                <a:gd name="T6" fmla="*/ 64 w 199"/>
                <a:gd name="T7" fmla="*/ 180 h 180"/>
                <a:gd name="T8" fmla="*/ 199 w 199"/>
                <a:gd name="T9" fmla="*/ 133 h 180"/>
                <a:gd name="T10" fmla="*/ 151 w 199"/>
                <a:gd name="T11" fmla="*/ 0 h 180"/>
              </a:gdLst>
              <a:ahLst/>
              <a:cxnLst>
                <a:cxn ang="0">
                  <a:pos x="T0" y="T1"/>
                </a:cxn>
                <a:cxn ang="0">
                  <a:pos x="T2" y="T3"/>
                </a:cxn>
                <a:cxn ang="0">
                  <a:pos x="T4" y="T5"/>
                </a:cxn>
                <a:cxn ang="0">
                  <a:pos x="T6" y="T7"/>
                </a:cxn>
                <a:cxn ang="0">
                  <a:pos x="T8" y="T9"/>
                </a:cxn>
                <a:cxn ang="0">
                  <a:pos x="T10" y="T11"/>
                </a:cxn>
              </a:cxnLst>
              <a:rect l="0" t="0" r="r" b="b"/>
              <a:pathLst>
                <a:path w="199" h="180">
                  <a:moveTo>
                    <a:pt x="151" y="0"/>
                  </a:moveTo>
                  <a:lnTo>
                    <a:pt x="114" y="12"/>
                  </a:lnTo>
                  <a:lnTo>
                    <a:pt x="0" y="50"/>
                  </a:lnTo>
                  <a:lnTo>
                    <a:pt x="64" y="180"/>
                  </a:lnTo>
                  <a:lnTo>
                    <a:pt x="199" y="133"/>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4" name="Freeform 15"/>
            <p:cNvSpPr>
              <a:spLocks/>
            </p:cNvSpPr>
            <p:nvPr/>
          </p:nvSpPr>
          <p:spPr bwMode="auto">
            <a:xfrm>
              <a:off x="7510545" y="4537329"/>
              <a:ext cx="74477" cy="24155"/>
            </a:xfrm>
            <a:custGeom>
              <a:avLst/>
              <a:gdLst>
                <a:gd name="T0" fmla="*/ 37 w 37"/>
                <a:gd name="T1" fmla="*/ 0 h 12"/>
                <a:gd name="T2" fmla="*/ 0 w 37"/>
                <a:gd name="T3" fmla="*/ 12 h 12"/>
                <a:gd name="T4" fmla="*/ 37 w 37"/>
                <a:gd name="T5" fmla="*/ 0 h 12"/>
                <a:gd name="T6" fmla="*/ 37 w 37"/>
                <a:gd name="T7" fmla="*/ 0 h 12"/>
              </a:gdLst>
              <a:ahLst/>
              <a:cxnLst>
                <a:cxn ang="0">
                  <a:pos x="T0" y="T1"/>
                </a:cxn>
                <a:cxn ang="0">
                  <a:pos x="T2" y="T3"/>
                </a:cxn>
                <a:cxn ang="0">
                  <a:pos x="T4" y="T5"/>
                </a:cxn>
                <a:cxn ang="0">
                  <a:pos x="T6" y="T7"/>
                </a:cxn>
              </a:cxnLst>
              <a:rect l="0" t="0" r="r" b="b"/>
              <a:pathLst>
                <a:path w="37" h="12">
                  <a:moveTo>
                    <a:pt x="37" y="0"/>
                  </a:moveTo>
                  <a:lnTo>
                    <a:pt x="0" y="12"/>
                  </a:lnTo>
                  <a:lnTo>
                    <a:pt x="37" y="0"/>
                  </a:lnTo>
                  <a:lnTo>
                    <a:pt x="37" y="0"/>
                  </a:lnTo>
                  <a:close/>
                </a:path>
              </a:pathLst>
            </a:custGeom>
            <a:solidFill>
              <a:srgbClr val="90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5" name="Freeform 16"/>
            <p:cNvSpPr>
              <a:spLocks/>
            </p:cNvSpPr>
            <p:nvPr/>
          </p:nvSpPr>
          <p:spPr bwMode="auto">
            <a:xfrm>
              <a:off x="7510545" y="4537329"/>
              <a:ext cx="74477" cy="24155"/>
            </a:xfrm>
            <a:custGeom>
              <a:avLst/>
              <a:gdLst>
                <a:gd name="T0" fmla="*/ 37 w 37"/>
                <a:gd name="T1" fmla="*/ 0 h 12"/>
                <a:gd name="T2" fmla="*/ 0 w 37"/>
                <a:gd name="T3" fmla="*/ 12 h 12"/>
                <a:gd name="T4" fmla="*/ 37 w 37"/>
                <a:gd name="T5" fmla="*/ 0 h 12"/>
                <a:gd name="T6" fmla="*/ 37 w 37"/>
                <a:gd name="T7" fmla="*/ 0 h 12"/>
              </a:gdLst>
              <a:ahLst/>
              <a:cxnLst>
                <a:cxn ang="0">
                  <a:pos x="T0" y="T1"/>
                </a:cxn>
                <a:cxn ang="0">
                  <a:pos x="T2" y="T3"/>
                </a:cxn>
                <a:cxn ang="0">
                  <a:pos x="T4" y="T5"/>
                </a:cxn>
                <a:cxn ang="0">
                  <a:pos x="T6" y="T7"/>
                </a:cxn>
              </a:cxnLst>
              <a:rect l="0" t="0" r="r" b="b"/>
              <a:pathLst>
                <a:path w="37" h="12">
                  <a:moveTo>
                    <a:pt x="37" y="0"/>
                  </a:moveTo>
                  <a:lnTo>
                    <a:pt x="0" y="12"/>
                  </a:lnTo>
                  <a:lnTo>
                    <a:pt x="37" y="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6" name="Freeform 17"/>
            <p:cNvSpPr>
              <a:spLocks/>
            </p:cNvSpPr>
            <p:nvPr/>
          </p:nvSpPr>
          <p:spPr bwMode="auto">
            <a:xfrm>
              <a:off x="7800400" y="5680649"/>
              <a:ext cx="114735" cy="38245"/>
            </a:xfrm>
            <a:custGeom>
              <a:avLst/>
              <a:gdLst>
                <a:gd name="T0" fmla="*/ 57 w 57"/>
                <a:gd name="T1" fmla="*/ 0 h 19"/>
                <a:gd name="T2" fmla="*/ 0 w 57"/>
                <a:gd name="T3" fmla="*/ 19 h 19"/>
                <a:gd name="T4" fmla="*/ 0 w 57"/>
                <a:gd name="T5" fmla="*/ 19 h 19"/>
                <a:gd name="T6" fmla="*/ 57 w 57"/>
                <a:gd name="T7" fmla="*/ 0 h 19"/>
                <a:gd name="T8" fmla="*/ 57 w 57"/>
                <a:gd name="T9" fmla="*/ 0 h 19"/>
              </a:gdLst>
              <a:ahLst/>
              <a:cxnLst>
                <a:cxn ang="0">
                  <a:pos x="T0" y="T1"/>
                </a:cxn>
                <a:cxn ang="0">
                  <a:pos x="T2" y="T3"/>
                </a:cxn>
                <a:cxn ang="0">
                  <a:pos x="T4" y="T5"/>
                </a:cxn>
                <a:cxn ang="0">
                  <a:pos x="T6" y="T7"/>
                </a:cxn>
                <a:cxn ang="0">
                  <a:pos x="T8" y="T9"/>
                </a:cxn>
              </a:cxnLst>
              <a:rect l="0" t="0" r="r" b="b"/>
              <a:pathLst>
                <a:path w="57" h="19">
                  <a:moveTo>
                    <a:pt x="57" y="0"/>
                  </a:moveTo>
                  <a:lnTo>
                    <a:pt x="0" y="19"/>
                  </a:lnTo>
                  <a:lnTo>
                    <a:pt x="0" y="19"/>
                  </a:lnTo>
                  <a:lnTo>
                    <a:pt x="57" y="0"/>
                  </a:lnTo>
                  <a:lnTo>
                    <a:pt x="57" y="0"/>
                  </a:lnTo>
                  <a:close/>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7" name="Freeform 18"/>
            <p:cNvSpPr>
              <a:spLocks/>
            </p:cNvSpPr>
            <p:nvPr/>
          </p:nvSpPr>
          <p:spPr bwMode="auto">
            <a:xfrm>
              <a:off x="7800400" y="5680649"/>
              <a:ext cx="114735" cy="38245"/>
            </a:xfrm>
            <a:custGeom>
              <a:avLst/>
              <a:gdLst>
                <a:gd name="T0" fmla="*/ 57 w 57"/>
                <a:gd name="T1" fmla="*/ 0 h 19"/>
                <a:gd name="T2" fmla="*/ 0 w 57"/>
                <a:gd name="T3" fmla="*/ 19 h 19"/>
                <a:gd name="T4" fmla="*/ 0 w 57"/>
                <a:gd name="T5" fmla="*/ 19 h 19"/>
                <a:gd name="T6" fmla="*/ 57 w 57"/>
                <a:gd name="T7" fmla="*/ 0 h 19"/>
                <a:gd name="T8" fmla="*/ 57 w 57"/>
                <a:gd name="T9" fmla="*/ 0 h 19"/>
              </a:gdLst>
              <a:ahLst/>
              <a:cxnLst>
                <a:cxn ang="0">
                  <a:pos x="T0" y="T1"/>
                </a:cxn>
                <a:cxn ang="0">
                  <a:pos x="T2" y="T3"/>
                </a:cxn>
                <a:cxn ang="0">
                  <a:pos x="T4" y="T5"/>
                </a:cxn>
                <a:cxn ang="0">
                  <a:pos x="T6" y="T7"/>
                </a:cxn>
                <a:cxn ang="0">
                  <a:pos x="T8" y="T9"/>
                </a:cxn>
              </a:cxnLst>
              <a:rect l="0" t="0" r="r" b="b"/>
              <a:pathLst>
                <a:path w="57" h="19">
                  <a:moveTo>
                    <a:pt x="57" y="0"/>
                  </a:moveTo>
                  <a:lnTo>
                    <a:pt x="0" y="19"/>
                  </a:lnTo>
                  <a:lnTo>
                    <a:pt x="0" y="19"/>
                  </a:lnTo>
                  <a:lnTo>
                    <a:pt x="57" y="0"/>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8" name="Freeform 19"/>
            <p:cNvSpPr>
              <a:spLocks/>
            </p:cNvSpPr>
            <p:nvPr/>
          </p:nvSpPr>
          <p:spPr bwMode="auto">
            <a:xfrm>
              <a:off x="7915135" y="5670585"/>
              <a:ext cx="32206" cy="10064"/>
            </a:xfrm>
            <a:custGeom>
              <a:avLst/>
              <a:gdLst>
                <a:gd name="T0" fmla="*/ 16 w 16"/>
                <a:gd name="T1" fmla="*/ 0 h 5"/>
                <a:gd name="T2" fmla="*/ 0 w 16"/>
                <a:gd name="T3" fmla="*/ 5 h 5"/>
                <a:gd name="T4" fmla="*/ 0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lnTo>
                    <a:pt x="0" y="5"/>
                  </a:lnTo>
                  <a:lnTo>
                    <a:pt x="0" y="5"/>
                  </a:lnTo>
                  <a:lnTo>
                    <a:pt x="16" y="0"/>
                  </a:lnTo>
                  <a:close/>
                </a:path>
              </a:pathLst>
            </a:custGeom>
            <a:solidFill>
              <a:srgbClr val="5F2B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69" name="Freeform 20"/>
            <p:cNvSpPr>
              <a:spLocks/>
            </p:cNvSpPr>
            <p:nvPr/>
          </p:nvSpPr>
          <p:spPr bwMode="auto">
            <a:xfrm>
              <a:off x="7915135" y="5670585"/>
              <a:ext cx="32206" cy="10064"/>
            </a:xfrm>
            <a:custGeom>
              <a:avLst/>
              <a:gdLst>
                <a:gd name="T0" fmla="*/ 16 w 16"/>
                <a:gd name="T1" fmla="*/ 0 h 5"/>
                <a:gd name="T2" fmla="*/ 0 w 16"/>
                <a:gd name="T3" fmla="*/ 5 h 5"/>
                <a:gd name="T4" fmla="*/ 0 w 16"/>
                <a:gd name="T5" fmla="*/ 5 h 5"/>
                <a:gd name="T6" fmla="*/ 16 w 16"/>
                <a:gd name="T7" fmla="*/ 0 h 5"/>
              </a:gdLst>
              <a:ahLst/>
              <a:cxnLst>
                <a:cxn ang="0">
                  <a:pos x="T0" y="T1"/>
                </a:cxn>
                <a:cxn ang="0">
                  <a:pos x="T2" y="T3"/>
                </a:cxn>
                <a:cxn ang="0">
                  <a:pos x="T4" y="T5"/>
                </a:cxn>
                <a:cxn ang="0">
                  <a:pos x="T6" y="T7"/>
                </a:cxn>
              </a:cxnLst>
              <a:rect l="0" t="0" r="r" b="b"/>
              <a:pathLst>
                <a:path w="16" h="5">
                  <a:moveTo>
                    <a:pt x="16" y="0"/>
                  </a:moveTo>
                  <a:lnTo>
                    <a:pt x="0" y="5"/>
                  </a:lnTo>
                  <a:lnTo>
                    <a:pt x="0" y="5"/>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0" name="Freeform 21"/>
            <p:cNvSpPr>
              <a:spLocks/>
            </p:cNvSpPr>
            <p:nvPr/>
          </p:nvSpPr>
          <p:spPr bwMode="auto">
            <a:xfrm>
              <a:off x="7653460" y="5344497"/>
              <a:ext cx="328101" cy="374397"/>
            </a:xfrm>
            <a:custGeom>
              <a:avLst/>
              <a:gdLst>
                <a:gd name="T0" fmla="*/ 109 w 163"/>
                <a:gd name="T1" fmla="*/ 0 h 186"/>
                <a:gd name="T2" fmla="*/ 0 w 163"/>
                <a:gd name="T3" fmla="*/ 34 h 186"/>
                <a:gd name="T4" fmla="*/ 73 w 163"/>
                <a:gd name="T5" fmla="*/ 186 h 186"/>
                <a:gd name="T6" fmla="*/ 130 w 163"/>
                <a:gd name="T7" fmla="*/ 167 h 186"/>
                <a:gd name="T8" fmla="*/ 146 w 163"/>
                <a:gd name="T9" fmla="*/ 162 h 186"/>
                <a:gd name="T10" fmla="*/ 163 w 163"/>
                <a:gd name="T11" fmla="*/ 157 h 186"/>
                <a:gd name="T12" fmla="*/ 109 w 163"/>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63" h="186">
                  <a:moveTo>
                    <a:pt x="109" y="0"/>
                  </a:moveTo>
                  <a:lnTo>
                    <a:pt x="0" y="34"/>
                  </a:lnTo>
                  <a:lnTo>
                    <a:pt x="73" y="186"/>
                  </a:lnTo>
                  <a:lnTo>
                    <a:pt x="130" y="167"/>
                  </a:lnTo>
                  <a:lnTo>
                    <a:pt x="146" y="162"/>
                  </a:lnTo>
                  <a:lnTo>
                    <a:pt x="163" y="157"/>
                  </a:lnTo>
                  <a:lnTo>
                    <a:pt x="109" y="0"/>
                  </a:lnTo>
                  <a:close/>
                </a:path>
              </a:pathLst>
            </a:custGeom>
            <a:solidFill>
              <a:srgbClr val="C3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1" name="Freeform 22"/>
            <p:cNvSpPr>
              <a:spLocks/>
            </p:cNvSpPr>
            <p:nvPr/>
          </p:nvSpPr>
          <p:spPr bwMode="auto">
            <a:xfrm>
              <a:off x="7653460" y="5344497"/>
              <a:ext cx="328101" cy="374397"/>
            </a:xfrm>
            <a:custGeom>
              <a:avLst/>
              <a:gdLst>
                <a:gd name="T0" fmla="*/ 109 w 163"/>
                <a:gd name="T1" fmla="*/ 0 h 186"/>
                <a:gd name="T2" fmla="*/ 0 w 163"/>
                <a:gd name="T3" fmla="*/ 34 h 186"/>
                <a:gd name="T4" fmla="*/ 73 w 163"/>
                <a:gd name="T5" fmla="*/ 186 h 186"/>
                <a:gd name="T6" fmla="*/ 130 w 163"/>
                <a:gd name="T7" fmla="*/ 167 h 186"/>
                <a:gd name="T8" fmla="*/ 146 w 163"/>
                <a:gd name="T9" fmla="*/ 162 h 186"/>
                <a:gd name="T10" fmla="*/ 163 w 163"/>
                <a:gd name="T11" fmla="*/ 157 h 186"/>
                <a:gd name="T12" fmla="*/ 109 w 163"/>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63" h="186">
                  <a:moveTo>
                    <a:pt x="109" y="0"/>
                  </a:moveTo>
                  <a:lnTo>
                    <a:pt x="0" y="34"/>
                  </a:lnTo>
                  <a:lnTo>
                    <a:pt x="73" y="186"/>
                  </a:lnTo>
                  <a:lnTo>
                    <a:pt x="130" y="167"/>
                  </a:lnTo>
                  <a:lnTo>
                    <a:pt x="146" y="162"/>
                  </a:lnTo>
                  <a:lnTo>
                    <a:pt x="163" y="157"/>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2" name="Freeform 23"/>
            <p:cNvSpPr>
              <a:spLocks/>
            </p:cNvSpPr>
            <p:nvPr/>
          </p:nvSpPr>
          <p:spPr bwMode="auto">
            <a:xfrm>
              <a:off x="7367630" y="4627909"/>
              <a:ext cx="913851" cy="789052"/>
            </a:xfrm>
            <a:custGeom>
              <a:avLst/>
              <a:gdLst>
                <a:gd name="T0" fmla="*/ 0 w 454"/>
                <a:gd name="T1" fmla="*/ 143 h 392"/>
                <a:gd name="T2" fmla="*/ 409 w 454"/>
                <a:gd name="T3" fmla="*/ 0 h 392"/>
                <a:gd name="T4" fmla="*/ 454 w 454"/>
                <a:gd name="T5" fmla="*/ 297 h 392"/>
                <a:gd name="T6" fmla="*/ 130 w 454"/>
                <a:gd name="T7" fmla="*/ 392 h 392"/>
                <a:gd name="T8" fmla="*/ 0 w 454"/>
                <a:gd name="T9" fmla="*/ 143 h 392"/>
              </a:gdLst>
              <a:ahLst/>
              <a:cxnLst>
                <a:cxn ang="0">
                  <a:pos x="T0" y="T1"/>
                </a:cxn>
                <a:cxn ang="0">
                  <a:pos x="T2" y="T3"/>
                </a:cxn>
                <a:cxn ang="0">
                  <a:pos x="T4" y="T5"/>
                </a:cxn>
                <a:cxn ang="0">
                  <a:pos x="T6" y="T7"/>
                </a:cxn>
                <a:cxn ang="0">
                  <a:pos x="T8" y="T9"/>
                </a:cxn>
              </a:cxnLst>
              <a:rect l="0" t="0" r="r" b="b"/>
              <a:pathLst>
                <a:path w="454" h="392">
                  <a:moveTo>
                    <a:pt x="0" y="143"/>
                  </a:moveTo>
                  <a:lnTo>
                    <a:pt x="409" y="0"/>
                  </a:lnTo>
                  <a:lnTo>
                    <a:pt x="454" y="297"/>
                  </a:lnTo>
                  <a:lnTo>
                    <a:pt x="130" y="392"/>
                  </a:lnTo>
                  <a:lnTo>
                    <a:pt x="0" y="143"/>
                  </a:lnTo>
                  <a:close/>
                </a:path>
              </a:pathLst>
            </a:custGeom>
            <a:solidFill>
              <a:srgbClr val="1E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3" name="Freeform 24"/>
            <p:cNvSpPr>
              <a:spLocks/>
            </p:cNvSpPr>
            <p:nvPr/>
          </p:nvSpPr>
          <p:spPr bwMode="auto">
            <a:xfrm>
              <a:off x="7367630" y="4627909"/>
              <a:ext cx="913851" cy="789052"/>
            </a:xfrm>
            <a:custGeom>
              <a:avLst/>
              <a:gdLst>
                <a:gd name="T0" fmla="*/ 0 w 454"/>
                <a:gd name="T1" fmla="*/ 143 h 392"/>
                <a:gd name="T2" fmla="*/ 409 w 454"/>
                <a:gd name="T3" fmla="*/ 0 h 392"/>
                <a:gd name="T4" fmla="*/ 454 w 454"/>
                <a:gd name="T5" fmla="*/ 297 h 392"/>
                <a:gd name="T6" fmla="*/ 130 w 454"/>
                <a:gd name="T7" fmla="*/ 392 h 392"/>
                <a:gd name="T8" fmla="*/ 0 w 454"/>
                <a:gd name="T9" fmla="*/ 143 h 392"/>
              </a:gdLst>
              <a:ahLst/>
              <a:cxnLst>
                <a:cxn ang="0">
                  <a:pos x="T0" y="T1"/>
                </a:cxn>
                <a:cxn ang="0">
                  <a:pos x="T2" y="T3"/>
                </a:cxn>
                <a:cxn ang="0">
                  <a:pos x="T4" y="T5"/>
                </a:cxn>
                <a:cxn ang="0">
                  <a:pos x="T6" y="T7"/>
                </a:cxn>
                <a:cxn ang="0">
                  <a:pos x="T8" y="T9"/>
                </a:cxn>
              </a:cxnLst>
              <a:rect l="0" t="0" r="r" b="b"/>
              <a:pathLst>
                <a:path w="454" h="392">
                  <a:moveTo>
                    <a:pt x="0" y="143"/>
                  </a:moveTo>
                  <a:lnTo>
                    <a:pt x="409" y="0"/>
                  </a:lnTo>
                  <a:lnTo>
                    <a:pt x="454" y="297"/>
                  </a:lnTo>
                  <a:lnTo>
                    <a:pt x="130" y="392"/>
                  </a:lnTo>
                  <a:lnTo>
                    <a:pt x="0" y="1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4" name="Freeform 25"/>
            <p:cNvSpPr>
              <a:spLocks/>
            </p:cNvSpPr>
            <p:nvPr/>
          </p:nvSpPr>
          <p:spPr bwMode="auto">
            <a:xfrm>
              <a:off x="7862800" y="4996268"/>
              <a:ext cx="1157410" cy="354268"/>
            </a:xfrm>
            <a:custGeom>
              <a:avLst/>
              <a:gdLst>
                <a:gd name="T0" fmla="*/ 0 w 575"/>
                <a:gd name="T1" fmla="*/ 0 h 176"/>
                <a:gd name="T2" fmla="*/ 410 w 575"/>
                <a:gd name="T3" fmla="*/ 52 h 176"/>
                <a:gd name="T4" fmla="*/ 511 w 575"/>
                <a:gd name="T5" fmla="*/ 0 h 176"/>
                <a:gd name="T6" fmla="*/ 530 w 575"/>
                <a:gd name="T7" fmla="*/ 14 h 176"/>
                <a:gd name="T8" fmla="*/ 492 w 575"/>
                <a:gd name="T9" fmla="*/ 43 h 176"/>
                <a:gd name="T10" fmla="*/ 575 w 575"/>
                <a:gd name="T11" fmla="*/ 74 h 176"/>
                <a:gd name="T12" fmla="*/ 575 w 575"/>
                <a:gd name="T13" fmla="*/ 83 h 176"/>
                <a:gd name="T14" fmla="*/ 516 w 575"/>
                <a:gd name="T15" fmla="*/ 81 h 176"/>
                <a:gd name="T16" fmla="*/ 559 w 575"/>
                <a:gd name="T17" fmla="*/ 112 h 176"/>
                <a:gd name="T18" fmla="*/ 554 w 575"/>
                <a:gd name="T19" fmla="*/ 124 h 176"/>
                <a:gd name="T20" fmla="*/ 504 w 575"/>
                <a:gd name="T21" fmla="*/ 112 h 176"/>
                <a:gd name="T22" fmla="*/ 530 w 575"/>
                <a:gd name="T23" fmla="*/ 145 h 176"/>
                <a:gd name="T24" fmla="*/ 528 w 575"/>
                <a:gd name="T25" fmla="*/ 154 h 176"/>
                <a:gd name="T26" fmla="*/ 488 w 575"/>
                <a:gd name="T27" fmla="*/ 128 h 176"/>
                <a:gd name="T28" fmla="*/ 507 w 575"/>
                <a:gd name="T29" fmla="*/ 166 h 176"/>
                <a:gd name="T30" fmla="*/ 502 w 575"/>
                <a:gd name="T31" fmla="*/ 176 h 176"/>
                <a:gd name="T32" fmla="*/ 402 w 575"/>
                <a:gd name="T33" fmla="*/ 105 h 176"/>
                <a:gd name="T34" fmla="*/ 0 w 575"/>
                <a:gd name="T35" fmla="*/ 21 h 176"/>
                <a:gd name="T36" fmla="*/ 0 w 575"/>
                <a:gd name="T3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5" h="176">
                  <a:moveTo>
                    <a:pt x="0" y="0"/>
                  </a:moveTo>
                  <a:lnTo>
                    <a:pt x="410" y="52"/>
                  </a:lnTo>
                  <a:lnTo>
                    <a:pt x="511" y="0"/>
                  </a:lnTo>
                  <a:lnTo>
                    <a:pt x="530" y="14"/>
                  </a:lnTo>
                  <a:lnTo>
                    <a:pt x="492" y="43"/>
                  </a:lnTo>
                  <a:lnTo>
                    <a:pt x="575" y="74"/>
                  </a:lnTo>
                  <a:lnTo>
                    <a:pt x="575" y="83"/>
                  </a:lnTo>
                  <a:lnTo>
                    <a:pt x="516" y="81"/>
                  </a:lnTo>
                  <a:lnTo>
                    <a:pt x="559" y="112"/>
                  </a:lnTo>
                  <a:lnTo>
                    <a:pt x="554" y="124"/>
                  </a:lnTo>
                  <a:lnTo>
                    <a:pt x="504" y="112"/>
                  </a:lnTo>
                  <a:lnTo>
                    <a:pt x="530" y="145"/>
                  </a:lnTo>
                  <a:lnTo>
                    <a:pt x="528" y="154"/>
                  </a:lnTo>
                  <a:lnTo>
                    <a:pt x="488" y="128"/>
                  </a:lnTo>
                  <a:lnTo>
                    <a:pt x="507" y="166"/>
                  </a:lnTo>
                  <a:lnTo>
                    <a:pt x="502" y="176"/>
                  </a:lnTo>
                  <a:lnTo>
                    <a:pt x="402" y="105"/>
                  </a:lnTo>
                  <a:lnTo>
                    <a:pt x="0" y="21"/>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5" name="Freeform 26"/>
            <p:cNvSpPr>
              <a:spLocks/>
            </p:cNvSpPr>
            <p:nvPr/>
          </p:nvSpPr>
          <p:spPr bwMode="auto">
            <a:xfrm>
              <a:off x="7152251" y="4432659"/>
              <a:ext cx="432771" cy="233495"/>
            </a:xfrm>
            <a:custGeom>
              <a:avLst/>
              <a:gdLst>
                <a:gd name="T0" fmla="*/ 197 w 215"/>
                <a:gd name="T1" fmla="*/ 0 h 116"/>
                <a:gd name="T2" fmla="*/ 0 w 215"/>
                <a:gd name="T3" fmla="*/ 66 h 116"/>
                <a:gd name="T4" fmla="*/ 17 w 215"/>
                <a:gd name="T5" fmla="*/ 116 h 116"/>
                <a:gd name="T6" fmla="*/ 215 w 215"/>
                <a:gd name="T7" fmla="*/ 52 h 116"/>
                <a:gd name="T8" fmla="*/ 197 w 215"/>
                <a:gd name="T9" fmla="*/ 0 h 116"/>
              </a:gdLst>
              <a:ahLst/>
              <a:cxnLst>
                <a:cxn ang="0">
                  <a:pos x="T0" y="T1"/>
                </a:cxn>
                <a:cxn ang="0">
                  <a:pos x="T2" y="T3"/>
                </a:cxn>
                <a:cxn ang="0">
                  <a:pos x="T4" y="T5"/>
                </a:cxn>
                <a:cxn ang="0">
                  <a:pos x="T6" y="T7"/>
                </a:cxn>
                <a:cxn ang="0">
                  <a:pos x="T8" y="T9"/>
                </a:cxn>
              </a:cxnLst>
              <a:rect l="0" t="0" r="r" b="b"/>
              <a:pathLst>
                <a:path w="215" h="116">
                  <a:moveTo>
                    <a:pt x="197" y="0"/>
                  </a:moveTo>
                  <a:lnTo>
                    <a:pt x="0" y="66"/>
                  </a:lnTo>
                  <a:lnTo>
                    <a:pt x="17" y="116"/>
                  </a:lnTo>
                  <a:lnTo>
                    <a:pt x="215" y="52"/>
                  </a:lnTo>
                  <a:lnTo>
                    <a:pt x="197" y="0"/>
                  </a:lnTo>
                  <a:close/>
                </a:path>
              </a:pathLst>
            </a:custGeom>
            <a:solidFill>
              <a:srgbClr val="909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6" name="Freeform 27"/>
            <p:cNvSpPr>
              <a:spLocks/>
            </p:cNvSpPr>
            <p:nvPr/>
          </p:nvSpPr>
          <p:spPr bwMode="auto">
            <a:xfrm>
              <a:off x="7152251" y="4432659"/>
              <a:ext cx="432771" cy="233495"/>
            </a:xfrm>
            <a:custGeom>
              <a:avLst/>
              <a:gdLst>
                <a:gd name="T0" fmla="*/ 197 w 215"/>
                <a:gd name="T1" fmla="*/ 0 h 116"/>
                <a:gd name="T2" fmla="*/ 0 w 215"/>
                <a:gd name="T3" fmla="*/ 66 h 116"/>
                <a:gd name="T4" fmla="*/ 17 w 215"/>
                <a:gd name="T5" fmla="*/ 116 h 116"/>
                <a:gd name="T6" fmla="*/ 215 w 215"/>
                <a:gd name="T7" fmla="*/ 52 h 116"/>
                <a:gd name="T8" fmla="*/ 197 w 215"/>
                <a:gd name="T9" fmla="*/ 0 h 116"/>
              </a:gdLst>
              <a:ahLst/>
              <a:cxnLst>
                <a:cxn ang="0">
                  <a:pos x="T0" y="T1"/>
                </a:cxn>
                <a:cxn ang="0">
                  <a:pos x="T2" y="T3"/>
                </a:cxn>
                <a:cxn ang="0">
                  <a:pos x="T4" y="T5"/>
                </a:cxn>
                <a:cxn ang="0">
                  <a:pos x="T6" y="T7"/>
                </a:cxn>
                <a:cxn ang="0">
                  <a:pos x="T8" y="T9"/>
                </a:cxn>
              </a:cxnLst>
              <a:rect l="0" t="0" r="r" b="b"/>
              <a:pathLst>
                <a:path w="215" h="116">
                  <a:moveTo>
                    <a:pt x="197" y="0"/>
                  </a:moveTo>
                  <a:lnTo>
                    <a:pt x="0" y="66"/>
                  </a:lnTo>
                  <a:lnTo>
                    <a:pt x="17" y="116"/>
                  </a:lnTo>
                  <a:lnTo>
                    <a:pt x="215" y="52"/>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7" name="Freeform 28"/>
            <p:cNvSpPr>
              <a:spLocks/>
            </p:cNvSpPr>
            <p:nvPr/>
          </p:nvSpPr>
          <p:spPr bwMode="auto">
            <a:xfrm>
              <a:off x="7367630" y="4809069"/>
              <a:ext cx="495170" cy="607892"/>
            </a:xfrm>
            <a:custGeom>
              <a:avLst/>
              <a:gdLst>
                <a:gd name="T0" fmla="*/ 156 w 246"/>
                <a:gd name="T1" fmla="*/ 0 h 302"/>
                <a:gd name="T2" fmla="*/ 0 w 246"/>
                <a:gd name="T3" fmla="*/ 53 h 302"/>
                <a:gd name="T4" fmla="*/ 130 w 246"/>
                <a:gd name="T5" fmla="*/ 302 h 302"/>
                <a:gd name="T6" fmla="*/ 246 w 246"/>
                <a:gd name="T7" fmla="*/ 269 h 302"/>
                <a:gd name="T8" fmla="*/ 156 w 246"/>
                <a:gd name="T9" fmla="*/ 0 h 302"/>
              </a:gdLst>
              <a:ahLst/>
              <a:cxnLst>
                <a:cxn ang="0">
                  <a:pos x="T0" y="T1"/>
                </a:cxn>
                <a:cxn ang="0">
                  <a:pos x="T2" y="T3"/>
                </a:cxn>
                <a:cxn ang="0">
                  <a:pos x="T4" y="T5"/>
                </a:cxn>
                <a:cxn ang="0">
                  <a:pos x="T6" y="T7"/>
                </a:cxn>
                <a:cxn ang="0">
                  <a:pos x="T8" y="T9"/>
                </a:cxn>
              </a:cxnLst>
              <a:rect l="0" t="0" r="r" b="b"/>
              <a:pathLst>
                <a:path w="246" h="302">
                  <a:moveTo>
                    <a:pt x="156" y="0"/>
                  </a:moveTo>
                  <a:lnTo>
                    <a:pt x="0" y="53"/>
                  </a:lnTo>
                  <a:lnTo>
                    <a:pt x="130" y="302"/>
                  </a:lnTo>
                  <a:lnTo>
                    <a:pt x="246" y="269"/>
                  </a:lnTo>
                  <a:lnTo>
                    <a:pt x="156" y="0"/>
                  </a:lnTo>
                  <a:close/>
                </a:path>
              </a:pathLst>
            </a:custGeom>
            <a:solidFill>
              <a:srgbClr val="3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8" name="Freeform 29"/>
            <p:cNvSpPr>
              <a:spLocks/>
            </p:cNvSpPr>
            <p:nvPr/>
          </p:nvSpPr>
          <p:spPr bwMode="auto">
            <a:xfrm>
              <a:off x="7367630" y="4809069"/>
              <a:ext cx="495170" cy="607892"/>
            </a:xfrm>
            <a:custGeom>
              <a:avLst/>
              <a:gdLst>
                <a:gd name="T0" fmla="*/ 156 w 246"/>
                <a:gd name="T1" fmla="*/ 0 h 302"/>
                <a:gd name="T2" fmla="*/ 0 w 246"/>
                <a:gd name="T3" fmla="*/ 53 h 302"/>
                <a:gd name="T4" fmla="*/ 130 w 246"/>
                <a:gd name="T5" fmla="*/ 302 h 302"/>
                <a:gd name="T6" fmla="*/ 246 w 246"/>
                <a:gd name="T7" fmla="*/ 269 h 302"/>
                <a:gd name="T8" fmla="*/ 156 w 246"/>
                <a:gd name="T9" fmla="*/ 0 h 302"/>
              </a:gdLst>
              <a:ahLst/>
              <a:cxnLst>
                <a:cxn ang="0">
                  <a:pos x="T0" y="T1"/>
                </a:cxn>
                <a:cxn ang="0">
                  <a:pos x="T2" y="T3"/>
                </a:cxn>
                <a:cxn ang="0">
                  <a:pos x="T4" y="T5"/>
                </a:cxn>
                <a:cxn ang="0">
                  <a:pos x="T6" y="T7"/>
                </a:cxn>
                <a:cxn ang="0">
                  <a:pos x="T8" y="T9"/>
                </a:cxn>
              </a:cxnLst>
              <a:rect l="0" t="0" r="r" b="b"/>
              <a:pathLst>
                <a:path w="246" h="302">
                  <a:moveTo>
                    <a:pt x="156" y="0"/>
                  </a:moveTo>
                  <a:lnTo>
                    <a:pt x="0" y="53"/>
                  </a:lnTo>
                  <a:lnTo>
                    <a:pt x="130" y="302"/>
                  </a:lnTo>
                  <a:lnTo>
                    <a:pt x="246" y="269"/>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79" name="Freeform 30"/>
            <p:cNvSpPr>
              <a:spLocks/>
            </p:cNvSpPr>
            <p:nvPr/>
          </p:nvSpPr>
          <p:spPr bwMode="auto">
            <a:xfrm>
              <a:off x="7295166" y="4207216"/>
              <a:ext cx="724639" cy="309985"/>
            </a:xfrm>
            <a:custGeom>
              <a:avLst/>
              <a:gdLst>
                <a:gd name="T0" fmla="*/ 0 w 360"/>
                <a:gd name="T1" fmla="*/ 154 h 154"/>
                <a:gd name="T2" fmla="*/ 0 w 360"/>
                <a:gd name="T3" fmla="*/ 116 h 154"/>
                <a:gd name="T4" fmla="*/ 339 w 360"/>
                <a:gd name="T5" fmla="*/ 0 h 154"/>
                <a:gd name="T6" fmla="*/ 360 w 360"/>
                <a:gd name="T7" fmla="*/ 31 h 154"/>
                <a:gd name="T8" fmla="*/ 0 w 360"/>
                <a:gd name="T9" fmla="*/ 154 h 154"/>
              </a:gdLst>
              <a:ahLst/>
              <a:cxnLst>
                <a:cxn ang="0">
                  <a:pos x="T0" y="T1"/>
                </a:cxn>
                <a:cxn ang="0">
                  <a:pos x="T2" y="T3"/>
                </a:cxn>
                <a:cxn ang="0">
                  <a:pos x="T4" y="T5"/>
                </a:cxn>
                <a:cxn ang="0">
                  <a:pos x="T6" y="T7"/>
                </a:cxn>
                <a:cxn ang="0">
                  <a:pos x="T8" y="T9"/>
                </a:cxn>
              </a:cxnLst>
              <a:rect l="0" t="0" r="r" b="b"/>
              <a:pathLst>
                <a:path w="360" h="154">
                  <a:moveTo>
                    <a:pt x="0" y="154"/>
                  </a:moveTo>
                  <a:lnTo>
                    <a:pt x="0" y="116"/>
                  </a:lnTo>
                  <a:lnTo>
                    <a:pt x="339" y="0"/>
                  </a:lnTo>
                  <a:lnTo>
                    <a:pt x="360" y="31"/>
                  </a:lnTo>
                  <a:lnTo>
                    <a:pt x="0" y="15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80" name="Freeform 31"/>
            <p:cNvSpPr>
              <a:spLocks/>
            </p:cNvSpPr>
            <p:nvPr/>
          </p:nvSpPr>
          <p:spPr bwMode="auto">
            <a:xfrm>
              <a:off x="7295166" y="4207216"/>
              <a:ext cx="724639" cy="309985"/>
            </a:xfrm>
            <a:custGeom>
              <a:avLst/>
              <a:gdLst>
                <a:gd name="T0" fmla="*/ 0 w 360"/>
                <a:gd name="T1" fmla="*/ 154 h 154"/>
                <a:gd name="T2" fmla="*/ 0 w 360"/>
                <a:gd name="T3" fmla="*/ 116 h 154"/>
                <a:gd name="T4" fmla="*/ 339 w 360"/>
                <a:gd name="T5" fmla="*/ 0 h 154"/>
                <a:gd name="T6" fmla="*/ 360 w 360"/>
                <a:gd name="T7" fmla="*/ 31 h 154"/>
                <a:gd name="T8" fmla="*/ 0 w 360"/>
                <a:gd name="T9" fmla="*/ 154 h 154"/>
              </a:gdLst>
              <a:ahLst/>
              <a:cxnLst>
                <a:cxn ang="0">
                  <a:pos x="T0" y="T1"/>
                </a:cxn>
                <a:cxn ang="0">
                  <a:pos x="T2" y="T3"/>
                </a:cxn>
                <a:cxn ang="0">
                  <a:pos x="T4" y="T5"/>
                </a:cxn>
                <a:cxn ang="0">
                  <a:pos x="T6" y="T7"/>
                </a:cxn>
                <a:cxn ang="0">
                  <a:pos x="T8" y="T9"/>
                </a:cxn>
              </a:cxnLst>
              <a:rect l="0" t="0" r="r" b="b"/>
              <a:pathLst>
                <a:path w="360" h="154">
                  <a:moveTo>
                    <a:pt x="0" y="154"/>
                  </a:moveTo>
                  <a:lnTo>
                    <a:pt x="0" y="116"/>
                  </a:lnTo>
                  <a:lnTo>
                    <a:pt x="339" y="0"/>
                  </a:lnTo>
                  <a:lnTo>
                    <a:pt x="360" y="31"/>
                  </a:lnTo>
                  <a:lnTo>
                    <a:pt x="0" y="1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81" name="Freeform 32"/>
            <p:cNvSpPr>
              <a:spLocks/>
            </p:cNvSpPr>
            <p:nvPr/>
          </p:nvSpPr>
          <p:spPr bwMode="auto">
            <a:xfrm>
              <a:off x="7295166" y="4364221"/>
              <a:ext cx="247585" cy="152979"/>
            </a:xfrm>
            <a:custGeom>
              <a:avLst/>
              <a:gdLst>
                <a:gd name="T0" fmla="*/ 111 w 123"/>
                <a:gd name="T1" fmla="*/ 0 h 76"/>
                <a:gd name="T2" fmla="*/ 0 w 123"/>
                <a:gd name="T3" fmla="*/ 38 h 76"/>
                <a:gd name="T4" fmla="*/ 0 w 123"/>
                <a:gd name="T5" fmla="*/ 76 h 76"/>
                <a:gd name="T6" fmla="*/ 95 w 123"/>
                <a:gd name="T7" fmla="*/ 43 h 76"/>
                <a:gd name="T8" fmla="*/ 123 w 123"/>
                <a:gd name="T9" fmla="*/ 34 h 76"/>
                <a:gd name="T10" fmla="*/ 111 w 123"/>
                <a:gd name="T11" fmla="*/ 0 h 76"/>
              </a:gdLst>
              <a:ahLst/>
              <a:cxnLst>
                <a:cxn ang="0">
                  <a:pos x="T0" y="T1"/>
                </a:cxn>
                <a:cxn ang="0">
                  <a:pos x="T2" y="T3"/>
                </a:cxn>
                <a:cxn ang="0">
                  <a:pos x="T4" y="T5"/>
                </a:cxn>
                <a:cxn ang="0">
                  <a:pos x="T6" y="T7"/>
                </a:cxn>
                <a:cxn ang="0">
                  <a:pos x="T8" y="T9"/>
                </a:cxn>
                <a:cxn ang="0">
                  <a:pos x="T10" y="T11"/>
                </a:cxn>
              </a:cxnLst>
              <a:rect l="0" t="0" r="r" b="b"/>
              <a:pathLst>
                <a:path w="123" h="76">
                  <a:moveTo>
                    <a:pt x="111" y="0"/>
                  </a:moveTo>
                  <a:lnTo>
                    <a:pt x="0" y="38"/>
                  </a:lnTo>
                  <a:lnTo>
                    <a:pt x="0" y="76"/>
                  </a:lnTo>
                  <a:lnTo>
                    <a:pt x="95" y="43"/>
                  </a:lnTo>
                  <a:lnTo>
                    <a:pt x="123" y="34"/>
                  </a:lnTo>
                  <a:lnTo>
                    <a:pt x="111" y="0"/>
                  </a:lnTo>
                  <a:close/>
                </a:path>
              </a:pathLst>
            </a:custGeom>
            <a:solidFill>
              <a:srgbClr val="C3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sp>
          <p:nvSpPr>
            <p:cNvPr id="82" name="Freeform 33"/>
            <p:cNvSpPr>
              <a:spLocks/>
            </p:cNvSpPr>
            <p:nvPr/>
          </p:nvSpPr>
          <p:spPr bwMode="auto">
            <a:xfrm>
              <a:off x="7295166" y="4364221"/>
              <a:ext cx="247585" cy="152979"/>
            </a:xfrm>
            <a:custGeom>
              <a:avLst/>
              <a:gdLst>
                <a:gd name="T0" fmla="*/ 111 w 123"/>
                <a:gd name="T1" fmla="*/ 0 h 76"/>
                <a:gd name="T2" fmla="*/ 0 w 123"/>
                <a:gd name="T3" fmla="*/ 38 h 76"/>
                <a:gd name="T4" fmla="*/ 0 w 123"/>
                <a:gd name="T5" fmla="*/ 76 h 76"/>
                <a:gd name="T6" fmla="*/ 95 w 123"/>
                <a:gd name="T7" fmla="*/ 43 h 76"/>
                <a:gd name="T8" fmla="*/ 123 w 123"/>
                <a:gd name="T9" fmla="*/ 34 h 76"/>
                <a:gd name="T10" fmla="*/ 111 w 123"/>
                <a:gd name="T11" fmla="*/ 0 h 76"/>
              </a:gdLst>
              <a:ahLst/>
              <a:cxnLst>
                <a:cxn ang="0">
                  <a:pos x="T0" y="T1"/>
                </a:cxn>
                <a:cxn ang="0">
                  <a:pos x="T2" y="T3"/>
                </a:cxn>
                <a:cxn ang="0">
                  <a:pos x="T4" y="T5"/>
                </a:cxn>
                <a:cxn ang="0">
                  <a:pos x="T6" y="T7"/>
                </a:cxn>
                <a:cxn ang="0">
                  <a:pos x="T8" y="T9"/>
                </a:cxn>
                <a:cxn ang="0">
                  <a:pos x="T10" y="T11"/>
                </a:cxn>
              </a:cxnLst>
              <a:rect l="0" t="0" r="r" b="b"/>
              <a:pathLst>
                <a:path w="123" h="76">
                  <a:moveTo>
                    <a:pt x="111" y="0"/>
                  </a:moveTo>
                  <a:lnTo>
                    <a:pt x="0" y="38"/>
                  </a:lnTo>
                  <a:lnTo>
                    <a:pt x="0" y="76"/>
                  </a:lnTo>
                  <a:lnTo>
                    <a:pt x="95" y="43"/>
                  </a:lnTo>
                  <a:lnTo>
                    <a:pt x="123" y="34"/>
                  </a:lnTo>
                  <a:lnTo>
                    <a:pt x="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dirty="0">
                <a:solidFill>
                  <a:srgbClr val="505050"/>
                </a:solidFill>
              </a:endParaRPr>
            </a:p>
          </p:txBody>
        </p:sp>
      </p:grpSp>
    </p:spTree>
    <p:extLst>
      <p:ext uri="{BB962C8B-B14F-4D97-AF65-F5344CB8AC3E}">
        <p14:creationId xmlns:p14="http://schemas.microsoft.com/office/powerpoint/2010/main" val="301409644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Experiences </a:t>
            </a:r>
          </a:p>
        </p:txBody>
      </p:sp>
      <p:sp>
        <p:nvSpPr>
          <p:cNvPr id="3" name="Text Placeholder 2"/>
          <p:cNvSpPr>
            <a:spLocks noGrp="1"/>
          </p:cNvSpPr>
          <p:nvPr>
            <p:ph type="body" sz="quarter" idx="10"/>
          </p:nvPr>
        </p:nvSpPr>
        <p:spPr>
          <a:xfrm>
            <a:off x="275481" y="1212850"/>
            <a:ext cx="11885514" cy="4465475"/>
          </a:xfrm>
        </p:spPr>
        <p:txBody>
          <a:bodyPr/>
          <a:lstStyle/>
          <a:p>
            <a:r>
              <a:rPr lang="en-US" dirty="0"/>
              <a:t>Hard Drive Failures</a:t>
            </a:r>
          </a:p>
          <a:p>
            <a:pPr lvl="1"/>
            <a:r>
              <a:rPr lang="en-US" dirty="0"/>
              <a:t>Not monitored very well initially, but failures were largely transparent</a:t>
            </a:r>
          </a:p>
          <a:p>
            <a:pPr lvl="1"/>
            <a:r>
              <a:rPr lang="en-US" dirty="0"/>
              <a:t>Manual processes currently after hosting team/vendor replaces the drive (relabel + BitLocker)</a:t>
            </a:r>
          </a:p>
          <a:p>
            <a:pPr lvl="1"/>
            <a:r>
              <a:rPr lang="en-US" dirty="0"/>
              <a:t>Soon to be fully automated with Windows PowerShell Desired State Configuration tools</a:t>
            </a:r>
          </a:p>
          <a:p>
            <a:r>
              <a:rPr lang="en-US" dirty="0"/>
              <a:t>Server Failures</a:t>
            </a:r>
          </a:p>
          <a:p>
            <a:pPr lvl="1"/>
            <a:r>
              <a:rPr lang="en-US" dirty="0"/>
              <a:t>Several instances where power supplies, backplanes, controller card issues have caused a server outage</a:t>
            </a:r>
          </a:p>
          <a:p>
            <a:pPr lvl="1"/>
            <a:r>
              <a:rPr lang="en-US" dirty="0"/>
              <a:t>No user impact</a:t>
            </a:r>
          </a:p>
          <a:p>
            <a:pPr lvl="1"/>
            <a:r>
              <a:rPr lang="en-US" dirty="0"/>
              <a:t>Biggest problem (initially) was TPM/BitLocker (teams not aware of how to handle)</a:t>
            </a:r>
          </a:p>
          <a:p>
            <a:pPr lvl="1"/>
            <a:r>
              <a:rPr lang="en-US" dirty="0"/>
              <a:t>Processes have been updated and automations built to handle all failure scenarios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770002" y="158542"/>
            <a:ext cx="1317930" cy="1631030"/>
          </a:xfrm>
          <a:prstGeom prst="rect">
            <a:avLst/>
          </a:prstGeom>
        </p:spPr>
      </p:pic>
    </p:spTree>
    <p:extLst>
      <p:ext uri="{BB962C8B-B14F-4D97-AF65-F5344CB8AC3E}">
        <p14:creationId xmlns:p14="http://schemas.microsoft.com/office/powerpoint/2010/main" val="17643349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changes</a:t>
            </a:r>
          </a:p>
        </p:txBody>
      </p:sp>
      <p:sp>
        <p:nvSpPr>
          <p:cNvPr id="3" name="Text Placeholder 2"/>
          <p:cNvSpPr>
            <a:spLocks noGrp="1"/>
          </p:cNvSpPr>
          <p:nvPr>
            <p:ph type="body" sz="quarter" idx="10"/>
          </p:nvPr>
        </p:nvSpPr>
        <p:spPr>
          <a:xfrm>
            <a:off x="275481" y="1212850"/>
            <a:ext cx="11885514" cy="4465475"/>
          </a:xfrm>
        </p:spPr>
        <p:txBody>
          <a:bodyPr/>
          <a:lstStyle/>
          <a:p>
            <a:r>
              <a:rPr lang="en-US" dirty="0"/>
              <a:t>Windows Patching</a:t>
            </a:r>
          </a:p>
          <a:p>
            <a:pPr lvl="1"/>
            <a:r>
              <a:rPr lang="en-US" dirty="0"/>
              <a:t>Monthly patching used to require change windows and outages</a:t>
            </a:r>
          </a:p>
          <a:p>
            <a:pPr lvl="1"/>
            <a:r>
              <a:rPr lang="en-US" dirty="0"/>
              <a:t>Exchange Preferred Architecture allowed us to eliminate outages, but we still patched off hours</a:t>
            </a:r>
          </a:p>
          <a:p>
            <a:pPr lvl="1"/>
            <a:r>
              <a:rPr lang="en-US" dirty="0"/>
              <a:t>Due to numerous patches with no visible impacts, we now patch during business hours</a:t>
            </a:r>
          </a:p>
          <a:p>
            <a:pPr lvl="1"/>
            <a:endParaRPr lang="en-US" dirty="0"/>
          </a:p>
          <a:p>
            <a:r>
              <a:rPr lang="en-US" dirty="0"/>
              <a:t>Cumulative Updates</a:t>
            </a:r>
          </a:p>
          <a:p>
            <a:pPr lvl="1"/>
            <a:r>
              <a:rPr lang="en-US" dirty="0"/>
              <a:t>Notes/Domino was upgraded very infrequently and was often several version behind</a:t>
            </a:r>
          </a:p>
          <a:p>
            <a:pPr lvl="1"/>
            <a:r>
              <a:rPr lang="en-US" dirty="0"/>
              <a:t>GM Exchange is consistently N or N-1, and was upgraded on weekends</a:t>
            </a:r>
          </a:p>
          <a:p>
            <a:pPr lvl="1"/>
            <a:r>
              <a:rPr lang="en-US" dirty="0"/>
              <a:t>As with Windows patching, we now do cumulative updates during business hours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929524" y="158543"/>
            <a:ext cx="1234145" cy="1458532"/>
          </a:xfrm>
          <a:prstGeom prst="rect">
            <a:avLst/>
          </a:prstGeom>
        </p:spPr>
      </p:pic>
    </p:spTree>
    <p:extLst>
      <p:ext uri="{BB962C8B-B14F-4D97-AF65-F5344CB8AC3E}">
        <p14:creationId xmlns:p14="http://schemas.microsoft.com/office/powerpoint/2010/main" val="164305792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p:cNvSpPr/>
          <p:nvPr/>
        </p:nvSpPr>
        <p:spPr>
          <a:xfrm>
            <a:off x="6382705" y="3137237"/>
            <a:ext cx="5587118" cy="3377435"/>
          </a:xfrm>
          <a:prstGeom prst="rect">
            <a:avLst/>
          </a:prstGeom>
          <a:solidFill>
            <a:schemeClr val="accent3"/>
          </a:solidFill>
          <a:ln w="10795" cap="flat" cmpd="sng" algn="ctr">
            <a:noFill/>
            <a:prstDash val="solid"/>
          </a:ln>
          <a:effectLst/>
        </p:spPr>
        <p:txBody>
          <a:bodyPr lIns="93245" tIns="46622" rIns="93245" bIns="46622" rtlCol="0" anchor="t"/>
          <a:lstStyle/>
          <a:p>
            <a:pPr algn="r" defTabSz="932418">
              <a:defRPr/>
            </a:pPr>
            <a:endParaRPr lang="en-US" sz="1836" b="1" kern="0" dirty="0">
              <a:gradFill>
                <a:gsLst>
                  <a:gs pos="7080">
                    <a:schemeClr val="tx1"/>
                  </a:gs>
                  <a:gs pos="20354">
                    <a:schemeClr val="tx1"/>
                  </a:gs>
                </a:gsLst>
                <a:lin ang="5400000" scaled="0"/>
              </a:gradFill>
            </a:endParaRPr>
          </a:p>
        </p:txBody>
      </p:sp>
      <p:sp>
        <p:nvSpPr>
          <p:cNvPr id="160" name="Rectangle 159"/>
          <p:cNvSpPr/>
          <p:nvPr/>
        </p:nvSpPr>
        <p:spPr>
          <a:xfrm>
            <a:off x="463776" y="3137237"/>
            <a:ext cx="5481402" cy="3377435"/>
          </a:xfrm>
          <a:prstGeom prst="rect">
            <a:avLst/>
          </a:prstGeom>
          <a:solidFill>
            <a:schemeClr val="accent3"/>
          </a:solidFill>
          <a:ln w="10795" cap="flat" cmpd="sng" algn="ctr">
            <a:noFill/>
            <a:prstDash val="solid"/>
          </a:ln>
          <a:effectLst/>
        </p:spPr>
        <p:txBody>
          <a:bodyPr lIns="93245" tIns="46622" rIns="93245" bIns="46622" rtlCol="0" anchor="t"/>
          <a:lstStyle/>
          <a:p>
            <a:pPr algn="r" defTabSz="932418">
              <a:defRPr/>
            </a:pPr>
            <a:endParaRPr lang="en-US" sz="1836" b="1" kern="0" dirty="0">
              <a:gradFill>
                <a:gsLst>
                  <a:gs pos="7080">
                    <a:schemeClr val="tx1"/>
                  </a:gs>
                  <a:gs pos="20354">
                    <a:schemeClr val="tx1"/>
                  </a:gs>
                </a:gsLst>
                <a:lin ang="5400000" scaled="0"/>
              </a:gradFill>
            </a:endParaRPr>
          </a:p>
        </p:txBody>
      </p:sp>
      <p:sp>
        <p:nvSpPr>
          <p:cNvPr id="164" name="Rounded Rectangle 163"/>
          <p:cNvSpPr/>
          <p:nvPr/>
        </p:nvSpPr>
        <p:spPr>
          <a:xfrm>
            <a:off x="1983715" y="3230391"/>
            <a:ext cx="8338817" cy="1345689"/>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endParaRPr lang="en-US" kern="0" dirty="0">
              <a:solidFill>
                <a:schemeClr val="bg1"/>
              </a:solidFill>
            </a:endParaRPr>
          </a:p>
        </p:txBody>
      </p:sp>
      <p:sp>
        <p:nvSpPr>
          <p:cNvPr id="165" name="Rectangle 164"/>
          <p:cNvSpPr/>
          <p:nvPr/>
        </p:nvSpPr>
        <p:spPr>
          <a:xfrm>
            <a:off x="1031187" y="3658146"/>
            <a:ext cx="829991"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DAG1</a:t>
            </a:r>
          </a:p>
        </p:txBody>
      </p:sp>
      <p:sp>
        <p:nvSpPr>
          <p:cNvPr id="166" name="Rectangle 165"/>
          <p:cNvSpPr/>
          <p:nvPr/>
        </p:nvSpPr>
        <p:spPr>
          <a:xfrm>
            <a:off x="10442440" y="3658146"/>
            <a:ext cx="829618"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DAG1</a:t>
            </a:r>
          </a:p>
        </p:txBody>
      </p:sp>
      <p:pic>
        <p:nvPicPr>
          <p:cNvPr id="19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92370"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1434"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0499" y="3415636"/>
            <a:ext cx="378897" cy="9751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latin typeface="+mn-lt"/>
              </a:rPr>
              <a:t>Patching / Maintenance Strategy</a:t>
            </a:r>
          </a:p>
        </p:txBody>
      </p:sp>
      <p:pic>
        <p:nvPicPr>
          <p:cNvPr id="7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7806"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06870"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35935"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63242"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92306"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2035"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71099"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0164"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7472"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6536"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5600"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2908" y="3415636"/>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41972" y="3415636"/>
            <a:ext cx="378897" cy="975196"/>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163"/>
          <p:cNvSpPr/>
          <p:nvPr/>
        </p:nvSpPr>
        <p:spPr>
          <a:xfrm>
            <a:off x="1983715" y="4726496"/>
            <a:ext cx="8338816" cy="1345689"/>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endParaRPr lang="en-US" kern="0" dirty="0">
              <a:solidFill>
                <a:schemeClr val="bg1"/>
              </a:solidFill>
            </a:endParaRPr>
          </a:p>
        </p:txBody>
      </p:sp>
      <p:sp>
        <p:nvSpPr>
          <p:cNvPr id="93" name="Rectangle 92"/>
          <p:cNvSpPr/>
          <p:nvPr/>
        </p:nvSpPr>
        <p:spPr>
          <a:xfrm>
            <a:off x="1031187" y="5154251"/>
            <a:ext cx="829991"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err="1">
                <a:solidFill>
                  <a:schemeClr val="bg1"/>
                </a:solidFill>
                <a:cs typeface="Segoe UI Semibold" panose="020B0702040204020203" pitchFamily="34" charset="0"/>
              </a:rPr>
              <a:t>DAGx</a:t>
            </a:r>
            <a:endParaRPr lang="en-US" kern="0" dirty="0">
              <a:solidFill>
                <a:schemeClr val="bg1"/>
              </a:solidFill>
              <a:cs typeface="Segoe UI Semibold" panose="020B0702040204020203" pitchFamily="34" charset="0"/>
            </a:endParaRPr>
          </a:p>
        </p:txBody>
      </p:sp>
      <p:sp>
        <p:nvSpPr>
          <p:cNvPr id="94" name="Rectangle 93"/>
          <p:cNvSpPr/>
          <p:nvPr/>
        </p:nvSpPr>
        <p:spPr>
          <a:xfrm>
            <a:off x="10447204" y="5132689"/>
            <a:ext cx="824854"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err="1">
                <a:solidFill>
                  <a:schemeClr val="bg1"/>
                </a:solidFill>
                <a:cs typeface="Segoe UI Semibold" panose="020B0702040204020203" pitchFamily="34" charset="0"/>
              </a:rPr>
              <a:t>DAGx</a:t>
            </a:r>
            <a:endParaRPr lang="en-US" kern="0" dirty="0">
              <a:solidFill>
                <a:schemeClr val="bg1"/>
              </a:solidFill>
              <a:cs typeface="Segoe UI Semibold" panose="020B0702040204020203" pitchFamily="34" charset="0"/>
            </a:endParaRPr>
          </a:p>
        </p:txBody>
      </p:sp>
      <p:pic>
        <p:nvPicPr>
          <p:cNvPr id="9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7883"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6947"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6012"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3319"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02383"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31448"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8756"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87820"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2035"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71099"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0164"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7472"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6536"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5600"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2908" y="4911741"/>
            <a:ext cx="378897" cy="975196"/>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41972" y="4911741"/>
            <a:ext cx="378897" cy="975196"/>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2285253" y="4090051"/>
            <a:ext cx="292459" cy="32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1</a:t>
            </a:r>
          </a:p>
        </p:txBody>
      </p:sp>
      <p:sp>
        <p:nvSpPr>
          <p:cNvPr id="76" name="Rectangle 75"/>
          <p:cNvSpPr/>
          <p:nvPr/>
        </p:nvSpPr>
        <p:spPr>
          <a:xfrm>
            <a:off x="3139635" y="4090050"/>
            <a:ext cx="292459" cy="322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3</a:t>
            </a:r>
          </a:p>
        </p:txBody>
      </p:sp>
      <p:sp>
        <p:nvSpPr>
          <p:cNvPr id="77" name="Rectangle 76"/>
          <p:cNvSpPr/>
          <p:nvPr/>
        </p:nvSpPr>
        <p:spPr>
          <a:xfrm>
            <a:off x="3994641" y="4090050"/>
            <a:ext cx="292459" cy="322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5</a:t>
            </a:r>
          </a:p>
        </p:txBody>
      </p:sp>
      <p:sp>
        <p:nvSpPr>
          <p:cNvPr id="83" name="Rectangle 82"/>
          <p:cNvSpPr/>
          <p:nvPr/>
        </p:nvSpPr>
        <p:spPr>
          <a:xfrm>
            <a:off x="4852769" y="4090050"/>
            <a:ext cx="292459" cy="32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7</a:t>
            </a:r>
          </a:p>
        </p:txBody>
      </p:sp>
      <p:sp>
        <p:nvSpPr>
          <p:cNvPr id="123" name="Rectangle 122"/>
          <p:cNvSpPr/>
          <p:nvPr/>
        </p:nvSpPr>
        <p:spPr>
          <a:xfrm>
            <a:off x="2708440" y="4090050"/>
            <a:ext cx="292459"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2</a:t>
            </a:r>
          </a:p>
        </p:txBody>
      </p:sp>
      <p:sp>
        <p:nvSpPr>
          <p:cNvPr id="124" name="Rectangle 123"/>
          <p:cNvSpPr/>
          <p:nvPr/>
        </p:nvSpPr>
        <p:spPr>
          <a:xfrm>
            <a:off x="3577163" y="4090050"/>
            <a:ext cx="292459"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4</a:t>
            </a:r>
          </a:p>
        </p:txBody>
      </p:sp>
      <p:sp>
        <p:nvSpPr>
          <p:cNvPr id="125" name="Rectangle 124"/>
          <p:cNvSpPr/>
          <p:nvPr/>
        </p:nvSpPr>
        <p:spPr>
          <a:xfrm>
            <a:off x="4430214" y="4092264"/>
            <a:ext cx="292459"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6</a:t>
            </a:r>
          </a:p>
        </p:txBody>
      </p:sp>
      <p:sp>
        <p:nvSpPr>
          <p:cNvPr id="126" name="Rectangle 125"/>
          <p:cNvSpPr/>
          <p:nvPr/>
        </p:nvSpPr>
        <p:spPr>
          <a:xfrm>
            <a:off x="5274932" y="4092966"/>
            <a:ext cx="292459"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8</a:t>
            </a:r>
          </a:p>
        </p:txBody>
      </p:sp>
      <p:sp>
        <p:nvSpPr>
          <p:cNvPr id="142" name="Rectangle 141"/>
          <p:cNvSpPr/>
          <p:nvPr/>
        </p:nvSpPr>
        <p:spPr>
          <a:xfrm>
            <a:off x="6743768" y="4092967"/>
            <a:ext cx="292459"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1</a:t>
            </a:r>
          </a:p>
        </p:txBody>
      </p:sp>
      <p:sp>
        <p:nvSpPr>
          <p:cNvPr id="143" name="Rectangle 142"/>
          <p:cNvSpPr/>
          <p:nvPr/>
        </p:nvSpPr>
        <p:spPr>
          <a:xfrm>
            <a:off x="7598150" y="4092966"/>
            <a:ext cx="292459"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3</a:t>
            </a:r>
          </a:p>
        </p:txBody>
      </p:sp>
      <p:sp>
        <p:nvSpPr>
          <p:cNvPr id="144" name="Rectangle 143"/>
          <p:cNvSpPr/>
          <p:nvPr/>
        </p:nvSpPr>
        <p:spPr>
          <a:xfrm>
            <a:off x="8453156" y="4092966"/>
            <a:ext cx="292459"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5</a:t>
            </a:r>
          </a:p>
        </p:txBody>
      </p:sp>
      <p:sp>
        <p:nvSpPr>
          <p:cNvPr id="145" name="Rectangle 144"/>
          <p:cNvSpPr/>
          <p:nvPr/>
        </p:nvSpPr>
        <p:spPr>
          <a:xfrm>
            <a:off x="9311284" y="4092966"/>
            <a:ext cx="292459"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7</a:t>
            </a:r>
          </a:p>
        </p:txBody>
      </p:sp>
      <p:sp>
        <p:nvSpPr>
          <p:cNvPr id="146" name="Rectangle 145"/>
          <p:cNvSpPr/>
          <p:nvPr/>
        </p:nvSpPr>
        <p:spPr>
          <a:xfrm>
            <a:off x="7166955" y="4092966"/>
            <a:ext cx="292459"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2</a:t>
            </a:r>
          </a:p>
        </p:txBody>
      </p:sp>
      <p:sp>
        <p:nvSpPr>
          <p:cNvPr id="147" name="Rectangle 146"/>
          <p:cNvSpPr/>
          <p:nvPr/>
        </p:nvSpPr>
        <p:spPr>
          <a:xfrm>
            <a:off x="8035678" y="4092966"/>
            <a:ext cx="292459"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4</a:t>
            </a:r>
          </a:p>
        </p:txBody>
      </p:sp>
      <p:sp>
        <p:nvSpPr>
          <p:cNvPr id="148" name="Rectangle 147"/>
          <p:cNvSpPr/>
          <p:nvPr/>
        </p:nvSpPr>
        <p:spPr>
          <a:xfrm>
            <a:off x="8888729" y="4095180"/>
            <a:ext cx="292459"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6</a:t>
            </a:r>
          </a:p>
        </p:txBody>
      </p:sp>
      <p:sp>
        <p:nvSpPr>
          <p:cNvPr id="149" name="Rectangle 148"/>
          <p:cNvSpPr/>
          <p:nvPr/>
        </p:nvSpPr>
        <p:spPr>
          <a:xfrm>
            <a:off x="9733447" y="4095882"/>
            <a:ext cx="292459"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8</a:t>
            </a:r>
          </a:p>
        </p:txBody>
      </p:sp>
      <p:sp>
        <p:nvSpPr>
          <p:cNvPr id="150" name="Rectangle 149"/>
          <p:cNvSpPr/>
          <p:nvPr/>
        </p:nvSpPr>
        <p:spPr>
          <a:xfrm>
            <a:off x="6741953" y="5576434"/>
            <a:ext cx="292459"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1</a:t>
            </a:r>
          </a:p>
        </p:txBody>
      </p:sp>
      <p:sp>
        <p:nvSpPr>
          <p:cNvPr id="151" name="Rectangle 150"/>
          <p:cNvSpPr/>
          <p:nvPr/>
        </p:nvSpPr>
        <p:spPr>
          <a:xfrm>
            <a:off x="7596335" y="5576433"/>
            <a:ext cx="292459"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3</a:t>
            </a:r>
          </a:p>
        </p:txBody>
      </p:sp>
      <p:sp>
        <p:nvSpPr>
          <p:cNvPr id="152" name="Rectangle 151"/>
          <p:cNvSpPr/>
          <p:nvPr/>
        </p:nvSpPr>
        <p:spPr>
          <a:xfrm>
            <a:off x="8451340" y="5576433"/>
            <a:ext cx="292459"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5</a:t>
            </a:r>
          </a:p>
        </p:txBody>
      </p:sp>
      <p:sp>
        <p:nvSpPr>
          <p:cNvPr id="153" name="Rectangle 152"/>
          <p:cNvSpPr/>
          <p:nvPr/>
        </p:nvSpPr>
        <p:spPr>
          <a:xfrm>
            <a:off x="9309469" y="5576433"/>
            <a:ext cx="292459"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7</a:t>
            </a:r>
          </a:p>
        </p:txBody>
      </p:sp>
      <p:sp>
        <p:nvSpPr>
          <p:cNvPr id="154" name="Rectangle 153"/>
          <p:cNvSpPr/>
          <p:nvPr/>
        </p:nvSpPr>
        <p:spPr>
          <a:xfrm>
            <a:off x="7165139" y="5576433"/>
            <a:ext cx="292459"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2</a:t>
            </a:r>
          </a:p>
        </p:txBody>
      </p:sp>
      <p:sp>
        <p:nvSpPr>
          <p:cNvPr id="155" name="Rectangle 154"/>
          <p:cNvSpPr/>
          <p:nvPr/>
        </p:nvSpPr>
        <p:spPr>
          <a:xfrm>
            <a:off x="8033863" y="5576433"/>
            <a:ext cx="292459"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4</a:t>
            </a:r>
          </a:p>
        </p:txBody>
      </p:sp>
      <p:sp>
        <p:nvSpPr>
          <p:cNvPr id="161" name="Rectangle 160"/>
          <p:cNvSpPr/>
          <p:nvPr/>
        </p:nvSpPr>
        <p:spPr>
          <a:xfrm>
            <a:off x="8886913" y="5578648"/>
            <a:ext cx="292459"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6</a:t>
            </a:r>
          </a:p>
        </p:txBody>
      </p:sp>
      <p:sp>
        <p:nvSpPr>
          <p:cNvPr id="162" name="Rectangle 161"/>
          <p:cNvSpPr/>
          <p:nvPr/>
        </p:nvSpPr>
        <p:spPr>
          <a:xfrm>
            <a:off x="9731631" y="5579349"/>
            <a:ext cx="292459"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8</a:t>
            </a:r>
          </a:p>
        </p:txBody>
      </p:sp>
      <p:sp>
        <p:nvSpPr>
          <p:cNvPr id="163" name="Rectangle 162"/>
          <p:cNvSpPr/>
          <p:nvPr/>
        </p:nvSpPr>
        <p:spPr>
          <a:xfrm>
            <a:off x="2290767" y="5580661"/>
            <a:ext cx="292459" cy="32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1</a:t>
            </a:r>
          </a:p>
        </p:txBody>
      </p:sp>
      <p:sp>
        <p:nvSpPr>
          <p:cNvPr id="167" name="Rectangle 166"/>
          <p:cNvSpPr/>
          <p:nvPr/>
        </p:nvSpPr>
        <p:spPr>
          <a:xfrm>
            <a:off x="3145149" y="5580660"/>
            <a:ext cx="292459" cy="32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3</a:t>
            </a:r>
          </a:p>
        </p:txBody>
      </p:sp>
      <p:sp>
        <p:nvSpPr>
          <p:cNvPr id="168" name="Rectangle 167"/>
          <p:cNvSpPr/>
          <p:nvPr/>
        </p:nvSpPr>
        <p:spPr>
          <a:xfrm>
            <a:off x="4000154" y="5580660"/>
            <a:ext cx="292459" cy="32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5</a:t>
            </a:r>
          </a:p>
        </p:txBody>
      </p:sp>
      <p:sp>
        <p:nvSpPr>
          <p:cNvPr id="169" name="Rectangle 168"/>
          <p:cNvSpPr/>
          <p:nvPr/>
        </p:nvSpPr>
        <p:spPr>
          <a:xfrm>
            <a:off x="4858283" y="5580660"/>
            <a:ext cx="292459" cy="32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7</a:t>
            </a:r>
          </a:p>
        </p:txBody>
      </p:sp>
      <p:sp>
        <p:nvSpPr>
          <p:cNvPr id="170" name="Rectangle 169"/>
          <p:cNvSpPr/>
          <p:nvPr/>
        </p:nvSpPr>
        <p:spPr>
          <a:xfrm>
            <a:off x="2713953" y="5580660"/>
            <a:ext cx="292459"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2</a:t>
            </a:r>
          </a:p>
        </p:txBody>
      </p:sp>
      <p:sp>
        <p:nvSpPr>
          <p:cNvPr id="171" name="Rectangle 170"/>
          <p:cNvSpPr/>
          <p:nvPr/>
        </p:nvSpPr>
        <p:spPr>
          <a:xfrm>
            <a:off x="3582677" y="5580660"/>
            <a:ext cx="292459"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4</a:t>
            </a:r>
          </a:p>
        </p:txBody>
      </p:sp>
      <p:sp>
        <p:nvSpPr>
          <p:cNvPr id="172" name="Rectangle 171"/>
          <p:cNvSpPr/>
          <p:nvPr/>
        </p:nvSpPr>
        <p:spPr>
          <a:xfrm>
            <a:off x="4435727" y="5582874"/>
            <a:ext cx="292459"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6</a:t>
            </a:r>
          </a:p>
        </p:txBody>
      </p:sp>
      <p:sp>
        <p:nvSpPr>
          <p:cNvPr id="176" name="Rectangle 175"/>
          <p:cNvSpPr/>
          <p:nvPr/>
        </p:nvSpPr>
        <p:spPr>
          <a:xfrm>
            <a:off x="5280445" y="5583576"/>
            <a:ext cx="292459"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8</a:t>
            </a:r>
          </a:p>
        </p:txBody>
      </p:sp>
      <p:sp>
        <p:nvSpPr>
          <p:cNvPr id="177" name="TextBox 176"/>
          <p:cNvSpPr txBox="1"/>
          <p:nvPr/>
        </p:nvSpPr>
        <p:spPr>
          <a:xfrm>
            <a:off x="463776" y="6219394"/>
            <a:ext cx="5481402" cy="298209"/>
          </a:xfrm>
          <a:prstGeom prst="rect">
            <a:avLst/>
          </a:prstGeom>
          <a:solidFill>
            <a:schemeClr val="bg2">
              <a:lumMod val="90000"/>
            </a:schemeClr>
          </a:solidFill>
          <a:ln w="19050">
            <a:noFill/>
          </a:ln>
        </p:spPr>
        <p:txBody>
          <a:bodyPr wrap="square" lIns="0" tIns="0" rIns="0" bIns="0" rtlCol="0" anchor="ctr">
            <a:spAutoFit/>
          </a:bodyPr>
          <a:lstStyle/>
          <a:p>
            <a:pPr algn="ctr" defTabSz="914202">
              <a:defRPr/>
            </a:pPr>
            <a:r>
              <a:rPr lang="en-US" sz="1900" b="1" kern="0" dirty="0">
                <a:solidFill>
                  <a:sysClr val="windowText" lastClr="000000"/>
                </a:solidFill>
              </a:rPr>
              <a:t>Datacenter 1</a:t>
            </a:r>
          </a:p>
        </p:txBody>
      </p:sp>
      <p:sp>
        <p:nvSpPr>
          <p:cNvPr id="178" name="TextBox 177"/>
          <p:cNvSpPr txBox="1"/>
          <p:nvPr/>
        </p:nvSpPr>
        <p:spPr>
          <a:xfrm>
            <a:off x="6382705" y="6239084"/>
            <a:ext cx="5587118" cy="298209"/>
          </a:xfrm>
          <a:prstGeom prst="rect">
            <a:avLst/>
          </a:prstGeom>
          <a:solidFill>
            <a:schemeClr val="bg2">
              <a:lumMod val="90000"/>
            </a:schemeClr>
          </a:solidFill>
          <a:ln w="19050">
            <a:noFill/>
          </a:ln>
        </p:spPr>
        <p:txBody>
          <a:bodyPr wrap="square" lIns="0" tIns="0" rIns="0" bIns="0" rtlCol="0" anchor="ctr">
            <a:spAutoFit/>
          </a:bodyPr>
          <a:lstStyle/>
          <a:p>
            <a:pPr algn="ctr" defTabSz="914202">
              <a:defRPr/>
            </a:pPr>
            <a:r>
              <a:rPr lang="en-US" sz="1900" b="1" kern="0" dirty="0">
                <a:solidFill>
                  <a:sysClr val="windowText" lastClr="000000"/>
                </a:solidFill>
              </a:rPr>
              <a:t>Datacenter 2</a:t>
            </a:r>
          </a:p>
        </p:txBody>
      </p:sp>
      <p:sp>
        <p:nvSpPr>
          <p:cNvPr id="179" name="Rectangle 178"/>
          <p:cNvSpPr/>
          <p:nvPr/>
        </p:nvSpPr>
        <p:spPr>
          <a:xfrm>
            <a:off x="2708439" y="2004180"/>
            <a:ext cx="1424687" cy="32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Phase 1</a:t>
            </a:r>
          </a:p>
        </p:txBody>
      </p:sp>
      <p:sp>
        <p:nvSpPr>
          <p:cNvPr id="180" name="Rectangle 179"/>
          <p:cNvSpPr/>
          <p:nvPr/>
        </p:nvSpPr>
        <p:spPr>
          <a:xfrm>
            <a:off x="2719750" y="2437625"/>
            <a:ext cx="1424687" cy="322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Phase 2</a:t>
            </a:r>
          </a:p>
        </p:txBody>
      </p:sp>
      <p:sp>
        <p:nvSpPr>
          <p:cNvPr id="181" name="Rectangle 180"/>
          <p:cNvSpPr/>
          <p:nvPr/>
        </p:nvSpPr>
        <p:spPr>
          <a:xfrm>
            <a:off x="8285839" y="1965542"/>
            <a:ext cx="1424687" cy="322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Phase 3</a:t>
            </a:r>
          </a:p>
        </p:txBody>
      </p:sp>
      <p:sp>
        <p:nvSpPr>
          <p:cNvPr id="182" name="Rectangle 181"/>
          <p:cNvSpPr/>
          <p:nvPr/>
        </p:nvSpPr>
        <p:spPr>
          <a:xfrm>
            <a:off x="8306424" y="2437983"/>
            <a:ext cx="1424687" cy="322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cs typeface="Segoe UI Semibold" panose="020B0702040204020203" pitchFamily="34" charset="0"/>
              </a:rPr>
              <a:t>Phase 4</a:t>
            </a:r>
          </a:p>
        </p:txBody>
      </p:sp>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spTree>
    <p:extLst>
      <p:ext uri="{BB962C8B-B14F-4D97-AF65-F5344CB8AC3E}">
        <p14:creationId xmlns:p14="http://schemas.microsoft.com/office/powerpoint/2010/main" val="3814737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500"/>
                                        <p:tgtEl>
                                          <p:spTgt spid="7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
                                        </p:tgtEl>
                                        <p:attrNameLst>
                                          <p:attrName>style.visibility</p:attrName>
                                        </p:attrNameLst>
                                      </p:cBhvr>
                                      <p:to>
                                        <p:strVal val="visible"/>
                                      </p:to>
                                    </p:set>
                                    <p:animEffect transition="in" filter="fade">
                                      <p:cBhvr>
                                        <p:cTn id="23" dur="500"/>
                                        <p:tgtEl>
                                          <p:spTgt spid="1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7"/>
                                        </p:tgtEl>
                                        <p:attrNameLst>
                                          <p:attrName>style.visibility</p:attrName>
                                        </p:attrNameLst>
                                      </p:cBhvr>
                                      <p:to>
                                        <p:strVal val="visible"/>
                                      </p:to>
                                    </p:set>
                                    <p:animEffect transition="in" filter="fade">
                                      <p:cBhvr>
                                        <p:cTn id="26" dur="500"/>
                                        <p:tgtEl>
                                          <p:spTgt spid="16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8"/>
                                        </p:tgtEl>
                                        <p:attrNameLst>
                                          <p:attrName>style.visibility</p:attrName>
                                        </p:attrNameLst>
                                      </p:cBhvr>
                                      <p:to>
                                        <p:strVal val="visible"/>
                                      </p:to>
                                    </p:set>
                                    <p:animEffect transition="in" filter="fade">
                                      <p:cBhvr>
                                        <p:cTn id="29" dur="500"/>
                                        <p:tgtEl>
                                          <p:spTgt spid="16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fade">
                                      <p:cBhvr>
                                        <p:cTn id="32" dur="500"/>
                                        <p:tgtEl>
                                          <p:spTgt spid="1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0"/>
                                        </p:tgtEl>
                                        <p:attrNameLst>
                                          <p:attrName>style.visibility</p:attrName>
                                        </p:attrNameLst>
                                      </p:cBhvr>
                                      <p:to>
                                        <p:strVal val="visible"/>
                                      </p:to>
                                    </p:set>
                                    <p:animEffect transition="in" filter="fade">
                                      <p:cBhvr>
                                        <p:cTn id="37" dur="500"/>
                                        <p:tgtEl>
                                          <p:spTgt spid="18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3"/>
                                        </p:tgtEl>
                                        <p:attrNameLst>
                                          <p:attrName>style.visibility</p:attrName>
                                        </p:attrNameLst>
                                      </p:cBhvr>
                                      <p:to>
                                        <p:strVal val="visible"/>
                                      </p:to>
                                    </p:set>
                                    <p:animEffect transition="in" filter="fade">
                                      <p:cBhvr>
                                        <p:cTn id="41" dur="500"/>
                                        <p:tgtEl>
                                          <p:spTgt spid="1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fade">
                                      <p:cBhvr>
                                        <p:cTn id="44" dur="500"/>
                                        <p:tgtEl>
                                          <p:spTgt spid="1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fade">
                                      <p:cBhvr>
                                        <p:cTn id="47" dur="500"/>
                                        <p:tgtEl>
                                          <p:spTgt spid="1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6"/>
                                        </p:tgtEl>
                                        <p:attrNameLst>
                                          <p:attrName>style.visibility</p:attrName>
                                        </p:attrNameLst>
                                      </p:cBhvr>
                                      <p:to>
                                        <p:strVal val="visible"/>
                                      </p:to>
                                    </p:set>
                                    <p:animEffect transition="in" filter="fade">
                                      <p:cBhvr>
                                        <p:cTn id="50" dur="500"/>
                                        <p:tgtEl>
                                          <p:spTgt spid="1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0"/>
                                        </p:tgtEl>
                                        <p:attrNameLst>
                                          <p:attrName>style.visibility</p:attrName>
                                        </p:attrNameLst>
                                      </p:cBhvr>
                                      <p:to>
                                        <p:strVal val="visible"/>
                                      </p:to>
                                    </p:set>
                                    <p:animEffect transition="in" filter="fade">
                                      <p:cBhvr>
                                        <p:cTn id="53" dur="500"/>
                                        <p:tgtEl>
                                          <p:spTgt spid="17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1"/>
                                        </p:tgtEl>
                                        <p:attrNameLst>
                                          <p:attrName>style.visibility</p:attrName>
                                        </p:attrNameLst>
                                      </p:cBhvr>
                                      <p:to>
                                        <p:strVal val="visible"/>
                                      </p:to>
                                    </p:set>
                                    <p:animEffect transition="in" filter="fade">
                                      <p:cBhvr>
                                        <p:cTn id="56" dur="500"/>
                                        <p:tgtEl>
                                          <p:spTgt spid="17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fade">
                                      <p:cBhvr>
                                        <p:cTn id="59" dur="500"/>
                                        <p:tgtEl>
                                          <p:spTgt spid="17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6"/>
                                        </p:tgtEl>
                                        <p:attrNameLst>
                                          <p:attrName>style.visibility</p:attrName>
                                        </p:attrNameLst>
                                      </p:cBhvr>
                                      <p:to>
                                        <p:strVal val="visible"/>
                                      </p:to>
                                    </p:set>
                                    <p:animEffect transition="in" filter="fade">
                                      <p:cBhvr>
                                        <p:cTn id="62" dur="500"/>
                                        <p:tgtEl>
                                          <p:spTgt spid="17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1"/>
                                        </p:tgtEl>
                                        <p:attrNameLst>
                                          <p:attrName>style.visibility</p:attrName>
                                        </p:attrNameLst>
                                      </p:cBhvr>
                                      <p:to>
                                        <p:strVal val="visible"/>
                                      </p:to>
                                    </p:set>
                                    <p:animEffect transition="in" filter="fade">
                                      <p:cBhvr>
                                        <p:cTn id="67" dur="500"/>
                                        <p:tgtEl>
                                          <p:spTgt spid="181"/>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43"/>
                                        </p:tgtEl>
                                        <p:attrNameLst>
                                          <p:attrName>style.visibility</p:attrName>
                                        </p:attrNameLst>
                                      </p:cBhvr>
                                      <p:to>
                                        <p:strVal val="visible"/>
                                      </p:to>
                                    </p:set>
                                    <p:animEffect transition="in" filter="fade">
                                      <p:cBhvr>
                                        <p:cTn id="71" dur="500"/>
                                        <p:tgtEl>
                                          <p:spTgt spid="1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2"/>
                                        </p:tgtEl>
                                        <p:attrNameLst>
                                          <p:attrName>style.visibility</p:attrName>
                                        </p:attrNameLst>
                                      </p:cBhvr>
                                      <p:to>
                                        <p:strVal val="visible"/>
                                      </p:to>
                                    </p:set>
                                    <p:animEffect transition="in" filter="fade">
                                      <p:cBhvr>
                                        <p:cTn id="74" dur="500"/>
                                        <p:tgtEl>
                                          <p:spTgt spid="14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4"/>
                                        </p:tgtEl>
                                        <p:attrNameLst>
                                          <p:attrName>style.visibility</p:attrName>
                                        </p:attrNameLst>
                                      </p:cBhvr>
                                      <p:to>
                                        <p:strVal val="visible"/>
                                      </p:to>
                                    </p:set>
                                    <p:animEffect transition="in" filter="fade">
                                      <p:cBhvr>
                                        <p:cTn id="77" dur="500"/>
                                        <p:tgtEl>
                                          <p:spTgt spid="14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fade">
                                      <p:cBhvr>
                                        <p:cTn id="80" dur="500"/>
                                        <p:tgtEl>
                                          <p:spTgt spid="14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0"/>
                                        </p:tgtEl>
                                        <p:attrNameLst>
                                          <p:attrName>style.visibility</p:attrName>
                                        </p:attrNameLst>
                                      </p:cBhvr>
                                      <p:to>
                                        <p:strVal val="visible"/>
                                      </p:to>
                                    </p:set>
                                    <p:animEffect transition="in" filter="fade">
                                      <p:cBhvr>
                                        <p:cTn id="83" dur="500"/>
                                        <p:tgtEl>
                                          <p:spTgt spid="15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fade">
                                      <p:cBhvr>
                                        <p:cTn id="86" dur="500"/>
                                        <p:tgtEl>
                                          <p:spTgt spid="15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fade">
                                      <p:cBhvr>
                                        <p:cTn id="89" dur="500"/>
                                        <p:tgtEl>
                                          <p:spTgt spid="15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53"/>
                                        </p:tgtEl>
                                        <p:attrNameLst>
                                          <p:attrName>style.visibility</p:attrName>
                                        </p:attrNameLst>
                                      </p:cBhvr>
                                      <p:to>
                                        <p:strVal val="visible"/>
                                      </p:to>
                                    </p:set>
                                    <p:animEffect transition="in" filter="fade">
                                      <p:cBhvr>
                                        <p:cTn id="92" dur="500"/>
                                        <p:tgtEl>
                                          <p:spTgt spid="15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2"/>
                                        </p:tgtEl>
                                        <p:attrNameLst>
                                          <p:attrName>style.visibility</p:attrName>
                                        </p:attrNameLst>
                                      </p:cBhvr>
                                      <p:to>
                                        <p:strVal val="visible"/>
                                      </p:to>
                                    </p:set>
                                    <p:animEffect transition="in" filter="fade">
                                      <p:cBhvr>
                                        <p:cTn id="97" dur="500"/>
                                        <p:tgtEl>
                                          <p:spTgt spid="182"/>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500"/>
                                        <p:tgtEl>
                                          <p:spTgt spid="1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47"/>
                                        </p:tgtEl>
                                        <p:attrNameLst>
                                          <p:attrName>style.visibility</p:attrName>
                                        </p:attrNameLst>
                                      </p:cBhvr>
                                      <p:to>
                                        <p:strVal val="visible"/>
                                      </p:to>
                                    </p:set>
                                    <p:animEffect transition="in" filter="fade">
                                      <p:cBhvr>
                                        <p:cTn id="104" dur="500"/>
                                        <p:tgtEl>
                                          <p:spTgt spid="1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48"/>
                                        </p:tgtEl>
                                        <p:attrNameLst>
                                          <p:attrName>style.visibility</p:attrName>
                                        </p:attrNameLst>
                                      </p:cBhvr>
                                      <p:to>
                                        <p:strVal val="visible"/>
                                      </p:to>
                                    </p:set>
                                    <p:animEffect transition="in" filter="fade">
                                      <p:cBhvr>
                                        <p:cTn id="107" dur="500"/>
                                        <p:tgtEl>
                                          <p:spTgt spid="14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49"/>
                                        </p:tgtEl>
                                        <p:attrNameLst>
                                          <p:attrName>style.visibility</p:attrName>
                                        </p:attrNameLst>
                                      </p:cBhvr>
                                      <p:to>
                                        <p:strVal val="visible"/>
                                      </p:to>
                                    </p:set>
                                    <p:animEffect transition="in" filter="fade">
                                      <p:cBhvr>
                                        <p:cTn id="110" dur="500"/>
                                        <p:tgtEl>
                                          <p:spTgt spid="14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2"/>
                                        </p:tgtEl>
                                        <p:attrNameLst>
                                          <p:attrName>style.visibility</p:attrName>
                                        </p:attrNameLst>
                                      </p:cBhvr>
                                      <p:to>
                                        <p:strVal val="visible"/>
                                      </p:to>
                                    </p:set>
                                    <p:animEffect transition="in" filter="fade">
                                      <p:cBhvr>
                                        <p:cTn id="113" dur="500"/>
                                        <p:tgtEl>
                                          <p:spTgt spid="16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1"/>
                                        </p:tgtEl>
                                        <p:attrNameLst>
                                          <p:attrName>style.visibility</p:attrName>
                                        </p:attrNameLst>
                                      </p:cBhvr>
                                      <p:to>
                                        <p:strVal val="visible"/>
                                      </p:to>
                                    </p:set>
                                    <p:animEffect transition="in" filter="fade">
                                      <p:cBhvr>
                                        <p:cTn id="116" dur="500"/>
                                        <p:tgtEl>
                                          <p:spTgt spid="16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55"/>
                                        </p:tgtEl>
                                        <p:attrNameLst>
                                          <p:attrName>style.visibility</p:attrName>
                                        </p:attrNameLst>
                                      </p:cBhvr>
                                      <p:to>
                                        <p:strVal val="visible"/>
                                      </p:to>
                                    </p:set>
                                    <p:animEffect transition="in" filter="fade">
                                      <p:cBhvr>
                                        <p:cTn id="119" dur="500"/>
                                        <p:tgtEl>
                                          <p:spTgt spid="15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54"/>
                                        </p:tgtEl>
                                        <p:attrNameLst>
                                          <p:attrName>style.visibility</p:attrName>
                                        </p:attrNameLst>
                                      </p:cBhvr>
                                      <p:to>
                                        <p:strVal val="visible"/>
                                      </p:to>
                                    </p:set>
                                    <p:animEffect transition="in" filter="fade">
                                      <p:cBhvr>
                                        <p:cTn id="122"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7" grpId="0" animBg="1"/>
      <p:bldP spid="83" grpId="0" animBg="1"/>
      <p:bldP spid="123" grpId="0" animBg="1"/>
      <p:bldP spid="124" grpId="0" animBg="1"/>
      <p:bldP spid="125" grpId="0" animBg="1"/>
      <p:bldP spid="126"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61" grpId="0" animBg="1"/>
      <p:bldP spid="162" grpId="0" animBg="1"/>
      <p:bldP spid="163" grpId="0" animBg="1"/>
      <p:bldP spid="167" grpId="0" animBg="1"/>
      <p:bldP spid="168" grpId="0" animBg="1"/>
      <p:bldP spid="169" grpId="0" animBg="1"/>
      <p:bldP spid="170" grpId="0" animBg="1"/>
      <p:bldP spid="171" grpId="0" animBg="1"/>
      <p:bldP spid="172" grpId="0" animBg="1"/>
      <p:bldP spid="176" grpId="0" animBg="1"/>
      <p:bldP spid="179" grpId="0" animBg="1"/>
      <p:bldP spid="180" grpId="0" animBg="1"/>
      <p:bldP spid="181" grpId="0" animBg="1"/>
      <p:bldP spid="18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innovate?</a:t>
            </a:r>
          </a:p>
        </p:txBody>
      </p:sp>
      <p:sp>
        <p:nvSpPr>
          <p:cNvPr id="3" name="Text Placeholder 2"/>
          <p:cNvSpPr>
            <a:spLocks noGrp="1"/>
          </p:cNvSpPr>
          <p:nvPr>
            <p:ph type="body" sz="quarter" idx="10"/>
          </p:nvPr>
        </p:nvSpPr>
        <p:spPr>
          <a:xfrm>
            <a:off x="275481" y="1212850"/>
            <a:ext cx="11885514" cy="3788490"/>
          </a:xfrm>
        </p:spPr>
        <p:txBody>
          <a:bodyPr/>
          <a:lstStyle/>
          <a:p>
            <a:r>
              <a:rPr lang="en-US" dirty="0"/>
              <a:t>TAP Program Members</a:t>
            </a:r>
          </a:p>
          <a:p>
            <a:pPr lvl="1"/>
            <a:r>
              <a:rPr lang="en-US" dirty="0"/>
              <a:t>We test every TAP build in our sandbox</a:t>
            </a:r>
          </a:p>
          <a:p>
            <a:r>
              <a:rPr lang="en-US" dirty="0"/>
              <a:t>Multiple Labs</a:t>
            </a:r>
          </a:p>
          <a:p>
            <a:pPr lvl="1"/>
            <a:r>
              <a:rPr lang="en-US" dirty="0"/>
              <a:t>Large virtual + physical sandbox environment running N-1, N, and N+1 (TAP) builds</a:t>
            </a:r>
          </a:p>
          <a:p>
            <a:pPr lvl="1"/>
            <a:r>
              <a:rPr lang="en-US" dirty="0"/>
              <a:t>Pre-Production (stable environment that is upgraded right before Production</a:t>
            </a:r>
          </a:p>
          <a:p>
            <a:r>
              <a:rPr lang="en-US" dirty="0"/>
              <a:t>Cumulative Updates</a:t>
            </a:r>
          </a:p>
          <a:p>
            <a:pPr lvl="1"/>
            <a:r>
              <a:rPr lang="en-US" dirty="0"/>
              <a:t>We install (almost) every Cumulative Update</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6" name="Picture 5"/>
          <p:cNvPicPr>
            <a:picLocks noChangeAspect="1"/>
          </p:cNvPicPr>
          <p:nvPr/>
        </p:nvPicPr>
        <p:blipFill>
          <a:blip r:embed="rId4"/>
          <a:stretch>
            <a:fillRect/>
          </a:stretch>
        </p:blipFill>
        <p:spPr>
          <a:xfrm>
            <a:off x="11441439" y="103693"/>
            <a:ext cx="719556" cy="1300736"/>
          </a:xfrm>
          <a:prstGeom prst="rect">
            <a:avLst/>
          </a:prstGeom>
        </p:spPr>
      </p:pic>
    </p:spTree>
    <p:extLst>
      <p:ext uri="{BB962C8B-B14F-4D97-AF65-F5344CB8AC3E}">
        <p14:creationId xmlns:p14="http://schemas.microsoft.com/office/powerpoint/2010/main" val="219584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 Changes</a:t>
            </a:r>
            <a:endParaRPr lang="en-US" dirty="0"/>
          </a:p>
        </p:txBody>
      </p:sp>
      <p:sp>
        <p:nvSpPr>
          <p:cNvPr id="3" name="Text Placeholder 2"/>
          <p:cNvSpPr>
            <a:spLocks noGrp="1"/>
          </p:cNvSpPr>
          <p:nvPr>
            <p:ph type="body" sz="quarter" idx="10"/>
          </p:nvPr>
        </p:nvSpPr>
        <p:spPr>
          <a:xfrm>
            <a:off x="275481" y="1212850"/>
            <a:ext cx="11885514" cy="5144815"/>
          </a:xfrm>
        </p:spPr>
        <p:txBody>
          <a:bodyPr/>
          <a:lstStyle/>
          <a:p>
            <a:r>
              <a:rPr lang="en-US" sz="3672" dirty="0"/>
              <a:t>Completion of Exchange 2016 deployment </a:t>
            </a:r>
          </a:p>
          <a:p>
            <a:r>
              <a:rPr lang="en-US" sz="3672" dirty="0"/>
              <a:t>Increased utilization of PowerShell DSC</a:t>
            </a:r>
          </a:p>
          <a:p>
            <a:r>
              <a:rPr lang="en-US" sz="3672" dirty="0"/>
              <a:t>Configuration Management</a:t>
            </a:r>
          </a:p>
          <a:p>
            <a:r>
              <a:rPr lang="en-US" sz="3672" dirty="0"/>
              <a:t>Automated recovery</a:t>
            </a:r>
          </a:p>
          <a:p>
            <a:r>
              <a:rPr lang="en-US" sz="3672" dirty="0"/>
              <a:t>Automations and Process Conversions</a:t>
            </a:r>
          </a:p>
          <a:p>
            <a:r>
              <a:rPr lang="en-US" sz="1836" dirty="0">
                <a:gradFill>
                  <a:gsLst>
                    <a:gs pos="1250">
                      <a:schemeClr val="tx1"/>
                    </a:gs>
                    <a:gs pos="100000">
                      <a:schemeClr val="tx1"/>
                    </a:gs>
                  </a:gsLst>
                  <a:lin ang="5400000" scaled="0"/>
                </a:gradFill>
                <a:latin typeface="+mn-lt"/>
              </a:rPr>
              <a:t>Replacing manual processes with automations</a:t>
            </a:r>
          </a:p>
          <a:p>
            <a:r>
              <a:rPr lang="en-US" sz="1836" dirty="0">
                <a:gradFill>
                  <a:gsLst>
                    <a:gs pos="1250">
                      <a:schemeClr val="tx1"/>
                    </a:gs>
                    <a:gs pos="100000">
                      <a:schemeClr val="tx1"/>
                    </a:gs>
                  </a:gsLst>
                  <a:lin ang="5400000" scaled="0"/>
                </a:gradFill>
                <a:latin typeface="+mn-lt"/>
              </a:rPr>
              <a:t>Reworking legacy processes for Exchange vs Notes/Domino</a:t>
            </a:r>
          </a:p>
          <a:p>
            <a:r>
              <a:rPr lang="en-US" sz="3672" dirty="0"/>
              <a:t>Hardware Refresh</a:t>
            </a:r>
          </a:p>
          <a:p>
            <a:r>
              <a:rPr lang="en-US" sz="1836" dirty="0">
                <a:gradFill>
                  <a:gsLst>
                    <a:gs pos="1250">
                      <a:schemeClr val="tx1"/>
                    </a:gs>
                    <a:gs pos="100000">
                      <a:schemeClr val="tx1"/>
                    </a:gs>
                  </a:gsLst>
                  <a:lin ang="5400000" scaled="0"/>
                </a:gradFill>
                <a:latin typeface="+mn-lt"/>
              </a:rPr>
              <a:t>Exchange 2016</a:t>
            </a:r>
          </a:p>
          <a:p>
            <a:r>
              <a:rPr lang="en-US" sz="1836" dirty="0">
                <a:gradFill>
                  <a:gsLst>
                    <a:gs pos="1250">
                      <a:schemeClr val="tx1"/>
                    </a:gs>
                    <a:gs pos="100000">
                      <a:schemeClr val="tx1"/>
                    </a:gs>
                  </a:gsLst>
                  <a:lin ang="5400000" scaled="0"/>
                </a:gradFill>
                <a:latin typeface="+mn-lt"/>
              </a:rPr>
              <a:t>Windows Server 2016*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grpSp>
        <p:nvGrpSpPr>
          <p:cNvPr id="10" name="Group 9"/>
          <p:cNvGrpSpPr/>
          <p:nvPr/>
        </p:nvGrpSpPr>
        <p:grpSpPr>
          <a:xfrm>
            <a:off x="10536848" y="158543"/>
            <a:ext cx="1638818" cy="1567994"/>
            <a:chOff x="9943486" y="604232"/>
            <a:chExt cx="1890000" cy="1771875"/>
          </a:xfrm>
        </p:grpSpPr>
        <p:pic>
          <p:nvPicPr>
            <p:cNvPr id="8" name="Picture 7"/>
            <p:cNvPicPr>
              <a:picLocks noChangeAspect="1"/>
            </p:cNvPicPr>
            <p:nvPr/>
          </p:nvPicPr>
          <p:blipFill>
            <a:blip r:embed="rId4"/>
            <a:stretch>
              <a:fillRect/>
            </a:stretch>
          </p:blipFill>
          <p:spPr>
            <a:xfrm>
              <a:off x="9943486" y="604232"/>
              <a:ext cx="1890000" cy="1771875"/>
            </a:xfrm>
            <a:prstGeom prst="rect">
              <a:avLst/>
            </a:prstGeom>
          </p:spPr>
        </p:pic>
        <p:pic>
          <p:nvPicPr>
            <p:cNvPr id="9" name="Picture 8"/>
            <p:cNvPicPr>
              <a:picLocks noChangeAspect="1"/>
            </p:cNvPicPr>
            <p:nvPr/>
          </p:nvPicPr>
          <p:blipFill>
            <a:blip r:embed="rId5"/>
            <a:stretch>
              <a:fillRect/>
            </a:stretch>
          </p:blipFill>
          <p:spPr>
            <a:xfrm>
              <a:off x="11222024" y="1254328"/>
              <a:ext cx="512960" cy="247873"/>
            </a:xfrm>
            <a:prstGeom prst="rect">
              <a:avLst/>
            </a:prstGeom>
          </p:spPr>
        </p:pic>
      </p:grpSp>
    </p:spTree>
    <p:extLst>
      <p:ext uri="{BB962C8B-B14F-4D97-AF65-F5344CB8AC3E}">
        <p14:creationId xmlns:p14="http://schemas.microsoft.com/office/powerpoint/2010/main" val="240308979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Changes</a:t>
            </a:r>
          </a:p>
        </p:txBody>
      </p:sp>
      <p:sp>
        <p:nvSpPr>
          <p:cNvPr id="8" name="Text Placeholder 7"/>
          <p:cNvSpPr>
            <a:spLocks noGrp="1"/>
          </p:cNvSpPr>
          <p:nvPr>
            <p:ph type="body" sz="quarter" idx="10"/>
          </p:nvPr>
        </p:nvSpPr>
        <p:spPr>
          <a:xfrm>
            <a:off x="280989" y="1236994"/>
            <a:ext cx="5595619" cy="2918650"/>
          </a:xfrm>
        </p:spPr>
        <p:txBody>
          <a:bodyPr/>
          <a:lstStyle/>
          <a:p>
            <a:r>
              <a:rPr lang="en-US" dirty="0"/>
              <a:t>Current Hardware</a:t>
            </a:r>
          </a:p>
          <a:p>
            <a:r>
              <a:rPr lang="en-US" dirty="0"/>
              <a:t>2 RU Server</a:t>
            </a:r>
          </a:p>
          <a:p>
            <a:r>
              <a:rPr lang="en-US" dirty="0"/>
              <a:t>2 RU Disk Enclosure</a:t>
            </a:r>
          </a:p>
          <a:p>
            <a:r>
              <a:rPr lang="en-US" dirty="0"/>
              <a:t>2 SAS Controllers +Interconnect cable</a:t>
            </a:r>
          </a:p>
        </p:txBody>
      </p:sp>
      <p:sp>
        <p:nvSpPr>
          <p:cNvPr id="9" name="Text Placeholder 8"/>
          <p:cNvSpPr>
            <a:spLocks noGrp="1"/>
          </p:cNvSpPr>
          <p:nvPr>
            <p:ph type="body" sz="quarter" idx="11"/>
          </p:nvPr>
        </p:nvSpPr>
        <p:spPr>
          <a:xfrm>
            <a:off x="6809212" y="1236994"/>
            <a:ext cx="5595619" cy="2918650"/>
          </a:xfrm>
        </p:spPr>
        <p:txBody>
          <a:bodyPr/>
          <a:lstStyle/>
          <a:p>
            <a:r>
              <a:rPr lang="en-US" dirty="0"/>
              <a:t>Future Hardware</a:t>
            </a:r>
          </a:p>
          <a:p>
            <a:r>
              <a:rPr lang="en-US" dirty="0"/>
              <a:t>2 RU Server + Storage</a:t>
            </a:r>
          </a:p>
          <a:p>
            <a:r>
              <a:rPr lang="en-US" dirty="0"/>
              <a:t>Lower power, cost, and complexity</a:t>
            </a:r>
          </a:p>
          <a:p>
            <a:endParaRPr lang="en-US" dirty="0"/>
          </a:p>
        </p:txBody>
      </p:sp>
      <p:pic>
        <p:nvPicPr>
          <p:cNvPr id="2050" name="Picture 2" descr="Image result for hp apollo 4200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045" y="3313518"/>
            <a:ext cx="4114279" cy="30900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47255" y="4322369"/>
            <a:ext cx="3739317" cy="136577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grpSp>
        <p:nvGrpSpPr>
          <p:cNvPr id="10" name="Group 9"/>
          <p:cNvGrpSpPr/>
          <p:nvPr/>
        </p:nvGrpSpPr>
        <p:grpSpPr>
          <a:xfrm>
            <a:off x="10536848" y="158543"/>
            <a:ext cx="1638818" cy="1567994"/>
            <a:chOff x="9943486" y="604232"/>
            <a:chExt cx="1890000" cy="1771875"/>
          </a:xfrm>
        </p:grpSpPr>
        <p:pic>
          <p:nvPicPr>
            <p:cNvPr id="12" name="Picture 11"/>
            <p:cNvPicPr>
              <a:picLocks noChangeAspect="1"/>
            </p:cNvPicPr>
            <p:nvPr/>
          </p:nvPicPr>
          <p:blipFill>
            <a:blip r:embed="rId6"/>
            <a:stretch>
              <a:fillRect/>
            </a:stretch>
          </p:blipFill>
          <p:spPr>
            <a:xfrm>
              <a:off x="9943486" y="604232"/>
              <a:ext cx="1890000" cy="1771875"/>
            </a:xfrm>
            <a:prstGeom prst="rect">
              <a:avLst/>
            </a:prstGeom>
          </p:spPr>
        </p:pic>
        <p:pic>
          <p:nvPicPr>
            <p:cNvPr id="13" name="Picture 12"/>
            <p:cNvPicPr>
              <a:picLocks noChangeAspect="1"/>
            </p:cNvPicPr>
            <p:nvPr/>
          </p:nvPicPr>
          <p:blipFill>
            <a:blip r:embed="rId7"/>
            <a:stretch>
              <a:fillRect/>
            </a:stretch>
          </p:blipFill>
          <p:spPr>
            <a:xfrm>
              <a:off x="11222024" y="1254328"/>
              <a:ext cx="512960" cy="247873"/>
            </a:xfrm>
            <a:prstGeom prst="rect">
              <a:avLst/>
            </a:prstGeom>
          </p:spPr>
        </p:pic>
      </p:grpSp>
    </p:spTree>
    <p:extLst>
      <p:ext uri="{BB962C8B-B14F-4D97-AF65-F5344CB8AC3E}">
        <p14:creationId xmlns:p14="http://schemas.microsoft.com/office/powerpoint/2010/main" val="315629338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Lowlights</a:t>
            </a:r>
          </a:p>
        </p:txBody>
      </p:sp>
      <p:sp>
        <p:nvSpPr>
          <p:cNvPr id="3" name="Text Placeholder 2"/>
          <p:cNvSpPr>
            <a:spLocks noGrp="1"/>
          </p:cNvSpPr>
          <p:nvPr>
            <p:ph type="body" sz="quarter" idx="10"/>
          </p:nvPr>
        </p:nvSpPr>
        <p:spPr>
          <a:xfrm>
            <a:off x="277845" y="1212849"/>
            <a:ext cx="11885514" cy="3449997"/>
          </a:xfrm>
        </p:spPr>
        <p:txBody>
          <a:bodyPr/>
          <a:lstStyle/>
          <a:p>
            <a:r>
              <a:rPr lang="en-US" dirty="0"/>
              <a:t>New dependencies on other teams</a:t>
            </a:r>
          </a:p>
          <a:p>
            <a:pPr lvl="1"/>
            <a:r>
              <a:rPr lang="en-US" dirty="0"/>
              <a:t>Active Directory – Directory information and quarterly schema changes</a:t>
            </a:r>
          </a:p>
          <a:p>
            <a:pPr lvl="1"/>
            <a:r>
              <a:rPr lang="en-US" dirty="0"/>
              <a:t>Load Balancing – No direct visibility into server health</a:t>
            </a:r>
          </a:p>
          <a:p>
            <a:endParaRPr lang="en-US" dirty="0"/>
          </a:p>
          <a:p>
            <a:r>
              <a:rPr lang="en-US" dirty="0"/>
              <a:t>Dependence on other technologies</a:t>
            </a:r>
          </a:p>
          <a:p>
            <a:pPr lvl="1"/>
            <a:r>
              <a:rPr lang="en-US" dirty="0"/>
              <a:t>Active Directory, Load Balancers, Firewalls, DNS, Web Application Proxy, Intune, etc.</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9" y="6392014"/>
            <a:ext cx="547233" cy="530056"/>
          </a:xfrm>
          <a:prstGeom prst="rect">
            <a:avLst/>
          </a:prstGeom>
        </p:spPr>
      </p:pic>
      <p:pic>
        <p:nvPicPr>
          <p:cNvPr id="5" name="Picture 4"/>
          <p:cNvPicPr>
            <a:picLocks noChangeAspect="1"/>
          </p:cNvPicPr>
          <p:nvPr/>
        </p:nvPicPr>
        <p:blipFill>
          <a:blip r:embed="rId4"/>
          <a:stretch>
            <a:fillRect/>
          </a:stretch>
        </p:blipFill>
        <p:spPr>
          <a:xfrm>
            <a:off x="10929526" y="158542"/>
            <a:ext cx="1097034" cy="1259204"/>
          </a:xfrm>
          <a:prstGeom prst="rect">
            <a:avLst/>
          </a:prstGeom>
        </p:spPr>
      </p:pic>
    </p:spTree>
    <p:extLst>
      <p:ext uri="{BB962C8B-B14F-4D97-AF65-F5344CB8AC3E}">
        <p14:creationId xmlns:p14="http://schemas.microsoft.com/office/powerpoint/2010/main" val="353200929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a:xfrm>
            <a:off x="275481" y="1212851"/>
            <a:ext cx="11885514" cy="3080637"/>
          </a:xfrm>
        </p:spPr>
        <p:txBody>
          <a:bodyPr/>
          <a:lstStyle/>
          <a:p>
            <a:pPr lvl="0"/>
            <a:r>
              <a:rPr lang="en-US" dirty="0"/>
              <a:t>Preferred Architecture has simplified our environment and reduced operational and capital costs, while improving overall availability</a:t>
            </a:r>
          </a:p>
          <a:p>
            <a:pPr lvl="0"/>
            <a:r>
              <a:rPr lang="en-US" dirty="0"/>
              <a:t>Implemented and continuing to invest in processes to remain agile</a:t>
            </a:r>
          </a:p>
        </p:txBody>
      </p:sp>
    </p:spTree>
    <p:extLst>
      <p:ext uri="{BB962C8B-B14F-4D97-AF65-F5344CB8AC3E}">
        <p14:creationId xmlns:p14="http://schemas.microsoft.com/office/powerpoint/2010/main" val="240138691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57736"/>
            <a:ext cx="11887878" cy="917575"/>
          </a:xfrm>
        </p:spPr>
        <p:txBody>
          <a:bodyPr/>
          <a:lstStyle/>
          <a:p>
            <a:r>
              <a:rPr lang="en-US" sz="4896" dirty="0"/>
              <a:t>Exchange/Outlook Ignite Public Schedule</a:t>
            </a:r>
          </a:p>
        </p:txBody>
      </p:sp>
      <p:graphicFrame>
        <p:nvGraphicFramePr>
          <p:cNvPr id="8" name="Table 7"/>
          <p:cNvGraphicFramePr>
            <a:graphicFrameLocks noGrp="1"/>
          </p:cNvGraphicFramePr>
          <p:nvPr>
            <p:extLst/>
          </p:nvPr>
        </p:nvGraphicFramePr>
        <p:xfrm>
          <a:off x="275485" y="943642"/>
          <a:ext cx="11981211" cy="5220338"/>
        </p:xfrm>
        <a:graphic>
          <a:graphicData uri="http://schemas.openxmlformats.org/drawingml/2006/table">
            <a:tbl>
              <a:tblPr firstRow="1" bandRow="1">
                <a:tableStyleId>{5C22544A-7EE6-4342-B048-85BDC9FD1C3A}</a:tableStyleId>
              </a:tblPr>
              <a:tblGrid>
                <a:gridCol w="1713778">
                  <a:extLst>
                    <a:ext uri="{9D8B030D-6E8A-4147-A177-3AD203B41FA5}">
                      <a16:colId xmlns:a16="http://schemas.microsoft.com/office/drawing/2014/main" val="776717678"/>
                    </a:ext>
                  </a:extLst>
                </a:gridCol>
                <a:gridCol w="2195171">
                  <a:extLst>
                    <a:ext uri="{9D8B030D-6E8A-4147-A177-3AD203B41FA5}">
                      <a16:colId xmlns:a16="http://schemas.microsoft.com/office/drawing/2014/main" val="841748980"/>
                    </a:ext>
                  </a:extLst>
                </a:gridCol>
                <a:gridCol w="2081657">
                  <a:extLst>
                    <a:ext uri="{9D8B030D-6E8A-4147-A177-3AD203B41FA5}">
                      <a16:colId xmlns:a16="http://schemas.microsoft.com/office/drawing/2014/main" val="3094966752"/>
                    </a:ext>
                  </a:extLst>
                </a:gridCol>
                <a:gridCol w="1996869">
                  <a:extLst>
                    <a:ext uri="{9D8B030D-6E8A-4147-A177-3AD203B41FA5}">
                      <a16:colId xmlns:a16="http://schemas.microsoft.com/office/drawing/2014/main" val="267140561"/>
                    </a:ext>
                  </a:extLst>
                </a:gridCol>
                <a:gridCol w="1996869">
                  <a:extLst>
                    <a:ext uri="{9D8B030D-6E8A-4147-A177-3AD203B41FA5}">
                      <a16:colId xmlns:a16="http://schemas.microsoft.com/office/drawing/2014/main" val="2723111751"/>
                    </a:ext>
                  </a:extLst>
                </a:gridCol>
                <a:gridCol w="1996869">
                  <a:extLst>
                    <a:ext uri="{9D8B030D-6E8A-4147-A177-3AD203B41FA5}">
                      <a16:colId xmlns:a16="http://schemas.microsoft.com/office/drawing/2014/main" val="2784743206"/>
                    </a:ext>
                  </a:extLst>
                </a:gridCol>
              </a:tblGrid>
              <a:tr h="310868">
                <a:tc>
                  <a:txBody>
                    <a:bodyPr/>
                    <a:lstStyle/>
                    <a:p>
                      <a:pPr algn="ctr"/>
                      <a:r>
                        <a:rPr lang="en-US" sz="1400" dirty="0"/>
                        <a:t>Sunday</a:t>
                      </a:r>
                    </a:p>
                  </a:txBody>
                  <a:tcPr marL="93260" marR="93260" marT="46630" marB="46630"/>
                </a:tc>
                <a:tc>
                  <a:txBody>
                    <a:bodyPr/>
                    <a:lstStyle/>
                    <a:p>
                      <a:pPr algn="ctr"/>
                      <a:r>
                        <a:rPr lang="en-US" sz="1400" dirty="0"/>
                        <a:t>Monday</a:t>
                      </a:r>
                    </a:p>
                  </a:txBody>
                  <a:tcPr marL="93260" marR="93260" marT="46630" marB="46630"/>
                </a:tc>
                <a:tc>
                  <a:txBody>
                    <a:bodyPr/>
                    <a:lstStyle/>
                    <a:p>
                      <a:pPr algn="ctr"/>
                      <a:r>
                        <a:rPr lang="en-US" sz="1400" dirty="0"/>
                        <a:t>Tuesday</a:t>
                      </a:r>
                    </a:p>
                  </a:txBody>
                  <a:tcPr marL="93260" marR="93260" marT="46630" marB="46630"/>
                </a:tc>
                <a:tc>
                  <a:txBody>
                    <a:bodyPr/>
                    <a:lstStyle/>
                    <a:p>
                      <a:pPr algn="ctr"/>
                      <a:r>
                        <a:rPr lang="en-US" sz="1400" dirty="0"/>
                        <a:t>Wednesday</a:t>
                      </a:r>
                    </a:p>
                  </a:txBody>
                  <a:tcPr marL="93260" marR="93260" marT="46630" marB="46630"/>
                </a:tc>
                <a:tc>
                  <a:txBody>
                    <a:bodyPr/>
                    <a:lstStyle/>
                    <a:p>
                      <a:pPr algn="ctr"/>
                      <a:r>
                        <a:rPr lang="en-US" sz="1400" dirty="0"/>
                        <a:t>Thursday</a:t>
                      </a:r>
                    </a:p>
                  </a:txBody>
                  <a:tcPr marL="93260" marR="93260" marT="46630" marB="46630"/>
                </a:tc>
                <a:tc>
                  <a:txBody>
                    <a:bodyPr/>
                    <a:lstStyle/>
                    <a:p>
                      <a:pPr algn="ctr"/>
                      <a:r>
                        <a:rPr lang="en-US" sz="1400" dirty="0"/>
                        <a:t>Friday</a:t>
                      </a:r>
                    </a:p>
                  </a:txBody>
                  <a:tcPr marL="93260" marR="93260" marT="46630" marB="46630"/>
                </a:tc>
                <a:extLst>
                  <a:ext uri="{0D108BD9-81ED-4DB2-BD59-A6C34878D82A}">
                    <a16:rowId xmlns:a16="http://schemas.microsoft.com/office/drawing/2014/main" val="2139291355"/>
                  </a:ext>
                </a:extLst>
              </a:tr>
              <a:tr h="559562">
                <a:tc>
                  <a:txBody>
                    <a:bodyPr/>
                    <a:lstStyle/>
                    <a:p>
                      <a:pPr algn="ctr"/>
                      <a:endParaRPr lang="en-US" sz="600" dirty="0"/>
                    </a:p>
                  </a:txBody>
                  <a:tcPr marL="93260" marR="93260" marT="46630" marB="46630"/>
                </a:tc>
                <a:tc>
                  <a:txBody>
                    <a:bodyPr/>
                    <a:lstStyle/>
                    <a:p>
                      <a:pPr algn="ctr"/>
                      <a:r>
                        <a:rPr lang="en-US" sz="600" dirty="0"/>
                        <a:t>Peer behind the curtain - how Microsoft runs Exchange Online</a:t>
                      </a:r>
                    </a:p>
                    <a:p>
                      <a:pPr algn="ctr"/>
                      <a:r>
                        <a:rPr lang="en-US" sz="600" dirty="0"/>
                        <a:t>BRK2220 2:15 pm</a:t>
                      </a:r>
                    </a:p>
                  </a:txBody>
                  <a:tcPr marL="93260" marR="93260" marT="46630" marB="46630"/>
                </a:tc>
                <a:tc>
                  <a:txBody>
                    <a:bodyPr/>
                    <a:lstStyle/>
                    <a:p>
                      <a:pPr algn="ctr"/>
                      <a:r>
                        <a:rPr lang="en-US" sz="600" dirty="0"/>
                        <a:t>Debate the top 10 reasons not to move your Exchange on-premises mailboxes to Exchange Online</a:t>
                      </a:r>
                    </a:p>
                    <a:p>
                      <a:pPr algn="ctr"/>
                      <a:r>
                        <a:rPr lang="en-US" sz="600" dirty="0"/>
                        <a:t>BRK2215 9 am</a:t>
                      </a:r>
                    </a:p>
                  </a:txBody>
                  <a:tcPr marL="93260" marR="93260" marT="46630" marB="46630"/>
                </a:tc>
                <a:tc>
                  <a:txBody>
                    <a:bodyPr/>
                    <a:lstStyle/>
                    <a:p>
                      <a:pPr algn="ctr"/>
                      <a:r>
                        <a:rPr lang="en-US" sz="600" dirty="0"/>
                        <a:t>Run Microsoft Exchange Hybrid for the long haul</a:t>
                      </a:r>
                    </a:p>
                    <a:p>
                      <a:pPr algn="ctr"/>
                      <a:r>
                        <a:rPr lang="en-US" sz="600" dirty="0"/>
                        <a:t>BRK3217 9 am</a:t>
                      </a:r>
                    </a:p>
                    <a:p>
                      <a:pPr algn="ctr"/>
                      <a:r>
                        <a:rPr lang="en-US" sz="600" dirty="0"/>
                        <a:t>----------------------------------</a:t>
                      </a:r>
                    </a:p>
                    <a:p>
                      <a:pPr algn="ctr"/>
                      <a:r>
                        <a:rPr lang="en-US" sz="600" dirty="0"/>
                        <a:t>Dive deeper into what's new and what's coming in Outlook on the web  BRK1044 9 am </a:t>
                      </a:r>
                    </a:p>
                  </a:txBody>
                  <a:tcPr marL="93260" marR="93260" marT="46630" marB="46630"/>
                </a:tc>
                <a:tc>
                  <a:txBody>
                    <a:bodyPr/>
                    <a:lstStyle/>
                    <a:p>
                      <a:pPr algn="ctr"/>
                      <a:r>
                        <a:rPr lang="en-US" sz="600" dirty="0"/>
                        <a:t>Deploy Microsoft Exchange Server 2016</a:t>
                      </a:r>
                    </a:p>
                    <a:p>
                      <a:pPr algn="ctr"/>
                      <a:r>
                        <a:rPr lang="en-US" sz="600" dirty="0"/>
                        <a:t>BRK3220 9 am</a:t>
                      </a:r>
                    </a:p>
                  </a:txBody>
                  <a:tcPr marL="93260" marR="93260" marT="46630" marB="46630"/>
                </a:tc>
                <a:tc>
                  <a:txBody>
                    <a:bodyPr/>
                    <a:lstStyle/>
                    <a:p>
                      <a:pPr algn="ctr"/>
                      <a:r>
                        <a:rPr lang="en-US" sz="600" dirty="0"/>
                        <a:t>Connect your business critical applications to Outlook and Groups</a:t>
                      </a:r>
                    </a:p>
                    <a:p>
                      <a:pPr algn="ctr"/>
                      <a:r>
                        <a:rPr lang="en-US" sz="600" dirty="0"/>
                        <a:t>BRK2053 9 am</a:t>
                      </a:r>
                    </a:p>
                  </a:txBody>
                  <a:tcPr marL="93260" marR="93260" marT="46630" marB="46630"/>
                </a:tc>
                <a:extLst>
                  <a:ext uri="{0D108BD9-81ED-4DB2-BD59-A6C34878D82A}">
                    <a16:rowId xmlns:a16="http://schemas.microsoft.com/office/drawing/2014/main" val="2623708908"/>
                  </a:ext>
                </a:extLst>
              </a:tr>
              <a:tr h="373041">
                <a:tc>
                  <a:txBody>
                    <a:bodyPr/>
                    <a:lstStyle/>
                    <a:p>
                      <a:pPr algn="ctr"/>
                      <a:endParaRPr lang="en-US" sz="600" dirty="0"/>
                    </a:p>
                  </a:txBody>
                  <a:tcPr marL="93260" marR="93260" marT="46630" marB="46630"/>
                </a:tc>
                <a:tc>
                  <a:txBody>
                    <a:bodyPr/>
                    <a:lstStyle/>
                    <a:p>
                      <a:pPr algn="ctr"/>
                      <a:endParaRPr lang="en-US" sz="600" dirty="0">
                        <a:solidFill>
                          <a:schemeClr val="tx2">
                            <a:lumMod val="75000"/>
                            <a:lumOff val="25000"/>
                          </a:schemeClr>
                        </a:solidFill>
                      </a:endParaRPr>
                    </a:p>
                  </a:txBody>
                  <a:tcPr marL="93260" marR="93260" marT="46630" marB="46630"/>
                </a:tc>
                <a:tc>
                  <a:txBody>
                    <a:bodyPr/>
                    <a:lstStyle/>
                    <a:p>
                      <a:pPr algn="ctr"/>
                      <a:r>
                        <a:rPr lang="en-US" sz="600" dirty="0"/>
                        <a:t>Experience Scott </a:t>
                      </a:r>
                      <a:r>
                        <a:rPr lang="en-US" sz="600" dirty="0" err="1"/>
                        <a:t>Schnoll's</a:t>
                      </a:r>
                      <a:r>
                        <a:rPr lang="en-US" sz="600" dirty="0"/>
                        <a:t> Exchange tips and tricks</a:t>
                      </a:r>
                    </a:p>
                    <a:p>
                      <a:pPr algn="ctr"/>
                      <a:r>
                        <a:rPr lang="en-US" sz="600" dirty="0"/>
                        <a:t>BRK3253</a:t>
                      </a:r>
                      <a:r>
                        <a:rPr lang="en-US" sz="600" baseline="0" dirty="0"/>
                        <a:t> 10:45 am</a:t>
                      </a:r>
                      <a:endParaRPr lang="en-US" sz="600" dirty="0"/>
                    </a:p>
                  </a:txBody>
                  <a:tcPr marL="93260" marR="93260" marT="46630" marB="46630"/>
                </a:tc>
                <a:tc>
                  <a:txBody>
                    <a:bodyPr/>
                    <a:lstStyle/>
                    <a:p>
                      <a:pPr algn="ctr"/>
                      <a:r>
                        <a:rPr lang="en-US" sz="600" dirty="0"/>
                        <a:t>Discover what's new with Microsoft Exchange Public Folders</a:t>
                      </a:r>
                    </a:p>
                    <a:p>
                      <a:pPr algn="ctr"/>
                      <a:r>
                        <a:rPr lang="en-US" sz="600" dirty="0"/>
                        <a:t>BRK2170 10:15 am</a:t>
                      </a:r>
                    </a:p>
                  </a:txBody>
                  <a:tcPr marL="93260" marR="93260" marT="46630" marB="46630"/>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t>Unplug with the experts on Microsoft Exchange Top Issues  BRK3000 10:45 am</a:t>
                      </a:r>
                    </a:p>
                  </a:txBody>
                  <a:tcPr marL="93260" marR="93260" marT="46630" marB="46630"/>
                </a:tc>
                <a:tc>
                  <a:txBody>
                    <a:bodyPr/>
                    <a:lstStyle/>
                    <a:p>
                      <a:pPr algn="ctr"/>
                      <a:r>
                        <a:rPr lang="en-US" sz="600" dirty="0"/>
                        <a:t>Dive deep into Microsoft Exchange Server High Availability</a:t>
                      </a:r>
                    </a:p>
                    <a:p>
                      <a:pPr algn="ctr"/>
                      <a:r>
                        <a:rPr lang="en-US" sz="600" dirty="0"/>
                        <a:t>BRK4032 10:45 am</a:t>
                      </a:r>
                    </a:p>
                  </a:txBody>
                  <a:tcPr marL="93260" marR="93260" marT="46630" marB="46630"/>
                </a:tc>
                <a:extLst>
                  <a:ext uri="{0D108BD9-81ED-4DB2-BD59-A6C34878D82A}">
                    <a16:rowId xmlns:a16="http://schemas.microsoft.com/office/drawing/2014/main" val="1717678315"/>
                  </a:ext>
                </a:extLst>
              </a:tr>
              <a:tr h="652822">
                <a:tc>
                  <a:txBody>
                    <a:bodyPr/>
                    <a:lstStyle/>
                    <a:p>
                      <a:pPr algn="ctr"/>
                      <a:endParaRPr lang="en-US" sz="600" dirty="0"/>
                    </a:p>
                  </a:txBody>
                  <a:tcPr marL="93260" marR="93260" marT="46630" marB="46630"/>
                </a:tc>
                <a:tc>
                  <a:txBody>
                    <a:bodyPr/>
                    <a:lstStyle/>
                    <a:p>
                      <a:pPr algn="ctr"/>
                      <a:endParaRPr lang="en-US" sz="600" dirty="0"/>
                    </a:p>
                  </a:txBody>
                  <a:tcPr marL="93260" marR="93260" marT="46630" marB="46630"/>
                </a:tc>
                <a:tc>
                  <a:txBody>
                    <a:bodyPr/>
                    <a:lstStyle/>
                    <a:p>
                      <a:pPr algn="ctr"/>
                      <a:r>
                        <a:rPr lang="en-US" sz="600" dirty="0"/>
                        <a:t>Meet twin sons of different mothers - Exchange Engineers and Exchange MVPs</a:t>
                      </a:r>
                    </a:p>
                    <a:p>
                      <a:pPr algn="ctr"/>
                      <a:r>
                        <a:rPr lang="en-US" sz="600" dirty="0"/>
                        <a:t>BRK2219 12:30</a:t>
                      </a:r>
                    </a:p>
                  </a:txBody>
                  <a:tcPr marL="93260" marR="93260" marT="46630" marB="46630"/>
                </a:tc>
                <a:tc>
                  <a:txBody>
                    <a:bodyPr/>
                    <a:lstStyle/>
                    <a:p>
                      <a:pPr algn="ctr"/>
                      <a:r>
                        <a:rPr lang="en-US" sz="600" dirty="0"/>
                        <a:t>Move from Exchange 2007 to Modern Exchange</a:t>
                      </a:r>
                    </a:p>
                    <a:p>
                      <a:pPr algn="ctr"/>
                      <a:r>
                        <a:rPr lang="en-US" sz="600" dirty="0"/>
                        <a:t>BRK2218 10:45 am</a:t>
                      </a:r>
                    </a:p>
                    <a:p>
                      <a:pPr algn="ctr"/>
                      <a:r>
                        <a:rPr lang="en-US" sz="600" dirty="0"/>
                        <a:t>----------------------------------</a:t>
                      </a:r>
                    </a:p>
                    <a:p>
                      <a:pPr algn="ctr"/>
                      <a:r>
                        <a:rPr lang="en-US" sz="600" dirty="0"/>
                        <a:t>Understand the Microsoft Exchange Server 2016 Architecture</a:t>
                      </a:r>
                    </a:p>
                    <a:p>
                      <a:pPr algn="ctr"/>
                      <a:r>
                        <a:rPr lang="en-US" sz="600" dirty="0"/>
                        <a:t>BRK3221 12:30 pm</a:t>
                      </a:r>
                    </a:p>
                  </a:txBody>
                  <a:tcPr marL="93260" marR="93260" marT="46630" marB="46630"/>
                </a:tc>
                <a:tc>
                  <a:txBody>
                    <a:bodyPr/>
                    <a:lstStyle/>
                    <a:p>
                      <a:pPr algn="ctr"/>
                      <a:r>
                        <a:rPr lang="en-US" sz="600" dirty="0"/>
                        <a:t>Investigate tools and techniques for Exchange Performance Troubleshooting</a:t>
                      </a:r>
                    </a:p>
                    <a:p>
                      <a:pPr algn="ctr"/>
                      <a:r>
                        <a:rPr lang="en-US" sz="600" dirty="0"/>
                        <a:t>BRK3007 12:30 pm</a:t>
                      </a:r>
                    </a:p>
                  </a:txBody>
                  <a:tcPr marL="93260" marR="93260" marT="46630" marB="46630"/>
                </a:tc>
                <a:tc>
                  <a:txBody>
                    <a:bodyPr/>
                    <a:lstStyle/>
                    <a:p>
                      <a:pPr algn="ctr"/>
                      <a:r>
                        <a:rPr lang="en-US" sz="600" dirty="0"/>
                        <a:t>Implement Microsoft Exchange Online Protection</a:t>
                      </a:r>
                    </a:p>
                    <a:p>
                      <a:pPr algn="ctr"/>
                      <a:r>
                        <a:rPr lang="en-US" sz="600" dirty="0"/>
                        <a:t>BRK3222 12:45 pm</a:t>
                      </a:r>
                    </a:p>
                  </a:txBody>
                  <a:tcPr marL="93260" marR="93260" marT="46630" marB="46630"/>
                </a:tc>
                <a:extLst>
                  <a:ext uri="{0D108BD9-81ED-4DB2-BD59-A6C34878D82A}">
                    <a16:rowId xmlns:a16="http://schemas.microsoft.com/office/drawing/2014/main" val="2132653481"/>
                  </a:ext>
                </a:extLst>
              </a:tr>
              <a:tr h="279781">
                <a:tc>
                  <a:txBody>
                    <a:bodyPr/>
                    <a:lstStyle/>
                    <a:p>
                      <a:pPr algn="ctr"/>
                      <a:endParaRPr lang="en-US" sz="600" dirty="0"/>
                    </a:p>
                  </a:txBody>
                  <a:tcPr marL="93260" marR="93260" marT="46630" marB="46630"/>
                </a:tc>
                <a:tc>
                  <a:txBody>
                    <a:bodyPr/>
                    <a:lstStyle/>
                    <a:p>
                      <a:pPr algn="ctr"/>
                      <a:endParaRPr lang="en-US" sz="600" dirty="0"/>
                    </a:p>
                  </a:txBody>
                  <a:tcPr marL="93260" marR="93260" marT="46630" marB="46630"/>
                </a:tc>
                <a:tc>
                  <a:txBody>
                    <a:bodyPr/>
                    <a:lstStyle/>
                    <a:p>
                      <a:pPr algn="ctr"/>
                      <a:r>
                        <a:rPr lang="en-US" sz="600" dirty="0"/>
                        <a:t>Unplug with the experts on Exchange Server and Exchange Online  BRK2216 2:15 pm</a:t>
                      </a:r>
                    </a:p>
                  </a:txBody>
                  <a:tcPr marL="93260" marR="93260" marT="46630" marB="46630"/>
                </a:tc>
                <a:tc>
                  <a:txBody>
                    <a:bodyPr/>
                    <a:lstStyle/>
                    <a:p>
                      <a:pPr algn="ctr"/>
                      <a:r>
                        <a:rPr lang="en-US" sz="600" dirty="0"/>
                        <a:t>Migrate to Exchange Online via Exchange Hybrid</a:t>
                      </a:r>
                    </a:p>
                    <a:p>
                      <a:pPr algn="ctr"/>
                      <a:r>
                        <a:rPr lang="en-US" sz="600" dirty="0"/>
                        <a:t>BRK3219 2:15 pm</a:t>
                      </a:r>
                    </a:p>
                  </a:txBody>
                  <a:tcPr marL="93260" marR="93260" marT="46630" marB="46630"/>
                </a:tc>
                <a:tc>
                  <a:txBody>
                    <a:bodyPr/>
                    <a:lstStyle/>
                    <a:p>
                      <a:pPr algn="ctr"/>
                      <a:r>
                        <a:rPr lang="en-US" sz="600" dirty="0"/>
                        <a:t>Unplug with the Microsoft Outlook experts</a:t>
                      </a:r>
                    </a:p>
                    <a:p>
                      <a:pPr algn="ctr"/>
                      <a:r>
                        <a:rPr lang="en-US" sz="600" dirty="0"/>
                        <a:t>BRK1021 2:15</a:t>
                      </a:r>
                      <a:r>
                        <a:rPr lang="en-US" sz="600" baseline="0" dirty="0"/>
                        <a:t> pm</a:t>
                      </a:r>
                      <a:endParaRPr lang="en-US" sz="600" dirty="0"/>
                    </a:p>
                  </a:txBody>
                  <a:tcPr marL="93260" marR="93260" marT="46630" marB="46630"/>
                </a:tc>
                <a:tc>
                  <a:txBody>
                    <a:bodyPr/>
                    <a:lstStyle/>
                    <a:p>
                      <a:pPr algn="ctr"/>
                      <a:endParaRPr lang="en-US" sz="600" dirty="0"/>
                    </a:p>
                  </a:txBody>
                  <a:tcPr marL="93260" marR="93260" marT="46630" marB="46630"/>
                </a:tc>
                <a:extLst>
                  <a:ext uri="{0D108BD9-81ED-4DB2-BD59-A6C34878D82A}">
                    <a16:rowId xmlns:a16="http://schemas.microsoft.com/office/drawing/2014/main" val="232014871"/>
                  </a:ext>
                </a:extLst>
              </a:tr>
              <a:tr h="373041">
                <a:tc>
                  <a:txBody>
                    <a:bodyPr/>
                    <a:lstStyle/>
                    <a:p>
                      <a:pPr algn="ctr"/>
                      <a:endParaRPr lang="en-US" sz="600" dirty="0"/>
                    </a:p>
                  </a:txBody>
                  <a:tcPr marL="93260" marR="93260" marT="46630" marB="46630"/>
                </a:tc>
                <a:tc>
                  <a:txBody>
                    <a:bodyPr/>
                    <a:lstStyle/>
                    <a:p>
                      <a:pPr algn="ctr"/>
                      <a:endParaRPr lang="en-US" sz="600" dirty="0"/>
                    </a:p>
                  </a:txBody>
                  <a:tcPr marL="93260" marR="93260" marT="46630" marB="46630"/>
                </a:tc>
                <a:tc>
                  <a:txBody>
                    <a:bodyPr/>
                    <a:lstStyle/>
                    <a:p>
                      <a:pPr algn="ctr"/>
                      <a:r>
                        <a:rPr lang="en-US" sz="600" dirty="0"/>
                        <a:t>Discover what's new and what's coming for Microsoft Outlook</a:t>
                      </a:r>
                    </a:p>
                    <a:p>
                      <a:pPr algn="ctr"/>
                      <a:r>
                        <a:rPr lang="en-US" sz="600" dirty="0"/>
                        <a:t>BRK3218 4 pm</a:t>
                      </a:r>
                    </a:p>
                  </a:txBody>
                  <a:tcPr marL="93260" marR="93260" marT="46630" marB="46630"/>
                </a:tc>
                <a:tc>
                  <a:txBody>
                    <a:bodyPr/>
                    <a:lstStyle/>
                    <a:p>
                      <a:pPr algn="ctr"/>
                      <a:r>
                        <a:rPr lang="en-US" sz="600" dirty="0"/>
                        <a:t>Design your Exchange infrastructure right (or consider moving to Office 365)</a:t>
                      </a:r>
                    </a:p>
                    <a:p>
                      <a:pPr algn="ctr"/>
                      <a:r>
                        <a:rPr lang="en-US" sz="600" dirty="0"/>
                        <a:t>BRK2093 4 pm</a:t>
                      </a:r>
                    </a:p>
                  </a:txBody>
                  <a:tcPr marL="93260" marR="93260" marT="46630" marB="46630"/>
                </a:tc>
                <a:tc>
                  <a:txBody>
                    <a:bodyPr/>
                    <a:lstStyle/>
                    <a:p>
                      <a:pPr algn="ctr"/>
                      <a:r>
                        <a:rPr lang="en-US" sz="600" dirty="0"/>
                        <a:t>Discover modern support in Outlook for Exchange Online</a:t>
                      </a:r>
                    </a:p>
                    <a:p>
                      <a:pPr algn="ctr"/>
                      <a:r>
                        <a:rPr lang="en-US" sz="600" dirty="0"/>
                        <a:t>BRK2217 4 pm</a:t>
                      </a:r>
                    </a:p>
                  </a:txBody>
                  <a:tcPr marL="93260" marR="93260" marT="46630" marB="46630"/>
                </a:tc>
                <a:tc>
                  <a:txBody>
                    <a:bodyPr/>
                    <a:lstStyle/>
                    <a:p>
                      <a:pPr algn="ctr"/>
                      <a:endParaRPr lang="en-US" sz="600" dirty="0"/>
                    </a:p>
                  </a:txBody>
                  <a:tcPr marL="93260" marR="93260" marT="46630" marB="46630"/>
                </a:tc>
                <a:extLst>
                  <a:ext uri="{0D108BD9-81ED-4DB2-BD59-A6C34878D82A}">
                    <a16:rowId xmlns:a16="http://schemas.microsoft.com/office/drawing/2014/main" val="3749579322"/>
                  </a:ext>
                </a:extLst>
              </a:tr>
              <a:tr h="883440">
                <a:tc>
                  <a:txBody>
                    <a:bodyPr/>
                    <a:lstStyle/>
                    <a:p>
                      <a:pPr algn="ctr"/>
                      <a:endParaRPr lang="en-US" sz="600" dirty="0"/>
                    </a:p>
                  </a:txBody>
                  <a:tcPr marL="93260" marR="93260" marT="46630" marB="46630"/>
                </a:tc>
                <a:tc>
                  <a:txBody>
                    <a:bodyPr/>
                    <a:lstStyle/>
                    <a:p>
                      <a:pPr algn="ctr"/>
                      <a:r>
                        <a:rPr lang="en-US" sz="600" dirty="0">
                          <a:solidFill>
                            <a:schemeClr val="tx2">
                              <a:lumMod val="75000"/>
                              <a:lumOff val="25000"/>
                            </a:schemeClr>
                          </a:solidFill>
                        </a:rPr>
                        <a:t>Dive deeper into what's new and what's coming in Microsoft Outlook 2016 for Windows</a:t>
                      </a:r>
                    </a:p>
                    <a:p>
                      <a:pPr algn="ctr"/>
                      <a:r>
                        <a:rPr lang="en-US" sz="600" dirty="0">
                          <a:solidFill>
                            <a:schemeClr val="tx2">
                              <a:lumMod val="75000"/>
                              <a:lumOff val="25000"/>
                            </a:schemeClr>
                          </a:solidFill>
                        </a:rPr>
                        <a:t>THR1005R 1 pm</a:t>
                      </a:r>
                    </a:p>
                  </a:txBody>
                  <a:tcPr marL="93260" marR="93260" marT="46630" marB="46630"/>
                </a:tc>
                <a:tc>
                  <a:txBody>
                    <a:bodyPr/>
                    <a:lstStyle/>
                    <a:p>
                      <a:pPr marL="0" algn="ctr" defTabSz="914367" rtl="0" eaLnBrk="1" latinLnBrk="0" hangingPunct="1"/>
                      <a:r>
                        <a:rPr lang="en-US" sz="600" kern="1200" dirty="0">
                          <a:solidFill>
                            <a:schemeClr val="tx2">
                              <a:lumMod val="75000"/>
                              <a:lumOff val="25000"/>
                            </a:schemeClr>
                          </a:solidFill>
                          <a:latin typeface="+mn-lt"/>
                          <a:ea typeface="+mn-ea"/>
                          <a:cs typeface="+mn-cs"/>
                        </a:rPr>
                        <a:t>Improve shared and delegated calendar experiences in Microsoft Outlook  THR2017 11:05</a:t>
                      </a:r>
                    </a:p>
                    <a:p>
                      <a:pPr marL="0" algn="ctr" defTabSz="914367" rtl="0" eaLnBrk="1" latinLnBrk="0" hangingPunct="1"/>
                      <a:r>
                        <a:rPr lang="en-US" sz="600" kern="1200" dirty="0">
                          <a:solidFill>
                            <a:schemeClr val="tx2">
                              <a:lumMod val="75000"/>
                              <a:lumOff val="25000"/>
                            </a:schemeClr>
                          </a:solidFill>
                          <a:latin typeface="+mn-lt"/>
                          <a:ea typeface="+mn-ea"/>
                          <a:cs typeface="+mn-cs"/>
                        </a:rPr>
                        <a:t>---------------------------------</a:t>
                      </a:r>
                    </a:p>
                    <a:p>
                      <a:pPr marL="0" algn="ctr" defTabSz="914367" rtl="0" eaLnBrk="1" latinLnBrk="0" hangingPunct="1"/>
                      <a:r>
                        <a:rPr lang="en-US" sz="600" kern="1200" dirty="0">
                          <a:solidFill>
                            <a:schemeClr val="tx2">
                              <a:lumMod val="75000"/>
                              <a:lumOff val="25000"/>
                            </a:schemeClr>
                          </a:solidFill>
                          <a:latin typeface="+mn-lt"/>
                          <a:ea typeface="+mn-ea"/>
                          <a:cs typeface="+mn-cs"/>
                        </a:rPr>
                        <a:t>Help your users collaborate better with Office 365 Groups  THR3010R 11:05</a:t>
                      </a:r>
                    </a:p>
                    <a:p>
                      <a:pPr marL="0" algn="ctr" defTabSz="914367" rtl="0" eaLnBrk="1" latinLnBrk="0" hangingPunct="1"/>
                      <a:r>
                        <a:rPr lang="en-US" sz="600" kern="1200" dirty="0">
                          <a:solidFill>
                            <a:schemeClr val="tx2">
                              <a:lumMod val="75000"/>
                              <a:lumOff val="25000"/>
                            </a:schemeClr>
                          </a:solidFill>
                          <a:latin typeface="+mn-lt"/>
                          <a:ea typeface="+mn-ea"/>
                          <a:cs typeface="+mn-cs"/>
                        </a:rPr>
                        <a:t>---------------------------------</a:t>
                      </a:r>
                    </a:p>
                    <a:p>
                      <a:pPr marL="0" algn="ctr" defTabSz="914367" rtl="0" eaLnBrk="1" latinLnBrk="0" hangingPunct="1"/>
                      <a:r>
                        <a:rPr lang="en-US" sz="600" kern="1200" dirty="0">
                          <a:solidFill>
                            <a:schemeClr val="tx2">
                              <a:lumMod val="75000"/>
                              <a:lumOff val="25000"/>
                            </a:schemeClr>
                          </a:solidFill>
                          <a:latin typeface="+mn-lt"/>
                          <a:ea typeface="+mn-ea"/>
                          <a:cs typeface="+mn-cs"/>
                        </a:rPr>
                        <a:t>Dive deeper into what's new and what's coming in Outlook mobile  THR1011 2:10 pm</a:t>
                      </a:r>
                    </a:p>
                  </a:txBody>
                  <a:tcPr marL="93260" marR="93260" marT="46630" marB="46630"/>
                </a:tc>
                <a:tc>
                  <a:txBody>
                    <a:bodyPr/>
                    <a:lstStyle/>
                    <a:p>
                      <a:pPr marL="0" algn="ctr" defTabSz="914367" rtl="0" eaLnBrk="1" latinLnBrk="0" hangingPunct="1"/>
                      <a:r>
                        <a:rPr lang="en-US" sz="600" kern="1200" dirty="0">
                          <a:solidFill>
                            <a:schemeClr val="tx2">
                              <a:lumMod val="75000"/>
                              <a:lumOff val="25000"/>
                            </a:schemeClr>
                          </a:solidFill>
                          <a:latin typeface="+mn-lt"/>
                          <a:ea typeface="+mn-ea"/>
                          <a:cs typeface="+mn-cs"/>
                        </a:rPr>
                        <a:t>Focus on the emails that matter with Focused Inbox</a:t>
                      </a:r>
                    </a:p>
                    <a:p>
                      <a:pPr marL="0" algn="ctr" defTabSz="914367" rtl="0" eaLnBrk="1" latinLnBrk="0" hangingPunct="1"/>
                      <a:r>
                        <a:rPr lang="en-US" sz="600" kern="1200" dirty="0">
                          <a:solidFill>
                            <a:schemeClr val="tx2">
                              <a:lumMod val="75000"/>
                              <a:lumOff val="25000"/>
                            </a:schemeClr>
                          </a:solidFill>
                          <a:latin typeface="+mn-lt"/>
                          <a:ea typeface="+mn-ea"/>
                          <a:cs typeface="+mn-cs"/>
                        </a:rPr>
                        <a:t>THR2001 12:40 pm</a:t>
                      </a:r>
                    </a:p>
                    <a:p>
                      <a:pPr marL="0" algn="ctr" defTabSz="914367" rtl="0" eaLnBrk="1" latinLnBrk="0" hangingPunct="1"/>
                      <a:r>
                        <a:rPr lang="en-US" sz="600" kern="1200" dirty="0">
                          <a:solidFill>
                            <a:schemeClr val="tx2">
                              <a:lumMod val="75000"/>
                              <a:lumOff val="25000"/>
                            </a:schemeClr>
                          </a:solidFill>
                          <a:latin typeface="+mn-lt"/>
                          <a:ea typeface="+mn-ea"/>
                          <a:cs typeface="+mn-cs"/>
                        </a:rPr>
                        <a:t>---------------------------------</a:t>
                      </a:r>
                    </a:p>
                    <a:p>
                      <a:pPr marL="0" algn="ctr" defTabSz="914367" rtl="0" eaLnBrk="1" latinLnBrk="0" hangingPunct="1"/>
                      <a:r>
                        <a:rPr lang="en-US" sz="600" kern="1200" dirty="0">
                          <a:solidFill>
                            <a:schemeClr val="tx2">
                              <a:lumMod val="75000"/>
                              <a:lumOff val="25000"/>
                            </a:schemeClr>
                          </a:solidFill>
                          <a:latin typeface="+mn-lt"/>
                          <a:ea typeface="+mn-ea"/>
                          <a:cs typeface="+mn-cs"/>
                        </a:rPr>
                        <a:t>Migrate DL to Microsoft Office 365 Groups</a:t>
                      </a:r>
                    </a:p>
                    <a:p>
                      <a:pPr marL="0" algn="ctr" defTabSz="914367" rtl="0" eaLnBrk="1" latinLnBrk="0" hangingPunct="1"/>
                      <a:r>
                        <a:rPr lang="en-US" sz="600" kern="1200" dirty="0">
                          <a:solidFill>
                            <a:schemeClr val="tx2">
                              <a:lumMod val="75000"/>
                              <a:lumOff val="25000"/>
                            </a:schemeClr>
                          </a:solidFill>
                          <a:latin typeface="+mn-lt"/>
                          <a:ea typeface="+mn-ea"/>
                          <a:cs typeface="+mn-cs"/>
                        </a:rPr>
                        <a:t>THR3001R 12:40 pm</a:t>
                      </a:r>
                    </a:p>
                    <a:p>
                      <a:pPr marL="0" algn="ctr" defTabSz="914367" rtl="0" eaLnBrk="1" latinLnBrk="0" hangingPunct="1"/>
                      <a:r>
                        <a:rPr lang="en-US" sz="600" kern="1200" dirty="0">
                          <a:solidFill>
                            <a:schemeClr val="tx2">
                              <a:lumMod val="75000"/>
                              <a:lumOff val="25000"/>
                            </a:schemeClr>
                          </a:solidFill>
                          <a:latin typeface="+mn-lt"/>
                          <a:ea typeface="+mn-ea"/>
                          <a:cs typeface="+mn-cs"/>
                        </a:rPr>
                        <a:t>---------------------------------</a:t>
                      </a:r>
                    </a:p>
                    <a:p>
                      <a:pPr marL="0" marR="0" lvl="0" indent="0" algn="ctr" defTabSz="914367" rtl="0" eaLnBrk="1" fontAlgn="auto" latinLnBrk="0" hangingPunct="1">
                        <a:lnSpc>
                          <a:spcPct val="100000"/>
                        </a:lnSpc>
                        <a:spcBef>
                          <a:spcPts val="0"/>
                        </a:spcBef>
                        <a:spcAft>
                          <a:spcPts val="0"/>
                        </a:spcAft>
                        <a:buClrTx/>
                        <a:buSzTx/>
                        <a:buFontTx/>
                        <a:buNone/>
                        <a:tabLst/>
                        <a:defRPr/>
                      </a:pPr>
                      <a:r>
                        <a:rPr lang="en-US" sz="600" kern="1200" dirty="0">
                          <a:solidFill>
                            <a:schemeClr val="tx2">
                              <a:lumMod val="75000"/>
                              <a:lumOff val="25000"/>
                            </a:schemeClr>
                          </a:solidFill>
                          <a:latin typeface="+mn-lt"/>
                          <a:ea typeface="+mn-ea"/>
                          <a:cs typeface="+mn-cs"/>
                        </a:rPr>
                        <a:t>Dive deeper into what's new and what's coming in Outlook for</a:t>
                      </a:r>
                      <a:r>
                        <a:rPr lang="en-US" sz="600" kern="1200" baseline="0" dirty="0">
                          <a:solidFill>
                            <a:schemeClr val="tx2">
                              <a:lumMod val="75000"/>
                              <a:lumOff val="25000"/>
                            </a:schemeClr>
                          </a:solidFill>
                          <a:latin typeface="+mn-lt"/>
                          <a:ea typeface="+mn-ea"/>
                          <a:cs typeface="+mn-cs"/>
                        </a:rPr>
                        <a:t> Mac</a:t>
                      </a:r>
                      <a:r>
                        <a:rPr lang="en-US" sz="600" kern="1200" dirty="0">
                          <a:solidFill>
                            <a:schemeClr val="tx2">
                              <a:lumMod val="75000"/>
                              <a:lumOff val="25000"/>
                            </a:schemeClr>
                          </a:solidFill>
                          <a:latin typeface="+mn-lt"/>
                          <a:ea typeface="+mn-ea"/>
                          <a:cs typeface="+mn-cs"/>
                        </a:rPr>
                        <a:t>  THR1009</a:t>
                      </a:r>
                      <a:r>
                        <a:rPr lang="en-US" sz="600" dirty="0"/>
                        <a:t> </a:t>
                      </a:r>
                      <a:r>
                        <a:rPr lang="en-US" sz="600" dirty="0">
                          <a:solidFill>
                            <a:schemeClr val="tx2">
                              <a:lumMod val="75000"/>
                              <a:lumOff val="25000"/>
                            </a:schemeClr>
                          </a:solidFill>
                        </a:rPr>
                        <a:t>2:50 pm</a:t>
                      </a:r>
                      <a:endParaRPr lang="en-US" sz="600" dirty="0"/>
                    </a:p>
                  </a:txBody>
                  <a:tcPr marL="93260" marR="93260" marT="46630" marB="46630"/>
                </a:tc>
                <a:tc>
                  <a:txBody>
                    <a:bodyPr/>
                    <a:lstStyle/>
                    <a:p>
                      <a:pPr algn="ctr"/>
                      <a:r>
                        <a:rPr lang="en-US" sz="600" kern="1200" dirty="0">
                          <a:solidFill>
                            <a:schemeClr val="tx2">
                              <a:lumMod val="75000"/>
                              <a:lumOff val="25000"/>
                            </a:schemeClr>
                          </a:solidFill>
                          <a:latin typeface="+mn-lt"/>
                          <a:ea typeface="+mn-ea"/>
                          <a:cs typeface="+mn-cs"/>
                        </a:rPr>
                        <a:t>Migrate DL to Microsoft Office 365 Groups</a:t>
                      </a:r>
                    </a:p>
                    <a:p>
                      <a:pPr algn="ctr"/>
                      <a:r>
                        <a:rPr lang="en-US" sz="600" kern="1200" dirty="0">
                          <a:solidFill>
                            <a:schemeClr val="tx2">
                              <a:lumMod val="75000"/>
                              <a:lumOff val="25000"/>
                            </a:schemeClr>
                          </a:solidFill>
                          <a:latin typeface="+mn-lt"/>
                          <a:ea typeface="+mn-ea"/>
                          <a:cs typeface="+mn-cs"/>
                        </a:rPr>
                        <a:t>THR3001 10:20 am</a:t>
                      </a:r>
                    </a:p>
                    <a:p>
                      <a:pPr algn="ctr"/>
                      <a:r>
                        <a:rPr lang="en-US" sz="600" kern="1200" dirty="0">
                          <a:solidFill>
                            <a:schemeClr val="tx2">
                              <a:lumMod val="75000"/>
                              <a:lumOff val="25000"/>
                            </a:schemeClr>
                          </a:solidFill>
                          <a:latin typeface="+mn-lt"/>
                          <a:ea typeface="+mn-ea"/>
                          <a:cs typeface="+mn-cs"/>
                        </a:rPr>
                        <a:t>---------------------------------</a:t>
                      </a:r>
                    </a:p>
                    <a:p>
                      <a:pPr algn="ctr"/>
                      <a:r>
                        <a:rPr lang="en-US" sz="600" kern="1200" dirty="0">
                          <a:solidFill>
                            <a:schemeClr val="tx2">
                              <a:lumMod val="75000"/>
                              <a:lumOff val="25000"/>
                            </a:schemeClr>
                          </a:solidFill>
                          <a:latin typeface="+mn-lt"/>
                          <a:ea typeface="+mn-ea"/>
                          <a:cs typeface="+mn-cs"/>
                        </a:rPr>
                        <a:t>Dive deeper into what's new and what's coming in Outlook mobile  THR1011R 12:05 pm</a:t>
                      </a:r>
                    </a:p>
                    <a:p>
                      <a:pPr algn="ctr"/>
                      <a:r>
                        <a:rPr lang="en-US" sz="600" kern="1200" dirty="0">
                          <a:solidFill>
                            <a:schemeClr val="tx2">
                              <a:lumMod val="75000"/>
                              <a:lumOff val="25000"/>
                            </a:schemeClr>
                          </a:solidFill>
                          <a:latin typeface="+mn-lt"/>
                          <a:ea typeface="+mn-ea"/>
                          <a:cs typeface="+mn-cs"/>
                        </a:rPr>
                        <a:t>---------------------------------</a:t>
                      </a:r>
                    </a:p>
                    <a:p>
                      <a:pPr algn="ctr"/>
                      <a:r>
                        <a:rPr lang="en-US" sz="600" kern="1200" dirty="0">
                          <a:solidFill>
                            <a:schemeClr val="tx2">
                              <a:lumMod val="75000"/>
                              <a:lumOff val="25000"/>
                            </a:schemeClr>
                          </a:solidFill>
                          <a:latin typeface="+mn-lt"/>
                          <a:ea typeface="+mn-ea"/>
                          <a:cs typeface="+mn-cs"/>
                        </a:rPr>
                        <a:t>Help your users collaborate better with Office 365 Groups  THR3010 1:35 pm</a:t>
                      </a:r>
                    </a:p>
                  </a:txBody>
                  <a:tcPr marL="93260" marR="93260" marT="46630" marB="46630"/>
                </a:tc>
                <a:tc>
                  <a:txBody>
                    <a:bodyPr/>
                    <a:lstStyle/>
                    <a:p>
                      <a:pPr algn="ctr"/>
                      <a:endParaRPr lang="en-US" sz="600" dirty="0"/>
                    </a:p>
                  </a:txBody>
                  <a:tcPr marL="93260" marR="93260" marT="46630" marB="46630"/>
                </a:tc>
                <a:extLst>
                  <a:ext uri="{0D108BD9-81ED-4DB2-BD59-A6C34878D82A}">
                    <a16:rowId xmlns:a16="http://schemas.microsoft.com/office/drawing/2014/main" val="1277000526"/>
                  </a:ext>
                </a:extLst>
              </a:tr>
              <a:tr h="668658">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lang="en-US" sz="600" dirty="0"/>
                    </a:p>
                  </a:txBody>
                  <a:tcPr marL="93260" marR="93260" marT="46630" marB="46630"/>
                </a:tc>
                <a:tc>
                  <a:txBody>
                    <a:bodyPr/>
                    <a:lstStyle/>
                    <a:p>
                      <a:pPr algn="ctr"/>
                      <a:endParaRPr lang="en-US" sz="600"/>
                    </a:p>
                  </a:txBody>
                  <a:tcPr marL="93260" marR="93260" marT="46630" marB="46630"/>
                </a:tc>
                <a:tc>
                  <a:txBody>
                    <a:bodyPr/>
                    <a:lstStyle/>
                    <a:p>
                      <a:pPr marL="0" algn="ctr" defTabSz="914367" rtl="0" eaLnBrk="1" latinLnBrk="0" hangingPunct="1"/>
                      <a:r>
                        <a:rPr lang="en-US" sz="600" kern="1200" dirty="0">
                          <a:solidFill>
                            <a:schemeClr val="tx2">
                              <a:lumMod val="75000"/>
                              <a:lumOff val="25000"/>
                            </a:schemeClr>
                          </a:solidFill>
                          <a:latin typeface="+mn-lt"/>
                          <a:ea typeface="+mn-ea"/>
                          <a:cs typeface="+mn-cs"/>
                        </a:rPr>
                        <a:t>Dive deeper into what's new and what's coming in Microsoft Outlook 2016 for Windows</a:t>
                      </a:r>
                    </a:p>
                    <a:p>
                      <a:pPr marL="0" algn="ctr" defTabSz="914367" rtl="0" eaLnBrk="1" latinLnBrk="0" hangingPunct="1"/>
                      <a:r>
                        <a:rPr lang="en-US" sz="600" kern="1200" dirty="0">
                          <a:solidFill>
                            <a:schemeClr val="tx2">
                              <a:lumMod val="75000"/>
                              <a:lumOff val="25000"/>
                            </a:schemeClr>
                          </a:solidFill>
                          <a:latin typeface="+mn-lt"/>
                          <a:ea typeface="+mn-ea"/>
                          <a:cs typeface="+mn-cs"/>
                        </a:rPr>
                        <a:t>THR1005 2:50 pm</a:t>
                      </a:r>
                      <a:br>
                        <a:rPr lang="en-US" sz="600" kern="1200" dirty="0">
                          <a:solidFill>
                            <a:schemeClr val="tx2">
                              <a:lumMod val="75000"/>
                              <a:lumOff val="25000"/>
                            </a:schemeClr>
                          </a:solidFill>
                          <a:latin typeface="+mn-lt"/>
                          <a:ea typeface="+mn-ea"/>
                          <a:cs typeface="+mn-cs"/>
                        </a:rPr>
                      </a:br>
                      <a:r>
                        <a:rPr lang="en-US" sz="600" kern="1200" dirty="0">
                          <a:solidFill>
                            <a:schemeClr val="tx2">
                              <a:lumMod val="75000"/>
                              <a:lumOff val="25000"/>
                            </a:schemeClr>
                          </a:solidFill>
                          <a:latin typeface="+mn-lt"/>
                          <a:ea typeface="+mn-ea"/>
                          <a:cs typeface="+mn-cs"/>
                        </a:rPr>
                        <a:t>---------------------------------</a:t>
                      </a:r>
                    </a:p>
                    <a:p>
                      <a:pPr marL="0" algn="ctr" defTabSz="914367" rtl="0" eaLnBrk="1" latinLnBrk="0" hangingPunct="1"/>
                      <a:r>
                        <a:rPr lang="en-US" sz="600" kern="1200" dirty="0">
                          <a:solidFill>
                            <a:schemeClr val="tx2">
                              <a:lumMod val="75000"/>
                              <a:lumOff val="25000"/>
                            </a:schemeClr>
                          </a:solidFill>
                          <a:latin typeface="+mn-lt"/>
                          <a:ea typeface="+mn-ea"/>
                          <a:cs typeface="+mn-cs"/>
                        </a:rPr>
                        <a:t>Dive deeper into what's new and what's coming in Outlook for Mac  THR1009 5:05 pm</a:t>
                      </a:r>
                    </a:p>
                  </a:txBody>
                  <a:tcPr marL="93260" marR="93260" marT="46630" marB="46630"/>
                </a:tc>
                <a:tc>
                  <a:txBody>
                    <a:bodyPr/>
                    <a:lstStyle/>
                    <a:p>
                      <a:pPr marL="0" algn="ctr" defTabSz="914367" rtl="0" eaLnBrk="1" latinLnBrk="0" hangingPunct="1"/>
                      <a:endParaRPr lang="en-US" sz="600" kern="1200" dirty="0">
                        <a:solidFill>
                          <a:schemeClr val="tx2">
                            <a:lumMod val="75000"/>
                            <a:lumOff val="25000"/>
                          </a:schemeClr>
                        </a:solidFill>
                        <a:latin typeface="+mn-lt"/>
                        <a:ea typeface="+mn-ea"/>
                        <a:cs typeface="+mn-cs"/>
                      </a:endParaRPr>
                    </a:p>
                  </a:txBody>
                  <a:tcPr marL="93260" marR="93260" marT="46630" marB="46630"/>
                </a:tc>
                <a:tc>
                  <a:txBody>
                    <a:bodyPr/>
                    <a:lstStyle/>
                    <a:p>
                      <a:pPr algn="ctr"/>
                      <a:r>
                        <a:rPr lang="en-US" sz="600" kern="1200" dirty="0">
                          <a:solidFill>
                            <a:schemeClr val="tx2">
                              <a:lumMod val="75000"/>
                              <a:lumOff val="25000"/>
                            </a:schemeClr>
                          </a:solidFill>
                          <a:latin typeface="+mn-lt"/>
                          <a:ea typeface="+mn-ea"/>
                          <a:cs typeface="+mn-cs"/>
                        </a:rPr>
                        <a:t>Improve shared and delegated calendar experiences in Microsoft Outlook  THR2017R 3:35 pm</a:t>
                      </a:r>
                    </a:p>
                  </a:txBody>
                  <a:tcPr marL="93260" marR="93260" marT="46630" marB="46630"/>
                </a:tc>
                <a:tc>
                  <a:txBody>
                    <a:bodyPr/>
                    <a:lstStyle/>
                    <a:p>
                      <a:pPr algn="ctr"/>
                      <a:endParaRPr lang="en-US" sz="600" dirty="0"/>
                    </a:p>
                  </a:txBody>
                  <a:tcPr marL="93260" marR="93260" marT="46630" marB="46630"/>
                </a:tc>
                <a:extLst>
                  <a:ext uri="{0D108BD9-81ED-4DB2-BD59-A6C34878D82A}">
                    <a16:rowId xmlns:a16="http://schemas.microsoft.com/office/drawing/2014/main" val="1800657388"/>
                  </a:ext>
                </a:extLst>
              </a:tr>
              <a:tr h="466302">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lang="en-US" sz="600" dirty="0">
                        <a:solidFill>
                          <a:srgbClr val="00B050"/>
                        </a:solidFill>
                      </a:endParaRPr>
                    </a:p>
                  </a:txBody>
                  <a:tcPr marL="93260" marR="93260" marT="46630" marB="46630"/>
                </a:tc>
                <a:tc>
                  <a:txBody>
                    <a:bodyPr/>
                    <a:lstStyle/>
                    <a:p>
                      <a:pPr algn="ctr"/>
                      <a:r>
                        <a:rPr lang="en-US" sz="600" dirty="0">
                          <a:solidFill>
                            <a:srgbClr val="00B050"/>
                          </a:solidFill>
                        </a:rPr>
                        <a:t>Expo</a:t>
                      </a:r>
                      <a:r>
                        <a:rPr lang="en-US" sz="600" baseline="0" dirty="0">
                          <a:solidFill>
                            <a:srgbClr val="00B050"/>
                          </a:solidFill>
                        </a:rPr>
                        <a:t> Hall Exchange booth and Outlook booth</a:t>
                      </a:r>
                    </a:p>
                    <a:p>
                      <a:pPr algn="ctr"/>
                      <a:r>
                        <a:rPr lang="en-US" sz="600" baseline="0" dirty="0">
                          <a:solidFill>
                            <a:srgbClr val="00B050"/>
                          </a:solidFill>
                        </a:rPr>
                        <a:t>12:15 – 5 pm</a:t>
                      </a:r>
                    </a:p>
                    <a:p>
                      <a:pPr algn="ctr"/>
                      <a:r>
                        <a:rPr lang="en-US" sz="600" kern="1200" dirty="0">
                          <a:solidFill>
                            <a:srgbClr val="00B050"/>
                          </a:solidFill>
                          <a:latin typeface="+mn-lt"/>
                          <a:ea typeface="+mn-ea"/>
                          <a:cs typeface="+mn-cs"/>
                        </a:rPr>
                        <a:t>---------------------------------</a:t>
                      </a:r>
                      <a:endParaRPr lang="en-US" sz="600" dirty="0">
                        <a:solidFill>
                          <a:srgbClr val="00B050"/>
                        </a:solidFill>
                      </a:endParaRPr>
                    </a:p>
                    <a:p>
                      <a:pPr algn="ctr"/>
                      <a:r>
                        <a:rPr lang="en-US" sz="600" dirty="0">
                          <a:solidFill>
                            <a:srgbClr val="00B050"/>
                          </a:solidFill>
                        </a:rPr>
                        <a:t>Expo Hall evening reception 5 – 7 pm</a:t>
                      </a:r>
                    </a:p>
                  </a:txBody>
                  <a:tcPr marL="93260" marR="93260" marT="46630" marB="46630"/>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00B050"/>
                          </a:solidFill>
                        </a:rPr>
                        <a:t>Expo</a:t>
                      </a:r>
                      <a:r>
                        <a:rPr lang="en-US" sz="600" baseline="0" dirty="0">
                          <a:solidFill>
                            <a:srgbClr val="00B050"/>
                          </a:solidFill>
                        </a:rPr>
                        <a:t> Hall Exchange booth and Outlook booth</a:t>
                      </a:r>
                    </a:p>
                    <a:p>
                      <a:pPr algn="ctr"/>
                      <a:r>
                        <a:rPr lang="en-US" sz="600" dirty="0">
                          <a:solidFill>
                            <a:srgbClr val="00B050"/>
                          </a:solidFill>
                        </a:rPr>
                        <a:t>10:00 – 6 pm</a:t>
                      </a:r>
                    </a:p>
                  </a:txBody>
                  <a:tcPr marL="93260" marR="93260" marT="46630" marB="46630"/>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00B050"/>
                          </a:solidFill>
                        </a:rPr>
                        <a:t>Expo</a:t>
                      </a:r>
                      <a:r>
                        <a:rPr lang="en-US" sz="600" baseline="0" dirty="0">
                          <a:solidFill>
                            <a:srgbClr val="00B050"/>
                          </a:solidFill>
                        </a:rPr>
                        <a:t> Hall Exchange booth and Outlook booth</a:t>
                      </a:r>
                    </a:p>
                    <a:p>
                      <a:pPr algn="ctr"/>
                      <a:r>
                        <a:rPr lang="en-US" sz="600" dirty="0">
                          <a:solidFill>
                            <a:srgbClr val="00B050"/>
                          </a:solidFill>
                        </a:rPr>
                        <a:t>10:00 – 6 pm</a:t>
                      </a:r>
                    </a:p>
                  </a:txBody>
                  <a:tcPr marL="93260" marR="93260" marT="46630" marB="46630"/>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00B050"/>
                          </a:solidFill>
                        </a:rPr>
                        <a:t>Expo</a:t>
                      </a:r>
                      <a:r>
                        <a:rPr lang="en-US" sz="600" baseline="0" dirty="0">
                          <a:solidFill>
                            <a:srgbClr val="00B050"/>
                          </a:solidFill>
                        </a:rPr>
                        <a:t> Hall Exchange booth and Outlook booth</a:t>
                      </a:r>
                    </a:p>
                    <a:p>
                      <a:pPr algn="ctr"/>
                      <a:r>
                        <a:rPr lang="en-US" sz="600" dirty="0">
                          <a:solidFill>
                            <a:srgbClr val="00B050"/>
                          </a:solidFill>
                        </a:rPr>
                        <a:t>10:00 – 4 pm</a:t>
                      </a:r>
                    </a:p>
                  </a:txBody>
                  <a:tcPr marL="93260" marR="93260" marT="46630" marB="46630"/>
                </a:tc>
                <a:tc>
                  <a:txBody>
                    <a:bodyPr/>
                    <a:lstStyle/>
                    <a:p>
                      <a:pPr algn="ctr"/>
                      <a:endParaRPr lang="en-US" sz="600" dirty="0">
                        <a:solidFill>
                          <a:srgbClr val="00B050"/>
                        </a:solidFill>
                      </a:endParaRPr>
                    </a:p>
                  </a:txBody>
                  <a:tcPr marL="93260" marR="93260" marT="46630" marB="46630"/>
                </a:tc>
                <a:extLst>
                  <a:ext uri="{0D108BD9-81ED-4DB2-BD59-A6C34878D82A}">
                    <a16:rowId xmlns:a16="http://schemas.microsoft.com/office/drawing/2014/main" val="1227889612"/>
                  </a:ext>
                </a:extLst>
              </a:tr>
              <a:tr h="652822">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505050"/>
                          </a:solidFill>
                        </a:rPr>
                        <a:t>Pre-day session:</a:t>
                      </a:r>
                    </a:p>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505050"/>
                          </a:solidFill>
                        </a:rPr>
                        <a:t>The previous decade called…they want their Exchange Server back</a:t>
                      </a:r>
                    </a:p>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505050"/>
                          </a:solidFill>
                        </a:rPr>
                        <a:t>PRE18</a:t>
                      </a:r>
                    </a:p>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505050"/>
                          </a:solidFill>
                        </a:rPr>
                        <a:t>9 – 5 pm</a:t>
                      </a:r>
                    </a:p>
                  </a:txBody>
                  <a:tcPr marL="93260" marR="93260" marT="46630" marB="46630"/>
                </a:tc>
                <a:tc>
                  <a:txBody>
                    <a:bodyPr/>
                    <a:lstStyle/>
                    <a:p>
                      <a:pPr algn="l"/>
                      <a:r>
                        <a:rPr lang="en-US" sz="600" dirty="0">
                          <a:solidFill>
                            <a:srgbClr val="505050"/>
                          </a:solidFill>
                        </a:rPr>
                        <a:t>Interactive</a:t>
                      </a:r>
                      <a:r>
                        <a:rPr lang="en-US" sz="600" baseline="0" dirty="0">
                          <a:solidFill>
                            <a:srgbClr val="505050"/>
                          </a:solidFill>
                        </a:rPr>
                        <a:t> Digital Labs 12:15 – 4 pm:</a:t>
                      </a:r>
                      <a:endParaRPr lang="en-US" sz="600" dirty="0">
                        <a:solidFill>
                          <a:srgbClr val="505050"/>
                        </a:solidFill>
                      </a:endParaRPr>
                    </a:p>
                    <a:p>
                      <a:pPr algn="l"/>
                      <a:r>
                        <a:rPr lang="en-US" sz="600" dirty="0">
                          <a:solidFill>
                            <a:srgbClr val="505050"/>
                          </a:solidFill>
                        </a:rPr>
                        <a:t>* Use and administer Microsoft Office 365 Groups</a:t>
                      </a:r>
                    </a:p>
                    <a:p>
                      <a:pPr algn="l"/>
                      <a:r>
                        <a:rPr lang="en-US" sz="600" dirty="0">
                          <a:solidFill>
                            <a:srgbClr val="505050"/>
                          </a:solidFill>
                        </a:rPr>
                        <a:t>* Upgrade from Exchange 2010 to Exchange 2016</a:t>
                      </a:r>
                    </a:p>
                    <a:p>
                      <a:pPr algn="l"/>
                      <a:r>
                        <a:rPr lang="en-US" sz="600" dirty="0">
                          <a:solidFill>
                            <a:srgbClr val="505050"/>
                          </a:solidFill>
                        </a:rPr>
                        <a:t>* Migrate legacy Public Folders to Exchange 2016</a:t>
                      </a:r>
                    </a:p>
                    <a:p>
                      <a:pPr algn="l"/>
                      <a:r>
                        <a:rPr lang="en-US" sz="600" dirty="0">
                          <a:solidFill>
                            <a:srgbClr val="505050"/>
                          </a:solidFill>
                        </a:rPr>
                        <a:t>* Perform an Exchange hybrid deployment with Office 365</a:t>
                      </a:r>
                    </a:p>
                    <a:p>
                      <a:pPr algn="l"/>
                      <a:r>
                        <a:rPr lang="en-US" sz="600" dirty="0">
                          <a:solidFill>
                            <a:srgbClr val="505050"/>
                          </a:solidFill>
                        </a:rPr>
                        <a:t>* Configure/manage doc </a:t>
                      </a:r>
                      <a:r>
                        <a:rPr lang="en-US" sz="600" dirty="0" err="1">
                          <a:solidFill>
                            <a:srgbClr val="505050"/>
                          </a:solidFill>
                        </a:rPr>
                        <a:t>collab</a:t>
                      </a:r>
                      <a:r>
                        <a:rPr lang="en-US" sz="600" dirty="0">
                          <a:solidFill>
                            <a:srgbClr val="505050"/>
                          </a:solidFill>
                        </a:rPr>
                        <a:t> for hybrid</a:t>
                      </a:r>
                      <a:r>
                        <a:rPr lang="en-US" sz="600" baseline="0" dirty="0">
                          <a:solidFill>
                            <a:srgbClr val="505050"/>
                          </a:solidFill>
                        </a:rPr>
                        <a:t> Exchange</a:t>
                      </a:r>
                      <a:endParaRPr lang="en-US" sz="600" dirty="0">
                        <a:solidFill>
                          <a:srgbClr val="505050"/>
                        </a:solidFill>
                      </a:endParaRPr>
                    </a:p>
                  </a:txBody>
                  <a:tcPr marL="93260" marR="93260" marT="46630" marB="46630"/>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505050"/>
                          </a:solidFill>
                        </a:rPr>
                        <a:t>Interactive</a:t>
                      </a:r>
                      <a:r>
                        <a:rPr lang="en-US" sz="600" baseline="0" dirty="0">
                          <a:solidFill>
                            <a:srgbClr val="505050"/>
                          </a:solidFill>
                        </a:rPr>
                        <a:t> Digital Labs 7:30 – 6 pm</a:t>
                      </a:r>
                      <a:endParaRPr lang="en-US" sz="600" dirty="0">
                        <a:solidFill>
                          <a:srgbClr val="505050"/>
                        </a:solidFill>
                      </a:endParaRPr>
                    </a:p>
                  </a:txBody>
                  <a:tcPr marL="93260" marR="93260" marT="46630" marB="46630"/>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505050"/>
                          </a:solidFill>
                        </a:rPr>
                        <a:t>Interactive</a:t>
                      </a:r>
                      <a:r>
                        <a:rPr lang="en-US" sz="600" baseline="0" dirty="0">
                          <a:solidFill>
                            <a:srgbClr val="505050"/>
                          </a:solidFill>
                        </a:rPr>
                        <a:t> Digital Labs 7:30 – 6 pm</a:t>
                      </a:r>
                      <a:endParaRPr lang="en-US" sz="600" dirty="0">
                        <a:solidFill>
                          <a:srgbClr val="505050"/>
                        </a:solidFill>
                      </a:endParaRPr>
                    </a:p>
                  </a:txBody>
                  <a:tcPr marL="93260" marR="93260" marT="46630" marB="46630"/>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505050"/>
                          </a:solidFill>
                        </a:rPr>
                        <a:t>Interactive</a:t>
                      </a:r>
                      <a:r>
                        <a:rPr lang="en-US" sz="600" baseline="0" dirty="0">
                          <a:solidFill>
                            <a:srgbClr val="505050"/>
                          </a:solidFill>
                        </a:rPr>
                        <a:t> Digital Labs 7:30 – 6 pm</a:t>
                      </a:r>
                      <a:endParaRPr lang="en-US" sz="600" dirty="0">
                        <a:solidFill>
                          <a:srgbClr val="505050"/>
                        </a:solidFill>
                      </a:endParaRPr>
                    </a:p>
                  </a:txBody>
                  <a:tcPr marL="93260" marR="93260" marT="46630" marB="46630"/>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600" dirty="0">
                          <a:solidFill>
                            <a:srgbClr val="505050"/>
                          </a:solidFill>
                        </a:rPr>
                        <a:t>Interactive</a:t>
                      </a:r>
                      <a:r>
                        <a:rPr lang="en-US" sz="600" baseline="0" dirty="0">
                          <a:solidFill>
                            <a:srgbClr val="505050"/>
                          </a:solidFill>
                        </a:rPr>
                        <a:t> Digital Labs 8 – 1:45 pm</a:t>
                      </a:r>
                      <a:endParaRPr lang="en-US" sz="600" dirty="0">
                        <a:solidFill>
                          <a:srgbClr val="505050"/>
                        </a:solidFill>
                      </a:endParaRPr>
                    </a:p>
                  </a:txBody>
                  <a:tcPr marL="93260" marR="93260" marT="46630" marB="46630"/>
                </a:tc>
                <a:extLst>
                  <a:ext uri="{0D108BD9-81ED-4DB2-BD59-A6C34878D82A}">
                    <a16:rowId xmlns:a16="http://schemas.microsoft.com/office/drawing/2014/main" val="1533010459"/>
                  </a:ext>
                </a:extLst>
              </a:tr>
            </a:tbl>
          </a:graphicData>
        </a:graphic>
      </p:graphicFrame>
    </p:spTree>
    <p:extLst>
      <p:ext uri="{BB962C8B-B14F-4D97-AF65-F5344CB8AC3E}">
        <p14:creationId xmlns:p14="http://schemas.microsoft.com/office/powerpoint/2010/main" val="244634772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a:srcRect l="17265" r="17265"/>
          <a:stretch>
            <a:fillRect/>
          </a:stretch>
        </p:blipFill>
        <p:spPr>
          <a:xfrm>
            <a:off x="-29276" y="497"/>
            <a:ext cx="6098310" cy="6993533"/>
          </a:xfrm>
        </p:spPr>
      </p:pic>
      <p:sp>
        <p:nvSpPr>
          <p:cNvPr id="5" name="Content Placeholder 4"/>
          <p:cNvSpPr>
            <a:spLocks noGrp="1"/>
          </p:cNvSpPr>
          <p:nvPr>
            <p:ph sz="quarter" idx="13"/>
          </p:nvPr>
        </p:nvSpPr>
        <p:spPr>
          <a:xfrm>
            <a:off x="6190809" y="221127"/>
            <a:ext cx="6196023" cy="2971379"/>
          </a:xfrm>
        </p:spPr>
        <p:txBody>
          <a:bodyPr/>
          <a:lstStyle/>
          <a:p>
            <a:pPr marL="342834" indent="-342834">
              <a:lnSpc>
                <a:spcPct val="100000"/>
              </a:lnSpc>
              <a:spcBef>
                <a:spcPts val="0"/>
              </a:spcBef>
              <a:buFont typeface="Arial" panose="020B0604020202020204" pitchFamily="34" charset="0"/>
              <a:buChar char="•"/>
            </a:pPr>
            <a:r>
              <a:rPr lang="en-US" sz="2800" dirty="0"/>
              <a:t>Go to the Exchange booth and ask for a TAP PM </a:t>
            </a:r>
          </a:p>
          <a:p>
            <a:pPr marL="342834" indent="-342834">
              <a:lnSpc>
                <a:spcPct val="100000"/>
              </a:lnSpc>
              <a:spcBef>
                <a:spcPts val="0"/>
              </a:spcBef>
              <a:buFont typeface="Arial" panose="020B0604020202020204" pitchFamily="34" charset="0"/>
              <a:buChar char="•"/>
            </a:pPr>
            <a:r>
              <a:rPr lang="en-US" sz="2800" dirty="0"/>
              <a:t>Tell us about your Office 365 environment/or on-premises plans</a:t>
            </a:r>
          </a:p>
          <a:p>
            <a:pPr marL="342834" indent="-342834">
              <a:lnSpc>
                <a:spcPct val="150000"/>
              </a:lnSpc>
              <a:spcBef>
                <a:spcPts val="0"/>
              </a:spcBef>
              <a:buFont typeface="Arial" panose="020B0604020202020204" pitchFamily="34" charset="0"/>
              <a:buChar char="•"/>
            </a:pPr>
            <a:r>
              <a:rPr lang="en-US" sz="2800" dirty="0"/>
              <a:t>Get selected to be in a program</a:t>
            </a:r>
          </a:p>
          <a:p>
            <a:pPr marL="342834" indent="-342834">
              <a:lnSpc>
                <a:spcPct val="100000"/>
              </a:lnSpc>
              <a:spcBef>
                <a:spcPts val="0"/>
              </a:spcBef>
              <a:buFont typeface="Arial" panose="020B0604020202020204" pitchFamily="34" charset="0"/>
              <a:buChar char="•"/>
            </a:pPr>
            <a:r>
              <a:rPr lang="en-US" sz="2800" dirty="0"/>
              <a:t>Try new features first and give us feedback!</a:t>
            </a:r>
          </a:p>
          <a:p>
            <a:pPr marL="342834" indent="-342834">
              <a:lnSpc>
                <a:spcPct val="100000"/>
              </a:lnSpc>
              <a:spcBef>
                <a:spcPts val="0"/>
              </a:spcBef>
              <a:buFont typeface="Arial" panose="020B0604020202020204" pitchFamily="34" charset="0"/>
              <a:buChar char="•"/>
            </a:pPr>
            <a:r>
              <a:rPr lang="en-US" sz="2800" dirty="0">
                <a:solidFill>
                  <a:schemeClr val="bg1"/>
                </a:solidFill>
              </a:rPr>
              <a:t>Start now by emailing </a:t>
            </a:r>
            <a:r>
              <a:rPr lang="en-US" sz="2800" dirty="0">
                <a:hlinkClick r:id="rId3"/>
              </a:rPr>
              <a:t>davidesp@Microsoft.com</a:t>
            </a:r>
            <a:r>
              <a:rPr lang="en-US" sz="2800" dirty="0"/>
              <a:t> </a:t>
            </a:r>
            <a:r>
              <a:rPr lang="en-US" sz="2800" dirty="0">
                <a:solidFill>
                  <a:schemeClr val="bg1"/>
                </a:solidFill>
              </a:rPr>
              <a:t>or </a:t>
            </a:r>
            <a:br>
              <a:rPr lang="en-US" sz="2800" dirty="0">
                <a:solidFill>
                  <a:schemeClr val="bg1"/>
                </a:solidFill>
              </a:rPr>
            </a:br>
            <a:r>
              <a:rPr lang="en-US" sz="2800" dirty="0">
                <a:solidFill>
                  <a:schemeClr val="bg1"/>
                </a:solidFill>
              </a:rPr>
              <a:t>by visiting this blog post: </a:t>
            </a:r>
            <a:br>
              <a:rPr lang="en-US" sz="2800" dirty="0">
                <a:solidFill>
                  <a:schemeClr val="bg1"/>
                </a:solidFill>
              </a:rPr>
            </a:br>
            <a:r>
              <a:rPr lang="en-US" sz="2800" dirty="0">
                <a:hlinkClick r:id="rId4"/>
              </a:rPr>
              <a:t>Exchange On-Premises TAP Program accepting nominations</a:t>
            </a:r>
            <a:endParaRPr lang="en-US" sz="2800" dirty="0"/>
          </a:p>
        </p:txBody>
      </p:sp>
      <p:sp>
        <p:nvSpPr>
          <p:cNvPr id="3" name="Rectangle 2"/>
          <p:cNvSpPr/>
          <p:nvPr/>
        </p:nvSpPr>
        <p:spPr>
          <a:xfrm>
            <a:off x="57798" y="65435"/>
            <a:ext cx="6126352" cy="1246851"/>
          </a:xfrm>
          <a:prstGeom prst="rect">
            <a:avLst/>
          </a:prstGeom>
        </p:spPr>
        <p:txBody>
          <a:bodyPr wrap="none">
            <a:spAutoFit/>
          </a:bodyPr>
          <a:lstStyle/>
          <a:p>
            <a:pPr defTabSz="932563"/>
            <a:r>
              <a:rPr lang="en-US" sz="3672" kern="0" dirty="0">
                <a:solidFill>
                  <a:srgbClr val="505050"/>
                </a:solidFill>
                <a:latin typeface="Segoe UI"/>
              </a:rPr>
              <a:t>Pre-Release Programs Team</a:t>
            </a:r>
          </a:p>
          <a:p>
            <a:pPr defTabSz="932563"/>
            <a:r>
              <a:rPr lang="en-US" sz="3672" kern="0" dirty="0">
                <a:solidFill>
                  <a:srgbClr val="505050"/>
                </a:solidFill>
                <a:latin typeface="Segoe UI"/>
              </a:rPr>
              <a:t>Be first in line!</a:t>
            </a:r>
          </a:p>
        </p:txBody>
      </p:sp>
      <p:pic>
        <p:nvPicPr>
          <p:cNvPr id="7" name="Picture 6"/>
          <p:cNvPicPr>
            <a:picLocks noChangeAspect="1"/>
          </p:cNvPicPr>
          <p:nvPr/>
        </p:nvPicPr>
        <p:blipFill rotWithShape="1">
          <a:blip r:embed="rId5"/>
          <a:srcRect l="9196" t="16667" r="4973" b="16667"/>
          <a:stretch/>
        </p:blipFill>
        <p:spPr>
          <a:xfrm>
            <a:off x="46912" y="6316262"/>
            <a:ext cx="2133297" cy="609514"/>
          </a:xfrm>
          <a:prstGeom prst="rect">
            <a:avLst/>
          </a:prstGeom>
        </p:spPr>
      </p:pic>
    </p:spTree>
    <p:extLst>
      <p:ext uri="{BB962C8B-B14F-4D97-AF65-F5344CB8AC3E}">
        <p14:creationId xmlns:p14="http://schemas.microsoft.com/office/powerpoint/2010/main" val="3282271114"/>
      </p:ext>
    </p:extLst>
  </p:cSld>
  <p:clrMapOvr>
    <a:masterClrMapping/>
  </p:clrMapOvr>
  <p:transition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Text Placeholder 2"/>
          <p:cNvSpPr>
            <a:spLocks noGrp="1"/>
          </p:cNvSpPr>
          <p:nvPr>
            <p:ph type="body" sz="quarter" idx="10"/>
          </p:nvPr>
        </p:nvSpPr>
        <p:spPr>
          <a:xfrm>
            <a:off x="275481" y="1212850"/>
            <a:ext cx="11885514" cy="3111505"/>
          </a:xfrm>
        </p:spPr>
        <p:txBody>
          <a:bodyPr/>
          <a:lstStyle/>
          <a:p>
            <a:r>
              <a:rPr lang="en-US" dirty="0"/>
              <a:t>Failure is a fact of life</a:t>
            </a:r>
          </a:p>
          <a:p>
            <a:pPr lvl="1"/>
            <a:r>
              <a:rPr lang="en-US" dirty="0"/>
              <a:t>Complexity breeds failure</a:t>
            </a:r>
          </a:p>
          <a:p>
            <a:pPr lvl="1"/>
            <a:r>
              <a:rPr lang="en-US" dirty="0"/>
              <a:t>Drive failure to be predictable</a:t>
            </a:r>
          </a:p>
          <a:p>
            <a:r>
              <a:rPr lang="en-US" dirty="0"/>
              <a:t>Complexity introduces multiple recovery scenarios</a:t>
            </a:r>
          </a:p>
          <a:p>
            <a:pPr lvl="1"/>
            <a:r>
              <a:rPr lang="en-US" dirty="0"/>
              <a:t>There can only be one: activation of another database copy</a:t>
            </a:r>
          </a:p>
          <a:p>
            <a:r>
              <a:rPr lang="en-US" dirty="0"/>
              <a:t>Remove unnecessary redundancy</a:t>
            </a:r>
          </a:p>
        </p:txBody>
      </p:sp>
      <p:pic>
        <p:nvPicPr>
          <p:cNvPr id="4" name="Picture 1" descr="Datacenter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99" y="4287791"/>
            <a:ext cx="5983437" cy="237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75481" y="6538728"/>
            <a:ext cx="6908627" cy="499107"/>
          </a:xfrm>
          <a:prstGeom prst="rect">
            <a:avLst/>
          </a:prstGeom>
          <a:noFill/>
        </p:spPr>
        <p:txBody>
          <a:bodyPr wrap="square" lIns="186521" tIns="149217" rIns="186521" bIns="149217" rtlCol="0">
            <a:spAutoFit/>
          </a:bodyPr>
          <a:lstStyle/>
          <a:p>
            <a:pPr defTabSz="932597">
              <a:lnSpc>
                <a:spcPct val="90000"/>
              </a:lnSpc>
              <a:spcAft>
                <a:spcPts val="612"/>
              </a:spcAft>
            </a:pPr>
            <a:r>
              <a:rPr lang="en-US" sz="1428" kern="0" dirty="0">
                <a:gradFill>
                  <a:gsLst>
                    <a:gs pos="2917">
                      <a:schemeClr val="tx1"/>
                    </a:gs>
                    <a:gs pos="30000">
                      <a:schemeClr val="tx1"/>
                    </a:gs>
                  </a:gsLst>
                  <a:lin ang="5400000" scaled="0"/>
                </a:gradFill>
              </a:rPr>
              <a:t>Comic taken from </a:t>
            </a:r>
            <a:r>
              <a:rPr lang="en-US" sz="1428" kern="0" dirty="0">
                <a:gradFill>
                  <a:gsLst>
                    <a:gs pos="2917">
                      <a:schemeClr val="tx1"/>
                    </a:gs>
                    <a:gs pos="30000">
                      <a:schemeClr val="tx1"/>
                    </a:gs>
                  </a:gsLst>
                  <a:lin ang="5400000" scaled="0"/>
                </a:gradFill>
                <a:hlinkClick r:id="rId4"/>
              </a:rPr>
              <a:t>http://xkcd.com/1737</a:t>
            </a:r>
            <a:endParaRPr lang="en-US" sz="1428" kern="0" dirty="0">
              <a:gradFill>
                <a:gsLst>
                  <a:gs pos="2917">
                    <a:schemeClr val="tx1"/>
                  </a:gs>
                  <a:gs pos="30000">
                    <a:schemeClr val="tx1"/>
                  </a:gs>
                </a:gsLst>
                <a:lin ang="5400000" scaled="0"/>
              </a:gradFill>
            </a:endParaRPr>
          </a:p>
        </p:txBody>
      </p:sp>
      <p:sp>
        <p:nvSpPr>
          <p:cNvPr id="6" name="Cross 5"/>
          <p:cNvSpPr/>
          <p:nvPr/>
        </p:nvSpPr>
        <p:spPr bwMode="auto">
          <a:xfrm rot="2691623">
            <a:off x="4239046" y="5351779"/>
            <a:ext cx="154889" cy="159525"/>
          </a:xfrm>
          <a:prstGeom prst="plus">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5439">
                    <a:srgbClr val="F8F8F8"/>
                  </a:gs>
                  <a:gs pos="10000">
                    <a:srgbClr val="F8F8F8"/>
                  </a:gs>
                </a:gsLst>
                <a:lin ang="5400000" scaled="0"/>
              </a:gradFill>
            </a:endParaRPr>
          </a:p>
        </p:txBody>
      </p:sp>
      <p:sp>
        <p:nvSpPr>
          <p:cNvPr id="7" name="TextBox 6"/>
          <p:cNvSpPr txBox="1"/>
          <p:nvPr/>
        </p:nvSpPr>
        <p:spPr>
          <a:xfrm>
            <a:off x="3794969" y="5061704"/>
            <a:ext cx="1043043" cy="449667"/>
          </a:xfrm>
          <a:prstGeom prst="rect">
            <a:avLst/>
          </a:prstGeom>
          <a:noFill/>
        </p:spPr>
        <p:txBody>
          <a:bodyPr wrap="square" lIns="186521" tIns="149217" rIns="186521" bIns="149217" rtlCol="0">
            <a:spAutoFit/>
          </a:bodyPr>
          <a:lstStyle/>
          <a:p>
            <a:pPr defTabSz="932597">
              <a:lnSpc>
                <a:spcPct val="90000"/>
              </a:lnSpc>
              <a:spcAft>
                <a:spcPts val="612"/>
              </a:spcAft>
            </a:pPr>
            <a:r>
              <a:rPr lang="en-US" sz="1071" b="1" kern="0" dirty="0">
                <a:gradFill>
                  <a:gsLst>
                    <a:gs pos="2917">
                      <a:schemeClr val="tx1"/>
                    </a:gs>
                    <a:gs pos="30000">
                      <a:schemeClr val="tx1"/>
                    </a:gs>
                  </a:gsLst>
                  <a:lin ang="5400000" scaled="0"/>
                </a:gradFill>
              </a:rPr>
              <a:t>Microsoft</a:t>
            </a:r>
          </a:p>
        </p:txBody>
      </p:sp>
    </p:spTree>
    <p:extLst>
      <p:ext uri="{BB962C8B-B14F-4D97-AF65-F5344CB8AC3E}">
        <p14:creationId xmlns:p14="http://schemas.microsoft.com/office/powerpoint/2010/main" val="270094887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86" y="1217518"/>
            <a:ext cx="5377785" cy="2447794"/>
          </a:xfrm>
        </p:spPr>
        <p:txBody>
          <a:bodyPr/>
          <a:lstStyle/>
          <a:p>
            <a:r>
              <a:rPr lang="en-US" sz="3199" dirty="0"/>
              <a:t>Deploy, ramp-up on new services and onboard new </a:t>
            </a:r>
            <a:br>
              <a:rPr lang="en-US" sz="3199" dirty="0"/>
            </a:br>
            <a:r>
              <a:rPr lang="en-US" sz="3199" dirty="0"/>
              <a:t>users with Microsoft FastTrack:</a:t>
            </a:r>
            <a:br>
              <a:rPr lang="en-US" sz="3199" dirty="0"/>
            </a:br>
            <a:br>
              <a:rPr lang="en-US" sz="3199" dirty="0"/>
            </a:br>
            <a:r>
              <a:rPr lang="en-US" sz="3199" u="sng" dirty="0">
                <a:hlinkClick r:id="rId2"/>
              </a:rPr>
              <a:t>http://fasttrack.microsoft.com/</a:t>
            </a:r>
            <a:r>
              <a:rPr lang="en-US" sz="3199"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289467015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2" y="1241746"/>
            <a:ext cx="5485621" cy="2165935"/>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55821777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5380156" y="4640100"/>
            <a:ext cx="6857027" cy="2218734"/>
          </a:xfrm>
          <a:prstGeom prst="rect">
            <a:avLst/>
          </a:prstGeom>
        </p:spPr>
        <p:txBody>
          <a:bodyPr vert="horz" wrap="square" lIns="146283" tIns="91427" rIns="146283" bIns="91427"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63">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563">
              <a:spcBef>
                <a:spcPct val="0"/>
              </a:spcBef>
            </a:pPr>
            <a:endParaRPr lang="en-US" sz="2400" dirty="0">
              <a:gradFill>
                <a:gsLst>
                  <a:gs pos="24779">
                    <a:srgbClr val="292929"/>
                  </a:gs>
                  <a:gs pos="52000">
                    <a:srgbClr val="292929"/>
                  </a:gs>
                </a:gsLst>
                <a:lin ang="5400000" scaled="1"/>
              </a:gradFill>
              <a:latin typeface="+mn-lt"/>
            </a:endParaRPr>
          </a:p>
          <a:p>
            <a:pPr defTabSz="932563">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156" y="295729"/>
            <a:ext cx="6783204" cy="915860"/>
          </a:xfrm>
          <a:prstGeom prst="rect">
            <a:avLst/>
          </a:prstGeom>
        </p:spPr>
        <p:txBody>
          <a:bodyPr lIns="182854" tIns="146283" rIns="182854" bIns="146283"/>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51304">
              <a:lnSpc>
                <a:spcPct val="80000"/>
              </a:lnSpc>
            </a:pPr>
            <a:r>
              <a:rPr lang="en-US" sz="3999" spc="-104" dirty="0">
                <a:gradFill>
                  <a:gsLst>
                    <a:gs pos="24779">
                      <a:srgbClr val="292929"/>
                    </a:gs>
                    <a:gs pos="52000">
                      <a:srgbClr val="292929"/>
                    </a:gs>
                  </a:gsLst>
                  <a:lin ang="5400000" scaled="1"/>
                </a:gradFill>
              </a:rPr>
              <a:t>Please evaluate this session</a:t>
            </a:r>
          </a:p>
          <a:p>
            <a:pPr defTabSz="951304">
              <a:lnSpc>
                <a:spcPct val="80000"/>
              </a:lnSpc>
            </a:pPr>
            <a:r>
              <a:rPr lang="en-US" sz="3199" spc="-104" dirty="0">
                <a:gradFill>
                  <a:gsLst>
                    <a:gs pos="24779">
                      <a:srgbClr val="292929"/>
                    </a:gs>
                    <a:gs pos="52000">
                      <a:srgbClr val="292929"/>
                    </a:gs>
                  </a:gsLst>
                  <a:lin ang="5400000" scaled="1"/>
                </a:gradFill>
              </a:rPr>
              <a:t>Your feedback is important to us!</a:t>
            </a:r>
            <a:endParaRPr lang="en-US" sz="3599" spc="-104"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883" y="495"/>
            <a:ext cx="4924997" cy="6994168"/>
          </a:xfrm>
          <a:prstGeom prst="rect">
            <a:avLst/>
          </a:prstGeom>
        </p:spPr>
      </p:pic>
      <p:pic>
        <p:nvPicPr>
          <p:cNvPr id="2" name="Picture 1"/>
          <p:cNvPicPr>
            <a:picLocks noChangeAspect="1"/>
          </p:cNvPicPr>
          <p:nvPr/>
        </p:nvPicPr>
        <p:blipFill>
          <a:blip r:embed="rId6"/>
          <a:stretch>
            <a:fillRect/>
          </a:stretch>
        </p:blipFill>
        <p:spPr>
          <a:xfrm>
            <a:off x="7118858" y="1479102"/>
            <a:ext cx="3123757" cy="3123757"/>
          </a:xfrm>
          <a:prstGeom prst="rect">
            <a:avLst/>
          </a:prstGeom>
        </p:spPr>
      </p:pic>
    </p:spTree>
    <p:extLst>
      <p:ext uri="{BB962C8B-B14F-4D97-AF65-F5344CB8AC3E}">
        <p14:creationId xmlns:p14="http://schemas.microsoft.com/office/powerpoint/2010/main" val="275840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94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Preferred architecture</a:t>
            </a:r>
            <a:br>
              <a:rPr lang="en-US" dirty="0"/>
            </a:br>
            <a:r>
              <a:rPr lang="en-US" sz="3599" dirty="0">
                <a:solidFill>
                  <a:schemeClr val="tx2"/>
                </a:solidFill>
              </a:rPr>
              <a:t>Namespace design</a:t>
            </a:r>
          </a:p>
        </p:txBody>
      </p:sp>
      <p:sp>
        <p:nvSpPr>
          <p:cNvPr id="3" name="Text Placeholder 2"/>
          <p:cNvSpPr>
            <a:spLocks noGrp="1"/>
          </p:cNvSpPr>
          <p:nvPr>
            <p:ph type="body" sz="quarter" idx="10"/>
          </p:nvPr>
        </p:nvSpPr>
        <p:spPr>
          <a:xfrm>
            <a:off x="276326" y="1681247"/>
            <a:ext cx="6267163" cy="5297777"/>
          </a:xfrm>
        </p:spPr>
        <p:txBody>
          <a:bodyPr/>
          <a:lstStyle/>
          <a:p>
            <a:r>
              <a:rPr lang="en-US" sz="2000" dirty="0"/>
              <a:t>For a site resilient datacenter pair, a single namespace / protocol is deployed across </a:t>
            </a:r>
            <a:br>
              <a:rPr lang="en-US" sz="2000" dirty="0"/>
            </a:br>
            <a:r>
              <a:rPr lang="en-US" sz="2000" dirty="0"/>
              <a:t>both datacenters</a:t>
            </a:r>
          </a:p>
          <a:p>
            <a:pPr lvl="1"/>
            <a:r>
              <a:rPr lang="en-US" sz="1599" dirty="0"/>
              <a:t>autodiscover.contoso.com</a:t>
            </a:r>
          </a:p>
          <a:p>
            <a:pPr lvl="1"/>
            <a:r>
              <a:rPr lang="en-US" sz="1599" dirty="0"/>
              <a:t>HTTP: mail.contoso.com</a:t>
            </a:r>
          </a:p>
          <a:p>
            <a:pPr lvl="1"/>
            <a:r>
              <a:rPr lang="en-US" sz="1599" dirty="0"/>
              <a:t>IMAP: imap.contoso.com</a:t>
            </a:r>
          </a:p>
          <a:p>
            <a:pPr lvl="1"/>
            <a:r>
              <a:rPr lang="en-US" sz="1599" dirty="0"/>
              <a:t>SMTP: smtp.contoso.com</a:t>
            </a:r>
          </a:p>
          <a:p>
            <a:r>
              <a:rPr lang="en-US" sz="2000" dirty="0"/>
              <a:t>For Office Online Server, a namespace is deployed per datacenter</a:t>
            </a:r>
          </a:p>
          <a:p>
            <a:r>
              <a:rPr lang="en-US" sz="2000" dirty="0"/>
              <a:t>Load balancer configuration</a:t>
            </a:r>
          </a:p>
          <a:p>
            <a:r>
              <a:rPr lang="en-US" sz="1599" dirty="0">
                <a:gradFill>
                  <a:gsLst>
                    <a:gs pos="1250">
                      <a:schemeClr val="tx1"/>
                    </a:gs>
                    <a:gs pos="100000">
                      <a:schemeClr val="tx1"/>
                    </a:gs>
                  </a:gsLst>
                  <a:lin ang="5400000" scaled="0"/>
                </a:gradFill>
                <a:latin typeface="+mn-lt"/>
              </a:rPr>
              <a:t>For Exchange VIPs: no session affinity, one VIP/datacenter, per-protocol health checking</a:t>
            </a:r>
          </a:p>
          <a:p>
            <a:r>
              <a:rPr lang="en-US" sz="1599" dirty="0">
                <a:gradFill>
                  <a:gsLst>
                    <a:gs pos="1250">
                      <a:schemeClr val="tx1"/>
                    </a:gs>
                    <a:gs pos="100000">
                      <a:schemeClr val="tx1"/>
                    </a:gs>
                  </a:gsLst>
                  <a:lin ang="5400000" scaled="0"/>
                </a:gradFill>
                <a:latin typeface="+mn-lt"/>
              </a:rPr>
              <a:t>For OWAS VIPs: session affinity</a:t>
            </a:r>
          </a:p>
          <a:p>
            <a:r>
              <a:rPr lang="en-US" sz="2000" dirty="0"/>
              <a:t>Round robin, geo-DNS, or other solutions are used to distribute Exchange traffic equally across both datacenters</a:t>
            </a:r>
          </a:p>
        </p:txBody>
      </p:sp>
      <p:grpSp>
        <p:nvGrpSpPr>
          <p:cNvPr id="7" name="Group 6"/>
          <p:cNvGrpSpPr/>
          <p:nvPr/>
        </p:nvGrpSpPr>
        <p:grpSpPr>
          <a:xfrm>
            <a:off x="6545340" y="1792851"/>
            <a:ext cx="5614954" cy="2293944"/>
            <a:chOff x="6545386" y="1792609"/>
            <a:chExt cx="5615751" cy="2294270"/>
          </a:xfrm>
        </p:grpSpPr>
        <p:sp>
          <p:nvSpPr>
            <p:cNvPr id="14" name="Straight Connector 1024003"/>
            <p:cNvSpPr>
              <a:spLocks noChangeShapeType="1"/>
            </p:cNvSpPr>
            <p:nvPr/>
          </p:nvSpPr>
          <p:spPr bwMode="auto">
            <a:xfrm rot="5400000" flipH="1" flipV="1">
              <a:off x="9422777" y="1260744"/>
              <a:ext cx="0" cy="1633882"/>
            </a:xfrm>
            <a:prstGeom prst="line">
              <a:avLst/>
            </a:prstGeom>
            <a:ln w="38100" cap="sq">
              <a:solidFill>
                <a:schemeClr val="tx2"/>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sp>
          <p:nvSpPr>
            <p:cNvPr id="15" name="Rectangle 14"/>
            <p:cNvSpPr/>
            <p:nvPr/>
          </p:nvSpPr>
          <p:spPr>
            <a:xfrm>
              <a:off x="9503217" y="1792609"/>
              <a:ext cx="2657920" cy="2294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tIns="146283" rIns="182854" bIns="146283" rtlCol="0" anchor="t"/>
            <a:lstStyle/>
            <a:p>
              <a:pPr defTabSz="932597">
                <a:lnSpc>
                  <a:spcPct val="90000"/>
                </a:lnSpc>
                <a:spcAft>
                  <a:spcPts val="612"/>
                </a:spcAft>
              </a:pPr>
              <a:r>
                <a:rPr lang="en-US" sz="2000" kern="0">
                  <a:solidFill>
                    <a:schemeClr val="bg1"/>
                  </a:solidFill>
                </a:rPr>
                <a:t>DC2</a:t>
              </a:r>
              <a:endParaRPr lang="en-US" sz="2000" kern="0" dirty="0">
                <a:solidFill>
                  <a:schemeClr val="bg1"/>
                </a:solidFill>
              </a:endParaRPr>
            </a:p>
          </p:txBody>
        </p:sp>
        <p:sp>
          <p:nvSpPr>
            <p:cNvPr id="16" name="Rectangle 15"/>
            <p:cNvSpPr/>
            <p:nvPr/>
          </p:nvSpPr>
          <p:spPr>
            <a:xfrm>
              <a:off x="6545386" y="1792609"/>
              <a:ext cx="2657920" cy="22942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tIns="146283" rIns="182854" bIns="146283" rtlCol="0" anchor="t"/>
            <a:lstStyle/>
            <a:p>
              <a:pPr defTabSz="932597">
                <a:lnSpc>
                  <a:spcPct val="90000"/>
                </a:lnSpc>
                <a:spcAft>
                  <a:spcPts val="612"/>
                </a:spcAft>
              </a:pPr>
              <a:r>
                <a:rPr lang="en-US" sz="2000" kern="0" dirty="0">
                  <a:solidFill>
                    <a:schemeClr val="bg1"/>
                  </a:solidFill>
                </a:rPr>
                <a:t>DC1</a:t>
              </a:r>
            </a:p>
          </p:txBody>
        </p:sp>
        <p:sp>
          <p:nvSpPr>
            <p:cNvPr id="26" name="Rectangle 25"/>
            <p:cNvSpPr/>
            <p:nvPr/>
          </p:nvSpPr>
          <p:spPr>
            <a:xfrm>
              <a:off x="8102834" y="1792609"/>
              <a:ext cx="1100472" cy="465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gradFill>
                    <a:gsLst>
                      <a:gs pos="98901">
                        <a:schemeClr val="tx1"/>
                      </a:gs>
                      <a:gs pos="92308">
                        <a:schemeClr val="tx1"/>
                      </a:gs>
                    </a:gsLst>
                    <a:lin ang="5400000" scaled="1"/>
                  </a:gradFill>
                  <a:latin typeface="Segoe UI Semibold" panose="020B0702040204020203" pitchFamily="34" charset="0"/>
                  <a:cs typeface="Segoe UI Semibold" panose="020B0702040204020203" pitchFamily="34" charset="0"/>
                </a:rPr>
                <a:t>mail VIP</a:t>
              </a:r>
            </a:p>
          </p:txBody>
        </p:sp>
        <p:sp>
          <p:nvSpPr>
            <p:cNvPr id="27" name="Rectangle 26"/>
            <p:cNvSpPr/>
            <p:nvPr/>
          </p:nvSpPr>
          <p:spPr>
            <a:xfrm>
              <a:off x="11056684" y="1792609"/>
              <a:ext cx="1104453" cy="465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gradFill>
                    <a:gsLst>
                      <a:gs pos="98901">
                        <a:schemeClr val="tx1"/>
                      </a:gs>
                      <a:gs pos="92308">
                        <a:schemeClr val="tx1"/>
                      </a:gs>
                    </a:gsLst>
                    <a:lin ang="5400000" scaled="1"/>
                  </a:gradFill>
                  <a:latin typeface="Segoe UI Semibold" panose="020B0702040204020203" pitchFamily="34" charset="0"/>
                  <a:cs typeface="Segoe UI Semibold" panose="020B0702040204020203" pitchFamily="34" charset="0"/>
                </a:rPr>
                <a:t>mail VIP</a:t>
              </a:r>
            </a:p>
          </p:txBody>
        </p:sp>
      </p:grpSp>
    </p:spTree>
    <p:extLst>
      <p:ext uri="{BB962C8B-B14F-4D97-AF65-F5344CB8AC3E}">
        <p14:creationId xmlns:p14="http://schemas.microsoft.com/office/powerpoint/2010/main" val="256934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namespace/layer 7 (no session affinity)</a:t>
            </a:r>
          </a:p>
        </p:txBody>
      </p:sp>
      <p:grpSp>
        <p:nvGrpSpPr>
          <p:cNvPr id="52" name="Group 51"/>
          <p:cNvGrpSpPr/>
          <p:nvPr/>
        </p:nvGrpSpPr>
        <p:grpSpPr>
          <a:xfrm>
            <a:off x="8351534" y="1744910"/>
            <a:ext cx="1764809" cy="4395987"/>
            <a:chOff x="8003303" y="2081986"/>
            <a:chExt cx="1730607" cy="4310793"/>
          </a:xfrm>
          <a:solidFill>
            <a:schemeClr val="accent2"/>
          </a:solidFill>
        </p:grpSpPr>
        <p:sp>
          <p:nvSpPr>
            <p:cNvPr id="53" name="Rectangle 52"/>
            <p:cNvSpPr/>
            <p:nvPr/>
          </p:nvSpPr>
          <p:spPr>
            <a:xfrm>
              <a:off x="8003303" y="2081986"/>
              <a:ext cx="1730607" cy="43107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3232" tIns="46616" rIns="93232" bIns="46616" rtlCol="0" anchor="t"/>
            <a:lstStyle/>
            <a:p>
              <a:pPr defTabSz="932597"/>
              <a:r>
                <a:rPr lang="en-US" b="1" kern="0" dirty="0">
                  <a:solidFill>
                    <a:schemeClr val="bg1"/>
                  </a:solidFill>
                  <a:latin typeface="Segoe UI" panose="020B0502040204020203" pitchFamily="34" charset="0"/>
                  <a:cs typeface="Segoe UI" panose="020B0502040204020203" pitchFamily="34" charset="0"/>
                </a:rPr>
                <a:t>MBX</a:t>
              </a:r>
            </a:p>
          </p:txBody>
        </p:sp>
        <p:sp>
          <p:nvSpPr>
            <p:cNvPr id="54" name="Snip Single Corner Rectangle 53"/>
            <p:cNvSpPr/>
            <p:nvPr/>
          </p:nvSpPr>
          <p:spPr>
            <a:xfrm>
              <a:off x="8108190" y="2539487"/>
              <a:ext cx="612309" cy="310349"/>
            </a:xfrm>
            <a:prstGeom prst="snip1Rect">
              <a:avLst/>
            </a:prstGeom>
            <a:gr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224" b="1" kern="0" dirty="0">
                  <a:solidFill>
                    <a:schemeClr val="bg1"/>
                  </a:solidFill>
                  <a:latin typeface="Segoe UI Light"/>
                </a:rPr>
                <a:t>OWA</a:t>
              </a:r>
            </a:p>
          </p:txBody>
        </p:sp>
        <p:sp>
          <p:nvSpPr>
            <p:cNvPr id="55" name="Snip Single Corner Rectangle 54"/>
            <p:cNvSpPr/>
            <p:nvPr/>
          </p:nvSpPr>
          <p:spPr>
            <a:xfrm>
              <a:off x="8108190" y="3009770"/>
              <a:ext cx="612309" cy="310349"/>
            </a:xfrm>
            <a:prstGeom prst="snip1Rect">
              <a:avLst/>
            </a:prstGeom>
            <a:gr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224" b="1" kern="0" dirty="0">
                  <a:solidFill>
                    <a:schemeClr val="bg1"/>
                  </a:solidFill>
                  <a:latin typeface="Segoe UI Light"/>
                </a:rPr>
                <a:t>ECP</a:t>
              </a:r>
            </a:p>
          </p:txBody>
        </p:sp>
        <p:sp>
          <p:nvSpPr>
            <p:cNvPr id="61" name="Snip Single Corner Rectangle 60"/>
            <p:cNvSpPr/>
            <p:nvPr/>
          </p:nvSpPr>
          <p:spPr>
            <a:xfrm>
              <a:off x="8108190" y="3480053"/>
              <a:ext cx="612309" cy="310349"/>
            </a:xfrm>
            <a:prstGeom prst="snip1Rect">
              <a:avLst/>
            </a:prstGeom>
            <a:gr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224" b="1" kern="0" dirty="0">
                  <a:solidFill>
                    <a:schemeClr val="bg1"/>
                  </a:solidFill>
                  <a:latin typeface="Segoe UI Light"/>
                </a:rPr>
                <a:t>EWS</a:t>
              </a:r>
            </a:p>
          </p:txBody>
        </p:sp>
        <p:sp>
          <p:nvSpPr>
            <p:cNvPr id="65" name="Snip Single Corner Rectangle 64"/>
            <p:cNvSpPr/>
            <p:nvPr/>
          </p:nvSpPr>
          <p:spPr>
            <a:xfrm>
              <a:off x="8108190" y="3950336"/>
              <a:ext cx="612309" cy="310349"/>
            </a:xfrm>
            <a:prstGeom prst="snip1Rect">
              <a:avLst/>
            </a:prstGeom>
            <a:gr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224" b="1" kern="0" dirty="0">
                  <a:solidFill>
                    <a:schemeClr val="bg1"/>
                  </a:solidFill>
                  <a:latin typeface="Segoe UI Light"/>
                </a:rPr>
                <a:t>EAS</a:t>
              </a:r>
            </a:p>
          </p:txBody>
        </p:sp>
        <p:sp>
          <p:nvSpPr>
            <p:cNvPr id="74" name="Snip Single Corner Rectangle 73"/>
            <p:cNvSpPr/>
            <p:nvPr/>
          </p:nvSpPr>
          <p:spPr>
            <a:xfrm>
              <a:off x="8108190" y="4420619"/>
              <a:ext cx="612309" cy="310349"/>
            </a:xfrm>
            <a:prstGeom prst="snip1Rect">
              <a:avLst/>
            </a:prstGeom>
            <a:gr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224" b="1" kern="0" dirty="0">
                  <a:solidFill>
                    <a:schemeClr val="bg1"/>
                  </a:solidFill>
                  <a:latin typeface="Segoe UI Light"/>
                </a:rPr>
                <a:t>OAB</a:t>
              </a:r>
            </a:p>
          </p:txBody>
        </p:sp>
        <p:sp>
          <p:nvSpPr>
            <p:cNvPr id="75" name="Snip Single Corner Rectangle 74"/>
            <p:cNvSpPr/>
            <p:nvPr/>
          </p:nvSpPr>
          <p:spPr>
            <a:xfrm>
              <a:off x="8108190" y="5361183"/>
              <a:ext cx="612309" cy="310349"/>
            </a:xfrm>
            <a:prstGeom prst="snip1Rect">
              <a:avLst/>
            </a:prstGeom>
            <a:gr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224" b="1" kern="0" dirty="0">
                  <a:solidFill>
                    <a:schemeClr val="bg1"/>
                  </a:solidFill>
                  <a:latin typeface="Segoe UI Light"/>
                </a:rPr>
                <a:t>MAPI</a:t>
              </a:r>
            </a:p>
          </p:txBody>
        </p:sp>
        <p:sp>
          <p:nvSpPr>
            <p:cNvPr id="85" name="Snip Single Corner Rectangle 84"/>
            <p:cNvSpPr/>
            <p:nvPr/>
          </p:nvSpPr>
          <p:spPr>
            <a:xfrm>
              <a:off x="8108190" y="4890902"/>
              <a:ext cx="612309" cy="310349"/>
            </a:xfrm>
            <a:prstGeom prst="snip1Rect">
              <a:avLst/>
            </a:prstGeom>
            <a:gr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224" b="1" kern="0" dirty="0">
                  <a:solidFill>
                    <a:schemeClr val="bg1"/>
                  </a:solidFill>
                  <a:latin typeface="Segoe UI Light"/>
                </a:rPr>
                <a:t>RPC</a:t>
              </a:r>
            </a:p>
          </p:txBody>
        </p:sp>
        <p:sp>
          <p:nvSpPr>
            <p:cNvPr id="86" name="Snip Single Corner Rectangle 85"/>
            <p:cNvSpPr/>
            <p:nvPr/>
          </p:nvSpPr>
          <p:spPr>
            <a:xfrm>
              <a:off x="8108189" y="5831464"/>
              <a:ext cx="612309" cy="310349"/>
            </a:xfrm>
            <a:prstGeom prst="snip1Rect">
              <a:avLst/>
            </a:prstGeom>
            <a:gr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122" b="1" kern="0" dirty="0" err="1">
                  <a:solidFill>
                    <a:schemeClr val="bg1"/>
                  </a:solidFill>
                  <a:latin typeface="Segoe UI Light"/>
                </a:rPr>
                <a:t>AutoD</a:t>
              </a:r>
              <a:endParaRPr lang="en-US" sz="1122" b="1" kern="0" dirty="0">
                <a:solidFill>
                  <a:schemeClr val="bg1"/>
                </a:solidFill>
                <a:latin typeface="Segoe UI Light"/>
              </a:endParaRPr>
            </a:p>
          </p:txBody>
        </p:sp>
      </p:grpSp>
      <p:sp>
        <p:nvSpPr>
          <p:cNvPr id="87" name="TextBox 86"/>
          <p:cNvSpPr txBox="1"/>
          <p:nvPr/>
        </p:nvSpPr>
        <p:spPr>
          <a:xfrm>
            <a:off x="3726789" y="3768357"/>
            <a:ext cx="2115076" cy="286266"/>
          </a:xfrm>
          <a:prstGeom prst="rect">
            <a:avLst/>
          </a:prstGeom>
          <a:noFill/>
        </p:spPr>
        <p:txBody>
          <a:bodyPr wrap="square" rtlCol="0">
            <a:spAutoFit/>
          </a:bodyPr>
          <a:lstStyle/>
          <a:p>
            <a:pPr algn="ctr" defTabSz="932597"/>
            <a:r>
              <a:rPr lang="en-US" sz="1224" b="1" kern="0" dirty="0">
                <a:gradFill>
                  <a:gsLst>
                    <a:gs pos="15000">
                      <a:schemeClr val="tx1"/>
                    </a:gs>
                    <a:gs pos="3540">
                      <a:schemeClr val="tx1"/>
                    </a:gs>
                  </a:gsLst>
                  <a:lin ang="5400000" scaled="1"/>
                </a:gradFill>
                <a:latin typeface="Segoe UI Light"/>
              </a:rPr>
              <a:t>autodiscover.contoso.com</a:t>
            </a:r>
          </a:p>
        </p:txBody>
      </p:sp>
      <p:grpSp>
        <p:nvGrpSpPr>
          <p:cNvPr id="88" name="Group 87"/>
          <p:cNvGrpSpPr/>
          <p:nvPr/>
        </p:nvGrpSpPr>
        <p:grpSpPr>
          <a:xfrm>
            <a:off x="2104020" y="2811273"/>
            <a:ext cx="1612072" cy="1688650"/>
            <a:chOff x="1876867" y="2986716"/>
            <a:chExt cx="1580830" cy="1655925"/>
          </a:xfrm>
          <a:solidFill>
            <a:schemeClr val="accent6"/>
          </a:solidFill>
        </p:grpSpPr>
        <p:sp>
          <p:nvSpPr>
            <p:cNvPr id="89" name="Rectangle 88"/>
            <p:cNvSpPr/>
            <p:nvPr/>
          </p:nvSpPr>
          <p:spPr>
            <a:xfrm>
              <a:off x="1876867" y="2986716"/>
              <a:ext cx="1580830" cy="1655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3232" tIns="46616" rIns="93232" bIns="46616" rtlCol="0" anchor="t"/>
            <a:lstStyle/>
            <a:p>
              <a:pPr defTabSz="932597"/>
              <a:r>
                <a:rPr lang="en-US" b="1" kern="0" dirty="0">
                  <a:gradFill>
                    <a:gsLst>
                      <a:gs pos="15000">
                        <a:schemeClr val="tx1"/>
                      </a:gs>
                      <a:gs pos="3540">
                        <a:schemeClr val="tx1"/>
                      </a:gs>
                    </a:gsLst>
                    <a:lin ang="5400000" scaled="1"/>
                  </a:gradFill>
                  <a:latin typeface="Segoe UI" panose="020B0502040204020203" pitchFamily="34" charset="0"/>
                  <a:cs typeface="Segoe UI" panose="020B0502040204020203" pitchFamily="34" charset="0"/>
                </a:rPr>
                <a:t>USER</a:t>
              </a:r>
            </a:p>
          </p:txBody>
        </p:sp>
        <p:pic>
          <p:nvPicPr>
            <p:cNvPr id="90" name="Picture 8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80477" y="3462392"/>
              <a:ext cx="1184099" cy="761891"/>
            </a:xfrm>
            <a:prstGeom prst="rect">
              <a:avLst/>
            </a:prstGeom>
            <a:grpFill/>
            <a:extLst/>
          </p:spPr>
        </p:pic>
      </p:grpSp>
      <p:sp>
        <p:nvSpPr>
          <p:cNvPr id="91" name="Rounded Rectangle 90"/>
          <p:cNvSpPr/>
          <p:nvPr/>
        </p:nvSpPr>
        <p:spPr>
          <a:xfrm rot="16200000">
            <a:off x="5221789" y="3518322"/>
            <a:ext cx="1728442" cy="274549"/>
          </a:xfrm>
          <a:prstGeom prst="roundRect">
            <a:avLst>
              <a:gd name="adj" fmla="val 0"/>
            </a:avLst>
          </a:prstGeom>
          <a:solidFill>
            <a:schemeClr val="accent3"/>
          </a:solidFill>
          <a:ln>
            <a:noFill/>
          </a:ln>
          <a:effectLst/>
        </p:spPr>
        <p:style>
          <a:lnRef idx="1">
            <a:schemeClr val="accent5"/>
          </a:lnRef>
          <a:fillRef idx="3">
            <a:schemeClr val="accent5"/>
          </a:fillRef>
          <a:effectRef idx="2">
            <a:schemeClr val="accent5"/>
          </a:effectRef>
          <a:fontRef idx="minor">
            <a:schemeClr val="lt1"/>
          </a:fontRef>
        </p:style>
        <p:txBody>
          <a:bodyPr lIns="93232" tIns="46616" rIns="93232" bIns="46616" rtlCol="0" anchor="ctr"/>
          <a:lstStyle/>
          <a:p>
            <a:pPr algn="ctr" defTabSz="932597"/>
            <a:r>
              <a:rPr lang="en-US" sz="1224" b="1" kern="0" dirty="0">
                <a:solidFill>
                  <a:schemeClr val="bg1"/>
                </a:solidFill>
                <a:latin typeface="Segoe UI Light"/>
              </a:rPr>
              <a:t>Layer 7LB</a:t>
            </a:r>
          </a:p>
        </p:txBody>
      </p:sp>
      <p:sp>
        <p:nvSpPr>
          <p:cNvPr id="92" name="Straight Connector 1024003"/>
          <p:cNvSpPr>
            <a:spLocks noChangeShapeType="1"/>
          </p:cNvSpPr>
          <p:nvPr/>
        </p:nvSpPr>
        <p:spPr bwMode="auto">
          <a:xfrm flipH="1">
            <a:off x="3881293" y="3565906"/>
            <a:ext cx="1902242" cy="0"/>
          </a:xfrm>
          <a:prstGeom prst="line">
            <a:avLst/>
          </a:prstGeom>
          <a:ln w="50800" cap="sq">
            <a:solidFill>
              <a:schemeClr val="accent6"/>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sp>
        <p:nvSpPr>
          <p:cNvPr id="93" name="TextBox 92"/>
          <p:cNvSpPr txBox="1"/>
          <p:nvPr/>
        </p:nvSpPr>
        <p:spPr>
          <a:xfrm>
            <a:off x="3751058" y="3276032"/>
            <a:ext cx="2115076" cy="286266"/>
          </a:xfrm>
          <a:prstGeom prst="rect">
            <a:avLst/>
          </a:prstGeom>
          <a:noFill/>
        </p:spPr>
        <p:txBody>
          <a:bodyPr wrap="square" rtlCol="0">
            <a:spAutoFit/>
          </a:bodyPr>
          <a:lstStyle/>
          <a:p>
            <a:pPr algn="ctr" defTabSz="932597"/>
            <a:r>
              <a:rPr lang="en-US" sz="1224" b="1" kern="0" dirty="0">
                <a:gradFill>
                  <a:gsLst>
                    <a:gs pos="15000">
                      <a:schemeClr val="tx1"/>
                    </a:gs>
                    <a:gs pos="3540">
                      <a:schemeClr val="tx1"/>
                    </a:gs>
                  </a:gsLst>
                  <a:lin ang="5400000" scaled="1"/>
                </a:gradFill>
                <a:latin typeface="Segoe UI Light"/>
              </a:rPr>
              <a:t>mail.contoso.com</a:t>
            </a:r>
          </a:p>
        </p:txBody>
      </p:sp>
      <p:sp>
        <p:nvSpPr>
          <p:cNvPr id="94" name="Straight Connector 1024003"/>
          <p:cNvSpPr>
            <a:spLocks noChangeShapeType="1"/>
          </p:cNvSpPr>
          <p:nvPr/>
        </p:nvSpPr>
        <p:spPr bwMode="auto">
          <a:xfrm flipH="1">
            <a:off x="3881293" y="4067835"/>
            <a:ext cx="1902242" cy="0"/>
          </a:xfrm>
          <a:prstGeom prst="line">
            <a:avLst/>
          </a:prstGeom>
          <a:ln w="50800" cap="sq">
            <a:solidFill>
              <a:schemeClr val="accent5"/>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32" tIns="46616" rIns="93232" bIns="46616"/>
          <a:lstStyle/>
          <a:p>
            <a:pPr defTabSz="932597"/>
            <a:endParaRPr lang="en-US" sz="1836" kern="0" dirty="0">
              <a:ln>
                <a:solidFill>
                  <a:srgbClr val="28536C"/>
                </a:solidFill>
              </a:ln>
              <a:gradFill>
                <a:gsLst>
                  <a:gs pos="15000">
                    <a:schemeClr val="tx1"/>
                  </a:gs>
                  <a:gs pos="3540">
                    <a:schemeClr val="tx1"/>
                  </a:gs>
                </a:gsLst>
                <a:lin ang="5400000" scaled="1"/>
              </a:gradFill>
            </a:endParaRPr>
          </a:p>
        </p:txBody>
      </p:sp>
      <p:sp>
        <p:nvSpPr>
          <p:cNvPr id="95" name="Straight Connector 1024003"/>
          <p:cNvSpPr>
            <a:spLocks noChangeShapeType="1"/>
          </p:cNvSpPr>
          <p:nvPr/>
        </p:nvSpPr>
        <p:spPr bwMode="auto">
          <a:xfrm flipH="1" flipV="1">
            <a:off x="6586747" y="4067837"/>
            <a:ext cx="0" cy="1677485"/>
          </a:xfrm>
          <a:prstGeom prst="line">
            <a:avLst/>
          </a:prstGeom>
          <a:ln w="50800" cap="sq">
            <a:solidFill>
              <a:schemeClr val="accent5"/>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32" tIns="46616" rIns="93232" bIns="46616"/>
          <a:lstStyle/>
          <a:p>
            <a:pPr defTabSz="932597"/>
            <a:endParaRPr lang="en-US" sz="1836" kern="0" dirty="0">
              <a:ln>
                <a:solidFill>
                  <a:srgbClr val="28536C"/>
                </a:solidFill>
              </a:ln>
              <a:gradFill>
                <a:gsLst>
                  <a:gs pos="15000">
                    <a:schemeClr val="tx1"/>
                  </a:gs>
                  <a:gs pos="3540">
                    <a:schemeClr val="tx1"/>
                  </a:gs>
                </a:gsLst>
                <a:lin ang="5400000" scaled="1"/>
              </a:gradFill>
            </a:endParaRPr>
          </a:p>
        </p:txBody>
      </p:sp>
      <p:sp>
        <p:nvSpPr>
          <p:cNvPr id="96" name="Straight Connector 1024003"/>
          <p:cNvSpPr>
            <a:spLocks noChangeShapeType="1"/>
          </p:cNvSpPr>
          <p:nvPr/>
        </p:nvSpPr>
        <p:spPr bwMode="auto">
          <a:xfrm flipH="1">
            <a:off x="6586747" y="5745320"/>
            <a:ext cx="1764787" cy="0"/>
          </a:xfrm>
          <a:prstGeom prst="line">
            <a:avLst/>
          </a:prstGeom>
          <a:ln w="50800" cap="sq">
            <a:solidFill>
              <a:schemeClr val="accent5"/>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32" tIns="46616" rIns="93232" bIns="46616"/>
          <a:lstStyle/>
          <a:p>
            <a:pPr defTabSz="932597"/>
            <a:endParaRPr lang="en-US" sz="1836" kern="0" dirty="0">
              <a:ln>
                <a:solidFill>
                  <a:srgbClr val="28536C"/>
                </a:solidFill>
              </a:ln>
              <a:gradFill>
                <a:gsLst>
                  <a:gs pos="15000">
                    <a:schemeClr val="tx1"/>
                  </a:gs>
                  <a:gs pos="3540">
                    <a:schemeClr val="tx1"/>
                  </a:gs>
                </a:gsLst>
                <a:lin ang="5400000" scaled="1"/>
              </a:gradFill>
            </a:endParaRPr>
          </a:p>
        </p:txBody>
      </p:sp>
      <p:sp>
        <p:nvSpPr>
          <p:cNvPr id="97" name="Straight Connector 1024003"/>
          <p:cNvSpPr>
            <a:spLocks noChangeShapeType="1"/>
          </p:cNvSpPr>
          <p:nvPr/>
        </p:nvSpPr>
        <p:spPr bwMode="auto">
          <a:xfrm flipH="1" flipV="1">
            <a:off x="6388484" y="4067837"/>
            <a:ext cx="186494" cy="1"/>
          </a:xfrm>
          <a:prstGeom prst="line">
            <a:avLst/>
          </a:prstGeom>
          <a:ln w="50800" cap="sq">
            <a:solidFill>
              <a:schemeClr val="accent5"/>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32" tIns="46616" rIns="93232" bIns="46616"/>
          <a:lstStyle/>
          <a:p>
            <a:pPr defTabSz="932597"/>
            <a:endParaRPr lang="en-US" sz="1836" kern="0" dirty="0">
              <a:ln>
                <a:solidFill>
                  <a:srgbClr val="28536C"/>
                </a:solidFill>
              </a:ln>
              <a:gradFill>
                <a:gsLst>
                  <a:gs pos="15000">
                    <a:schemeClr val="tx1"/>
                  </a:gs>
                  <a:gs pos="3540">
                    <a:schemeClr val="tx1"/>
                  </a:gs>
                </a:gsLst>
                <a:lin ang="5400000" scaled="1"/>
              </a:gradFill>
            </a:endParaRPr>
          </a:p>
        </p:txBody>
      </p:sp>
      <p:sp>
        <p:nvSpPr>
          <p:cNvPr id="98" name="Cross 97"/>
          <p:cNvSpPr/>
          <p:nvPr/>
        </p:nvSpPr>
        <p:spPr>
          <a:xfrm rot="2795202">
            <a:off x="9039750" y="2402831"/>
            <a:ext cx="242442" cy="245803"/>
          </a:xfrm>
          <a:prstGeom prst="plus">
            <a:avLst>
              <a:gd name="adj" fmla="val 4204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kern="0">
              <a:solidFill>
                <a:schemeClr val="bg1"/>
              </a:solidFill>
            </a:endParaRPr>
          </a:p>
        </p:txBody>
      </p:sp>
      <p:sp>
        <p:nvSpPr>
          <p:cNvPr id="99" name="Straight Connector 1024003"/>
          <p:cNvSpPr>
            <a:spLocks noChangeShapeType="1"/>
          </p:cNvSpPr>
          <p:nvPr/>
        </p:nvSpPr>
        <p:spPr bwMode="auto">
          <a:xfrm flipH="1">
            <a:off x="6586747" y="2384556"/>
            <a:ext cx="0" cy="693501"/>
          </a:xfrm>
          <a:prstGeom prst="line">
            <a:avLst/>
          </a:prstGeom>
          <a:ln w="50800" cap="sq">
            <a:solidFill>
              <a:schemeClr val="accent4"/>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32" tIns="46616" rIns="93232" bIns="46616"/>
          <a:lstStyle/>
          <a:p>
            <a:pPr defTabSz="932597"/>
            <a:endParaRPr lang="en-US" sz="1836" kern="0" dirty="0">
              <a:ln>
                <a:solidFill>
                  <a:srgbClr val="28536C"/>
                </a:solidFill>
              </a:ln>
              <a:gradFill>
                <a:gsLst>
                  <a:gs pos="15000">
                    <a:schemeClr val="tx1"/>
                  </a:gs>
                  <a:gs pos="3540">
                    <a:schemeClr val="tx1"/>
                  </a:gs>
                </a:gsLst>
                <a:lin ang="5400000" scaled="1"/>
              </a:gradFill>
            </a:endParaRPr>
          </a:p>
        </p:txBody>
      </p:sp>
      <p:sp>
        <p:nvSpPr>
          <p:cNvPr id="100" name="Straight Connector 1024003"/>
          <p:cNvSpPr>
            <a:spLocks noChangeShapeType="1"/>
          </p:cNvSpPr>
          <p:nvPr/>
        </p:nvSpPr>
        <p:spPr bwMode="auto">
          <a:xfrm flipH="1" flipV="1">
            <a:off x="6586747" y="2384555"/>
            <a:ext cx="1764787" cy="0"/>
          </a:xfrm>
          <a:prstGeom prst="line">
            <a:avLst/>
          </a:prstGeom>
          <a:ln w="50800" cap="sq">
            <a:solidFill>
              <a:schemeClr val="accent4"/>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32" tIns="46616" rIns="93232" bIns="46616"/>
          <a:lstStyle/>
          <a:p>
            <a:pPr defTabSz="932597"/>
            <a:endParaRPr lang="en-US" sz="1836" kern="0" dirty="0">
              <a:ln>
                <a:solidFill>
                  <a:srgbClr val="28536C"/>
                </a:solidFill>
              </a:ln>
              <a:gradFill>
                <a:gsLst>
                  <a:gs pos="15000">
                    <a:schemeClr val="tx1"/>
                  </a:gs>
                  <a:gs pos="3540">
                    <a:schemeClr val="tx1"/>
                  </a:gs>
                </a:gsLst>
                <a:lin ang="5400000" scaled="1"/>
              </a:gradFill>
            </a:endParaRPr>
          </a:p>
        </p:txBody>
      </p:sp>
      <p:sp>
        <p:nvSpPr>
          <p:cNvPr id="101" name="Straight Connector 1024003"/>
          <p:cNvSpPr>
            <a:spLocks noChangeShapeType="1"/>
          </p:cNvSpPr>
          <p:nvPr/>
        </p:nvSpPr>
        <p:spPr bwMode="auto">
          <a:xfrm flipH="1">
            <a:off x="6388484" y="3078058"/>
            <a:ext cx="186494" cy="1"/>
          </a:xfrm>
          <a:prstGeom prst="line">
            <a:avLst/>
          </a:prstGeom>
          <a:ln w="50800" cap="sq">
            <a:solidFill>
              <a:schemeClr val="accent4"/>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32" tIns="46616" rIns="93232" bIns="46616"/>
          <a:lstStyle/>
          <a:p>
            <a:pPr defTabSz="932597"/>
            <a:endParaRPr lang="en-US" sz="1836" kern="0" dirty="0">
              <a:ln>
                <a:solidFill>
                  <a:srgbClr val="28536C"/>
                </a:solidFill>
              </a:ln>
              <a:gradFill>
                <a:gsLst>
                  <a:gs pos="15000">
                    <a:schemeClr val="tx1"/>
                  </a:gs>
                  <a:gs pos="3540">
                    <a:schemeClr val="tx1"/>
                  </a:gs>
                </a:gsLst>
                <a:lin ang="5400000" scaled="1"/>
              </a:gradFill>
            </a:endParaRPr>
          </a:p>
        </p:txBody>
      </p:sp>
      <p:sp>
        <p:nvSpPr>
          <p:cNvPr id="102" name="TextBox 101"/>
          <p:cNvSpPr txBox="1"/>
          <p:nvPr/>
        </p:nvSpPr>
        <p:spPr>
          <a:xfrm>
            <a:off x="6435001" y="2391453"/>
            <a:ext cx="2115076" cy="286266"/>
          </a:xfrm>
          <a:prstGeom prst="rect">
            <a:avLst/>
          </a:prstGeom>
          <a:noFill/>
          <a:ln w="50800">
            <a:noFill/>
          </a:ln>
        </p:spPr>
        <p:txBody>
          <a:bodyPr wrap="square" rtlCol="0">
            <a:spAutoFit/>
          </a:bodyPr>
          <a:lstStyle/>
          <a:p>
            <a:pPr algn="ctr" defTabSz="932597"/>
            <a:r>
              <a:rPr lang="en-US" sz="1224" b="1" kern="0" dirty="0">
                <a:gradFill>
                  <a:gsLst>
                    <a:gs pos="15000">
                      <a:schemeClr val="tx1"/>
                    </a:gs>
                    <a:gs pos="3540">
                      <a:schemeClr val="tx1"/>
                    </a:gs>
                  </a:gsLst>
                  <a:lin ang="5400000" scaled="1"/>
                </a:gradFill>
                <a:latin typeface="Segoe UI Light"/>
              </a:rPr>
              <a:t>health check</a:t>
            </a:r>
          </a:p>
        </p:txBody>
      </p:sp>
      <p:sp>
        <p:nvSpPr>
          <p:cNvPr id="103" name="Cross 102"/>
          <p:cNvSpPr/>
          <p:nvPr/>
        </p:nvSpPr>
        <p:spPr>
          <a:xfrm rot="2667681">
            <a:off x="7258913" y="2198062"/>
            <a:ext cx="372988" cy="372988"/>
          </a:xfrm>
          <a:prstGeom prst="plus">
            <a:avLst>
              <a:gd name="adj" fmla="val 43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kern="0">
              <a:gradFill>
                <a:gsLst>
                  <a:gs pos="15000">
                    <a:schemeClr val="tx1"/>
                  </a:gs>
                  <a:gs pos="3540">
                    <a:schemeClr val="tx1"/>
                  </a:gs>
                </a:gsLst>
                <a:lin ang="5400000" scaled="1"/>
              </a:gradFill>
            </a:endParaRPr>
          </a:p>
        </p:txBody>
      </p:sp>
      <p:sp>
        <p:nvSpPr>
          <p:cNvPr id="104" name="Straight Connector 1024003"/>
          <p:cNvSpPr>
            <a:spLocks noChangeShapeType="1"/>
          </p:cNvSpPr>
          <p:nvPr/>
        </p:nvSpPr>
        <p:spPr bwMode="auto">
          <a:xfrm flipH="1">
            <a:off x="6388485" y="3576826"/>
            <a:ext cx="1963049" cy="0"/>
          </a:xfrm>
          <a:prstGeom prst="line">
            <a:avLst/>
          </a:prstGeom>
          <a:ln w="50800" cap="sq">
            <a:solidFill>
              <a:schemeClr val="accent6"/>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grpSp>
        <p:nvGrpSpPr>
          <p:cNvPr id="105" name="Group 104"/>
          <p:cNvGrpSpPr/>
          <p:nvPr/>
        </p:nvGrpSpPr>
        <p:grpSpPr>
          <a:xfrm>
            <a:off x="9341994" y="3558507"/>
            <a:ext cx="662697" cy="901709"/>
            <a:chOff x="9927496" y="4104057"/>
            <a:chExt cx="649854" cy="884234"/>
          </a:xfrm>
        </p:grpSpPr>
        <p:pic>
          <p:nvPicPr>
            <p:cNvPr id="106" name="Picture 10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235563" y="4104057"/>
              <a:ext cx="341787" cy="874598"/>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p:cNvGrpSpPr/>
            <p:nvPr/>
          </p:nvGrpSpPr>
          <p:grpSpPr>
            <a:xfrm>
              <a:off x="9927496" y="4545496"/>
              <a:ext cx="392397" cy="442795"/>
              <a:chOff x="6180602" y="3508231"/>
              <a:chExt cx="463822" cy="557208"/>
            </a:xfrm>
          </p:grpSpPr>
          <p:sp>
            <p:nvSpPr>
              <p:cNvPr id="108" name="Oval 107"/>
              <p:cNvSpPr/>
              <p:nvPr/>
            </p:nvSpPr>
            <p:spPr bwMode="auto">
              <a:xfrm>
                <a:off x="6262578" y="3508231"/>
                <a:ext cx="301752" cy="305654"/>
              </a:xfrm>
              <a:prstGeom prst="ellipse">
                <a:avLst/>
              </a:prstGeom>
              <a:solidFill>
                <a:schemeClr val="bg1"/>
              </a:solidFill>
              <a:ln w="254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087" fontAlgn="base">
                  <a:spcBef>
                    <a:spcPct val="0"/>
                  </a:spcBef>
                  <a:spcAft>
                    <a:spcPct val="0"/>
                  </a:spcAft>
                </a:pPr>
                <a:endParaRPr lang="en-US" sz="2346" kern="0" dirty="0">
                  <a:ln>
                    <a:solidFill>
                      <a:srgbClr val="C5D9D5"/>
                    </a:solidFill>
                  </a:ln>
                  <a:solidFill>
                    <a:schemeClr val="bg1"/>
                  </a:solidFill>
                  <a:ea typeface="Segoe UI" pitchFamily="34" charset="0"/>
                  <a:cs typeface="Segoe UI" pitchFamily="34" charset="0"/>
                </a:endParaRPr>
              </a:p>
            </p:txBody>
          </p:sp>
          <p:sp>
            <p:nvSpPr>
              <p:cNvPr id="109" name="Oval 282"/>
              <p:cNvSpPr/>
              <p:nvPr/>
            </p:nvSpPr>
            <p:spPr bwMode="auto">
              <a:xfrm>
                <a:off x="6180602" y="3814557"/>
                <a:ext cx="463822" cy="250882"/>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087" fontAlgn="base">
                  <a:spcBef>
                    <a:spcPct val="0"/>
                  </a:spcBef>
                  <a:spcAft>
                    <a:spcPct val="0"/>
                  </a:spcAft>
                </a:pPr>
                <a:endParaRPr lang="en-US" sz="2346" kern="0" dirty="0">
                  <a:ln>
                    <a:solidFill>
                      <a:srgbClr val="C5D9D5"/>
                    </a:solidFill>
                  </a:ln>
                  <a:solidFill>
                    <a:schemeClr val="bg1"/>
                  </a:solidFill>
                  <a:ea typeface="Segoe UI" pitchFamily="34" charset="0"/>
                  <a:cs typeface="Segoe UI" pitchFamily="34" charset="0"/>
                </a:endParaRPr>
              </a:p>
            </p:txBody>
          </p:sp>
        </p:grpSp>
      </p:grpSp>
      <p:sp>
        <p:nvSpPr>
          <p:cNvPr id="110" name="L-Shape 109"/>
          <p:cNvSpPr/>
          <p:nvPr/>
        </p:nvSpPr>
        <p:spPr>
          <a:xfrm rot="18044688">
            <a:off x="9059111" y="3410464"/>
            <a:ext cx="142389" cy="82570"/>
          </a:xfrm>
          <a:prstGeom prst="corner">
            <a:avLst>
              <a:gd name="adj1" fmla="val 27340"/>
              <a:gd name="adj2" fmla="val 26586"/>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1873" kern="0">
              <a:solidFill>
                <a:schemeClr val="bg1"/>
              </a:solidFill>
            </a:endParaRPr>
          </a:p>
        </p:txBody>
      </p:sp>
      <p:sp>
        <p:nvSpPr>
          <p:cNvPr id="111" name="L-Shape 110"/>
          <p:cNvSpPr/>
          <p:nvPr/>
        </p:nvSpPr>
        <p:spPr>
          <a:xfrm rot="18044688">
            <a:off x="9059111" y="3873514"/>
            <a:ext cx="142389" cy="82570"/>
          </a:xfrm>
          <a:prstGeom prst="corner">
            <a:avLst>
              <a:gd name="adj1" fmla="val 27340"/>
              <a:gd name="adj2" fmla="val 26586"/>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1873" kern="0">
              <a:solidFill>
                <a:schemeClr val="bg1"/>
              </a:solidFill>
            </a:endParaRPr>
          </a:p>
        </p:txBody>
      </p:sp>
      <p:sp>
        <p:nvSpPr>
          <p:cNvPr id="112" name="L-Shape 111"/>
          <p:cNvSpPr/>
          <p:nvPr/>
        </p:nvSpPr>
        <p:spPr>
          <a:xfrm rot="18044688">
            <a:off x="9059111" y="4336563"/>
            <a:ext cx="142389" cy="82570"/>
          </a:xfrm>
          <a:prstGeom prst="corner">
            <a:avLst>
              <a:gd name="adj1" fmla="val 27340"/>
              <a:gd name="adj2" fmla="val 26586"/>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1873" kern="0">
              <a:solidFill>
                <a:schemeClr val="bg1"/>
              </a:solidFill>
            </a:endParaRPr>
          </a:p>
        </p:txBody>
      </p:sp>
      <p:sp>
        <p:nvSpPr>
          <p:cNvPr id="113" name="L-Shape 112"/>
          <p:cNvSpPr/>
          <p:nvPr/>
        </p:nvSpPr>
        <p:spPr>
          <a:xfrm rot="18044688">
            <a:off x="9059111" y="4826257"/>
            <a:ext cx="142389" cy="82570"/>
          </a:xfrm>
          <a:prstGeom prst="corner">
            <a:avLst>
              <a:gd name="adj1" fmla="val 27340"/>
              <a:gd name="adj2" fmla="val 26586"/>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1873" kern="0">
              <a:solidFill>
                <a:schemeClr val="bg1"/>
              </a:solidFill>
            </a:endParaRPr>
          </a:p>
        </p:txBody>
      </p:sp>
      <p:sp>
        <p:nvSpPr>
          <p:cNvPr id="114" name="L-Shape 113"/>
          <p:cNvSpPr/>
          <p:nvPr/>
        </p:nvSpPr>
        <p:spPr>
          <a:xfrm rot="18044688">
            <a:off x="9059111" y="2920770"/>
            <a:ext cx="142389" cy="82570"/>
          </a:xfrm>
          <a:prstGeom prst="corner">
            <a:avLst>
              <a:gd name="adj1" fmla="val 27340"/>
              <a:gd name="adj2" fmla="val 26586"/>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1873" kern="0">
              <a:solidFill>
                <a:schemeClr val="bg1"/>
              </a:solidFill>
            </a:endParaRPr>
          </a:p>
        </p:txBody>
      </p:sp>
      <p:sp>
        <p:nvSpPr>
          <p:cNvPr id="115" name="L-Shape 114"/>
          <p:cNvSpPr/>
          <p:nvPr/>
        </p:nvSpPr>
        <p:spPr>
          <a:xfrm rot="18044688">
            <a:off x="9059111" y="5311920"/>
            <a:ext cx="142389" cy="82570"/>
          </a:xfrm>
          <a:prstGeom prst="corner">
            <a:avLst>
              <a:gd name="adj1" fmla="val 27340"/>
              <a:gd name="adj2" fmla="val 26586"/>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1873" kern="0">
              <a:solidFill>
                <a:schemeClr val="bg1"/>
              </a:solidFill>
            </a:endParaRPr>
          </a:p>
        </p:txBody>
      </p:sp>
      <p:sp>
        <p:nvSpPr>
          <p:cNvPr id="116" name="L-Shape 115"/>
          <p:cNvSpPr/>
          <p:nvPr/>
        </p:nvSpPr>
        <p:spPr>
          <a:xfrm rot="18044688">
            <a:off x="9059111" y="5801117"/>
            <a:ext cx="142389" cy="82570"/>
          </a:xfrm>
          <a:prstGeom prst="corner">
            <a:avLst>
              <a:gd name="adj1" fmla="val 27340"/>
              <a:gd name="adj2" fmla="val 26586"/>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endParaRPr lang="en-US" sz="1873" kern="0">
              <a:solidFill>
                <a:schemeClr val="bg1"/>
              </a:solidFill>
            </a:endParaRPr>
          </a:p>
        </p:txBody>
      </p:sp>
      <p:grpSp>
        <p:nvGrpSpPr>
          <p:cNvPr id="117" name="Group 116"/>
          <p:cNvGrpSpPr/>
          <p:nvPr/>
        </p:nvGrpSpPr>
        <p:grpSpPr>
          <a:xfrm>
            <a:off x="10260151" y="1955848"/>
            <a:ext cx="1715511" cy="767587"/>
            <a:chOff x="10084983" y="2288835"/>
            <a:chExt cx="1682264" cy="752710"/>
          </a:xfrm>
        </p:grpSpPr>
        <p:sp>
          <p:nvSpPr>
            <p:cNvPr id="118" name="Rectangle 117"/>
            <p:cNvSpPr/>
            <p:nvPr/>
          </p:nvSpPr>
          <p:spPr bwMode="auto">
            <a:xfrm>
              <a:off x="10175132" y="2344366"/>
              <a:ext cx="1501971" cy="672490"/>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kern="0" dirty="0">
                <a:gradFill>
                  <a:gsLst>
                    <a:gs pos="15000">
                      <a:schemeClr val="tx1"/>
                    </a:gs>
                    <a:gs pos="3540">
                      <a:schemeClr val="tx1"/>
                    </a:gs>
                  </a:gsLst>
                  <a:lin ang="5400000" scaled="1"/>
                </a:gradFill>
              </a:endParaRPr>
            </a:p>
          </p:txBody>
        </p:sp>
        <p:sp>
          <p:nvSpPr>
            <p:cNvPr id="119" name="TextBox 118"/>
            <p:cNvSpPr txBox="1"/>
            <p:nvPr/>
          </p:nvSpPr>
          <p:spPr>
            <a:xfrm>
              <a:off x="10084983" y="2288835"/>
              <a:ext cx="1682264" cy="752710"/>
            </a:xfrm>
            <a:prstGeom prst="rect">
              <a:avLst/>
            </a:prstGeom>
            <a:noFill/>
          </p:spPr>
          <p:txBody>
            <a:bodyPr wrap="square" lIns="186494" tIns="149196" rIns="186494" bIns="149196" rtlCol="0">
              <a:spAutoFit/>
            </a:bodyPr>
            <a:lstStyle/>
            <a:p>
              <a:pPr defTabSz="932597">
                <a:lnSpc>
                  <a:spcPct val="90000"/>
                </a:lnSpc>
                <a:spcAft>
                  <a:spcPts val="612"/>
                </a:spcAft>
              </a:pPr>
              <a:r>
                <a:rPr lang="en-US" sz="1122" kern="0" dirty="0">
                  <a:gradFill>
                    <a:gsLst>
                      <a:gs pos="15000">
                        <a:schemeClr val="tx1"/>
                      </a:gs>
                      <a:gs pos="3540">
                        <a:schemeClr val="tx1"/>
                      </a:gs>
                    </a:gsLst>
                    <a:lin ang="5400000" scaled="1"/>
                  </a:gradFill>
                </a:rPr>
                <a:t>Health check executes against each virtual directory</a:t>
              </a:r>
            </a:p>
          </p:txBody>
        </p:sp>
      </p:grpSp>
    </p:spTree>
    <p:extLst>
      <p:ext uri="{BB962C8B-B14F-4D97-AF65-F5344CB8AC3E}">
        <p14:creationId xmlns:p14="http://schemas.microsoft.com/office/powerpoint/2010/main" val="225392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wipe(down)">
                                      <p:cBhvr>
                                        <p:cTn id="14" dur="500"/>
                                        <p:tgtEl>
                                          <p:spTgt spid="9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wipe(left)">
                                      <p:cBhvr>
                                        <p:cTn id="18" dur="500"/>
                                        <p:tgtEl>
                                          <p:spTgt spid="100"/>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wipe(up)">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left)">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wipe(left)">
                                      <p:cBhvr>
                                        <p:cTn id="39" dur="500"/>
                                        <p:tgtEl>
                                          <p:spTgt spid="9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wipe(up)">
                                      <p:cBhvr>
                                        <p:cTn id="50" dur="500"/>
                                        <p:tgtEl>
                                          <p:spTgt spid="95"/>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left)">
                                      <p:cBhvr>
                                        <p:cTn id="54" dur="500"/>
                                        <p:tgtEl>
                                          <p:spTgt spid="9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circle(in)">
                                      <p:cBhvr>
                                        <p:cTn id="59" dur="2000"/>
                                        <p:tgtEl>
                                          <p:spTgt spid="103"/>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circle(in)">
                                      <p:cBhvr>
                                        <p:cTn id="62" dur="2000"/>
                                        <p:tgtEl>
                                          <p:spTgt spid="98"/>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500"/>
                                        <p:tgtEl>
                                          <p:spTgt spid="1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animEffect transition="in" filter="fade">
                                      <p:cBhvr>
                                        <p:cTn id="69" dur="500"/>
                                        <p:tgtEl>
                                          <p:spTgt spid="1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fade">
                                      <p:cBhvr>
                                        <p:cTn id="72" dur="500"/>
                                        <p:tgtEl>
                                          <p:spTgt spid="1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fade">
                                      <p:cBhvr>
                                        <p:cTn id="75" dur="500"/>
                                        <p:tgtEl>
                                          <p:spTgt spid="1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3"/>
                                        </p:tgtEl>
                                        <p:attrNameLst>
                                          <p:attrName>style.visibility</p:attrName>
                                        </p:attrNameLst>
                                      </p:cBhvr>
                                      <p:to>
                                        <p:strVal val="visible"/>
                                      </p:to>
                                    </p:set>
                                    <p:animEffect transition="in" filter="fade">
                                      <p:cBhvr>
                                        <p:cTn id="78" dur="500"/>
                                        <p:tgtEl>
                                          <p:spTgt spid="1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1" nodeType="click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wipe(left)">
                                      <p:cBhvr>
                                        <p:cTn id="89" dur="500"/>
                                        <p:tgtEl>
                                          <p:spTgt spid="92"/>
                                        </p:tgtEl>
                                      </p:cBhvr>
                                    </p:animEffect>
                                  </p:childTnLst>
                                </p:cTn>
                              </p:par>
                            </p:childTnLst>
                          </p:cTn>
                        </p:par>
                        <p:par>
                          <p:cTn id="90" fill="hold">
                            <p:stCondLst>
                              <p:cond delay="500"/>
                            </p:stCondLst>
                            <p:childTnLst>
                              <p:par>
                                <p:cTn id="91" presetID="22" presetClass="entr" presetSubtype="8" fill="hold" grpId="1"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wipe(left)">
                                      <p:cBhvr>
                                        <p:cTn id="9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2" grpId="0" animBg="1"/>
      <p:bldP spid="92" grpId="1" animBg="1"/>
      <p:bldP spid="93" grpId="0"/>
      <p:bldP spid="94" grpId="0" animBg="1"/>
      <p:bldP spid="95" grpId="0" animBg="1"/>
      <p:bldP spid="96" grpId="0" animBg="1"/>
      <p:bldP spid="97" grpId="0" animBg="1"/>
      <p:bldP spid="98" grpId="0" animBg="1"/>
      <p:bldP spid="99" grpId="0" animBg="1"/>
      <p:bldP spid="100" grpId="0" animBg="1"/>
      <p:bldP spid="101" grpId="0" animBg="1"/>
      <p:bldP spid="102" grpId="0"/>
      <p:bldP spid="103" grpId="0" animBg="1"/>
      <p:bldP spid="104" grpId="0" animBg="1"/>
      <p:bldP spid="104" grpId="1" animBg="1"/>
      <p:bldP spid="110" grpId="0" animBg="1"/>
      <p:bldP spid="111" grpId="0" animBg="1"/>
      <p:bldP spid="112" grpId="0" animBg="1"/>
      <p:bldP spid="113" grpId="0" animBg="1"/>
      <p:bldP spid="114" grpId="0" animBg="1"/>
      <p:bldP spid="115" grpId="0" animBg="1"/>
      <p:bldP spid="1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p:cNvSpPr/>
          <p:nvPr/>
        </p:nvSpPr>
        <p:spPr>
          <a:xfrm>
            <a:off x="463776" y="1212042"/>
            <a:ext cx="11506049" cy="1745606"/>
          </a:xfrm>
          <a:prstGeom prst="rect">
            <a:avLst/>
          </a:prstGeom>
          <a:solidFill>
            <a:schemeClr val="bg2">
              <a:lumMod val="75000"/>
            </a:schemeClr>
          </a:solidFill>
          <a:ln w="10795" cap="flat" cmpd="sng" algn="ctr">
            <a:noFill/>
            <a:prstDash val="solid"/>
          </a:ln>
          <a:effectLst/>
        </p:spPr>
        <p:txBody>
          <a:bodyPr lIns="93245" tIns="46622" rIns="93245" bIns="46622" rtlCol="0" anchor="ctr"/>
          <a:lstStyle/>
          <a:p>
            <a:pPr defTabSz="932418">
              <a:defRPr/>
            </a:pPr>
            <a:endParaRPr lang="en-US" sz="1836" b="1" kern="0" dirty="0">
              <a:gradFill>
                <a:gsLst>
                  <a:gs pos="7080">
                    <a:schemeClr val="tx1"/>
                  </a:gs>
                  <a:gs pos="20354">
                    <a:schemeClr val="tx1"/>
                  </a:gs>
                </a:gsLst>
                <a:lin ang="5400000" scaled="0"/>
              </a:gradFill>
            </a:endParaRPr>
          </a:p>
        </p:txBody>
      </p:sp>
      <p:sp>
        <p:nvSpPr>
          <p:cNvPr id="157" name="Rectangle 156"/>
          <p:cNvSpPr/>
          <p:nvPr/>
        </p:nvSpPr>
        <p:spPr>
          <a:xfrm>
            <a:off x="3342835" y="3137237"/>
            <a:ext cx="2689794" cy="3377435"/>
          </a:xfrm>
          <a:prstGeom prst="rect">
            <a:avLst/>
          </a:prstGeom>
          <a:solidFill>
            <a:schemeClr val="accent3"/>
          </a:solidFill>
          <a:ln w="10795" cap="flat" cmpd="sng" algn="ctr">
            <a:noFill/>
            <a:prstDash val="solid"/>
          </a:ln>
          <a:effectLst/>
        </p:spPr>
        <p:txBody>
          <a:bodyPr lIns="93245" tIns="46622" rIns="93245" bIns="46622" rtlCol="0" anchor="t"/>
          <a:lstStyle/>
          <a:p>
            <a:pPr algn="r" defTabSz="932418">
              <a:defRPr/>
            </a:pPr>
            <a:endParaRPr lang="en-US" sz="1836" b="1" kern="0" dirty="0">
              <a:gradFill>
                <a:gsLst>
                  <a:gs pos="7080">
                    <a:schemeClr val="tx1"/>
                  </a:gs>
                  <a:gs pos="20354">
                    <a:schemeClr val="tx1"/>
                  </a:gs>
                </a:gsLst>
                <a:lin ang="5400000" scaled="0"/>
              </a:gradFill>
            </a:endParaRPr>
          </a:p>
        </p:txBody>
      </p:sp>
      <p:pic>
        <p:nvPicPr>
          <p:cNvPr id="15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78427" y="2102108"/>
            <a:ext cx="675142" cy="4344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9" name="TextBox 158"/>
          <p:cNvSpPr txBox="1"/>
          <p:nvPr/>
        </p:nvSpPr>
        <p:spPr>
          <a:xfrm>
            <a:off x="856845" y="1938077"/>
            <a:ext cx="1077817" cy="690326"/>
          </a:xfrm>
          <a:prstGeom prst="rect">
            <a:avLst/>
          </a:prstGeom>
          <a:noFill/>
          <a:ln>
            <a:noFill/>
          </a:ln>
        </p:spPr>
        <p:txBody>
          <a:bodyPr wrap="square" lIns="0" tIns="0" rIns="0" bIns="0" rtlCol="0">
            <a:spAutoFit/>
          </a:bodyPr>
          <a:lstStyle/>
          <a:p>
            <a:pPr algn="r" defTabSz="932418">
              <a:defRPr/>
            </a:pPr>
            <a:r>
              <a:rPr lang="en-US" sz="2000" b="1" kern="0" dirty="0">
                <a:solidFill>
                  <a:schemeClr val="bg1"/>
                </a:solidFill>
              </a:rPr>
              <a:t>Sue</a:t>
            </a:r>
          </a:p>
          <a:p>
            <a:pPr algn="r" defTabSz="932418">
              <a:defRPr/>
            </a:pPr>
            <a:r>
              <a:rPr lang="en-US" sz="1199" kern="0" dirty="0">
                <a:solidFill>
                  <a:schemeClr val="bg1"/>
                </a:solidFill>
              </a:rPr>
              <a:t>(somewhere</a:t>
            </a:r>
          </a:p>
          <a:p>
            <a:pPr algn="r" defTabSz="932418">
              <a:defRPr/>
            </a:pPr>
            <a:r>
              <a:rPr lang="en-US" sz="1199" kern="0" dirty="0">
                <a:solidFill>
                  <a:schemeClr val="bg1"/>
                </a:solidFill>
              </a:rPr>
              <a:t>in NA)</a:t>
            </a:r>
          </a:p>
        </p:txBody>
      </p:sp>
      <p:sp>
        <p:nvSpPr>
          <p:cNvPr id="160" name="Rectangle 159"/>
          <p:cNvSpPr/>
          <p:nvPr/>
        </p:nvSpPr>
        <p:spPr>
          <a:xfrm>
            <a:off x="463776" y="3137237"/>
            <a:ext cx="2689794" cy="3377435"/>
          </a:xfrm>
          <a:prstGeom prst="rect">
            <a:avLst/>
          </a:prstGeom>
          <a:solidFill>
            <a:schemeClr val="accent3"/>
          </a:solidFill>
          <a:ln w="10795" cap="flat" cmpd="sng" algn="ctr">
            <a:noFill/>
            <a:prstDash val="solid"/>
          </a:ln>
          <a:effectLst/>
        </p:spPr>
        <p:txBody>
          <a:bodyPr lIns="93245" tIns="46622" rIns="93245" bIns="46622" rtlCol="0" anchor="t"/>
          <a:lstStyle/>
          <a:p>
            <a:pPr algn="r" defTabSz="932418">
              <a:defRPr/>
            </a:pPr>
            <a:endParaRPr lang="en-US" sz="1836" b="1" kern="0" dirty="0">
              <a:gradFill>
                <a:gsLst>
                  <a:gs pos="7080">
                    <a:schemeClr val="tx1"/>
                  </a:gs>
                  <a:gs pos="20354">
                    <a:schemeClr val="tx1"/>
                  </a:gs>
                </a:gsLst>
                <a:lin ang="5400000" scaled="0"/>
              </a:gradFill>
            </a:endParaRPr>
          </a:p>
        </p:txBody>
      </p:sp>
      <p:sp>
        <p:nvSpPr>
          <p:cNvPr id="163" name="Straight Connector 1024003"/>
          <p:cNvSpPr>
            <a:spLocks noChangeShapeType="1"/>
          </p:cNvSpPr>
          <p:nvPr/>
        </p:nvSpPr>
        <p:spPr bwMode="auto">
          <a:xfrm flipH="1" flipV="1">
            <a:off x="5165788" y="2495985"/>
            <a:ext cx="0" cy="310336"/>
          </a:xfrm>
          <a:prstGeom prst="line">
            <a:avLst/>
          </a:prstGeom>
          <a:noFill/>
          <a:ln w="50800" cap="sq" cmpd="sng" algn="ctr">
            <a:solidFill>
              <a:schemeClr val="accent2"/>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64" name="Rounded Rectangle 163"/>
          <p:cNvSpPr/>
          <p:nvPr/>
        </p:nvSpPr>
        <p:spPr>
          <a:xfrm>
            <a:off x="587368" y="4809940"/>
            <a:ext cx="5302768" cy="1345689"/>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r>
              <a:rPr lang="en-US" kern="0" dirty="0">
                <a:solidFill>
                  <a:schemeClr val="bg1"/>
                </a:solidFill>
              </a:rPr>
              <a:t>DAG</a:t>
            </a:r>
          </a:p>
        </p:txBody>
      </p:sp>
      <p:sp>
        <p:nvSpPr>
          <p:cNvPr id="165" name="Rectangle 164"/>
          <p:cNvSpPr/>
          <p:nvPr/>
        </p:nvSpPr>
        <p:spPr>
          <a:xfrm>
            <a:off x="1904321" y="3137238"/>
            <a:ext cx="1251123"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err="1">
                <a:solidFill>
                  <a:schemeClr val="bg1"/>
                </a:solidFill>
                <a:cs typeface="Segoe UI Semibold" panose="020B0702040204020203" pitchFamily="34" charset="0"/>
              </a:rPr>
              <a:t>na</a:t>
            </a:r>
            <a:r>
              <a:rPr lang="en-US" kern="0" dirty="0">
                <a:solidFill>
                  <a:schemeClr val="bg1"/>
                </a:solidFill>
                <a:cs typeface="Segoe UI Semibold" panose="020B0702040204020203" pitchFamily="34" charset="0"/>
              </a:rPr>
              <a:t> VIP1</a:t>
            </a:r>
          </a:p>
        </p:txBody>
      </p:sp>
      <p:sp>
        <p:nvSpPr>
          <p:cNvPr id="166" name="Rectangle 165"/>
          <p:cNvSpPr/>
          <p:nvPr/>
        </p:nvSpPr>
        <p:spPr>
          <a:xfrm>
            <a:off x="4775406" y="3137238"/>
            <a:ext cx="1255649"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err="1">
                <a:solidFill>
                  <a:schemeClr val="bg1"/>
                </a:solidFill>
                <a:cs typeface="Segoe UI Semibold" panose="020B0702040204020203" pitchFamily="34" charset="0"/>
              </a:rPr>
              <a:t>na</a:t>
            </a:r>
            <a:r>
              <a:rPr lang="en-US" kern="0" dirty="0">
                <a:solidFill>
                  <a:schemeClr val="bg1"/>
                </a:solidFill>
                <a:cs typeface="Segoe UI Semibold" panose="020B0702040204020203" pitchFamily="34" charset="0"/>
              </a:rPr>
              <a:t> VIP2</a:t>
            </a:r>
          </a:p>
        </p:txBody>
      </p:sp>
      <p:sp>
        <p:nvSpPr>
          <p:cNvPr id="167" name="Straight Connector 1024003"/>
          <p:cNvSpPr>
            <a:spLocks noChangeShapeType="1"/>
          </p:cNvSpPr>
          <p:nvPr/>
        </p:nvSpPr>
        <p:spPr bwMode="auto">
          <a:xfrm flipH="1" flipV="1">
            <a:off x="5497306" y="2495986"/>
            <a:ext cx="0" cy="621239"/>
          </a:xfrm>
          <a:prstGeom prst="line">
            <a:avLst/>
          </a:prstGeom>
          <a:noFill/>
          <a:ln w="50800" cap="sq" cmpd="sng" algn="ctr">
            <a:solidFill>
              <a:schemeClr val="tx2"/>
            </a:solidFill>
            <a:prstDash val="sysDash"/>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68" name="Straight Connector 1024003"/>
          <p:cNvSpPr>
            <a:spLocks noChangeShapeType="1"/>
          </p:cNvSpPr>
          <p:nvPr/>
        </p:nvSpPr>
        <p:spPr bwMode="auto">
          <a:xfrm flipH="1" flipV="1">
            <a:off x="2063949" y="3582864"/>
            <a:ext cx="0" cy="945253"/>
          </a:xfrm>
          <a:prstGeom prst="line">
            <a:avLst/>
          </a:prstGeom>
          <a:noFill/>
          <a:ln w="50800" cap="sq" cmpd="sng" algn="ctr">
            <a:solidFill>
              <a:schemeClr val="bg1"/>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69" name="Straight Connector 1024003"/>
          <p:cNvSpPr>
            <a:spLocks noChangeShapeType="1"/>
          </p:cNvSpPr>
          <p:nvPr/>
        </p:nvSpPr>
        <p:spPr bwMode="auto">
          <a:xfrm flipH="1" flipV="1">
            <a:off x="5481290" y="3582864"/>
            <a:ext cx="0" cy="851016"/>
          </a:xfrm>
          <a:prstGeom prst="line">
            <a:avLst/>
          </a:prstGeom>
          <a:noFill/>
          <a:ln w="50800" cap="sq" cmpd="sng" algn="ctr">
            <a:solidFill>
              <a:schemeClr val="bg1"/>
            </a:solidFill>
            <a:prstDash val="sysDash"/>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70" name="Straight Connector 1024003"/>
          <p:cNvSpPr>
            <a:spLocks noChangeShapeType="1"/>
          </p:cNvSpPr>
          <p:nvPr/>
        </p:nvSpPr>
        <p:spPr bwMode="auto">
          <a:xfrm rot="16200000" flipH="1" flipV="1">
            <a:off x="4044271" y="3091101"/>
            <a:ext cx="0" cy="2874037"/>
          </a:xfrm>
          <a:prstGeom prst="line">
            <a:avLst/>
          </a:prstGeom>
          <a:noFill/>
          <a:ln w="50800" cap="sq" cmpd="sng" algn="ctr">
            <a:solidFill>
              <a:schemeClr val="bg1"/>
            </a:solidFill>
            <a:prstDash val="sysDash"/>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71" name="Straight Connector 1024003"/>
          <p:cNvSpPr>
            <a:spLocks noChangeShapeType="1"/>
          </p:cNvSpPr>
          <p:nvPr/>
        </p:nvSpPr>
        <p:spPr bwMode="auto">
          <a:xfrm flipH="1" flipV="1">
            <a:off x="2223150" y="4532607"/>
            <a:ext cx="0" cy="451817"/>
          </a:xfrm>
          <a:prstGeom prst="line">
            <a:avLst/>
          </a:prstGeom>
          <a:noFill/>
          <a:ln w="50800" cap="sq" cmpd="sng" algn="ctr">
            <a:solidFill>
              <a:schemeClr val="bg1"/>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72" name="Straight Connector 1024003"/>
          <p:cNvSpPr>
            <a:spLocks noChangeShapeType="1"/>
          </p:cNvSpPr>
          <p:nvPr/>
        </p:nvSpPr>
        <p:spPr bwMode="auto">
          <a:xfrm rot="16200000" flipH="1" flipV="1">
            <a:off x="2271189" y="4320880"/>
            <a:ext cx="0" cy="414478"/>
          </a:xfrm>
          <a:prstGeom prst="line">
            <a:avLst/>
          </a:prstGeom>
          <a:noFill/>
          <a:ln w="50800" cap="sq" cmpd="sng" algn="ctr">
            <a:solidFill>
              <a:schemeClr val="bg1"/>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73" name="Straight Connector 1024003"/>
          <p:cNvSpPr>
            <a:spLocks noChangeShapeType="1"/>
          </p:cNvSpPr>
          <p:nvPr/>
        </p:nvSpPr>
        <p:spPr bwMode="auto">
          <a:xfrm rot="16200000" flipH="1" flipV="1">
            <a:off x="3990893" y="1640417"/>
            <a:ext cx="0" cy="2349790"/>
          </a:xfrm>
          <a:prstGeom prst="line">
            <a:avLst/>
          </a:prstGeom>
          <a:noFill/>
          <a:ln w="50800" cap="sq" cmpd="sng" algn="ctr">
            <a:solidFill>
              <a:schemeClr val="tx2"/>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74" name="Straight Connector 1024003"/>
          <p:cNvSpPr>
            <a:spLocks noChangeShapeType="1"/>
          </p:cNvSpPr>
          <p:nvPr/>
        </p:nvSpPr>
        <p:spPr bwMode="auto">
          <a:xfrm flipH="1" flipV="1">
            <a:off x="2815998" y="2829616"/>
            <a:ext cx="0" cy="287608"/>
          </a:xfrm>
          <a:prstGeom prst="line">
            <a:avLst/>
          </a:prstGeom>
          <a:noFill/>
          <a:ln w="50800" cap="sq" cmpd="sng" algn="ctr">
            <a:solidFill>
              <a:schemeClr val="tx2"/>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75" name="Straight Connector 1024003"/>
          <p:cNvSpPr>
            <a:spLocks noChangeShapeType="1"/>
          </p:cNvSpPr>
          <p:nvPr/>
        </p:nvSpPr>
        <p:spPr bwMode="auto">
          <a:xfrm flipH="1" flipV="1">
            <a:off x="5165788" y="2499144"/>
            <a:ext cx="0" cy="310336"/>
          </a:xfrm>
          <a:prstGeom prst="line">
            <a:avLst/>
          </a:prstGeom>
          <a:noFill/>
          <a:ln w="50800" cap="sq" cmpd="sng" algn="ctr">
            <a:solidFill>
              <a:schemeClr val="tx2"/>
            </a:solidFill>
            <a:prstDash val="solid"/>
            <a:miter lim="800000"/>
            <a:headEnd type="none" w="med" len="sm"/>
            <a:tailEnd type="none" w="med" len="sm"/>
          </a:ln>
          <a:effectLst/>
        </p:spPr>
        <p:txBody>
          <a:bodyPr lIns="93245" tIns="46622" rIns="93245" bIns="46622"/>
          <a:lstStyle/>
          <a:p>
            <a:pPr defTabSz="932418"/>
            <a:endParaRPr lang="en-US" sz="1836" kern="0" dirty="0">
              <a:ln>
                <a:solidFill>
                  <a:srgbClr val="E45A2B"/>
                </a:solidFill>
              </a:ln>
              <a:gradFill>
                <a:gsLst>
                  <a:gs pos="7080">
                    <a:schemeClr val="tx1"/>
                  </a:gs>
                  <a:gs pos="20354">
                    <a:schemeClr val="tx1"/>
                  </a:gs>
                </a:gsLst>
                <a:lin ang="5400000" scaled="0"/>
              </a:gradFill>
            </a:endParaRPr>
          </a:p>
        </p:txBody>
      </p:sp>
      <p:sp>
        <p:nvSpPr>
          <p:cNvPr id="178" name="Rectangle 177"/>
          <p:cNvSpPr/>
          <p:nvPr/>
        </p:nvSpPr>
        <p:spPr>
          <a:xfrm>
            <a:off x="9280033" y="3137237"/>
            <a:ext cx="2689794" cy="3377435"/>
          </a:xfrm>
          <a:prstGeom prst="rect">
            <a:avLst/>
          </a:prstGeom>
          <a:solidFill>
            <a:schemeClr val="accent2"/>
          </a:solidFill>
          <a:ln w="10795" cap="flat" cmpd="sng" algn="ctr">
            <a:noFill/>
            <a:prstDash val="solid"/>
          </a:ln>
          <a:effectLst/>
        </p:spPr>
        <p:txBody>
          <a:bodyPr lIns="93245" tIns="46622" rIns="93245" bIns="46622" rtlCol="0" anchor="t"/>
          <a:lstStyle/>
          <a:p>
            <a:pPr algn="r" defTabSz="932418">
              <a:defRPr/>
            </a:pPr>
            <a:endParaRPr lang="en-US" sz="1836" b="1" kern="0" dirty="0">
              <a:gradFill>
                <a:gsLst>
                  <a:gs pos="7080">
                    <a:schemeClr val="tx1"/>
                  </a:gs>
                  <a:gs pos="20354">
                    <a:schemeClr val="tx1"/>
                  </a:gs>
                </a:gsLst>
                <a:lin ang="5400000" scaled="0"/>
              </a:gradFill>
            </a:endParaRPr>
          </a:p>
        </p:txBody>
      </p:sp>
      <p:sp>
        <p:nvSpPr>
          <p:cNvPr id="179" name="Rectangle 178"/>
          <p:cNvSpPr/>
          <p:nvPr/>
        </p:nvSpPr>
        <p:spPr>
          <a:xfrm>
            <a:off x="6400976" y="3137237"/>
            <a:ext cx="2689794" cy="3377435"/>
          </a:xfrm>
          <a:prstGeom prst="rect">
            <a:avLst/>
          </a:prstGeom>
          <a:solidFill>
            <a:schemeClr val="accent2"/>
          </a:solidFill>
          <a:ln w="10795" cap="flat" cmpd="sng" algn="ctr">
            <a:noFill/>
            <a:prstDash val="solid"/>
          </a:ln>
          <a:effectLst/>
        </p:spPr>
        <p:txBody>
          <a:bodyPr lIns="93245" tIns="46622" rIns="93245" bIns="46622" rtlCol="0" anchor="t"/>
          <a:lstStyle/>
          <a:p>
            <a:pPr algn="r" defTabSz="932418">
              <a:defRPr/>
            </a:pPr>
            <a:endParaRPr lang="en-US" sz="1836" b="1" kern="0" dirty="0">
              <a:gradFill>
                <a:gsLst>
                  <a:gs pos="7080">
                    <a:schemeClr val="tx1"/>
                  </a:gs>
                  <a:gs pos="20354">
                    <a:schemeClr val="tx1"/>
                  </a:gs>
                </a:gsLst>
                <a:lin ang="5400000" scaled="0"/>
              </a:gradFill>
            </a:endParaRPr>
          </a:p>
        </p:txBody>
      </p:sp>
      <p:sp>
        <p:nvSpPr>
          <p:cNvPr id="180" name="Rounded Rectangle 179"/>
          <p:cNvSpPr/>
          <p:nvPr/>
        </p:nvSpPr>
        <p:spPr>
          <a:xfrm>
            <a:off x="6524566" y="4814427"/>
            <a:ext cx="5302768" cy="1345689"/>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r>
              <a:rPr lang="en-US" kern="0" dirty="0">
                <a:solidFill>
                  <a:schemeClr val="bg1"/>
                </a:solidFill>
              </a:rPr>
              <a:t>DAG</a:t>
            </a:r>
          </a:p>
        </p:txBody>
      </p:sp>
      <p:sp>
        <p:nvSpPr>
          <p:cNvPr id="181" name="Rectangle 180"/>
          <p:cNvSpPr/>
          <p:nvPr/>
        </p:nvSpPr>
        <p:spPr>
          <a:xfrm>
            <a:off x="7863544" y="3137238"/>
            <a:ext cx="1227224"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err="1">
                <a:solidFill>
                  <a:schemeClr val="bg1"/>
                </a:solidFill>
                <a:cs typeface="Segoe UI Semibold" panose="020B0702040204020203" pitchFamily="34" charset="0"/>
              </a:rPr>
              <a:t>eur</a:t>
            </a:r>
            <a:r>
              <a:rPr lang="en-US" kern="0" dirty="0">
                <a:solidFill>
                  <a:schemeClr val="bg1"/>
                </a:solidFill>
                <a:cs typeface="Segoe UI Semibold" panose="020B0702040204020203" pitchFamily="34" charset="0"/>
              </a:rPr>
              <a:t> VIP1</a:t>
            </a:r>
          </a:p>
        </p:txBody>
      </p:sp>
      <p:sp>
        <p:nvSpPr>
          <p:cNvPr id="182" name="Rectangle 181"/>
          <p:cNvSpPr/>
          <p:nvPr/>
        </p:nvSpPr>
        <p:spPr>
          <a:xfrm>
            <a:off x="9280033" y="3137238"/>
            <a:ext cx="1231664" cy="393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err="1">
                <a:solidFill>
                  <a:schemeClr val="bg1"/>
                </a:solidFill>
                <a:cs typeface="Segoe UI Semibold" panose="020B0702040204020203" pitchFamily="34" charset="0"/>
              </a:rPr>
              <a:t>eur</a:t>
            </a:r>
            <a:r>
              <a:rPr lang="en-US" kern="0" dirty="0">
                <a:solidFill>
                  <a:schemeClr val="bg1"/>
                </a:solidFill>
                <a:cs typeface="Segoe UI Semibold" panose="020B0702040204020203" pitchFamily="34" charset="0"/>
              </a:rPr>
              <a:t> VIP2</a:t>
            </a:r>
          </a:p>
        </p:txBody>
      </p:sp>
      <p:sp>
        <p:nvSpPr>
          <p:cNvPr id="183" name="Straight Connector 1024003"/>
          <p:cNvSpPr>
            <a:spLocks noChangeShapeType="1"/>
          </p:cNvSpPr>
          <p:nvPr/>
        </p:nvSpPr>
        <p:spPr bwMode="auto">
          <a:xfrm flipH="1" flipV="1">
            <a:off x="8188102" y="3582865"/>
            <a:ext cx="0" cy="945251"/>
          </a:xfrm>
          <a:prstGeom prst="line">
            <a:avLst/>
          </a:prstGeom>
          <a:noFill/>
          <a:ln w="50800" cap="sq" cmpd="sng" algn="ctr">
            <a:solidFill>
              <a:schemeClr val="bg1"/>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84" name="Straight Connector 1024003"/>
          <p:cNvSpPr>
            <a:spLocks noChangeShapeType="1"/>
          </p:cNvSpPr>
          <p:nvPr/>
        </p:nvSpPr>
        <p:spPr bwMode="auto">
          <a:xfrm flipV="1">
            <a:off x="9976432" y="3582867"/>
            <a:ext cx="0" cy="851013"/>
          </a:xfrm>
          <a:prstGeom prst="line">
            <a:avLst/>
          </a:prstGeom>
          <a:noFill/>
          <a:ln w="50800" cap="sq" cmpd="sng" algn="ctr">
            <a:solidFill>
              <a:schemeClr val="bg1"/>
            </a:solidFill>
            <a:prstDash val="sysDash"/>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85" name="Straight Connector 1024003"/>
          <p:cNvSpPr>
            <a:spLocks noChangeShapeType="1"/>
          </p:cNvSpPr>
          <p:nvPr/>
        </p:nvSpPr>
        <p:spPr bwMode="auto">
          <a:xfrm flipH="1" flipV="1">
            <a:off x="8534353" y="4532607"/>
            <a:ext cx="0" cy="451817"/>
          </a:xfrm>
          <a:prstGeom prst="line">
            <a:avLst/>
          </a:prstGeom>
          <a:noFill/>
          <a:ln w="50800" cap="sq" cmpd="sng" algn="ctr">
            <a:solidFill>
              <a:schemeClr val="bg1"/>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86" name="Straight Connector 1024003"/>
          <p:cNvSpPr>
            <a:spLocks noChangeShapeType="1"/>
          </p:cNvSpPr>
          <p:nvPr/>
        </p:nvSpPr>
        <p:spPr bwMode="auto">
          <a:xfrm rot="16200000" flipH="1" flipV="1">
            <a:off x="9244415" y="3800591"/>
            <a:ext cx="0" cy="1464031"/>
          </a:xfrm>
          <a:prstGeom prst="line">
            <a:avLst/>
          </a:prstGeom>
          <a:noFill/>
          <a:ln w="50800" cap="sq" cmpd="sng" algn="ctr">
            <a:solidFill>
              <a:schemeClr val="bg1"/>
            </a:solidFill>
            <a:prstDash val="sysDash"/>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87" name="Straight Connector 1024003"/>
          <p:cNvSpPr>
            <a:spLocks noChangeShapeType="1"/>
          </p:cNvSpPr>
          <p:nvPr/>
        </p:nvSpPr>
        <p:spPr bwMode="auto">
          <a:xfrm rot="16200000" flipH="1" flipV="1">
            <a:off x="8350251" y="4370460"/>
            <a:ext cx="0" cy="324297"/>
          </a:xfrm>
          <a:prstGeom prst="line">
            <a:avLst/>
          </a:prstGeom>
          <a:noFill/>
          <a:ln w="50800" cap="sq" cmpd="sng" algn="ctr">
            <a:solidFill>
              <a:schemeClr val="bg1"/>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88" name="Straight Connector 1024003"/>
          <p:cNvSpPr>
            <a:spLocks noChangeShapeType="1"/>
          </p:cNvSpPr>
          <p:nvPr/>
        </p:nvSpPr>
        <p:spPr bwMode="auto">
          <a:xfrm rot="5400000" flipV="1">
            <a:off x="8376451" y="1644505"/>
            <a:ext cx="0" cy="2349790"/>
          </a:xfrm>
          <a:prstGeom prst="line">
            <a:avLst/>
          </a:prstGeom>
          <a:noFill/>
          <a:ln w="50800" cap="sq" cmpd="sng" algn="ctr">
            <a:solidFill>
              <a:schemeClr val="accent6"/>
            </a:solidFill>
            <a:prstDash val="sysDash"/>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89" name="Straight Connector 1024003"/>
          <p:cNvSpPr>
            <a:spLocks noChangeShapeType="1"/>
          </p:cNvSpPr>
          <p:nvPr/>
        </p:nvSpPr>
        <p:spPr bwMode="auto">
          <a:xfrm flipV="1">
            <a:off x="9566797" y="2820495"/>
            <a:ext cx="0" cy="319024"/>
          </a:xfrm>
          <a:prstGeom prst="line">
            <a:avLst/>
          </a:prstGeom>
          <a:noFill/>
          <a:ln w="50800" cap="sq" cmpd="sng" algn="ctr">
            <a:solidFill>
              <a:schemeClr val="accent6"/>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90" name="Straight Connector 1024003"/>
          <p:cNvSpPr>
            <a:spLocks noChangeShapeType="1"/>
          </p:cNvSpPr>
          <p:nvPr/>
        </p:nvSpPr>
        <p:spPr bwMode="auto">
          <a:xfrm flipV="1">
            <a:off x="7201555" y="2512219"/>
            <a:ext cx="0" cy="280790"/>
          </a:xfrm>
          <a:prstGeom prst="line">
            <a:avLst/>
          </a:prstGeom>
          <a:noFill/>
          <a:ln w="50800" cap="sq" cmpd="sng" algn="ctr">
            <a:solidFill>
              <a:schemeClr val="accent6"/>
            </a:solidFill>
            <a:prstDash val="solid"/>
            <a:miter lim="800000"/>
            <a:headEnd type="none" w="med" len="sm"/>
            <a:tailEnd type="none" w="med" len="sm"/>
          </a:ln>
          <a:effectLst/>
        </p:spPr>
        <p:txBody>
          <a:bodyPr lIns="93245" tIns="46622" rIns="93245" bIns="46622"/>
          <a:lstStyle/>
          <a:p>
            <a:pPr defTabSz="932394">
              <a:defRPr/>
            </a:pPr>
            <a:endParaRPr lang="en-US" sz="1938" kern="0" dirty="0">
              <a:ln>
                <a:solidFill>
                  <a:srgbClr val="0072C6"/>
                </a:solidFill>
              </a:ln>
              <a:gradFill>
                <a:gsLst>
                  <a:gs pos="7080">
                    <a:schemeClr val="tx1"/>
                  </a:gs>
                  <a:gs pos="20354">
                    <a:schemeClr val="tx1"/>
                  </a:gs>
                </a:gsLst>
                <a:lin ang="5400000" scaled="0"/>
              </a:gradFill>
            </a:endParaRPr>
          </a:p>
        </p:txBody>
      </p:sp>
      <p:sp>
        <p:nvSpPr>
          <p:cNvPr id="191" name="Straight Connector 1024003"/>
          <p:cNvSpPr>
            <a:spLocks noChangeShapeType="1"/>
          </p:cNvSpPr>
          <p:nvPr/>
        </p:nvSpPr>
        <p:spPr bwMode="auto">
          <a:xfrm rot="5400000" flipV="1">
            <a:off x="7749137" y="2030833"/>
            <a:ext cx="0" cy="1792502"/>
          </a:xfrm>
          <a:prstGeom prst="line">
            <a:avLst/>
          </a:prstGeom>
          <a:noFill/>
          <a:ln w="50800" cap="sq" cmpd="sng" algn="ctr">
            <a:solidFill>
              <a:schemeClr val="accent6"/>
            </a:solidFill>
            <a:prstDash val="solid"/>
            <a:miter lim="800000"/>
            <a:headEnd type="non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92" name="Straight Connector 1024003"/>
          <p:cNvSpPr>
            <a:spLocks noChangeShapeType="1"/>
          </p:cNvSpPr>
          <p:nvPr/>
        </p:nvSpPr>
        <p:spPr bwMode="auto">
          <a:xfrm flipV="1">
            <a:off x="8645389" y="2957648"/>
            <a:ext cx="0" cy="181872"/>
          </a:xfrm>
          <a:prstGeom prst="line">
            <a:avLst/>
          </a:prstGeom>
          <a:noFill/>
          <a:ln w="50800" cap="sq" cmpd="sng" algn="ctr">
            <a:solidFill>
              <a:schemeClr val="accent6"/>
            </a:solidFill>
            <a:prstDash val="solid"/>
            <a:miter lim="800000"/>
            <a:headEnd type="triangle" w="med" len="sm"/>
            <a:tailEnd type="none" w="med" len="sm"/>
          </a:ln>
          <a:effectLst/>
        </p:spPr>
        <p:txBody>
          <a:bodyPr lIns="93245" tIns="46622" rIns="93245" bIns="46622"/>
          <a:lstStyle/>
          <a:p>
            <a:pPr defTabSz="932418">
              <a:defRPr/>
            </a:pPr>
            <a:endParaRPr lang="en-US" sz="1836" kern="0" dirty="0">
              <a:ln>
                <a:solidFill>
                  <a:srgbClr val="E45A2B"/>
                </a:solidFill>
              </a:ln>
              <a:gradFill>
                <a:gsLst>
                  <a:gs pos="7080">
                    <a:schemeClr val="tx1"/>
                  </a:gs>
                  <a:gs pos="20354">
                    <a:schemeClr val="tx1"/>
                  </a:gs>
                </a:gsLst>
                <a:lin ang="5400000" scaled="0"/>
              </a:gradFill>
            </a:endParaRPr>
          </a:p>
        </p:txBody>
      </p:sp>
      <p:sp>
        <p:nvSpPr>
          <p:cNvPr id="193" name="Straight Connector 1024003"/>
          <p:cNvSpPr>
            <a:spLocks noChangeShapeType="1"/>
          </p:cNvSpPr>
          <p:nvPr/>
        </p:nvSpPr>
        <p:spPr bwMode="auto">
          <a:xfrm flipV="1">
            <a:off x="6852887" y="2673836"/>
            <a:ext cx="0" cy="253248"/>
          </a:xfrm>
          <a:prstGeom prst="line">
            <a:avLst/>
          </a:prstGeom>
          <a:noFill/>
          <a:ln w="50800" cap="sq" cmpd="sng" algn="ctr">
            <a:solidFill>
              <a:schemeClr val="accent6"/>
            </a:solidFill>
            <a:prstDash val="solid"/>
            <a:miter lim="800000"/>
            <a:headEnd type="none" w="med" len="sm"/>
            <a:tailEnd type="none" w="med" len="sm"/>
          </a:ln>
          <a:effectLst/>
        </p:spPr>
        <p:txBody>
          <a:bodyPr lIns="93245" tIns="46622" rIns="93245" bIns="46622"/>
          <a:lstStyle/>
          <a:p>
            <a:pPr defTabSz="932394">
              <a:defRPr/>
            </a:pPr>
            <a:endParaRPr lang="en-US" sz="1938" kern="0" dirty="0">
              <a:ln>
                <a:solidFill>
                  <a:srgbClr val="0072C6"/>
                </a:solidFill>
              </a:ln>
              <a:gradFill>
                <a:gsLst>
                  <a:gs pos="7080">
                    <a:schemeClr val="tx1"/>
                  </a:gs>
                  <a:gs pos="20354">
                    <a:schemeClr val="tx1"/>
                  </a:gs>
                </a:gsLst>
                <a:lin ang="5400000" scaled="0"/>
              </a:gradFill>
            </a:endParaRPr>
          </a:p>
        </p:txBody>
      </p:sp>
      <p:grpSp>
        <p:nvGrpSpPr>
          <p:cNvPr id="194" name="Group 193"/>
          <p:cNvGrpSpPr/>
          <p:nvPr/>
        </p:nvGrpSpPr>
        <p:grpSpPr>
          <a:xfrm>
            <a:off x="1575649" y="4976639"/>
            <a:ext cx="1237025" cy="975196"/>
            <a:chOff x="1245930" y="4574837"/>
            <a:chExt cx="1198507" cy="944831"/>
          </a:xfrm>
        </p:grpSpPr>
        <p:pic>
          <p:nvPicPr>
            <p:cNvPr id="19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5930"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1634"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77338" y="4574837"/>
              <a:ext cx="367099" cy="9448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8" name="Group 197"/>
          <p:cNvGrpSpPr/>
          <p:nvPr/>
        </p:nvGrpSpPr>
        <p:grpSpPr>
          <a:xfrm>
            <a:off x="4069218" y="4976639"/>
            <a:ext cx="1237025" cy="975196"/>
            <a:chOff x="1245930" y="4574837"/>
            <a:chExt cx="1198507" cy="944831"/>
          </a:xfrm>
        </p:grpSpPr>
        <p:pic>
          <p:nvPicPr>
            <p:cNvPr id="19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5930"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1634"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77338" y="4574837"/>
              <a:ext cx="367099" cy="9448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2" name="Group 201"/>
          <p:cNvGrpSpPr/>
          <p:nvPr/>
        </p:nvGrpSpPr>
        <p:grpSpPr>
          <a:xfrm>
            <a:off x="7501800" y="4976639"/>
            <a:ext cx="1237025" cy="975196"/>
            <a:chOff x="1245930" y="4574837"/>
            <a:chExt cx="1198507" cy="944831"/>
          </a:xfrm>
        </p:grpSpPr>
        <p:pic>
          <p:nvPicPr>
            <p:cNvPr id="203"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5930"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1634"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77338" y="4574837"/>
              <a:ext cx="367099" cy="9448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 name="Group 205"/>
          <p:cNvGrpSpPr/>
          <p:nvPr/>
        </p:nvGrpSpPr>
        <p:grpSpPr>
          <a:xfrm>
            <a:off x="10011173" y="4976639"/>
            <a:ext cx="1237025" cy="975196"/>
            <a:chOff x="1245930" y="4574837"/>
            <a:chExt cx="1198507" cy="944831"/>
          </a:xfrm>
        </p:grpSpPr>
        <p:pic>
          <p:nvPicPr>
            <p:cNvPr id="20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5930"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61634"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77338" y="4574837"/>
              <a:ext cx="367099" cy="944831"/>
            </a:xfrm>
            <a:prstGeom prst="rect">
              <a:avLst/>
            </a:prstGeom>
            <a:noFill/>
            <a:extLst>
              <a:ext uri="{909E8E84-426E-40DD-AFC4-6F175D3DCCD1}">
                <a14:hiddenFill xmlns:a14="http://schemas.microsoft.com/office/drawing/2010/main">
                  <a:solidFill>
                    <a:srgbClr val="FFFFFF"/>
                  </a:solidFill>
                </a14:hiddenFill>
              </a:ext>
            </a:extLst>
          </p:spPr>
        </p:pic>
      </p:grpSp>
      <p:pic>
        <p:nvPicPr>
          <p:cNvPr id="2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9132108" y="2102108"/>
            <a:ext cx="675142" cy="434411"/>
          </a:xfrm>
          <a:prstGeom prst="rect">
            <a:avLst/>
          </a:prstGeom>
          <a:noFill/>
          <a:extLst>
            <a:ext uri="{909E8E84-426E-40DD-AFC4-6F175D3DCCD1}">
              <a14:hiddenFill xmlns:a14="http://schemas.microsoft.com/office/drawing/2010/main">
                <a:solidFill>
                  <a:srgbClr val="FFFFFF"/>
                </a:solidFill>
              </a14:hiddenFill>
            </a:ext>
          </a:extLst>
        </p:spPr>
      </p:pic>
      <p:sp>
        <p:nvSpPr>
          <p:cNvPr id="211" name="TextBox 210"/>
          <p:cNvSpPr txBox="1"/>
          <p:nvPr/>
        </p:nvSpPr>
        <p:spPr>
          <a:xfrm flipH="1">
            <a:off x="10358722" y="1938077"/>
            <a:ext cx="1261389" cy="690326"/>
          </a:xfrm>
          <a:prstGeom prst="rect">
            <a:avLst/>
          </a:prstGeom>
          <a:noFill/>
        </p:spPr>
        <p:txBody>
          <a:bodyPr wrap="square" lIns="0" tIns="0" rIns="0" bIns="0" rtlCol="0">
            <a:spAutoFit/>
          </a:bodyPr>
          <a:lstStyle/>
          <a:p>
            <a:pPr defTabSz="932394">
              <a:defRPr/>
            </a:pPr>
            <a:r>
              <a:rPr lang="en-US" sz="2000" b="1" kern="0" dirty="0">
                <a:solidFill>
                  <a:schemeClr val="bg1"/>
                </a:solidFill>
              </a:rPr>
              <a:t>Jane</a:t>
            </a:r>
          </a:p>
          <a:p>
            <a:pPr defTabSz="932394">
              <a:defRPr/>
            </a:pPr>
            <a:r>
              <a:rPr lang="en-US" sz="1199" kern="0" dirty="0">
                <a:solidFill>
                  <a:schemeClr val="bg1"/>
                </a:solidFill>
              </a:rPr>
              <a:t>(somewhere</a:t>
            </a:r>
            <a:br>
              <a:rPr lang="en-US" sz="1199" kern="0" dirty="0">
                <a:solidFill>
                  <a:schemeClr val="bg1"/>
                </a:solidFill>
              </a:rPr>
            </a:br>
            <a:r>
              <a:rPr lang="en-US" sz="1199" kern="0" dirty="0">
                <a:solidFill>
                  <a:schemeClr val="bg1"/>
                </a:solidFill>
              </a:rPr>
              <a:t>in Europe)</a:t>
            </a:r>
          </a:p>
        </p:txBody>
      </p:sp>
      <p:grpSp>
        <p:nvGrpSpPr>
          <p:cNvPr id="212" name="Group 211"/>
          <p:cNvGrpSpPr/>
          <p:nvPr/>
        </p:nvGrpSpPr>
        <p:grpSpPr>
          <a:xfrm>
            <a:off x="2063950" y="1867131"/>
            <a:ext cx="329734" cy="904366"/>
            <a:chOff x="8459656" y="710474"/>
            <a:chExt cx="151053" cy="414294"/>
          </a:xfrm>
          <a:solidFill>
            <a:schemeClr val="bg1"/>
          </a:solidFill>
        </p:grpSpPr>
        <p:sp>
          <p:nvSpPr>
            <p:cNvPr id="213" name="Freeform 745"/>
            <p:cNvSpPr>
              <a:spLocks/>
            </p:cNvSpPr>
            <p:nvPr/>
          </p:nvSpPr>
          <p:spPr bwMode="auto">
            <a:xfrm>
              <a:off x="8459656" y="817597"/>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14" name="Oval 746"/>
            <p:cNvSpPr>
              <a:spLocks noChangeArrowheads="1"/>
            </p:cNvSpPr>
            <p:nvPr/>
          </p:nvSpPr>
          <p:spPr bwMode="auto">
            <a:xfrm>
              <a:off x="8489192" y="710474"/>
              <a:ext cx="91982" cy="9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15" name="Group 214"/>
          <p:cNvGrpSpPr/>
          <p:nvPr/>
        </p:nvGrpSpPr>
        <p:grpSpPr>
          <a:xfrm>
            <a:off x="9901993" y="1867131"/>
            <a:ext cx="329734" cy="904366"/>
            <a:chOff x="8459656" y="710474"/>
            <a:chExt cx="151053" cy="414294"/>
          </a:xfrm>
          <a:solidFill>
            <a:schemeClr val="bg1"/>
          </a:solidFill>
        </p:grpSpPr>
        <p:sp>
          <p:nvSpPr>
            <p:cNvPr id="216" name="Freeform 745"/>
            <p:cNvSpPr>
              <a:spLocks/>
            </p:cNvSpPr>
            <p:nvPr/>
          </p:nvSpPr>
          <p:spPr bwMode="auto">
            <a:xfrm>
              <a:off x="8459656" y="817597"/>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17" name="Oval 746"/>
            <p:cNvSpPr>
              <a:spLocks noChangeArrowheads="1"/>
            </p:cNvSpPr>
            <p:nvPr/>
          </p:nvSpPr>
          <p:spPr bwMode="auto">
            <a:xfrm>
              <a:off x="8489192" y="710474"/>
              <a:ext cx="91982" cy="9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18" name="Group 217"/>
          <p:cNvGrpSpPr/>
          <p:nvPr/>
        </p:nvGrpSpPr>
        <p:grpSpPr>
          <a:xfrm>
            <a:off x="824963" y="5404438"/>
            <a:ext cx="329734" cy="904366"/>
            <a:chOff x="8459656" y="710474"/>
            <a:chExt cx="151053" cy="414294"/>
          </a:xfrm>
          <a:solidFill>
            <a:schemeClr val="bg1"/>
          </a:solidFill>
        </p:grpSpPr>
        <p:sp>
          <p:nvSpPr>
            <p:cNvPr id="219" name="Freeform 745"/>
            <p:cNvSpPr>
              <a:spLocks/>
            </p:cNvSpPr>
            <p:nvPr/>
          </p:nvSpPr>
          <p:spPr bwMode="auto">
            <a:xfrm>
              <a:off x="8459656" y="817597"/>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20" name="Oval 746"/>
            <p:cNvSpPr>
              <a:spLocks noChangeArrowheads="1"/>
            </p:cNvSpPr>
            <p:nvPr/>
          </p:nvSpPr>
          <p:spPr bwMode="auto">
            <a:xfrm>
              <a:off x="8489192" y="710474"/>
              <a:ext cx="91982" cy="9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nvGrpSpPr>
          <p:cNvPr id="221" name="Group 220"/>
          <p:cNvGrpSpPr/>
          <p:nvPr/>
        </p:nvGrpSpPr>
        <p:grpSpPr>
          <a:xfrm>
            <a:off x="6747860" y="5404438"/>
            <a:ext cx="329734" cy="904366"/>
            <a:chOff x="8459656" y="710474"/>
            <a:chExt cx="151053" cy="414294"/>
          </a:xfrm>
          <a:solidFill>
            <a:schemeClr val="bg1"/>
          </a:solidFill>
        </p:grpSpPr>
        <p:sp>
          <p:nvSpPr>
            <p:cNvPr id="222" name="Freeform 745"/>
            <p:cNvSpPr>
              <a:spLocks/>
            </p:cNvSpPr>
            <p:nvPr/>
          </p:nvSpPr>
          <p:spPr bwMode="auto">
            <a:xfrm>
              <a:off x="8459656" y="817597"/>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223" name="Oval 746"/>
            <p:cNvSpPr>
              <a:spLocks noChangeArrowheads="1"/>
            </p:cNvSpPr>
            <p:nvPr/>
          </p:nvSpPr>
          <p:spPr bwMode="auto">
            <a:xfrm>
              <a:off x="8489192" y="710474"/>
              <a:ext cx="91982" cy="9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224" name="TextBox 223"/>
          <p:cNvSpPr txBox="1"/>
          <p:nvPr/>
        </p:nvSpPr>
        <p:spPr>
          <a:xfrm>
            <a:off x="4885858" y="1954846"/>
            <a:ext cx="2542127" cy="736774"/>
          </a:xfrm>
          <a:prstGeom prst="rect">
            <a:avLst/>
          </a:prstGeom>
          <a:solidFill>
            <a:schemeClr val="bg2">
              <a:lumMod val="90000"/>
            </a:schemeClr>
          </a:solidFill>
          <a:ln w="25400" cmpd="sng">
            <a:noFill/>
            <a:prstDash val="solid"/>
            <a:miter lim="800000"/>
          </a:ln>
        </p:spPr>
        <p:txBody>
          <a:bodyPr wrap="square" lIns="685703" tIns="0" rIns="0" bIns="0" rtlCol="0" anchor="ctr">
            <a:noAutofit/>
          </a:bodyPr>
          <a:lstStyle/>
          <a:p>
            <a:pPr defTabSz="932394">
              <a:defRPr/>
            </a:pPr>
            <a:r>
              <a:rPr lang="en-US" kern="0" dirty="0">
                <a:solidFill>
                  <a:schemeClr val="tx2"/>
                </a:solidFill>
                <a:cs typeface="Segoe UI Semibold" panose="020B0702040204020203" pitchFamily="34" charset="0"/>
              </a:rPr>
              <a:t>na.contoso.com</a:t>
            </a:r>
          </a:p>
          <a:p>
            <a:pPr defTabSz="932394">
              <a:defRPr/>
            </a:pPr>
            <a:r>
              <a:rPr lang="en-US" kern="0" dirty="0">
                <a:solidFill>
                  <a:schemeClr val="accent6"/>
                </a:solidFill>
                <a:cs typeface="Segoe UI Semibold" panose="020B0702040204020203" pitchFamily="34" charset="0"/>
              </a:rPr>
              <a:t>eur.contoso.com</a:t>
            </a:r>
          </a:p>
        </p:txBody>
      </p:sp>
      <p:sp>
        <p:nvSpPr>
          <p:cNvPr id="225" name="Freeform 62"/>
          <p:cNvSpPr>
            <a:spLocks noEditPoints="1"/>
          </p:cNvSpPr>
          <p:nvPr/>
        </p:nvSpPr>
        <p:spPr bwMode="black">
          <a:xfrm>
            <a:off x="4982470" y="2090952"/>
            <a:ext cx="473083" cy="47296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bg1"/>
          </a:solidFill>
          <a:ln>
            <a:noFill/>
          </a:ln>
        </p:spPr>
        <p:txBody>
          <a:bodyPr vert="horz" wrap="square" lIns="83931" tIns="41966" rIns="83931" bIns="41966" numCol="1" anchor="t" anchorCtr="0" compatLnSpc="1">
            <a:prstTxWarp prst="textNoShape">
              <a:avLst/>
            </a:prstTxWarp>
          </a:bodyPr>
          <a:lstStyle/>
          <a:p>
            <a:pPr defTabSz="932394">
              <a:defRPr/>
            </a:pPr>
            <a:endParaRPr lang="en-US" sz="1632" kern="0">
              <a:gradFill>
                <a:gsLst>
                  <a:gs pos="7080">
                    <a:schemeClr val="tx1"/>
                  </a:gs>
                  <a:gs pos="20354">
                    <a:schemeClr val="tx1"/>
                  </a:gs>
                </a:gsLst>
                <a:lin ang="5400000" scaled="0"/>
              </a:gradFill>
            </a:endParaRPr>
          </a:p>
        </p:txBody>
      </p:sp>
      <p:sp>
        <p:nvSpPr>
          <p:cNvPr id="2" name="Title 1"/>
          <p:cNvSpPr>
            <a:spLocks noGrp="1"/>
          </p:cNvSpPr>
          <p:nvPr>
            <p:ph type="title"/>
          </p:nvPr>
        </p:nvSpPr>
        <p:spPr/>
        <p:txBody>
          <a:bodyPr>
            <a:normAutofit/>
          </a:bodyPr>
          <a:lstStyle/>
          <a:p>
            <a:r>
              <a:rPr lang="en-US" dirty="0">
                <a:latin typeface="+mn-lt"/>
              </a:rPr>
              <a:t>Geo-distributed namespace</a:t>
            </a:r>
          </a:p>
        </p:txBody>
      </p:sp>
      <p:cxnSp>
        <p:nvCxnSpPr>
          <p:cNvPr id="114" name="Elbow Connector 113"/>
          <p:cNvCxnSpPr/>
          <p:nvPr/>
        </p:nvCxnSpPr>
        <p:spPr>
          <a:xfrm rot="16200000" flipH="1">
            <a:off x="6102760" y="1748483"/>
            <a:ext cx="412618" cy="333332"/>
          </a:xfrm>
          <a:prstGeom prst="bentConnector3">
            <a:avLst>
              <a:gd name="adj1" fmla="val 33843"/>
            </a:avLst>
          </a:prstGeom>
          <a:ln w="63500">
            <a:solidFill>
              <a:schemeClr val="accent6"/>
            </a:solidFill>
            <a:headEnd type="none"/>
            <a:tailEnd type="triangle" w="med" len="sm"/>
          </a:ln>
        </p:spPr>
        <p:style>
          <a:lnRef idx="2">
            <a:schemeClr val="accent4"/>
          </a:lnRef>
          <a:fillRef idx="0">
            <a:schemeClr val="accent4"/>
          </a:fillRef>
          <a:effectRef idx="1">
            <a:schemeClr val="accent4"/>
          </a:effectRef>
          <a:fontRef idx="minor">
            <a:schemeClr val="tx1"/>
          </a:fontRef>
        </p:style>
      </p:cxnSp>
      <p:cxnSp>
        <p:nvCxnSpPr>
          <p:cNvPr id="127" name="Elbow Connector 126"/>
          <p:cNvCxnSpPr/>
          <p:nvPr/>
        </p:nvCxnSpPr>
        <p:spPr>
          <a:xfrm rot="5400000">
            <a:off x="5768224" y="1749709"/>
            <a:ext cx="412618" cy="335737"/>
          </a:xfrm>
          <a:prstGeom prst="bentConnector3">
            <a:avLst>
              <a:gd name="adj1" fmla="val 33266"/>
            </a:avLst>
          </a:prstGeom>
          <a:ln w="63500">
            <a:solidFill>
              <a:schemeClr val="tx2"/>
            </a:solidFill>
            <a:headEnd type="none"/>
            <a:tailEnd type="triangle" w="med" len="sm"/>
          </a:ln>
        </p:spPr>
        <p:style>
          <a:lnRef idx="2">
            <a:schemeClr val="accent2"/>
          </a:lnRef>
          <a:fillRef idx="0">
            <a:schemeClr val="accent2"/>
          </a:fillRef>
          <a:effectRef idx="1">
            <a:schemeClr val="accent2"/>
          </a:effectRef>
          <a:fontRef idx="minor">
            <a:schemeClr val="tx1"/>
          </a:fontRef>
        </p:style>
      </p:cxnSp>
      <p:cxnSp>
        <p:nvCxnSpPr>
          <p:cNvPr id="134" name="Elbow Connector 133"/>
          <p:cNvCxnSpPr/>
          <p:nvPr/>
        </p:nvCxnSpPr>
        <p:spPr>
          <a:xfrm flipV="1">
            <a:off x="3263976" y="1572598"/>
            <a:ext cx="1614806" cy="595681"/>
          </a:xfrm>
          <a:prstGeom prst="bentConnector3">
            <a:avLst>
              <a:gd name="adj1" fmla="val 50000"/>
            </a:avLst>
          </a:prstGeom>
          <a:ln w="63500">
            <a:solidFill>
              <a:schemeClr val="tx2"/>
            </a:solidFill>
            <a:headEnd type="none"/>
            <a:tailEnd type="triangle" w="med" len="sm"/>
          </a:ln>
        </p:spPr>
        <p:style>
          <a:lnRef idx="2">
            <a:schemeClr val="accent2"/>
          </a:lnRef>
          <a:fillRef idx="0">
            <a:schemeClr val="accent2"/>
          </a:fillRef>
          <a:effectRef idx="1">
            <a:schemeClr val="accent2"/>
          </a:effectRef>
          <a:fontRef idx="minor">
            <a:schemeClr val="tx1"/>
          </a:fontRef>
        </p:style>
      </p:cxnSp>
      <p:cxnSp>
        <p:nvCxnSpPr>
          <p:cNvPr id="137" name="Elbow Connector 136"/>
          <p:cNvCxnSpPr/>
          <p:nvPr/>
        </p:nvCxnSpPr>
        <p:spPr>
          <a:xfrm rot="10800000">
            <a:off x="7407740" y="1565096"/>
            <a:ext cx="1662714" cy="632286"/>
          </a:xfrm>
          <a:prstGeom prst="bentConnector3">
            <a:avLst>
              <a:gd name="adj1" fmla="val 50000"/>
            </a:avLst>
          </a:prstGeom>
          <a:ln w="63500">
            <a:solidFill>
              <a:schemeClr val="accent6"/>
            </a:solidFill>
            <a:headEnd type="none"/>
            <a:tailEnd type="triangle" w="med" len="sm"/>
          </a:ln>
        </p:spPr>
        <p:style>
          <a:lnRef idx="2">
            <a:schemeClr val="accent4"/>
          </a:lnRef>
          <a:fillRef idx="0">
            <a:schemeClr val="accent4"/>
          </a:fillRef>
          <a:effectRef idx="1">
            <a:schemeClr val="accent4"/>
          </a:effectRef>
          <a:fontRef idx="minor">
            <a:schemeClr val="tx1"/>
          </a:fontRef>
        </p:style>
      </p:cxnSp>
      <p:sp>
        <p:nvSpPr>
          <p:cNvPr id="25" name="TextBox 24"/>
          <p:cNvSpPr txBox="1"/>
          <p:nvPr/>
        </p:nvSpPr>
        <p:spPr>
          <a:xfrm>
            <a:off x="4120335" y="1705790"/>
            <a:ext cx="1617159" cy="235297"/>
          </a:xfrm>
          <a:prstGeom prst="rect">
            <a:avLst/>
          </a:prstGeom>
          <a:noFill/>
        </p:spPr>
        <p:txBody>
          <a:bodyPr wrap="square" lIns="0" tIns="0" rIns="0" bIns="0" rtlCol="0">
            <a:spAutoFit/>
          </a:bodyPr>
          <a:lstStyle/>
          <a:p>
            <a:pPr algn="ctr" defTabSz="914202">
              <a:defRPr/>
            </a:pPr>
            <a:r>
              <a:rPr lang="en-US" sz="1499" kern="0" dirty="0">
                <a:solidFill>
                  <a:sysClr val="windowText" lastClr="000000"/>
                </a:solidFill>
              </a:rPr>
              <a:t>DNS Resolution</a:t>
            </a:r>
          </a:p>
        </p:txBody>
      </p:sp>
      <p:sp>
        <p:nvSpPr>
          <p:cNvPr id="63" name="TextBox 62"/>
          <p:cNvSpPr txBox="1"/>
          <p:nvPr/>
        </p:nvSpPr>
        <p:spPr>
          <a:xfrm>
            <a:off x="6466505" y="1716143"/>
            <a:ext cx="1617159" cy="235297"/>
          </a:xfrm>
          <a:prstGeom prst="rect">
            <a:avLst/>
          </a:prstGeom>
          <a:noFill/>
        </p:spPr>
        <p:txBody>
          <a:bodyPr wrap="square" lIns="0" tIns="0" rIns="0" bIns="0" rtlCol="0">
            <a:spAutoFit/>
          </a:bodyPr>
          <a:lstStyle/>
          <a:p>
            <a:pPr algn="ctr" defTabSz="914202">
              <a:defRPr/>
            </a:pPr>
            <a:r>
              <a:rPr lang="en-US" sz="1499" kern="0" dirty="0">
                <a:solidFill>
                  <a:sysClr val="windowText" lastClr="000000"/>
                </a:solidFill>
              </a:rPr>
              <a:t>DNS Resolution</a:t>
            </a:r>
          </a:p>
        </p:txBody>
      </p:sp>
      <p:sp>
        <p:nvSpPr>
          <p:cNvPr id="108" name="TextBox 107"/>
          <p:cNvSpPr txBox="1"/>
          <p:nvPr/>
        </p:nvSpPr>
        <p:spPr>
          <a:xfrm>
            <a:off x="4997758" y="1415991"/>
            <a:ext cx="2318328" cy="298209"/>
          </a:xfrm>
          <a:prstGeom prst="rect">
            <a:avLst/>
          </a:prstGeom>
          <a:solidFill>
            <a:schemeClr val="bg2">
              <a:lumMod val="90000"/>
            </a:schemeClr>
          </a:solidFill>
          <a:ln w="19050">
            <a:noFill/>
          </a:ln>
        </p:spPr>
        <p:txBody>
          <a:bodyPr wrap="square" lIns="0" tIns="0" rIns="0" bIns="0" rtlCol="0" anchor="ctr">
            <a:spAutoFit/>
          </a:bodyPr>
          <a:lstStyle/>
          <a:p>
            <a:pPr algn="ctr" defTabSz="914202">
              <a:defRPr/>
            </a:pPr>
            <a:r>
              <a:rPr lang="en-US" sz="1900" b="1" kern="0" dirty="0">
                <a:solidFill>
                  <a:sysClr val="windowText" lastClr="000000"/>
                </a:solidFill>
              </a:rPr>
              <a:t>mail.contoso.com</a:t>
            </a:r>
          </a:p>
        </p:txBody>
      </p:sp>
    </p:spTree>
    <p:extLst>
      <p:ext uri="{BB962C8B-B14F-4D97-AF65-F5344CB8AC3E}">
        <p14:creationId xmlns:p14="http://schemas.microsoft.com/office/powerpoint/2010/main" val="1302952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99" dirty="0"/>
              <a:t>OOS namespace planning and load balancing</a:t>
            </a:r>
          </a:p>
        </p:txBody>
      </p:sp>
      <p:sp>
        <p:nvSpPr>
          <p:cNvPr id="4" name="Text Placeholder 3"/>
          <p:cNvSpPr>
            <a:spLocks noGrp="1"/>
          </p:cNvSpPr>
          <p:nvPr>
            <p:ph type="body" sz="quarter" idx="10"/>
          </p:nvPr>
        </p:nvSpPr>
        <p:spPr>
          <a:xfrm>
            <a:off x="275482" y="1212849"/>
            <a:ext cx="5485621" cy="5109435"/>
          </a:xfrm>
        </p:spPr>
        <p:txBody>
          <a:bodyPr/>
          <a:lstStyle/>
          <a:p>
            <a:r>
              <a:rPr lang="en-US" dirty="0"/>
              <a:t>Always deploy a separate namespace for OOS</a:t>
            </a:r>
          </a:p>
          <a:p>
            <a:r>
              <a:rPr lang="en-US" dirty="0"/>
              <a:t>For site resilience, follow a bound namespace model for OOS</a:t>
            </a:r>
          </a:p>
          <a:p>
            <a:r>
              <a:rPr lang="en-US" sz="2000" dirty="0">
                <a:gradFill>
                  <a:gsLst>
                    <a:gs pos="1250">
                      <a:schemeClr val="tx1"/>
                    </a:gs>
                    <a:gs pos="100000">
                      <a:schemeClr val="tx1"/>
                    </a:gs>
                  </a:gsLst>
                  <a:lin ang="5400000" scaled="0"/>
                </a:gradFill>
              </a:rPr>
              <a:t>Even when Exchange leverages an unbound namespace</a:t>
            </a:r>
          </a:p>
          <a:p>
            <a:r>
              <a:rPr lang="en-US" sz="2000" dirty="0">
                <a:gradFill>
                  <a:gsLst>
                    <a:gs pos="1250">
                      <a:schemeClr val="tx1"/>
                    </a:gs>
                    <a:gs pos="100000">
                      <a:schemeClr val="tx1"/>
                    </a:gs>
                  </a:gsLst>
                  <a:lin ang="5400000" scaled="0"/>
                </a:gradFill>
              </a:rPr>
              <a:t>Namespace manipulation during datacenter activation is </a:t>
            </a:r>
            <a:r>
              <a:rPr lang="en-US" sz="2000" u="sng" dirty="0">
                <a:gradFill>
                  <a:gsLst>
                    <a:gs pos="1250">
                      <a:schemeClr val="tx1"/>
                    </a:gs>
                    <a:gs pos="100000">
                      <a:schemeClr val="tx1"/>
                    </a:gs>
                  </a:gsLst>
                  <a:lin ang="5400000" scaled="0"/>
                </a:gradFill>
              </a:rPr>
              <a:t>not</a:t>
            </a:r>
            <a:r>
              <a:rPr lang="en-US" sz="2000" dirty="0">
                <a:gradFill>
                  <a:gsLst>
                    <a:gs pos="1250">
                      <a:schemeClr val="tx1"/>
                    </a:gs>
                    <a:gs pos="100000">
                      <a:schemeClr val="tx1"/>
                    </a:gs>
                  </a:gsLst>
                  <a:lin ang="5400000" scaled="0"/>
                </a:gradFill>
              </a:rPr>
              <a:t> required</a:t>
            </a:r>
          </a:p>
          <a:p>
            <a:r>
              <a:rPr lang="en-US" dirty="0"/>
              <a:t>Requires persistence at the load balancer</a:t>
            </a:r>
          </a:p>
        </p:txBody>
      </p:sp>
      <p:sp>
        <p:nvSpPr>
          <p:cNvPr id="6" name="Rectangle 5"/>
          <p:cNvSpPr/>
          <p:nvPr/>
        </p:nvSpPr>
        <p:spPr>
          <a:xfrm>
            <a:off x="8834206" y="2316527"/>
            <a:ext cx="2724526" cy="41521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t"/>
          <a:lstStyle/>
          <a:p>
            <a:pPr algn="r" defTabSz="932394">
              <a:defRPr/>
            </a:pPr>
            <a:endParaRPr lang="en-US" sz="1938" b="1" kern="0" dirty="0">
              <a:solidFill>
                <a:prstClr val="white"/>
              </a:solidFill>
            </a:endParaRPr>
          </a:p>
        </p:txBody>
      </p:sp>
      <p:sp>
        <p:nvSpPr>
          <p:cNvPr id="7" name="Rectangle 6"/>
          <p:cNvSpPr/>
          <p:nvPr/>
        </p:nvSpPr>
        <p:spPr>
          <a:xfrm>
            <a:off x="5989669" y="2316527"/>
            <a:ext cx="2721021" cy="41521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t"/>
          <a:lstStyle/>
          <a:p>
            <a:pPr algn="r" defTabSz="932394">
              <a:defRPr/>
            </a:pPr>
            <a:endParaRPr lang="en-US" sz="1938" b="1" kern="0" dirty="0">
              <a:solidFill>
                <a:schemeClr val="bg1"/>
              </a:solidFill>
            </a:endParaRPr>
          </a:p>
        </p:txBody>
      </p:sp>
      <p:sp>
        <p:nvSpPr>
          <p:cNvPr id="8" name="Rounded Rectangle 7"/>
          <p:cNvSpPr/>
          <p:nvPr/>
        </p:nvSpPr>
        <p:spPr>
          <a:xfrm>
            <a:off x="6111779" y="3245803"/>
            <a:ext cx="5326483" cy="1105016"/>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r>
              <a:rPr lang="en-US" kern="0" dirty="0">
                <a:solidFill>
                  <a:schemeClr val="bg1"/>
                </a:solidFill>
              </a:rPr>
              <a:t>DAG</a:t>
            </a:r>
          </a:p>
        </p:txBody>
      </p:sp>
      <p:sp>
        <p:nvSpPr>
          <p:cNvPr id="9" name="Straight Connector 1024003"/>
          <p:cNvSpPr>
            <a:spLocks noChangeShapeType="1"/>
          </p:cNvSpPr>
          <p:nvPr/>
        </p:nvSpPr>
        <p:spPr bwMode="auto">
          <a:xfrm flipH="1" flipV="1">
            <a:off x="7665831" y="2728968"/>
            <a:ext cx="0" cy="630851"/>
          </a:xfrm>
          <a:prstGeom prst="line">
            <a:avLst/>
          </a:prstGeom>
          <a:ln w="50800" cap="sq">
            <a:solidFill>
              <a:schemeClr val="accent6"/>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sp>
        <p:nvSpPr>
          <p:cNvPr id="10" name="Straight Connector 1024003"/>
          <p:cNvSpPr>
            <a:spLocks noChangeShapeType="1"/>
          </p:cNvSpPr>
          <p:nvPr/>
        </p:nvSpPr>
        <p:spPr bwMode="auto">
          <a:xfrm rot="5400000" flipH="1" flipV="1">
            <a:off x="9086440" y="3128348"/>
            <a:ext cx="0" cy="2780674"/>
          </a:xfrm>
          <a:prstGeom prst="line">
            <a:avLst/>
          </a:prstGeom>
          <a:ln w="50800" cap="sq">
            <a:solidFill>
              <a:schemeClr val="accent6"/>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sp>
        <p:nvSpPr>
          <p:cNvPr id="15" name="Rounded Rectangle 14"/>
          <p:cNvSpPr/>
          <p:nvPr/>
        </p:nvSpPr>
        <p:spPr>
          <a:xfrm>
            <a:off x="6104105" y="4794714"/>
            <a:ext cx="2473439" cy="1082985"/>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r>
              <a:rPr lang="en-US" kern="0" dirty="0">
                <a:solidFill>
                  <a:schemeClr val="bg1"/>
                </a:solidFill>
              </a:rPr>
              <a:t>OOS</a:t>
            </a:r>
          </a:p>
        </p:txBody>
      </p:sp>
      <p:sp>
        <p:nvSpPr>
          <p:cNvPr id="19" name="TextBox 18"/>
          <p:cNvSpPr txBox="1"/>
          <p:nvPr/>
        </p:nvSpPr>
        <p:spPr>
          <a:xfrm>
            <a:off x="9215615" y="5912335"/>
            <a:ext cx="1947396" cy="240136"/>
          </a:xfrm>
          <a:prstGeom prst="rect">
            <a:avLst/>
          </a:prstGeom>
          <a:noFill/>
        </p:spPr>
        <p:txBody>
          <a:bodyPr wrap="square" lIns="0" tIns="0" rIns="0" bIns="0" rtlCol="0">
            <a:spAutoFit/>
          </a:bodyPr>
          <a:lstStyle/>
          <a:p>
            <a:pPr algn="ctr" defTabSz="932394">
              <a:defRPr/>
            </a:pPr>
            <a:r>
              <a:rPr lang="en-US" sz="1530" kern="0" dirty="0">
                <a:solidFill>
                  <a:srgbClr val="FFFFFF"/>
                </a:solidFill>
              </a:rPr>
              <a:t>oos-east.contoso.com</a:t>
            </a:r>
          </a:p>
        </p:txBody>
      </p:sp>
      <p:sp>
        <p:nvSpPr>
          <p:cNvPr id="21" name="TextBox 20"/>
          <p:cNvSpPr txBox="1"/>
          <p:nvPr/>
        </p:nvSpPr>
        <p:spPr>
          <a:xfrm>
            <a:off x="6365865" y="5912335"/>
            <a:ext cx="1949922" cy="235449"/>
          </a:xfrm>
          <a:prstGeom prst="rect">
            <a:avLst/>
          </a:prstGeom>
          <a:noFill/>
        </p:spPr>
        <p:txBody>
          <a:bodyPr wrap="square" lIns="0" tIns="0" rIns="0" bIns="0" rtlCol="0">
            <a:spAutoFit/>
          </a:bodyPr>
          <a:lstStyle/>
          <a:p>
            <a:pPr algn="ctr" defTabSz="932394">
              <a:defRPr/>
            </a:pPr>
            <a:r>
              <a:rPr lang="en-US" sz="1530" kern="0" dirty="0">
                <a:solidFill>
                  <a:srgbClr val="FFFFFF"/>
                </a:solidFill>
              </a:rPr>
              <a:t>oos-west.contoso.com</a:t>
            </a:r>
          </a:p>
        </p:txBody>
      </p:sp>
      <p:grpSp>
        <p:nvGrpSpPr>
          <p:cNvPr id="43" name="Group 42"/>
          <p:cNvGrpSpPr/>
          <p:nvPr/>
        </p:nvGrpSpPr>
        <p:grpSpPr>
          <a:xfrm>
            <a:off x="6376842" y="3720211"/>
            <a:ext cx="288227" cy="790525"/>
            <a:chOff x="8459656" y="710474"/>
            <a:chExt cx="151053" cy="414294"/>
          </a:xfrm>
          <a:solidFill>
            <a:schemeClr val="bg1"/>
          </a:solidFill>
        </p:grpSpPr>
        <p:sp>
          <p:nvSpPr>
            <p:cNvPr id="44" name="Freeform 745"/>
            <p:cNvSpPr>
              <a:spLocks/>
            </p:cNvSpPr>
            <p:nvPr/>
          </p:nvSpPr>
          <p:spPr bwMode="auto">
            <a:xfrm>
              <a:off x="8459656" y="817597"/>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45" name="Oval 746"/>
            <p:cNvSpPr>
              <a:spLocks noChangeArrowheads="1"/>
            </p:cNvSpPr>
            <p:nvPr/>
          </p:nvSpPr>
          <p:spPr bwMode="auto">
            <a:xfrm>
              <a:off x="8489192" y="710474"/>
              <a:ext cx="91982" cy="9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sp>
        <p:nvSpPr>
          <p:cNvPr id="46" name="Rectangle 45"/>
          <p:cNvSpPr/>
          <p:nvPr/>
        </p:nvSpPr>
        <p:spPr>
          <a:xfrm>
            <a:off x="5989670" y="1130635"/>
            <a:ext cx="5569063" cy="1035644"/>
          </a:xfrm>
          <a:prstGeom prst="rect">
            <a:avLst/>
          </a:prstGeom>
          <a:solidFill>
            <a:schemeClr val="bg2">
              <a:lumMod val="75000"/>
            </a:schemeClr>
          </a:solidFill>
          <a:ln w="10795" cap="flat" cmpd="sng" algn="ctr">
            <a:noFill/>
            <a:prstDash val="solid"/>
          </a:ln>
          <a:effectLst/>
        </p:spPr>
        <p:txBody>
          <a:bodyPr lIns="93245" tIns="46622" rIns="93245" bIns="46622" rtlCol="0" anchor="ctr"/>
          <a:lstStyle/>
          <a:p>
            <a:pPr defTabSz="932418"/>
            <a:endParaRPr lang="en-US" sz="1836" b="1" kern="0" dirty="0">
              <a:gradFill>
                <a:gsLst>
                  <a:gs pos="7080">
                    <a:schemeClr val="tx1"/>
                  </a:gs>
                  <a:gs pos="20354">
                    <a:schemeClr val="tx1"/>
                  </a:gs>
                </a:gsLst>
                <a:lin ang="5400000" scaled="0"/>
              </a:gradFill>
              <a:latin typeface="Segoe UI Light"/>
            </a:endParaRPr>
          </a:p>
        </p:txBody>
      </p:sp>
      <p:sp>
        <p:nvSpPr>
          <p:cNvPr id="47" name="Straight Connector 1024003"/>
          <p:cNvSpPr>
            <a:spLocks noChangeShapeType="1"/>
          </p:cNvSpPr>
          <p:nvPr/>
        </p:nvSpPr>
        <p:spPr bwMode="auto">
          <a:xfrm rot="16200000" flipV="1">
            <a:off x="7480322" y="1244718"/>
            <a:ext cx="0" cy="543251"/>
          </a:xfrm>
          <a:prstGeom prst="line">
            <a:avLst/>
          </a:prstGeom>
          <a:ln w="50800" cap="sq">
            <a:solidFill>
              <a:schemeClr val="accent6"/>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sp>
        <p:nvSpPr>
          <p:cNvPr id="49" name="Straight Connector 1024003"/>
          <p:cNvSpPr>
            <a:spLocks noChangeShapeType="1"/>
          </p:cNvSpPr>
          <p:nvPr/>
        </p:nvSpPr>
        <p:spPr bwMode="auto">
          <a:xfrm flipH="1" flipV="1">
            <a:off x="8050542" y="2009715"/>
            <a:ext cx="0" cy="306616"/>
          </a:xfrm>
          <a:prstGeom prst="line">
            <a:avLst/>
          </a:prstGeom>
          <a:ln w="50800" cap="sq">
            <a:solidFill>
              <a:schemeClr val="accent6"/>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sp>
        <p:nvSpPr>
          <p:cNvPr id="50" name="Straight Connector 1024003"/>
          <p:cNvSpPr>
            <a:spLocks noChangeShapeType="1"/>
          </p:cNvSpPr>
          <p:nvPr/>
        </p:nvSpPr>
        <p:spPr bwMode="auto">
          <a:xfrm rot="5400000" flipH="1">
            <a:off x="7104699" y="5049138"/>
            <a:ext cx="0" cy="401516"/>
          </a:xfrm>
          <a:prstGeom prst="line">
            <a:avLst/>
          </a:prstGeom>
          <a:ln w="50800" cap="sq">
            <a:solidFill>
              <a:srgbClr val="00B050"/>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sp>
        <p:nvSpPr>
          <p:cNvPr id="52" name="Straight Connector 1024003"/>
          <p:cNvSpPr>
            <a:spLocks noChangeShapeType="1"/>
          </p:cNvSpPr>
          <p:nvPr/>
        </p:nvSpPr>
        <p:spPr bwMode="auto">
          <a:xfrm flipH="1" flipV="1">
            <a:off x="9808366" y="1996091"/>
            <a:ext cx="0" cy="510711"/>
          </a:xfrm>
          <a:prstGeom prst="line">
            <a:avLst/>
          </a:prstGeom>
          <a:ln w="50800" cap="sq">
            <a:solidFill>
              <a:schemeClr val="accent6"/>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grpSp>
        <p:nvGrpSpPr>
          <p:cNvPr id="58" name="Group 57"/>
          <p:cNvGrpSpPr/>
          <p:nvPr/>
        </p:nvGrpSpPr>
        <p:grpSpPr>
          <a:xfrm>
            <a:off x="6065859" y="1188665"/>
            <a:ext cx="1135946" cy="905516"/>
            <a:chOff x="2144430" y="-6330809"/>
            <a:chExt cx="1136107" cy="905644"/>
          </a:xfrm>
        </p:grpSpPr>
        <p:pic>
          <p:nvPicPr>
            <p:cNvPr id="59"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13395" y="-6097413"/>
              <a:ext cx="667142" cy="429264"/>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2144430" y="-6330809"/>
              <a:ext cx="330200" cy="905644"/>
              <a:chOff x="8459656" y="710474"/>
              <a:chExt cx="151053" cy="414294"/>
            </a:xfrm>
            <a:solidFill>
              <a:schemeClr val="tx1"/>
            </a:solidFill>
          </p:grpSpPr>
          <p:sp>
            <p:nvSpPr>
              <p:cNvPr id="62" name="Freeform 745"/>
              <p:cNvSpPr>
                <a:spLocks/>
              </p:cNvSpPr>
              <p:nvPr/>
            </p:nvSpPr>
            <p:spPr bwMode="auto">
              <a:xfrm>
                <a:off x="8459656" y="817597"/>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sp>
            <p:nvSpPr>
              <p:cNvPr id="63" name="Oval 746"/>
              <p:cNvSpPr>
                <a:spLocks noChangeArrowheads="1"/>
              </p:cNvSpPr>
              <p:nvPr/>
            </p:nvSpPr>
            <p:spPr bwMode="auto">
              <a:xfrm>
                <a:off x="8489192" y="710474"/>
                <a:ext cx="91982" cy="911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ysClr val="windowText" lastClr="000000"/>
                  </a:solidFill>
                </a:endParaRPr>
              </a:p>
            </p:txBody>
          </p:sp>
        </p:grpSp>
      </p:grpSp>
      <p:grpSp>
        <p:nvGrpSpPr>
          <p:cNvPr id="83" name="Group 82"/>
          <p:cNvGrpSpPr/>
          <p:nvPr/>
        </p:nvGrpSpPr>
        <p:grpSpPr>
          <a:xfrm>
            <a:off x="7305457" y="4895005"/>
            <a:ext cx="745086" cy="896545"/>
            <a:chOff x="4410477" y="5290879"/>
            <a:chExt cx="745192" cy="896672"/>
          </a:xfrm>
        </p:grpSpPr>
        <p:grpSp>
          <p:nvGrpSpPr>
            <p:cNvPr id="76" name="Group 75"/>
            <p:cNvGrpSpPr/>
            <p:nvPr/>
          </p:nvGrpSpPr>
          <p:grpSpPr>
            <a:xfrm>
              <a:off x="4410477" y="5290879"/>
              <a:ext cx="351091" cy="896672"/>
              <a:chOff x="4478092" y="5043532"/>
              <a:chExt cx="533493" cy="1423090"/>
            </a:xfrm>
          </p:grpSpPr>
          <p:pic>
            <p:nvPicPr>
              <p:cNvPr id="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78092" y="5043532"/>
                <a:ext cx="533493" cy="142309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74"/>
              <p:cNvSpPr>
                <a:spLocks noChangeAspect="1"/>
              </p:cNvSpPr>
              <p:nvPr/>
            </p:nvSpPr>
            <p:spPr bwMode="hidden">
              <a:xfrm>
                <a:off x="4563456" y="5374409"/>
                <a:ext cx="337410" cy="421872"/>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accent2"/>
              </a:solidFill>
              <a:ln>
                <a:noFill/>
              </a:ln>
              <a:extLst/>
            </p:spPr>
            <p:txBody>
              <a:bodyPr vert="horz" wrap="square" lIns="91427" tIns="45713" rIns="91427" bIns="45713" numCol="1" anchor="t" anchorCtr="0" compatLnSpc="1">
                <a:prstTxWarp prst="textNoShape">
                  <a:avLst/>
                </a:prstTxWarp>
              </a:bodyPr>
              <a:lstStyle/>
              <a:p>
                <a:pPr algn="ctr" defTabSz="932597"/>
                <a:endParaRPr lang="en-US" kern="0" dirty="0">
                  <a:solidFill>
                    <a:sysClr val="windowText" lastClr="000000"/>
                  </a:solidFill>
                </a:endParaRPr>
              </a:p>
            </p:txBody>
          </p:sp>
        </p:grpSp>
        <p:grpSp>
          <p:nvGrpSpPr>
            <p:cNvPr id="77" name="Group 76"/>
            <p:cNvGrpSpPr/>
            <p:nvPr/>
          </p:nvGrpSpPr>
          <p:grpSpPr>
            <a:xfrm>
              <a:off x="4804578" y="5290879"/>
              <a:ext cx="351091" cy="896672"/>
              <a:chOff x="4478092" y="5043532"/>
              <a:chExt cx="533493" cy="1423090"/>
            </a:xfrm>
          </p:grpSpPr>
          <p:pic>
            <p:nvPicPr>
              <p:cNvPr id="7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78092" y="5043532"/>
                <a:ext cx="533493" cy="1423090"/>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78"/>
              <p:cNvSpPr>
                <a:spLocks noChangeAspect="1"/>
              </p:cNvSpPr>
              <p:nvPr/>
            </p:nvSpPr>
            <p:spPr bwMode="hidden">
              <a:xfrm>
                <a:off x="4563456" y="5374409"/>
                <a:ext cx="337410" cy="421872"/>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accent2"/>
              </a:solidFill>
              <a:ln>
                <a:noFill/>
              </a:ln>
              <a:extLst/>
            </p:spPr>
            <p:txBody>
              <a:bodyPr vert="horz" wrap="square" lIns="91427" tIns="45713" rIns="91427" bIns="45713" numCol="1" anchor="t" anchorCtr="0" compatLnSpc="1">
                <a:prstTxWarp prst="textNoShape">
                  <a:avLst/>
                </a:prstTxWarp>
              </a:bodyPr>
              <a:lstStyle/>
              <a:p>
                <a:pPr algn="ctr" defTabSz="932597"/>
                <a:endParaRPr lang="en-US" kern="0" dirty="0">
                  <a:solidFill>
                    <a:sysClr val="windowText" lastClr="000000"/>
                  </a:solidFill>
                </a:endParaRPr>
              </a:p>
            </p:txBody>
          </p:sp>
        </p:grpSp>
      </p:grpSp>
      <p:sp>
        <p:nvSpPr>
          <p:cNvPr id="84" name="Rounded Rectangle 83"/>
          <p:cNvSpPr/>
          <p:nvPr/>
        </p:nvSpPr>
        <p:spPr>
          <a:xfrm>
            <a:off x="8940365" y="4794714"/>
            <a:ext cx="2497897" cy="1082985"/>
          </a:xfrm>
          <a:prstGeom prst="roundRect">
            <a:avLst>
              <a:gd name="adj" fmla="val 0"/>
            </a:avLst>
          </a:prstGeom>
          <a:noFill/>
          <a:ln w="34925">
            <a:solidFill>
              <a:srgbClr val="F3F7F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46283" tIns="91427" rIns="146283" bIns="91427" rtlCol="0" anchor="t"/>
          <a:lstStyle/>
          <a:p>
            <a:pPr defTabSz="932597"/>
            <a:r>
              <a:rPr lang="en-US" kern="0" dirty="0">
                <a:solidFill>
                  <a:schemeClr val="bg1"/>
                </a:solidFill>
              </a:rPr>
              <a:t>OOS</a:t>
            </a:r>
          </a:p>
        </p:txBody>
      </p:sp>
      <p:grpSp>
        <p:nvGrpSpPr>
          <p:cNvPr id="85" name="Group 84"/>
          <p:cNvGrpSpPr/>
          <p:nvPr/>
        </p:nvGrpSpPr>
        <p:grpSpPr>
          <a:xfrm>
            <a:off x="9804542" y="4895005"/>
            <a:ext cx="745086" cy="896545"/>
            <a:chOff x="4410477" y="5290879"/>
            <a:chExt cx="745192" cy="896672"/>
          </a:xfrm>
        </p:grpSpPr>
        <p:grpSp>
          <p:nvGrpSpPr>
            <p:cNvPr id="86" name="Group 85"/>
            <p:cNvGrpSpPr/>
            <p:nvPr/>
          </p:nvGrpSpPr>
          <p:grpSpPr>
            <a:xfrm>
              <a:off x="4410477" y="5290879"/>
              <a:ext cx="351091" cy="896672"/>
              <a:chOff x="4478092" y="5043532"/>
              <a:chExt cx="533493" cy="1423090"/>
            </a:xfrm>
          </p:grpSpPr>
          <p:pic>
            <p:nvPicPr>
              <p:cNvPr id="9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78092" y="5043532"/>
                <a:ext cx="533493" cy="1423090"/>
              </a:xfrm>
              <a:prstGeom prst="rect">
                <a:avLst/>
              </a:prstGeom>
              <a:noFill/>
              <a:extLst>
                <a:ext uri="{909E8E84-426E-40DD-AFC4-6F175D3DCCD1}">
                  <a14:hiddenFill xmlns:a14="http://schemas.microsoft.com/office/drawing/2010/main">
                    <a:solidFill>
                      <a:srgbClr val="FFFFFF"/>
                    </a:solidFill>
                  </a14:hiddenFill>
                </a:ext>
              </a:extLst>
            </p:spPr>
          </p:pic>
          <p:sp>
            <p:nvSpPr>
              <p:cNvPr id="91" name="Freeform 90"/>
              <p:cNvSpPr>
                <a:spLocks noChangeAspect="1"/>
              </p:cNvSpPr>
              <p:nvPr/>
            </p:nvSpPr>
            <p:spPr bwMode="hidden">
              <a:xfrm>
                <a:off x="4563456" y="5374409"/>
                <a:ext cx="337410" cy="421872"/>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accent2"/>
              </a:solidFill>
              <a:ln>
                <a:noFill/>
              </a:ln>
              <a:extLst/>
            </p:spPr>
            <p:txBody>
              <a:bodyPr vert="horz" wrap="square" lIns="91427" tIns="45713" rIns="91427" bIns="45713" numCol="1" anchor="t" anchorCtr="0" compatLnSpc="1">
                <a:prstTxWarp prst="textNoShape">
                  <a:avLst/>
                </a:prstTxWarp>
              </a:bodyPr>
              <a:lstStyle/>
              <a:p>
                <a:pPr algn="ctr" defTabSz="932597"/>
                <a:endParaRPr lang="en-US" kern="0" dirty="0">
                  <a:solidFill>
                    <a:sysClr val="windowText" lastClr="000000"/>
                  </a:solidFill>
                </a:endParaRPr>
              </a:p>
            </p:txBody>
          </p:sp>
        </p:grpSp>
        <p:grpSp>
          <p:nvGrpSpPr>
            <p:cNvPr id="87" name="Group 86"/>
            <p:cNvGrpSpPr/>
            <p:nvPr/>
          </p:nvGrpSpPr>
          <p:grpSpPr>
            <a:xfrm>
              <a:off x="4804578" y="5290879"/>
              <a:ext cx="351091" cy="896672"/>
              <a:chOff x="4478092" y="5043532"/>
              <a:chExt cx="533493" cy="1423090"/>
            </a:xfrm>
          </p:grpSpPr>
          <p:pic>
            <p:nvPicPr>
              <p:cNvPr id="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78092" y="5043532"/>
                <a:ext cx="533493" cy="1423090"/>
              </a:xfrm>
              <a:prstGeom prst="rect">
                <a:avLst/>
              </a:prstGeom>
              <a:noFill/>
              <a:extLst>
                <a:ext uri="{909E8E84-426E-40DD-AFC4-6F175D3DCCD1}">
                  <a14:hiddenFill xmlns:a14="http://schemas.microsoft.com/office/drawing/2010/main">
                    <a:solidFill>
                      <a:srgbClr val="FFFFFF"/>
                    </a:solidFill>
                  </a14:hiddenFill>
                </a:ext>
              </a:extLst>
            </p:spPr>
          </p:pic>
          <p:sp>
            <p:nvSpPr>
              <p:cNvPr id="89" name="Freeform 88"/>
              <p:cNvSpPr>
                <a:spLocks noChangeAspect="1"/>
              </p:cNvSpPr>
              <p:nvPr/>
            </p:nvSpPr>
            <p:spPr bwMode="hidden">
              <a:xfrm>
                <a:off x="4563456" y="5374409"/>
                <a:ext cx="337410" cy="421872"/>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accent2"/>
              </a:solidFill>
              <a:ln>
                <a:noFill/>
              </a:ln>
              <a:extLst/>
            </p:spPr>
            <p:txBody>
              <a:bodyPr vert="horz" wrap="square" lIns="91427" tIns="45713" rIns="91427" bIns="45713" numCol="1" anchor="t" anchorCtr="0" compatLnSpc="1">
                <a:prstTxWarp prst="textNoShape">
                  <a:avLst/>
                </a:prstTxWarp>
              </a:bodyPr>
              <a:lstStyle/>
              <a:p>
                <a:pPr algn="ctr" defTabSz="932597"/>
                <a:endParaRPr lang="en-US" kern="0" dirty="0">
                  <a:solidFill>
                    <a:sysClr val="windowText" lastClr="000000"/>
                  </a:solidFill>
                </a:endParaRPr>
              </a:p>
            </p:txBody>
          </p:sp>
        </p:grpSp>
      </p:grpSp>
      <p:sp>
        <p:nvSpPr>
          <p:cNvPr id="92" name="Straight Connector 1024003"/>
          <p:cNvSpPr>
            <a:spLocks noChangeShapeType="1"/>
          </p:cNvSpPr>
          <p:nvPr/>
        </p:nvSpPr>
        <p:spPr bwMode="auto">
          <a:xfrm rot="16200000" flipH="1" flipV="1">
            <a:off x="9985945" y="2338097"/>
            <a:ext cx="0" cy="337410"/>
          </a:xfrm>
          <a:prstGeom prst="line">
            <a:avLst/>
          </a:prstGeom>
          <a:ln w="50800" cap="sq">
            <a:solidFill>
              <a:schemeClr val="accent6"/>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cxnSp>
        <p:nvCxnSpPr>
          <p:cNvPr id="94" name="Straight Connector 93"/>
          <p:cNvCxnSpPr>
            <a:endCxn id="50" idx="1"/>
          </p:cNvCxnSpPr>
          <p:nvPr/>
        </p:nvCxnSpPr>
        <p:spPr>
          <a:xfrm>
            <a:off x="6903941" y="2506802"/>
            <a:ext cx="1" cy="2743094"/>
          </a:xfrm>
          <a:prstGeom prst="line">
            <a:avLst/>
          </a:prstGeom>
          <a:ln w="50800" cap="sq">
            <a:solidFill>
              <a:srgbClr val="00B050"/>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cxnSp>
      <p:sp>
        <p:nvSpPr>
          <p:cNvPr id="97" name="Straight Connector 1024003"/>
          <p:cNvSpPr>
            <a:spLocks noChangeShapeType="1"/>
          </p:cNvSpPr>
          <p:nvPr/>
        </p:nvSpPr>
        <p:spPr bwMode="auto">
          <a:xfrm rot="5400000" flipH="1">
            <a:off x="7180301" y="2234741"/>
            <a:ext cx="0" cy="544121"/>
          </a:xfrm>
          <a:prstGeom prst="line">
            <a:avLst/>
          </a:prstGeom>
          <a:ln w="50800" cap="sq">
            <a:solidFill>
              <a:srgbClr val="00B050"/>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sp>
        <p:nvSpPr>
          <p:cNvPr id="70" name="Rectangle 69"/>
          <p:cNvSpPr/>
          <p:nvPr/>
        </p:nvSpPr>
        <p:spPr>
          <a:xfrm>
            <a:off x="7305456" y="2318463"/>
            <a:ext cx="1408330" cy="5887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defTabSz="932597"/>
            <a:r>
              <a:rPr lang="en-US" sz="1224" kern="0" dirty="0" err="1">
                <a:solidFill>
                  <a:schemeClr val="bg1"/>
                </a:solidFill>
                <a:latin typeface="Segoe UI Semibold" panose="020B0702040204020203" pitchFamily="34" charset="0"/>
                <a:cs typeface="Segoe UI Semibold" panose="020B0702040204020203" pitchFamily="34" charset="0"/>
              </a:rPr>
              <a:t>autodiscover</a:t>
            </a:r>
            <a:r>
              <a:rPr lang="en-US" sz="1224" kern="0" dirty="0">
                <a:solidFill>
                  <a:schemeClr val="bg1"/>
                </a:solidFill>
                <a:latin typeface="Segoe UI Semibold" panose="020B0702040204020203" pitchFamily="34" charset="0"/>
                <a:cs typeface="Segoe UI Semibold" panose="020B0702040204020203" pitchFamily="34" charset="0"/>
              </a:rPr>
              <a:t> VIP</a:t>
            </a:r>
          </a:p>
          <a:p>
            <a:pPr defTabSz="932597"/>
            <a:r>
              <a:rPr lang="en-US" sz="1224" kern="0" dirty="0">
                <a:solidFill>
                  <a:schemeClr val="bg1"/>
                </a:solidFill>
                <a:latin typeface="Segoe UI Semibold" panose="020B0702040204020203" pitchFamily="34" charset="0"/>
                <a:cs typeface="Segoe UI Semibold" panose="020B0702040204020203" pitchFamily="34" charset="0"/>
              </a:rPr>
              <a:t>mail VIP</a:t>
            </a:r>
          </a:p>
          <a:p>
            <a:pPr defTabSz="932597"/>
            <a:r>
              <a:rPr lang="en-US" sz="1224" kern="0" dirty="0" err="1">
                <a:solidFill>
                  <a:schemeClr val="bg1"/>
                </a:solidFill>
                <a:latin typeface="Segoe UI Semibold" panose="020B0702040204020203" pitchFamily="34" charset="0"/>
                <a:cs typeface="Segoe UI Semibold" panose="020B0702040204020203" pitchFamily="34" charset="0"/>
              </a:rPr>
              <a:t>oos</a:t>
            </a:r>
            <a:r>
              <a:rPr lang="en-US" sz="1224" kern="0" dirty="0">
                <a:solidFill>
                  <a:schemeClr val="bg1"/>
                </a:solidFill>
                <a:latin typeface="Segoe UI Semibold" panose="020B0702040204020203" pitchFamily="34" charset="0"/>
                <a:cs typeface="Segoe UI Semibold" panose="020B0702040204020203" pitchFamily="34" charset="0"/>
              </a:rPr>
              <a:t>-west VIP</a:t>
            </a:r>
          </a:p>
        </p:txBody>
      </p:sp>
      <p:sp>
        <p:nvSpPr>
          <p:cNvPr id="104" name="Straight Connector 1024003"/>
          <p:cNvSpPr>
            <a:spLocks noChangeShapeType="1"/>
          </p:cNvSpPr>
          <p:nvPr/>
        </p:nvSpPr>
        <p:spPr bwMode="auto">
          <a:xfrm rot="16200000" flipV="1">
            <a:off x="7484045" y="1463871"/>
            <a:ext cx="0" cy="543251"/>
          </a:xfrm>
          <a:prstGeom prst="line">
            <a:avLst/>
          </a:prstGeom>
          <a:ln w="50800" cap="sq">
            <a:solidFill>
              <a:srgbClr val="00B050"/>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grpSp>
        <p:nvGrpSpPr>
          <p:cNvPr id="60" name="Group 59"/>
          <p:cNvGrpSpPr/>
          <p:nvPr/>
        </p:nvGrpSpPr>
        <p:grpSpPr>
          <a:xfrm>
            <a:off x="7104699" y="3380959"/>
            <a:ext cx="1127920" cy="868081"/>
            <a:chOff x="1245930" y="4574837"/>
            <a:chExt cx="1198507" cy="944831"/>
          </a:xfrm>
        </p:grpSpPr>
        <p:pic>
          <p:nvPicPr>
            <p:cNvPr id="6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45930"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61634"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77338" y="4574837"/>
              <a:ext cx="367099" cy="94483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Straight Connector 1024003"/>
          <p:cNvSpPr>
            <a:spLocks noChangeShapeType="1"/>
          </p:cNvSpPr>
          <p:nvPr/>
        </p:nvSpPr>
        <p:spPr bwMode="auto">
          <a:xfrm flipH="1" flipV="1">
            <a:off x="10484832" y="2609878"/>
            <a:ext cx="0" cy="749941"/>
          </a:xfrm>
          <a:prstGeom prst="line">
            <a:avLst/>
          </a:prstGeom>
          <a:ln w="50800" cap="sq">
            <a:solidFill>
              <a:schemeClr val="accent6"/>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sp>
        <p:nvSpPr>
          <p:cNvPr id="16" name="Straight Connector 1024003"/>
          <p:cNvSpPr>
            <a:spLocks noChangeShapeType="1"/>
          </p:cNvSpPr>
          <p:nvPr/>
        </p:nvSpPr>
        <p:spPr bwMode="auto">
          <a:xfrm flipV="1">
            <a:off x="10484832" y="4254260"/>
            <a:ext cx="0" cy="261696"/>
          </a:xfrm>
          <a:prstGeom prst="line">
            <a:avLst/>
          </a:prstGeom>
          <a:ln w="50800" cap="sq">
            <a:solidFill>
              <a:schemeClr val="accent6"/>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grpSp>
        <p:nvGrpSpPr>
          <p:cNvPr id="73" name="Group 72"/>
          <p:cNvGrpSpPr/>
          <p:nvPr/>
        </p:nvGrpSpPr>
        <p:grpSpPr>
          <a:xfrm>
            <a:off x="9566725" y="3380959"/>
            <a:ext cx="1127920" cy="868081"/>
            <a:chOff x="1245930" y="4574837"/>
            <a:chExt cx="1198507" cy="944831"/>
          </a:xfrm>
        </p:grpSpPr>
        <p:pic>
          <p:nvPicPr>
            <p:cNvPr id="8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45930"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61634"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77338" y="4574837"/>
              <a:ext cx="367099" cy="944831"/>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Straight Connector 1024003"/>
          <p:cNvSpPr>
            <a:spLocks noChangeShapeType="1"/>
          </p:cNvSpPr>
          <p:nvPr/>
        </p:nvSpPr>
        <p:spPr bwMode="auto">
          <a:xfrm>
            <a:off x="7665831" y="4256989"/>
            <a:ext cx="0" cy="261696"/>
          </a:xfrm>
          <a:prstGeom prst="line">
            <a:avLst/>
          </a:prstGeom>
          <a:ln w="50800" cap="sq">
            <a:solidFill>
              <a:schemeClr val="accent6"/>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sp>
        <p:nvSpPr>
          <p:cNvPr id="3" name="TextBox 2"/>
          <p:cNvSpPr txBox="1"/>
          <p:nvPr/>
        </p:nvSpPr>
        <p:spPr>
          <a:xfrm>
            <a:off x="5856738" y="2181701"/>
            <a:ext cx="892081" cy="544688"/>
          </a:xfrm>
          <a:prstGeom prst="rect">
            <a:avLst/>
          </a:prstGeom>
          <a:noFill/>
        </p:spPr>
        <p:txBody>
          <a:bodyPr wrap="square" lIns="182854" tIns="146283" rIns="182854" bIns="146283" rtlCol="0">
            <a:spAutoFit/>
          </a:bodyPr>
          <a:lstStyle/>
          <a:p>
            <a:pPr defTabSz="932597">
              <a:lnSpc>
                <a:spcPct val="90000"/>
              </a:lnSpc>
              <a:spcAft>
                <a:spcPts val="600"/>
              </a:spcAft>
            </a:pPr>
            <a:r>
              <a:rPr lang="en-US" kern="0" dirty="0">
                <a:solidFill>
                  <a:schemeClr val="bg1"/>
                </a:solidFill>
              </a:rPr>
              <a:t>West</a:t>
            </a:r>
          </a:p>
        </p:txBody>
      </p:sp>
      <p:sp>
        <p:nvSpPr>
          <p:cNvPr id="68" name="TextBox 67"/>
          <p:cNvSpPr txBox="1"/>
          <p:nvPr/>
        </p:nvSpPr>
        <p:spPr>
          <a:xfrm>
            <a:off x="8703936" y="2181701"/>
            <a:ext cx="895985" cy="544688"/>
          </a:xfrm>
          <a:prstGeom prst="rect">
            <a:avLst/>
          </a:prstGeom>
          <a:noFill/>
        </p:spPr>
        <p:txBody>
          <a:bodyPr wrap="square" lIns="182854" tIns="146283" rIns="182854" bIns="146283" rtlCol="0">
            <a:spAutoFit/>
          </a:bodyPr>
          <a:lstStyle/>
          <a:p>
            <a:pPr defTabSz="932597">
              <a:lnSpc>
                <a:spcPct val="90000"/>
              </a:lnSpc>
              <a:spcAft>
                <a:spcPts val="600"/>
              </a:spcAft>
            </a:pPr>
            <a:r>
              <a:rPr lang="en-US" kern="0" dirty="0">
                <a:solidFill>
                  <a:schemeClr val="bg1"/>
                </a:solidFill>
              </a:rPr>
              <a:t>East</a:t>
            </a:r>
          </a:p>
        </p:txBody>
      </p:sp>
      <p:sp>
        <p:nvSpPr>
          <p:cNvPr id="69" name="Rectangle 68"/>
          <p:cNvSpPr/>
          <p:nvPr/>
        </p:nvSpPr>
        <p:spPr>
          <a:xfrm>
            <a:off x="10154651" y="2318463"/>
            <a:ext cx="1408330" cy="5887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defTabSz="932597"/>
            <a:r>
              <a:rPr lang="en-US" sz="1224" kern="0" dirty="0" err="1">
                <a:solidFill>
                  <a:schemeClr val="bg1"/>
                </a:solidFill>
                <a:latin typeface="Segoe UI Semibold" panose="020B0702040204020203" pitchFamily="34" charset="0"/>
                <a:cs typeface="Segoe UI Semibold" panose="020B0702040204020203" pitchFamily="34" charset="0"/>
              </a:rPr>
              <a:t>autodiscover</a:t>
            </a:r>
            <a:r>
              <a:rPr lang="en-US" sz="1224" kern="0" dirty="0">
                <a:solidFill>
                  <a:schemeClr val="bg1"/>
                </a:solidFill>
                <a:latin typeface="Segoe UI Semibold" panose="020B0702040204020203" pitchFamily="34" charset="0"/>
                <a:cs typeface="Segoe UI Semibold" panose="020B0702040204020203" pitchFamily="34" charset="0"/>
              </a:rPr>
              <a:t> VIP</a:t>
            </a:r>
          </a:p>
          <a:p>
            <a:pPr defTabSz="932597"/>
            <a:r>
              <a:rPr lang="en-US" sz="1224" kern="0" dirty="0">
                <a:solidFill>
                  <a:schemeClr val="bg1"/>
                </a:solidFill>
                <a:latin typeface="Segoe UI Semibold" panose="020B0702040204020203" pitchFamily="34" charset="0"/>
                <a:cs typeface="Segoe UI Semibold" panose="020B0702040204020203" pitchFamily="34" charset="0"/>
              </a:rPr>
              <a:t>mail VIP</a:t>
            </a:r>
          </a:p>
          <a:p>
            <a:pPr defTabSz="932597"/>
            <a:r>
              <a:rPr lang="en-US" sz="1224" kern="0" dirty="0" err="1">
                <a:solidFill>
                  <a:schemeClr val="bg1"/>
                </a:solidFill>
                <a:latin typeface="Segoe UI Semibold" panose="020B0702040204020203" pitchFamily="34" charset="0"/>
                <a:cs typeface="Segoe UI Semibold" panose="020B0702040204020203" pitchFamily="34" charset="0"/>
              </a:rPr>
              <a:t>oos</a:t>
            </a:r>
            <a:r>
              <a:rPr lang="en-US" sz="1224" kern="0" dirty="0">
                <a:solidFill>
                  <a:schemeClr val="bg1"/>
                </a:solidFill>
                <a:latin typeface="Segoe UI Semibold" panose="020B0702040204020203" pitchFamily="34" charset="0"/>
                <a:cs typeface="Segoe UI Semibold" panose="020B0702040204020203" pitchFamily="34" charset="0"/>
              </a:rPr>
              <a:t>-east VIP</a:t>
            </a:r>
          </a:p>
        </p:txBody>
      </p:sp>
      <p:sp>
        <p:nvSpPr>
          <p:cNvPr id="71" name="Straight Connector 1024003"/>
          <p:cNvSpPr>
            <a:spLocks noChangeShapeType="1"/>
          </p:cNvSpPr>
          <p:nvPr/>
        </p:nvSpPr>
        <p:spPr bwMode="auto">
          <a:xfrm flipH="1" flipV="1">
            <a:off x="8224587" y="2009911"/>
            <a:ext cx="0" cy="306616"/>
          </a:xfrm>
          <a:prstGeom prst="line">
            <a:avLst/>
          </a:prstGeom>
          <a:ln w="50800" cap="sq">
            <a:solidFill>
              <a:srgbClr val="00B050"/>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sp>
        <p:nvSpPr>
          <p:cNvPr id="56" name="TextBox 55"/>
          <p:cNvSpPr txBox="1"/>
          <p:nvPr/>
        </p:nvSpPr>
        <p:spPr>
          <a:xfrm>
            <a:off x="7758840" y="1287912"/>
            <a:ext cx="2935806" cy="723662"/>
          </a:xfrm>
          <a:prstGeom prst="rect">
            <a:avLst/>
          </a:prstGeom>
          <a:solidFill>
            <a:schemeClr val="bg2">
              <a:lumMod val="90000"/>
            </a:schemeClr>
          </a:solidFill>
          <a:ln w="25400" cmpd="sng">
            <a:noFill/>
            <a:prstDash val="solid"/>
            <a:miter lim="800000"/>
          </a:ln>
        </p:spPr>
        <p:txBody>
          <a:bodyPr wrap="square" lIns="685703" tIns="0" rIns="0" bIns="0" rtlCol="0" anchor="ctr">
            <a:noAutofit/>
          </a:bodyPr>
          <a:lstStyle/>
          <a:p>
            <a:pPr defTabSz="932394">
              <a:defRPr/>
            </a:pPr>
            <a:r>
              <a:rPr lang="en-US" sz="1224" kern="0" dirty="0">
                <a:gradFill>
                  <a:gsLst>
                    <a:gs pos="92308">
                      <a:schemeClr val="accent1"/>
                    </a:gs>
                    <a:gs pos="82967">
                      <a:schemeClr val="accent1"/>
                    </a:gs>
                  </a:gsLst>
                  <a:lin ang="5400000" scaled="1"/>
                </a:gradFill>
                <a:latin typeface="Segoe UI Semibold" panose="020B0702040204020203" pitchFamily="34" charset="0"/>
                <a:cs typeface="Segoe UI Semibold" panose="020B0702040204020203" pitchFamily="34" charset="0"/>
              </a:rPr>
              <a:t>autodiscover.contoso.com</a:t>
            </a:r>
          </a:p>
          <a:p>
            <a:pPr defTabSz="932394">
              <a:defRPr/>
            </a:pPr>
            <a:r>
              <a:rPr lang="en-US" sz="1224" kern="0" dirty="0">
                <a:solidFill>
                  <a:schemeClr val="accent6"/>
                </a:solidFill>
                <a:latin typeface="Segoe UI Semibold" panose="020B0702040204020203" pitchFamily="34" charset="0"/>
                <a:cs typeface="Segoe UI Semibold" panose="020B0702040204020203" pitchFamily="34" charset="0"/>
              </a:rPr>
              <a:t>mail.contoso.com</a:t>
            </a:r>
          </a:p>
          <a:p>
            <a:pPr defTabSz="932394">
              <a:defRPr/>
            </a:pPr>
            <a:r>
              <a:rPr lang="en-US" sz="1224" kern="0" dirty="0">
                <a:solidFill>
                  <a:srgbClr val="00B050"/>
                </a:solidFill>
                <a:latin typeface="Segoe UI Semibold" panose="020B0702040204020203" pitchFamily="34" charset="0"/>
                <a:cs typeface="Segoe UI Semibold" panose="020B0702040204020203" pitchFamily="34" charset="0"/>
              </a:rPr>
              <a:t>oos-west.contoso.com</a:t>
            </a:r>
          </a:p>
          <a:p>
            <a:pPr defTabSz="932394">
              <a:defRPr/>
            </a:pPr>
            <a:r>
              <a:rPr lang="en-US" sz="1224" kern="0" dirty="0">
                <a:gradFill>
                  <a:gsLst>
                    <a:gs pos="92308">
                      <a:schemeClr val="accent1"/>
                    </a:gs>
                    <a:gs pos="82967">
                      <a:schemeClr val="accent1"/>
                    </a:gs>
                  </a:gsLst>
                  <a:lin ang="5400000" scaled="1"/>
                </a:gradFill>
                <a:latin typeface="Segoe UI Semibold" panose="020B0702040204020203" pitchFamily="34" charset="0"/>
                <a:cs typeface="Segoe UI Semibold" panose="020B0702040204020203" pitchFamily="34" charset="0"/>
              </a:rPr>
              <a:t>oos-east.contoso.com</a:t>
            </a:r>
          </a:p>
        </p:txBody>
      </p:sp>
      <p:sp>
        <p:nvSpPr>
          <p:cNvPr id="72" name="Freeform 62"/>
          <p:cNvSpPr>
            <a:spLocks noEditPoints="1"/>
          </p:cNvSpPr>
          <p:nvPr/>
        </p:nvSpPr>
        <p:spPr bwMode="black">
          <a:xfrm>
            <a:off x="7818210" y="1421595"/>
            <a:ext cx="464664" cy="464543"/>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bg1"/>
          </a:solidFill>
          <a:ln>
            <a:noFill/>
          </a:ln>
        </p:spPr>
        <p:txBody>
          <a:bodyPr vert="horz" wrap="square" lIns="83931" tIns="41966" rIns="83931" bIns="41966" numCol="1" anchor="t" anchorCtr="0" compatLnSpc="1">
            <a:prstTxWarp prst="textNoShape">
              <a:avLst/>
            </a:prstTxWarp>
          </a:bodyPr>
          <a:lstStyle/>
          <a:p>
            <a:pPr defTabSz="932394">
              <a:defRPr/>
            </a:pPr>
            <a:endParaRPr lang="en-US" sz="1632" kern="0">
              <a:gradFill>
                <a:gsLst>
                  <a:gs pos="7080">
                    <a:schemeClr val="tx1"/>
                  </a:gs>
                  <a:gs pos="20354">
                    <a:schemeClr val="tx1"/>
                  </a:gs>
                </a:gsLst>
                <a:lin ang="5400000" scaled="0"/>
              </a:gradFill>
              <a:latin typeface="Segoe UI Light"/>
            </a:endParaRPr>
          </a:p>
        </p:txBody>
      </p:sp>
    </p:spTree>
    <p:extLst>
      <p:ext uri="{BB962C8B-B14F-4D97-AF65-F5344CB8AC3E}">
        <p14:creationId xmlns:p14="http://schemas.microsoft.com/office/powerpoint/2010/main" val="2494844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wipe(left)">
                                      <p:cBhvr>
                                        <p:cTn id="20" dur="500"/>
                                        <p:tgtEl>
                                          <p:spTgt spid="104"/>
                                        </p:tgtEl>
                                      </p:cBhvr>
                                    </p:animEffect>
                                  </p:childTnLst>
                                </p:cTn>
                              </p:par>
                            </p:childTnLst>
                          </p:cTn>
                        </p:par>
                        <p:par>
                          <p:cTn id="21" fill="hold">
                            <p:stCondLst>
                              <p:cond delay="500"/>
                            </p:stCondLst>
                            <p:childTnLst>
                              <p:par>
                                <p:cTn id="22" presetID="22" presetClass="entr" presetSubtype="1" fill="hold" grpId="1"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up)">
                                      <p:cBhvr>
                                        <p:cTn id="24" dur="500"/>
                                        <p:tgtEl>
                                          <p:spTgt spid="71"/>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right)">
                                      <p:cBhvr>
                                        <p:cTn id="28" dur="500"/>
                                        <p:tgtEl>
                                          <p:spTgt spid="97"/>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wipe(up)">
                                      <p:cBhvr>
                                        <p:cTn id="32" dur="500"/>
                                        <p:tgtEl>
                                          <p:spTgt spid="94"/>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9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0"/>
                                        </p:tgtEl>
                                        <p:attrNameLst>
                                          <p:attrName>style.visibility</p:attrName>
                                        </p:attrNameLst>
                                      </p:cBhvr>
                                      <p:to>
                                        <p:strVal val="hidden"/>
                                      </p:to>
                                    </p:set>
                                  </p:childTnLst>
                                </p:cTn>
                              </p:par>
                              <p:par>
                                <p:cTn id="51" presetID="1" presetClass="exit" presetSubtype="0" fill="hold" grpId="3" nodeType="withEffect">
                                  <p:stCondLst>
                                    <p:cond delay="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04"/>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71"/>
                                        </p:tgtEl>
                                        <p:attrNameLst>
                                          <p:attrName>style.visibility</p:attrName>
                                        </p:attrNameLst>
                                      </p:cBhvr>
                                      <p:to>
                                        <p:strVal val="hidden"/>
                                      </p:to>
                                    </p:set>
                                  </p:childTnLst>
                                </p:cTn>
                              </p:par>
                              <p:par>
                                <p:cTn id="57" presetID="1" presetClass="entr" presetSubtype="0" fill="hold" grpId="2"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par>
                          <p:cTn id="59" fill="hold">
                            <p:stCondLst>
                              <p:cond delay="0"/>
                            </p:stCondLst>
                            <p:childTnLst>
                              <p:par>
                                <p:cTn id="60" presetID="22" presetClass="entr" presetSubtype="1"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up)">
                                      <p:cBhvr>
                                        <p:cTn id="62" dur="500"/>
                                        <p:tgtEl>
                                          <p:spTgt spid="52"/>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par>
                          <p:cTn id="67" fill="hold">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childTnLst>
                          </p:cTn>
                        </p:par>
                        <p:par>
                          <p:cTn id="71" fill="hold">
                            <p:stCondLst>
                              <p:cond delay="1500"/>
                            </p:stCondLst>
                            <p:childTnLst>
                              <p:par>
                                <p:cTn id="72" presetID="22" presetClass="entr" presetSubtype="1"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up)">
                                      <p:cBhvr>
                                        <p:cTn id="74" dur="500"/>
                                        <p:tgtEl>
                                          <p:spTgt spid="16"/>
                                        </p:tgtEl>
                                      </p:cBhvr>
                                    </p:animEffect>
                                  </p:childTnLst>
                                </p:cTn>
                              </p:par>
                            </p:childTnLst>
                          </p:cTn>
                        </p:par>
                        <p:par>
                          <p:cTn id="75" fill="hold">
                            <p:stCondLst>
                              <p:cond delay="2000"/>
                            </p:stCondLst>
                            <p:childTnLst>
                              <p:par>
                                <p:cTn id="76" presetID="22" presetClass="entr" presetSubtype="2" fill="hold" grpId="0" nodeType="after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right)">
                                      <p:cBhvr>
                                        <p:cTn id="78" dur="500"/>
                                        <p:tgtEl>
                                          <p:spTgt spid="10"/>
                                        </p:tgtEl>
                                      </p:cBhvr>
                                    </p:animEffect>
                                  </p:childTnLst>
                                </p:cTn>
                              </p:par>
                            </p:childTnLst>
                          </p:cTn>
                        </p:par>
                        <p:par>
                          <p:cTn id="79" fill="hold">
                            <p:stCondLst>
                              <p:cond delay="25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wipe(left)">
                                      <p:cBhvr>
                                        <p:cTn id="87" dur="500"/>
                                        <p:tgtEl>
                                          <p:spTgt spid="104"/>
                                        </p:tgtEl>
                                      </p:cBhvr>
                                    </p:animEffect>
                                  </p:childTnLst>
                                </p:cTn>
                              </p:par>
                            </p:childTnLst>
                          </p:cTn>
                        </p:par>
                        <p:par>
                          <p:cTn id="88" fill="hold">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wipe(up)">
                                      <p:cBhvr>
                                        <p:cTn id="91" dur="500"/>
                                        <p:tgtEl>
                                          <p:spTgt spid="71"/>
                                        </p:tgtEl>
                                      </p:cBhvr>
                                    </p:animEffect>
                                  </p:childTnLst>
                                </p:cTn>
                              </p:par>
                            </p:childTnLst>
                          </p:cTn>
                        </p:par>
                        <p:par>
                          <p:cTn id="92" fill="hold">
                            <p:stCondLst>
                              <p:cond delay="1000"/>
                            </p:stCondLst>
                            <p:childTnLst>
                              <p:par>
                                <p:cTn id="93" presetID="22" presetClass="entr" presetSubtype="2" fill="hold" grpId="2"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wipe(right)">
                                      <p:cBhvr>
                                        <p:cTn id="95" dur="500"/>
                                        <p:tgtEl>
                                          <p:spTgt spid="97"/>
                                        </p:tgtEl>
                                      </p:cBhvr>
                                    </p:animEffect>
                                  </p:childTnLst>
                                </p:cTn>
                              </p:par>
                            </p:childTnLst>
                          </p:cTn>
                        </p:par>
                        <p:par>
                          <p:cTn id="96" fill="hold">
                            <p:stCondLst>
                              <p:cond delay="1500"/>
                            </p:stCondLst>
                            <p:childTnLst>
                              <p:par>
                                <p:cTn id="97" presetID="22" presetClass="entr" presetSubtype="1" fill="hold" nodeType="after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wipe(up)">
                                      <p:cBhvr>
                                        <p:cTn id="99" dur="500"/>
                                        <p:tgtEl>
                                          <p:spTgt spid="94"/>
                                        </p:tgtEl>
                                      </p:cBhvr>
                                    </p:animEffect>
                                  </p:childTnLst>
                                </p:cTn>
                              </p:par>
                            </p:childTnLst>
                          </p:cTn>
                        </p:par>
                        <p:par>
                          <p:cTn id="100" fill="hold">
                            <p:stCondLst>
                              <p:cond delay="2000"/>
                            </p:stCondLst>
                            <p:childTnLst>
                              <p:par>
                                <p:cTn id="101" presetID="22" presetClass="entr" presetSubtype="8" fill="hold" grpId="2"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left)">
                                      <p:cBhvr>
                                        <p:cTn id="10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47" grpId="0" animBg="1"/>
      <p:bldP spid="47" grpId="1" animBg="1"/>
      <p:bldP spid="47" grpId="2" animBg="1"/>
      <p:bldP spid="47" grpId="3" animBg="1"/>
      <p:bldP spid="49" grpId="0" animBg="1"/>
      <p:bldP spid="49" grpId="1" animBg="1"/>
      <p:bldP spid="50" grpId="0" animBg="1"/>
      <p:bldP spid="50" grpId="1" animBg="1"/>
      <p:bldP spid="50" grpId="2" animBg="1"/>
      <p:bldP spid="52" grpId="0" animBg="1"/>
      <p:bldP spid="92" grpId="0" animBg="1"/>
      <p:bldP spid="97" grpId="0" animBg="1"/>
      <p:bldP spid="97" grpId="1" animBg="1"/>
      <p:bldP spid="97" grpId="2" animBg="1"/>
      <p:bldP spid="104" grpId="0" animBg="1"/>
      <p:bldP spid="104" grpId="1" animBg="1"/>
      <p:bldP spid="104" grpId="2" animBg="1"/>
      <p:bldP spid="11" grpId="0" animBg="1"/>
      <p:bldP spid="16" grpId="0" animBg="1"/>
      <p:bldP spid="67" grpId="0" animBg="1"/>
      <p:bldP spid="71" grpId="0" animBg="1"/>
      <p:bldP spid="71" grpId="1" animBg="1"/>
      <p:bldP spid="71"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traight Connector 1024003"/>
          <p:cNvSpPr>
            <a:spLocks noChangeShapeType="1"/>
          </p:cNvSpPr>
          <p:nvPr/>
        </p:nvSpPr>
        <p:spPr bwMode="auto">
          <a:xfrm rot="5400000" flipV="1">
            <a:off x="8658173" y="4179934"/>
            <a:ext cx="864455" cy="413388"/>
          </a:xfrm>
          <a:prstGeom prst="line">
            <a:avLst/>
          </a:prstGeom>
          <a:ln w="38100" cap="sq">
            <a:solidFill>
              <a:schemeClr val="tx2"/>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sp>
        <p:nvSpPr>
          <p:cNvPr id="53" name="Rectangle 52"/>
          <p:cNvSpPr/>
          <p:nvPr/>
        </p:nvSpPr>
        <p:spPr>
          <a:xfrm>
            <a:off x="6545340" y="1792852"/>
            <a:ext cx="2657543" cy="2293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tIns="146283" rIns="182854" bIns="146283" rtlCol="0" anchor="t"/>
          <a:lstStyle/>
          <a:p>
            <a:pPr defTabSz="932597">
              <a:lnSpc>
                <a:spcPct val="90000"/>
              </a:lnSpc>
              <a:spcAft>
                <a:spcPts val="612"/>
              </a:spcAft>
            </a:pPr>
            <a:r>
              <a:rPr lang="en-US" sz="2000" kern="0" dirty="0">
                <a:solidFill>
                  <a:schemeClr val="bg1"/>
                </a:solidFill>
              </a:rPr>
              <a:t>DC1</a:t>
            </a:r>
          </a:p>
        </p:txBody>
      </p:sp>
      <p:sp>
        <p:nvSpPr>
          <p:cNvPr id="47" name="Straight Connector 1024003"/>
          <p:cNvSpPr>
            <a:spLocks noChangeShapeType="1"/>
          </p:cNvSpPr>
          <p:nvPr/>
        </p:nvSpPr>
        <p:spPr bwMode="auto">
          <a:xfrm rot="16200000">
            <a:off x="9106139" y="4169620"/>
            <a:ext cx="824930" cy="394487"/>
          </a:xfrm>
          <a:prstGeom prst="line">
            <a:avLst/>
          </a:prstGeom>
          <a:ln w="38100" cap="sq">
            <a:solidFill>
              <a:schemeClr val="tx2"/>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endParaRPr lang="en-US" sz="1938" kern="0" dirty="0">
              <a:ln>
                <a:solidFill>
                  <a:srgbClr val="0072C6"/>
                </a:solidFill>
              </a:ln>
              <a:solidFill>
                <a:srgbClr val="353435"/>
              </a:solidFill>
              <a:latin typeface="Segoe UI Light"/>
            </a:endParaRPr>
          </a:p>
        </p:txBody>
      </p:sp>
      <p:sp>
        <p:nvSpPr>
          <p:cNvPr id="51" name="Straight Connector 1024003"/>
          <p:cNvSpPr>
            <a:spLocks noChangeShapeType="1"/>
          </p:cNvSpPr>
          <p:nvPr/>
        </p:nvSpPr>
        <p:spPr bwMode="auto">
          <a:xfrm rot="5400000" flipH="1" flipV="1">
            <a:off x="9422322" y="1261061"/>
            <a:ext cx="0" cy="1633650"/>
          </a:xfrm>
          <a:prstGeom prst="line">
            <a:avLst/>
          </a:prstGeom>
          <a:ln w="38100" cap="sq">
            <a:solidFill>
              <a:schemeClr val="tx2"/>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3245" tIns="46622" rIns="93245" bIns="46622"/>
          <a:lstStyle/>
          <a:p>
            <a:pPr defTabSz="932394">
              <a:defRPr/>
            </a:pPr>
            <a:endParaRPr lang="en-US" sz="1938" kern="0" dirty="0">
              <a:ln>
                <a:solidFill>
                  <a:srgbClr val="0072C6"/>
                </a:solidFill>
              </a:ln>
              <a:solidFill>
                <a:srgbClr val="353435"/>
              </a:solidFill>
              <a:latin typeface="Segoe UI Light"/>
            </a:endParaRPr>
          </a:p>
        </p:txBody>
      </p:sp>
      <p:sp>
        <p:nvSpPr>
          <p:cNvPr id="52" name="Rectangle 51"/>
          <p:cNvSpPr/>
          <p:nvPr/>
        </p:nvSpPr>
        <p:spPr>
          <a:xfrm>
            <a:off x="9502751" y="1792851"/>
            <a:ext cx="2657543" cy="2293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tIns="146283" rIns="182854" bIns="146283" rtlCol="0" anchor="t"/>
          <a:lstStyle/>
          <a:p>
            <a:pPr defTabSz="932597">
              <a:lnSpc>
                <a:spcPct val="90000"/>
              </a:lnSpc>
              <a:spcAft>
                <a:spcPts val="612"/>
              </a:spcAft>
            </a:pPr>
            <a:r>
              <a:rPr lang="en-US" sz="2000" kern="0">
                <a:solidFill>
                  <a:schemeClr val="bg1"/>
                </a:solidFill>
              </a:rPr>
              <a:t>DC2</a:t>
            </a:r>
            <a:endParaRPr lang="en-US" sz="2000" kern="0" dirty="0">
              <a:solidFill>
                <a:schemeClr val="bg1"/>
              </a:solidFill>
            </a:endParaRPr>
          </a:p>
        </p:txBody>
      </p:sp>
      <p:sp>
        <p:nvSpPr>
          <p:cNvPr id="54" name="Rectangle 53"/>
          <p:cNvSpPr/>
          <p:nvPr/>
        </p:nvSpPr>
        <p:spPr>
          <a:xfrm>
            <a:off x="8102567" y="1792851"/>
            <a:ext cx="1100316" cy="4651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latin typeface="Segoe UI Semibold" panose="020B0702040204020203" pitchFamily="34" charset="0"/>
                <a:cs typeface="Segoe UI Semibold" panose="020B0702040204020203" pitchFamily="34" charset="0"/>
              </a:rPr>
              <a:t>mail VIP</a:t>
            </a:r>
          </a:p>
        </p:txBody>
      </p:sp>
      <p:sp>
        <p:nvSpPr>
          <p:cNvPr id="55" name="Rectangle 54"/>
          <p:cNvSpPr/>
          <p:nvPr/>
        </p:nvSpPr>
        <p:spPr>
          <a:xfrm>
            <a:off x="11055998" y="1792851"/>
            <a:ext cx="1104297" cy="4651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ctr"/>
          <a:lstStyle/>
          <a:p>
            <a:pPr algn="ctr" defTabSz="932597"/>
            <a:r>
              <a:rPr lang="en-US" kern="0" dirty="0">
                <a:solidFill>
                  <a:schemeClr val="bg1"/>
                </a:solidFill>
                <a:latin typeface="Segoe UI Semibold" panose="020B0702040204020203" pitchFamily="34" charset="0"/>
                <a:cs typeface="Segoe UI Semibold" panose="020B0702040204020203" pitchFamily="34" charset="0"/>
              </a:rPr>
              <a:t>mail VIP</a:t>
            </a:r>
          </a:p>
        </p:txBody>
      </p:sp>
      <p:sp>
        <p:nvSpPr>
          <p:cNvPr id="2" name="Title 1"/>
          <p:cNvSpPr>
            <a:spLocks noGrp="1"/>
          </p:cNvSpPr>
          <p:nvPr>
            <p:ph type="title"/>
          </p:nvPr>
        </p:nvSpPr>
        <p:spPr/>
        <p:txBody>
          <a:bodyPr/>
          <a:lstStyle/>
          <a:p>
            <a:r>
              <a:rPr lang="en-US"/>
              <a:t>Preferred architecture</a:t>
            </a:r>
            <a:br>
              <a:rPr lang="en-US"/>
            </a:br>
            <a:r>
              <a:rPr lang="en-US" sz="3599">
                <a:solidFill>
                  <a:schemeClr val="tx2"/>
                </a:solidFill>
              </a:rPr>
              <a:t>DAG design</a:t>
            </a:r>
            <a:endParaRPr lang="en-US" sz="3599" dirty="0">
              <a:solidFill>
                <a:schemeClr val="tx2"/>
              </a:solidFill>
            </a:endParaRPr>
          </a:p>
        </p:txBody>
      </p:sp>
      <p:sp>
        <p:nvSpPr>
          <p:cNvPr id="18" name="Rounded Rectangle 17"/>
          <p:cNvSpPr/>
          <p:nvPr/>
        </p:nvSpPr>
        <p:spPr>
          <a:xfrm>
            <a:off x="6690024" y="2422312"/>
            <a:ext cx="5329704" cy="1509513"/>
          </a:xfrm>
          <a:prstGeom prst="roundRect">
            <a:avLst>
              <a:gd name="adj" fmla="val 0"/>
            </a:avLst>
          </a:prstGeom>
          <a:noFill/>
          <a:ln w="34925">
            <a:solidFill>
              <a:srgbClr val="F3F7F7"/>
            </a:solidFill>
          </a:ln>
        </p:spPr>
        <p:style>
          <a:lnRef idx="2">
            <a:schemeClr val="accent1">
              <a:shade val="50000"/>
            </a:schemeClr>
          </a:lnRef>
          <a:fillRef idx="1">
            <a:schemeClr val="accent1"/>
          </a:fillRef>
          <a:effectRef idx="0">
            <a:schemeClr val="accent1"/>
          </a:effectRef>
          <a:fontRef idx="minor">
            <a:schemeClr val="lt1"/>
          </a:fontRef>
        </p:style>
        <p:txBody>
          <a:bodyPr lIns="93245" tIns="46622" rIns="93245" bIns="46622" rtlCol="0" anchor="t"/>
          <a:lstStyle/>
          <a:p>
            <a:pPr defTabSz="932597"/>
            <a:r>
              <a:rPr lang="en-US" kern="0" dirty="0">
                <a:solidFill>
                  <a:schemeClr val="bg1"/>
                </a:solidFill>
              </a:rPr>
              <a:t>DAG</a:t>
            </a:r>
          </a:p>
        </p:txBody>
      </p:sp>
      <p:grpSp>
        <p:nvGrpSpPr>
          <p:cNvPr id="9" name="Group 8"/>
          <p:cNvGrpSpPr/>
          <p:nvPr/>
        </p:nvGrpSpPr>
        <p:grpSpPr>
          <a:xfrm>
            <a:off x="7263015" y="2808706"/>
            <a:ext cx="1222194" cy="963503"/>
            <a:chOff x="7388564" y="2804094"/>
            <a:chExt cx="1222367" cy="963640"/>
          </a:xfrm>
        </p:grpSpPr>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8564" y="2804094"/>
              <a:ext cx="374407" cy="9636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2544" y="2804094"/>
              <a:ext cx="374407" cy="9636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36524" y="2804094"/>
              <a:ext cx="374407" cy="963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0220427" y="2808706"/>
            <a:ext cx="1222194" cy="963503"/>
            <a:chOff x="1245930" y="4574837"/>
            <a:chExt cx="1198507" cy="944831"/>
          </a:xfrm>
        </p:grpSpPr>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5930"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1634" y="4574837"/>
              <a:ext cx="367099" cy="9448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77338" y="4574837"/>
              <a:ext cx="367099" cy="944831"/>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angle 39"/>
          <p:cNvSpPr/>
          <p:nvPr/>
        </p:nvSpPr>
        <p:spPr>
          <a:xfrm>
            <a:off x="7997461" y="4438524"/>
            <a:ext cx="2657543" cy="2076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4" tIns="146283" rIns="182854" bIns="146283" rtlCol="0" anchor="t"/>
          <a:lstStyle/>
          <a:p>
            <a:pPr defTabSz="932597">
              <a:lnSpc>
                <a:spcPct val="90000"/>
              </a:lnSpc>
              <a:spcAft>
                <a:spcPts val="612"/>
              </a:spcAft>
            </a:pPr>
            <a:r>
              <a:rPr lang="en-US" sz="2000" kern="0" dirty="0">
                <a:solidFill>
                  <a:schemeClr val="bg1"/>
                </a:solidFill>
              </a:rPr>
              <a:t>DC</a:t>
            </a:r>
            <a:r>
              <a:rPr lang="en-US" sz="2000" kern="0" spc="200" dirty="0">
                <a:solidFill>
                  <a:schemeClr val="bg1"/>
                </a:solidFill>
              </a:rPr>
              <a:t>3/</a:t>
            </a:r>
            <a:r>
              <a:rPr lang="en-US" sz="2000" kern="0" dirty="0">
                <a:solidFill>
                  <a:schemeClr val="bg1"/>
                </a:solidFill>
              </a:rPr>
              <a:t>Azure</a:t>
            </a:r>
          </a:p>
        </p:txBody>
      </p:sp>
      <p:sp>
        <p:nvSpPr>
          <p:cNvPr id="43" name="TextBox 42"/>
          <p:cNvSpPr txBox="1"/>
          <p:nvPr/>
        </p:nvSpPr>
        <p:spPr>
          <a:xfrm>
            <a:off x="7997461" y="4868669"/>
            <a:ext cx="1200640" cy="809830"/>
          </a:xfrm>
          <a:prstGeom prst="rect">
            <a:avLst/>
          </a:prstGeom>
          <a:noFill/>
        </p:spPr>
        <p:txBody>
          <a:bodyPr wrap="square" lIns="186494" tIns="149196" rIns="186494" bIns="149196" rtlCol="0">
            <a:spAutoFit/>
          </a:bodyPr>
          <a:lstStyle/>
          <a:p>
            <a:pPr defTabSz="932597">
              <a:lnSpc>
                <a:spcPct val="90000"/>
              </a:lnSpc>
              <a:spcAft>
                <a:spcPts val="612"/>
              </a:spcAft>
            </a:pPr>
            <a:r>
              <a:rPr lang="en-US" kern="0" dirty="0">
                <a:solidFill>
                  <a:schemeClr val="bg1"/>
                </a:solidFill>
              </a:rPr>
              <a:t>Witness Server</a:t>
            </a:r>
          </a:p>
        </p:txBody>
      </p:sp>
      <p:pic>
        <p:nvPicPr>
          <p:cNvPr id="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77295" y="5050936"/>
            <a:ext cx="497875" cy="1266899"/>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txBox="1">
            <a:spLocks/>
          </p:cNvSpPr>
          <p:nvPr/>
        </p:nvSpPr>
        <p:spPr>
          <a:xfrm>
            <a:off x="275481" y="1821100"/>
            <a:ext cx="6410427" cy="4868342"/>
          </a:xfrm>
          <a:prstGeom prst="rect">
            <a:avLst/>
          </a:prstGeom>
        </p:spPr>
        <p:txBody>
          <a:bodyPr vert="horz" wrap="square" lIns="146283" tIns="91427" rIns="146283" bIns="91427"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51227">
              <a:spcBef>
                <a:spcPts val="900"/>
              </a:spcBef>
            </a:pPr>
            <a:r>
              <a:rPr lang="en-US" sz="2000" dirty="0">
                <a:latin typeface="Segoe UI Semilight" panose="020B0402040204020203" pitchFamily="34" charset="0"/>
                <a:cs typeface="Segoe UI Semilight" panose="020B0402040204020203" pitchFamily="34" charset="0"/>
              </a:rPr>
              <a:t>Each datacenter should be its own Active Directory site</a:t>
            </a:r>
          </a:p>
          <a:p>
            <a:pPr defTabSz="951227">
              <a:spcBef>
                <a:spcPts val="900"/>
              </a:spcBef>
            </a:pPr>
            <a:r>
              <a:rPr lang="en-US" sz="2000" dirty="0">
                <a:latin typeface="Segoe UI Semilight" panose="020B0402040204020203" pitchFamily="34" charset="0"/>
                <a:cs typeface="Segoe UI Semilight" panose="020B0402040204020203" pitchFamily="34" charset="0"/>
              </a:rPr>
              <a:t>Increase DAG size density before creating new DAGs</a:t>
            </a:r>
          </a:p>
          <a:p>
            <a:pPr defTabSz="951227">
              <a:spcBef>
                <a:spcPts val="900"/>
              </a:spcBef>
            </a:pPr>
            <a:r>
              <a:rPr lang="en-US" sz="2000" dirty="0">
                <a:latin typeface="Segoe UI Semilight" panose="020B0402040204020203" pitchFamily="34" charset="0"/>
                <a:cs typeface="Segoe UI Semilight" panose="020B0402040204020203" pitchFamily="34" charset="0"/>
              </a:rPr>
              <a:t>DAG configuration</a:t>
            </a:r>
          </a:p>
          <a:p>
            <a:pPr defTabSz="951227">
              <a:spcBef>
                <a:spcPts val="900"/>
              </a:spcBef>
            </a:pPr>
            <a:r>
              <a:rPr lang="en-US" sz="1599" dirty="0">
                <a:gradFill>
                  <a:gsLst>
                    <a:gs pos="1250">
                      <a:schemeClr val="tx1"/>
                    </a:gs>
                    <a:gs pos="100000">
                      <a:schemeClr val="tx1"/>
                    </a:gs>
                  </a:gsLst>
                  <a:lin ang="5400000" scaled="0"/>
                </a:gradFill>
                <a:latin typeface="+mn-lt"/>
              </a:rPr>
              <a:t>Unbound, symmetrical DAG model spanning across datacenters</a:t>
            </a:r>
          </a:p>
          <a:p>
            <a:pPr defTabSz="951227">
              <a:spcBef>
                <a:spcPts val="900"/>
              </a:spcBef>
            </a:pPr>
            <a:r>
              <a:rPr lang="en-US" sz="1599" dirty="0">
                <a:gradFill>
                  <a:gsLst>
                    <a:gs pos="1250">
                      <a:schemeClr val="tx1"/>
                    </a:gs>
                    <a:gs pos="100000">
                      <a:schemeClr val="tx1"/>
                    </a:gs>
                  </a:gsLst>
                  <a:lin ang="5400000" scaled="0"/>
                </a:gradFill>
                <a:latin typeface="+mn-lt"/>
              </a:rPr>
              <a:t>No administrative access point</a:t>
            </a:r>
          </a:p>
          <a:p>
            <a:pPr defTabSz="951227">
              <a:spcBef>
                <a:spcPts val="900"/>
              </a:spcBef>
            </a:pPr>
            <a:r>
              <a:rPr lang="en-US" sz="1599" dirty="0">
                <a:gradFill>
                  <a:gsLst>
                    <a:gs pos="1250">
                      <a:schemeClr val="tx1"/>
                    </a:gs>
                    <a:gs pos="100000">
                      <a:schemeClr val="tx1"/>
                    </a:gs>
                  </a:gsLst>
                  <a:lin ang="5400000" scaled="0"/>
                </a:gradFill>
                <a:latin typeface="+mn-lt"/>
              </a:rPr>
              <a:t>Single network for replication and client traffic</a:t>
            </a:r>
          </a:p>
          <a:p>
            <a:pPr defTabSz="951227">
              <a:spcBef>
                <a:spcPts val="900"/>
              </a:spcBef>
            </a:pPr>
            <a:r>
              <a:rPr lang="en-US" sz="1599" dirty="0">
                <a:gradFill>
                  <a:gsLst>
                    <a:gs pos="1250">
                      <a:schemeClr val="tx1"/>
                    </a:gs>
                    <a:gs pos="100000">
                      <a:schemeClr val="tx1"/>
                    </a:gs>
                  </a:gsLst>
                  <a:lin ang="5400000" scaled="0"/>
                </a:gradFill>
                <a:latin typeface="+mn-lt"/>
              </a:rPr>
              <a:t>Utilize a third datacenter or Azure for Witness server placement, if possible</a:t>
            </a:r>
          </a:p>
          <a:p>
            <a:pPr defTabSz="951227">
              <a:spcBef>
                <a:spcPts val="900"/>
              </a:spcBef>
            </a:pPr>
            <a:r>
              <a:rPr lang="en-US" sz="2000" dirty="0">
                <a:latin typeface="Segoe UI Semilight" panose="020B0402040204020203" pitchFamily="34" charset="0"/>
                <a:cs typeface="Segoe UI Semilight" panose="020B0402040204020203" pitchFamily="34" charset="0"/>
              </a:rPr>
              <a:t>Database configuration</a:t>
            </a:r>
          </a:p>
          <a:p>
            <a:pPr defTabSz="951227">
              <a:spcBef>
                <a:spcPts val="900"/>
              </a:spcBef>
            </a:pPr>
            <a:r>
              <a:rPr lang="en-US" sz="1599" dirty="0">
                <a:gradFill>
                  <a:gsLst>
                    <a:gs pos="1250">
                      <a:schemeClr val="tx1"/>
                    </a:gs>
                    <a:gs pos="100000">
                      <a:schemeClr val="tx1"/>
                    </a:gs>
                  </a:gsLst>
                  <a:lin ang="5400000" scaled="0"/>
                </a:gradFill>
                <a:latin typeface="+mn-lt"/>
              </a:rPr>
              <a:t>Deploy four copies, two copies in each datacenter</a:t>
            </a:r>
          </a:p>
          <a:p>
            <a:pPr defTabSz="951227">
              <a:spcBef>
                <a:spcPts val="900"/>
              </a:spcBef>
            </a:pPr>
            <a:r>
              <a:rPr lang="en-US" sz="1599" dirty="0">
                <a:gradFill>
                  <a:gsLst>
                    <a:gs pos="1250">
                      <a:schemeClr val="tx1"/>
                    </a:gs>
                    <a:gs pos="100000">
                      <a:schemeClr val="tx1"/>
                    </a:gs>
                  </a:gsLst>
                  <a:lin ang="5400000" scaled="0"/>
                </a:gradFill>
                <a:latin typeface="+mn-lt"/>
              </a:rPr>
              <a:t>Distribute active copies across all servers in the DAG</a:t>
            </a:r>
          </a:p>
          <a:p>
            <a:pPr defTabSz="951227">
              <a:spcBef>
                <a:spcPts val="900"/>
              </a:spcBef>
            </a:pPr>
            <a:r>
              <a:rPr lang="en-US" sz="1599" dirty="0">
                <a:gradFill>
                  <a:gsLst>
                    <a:gs pos="1250">
                      <a:schemeClr val="tx1"/>
                    </a:gs>
                    <a:gs pos="100000">
                      <a:schemeClr val="tx1"/>
                    </a:gs>
                  </a:gsLst>
                  <a:lin ang="5400000" scaled="0"/>
                </a:gradFill>
                <a:latin typeface="+mn-lt"/>
              </a:rPr>
              <a:t>One copy is a lagged copy (seven days) with automatic play down enabled </a:t>
            </a:r>
          </a:p>
          <a:p>
            <a:pPr defTabSz="951227">
              <a:spcBef>
                <a:spcPts val="900"/>
              </a:spcBef>
            </a:pPr>
            <a:r>
              <a:rPr lang="en-US" sz="1599" dirty="0">
                <a:gradFill>
                  <a:gsLst>
                    <a:gs pos="1250">
                      <a:schemeClr val="tx1"/>
                    </a:gs>
                    <a:gs pos="100000">
                      <a:schemeClr val="tx1"/>
                    </a:gs>
                  </a:gsLst>
                  <a:lin ang="5400000" scaled="0"/>
                </a:gradFill>
                <a:latin typeface="+mn-lt"/>
              </a:rPr>
              <a:t>Native Data Protection is utilized</a:t>
            </a:r>
          </a:p>
        </p:txBody>
      </p:sp>
    </p:spTree>
    <p:extLst>
      <p:ext uri="{BB962C8B-B14F-4D97-AF65-F5344CB8AC3E}">
        <p14:creationId xmlns:p14="http://schemas.microsoft.com/office/powerpoint/2010/main" val="143416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4F43A21-9696-48F3-B9B7-2EDC14895D10}"/>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1E44DB9-F8DD-48AE-8162-26CDF62A116D}"/>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Mike Cooper, Ross Smith IV</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BRK3221</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 ds:uri="8ff673fc-3231-4e3a-893b-6d7f7cd32766"/>
    <ds:schemaRef ds:uri="http://www.w3.org/XML/1998/namespace"/>
    <ds:schemaRef ds:uri="http://purl.org/dc/terms/"/>
    <ds:schemaRef ds:uri="230e9df3-be65-4c73-a93b-d1236ebd677e"/>
    <ds:schemaRef ds:uri="01c77077-aee4-4b5f-bd4e-9cd40a6fff29"/>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0</TotalTime>
  <Words>3007</Words>
  <Application>Microsoft Office PowerPoint</Application>
  <PresentationFormat>Custom</PresentationFormat>
  <Paragraphs>561</Paragraphs>
  <Slides>43</Slides>
  <Notes>31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Arial</vt:lpstr>
      <vt:lpstr>Calibri</vt:lpstr>
      <vt:lpstr>Consolas</vt:lpstr>
      <vt:lpstr>Segoe UI</vt:lpstr>
      <vt:lpstr>Segoe UI Light</vt:lpstr>
      <vt:lpstr>Segoe UI Semibold</vt:lpstr>
      <vt:lpstr>Segoe UI Semilight</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The Preferred Architecture Reality Show</vt:lpstr>
      <vt:lpstr>Today’s Lineup</vt:lpstr>
      <vt:lpstr>PowerPoint Presentation</vt:lpstr>
      <vt:lpstr>Why?</vt:lpstr>
      <vt:lpstr>Preferred architecture Namespace design</vt:lpstr>
      <vt:lpstr>Single namespace/layer 7 (no session affinity)</vt:lpstr>
      <vt:lpstr>Geo-distributed namespace</vt:lpstr>
      <vt:lpstr>OOS namespace planning and load balancing</vt:lpstr>
      <vt:lpstr>Preferred architecture DAG design</vt:lpstr>
      <vt:lpstr>Native Data Protection</vt:lpstr>
      <vt:lpstr>What we’ve heard…</vt:lpstr>
      <vt:lpstr>PowerPoint Presentation</vt:lpstr>
      <vt:lpstr>Recovering Items to their Original Folders</vt:lpstr>
      <vt:lpstr>Preferred architecture Server design</vt:lpstr>
      <vt:lpstr>In summary</vt:lpstr>
      <vt:lpstr>PowerPoint Presentation</vt:lpstr>
      <vt:lpstr>About GM…</vt:lpstr>
      <vt:lpstr>About me…</vt:lpstr>
      <vt:lpstr>Where we came from…</vt:lpstr>
      <vt:lpstr>Legacy problems…</vt:lpstr>
      <vt:lpstr>Decision time…</vt:lpstr>
      <vt:lpstr>Starting the journey</vt:lpstr>
      <vt:lpstr>Preferred Architecture Sticking Points</vt:lpstr>
      <vt:lpstr>Our Architecture</vt:lpstr>
      <vt:lpstr>Our Architecture</vt:lpstr>
      <vt:lpstr>High-Level Architecture</vt:lpstr>
      <vt:lpstr>Our Environment</vt:lpstr>
      <vt:lpstr>Experiences </vt:lpstr>
      <vt:lpstr>Experiences </vt:lpstr>
      <vt:lpstr>Experiences </vt:lpstr>
      <vt:lpstr>Recent changes</vt:lpstr>
      <vt:lpstr>Patching / Maintenance Strategy</vt:lpstr>
      <vt:lpstr>How do we innovate?</vt:lpstr>
      <vt:lpstr>Future Changes</vt:lpstr>
      <vt:lpstr>Future Changes</vt:lpstr>
      <vt:lpstr>Lowlights</vt:lpstr>
      <vt:lpstr>Summary</vt:lpstr>
      <vt:lpstr>Exchange/Outlook Ignite Public Schedule</vt:lpstr>
      <vt:lpstr>PowerPoint Presentation</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 the Microsoft Exchange Server 2016 Architecture</dc:title>
  <dc:subject>&lt;Speech title here&gt;</dc:subject>
  <dc:creator>MS Events 0093</dc:creator>
  <cp:keywords>Microsoft 2016</cp:keywords>
  <dc:description>Template: Mitchell Derrey, Silverfox Productions_x000d_
Formatting: _x000d_
Audience Type:</dc:description>
  <cp:lastModifiedBy>MS Events 0093</cp:lastModifiedBy>
  <cp:revision>1</cp:revision>
  <dcterms:created xsi:type="dcterms:W3CDTF">2016-09-28T19:50:54Z</dcterms:created>
  <dcterms:modified xsi:type="dcterms:W3CDTF">2016-09-28T19:51:42Z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