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  <p:sldMasterId id="2147484366" r:id="rId7"/>
  </p:sldMasterIdLst>
  <p:notesMasterIdLst>
    <p:notesMasterId r:id="rId60"/>
  </p:notesMasterIdLst>
  <p:handoutMasterIdLst>
    <p:handoutMasterId r:id="rId61"/>
  </p:handoutMasterIdLst>
  <p:sldIdLst>
    <p:sldId id="1393" r:id="rId8"/>
    <p:sldId id="1406" r:id="rId9"/>
    <p:sldId id="1408" r:id="rId10"/>
    <p:sldId id="1409" r:id="rId11"/>
    <p:sldId id="1410" r:id="rId12"/>
    <p:sldId id="1411" r:id="rId13"/>
    <p:sldId id="1412" r:id="rId14"/>
    <p:sldId id="1413" r:id="rId15"/>
    <p:sldId id="1414" r:id="rId16"/>
    <p:sldId id="1415" r:id="rId17"/>
    <p:sldId id="1416" r:id="rId18"/>
    <p:sldId id="1417" r:id="rId19"/>
    <p:sldId id="1418" r:id="rId20"/>
    <p:sldId id="1419" r:id="rId21"/>
    <p:sldId id="1420" r:id="rId22"/>
    <p:sldId id="1421" r:id="rId23"/>
    <p:sldId id="1422" r:id="rId24"/>
    <p:sldId id="1423" r:id="rId25"/>
    <p:sldId id="1424" r:id="rId26"/>
    <p:sldId id="1425" r:id="rId27"/>
    <p:sldId id="1426" r:id="rId28"/>
    <p:sldId id="1427" r:id="rId29"/>
    <p:sldId id="1428" r:id="rId30"/>
    <p:sldId id="1429" r:id="rId31"/>
    <p:sldId id="1430" r:id="rId32"/>
    <p:sldId id="1431" r:id="rId33"/>
    <p:sldId id="1432" r:id="rId34"/>
    <p:sldId id="1433" r:id="rId35"/>
    <p:sldId id="1434" r:id="rId36"/>
    <p:sldId id="1435" r:id="rId37"/>
    <p:sldId id="1436" r:id="rId38"/>
    <p:sldId id="1437" r:id="rId39"/>
    <p:sldId id="1438" r:id="rId40"/>
    <p:sldId id="1439" r:id="rId41"/>
    <p:sldId id="1440" r:id="rId42"/>
    <p:sldId id="1441" r:id="rId43"/>
    <p:sldId id="1442" r:id="rId44"/>
    <p:sldId id="1443" r:id="rId45"/>
    <p:sldId id="1444" r:id="rId46"/>
    <p:sldId id="1445" r:id="rId47"/>
    <p:sldId id="1446" r:id="rId48"/>
    <p:sldId id="1447" r:id="rId49"/>
    <p:sldId id="1448" r:id="rId50"/>
    <p:sldId id="1449" r:id="rId51"/>
    <p:sldId id="1450" r:id="rId52"/>
    <p:sldId id="1451" r:id="rId53"/>
    <p:sldId id="1452" r:id="rId54"/>
    <p:sldId id="1453" r:id="rId55"/>
    <p:sldId id="1454" r:id="rId56"/>
    <p:sldId id="1455" r:id="rId57"/>
    <p:sldId id="1405" r:id="rId58"/>
    <p:sldId id="1326" r:id="rId59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Chris Brooks" initials="CB" lastIdx="3" clrIdx="4">
    <p:extLst>
      <p:ext uri="{19B8F6BF-5375-455C-9EA6-DF929625EA0E}">
        <p15:presenceInfo xmlns:p15="http://schemas.microsoft.com/office/powerpoint/2012/main" userId="S-1-5-21-124525095-708259637-1543119021-145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B050"/>
    <a:srgbClr val="000000"/>
    <a:srgbClr val="D83B01"/>
    <a:srgbClr val="669900"/>
    <a:srgbClr val="99CC00"/>
    <a:srgbClr val="008000"/>
    <a:srgbClr val="107C10"/>
    <a:srgbClr val="2929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3368" autoAdjust="0"/>
  </p:normalViewPr>
  <p:slideViewPr>
    <p:cSldViewPr>
      <p:cViewPr varScale="1">
        <p:scale>
          <a:sx n="104" d="100"/>
          <a:sy n="104" d="100"/>
        </p:scale>
        <p:origin x="264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32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9/29/2016 12:46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9/29/2016 12:46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9/29/2016 12:46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0881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504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Microsoft Ignite 2015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31467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504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504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504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504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8225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98019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39790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63423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1697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504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Microsoft Ignite 2015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31467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504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504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504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504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91784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5216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2613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272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4978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0C09F-FCA1-48C8-B40D-42E1045D109E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5335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9781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15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2D2A7-FEDB-4FEC-BF57-39E9383DCE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61550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2D2A7-FEDB-4FEC-BF57-39E9383DCE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55499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319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9/29/2016 12:46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679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9/29/2016 12:46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868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4246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6317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592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31474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2255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12:46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453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87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ndows Azure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84605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4640" y="1136277"/>
            <a:ext cx="11887200" cy="470856"/>
          </a:xfrm>
        </p:spPr>
        <p:txBody>
          <a:bodyPr>
            <a:spAutoFit/>
          </a:bodyPr>
          <a:lstStyle>
            <a:lvl1pPr marL="0" indent="0">
              <a:buNone/>
              <a:defRPr sz="2040" b="1">
                <a:solidFill>
                  <a:schemeClr val="accent2"/>
                </a:solidFill>
                <a:latin typeface="+mn-lt"/>
              </a:defRPr>
            </a:lvl1pPr>
            <a:lvl2pPr marL="342768" indent="0">
              <a:buNone/>
              <a:defRPr/>
            </a:lvl2pPr>
            <a:lvl3pPr marL="571281" indent="0">
              <a:buNone/>
              <a:defRPr/>
            </a:lvl3pPr>
            <a:lvl4pPr marL="799792" indent="0">
              <a:buNone/>
              <a:defRPr/>
            </a:lvl4pPr>
            <a:lvl5pPr marL="1028305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49324548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98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75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53971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07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08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9461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541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22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16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62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20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83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790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8612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74784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72438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69984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82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3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59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97889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00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46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  <p:sldLayoutId id="2147484364" r:id="rId23"/>
    <p:sldLayoutId id="2147484365" r:id="rId2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24" r:id="rId14"/>
    <p:sldLayoutId id="2147484325" r:id="rId15"/>
    <p:sldLayoutId id="2147484326" r:id="rId16"/>
    <p:sldLayoutId id="2147484327" r:id="rId17"/>
    <p:sldLayoutId id="2147484328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  <p:sldLayoutId id="2147484357" r:id="rId16"/>
    <p:sldLayoutId id="2147484358" r:id="rId17"/>
    <p:sldLayoutId id="2147484359" r:id="rId18"/>
    <p:sldLayoutId id="2147484360" r:id="rId19"/>
    <p:sldLayoutId id="2147484361" r:id="rId20"/>
    <p:sldLayoutId id="2147484362" r:id="rId21"/>
    <p:sldLayoutId id="21474843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95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  <p:sldLayoutId id="2147484380" r:id="rId14"/>
    <p:sldLayoutId id="2147484381" r:id="rId15"/>
    <p:sldLayoutId id="2147484382" r:id="rId16"/>
    <p:sldLayoutId id="2147484383" r:id="rId17"/>
    <p:sldLayoutId id="2147484384" r:id="rId18"/>
    <p:sldLayoutId id="2147484385" r:id="rId19"/>
    <p:sldLayoutId id="2147484386" r:id="rId20"/>
    <p:sldLayoutId id="2147484387" r:id="rId21"/>
    <p:sldLayoutId id="2147484388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sdn.microsoft.com/en-us/library/azure/dd179428.aspx" TargetMode="Externa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sdn.microsoft.com/en-us/library/azure/dn140257.aspx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us/documentation/articles/azure-cli-arm-commands/#azure-storage-commands-to-manage-your-storage-objects" TargetMode="External"/><Relationship Id="rId2" Type="http://schemas.openxmlformats.org/officeDocument/2006/relationships/hyperlink" Target="https://msdn.microsoft.com/library/mt619471.aspx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msdn.microsoft.com/en-us/library/azure/ee395415.aspx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us/documentation/articles/azure-cli-arm-commands/#azure-storage-commands-to-manage-your-storage-objects" TargetMode="External"/><Relationship Id="rId2" Type="http://schemas.openxmlformats.org/officeDocument/2006/relationships/hyperlink" Target="https://msdn.microsoft.com/en-us/library/azure/mt607143(v=azure.200).aspx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hyperlink" Target="https://msdn.microsoft.com/en-us/library/azure/mt163567.asp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://www.dushyantgill.com/blog/2015/04/26/say-goodbye-to-key-management-manage-access-to-azure-storage-data-using-azure-ad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azure/dn535601.aspx" TargetMode="External"/><Relationship Id="rId2" Type="http://schemas.openxmlformats.org/officeDocument/2006/relationships/hyperlink" Target="https://www.w3.org/TR/cors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azure.microsoft.com/en-us/documentation/articles/storage-service-encryption/" TargetMode="External"/><Relationship Id="rId3" Type="http://schemas.openxmlformats.org/officeDocument/2006/relationships/hyperlink" Target="https://azure.microsoft.com/en-us/documentation/articles/storage-security-guide/" TargetMode="External"/><Relationship Id="rId7" Type="http://schemas.openxmlformats.org/officeDocument/2006/relationships/hyperlink" Target="https://azure.microsoft.com/en-us/documentation/articles/storage-client-side-encryption/" TargetMode="External"/><Relationship Id="rId2" Type="http://schemas.openxmlformats.org/officeDocument/2006/relationships/hyperlink" Target="https://go.microsoft.com/fwlink/?LinkId=392408&amp;clcid=0x40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sdn.microsoft.com/en-us/library/azure/ee395415.aspx" TargetMode="External"/><Relationship Id="rId5" Type="http://schemas.openxmlformats.org/officeDocument/2006/relationships/hyperlink" Target="https://msdn.microsoft.com/en-us/library/azure/dd179428.aspx" TargetMode="External"/><Relationship Id="rId4" Type="http://schemas.openxmlformats.org/officeDocument/2006/relationships/hyperlink" Target="https://azure.microsoft.com/en-us/documentation/articles/resource-group-overview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go.microsoft.com/fwlink/?LinkId=392408&amp;clcid=0x409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itprocareercente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5.xml"/><Relationship Id="rId6" Type="http://schemas.openxmlformats.org/officeDocument/2006/relationships/hyperlink" Target="https://techcommunity.microsoft.com/" TargetMode="External"/><Relationship Id="rId5" Type="http://schemas.openxmlformats.org/officeDocument/2006/relationships/hyperlink" Target="http://www.microsoft.com/mechanics" TargetMode="External"/><Relationship Id="rId4" Type="http://schemas.openxmlformats.org/officeDocument/2006/relationships/hyperlink" Target="http://www.microsoft.com/itprocloudessentials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hyperlink" Target="https://aka.ms/ignite.mobileapp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your data in the cloud with Microsoft Azure Storage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1" y="3509753"/>
            <a:ext cx="5105335" cy="1828007"/>
          </a:xfrm>
        </p:spPr>
        <p:txBody>
          <a:bodyPr/>
          <a:lstStyle/>
          <a:p>
            <a:r>
              <a:rPr lang="en-US" dirty="0"/>
              <a:t>Chris Brooks</a:t>
            </a:r>
          </a:p>
          <a:p>
            <a:r>
              <a:rPr lang="en-US" dirty="0"/>
              <a:t>Principal Program Manager</a:t>
            </a:r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white">
          <a:xfrm>
            <a:off x="6370637" y="3508431"/>
            <a:ext cx="5105335" cy="1828007"/>
          </a:xfrm>
          <a:prstGeom prst="rect">
            <a:avLst/>
          </a:prstGeom>
          <a:noFill/>
        </p:spPr>
        <p:txBody>
          <a:bodyPr vert="horz" wrap="square" lIns="146304" tIns="109728" rIns="146304" bIns="109728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kern="1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Lavanya Kasarabada</a:t>
            </a:r>
          </a:p>
          <a:p>
            <a:r>
              <a:rPr lang="en-US" dirty="0"/>
              <a:t>Program Manager II</a:t>
            </a:r>
          </a:p>
          <a:p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white">
          <a:xfrm>
            <a:off x="10104437" y="296863"/>
            <a:ext cx="1956867" cy="579437"/>
          </a:xfrm>
          <a:prstGeom prst="rect">
            <a:avLst/>
          </a:prstGeom>
          <a:noFill/>
        </p:spPr>
        <p:txBody>
          <a:bodyPr vert="horz" wrap="square" lIns="146304" tIns="109728" rIns="146304" bIns="109728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kern="1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latin typeface="+mn-lt"/>
              </a:rPr>
              <a:t>BRK3211</a:t>
            </a:r>
          </a:p>
          <a:p>
            <a:pPr algn="r"/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07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1209973"/>
            <a:ext cx="10972799" cy="3176254"/>
          </a:xfrm>
        </p:spPr>
        <p:txBody>
          <a:bodyPr/>
          <a:lstStyle/>
          <a:p>
            <a:r>
              <a:rPr lang="en-US" dirty="0"/>
              <a:t>Demo: </a:t>
            </a:r>
            <a:br>
              <a:rPr lang="en-US" dirty="0"/>
            </a:br>
            <a:r>
              <a:rPr lang="en-US" dirty="0"/>
              <a:t>Azure Storage </a:t>
            </a:r>
            <a:br>
              <a:rPr lang="en-US" dirty="0"/>
            </a:br>
            <a:r>
              <a:rPr lang="en-US" dirty="0"/>
              <a:t>Management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39756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Data Access Control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10676557" y="1284274"/>
            <a:ext cx="723331" cy="73619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806966" y="2471099"/>
            <a:ext cx="723331" cy="736198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978163" y="1362047"/>
            <a:ext cx="3774594" cy="5105400"/>
            <a:chOff x="3177555" y="1362047"/>
            <a:chExt cx="3774594" cy="51054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177555" y="1362047"/>
              <a:ext cx="3233876" cy="5105400"/>
            </a:xfrm>
            <a:prstGeom prst="rect">
              <a:avLst/>
            </a:prstGeom>
            <a:solidFill>
              <a:srgbClr val="107C1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Subscription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 flipH="1">
              <a:off x="6418749" y="1574989"/>
              <a:ext cx="533400" cy="152400"/>
              <a:chOff x="1493837" y="2506662"/>
              <a:chExt cx="533400" cy="1524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H="1">
                <a:off x="1646237" y="2582862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 bwMode="auto">
              <a:xfrm>
                <a:off x="1493837" y="2506662"/>
                <a:ext cx="152400" cy="152400"/>
              </a:xfrm>
              <a:prstGeom prst="ellipse">
                <a:avLst/>
              </a:prstGeom>
              <a:solidFill>
                <a:srgbClr val="107C1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1" name="Rectangle 60"/>
          <p:cNvSpPr/>
          <p:nvPr/>
        </p:nvSpPr>
        <p:spPr bwMode="auto">
          <a:xfrm>
            <a:off x="6978163" y="2079558"/>
            <a:ext cx="2938324" cy="2057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 Group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6978163" y="4289358"/>
            <a:ext cx="2938324" cy="204124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 Group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437445" y="2577652"/>
            <a:ext cx="2941983" cy="533400"/>
            <a:chOff x="2636837" y="2577652"/>
            <a:chExt cx="2941983" cy="53340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3177555" y="2577652"/>
              <a:ext cx="2401265" cy="533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 flipH="1">
              <a:off x="2636837" y="2775143"/>
              <a:ext cx="533400" cy="152400"/>
              <a:chOff x="5303837" y="2201862"/>
              <a:chExt cx="533400" cy="152400"/>
            </a:xfrm>
            <a:solidFill>
              <a:schemeClr val="accent2">
                <a:lumMod val="75000"/>
              </a:schemeClr>
            </a:solidFill>
          </p:grpSpPr>
          <p:cxnSp>
            <p:nvCxnSpPr>
              <p:cNvPr id="66" name="Straight Connector 65"/>
              <p:cNvCxnSpPr/>
              <p:nvPr/>
            </p:nvCxnSpPr>
            <p:spPr>
              <a:xfrm flipH="1">
                <a:off x="5303837" y="2278062"/>
                <a:ext cx="3810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 bwMode="auto">
              <a:xfrm>
                <a:off x="5684837" y="2201862"/>
                <a:ext cx="152400" cy="152400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8" name="Rectangle 67"/>
          <p:cNvSpPr/>
          <p:nvPr/>
        </p:nvSpPr>
        <p:spPr bwMode="auto">
          <a:xfrm>
            <a:off x="6978163" y="5554662"/>
            <a:ext cx="2401265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cxnSp>
        <p:nvCxnSpPr>
          <p:cNvPr id="69" name="Straight Arrow Connector 68"/>
          <p:cNvCxnSpPr>
            <a:cxnSpLocks/>
          </p:cNvCxnSpPr>
          <p:nvPr/>
        </p:nvCxnSpPr>
        <p:spPr>
          <a:xfrm>
            <a:off x="2750353" y="2844352"/>
            <a:ext cx="3125604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owchart: Magnetic Disk 69"/>
          <p:cNvSpPr/>
          <p:nvPr/>
        </p:nvSpPr>
        <p:spPr bwMode="auto">
          <a:xfrm>
            <a:off x="7673292" y="5599908"/>
            <a:ext cx="1135745" cy="422752"/>
          </a:xfrm>
          <a:prstGeom prst="flowChartMagneticDisk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1" name="Flowchart: Magnetic Disk 70"/>
          <p:cNvSpPr/>
          <p:nvPr/>
        </p:nvSpPr>
        <p:spPr bwMode="auto">
          <a:xfrm>
            <a:off x="7673292" y="2627822"/>
            <a:ext cx="1135745" cy="422752"/>
          </a:xfrm>
          <a:prstGeom prst="flowChartMagneticDisk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702181" y="2462301"/>
            <a:ext cx="1149802" cy="1420536"/>
            <a:chOff x="596184" y="2462301"/>
            <a:chExt cx="1149802" cy="1420536"/>
          </a:xfrm>
        </p:grpSpPr>
        <p:grpSp>
          <p:nvGrpSpPr>
            <p:cNvPr id="73" name="Group 72"/>
            <p:cNvGrpSpPr/>
            <p:nvPr/>
          </p:nvGrpSpPr>
          <p:grpSpPr>
            <a:xfrm>
              <a:off x="596184" y="2462301"/>
              <a:ext cx="1149802" cy="1420536"/>
              <a:chOff x="320734" y="2545088"/>
              <a:chExt cx="1149802" cy="1420536"/>
            </a:xfrm>
          </p:grpSpPr>
          <p:sp>
            <p:nvSpPr>
              <p:cNvPr id="75" name="Freeform 276"/>
              <p:cNvSpPr>
                <a:spLocks noEditPoints="1"/>
              </p:cNvSpPr>
              <p:nvPr/>
            </p:nvSpPr>
            <p:spPr bwMode="auto">
              <a:xfrm>
                <a:off x="471886" y="2545088"/>
                <a:ext cx="847499" cy="725971"/>
              </a:xfrm>
              <a:custGeom>
                <a:avLst/>
                <a:gdLst>
                  <a:gd name="T0" fmla="*/ 0 w 265"/>
                  <a:gd name="T1" fmla="*/ 227 h 227"/>
                  <a:gd name="T2" fmla="*/ 265 w 265"/>
                  <a:gd name="T3" fmla="*/ 227 h 227"/>
                  <a:gd name="T4" fmla="*/ 265 w 265"/>
                  <a:gd name="T5" fmla="*/ 0 h 227"/>
                  <a:gd name="T6" fmla="*/ 0 w 265"/>
                  <a:gd name="T7" fmla="*/ 0 h 227"/>
                  <a:gd name="T8" fmla="*/ 0 w 265"/>
                  <a:gd name="T9" fmla="*/ 227 h 227"/>
                  <a:gd name="T10" fmla="*/ 19 w 265"/>
                  <a:gd name="T11" fmla="*/ 19 h 227"/>
                  <a:gd name="T12" fmla="*/ 246 w 265"/>
                  <a:gd name="T13" fmla="*/ 19 h 227"/>
                  <a:gd name="T14" fmla="*/ 246 w 265"/>
                  <a:gd name="T15" fmla="*/ 57 h 227"/>
                  <a:gd name="T16" fmla="*/ 19 w 265"/>
                  <a:gd name="T17" fmla="*/ 57 h 227"/>
                  <a:gd name="T18" fmla="*/ 19 w 265"/>
                  <a:gd name="T19" fmla="*/ 19 h 227"/>
                  <a:gd name="T20" fmla="*/ 19 w 265"/>
                  <a:gd name="T21" fmla="*/ 76 h 227"/>
                  <a:gd name="T22" fmla="*/ 246 w 265"/>
                  <a:gd name="T23" fmla="*/ 76 h 227"/>
                  <a:gd name="T24" fmla="*/ 246 w 265"/>
                  <a:gd name="T25" fmla="*/ 208 h 227"/>
                  <a:gd name="T26" fmla="*/ 19 w 265"/>
                  <a:gd name="T27" fmla="*/ 208 h 227"/>
                  <a:gd name="T28" fmla="*/ 19 w 265"/>
                  <a:gd name="T29" fmla="*/ 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5" h="227">
                    <a:moveTo>
                      <a:pt x="0" y="227"/>
                    </a:moveTo>
                    <a:lnTo>
                      <a:pt x="265" y="227"/>
                    </a:lnTo>
                    <a:lnTo>
                      <a:pt x="265" y="0"/>
                    </a:lnTo>
                    <a:lnTo>
                      <a:pt x="0" y="0"/>
                    </a:lnTo>
                    <a:lnTo>
                      <a:pt x="0" y="227"/>
                    </a:lnTo>
                    <a:close/>
                    <a:moveTo>
                      <a:pt x="19" y="19"/>
                    </a:moveTo>
                    <a:lnTo>
                      <a:pt x="246" y="19"/>
                    </a:lnTo>
                    <a:lnTo>
                      <a:pt x="246" y="57"/>
                    </a:lnTo>
                    <a:lnTo>
                      <a:pt x="19" y="57"/>
                    </a:lnTo>
                    <a:lnTo>
                      <a:pt x="19" y="19"/>
                    </a:lnTo>
                    <a:close/>
                    <a:moveTo>
                      <a:pt x="19" y="76"/>
                    </a:moveTo>
                    <a:lnTo>
                      <a:pt x="246" y="76"/>
                    </a:lnTo>
                    <a:lnTo>
                      <a:pt x="246" y="208"/>
                    </a:lnTo>
                    <a:lnTo>
                      <a:pt x="19" y="208"/>
                    </a:lnTo>
                    <a:lnTo>
                      <a:pt x="19" y="7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20734" y="3171560"/>
                <a:ext cx="1149802" cy="79406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</a:rPr>
                  <a:t>Custom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</a:rPr>
                  <a:t>App</a:t>
                </a:r>
              </a:p>
            </p:txBody>
          </p:sp>
        </p:grpSp>
        <p:sp>
          <p:nvSpPr>
            <p:cNvPr id="74" name="Freeform 84"/>
            <p:cNvSpPr>
              <a:spLocks noChangeAspect="1" noEditPoints="1"/>
            </p:cNvSpPr>
            <p:nvPr/>
          </p:nvSpPr>
          <p:spPr bwMode="auto">
            <a:xfrm>
              <a:off x="966107" y="2685956"/>
              <a:ext cx="451530" cy="445562"/>
            </a:xfrm>
            <a:custGeom>
              <a:avLst/>
              <a:gdLst>
                <a:gd name="T0" fmla="*/ 87 w 96"/>
                <a:gd name="T1" fmla="*/ 53 h 95"/>
                <a:gd name="T2" fmla="*/ 85 w 96"/>
                <a:gd name="T3" fmla="*/ 45 h 95"/>
                <a:gd name="T4" fmla="*/ 72 w 96"/>
                <a:gd name="T5" fmla="*/ 44 h 95"/>
                <a:gd name="T6" fmla="*/ 64 w 96"/>
                <a:gd name="T7" fmla="*/ 39 h 95"/>
                <a:gd name="T8" fmla="*/ 54 w 96"/>
                <a:gd name="T9" fmla="*/ 48 h 95"/>
                <a:gd name="T10" fmla="*/ 45 w 96"/>
                <a:gd name="T11" fmla="*/ 50 h 95"/>
                <a:gd name="T12" fmla="*/ 44 w 96"/>
                <a:gd name="T13" fmla="*/ 63 h 95"/>
                <a:gd name="T14" fmla="*/ 40 w 96"/>
                <a:gd name="T15" fmla="*/ 71 h 95"/>
                <a:gd name="T16" fmla="*/ 48 w 96"/>
                <a:gd name="T17" fmla="*/ 81 h 95"/>
                <a:gd name="T18" fmla="*/ 51 w 96"/>
                <a:gd name="T19" fmla="*/ 90 h 95"/>
                <a:gd name="T20" fmla="*/ 64 w 96"/>
                <a:gd name="T21" fmla="*/ 91 h 95"/>
                <a:gd name="T22" fmla="*/ 72 w 96"/>
                <a:gd name="T23" fmla="*/ 95 h 95"/>
                <a:gd name="T24" fmla="*/ 81 w 96"/>
                <a:gd name="T25" fmla="*/ 87 h 95"/>
                <a:gd name="T26" fmla="*/ 90 w 96"/>
                <a:gd name="T27" fmla="*/ 84 h 95"/>
                <a:gd name="T28" fmla="*/ 91 w 96"/>
                <a:gd name="T29" fmla="*/ 71 h 95"/>
                <a:gd name="T30" fmla="*/ 96 w 96"/>
                <a:gd name="T31" fmla="*/ 63 h 95"/>
                <a:gd name="T32" fmla="*/ 68 w 96"/>
                <a:gd name="T33" fmla="*/ 83 h 95"/>
                <a:gd name="T34" fmla="*/ 68 w 96"/>
                <a:gd name="T35" fmla="*/ 51 h 95"/>
                <a:gd name="T36" fmla="*/ 68 w 96"/>
                <a:gd name="T37" fmla="*/ 83 h 95"/>
                <a:gd name="T38" fmla="*/ 40 w 96"/>
                <a:gd name="T39" fmla="*/ 7 h 95"/>
                <a:gd name="T40" fmla="*/ 35 w 96"/>
                <a:gd name="T41" fmla="*/ 0 h 95"/>
                <a:gd name="T42" fmla="*/ 22 w 96"/>
                <a:gd name="T43" fmla="*/ 4 h 95"/>
                <a:gd name="T44" fmla="*/ 13 w 96"/>
                <a:gd name="T45" fmla="*/ 3 h 95"/>
                <a:gd name="T46" fmla="*/ 7 w 96"/>
                <a:gd name="T47" fmla="*/ 14 h 95"/>
                <a:gd name="T48" fmla="*/ 0 w 96"/>
                <a:gd name="T49" fmla="*/ 20 h 95"/>
                <a:gd name="T50" fmla="*/ 4 w 96"/>
                <a:gd name="T51" fmla="*/ 33 h 95"/>
                <a:gd name="T52" fmla="*/ 3 w 96"/>
                <a:gd name="T53" fmla="*/ 42 h 95"/>
                <a:gd name="T54" fmla="*/ 15 w 96"/>
                <a:gd name="T55" fmla="*/ 47 h 95"/>
                <a:gd name="T56" fmla="*/ 21 w 96"/>
                <a:gd name="T57" fmla="*/ 55 h 95"/>
                <a:gd name="T58" fmla="*/ 33 w 96"/>
                <a:gd name="T59" fmla="*/ 51 h 95"/>
                <a:gd name="T60" fmla="*/ 42 w 96"/>
                <a:gd name="T61" fmla="*/ 52 h 95"/>
                <a:gd name="T62" fmla="*/ 48 w 96"/>
                <a:gd name="T63" fmla="*/ 40 h 95"/>
                <a:gd name="T64" fmla="*/ 55 w 96"/>
                <a:gd name="T65" fmla="*/ 34 h 95"/>
                <a:gd name="T66" fmla="*/ 51 w 96"/>
                <a:gd name="T67" fmla="*/ 22 h 95"/>
                <a:gd name="T68" fmla="*/ 52 w 96"/>
                <a:gd name="T69" fmla="*/ 13 h 95"/>
                <a:gd name="T70" fmla="*/ 34 w 96"/>
                <a:gd name="T71" fmla="*/ 42 h 95"/>
                <a:gd name="T72" fmla="*/ 21 w 96"/>
                <a:gd name="T73" fmla="*/ 12 h 95"/>
                <a:gd name="T74" fmla="*/ 34 w 96"/>
                <a:gd name="T75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5">
                  <a:moveTo>
                    <a:pt x="91" y="63"/>
                  </a:moveTo>
                  <a:cubicBezTo>
                    <a:pt x="91" y="60"/>
                    <a:pt x="89" y="56"/>
                    <a:pt x="87" y="53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9" y="46"/>
                    <a:pt x="75" y="44"/>
                    <a:pt x="72" y="44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0" y="44"/>
                    <a:pt x="57" y="46"/>
                    <a:pt x="54" y="48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6" y="56"/>
                    <a:pt x="45" y="60"/>
                    <a:pt x="44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5" y="75"/>
                    <a:pt x="46" y="78"/>
                    <a:pt x="48" y="8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7" y="89"/>
                    <a:pt x="60" y="90"/>
                    <a:pt x="64" y="91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5" y="90"/>
                    <a:pt x="79" y="89"/>
                    <a:pt x="81" y="87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9" y="78"/>
                    <a:pt x="91" y="75"/>
                    <a:pt x="91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63"/>
                    <a:pt x="96" y="63"/>
                    <a:pt x="96" y="63"/>
                  </a:cubicBezTo>
                  <a:lnTo>
                    <a:pt x="91" y="63"/>
                  </a:lnTo>
                  <a:close/>
                  <a:moveTo>
                    <a:pt x="68" y="83"/>
                  </a:moveTo>
                  <a:cubicBezTo>
                    <a:pt x="59" y="83"/>
                    <a:pt x="52" y="76"/>
                    <a:pt x="52" y="67"/>
                  </a:cubicBezTo>
                  <a:cubicBezTo>
                    <a:pt x="52" y="58"/>
                    <a:pt x="59" y="51"/>
                    <a:pt x="68" y="51"/>
                  </a:cubicBezTo>
                  <a:cubicBezTo>
                    <a:pt x="76" y="51"/>
                    <a:pt x="84" y="58"/>
                    <a:pt x="84" y="67"/>
                  </a:cubicBezTo>
                  <a:cubicBezTo>
                    <a:pt x="84" y="76"/>
                    <a:pt x="76" y="83"/>
                    <a:pt x="68" y="83"/>
                  </a:cubicBezTo>
                  <a:close/>
                  <a:moveTo>
                    <a:pt x="48" y="14"/>
                  </a:moveTo>
                  <a:cubicBezTo>
                    <a:pt x="46" y="11"/>
                    <a:pt x="43" y="9"/>
                    <a:pt x="40" y="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3"/>
                    <a:pt x="26" y="3"/>
                    <a:pt x="22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9"/>
                    <a:pt x="9" y="11"/>
                    <a:pt x="7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5"/>
                    <a:pt x="3" y="29"/>
                    <a:pt x="4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3"/>
                    <a:pt x="12" y="46"/>
                    <a:pt x="15" y="47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1"/>
                    <a:pt x="29" y="51"/>
                    <a:pt x="33" y="51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3" y="46"/>
                    <a:pt x="46" y="43"/>
                    <a:pt x="48" y="4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29"/>
                    <a:pt x="52" y="25"/>
                    <a:pt x="51" y="22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48" y="14"/>
                  </a:lnTo>
                  <a:close/>
                  <a:moveTo>
                    <a:pt x="34" y="42"/>
                  </a:moveTo>
                  <a:cubicBezTo>
                    <a:pt x="26" y="45"/>
                    <a:pt x="16" y="41"/>
                    <a:pt x="13" y="33"/>
                  </a:cubicBezTo>
                  <a:cubicBezTo>
                    <a:pt x="9" y="25"/>
                    <a:pt x="13" y="16"/>
                    <a:pt x="21" y="12"/>
                  </a:cubicBezTo>
                  <a:cubicBezTo>
                    <a:pt x="30" y="9"/>
                    <a:pt x="39" y="13"/>
                    <a:pt x="42" y="21"/>
                  </a:cubicBezTo>
                  <a:cubicBezTo>
                    <a:pt x="46" y="29"/>
                    <a:pt x="42" y="39"/>
                    <a:pt x="34" y="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142037" y="1427184"/>
            <a:ext cx="1775934" cy="1132342"/>
            <a:chOff x="10142037" y="1427184"/>
            <a:chExt cx="1775934" cy="1132342"/>
          </a:xfrm>
        </p:grpSpPr>
        <p:sp>
          <p:nvSpPr>
            <p:cNvPr id="78" name="Freeform 144"/>
            <p:cNvSpPr>
              <a:spLocks noEditPoints="1"/>
            </p:cNvSpPr>
            <p:nvPr/>
          </p:nvSpPr>
          <p:spPr bwMode="auto">
            <a:xfrm>
              <a:off x="10806112" y="1427184"/>
              <a:ext cx="471200" cy="514223"/>
            </a:xfrm>
            <a:custGeom>
              <a:avLst/>
              <a:gdLst>
                <a:gd name="T0" fmla="*/ 48 w 97"/>
                <a:gd name="T1" fmla="*/ 106 h 106"/>
                <a:gd name="T2" fmla="*/ 49 w 97"/>
                <a:gd name="T3" fmla="*/ 105 h 106"/>
                <a:gd name="T4" fmla="*/ 97 w 97"/>
                <a:gd name="T5" fmla="*/ 45 h 106"/>
                <a:gd name="T6" fmla="*/ 97 w 97"/>
                <a:gd name="T7" fmla="*/ 0 h 106"/>
                <a:gd name="T8" fmla="*/ 90 w 97"/>
                <a:gd name="T9" fmla="*/ 5 h 106"/>
                <a:gd name="T10" fmla="*/ 71 w 97"/>
                <a:gd name="T11" fmla="*/ 10 h 106"/>
                <a:gd name="T12" fmla="*/ 50 w 97"/>
                <a:gd name="T13" fmla="*/ 5 h 106"/>
                <a:gd name="T14" fmla="*/ 48 w 97"/>
                <a:gd name="T15" fmla="*/ 3 h 106"/>
                <a:gd name="T16" fmla="*/ 46 w 97"/>
                <a:gd name="T17" fmla="*/ 4 h 106"/>
                <a:gd name="T18" fmla="*/ 25 w 97"/>
                <a:gd name="T19" fmla="*/ 10 h 106"/>
                <a:gd name="T20" fmla="*/ 6 w 97"/>
                <a:gd name="T21" fmla="*/ 5 h 106"/>
                <a:gd name="T22" fmla="*/ 0 w 97"/>
                <a:gd name="T23" fmla="*/ 1 h 106"/>
                <a:gd name="T24" fmla="*/ 0 w 97"/>
                <a:gd name="T25" fmla="*/ 45 h 106"/>
                <a:gd name="T26" fmla="*/ 47 w 97"/>
                <a:gd name="T27" fmla="*/ 105 h 106"/>
                <a:gd name="T28" fmla="*/ 48 w 97"/>
                <a:gd name="T29" fmla="*/ 106 h 106"/>
                <a:gd name="T30" fmla="*/ 8 w 97"/>
                <a:gd name="T31" fmla="*/ 45 h 106"/>
                <a:gd name="T32" fmla="*/ 8 w 97"/>
                <a:gd name="T33" fmla="*/ 14 h 106"/>
                <a:gd name="T34" fmla="*/ 25 w 97"/>
                <a:gd name="T35" fmla="*/ 18 h 106"/>
                <a:gd name="T36" fmla="*/ 48 w 97"/>
                <a:gd name="T37" fmla="*/ 12 h 106"/>
                <a:gd name="T38" fmla="*/ 71 w 97"/>
                <a:gd name="T39" fmla="*/ 18 h 106"/>
                <a:gd name="T40" fmla="*/ 89 w 97"/>
                <a:gd name="T41" fmla="*/ 15 h 106"/>
                <a:gd name="T42" fmla="*/ 89 w 97"/>
                <a:gd name="T43" fmla="*/ 45 h 106"/>
                <a:gd name="T44" fmla="*/ 48 w 97"/>
                <a:gd name="T45" fmla="*/ 97 h 106"/>
                <a:gd name="T46" fmla="*/ 8 w 97"/>
                <a:gd name="T47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106">
                  <a:moveTo>
                    <a:pt x="48" y="106"/>
                  </a:moveTo>
                  <a:cubicBezTo>
                    <a:pt x="49" y="105"/>
                    <a:pt x="49" y="105"/>
                    <a:pt x="49" y="105"/>
                  </a:cubicBezTo>
                  <a:cubicBezTo>
                    <a:pt x="51" y="104"/>
                    <a:pt x="97" y="86"/>
                    <a:pt x="97" y="4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2" y="10"/>
                    <a:pt x="71" y="10"/>
                  </a:cubicBezTo>
                  <a:cubicBezTo>
                    <a:pt x="60" y="10"/>
                    <a:pt x="50" y="5"/>
                    <a:pt x="50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35" y="10"/>
                    <a:pt x="25" y="10"/>
                  </a:cubicBezTo>
                  <a:cubicBezTo>
                    <a:pt x="15" y="10"/>
                    <a:pt x="6" y="5"/>
                    <a:pt x="6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86"/>
                    <a:pt x="45" y="104"/>
                    <a:pt x="47" y="105"/>
                  </a:cubicBezTo>
                  <a:lnTo>
                    <a:pt x="48" y="106"/>
                  </a:lnTo>
                  <a:close/>
                  <a:moveTo>
                    <a:pt x="8" y="4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2" y="16"/>
                    <a:pt x="18" y="18"/>
                    <a:pt x="25" y="18"/>
                  </a:cubicBezTo>
                  <a:cubicBezTo>
                    <a:pt x="34" y="18"/>
                    <a:pt x="44" y="14"/>
                    <a:pt x="48" y="12"/>
                  </a:cubicBezTo>
                  <a:cubicBezTo>
                    <a:pt x="52" y="14"/>
                    <a:pt x="61" y="18"/>
                    <a:pt x="71" y="18"/>
                  </a:cubicBezTo>
                  <a:cubicBezTo>
                    <a:pt x="78" y="18"/>
                    <a:pt x="84" y="16"/>
                    <a:pt x="89" y="1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77"/>
                    <a:pt x="55" y="94"/>
                    <a:pt x="48" y="97"/>
                  </a:cubicBezTo>
                  <a:cubicBezTo>
                    <a:pt x="41" y="94"/>
                    <a:pt x="8" y="77"/>
                    <a:pt x="8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0142037" y="1820862"/>
              <a:ext cx="1775934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Management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Access Control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601405" y="2620256"/>
            <a:ext cx="1089849" cy="1408918"/>
            <a:chOff x="5601405" y="2620256"/>
            <a:chExt cx="1089849" cy="1408918"/>
          </a:xfrm>
        </p:grpSpPr>
        <p:sp>
          <p:nvSpPr>
            <p:cNvPr id="81" name="Freeform 144"/>
            <p:cNvSpPr>
              <a:spLocks noEditPoints="1"/>
            </p:cNvSpPr>
            <p:nvPr/>
          </p:nvSpPr>
          <p:spPr bwMode="auto">
            <a:xfrm>
              <a:off x="5932517" y="2620256"/>
              <a:ext cx="471200" cy="514223"/>
            </a:xfrm>
            <a:custGeom>
              <a:avLst/>
              <a:gdLst>
                <a:gd name="T0" fmla="*/ 48 w 97"/>
                <a:gd name="T1" fmla="*/ 106 h 106"/>
                <a:gd name="T2" fmla="*/ 49 w 97"/>
                <a:gd name="T3" fmla="*/ 105 h 106"/>
                <a:gd name="T4" fmla="*/ 97 w 97"/>
                <a:gd name="T5" fmla="*/ 45 h 106"/>
                <a:gd name="T6" fmla="*/ 97 w 97"/>
                <a:gd name="T7" fmla="*/ 0 h 106"/>
                <a:gd name="T8" fmla="*/ 90 w 97"/>
                <a:gd name="T9" fmla="*/ 5 h 106"/>
                <a:gd name="T10" fmla="*/ 71 w 97"/>
                <a:gd name="T11" fmla="*/ 10 h 106"/>
                <a:gd name="T12" fmla="*/ 50 w 97"/>
                <a:gd name="T13" fmla="*/ 5 h 106"/>
                <a:gd name="T14" fmla="*/ 48 w 97"/>
                <a:gd name="T15" fmla="*/ 3 h 106"/>
                <a:gd name="T16" fmla="*/ 46 w 97"/>
                <a:gd name="T17" fmla="*/ 4 h 106"/>
                <a:gd name="T18" fmla="*/ 25 w 97"/>
                <a:gd name="T19" fmla="*/ 10 h 106"/>
                <a:gd name="T20" fmla="*/ 6 w 97"/>
                <a:gd name="T21" fmla="*/ 5 h 106"/>
                <a:gd name="T22" fmla="*/ 0 w 97"/>
                <a:gd name="T23" fmla="*/ 1 h 106"/>
                <a:gd name="T24" fmla="*/ 0 w 97"/>
                <a:gd name="T25" fmla="*/ 45 h 106"/>
                <a:gd name="T26" fmla="*/ 47 w 97"/>
                <a:gd name="T27" fmla="*/ 105 h 106"/>
                <a:gd name="T28" fmla="*/ 48 w 97"/>
                <a:gd name="T29" fmla="*/ 106 h 106"/>
                <a:gd name="T30" fmla="*/ 8 w 97"/>
                <a:gd name="T31" fmla="*/ 45 h 106"/>
                <a:gd name="T32" fmla="*/ 8 w 97"/>
                <a:gd name="T33" fmla="*/ 14 h 106"/>
                <a:gd name="T34" fmla="*/ 25 w 97"/>
                <a:gd name="T35" fmla="*/ 18 h 106"/>
                <a:gd name="T36" fmla="*/ 48 w 97"/>
                <a:gd name="T37" fmla="*/ 12 h 106"/>
                <a:gd name="T38" fmla="*/ 71 w 97"/>
                <a:gd name="T39" fmla="*/ 18 h 106"/>
                <a:gd name="T40" fmla="*/ 89 w 97"/>
                <a:gd name="T41" fmla="*/ 15 h 106"/>
                <a:gd name="T42" fmla="*/ 89 w 97"/>
                <a:gd name="T43" fmla="*/ 45 h 106"/>
                <a:gd name="T44" fmla="*/ 48 w 97"/>
                <a:gd name="T45" fmla="*/ 97 h 106"/>
                <a:gd name="T46" fmla="*/ 8 w 97"/>
                <a:gd name="T47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106">
                  <a:moveTo>
                    <a:pt x="48" y="106"/>
                  </a:moveTo>
                  <a:cubicBezTo>
                    <a:pt x="49" y="105"/>
                    <a:pt x="49" y="105"/>
                    <a:pt x="49" y="105"/>
                  </a:cubicBezTo>
                  <a:cubicBezTo>
                    <a:pt x="51" y="104"/>
                    <a:pt x="97" y="86"/>
                    <a:pt x="97" y="4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2" y="10"/>
                    <a:pt x="71" y="10"/>
                  </a:cubicBezTo>
                  <a:cubicBezTo>
                    <a:pt x="60" y="10"/>
                    <a:pt x="50" y="5"/>
                    <a:pt x="50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35" y="10"/>
                    <a:pt x="25" y="10"/>
                  </a:cubicBezTo>
                  <a:cubicBezTo>
                    <a:pt x="15" y="10"/>
                    <a:pt x="6" y="5"/>
                    <a:pt x="6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86"/>
                    <a:pt x="45" y="104"/>
                    <a:pt x="47" y="105"/>
                  </a:cubicBezTo>
                  <a:lnTo>
                    <a:pt x="48" y="106"/>
                  </a:lnTo>
                  <a:close/>
                  <a:moveTo>
                    <a:pt x="8" y="4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2" y="16"/>
                    <a:pt x="18" y="18"/>
                    <a:pt x="25" y="18"/>
                  </a:cubicBezTo>
                  <a:cubicBezTo>
                    <a:pt x="34" y="18"/>
                    <a:pt x="44" y="14"/>
                    <a:pt x="48" y="12"/>
                  </a:cubicBezTo>
                  <a:cubicBezTo>
                    <a:pt x="52" y="14"/>
                    <a:pt x="61" y="18"/>
                    <a:pt x="71" y="18"/>
                  </a:cubicBezTo>
                  <a:cubicBezTo>
                    <a:pt x="78" y="18"/>
                    <a:pt x="84" y="16"/>
                    <a:pt x="89" y="1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77"/>
                    <a:pt x="55" y="94"/>
                    <a:pt x="48" y="97"/>
                  </a:cubicBezTo>
                  <a:cubicBezTo>
                    <a:pt x="41" y="94"/>
                    <a:pt x="8" y="77"/>
                    <a:pt x="8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601405" y="3068911"/>
              <a:ext cx="1089849" cy="96026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Data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Access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Control</a:t>
              </a:r>
            </a:p>
          </p:txBody>
        </p:sp>
      </p:grpSp>
      <p:sp>
        <p:nvSpPr>
          <p:cNvPr id="83" name="Rectangle 82"/>
          <p:cNvSpPr/>
          <p:nvPr/>
        </p:nvSpPr>
        <p:spPr bwMode="auto">
          <a:xfrm>
            <a:off x="6978163" y="4841147"/>
            <a:ext cx="2401265" cy="71351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84" name="Group 10"/>
          <p:cNvGrpSpPr>
            <a:grpSpLocks noChangeAspect="1"/>
          </p:cNvGrpSpPr>
          <p:nvPr/>
        </p:nvGrpSpPr>
        <p:grpSpPr bwMode="auto">
          <a:xfrm>
            <a:off x="7894637" y="4831299"/>
            <a:ext cx="762000" cy="697606"/>
            <a:chOff x="364" y="696"/>
            <a:chExt cx="355" cy="325"/>
          </a:xfrm>
        </p:grpSpPr>
        <p:sp>
          <p:nvSpPr>
            <p:cNvPr id="85" name="AutoShape 9"/>
            <p:cNvSpPr>
              <a:spLocks noChangeAspect="1" noChangeArrowheads="1" noTextEdit="1"/>
            </p:cNvSpPr>
            <p:nvPr/>
          </p:nvSpPr>
          <p:spPr bwMode="auto">
            <a:xfrm>
              <a:off x="364" y="696"/>
              <a:ext cx="35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6" name="Freeform 11"/>
            <p:cNvSpPr>
              <a:spLocks noEditPoints="1"/>
            </p:cNvSpPr>
            <p:nvPr/>
          </p:nvSpPr>
          <p:spPr bwMode="auto">
            <a:xfrm>
              <a:off x="373" y="705"/>
              <a:ext cx="341" cy="312"/>
            </a:xfrm>
            <a:custGeom>
              <a:avLst/>
              <a:gdLst>
                <a:gd name="T0" fmla="*/ 563 w 599"/>
                <a:gd name="T1" fmla="*/ 0 h 553"/>
                <a:gd name="T2" fmla="*/ 33 w 599"/>
                <a:gd name="T3" fmla="*/ 0 h 553"/>
                <a:gd name="T4" fmla="*/ 0 w 599"/>
                <a:gd name="T5" fmla="*/ 34 h 553"/>
                <a:gd name="T6" fmla="*/ 0 w 599"/>
                <a:gd name="T7" fmla="*/ 404 h 553"/>
                <a:gd name="T8" fmla="*/ 33 w 599"/>
                <a:gd name="T9" fmla="*/ 438 h 553"/>
                <a:gd name="T10" fmla="*/ 214 w 599"/>
                <a:gd name="T11" fmla="*/ 438 h 553"/>
                <a:gd name="T12" fmla="*/ 93 w 599"/>
                <a:gd name="T13" fmla="*/ 517 h 553"/>
                <a:gd name="T14" fmla="*/ 93 w 599"/>
                <a:gd name="T15" fmla="*/ 553 h 553"/>
                <a:gd name="T16" fmla="*/ 484 w 599"/>
                <a:gd name="T17" fmla="*/ 553 h 553"/>
                <a:gd name="T18" fmla="*/ 484 w 599"/>
                <a:gd name="T19" fmla="*/ 517 h 553"/>
                <a:gd name="T20" fmla="*/ 377 w 599"/>
                <a:gd name="T21" fmla="*/ 438 h 553"/>
                <a:gd name="T22" fmla="*/ 563 w 599"/>
                <a:gd name="T23" fmla="*/ 438 h 553"/>
                <a:gd name="T24" fmla="*/ 599 w 599"/>
                <a:gd name="T25" fmla="*/ 404 h 553"/>
                <a:gd name="T26" fmla="*/ 599 w 599"/>
                <a:gd name="T27" fmla="*/ 34 h 553"/>
                <a:gd name="T28" fmla="*/ 563 w 599"/>
                <a:gd name="T29" fmla="*/ 0 h 553"/>
                <a:gd name="T30" fmla="*/ 553 w 599"/>
                <a:gd name="T31" fmla="*/ 47 h 553"/>
                <a:gd name="T32" fmla="*/ 553 w 599"/>
                <a:gd name="T33" fmla="*/ 392 h 553"/>
                <a:gd name="T34" fmla="*/ 47 w 599"/>
                <a:gd name="T35" fmla="*/ 392 h 553"/>
                <a:gd name="T36" fmla="*/ 47 w 599"/>
                <a:gd name="T37" fmla="*/ 47 h 553"/>
                <a:gd name="T38" fmla="*/ 554 w 599"/>
                <a:gd name="T39" fmla="*/ 46 h 553"/>
                <a:gd name="T40" fmla="*/ 553 w 599"/>
                <a:gd name="T41" fmla="*/ 4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553">
                  <a:moveTo>
                    <a:pt x="563" y="0"/>
                  </a:moveTo>
                  <a:lnTo>
                    <a:pt x="33" y="0"/>
                  </a:lnTo>
                  <a:cubicBezTo>
                    <a:pt x="15" y="0"/>
                    <a:pt x="0" y="17"/>
                    <a:pt x="0" y="34"/>
                  </a:cubicBezTo>
                  <a:lnTo>
                    <a:pt x="0" y="404"/>
                  </a:lnTo>
                  <a:cubicBezTo>
                    <a:pt x="0" y="422"/>
                    <a:pt x="15" y="438"/>
                    <a:pt x="33" y="438"/>
                  </a:cubicBezTo>
                  <a:lnTo>
                    <a:pt x="214" y="438"/>
                  </a:lnTo>
                  <a:cubicBezTo>
                    <a:pt x="234" y="507"/>
                    <a:pt x="208" y="517"/>
                    <a:pt x="93" y="517"/>
                  </a:cubicBezTo>
                  <a:lnTo>
                    <a:pt x="93" y="553"/>
                  </a:lnTo>
                  <a:lnTo>
                    <a:pt x="484" y="553"/>
                  </a:lnTo>
                  <a:lnTo>
                    <a:pt x="484" y="517"/>
                  </a:lnTo>
                  <a:cubicBezTo>
                    <a:pt x="369" y="517"/>
                    <a:pt x="357" y="507"/>
                    <a:pt x="377" y="438"/>
                  </a:cubicBezTo>
                  <a:lnTo>
                    <a:pt x="563" y="438"/>
                  </a:lnTo>
                  <a:cubicBezTo>
                    <a:pt x="581" y="438"/>
                    <a:pt x="599" y="422"/>
                    <a:pt x="599" y="404"/>
                  </a:cubicBezTo>
                  <a:lnTo>
                    <a:pt x="599" y="34"/>
                  </a:lnTo>
                  <a:cubicBezTo>
                    <a:pt x="599" y="17"/>
                    <a:pt x="581" y="0"/>
                    <a:pt x="563" y="0"/>
                  </a:cubicBezTo>
                  <a:close/>
                  <a:moveTo>
                    <a:pt x="553" y="47"/>
                  </a:moveTo>
                  <a:lnTo>
                    <a:pt x="553" y="392"/>
                  </a:lnTo>
                  <a:lnTo>
                    <a:pt x="47" y="392"/>
                  </a:lnTo>
                  <a:lnTo>
                    <a:pt x="47" y="47"/>
                  </a:lnTo>
                  <a:lnTo>
                    <a:pt x="554" y="46"/>
                  </a:lnTo>
                  <a:lnTo>
                    <a:pt x="553" y="47"/>
                  </a:lnTo>
                  <a:close/>
                </a:path>
              </a:pathLst>
            </a:custGeom>
            <a:solidFill>
              <a:srgbClr val="0078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487" y="762"/>
              <a:ext cx="106" cy="61"/>
            </a:xfrm>
            <a:custGeom>
              <a:avLst/>
              <a:gdLst>
                <a:gd name="T0" fmla="*/ 106 w 106"/>
                <a:gd name="T1" fmla="*/ 30 h 61"/>
                <a:gd name="T2" fmla="*/ 53 w 106"/>
                <a:gd name="T3" fmla="*/ 0 h 61"/>
                <a:gd name="T4" fmla="*/ 0 w 106"/>
                <a:gd name="T5" fmla="*/ 30 h 61"/>
                <a:gd name="T6" fmla="*/ 0 w 106"/>
                <a:gd name="T7" fmla="*/ 31 h 61"/>
                <a:gd name="T8" fmla="*/ 53 w 106"/>
                <a:gd name="T9" fmla="*/ 61 h 61"/>
                <a:gd name="T10" fmla="*/ 106 w 106"/>
                <a:gd name="T11" fmla="*/ 31 h 61"/>
                <a:gd name="T12" fmla="*/ 106 w 106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61">
                  <a:moveTo>
                    <a:pt x="106" y="30"/>
                  </a:moveTo>
                  <a:lnTo>
                    <a:pt x="53" y="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53" y="61"/>
                  </a:lnTo>
                  <a:lnTo>
                    <a:pt x="106" y="31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8" name="Freeform 13"/>
            <p:cNvSpPr>
              <a:spLocks/>
            </p:cNvSpPr>
            <p:nvPr/>
          </p:nvSpPr>
          <p:spPr bwMode="auto">
            <a:xfrm>
              <a:off x="545" y="802"/>
              <a:ext cx="53" cy="90"/>
            </a:xfrm>
            <a:custGeom>
              <a:avLst/>
              <a:gdLst>
                <a:gd name="T0" fmla="*/ 0 w 53"/>
                <a:gd name="T1" fmla="*/ 30 h 90"/>
                <a:gd name="T2" fmla="*/ 0 w 53"/>
                <a:gd name="T3" fmla="*/ 90 h 90"/>
                <a:gd name="T4" fmla="*/ 53 w 53"/>
                <a:gd name="T5" fmla="*/ 60 h 90"/>
                <a:gd name="T6" fmla="*/ 53 w 53"/>
                <a:gd name="T7" fmla="*/ 0 h 90"/>
                <a:gd name="T8" fmla="*/ 0 w 53"/>
                <a:gd name="T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0" y="30"/>
                  </a:moveTo>
                  <a:lnTo>
                    <a:pt x="0" y="90"/>
                  </a:lnTo>
                  <a:lnTo>
                    <a:pt x="53" y="60"/>
                  </a:lnTo>
                  <a:lnTo>
                    <a:pt x="53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9" name="Freeform 14"/>
            <p:cNvSpPr>
              <a:spLocks/>
            </p:cNvSpPr>
            <p:nvPr/>
          </p:nvSpPr>
          <p:spPr bwMode="auto">
            <a:xfrm>
              <a:off x="482" y="802"/>
              <a:ext cx="53" cy="90"/>
            </a:xfrm>
            <a:custGeom>
              <a:avLst/>
              <a:gdLst>
                <a:gd name="T0" fmla="*/ 53 w 53"/>
                <a:gd name="T1" fmla="*/ 30 h 90"/>
                <a:gd name="T2" fmla="*/ 0 w 53"/>
                <a:gd name="T3" fmla="*/ 0 h 90"/>
                <a:gd name="T4" fmla="*/ 0 w 53"/>
                <a:gd name="T5" fmla="*/ 60 h 90"/>
                <a:gd name="T6" fmla="*/ 53 w 53"/>
                <a:gd name="T7" fmla="*/ 90 h 90"/>
                <a:gd name="T8" fmla="*/ 53 w 53"/>
                <a:gd name="T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53" y="3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53" y="90"/>
                  </a:lnTo>
                  <a:lnTo>
                    <a:pt x="53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467450" y="5142468"/>
            <a:ext cx="1413079" cy="1369727"/>
            <a:chOff x="5467450" y="5142468"/>
            <a:chExt cx="1413079" cy="1369727"/>
          </a:xfrm>
        </p:grpSpPr>
        <p:sp>
          <p:nvSpPr>
            <p:cNvPr id="91" name="Freeform 220"/>
            <p:cNvSpPr>
              <a:spLocks noEditPoints="1"/>
            </p:cNvSpPr>
            <p:nvPr/>
          </p:nvSpPr>
          <p:spPr bwMode="auto">
            <a:xfrm>
              <a:off x="5930018" y="5142468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467450" y="5773531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Azure Disk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556555" y="2103692"/>
            <a:ext cx="1413079" cy="1410115"/>
            <a:chOff x="3556555" y="2103692"/>
            <a:chExt cx="1413079" cy="1410115"/>
          </a:xfrm>
        </p:grpSpPr>
        <p:sp>
          <p:nvSpPr>
            <p:cNvPr id="94" name="Freeform 220"/>
            <p:cNvSpPr>
              <a:spLocks noEditPoints="1"/>
            </p:cNvSpPr>
            <p:nvPr/>
          </p:nvSpPr>
          <p:spPr bwMode="auto">
            <a:xfrm>
              <a:off x="4032444" y="2103692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556555" y="2775143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In Transit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92615" y="2302185"/>
            <a:ext cx="1413079" cy="1345216"/>
            <a:chOff x="492615" y="2302185"/>
            <a:chExt cx="1413079" cy="1345216"/>
          </a:xfrm>
        </p:grpSpPr>
        <p:sp>
          <p:nvSpPr>
            <p:cNvPr id="97" name="Freeform 220"/>
            <p:cNvSpPr>
              <a:spLocks noEditPoints="1"/>
            </p:cNvSpPr>
            <p:nvPr/>
          </p:nvSpPr>
          <p:spPr bwMode="auto">
            <a:xfrm>
              <a:off x="960437" y="2302185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92615" y="2908737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Client-side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0133821" y="3223782"/>
            <a:ext cx="1862369" cy="1369727"/>
            <a:chOff x="1670517" y="4718335"/>
            <a:chExt cx="1862369" cy="1369727"/>
          </a:xfrm>
        </p:grpSpPr>
        <p:sp>
          <p:nvSpPr>
            <p:cNvPr id="100" name="Freeform 220"/>
            <p:cNvSpPr>
              <a:spLocks noEditPoints="1"/>
            </p:cNvSpPr>
            <p:nvPr/>
          </p:nvSpPr>
          <p:spPr bwMode="auto">
            <a:xfrm>
              <a:off x="2357728" y="4718335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70517" y="5349398"/>
              <a:ext cx="186236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Storage Service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cxnSp>
        <p:nvCxnSpPr>
          <p:cNvPr id="102" name="Straight Connector 101"/>
          <p:cNvCxnSpPr/>
          <p:nvPr/>
        </p:nvCxnSpPr>
        <p:spPr>
          <a:xfrm flipV="1">
            <a:off x="6437445" y="5309982"/>
            <a:ext cx="1259345" cy="289926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cxnSpLocks/>
          </p:cNvCxnSpPr>
          <p:nvPr/>
        </p:nvCxnSpPr>
        <p:spPr>
          <a:xfrm>
            <a:off x="8961437" y="2963862"/>
            <a:ext cx="1750928" cy="671421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cxnSpLocks/>
          </p:cNvCxnSpPr>
          <p:nvPr/>
        </p:nvCxnSpPr>
        <p:spPr>
          <a:xfrm>
            <a:off x="1477621" y="2739534"/>
            <a:ext cx="594483" cy="275398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594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7171477" y="1212849"/>
            <a:ext cx="4747899" cy="46466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67524" y="1212849"/>
            <a:ext cx="4747899" cy="46466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Key Security</a:t>
            </a:r>
            <a:endParaRPr lang="en-US" dirty="0"/>
          </a:p>
        </p:txBody>
      </p:sp>
      <p:sp>
        <p:nvSpPr>
          <p:cNvPr id="6" name="Freeform 10"/>
          <p:cNvSpPr>
            <a:spLocks noEditPoints="1"/>
          </p:cNvSpPr>
          <p:nvPr/>
        </p:nvSpPr>
        <p:spPr bwMode="auto">
          <a:xfrm rot="21438171">
            <a:off x="1016977" y="1506770"/>
            <a:ext cx="533400" cy="1295400"/>
          </a:xfrm>
          <a:custGeom>
            <a:avLst/>
            <a:gdLst>
              <a:gd name="T0" fmla="*/ 9 w 53"/>
              <a:gd name="T1" fmla="*/ 128 h 129"/>
              <a:gd name="T2" fmla="*/ 21 w 53"/>
              <a:gd name="T3" fmla="*/ 129 h 129"/>
              <a:gd name="T4" fmla="*/ 29 w 53"/>
              <a:gd name="T5" fmla="*/ 129 h 129"/>
              <a:gd name="T6" fmla="*/ 38 w 53"/>
              <a:gd name="T7" fmla="*/ 121 h 129"/>
              <a:gd name="T8" fmla="*/ 40 w 53"/>
              <a:gd name="T9" fmla="*/ 57 h 129"/>
              <a:gd name="T10" fmla="*/ 52 w 53"/>
              <a:gd name="T11" fmla="*/ 42 h 129"/>
              <a:gd name="T12" fmla="*/ 53 w 53"/>
              <a:gd name="T13" fmla="*/ 18 h 129"/>
              <a:gd name="T14" fmla="*/ 38 w 53"/>
              <a:gd name="T15" fmla="*/ 1 h 129"/>
              <a:gd name="T16" fmla="*/ 18 w 53"/>
              <a:gd name="T17" fmla="*/ 0 h 129"/>
              <a:gd name="T18" fmla="*/ 1 w 53"/>
              <a:gd name="T19" fmla="*/ 16 h 129"/>
              <a:gd name="T20" fmla="*/ 0 w 53"/>
              <a:gd name="T21" fmla="*/ 40 h 129"/>
              <a:gd name="T22" fmla="*/ 12 w 53"/>
              <a:gd name="T23" fmla="*/ 56 h 129"/>
              <a:gd name="T24" fmla="*/ 11 w 53"/>
              <a:gd name="T25" fmla="*/ 88 h 129"/>
              <a:gd name="T26" fmla="*/ 15 w 53"/>
              <a:gd name="T27" fmla="*/ 92 h 129"/>
              <a:gd name="T28" fmla="*/ 10 w 53"/>
              <a:gd name="T29" fmla="*/ 96 h 129"/>
              <a:gd name="T30" fmla="*/ 10 w 53"/>
              <a:gd name="T31" fmla="*/ 108 h 129"/>
              <a:gd name="T32" fmla="*/ 14 w 53"/>
              <a:gd name="T33" fmla="*/ 112 h 129"/>
              <a:gd name="T34" fmla="*/ 10 w 53"/>
              <a:gd name="T35" fmla="*/ 116 h 129"/>
              <a:gd name="T36" fmla="*/ 9 w 53"/>
              <a:gd name="T37" fmla="*/ 128 h 129"/>
              <a:gd name="T38" fmla="*/ 30 w 53"/>
              <a:gd name="T39" fmla="*/ 121 h 129"/>
              <a:gd name="T40" fmla="*/ 22 w 53"/>
              <a:gd name="T41" fmla="*/ 121 h 129"/>
              <a:gd name="T42" fmla="*/ 18 w 53"/>
              <a:gd name="T43" fmla="*/ 120 h 129"/>
              <a:gd name="T44" fmla="*/ 18 w 53"/>
              <a:gd name="T45" fmla="*/ 120 h 129"/>
              <a:gd name="T46" fmla="*/ 19 w 53"/>
              <a:gd name="T47" fmla="*/ 118 h 129"/>
              <a:gd name="T48" fmla="*/ 25 w 53"/>
              <a:gd name="T49" fmla="*/ 113 h 129"/>
              <a:gd name="T50" fmla="*/ 20 w 53"/>
              <a:gd name="T51" fmla="*/ 107 h 129"/>
              <a:gd name="T52" fmla="*/ 18 w 53"/>
              <a:gd name="T53" fmla="*/ 105 h 129"/>
              <a:gd name="T54" fmla="*/ 18 w 53"/>
              <a:gd name="T55" fmla="*/ 100 h 129"/>
              <a:gd name="T56" fmla="*/ 20 w 53"/>
              <a:gd name="T57" fmla="*/ 98 h 129"/>
              <a:gd name="T58" fmla="*/ 26 w 53"/>
              <a:gd name="T59" fmla="*/ 93 h 129"/>
              <a:gd name="T60" fmla="*/ 20 w 53"/>
              <a:gd name="T61" fmla="*/ 87 h 129"/>
              <a:gd name="T62" fmla="*/ 19 w 53"/>
              <a:gd name="T63" fmla="*/ 85 h 129"/>
              <a:gd name="T64" fmla="*/ 20 w 53"/>
              <a:gd name="T65" fmla="*/ 57 h 129"/>
              <a:gd name="T66" fmla="*/ 32 w 53"/>
              <a:gd name="T67" fmla="*/ 57 h 129"/>
              <a:gd name="T68" fmla="*/ 30 w 53"/>
              <a:gd name="T69" fmla="*/ 121 h 129"/>
              <a:gd name="T70" fmla="*/ 8 w 53"/>
              <a:gd name="T71" fmla="*/ 40 h 129"/>
              <a:gd name="T72" fmla="*/ 9 w 53"/>
              <a:gd name="T73" fmla="*/ 16 h 129"/>
              <a:gd name="T74" fmla="*/ 17 w 53"/>
              <a:gd name="T75" fmla="*/ 8 h 129"/>
              <a:gd name="T76" fmla="*/ 37 w 53"/>
              <a:gd name="T77" fmla="*/ 9 h 129"/>
              <a:gd name="T78" fmla="*/ 45 w 53"/>
              <a:gd name="T79" fmla="*/ 17 h 129"/>
              <a:gd name="T80" fmla="*/ 44 w 53"/>
              <a:gd name="T81" fmla="*/ 41 h 129"/>
              <a:gd name="T82" fmla="*/ 36 w 53"/>
              <a:gd name="T83" fmla="*/ 49 h 129"/>
              <a:gd name="T84" fmla="*/ 16 w 53"/>
              <a:gd name="T85" fmla="*/ 48 h 129"/>
              <a:gd name="T86" fmla="*/ 8 w 53"/>
              <a:gd name="T87" fmla="*/ 40 h 129"/>
              <a:gd name="T88" fmla="*/ 21 w 53"/>
              <a:gd name="T89" fmla="*/ 23 h 129"/>
              <a:gd name="T90" fmla="*/ 27 w 53"/>
              <a:gd name="T91" fmla="*/ 17 h 129"/>
              <a:gd name="T92" fmla="*/ 33 w 53"/>
              <a:gd name="T93" fmla="*/ 23 h 129"/>
              <a:gd name="T94" fmla="*/ 27 w 53"/>
              <a:gd name="T95" fmla="*/ 29 h 129"/>
              <a:gd name="T96" fmla="*/ 21 w 53"/>
              <a:gd name="T97" fmla="*/ 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" h="129">
                <a:moveTo>
                  <a:pt x="9" y="128"/>
                </a:moveTo>
                <a:cubicBezTo>
                  <a:pt x="21" y="129"/>
                  <a:pt x="21" y="129"/>
                  <a:pt x="21" y="129"/>
                </a:cubicBezTo>
                <a:cubicBezTo>
                  <a:pt x="29" y="129"/>
                  <a:pt x="29" y="129"/>
                  <a:pt x="29" y="129"/>
                </a:cubicBezTo>
                <a:cubicBezTo>
                  <a:pt x="34" y="129"/>
                  <a:pt x="37" y="126"/>
                  <a:pt x="38" y="121"/>
                </a:cubicBezTo>
                <a:cubicBezTo>
                  <a:pt x="40" y="57"/>
                  <a:pt x="40" y="57"/>
                  <a:pt x="40" y="57"/>
                </a:cubicBezTo>
                <a:cubicBezTo>
                  <a:pt x="47" y="55"/>
                  <a:pt x="52" y="49"/>
                  <a:pt x="52" y="42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9"/>
                  <a:pt x="46" y="1"/>
                  <a:pt x="38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1" y="7"/>
                  <a:pt x="1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7"/>
                  <a:pt x="5" y="54"/>
                  <a:pt x="12" y="56"/>
                </a:cubicBezTo>
                <a:cubicBezTo>
                  <a:pt x="11" y="88"/>
                  <a:pt x="11" y="88"/>
                  <a:pt x="11" y="88"/>
                </a:cubicBezTo>
                <a:cubicBezTo>
                  <a:pt x="15" y="92"/>
                  <a:pt x="15" y="92"/>
                  <a:pt x="15" y="92"/>
                </a:cubicBezTo>
                <a:cubicBezTo>
                  <a:pt x="10" y="96"/>
                  <a:pt x="10" y="96"/>
                  <a:pt x="10" y="96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14" y="112"/>
                  <a:pt x="14" y="112"/>
                  <a:pt x="14" y="112"/>
                </a:cubicBezTo>
                <a:cubicBezTo>
                  <a:pt x="10" y="116"/>
                  <a:pt x="10" y="116"/>
                  <a:pt x="10" y="116"/>
                </a:cubicBezTo>
                <a:lnTo>
                  <a:pt x="9" y="128"/>
                </a:lnTo>
                <a:close/>
                <a:moveTo>
                  <a:pt x="30" y="121"/>
                </a:moveTo>
                <a:cubicBezTo>
                  <a:pt x="22" y="121"/>
                  <a:pt x="22" y="121"/>
                  <a:pt x="22" y="121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9" y="118"/>
                  <a:pt x="19" y="118"/>
                  <a:pt x="19" y="118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0" y="98"/>
                  <a:pt x="20" y="98"/>
                  <a:pt x="20" y="98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87"/>
                  <a:pt x="20" y="87"/>
                  <a:pt x="20" y="87"/>
                </a:cubicBezTo>
                <a:cubicBezTo>
                  <a:pt x="19" y="85"/>
                  <a:pt x="19" y="85"/>
                  <a:pt x="19" y="85"/>
                </a:cubicBezTo>
                <a:cubicBezTo>
                  <a:pt x="20" y="57"/>
                  <a:pt x="20" y="57"/>
                  <a:pt x="20" y="57"/>
                </a:cubicBezTo>
                <a:cubicBezTo>
                  <a:pt x="32" y="57"/>
                  <a:pt x="32" y="57"/>
                  <a:pt x="32" y="57"/>
                </a:cubicBezTo>
                <a:lnTo>
                  <a:pt x="30" y="121"/>
                </a:lnTo>
                <a:close/>
                <a:moveTo>
                  <a:pt x="8" y="40"/>
                </a:moveTo>
                <a:cubicBezTo>
                  <a:pt x="9" y="16"/>
                  <a:pt x="9" y="16"/>
                  <a:pt x="9" y="16"/>
                </a:cubicBezTo>
                <a:cubicBezTo>
                  <a:pt x="9" y="12"/>
                  <a:pt x="13" y="8"/>
                  <a:pt x="17" y="8"/>
                </a:cubicBezTo>
                <a:cubicBezTo>
                  <a:pt x="37" y="9"/>
                  <a:pt x="37" y="9"/>
                  <a:pt x="37" y="9"/>
                </a:cubicBezTo>
                <a:cubicBezTo>
                  <a:pt x="42" y="9"/>
                  <a:pt x="45" y="13"/>
                  <a:pt x="45" y="17"/>
                </a:cubicBezTo>
                <a:cubicBezTo>
                  <a:pt x="44" y="41"/>
                  <a:pt x="44" y="41"/>
                  <a:pt x="44" y="41"/>
                </a:cubicBezTo>
                <a:cubicBezTo>
                  <a:pt x="44" y="46"/>
                  <a:pt x="40" y="49"/>
                  <a:pt x="36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2" y="48"/>
                  <a:pt x="8" y="45"/>
                  <a:pt x="8" y="40"/>
                </a:cubicBezTo>
                <a:close/>
                <a:moveTo>
                  <a:pt x="21" y="23"/>
                </a:moveTo>
                <a:cubicBezTo>
                  <a:pt x="21" y="19"/>
                  <a:pt x="24" y="17"/>
                  <a:pt x="27" y="17"/>
                </a:cubicBezTo>
                <a:cubicBezTo>
                  <a:pt x="30" y="17"/>
                  <a:pt x="33" y="20"/>
                  <a:pt x="33" y="23"/>
                </a:cubicBezTo>
                <a:cubicBezTo>
                  <a:pt x="33" y="26"/>
                  <a:pt x="30" y="29"/>
                  <a:pt x="27" y="29"/>
                </a:cubicBezTo>
                <a:cubicBezTo>
                  <a:pt x="23" y="29"/>
                  <a:pt x="21" y="26"/>
                  <a:pt x="21" y="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Freeform 17"/>
          <p:cNvSpPr>
            <a:spLocks noEditPoints="1"/>
          </p:cNvSpPr>
          <p:nvPr/>
        </p:nvSpPr>
        <p:spPr bwMode="auto">
          <a:xfrm>
            <a:off x="991602" y="3192462"/>
            <a:ext cx="784491" cy="847650"/>
          </a:xfrm>
          <a:custGeom>
            <a:avLst/>
            <a:gdLst>
              <a:gd name="T0" fmla="*/ 36 w 100"/>
              <a:gd name="T1" fmla="*/ 36 h 108"/>
              <a:gd name="T2" fmla="*/ 16 w 100"/>
              <a:gd name="T3" fmla="*/ 36 h 108"/>
              <a:gd name="T4" fmla="*/ 16 w 100"/>
              <a:gd name="T5" fmla="*/ 28 h 108"/>
              <a:gd name="T6" fmla="*/ 36 w 100"/>
              <a:gd name="T7" fmla="*/ 28 h 108"/>
              <a:gd name="T8" fmla="*/ 36 w 100"/>
              <a:gd name="T9" fmla="*/ 36 h 108"/>
              <a:gd name="T10" fmla="*/ 16 w 100"/>
              <a:gd name="T11" fmla="*/ 60 h 108"/>
              <a:gd name="T12" fmla="*/ 52 w 100"/>
              <a:gd name="T13" fmla="*/ 60 h 108"/>
              <a:gd name="T14" fmla="*/ 52 w 100"/>
              <a:gd name="T15" fmla="*/ 52 h 108"/>
              <a:gd name="T16" fmla="*/ 16 w 100"/>
              <a:gd name="T17" fmla="*/ 52 h 108"/>
              <a:gd name="T18" fmla="*/ 16 w 100"/>
              <a:gd name="T19" fmla="*/ 60 h 108"/>
              <a:gd name="T20" fmla="*/ 16 w 100"/>
              <a:gd name="T21" fmla="*/ 84 h 108"/>
              <a:gd name="T22" fmla="*/ 40 w 100"/>
              <a:gd name="T23" fmla="*/ 84 h 108"/>
              <a:gd name="T24" fmla="*/ 40 w 100"/>
              <a:gd name="T25" fmla="*/ 76 h 108"/>
              <a:gd name="T26" fmla="*/ 16 w 100"/>
              <a:gd name="T27" fmla="*/ 76 h 108"/>
              <a:gd name="T28" fmla="*/ 16 w 100"/>
              <a:gd name="T29" fmla="*/ 84 h 108"/>
              <a:gd name="T30" fmla="*/ 99 w 100"/>
              <a:gd name="T31" fmla="*/ 33 h 108"/>
              <a:gd name="T32" fmla="*/ 93 w 100"/>
              <a:gd name="T33" fmla="*/ 33 h 108"/>
              <a:gd name="T34" fmla="*/ 92 w 100"/>
              <a:gd name="T35" fmla="*/ 34 h 108"/>
              <a:gd name="T36" fmla="*/ 97 w 100"/>
              <a:gd name="T37" fmla="*/ 40 h 108"/>
              <a:gd name="T38" fmla="*/ 99 w 100"/>
              <a:gd name="T39" fmla="*/ 39 h 108"/>
              <a:gd name="T40" fmla="*/ 99 w 100"/>
              <a:gd name="T41" fmla="*/ 33 h 108"/>
              <a:gd name="T42" fmla="*/ 80 w 100"/>
              <a:gd name="T43" fmla="*/ 28 h 108"/>
              <a:gd name="T44" fmla="*/ 80 w 100"/>
              <a:gd name="T45" fmla="*/ 46 h 108"/>
              <a:gd name="T46" fmla="*/ 86 w 100"/>
              <a:gd name="T47" fmla="*/ 40 h 108"/>
              <a:gd name="T48" fmla="*/ 92 w 100"/>
              <a:gd name="T49" fmla="*/ 46 h 108"/>
              <a:gd name="T50" fmla="*/ 80 w 100"/>
              <a:gd name="T51" fmla="*/ 58 h 108"/>
              <a:gd name="T52" fmla="*/ 80 w 100"/>
              <a:gd name="T53" fmla="*/ 108 h 108"/>
              <a:gd name="T54" fmla="*/ 0 w 100"/>
              <a:gd name="T55" fmla="*/ 108 h 108"/>
              <a:gd name="T56" fmla="*/ 0 w 100"/>
              <a:gd name="T57" fmla="*/ 0 h 108"/>
              <a:gd name="T58" fmla="*/ 52 w 100"/>
              <a:gd name="T59" fmla="*/ 0 h 108"/>
              <a:gd name="T60" fmla="*/ 80 w 100"/>
              <a:gd name="T61" fmla="*/ 28 h 108"/>
              <a:gd name="T62" fmla="*/ 52 w 100"/>
              <a:gd name="T63" fmla="*/ 28 h 108"/>
              <a:gd name="T64" fmla="*/ 68 w 100"/>
              <a:gd name="T65" fmla="*/ 28 h 108"/>
              <a:gd name="T66" fmla="*/ 52 w 100"/>
              <a:gd name="T67" fmla="*/ 11 h 108"/>
              <a:gd name="T68" fmla="*/ 52 w 100"/>
              <a:gd name="T69" fmla="*/ 28 h 108"/>
              <a:gd name="T70" fmla="*/ 72 w 100"/>
              <a:gd name="T71" fmla="*/ 36 h 108"/>
              <a:gd name="T72" fmla="*/ 44 w 100"/>
              <a:gd name="T73" fmla="*/ 36 h 108"/>
              <a:gd name="T74" fmla="*/ 44 w 100"/>
              <a:gd name="T75" fmla="*/ 8 h 108"/>
              <a:gd name="T76" fmla="*/ 8 w 100"/>
              <a:gd name="T77" fmla="*/ 8 h 108"/>
              <a:gd name="T78" fmla="*/ 8 w 100"/>
              <a:gd name="T79" fmla="*/ 100 h 108"/>
              <a:gd name="T80" fmla="*/ 72 w 100"/>
              <a:gd name="T81" fmla="*/ 100 h 108"/>
              <a:gd name="T82" fmla="*/ 72 w 100"/>
              <a:gd name="T83" fmla="*/ 66 h 108"/>
              <a:gd name="T84" fmla="*/ 53 w 100"/>
              <a:gd name="T85" fmla="*/ 84 h 108"/>
              <a:gd name="T86" fmla="*/ 48 w 100"/>
              <a:gd name="T87" fmla="*/ 84 h 108"/>
              <a:gd name="T88" fmla="*/ 48 w 100"/>
              <a:gd name="T89" fmla="*/ 78 h 108"/>
              <a:gd name="T90" fmla="*/ 72 w 100"/>
              <a:gd name="T91" fmla="*/ 54 h 108"/>
              <a:gd name="T92" fmla="*/ 72 w 100"/>
              <a:gd name="T93" fmla="*/ 3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0" h="108">
                <a:moveTo>
                  <a:pt x="36" y="36"/>
                </a:moveTo>
                <a:cubicBezTo>
                  <a:pt x="16" y="36"/>
                  <a:pt x="16" y="36"/>
                  <a:pt x="16" y="36"/>
                </a:cubicBezTo>
                <a:cubicBezTo>
                  <a:pt x="16" y="28"/>
                  <a:pt x="16" y="28"/>
                  <a:pt x="16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6"/>
                </a:lnTo>
                <a:close/>
                <a:moveTo>
                  <a:pt x="16" y="60"/>
                </a:moveTo>
                <a:cubicBezTo>
                  <a:pt x="52" y="60"/>
                  <a:pt x="52" y="60"/>
                  <a:pt x="52" y="60"/>
                </a:cubicBezTo>
                <a:cubicBezTo>
                  <a:pt x="52" y="52"/>
                  <a:pt x="52" y="52"/>
                  <a:pt x="52" y="52"/>
                </a:cubicBezTo>
                <a:cubicBezTo>
                  <a:pt x="16" y="52"/>
                  <a:pt x="16" y="52"/>
                  <a:pt x="16" y="52"/>
                </a:cubicBezTo>
                <a:lnTo>
                  <a:pt x="16" y="60"/>
                </a:lnTo>
                <a:close/>
                <a:moveTo>
                  <a:pt x="16" y="84"/>
                </a:moveTo>
                <a:cubicBezTo>
                  <a:pt x="40" y="84"/>
                  <a:pt x="40" y="84"/>
                  <a:pt x="40" y="84"/>
                </a:cubicBezTo>
                <a:cubicBezTo>
                  <a:pt x="40" y="76"/>
                  <a:pt x="40" y="76"/>
                  <a:pt x="40" y="76"/>
                </a:cubicBezTo>
                <a:cubicBezTo>
                  <a:pt x="16" y="76"/>
                  <a:pt x="16" y="76"/>
                  <a:pt x="16" y="76"/>
                </a:cubicBezTo>
                <a:lnTo>
                  <a:pt x="16" y="84"/>
                </a:lnTo>
                <a:close/>
                <a:moveTo>
                  <a:pt x="99" y="33"/>
                </a:moveTo>
                <a:cubicBezTo>
                  <a:pt x="97" y="31"/>
                  <a:pt x="95" y="31"/>
                  <a:pt x="93" y="33"/>
                </a:cubicBezTo>
                <a:cubicBezTo>
                  <a:pt x="92" y="34"/>
                  <a:pt x="92" y="34"/>
                  <a:pt x="92" y="34"/>
                </a:cubicBezTo>
                <a:cubicBezTo>
                  <a:pt x="97" y="40"/>
                  <a:pt x="97" y="40"/>
                  <a:pt x="97" y="40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7"/>
                  <a:pt x="100" y="35"/>
                  <a:pt x="99" y="33"/>
                </a:cubicBezTo>
                <a:close/>
                <a:moveTo>
                  <a:pt x="80" y="28"/>
                </a:moveTo>
                <a:cubicBezTo>
                  <a:pt x="80" y="46"/>
                  <a:pt x="80" y="46"/>
                  <a:pt x="80" y="46"/>
                </a:cubicBezTo>
                <a:cubicBezTo>
                  <a:pt x="86" y="40"/>
                  <a:pt x="86" y="40"/>
                  <a:pt x="86" y="40"/>
                </a:cubicBezTo>
                <a:cubicBezTo>
                  <a:pt x="92" y="46"/>
                  <a:pt x="92" y="46"/>
                  <a:pt x="92" y="46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108"/>
                  <a:pt x="80" y="108"/>
                  <a:pt x="8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0"/>
                  <a:pt x="0" y="0"/>
                  <a:pt x="0" y="0"/>
                </a:cubicBezTo>
                <a:cubicBezTo>
                  <a:pt x="52" y="0"/>
                  <a:pt x="52" y="0"/>
                  <a:pt x="52" y="0"/>
                </a:cubicBezTo>
                <a:lnTo>
                  <a:pt x="80" y="28"/>
                </a:lnTo>
                <a:close/>
                <a:moveTo>
                  <a:pt x="52" y="28"/>
                </a:moveTo>
                <a:cubicBezTo>
                  <a:pt x="68" y="28"/>
                  <a:pt x="68" y="28"/>
                  <a:pt x="68" y="28"/>
                </a:cubicBezTo>
                <a:cubicBezTo>
                  <a:pt x="52" y="11"/>
                  <a:pt x="52" y="11"/>
                  <a:pt x="52" y="11"/>
                </a:cubicBezTo>
                <a:lnTo>
                  <a:pt x="52" y="28"/>
                </a:lnTo>
                <a:close/>
                <a:moveTo>
                  <a:pt x="72" y="36"/>
                </a:moveTo>
                <a:cubicBezTo>
                  <a:pt x="44" y="36"/>
                  <a:pt x="44" y="36"/>
                  <a:pt x="44" y="36"/>
                </a:cubicBezTo>
                <a:cubicBezTo>
                  <a:pt x="44" y="8"/>
                  <a:pt x="44" y="8"/>
                  <a:pt x="4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100"/>
                  <a:pt x="8" y="100"/>
                  <a:pt x="8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66"/>
                  <a:pt x="72" y="66"/>
                  <a:pt x="72" y="66"/>
                </a:cubicBezTo>
                <a:cubicBezTo>
                  <a:pt x="53" y="84"/>
                  <a:pt x="53" y="84"/>
                  <a:pt x="53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78"/>
                  <a:pt x="48" y="78"/>
                  <a:pt x="48" y="78"/>
                </a:cubicBezTo>
                <a:cubicBezTo>
                  <a:pt x="72" y="54"/>
                  <a:pt x="72" y="54"/>
                  <a:pt x="72" y="54"/>
                </a:cubicBezTo>
                <a:lnTo>
                  <a:pt x="72" y="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300"/>
          <p:cNvSpPr>
            <a:spLocks noEditPoints="1"/>
          </p:cNvSpPr>
          <p:nvPr/>
        </p:nvSpPr>
        <p:spPr bwMode="auto">
          <a:xfrm>
            <a:off x="4653182" y="2453267"/>
            <a:ext cx="637690" cy="721474"/>
          </a:xfrm>
          <a:custGeom>
            <a:avLst/>
            <a:gdLst>
              <a:gd name="T0" fmla="*/ 79 w 116"/>
              <a:gd name="T1" fmla="*/ 46 h 131"/>
              <a:gd name="T2" fmla="*/ 39 w 116"/>
              <a:gd name="T3" fmla="*/ 46 h 131"/>
              <a:gd name="T4" fmla="*/ 59 w 116"/>
              <a:gd name="T5" fmla="*/ 33 h 131"/>
              <a:gd name="T6" fmla="*/ 59 w 116"/>
              <a:gd name="T7" fmla="*/ 58 h 131"/>
              <a:gd name="T8" fmla="*/ 59 w 116"/>
              <a:gd name="T9" fmla="*/ 33 h 131"/>
              <a:gd name="T10" fmla="*/ 96 w 116"/>
              <a:gd name="T11" fmla="*/ 47 h 131"/>
              <a:gd name="T12" fmla="*/ 85 w 116"/>
              <a:gd name="T13" fmla="*/ 19 h 131"/>
              <a:gd name="T14" fmla="*/ 60 w 116"/>
              <a:gd name="T15" fmla="*/ 8 h 131"/>
              <a:gd name="T16" fmla="*/ 32 w 116"/>
              <a:gd name="T17" fmla="*/ 20 h 131"/>
              <a:gd name="T18" fmla="*/ 21 w 116"/>
              <a:gd name="T19" fmla="*/ 45 h 131"/>
              <a:gd name="T20" fmla="*/ 19 w 116"/>
              <a:gd name="T21" fmla="*/ 67 h 131"/>
              <a:gd name="T22" fmla="*/ 31 w 116"/>
              <a:gd name="T23" fmla="*/ 107 h 131"/>
              <a:gd name="T24" fmla="*/ 58 w 116"/>
              <a:gd name="T25" fmla="*/ 110 h 131"/>
              <a:gd name="T26" fmla="*/ 86 w 116"/>
              <a:gd name="T27" fmla="*/ 107 h 131"/>
              <a:gd name="T28" fmla="*/ 97 w 116"/>
              <a:gd name="T29" fmla="*/ 67 h 131"/>
              <a:gd name="T30" fmla="*/ 24 w 116"/>
              <a:gd name="T31" fmla="*/ 31 h 131"/>
              <a:gd name="T32" fmla="*/ 44 w 116"/>
              <a:gd name="T33" fmla="*/ 10 h 131"/>
              <a:gd name="T34" fmla="*/ 73 w 116"/>
              <a:gd name="T35" fmla="*/ 11 h 131"/>
              <a:gd name="T36" fmla="*/ 94 w 116"/>
              <a:gd name="T37" fmla="*/ 31 h 131"/>
              <a:gd name="T38" fmla="*/ 93 w 116"/>
              <a:gd name="T39" fmla="*/ 60 h 131"/>
              <a:gd name="T40" fmla="*/ 74 w 116"/>
              <a:gd name="T41" fmla="*/ 81 h 131"/>
              <a:gd name="T42" fmla="*/ 45 w 116"/>
              <a:gd name="T43" fmla="*/ 80 h 131"/>
              <a:gd name="T44" fmla="*/ 24 w 116"/>
              <a:gd name="T45" fmla="*/ 60 h 131"/>
              <a:gd name="T46" fmla="*/ 24 w 116"/>
              <a:gd name="T47" fmla="*/ 31 h 131"/>
              <a:gd name="T48" fmla="*/ 34 w 116"/>
              <a:gd name="T49" fmla="*/ 98 h 131"/>
              <a:gd name="T50" fmla="*/ 27 w 116"/>
              <a:gd name="T51" fmla="*/ 70 h 131"/>
              <a:gd name="T52" fmla="*/ 40 w 116"/>
              <a:gd name="T53" fmla="*/ 91 h 131"/>
              <a:gd name="T54" fmla="*/ 62 w 116"/>
              <a:gd name="T55" fmla="*/ 85 h 131"/>
              <a:gd name="T56" fmla="*/ 103 w 116"/>
              <a:gd name="T57" fmla="*/ 100 h 131"/>
              <a:gd name="T58" fmla="*/ 70 w 116"/>
              <a:gd name="T59" fmla="*/ 116 h 131"/>
              <a:gd name="T60" fmla="*/ 69 w 116"/>
              <a:gd name="T61" fmla="*/ 88 h 131"/>
              <a:gd name="T62" fmla="*/ 86 w 116"/>
              <a:gd name="T63" fmla="*/ 72 h 131"/>
              <a:gd name="T64" fmla="*/ 103 w 116"/>
              <a:gd name="T65" fmla="*/ 10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6" h="131">
                <a:moveTo>
                  <a:pt x="59" y="66"/>
                </a:moveTo>
                <a:cubicBezTo>
                  <a:pt x="70" y="66"/>
                  <a:pt x="79" y="57"/>
                  <a:pt x="79" y="46"/>
                </a:cubicBezTo>
                <a:cubicBezTo>
                  <a:pt x="79" y="34"/>
                  <a:pt x="70" y="25"/>
                  <a:pt x="59" y="25"/>
                </a:cubicBezTo>
                <a:cubicBezTo>
                  <a:pt x="48" y="25"/>
                  <a:pt x="39" y="34"/>
                  <a:pt x="39" y="46"/>
                </a:cubicBezTo>
                <a:cubicBezTo>
                  <a:pt x="39" y="57"/>
                  <a:pt x="48" y="66"/>
                  <a:pt x="59" y="66"/>
                </a:cubicBezTo>
                <a:close/>
                <a:moveTo>
                  <a:pt x="59" y="33"/>
                </a:moveTo>
                <a:cubicBezTo>
                  <a:pt x="66" y="33"/>
                  <a:pt x="71" y="39"/>
                  <a:pt x="71" y="46"/>
                </a:cubicBezTo>
                <a:cubicBezTo>
                  <a:pt x="71" y="52"/>
                  <a:pt x="66" y="58"/>
                  <a:pt x="59" y="58"/>
                </a:cubicBezTo>
                <a:cubicBezTo>
                  <a:pt x="52" y="58"/>
                  <a:pt x="47" y="52"/>
                  <a:pt x="47" y="46"/>
                </a:cubicBezTo>
                <a:cubicBezTo>
                  <a:pt x="47" y="39"/>
                  <a:pt x="52" y="33"/>
                  <a:pt x="59" y="33"/>
                </a:cubicBezTo>
                <a:close/>
                <a:moveTo>
                  <a:pt x="104" y="64"/>
                </a:moveTo>
                <a:cubicBezTo>
                  <a:pt x="96" y="47"/>
                  <a:pt x="96" y="47"/>
                  <a:pt x="96" y="47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85" y="19"/>
                  <a:pt x="85" y="19"/>
                  <a:pt x="85" y="19"/>
                </a:cubicBezTo>
                <a:cubicBezTo>
                  <a:pt x="78" y="1"/>
                  <a:pt x="78" y="1"/>
                  <a:pt x="78" y="1"/>
                </a:cubicBezTo>
                <a:cubicBezTo>
                  <a:pt x="60" y="8"/>
                  <a:pt x="60" y="8"/>
                  <a:pt x="60" y="8"/>
                </a:cubicBezTo>
                <a:cubicBezTo>
                  <a:pt x="40" y="0"/>
                  <a:pt x="40" y="0"/>
                  <a:pt x="40" y="0"/>
                </a:cubicBezTo>
                <a:cubicBezTo>
                  <a:pt x="32" y="20"/>
                  <a:pt x="32" y="20"/>
                  <a:pt x="32" y="20"/>
                </a:cubicBezTo>
                <a:cubicBezTo>
                  <a:pt x="14" y="27"/>
                  <a:pt x="14" y="27"/>
                  <a:pt x="14" y="27"/>
                </a:cubicBezTo>
                <a:cubicBezTo>
                  <a:pt x="21" y="45"/>
                  <a:pt x="21" y="45"/>
                  <a:pt x="21" y="45"/>
                </a:cubicBezTo>
                <a:cubicBezTo>
                  <a:pt x="13" y="65"/>
                  <a:pt x="13" y="65"/>
                  <a:pt x="13" y="65"/>
                </a:cubicBezTo>
                <a:cubicBezTo>
                  <a:pt x="19" y="67"/>
                  <a:pt x="19" y="67"/>
                  <a:pt x="19" y="67"/>
                </a:cubicBezTo>
                <a:cubicBezTo>
                  <a:pt x="0" y="109"/>
                  <a:pt x="0" y="109"/>
                  <a:pt x="0" y="109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97" y="67"/>
                  <a:pt x="97" y="67"/>
                  <a:pt x="97" y="67"/>
                </a:cubicBezTo>
                <a:lnTo>
                  <a:pt x="104" y="64"/>
                </a:lnTo>
                <a:close/>
                <a:moveTo>
                  <a:pt x="24" y="31"/>
                </a:moveTo>
                <a:cubicBezTo>
                  <a:pt x="38" y="26"/>
                  <a:pt x="38" y="26"/>
                  <a:pt x="38" y="26"/>
                </a:cubicBezTo>
                <a:cubicBezTo>
                  <a:pt x="44" y="10"/>
                  <a:pt x="44" y="10"/>
                  <a:pt x="44" y="10"/>
                </a:cubicBezTo>
                <a:cubicBezTo>
                  <a:pt x="60" y="17"/>
                  <a:pt x="60" y="17"/>
                  <a:pt x="60" y="17"/>
                </a:cubicBezTo>
                <a:cubicBezTo>
                  <a:pt x="73" y="11"/>
                  <a:pt x="73" y="11"/>
                  <a:pt x="73" y="11"/>
                </a:cubicBezTo>
                <a:cubicBezTo>
                  <a:pt x="79" y="25"/>
                  <a:pt x="79" y="25"/>
                  <a:pt x="79" y="25"/>
                </a:cubicBezTo>
                <a:cubicBezTo>
                  <a:pt x="94" y="31"/>
                  <a:pt x="94" y="31"/>
                  <a:pt x="94" y="31"/>
                </a:cubicBezTo>
                <a:cubicBezTo>
                  <a:pt x="88" y="47"/>
                  <a:pt x="88" y="47"/>
                  <a:pt x="88" y="47"/>
                </a:cubicBezTo>
                <a:cubicBezTo>
                  <a:pt x="93" y="60"/>
                  <a:pt x="93" y="60"/>
                  <a:pt x="93" y="60"/>
                </a:cubicBezTo>
                <a:cubicBezTo>
                  <a:pt x="80" y="66"/>
                  <a:pt x="80" y="66"/>
                  <a:pt x="80" y="66"/>
                </a:cubicBezTo>
                <a:cubicBezTo>
                  <a:pt x="74" y="81"/>
                  <a:pt x="74" y="81"/>
                  <a:pt x="74" y="81"/>
                </a:cubicBezTo>
                <a:cubicBezTo>
                  <a:pt x="58" y="75"/>
                  <a:pt x="58" y="75"/>
                  <a:pt x="58" y="75"/>
                </a:cubicBezTo>
                <a:cubicBezTo>
                  <a:pt x="45" y="80"/>
                  <a:pt x="45" y="80"/>
                  <a:pt x="45" y="80"/>
                </a:cubicBezTo>
                <a:cubicBezTo>
                  <a:pt x="39" y="67"/>
                  <a:pt x="39" y="67"/>
                  <a:pt x="39" y="67"/>
                </a:cubicBezTo>
                <a:cubicBezTo>
                  <a:pt x="24" y="60"/>
                  <a:pt x="24" y="60"/>
                  <a:pt x="24" y="60"/>
                </a:cubicBezTo>
                <a:cubicBezTo>
                  <a:pt x="30" y="45"/>
                  <a:pt x="30" y="45"/>
                  <a:pt x="30" y="45"/>
                </a:cubicBezTo>
                <a:lnTo>
                  <a:pt x="24" y="31"/>
                </a:lnTo>
                <a:close/>
                <a:moveTo>
                  <a:pt x="47" y="116"/>
                </a:moveTo>
                <a:cubicBezTo>
                  <a:pt x="34" y="98"/>
                  <a:pt x="34" y="98"/>
                  <a:pt x="34" y="98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73"/>
                  <a:pt x="33" y="73"/>
                  <a:pt x="33" y="73"/>
                </a:cubicBezTo>
                <a:cubicBezTo>
                  <a:pt x="40" y="91"/>
                  <a:pt x="40" y="91"/>
                  <a:pt x="40" y="91"/>
                </a:cubicBezTo>
                <a:cubicBezTo>
                  <a:pt x="58" y="83"/>
                  <a:pt x="58" y="83"/>
                  <a:pt x="58" y="83"/>
                </a:cubicBezTo>
                <a:cubicBezTo>
                  <a:pt x="62" y="85"/>
                  <a:pt x="62" y="85"/>
                  <a:pt x="62" y="85"/>
                </a:cubicBezTo>
                <a:lnTo>
                  <a:pt x="47" y="116"/>
                </a:lnTo>
                <a:close/>
                <a:moveTo>
                  <a:pt x="103" y="100"/>
                </a:moveTo>
                <a:cubicBezTo>
                  <a:pt x="82" y="98"/>
                  <a:pt x="82" y="98"/>
                  <a:pt x="82" y="98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69" y="88"/>
                  <a:pt x="69" y="88"/>
                  <a:pt x="69" y="88"/>
                </a:cubicBezTo>
                <a:cubicBezTo>
                  <a:pt x="78" y="91"/>
                  <a:pt x="78" y="91"/>
                  <a:pt x="78" y="91"/>
                </a:cubicBezTo>
                <a:cubicBezTo>
                  <a:pt x="86" y="72"/>
                  <a:pt x="86" y="72"/>
                  <a:pt x="86" y="72"/>
                </a:cubicBezTo>
                <a:cubicBezTo>
                  <a:pt x="90" y="70"/>
                  <a:pt x="90" y="70"/>
                  <a:pt x="90" y="70"/>
                </a:cubicBezTo>
                <a:lnTo>
                  <a:pt x="103" y="1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955053" y="2213553"/>
            <a:ext cx="2570263" cy="1123390"/>
            <a:chOff x="2255837" y="2839172"/>
            <a:chExt cx="2570263" cy="1123390"/>
          </a:xfrm>
        </p:grpSpPr>
        <p:grpSp>
          <p:nvGrpSpPr>
            <p:cNvPr id="16" name="Group 15"/>
            <p:cNvGrpSpPr/>
            <p:nvPr/>
          </p:nvGrpSpPr>
          <p:grpSpPr>
            <a:xfrm>
              <a:off x="2758167" y="2839172"/>
              <a:ext cx="1524000" cy="1123390"/>
              <a:chOff x="3856037" y="2659062"/>
              <a:chExt cx="1524000" cy="112339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3856037" y="2659062"/>
                <a:ext cx="1524000" cy="112339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114"/>
              <p:cNvSpPr>
                <a:spLocks noChangeAspect="1" noEditPoints="1"/>
              </p:cNvSpPr>
              <p:nvPr/>
            </p:nvSpPr>
            <p:spPr bwMode="auto">
              <a:xfrm>
                <a:off x="4266405" y="2876130"/>
                <a:ext cx="703263" cy="689253"/>
              </a:xfrm>
              <a:custGeom>
                <a:avLst/>
                <a:gdLst>
                  <a:gd name="T0" fmla="*/ 37 w 106"/>
                  <a:gd name="T1" fmla="*/ 104 h 104"/>
                  <a:gd name="T2" fmla="*/ 25 w 106"/>
                  <a:gd name="T3" fmla="*/ 87 h 104"/>
                  <a:gd name="T4" fmla="*/ 0 w 106"/>
                  <a:gd name="T5" fmla="*/ 65 h 104"/>
                  <a:gd name="T6" fmla="*/ 9 w 106"/>
                  <a:gd name="T7" fmla="*/ 52 h 104"/>
                  <a:gd name="T8" fmla="*/ 0 w 106"/>
                  <a:gd name="T9" fmla="*/ 40 h 104"/>
                  <a:gd name="T10" fmla="*/ 25 w 106"/>
                  <a:gd name="T11" fmla="*/ 18 h 104"/>
                  <a:gd name="T12" fmla="*/ 37 w 106"/>
                  <a:gd name="T13" fmla="*/ 0 h 104"/>
                  <a:gd name="T14" fmla="*/ 69 w 106"/>
                  <a:gd name="T15" fmla="*/ 11 h 104"/>
                  <a:gd name="T16" fmla="*/ 90 w 106"/>
                  <a:gd name="T17" fmla="*/ 13 h 104"/>
                  <a:gd name="T18" fmla="*/ 96 w 106"/>
                  <a:gd name="T19" fmla="*/ 46 h 104"/>
                  <a:gd name="T20" fmla="*/ 96 w 106"/>
                  <a:gd name="T21" fmla="*/ 59 h 104"/>
                  <a:gd name="T22" fmla="*/ 90 w 106"/>
                  <a:gd name="T23" fmla="*/ 92 h 104"/>
                  <a:gd name="T24" fmla="*/ 69 w 106"/>
                  <a:gd name="T25" fmla="*/ 93 h 104"/>
                  <a:gd name="T26" fmla="*/ 45 w 106"/>
                  <a:gd name="T27" fmla="*/ 96 h 104"/>
                  <a:gd name="T28" fmla="*/ 61 w 106"/>
                  <a:gd name="T29" fmla="*/ 88 h 104"/>
                  <a:gd name="T30" fmla="*/ 77 w 106"/>
                  <a:gd name="T31" fmla="*/ 79 h 104"/>
                  <a:gd name="T32" fmla="*/ 87 w 106"/>
                  <a:gd name="T33" fmla="*/ 81 h 104"/>
                  <a:gd name="T34" fmla="*/ 87 w 106"/>
                  <a:gd name="T35" fmla="*/ 63 h 104"/>
                  <a:gd name="T36" fmla="*/ 89 w 106"/>
                  <a:gd name="T37" fmla="*/ 52 h 104"/>
                  <a:gd name="T38" fmla="*/ 87 w 106"/>
                  <a:gd name="T39" fmla="*/ 42 h 104"/>
                  <a:gd name="T40" fmla="*/ 87 w 106"/>
                  <a:gd name="T41" fmla="*/ 24 h 104"/>
                  <a:gd name="T42" fmla="*/ 77 w 106"/>
                  <a:gd name="T43" fmla="*/ 26 h 104"/>
                  <a:gd name="T44" fmla="*/ 61 w 106"/>
                  <a:gd name="T45" fmla="*/ 17 h 104"/>
                  <a:gd name="T46" fmla="*/ 45 w 106"/>
                  <a:gd name="T47" fmla="*/ 8 h 104"/>
                  <a:gd name="T48" fmla="*/ 42 w 106"/>
                  <a:gd name="T49" fmla="*/ 18 h 104"/>
                  <a:gd name="T50" fmla="*/ 26 w 106"/>
                  <a:gd name="T51" fmla="*/ 28 h 104"/>
                  <a:gd name="T52" fmla="*/ 11 w 106"/>
                  <a:gd name="T53" fmla="*/ 37 h 104"/>
                  <a:gd name="T54" fmla="*/ 18 w 106"/>
                  <a:gd name="T55" fmla="*/ 45 h 104"/>
                  <a:gd name="T56" fmla="*/ 18 w 106"/>
                  <a:gd name="T57" fmla="*/ 60 h 104"/>
                  <a:gd name="T58" fmla="*/ 11 w 106"/>
                  <a:gd name="T59" fmla="*/ 68 h 104"/>
                  <a:gd name="T60" fmla="*/ 26 w 106"/>
                  <a:gd name="T61" fmla="*/ 77 h 104"/>
                  <a:gd name="T62" fmla="*/ 42 w 106"/>
                  <a:gd name="T63" fmla="*/ 87 h 104"/>
                  <a:gd name="T64" fmla="*/ 45 w 106"/>
                  <a:gd name="T65" fmla="*/ 96 h 104"/>
                  <a:gd name="T66" fmla="*/ 25 w 106"/>
                  <a:gd name="T67" fmla="*/ 52 h 104"/>
                  <a:gd name="T68" fmla="*/ 81 w 106"/>
                  <a:gd name="T69" fmla="*/ 52 h 104"/>
                  <a:gd name="T70" fmla="*/ 53 w 106"/>
                  <a:gd name="T71" fmla="*/ 32 h 104"/>
                  <a:gd name="T72" fmla="*/ 53 w 106"/>
                  <a:gd name="T73" fmla="*/ 72 h 104"/>
                  <a:gd name="T74" fmla="*/ 53 w 106"/>
                  <a:gd name="T75" fmla="*/ 3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" h="104">
                    <a:moveTo>
                      <a:pt x="69" y="104"/>
                    </a:moveTo>
                    <a:cubicBezTo>
                      <a:pt x="37" y="104"/>
                      <a:pt x="37" y="104"/>
                      <a:pt x="37" y="104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33" y="92"/>
                      <a:pt x="29" y="90"/>
                      <a:pt x="25" y="87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7"/>
                      <a:pt x="9" y="55"/>
                      <a:pt x="9" y="52"/>
                    </a:cubicBezTo>
                    <a:cubicBezTo>
                      <a:pt x="9" y="50"/>
                      <a:pt x="9" y="48"/>
                      <a:pt x="9" y="4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9" y="15"/>
                      <a:pt x="33" y="13"/>
                      <a:pt x="37" y="1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3" y="13"/>
                      <a:pt x="77" y="15"/>
                      <a:pt x="80" y="18"/>
                    </a:cubicBezTo>
                    <a:cubicBezTo>
                      <a:pt x="90" y="13"/>
                      <a:pt x="90" y="13"/>
                      <a:pt x="90" y="13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7" y="48"/>
                      <a:pt x="97" y="50"/>
                      <a:pt x="97" y="52"/>
                    </a:cubicBezTo>
                    <a:cubicBezTo>
                      <a:pt x="97" y="55"/>
                      <a:pt x="97" y="57"/>
                      <a:pt x="96" y="59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90" y="92"/>
                      <a:pt x="90" y="92"/>
                      <a:pt x="90" y="92"/>
                    </a:cubicBezTo>
                    <a:cubicBezTo>
                      <a:pt x="80" y="87"/>
                      <a:pt x="80" y="87"/>
                      <a:pt x="80" y="87"/>
                    </a:cubicBezTo>
                    <a:cubicBezTo>
                      <a:pt x="77" y="90"/>
                      <a:pt x="73" y="92"/>
                      <a:pt x="69" y="93"/>
                    </a:cubicBezTo>
                    <a:lnTo>
                      <a:pt x="69" y="104"/>
                    </a:lnTo>
                    <a:close/>
                    <a:moveTo>
                      <a:pt x="45" y="96"/>
                    </a:moveTo>
                    <a:cubicBezTo>
                      <a:pt x="61" y="96"/>
                      <a:pt x="61" y="96"/>
                      <a:pt x="61" y="96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9" y="85"/>
                      <a:pt x="73" y="83"/>
                      <a:pt x="77" y="79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95" y="68"/>
                      <a:pt x="95" y="68"/>
                      <a:pt x="95" y="68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58"/>
                      <a:pt x="89" y="55"/>
                      <a:pt x="89" y="52"/>
                    </a:cubicBezTo>
                    <a:cubicBezTo>
                      <a:pt x="89" y="50"/>
                      <a:pt x="88" y="47"/>
                      <a:pt x="88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3" y="22"/>
                      <a:pt x="69" y="20"/>
                      <a:pt x="64" y="18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7" y="20"/>
                      <a:pt x="32" y="22"/>
                      <a:pt x="28" y="26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7" y="47"/>
                      <a:pt x="17" y="50"/>
                      <a:pt x="17" y="52"/>
                    </a:cubicBezTo>
                    <a:cubicBezTo>
                      <a:pt x="17" y="55"/>
                      <a:pt x="17" y="58"/>
                      <a:pt x="18" y="6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32" y="83"/>
                      <a:pt x="37" y="85"/>
                      <a:pt x="42" y="87"/>
                    </a:cubicBezTo>
                    <a:cubicBezTo>
                      <a:pt x="45" y="88"/>
                      <a:pt x="45" y="88"/>
                      <a:pt x="45" y="88"/>
                    </a:cubicBezTo>
                    <a:lnTo>
                      <a:pt x="45" y="96"/>
                    </a:lnTo>
                    <a:close/>
                    <a:moveTo>
                      <a:pt x="53" y="80"/>
                    </a:moveTo>
                    <a:cubicBezTo>
                      <a:pt x="37" y="80"/>
                      <a:pt x="25" y="68"/>
                      <a:pt x="25" y="52"/>
                    </a:cubicBezTo>
                    <a:cubicBezTo>
                      <a:pt x="25" y="37"/>
                      <a:pt x="37" y="24"/>
                      <a:pt x="53" y="24"/>
                    </a:cubicBezTo>
                    <a:cubicBezTo>
                      <a:pt x="68" y="24"/>
                      <a:pt x="81" y="37"/>
                      <a:pt x="81" y="52"/>
                    </a:cubicBezTo>
                    <a:cubicBezTo>
                      <a:pt x="81" y="68"/>
                      <a:pt x="68" y="80"/>
                      <a:pt x="53" y="80"/>
                    </a:cubicBezTo>
                    <a:close/>
                    <a:moveTo>
                      <a:pt x="53" y="32"/>
                    </a:moveTo>
                    <a:cubicBezTo>
                      <a:pt x="42" y="32"/>
                      <a:pt x="33" y="41"/>
                      <a:pt x="33" y="52"/>
                    </a:cubicBezTo>
                    <a:cubicBezTo>
                      <a:pt x="33" y="64"/>
                      <a:pt x="42" y="72"/>
                      <a:pt x="53" y="72"/>
                    </a:cubicBezTo>
                    <a:cubicBezTo>
                      <a:pt x="64" y="72"/>
                      <a:pt x="73" y="64"/>
                      <a:pt x="73" y="52"/>
                    </a:cubicBezTo>
                    <a:cubicBezTo>
                      <a:pt x="73" y="41"/>
                      <a:pt x="64" y="32"/>
                      <a:pt x="53" y="3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" name="Arrow: Right 18"/>
            <p:cNvSpPr/>
            <p:nvPr/>
          </p:nvSpPr>
          <p:spPr bwMode="auto">
            <a:xfrm>
              <a:off x="4365375" y="3116262"/>
              <a:ext cx="460725" cy="627864"/>
            </a:xfrm>
            <a:prstGeom prst="rightArrow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20" name="Arrow: Right 19"/>
            <p:cNvSpPr/>
            <p:nvPr/>
          </p:nvSpPr>
          <p:spPr bwMode="auto">
            <a:xfrm>
              <a:off x="2255837" y="3116262"/>
              <a:ext cx="460725" cy="627864"/>
            </a:xfrm>
            <a:prstGeom prst="rightArrow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78627" y="5859462"/>
            <a:ext cx="1607320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Client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41766" y="5859462"/>
            <a:ext cx="1607320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Service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7" name="Freeform 68"/>
          <p:cNvSpPr>
            <a:spLocks noChangeAspect="1" noEditPoints="1"/>
          </p:cNvSpPr>
          <p:nvPr/>
        </p:nvSpPr>
        <p:spPr bwMode="auto">
          <a:xfrm>
            <a:off x="2445445" y="4529534"/>
            <a:ext cx="1619146" cy="1111492"/>
          </a:xfrm>
          <a:custGeom>
            <a:avLst/>
            <a:gdLst>
              <a:gd name="T0" fmla="*/ 0 w 303"/>
              <a:gd name="T1" fmla="*/ 208 h 208"/>
              <a:gd name="T2" fmla="*/ 303 w 303"/>
              <a:gd name="T3" fmla="*/ 208 h 208"/>
              <a:gd name="T4" fmla="*/ 303 w 303"/>
              <a:gd name="T5" fmla="*/ 0 h 208"/>
              <a:gd name="T6" fmla="*/ 0 w 303"/>
              <a:gd name="T7" fmla="*/ 0 h 208"/>
              <a:gd name="T8" fmla="*/ 0 w 303"/>
              <a:gd name="T9" fmla="*/ 208 h 208"/>
              <a:gd name="T10" fmla="*/ 263 w 303"/>
              <a:gd name="T11" fmla="*/ 19 h 208"/>
              <a:gd name="T12" fmla="*/ 152 w 303"/>
              <a:gd name="T13" fmla="*/ 92 h 208"/>
              <a:gd name="T14" fmla="*/ 41 w 303"/>
              <a:gd name="T15" fmla="*/ 19 h 208"/>
              <a:gd name="T16" fmla="*/ 263 w 303"/>
              <a:gd name="T17" fmla="*/ 19 h 208"/>
              <a:gd name="T18" fmla="*/ 19 w 303"/>
              <a:gd name="T19" fmla="*/ 26 h 208"/>
              <a:gd name="T20" fmla="*/ 152 w 303"/>
              <a:gd name="T21" fmla="*/ 113 h 208"/>
              <a:gd name="T22" fmla="*/ 284 w 303"/>
              <a:gd name="T23" fmla="*/ 26 h 208"/>
              <a:gd name="T24" fmla="*/ 284 w 303"/>
              <a:gd name="T25" fmla="*/ 189 h 208"/>
              <a:gd name="T26" fmla="*/ 19 w 303"/>
              <a:gd name="T27" fmla="*/ 189 h 208"/>
              <a:gd name="T28" fmla="*/ 19 w 303"/>
              <a:gd name="T29" fmla="*/ 2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3" h="208">
                <a:moveTo>
                  <a:pt x="0" y="208"/>
                </a:moveTo>
                <a:lnTo>
                  <a:pt x="303" y="208"/>
                </a:lnTo>
                <a:lnTo>
                  <a:pt x="303" y="0"/>
                </a:lnTo>
                <a:lnTo>
                  <a:pt x="0" y="0"/>
                </a:lnTo>
                <a:lnTo>
                  <a:pt x="0" y="208"/>
                </a:lnTo>
                <a:close/>
                <a:moveTo>
                  <a:pt x="263" y="19"/>
                </a:moveTo>
                <a:lnTo>
                  <a:pt x="152" y="92"/>
                </a:lnTo>
                <a:lnTo>
                  <a:pt x="41" y="19"/>
                </a:lnTo>
                <a:lnTo>
                  <a:pt x="263" y="19"/>
                </a:lnTo>
                <a:close/>
                <a:moveTo>
                  <a:pt x="19" y="26"/>
                </a:moveTo>
                <a:lnTo>
                  <a:pt x="152" y="113"/>
                </a:lnTo>
                <a:lnTo>
                  <a:pt x="284" y="26"/>
                </a:lnTo>
                <a:lnTo>
                  <a:pt x="284" y="189"/>
                </a:lnTo>
                <a:lnTo>
                  <a:pt x="19" y="189"/>
                </a:lnTo>
                <a:lnTo>
                  <a:pt x="19" y="2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Freeform 10"/>
          <p:cNvSpPr>
            <a:spLocks noEditPoints="1"/>
          </p:cNvSpPr>
          <p:nvPr/>
        </p:nvSpPr>
        <p:spPr bwMode="auto">
          <a:xfrm rot="21438171">
            <a:off x="7467621" y="1506770"/>
            <a:ext cx="533400" cy="1295400"/>
          </a:xfrm>
          <a:custGeom>
            <a:avLst/>
            <a:gdLst>
              <a:gd name="T0" fmla="*/ 9 w 53"/>
              <a:gd name="T1" fmla="*/ 128 h 129"/>
              <a:gd name="T2" fmla="*/ 21 w 53"/>
              <a:gd name="T3" fmla="*/ 129 h 129"/>
              <a:gd name="T4" fmla="*/ 29 w 53"/>
              <a:gd name="T5" fmla="*/ 129 h 129"/>
              <a:gd name="T6" fmla="*/ 38 w 53"/>
              <a:gd name="T7" fmla="*/ 121 h 129"/>
              <a:gd name="T8" fmla="*/ 40 w 53"/>
              <a:gd name="T9" fmla="*/ 57 h 129"/>
              <a:gd name="T10" fmla="*/ 52 w 53"/>
              <a:gd name="T11" fmla="*/ 42 h 129"/>
              <a:gd name="T12" fmla="*/ 53 w 53"/>
              <a:gd name="T13" fmla="*/ 18 h 129"/>
              <a:gd name="T14" fmla="*/ 38 w 53"/>
              <a:gd name="T15" fmla="*/ 1 h 129"/>
              <a:gd name="T16" fmla="*/ 18 w 53"/>
              <a:gd name="T17" fmla="*/ 0 h 129"/>
              <a:gd name="T18" fmla="*/ 1 w 53"/>
              <a:gd name="T19" fmla="*/ 16 h 129"/>
              <a:gd name="T20" fmla="*/ 0 w 53"/>
              <a:gd name="T21" fmla="*/ 40 h 129"/>
              <a:gd name="T22" fmla="*/ 12 w 53"/>
              <a:gd name="T23" fmla="*/ 56 h 129"/>
              <a:gd name="T24" fmla="*/ 11 w 53"/>
              <a:gd name="T25" fmla="*/ 88 h 129"/>
              <a:gd name="T26" fmla="*/ 15 w 53"/>
              <a:gd name="T27" fmla="*/ 92 h 129"/>
              <a:gd name="T28" fmla="*/ 10 w 53"/>
              <a:gd name="T29" fmla="*/ 96 h 129"/>
              <a:gd name="T30" fmla="*/ 10 w 53"/>
              <a:gd name="T31" fmla="*/ 108 h 129"/>
              <a:gd name="T32" fmla="*/ 14 w 53"/>
              <a:gd name="T33" fmla="*/ 112 h 129"/>
              <a:gd name="T34" fmla="*/ 10 w 53"/>
              <a:gd name="T35" fmla="*/ 116 h 129"/>
              <a:gd name="T36" fmla="*/ 9 w 53"/>
              <a:gd name="T37" fmla="*/ 128 h 129"/>
              <a:gd name="T38" fmla="*/ 30 w 53"/>
              <a:gd name="T39" fmla="*/ 121 h 129"/>
              <a:gd name="T40" fmla="*/ 22 w 53"/>
              <a:gd name="T41" fmla="*/ 121 h 129"/>
              <a:gd name="T42" fmla="*/ 18 w 53"/>
              <a:gd name="T43" fmla="*/ 120 h 129"/>
              <a:gd name="T44" fmla="*/ 18 w 53"/>
              <a:gd name="T45" fmla="*/ 120 h 129"/>
              <a:gd name="T46" fmla="*/ 19 w 53"/>
              <a:gd name="T47" fmla="*/ 118 h 129"/>
              <a:gd name="T48" fmla="*/ 25 w 53"/>
              <a:gd name="T49" fmla="*/ 113 h 129"/>
              <a:gd name="T50" fmla="*/ 20 w 53"/>
              <a:gd name="T51" fmla="*/ 107 h 129"/>
              <a:gd name="T52" fmla="*/ 18 w 53"/>
              <a:gd name="T53" fmla="*/ 105 h 129"/>
              <a:gd name="T54" fmla="*/ 18 w 53"/>
              <a:gd name="T55" fmla="*/ 100 h 129"/>
              <a:gd name="T56" fmla="*/ 20 w 53"/>
              <a:gd name="T57" fmla="*/ 98 h 129"/>
              <a:gd name="T58" fmla="*/ 26 w 53"/>
              <a:gd name="T59" fmla="*/ 93 h 129"/>
              <a:gd name="T60" fmla="*/ 20 w 53"/>
              <a:gd name="T61" fmla="*/ 87 h 129"/>
              <a:gd name="T62" fmla="*/ 19 w 53"/>
              <a:gd name="T63" fmla="*/ 85 h 129"/>
              <a:gd name="T64" fmla="*/ 20 w 53"/>
              <a:gd name="T65" fmla="*/ 57 h 129"/>
              <a:gd name="T66" fmla="*/ 32 w 53"/>
              <a:gd name="T67" fmla="*/ 57 h 129"/>
              <a:gd name="T68" fmla="*/ 30 w 53"/>
              <a:gd name="T69" fmla="*/ 121 h 129"/>
              <a:gd name="T70" fmla="*/ 8 w 53"/>
              <a:gd name="T71" fmla="*/ 40 h 129"/>
              <a:gd name="T72" fmla="*/ 9 w 53"/>
              <a:gd name="T73" fmla="*/ 16 h 129"/>
              <a:gd name="T74" fmla="*/ 17 w 53"/>
              <a:gd name="T75" fmla="*/ 8 h 129"/>
              <a:gd name="T76" fmla="*/ 37 w 53"/>
              <a:gd name="T77" fmla="*/ 9 h 129"/>
              <a:gd name="T78" fmla="*/ 45 w 53"/>
              <a:gd name="T79" fmla="*/ 17 h 129"/>
              <a:gd name="T80" fmla="*/ 44 w 53"/>
              <a:gd name="T81" fmla="*/ 41 h 129"/>
              <a:gd name="T82" fmla="*/ 36 w 53"/>
              <a:gd name="T83" fmla="*/ 49 h 129"/>
              <a:gd name="T84" fmla="*/ 16 w 53"/>
              <a:gd name="T85" fmla="*/ 48 h 129"/>
              <a:gd name="T86" fmla="*/ 8 w 53"/>
              <a:gd name="T87" fmla="*/ 40 h 129"/>
              <a:gd name="T88" fmla="*/ 21 w 53"/>
              <a:gd name="T89" fmla="*/ 23 h 129"/>
              <a:gd name="T90" fmla="*/ 27 w 53"/>
              <a:gd name="T91" fmla="*/ 17 h 129"/>
              <a:gd name="T92" fmla="*/ 33 w 53"/>
              <a:gd name="T93" fmla="*/ 23 h 129"/>
              <a:gd name="T94" fmla="*/ 27 w 53"/>
              <a:gd name="T95" fmla="*/ 29 h 129"/>
              <a:gd name="T96" fmla="*/ 21 w 53"/>
              <a:gd name="T97" fmla="*/ 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" h="129">
                <a:moveTo>
                  <a:pt x="9" y="128"/>
                </a:moveTo>
                <a:cubicBezTo>
                  <a:pt x="21" y="129"/>
                  <a:pt x="21" y="129"/>
                  <a:pt x="21" y="129"/>
                </a:cubicBezTo>
                <a:cubicBezTo>
                  <a:pt x="29" y="129"/>
                  <a:pt x="29" y="129"/>
                  <a:pt x="29" y="129"/>
                </a:cubicBezTo>
                <a:cubicBezTo>
                  <a:pt x="34" y="129"/>
                  <a:pt x="37" y="126"/>
                  <a:pt x="38" y="121"/>
                </a:cubicBezTo>
                <a:cubicBezTo>
                  <a:pt x="40" y="57"/>
                  <a:pt x="40" y="57"/>
                  <a:pt x="40" y="57"/>
                </a:cubicBezTo>
                <a:cubicBezTo>
                  <a:pt x="47" y="55"/>
                  <a:pt x="52" y="49"/>
                  <a:pt x="52" y="42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9"/>
                  <a:pt x="46" y="1"/>
                  <a:pt x="38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1" y="7"/>
                  <a:pt x="1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7"/>
                  <a:pt x="5" y="54"/>
                  <a:pt x="12" y="56"/>
                </a:cubicBezTo>
                <a:cubicBezTo>
                  <a:pt x="11" y="88"/>
                  <a:pt x="11" y="88"/>
                  <a:pt x="11" y="88"/>
                </a:cubicBezTo>
                <a:cubicBezTo>
                  <a:pt x="15" y="92"/>
                  <a:pt x="15" y="92"/>
                  <a:pt x="15" y="92"/>
                </a:cubicBezTo>
                <a:cubicBezTo>
                  <a:pt x="10" y="96"/>
                  <a:pt x="10" y="96"/>
                  <a:pt x="10" y="96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14" y="112"/>
                  <a:pt x="14" y="112"/>
                  <a:pt x="14" y="112"/>
                </a:cubicBezTo>
                <a:cubicBezTo>
                  <a:pt x="10" y="116"/>
                  <a:pt x="10" y="116"/>
                  <a:pt x="10" y="116"/>
                </a:cubicBezTo>
                <a:lnTo>
                  <a:pt x="9" y="128"/>
                </a:lnTo>
                <a:close/>
                <a:moveTo>
                  <a:pt x="30" y="121"/>
                </a:moveTo>
                <a:cubicBezTo>
                  <a:pt x="22" y="121"/>
                  <a:pt x="22" y="121"/>
                  <a:pt x="22" y="121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9" y="118"/>
                  <a:pt x="19" y="118"/>
                  <a:pt x="19" y="118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0" y="98"/>
                  <a:pt x="20" y="98"/>
                  <a:pt x="20" y="98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87"/>
                  <a:pt x="20" y="87"/>
                  <a:pt x="20" y="87"/>
                </a:cubicBezTo>
                <a:cubicBezTo>
                  <a:pt x="19" y="85"/>
                  <a:pt x="19" y="85"/>
                  <a:pt x="19" y="85"/>
                </a:cubicBezTo>
                <a:cubicBezTo>
                  <a:pt x="20" y="57"/>
                  <a:pt x="20" y="57"/>
                  <a:pt x="20" y="57"/>
                </a:cubicBezTo>
                <a:cubicBezTo>
                  <a:pt x="32" y="57"/>
                  <a:pt x="32" y="57"/>
                  <a:pt x="32" y="57"/>
                </a:cubicBezTo>
                <a:lnTo>
                  <a:pt x="30" y="121"/>
                </a:lnTo>
                <a:close/>
                <a:moveTo>
                  <a:pt x="8" y="40"/>
                </a:moveTo>
                <a:cubicBezTo>
                  <a:pt x="9" y="16"/>
                  <a:pt x="9" y="16"/>
                  <a:pt x="9" y="16"/>
                </a:cubicBezTo>
                <a:cubicBezTo>
                  <a:pt x="9" y="12"/>
                  <a:pt x="13" y="8"/>
                  <a:pt x="17" y="8"/>
                </a:cubicBezTo>
                <a:cubicBezTo>
                  <a:pt x="37" y="9"/>
                  <a:pt x="37" y="9"/>
                  <a:pt x="37" y="9"/>
                </a:cubicBezTo>
                <a:cubicBezTo>
                  <a:pt x="42" y="9"/>
                  <a:pt x="45" y="13"/>
                  <a:pt x="45" y="17"/>
                </a:cubicBezTo>
                <a:cubicBezTo>
                  <a:pt x="44" y="41"/>
                  <a:pt x="44" y="41"/>
                  <a:pt x="44" y="41"/>
                </a:cubicBezTo>
                <a:cubicBezTo>
                  <a:pt x="44" y="46"/>
                  <a:pt x="40" y="49"/>
                  <a:pt x="36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2" y="48"/>
                  <a:pt x="8" y="45"/>
                  <a:pt x="8" y="40"/>
                </a:cubicBezTo>
                <a:close/>
                <a:moveTo>
                  <a:pt x="21" y="23"/>
                </a:moveTo>
                <a:cubicBezTo>
                  <a:pt x="21" y="19"/>
                  <a:pt x="24" y="17"/>
                  <a:pt x="27" y="17"/>
                </a:cubicBezTo>
                <a:cubicBezTo>
                  <a:pt x="30" y="17"/>
                  <a:pt x="33" y="20"/>
                  <a:pt x="33" y="23"/>
                </a:cubicBezTo>
                <a:cubicBezTo>
                  <a:pt x="33" y="26"/>
                  <a:pt x="30" y="29"/>
                  <a:pt x="27" y="29"/>
                </a:cubicBezTo>
                <a:cubicBezTo>
                  <a:pt x="23" y="29"/>
                  <a:pt x="21" y="26"/>
                  <a:pt x="21" y="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297165" y="2213552"/>
            <a:ext cx="2570263" cy="1123390"/>
            <a:chOff x="2255837" y="2839172"/>
            <a:chExt cx="2570263" cy="1123390"/>
          </a:xfrm>
        </p:grpSpPr>
        <p:grpSp>
          <p:nvGrpSpPr>
            <p:cNvPr id="30" name="Group 29"/>
            <p:cNvGrpSpPr/>
            <p:nvPr/>
          </p:nvGrpSpPr>
          <p:grpSpPr>
            <a:xfrm>
              <a:off x="2758167" y="2839172"/>
              <a:ext cx="1524000" cy="1123390"/>
              <a:chOff x="3856037" y="2659062"/>
              <a:chExt cx="1524000" cy="1123390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3856037" y="2659062"/>
                <a:ext cx="1524000" cy="112339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14"/>
              <p:cNvSpPr>
                <a:spLocks noChangeAspect="1" noEditPoints="1"/>
              </p:cNvSpPr>
              <p:nvPr/>
            </p:nvSpPr>
            <p:spPr bwMode="auto">
              <a:xfrm>
                <a:off x="4266405" y="2876130"/>
                <a:ext cx="703263" cy="689253"/>
              </a:xfrm>
              <a:custGeom>
                <a:avLst/>
                <a:gdLst>
                  <a:gd name="T0" fmla="*/ 37 w 106"/>
                  <a:gd name="T1" fmla="*/ 104 h 104"/>
                  <a:gd name="T2" fmla="*/ 25 w 106"/>
                  <a:gd name="T3" fmla="*/ 87 h 104"/>
                  <a:gd name="T4" fmla="*/ 0 w 106"/>
                  <a:gd name="T5" fmla="*/ 65 h 104"/>
                  <a:gd name="T6" fmla="*/ 9 w 106"/>
                  <a:gd name="T7" fmla="*/ 52 h 104"/>
                  <a:gd name="T8" fmla="*/ 0 w 106"/>
                  <a:gd name="T9" fmla="*/ 40 h 104"/>
                  <a:gd name="T10" fmla="*/ 25 w 106"/>
                  <a:gd name="T11" fmla="*/ 18 h 104"/>
                  <a:gd name="T12" fmla="*/ 37 w 106"/>
                  <a:gd name="T13" fmla="*/ 0 h 104"/>
                  <a:gd name="T14" fmla="*/ 69 w 106"/>
                  <a:gd name="T15" fmla="*/ 11 h 104"/>
                  <a:gd name="T16" fmla="*/ 90 w 106"/>
                  <a:gd name="T17" fmla="*/ 13 h 104"/>
                  <a:gd name="T18" fmla="*/ 96 w 106"/>
                  <a:gd name="T19" fmla="*/ 46 h 104"/>
                  <a:gd name="T20" fmla="*/ 96 w 106"/>
                  <a:gd name="T21" fmla="*/ 59 h 104"/>
                  <a:gd name="T22" fmla="*/ 90 w 106"/>
                  <a:gd name="T23" fmla="*/ 92 h 104"/>
                  <a:gd name="T24" fmla="*/ 69 w 106"/>
                  <a:gd name="T25" fmla="*/ 93 h 104"/>
                  <a:gd name="T26" fmla="*/ 45 w 106"/>
                  <a:gd name="T27" fmla="*/ 96 h 104"/>
                  <a:gd name="T28" fmla="*/ 61 w 106"/>
                  <a:gd name="T29" fmla="*/ 88 h 104"/>
                  <a:gd name="T30" fmla="*/ 77 w 106"/>
                  <a:gd name="T31" fmla="*/ 79 h 104"/>
                  <a:gd name="T32" fmla="*/ 87 w 106"/>
                  <a:gd name="T33" fmla="*/ 81 h 104"/>
                  <a:gd name="T34" fmla="*/ 87 w 106"/>
                  <a:gd name="T35" fmla="*/ 63 h 104"/>
                  <a:gd name="T36" fmla="*/ 89 w 106"/>
                  <a:gd name="T37" fmla="*/ 52 h 104"/>
                  <a:gd name="T38" fmla="*/ 87 w 106"/>
                  <a:gd name="T39" fmla="*/ 42 h 104"/>
                  <a:gd name="T40" fmla="*/ 87 w 106"/>
                  <a:gd name="T41" fmla="*/ 24 h 104"/>
                  <a:gd name="T42" fmla="*/ 77 w 106"/>
                  <a:gd name="T43" fmla="*/ 26 h 104"/>
                  <a:gd name="T44" fmla="*/ 61 w 106"/>
                  <a:gd name="T45" fmla="*/ 17 h 104"/>
                  <a:gd name="T46" fmla="*/ 45 w 106"/>
                  <a:gd name="T47" fmla="*/ 8 h 104"/>
                  <a:gd name="T48" fmla="*/ 42 w 106"/>
                  <a:gd name="T49" fmla="*/ 18 h 104"/>
                  <a:gd name="T50" fmla="*/ 26 w 106"/>
                  <a:gd name="T51" fmla="*/ 28 h 104"/>
                  <a:gd name="T52" fmla="*/ 11 w 106"/>
                  <a:gd name="T53" fmla="*/ 37 h 104"/>
                  <a:gd name="T54" fmla="*/ 18 w 106"/>
                  <a:gd name="T55" fmla="*/ 45 h 104"/>
                  <a:gd name="T56" fmla="*/ 18 w 106"/>
                  <a:gd name="T57" fmla="*/ 60 h 104"/>
                  <a:gd name="T58" fmla="*/ 11 w 106"/>
                  <a:gd name="T59" fmla="*/ 68 h 104"/>
                  <a:gd name="T60" fmla="*/ 26 w 106"/>
                  <a:gd name="T61" fmla="*/ 77 h 104"/>
                  <a:gd name="T62" fmla="*/ 42 w 106"/>
                  <a:gd name="T63" fmla="*/ 87 h 104"/>
                  <a:gd name="T64" fmla="*/ 45 w 106"/>
                  <a:gd name="T65" fmla="*/ 96 h 104"/>
                  <a:gd name="T66" fmla="*/ 25 w 106"/>
                  <a:gd name="T67" fmla="*/ 52 h 104"/>
                  <a:gd name="T68" fmla="*/ 81 w 106"/>
                  <a:gd name="T69" fmla="*/ 52 h 104"/>
                  <a:gd name="T70" fmla="*/ 53 w 106"/>
                  <a:gd name="T71" fmla="*/ 32 h 104"/>
                  <a:gd name="T72" fmla="*/ 53 w 106"/>
                  <a:gd name="T73" fmla="*/ 72 h 104"/>
                  <a:gd name="T74" fmla="*/ 53 w 106"/>
                  <a:gd name="T75" fmla="*/ 3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" h="104">
                    <a:moveTo>
                      <a:pt x="69" y="104"/>
                    </a:moveTo>
                    <a:cubicBezTo>
                      <a:pt x="37" y="104"/>
                      <a:pt x="37" y="104"/>
                      <a:pt x="37" y="104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33" y="92"/>
                      <a:pt x="29" y="90"/>
                      <a:pt x="25" y="87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7"/>
                      <a:pt x="9" y="55"/>
                      <a:pt x="9" y="52"/>
                    </a:cubicBezTo>
                    <a:cubicBezTo>
                      <a:pt x="9" y="50"/>
                      <a:pt x="9" y="48"/>
                      <a:pt x="9" y="4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9" y="15"/>
                      <a:pt x="33" y="13"/>
                      <a:pt x="37" y="1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3" y="13"/>
                      <a:pt x="77" y="15"/>
                      <a:pt x="80" y="18"/>
                    </a:cubicBezTo>
                    <a:cubicBezTo>
                      <a:pt x="90" y="13"/>
                      <a:pt x="90" y="13"/>
                      <a:pt x="90" y="13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7" y="48"/>
                      <a:pt x="97" y="50"/>
                      <a:pt x="97" y="52"/>
                    </a:cubicBezTo>
                    <a:cubicBezTo>
                      <a:pt x="97" y="55"/>
                      <a:pt x="97" y="57"/>
                      <a:pt x="96" y="59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90" y="92"/>
                      <a:pt x="90" y="92"/>
                      <a:pt x="90" y="92"/>
                    </a:cubicBezTo>
                    <a:cubicBezTo>
                      <a:pt x="80" y="87"/>
                      <a:pt x="80" y="87"/>
                      <a:pt x="80" y="87"/>
                    </a:cubicBezTo>
                    <a:cubicBezTo>
                      <a:pt x="77" y="90"/>
                      <a:pt x="73" y="92"/>
                      <a:pt x="69" y="93"/>
                    </a:cubicBezTo>
                    <a:lnTo>
                      <a:pt x="69" y="104"/>
                    </a:lnTo>
                    <a:close/>
                    <a:moveTo>
                      <a:pt x="45" y="96"/>
                    </a:moveTo>
                    <a:cubicBezTo>
                      <a:pt x="61" y="96"/>
                      <a:pt x="61" y="96"/>
                      <a:pt x="61" y="96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9" y="85"/>
                      <a:pt x="73" y="83"/>
                      <a:pt x="77" y="79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95" y="68"/>
                      <a:pt x="95" y="68"/>
                      <a:pt x="95" y="68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58"/>
                      <a:pt x="89" y="55"/>
                      <a:pt x="89" y="52"/>
                    </a:cubicBezTo>
                    <a:cubicBezTo>
                      <a:pt x="89" y="50"/>
                      <a:pt x="88" y="47"/>
                      <a:pt x="88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3" y="22"/>
                      <a:pt x="69" y="20"/>
                      <a:pt x="64" y="18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7" y="20"/>
                      <a:pt x="32" y="22"/>
                      <a:pt x="28" y="26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7" y="47"/>
                      <a:pt x="17" y="50"/>
                      <a:pt x="17" y="52"/>
                    </a:cubicBezTo>
                    <a:cubicBezTo>
                      <a:pt x="17" y="55"/>
                      <a:pt x="17" y="58"/>
                      <a:pt x="18" y="6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32" y="83"/>
                      <a:pt x="37" y="85"/>
                      <a:pt x="42" y="87"/>
                    </a:cubicBezTo>
                    <a:cubicBezTo>
                      <a:pt x="45" y="88"/>
                      <a:pt x="45" y="88"/>
                      <a:pt x="45" y="88"/>
                    </a:cubicBezTo>
                    <a:lnTo>
                      <a:pt x="45" y="96"/>
                    </a:lnTo>
                    <a:close/>
                    <a:moveTo>
                      <a:pt x="53" y="80"/>
                    </a:moveTo>
                    <a:cubicBezTo>
                      <a:pt x="37" y="80"/>
                      <a:pt x="25" y="68"/>
                      <a:pt x="25" y="52"/>
                    </a:cubicBezTo>
                    <a:cubicBezTo>
                      <a:pt x="25" y="37"/>
                      <a:pt x="37" y="24"/>
                      <a:pt x="53" y="24"/>
                    </a:cubicBezTo>
                    <a:cubicBezTo>
                      <a:pt x="68" y="24"/>
                      <a:pt x="81" y="37"/>
                      <a:pt x="81" y="52"/>
                    </a:cubicBezTo>
                    <a:cubicBezTo>
                      <a:pt x="81" y="68"/>
                      <a:pt x="68" y="80"/>
                      <a:pt x="53" y="80"/>
                    </a:cubicBezTo>
                    <a:close/>
                    <a:moveTo>
                      <a:pt x="53" y="32"/>
                    </a:moveTo>
                    <a:cubicBezTo>
                      <a:pt x="42" y="32"/>
                      <a:pt x="33" y="41"/>
                      <a:pt x="33" y="52"/>
                    </a:cubicBezTo>
                    <a:cubicBezTo>
                      <a:pt x="33" y="64"/>
                      <a:pt x="42" y="72"/>
                      <a:pt x="53" y="72"/>
                    </a:cubicBezTo>
                    <a:cubicBezTo>
                      <a:pt x="64" y="72"/>
                      <a:pt x="73" y="64"/>
                      <a:pt x="73" y="52"/>
                    </a:cubicBezTo>
                    <a:cubicBezTo>
                      <a:pt x="73" y="41"/>
                      <a:pt x="64" y="32"/>
                      <a:pt x="53" y="3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1" name="Arrow: Right 30"/>
            <p:cNvSpPr/>
            <p:nvPr/>
          </p:nvSpPr>
          <p:spPr bwMode="auto">
            <a:xfrm>
              <a:off x="4365375" y="3116262"/>
              <a:ext cx="460725" cy="627864"/>
            </a:xfrm>
            <a:prstGeom prst="rightArrow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32" name="Arrow: Right 31"/>
            <p:cNvSpPr/>
            <p:nvPr/>
          </p:nvSpPr>
          <p:spPr bwMode="auto">
            <a:xfrm>
              <a:off x="2255837" y="3116262"/>
              <a:ext cx="460725" cy="627864"/>
            </a:xfrm>
            <a:prstGeom prst="rightArrow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</p:grpSp>
      <p:sp>
        <p:nvSpPr>
          <p:cNvPr id="35" name="Freeform 300"/>
          <p:cNvSpPr>
            <a:spLocks noEditPoints="1"/>
          </p:cNvSpPr>
          <p:nvPr/>
        </p:nvSpPr>
        <p:spPr bwMode="auto">
          <a:xfrm>
            <a:off x="11000112" y="2472302"/>
            <a:ext cx="637690" cy="721474"/>
          </a:xfrm>
          <a:custGeom>
            <a:avLst/>
            <a:gdLst>
              <a:gd name="T0" fmla="*/ 79 w 116"/>
              <a:gd name="T1" fmla="*/ 46 h 131"/>
              <a:gd name="T2" fmla="*/ 39 w 116"/>
              <a:gd name="T3" fmla="*/ 46 h 131"/>
              <a:gd name="T4" fmla="*/ 59 w 116"/>
              <a:gd name="T5" fmla="*/ 33 h 131"/>
              <a:gd name="T6" fmla="*/ 59 w 116"/>
              <a:gd name="T7" fmla="*/ 58 h 131"/>
              <a:gd name="T8" fmla="*/ 59 w 116"/>
              <a:gd name="T9" fmla="*/ 33 h 131"/>
              <a:gd name="T10" fmla="*/ 96 w 116"/>
              <a:gd name="T11" fmla="*/ 47 h 131"/>
              <a:gd name="T12" fmla="*/ 85 w 116"/>
              <a:gd name="T13" fmla="*/ 19 h 131"/>
              <a:gd name="T14" fmla="*/ 60 w 116"/>
              <a:gd name="T15" fmla="*/ 8 h 131"/>
              <a:gd name="T16" fmla="*/ 32 w 116"/>
              <a:gd name="T17" fmla="*/ 20 h 131"/>
              <a:gd name="T18" fmla="*/ 21 w 116"/>
              <a:gd name="T19" fmla="*/ 45 h 131"/>
              <a:gd name="T20" fmla="*/ 19 w 116"/>
              <a:gd name="T21" fmla="*/ 67 h 131"/>
              <a:gd name="T22" fmla="*/ 31 w 116"/>
              <a:gd name="T23" fmla="*/ 107 h 131"/>
              <a:gd name="T24" fmla="*/ 58 w 116"/>
              <a:gd name="T25" fmla="*/ 110 h 131"/>
              <a:gd name="T26" fmla="*/ 86 w 116"/>
              <a:gd name="T27" fmla="*/ 107 h 131"/>
              <a:gd name="T28" fmla="*/ 97 w 116"/>
              <a:gd name="T29" fmla="*/ 67 h 131"/>
              <a:gd name="T30" fmla="*/ 24 w 116"/>
              <a:gd name="T31" fmla="*/ 31 h 131"/>
              <a:gd name="T32" fmla="*/ 44 w 116"/>
              <a:gd name="T33" fmla="*/ 10 h 131"/>
              <a:gd name="T34" fmla="*/ 73 w 116"/>
              <a:gd name="T35" fmla="*/ 11 h 131"/>
              <a:gd name="T36" fmla="*/ 94 w 116"/>
              <a:gd name="T37" fmla="*/ 31 h 131"/>
              <a:gd name="T38" fmla="*/ 93 w 116"/>
              <a:gd name="T39" fmla="*/ 60 h 131"/>
              <a:gd name="T40" fmla="*/ 74 w 116"/>
              <a:gd name="T41" fmla="*/ 81 h 131"/>
              <a:gd name="T42" fmla="*/ 45 w 116"/>
              <a:gd name="T43" fmla="*/ 80 h 131"/>
              <a:gd name="T44" fmla="*/ 24 w 116"/>
              <a:gd name="T45" fmla="*/ 60 h 131"/>
              <a:gd name="T46" fmla="*/ 24 w 116"/>
              <a:gd name="T47" fmla="*/ 31 h 131"/>
              <a:gd name="T48" fmla="*/ 34 w 116"/>
              <a:gd name="T49" fmla="*/ 98 h 131"/>
              <a:gd name="T50" fmla="*/ 27 w 116"/>
              <a:gd name="T51" fmla="*/ 70 h 131"/>
              <a:gd name="T52" fmla="*/ 40 w 116"/>
              <a:gd name="T53" fmla="*/ 91 h 131"/>
              <a:gd name="T54" fmla="*/ 62 w 116"/>
              <a:gd name="T55" fmla="*/ 85 h 131"/>
              <a:gd name="T56" fmla="*/ 103 w 116"/>
              <a:gd name="T57" fmla="*/ 100 h 131"/>
              <a:gd name="T58" fmla="*/ 70 w 116"/>
              <a:gd name="T59" fmla="*/ 116 h 131"/>
              <a:gd name="T60" fmla="*/ 69 w 116"/>
              <a:gd name="T61" fmla="*/ 88 h 131"/>
              <a:gd name="T62" fmla="*/ 86 w 116"/>
              <a:gd name="T63" fmla="*/ 72 h 131"/>
              <a:gd name="T64" fmla="*/ 103 w 116"/>
              <a:gd name="T65" fmla="*/ 10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6" h="131">
                <a:moveTo>
                  <a:pt x="59" y="66"/>
                </a:moveTo>
                <a:cubicBezTo>
                  <a:pt x="70" y="66"/>
                  <a:pt x="79" y="57"/>
                  <a:pt x="79" y="46"/>
                </a:cubicBezTo>
                <a:cubicBezTo>
                  <a:pt x="79" y="34"/>
                  <a:pt x="70" y="25"/>
                  <a:pt x="59" y="25"/>
                </a:cubicBezTo>
                <a:cubicBezTo>
                  <a:pt x="48" y="25"/>
                  <a:pt x="39" y="34"/>
                  <a:pt x="39" y="46"/>
                </a:cubicBezTo>
                <a:cubicBezTo>
                  <a:pt x="39" y="57"/>
                  <a:pt x="48" y="66"/>
                  <a:pt x="59" y="66"/>
                </a:cubicBezTo>
                <a:close/>
                <a:moveTo>
                  <a:pt x="59" y="33"/>
                </a:moveTo>
                <a:cubicBezTo>
                  <a:pt x="66" y="33"/>
                  <a:pt x="71" y="39"/>
                  <a:pt x="71" y="46"/>
                </a:cubicBezTo>
                <a:cubicBezTo>
                  <a:pt x="71" y="52"/>
                  <a:pt x="66" y="58"/>
                  <a:pt x="59" y="58"/>
                </a:cubicBezTo>
                <a:cubicBezTo>
                  <a:pt x="52" y="58"/>
                  <a:pt x="47" y="52"/>
                  <a:pt x="47" y="46"/>
                </a:cubicBezTo>
                <a:cubicBezTo>
                  <a:pt x="47" y="39"/>
                  <a:pt x="52" y="33"/>
                  <a:pt x="59" y="33"/>
                </a:cubicBezTo>
                <a:close/>
                <a:moveTo>
                  <a:pt x="104" y="64"/>
                </a:moveTo>
                <a:cubicBezTo>
                  <a:pt x="96" y="47"/>
                  <a:pt x="96" y="47"/>
                  <a:pt x="96" y="47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85" y="19"/>
                  <a:pt x="85" y="19"/>
                  <a:pt x="85" y="19"/>
                </a:cubicBezTo>
                <a:cubicBezTo>
                  <a:pt x="78" y="1"/>
                  <a:pt x="78" y="1"/>
                  <a:pt x="78" y="1"/>
                </a:cubicBezTo>
                <a:cubicBezTo>
                  <a:pt x="60" y="8"/>
                  <a:pt x="60" y="8"/>
                  <a:pt x="60" y="8"/>
                </a:cubicBezTo>
                <a:cubicBezTo>
                  <a:pt x="40" y="0"/>
                  <a:pt x="40" y="0"/>
                  <a:pt x="40" y="0"/>
                </a:cubicBezTo>
                <a:cubicBezTo>
                  <a:pt x="32" y="20"/>
                  <a:pt x="32" y="20"/>
                  <a:pt x="32" y="20"/>
                </a:cubicBezTo>
                <a:cubicBezTo>
                  <a:pt x="14" y="27"/>
                  <a:pt x="14" y="27"/>
                  <a:pt x="14" y="27"/>
                </a:cubicBezTo>
                <a:cubicBezTo>
                  <a:pt x="21" y="45"/>
                  <a:pt x="21" y="45"/>
                  <a:pt x="21" y="45"/>
                </a:cubicBezTo>
                <a:cubicBezTo>
                  <a:pt x="13" y="65"/>
                  <a:pt x="13" y="65"/>
                  <a:pt x="13" y="65"/>
                </a:cubicBezTo>
                <a:cubicBezTo>
                  <a:pt x="19" y="67"/>
                  <a:pt x="19" y="67"/>
                  <a:pt x="19" y="67"/>
                </a:cubicBezTo>
                <a:cubicBezTo>
                  <a:pt x="0" y="109"/>
                  <a:pt x="0" y="109"/>
                  <a:pt x="0" y="109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97" y="67"/>
                  <a:pt x="97" y="67"/>
                  <a:pt x="97" y="67"/>
                </a:cubicBezTo>
                <a:lnTo>
                  <a:pt x="104" y="64"/>
                </a:lnTo>
                <a:close/>
                <a:moveTo>
                  <a:pt x="24" y="31"/>
                </a:moveTo>
                <a:cubicBezTo>
                  <a:pt x="38" y="26"/>
                  <a:pt x="38" y="26"/>
                  <a:pt x="38" y="26"/>
                </a:cubicBezTo>
                <a:cubicBezTo>
                  <a:pt x="44" y="10"/>
                  <a:pt x="44" y="10"/>
                  <a:pt x="44" y="10"/>
                </a:cubicBezTo>
                <a:cubicBezTo>
                  <a:pt x="60" y="17"/>
                  <a:pt x="60" y="17"/>
                  <a:pt x="60" y="17"/>
                </a:cubicBezTo>
                <a:cubicBezTo>
                  <a:pt x="73" y="11"/>
                  <a:pt x="73" y="11"/>
                  <a:pt x="73" y="11"/>
                </a:cubicBezTo>
                <a:cubicBezTo>
                  <a:pt x="79" y="25"/>
                  <a:pt x="79" y="25"/>
                  <a:pt x="79" y="25"/>
                </a:cubicBezTo>
                <a:cubicBezTo>
                  <a:pt x="94" y="31"/>
                  <a:pt x="94" y="31"/>
                  <a:pt x="94" y="31"/>
                </a:cubicBezTo>
                <a:cubicBezTo>
                  <a:pt x="88" y="47"/>
                  <a:pt x="88" y="47"/>
                  <a:pt x="88" y="47"/>
                </a:cubicBezTo>
                <a:cubicBezTo>
                  <a:pt x="93" y="60"/>
                  <a:pt x="93" y="60"/>
                  <a:pt x="93" y="60"/>
                </a:cubicBezTo>
                <a:cubicBezTo>
                  <a:pt x="80" y="66"/>
                  <a:pt x="80" y="66"/>
                  <a:pt x="80" y="66"/>
                </a:cubicBezTo>
                <a:cubicBezTo>
                  <a:pt x="74" y="81"/>
                  <a:pt x="74" y="81"/>
                  <a:pt x="74" y="81"/>
                </a:cubicBezTo>
                <a:cubicBezTo>
                  <a:pt x="58" y="75"/>
                  <a:pt x="58" y="75"/>
                  <a:pt x="58" y="75"/>
                </a:cubicBezTo>
                <a:cubicBezTo>
                  <a:pt x="45" y="80"/>
                  <a:pt x="45" y="80"/>
                  <a:pt x="45" y="80"/>
                </a:cubicBezTo>
                <a:cubicBezTo>
                  <a:pt x="39" y="67"/>
                  <a:pt x="39" y="67"/>
                  <a:pt x="39" y="67"/>
                </a:cubicBezTo>
                <a:cubicBezTo>
                  <a:pt x="24" y="60"/>
                  <a:pt x="24" y="60"/>
                  <a:pt x="24" y="60"/>
                </a:cubicBezTo>
                <a:cubicBezTo>
                  <a:pt x="30" y="45"/>
                  <a:pt x="30" y="45"/>
                  <a:pt x="30" y="45"/>
                </a:cubicBezTo>
                <a:lnTo>
                  <a:pt x="24" y="31"/>
                </a:lnTo>
                <a:close/>
                <a:moveTo>
                  <a:pt x="47" y="116"/>
                </a:moveTo>
                <a:cubicBezTo>
                  <a:pt x="34" y="98"/>
                  <a:pt x="34" y="98"/>
                  <a:pt x="34" y="98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73"/>
                  <a:pt x="33" y="73"/>
                  <a:pt x="33" y="73"/>
                </a:cubicBezTo>
                <a:cubicBezTo>
                  <a:pt x="40" y="91"/>
                  <a:pt x="40" y="91"/>
                  <a:pt x="40" y="91"/>
                </a:cubicBezTo>
                <a:cubicBezTo>
                  <a:pt x="58" y="83"/>
                  <a:pt x="58" y="83"/>
                  <a:pt x="58" y="83"/>
                </a:cubicBezTo>
                <a:cubicBezTo>
                  <a:pt x="62" y="85"/>
                  <a:pt x="62" y="85"/>
                  <a:pt x="62" y="85"/>
                </a:cubicBezTo>
                <a:lnTo>
                  <a:pt x="47" y="116"/>
                </a:lnTo>
                <a:close/>
                <a:moveTo>
                  <a:pt x="103" y="100"/>
                </a:moveTo>
                <a:cubicBezTo>
                  <a:pt x="82" y="98"/>
                  <a:pt x="82" y="98"/>
                  <a:pt x="82" y="98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69" y="88"/>
                  <a:pt x="69" y="88"/>
                  <a:pt x="69" y="88"/>
                </a:cubicBezTo>
                <a:cubicBezTo>
                  <a:pt x="78" y="91"/>
                  <a:pt x="78" y="91"/>
                  <a:pt x="78" y="91"/>
                </a:cubicBezTo>
                <a:cubicBezTo>
                  <a:pt x="86" y="72"/>
                  <a:pt x="86" y="72"/>
                  <a:pt x="86" y="72"/>
                </a:cubicBezTo>
                <a:cubicBezTo>
                  <a:pt x="90" y="70"/>
                  <a:pt x="90" y="70"/>
                  <a:pt x="90" y="70"/>
                </a:cubicBezTo>
                <a:lnTo>
                  <a:pt x="103" y="1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85437" y="4716462"/>
            <a:ext cx="438475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=</a:t>
            </a:r>
          </a:p>
        </p:txBody>
      </p:sp>
      <p:pic>
        <p:nvPicPr>
          <p:cNvPr id="1030" name="Picture 6" descr="Image result for check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861" y="4695887"/>
            <a:ext cx="703262" cy="6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85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4228E-7 -2.2424E-6 L 0.13135 0.211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1" y="1057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3794E-6 1.15297E-6 L -0.10531 0.326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2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35 0.21176 L 0.51123 0.21176 " pathEditMode="fixed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31 0.3266 L 0.27789 0.3266 " pathEditMode="fixed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2967E-7 -3.23196E-6 L 0.38537 0.00182 " pathEditMode="fixed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62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123 0.21176 L 0.51736 0.0047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" y="-10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89 0.3266 L 0.41268 0.326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9237E-6 -2.40581E-6 L 4.69237E-6 0.3238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8" grpId="0" animBg="1"/>
      <p:bldP spid="18" grpId="1" animBg="1"/>
      <p:bldP spid="18" grpId="2" animBg="1"/>
      <p:bldP spid="18" grpId="3" animBg="1"/>
      <p:bldP spid="27" grpId="0" animBg="1"/>
      <p:bldP spid="27" grpId="1" animBg="1"/>
      <p:bldP spid="35" grpId="0" animBg="1"/>
      <p:bldP spid="35" grpId="1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Authorization Options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867398" cy="4832092"/>
          </a:xfrm>
        </p:spPr>
        <p:txBody>
          <a:bodyPr/>
          <a:lstStyle/>
          <a:p>
            <a:r>
              <a:rPr lang="en-US" sz="2800" b="1" i="1" dirty="0"/>
              <a:t>Individual Request Signing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Clients have access to key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Clients generates signatures from each request’s critical details using HMAC-SHA256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Signature is passed in authorization header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Service validates request against provided signature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Signature cannot be reused</a:t>
            </a:r>
          </a:p>
        </p:txBody>
      </p:sp>
      <p:sp>
        <p:nvSpPr>
          <p:cNvPr id="7" name="Freeform 150"/>
          <p:cNvSpPr>
            <a:spLocks noEditPoints="1"/>
          </p:cNvSpPr>
          <p:nvPr/>
        </p:nvSpPr>
        <p:spPr bwMode="auto">
          <a:xfrm>
            <a:off x="7126046" y="1592261"/>
            <a:ext cx="1378191" cy="1180564"/>
          </a:xfrm>
          <a:custGeom>
            <a:avLst/>
            <a:gdLst>
              <a:gd name="T0" fmla="*/ 227 w 265"/>
              <a:gd name="T1" fmla="*/ 57 h 227"/>
              <a:gd name="T2" fmla="*/ 208 w 265"/>
              <a:gd name="T3" fmla="*/ 57 h 227"/>
              <a:gd name="T4" fmla="*/ 208 w 265"/>
              <a:gd name="T5" fmla="*/ 38 h 227"/>
              <a:gd name="T6" fmla="*/ 227 w 265"/>
              <a:gd name="T7" fmla="*/ 38 h 227"/>
              <a:gd name="T8" fmla="*/ 227 w 265"/>
              <a:gd name="T9" fmla="*/ 57 h 227"/>
              <a:gd name="T10" fmla="*/ 94 w 265"/>
              <a:gd name="T11" fmla="*/ 189 h 227"/>
              <a:gd name="T12" fmla="*/ 0 w 265"/>
              <a:gd name="T13" fmla="*/ 189 h 227"/>
              <a:gd name="T14" fmla="*/ 0 w 265"/>
              <a:gd name="T15" fmla="*/ 57 h 227"/>
              <a:gd name="T16" fmla="*/ 123 w 265"/>
              <a:gd name="T17" fmla="*/ 57 h 227"/>
              <a:gd name="T18" fmla="*/ 123 w 265"/>
              <a:gd name="T19" fmla="*/ 0 h 227"/>
              <a:gd name="T20" fmla="*/ 265 w 265"/>
              <a:gd name="T21" fmla="*/ 0 h 227"/>
              <a:gd name="T22" fmla="*/ 265 w 265"/>
              <a:gd name="T23" fmla="*/ 227 h 227"/>
              <a:gd name="T24" fmla="*/ 56 w 265"/>
              <a:gd name="T25" fmla="*/ 227 h 227"/>
              <a:gd name="T26" fmla="*/ 56 w 265"/>
              <a:gd name="T27" fmla="*/ 208 h 227"/>
              <a:gd name="T28" fmla="*/ 94 w 265"/>
              <a:gd name="T29" fmla="*/ 208 h 227"/>
              <a:gd name="T30" fmla="*/ 94 w 265"/>
              <a:gd name="T31" fmla="*/ 189 h 227"/>
              <a:gd name="T32" fmla="*/ 246 w 265"/>
              <a:gd name="T33" fmla="*/ 151 h 227"/>
              <a:gd name="T34" fmla="*/ 198 w 265"/>
              <a:gd name="T35" fmla="*/ 151 h 227"/>
              <a:gd name="T36" fmla="*/ 198 w 265"/>
              <a:gd name="T37" fmla="*/ 189 h 227"/>
              <a:gd name="T38" fmla="*/ 113 w 265"/>
              <a:gd name="T39" fmla="*/ 189 h 227"/>
              <a:gd name="T40" fmla="*/ 113 w 265"/>
              <a:gd name="T41" fmla="*/ 208 h 227"/>
              <a:gd name="T42" fmla="*/ 246 w 265"/>
              <a:gd name="T43" fmla="*/ 208 h 227"/>
              <a:gd name="T44" fmla="*/ 246 w 265"/>
              <a:gd name="T45" fmla="*/ 151 h 227"/>
              <a:gd name="T46" fmla="*/ 246 w 265"/>
              <a:gd name="T47" fmla="*/ 94 h 227"/>
              <a:gd name="T48" fmla="*/ 198 w 265"/>
              <a:gd name="T49" fmla="*/ 94 h 227"/>
              <a:gd name="T50" fmla="*/ 198 w 265"/>
              <a:gd name="T51" fmla="*/ 132 h 227"/>
              <a:gd name="T52" fmla="*/ 246 w 265"/>
              <a:gd name="T53" fmla="*/ 132 h 227"/>
              <a:gd name="T54" fmla="*/ 246 w 265"/>
              <a:gd name="T55" fmla="*/ 94 h 227"/>
              <a:gd name="T56" fmla="*/ 142 w 265"/>
              <a:gd name="T57" fmla="*/ 57 h 227"/>
              <a:gd name="T58" fmla="*/ 198 w 265"/>
              <a:gd name="T59" fmla="*/ 57 h 227"/>
              <a:gd name="T60" fmla="*/ 198 w 265"/>
              <a:gd name="T61" fmla="*/ 75 h 227"/>
              <a:gd name="T62" fmla="*/ 246 w 265"/>
              <a:gd name="T63" fmla="*/ 75 h 227"/>
              <a:gd name="T64" fmla="*/ 246 w 265"/>
              <a:gd name="T65" fmla="*/ 19 h 227"/>
              <a:gd name="T66" fmla="*/ 142 w 265"/>
              <a:gd name="T67" fmla="*/ 19 h 227"/>
              <a:gd name="T68" fmla="*/ 142 w 265"/>
              <a:gd name="T69" fmla="*/ 57 h 227"/>
              <a:gd name="T70" fmla="*/ 179 w 265"/>
              <a:gd name="T71" fmla="*/ 170 h 227"/>
              <a:gd name="T72" fmla="*/ 179 w 265"/>
              <a:gd name="T73" fmla="*/ 75 h 227"/>
              <a:gd name="T74" fmla="*/ 19 w 265"/>
              <a:gd name="T75" fmla="*/ 75 h 227"/>
              <a:gd name="T76" fmla="*/ 19 w 265"/>
              <a:gd name="T77" fmla="*/ 170 h 227"/>
              <a:gd name="T78" fmla="*/ 179 w 265"/>
              <a:gd name="T79" fmla="*/ 17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65" h="227">
                <a:moveTo>
                  <a:pt x="227" y="57"/>
                </a:moveTo>
                <a:lnTo>
                  <a:pt x="208" y="57"/>
                </a:lnTo>
                <a:lnTo>
                  <a:pt x="208" y="38"/>
                </a:lnTo>
                <a:lnTo>
                  <a:pt x="227" y="38"/>
                </a:lnTo>
                <a:lnTo>
                  <a:pt x="227" y="57"/>
                </a:lnTo>
                <a:close/>
                <a:moveTo>
                  <a:pt x="94" y="189"/>
                </a:moveTo>
                <a:lnTo>
                  <a:pt x="0" y="189"/>
                </a:lnTo>
                <a:lnTo>
                  <a:pt x="0" y="57"/>
                </a:lnTo>
                <a:lnTo>
                  <a:pt x="123" y="57"/>
                </a:lnTo>
                <a:lnTo>
                  <a:pt x="123" y="0"/>
                </a:lnTo>
                <a:lnTo>
                  <a:pt x="265" y="0"/>
                </a:lnTo>
                <a:lnTo>
                  <a:pt x="265" y="227"/>
                </a:lnTo>
                <a:lnTo>
                  <a:pt x="56" y="227"/>
                </a:lnTo>
                <a:lnTo>
                  <a:pt x="56" y="208"/>
                </a:lnTo>
                <a:lnTo>
                  <a:pt x="94" y="208"/>
                </a:lnTo>
                <a:lnTo>
                  <a:pt x="94" y="189"/>
                </a:lnTo>
                <a:close/>
                <a:moveTo>
                  <a:pt x="246" y="151"/>
                </a:moveTo>
                <a:lnTo>
                  <a:pt x="198" y="151"/>
                </a:lnTo>
                <a:lnTo>
                  <a:pt x="198" y="189"/>
                </a:lnTo>
                <a:lnTo>
                  <a:pt x="113" y="189"/>
                </a:lnTo>
                <a:lnTo>
                  <a:pt x="113" y="208"/>
                </a:lnTo>
                <a:lnTo>
                  <a:pt x="246" y="208"/>
                </a:lnTo>
                <a:lnTo>
                  <a:pt x="246" y="151"/>
                </a:lnTo>
                <a:close/>
                <a:moveTo>
                  <a:pt x="246" y="94"/>
                </a:moveTo>
                <a:lnTo>
                  <a:pt x="198" y="94"/>
                </a:lnTo>
                <a:lnTo>
                  <a:pt x="198" y="132"/>
                </a:lnTo>
                <a:lnTo>
                  <a:pt x="246" y="132"/>
                </a:lnTo>
                <a:lnTo>
                  <a:pt x="246" y="94"/>
                </a:lnTo>
                <a:close/>
                <a:moveTo>
                  <a:pt x="142" y="57"/>
                </a:moveTo>
                <a:lnTo>
                  <a:pt x="198" y="57"/>
                </a:lnTo>
                <a:lnTo>
                  <a:pt x="198" y="75"/>
                </a:lnTo>
                <a:lnTo>
                  <a:pt x="246" y="75"/>
                </a:lnTo>
                <a:lnTo>
                  <a:pt x="246" y="19"/>
                </a:lnTo>
                <a:lnTo>
                  <a:pt x="142" y="19"/>
                </a:lnTo>
                <a:lnTo>
                  <a:pt x="142" y="57"/>
                </a:lnTo>
                <a:close/>
                <a:moveTo>
                  <a:pt x="179" y="170"/>
                </a:moveTo>
                <a:lnTo>
                  <a:pt x="179" y="75"/>
                </a:lnTo>
                <a:lnTo>
                  <a:pt x="19" y="75"/>
                </a:lnTo>
                <a:lnTo>
                  <a:pt x="19" y="170"/>
                </a:lnTo>
                <a:lnTo>
                  <a:pt x="179" y="1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6736906" y="1516062"/>
            <a:ext cx="367563" cy="889737"/>
          </a:xfrm>
          <a:custGeom>
            <a:avLst/>
            <a:gdLst>
              <a:gd name="T0" fmla="*/ 9 w 53"/>
              <a:gd name="T1" fmla="*/ 128 h 129"/>
              <a:gd name="T2" fmla="*/ 21 w 53"/>
              <a:gd name="T3" fmla="*/ 129 h 129"/>
              <a:gd name="T4" fmla="*/ 29 w 53"/>
              <a:gd name="T5" fmla="*/ 129 h 129"/>
              <a:gd name="T6" fmla="*/ 38 w 53"/>
              <a:gd name="T7" fmla="*/ 121 h 129"/>
              <a:gd name="T8" fmla="*/ 40 w 53"/>
              <a:gd name="T9" fmla="*/ 57 h 129"/>
              <a:gd name="T10" fmla="*/ 52 w 53"/>
              <a:gd name="T11" fmla="*/ 42 h 129"/>
              <a:gd name="T12" fmla="*/ 53 w 53"/>
              <a:gd name="T13" fmla="*/ 18 h 129"/>
              <a:gd name="T14" fmla="*/ 38 w 53"/>
              <a:gd name="T15" fmla="*/ 1 h 129"/>
              <a:gd name="T16" fmla="*/ 18 w 53"/>
              <a:gd name="T17" fmla="*/ 0 h 129"/>
              <a:gd name="T18" fmla="*/ 1 w 53"/>
              <a:gd name="T19" fmla="*/ 16 h 129"/>
              <a:gd name="T20" fmla="*/ 0 w 53"/>
              <a:gd name="T21" fmla="*/ 40 h 129"/>
              <a:gd name="T22" fmla="*/ 12 w 53"/>
              <a:gd name="T23" fmla="*/ 56 h 129"/>
              <a:gd name="T24" fmla="*/ 11 w 53"/>
              <a:gd name="T25" fmla="*/ 88 h 129"/>
              <a:gd name="T26" fmla="*/ 15 w 53"/>
              <a:gd name="T27" fmla="*/ 92 h 129"/>
              <a:gd name="T28" fmla="*/ 10 w 53"/>
              <a:gd name="T29" fmla="*/ 96 h 129"/>
              <a:gd name="T30" fmla="*/ 10 w 53"/>
              <a:gd name="T31" fmla="*/ 108 h 129"/>
              <a:gd name="T32" fmla="*/ 14 w 53"/>
              <a:gd name="T33" fmla="*/ 112 h 129"/>
              <a:gd name="T34" fmla="*/ 10 w 53"/>
              <a:gd name="T35" fmla="*/ 116 h 129"/>
              <a:gd name="T36" fmla="*/ 9 w 53"/>
              <a:gd name="T37" fmla="*/ 128 h 129"/>
              <a:gd name="T38" fmla="*/ 30 w 53"/>
              <a:gd name="T39" fmla="*/ 121 h 129"/>
              <a:gd name="T40" fmla="*/ 22 w 53"/>
              <a:gd name="T41" fmla="*/ 121 h 129"/>
              <a:gd name="T42" fmla="*/ 18 w 53"/>
              <a:gd name="T43" fmla="*/ 120 h 129"/>
              <a:gd name="T44" fmla="*/ 18 w 53"/>
              <a:gd name="T45" fmla="*/ 120 h 129"/>
              <a:gd name="T46" fmla="*/ 19 w 53"/>
              <a:gd name="T47" fmla="*/ 118 h 129"/>
              <a:gd name="T48" fmla="*/ 25 w 53"/>
              <a:gd name="T49" fmla="*/ 113 h 129"/>
              <a:gd name="T50" fmla="*/ 20 w 53"/>
              <a:gd name="T51" fmla="*/ 107 h 129"/>
              <a:gd name="T52" fmla="*/ 18 w 53"/>
              <a:gd name="T53" fmla="*/ 105 h 129"/>
              <a:gd name="T54" fmla="*/ 18 w 53"/>
              <a:gd name="T55" fmla="*/ 100 h 129"/>
              <a:gd name="T56" fmla="*/ 20 w 53"/>
              <a:gd name="T57" fmla="*/ 98 h 129"/>
              <a:gd name="T58" fmla="*/ 26 w 53"/>
              <a:gd name="T59" fmla="*/ 93 h 129"/>
              <a:gd name="T60" fmla="*/ 20 w 53"/>
              <a:gd name="T61" fmla="*/ 87 h 129"/>
              <a:gd name="T62" fmla="*/ 19 w 53"/>
              <a:gd name="T63" fmla="*/ 85 h 129"/>
              <a:gd name="T64" fmla="*/ 20 w 53"/>
              <a:gd name="T65" fmla="*/ 57 h 129"/>
              <a:gd name="T66" fmla="*/ 32 w 53"/>
              <a:gd name="T67" fmla="*/ 57 h 129"/>
              <a:gd name="T68" fmla="*/ 30 w 53"/>
              <a:gd name="T69" fmla="*/ 121 h 129"/>
              <a:gd name="T70" fmla="*/ 8 w 53"/>
              <a:gd name="T71" fmla="*/ 40 h 129"/>
              <a:gd name="T72" fmla="*/ 9 w 53"/>
              <a:gd name="T73" fmla="*/ 16 h 129"/>
              <a:gd name="T74" fmla="*/ 17 w 53"/>
              <a:gd name="T75" fmla="*/ 8 h 129"/>
              <a:gd name="T76" fmla="*/ 37 w 53"/>
              <a:gd name="T77" fmla="*/ 9 h 129"/>
              <a:gd name="T78" fmla="*/ 45 w 53"/>
              <a:gd name="T79" fmla="*/ 17 h 129"/>
              <a:gd name="T80" fmla="*/ 44 w 53"/>
              <a:gd name="T81" fmla="*/ 41 h 129"/>
              <a:gd name="T82" fmla="*/ 36 w 53"/>
              <a:gd name="T83" fmla="*/ 49 h 129"/>
              <a:gd name="T84" fmla="*/ 16 w 53"/>
              <a:gd name="T85" fmla="*/ 48 h 129"/>
              <a:gd name="T86" fmla="*/ 8 w 53"/>
              <a:gd name="T87" fmla="*/ 40 h 129"/>
              <a:gd name="T88" fmla="*/ 21 w 53"/>
              <a:gd name="T89" fmla="*/ 23 h 129"/>
              <a:gd name="T90" fmla="*/ 27 w 53"/>
              <a:gd name="T91" fmla="*/ 17 h 129"/>
              <a:gd name="T92" fmla="*/ 33 w 53"/>
              <a:gd name="T93" fmla="*/ 23 h 129"/>
              <a:gd name="T94" fmla="*/ 27 w 53"/>
              <a:gd name="T95" fmla="*/ 29 h 129"/>
              <a:gd name="T96" fmla="*/ 21 w 53"/>
              <a:gd name="T97" fmla="*/ 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" h="129">
                <a:moveTo>
                  <a:pt x="9" y="128"/>
                </a:moveTo>
                <a:cubicBezTo>
                  <a:pt x="21" y="129"/>
                  <a:pt x="21" y="129"/>
                  <a:pt x="21" y="129"/>
                </a:cubicBezTo>
                <a:cubicBezTo>
                  <a:pt x="29" y="129"/>
                  <a:pt x="29" y="129"/>
                  <a:pt x="29" y="129"/>
                </a:cubicBezTo>
                <a:cubicBezTo>
                  <a:pt x="34" y="129"/>
                  <a:pt x="37" y="126"/>
                  <a:pt x="38" y="121"/>
                </a:cubicBezTo>
                <a:cubicBezTo>
                  <a:pt x="40" y="57"/>
                  <a:pt x="40" y="57"/>
                  <a:pt x="40" y="57"/>
                </a:cubicBezTo>
                <a:cubicBezTo>
                  <a:pt x="47" y="55"/>
                  <a:pt x="52" y="49"/>
                  <a:pt x="52" y="42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9"/>
                  <a:pt x="46" y="1"/>
                  <a:pt x="38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1" y="7"/>
                  <a:pt x="1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7"/>
                  <a:pt x="5" y="54"/>
                  <a:pt x="12" y="56"/>
                </a:cubicBezTo>
                <a:cubicBezTo>
                  <a:pt x="11" y="88"/>
                  <a:pt x="11" y="88"/>
                  <a:pt x="11" y="88"/>
                </a:cubicBezTo>
                <a:cubicBezTo>
                  <a:pt x="15" y="92"/>
                  <a:pt x="15" y="92"/>
                  <a:pt x="15" y="92"/>
                </a:cubicBezTo>
                <a:cubicBezTo>
                  <a:pt x="10" y="96"/>
                  <a:pt x="10" y="96"/>
                  <a:pt x="10" y="96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14" y="112"/>
                  <a:pt x="14" y="112"/>
                  <a:pt x="14" y="112"/>
                </a:cubicBezTo>
                <a:cubicBezTo>
                  <a:pt x="10" y="116"/>
                  <a:pt x="10" y="116"/>
                  <a:pt x="10" y="116"/>
                </a:cubicBezTo>
                <a:lnTo>
                  <a:pt x="9" y="128"/>
                </a:lnTo>
                <a:close/>
                <a:moveTo>
                  <a:pt x="30" y="121"/>
                </a:moveTo>
                <a:cubicBezTo>
                  <a:pt x="22" y="121"/>
                  <a:pt x="22" y="121"/>
                  <a:pt x="22" y="121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9" y="118"/>
                  <a:pt x="19" y="118"/>
                  <a:pt x="19" y="118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0" y="98"/>
                  <a:pt x="20" y="98"/>
                  <a:pt x="20" y="98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87"/>
                  <a:pt x="20" y="87"/>
                  <a:pt x="20" y="87"/>
                </a:cubicBezTo>
                <a:cubicBezTo>
                  <a:pt x="19" y="85"/>
                  <a:pt x="19" y="85"/>
                  <a:pt x="19" y="85"/>
                </a:cubicBezTo>
                <a:cubicBezTo>
                  <a:pt x="20" y="57"/>
                  <a:pt x="20" y="57"/>
                  <a:pt x="20" y="57"/>
                </a:cubicBezTo>
                <a:cubicBezTo>
                  <a:pt x="32" y="57"/>
                  <a:pt x="32" y="57"/>
                  <a:pt x="32" y="57"/>
                </a:cubicBezTo>
                <a:lnTo>
                  <a:pt x="30" y="121"/>
                </a:lnTo>
                <a:close/>
                <a:moveTo>
                  <a:pt x="8" y="40"/>
                </a:moveTo>
                <a:cubicBezTo>
                  <a:pt x="9" y="16"/>
                  <a:pt x="9" y="16"/>
                  <a:pt x="9" y="16"/>
                </a:cubicBezTo>
                <a:cubicBezTo>
                  <a:pt x="9" y="12"/>
                  <a:pt x="13" y="8"/>
                  <a:pt x="17" y="8"/>
                </a:cubicBezTo>
                <a:cubicBezTo>
                  <a:pt x="37" y="9"/>
                  <a:pt x="37" y="9"/>
                  <a:pt x="37" y="9"/>
                </a:cubicBezTo>
                <a:cubicBezTo>
                  <a:pt x="42" y="9"/>
                  <a:pt x="45" y="13"/>
                  <a:pt x="45" y="17"/>
                </a:cubicBezTo>
                <a:cubicBezTo>
                  <a:pt x="44" y="41"/>
                  <a:pt x="44" y="41"/>
                  <a:pt x="44" y="41"/>
                </a:cubicBezTo>
                <a:cubicBezTo>
                  <a:pt x="44" y="46"/>
                  <a:pt x="40" y="49"/>
                  <a:pt x="36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2" y="48"/>
                  <a:pt x="8" y="45"/>
                  <a:pt x="8" y="40"/>
                </a:cubicBezTo>
                <a:close/>
                <a:moveTo>
                  <a:pt x="21" y="23"/>
                </a:moveTo>
                <a:cubicBezTo>
                  <a:pt x="21" y="19"/>
                  <a:pt x="24" y="17"/>
                  <a:pt x="27" y="17"/>
                </a:cubicBezTo>
                <a:cubicBezTo>
                  <a:pt x="30" y="17"/>
                  <a:pt x="33" y="20"/>
                  <a:pt x="33" y="23"/>
                </a:cubicBezTo>
                <a:cubicBezTo>
                  <a:pt x="33" y="26"/>
                  <a:pt x="30" y="29"/>
                  <a:pt x="27" y="29"/>
                </a:cubicBezTo>
                <a:cubicBezTo>
                  <a:pt x="23" y="29"/>
                  <a:pt x="21" y="26"/>
                  <a:pt x="21" y="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585126" y="1973262"/>
            <a:ext cx="1180502" cy="810376"/>
            <a:chOff x="8585126" y="1973262"/>
            <a:chExt cx="1180502" cy="810376"/>
          </a:xfrm>
        </p:grpSpPr>
        <p:sp>
          <p:nvSpPr>
            <p:cNvPr id="8" name="Freeform 68"/>
            <p:cNvSpPr>
              <a:spLocks noChangeAspect="1" noEditPoints="1"/>
            </p:cNvSpPr>
            <p:nvPr/>
          </p:nvSpPr>
          <p:spPr bwMode="auto">
            <a:xfrm>
              <a:off x="8585126" y="1973262"/>
              <a:ext cx="1180502" cy="810376"/>
            </a:xfrm>
            <a:custGeom>
              <a:avLst/>
              <a:gdLst>
                <a:gd name="T0" fmla="*/ 0 w 303"/>
                <a:gd name="T1" fmla="*/ 208 h 208"/>
                <a:gd name="T2" fmla="*/ 303 w 303"/>
                <a:gd name="T3" fmla="*/ 208 h 208"/>
                <a:gd name="T4" fmla="*/ 303 w 303"/>
                <a:gd name="T5" fmla="*/ 0 h 208"/>
                <a:gd name="T6" fmla="*/ 0 w 303"/>
                <a:gd name="T7" fmla="*/ 0 h 208"/>
                <a:gd name="T8" fmla="*/ 0 w 303"/>
                <a:gd name="T9" fmla="*/ 208 h 208"/>
                <a:gd name="T10" fmla="*/ 263 w 303"/>
                <a:gd name="T11" fmla="*/ 19 h 208"/>
                <a:gd name="T12" fmla="*/ 152 w 303"/>
                <a:gd name="T13" fmla="*/ 92 h 208"/>
                <a:gd name="T14" fmla="*/ 41 w 303"/>
                <a:gd name="T15" fmla="*/ 19 h 208"/>
                <a:gd name="T16" fmla="*/ 263 w 303"/>
                <a:gd name="T17" fmla="*/ 19 h 208"/>
                <a:gd name="T18" fmla="*/ 19 w 303"/>
                <a:gd name="T19" fmla="*/ 26 h 208"/>
                <a:gd name="T20" fmla="*/ 152 w 303"/>
                <a:gd name="T21" fmla="*/ 113 h 208"/>
                <a:gd name="T22" fmla="*/ 284 w 303"/>
                <a:gd name="T23" fmla="*/ 26 h 208"/>
                <a:gd name="T24" fmla="*/ 284 w 303"/>
                <a:gd name="T25" fmla="*/ 189 h 208"/>
                <a:gd name="T26" fmla="*/ 19 w 303"/>
                <a:gd name="T27" fmla="*/ 189 h 208"/>
                <a:gd name="T28" fmla="*/ 19 w 303"/>
                <a:gd name="T29" fmla="*/ 2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" h="208">
                  <a:moveTo>
                    <a:pt x="0" y="208"/>
                  </a:moveTo>
                  <a:lnTo>
                    <a:pt x="303" y="208"/>
                  </a:lnTo>
                  <a:lnTo>
                    <a:pt x="303" y="0"/>
                  </a:lnTo>
                  <a:lnTo>
                    <a:pt x="0" y="0"/>
                  </a:lnTo>
                  <a:lnTo>
                    <a:pt x="0" y="208"/>
                  </a:lnTo>
                  <a:close/>
                  <a:moveTo>
                    <a:pt x="263" y="19"/>
                  </a:moveTo>
                  <a:lnTo>
                    <a:pt x="152" y="92"/>
                  </a:lnTo>
                  <a:lnTo>
                    <a:pt x="41" y="19"/>
                  </a:lnTo>
                  <a:lnTo>
                    <a:pt x="263" y="19"/>
                  </a:lnTo>
                  <a:close/>
                  <a:moveTo>
                    <a:pt x="19" y="26"/>
                  </a:moveTo>
                  <a:lnTo>
                    <a:pt x="152" y="113"/>
                  </a:lnTo>
                  <a:lnTo>
                    <a:pt x="284" y="26"/>
                  </a:lnTo>
                  <a:lnTo>
                    <a:pt x="284" y="189"/>
                  </a:lnTo>
                  <a:lnTo>
                    <a:pt x="19" y="189"/>
                  </a:lnTo>
                  <a:lnTo>
                    <a:pt x="19" y="2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300"/>
            <p:cNvSpPr>
              <a:spLocks noEditPoints="1"/>
            </p:cNvSpPr>
            <p:nvPr/>
          </p:nvSpPr>
          <p:spPr bwMode="auto">
            <a:xfrm>
              <a:off x="9260034" y="2252876"/>
              <a:ext cx="434975" cy="492125"/>
            </a:xfrm>
            <a:custGeom>
              <a:avLst/>
              <a:gdLst>
                <a:gd name="T0" fmla="*/ 79 w 116"/>
                <a:gd name="T1" fmla="*/ 46 h 131"/>
                <a:gd name="T2" fmla="*/ 39 w 116"/>
                <a:gd name="T3" fmla="*/ 46 h 131"/>
                <a:gd name="T4" fmla="*/ 59 w 116"/>
                <a:gd name="T5" fmla="*/ 33 h 131"/>
                <a:gd name="T6" fmla="*/ 59 w 116"/>
                <a:gd name="T7" fmla="*/ 58 h 131"/>
                <a:gd name="T8" fmla="*/ 59 w 116"/>
                <a:gd name="T9" fmla="*/ 33 h 131"/>
                <a:gd name="T10" fmla="*/ 96 w 116"/>
                <a:gd name="T11" fmla="*/ 47 h 131"/>
                <a:gd name="T12" fmla="*/ 85 w 116"/>
                <a:gd name="T13" fmla="*/ 19 h 131"/>
                <a:gd name="T14" fmla="*/ 60 w 116"/>
                <a:gd name="T15" fmla="*/ 8 h 131"/>
                <a:gd name="T16" fmla="*/ 32 w 116"/>
                <a:gd name="T17" fmla="*/ 20 h 131"/>
                <a:gd name="T18" fmla="*/ 21 w 116"/>
                <a:gd name="T19" fmla="*/ 45 h 131"/>
                <a:gd name="T20" fmla="*/ 19 w 116"/>
                <a:gd name="T21" fmla="*/ 67 h 131"/>
                <a:gd name="T22" fmla="*/ 31 w 116"/>
                <a:gd name="T23" fmla="*/ 107 h 131"/>
                <a:gd name="T24" fmla="*/ 58 w 116"/>
                <a:gd name="T25" fmla="*/ 110 h 131"/>
                <a:gd name="T26" fmla="*/ 86 w 116"/>
                <a:gd name="T27" fmla="*/ 107 h 131"/>
                <a:gd name="T28" fmla="*/ 97 w 116"/>
                <a:gd name="T29" fmla="*/ 67 h 131"/>
                <a:gd name="T30" fmla="*/ 24 w 116"/>
                <a:gd name="T31" fmla="*/ 31 h 131"/>
                <a:gd name="T32" fmla="*/ 44 w 116"/>
                <a:gd name="T33" fmla="*/ 10 h 131"/>
                <a:gd name="T34" fmla="*/ 73 w 116"/>
                <a:gd name="T35" fmla="*/ 11 h 131"/>
                <a:gd name="T36" fmla="*/ 94 w 116"/>
                <a:gd name="T37" fmla="*/ 31 h 131"/>
                <a:gd name="T38" fmla="*/ 93 w 116"/>
                <a:gd name="T39" fmla="*/ 60 h 131"/>
                <a:gd name="T40" fmla="*/ 74 w 116"/>
                <a:gd name="T41" fmla="*/ 81 h 131"/>
                <a:gd name="T42" fmla="*/ 45 w 116"/>
                <a:gd name="T43" fmla="*/ 80 h 131"/>
                <a:gd name="T44" fmla="*/ 24 w 116"/>
                <a:gd name="T45" fmla="*/ 60 h 131"/>
                <a:gd name="T46" fmla="*/ 24 w 116"/>
                <a:gd name="T47" fmla="*/ 31 h 131"/>
                <a:gd name="T48" fmla="*/ 34 w 116"/>
                <a:gd name="T49" fmla="*/ 98 h 131"/>
                <a:gd name="T50" fmla="*/ 27 w 116"/>
                <a:gd name="T51" fmla="*/ 70 h 131"/>
                <a:gd name="T52" fmla="*/ 40 w 116"/>
                <a:gd name="T53" fmla="*/ 91 h 131"/>
                <a:gd name="T54" fmla="*/ 62 w 116"/>
                <a:gd name="T55" fmla="*/ 85 h 131"/>
                <a:gd name="T56" fmla="*/ 103 w 116"/>
                <a:gd name="T57" fmla="*/ 100 h 131"/>
                <a:gd name="T58" fmla="*/ 70 w 116"/>
                <a:gd name="T59" fmla="*/ 116 h 131"/>
                <a:gd name="T60" fmla="*/ 69 w 116"/>
                <a:gd name="T61" fmla="*/ 88 h 131"/>
                <a:gd name="T62" fmla="*/ 86 w 116"/>
                <a:gd name="T63" fmla="*/ 72 h 131"/>
                <a:gd name="T64" fmla="*/ 103 w 116"/>
                <a:gd name="T65" fmla="*/ 10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131">
                  <a:moveTo>
                    <a:pt x="59" y="66"/>
                  </a:moveTo>
                  <a:cubicBezTo>
                    <a:pt x="70" y="66"/>
                    <a:pt x="79" y="57"/>
                    <a:pt x="79" y="46"/>
                  </a:cubicBezTo>
                  <a:cubicBezTo>
                    <a:pt x="79" y="34"/>
                    <a:pt x="70" y="25"/>
                    <a:pt x="59" y="25"/>
                  </a:cubicBezTo>
                  <a:cubicBezTo>
                    <a:pt x="48" y="25"/>
                    <a:pt x="39" y="34"/>
                    <a:pt x="39" y="46"/>
                  </a:cubicBezTo>
                  <a:cubicBezTo>
                    <a:pt x="39" y="57"/>
                    <a:pt x="48" y="66"/>
                    <a:pt x="59" y="66"/>
                  </a:cubicBezTo>
                  <a:close/>
                  <a:moveTo>
                    <a:pt x="59" y="33"/>
                  </a:moveTo>
                  <a:cubicBezTo>
                    <a:pt x="66" y="33"/>
                    <a:pt x="71" y="39"/>
                    <a:pt x="71" y="46"/>
                  </a:cubicBezTo>
                  <a:cubicBezTo>
                    <a:pt x="71" y="52"/>
                    <a:pt x="66" y="58"/>
                    <a:pt x="59" y="58"/>
                  </a:cubicBezTo>
                  <a:cubicBezTo>
                    <a:pt x="52" y="58"/>
                    <a:pt x="47" y="52"/>
                    <a:pt x="47" y="46"/>
                  </a:cubicBezTo>
                  <a:cubicBezTo>
                    <a:pt x="47" y="39"/>
                    <a:pt x="52" y="33"/>
                    <a:pt x="59" y="33"/>
                  </a:cubicBezTo>
                  <a:close/>
                  <a:moveTo>
                    <a:pt x="104" y="64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97" y="67"/>
                    <a:pt x="97" y="67"/>
                    <a:pt x="97" y="67"/>
                  </a:cubicBezTo>
                  <a:lnTo>
                    <a:pt x="104" y="64"/>
                  </a:lnTo>
                  <a:close/>
                  <a:moveTo>
                    <a:pt x="24" y="31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30" y="45"/>
                    <a:pt x="30" y="45"/>
                    <a:pt x="30" y="45"/>
                  </a:cubicBezTo>
                  <a:lnTo>
                    <a:pt x="24" y="31"/>
                  </a:lnTo>
                  <a:close/>
                  <a:moveTo>
                    <a:pt x="47" y="116"/>
                  </a:moveTo>
                  <a:cubicBezTo>
                    <a:pt x="34" y="98"/>
                    <a:pt x="34" y="98"/>
                    <a:pt x="34" y="98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62" y="85"/>
                    <a:pt x="62" y="85"/>
                    <a:pt x="62" y="85"/>
                  </a:cubicBezTo>
                  <a:lnTo>
                    <a:pt x="47" y="116"/>
                  </a:lnTo>
                  <a:close/>
                  <a:moveTo>
                    <a:pt x="103" y="100"/>
                  </a:moveTo>
                  <a:cubicBezTo>
                    <a:pt x="82" y="98"/>
                    <a:pt x="82" y="98"/>
                    <a:pt x="82" y="98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90" y="70"/>
                    <a:pt x="90" y="70"/>
                    <a:pt x="90" y="70"/>
                  </a:cubicBezTo>
                  <a:lnTo>
                    <a:pt x="103" y="10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Freeform 94"/>
          <p:cNvSpPr>
            <a:spLocks noChangeAspect="1" noEditPoints="1"/>
          </p:cNvSpPr>
          <p:nvPr/>
        </p:nvSpPr>
        <p:spPr bwMode="auto">
          <a:xfrm>
            <a:off x="7589837" y="4210312"/>
            <a:ext cx="3171080" cy="2184056"/>
          </a:xfrm>
          <a:custGeom>
            <a:avLst/>
            <a:gdLst>
              <a:gd name="T0" fmla="*/ 94 w 128"/>
              <a:gd name="T1" fmla="*/ 88 h 88"/>
              <a:gd name="T2" fmla="*/ 28 w 128"/>
              <a:gd name="T3" fmla="*/ 88 h 88"/>
              <a:gd name="T4" fmla="*/ 0 w 128"/>
              <a:gd name="T5" fmla="*/ 60 h 88"/>
              <a:gd name="T6" fmla="*/ 28 w 128"/>
              <a:gd name="T7" fmla="*/ 32 h 88"/>
              <a:gd name="T8" fmla="*/ 64 w 128"/>
              <a:gd name="T9" fmla="*/ 0 h 88"/>
              <a:gd name="T10" fmla="*/ 96 w 128"/>
              <a:gd name="T11" fmla="*/ 20 h 88"/>
              <a:gd name="T12" fmla="*/ 128 w 128"/>
              <a:gd name="T13" fmla="*/ 54 h 88"/>
              <a:gd name="T14" fmla="*/ 94 w 128"/>
              <a:gd name="T15" fmla="*/ 88 h 88"/>
              <a:gd name="T16" fmla="*/ 28 w 128"/>
              <a:gd name="T17" fmla="*/ 40 h 88"/>
              <a:gd name="T18" fmla="*/ 8 w 128"/>
              <a:gd name="T19" fmla="*/ 60 h 88"/>
              <a:gd name="T20" fmla="*/ 28 w 128"/>
              <a:gd name="T21" fmla="*/ 80 h 88"/>
              <a:gd name="T22" fmla="*/ 94 w 128"/>
              <a:gd name="T23" fmla="*/ 80 h 88"/>
              <a:gd name="T24" fmla="*/ 120 w 128"/>
              <a:gd name="T25" fmla="*/ 54 h 88"/>
              <a:gd name="T26" fmla="*/ 94 w 128"/>
              <a:gd name="T27" fmla="*/ 28 h 88"/>
              <a:gd name="T28" fmla="*/ 91 w 128"/>
              <a:gd name="T29" fmla="*/ 28 h 88"/>
              <a:gd name="T30" fmla="*/ 90 w 128"/>
              <a:gd name="T31" fmla="*/ 26 h 88"/>
              <a:gd name="T32" fmla="*/ 64 w 128"/>
              <a:gd name="T33" fmla="*/ 8 h 88"/>
              <a:gd name="T34" fmla="*/ 36 w 128"/>
              <a:gd name="T35" fmla="*/ 36 h 88"/>
              <a:gd name="T36" fmla="*/ 36 w 128"/>
              <a:gd name="T37" fmla="*/ 41 h 88"/>
              <a:gd name="T38" fmla="*/ 31 w 128"/>
              <a:gd name="T39" fmla="*/ 41 h 88"/>
              <a:gd name="T40" fmla="*/ 28 w 128"/>
              <a:gd name="T41" fmla="*/ 4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8" h="88">
                <a:moveTo>
                  <a:pt x="94" y="88"/>
                </a:moveTo>
                <a:cubicBezTo>
                  <a:pt x="28" y="88"/>
                  <a:pt x="28" y="88"/>
                  <a:pt x="28" y="88"/>
                </a:cubicBezTo>
                <a:cubicBezTo>
                  <a:pt x="12" y="88"/>
                  <a:pt x="0" y="76"/>
                  <a:pt x="0" y="60"/>
                </a:cubicBezTo>
                <a:cubicBezTo>
                  <a:pt x="0" y="45"/>
                  <a:pt x="12" y="32"/>
                  <a:pt x="28" y="32"/>
                </a:cubicBezTo>
                <a:cubicBezTo>
                  <a:pt x="30" y="14"/>
                  <a:pt x="45" y="0"/>
                  <a:pt x="64" y="0"/>
                </a:cubicBezTo>
                <a:cubicBezTo>
                  <a:pt x="77" y="0"/>
                  <a:pt x="90" y="8"/>
                  <a:pt x="96" y="20"/>
                </a:cubicBezTo>
                <a:cubicBezTo>
                  <a:pt x="114" y="22"/>
                  <a:pt x="128" y="36"/>
                  <a:pt x="128" y="54"/>
                </a:cubicBezTo>
                <a:cubicBezTo>
                  <a:pt x="128" y="73"/>
                  <a:pt x="112" y="88"/>
                  <a:pt x="94" y="88"/>
                </a:cubicBezTo>
                <a:close/>
                <a:moveTo>
                  <a:pt x="28" y="40"/>
                </a:moveTo>
                <a:cubicBezTo>
                  <a:pt x="17" y="40"/>
                  <a:pt x="8" y="49"/>
                  <a:pt x="8" y="60"/>
                </a:cubicBezTo>
                <a:cubicBezTo>
                  <a:pt x="8" y="71"/>
                  <a:pt x="17" y="80"/>
                  <a:pt x="28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108" y="80"/>
                  <a:pt x="120" y="69"/>
                  <a:pt x="120" y="54"/>
                </a:cubicBezTo>
                <a:cubicBezTo>
                  <a:pt x="120" y="40"/>
                  <a:pt x="108" y="28"/>
                  <a:pt x="94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0" y="26"/>
                  <a:pt x="90" y="26"/>
                  <a:pt x="90" y="26"/>
                </a:cubicBezTo>
                <a:cubicBezTo>
                  <a:pt x="85" y="15"/>
                  <a:pt x="75" y="8"/>
                  <a:pt x="64" y="8"/>
                </a:cubicBezTo>
                <a:cubicBezTo>
                  <a:pt x="48" y="8"/>
                  <a:pt x="36" y="21"/>
                  <a:pt x="36" y="36"/>
                </a:cubicBezTo>
                <a:cubicBezTo>
                  <a:pt x="36" y="41"/>
                  <a:pt x="36" y="41"/>
                  <a:pt x="36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0" y="40"/>
                  <a:pt x="29" y="40"/>
                  <a:pt x="28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8116646" y="5249862"/>
            <a:ext cx="367563" cy="889737"/>
          </a:xfrm>
          <a:custGeom>
            <a:avLst/>
            <a:gdLst>
              <a:gd name="T0" fmla="*/ 9 w 53"/>
              <a:gd name="T1" fmla="*/ 128 h 129"/>
              <a:gd name="T2" fmla="*/ 21 w 53"/>
              <a:gd name="T3" fmla="*/ 129 h 129"/>
              <a:gd name="T4" fmla="*/ 29 w 53"/>
              <a:gd name="T5" fmla="*/ 129 h 129"/>
              <a:gd name="T6" fmla="*/ 38 w 53"/>
              <a:gd name="T7" fmla="*/ 121 h 129"/>
              <a:gd name="T8" fmla="*/ 40 w 53"/>
              <a:gd name="T9" fmla="*/ 57 h 129"/>
              <a:gd name="T10" fmla="*/ 52 w 53"/>
              <a:gd name="T11" fmla="*/ 42 h 129"/>
              <a:gd name="T12" fmla="*/ 53 w 53"/>
              <a:gd name="T13" fmla="*/ 18 h 129"/>
              <a:gd name="T14" fmla="*/ 38 w 53"/>
              <a:gd name="T15" fmla="*/ 1 h 129"/>
              <a:gd name="T16" fmla="*/ 18 w 53"/>
              <a:gd name="T17" fmla="*/ 0 h 129"/>
              <a:gd name="T18" fmla="*/ 1 w 53"/>
              <a:gd name="T19" fmla="*/ 16 h 129"/>
              <a:gd name="T20" fmla="*/ 0 w 53"/>
              <a:gd name="T21" fmla="*/ 40 h 129"/>
              <a:gd name="T22" fmla="*/ 12 w 53"/>
              <a:gd name="T23" fmla="*/ 56 h 129"/>
              <a:gd name="T24" fmla="*/ 11 w 53"/>
              <a:gd name="T25" fmla="*/ 88 h 129"/>
              <a:gd name="T26" fmla="*/ 15 w 53"/>
              <a:gd name="T27" fmla="*/ 92 h 129"/>
              <a:gd name="T28" fmla="*/ 10 w 53"/>
              <a:gd name="T29" fmla="*/ 96 h 129"/>
              <a:gd name="T30" fmla="*/ 10 w 53"/>
              <a:gd name="T31" fmla="*/ 108 h 129"/>
              <a:gd name="T32" fmla="*/ 14 w 53"/>
              <a:gd name="T33" fmla="*/ 112 h 129"/>
              <a:gd name="T34" fmla="*/ 10 w 53"/>
              <a:gd name="T35" fmla="*/ 116 h 129"/>
              <a:gd name="T36" fmla="*/ 9 w 53"/>
              <a:gd name="T37" fmla="*/ 128 h 129"/>
              <a:gd name="T38" fmla="*/ 30 w 53"/>
              <a:gd name="T39" fmla="*/ 121 h 129"/>
              <a:gd name="T40" fmla="*/ 22 w 53"/>
              <a:gd name="T41" fmla="*/ 121 h 129"/>
              <a:gd name="T42" fmla="*/ 18 w 53"/>
              <a:gd name="T43" fmla="*/ 120 h 129"/>
              <a:gd name="T44" fmla="*/ 18 w 53"/>
              <a:gd name="T45" fmla="*/ 120 h 129"/>
              <a:gd name="T46" fmla="*/ 19 w 53"/>
              <a:gd name="T47" fmla="*/ 118 h 129"/>
              <a:gd name="T48" fmla="*/ 25 w 53"/>
              <a:gd name="T49" fmla="*/ 113 h 129"/>
              <a:gd name="T50" fmla="*/ 20 w 53"/>
              <a:gd name="T51" fmla="*/ 107 h 129"/>
              <a:gd name="T52" fmla="*/ 18 w 53"/>
              <a:gd name="T53" fmla="*/ 105 h 129"/>
              <a:gd name="T54" fmla="*/ 18 w 53"/>
              <a:gd name="T55" fmla="*/ 100 h 129"/>
              <a:gd name="T56" fmla="*/ 20 w 53"/>
              <a:gd name="T57" fmla="*/ 98 h 129"/>
              <a:gd name="T58" fmla="*/ 26 w 53"/>
              <a:gd name="T59" fmla="*/ 93 h 129"/>
              <a:gd name="T60" fmla="*/ 20 w 53"/>
              <a:gd name="T61" fmla="*/ 87 h 129"/>
              <a:gd name="T62" fmla="*/ 19 w 53"/>
              <a:gd name="T63" fmla="*/ 85 h 129"/>
              <a:gd name="T64" fmla="*/ 20 w 53"/>
              <a:gd name="T65" fmla="*/ 57 h 129"/>
              <a:gd name="T66" fmla="*/ 32 w 53"/>
              <a:gd name="T67" fmla="*/ 57 h 129"/>
              <a:gd name="T68" fmla="*/ 30 w 53"/>
              <a:gd name="T69" fmla="*/ 121 h 129"/>
              <a:gd name="T70" fmla="*/ 8 w 53"/>
              <a:gd name="T71" fmla="*/ 40 h 129"/>
              <a:gd name="T72" fmla="*/ 9 w 53"/>
              <a:gd name="T73" fmla="*/ 16 h 129"/>
              <a:gd name="T74" fmla="*/ 17 w 53"/>
              <a:gd name="T75" fmla="*/ 8 h 129"/>
              <a:gd name="T76" fmla="*/ 37 w 53"/>
              <a:gd name="T77" fmla="*/ 9 h 129"/>
              <a:gd name="T78" fmla="*/ 45 w 53"/>
              <a:gd name="T79" fmla="*/ 17 h 129"/>
              <a:gd name="T80" fmla="*/ 44 w 53"/>
              <a:gd name="T81" fmla="*/ 41 h 129"/>
              <a:gd name="T82" fmla="*/ 36 w 53"/>
              <a:gd name="T83" fmla="*/ 49 h 129"/>
              <a:gd name="T84" fmla="*/ 16 w 53"/>
              <a:gd name="T85" fmla="*/ 48 h 129"/>
              <a:gd name="T86" fmla="*/ 8 w 53"/>
              <a:gd name="T87" fmla="*/ 40 h 129"/>
              <a:gd name="T88" fmla="*/ 21 w 53"/>
              <a:gd name="T89" fmla="*/ 23 h 129"/>
              <a:gd name="T90" fmla="*/ 27 w 53"/>
              <a:gd name="T91" fmla="*/ 17 h 129"/>
              <a:gd name="T92" fmla="*/ 33 w 53"/>
              <a:gd name="T93" fmla="*/ 23 h 129"/>
              <a:gd name="T94" fmla="*/ 27 w 53"/>
              <a:gd name="T95" fmla="*/ 29 h 129"/>
              <a:gd name="T96" fmla="*/ 21 w 53"/>
              <a:gd name="T97" fmla="*/ 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" h="129">
                <a:moveTo>
                  <a:pt x="9" y="128"/>
                </a:moveTo>
                <a:cubicBezTo>
                  <a:pt x="21" y="129"/>
                  <a:pt x="21" y="129"/>
                  <a:pt x="21" y="129"/>
                </a:cubicBezTo>
                <a:cubicBezTo>
                  <a:pt x="29" y="129"/>
                  <a:pt x="29" y="129"/>
                  <a:pt x="29" y="129"/>
                </a:cubicBezTo>
                <a:cubicBezTo>
                  <a:pt x="34" y="129"/>
                  <a:pt x="37" y="126"/>
                  <a:pt x="38" y="121"/>
                </a:cubicBezTo>
                <a:cubicBezTo>
                  <a:pt x="40" y="57"/>
                  <a:pt x="40" y="57"/>
                  <a:pt x="40" y="57"/>
                </a:cubicBezTo>
                <a:cubicBezTo>
                  <a:pt x="47" y="55"/>
                  <a:pt x="52" y="49"/>
                  <a:pt x="52" y="42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9"/>
                  <a:pt x="46" y="1"/>
                  <a:pt x="38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1" y="7"/>
                  <a:pt x="1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7"/>
                  <a:pt x="5" y="54"/>
                  <a:pt x="12" y="56"/>
                </a:cubicBezTo>
                <a:cubicBezTo>
                  <a:pt x="11" y="88"/>
                  <a:pt x="11" y="88"/>
                  <a:pt x="11" y="88"/>
                </a:cubicBezTo>
                <a:cubicBezTo>
                  <a:pt x="15" y="92"/>
                  <a:pt x="15" y="92"/>
                  <a:pt x="15" y="92"/>
                </a:cubicBezTo>
                <a:cubicBezTo>
                  <a:pt x="10" y="96"/>
                  <a:pt x="10" y="96"/>
                  <a:pt x="10" y="96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14" y="112"/>
                  <a:pt x="14" y="112"/>
                  <a:pt x="14" y="112"/>
                </a:cubicBezTo>
                <a:cubicBezTo>
                  <a:pt x="10" y="116"/>
                  <a:pt x="10" y="116"/>
                  <a:pt x="10" y="116"/>
                </a:cubicBezTo>
                <a:lnTo>
                  <a:pt x="9" y="128"/>
                </a:lnTo>
                <a:close/>
                <a:moveTo>
                  <a:pt x="30" y="121"/>
                </a:moveTo>
                <a:cubicBezTo>
                  <a:pt x="22" y="121"/>
                  <a:pt x="22" y="121"/>
                  <a:pt x="22" y="121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9" y="118"/>
                  <a:pt x="19" y="118"/>
                  <a:pt x="19" y="118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0" y="98"/>
                  <a:pt x="20" y="98"/>
                  <a:pt x="20" y="98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87"/>
                  <a:pt x="20" y="87"/>
                  <a:pt x="20" y="87"/>
                </a:cubicBezTo>
                <a:cubicBezTo>
                  <a:pt x="19" y="85"/>
                  <a:pt x="19" y="85"/>
                  <a:pt x="19" y="85"/>
                </a:cubicBezTo>
                <a:cubicBezTo>
                  <a:pt x="20" y="57"/>
                  <a:pt x="20" y="57"/>
                  <a:pt x="20" y="57"/>
                </a:cubicBezTo>
                <a:cubicBezTo>
                  <a:pt x="32" y="57"/>
                  <a:pt x="32" y="57"/>
                  <a:pt x="32" y="57"/>
                </a:cubicBezTo>
                <a:lnTo>
                  <a:pt x="30" y="121"/>
                </a:lnTo>
                <a:close/>
                <a:moveTo>
                  <a:pt x="8" y="40"/>
                </a:moveTo>
                <a:cubicBezTo>
                  <a:pt x="9" y="16"/>
                  <a:pt x="9" y="16"/>
                  <a:pt x="9" y="16"/>
                </a:cubicBezTo>
                <a:cubicBezTo>
                  <a:pt x="9" y="12"/>
                  <a:pt x="13" y="8"/>
                  <a:pt x="17" y="8"/>
                </a:cubicBezTo>
                <a:cubicBezTo>
                  <a:pt x="37" y="9"/>
                  <a:pt x="37" y="9"/>
                  <a:pt x="37" y="9"/>
                </a:cubicBezTo>
                <a:cubicBezTo>
                  <a:pt x="42" y="9"/>
                  <a:pt x="45" y="13"/>
                  <a:pt x="45" y="17"/>
                </a:cubicBezTo>
                <a:cubicBezTo>
                  <a:pt x="44" y="41"/>
                  <a:pt x="44" y="41"/>
                  <a:pt x="44" y="41"/>
                </a:cubicBezTo>
                <a:cubicBezTo>
                  <a:pt x="44" y="46"/>
                  <a:pt x="40" y="49"/>
                  <a:pt x="36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2" y="48"/>
                  <a:pt x="8" y="45"/>
                  <a:pt x="8" y="40"/>
                </a:cubicBezTo>
                <a:close/>
                <a:moveTo>
                  <a:pt x="21" y="23"/>
                </a:moveTo>
                <a:cubicBezTo>
                  <a:pt x="21" y="19"/>
                  <a:pt x="24" y="17"/>
                  <a:pt x="27" y="17"/>
                </a:cubicBezTo>
                <a:cubicBezTo>
                  <a:pt x="30" y="17"/>
                  <a:pt x="33" y="20"/>
                  <a:pt x="33" y="23"/>
                </a:cubicBezTo>
                <a:cubicBezTo>
                  <a:pt x="33" y="26"/>
                  <a:pt x="30" y="29"/>
                  <a:pt x="27" y="29"/>
                </a:cubicBezTo>
                <a:cubicBezTo>
                  <a:pt x="23" y="29"/>
                  <a:pt x="21" y="26"/>
                  <a:pt x="21" y="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300"/>
          <p:cNvSpPr>
            <a:spLocks noEditPoints="1"/>
          </p:cNvSpPr>
          <p:nvPr/>
        </p:nvSpPr>
        <p:spPr bwMode="auto">
          <a:xfrm>
            <a:off x="9260034" y="5647474"/>
            <a:ext cx="434975" cy="492125"/>
          </a:xfrm>
          <a:custGeom>
            <a:avLst/>
            <a:gdLst>
              <a:gd name="T0" fmla="*/ 79 w 116"/>
              <a:gd name="T1" fmla="*/ 46 h 131"/>
              <a:gd name="T2" fmla="*/ 39 w 116"/>
              <a:gd name="T3" fmla="*/ 46 h 131"/>
              <a:gd name="T4" fmla="*/ 59 w 116"/>
              <a:gd name="T5" fmla="*/ 33 h 131"/>
              <a:gd name="T6" fmla="*/ 59 w 116"/>
              <a:gd name="T7" fmla="*/ 58 h 131"/>
              <a:gd name="T8" fmla="*/ 59 w 116"/>
              <a:gd name="T9" fmla="*/ 33 h 131"/>
              <a:gd name="T10" fmla="*/ 96 w 116"/>
              <a:gd name="T11" fmla="*/ 47 h 131"/>
              <a:gd name="T12" fmla="*/ 85 w 116"/>
              <a:gd name="T13" fmla="*/ 19 h 131"/>
              <a:gd name="T14" fmla="*/ 60 w 116"/>
              <a:gd name="T15" fmla="*/ 8 h 131"/>
              <a:gd name="T16" fmla="*/ 32 w 116"/>
              <a:gd name="T17" fmla="*/ 20 h 131"/>
              <a:gd name="T18" fmla="*/ 21 w 116"/>
              <a:gd name="T19" fmla="*/ 45 h 131"/>
              <a:gd name="T20" fmla="*/ 19 w 116"/>
              <a:gd name="T21" fmla="*/ 67 h 131"/>
              <a:gd name="T22" fmla="*/ 31 w 116"/>
              <a:gd name="T23" fmla="*/ 107 h 131"/>
              <a:gd name="T24" fmla="*/ 58 w 116"/>
              <a:gd name="T25" fmla="*/ 110 h 131"/>
              <a:gd name="T26" fmla="*/ 86 w 116"/>
              <a:gd name="T27" fmla="*/ 107 h 131"/>
              <a:gd name="T28" fmla="*/ 97 w 116"/>
              <a:gd name="T29" fmla="*/ 67 h 131"/>
              <a:gd name="T30" fmla="*/ 24 w 116"/>
              <a:gd name="T31" fmla="*/ 31 h 131"/>
              <a:gd name="T32" fmla="*/ 44 w 116"/>
              <a:gd name="T33" fmla="*/ 10 h 131"/>
              <a:gd name="T34" fmla="*/ 73 w 116"/>
              <a:gd name="T35" fmla="*/ 11 h 131"/>
              <a:gd name="T36" fmla="*/ 94 w 116"/>
              <a:gd name="T37" fmla="*/ 31 h 131"/>
              <a:gd name="T38" fmla="*/ 93 w 116"/>
              <a:gd name="T39" fmla="*/ 60 h 131"/>
              <a:gd name="T40" fmla="*/ 74 w 116"/>
              <a:gd name="T41" fmla="*/ 81 h 131"/>
              <a:gd name="T42" fmla="*/ 45 w 116"/>
              <a:gd name="T43" fmla="*/ 80 h 131"/>
              <a:gd name="T44" fmla="*/ 24 w 116"/>
              <a:gd name="T45" fmla="*/ 60 h 131"/>
              <a:gd name="T46" fmla="*/ 24 w 116"/>
              <a:gd name="T47" fmla="*/ 31 h 131"/>
              <a:gd name="T48" fmla="*/ 34 w 116"/>
              <a:gd name="T49" fmla="*/ 98 h 131"/>
              <a:gd name="T50" fmla="*/ 27 w 116"/>
              <a:gd name="T51" fmla="*/ 70 h 131"/>
              <a:gd name="T52" fmla="*/ 40 w 116"/>
              <a:gd name="T53" fmla="*/ 91 h 131"/>
              <a:gd name="T54" fmla="*/ 62 w 116"/>
              <a:gd name="T55" fmla="*/ 85 h 131"/>
              <a:gd name="T56" fmla="*/ 103 w 116"/>
              <a:gd name="T57" fmla="*/ 100 h 131"/>
              <a:gd name="T58" fmla="*/ 70 w 116"/>
              <a:gd name="T59" fmla="*/ 116 h 131"/>
              <a:gd name="T60" fmla="*/ 69 w 116"/>
              <a:gd name="T61" fmla="*/ 88 h 131"/>
              <a:gd name="T62" fmla="*/ 86 w 116"/>
              <a:gd name="T63" fmla="*/ 72 h 131"/>
              <a:gd name="T64" fmla="*/ 103 w 116"/>
              <a:gd name="T65" fmla="*/ 10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6" h="131">
                <a:moveTo>
                  <a:pt x="59" y="66"/>
                </a:moveTo>
                <a:cubicBezTo>
                  <a:pt x="70" y="66"/>
                  <a:pt x="79" y="57"/>
                  <a:pt x="79" y="46"/>
                </a:cubicBezTo>
                <a:cubicBezTo>
                  <a:pt x="79" y="34"/>
                  <a:pt x="70" y="25"/>
                  <a:pt x="59" y="25"/>
                </a:cubicBezTo>
                <a:cubicBezTo>
                  <a:pt x="48" y="25"/>
                  <a:pt x="39" y="34"/>
                  <a:pt x="39" y="46"/>
                </a:cubicBezTo>
                <a:cubicBezTo>
                  <a:pt x="39" y="57"/>
                  <a:pt x="48" y="66"/>
                  <a:pt x="59" y="66"/>
                </a:cubicBezTo>
                <a:close/>
                <a:moveTo>
                  <a:pt x="59" y="33"/>
                </a:moveTo>
                <a:cubicBezTo>
                  <a:pt x="66" y="33"/>
                  <a:pt x="71" y="39"/>
                  <a:pt x="71" y="46"/>
                </a:cubicBezTo>
                <a:cubicBezTo>
                  <a:pt x="71" y="52"/>
                  <a:pt x="66" y="58"/>
                  <a:pt x="59" y="58"/>
                </a:cubicBezTo>
                <a:cubicBezTo>
                  <a:pt x="52" y="58"/>
                  <a:pt x="47" y="52"/>
                  <a:pt x="47" y="46"/>
                </a:cubicBezTo>
                <a:cubicBezTo>
                  <a:pt x="47" y="39"/>
                  <a:pt x="52" y="33"/>
                  <a:pt x="59" y="33"/>
                </a:cubicBezTo>
                <a:close/>
                <a:moveTo>
                  <a:pt x="104" y="64"/>
                </a:moveTo>
                <a:cubicBezTo>
                  <a:pt x="96" y="47"/>
                  <a:pt x="96" y="47"/>
                  <a:pt x="96" y="47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85" y="19"/>
                  <a:pt x="85" y="19"/>
                  <a:pt x="85" y="19"/>
                </a:cubicBezTo>
                <a:cubicBezTo>
                  <a:pt x="78" y="1"/>
                  <a:pt x="78" y="1"/>
                  <a:pt x="78" y="1"/>
                </a:cubicBezTo>
                <a:cubicBezTo>
                  <a:pt x="60" y="8"/>
                  <a:pt x="60" y="8"/>
                  <a:pt x="60" y="8"/>
                </a:cubicBezTo>
                <a:cubicBezTo>
                  <a:pt x="40" y="0"/>
                  <a:pt x="40" y="0"/>
                  <a:pt x="40" y="0"/>
                </a:cubicBezTo>
                <a:cubicBezTo>
                  <a:pt x="32" y="20"/>
                  <a:pt x="32" y="20"/>
                  <a:pt x="32" y="20"/>
                </a:cubicBezTo>
                <a:cubicBezTo>
                  <a:pt x="14" y="27"/>
                  <a:pt x="14" y="27"/>
                  <a:pt x="14" y="27"/>
                </a:cubicBezTo>
                <a:cubicBezTo>
                  <a:pt x="21" y="45"/>
                  <a:pt x="21" y="45"/>
                  <a:pt x="21" y="45"/>
                </a:cubicBezTo>
                <a:cubicBezTo>
                  <a:pt x="13" y="65"/>
                  <a:pt x="13" y="65"/>
                  <a:pt x="13" y="65"/>
                </a:cubicBezTo>
                <a:cubicBezTo>
                  <a:pt x="19" y="67"/>
                  <a:pt x="19" y="67"/>
                  <a:pt x="19" y="67"/>
                </a:cubicBezTo>
                <a:cubicBezTo>
                  <a:pt x="0" y="109"/>
                  <a:pt x="0" y="109"/>
                  <a:pt x="0" y="109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97" y="67"/>
                  <a:pt x="97" y="67"/>
                  <a:pt x="97" y="67"/>
                </a:cubicBezTo>
                <a:lnTo>
                  <a:pt x="104" y="64"/>
                </a:lnTo>
                <a:close/>
                <a:moveTo>
                  <a:pt x="24" y="31"/>
                </a:moveTo>
                <a:cubicBezTo>
                  <a:pt x="38" y="26"/>
                  <a:pt x="38" y="26"/>
                  <a:pt x="38" y="26"/>
                </a:cubicBezTo>
                <a:cubicBezTo>
                  <a:pt x="44" y="10"/>
                  <a:pt x="44" y="10"/>
                  <a:pt x="44" y="10"/>
                </a:cubicBezTo>
                <a:cubicBezTo>
                  <a:pt x="60" y="17"/>
                  <a:pt x="60" y="17"/>
                  <a:pt x="60" y="17"/>
                </a:cubicBezTo>
                <a:cubicBezTo>
                  <a:pt x="73" y="11"/>
                  <a:pt x="73" y="11"/>
                  <a:pt x="73" y="11"/>
                </a:cubicBezTo>
                <a:cubicBezTo>
                  <a:pt x="79" y="25"/>
                  <a:pt x="79" y="25"/>
                  <a:pt x="79" y="25"/>
                </a:cubicBezTo>
                <a:cubicBezTo>
                  <a:pt x="94" y="31"/>
                  <a:pt x="94" y="31"/>
                  <a:pt x="94" y="31"/>
                </a:cubicBezTo>
                <a:cubicBezTo>
                  <a:pt x="88" y="47"/>
                  <a:pt x="88" y="47"/>
                  <a:pt x="88" y="47"/>
                </a:cubicBezTo>
                <a:cubicBezTo>
                  <a:pt x="93" y="60"/>
                  <a:pt x="93" y="60"/>
                  <a:pt x="93" y="60"/>
                </a:cubicBezTo>
                <a:cubicBezTo>
                  <a:pt x="80" y="66"/>
                  <a:pt x="80" y="66"/>
                  <a:pt x="80" y="66"/>
                </a:cubicBezTo>
                <a:cubicBezTo>
                  <a:pt x="74" y="81"/>
                  <a:pt x="74" y="81"/>
                  <a:pt x="74" y="81"/>
                </a:cubicBezTo>
                <a:cubicBezTo>
                  <a:pt x="58" y="75"/>
                  <a:pt x="58" y="75"/>
                  <a:pt x="58" y="75"/>
                </a:cubicBezTo>
                <a:cubicBezTo>
                  <a:pt x="45" y="80"/>
                  <a:pt x="45" y="80"/>
                  <a:pt x="45" y="80"/>
                </a:cubicBezTo>
                <a:cubicBezTo>
                  <a:pt x="39" y="67"/>
                  <a:pt x="39" y="67"/>
                  <a:pt x="39" y="67"/>
                </a:cubicBezTo>
                <a:cubicBezTo>
                  <a:pt x="24" y="60"/>
                  <a:pt x="24" y="60"/>
                  <a:pt x="24" y="60"/>
                </a:cubicBezTo>
                <a:cubicBezTo>
                  <a:pt x="30" y="45"/>
                  <a:pt x="30" y="45"/>
                  <a:pt x="30" y="45"/>
                </a:cubicBezTo>
                <a:lnTo>
                  <a:pt x="24" y="31"/>
                </a:lnTo>
                <a:close/>
                <a:moveTo>
                  <a:pt x="47" y="116"/>
                </a:moveTo>
                <a:cubicBezTo>
                  <a:pt x="34" y="98"/>
                  <a:pt x="34" y="98"/>
                  <a:pt x="34" y="98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73"/>
                  <a:pt x="33" y="73"/>
                  <a:pt x="33" y="73"/>
                </a:cubicBezTo>
                <a:cubicBezTo>
                  <a:pt x="40" y="91"/>
                  <a:pt x="40" y="91"/>
                  <a:pt x="40" y="91"/>
                </a:cubicBezTo>
                <a:cubicBezTo>
                  <a:pt x="58" y="83"/>
                  <a:pt x="58" y="83"/>
                  <a:pt x="58" y="83"/>
                </a:cubicBezTo>
                <a:cubicBezTo>
                  <a:pt x="62" y="85"/>
                  <a:pt x="62" y="85"/>
                  <a:pt x="62" y="85"/>
                </a:cubicBezTo>
                <a:lnTo>
                  <a:pt x="47" y="116"/>
                </a:lnTo>
                <a:close/>
                <a:moveTo>
                  <a:pt x="103" y="100"/>
                </a:moveTo>
                <a:cubicBezTo>
                  <a:pt x="82" y="98"/>
                  <a:pt x="82" y="98"/>
                  <a:pt x="82" y="98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69" y="88"/>
                  <a:pt x="69" y="88"/>
                  <a:pt x="69" y="88"/>
                </a:cubicBezTo>
                <a:cubicBezTo>
                  <a:pt x="78" y="91"/>
                  <a:pt x="78" y="91"/>
                  <a:pt x="78" y="91"/>
                </a:cubicBezTo>
                <a:cubicBezTo>
                  <a:pt x="86" y="72"/>
                  <a:pt x="86" y="72"/>
                  <a:pt x="86" y="72"/>
                </a:cubicBezTo>
                <a:cubicBezTo>
                  <a:pt x="90" y="70"/>
                  <a:pt x="90" y="70"/>
                  <a:pt x="90" y="70"/>
                </a:cubicBezTo>
                <a:lnTo>
                  <a:pt x="103" y="1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Picture 6" descr="Image result for check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64" y="5024143"/>
            <a:ext cx="421973" cy="37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0566463" y="2619785"/>
            <a:ext cx="1180502" cy="810376"/>
            <a:chOff x="8275637" y="2001086"/>
            <a:chExt cx="1180502" cy="810376"/>
          </a:xfrm>
          <a:solidFill>
            <a:schemeClr val="accent2">
              <a:lumMod val="75000"/>
            </a:schemeClr>
          </a:solidFill>
        </p:grpSpPr>
        <p:sp>
          <p:nvSpPr>
            <p:cNvPr id="17" name="Freeform 68"/>
            <p:cNvSpPr>
              <a:spLocks noChangeAspect="1" noEditPoints="1"/>
            </p:cNvSpPr>
            <p:nvPr/>
          </p:nvSpPr>
          <p:spPr bwMode="auto">
            <a:xfrm>
              <a:off x="8275637" y="2001086"/>
              <a:ext cx="1180502" cy="810376"/>
            </a:xfrm>
            <a:custGeom>
              <a:avLst/>
              <a:gdLst>
                <a:gd name="T0" fmla="*/ 0 w 303"/>
                <a:gd name="T1" fmla="*/ 208 h 208"/>
                <a:gd name="T2" fmla="*/ 303 w 303"/>
                <a:gd name="T3" fmla="*/ 208 h 208"/>
                <a:gd name="T4" fmla="*/ 303 w 303"/>
                <a:gd name="T5" fmla="*/ 0 h 208"/>
                <a:gd name="T6" fmla="*/ 0 w 303"/>
                <a:gd name="T7" fmla="*/ 0 h 208"/>
                <a:gd name="T8" fmla="*/ 0 w 303"/>
                <a:gd name="T9" fmla="*/ 208 h 208"/>
                <a:gd name="T10" fmla="*/ 263 w 303"/>
                <a:gd name="T11" fmla="*/ 19 h 208"/>
                <a:gd name="T12" fmla="*/ 152 w 303"/>
                <a:gd name="T13" fmla="*/ 92 h 208"/>
                <a:gd name="T14" fmla="*/ 41 w 303"/>
                <a:gd name="T15" fmla="*/ 19 h 208"/>
                <a:gd name="T16" fmla="*/ 263 w 303"/>
                <a:gd name="T17" fmla="*/ 19 h 208"/>
                <a:gd name="T18" fmla="*/ 19 w 303"/>
                <a:gd name="T19" fmla="*/ 26 h 208"/>
                <a:gd name="T20" fmla="*/ 152 w 303"/>
                <a:gd name="T21" fmla="*/ 113 h 208"/>
                <a:gd name="T22" fmla="*/ 284 w 303"/>
                <a:gd name="T23" fmla="*/ 26 h 208"/>
                <a:gd name="T24" fmla="*/ 284 w 303"/>
                <a:gd name="T25" fmla="*/ 189 h 208"/>
                <a:gd name="T26" fmla="*/ 19 w 303"/>
                <a:gd name="T27" fmla="*/ 189 h 208"/>
                <a:gd name="T28" fmla="*/ 19 w 303"/>
                <a:gd name="T29" fmla="*/ 2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" h="208">
                  <a:moveTo>
                    <a:pt x="0" y="208"/>
                  </a:moveTo>
                  <a:lnTo>
                    <a:pt x="303" y="208"/>
                  </a:lnTo>
                  <a:lnTo>
                    <a:pt x="303" y="0"/>
                  </a:lnTo>
                  <a:lnTo>
                    <a:pt x="0" y="0"/>
                  </a:lnTo>
                  <a:lnTo>
                    <a:pt x="0" y="208"/>
                  </a:lnTo>
                  <a:close/>
                  <a:moveTo>
                    <a:pt x="263" y="19"/>
                  </a:moveTo>
                  <a:lnTo>
                    <a:pt x="152" y="92"/>
                  </a:lnTo>
                  <a:lnTo>
                    <a:pt x="41" y="19"/>
                  </a:lnTo>
                  <a:lnTo>
                    <a:pt x="263" y="19"/>
                  </a:lnTo>
                  <a:close/>
                  <a:moveTo>
                    <a:pt x="19" y="26"/>
                  </a:moveTo>
                  <a:lnTo>
                    <a:pt x="152" y="113"/>
                  </a:lnTo>
                  <a:lnTo>
                    <a:pt x="284" y="26"/>
                  </a:lnTo>
                  <a:lnTo>
                    <a:pt x="284" y="189"/>
                  </a:lnTo>
                  <a:lnTo>
                    <a:pt x="19" y="189"/>
                  </a:lnTo>
                  <a:lnTo>
                    <a:pt x="1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300"/>
            <p:cNvSpPr>
              <a:spLocks noEditPoints="1"/>
            </p:cNvSpPr>
            <p:nvPr/>
          </p:nvSpPr>
          <p:spPr bwMode="auto">
            <a:xfrm>
              <a:off x="8950545" y="2280700"/>
              <a:ext cx="434975" cy="492125"/>
            </a:xfrm>
            <a:custGeom>
              <a:avLst/>
              <a:gdLst>
                <a:gd name="T0" fmla="*/ 79 w 116"/>
                <a:gd name="T1" fmla="*/ 46 h 131"/>
                <a:gd name="T2" fmla="*/ 39 w 116"/>
                <a:gd name="T3" fmla="*/ 46 h 131"/>
                <a:gd name="T4" fmla="*/ 59 w 116"/>
                <a:gd name="T5" fmla="*/ 33 h 131"/>
                <a:gd name="T6" fmla="*/ 59 w 116"/>
                <a:gd name="T7" fmla="*/ 58 h 131"/>
                <a:gd name="T8" fmla="*/ 59 w 116"/>
                <a:gd name="T9" fmla="*/ 33 h 131"/>
                <a:gd name="T10" fmla="*/ 96 w 116"/>
                <a:gd name="T11" fmla="*/ 47 h 131"/>
                <a:gd name="T12" fmla="*/ 85 w 116"/>
                <a:gd name="T13" fmla="*/ 19 h 131"/>
                <a:gd name="T14" fmla="*/ 60 w 116"/>
                <a:gd name="T15" fmla="*/ 8 h 131"/>
                <a:gd name="T16" fmla="*/ 32 w 116"/>
                <a:gd name="T17" fmla="*/ 20 h 131"/>
                <a:gd name="T18" fmla="*/ 21 w 116"/>
                <a:gd name="T19" fmla="*/ 45 h 131"/>
                <a:gd name="T20" fmla="*/ 19 w 116"/>
                <a:gd name="T21" fmla="*/ 67 h 131"/>
                <a:gd name="T22" fmla="*/ 31 w 116"/>
                <a:gd name="T23" fmla="*/ 107 h 131"/>
                <a:gd name="T24" fmla="*/ 58 w 116"/>
                <a:gd name="T25" fmla="*/ 110 h 131"/>
                <a:gd name="T26" fmla="*/ 86 w 116"/>
                <a:gd name="T27" fmla="*/ 107 h 131"/>
                <a:gd name="T28" fmla="*/ 97 w 116"/>
                <a:gd name="T29" fmla="*/ 67 h 131"/>
                <a:gd name="T30" fmla="*/ 24 w 116"/>
                <a:gd name="T31" fmla="*/ 31 h 131"/>
                <a:gd name="T32" fmla="*/ 44 w 116"/>
                <a:gd name="T33" fmla="*/ 10 h 131"/>
                <a:gd name="T34" fmla="*/ 73 w 116"/>
                <a:gd name="T35" fmla="*/ 11 h 131"/>
                <a:gd name="T36" fmla="*/ 94 w 116"/>
                <a:gd name="T37" fmla="*/ 31 h 131"/>
                <a:gd name="T38" fmla="*/ 93 w 116"/>
                <a:gd name="T39" fmla="*/ 60 h 131"/>
                <a:gd name="T40" fmla="*/ 74 w 116"/>
                <a:gd name="T41" fmla="*/ 81 h 131"/>
                <a:gd name="T42" fmla="*/ 45 w 116"/>
                <a:gd name="T43" fmla="*/ 80 h 131"/>
                <a:gd name="T44" fmla="*/ 24 w 116"/>
                <a:gd name="T45" fmla="*/ 60 h 131"/>
                <a:gd name="T46" fmla="*/ 24 w 116"/>
                <a:gd name="T47" fmla="*/ 31 h 131"/>
                <a:gd name="T48" fmla="*/ 34 w 116"/>
                <a:gd name="T49" fmla="*/ 98 h 131"/>
                <a:gd name="T50" fmla="*/ 27 w 116"/>
                <a:gd name="T51" fmla="*/ 70 h 131"/>
                <a:gd name="T52" fmla="*/ 40 w 116"/>
                <a:gd name="T53" fmla="*/ 91 h 131"/>
                <a:gd name="T54" fmla="*/ 62 w 116"/>
                <a:gd name="T55" fmla="*/ 85 h 131"/>
                <a:gd name="T56" fmla="*/ 103 w 116"/>
                <a:gd name="T57" fmla="*/ 100 h 131"/>
                <a:gd name="T58" fmla="*/ 70 w 116"/>
                <a:gd name="T59" fmla="*/ 116 h 131"/>
                <a:gd name="T60" fmla="*/ 69 w 116"/>
                <a:gd name="T61" fmla="*/ 88 h 131"/>
                <a:gd name="T62" fmla="*/ 86 w 116"/>
                <a:gd name="T63" fmla="*/ 72 h 131"/>
                <a:gd name="T64" fmla="*/ 103 w 116"/>
                <a:gd name="T65" fmla="*/ 10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131">
                  <a:moveTo>
                    <a:pt x="59" y="66"/>
                  </a:moveTo>
                  <a:cubicBezTo>
                    <a:pt x="70" y="66"/>
                    <a:pt x="79" y="57"/>
                    <a:pt x="79" y="46"/>
                  </a:cubicBezTo>
                  <a:cubicBezTo>
                    <a:pt x="79" y="34"/>
                    <a:pt x="70" y="25"/>
                    <a:pt x="59" y="25"/>
                  </a:cubicBezTo>
                  <a:cubicBezTo>
                    <a:pt x="48" y="25"/>
                    <a:pt x="39" y="34"/>
                    <a:pt x="39" y="46"/>
                  </a:cubicBezTo>
                  <a:cubicBezTo>
                    <a:pt x="39" y="57"/>
                    <a:pt x="48" y="66"/>
                    <a:pt x="59" y="66"/>
                  </a:cubicBezTo>
                  <a:close/>
                  <a:moveTo>
                    <a:pt x="59" y="33"/>
                  </a:moveTo>
                  <a:cubicBezTo>
                    <a:pt x="66" y="33"/>
                    <a:pt x="71" y="39"/>
                    <a:pt x="71" y="46"/>
                  </a:cubicBezTo>
                  <a:cubicBezTo>
                    <a:pt x="71" y="52"/>
                    <a:pt x="66" y="58"/>
                    <a:pt x="59" y="58"/>
                  </a:cubicBezTo>
                  <a:cubicBezTo>
                    <a:pt x="52" y="58"/>
                    <a:pt x="47" y="52"/>
                    <a:pt x="47" y="46"/>
                  </a:cubicBezTo>
                  <a:cubicBezTo>
                    <a:pt x="47" y="39"/>
                    <a:pt x="52" y="33"/>
                    <a:pt x="59" y="33"/>
                  </a:cubicBezTo>
                  <a:close/>
                  <a:moveTo>
                    <a:pt x="104" y="64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97" y="67"/>
                    <a:pt x="97" y="67"/>
                    <a:pt x="97" y="67"/>
                  </a:cubicBezTo>
                  <a:lnTo>
                    <a:pt x="104" y="64"/>
                  </a:lnTo>
                  <a:close/>
                  <a:moveTo>
                    <a:pt x="24" y="31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30" y="45"/>
                    <a:pt x="30" y="45"/>
                    <a:pt x="30" y="45"/>
                  </a:cubicBezTo>
                  <a:lnTo>
                    <a:pt x="24" y="31"/>
                  </a:lnTo>
                  <a:close/>
                  <a:moveTo>
                    <a:pt x="47" y="116"/>
                  </a:moveTo>
                  <a:cubicBezTo>
                    <a:pt x="34" y="98"/>
                    <a:pt x="34" y="98"/>
                    <a:pt x="34" y="98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62" y="85"/>
                    <a:pt x="62" y="85"/>
                    <a:pt x="62" y="85"/>
                  </a:cubicBezTo>
                  <a:lnTo>
                    <a:pt x="47" y="116"/>
                  </a:lnTo>
                  <a:close/>
                  <a:moveTo>
                    <a:pt x="103" y="100"/>
                  </a:moveTo>
                  <a:cubicBezTo>
                    <a:pt x="82" y="98"/>
                    <a:pt x="82" y="98"/>
                    <a:pt x="82" y="98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90" y="70"/>
                    <a:pt x="90" y="70"/>
                    <a:pt x="90" y="70"/>
                  </a:cubicBezTo>
                  <a:lnTo>
                    <a:pt x="103" y="10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Freeform 300"/>
          <p:cNvSpPr>
            <a:spLocks noEditPoints="1"/>
          </p:cNvSpPr>
          <p:nvPr/>
        </p:nvSpPr>
        <p:spPr bwMode="auto">
          <a:xfrm>
            <a:off x="9266237" y="5647474"/>
            <a:ext cx="434975" cy="492125"/>
          </a:xfrm>
          <a:custGeom>
            <a:avLst/>
            <a:gdLst>
              <a:gd name="T0" fmla="*/ 79 w 116"/>
              <a:gd name="T1" fmla="*/ 46 h 131"/>
              <a:gd name="T2" fmla="*/ 39 w 116"/>
              <a:gd name="T3" fmla="*/ 46 h 131"/>
              <a:gd name="T4" fmla="*/ 59 w 116"/>
              <a:gd name="T5" fmla="*/ 33 h 131"/>
              <a:gd name="T6" fmla="*/ 59 w 116"/>
              <a:gd name="T7" fmla="*/ 58 h 131"/>
              <a:gd name="T8" fmla="*/ 59 w 116"/>
              <a:gd name="T9" fmla="*/ 33 h 131"/>
              <a:gd name="T10" fmla="*/ 96 w 116"/>
              <a:gd name="T11" fmla="*/ 47 h 131"/>
              <a:gd name="T12" fmla="*/ 85 w 116"/>
              <a:gd name="T13" fmla="*/ 19 h 131"/>
              <a:gd name="T14" fmla="*/ 60 w 116"/>
              <a:gd name="T15" fmla="*/ 8 h 131"/>
              <a:gd name="T16" fmla="*/ 32 w 116"/>
              <a:gd name="T17" fmla="*/ 20 h 131"/>
              <a:gd name="T18" fmla="*/ 21 w 116"/>
              <a:gd name="T19" fmla="*/ 45 h 131"/>
              <a:gd name="T20" fmla="*/ 19 w 116"/>
              <a:gd name="T21" fmla="*/ 67 h 131"/>
              <a:gd name="T22" fmla="*/ 31 w 116"/>
              <a:gd name="T23" fmla="*/ 107 h 131"/>
              <a:gd name="T24" fmla="*/ 58 w 116"/>
              <a:gd name="T25" fmla="*/ 110 h 131"/>
              <a:gd name="T26" fmla="*/ 86 w 116"/>
              <a:gd name="T27" fmla="*/ 107 h 131"/>
              <a:gd name="T28" fmla="*/ 97 w 116"/>
              <a:gd name="T29" fmla="*/ 67 h 131"/>
              <a:gd name="T30" fmla="*/ 24 w 116"/>
              <a:gd name="T31" fmla="*/ 31 h 131"/>
              <a:gd name="T32" fmla="*/ 44 w 116"/>
              <a:gd name="T33" fmla="*/ 10 h 131"/>
              <a:gd name="T34" fmla="*/ 73 w 116"/>
              <a:gd name="T35" fmla="*/ 11 h 131"/>
              <a:gd name="T36" fmla="*/ 94 w 116"/>
              <a:gd name="T37" fmla="*/ 31 h 131"/>
              <a:gd name="T38" fmla="*/ 93 w 116"/>
              <a:gd name="T39" fmla="*/ 60 h 131"/>
              <a:gd name="T40" fmla="*/ 74 w 116"/>
              <a:gd name="T41" fmla="*/ 81 h 131"/>
              <a:gd name="T42" fmla="*/ 45 w 116"/>
              <a:gd name="T43" fmla="*/ 80 h 131"/>
              <a:gd name="T44" fmla="*/ 24 w 116"/>
              <a:gd name="T45" fmla="*/ 60 h 131"/>
              <a:gd name="T46" fmla="*/ 24 w 116"/>
              <a:gd name="T47" fmla="*/ 31 h 131"/>
              <a:gd name="T48" fmla="*/ 34 w 116"/>
              <a:gd name="T49" fmla="*/ 98 h 131"/>
              <a:gd name="T50" fmla="*/ 27 w 116"/>
              <a:gd name="T51" fmla="*/ 70 h 131"/>
              <a:gd name="T52" fmla="*/ 40 w 116"/>
              <a:gd name="T53" fmla="*/ 91 h 131"/>
              <a:gd name="T54" fmla="*/ 62 w 116"/>
              <a:gd name="T55" fmla="*/ 85 h 131"/>
              <a:gd name="T56" fmla="*/ 103 w 116"/>
              <a:gd name="T57" fmla="*/ 100 h 131"/>
              <a:gd name="T58" fmla="*/ 70 w 116"/>
              <a:gd name="T59" fmla="*/ 116 h 131"/>
              <a:gd name="T60" fmla="*/ 69 w 116"/>
              <a:gd name="T61" fmla="*/ 88 h 131"/>
              <a:gd name="T62" fmla="*/ 86 w 116"/>
              <a:gd name="T63" fmla="*/ 72 h 131"/>
              <a:gd name="T64" fmla="*/ 103 w 116"/>
              <a:gd name="T65" fmla="*/ 10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6" h="131">
                <a:moveTo>
                  <a:pt x="59" y="66"/>
                </a:moveTo>
                <a:cubicBezTo>
                  <a:pt x="70" y="66"/>
                  <a:pt x="79" y="57"/>
                  <a:pt x="79" y="46"/>
                </a:cubicBezTo>
                <a:cubicBezTo>
                  <a:pt x="79" y="34"/>
                  <a:pt x="70" y="25"/>
                  <a:pt x="59" y="25"/>
                </a:cubicBezTo>
                <a:cubicBezTo>
                  <a:pt x="48" y="25"/>
                  <a:pt x="39" y="34"/>
                  <a:pt x="39" y="46"/>
                </a:cubicBezTo>
                <a:cubicBezTo>
                  <a:pt x="39" y="57"/>
                  <a:pt x="48" y="66"/>
                  <a:pt x="59" y="66"/>
                </a:cubicBezTo>
                <a:close/>
                <a:moveTo>
                  <a:pt x="59" y="33"/>
                </a:moveTo>
                <a:cubicBezTo>
                  <a:pt x="66" y="33"/>
                  <a:pt x="71" y="39"/>
                  <a:pt x="71" y="46"/>
                </a:cubicBezTo>
                <a:cubicBezTo>
                  <a:pt x="71" y="52"/>
                  <a:pt x="66" y="58"/>
                  <a:pt x="59" y="58"/>
                </a:cubicBezTo>
                <a:cubicBezTo>
                  <a:pt x="52" y="58"/>
                  <a:pt x="47" y="52"/>
                  <a:pt x="47" y="46"/>
                </a:cubicBezTo>
                <a:cubicBezTo>
                  <a:pt x="47" y="39"/>
                  <a:pt x="52" y="33"/>
                  <a:pt x="59" y="33"/>
                </a:cubicBezTo>
                <a:close/>
                <a:moveTo>
                  <a:pt x="104" y="64"/>
                </a:moveTo>
                <a:cubicBezTo>
                  <a:pt x="96" y="47"/>
                  <a:pt x="96" y="47"/>
                  <a:pt x="96" y="47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85" y="19"/>
                  <a:pt x="85" y="19"/>
                  <a:pt x="85" y="19"/>
                </a:cubicBezTo>
                <a:cubicBezTo>
                  <a:pt x="78" y="1"/>
                  <a:pt x="78" y="1"/>
                  <a:pt x="78" y="1"/>
                </a:cubicBezTo>
                <a:cubicBezTo>
                  <a:pt x="60" y="8"/>
                  <a:pt x="60" y="8"/>
                  <a:pt x="60" y="8"/>
                </a:cubicBezTo>
                <a:cubicBezTo>
                  <a:pt x="40" y="0"/>
                  <a:pt x="40" y="0"/>
                  <a:pt x="40" y="0"/>
                </a:cubicBezTo>
                <a:cubicBezTo>
                  <a:pt x="32" y="20"/>
                  <a:pt x="32" y="20"/>
                  <a:pt x="32" y="20"/>
                </a:cubicBezTo>
                <a:cubicBezTo>
                  <a:pt x="14" y="27"/>
                  <a:pt x="14" y="27"/>
                  <a:pt x="14" y="27"/>
                </a:cubicBezTo>
                <a:cubicBezTo>
                  <a:pt x="21" y="45"/>
                  <a:pt x="21" y="45"/>
                  <a:pt x="21" y="45"/>
                </a:cubicBezTo>
                <a:cubicBezTo>
                  <a:pt x="13" y="65"/>
                  <a:pt x="13" y="65"/>
                  <a:pt x="13" y="65"/>
                </a:cubicBezTo>
                <a:cubicBezTo>
                  <a:pt x="19" y="67"/>
                  <a:pt x="19" y="67"/>
                  <a:pt x="19" y="67"/>
                </a:cubicBezTo>
                <a:cubicBezTo>
                  <a:pt x="0" y="109"/>
                  <a:pt x="0" y="109"/>
                  <a:pt x="0" y="109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97" y="67"/>
                  <a:pt x="97" y="67"/>
                  <a:pt x="97" y="67"/>
                </a:cubicBezTo>
                <a:lnTo>
                  <a:pt x="104" y="64"/>
                </a:lnTo>
                <a:close/>
                <a:moveTo>
                  <a:pt x="24" y="31"/>
                </a:moveTo>
                <a:cubicBezTo>
                  <a:pt x="38" y="26"/>
                  <a:pt x="38" y="26"/>
                  <a:pt x="38" y="26"/>
                </a:cubicBezTo>
                <a:cubicBezTo>
                  <a:pt x="44" y="10"/>
                  <a:pt x="44" y="10"/>
                  <a:pt x="44" y="10"/>
                </a:cubicBezTo>
                <a:cubicBezTo>
                  <a:pt x="60" y="17"/>
                  <a:pt x="60" y="17"/>
                  <a:pt x="60" y="17"/>
                </a:cubicBezTo>
                <a:cubicBezTo>
                  <a:pt x="73" y="11"/>
                  <a:pt x="73" y="11"/>
                  <a:pt x="73" y="11"/>
                </a:cubicBezTo>
                <a:cubicBezTo>
                  <a:pt x="79" y="25"/>
                  <a:pt x="79" y="25"/>
                  <a:pt x="79" y="25"/>
                </a:cubicBezTo>
                <a:cubicBezTo>
                  <a:pt x="94" y="31"/>
                  <a:pt x="94" y="31"/>
                  <a:pt x="94" y="31"/>
                </a:cubicBezTo>
                <a:cubicBezTo>
                  <a:pt x="88" y="47"/>
                  <a:pt x="88" y="47"/>
                  <a:pt x="88" y="47"/>
                </a:cubicBezTo>
                <a:cubicBezTo>
                  <a:pt x="93" y="60"/>
                  <a:pt x="93" y="60"/>
                  <a:pt x="93" y="60"/>
                </a:cubicBezTo>
                <a:cubicBezTo>
                  <a:pt x="80" y="66"/>
                  <a:pt x="80" y="66"/>
                  <a:pt x="80" y="66"/>
                </a:cubicBezTo>
                <a:cubicBezTo>
                  <a:pt x="74" y="81"/>
                  <a:pt x="74" y="81"/>
                  <a:pt x="74" y="81"/>
                </a:cubicBezTo>
                <a:cubicBezTo>
                  <a:pt x="58" y="75"/>
                  <a:pt x="58" y="75"/>
                  <a:pt x="58" y="75"/>
                </a:cubicBezTo>
                <a:cubicBezTo>
                  <a:pt x="45" y="80"/>
                  <a:pt x="45" y="80"/>
                  <a:pt x="45" y="80"/>
                </a:cubicBezTo>
                <a:cubicBezTo>
                  <a:pt x="39" y="67"/>
                  <a:pt x="39" y="67"/>
                  <a:pt x="39" y="67"/>
                </a:cubicBezTo>
                <a:cubicBezTo>
                  <a:pt x="24" y="60"/>
                  <a:pt x="24" y="60"/>
                  <a:pt x="24" y="60"/>
                </a:cubicBezTo>
                <a:cubicBezTo>
                  <a:pt x="30" y="45"/>
                  <a:pt x="30" y="45"/>
                  <a:pt x="30" y="45"/>
                </a:cubicBezTo>
                <a:lnTo>
                  <a:pt x="24" y="31"/>
                </a:lnTo>
                <a:close/>
                <a:moveTo>
                  <a:pt x="47" y="116"/>
                </a:moveTo>
                <a:cubicBezTo>
                  <a:pt x="34" y="98"/>
                  <a:pt x="34" y="98"/>
                  <a:pt x="34" y="98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73"/>
                  <a:pt x="33" y="73"/>
                  <a:pt x="33" y="73"/>
                </a:cubicBezTo>
                <a:cubicBezTo>
                  <a:pt x="40" y="91"/>
                  <a:pt x="40" y="91"/>
                  <a:pt x="40" y="91"/>
                </a:cubicBezTo>
                <a:cubicBezTo>
                  <a:pt x="58" y="83"/>
                  <a:pt x="58" y="83"/>
                  <a:pt x="58" y="83"/>
                </a:cubicBezTo>
                <a:cubicBezTo>
                  <a:pt x="62" y="85"/>
                  <a:pt x="62" y="85"/>
                  <a:pt x="62" y="85"/>
                </a:cubicBezTo>
                <a:lnTo>
                  <a:pt x="47" y="116"/>
                </a:lnTo>
                <a:close/>
                <a:moveTo>
                  <a:pt x="103" y="100"/>
                </a:moveTo>
                <a:cubicBezTo>
                  <a:pt x="82" y="98"/>
                  <a:pt x="82" y="98"/>
                  <a:pt x="82" y="98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69" y="88"/>
                  <a:pt x="69" y="88"/>
                  <a:pt x="69" y="88"/>
                </a:cubicBezTo>
                <a:cubicBezTo>
                  <a:pt x="78" y="91"/>
                  <a:pt x="78" y="91"/>
                  <a:pt x="78" y="91"/>
                </a:cubicBezTo>
                <a:cubicBezTo>
                  <a:pt x="86" y="72"/>
                  <a:pt x="86" y="72"/>
                  <a:pt x="86" y="72"/>
                </a:cubicBezTo>
                <a:cubicBezTo>
                  <a:pt x="90" y="70"/>
                  <a:pt x="90" y="70"/>
                  <a:pt x="90" y="70"/>
                </a:cubicBezTo>
                <a:lnTo>
                  <a:pt x="103" y="1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&quot;Not Allowed&quot; Symbol 19"/>
          <p:cNvSpPr/>
          <p:nvPr/>
        </p:nvSpPr>
        <p:spPr bwMode="auto">
          <a:xfrm>
            <a:off x="9571037" y="4945062"/>
            <a:ext cx="533400" cy="533400"/>
          </a:xfrm>
          <a:prstGeom prst="noSmoking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1" name="Freeform 68"/>
          <p:cNvSpPr>
            <a:spLocks noChangeAspect="1" noEditPoints="1"/>
          </p:cNvSpPr>
          <p:nvPr/>
        </p:nvSpPr>
        <p:spPr bwMode="auto">
          <a:xfrm>
            <a:off x="8585126" y="1977642"/>
            <a:ext cx="1180502" cy="810376"/>
          </a:xfrm>
          <a:custGeom>
            <a:avLst/>
            <a:gdLst>
              <a:gd name="T0" fmla="*/ 0 w 303"/>
              <a:gd name="T1" fmla="*/ 208 h 208"/>
              <a:gd name="T2" fmla="*/ 303 w 303"/>
              <a:gd name="T3" fmla="*/ 208 h 208"/>
              <a:gd name="T4" fmla="*/ 303 w 303"/>
              <a:gd name="T5" fmla="*/ 0 h 208"/>
              <a:gd name="T6" fmla="*/ 0 w 303"/>
              <a:gd name="T7" fmla="*/ 0 h 208"/>
              <a:gd name="T8" fmla="*/ 0 w 303"/>
              <a:gd name="T9" fmla="*/ 208 h 208"/>
              <a:gd name="T10" fmla="*/ 263 w 303"/>
              <a:gd name="T11" fmla="*/ 19 h 208"/>
              <a:gd name="T12" fmla="*/ 152 w 303"/>
              <a:gd name="T13" fmla="*/ 92 h 208"/>
              <a:gd name="T14" fmla="*/ 41 w 303"/>
              <a:gd name="T15" fmla="*/ 19 h 208"/>
              <a:gd name="T16" fmla="*/ 263 w 303"/>
              <a:gd name="T17" fmla="*/ 19 h 208"/>
              <a:gd name="T18" fmla="*/ 19 w 303"/>
              <a:gd name="T19" fmla="*/ 26 h 208"/>
              <a:gd name="T20" fmla="*/ 152 w 303"/>
              <a:gd name="T21" fmla="*/ 113 h 208"/>
              <a:gd name="T22" fmla="*/ 284 w 303"/>
              <a:gd name="T23" fmla="*/ 26 h 208"/>
              <a:gd name="T24" fmla="*/ 284 w 303"/>
              <a:gd name="T25" fmla="*/ 189 h 208"/>
              <a:gd name="T26" fmla="*/ 19 w 303"/>
              <a:gd name="T27" fmla="*/ 189 h 208"/>
              <a:gd name="T28" fmla="*/ 19 w 303"/>
              <a:gd name="T29" fmla="*/ 2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3" h="208">
                <a:moveTo>
                  <a:pt x="0" y="208"/>
                </a:moveTo>
                <a:lnTo>
                  <a:pt x="303" y="208"/>
                </a:lnTo>
                <a:lnTo>
                  <a:pt x="303" y="0"/>
                </a:lnTo>
                <a:lnTo>
                  <a:pt x="0" y="0"/>
                </a:lnTo>
                <a:lnTo>
                  <a:pt x="0" y="208"/>
                </a:lnTo>
                <a:close/>
                <a:moveTo>
                  <a:pt x="263" y="19"/>
                </a:moveTo>
                <a:lnTo>
                  <a:pt x="152" y="92"/>
                </a:lnTo>
                <a:lnTo>
                  <a:pt x="41" y="19"/>
                </a:lnTo>
                <a:lnTo>
                  <a:pt x="263" y="19"/>
                </a:lnTo>
                <a:close/>
                <a:moveTo>
                  <a:pt x="19" y="26"/>
                </a:moveTo>
                <a:lnTo>
                  <a:pt x="152" y="113"/>
                </a:lnTo>
                <a:lnTo>
                  <a:pt x="284" y="26"/>
                </a:lnTo>
                <a:lnTo>
                  <a:pt x="284" y="189"/>
                </a:lnTo>
                <a:lnTo>
                  <a:pt x="19" y="189"/>
                </a:lnTo>
                <a:lnTo>
                  <a:pt x="19" y="2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Freeform 300"/>
          <p:cNvSpPr>
            <a:spLocks noEditPoints="1"/>
          </p:cNvSpPr>
          <p:nvPr/>
        </p:nvSpPr>
        <p:spPr bwMode="auto">
          <a:xfrm>
            <a:off x="9260033" y="2252875"/>
            <a:ext cx="434975" cy="492125"/>
          </a:xfrm>
          <a:custGeom>
            <a:avLst/>
            <a:gdLst>
              <a:gd name="T0" fmla="*/ 79 w 116"/>
              <a:gd name="T1" fmla="*/ 46 h 131"/>
              <a:gd name="T2" fmla="*/ 39 w 116"/>
              <a:gd name="T3" fmla="*/ 46 h 131"/>
              <a:gd name="T4" fmla="*/ 59 w 116"/>
              <a:gd name="T5" fmla="*/ 33 h 131"/>
              <a:gd name="T6" fmla="*/ 59 w 116"/>
              <a:gd name="T7" fmla="*/ 58 h 131"/>
              <a:gd name="T8" fmla="*/ 59 w 116"/>
              <a:gd name="T9" fmla="*/ 33 h 131"/>
              <a:gd name="T10" fmla="*/ 96 w 116"/>
              <a:gd name="T11" fmla="*/ 47 h 131"/>
              <a:gd name="T12" fmla="*/ 85 w 116"/>
              <a:gd name="T13" fmla="*/ 19 h 131"/>
              <a:gd name="T14" fmla="*/ 60 w 116"/>
              <a:gd name="T15" fmla="*/ 8 h 131"/>
              <a:gd name="T16" fmla="*/ 32 w 116"/>
              <a:gd name="T17" fmla="*/ 20 h 131"/>
              <a:gd name="T18" fmla="*/ 21 w 116"/>
              <a:gd name="T19" fmla="*/ 45 h 131"/>
              <a:gd name="T20" fmla="*/ 19 w 116"/>
              <a:gd name="T21" fmla="*/ 67 h 131"/>
              <a:gd name="T22" fmla="*/ 31 w 116"/>
              <a:gd name="T23" fmla="*/ 107 h 131"/>
              <a:gd name="T24" fmla="*/ 58 w 116"/>
              <a:gd name="T25" fmla="*/ 110 h 131"/>
              <a:gd name="T26" fmla="*/ 86 w 116"/>
              <a:gd name="T27" fmla="*/ 107 h 131"/>
              <a:gd name="T28" fmla="*/ 97 w 116"/>
              <a:gd name="T29" fmla="*/ 67 h 131"/>
              <a:gd name="T30" fmla="*/ 24 w 116"/>
              <a:gd name="T31" fmla="*/ 31 h 131"/>
              <a:gd name="T32" fmla="*/ 44 w 116"/>
              <a:gd name="T33" fmla="*/ 10 h 131"/>
              <a:gd name="T34" fmla="*/ 73 w 116"/>
              <a:gd name="T35" fmla="*/ 11 h 131"/>
              <a:gd name="T36" fmla="*/ 94 w 116"/>
              <a:gd name="T37" fmla="*/ 31 h 131"/>
              <a:gd name="T38" fmla="*/ 93 w 116"/>
              <a:gd name="T39" fmla="*/ 60 h 131"/>
              <a:gd name="T40" fmla="*/ 74 w 116"/>
              <a:gd name="T41" fmla="*/ 81 h 131"/>
              <a:gd name="T42" fmla="*/ 45 w 116"/>
              <a:gd name="T43" fmla="*/ 80 h 131"/>
              <a:gd name="T44" fmla="*/ 24 w 116"/>
              <a:gd name="T45" fmla="*/ 60 h 131"/>
              <a:gd name="T46" fmla="*/ 24 w 116"/>
              <a:gd name="T47" fmla="*/ 31 h 131"/>
              <a:gd name="T48" fmla="*/ 34 w 116"/>
              <a:gd name="T49" fmla="*/ 98 h 131"/>
              <a:gd name="T50" fmla="*/ 27 w 116"/>
              <a:gd name="T51" fmla="*/ 70 h 131"/>
              <a:gd name="T52" fmla="*/ 40 w 116"/>
              <a:gd name="T53" fmla="*/ 91 h 131"/>
              <a:gd name="T54" fmla="*/ 62 w 116"/>
              <a:gd name="T55" fmla="*/ 85 h 131"/>
              <a:gd name="T56" fmla="*/ 103 w 116"/>
              <a:gd name="T57" fmla="*/ 100 h 131"/>
              <a:gd name="T58" fmla="*/ 70 w 116"/>
              <a:gd name="T59" fmla="*/ 116 h 131"/>
              <a:gd name="T60" fmla="*/ 69 w 116"/>
              <a:gd name="T61" fmla="*/ 88 h 131"/>
              <a:gd name="T62" fmla="*/ 86 w 116"/>
              <a:gd name="T63" fmla="*/ 72 h 131"/>
              <a:gd name="T64" fmla="*/ 103 w 116"/>
              <a:gd name="T65" fmla="*/ 10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6" h="131">
                <a:moveTo>
                  <a:pt x="59" y="66"/>
                </a:moveTo>
                <a:cubicBezTo>
                  <a:pt x="70" y="66"/>
                  <a:pt x="79" y="57"/>
                  <a:pt x="79" y="46"/>
                </a:cubicBezTo>
                <a:cubicBezTo>
                  <a:pt x="79" y="34"/>
                  <a:pt x="70" y="25"/>
                  <a:pt x="59" y="25"/>
                </a:cubicBezTo>
                <a:cubicBezTo>
                  <a:pt x="48" y="25"/>
                  <a:pt x="39" y="34"/>
                  <a:pt x="39" y="46"/>
                </a:cubicBezTo>
                <a:cubicBezTo>
                  <a:pt x="39" y="57"/>
                  <a:pt x="48" y="66"/>
                  <a:pt x="59" y="66"/>
                </a:cubicBezTo>
                <a:close/>
                <a:moveTo>
                  <a:pt x="59" y="33"/>
                </a:moveTo>
                <a:cubicBezTo>
                  <a:pt x="66" y="33"/>
                  <a:pt x="71" y="39"/>
                  <a:pt x="71" y="46"/>
                </a:cubicBezTo>
                <a:cubicBezTo>
                  <a:pt x="71" y="52"/>
                  <a:pt x="66" y="58"/>
                  <a:pt x="59" y="58"/>
                </a:cubicBezTo>
                <a:cubicBezTo>
                  <a:pt x="52" y="58"/>
                  <a:pt x="47" y="52"/>
                  <a:pt x="47" y="46"/>
                </a:cubicBezTo>
                <a:cubicBezTo>
                  <a:pt x="47" y="39"/>
                  <a:pt x="52" y="33"/>
                  <a:pt x="59" y="33"/>
                </a:cubicBezTo>
                <a:close/>
                <a:moveTo>
                  <a:pt x="104" y="64"/>
                </a:moveTo>
                <a:cubicBezTo>
                  <a:pt x="96" y="47"/>
                  <a:pt x="96" y="47"/>
                  <a:pt x="96" y="47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85" y="19"/>
                  <a:pt x="85" y="19"/>
                  <a:pt x="85" y="19"/>
                </a:cubicBezTo>
                <a:cubicBezTo>
                  <a:pt x="78" y="1"/>
                  <a:pt x="78" y="1"/>
                  <a:pt x="78" y="1"/>
                </a:cubicBezTo>
                <a:cubicBezTo>
                  <a:pt x="60" y="8"/>
                  <a:pt x="60" y="8"/>
                  <a:pt x="60" y="8"/>
                </a:cubicBezTo>
                <a:cubicBezTo>
                  <a:pt x="40" y="0"/>
                  <a:pt x="40" y="0"/>
                  <a:pt x="40" y="0"/>
                </a:cubicBezTo>
                <a:cubicBezTo>
                  <a:pt x="32" y="20"/>
                  <a:pt x="32" y="20"/>
                  <a:pt x="32" y="20"/>
                </a:cubicBezTo>
                <a:cubicBezTo>
                  <a:pt x="14" y="27"/>
                  <a:pt x="14" y="27"/>
                  <a:pt x="14" y="27"/>
                </a:cubicBezTo>
                <a:cubicBezTo>
                  <a:pt x="21" y="45"/>
                  <a:pt x="21" y="45"/>
                  <a:pt x="21" y="45"/>
                </a:cubicBezTo>
                <a:cubicBezTo>
                  <a:pt x="13" y="65"/>
                  <a:pt x="13" y="65"/>
                  <a:pt x="13" y="65"/>
                </a:cubicBezTo>
                <a:cubicBezTo>
                  <a:pt x="19" y="67"/>
                  <a:pt x="19" y="67"/>
                  <a:pt x="19" y="67"/>
                </a:cubicBezTo>
                <a:cubicBezTo>
                  <a:pt x="0" y="109"/>
                  <a:pt x="0" y="109"/>
                  <a:pt x="0" y="109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97" y="67"/>
                  <a:pt x="97" y="67"/>
                  <a:pt x="97" y="67"/>
                </a:cubicBezTo>
                <a:lnTo>
                  <a:pt x="104" y="64"/>
                </a:lnTo>
                <a:close/>
                <a:moveTo>
                  <a:pt x="24" y="31"/>
                </a:moveTo>
                <a:cubicBezTo>
                  <a:pt x="38" y="26"/>
                  <a:pt x="38" y="26"/>
                  <a:pt x="38" y="26"/>
                </a:cubicBezTo>
                <a:cubicBezTo>
                  <a:pt x="44" y="10"/>
                  <a:pt x="44" y="10"/>
                  <a:pt x="44" y="10"/>
                </a:cubicBezTo>
                <a:cubicBezTo>
                  <a:pt x="60" y="17"/>
                  <a:pt x="60" y="17"/>
                  <a:pt x="60" y="17"/>
                </a:cubicBezTo>
                <a:cubicBezTo>
                  <a:pt x="73" y="11"/>
                  <a:pt x="73" y="11"/>
                  <a:pt x="73" y="11"/>
                </a:cubicBezTo>
                <a:cubicBezTo>
                  <a:pt x="79" y="25"/>
                  <a:pt x="79" y="25"/>
                  <a:pt x="79" y="25"/>
                </a:cubicBezTo>
                <a:cubicBezTo>
                  <a:pt x="94" y="31"/>
                  <a:pt x="94" y="31"/>
                  <a:pt x="94" y="31"/>
                </a:cubicBezTo>
                <a:cubicBezTo>
                  <a:pt x="88" y="47"/>
                  <a:pt x="88" y="47"/>
                  <a:pt x="88" y="47"/>
                </a:cubicBezTo>
                <a:cubicBezTo>
                  <a:pt x="93" y="60"/>
                  <a:pt x="93" y="60"/>
                  <a:pt x="93" y="60"/>
                </a:cubicBezTo>
                <a:cubicBezTo>
                  <a:pt x="80" y="66"/>
                  <a:pt x="80" y="66"/>
                  <a:pt x="80" y="66"/>
                </a:cubicBezTo>
                <a:cubicBezTo>
                  <a:pt x="74" y="81"/>
                  <a:pt x="74" y="81"/>
                  <a:pt x="74" y="81"/>
                </a:cubicBezTo>
                <a:cubicBezTo>
                  <a:pt x="58" y="75"/>
                  <a:pt x="58" y="75"/>
                  <a:pt x="58" y="75"/>
                </a:cubicBezTo>
                <a:cubicBezTo>
                  <a:pt x="45" y="80"/>
                  <a:pt x="45" y="80"/>
                  <a:pt x="45" y="80"/>
                </a:cubicBezTo>
                <a:cubicBezTo>
                  <a:pt x="39" y="67"/>
                  <a:pt x="39" y="67"/>
                  <a:pt x="39" y="67"/>
                </a:cubicBezTo>
                <a:cubicBezTo>
                  <a:pt x="24" y="60"/>
                  <a:pt x="24" y="60"/>
                  <a:pt x="24" y="60"/>
                </a:cubicBezTo>
                <a:cubicBezTo>
                  <a:pt x="30" y="45"/>
                  <a:pt x="30" y="45"/>
                  <a:pt x="30" y="45"/>
                </a:cubicBezTo>
                <a:lnTo>
                  <a:pt x="24" y="31"/>
                </a:lnTo>
                <a:close/>
                <a:moveTo>
                  <a:pt x="47" y="116"/>
                </a:moveTo>
                <a:cubicBezTo>
                  <a:pt x="34" y="98"/>
                  <a:pt x="34" y="98"/>
                  <a:pt x="34" y="98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73"/>
                  <a:pt x="33" y="73"/>
                  <a:pt x="33" y="73"/>
                </a:cubicBezTo>
                <a:cubicBezTo>
                  <a:pt x="40" y="91"/>
                  <a:pt x="40" y="91"/>
                  <a:pt x="40" y="91"/>
                </a:cubicBezTo>
                <a:cubicBezTo>
                  <a:pt x="58" y="83"/>
                  <a:pt x="58" y="83"/>
                  <a:pt x="58" y="83"/>
                </a:cubicBezTo>
                <a:cubicBezTo>
                  <a:pt x="62" y="85"/>
                  <a:pt x="62" y="85"/>
                  <a:pt x="62" y="85"/>
                </a:cubicBezTo>
                <a:lnTo>
                  <a:pt x="47" y="116"/>
                </a:lnTo>
                <a:close/>
                <a:moveTo>
                  <a:pt x="103" y="100"/>
                </a:moveTo>
                <a:cubicBezTo>
                  <a:pt x="82" y="98"/>
                  <a:pt x="82" y="98"/>
                  <a:pt x="82" y="98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69" y="88"/>
                  <a:pt x="69" y="88"/>
                  <a:pt x="69" y="88"/>
                </a:cubicBezTo>
                <a:cubicBezTo>
                  <a:pt x="78" y="91"/>
                  <a:pt x="78" y="91"/>
                  <a:pt x="78" y="91"/>
                </a:cubicBezTo>
                <a:cubicBezTo>
                  <a:pt x="86" y="72"/>
                  <a:pt x="86" y="72"/>
                  <a:pt x="86" y="72"/>
                </a:cubicBezTo>
                <a:cubicBezTo>
                  <a:pt x="90" y="70"/>
                  <a:pt x="90" y="70"/>
                  <a:pt x="90" y="70"/>
                </a:cubicBezTo>
                <a:lnTo>
                  <a:pt x="103" y="1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68"/>
          <p:cNvSpPr>
            <a:spLocks noChangeAspect="1" noEditPoints="1"/>
          </p:cNvSpPr>
          <p:nvPr/>
        </p:nvSpPr>
        <p:spPr bwMode="auto">
          <a:xfrm>
            <a:off x="10561637" y="2619785"/>
            <a:ext cx="1180502" cy="810376"/>
          </a:xfrm>
          <a:custGeom>
            <a:avLst/>
            <a:gdLst>
              <a:gd name="T0" fmla="*/ 0 w 303"/>
              <a:gd name="T1" fmla="*/ 208 h 208"/>
              <a:gd name="T2" fmla="*/ 303 w 303"/>
              <a:gd name="T3" fmla="*/ 208 h 208"/>
              <a:gd name="T4" fmla="*/ 303 w 303"/>
              <a:gd name="T5" fmla="*/ 0 h 208"/>
              <a:gd name="T6" fmla="*/ 0 w 303"/>
              <a:gd name="T7" fmla="*/ 0 h 208"/>
              <a:gd name="T8" fmla="*/ 0 w 303"/>
              <a:gd name="T9" fmla="*/ 208 h 208"/>
              <a:gd name="T10" fmla="*/ 263 w 303"/>
              <a:gd name="T11" fmla="*/ 19 h 208"/>
              <a:gd name="T12" fmla="*/ 152 w 303"/>
              <a:gd name="T13" fmla="*/ 92 h 208"/>
              <a:gd name="T14" fmla="*/ 41 w 303"/>
              <a:gd name="T15" fmla="*/ 19 h 208"/>
              <a:gd name="T16" fmla="*/ 263 w 303"/>
              <a:gd name="T17" fmla="*/ 19 h 208"/>
              <a:gd name="T18" fmla="*/ 19 w 303"/>
              <a:gd name="T19" fmla="*/ 26 h 208"/>
              <a:gd name="T20" fmla="*/ 152 w 303"/>
              <a:gd name="T21" fmla="*/ 113 h 208"/>
              <a:gd name="T22" fmla="*/ 284 w 303"/>
              <a:gd name="T23" fmla="*/ 26 h 208"/>
              <a:gd name="T24" fmla="*/ 284 w 303"/>
              <a:gd name="T25" fmla="*/ 189 h 208"/>
              <a:gd name="T26" fmla="*/ 19 w 303"/>
              <a:gd name="T27" fmla="*/ 189 h 208"/>
              <a:gd name="T28" fmla="*/ 19 w 303"/>
              <a:gd name="T29" fmla="*/ 2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3" h="208">
                <a:moveTo>
                  <a:pt x="0" y="208"/>
                </a:moveTo>
                <a:lnTo>
                  <a:pt x="303" y="208"/>
                </a:lnTo>
                <a:lnTo>
                  <a:pt x="303" y="0"/>
                </a:lnTo>
                <a:lnTo>
                  <a:pt x="0" y="0"/>
                </a:lnTo>
                <a:lnTo>
                  <a:pt x="0" y="208"/>
                </a:lnTo>
                <a:close/>
                <a:moveTo>
                  <a:pt x="263" y="19"/>
                </a:moveTo>
                <a:lnTo>
                  <a:pt x="152" y="92"/>
                </a:lnTo>
                <a:lnTo>
                  <a:pt x="41" y="19"/>
                </a:lnTo>
                <a:lnTo>
                  <a:pt x="263" y="19"/>
                </a:lnTo>
                <a:close/>
                <a:moveTo>
                  <a:pt x="19" y="26"/>
                </a:moveTo>
                <a:lnTo>
                  <a:pt x="152" y="113"/>
                </a:lnTo>
                <a:lnTo>
                  <a:pt x="284" y="26"/>
                </a:lnTo>
                <a:lnTo>
                  <a:pt x="284" y="189"/>
                </a:lnTo>
                <a:lnTo>
                  <a:pt x="19" y="189"/>
                </a:lnTo>
                <a:lnTo>
                  <a:pt x="19" y="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2995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1876E-7 -9.21471E-7 L 4.51876E-7 0.388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317E-6 -1.27099E-7 L 0.16071 0.08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9" y="4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086E-6 -4.95688E-6 L -0.15816 0.2964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4" y="14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9" grpId="0" animBg="1"/>
      <p:bldP spid="20" grpId="0" animBg="1"/>
      <p:bldP spid="21" grpId="0" animBg="1"/>
      <p:bldP spid="21" grpId="1" animBg="1"/>
      <p:bldP spid="23" grpId="0" animBg="1"/>
      <p:bldP spid="23" grpId="1" animBg="1"/>
      <p:bldP spid="23" grpId="2" animBg="1"/>
      <p:bldP spid="30" grpId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Authorization Options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94437" y="1212849"/>
            <a:ext cx="6142038" cy="4832092"/>
          </a:xfrm>
        </p:spPr>
        <p:txBody>
          <a:bodyPr/>
          <a:lstStyle/>
          <a:p>
            <a:r>
              <a:rPr lang="en-US" sz="2800" b="1" i="1" dirty="0"/>
              <a:t>SAS Tokens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Token issuer service has key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Token issuer creates least privilege SAS token and generates signature from token using HMAC-SHA256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Token with signature given to client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Token with signature passed in URL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Service validates SAS token and signature and that request is allowed by the SAS permissions</a:t>
            </a:r>
            <a:endParaRPr lang="en-US" sz="100" dirty="0"/>
          </a:p>
        </p:txBody>
      </p:sp>
      <p:sp>
        <p:nvSpPr>
          <p:cNvPr id="4" name="Freeform 150"/>
          <p:cNvSpPr>
            <a:spLocks noEditPoints="1"/>
          </p:cNvSpPr>
          <p:nvPr/>
        </p:nvSpPr>
        <p:spPr bwMode="auto">
          <a:xfrm>
            <a:off x="427037" y="1517391"/>
            <a:ext cx="1378191" cy="1180564"/>
          </a:xfrm>
          <a:custGeom>
            <a:avLst/>
            <a:gdLst>
              <a:gd name="T0" fmla="*/ 227 w 265"/>
              <a:gd name="T1" fmla="*/ 57 h 227"/>
              <a:gd name="T2" fmla="*/ 208 w 265"/>
              <a:gd name="T3" fmla="*/ 57 h 227"/>
              <a:gd name="T4" fmla="*/ 208 w 265"/>
              <a:gd name="T5" fmla="*/ 38 h 227"/>
              <a:gd name="T6" fmla="*/ 227 w 265"/>
              <a:gd name="T7" fmla="*/ 38 h 227"/>
              <a:gd name="T8" fmla="*/ 227 w 265"/>
              <a:gd name="T9" fmla="*/ 57 h 227"/>
              <a:gd name="T10" fmla="*/ 94 w 265"/>
              <a:gd name="T11" fmla="*/ 189 h 227"/>
              <a:gd name="T12" fmla="*/ 0 w 265"/>
              <a:gd name="T13" fmla="*/ 189 h 227"/>
              <a:gd name="T14" fmla="*/ 0 w 265"/>
              <a:gd name="T15" fmla="*/ 57 h 227"/>
              <a:gd name="T16" fmla="*/ 123 w 265"/>
              <a:gd name="T17" fmla="*/ 57 h 227"/>
              <a:gd name="T18" fmla="*/ 123 w 265"/>
              <a:gd name="T19" fmla="*/ 0 h 227"/>
              <a:gd name="T20" fmla="*/ 265 w 265"/>
              <a:gd name="T21" fmla="*/ 0 h 227"/>
              <a:gd name="T22" fmla="*/ 265 w 265"/>
              <a:gd name="T23" fmla="*/ 227 h 227"/>
              <a:gd name="T24" fmla="*/ 56 w 265"/>
              <a:gd name="T25" fmla="*/ 227 h 227"/>
              <a:gd name="T26" fmla="*/ 56 w 265"/>
              <a:gd name="T27" fmla="*/ 208 h 227"/>
              <a:gd name="T28" fmla="*/ 94 w 265"/>
              <a:gd name="T29" fmla="*/ 208 h 227"/>
              <a:gd name="T30" fmla="*/ 94 w 265"/>
              <a:gd name="T31" fmla="*/ 189 h 227"/>
              <a:gd name="T32" fmla="*/ 246 w 265"/>
              <a:gd name="T33" fmla="*/ 151 h 227"/>
              <a:gd name="T34" fmla="*/ 198 w 265"/>
              <a:gd name="T35" fmla="*/ 151 h 227"/>
              <a:gd name="T36" fmla="*/ 198 w 265"/>
              <a:gd name="T37" fmla="*/ 189 h 227"/>
              <a:gd name="T38" fmla="*/ 113 w 265"/>
              <a:gd name="T39" fmla="*/ 189 h 227"/>
              <a:gd name="T40" fmla="*/ 113 w 265"/>
              <a:gd name="T41" fmla="*/ 208 h 227"/>
              <a:gd name="T42" fmla="*/ 246 w 265"/>
              <a:gd name="T43" fmla="*/ 208 h 227"/>
              <a:gd name="T44" fmla="*/ 246 w 265"/>
              <a:gd name="T45" fmla="*/ 151 h 227"/>
              <a:gd name="T46" fmla="*/ 246 w 265"/>
              <a:gd name="T47" fmla="*/ 94 h 227"/>
              <a:gd name="T48" fmla="*/ 198 w 265"/>
              <a:gd name="T49" fmla="*/ 94 h 227"/>
              <a:gd name="T50" fmla="*/ 198 w 265"/>
              <a:gd name="T51" fmla="*/ 132 h 227"/>
              <a:gd name="T52" fmla="*/ 246 w 265"/>
              <a:gd name="T53" fmla="*/ 132 h 227"/>
              <a:gd name="T54" fmla="*/ 246 w 265"/>
              <a:gd name="T55" fmla="*/ 94 h 227"/>
              <a:gd name="T56" fmla="*/ 142 w 265"/>
              <a:gd name="T57" fmla="*/ 57 h 227"/>
              <a:gd name="T58" fmla="*/ 198 w 265"/>
              <a:gd name="T59" fmla="*/ 57 h 227"/>
              <a:gd name="T60" fmla="*/ 198 w 265"/>
              <a:gd name="T61" fmla="*/ 75 h 227"/>
              <a:gd name="T62" fmla="*/ 246 w 265"/>
              <a:gd name="T63" fmla="*/ 75 h 227"/>
              <a:gd name="T64" fmla="*/ 246 w 265"/>
              <a:gd name="T65" fmla="*/ 19 h 227"/>
              <a:gd name="T66" fmla="*/ 142 w 265"/>
              <a:gd name="T67" fmla="*/ 19 h 227"/>
              <a:gd name="T68" fmla="*/ 142 w 265"/>
              <a:gd name="T69" fmla="*/ 57 h 227"/>
              <a:gd name="T70" fmla="*/ 179 w 265"/>
              <a:gd name="T71" fmla="*/ 170 h 227"/>
              <a:gd name="T72" fmla="*/ 179 w 265"/>
              <a:gd name="T73" fmla="*/ 75 h 227"/>
              <a:gd name="T74" fmla="*/ 19 w 265"/>
              <a:gd name="T75" fmla="*/ 75 h 227"/>
              <a:gd name="T76" fmla="*/ 19 w 265"/>
              <a:gd name="T77" fmla="*/ 170 h 227"/>
              <a:gd name="T78" fmla="*/ 179 w 265"/>
              <a:gd name="T79" fmla="*/ 17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65" h="227">
                <a:moveTo>
                  <a:pt x="227" y="57"/>
                </a:moveTo>
                <a:lnTo>
                  <a:pt x="208" y="57"/>
                </a:lnTo>
                <a:lnTo>
                  <a:pt x="208" y="38"/>
                </a:lnTo>
                <a:lnTo>
                  <a:pt x="227" y="38"/>
                </a:lnTo>
                <a:lnTo>
                  <a:pt x="227" y="57"/>
                </a:lnTo>
                <a:close/>
                <a:moveTo>
                  <a:pt x="94" y="189"/>
                </a:moveTo>
                <a:lnTo>
                  <a:pt x="0" y="189"/>
                </a:lnTo>
                <a:lnTo>
                  <a:pt x="0" y="57"/>
                </a:lnTo>
                <a:lnTo>
                  <a:pt x="123" y="57"/>
                </a:lnTo>
                <a:lnTo>
                  <a:pt x="123" y="0"/>
                </a:lnTo>
                <a:lnTo>
                  <a:pt x="265" y="0"/>
                </a:lnTo>
                <a:lnTo>
                  <a:pt x="265" y="227"/>
                </a:lnTo>
                <a:lnTo>
                  <a:pt x="56" y="227"/>
                </a:lnTo>
                <a:lnTo>
                  <a:pt x="56" y="208"/>
                </a:lnTo>
                <a:lnTo>
                  <a:pt x="94" y="208"/>
                </a:lnTo>
                <a:lnTo>
                  <a:pt x="94" y="189"/>
                </a:lnTo>
                <a:close/>
                <a:moveTo>
                  <a:pt x="246" y="151"/>
                </a:moveTo>
                <a:lnTo>
                  <a:pt x="198" y="151"/>
                </a:lnTo>
                <a:lnTo>
                  <a:pt x="198" y="189"/>
                </a:lnTo>
                <a:lnTo>
                  <a:pt x="113" y="189"/>
                </a:lnTo>
                <a:lnTo>
                  <a:pt x="113" y="208"/>
                </a:lnTo>
                <a:lnTo>
                  <a:pt x="246" y="208"/>
                </a:lnTo>
                <a:lnTo>
                  <a:pt x="246" y="151"/>
                </a:lnTo>
                <a:close/>
                <a:moveTo>
                  <a:pt x="246" y="94"/>
                </a:moveTo>
                <a:lnTo>
                  <a:pt x="198" y="94"/>
                </a:lnTo>
                <a:lnTo>
                  <a:pt x="198" y="132"/>
                </a:lnTo>
                <a:lnTo>
                  <a:pt x="246" y="132"/>
                </a:lnTo>
                <a:lnTo>
                  <a:pt x="246" y="94"/>
                </a:lnTo>
                <a:close/>
                <a:moveTo>
                  <a:pt x="142" y="57"/>
                </a:moveTo>
                <a:lnTo>
                  <a:pt x="198" y="57"/>
                </a:lnTo>
                <a:lnTo>
                  <a:pt x="198" y="75"/>
                </a:lnTo>
                <a:lnTo>
                  <a:pt x="246" y="75"/>
                </a:lnTo>
                <a:lnTo>
                  <a:pt x="246" y="19"/>
                </a:lnTo>
                <a:lnTo>
                  <a:pt x="142" y="19"/>
                </a:lnTo>
                <a:lnTo>
                  <a:pt x="142" y="57"/>
                </a:lnTo>
                <a:close/>
                <a:moveTo>
                  <a:pt x="179" y="170"/>
                </a:moveTo>
                <a:lnTo>
                  <a:pt x="179" y="75"/>
                </a:lnTo>
                <a:lnTo>
                  <a:pt x="19" y="75"/>
                </a:lnTo>
                <a:lnTo>
                  <a:pt x="19" y="170"/>
                </a:lnTo>
                <a:lnTo>
                  <a:pt x="179" y="1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reeform 94"/>
          <p:cNvSpPr>
            <a:spLocks noChangeAspect="1" noEditPoints="1"/>
          </p:cNvSpPr>
          <p:nvPr/>
        </p:nvSpPr>
        <p:spPr bwMode="auto">
          <a:xfrm>
            <a:off x="2437557" y="4183062"/>
            <a:ext cx="3171080" cy="2184056"/>
          </a:xfrm>
          <a:custGeom>
            <a:avLst/>
            <a:gdLst>
              <a:gd name="T0" fmla="*/ 94 w 128"/>
              <a:gd name="T1" fmla="*/ 88 h 88"/>
              <a:gd name="T2" fmla="*/ 28 w 128"/>
              <a:gd name="T3" fmla="*/ 88 h 88"/>
              <a:gd name="T4" fmla="*/ 0 w 128"/>
              <a:gd name="T5" fmla="*/ 60 h 88"/>
              <a:gd name="T6" fmla="*/ 28 w 128"/>
              <a:gd name="T7" fmla="*/ 32 h 88"/>
              <a:gd name="T8" fmla="*/ 64 w 128"/>
              <a:gd name="T9" fmla="*/ 0 h 88"/>
              <a:gd name="T10" fmla="*/ 96 w 128"/>
              <a:gd name="T11" fmla="*/ 20 h 88"/>
              <a:gd name="T12" fmla="*/ 128 w 128"/>
              <a:gd name="T13" fmla="*/ 54 h 88"/>
              <a:gd name="T14" fmla="*/ 94 w 128"/>
              <a:gd name="T15" fmla="*/ 88 h 88"/>
              <a:gd name="T16" fmla="*/ 28 w 128"/>
              <a:gd name="T17" fmla="*/ 40 h 88"/>
              <a:gd name="T18" fmla="*/ 8 w 128"/>
              <a:gd name="T19" fmla="*/ 60 h 88"/>
              <a:gd name="T20" fmla="*/ 28 w 128"/>
              <a:gd name="T21" fmla="*/ 80 h 88"/>
              <a:gd name="T22" fmla="*/ 94 w 128"/>
              <a:gd name="T23" fmla="*/ 80 h 88"/>
              <a:gd name="T24" fmla="*/ 120 w 128"/>
              <a:gd name="T25" fmla="*/ 54 h 88"/>
              <a:gd name="T26" fmla="*/ 94 w 128"/>
              <a:gd name="T27" fmla="*/ 28 h 88"/>
              <a:gd name="T28" fmla="*/ 91 w 128"/>
              <a:gd name="T29" fmla="*/ 28 h 88"/>
              <a:gd name="T30" fmla="*/ 90 w 128"/>
              <a:gd name="T31" fmla="*/ 26 h 88"/>
              <a:gd name="T32" fmla="*/ 64 w 128"/>
              <a:gd name="T33" fmla="*/ 8 h 88"/>
              <a:gd name="T34" fmla="*/ 36 w 128"/>
              <a:gd name="T35" fmla="*/ 36 h 88"/>
              <a:gd name="T36" fmla="*/ 36 w 128"/>
              <a:gd name="T37" fmla="*/ 41 h 88"/>
              <a:gd name="T38" fmla="*/ 31 w 128"/>
              <a:gd name="T39" fmla="*/ 41 h 88"/>
              <a:gd name="T40" fmla="*/ 28 w 128"/>
              <a:gd name="T41" fmla="*/ 4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8" h="88">
                <a:moveTo>
                  <a:pt x="94" y="88"/>
                </a:moveTo>
                <a:cubicBezTo>
                  <a:pt x="28" y="88"/>
                  <a:pt x="28" y="88"/>
                  <a:pt x="28" y="88"/>
                </a:cubicBezTo>
                <a:cubicBezTo>
                  <a:pt x="12" y="88"/>
                  <a:pt x="0" y="76"/>
                  <a:pt x="0" y="60"/>
                </a:cubicBezTo>
                <a:cubicBezTo>
                  <a:pt x="0" y="45"/>
                  <a:pt x="12" y="32"/>
                  <a:pt x="28" y="32"/>
                </a:cubicBezTo>
                <a:cubicBezTo>
                  <a:pt x="30" y="14"/>
                  <a:pt x="45" y="0"/>
                  <a:pt x="64" y="0"/>
                </a:cubicBezTo>
                <a:cubicBezTo>
                  <a:pt x="77" y="0"/>
                  <a:pt x="90" y="8"/>
                  <a:pt x="96" y="20"/>
                </a:cubicBezTo>
                <a:cubicBezTo>
                  <a:pt x="114" y="22"/>
                  <a:pt x="128" y="36"/>
                  <a:pt x="128" y="54"/>
                </a:cubicBezTo>
                <a:cubicBezTo>
                  <a:pt x="128" y="73"/>
                  <a:pt x="112" y="88"/>
                  <a:pt x="94" y="88"/>
                </a:cubicBezTo>
                <a:close/>
                <a:moveTo>
                  <a:pt x="28" y="40"/>
                </a:moveTo>
                <a:cubicBezTo>
                  <a:pt x="17" y="40"/>
                  <a:pt x="8" y="49"/>
                  <a:pt x="8" y="60"/>
                </a:cubicBezTo>
                <a:cubicBezTo>
                  <a:pt x="8" y="71"/>
                  <a:pt x="17" y="80"/>
                  <a:pt x="28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108" y="80"/>
                  <a:pt x="120" y="69"/>
                  <a:pt x="120" y="54"/>
                </a:cubicBezTo>
                <a:cubicBezTo>
                  <a:pt x="120" y="40"/>
                  <a:pt x="108" y="28"/>
                  <a:pt x="94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0" y="26"/>
                  <a:pt x="90" y="26"/>
                  <a:pt x="90" y="26"/>
                </a:cubicBezTo>
                <a:cubicBezTo>
                  <a:pt x="85" y="15"/>
                  <a:pt x="75" y="8"/>
                  <a:pt x="64" y="8"/>
                </a:cubicBezTo>
                <a:cubicBezTo>
                  <a:pt x="48" y="8"/>
                  <a:pt x="36" y="21"/>
                  <a:pt x="36" y="36"/>
                </a:cubicBezTo>
                <a:cubicBezTo>
                  <a:pt x="36" y="41"/>
                  <a:pt x="36" y="41"/>
                  <a:pt x="36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0" y="40"/>
                  <a:pt x="29" y="40"/>
                  <a:pt x="28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2858846" y="5222612"/>
            <a:ext cx="367563" cy="889737"/>
          </a:xfrm>
          <a:custGeom>
            <a:avLst/>
            <a:gdLst>
              <a:gd name="T0" fmla="*/ 9 w 53"/>
              <a:gd name="T1" fmla="*/ 128 h 129"/>
              <a:gd name="T2" fmla="*/ 21 w 53"/>
              <a:gd name="T3" fmla="*/ 129 h 129"/>
              <a:gd name="T4" fmla="*/ 29 w 53"/>
              <a:gd name="T5" fmla="*/ 129 h 129"/>
              <a:gd name="T6" fmla="*/ 38 w 53"/>
              <a:gd name="T7" fmla="*/ 121 h 129"/>
              <a:gd name="T8" fmla="*/ 40 w 53"/>
              <a:gd name="T9" fmla="*/ 57 h 129"/>
              <a:gd name="T10" fmla="*/ 52 w 53"/>
              <a:gd name="T11" fmla="*/ 42 h 129"/>
              <a:gd name="T12" fmla="*/ 53 w 53"/>
              <a:gd name="T13" fmla="*/ 18 h 129"/>
              <a:gd name="T14" fmla="*/ 38 w 53"/>
              <a:gd name="T15" fmla="*/ 1 h 129"/>
              <a:gd name="T16" fmla="*/ 18 w 53"/>
              <a:gd name="T17" fmla="*/ 0 h 129"/>
              <a:gd name="T18" fmla="*/ 1 w 53"/>
              <a:gd name="T19" fmla="*/ 16 h 129"/>
              <a:gd name="T20" fmla="*/ 0 w 53"/>
              <a:gd name="T21" fmla="*/ 40 h 129"/>
              <a:gd name="T22" fmla="*/ 12 w 53"/>
              <a:gd name="T23" fmla="*/ 56 h 129"/>
              <a:gd name="T24" fmla="*/ 11 w 53"/>
              <a:gd name="T25" fmla="*/ 88 h 129"/>
              <a:gd name="T26" fmla="*/ 15 w 53"/>
              <a:gd name="T27" fmla="*/ 92 h 129"/>
              <a:gd name="T28" fmla="*/ 10 w 53"/>
              <a:gd name="T29" fmla="*/ 96 h 129"/>
              <a:gd name="T30" fmla="*/ 10 w 53"/>
              <a:gd name="T31" fmla="*/ 108 h 129"/>
              <a:gd name="T32" fmla="*/ 14 w 53"/>
              <a:gd name="T33" fmla="*/ 112 h 129"/>
              <a:gd name="T34" fmla="*/ 10 w 53"/>
              <a:gd name="T35" fmla="*/ 116 h 129"/>
              <a:gd name="T36" fmla="*/ 9 w 53"/>
              <a:gd name="T37" fmla="*/ 128 h 129"/>
              <a:gd name="T38" fmla="*/ 30 w 53"/>
              <a:gd name="T39" fmla="*/ 121 h 129"/>
              <a:gd name="T40" fmla="*/ 22 w 53"/>
              <a:gd name="T41" fmla="*/ 121 h 129"/>
              <a:gd name="T42" fmla="*/ 18 w 53"/>
              <a:gd name="T43" fmla="*/ 120 h 129"/>
              <a:gd name="T44" fmla="*/ 18 w 53"/>
              <a:gd name="T45" fmla="*/ 120 h 129"/>
              <a:gd name="T46" fmla="*/ 19 w 53"/>
              <a:gd name="T47" fmla="*/ 118 h 129"/>
              <a:gd name="T48" fmla="*/ 25 w 53"/>
              <a:gd name="T49" fmla="*/ 113 h 129"/>
              <a:gd name="T50" fmla="*/ 20 w 53"/>
              <a:gd name="T51" fmla="*/ 107 h 129"/>
              <a:gd name="T52" fmla="*/ 18 w 53"/>
              <a:gd name="T53" fmla="*/ 105 h 129"/>
              <a:gd name="T54" fmla="*/ 18 w 53"/>
              <a:gd name="T55" fmla="*/ 100 h 129"/>
              <a:gd name="T56" fmla="*/ 20 w 53"/>
              <a:gd name="T57" fmla="*/ 98 h 129"/>
              <a:gd name="T58" fmla="*/ 26 w 53"/>
              <a:gd name="T59" fmla="*/ 93 h 129"/>
              <a:gd name="T60" fmla="*/ 20 w 53"/>
              <a:gd name="T61" fmla="*/ 87 h 129"/>
              <a:gd name="T62" fmla="*/ 19 w 53"/>
              <a:gd name="T63" fmla="*/ 85 h 129"/>
              <a:gd name="T64" fmla="*/ 20 w 53"/>
              <a:gd name="T65" fmla="*/ 57 h 129"/>
              <a:gd name="T66" fmla="*/ 32 w 53"/>
              <a:gd name="T67" fmla="*/ 57 h 129"/>
              <a:gd name="T68" fmla="*/ 30 w 53"/>
              <a:gd name="T69" fmla="*/ 121 h 129"/>
              <a:gd name="T70" fmla="*/ 8 w 53"/>
              <a:gd name="T71" fmla="*/ 40 h 129"/>
              <a:gd name="T72" fmla="*/ 9 w 53"/>
              <a:gd name="T73" fmla="*/ 16 h 129"/>
              <a:gd name="T74" fmla="*/ 17 w 53"/>
              <a:gd name="T75" fmla="*/ 8 h 129"/>
              <a:gd name="T76" fmla="*/ 37 w 53"/>
              <a:gd name="T77" fmla="*/ 9 h 129"/>
              <a:gd name="T78" fmla="*/ 45 w 53"/>
              <a:gd name="T79" fmla="*/ 17 h 129"/>
              <a:gd name="T80" fmla="*/ 44 w 53"/>
              <a:gd name="T81" fmla="*/ 41 h 129"/>
              <a:gd name="T82" fmla="*/ 36 w 53"/>
              <a:gd name="T83" fmla="*/ 49 h 129"/>
              <a:gd name="T84" fmla="*/ 16 w 53"/>
              <a:gd name="T85" fmla="*/ 48 h 129"/>
              <a:gd name="T86" fmla="*/ 8 w 53"/>
              <a:gd name="T87" fmla="*/ 40 h 129"/>
              <a:gd name="T88" fmla="*/ 21 w 53"/>
              <a:gd name="T89" fmla="*/ 23 h 129"/>
              <a:gd name="T90" fmla="*/ 27 w 53"/>
              <a:gd name="T91" fmla="*/ 17 h 129"/>
              <a:gd name="T92" fmla="*/ 33 w 53"/>
              <a:gd name="T93" fmla="*/ 23 h 129"/>
              <a:gd name="T94" fmla="*/ 27 w 53"/>
              <a:gd name="T95" fmla="*/ 29 h 129"/>
              <a:gd name="T96" fmla="*/ 21 w 53"/>
              <a:gd name="T97" fmla="*/ 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" h="129">
                <a:moveTo>
                  <a:pt x="9" y="128"/>
                </a:moveTo>
                <a:cubicBezTo>
                  <a:pt x="21" y="129"/>
                  <a:pt x="21" y="129"/>
                  <a:pt x="21" y="129"/>
                </a:cubicBezTo>
                <a:cubicBezTo>
                  <a:pt x="29" y="129"/>
                  <a:pt x="29" y="129"/>
                  <a:pt x="29" y="129"/>
                </a:cubicBezTo>
                <a:cubicBezTo>
                  <a:pt x="34" y="129"/>
                  <a:pt x="37" y="126"/>
                  <a:pt x="38" y="121"/>
                </a:cubicBezTo>
                <a:cubicBezTo>
                  <a:pt x="40" y="57"/>
                  <a:pt x="40" y="57"/>
                  <a:pt x="40" y="57"/>
                </a:cubicBezTo>
                <a:cubicBezTo>
                  <a:pt x="47" y="55"/>
                  <a:pt x="52" y="49"/>
                  <a:pt x="52" y="42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9"/>
                  <a:pt x="46" y="1"/>
                  <a:pt x="38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1" y="7"/>
                  <a:pt x="1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7"/>
                  <a:pt x="5" y="54"/>
                  <a:pt x="12" y="56"/>
                </a:cubicBezTo>
                <a:cubicBezTo>
                  <a:pt x="11" y="88"/>
                  <a:pt x="11" y="88"/>
                  <a:pt x="11" y="88"/>
                </a:cubicBezTo>
                <a:cubicBezTo>
                  <a:pt x="15" y="92"/>
                  <a:pt x="15" y="92"/>
                  <a:pt x="15" y="92"/>
                </a:cubicBezTo>
                <a:cubicBezTo>
                  <a:pt x="10" y="96"/>
                  <a:pt x="10" y="96"/>
                  <a:pt x="10" y="96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14" y="112"/>
                  <a:pt x="14" y="112"/>
                  <a:pt x="14" y="112"/>
                </a:cubicBezTo>
                <a:cubicBezTo>
                  <a:pt x="10" y="116"/>
                  <a:pt x="10" y="116"/>
                  <a:pt x="10" y="116"/>
                </a:cubicBezTo>
                <a:lnTo>
                  <a:pt x="9" y="128"/>
                </a:lnTo>
                <a:close/>
                <a:moveTo>
                  <a:pt x="30" y="121"/>
                </a:moveTo>
                <a:cubicBezTo>
                  <a:pt x="22" y="121"/>
                  <a:pt x="22" y="121"/>
                  <a:pt x="22" y="121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9" y="118"/>
                  <a:pt x="19" y="118"/>
                  <a:pt x="19" y="118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0" y="98"/>
                  <a:pt x="20" y="98"/>
                  <a:pt x="20" y="98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87"/>
                  <a:pt x="20" y="87"/>
                  <a:pt x="20" y="87"/>
                </a:cubicBezTo>
                <a:cubicBezTo>
                  <a:pt x="19" y="85"/>
                  <a:pt x="19" y="85"/>
                  <a:pt x="19" y="85"/>
                </a:cubicBezTo>
                <a:cubicBezTo>
                  <a:pt x="20" y="57"/>
                  <a:pt x="20" y="57"/>
                  <a:pt x="20" y="57"/>
                </a:cubicBezTo>
                <a:cubicBezTo>
                  <a:pt x="32" y="57"/>
                  <a:pt x="32" y="57"/>
                  <a:pt x="32" y="57"/>
                </a:cubicBezTo>
                <a:lnTo>
                  <a:pt x="30" y="121"/>
                </a:lnTo>
                <a:close/>
                <a:moveTo>
                  <a:pt x="8" y="40"/>
                </a:moveTo>
                <a:cubicBezTo>
                  <a:pt x="9" y="16"/>
                  <a:pt x="9" y="16"/>
                  <a:pt x="9" y="16"/>
                </a:cubicBezTo>
                <a:cubicBezTo>
                  <a:pt x="9" y="12"/>
                  <a:pt x="13" y="8"/>
                  <a:pt x="17" y="8"/>
                </a:cubicBezTo>
                <a:cubicBezTo>
                  <a:pt x="37" y="9"/>
                  <a:pt x="37" y="9"/>
                  <a:pt x="37" y="9"/>
                </a:cubicBezTo>
                <a:cubicBezTo>
                  <a:pt x="42" y="9"/>
                  <a:pt x="45" y="13"/>
                  <a:pt x="45" y="17"/>
                </a:cubicBezTo>
                <a:cubicBezTo>
                  <a:pt x="44" y="41"/>
                  <a:pt x="44" y="41"/>
                  <a:pt x="44" y="41"/>
                </a:cubicBezTo>
                <a:cubicBezTo>
                  <a:pt x="44" y="46"/>
                  <a:pt x="40" y="49"/>
                  <a:pt x="36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2" y="48"/>
                  <a:pt x="8" y="45"/>
                  <a:pt x="8" y="40"/>
                </a:cubicBezTo>
                <a:close/>
                <a:moveTo>
                  <a:pt x="21" y="23"/>
                </a:moveTo>
                <a:cubicBezTo>
                  <a:pt x="21" y="19"/>
                  <a:pt x="24" y="17"/>
                  <a:pt x="27" y="17"/>
                </a:cubicBezTo>
                <a:cubicBezTo>
                  <a:pt x="30" y="17"/>
                  <a:pt x="33" y="20"/>
                  <a:pt x="33" y="23"/>
                </a:cubicBezTo>
                <a:cubicBezTo>
                  <a:pt x="33" y="26"/>
                  <a:pt x="30" y="29"/>
                  <a:pt x="27" y="29"/>
                </a:cubicBezTo>
                <a:cubicBezTo>
                  <a:pt x="23" y="29"/>
                  <a:pt x="21" y="26"/>
                  <a:pt x="21" y="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69433" y="4433033"/>
            <a:ext cx="969835" cy="969835"/>
            <a:chOff x="4061618" y="2679826"/>
            <a:chExt cx="969835" cy="969835"/>
          </a:xfrm>
        </p:grpSpPr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4061618" y="2679826"/>
              <a:ext cx="969835" cy="969835"/>
            </a:xfrm>
            <a:custGeom>
              <a:avLst/>
              <a:gdLst>
                <a:gd name="T0" fmla="*/ 97 w 128"/>
                <a:gd name="T1" fmla="*/ 64 h 128"/>
                <a:gd name="T2" fmla="*/ 128 w 128"/>
                <a:gd name="T3" fmla="*/ 32 h 128"/>
                <a:gd name="T4" fmla="*/ 96 w 128"/>
                <a:gd name="T5" fmla="*/ 0 h 128"/>
                <a:gd name="T6" fmla="*/ 64 w 128"/>
                <a:gd name="T7" fmla="*/ 32 h 128"/>
                <a:gd name="T8" fmla="*/ 52 w 128"/>
                <a:gd name="T9" fmla="*/ 32 h 128"/>
                <a:gd name="T10" fmla="*/ 0 w 128"/>
                <a:gd name="T11" fmla="*/ 84 h 128"/>
                <a:gd name="T12" fmla="*/ 44 w 128"/>
                <a:gd name="T13" fmla="*/ 128 h 128"/>
                <a:gd name="T14" fmla="*/ 97 w 128"/>
                <a:gd name="T15" fmla="*/ 76 h 128"/>
                <a:gd name="T16" fmla="*/ 97 w 128"/>
                <a:gd name="T17" fmla="*/ 64 h 128"/>
                <a:gd name="T18" fmla="*/ 96 w 128"/>
                <a:gd name="T19" fmla="*/ 8 h 128"/>
                <a:gd name="T20" fmla="*/ 120 w 128"/>
                <a:gd name="T21" fmla="*/ 32 h 128"/>
                <a:gd name="T22" fmla="*/ 97 w 128"/>
                <a:gd name="T23" fmla="*/ 56 h 128"/>
                <a:gd name="T24" fmla="*/ 97 w 128"/>
                <a:gd name="T25" fmla="*/ 32 h 128"/>
                <a:gd name="T26" fmla="*/ 72 w 128"/>
                <a:gd name="T27" fmla="*/ 32 h 128"/>
                <a:gd name="T28" fmla="*/ 96 w 128"/>
                <a:gd name="T29" fmla="*/ 8 h 128"/>
                <a:gd name="T30" fmla="*/ 89 w 128"/>
                <a:gd name="T31" fmla="*/ 73 h 128"/>
                <a:gd name="T32" fmla="*/ 44 w 128"/>
                <a:gd name="T33" fmla="*/ 116 h 128"/>
                <a:gd name="T34" fmla="*/ 12 w 128"/>
                <a:gd name="T35" fmla="*/ 84 h 128"/>
                <a:gd name="T36" fmla="*/ 55 w 128"/>
                <a:gd name="T37" fmla="*/ 40 h 128"/>
                <a:gd name="T38" fmla="*/ 65 w 128"/>
                <a:gd name="T39" fmla="*/ 40 h 128"/>
                <a:gd name="T40" fmla="*/ 74 w 128"/>
                <a:gd name="T41" fmla="*/ 54 h 128"/>
                <a:gd name="T42" fmla="*/ 79 w 128"/>
                <a:gd name="T43" fmla="*/ 49 h 128"/>
                <a:gd name="T44" fmla="*/ 74 w 128"/>
                <a:gd name="T45" fmla="*/ 40 h 128"/>
                <a:gd name="T46" fmla="*/ 89 w 128"/>
                <a:gd name="T47" fmla="*/ 40 h 128"/>
                <a:gd name="T48" fmla="*/ 89 w 128"/>
                <a:gd name="T49" fmla="*/ 7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8">
                  <a:moveTo>
                    <a:pt x="97" y="64"/>
                  </a:moveTo>
                  <a:cubicBezTo>
                    <a:pt x="114" y="64"/>
                    <a:pt x="128" y="49"/>
                    <a:pt x="128" y="32"/>
                  </a:cubicBezTo>
                  <a:cubicBezTo>
                    <a:pt x="128" y="14"/>
                    <a:pt x="114" y="0"/>
                    <a:pt x="96" y="0"/>
                  </a:cubicBezTo>
                  <a:cubicBezTo>
                    <a:pt x="79" y="0"/>
                    <a:pt x="64" y="14"/>
                    <a:pt x="64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97" y="76"/>
                    <a:pt x="97" y="76"/>
                    <a:pt x="97" y="76"/>
                  </a:cubicBezTo>
                  <a:lnTo>
                    <a:pt x="97" y="64"/>
                  </a:lnTo>
                  <a:close/>
                  <a:moveTo>
                    <a:pt x="96" y="8"/>
                  </a:moveTo>
                  <a:cubicBezTo>
                    <a:pt x="110" y="8"/>
                    <a:pt x="120" y="18"/>
                    <a:pt x="120" y="32"/>
                  </a:cubicBezTo>
                  <a:cubicBezTo>
                    <a:pt x="120" y="45"/>
                    <a:pt x="110" y="56"/>
                    <a:pt x="97" y="56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8"/>
                    <a:pt x="83" y="8"/>
                    <a:pt x="96" y="8"/>
                  </a:cubicBezTo>
                  <a:close/>
                  <a:moveTo>
                    <a:pt x="89" y="73"/>
                  </a:moveTo>
                  <a:cubicBezTo>
                    <a:pt x="44" y="116"/>
                    <a:pt x="44" y="116"/>
                    <a:pt x="44" y="116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7" y="45"/>
                    <a:pt x="70" y="50"/>
                    <a:pt x="74" y="54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7" y="46"/>
                    <a:pt x="75" y="43"/>
                    <a:pt x="74" y="40"/>
                  </a:cubicBezTo>
                  <a:cubicBezTo>
                    <a:pt x="89" y="40"/>
                    <a:pt x="89" y="40"/>
                    <a:pt x="89" y="40"/>
                  </a:cubicBezTo>
                  <a:lnTo>
                    <a:pt x="89" y="7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300"/>
            <p:cNvSpPr>
              <a:spLocks noEditPoints="1"/>
            </p:cNvSpPr>
            <p:nvPr/>
          </p:nvSpPr>
          <p:spPr bwMode="auto">
            <a:xfrm>
              <a:off x="4268003" y="3116262"/>
              <a:ext cx="299106" cy="338405"/>
            </a:xfrm>
            <a:custGeom>
              <a:avLst/>
              <a:gdLst>
                <a:gd name="T0" fmla="*/ 79 w 116"/>
                <a:gd name="T1" fmla="*/ 46 h 131"/>
                <a:gd name="T2" fmla="*/ 39 w 116"/>
                <a:gd name="T3" fmla="*/ 46 h 131"/>
                <a:gd name="T4" fmla="*/ 59 w 116"/>
                <a:gd name="T5" fmla="*/ 33 h 131"/>
                <a:gd name="T6" fmla="*/ 59 w 116"/>
                <a:gd name="T7" fmla="*/ 58 h 131"/>
                <a:gd name="T8" fmla="*/ 59 w 116"/>
                <a:gd name="T9" fmla="*/ 33 h 131"/>
                <a:gd name="T10" fmla="*/ 96 w 116"/>
                <a:gd name="T11" fmla="*/ 47 h 131"/>
                <a:gd name="T12" fmla="*/ 85 w 116"/>
                <a:gd name="T13" fmla="*/ 19 h 131"/>
                <a:gd name="T14" fmla="*/ 60 w 116"/>
                <a:gd name="T15" fmla="*/ 8 h 131"/>
                <a:gd name="T16" fmla="*/ 32 w 116"/>
                <a:gd name="T17" fmla="*/ 20 h 131"/>
                <a:gd name="T18" fmla="*/ 21 w 116"/>
                <a:gd name="T19" fmla="*/ 45 h 131"/>
                <a:gd name="T20" fmla="*/ 19 w 116"/>
                <a:gd name="T21" fmla="*/ 67 h 131"/>
                <a:gd name="T22" fmla="*/ 31 w 116"/>
                <a:gd name="T23" fmla="*/ 107 h 131"/>
                <a:gd name="T24" fmla="*/ 58 w 116"/>
                <a:gd name="T25" fmla="*/ 110 h 131"/>
                <a:gd name="T26" fmla="*/ 86 w 116"/>
                <a:gd name="T27" fmla="*/ 107 h 131"/>
                <a:gd name="T28" fmla="*/ 97 w 116"/>
                <a:gd name="T29" fmla="*/ 67 h 131"/>
                <a:gd name="T30" fmla="*/ 24 w 116"/>
                <a:gd name="T31" fmla="*/ 31 h 131"/>
                <a:gd name="T32" fmla="*/ 44 w 116"/>
                <a:gd name="T33" fmla="*/ 10 h 131"/>
                <a:gd name="T34" fmla="*/ 73 w 116"/>
                <a:gd name="T35" fmla="*/ 11 h 131"/>
                <a:gd name="T36" fmla="*/ 94 w 116"/>
                <a:gd name="T37" fmla="*/ 31 h 131"/>
                <a:gd name="T38" fmla="*/ 93 w 116"/>
                <a:gd name="T39" fmla="*/ 60 h 131"/>
                <a:gd name="T40" fmla="*/ 74 w 116"/>
                <a:gd name="T41" fmla="*/ 81 h 131"/>
                <a:gd name="T42" fmla="*/ 45 w 116"/>
                <a:gd name="T43" fmla="*/ 80 h 131"/>
                <a:gd name="T44" fmla="*/ 24 w 116"/>
                <a:gd name="T45" fmla="*/ 60 h 131"/>
                <a:gd name="T46" fmla="*/ 24 w 116"/>
                <a:gd name="T47" fmla="*/ 31 h 131"/>
                <a:gd name="T48" fmla="*/ 34 w 116"/>
                <a:gd name="T49" fmla="*/ 98 h 131"/>
                <a:gd name="T50" fmla="*/ 27 w 116"/>
                <a:gd name="T51" fmla="*/ 70 h 131"/>
                <a:gd name="T52" fmla="*/ 40 w 116"/>
                <a:gd name="T53" fmla="*/ 91 h 131"/>
                <a:gd name="T54" fmla="*/ 62 w 116"/>
                <a:gd name="T55" fmla="*/ 85 h 131"/>
                <a:gd name="T56" fmla="*/ 103 w 116"/>
                <a:gd name="T57" fmla="*/ 100 h 131"/>
                <a:gd name="T58" fmla="*/ 70 w 116"/>
                <a:gd name="T59" fmla="*/ 116 h 131"/>
                <a:gd name="T60" fmla="*/ 69 w 116"/>
                <a:gd name="T61" fmla="*/ 88 h 131"/>
                <a:gd name="T62" fmla="*/ 86 w 116"/>
                <a:gd name="T63" fmla="*/ 72 h 131"/>
                <a:gd name="T64" fmla="*/ 103 w 116"/>
                <a:gd name="T65" fmla="*/ 10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131">
                  <a:moveTo>
                    <a:pt x="59" y="66"/>
                  </a:moveTo>
                  <a:cubicBezTo>
                    <a:pt x="70" y="66"/>
                    <a:pt x="79" y="57"/>
                    <a:pt x="79" y="46"/>
                  </a:cubicBezTo>
                  <a:cubicBezTo>
                    <a:pt x="79" y="34"/>
                    <a:pt x="70" y="25"/>
                    <a:pt x="59" y="25"/>
                  </a:cubicBezTo>
                  <a:cubicBezTo>
                    <a:pt x="48" y="25"/>
                    <a:pt x="39" y="34"/>
                    <a:pt x="39" y="46"/>
                  </a:cubicBezTo>
                  <a:cubicBezTo>
                    <a:pt x="39" y="57"/>
                    <a:pt x="48" y="66"/>
                    <a:pt x="59" y="66"/>
                  </a:cubicBezTo>
                  <a:close/>
                  <a:moveTo>
                    <a:pt x="59" y="33"/>
                  </a:moveTo>
                  <a:cubicBezTo>
                    <a:pt x="66" y="33"/>
                    <a:pt x="71" y="39"/>
                    <a:pt x="71" y="46"/>
                  </a:cubicBezTo>
                  <a:cubicBezTo>
                    <a:pt x="71" y="52"/>
                    <a:pt x="66" y="58"/>
                    <a:pt x="59" y="58"/>
                  </a:cubicBezTo>
                  <a:cubicBezTo>
                    <a:pt x="52" y="58"/>
                    <a:pt x="47" y="52"/>
                    <a:pt x="47" y="46"/>
                  </a:cubicBezTo>
                  <a:cubicBezTo>
                    <a:pt x="47" y="39"/>
                    <a:pt x="52" y="33"/>
                    <a:pt x="59" y="33"/>
                  </a:cubicBezTo>
                  <a:close/>
                  <a:moveTo>
                    <a:pt x="104" y="64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97" y="67"/>
                    <a:pt x="97" y="67"/>
                    <a:pt x="97" y="67"/>
                  </a:cubicBezTo>
                  <a:lnTo>
                    <a:pt x="104" y="64"/>
                  </a:lnTo>
                  <a:close/>
                  <a:moveTo>
                    <a:pt x="24" y="31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30" y="45"/>
                    <a:pt x="30" y="45"/>
                    <a:pt x="30" y="45"/>
                  </a:cubicBezTo>
                  <a:lnTo>
                    <a:pt x="24" y="31"/>
                  </a:lnTo>
                  <a:close/>
                  <a:moveTo>
                    <a:pt x="47" y="116"/>
                  </a:moveTo>
                  <a:cubicBezTo>
                    <a:pt x="34" y="98"/>
                    <a:pt x="34" y="98"/>
                    <a:pt x="34" y="98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62" y="85"/>
                    <a:pt x="62" y="85"/>
                    <a:pt x="62" y="85"/>
                  </a:cubicBezTo>
                  <a:lnTo>
                    <a:pt x="47" y="116"/>
                  </a:lnTo>
                  <a:close/>
                  <a:moveTo>
                    <a:pt x="103" y="100"/>
                  </a:moveTo>
                  <a:cubicBezTo>
                    <a:pt x="82" y="98"/>
                    <a:pt x="82" y="98"/>
                    <a:pt x="82" y="98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90" y="70"/>
                    <a:pt x="90" y="70"/>
                    <a:pt x="90" y="70"/>
                  </a:cubicBezTo>
                  <a:lnTo>
                    <a:pt x="103" y="10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Freeform 84"/>
          <p:cNvSpPr>
            <a:spLocks noChangeAspect="1" noEditPoints="1"/>
          </p:cNvSpPr>
          <p:nvPr/>
        </p:nvSpPr>
        <p:spPr bwMode="auto">
          <a:xfrm>
            <a:off x="1173699" y="5667480"/>
            <a:ext cx="542208" cy="535042"/>
          </a:xfrm>
          <a:custGeom>
            <a:avLst/>
            <a:gdLst>
              <a:gd name="T0" fmla="*/ 87 w 96"/>
              <a:gd name="T1" fmla="*/ 53 h 95"/>
              <a:gd name="T2" fmla="*/ 85 w 96"/>
              <a:gd name="T3" fmla="*/ 45 h 95"/>
              <a:gd name="T4" fmla="*/ 72 w 96"/>
              <a:gd name="T5" fmla="*/ 44 h 95"/>
              <a:gd name="T6" fmla="*/ 64 w 96"/>
              <a:gd name="T7" fmla="*/ 39 h 95"/>
              <a:gd name="T8" fmla="*/ 54 w 96"/>
              <a:gd name="T9" fmla="*/ 48 h 95"/>
              <a:gd name="T10" fmla="*/ 45 w 96"/>
              <a:gd name="T11" fmla="*/ 50 h 95"/>
              <a:gd name="T12" fmla="*/ 44 w 96"/>
              <a:gd name="T13" fmla="*/ 63 h 95"/>
              <a:gd name="T14" fmla="*/ 40 w 96"/>
              <a:gd name="T15" fmla="*/ 71 h 95"/>
              <a:gd name="T16" fmla="*/ 48 w 96"/>
              <a:gd name="T17" fmla="*/ 81 h 95"/>
              <a:gd name="T18" fmla="*/ 51 w 96"/>
              <a:gd name="T19" fmla="*/ 90 h 95"/>
              <a:gd name="T20" fmla="*/ 64 w 96"/>
              <a:gd name="T21" fmla="*/ 91 h 95"/>
              <a:gd name="T22" fmla="*/ 72 w 96"/>
              <a:gd name="T23" fmla="*/ 95 h 95"/>
              <a:gd name="T24" fmla="*/ 81 w 96"/>
              <a:gd name="T25" fmla="*/ 87 h 95"/>
              <a:gd name="T26" fmla="*/ 90 w 96"/>
              <a:gd name="T27" fmla="*/ 84 h 95"/>
              <a:gd name="T28" fmla="*/ 91 w 96"/>
              <a:gd name="T29" fmla="*/ 71 h 95"/>
              <a:gd name="T30" fmla="*/ 96 w 96"/>
              <a:gd name="T31" fmla="*/ 63 h 95"/>
              <a:gd name="T32" fmla="*/ 68 w 96"/>
              <a:gd name="T33" fmla="*/ 83 h 95"/>
              <a:gd name="T34" fmla="*/ 68 w 96"/>
              <a:gd name="T35" fmla="*/ 51 h 95"/>
              <a:gd name="T36" fmla="*/ 68 w 96"/>
              <a:gd name="T37" fmla="*/ 83 h 95"/>
              <a:gd name="T38" fmla="*/ 40 w 96"/>
              <a:gd name="T39" fmla="*/ 7 h 95"/>
              <a:gd name="T40" fmla="*/ 35 w 96"/>
              <a:gd name="T41" fmla="*/ 0 h 95"/>
              <a:gd name="T42" fmla="*/ 22 w 96"/>
              <a:gd name="T43" fmla="*/ 4 h 95"/>
              <a:gd name="T44" fmla="*/ 13 w 96"/>
              <a:gd name="T45" fmla="*/ 3 h 95"/>
              <a:gd name="T46" fmla="*/ 7 w 96"/>
              <a:gd name="T47" fmla="*/ 14 h 95"/>
              <a:gd name="T48" fmla="*/ 0 w 96"/>
              <a:gd name="T49" fmla="*/ 20 h 95"/>
              <a:gd name="T50" fmla="*/ 4 w 96"/>
              <a:gd name="T51" fmla="*/ 33 h 95"/>
              <a:gd name="T52" fmla="*/ 3 w 96"/>
              <a:gd name="T53" fmla="*/ 42 h 95"/>
              <a:gd name="T54" fmla="*/ 15 w 96"/>
              <a:gd name="T55" fmla="*/ 47 h 95"/>
              <a:gd name="T56" fmla="*/ 21 w 96"/>
              <a:gd name="T57" fmla="*/ 55 h 95"/>
              <a:gd name="T58" fmla="*/ 33 w 96"/>
              <a:gd name="T59" fmla="*/ 51 h 95"/>
              <a:gd name="T60" fmla="*/ 42 w 96"/>
              <a:gd name="T61" fmla="*/ 52 h 95"/>
              <a:gd name="T62" fmla="*/ 48 w 96"/>
              <a:gd name="T63" fmla="*/ 40 h 95"/>
              <a:gd name="T64" fmla="*/ 55 w 96"/>
              <a:gd name="T65" fmla="*/ 34 h 95"/>
              <a:gd name="T66" fmla="*/ 51 w 96"/>
              <a:gd name="T67" fmla="*/ 22 h 95"/>
              <a:gd name="T68" fmla="*/ 52 w 96"/>
              <a:gd name="T69" fmla="*/ 13 h 95"/>
              <a:gd name="T70" fmla="*/ 34 w 96"/>
              <a:gd name="T71" fmla="*/ 42 h 95"/>
              <a:gd name="T72" fmla="*/ 21 w 96"/>
              <a:gd name="T73" fmla="*/ 12 h 95"/>
              <a:gd name="T74" fmla="*/ 34 w 96"/>
              <a:gd name="T75" fmla="*/ 4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6" h="95">
                <a:moveTo>
                  <a:pt x="91" y="63"/>
                </a:moveTo>
                <a:cubicBezTo>
                  <a:pt x="91" y="60"/>
                  <a:pt x="89" y="56"/>
                  <a:pt x="87" y="53"/>
                </a:cubicBezTo>
                <a:cubicBezTo>
                  <a:pt x="90" y="50"/>
                  <a:pt x="90" y="50"/>
                  <a:pt x="90" y="50"/>
                </a:cubicBezTo>
                <a:cubicBezTo>
                  <a:pt x="85" y="45"/>
                  <a:pt x="85" y="45"/>
                  <a:pt x="85" y="45"/>
                </a:cubicBezTo>
                <a:cubicBezTo>
                  <a:pt x="81" y="48"/>
                  <a:pt x="81" y="48"/>
                  <a:pt x="81" y="48"/>
                </a:cubicBezTo>
                <a:cubicBezTo>
                  <a:pt x="79" y="46"/>
                  <a:pt x="75" y="44"/>
                  <a:pt x="72" y="44"/>
                </a:cubicBezTo>
                <a:cubicBezTo>
                  <a:pt x="72" y="39"/>
                  <a:pt x="72" y="39"/>
                  <a:pt x="72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4"/>
                  <a:pt x="64" y="44"/>
                  <a:pt x="64" y="44"/>
                </a:cubicBezTo>
                <a:cubicBezTo>
                  <a:pt x="60" y="44"/>
                  <a:pt x="57" y="46"/>
                  <a:pt x="54" y="48"/>
                </a:cubicBezTo>
                <a:cubicBezTo>
                  <a:pt x="51" y="45"/>
                  <a:pt x="51" y="45"/>
                  <a:pt x="51" y="45"/>
                </a:cubicBezTo>
                <a:cubicBezTo>
                  <a:pt x="45" y="50"/>
                  <a:pt x="45" y="50"/>
                  <a:pt x="45" y="50"/>
                </a:cubicBezTo>
                <a:cubicBezTo>
                  <a:pt x="48" y="53"/>
                  <a:pt x="48" y="53"/>
                  <a:pt x="48" y="53"/>
                </a:cubicBezTo>
                <a:cubicBezTo>
                  <a:pt x="46" y="56"/>
                  <a:pt x="45" y="60"/>
                  <a:pt x="44" y="63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71"/>
                  <a:pt x="40" y="71"/>
                  <a:pt x="40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5" y="75"/>
                  <a:pt x="46" y="78"/>
                  <a:pt x="48" y="81"/>
                </a:cubicBezTo>
                <a:cubicBezTo>
                  <a:pt x="45" y="84"/>
                  <a:pt x="45" y="84"/>
                  <a:pt x="45" y="84"/>
                </a:cubicBezTo>
                <a:cubicBezTo>
                  <a:pt x="51" y="90"/>
                  <a:pt x="51" y="90"/>
                  <a:pt x="51" y="90"/>
                </a:cubicBezTo>
                <a:cubicBezTo>
                  <a:pt x="54" y="87"/>
                  <a:pt x="54" y="87"/>
                  <a:pt x="54" y="87"/>
                </a:cubicBezTo>
                <a:cubicBezTo>
                  <a:pt x="57" y="89"/>
                  <a:pt x="60" y="90"/>
                  <a:pt x="64" y="91"/>
                </a:cubicBezTo>
                <a:cubicBezTo>
                  <a:pt x="64" y="95"/>
                  <a:pt x="64" y="95"/>
                  <a:pt x="64" y="95"/>
                </a:cubicBezTo>
                <a:cubicBezTo>
                  <a:pt x="72" y="95"/>
                  <a:pt x="72" y="95"/>
                  <a:pt x="72" y="95"/>
                </a:cubicBezTo>
                <a:cubicBezTo>
                  <a:pt x="72" y="91"/>
                  <a:pt x="72" y="91"/>
                  <a:pt x="72" y="91"/>
                </a:cubicBezTo>
                <a:cubicBezTo>
                  <a:pt x="75" y="90"/>
                  <a:pt x="79" y="89"/>
                  <a:pt x="81" y="87"/>
                </a:cubicBezTo>
                <a:cubicBezTo>
                  <a:pt x="85" y="90"/>
                  <a:pt x="85" y="90"/>
                  <a:pt x="85" y="90"/>
                </a:cubicBezTo>
                <a:cubicBezTo>
                  <a:pt x="90" y="84"/>
                  <a:pt x="90" y="84"/>
                  <a:pt x="90" y="84"/>
                </a:cubicBezTo>
                <a:cubicBezTo>
                  <a:pt x="87" y="81"/>
                  <a:pt x="87" y="81"/>
                  <a:pt x="87" y="81"/>
                </a:cubicBezTo>
                <a:cubicBezTo>
                  <a:pt x="89" y="78"/>
                  <a:pt x="91" y="75"/>
                  <a:pt x="91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63"/>
                  <a:pt x="96" y="63"/>
                  <a:pt x="96" y="63"/>
                </a:cubicBezTo>
                <a:lnTo>
                  <a:pt x="91" y="63"/>
                </a:lnTo>
                <a:close/>
                <a:moveTo>
                  <a:pt x="68" y="83"/>
                </a:moveTo>
                <a:cubicBezTo>
                  <a:pt x="59" y="83"/>
                  <a:pt x="52" y="76"/>
                  <a:pt x="52" y="67"/>
                </a:cubicBezTo>
                <a:cubicBezTo>
                  <a:pt x="52" y="58"/>
                  <a:pt x="59" y="51"/>
                  <a:pt x="68" y="51"/>
                </a:cubicBezTo>
                <a:cubicBezTo>
                  <a:pt x="76" y="51"/>
                  <a:pt x="84" y="58"/>
                  <a:pt x="84" y="67"/>
                </a:cubicBezTo>
                <a:cubicBezTo>
                  <a:pt x="84" y="76"/>
                  <a:pt x="76" y="83"/>
                  <a:pt x="68" y="83"/>
                </a:cubicBezTo>
                <a:close/>
                <a:moveTo>
                  <a:pt x="48" y="14"/>
                </a:moveTo>
                <a:cubicBezTo>
                  <a:pt x="46" y="11"/>
                  <a:pt x="43" y="9"/>
                  <a:pt x="40" y="7"/>
                </a:cubicBezTo>
                <a:cubicBezTo>
                  <a:pt x="42" y="3"/>
                  <a:pt x="42" y="3"/>
                  <a:pt x="42" y="3"/>
                </a:cubicBezTo>
                <a:cubicBezTo>
                  <a:pt x="35" y="0"/>
                  <a:pt x="35" y="0"/>
                  <a:pt x="35" y="0"/>
                </a:cubicBezTo>
                <a:cubicBezTo>
                  <a:pt x="33" y="4"/>
                  <a:pt x="33" y="4"/>
                  <a:pt x="33" y="4"/>
                </a:cubicBezTo>
                <a:cubicBezTo>
                  <a:pt x="30" y="3"/>
                  <a:pt x="26" y="3"/>
                  <a:pt x="22" y="4"/>
                </a:cubicBezTo>
                <a:cubicBezTo>
                  <a:pt x="21" y="0"/>
                  <a:pt x="21" y="0"/>
                  <a:pt x="21" y="0"/>
                </a:cubicBezTo>
                <a:cubicBezTo>
                  <a:pt x="13" y="3"/>
                  <a:pt x="13" y="3"/>
                  <a:pt x="13" y="3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9"/>
                  <a:pt x="9" y="11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2"/>
                  <a:pt x="4" y="22"/>
                  <a:pt x="4" y="22"/>
                </a:cubicBezTo>
                <a:cubicBezTo>
                  <a:pt x="3" y="25"/>
                  <a:pt x="3" y="29"/>
                  <a:pt x="4" y="33"/>
                </a:cubicBezTo>
                <a:cubicBezTo>
                  <a:pt x="0" y="34"/>
                  <a:pt x="0" y="34"/>
                  <a:pt x="0" y="34"/>
                </a:cubicBezTo>
                <a:cubicBezTo>
                  <a:pt x="3" y="42"/>
                  <a:pt x="3" y="42"/>
                  <a:pt x="3" y="42"/>
                </a:cubicBezTo>
                <a:cubicBezTo>
                  <a:pt x="7" y="40"/>
                  <a:pt x="7" y="40"/>
                  <a:pt x="7" y="40"/>
                </a:cubicBezTo>
                <a:cubicBezTo>
                  <a:pt x="9" y="43"/>
                  <a:pt x="12" y="46"/>
                  <a:pt x="15" y="47"/>
                </a:cubicBezTo>
                <a:cubicBezTo>
                  <a:pt x="13" y="52"/>
                  <a:pt x="13" y="52"/>
                  <a:pt x="13" y="52"/>
                </a:cubicBezTo>
                <a:cubicBezTo>
                  <a:pt x="21" y="55"/>
                  <a:pt x="21" y="55"/>
                  <a:pt x="21" y="55"/>
                </a:cubicBezTo>
                <a:cubicBezTo>
                  <a:pt x="22" y="51"/>
                  <a:pt x="22" y="51"/>
                  <a:pt x="22" y="51"/>
                </a:cubicBezTo>
                <a:cubicBezTo>
                  <a:pt x="26" y="51"/>
                  <a:pt x="29" y="51"/>
                  <a:pt x="33" y="51"/>
                </a:cubicBezTo>
                <a:cubicBezTo>
                  <a:pt x="35" y="55"/>
                  <a:pt x="35" y="55"/>
                  <a:pt x="35" y="55"/>
                </a:cubicBezTo>
                <a:cubicBezTo>
                  <a:pt x="42" y="52"/>
                  <a:pt x="42" y="52"/>
                  <a:pt x="42" y="52"/>
                </a:cubicBezTo>
                <a:cubicBezTo>
                  <a:pt x="40" y="47"/>
                  <a:pt x="40" y="47"/>
                  <a:pt x="40" y="47"/>
                </a:cubicBezTo>
                <a:cubicBezTo>
                  <a:pt x="43" y="46"/>
                  <a:pt x="46" y="43"/>
                  <a:pt x="48" y="40"/>
                </a:cubicBezTo>
                <a:cubicBezTo>
                  <a:pt x="52" y="42"/>
                  <a:pt x="52" y="42"/>
                  <a:pt x="52" y="42"/>
                </a:cubicBezTo>
                <a:cubicBezTo>
                  <a:pt x="55" y="34"/>
                  <a:pt x="55" y="34"/>
                  <a:pt x="55" y="34"/>
                </a:cubicBezTo>
                <a:cubicBezTo>
                  <a:pt x="51" y="33"/>
                  <a:pt x="51" y="33"/>
                  <a:pt x="51" y="33"/>
                </a:cubicBezTo>
                <a:cubicBezTo>
                  <a:pt x="52" y="29"/>
                  <a:pt x="52" y="25"/>
                  <a:pt x="51" y="22"/>
                </a:cubicBezTo>
                <a:cubicBezTo>
                  <a:pt x="55" y="20"/>
                  <a:pt x="55" y="20"/>
                  <a:pt x="55" y="20"/>
                </a:cubicBezTo>
                <a:cubicBezTo>
                  <a:pt x="52" y="13"/>
                  <a:pt x="52" y="13"/>
                  <a:pt x="52" y="13"/>
                </a:cubicBezTo>
                <a:lnTo>
                  <a:pt x="48" y="14"/>
                </a:lnTo>
                <a:close/>
                <a:moveTo>
                  <a:pt x="34" y="42"/>
                </a:moveTo>
                <a:cubicBezTo>
                  <a:pt x="26" y="45"/>
                  <a:pt x="16" y="41"/>
                  <a:pt x="13" y="33"/>
                </a:cubicBezTo>
                <a:cubicBezTo>
                  <a:pt x="9" y="25"/>
                  <a:pt x="13" y="16"/>
                  <a:pt x="21" y="12"/>
                </a:cubicBezTo>
                <a:cubicBezTo>
                  <a:pt x="30" y="9"/>
                  <a:pt x="39" y="13"/>
                  <a:pt x="42" y="21"/>
                </a:cubicBezTo>
                <a:cubicBezTo>
                  <a:pt x="46" y="29"/>
                  <a:pt x="42" y="39"/>
                  <a:pt x="34" y="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6941" y="5149424"/>
            <a:ext cx="1767998" cy="1217694"/>
            <a:chOff x="295881" y="5327568"/>
            <a:chExt cx="1767998" cy="1217694"/>
          </a:xfrm>
        </p:grpSpPr>
        <p:sp>
          <p:nvSpPr>
            <p:cNvPr id="11" name="Freeform 94"/>
            <p:cNvSpPr>
              <a:spLocks noChangeAspect="1" noEditPoints="1"/>
            </p:cNvSpPr>
            <p:nvPr/>
          </p:nvSpPr>
          <p:spPr bwMode="auto">
            <a:xfrm>
              <a:off x="295881" y="5327568"/>
              <a:ext cx="1767998" cy="1217694"/>
            </a:xfrm>
            <a:custGeom>
              <a:avLst/>
              <a:gdLst>
                <a:gd name="T0" fmla="*/ 94 w 128"/>
                <a:gd name="T1" fmla="*/ 88 h 88"/>
                <a:gd name="T2" fmla="*/ 28 w 128"/>
                <a:gd name="T3" fmla="*/ 88 h 88"/>
                <a:gd name="T4" fmla="*/ 0 w 128"/>
                <a:gd name="T5" fmla="*/ 60 h 88"/>
                <a:gd name="T6" fmla="*/ 28 w 128"/>
                <a:gd name="T7" fmla="*/ 32 h 88"/>
                <a:gd name="T8" fmla="*/ 64 w 128"/>
                <a:gd name="T9" fmla="*/ 0 h 88"/>
                <a:gd name="T10" fmla="*/ 96 w 128"/>
                <a:gd name="T11" fmla="*/ 20 h 88"/>
                <a:gd name="T12" fmla="*/ 128 w 128"/>
                <a:gd name="T13" fmla="*/ 54 h 88"/>
                <a:gd name="T14" fmla="*/ 94 w 128"/>
                <a:gd name="T15" fmla="*/ 88 h 88"/>
                <a:gd name="T16" fmla="*/ 28 w 128"/>
                <a:gd name="T17" fmla="*/ 40 h 88"/>
                <a:gd name="T18" fmla="*/ 8 w 128"/>
                <a:gd name="T19" fmla="*/ 60 h 88"/>
                <a:gd name="T20" fmla="*/ 28 w 128"/>
                <a:gd name="T21" fmla="*/ 80 h 88"/>
                <a:gd name="T22" fmla="*/ 94 w 128"/>
                <a:gd name="T23" fmla="*/ 80 h 88"/>
                <a:gd name="T24" fmla="*/ 120 w 128"/>
                <a:gd name="T25" fmla="*/ 54 h 88"/>
                <a:gd name="T26" fmla="*/ 94 w 128"/>
                <a:gd name="T27" fmla="*/ 28 h 88"/>
                <a:gd name="T28" fmla="*/ 91 w 128"/>
                <a:gd name="T29" fmla="*/ 28 h 88"/>
                <a:gd name="T30" fmla="*/ 90 w 128"/>
                <a:gd name="T31" fmla="*/ 26 h 88"/>
                <a:gd name="T32" fmla="*/ 64 w 128"/>
                <a:gd name="T33" fmla="*/ 8 h 88"/>
                <a:gd name="T34" fmla="*/ 36 w 128"/>
                <a:gd name="T35" fmla="*/ 36 h 88"/>
                <a:gd name="T36" fmla="*/ 36 w 128"/>
                <a:gd name="T37" fmla="*/ 41 h 88"/>
                <a:gd name="T38" fmla="*/ 31 w 128"/>
                <a:gd name="T39" fmla="*/ 41 h 88"/>
                <a:gd name="T40" fmla="*/ 28 w 128"/>
                <a:gd name="T41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88">
                  <a:moveTo>
                    <a:pt x="94" y="88"/>
                  </a:moveTo>
                  <a:cubicBezTo>
                    <a:pt x="28" y="88"/>
                    <a:pt x="28" y="88"/>
                    <a:pt x="28" y="88"/>
                  </a:cubicBezTo>
                  <a:cubicBezTo>
                    <a:pt x="12" y="88"/>
                    <a:pt x="0" y="76"/>
                    <a:pt x="0" y="60"/>
                  </a:cubicBezTo>
                  <a:cubicBezTo>
                    <a:pt x="0" y="45"/>
                    <a:pt x="12" y="32"/>
                    <a:pt x="28" y="32"/>
                  </a:cubicBezTo>
                  <a:cubicBezTo>
                    <a:pt x="30" y="14"/>
                    <a:pt x="45" y="0"/>
                    <a:pt x="64" y="0"/>
                  </a:cubicBezTo>
                  <a:cubicBezTo>
                    <a:pt x="77" y="0"/>
                    <a:pt x="90" y="8"/>
                    <a:pt x="96" y="20"/>
                  </a:cubicBezTo>
                  <a:cubicBezTo>
                    <a:pt x="114" y="22"/>
                    <a:pt x="128" y="36"/>
                    <a:pt x="128" y="54"/>
                  </a:cubicBezTo>
                  <a:cubicBezTo>
                    <a:pt x="128" y="73"/>
                    <a:pt x="112" y="88"/>
                    <a:pt x="94" y="88"/>
                  </a:cubicBezTo>
                  <a:close/>
                  <a:moveTo>
                    <a:pt x="28" y="40"/>
                  </a:moveTo>
                  <a:cubicBezTo>
                    <a:pt x="17" y="40"/>
                    <a:pt x="8" y="49"/>
                    <a:pt x="8" y="60"/>
                  </a:cubicBezTo>
                  <a:cubicBezTo>
                    <a:pt x="8" y="71"/>
                    <a:pt x="17" y="80"/>
                    <a:pt x="28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108" y="80"/>
                    <a:pt x="120" y="69"/>
                    <a:pt x="120" y="54"/>
                  </a:cubicBezTo>
                  <a:cubicBezTo>
                    <a:pt x="120" y="40"/>
                    <a:pt x="108" y="28"/>
                    <a:pt x="94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85" y="15"/>
                    <a:pt x="75" y="8"/>
                    <a:pt x="64" y="8"/>
                  </a:cubicBezTo>
                  <a:cubicBezTo>
                    <a:pt x="48" y="8"/>
                    <a:pt x="36" y="21"/>
                    <a:pt x="36" y="36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40"/>
                    <a:pt x="29" y="40"/>
                    <a:pt x="28" y="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62629" y="5531973"/>
              <a:ext cx="367563" cy="889737"/>
            </a:xfrm>
            <a:custGeom>
              <a:avLst/>
              <a:gdLst>
                <a:gd name="T0" fmla="*/ 9 w 53"/>
                <a:gd name="T1" fmla="*/ 128 h 129"/>
                <a:gd name="T2" fmla="*/ 21 w 53"/>
                <a:gd name="T3" fmla="*/ 129 h 129"/>
                <a:gd name="T4" fmla="*/ 29 w 53"/>
                <a:gd name="T5" fmla="*/ 129 h 129"/>
                <a:gd name="T6" fmla="*/ 38 w 53"/>
                <a:gd name="T7" fmla="*/ 121 h 129"/>
                <a:gd name="T8" fmla="*/ 40 w 53"/>
                <a:gd name="T9" fmla="*/ 57 h 129"/>
                <a:gd name="T10" fmla="*/ 52 w 53"/>
                <a:gd name="T11" fmla="*/ 42 h 129"/>
                <a:gd name="T12" fmla="*/ 53 w 53"/>
                <a:gd name="T13" fmla="*/ 18 h 129"/>
                <a:gd name="T14" fmla="*/ 38 w 53"/>
                <a:gd name="T15" fmla="*/ 1 h 129"/>
                <a:gd name="T16" fmla="*/ 18 w 53"/>
                <a:gd name="T17" fmla="*/ 0 h 129"/>
                <a:gd name="T18" fmla="*/ 1 w 53"/>
                <a:gd name="T19" fmla="*/ 16 h 129"/>
                <a:gd name="T20" fmla="*/ 0 w 53"/>
                <a:gd name="T21" fmla="*/ 40 h 129"/>
                <a:gd name="T22" fmla="*/ 12 w 53"/>
                <a:gd name="T23" fmla="*/ 56 h 129"/>
                <a:gd name="T24" fmla="*/ 11 w 53"/>
                <a:gd name="T25" fmla="*/ 88 h 129"/>
                <a:gd name="T26" fmla="*/ 15 w 53"/>
                <a:gd name="T27" fmla="*/ 92 h 129"/>
                <a:gd name="T28" fmla="*/ 10 w 53"/>
                <a:gd name="T29" fmla="*/ 96 h 129"/>
                <a:gd name="T30" fmla="*/ 10 w 53"/>
                <a:gd name="T31" fmla="*/ 108 h 129"/>
                <a:gd name="T32" fmla="*/ 14 w 53"/>
                <a:gd name="T33" fmla="*/ 112 h 129"/>
                <a:gd name="T34" fmla="*/ 10 w 53"/>
                <a:gd name="T35" fmla="*/ 116 h 129"/>
                <a:gd name="T36" fmla="*/ 9 w 53"/>
                <a:gd name="T37" fmla="*/ 128 h 129"/>
                <a:gd name="T38" fmla="*/ 30 w 53"/>
                <a:gd name="T39" fmla="*/ 121 h 129"/>
                <a:gd name="T40" fmla="*/ 22 w 53"/>
                <a:gd name="T41" fmla="*/ 121 h 129"/>
                <a:gd name="T42" fmla="*/ 18 w 53"/>
                <a:gd name="T43" fmla="*/ 120 h 129"/>
                <a:gd name="T44" fmla="*/ 18 w 53"/>
                <a:gd name="T45" fmla="*/ 120 h 129"/>
                <a:gd name="T46" fmla="*/ 19 w 53"/>
                <a:gd name="T47" fmla="*/ 118 h 129"/>
                <a:gd name="T48" fmla="*/ 25 w 53"/>
                <a:gd name="T49" fmla="*/ 113 h 129"/>
                <a:gd name="T50" fmla="*/ 20 w 53"/>
                <a:gd name="T51" fmla="*/ 107 h 129"/>
                <a:gd name="T52" fmla="*/ 18 w 53"/>
                <a:gd name="T53" fmla="*/ 105 h 129"/>
                <a:gd name="T54" fmla="*/ 18 w 53"/>
                <a:gd name="T55" fmla="*/ 100 h 129"/>
                <a:gd name="T56" fmla="*/ 20 w 53"/>
                <a:gd name="T57" fmla="*/ 98 h 129"/>
                <a:gd name="T58" fmla="*/ 26 w 53"/>
                <a:gd name="T59" fmla="*/ 93 h 129"/>
                <a:gd name="T60" fmla="*/ 20 w 53"/>
                <a:gd name="T61" fmla="*/ 87 h 129"/>
                <a:gd name="T62" fmla="*/ 19 w 53"/>
                <a:gd name="T63" fmla="*/ 85 h 129"/>
                <a:gd name="T64" fmla="*/ 20 w 53"/>
                <a:gd name="T65" fmla="*/ 57 h 129"/>
                <a:gd name="T66" fmla="*/ 32 w 53"/>
                <a:gd name="T67" fmla="*/ 57 h 129"/>
                <a:gd name="T68" fmla="*/ 30 w 53"/>
                <a:gd name="T69" fmla="*/ 121 h 129"/>
                <a:gd name="T70" fmla="*/ 8 w 53"/>
                <a:gd name="T71" fmla="*/ 40 h 129"/>
                <a:gd name="T72" fmla="*/ 9 w 53"/>
                <a:gd name="T73" fmla="*/ 16 h 129"/>
                <a:gd name="T74" fmla="*/ 17 w 53"/>
                <a:gd name="T75" fmla="*/ 8 h 129"/>
                <a:gd name="T76" fmla="*/ 37 w 53"/>
                <a:gd name="T77" fmla="*/ 9 h 129"/>
                <a:gd name="T78" fmla="*/ 45 w 53"/>
                <a:gd name="T79" fmla="*/ 17 h 129"/>
                <a:gd name="T80" fmla="*/ 44 w 53"/>
                <a:gd name="T81" fmla="*/ 41 h 129"/>
                <a:gd name="T82" fmla="*/ 36 w 53"/>
                <a:gd name="T83" fmla="*/ 49 h 129"/>
                <a:gd name="T84" fmla="*/ 16 w 53"/>
                <a:gd name="T85" fmla="*/ 48 h 129"/>
                <a:gd name="T86" fmla="*/ 8 w 53"/>
                <a:gd name="T87" fmla="*/ 40 h 129"/>
                <a:gd name="T88" fmla="*/ 21 w 53"/>
                <a:gd name="T89" fmla="*/ 23 h 129"/>
                <a:gd name="T90" fmla="*/ 27 w 53"/>
                <a:gd name="T91" fmla="*/ 17 h 129"/>
                <a:gd name="T92" fmla="*/ 33 w 53"/>
                <a:gd name="T93" fmla="*/ 23 h 129"/>
                <a:gd name="T94" fmla="*/ 27 w 53"/>
                <a:gd name="T95" fmla="*/ 29 h 129"/>
                <a:gd name="T96" fmla="*/ 21 w 53"/>
                <a:gd name="T97" fmla="*/ 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" h="129">
                  <a:moveTo>
                    <a:pt x="9" y="128"/>
                  </a:moveTo>
                  <a:cubicBezTo>
                    <a:pt x="21" y="129"/>
                    <a:pt x="21" y="129"/>
                    <a:pt x="21" y="129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34" y="129"/>
                    <a:pt x="37" y="126"/>
                    <a:pt x="38" y="121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7" y="55"/>
                    <a:pt x="52" y="49"/>
                    <a:pt x="52" y="42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9"/>
                    <a:pt x="46" y="1"/>
                    <a:pt x="3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1" y="7"/>
                    <a:pt x="1" y="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7"/>
                    <a:pt x="5" y="54"/>
                    <a:pt x="12" y="56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0" y="116"/>
                    <a:pt x="10" y="116"/>
                    <a:pt x="10" y="116"/>
                  </a:cubicBezTo>
                  <a:lnTo>
                    <a:pt x="9" y="128"/>
                  </a:lnTo>
                  <a:close/>
                  <a:moveTo>
                    <a:pt x="30" y="121"/>
                  </a:moveTo>
                  <a:cubicBezTo>
                    <a:pt x="22" y="121"/>
                    <a:pt x="22" y="121"/>
                    <a:pt x="22" y="121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32" y="57"/>
                    <a:pt x="32" y="57"/>
                    <a:pt x="32" y="57"/>
                  </a:cubicBezTo>
                  <a:lnTo>
                    <a:pt x="30" y="121"/>
                  </a:lnTo>
                  <a:close/>
                  <a:moveTo>
                    <a:pt x="8" y="40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3" y="8"/>
                    <a:pt x="17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2" y="9"/>
                    <a:pt x="45" y="13"/>
                    <a:pt x="45" y="17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6"/>
                    <a:pt x="40" y="49"/>
                    <a:pt x="36" y="4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2" y="48"/>
                    <a:pt x="8" y="45"/>
                    <a:pt x="8" y="40"/>
                  </a:cubicBezTo>
                  <a:close/>
                  <a:moveTo>
                    <a:pt x="21" y="23"/>
                  </a:moveTo>
                  <a:cubicBezTo>
                    <a:pt x="21" y="19"/>
                    <a:pt x="24" y="17"/>
                    <a:pt x="27" y="17"/>
                  </a:cubicBezTo>
                  <a:cubicBezTo>
                    <a:pt x="30" y="17"/>
                    <a:pt x="33" y="20"/>
                    <a:pt x="33" y="23"/>
                  </a:cubicBezTo>
                  <a:cubicBezTo>
                    <a:pt x="33" y="26"/>
                    <a:pt x="30" y="29"/>
                    <a:pt x="27" y="29"/>
                  </a:cubicBezTo>
                  <a:cubicBezTo>
                    <a:pt x="23" y="29"/>
                    <a:pt x="21" y="26"/>
                    <a:pt x="21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1265237" y="4432427"/>
            <a:ext cx="969835" cy="969835"/>
          </a:xfrm>
          <a:custGeom>
            <a:avLst/>
            <a:gdLst>
              <a:gd name="T0" fmla="*/ 97 w 128"/>
              <a:gd name="T1" fmla="*/ 64 h 128"/>
              <a:gd name="T2" fmla="*/ 128 w 128"/>
              <a:gd name="T3" fmla="*/ 32 h 128"/>
              <a:gd name="T4" fmla="*/ 96 w 128"/>
              <a:gd name="T5" fmla="*/ 0 h 128"/>
              <a:gd name="T6" fmla="*/ 64 w 128"/>
              <a:gd name="T7" fmla="*/ 32 h 128"/>
              <a:gd name="T8" fmla="*/ 52 w 128"/>
              <a:gd name="T9" fmla="*/ 32 h 128"/>
              <a:gd name="T10" fmla="*/ 0 w 128"/>
              <a:gd name="T11" fmla="*/ 84 h 128"/>
              <a:gd name="T12" fmla="*/ 44 w 128"/>
              <a:gd name="T13" fmla="*/ 128 h 128"/>
              <a:gd name="T14" fmla="*/ 97 w 128"/>
              <a:gd name="T15" fmla="*/ 76 h 128"/>
              <a:gd name="T16" fmla="*/ 97 w 128"/>
              <a:gd name="T17" fmla="*/ 64 h 128"/>
              <a:gd name="T18" fmla="*/ 96 w 128"/>
              <a:gd name="T19" fmla="*/ 8 h 128"/>
              <a:gd name="T20" fmla="*/ 120 w 128"/>
              <a:gd name="T21" fmla="*/ 32 h 128"/>
              <a:gd name="T22" fmla="*/ 97 w 128"/>
              <a:gd name="T23" fmla="*/ 56 h 128"/>
              <a:gd name="T24" fmla="*/ 97 w 128"/>
              <a:gd name="T25" fmla="*/ 32 h 128"/>
              <a:gd name="T26" fmla="*/ 72 w 128"/>
              <a:gd name="T27" fmla="*/ 32 h 128"/>
              <a:gd name="T28" fmla="*/ 96 w 128"/>
              <a:gd name="T29" fmla="*/ 8 h 128"/>
              <a:gd name="T30" fmla="*/ 89 w 128"/>
              <a:gd name="T31" fmla="*/ 73 h 128"/>
              <a:gd name="T32" fmla="*/ 44 w 128"/>
              <a:gd name="T33" fmla="*/ 116 h 128"/>
              <a:gd name="T34" fmla="*/ 12 w 128"/>
              <a:gd name="T35" fmla="*/ 84 h 128"/>
              <a:gd name="T36" fmla="*/ 55 w 128"/>
              <a:gd name="T37" fmla="*/ 40 h 128"/>
              <a:gd name="T38" fmla="*/ 65 w 128"/>
              <a:gd name="T39" fmla="*/ 40 h 128"/>
              <a:gd name="T40" fmla="*/ 74 w 128"/>
              <a:gd name="T41" fmla="*/ 54 h 128"/>
              <a:gd name="T42" fmla="*/ 79 w 128"/>
              <a:gd name="T43" fmla="*/ 49 h 128"/>
              <a:gd name="T44" fmla="*/ 74 w 128"/>
              <a:gd name="T45" fmla="*/ 40 h 128"/>
              <a:gd name="T46" fmla="*/ 89 w 128"/>
              <a:gd name="T47" fmla="*/ 40 h 128"/>
              <a:gd name="T48" fmla="*/ 89 w 128"/>
              <a:gd name="T49" fmla="*/ 7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8">
                <a:moveTo>
                  <a:pt x="97" y="64"/>
                </a:moveTo>
                <a:cubicBezTo>
                  <a:pt x="114" y="64"/>
                  <a:pt x="128" y="49"/>
                  <a:pt x="128" y="32"/>
                </a:cubicBezTo>
                <a:cubicBezTo>
                  <a:pt x="128" y="14"/>
                  <a:pt x="114" y="0"/>
                  <a:pt x="96" y="0"/>
                </a:cubicBezTo>
                <a:cubicBezTo>
                  <a:pt x="79" y="0"/>
                  <a:pt x="64" y="14"/>
                  <a:pt x="64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0" y="84"/>
                  <a:pt x="0" y="84"/>
                  <a:pt x="0" y="84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97" y="76"/>
                  <a:pt x="97" y="76"/>
                  <a:pt x="97" y="76"/>
                </a:cubicBezTo>
                <a:lnTo>
                  <a:pt x="97" y="64"/>
                </a:lnTo>
                <a:close/>
                <a:moveTo>
                  <a:pt x="96" y="8"/>
                </a:moveTo>
                <a:cubicBezTo>
                  <a:pt x="110" y="8"/>
                  <a:pt x="120" y="18"/>
                  <a:pt x="120" y="32"/>
                </a:cubicBezTo>
                <a:cubicBezTo>
                  <a:pt x="120" y="45"/>
                  <a:pt x="110" y="56"/>
                  <a:pt x="97" y="56"/>
                </a:cubicBezTo>
                <a:cubicBezTo>
                  <a:pt x="97" y="32"/>
                  <a:pt x="97" y="32"/>
                  <a:pt x="97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18"/>
                  <a:pt x="83" y="8"/>
                  <a:pt x="96" y="8"/>
                </a:cubicBezTo>
                <a:close/>
                <a:moveTo>
                  <a:pt x="89" y="73"/>
                </a:moveTo>
                <a:cubicBezTo>
                  <a:pt x="44" y="116"/>
                  <a:pt x="44" y="116"/>
                  <a:pt x="44" y="116"/>
                </a:cubicBezTo>
                <a:cubicBezTo>
                  <a:pt x="12" y="84"/>
                  <a:pt x="12" y="84"/>
                  <a:pt x="12" y="84"/>
                </a:cubicBezTo>
                <a:cubicBezTo>
                  <a:pt x="55" y="40"/>
                  <a:pt x="55" y="40"/>
                  <a:pt x="55" y="40"/>
                </a:cubicBezTo>
                <a:cubicBezTo>
                  <a:pt x="65" y="40"/>
                  <a:pt x="65" y="40"/>
                  <a:pt x="65" y="40"/>
                </a:cubicBezTo>
                <a:cubicBezTo>
                  <a:pt x="67" y="45"/>
                  <a:pt x="70" y="50"/>
                  <a:pt x="74" y="54"/>
                </a:cubicBezTo>
                <a:cubicBezTo>
                  <a:pt x="79" y="49"/>
                  <a:pt x="79" y="49"/>
                  <a:pt x="79" y="49"/>
                </a:cubicBezTo>
                <a:cubicBezTo>
                  <a:pt x="77" y="46"/>
                  <a:pt x="75" y="43"/>
                  <a:pt x="74" y="40"/>
                </a:cubicBezTo>
                <a:cubicBezTo>
                  <a:pt x="89" y="40"/>
                  <a:pt x="89" y="40"/>
                  <a:pt x="89" y="40"/>
                </a:cubicBezTo>
                <a:lnTo>
                  <a:pt x="89" y="7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68"/>
          <p:cNvSpPr>
            <a:spLocks noChangeAspect="1" noEditPoints="1"/>
          </p:cNvSpPr>
          <p:nvPr/>
        </p:nvSpPr>
        <p:spPr bwMode="auto">
          <a:xfrm>
            <a:off x="2045907" y="1887579"/>
            <a:ext cx="1180502" cy="810376"/>
          </a:xfrm>
          <a:custGeom>
            <a:avLst/>
            <a:gdLst>
              <a:gd name="T0" fmla="*/ 0 w 303"/>
              <a:gd name="T1" fmla="*/ 208 h 208"/>
              <a:gd name="T2" fmla="*/ 303 w 303"/>
              <a:gd name="T3" fmla="*/ 208 h 208"/>
              <a:gd name="T4" fmla="*/ 303 w 303"/>
              <a:gd name="T5" fmla="*/ 0 h 208"/>
              <a:gd name="T6" fmla="*/ 0 w 303"/>
              <a:gd name="T7" fmla="*/ 0 h 208"/>
              <a:gd name="T8" fmla="*/ 0 w 303"/>
              <a:gd name="T9" fmla="*/ 208 h 208"/>
              <a:gd name="T10" fmla="*/ 263 w 303"/>
              <a:gd name="T11" fmla="*/ 19 h 208"/>
              <a:gd name="T12" fmla="*/ 152 w 303"/>
              <a:gd name="T13" fmla="*/ 92 h 208"/>
              <a:gd name="T14" fmla="*/ 41 w 303"/>
              <a:gd name="T15" fmla="*/ 19 h 208"/>
              <a:gd name="T16" fmla="*/ 263 w 303"/>
              <a:gd name="T17" fmla="*/ 19 h 208"/>
              <a:gd name="T18" fmla="*/ 19 w 303"/>
              <a:gd name="T19" fmla="*/ 26 h 208"/>
              <a:gd name="T20" fmla="*/ 152 w 303"/>
              <a:gd name="T21" fmla="*/ 113 h 208"/>
              <a:gd name="T22" fmla="*/ 284 w 303"/>
              <a:gd name="T23" fmla="*/ 26 h 208"/>
              <a:gd name="T24" fmla="*/ 284 w 303"/>
              <a:gd name="T25" fmla="*/ 189 h 208"/>
              <a:gd name="T26" fmla="*/ 19 w 303"/>
              <a:gd name="T27" fmla="*/ 189 h 208"/>
              <a:gd name="T28" fmla="*/ 19 w 303"/>
              <a:gd name="T29" fmla="*/ 2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3" h="208">
                <a:moveTo>
                  <a:pt x="0" y="208"/>
                </a:moveTo>
                <a:lnTo>
                  <a:pt x="303" y="208"/>
                </a:lnTo>
                <a:lnTo>
                  <a:pt x="303" y="0"/>
                </a:lnTo>
                <a:lnTo>
                  <a:pt x="0" y="0"/>
                </a:lnTo>
                <a:lnTo>
                  <a:pt x="0" y="208"/>
                </a:lnTo>
                <a:close/>
                <a:moveTo>
                  <a:pt x="263" y="19"/>
                </a:moveTo>
                <a:lnTo>
                  <a:pt x="152" y="92"/>
                </a:lnTo>
                <a:lnTo>
                  <a:pt x="41" y="19"/>
                </a:lnTo>
                <a:lnTo>
                  <a:pt x="263" y="19"/>
                </a:lnTo>
                <a:close/>
                <a:moveTo>
                  <a:pt x="19" y="26"/>
                </a:moveTo>
                <a:lnTo>
                  <a:pt x="152" y="113"/>
                </a:lnTo>
                <a:lnTo>
                  <a:pt x="284" y="26"/>
                </a:lnTo>
                <a:lnTo>
                  <a:pt x="284" y="189"/>
                </a:lnTo>
                <a:lnTo>
                  <a:pt x="19" y="189"/>
                </a:lnTo>
                <a:lnTo>
                  <a:pt x="19" y="2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46002" y="2470673"/>
            <a:ext cx="969835" cy="969835"/>
            <a:chOff x="4061618" y="2679826"/>
            <a:chExt cx="969835" cy="969835"/>
          </a:xfrm>
        </p:grpSpPr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4061618" y="2679826"/>
              <a:ext cx="969835" cy="969835"/>
            </a:xfrm>
            <a:custGeom>
              <a:avLst/>
              <a:gdLst>
                <a:gd name="T0" fmla="*/ 97 w 128"/>
                <a:gd name="T1" fmla="*/ 64 h 128"/>
                <a:gd name="T2" fmla="*/ 128 w 128"/>
                <a:gd name="T3" fmla="*/ 32 h 128"/>
                <a:gd name="T4" fmla="*/ 96 w 128"/>
                <a:gd name="T5" fmla="*/ 0 h 128"/>
                <a:gd name="T6" fmla="*/ 64 w 128"/>
                <a:gd name="T7" fmla="*/ 32 h 128"/>
                <a:gd name="T8" fmla="*/ 52 w 128"/>
                <a:gd name="T9" fmla="*/ 32 h 128"/>
                <a:gd name="T10" fmla="*/ 0 w 128"/>
                <a:gd name="T11" fmla="*/ 84 h 128"/>
                <a:gd name="T12" fmla="*/ 44 w 128"/>
                <a:gd name="T13" fmla="*/ 128 h 128"/>
                <a:gd name="T14" fmla="*/ 97 w 128"/>
                <a:gd name="T15" fmla="*/ 76 h 128"/>
                <a:gd name="T16" fmla="*/ 97 w 128"/>
                <a:gd name="T17" fmla="*/ 64 h 128"/>
                <a:gd name="T18" fmla="*/ 96 w 128"/>
                <a:gd name="T19" fmla="*/ 8 h 128"/>
                <a:gd name="T20" fmla="*/ 120 w 128"/>
                <a:gd name="T21" fmla="*/ 32 h 128"/>
                <a:gd name="T22" fmla="*/ 97 w 128"/>
                <a:gd name="T23" fmla="*/ 56 h 128"/>
                <a:gd name="T24" fmla="*/ 97 w 128"/>
                <a:gd name="T25" fmla="*/ 32 h 128"/>
                <a:gd name="T26" fmla="*/ 72 w 128"/>
                <a:gd name="T27" fmla="*/ 32 h 128"/>
                <a:gd name="T28" fmla="*/ 96 w 128"/>
                <a:gd name="T29" fmla="*/ 8 h 128"/>
                <a:gd name="T30" fmla="*/ 89 w 128"/>
                <a:gd name="T31" fmla="*/ 73 h 128"/>
                <a:gd name="T32" fmla="*/ 44 w 128"/>
                <a:gd name="T33" fmla="*/ 116 h 128"/>
                <a:gd name="T34" fmla="*/ 12 w 128"/>
                <a:gd name="T35" fmla="*/ 84 h 128"/>
                <a:gd name="T36" fmla="*/ 55 w 128"/>
                <a:gd name="T37" fmla="*/ 40 h 128"/>
                <a:gd name="T38" fmla="*/ 65 w 128"/>
                <a:gd name="T39" fmla="*/ 40 h 128"/>
                <a:gd name="T40" fmla="*/ 74 w 128"/>
                <a:gd name="T41" fmla="*/ 54 h 128"/>
                <a:gd name="T42" fmla="*/ 79 w 128"/>
                <a:gd name="T43" fmla="*/ 49 h 128"/>
                <a:gd name="T44" fmla="*/ 74 w 128"/>
                <a:gd name="T45" fmla="*/ 40 h 128"/>
                <a:gd name="T46" fmla="*/ 89 w 128"/>
                <a:gd name="T47" fmla="*/ 40 h 128"/>
                <a:gd name="T48" fmla="*/ 89 w 128"/>
                <a:gd name="T49" fmla="*/ 7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8">
                  <a:moveTo>
                    <a:pt x="97" y="64"/>
                  </a:moveTo>
                  <a:cubicBezTo>
                    <a:pt x="114" y="64"/>
                    <a:pt x="128" y="49"/>
                    <a:pt x="128" y="32"/>
                  </a:cubicBezTo>
                  <a:cubicBezTo>
                    <a:pt x="128" y="14"/>
                    <a:pt x="114" y="0"/>
                    <a:pt x="96" y="0"/>
                  </a:cubicBezTo>
                  <a:cubicBezTo>
                    <a:pt x="79" y="0"/>
                    <a:pt x="64" y="14"/>
                    <a:pt x="64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97" y="76"/>
                    <a:pt x="97" y="76"/>
                    <a:pt x="97" y="76"/>
                  </a:cubicBezTo>
                  <a:lnTo>
                    <a:pt x="97" y="64"/>
                  </a:lnTo>
                  <a:close/>
                  <a:moveTo>
                    <a:pt x="96" y="8"/>
                  </a:moveTo>
                  <a:cubicBezTo>
                    <a:pt x="110" y="8"/>
                    <a:pt x="120" y="18"/>
                    <a:pt x="120" y="32"/>
                  </a:cubicBezTo>
                  <a:cubicBezTo>
                    <a:pt x="120" y="45"/>
                    <a:pt x="110" y="56"/>
                    <a:pt x="97" y="56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8"/>
                    <a:pt x="83" y="8"/>
                    <a:pt x="96" y="8"/>
                  </a:cubicBezTo>
                  <a:close/>
                  <a:moveTo>
                    <a:pt x="89" y="73"/>
                  </a:moveTo>
                  <a:cubicBezTo>
                    <a:pt x="44" y="116"/>
                    <a:pt x="44" y="116"/>
                    <a:pt x="44" y="116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7" y="45"/>
                    <a:pt x="70" y="50"/>
                    <a:pt x="74" y="54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7" y="46"/>
                    <a:pt x="75" y="43"/>
                    <a:pt x="74" y="40"/>
                  </a:cubicBezTo>
                  <a:cubicBezTo>
                    <a:pt x="89" y="40"/>
                    <a:pt x="89" y="40"/>
                    <a:pt x="89" y="40"/>
                  </a:cubicBezTo>
                  <a:lnTo>
                    <a:pt x="89" y="7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300"/>
            <p:cNvSpPr>
              <a:spLocks noEditPoints="1"/>
            </p:cNvSpPr>
            <p:nvPr/>
          </p:nvSpPr>
          <p:spPr bwMode="auto">
            <a:xfrm>
              <a:off x="4268003" y="3116262"/>
              <a:ext cx="299106" cy="338405"/>
            </a:xfrm>
            <a:custGeom>
              <a:avLst/>
              <a:gdLst>
                <a:gd name="T0" fmla="*/ 79 w 116"/>
                <a:gd name="T1" fmla="*/ 46 h 131"/>
                <a:gd name="T2" fmla="*/ 39 w 116"/>
                <a:gd name="T3" fmla="*/ 46 h 131"/>
                <a:gd name="T4" fmla="*/ 59 w 116"/>
                <a:gd name="T5" fmla="*/ 33 h 131"/>
                <a:gd name="T6" fmla="*/ 59 w 116"/>
                <a:gd name="T7" fmla="*/ 58 h 131"/>
                <a:gd name="T8" fmla="*/ 59 w 116"/>
                <a:gd name="T9" fmla="*/ 33 h 131"/>
                <a:gd name="T10" fmla="*/ 96 w 116"/>
                <a:gd name="T11" fmla="*/ 47 h 131"/>
                <a:gd name="T12" fmla="*/ 85 w 116"/>
                <a:gd name="T13" fmla="*/ 19 h 131"/>
                <a:gd name="T14" fmla="*/ 60 w 116"/>
                <a:gd name="T15" fmla="*/ 8 h 131"/>
                <a:gd name="T16" fmla="*/ 32 w 116"/>
                <a:gd name="T17" fmla="*/ 20 h 131"/>
                <a:gd name="T18" fmla="*/ 21 w 116"/>
                <a:gd name="T19" fmla="*/ 45 h 131"/>
                <a:gd name="T20" fmla="*/ 19 w 116"/>
                <a:gd name="T21" fmla="*/ 67 h 131"/>
                <a:gd name="T22" fmla="*/ 31 w 116"/>
                <a:gd name="T23" fmla="*/ 107 h 131"/>
                <a:gd name="T24" fmla="*/ 58 w 116"/>
                <a:gd name="T25" fmla="*/ 110 h 131"/>
                <a:gd name="T26" fmla="*/ 86 w 116"/>
                <a:gd name="T27" fmla="*/ 107 h 131"/>
                <a:gd name="T28" fmla="*/ 97 w 116"/>
                <a:gd name="T29" fmla="*/ 67 h 131"/>
                <a:gd name="T30" fmla="*/ 24 w 116"/>
                <a:gd name="T31" fmla="*/ 31 h 131"/>
                <a:gd name="T32" fmla="*/ 44 w 116"/>
                <a:gd name="T33" fmla="*/ 10 h 131"/>
                <a:gd name="T34" fmla="*/ 73 w 116"/>
                <a:gd name="T35" fmla="*/ 11 h 131"/>
                <a:gd name="T36" fmla="*/ 94 w 116"/>
                <a:gd name="T37" fmla="*/ 31 h 131"/>
                <a:gd name="T38" fmla="*/ 93 w 116"/>
                <a:gd name="T39" fmla="*/ 60 h 131"/>
                <a:gd name="T40" fmla="*/ 74 w 116"/>
                <a:gd name="T41" fmla="*/ 81 h 131"/>
                <a:gd name="T42" fmla="*/ 45 w 116"/>
                <a:gd name="T43" fmla="*/ 80 h 131"/>
                <a:gd name="T44" fmla="*/ 24 w 116"/>
                <a:gd name="T45" fmla="*/ 60 h 131"/>
                <a:gd name="T46" fmla="*/ 24 w 116"/>
                <a:gd name="T47" fmla="*/ 31 h 131"/>
                <a:gd name="T48" fmla="*/ 34 w 116"/>
                <a:gd name="T49" fmla="*/ 98 h 131"/>
                <a:gd name="T50" fmla="*/ 27 w 116"/>
                <a:gd name="T51" fmla="*/ 70 h 131"/>
                <a:gd name="T52" fmla="*/ 40 w 116"/>
                <a:gd name="T53" fmla="*/ 91 h 131"/>
                <a:gd name="T54" fmla="*/ 62 w 116"/>
                <a:gd name="T55" fmla="*/ 85 h 131"/>
                <a:gd name="T56" fmla="*/ 103 w 116"/>
                <a:gd name="T57" fmla="*/ 100 h 131"/>
                <a:gd name="T58" fmla="*/ 70 w 116"/>
                <a:gd name="T59" fmla="*/ 116 h 131"/>
                <a:gd name="T60" fmla="*/ 69 w 116"/>
                <a:gd name="T61" fmla="*/ 88 h 131"/>
                <a:gd name="T62" fmla="*/ 86 w 116"/>
                <a:gd name="T63" fmla="*/ 72 h 131"/>
                <a:gd name="T64" fmla="*/ 103 w 116"/>
                <a:gd name="T65" fmla="*/ 10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131">
                  <a:moveTo>
                    <a:pt x="59" y="66"/>
                  </a:moveTo>
                  <a:cubicBezTo>
                    <a:pt x="70" y="66"/>
                    <a:pt x="79" y="57"/>
                    <a:pt x="79" y="46"/>
                  </a:cubicBezTo>
                  <a:cubicBezTo>
                    <a:pt x="79" y="34"/>
                    <a:pt x="70" y="25"/>
                    <a:pt x="59" y="25"/>
                  </a:cubicBezTo>
                  <a:cubicBezTo>
                    <a:pt x="48" y="25"/>
                    <a:pt x="39" y="34"/>
                    <a:pt x="39" y="46"/>
                  </a:cubicBezTo>
                  <a:cubicBezTo>
                    <a:pt x="39" y="57"/>
                    <a:pt x="48" y="66"/>
                    <a:pt x="59" y="66"/>
                  </a:cubicBezTo>
                  <a:close/>
                  <a:moveTo>
                    <a:pt x="59" y="33"/>
                  </a:moveTo>
                  <a:cubicBezTo>
                    <a:pt x="66" y="33"/>
                    <a:pt x="71" y="39"/>
                    <a:pt x="71" y="46"/>
                  </a:cubicBezTo>
                  <a:cubicBezTo>
                    <a:pt x="71" y="52"/>
                    <a:pt x="66" y="58"/>
                    <a:pt x="59" y="58"/>
                  </a:cubicBezTo>
                  <a:cubicBezTo>
                    <a:pt x="52" y="58"/>
                    <a:pt x="47" y="52"/>
                    <a:pt x="47" y="46"/>
                  </a:cubicBezTo>
                  <a:cubicBezTo>
                    <a:pt x="47" y="39"/>
                    <a:pt x="52" y="33"/>
                    <a:pt x="59" y="33"/>
                  </a:cubicBezTo>
                  <a:close/>
                  <a:moveTo>
                    <a:pt x="104" y="64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97" y="67"/>
                    <a:pt x="97" y="67"/>
                    <a:pt x="97" y="67"/>
                  </a:cubicBezTo>
                  <a:lnTo>
                    <a:pt x="104" y="64"/>
                  </a:lnTo>
                  <a:close/>
                  <a:moveTo>
                    <a:pt x="24" y="31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30" y="45"/>
                    <a:pt x="30" y="45"/>
                    <a:pt x="30" y="45"/>
                  </a:cubicBezTo>
                  <a:lnTo>
                    <a:pt x="24" y="31"/>
                  </a:lnTo>
                  <a:close/>
                  <a:moveTo>
                    <a:pt x="47" y="116"/>
                  </a:moveTo>
                  <a:cubicBezTo>
                    <a:pt x="34" y="98"/>
                    <a:pt x="34" y="98"/>
                    <a:pt x="34" y="98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62" y="85"/>
                    <a:pt x="62" y="85"/>
                    <a:pt x="62" y="85"/>
                  </a:cubicBezTo>
                  <a:lnTo>
                    <a:pt x="47" y="116"/>
                  </a:lnTo>
                  <a:close/>
                  <a:moveTo>
                    <a:pt x="103" y="100"/>
                  </a:moveTo>
                  <a:cubicBezTo>
                    <a:pt x="82" y="98"/>
                    <a:pt x="82" y="98"/>
                    <a:pt x="82" y="98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90" y="70"/>
                    <a:pt x="90" y="70"/>
                    <a:pt x="90" y="70"/>
                  </a:cubicBezTo>
                  <a:lnTo>
                    <a:pt x="103" y="10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40885" y="1887579"/>
            <a:ext cx="1180502" cy="1552929"/>
            <a:chOff x="3812114" y="2114861"/>
            <a:chExt cx="1180502" cy="1552929"/>
          </a:xfrm>
        </p:grpSpPr>
        <p:sp>
          <p:nvSpPr>
            <p:cNvPr id="19" name="Freeform 68"/>
            <p:cNvSpPr>
              <a:spLocks noChangeAspect="1" noEditPoints="1"/>
            </p:cNvSpPr>
            <p:nvPr/>
          </p:nvSpPr>
          <p:spPr bwMode="auto">
            <a:xfrm>
              <a:off x="3812114" y="2114861"/>
              <a:ext cx="1180502" cy="810376"/>
            </a:xfrm>
            <a:custGeom>
              <a:avLst/>
              <a:gdLst>
                <a:gd name="T0" fmla="*/ 0 w 303"/>
                <a:gd name="T1" fmla="*/ 208 h 208"/>
                <a:gd name="T2" fmla="*/ 303 w 303"/>
                <a:gd name="T3" fmla="*/ 208 h 208"/>
                <a:gd name="T4" fmla="*/ 303 w 303"/>
                <a:gd name="T5" fmla="*/ 0 h 208"/>
                <a:gd name="T6" fmla="*/ 0 w 303"/>
                <a:gd name="T7" fmla="*/ 0 h 208"/>
                <a:gd name="T8" fmla="*/ 0 w 303"/>
                <a:gd name="T9" fmla="*/ 208 h 208"/>
                <a:gd name="T10" fmla="*/ 263 w 303"/>
                <a:gd name="T11" fmla="*/ 19 h 208"/>
                <a:gd name="T12" fmla="*/ 152 w 303"/>
                <a:gd name="T13" fmla="*/ 92 h 208"/>
                <a:gd name="T14" fmla="*/ 41 w 303"/>
                <a:gd name="T15" fmla="*/ 19 h 208"/>
                <a:gd name="T16" fmla="*/ 263 w 303"/>
                <a:gd name="T17" fmla="*/ 19 h 208"/>
                <a:gd name="T18" fmla="*/ 19 w 303"/>
                <a:gd name="T19" fmla="*/ 26 h 208"/>
                <a:gd name="T20" fmla="*/ 152 w 303"/>
                <a:gd name="T21" fmla="*/ 113 h 208"/>
                <a:gd name="T22" fmla="*/ 284 w 303"/>
                <a:gd name="T23" fmla="*/ 26 h 208"/>
                <a:gd name="T24" fmla="*/ 284 w 303"/>
                <a:gd name="T25" fmla="*/ 189 h 208"/>
                <a:gd name="T26" fmla="*/ 19 w 303"/>
                <a:gd name="T27" fmla="*/ 189 h 208"/>
                <a:gd name="T28" fmla="*/ 19 w 303"/>
                <a:gd name="T29" fmla="*/ 2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" h="208">
                  <a:moveTo>
                    <a:pt x="0" y="208"/>
                  </a:moveTo>
                  <a:lnTo>
                    <a:pt x="303" y="208"/>
                  </a:lnTo>
                  <a:lnTo>
                    <a:pt x="303" y="0"/>
                  </a:lnTo>
                  <a:lnTo>
                    <a:pt x="0" y="0"/>
                  </a:lnTo>
                  <a:lnTo>
                    <a:pt x="0" y="208"/>
                  </a:lnTo>
                  <a:close/>
                  <a:moveTo>
                    <a:pt x="263" y="19"/>
                  </a:moveTo>
                  <a:lnTo>
                    <a:pt x="152" y="92"/>
                  </a:lnTo>
                  <a:lnTo>
                    <a:pt x="41" y="19"/>
                  </a:lnTo>
                  <a:lnTo>
                    <a:pt x="263" y="19"/>
                  </a:lnTo>
                  <a:close/>
                  <a:moveTo>
                    <a:pt x="19" y="26"/>
                  </a:moveTo>
                  <a:lnTo>
                    <a:pt x="152" y="113"/>
                  </a:lnTo>
                  <a:lnTo>
                    <a:pt x="284" y="26"/>
                  </a:lnTo>
                  <a:lnTo>
                    <a:pt x="284" y="189"/>
                  </a:lnTo>
                  <a:lnTo>
                    <a:pt x="19" y="189"/>
                  </a:lnTo>
                  <a:lnTo>
                    <a:pt x="19" y="26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912209" y="2697955"/>
              <a:ext cx="969835" cy="969835"/>
              <a:chOff x="4061618" y="2679826"/>
              <a:chExt cx="969835" cy="969835"/>
            </a:xfrm>
          </p:grpSpPr>
          <p:sp>
            <p:nvSpPr>
              <p:cNvPr id="21" name="Freeform 15"/>
              <p:cNvSpPr>
                <a:spLocks noEditPoints="1"/>
              </p:cNvSpPr>
              <p:nvPr/>
            </p:nvSpPr>
            <p:spPr bwMode="auto">
              <a:xfrm>
                <a:off x="4061618" y="2679826"/>
                <a:ext cx="969835" cy="969835"/>
              </a:xfrm>
              <a:custGeom>
                <a:avLst/>
                <a:gdLst>
                  <a:gd name="T0" fmla="*/ 97 w 128"/>
                  <a:gd name="T1" fmla="*/ 64 h 128"/>
                  <a:gd name="T2" fmla="*/ 128 w 128"/>
                  <a:gd name="T3" fmla="*/ 32 h 128"/>
                  <a:gd name="T4" fmla="*/ 96 w 128"/>
                  <a:gd name="T5" fmla="*/ 0 h 128"/>
                  <a:gd name="T6" fmla="*/ 64 w 128"/>
                  <a:gd name="T7" fmla="*/ 32 h 128"/>
                  <a:gd name="T8" fmla="*/ 52 w 128"/>
                  <a:gd name="T9" fmla="*/ 32 h 128"/>
                  <a:gd name="T10" fmla="*/ 0 w 128"/>
                  <a:gd name="T11" fmla="*/ 84 h 128"/>
                  <a:gd name="T12" fmla="*/ 44 w 128"/>
                  <a:gd name="T13" fmla="*/ 128 h 128"/>
                  <a:gd name="T14" fmla="*/ 97 w 128"/>
                  <a:gd name="T15" fmla="*/ 76 h 128"/>
                  <a:gd name="T16" fmla="*/ 97 w 128"/>
                  <a:gd name="T17" fmla="*/ 64 h 128"/>
                  <a:gd name="T18" fmla="*/ 96 w 128"/>
                  <a:gd name="T19" fmla="*/ 8 h 128"/>
                  <a:gd name="T20" fmla="*/ 120 w 128"/>
                  <a:gd name="T21" fmla="*/ 32 h 128"/>
                  <a:gd name="T22" fmla="*/ 97 w 128"/>
                  <a:gd name="T23" fmla="*/ 56 h 128"/>
                  <a:gd name="T24" fmla="*/ 97 w 128"/>
                  <a:gd name="T25" fmla="*/ 32 h 128"/>
                  <a:gd name="T26" fmla="*/ 72 w 128"/>
                  <a:gd name="T27" fmla="*/ 32 h 128"/>
                  <a:gd name="T28" fmla="*/ 96 w 128"/>
                  <a:gd name="T29" fmla="*/ 8 h 128"/>
                  <a:gd name="T30" fmla="*/ 89 w 128"/>
                  <a:gd name="T31" fmla="*/ 73 h 128"/>
                  <a:gd name="T32" fmla="*/ 44 w 128"/>
                  <a:gd name="T33" fmla="*/ 116 h 128"/>
                  <a:gd name="T34" fmla="*/ 12 w 128"/>
                  <a:gd name="T35" fmla="*/ 84 h 128"/>
                  <a:gd name="T36" fmla="*/ 55 w 128"/>
                  <a:gd name="T37" fmla="*/ 40 h 128"/>
                  <a:gd name="T38" fmla="*/ 65 w 128"/>
                  <a:gd name="T39" fmla="*/ 40 h 128"/>
                  <a:gd name="T40" fmla="*/ 74 w 128"/>
                  <a:gd name="T41" fmla="*/ 54 h 128"/>
                  <a:gd name="T42" fmla="*/ 79 w 128"/>
                  <a:gd name="T43" fmla="*/ 49 h 128"/>
                  <a:gd name="T44" fmla="*/ 74 w 128"/>
                  <a:gd name="T45" fmla="*/ 40 h 128"/>
                  <a:gd name="T46" fmla="*/ 89 w 128"/>
                  <a:gd name="T47" fmla="*/ 40 h 128"/>
                  <a:gd name="T48" fmla="*/ 89 w 128"/>
                  <a:gd name="T49" fmla="*/ 7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128">
                    <a:moveTo>
                      <a:pt x="97" y="64"/>
                    </a:moveTo>
                    <a:cubicBezTo>
                      <a:pt x="114" y="64"/>
                      <a:pt x="128" y="49"/>
                      <a:pt x="128" y="32"/>
                    </a:cubicBezTo>
                    <a:cubicBezTo>
                      <a:pt x="128" y="14"/>
                      <a:pt x="114" y="0"/>
                      <a:pt x="96" y="0"/>
                    </a:cubicBezTo>
                    <a:cubicBezTo>
                      <a:pt x="79" y="0"/>
                      <a:pt x="64" y="14"/>
                      <a:pt x="64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97" y="76"/>
                      <a:pt x="97" y="76"/>
                      <a:pt x="97" y="76"/>
                    </a:cubicBezTo>
                    <a:lnTo>
                      <a:pt x="97" y="64"/>
                    </a:lnTo>
                    <a:close/>
                    <a:moveTo>
                      <a:pt x="96" y="8"/>
                    </a:moveTo>
                    <a:cubicBezTo>
                      <a:pt x="110" y="8"/>
                      <a:pt x="120" y="18"/>
                      <a:pt x="120" y="32"/>
                    </a:cubicBezTo>
                    <a:cubicBezTo>
                      <a:pt x="120" y="45"/>
                      <a:pt x="110" y="56"/>
                      <a:pt x="97" y="56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18"/>
                      <a:pt x="83" y="8"/>
                      <a:pt x="96" y="8"/>
                    </a:cubicBezTo>
                    <a:close/>
                    <a:moveTo>
                      <a:pt x="89" y="73"/>
                    </a:moveTo>
                    <a:cubicBezTo>
                      <a:pt x="44" y="116"/>
                      <a:pt x="44" y="116"/>
                      <a:pt x="44" y="116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7" y="45"/>
                      <a:pt x="70" y="50"/>
                      <a:pt x="74" y="54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7" y="46"/>
                      <a:pt x="75" y="43"/>
                      <a:pt x="74" y="40"/>
                    </a:cubicBezTo>
                    <a:cubicBezTo>
                      <a:pt x="89" y="40"/>
                      <a:pt x="89" y="40"/>
                      <a:pt x="89" y="40"/>
                    </a:cubicBezTo>
                    <a:lnTo>
                      <a:pt x="89" y="7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300"/>
              <p:cNvSpPr>
                <a:spLocks noEditPoints="1"/>
              </p:cNvSpPr>
              <p:nvPr/>
            </p:nvSpPr>
            <p:spPr bwMode="auto">
              <a:xfrm>
                <a:off x="4268003" y="3116262"/>
                <a:ext cx="299106" cy="338405"/>
              </a:xfrm>
              <a:custGeom>
                <a:avLst/>
                <a:gdLst>
                  <a:gd name="T0" fmla="*/ 79 w 116"/>
                  <a:gd name="T1" fmla="*/ 46 h 131"/>
                  <a:gd name="T2" fmla="*/ 39 w 116"/>
                  <a:gd name="T3" fmla="*/ 46 h 131"/>
                  <a:gd name="T4" fmla="*/ 59 w 116"/>
                  <a:gd name="T5" fmla="*/ 33 h 131"/>
                  <a:gd name="T6" fmla="*/ 59 w 116"/>
                  <a:gd name="T7" fmla="*/ 58 h 131"/>
                  <a:gd name="T8" fmla="*/ 59 w 116"/>
                  <a:gd name="T9" fmla="*/ 33 h 131"/>
                  <a:gd name="T10" fmla="*/ 96 w 116"/>
                  <a:gd name="T11" fmla="*/ 47 h 131"/>
                  <a:gd name="T12" fmla="*/ 85 w 116"/>
                  <a:gd name="T13" fmla="*/ 19 h 131"/>
                  <a:gd name="T14" fmla="*/ 60 w 116"/>
                  <a:gd name="T15" fmla="*/ 8 h 131"/>
                  <a:gd name="T16" fmla="*/ 32 w 116"/>
                  <a:gd name="T17" fmla="*/ 20 h 131"/>
                  <a:gd name="T18" fmla="*/ 21 w 116"/>
                  <a:gd name="T19" fmla="*/ 45 h 131"/>
                  <a:gd name="T20" fmla="*/ 19 w 116"/>
                  <a:gd name="T21" fmla="*/ 67 h 131"/>
                  <a:gd name="T22" fmla="*/ 31 w 116"/>
                  <a:gd name="T23" fmla="*/ 107 h 131"/>
                  <a:gd name="T24" fmla="*/ 58 w 116"/>
                  <a:gd name="T25" fmla="*/ 110 h 131"/>
                  <a:gd name="T26" fmla="*/ 86 w 116"/>
                  <a:gd name="T27" fmla="*/ 107 h 131"/>
                  <a:gd name="T28" fmla="*/ 97 w 116"/>
                  <a:gd name="T29" fmla="*/ 67 h 131"/>
                  <a:gd name="T30" fmla="*/ 24 w 116"/>
                  <a:gd name="T31" fmla="*/ 31 h 131"/>
                  <a:gd name="T32" fmla="*/ 44 w 116"/>
                  <a:gd name="T33" fmla="*/ 10 h 131"/>
                  <a:gd name="T34" fmla="*/ 73 w 116"/>
                  <a:gd name="T35" fmla="*/ 11 h 131"/>
                  <a:gd name="T36" fmla="*/ 94 w 116"/>
                  <a:gd name="T37" fmla="*/ 31 h 131"/>
                  <a:gd name="T38" fmla="*/ 93 w 116"/>
                  <a:gd name="T39" fmla="*/ 60 h 131"/>
                  <a:gd name="T40" fmla="*/ 74 w 116"/>
                  <a:gd name="T41" fmla="*/ 81 h 131"/>
                  <a:gd name="T42" fmla="*/ 45 w 116"/>
                  <a:gd name="T43" fmla="*/ 80 h 131"/>
                  <a:gd name="T44" fmla="*/ 24 w 116"/>
                  <a:gd name="T45" fmla="*/ 60 h 131"/>
                  <a:gd name="T46" fmla="*/ 24 w 116"/>
                  <a:gd name="T47" fmla="*/ 31 h 131"/>
                  <a:gd name="T48" fmla="*/ 34 w 116"/>
                  <a:gd name="T49" fmla="*/ 98 h 131"/>
                  <a:gd name="T50" fmla="*/ 27 w 116"/>
                  <a:gd name="T51" fmla="*/ 70 h 131"/>
                  <a:gd name="T52" fmla="*/ 40 w 116"/>
                  <a:gd name="T53" fmla="*/ 91 h 131"/>
                  <a:gd name="T54" fmla="*/ 62 w 116"/>
                  <a:gd name="T55" fmla="*/ 85 h 131"/>
                  <a:gd name="T56" fmla="*/ 103 w 116"/>
                  <a:gd name="T57" fmla="*/ 100 h 131"/>
                  <a:gd name="T58" fmla="*/ 70 w 116"/>
                  <a:gd name="T59" fmla="*/ 116 h 131"/>
                  <a:gd name="T60" fmla="*/ 69 w 116"/>
                  <a:gd name="T61" fmla="*/ 88 h 131"/>
                  <a:gd name="T62" fmla="*/ 86 w 116"/>
                  <a:gd name="T63" fmla="*/ 72 h 131"/>
                  <a:gd name="T64" fmla="*/ 103 w 116"/>
                  <a:gd name="T65" fmla="*/ 10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6" h="131">
                    <a:moveTo>
                      <a:pt x="59" y="66"/>
                    </a:moveTo>
                    <a:cubicBezTo>
                      <a:pt x="70" y="66"/>
                      <a:pt x="79" y="57"/>
                      <a:pt x="79" y="46"/>
                    </a:cubicBezTo>
                    <a:cubicBezTo>
                      <a:pt x="79" y="34"/>
                      <a:pt x="70" y="25"/>
                      <a:pt x="59" y="25"/>
                    </a:cubicBezTo>
                    <a:cubicBezTo>
                      <a:pt x="48" y="25"/>
                      <a:pt x="39" y="34"/>
                      <a:pt x="39" y="46"/>
                    </a:cubicBezTo>
                    <a:cubicBezTo>
                      <a:pt x="39" y="57"/>
                      <a:pt x="48" y="66"/>
                      <a:pt x="59" y="66"/>
                    </a:cubicBezTo>
                    <a:close/>
                    <a:moveTo>
                      <a:pt x="59" y="33"/>
                    </a:moveTo>
                    <a:cubicBezTo>
                      <a:pt x="66" y="33"/>
                      <a:pt x="71" y="39"/>
                      <a:pt x="71" y="46"/>
                    </a:cubicBezTo>
                    <a:cubicBezTo>
                      <a:pt x="71" y="52"/>
                      <a:pt x="66" y="58"/>
                      <a:pt x="59" y="58"/>
                    </a:cubicBezTo>
                    <a:cubicBezTo>
                      <a:pt x="52" y="58"/>
                      <a:pt x="47" y="52"/>
                      <a:pt x="47" y="46"/>
                    </a:cubicBezTo>
                    <a:cubicBezTo>
                      <a:pt x="47" y="39"/>
                      <a:pt x="52" y="33"/>
                      <a:pt x="59" y="33"/>
                    </a:cubicBezTo>
                    <a:close/>
                    <a:moveTo>
                      <a:pt x="104" y="64"/>
                    </a:moveTo>
                    <a:cubicBezTo>
                      <a:pt x="96" y="47"/>
                      <a:pt x="96" y="47"/>
                      <a:pt x="96" y="4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48" y="131"/>
                      <a:pt x="48" y="131"/>
                      <a:pt x="48" y="131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68" y="131"/>
                      <a:pt x="68" y="131"/>
                      <a:pt x="68" y="131"/>
                    </a:cubicBezTo>
                    <a:cubicBezTo>
                      <a:pt x="86" y="107"/>
                      <a:pt x="86" y="107"/>
                      <a:pt x="86" y="107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97" y="67"/>
                      <a:pt x="97" y="67"/>
                      <a:pt x="97" y="67"/>
                    </a:cubicBezTo>
                    <a:lnTo>
                      <a:pt x="104" y="64"/>
                    </a:lnTo>
                    <a:close/>
                    <a:moveTo>
                      <a:pt x="24" y="31"/>
                    </a:moveTo>
                    <a:cubicBezTo>
                      <a:pt x="38" y="26"/>
                      <a:pt x="38" y="26"/>
                      <a:pt x="38" y="26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3" y="60"/>
                      <a:pt x="93" y="60"/>
                      <a:pt x="93" y="60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30" y="45"/>
                      <a:pt x="30" y="45"/>
                      <a:pt x="30" y="45"/>
                    </a:cubicBezTo>
                    <a:lnTo>
                      <a:pt x="24" y="31"/>
                    </a:lnTo>
                    <a:close/>
                    <a:moveTo>
                      <a:pt x="47" y="116"/>
                    </a:moveTo>
                    <a:cubicBezTo>
                      <a:pt x="34" y="98"/>
                      <a:pt x="34" y="98"/>
                      <a:pt x="34" y="98"/>
                    </a:cubicBezTo>
                    <a:cubicBezTo>
                      <a:pt x="13" y="100"/>
                      <a:pt x="13" y="100"/>
                      <a:pt x="13" y="10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58" y="83"/>
                      <a:pt x="58" y="83"/>
                      <a:pt x="58" y="83"/>
                    </a:cubicBezTo>
                    <a:cubicBezTo>
                      <a:pt x="62" y="85"/>
                      <a:pt x="62" y="85"/>
                      <a:pt x="62" y="85"/>
                    </a:cubicBezTo>
                    <a:lnTo>
                      <a:pt x="47" y="116"/>
                    </a:lnTo>
                    <a:close/>
                    <a:moveTo>
                      <a:pt x="103" y="100"/>
                    </a:moveTo>
                    <a:cubicBezTo>
                      <a:pt x="82" y="98"/>
                      <a:pt x="82" y="98"/>
                      <a:pt x="82" y="98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63" y="101"/>
                      <a:pt x="63" y="101"/>
                      <a:pt x="63" y="101"/>
                    </a:cubicBezTo>
                    <a:cubicBezTo>
                      <a:pt x="69" y="88"/>
                      <a:pt x="69" y="88"/>
                      <a:pt x="69" y="88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90" y="70"/>
                      <a:pt x="90" y="70"/>
                      <a:pt x="90" y="70"/>
                    </a:cubicBezTo>
                    <a:lnTo>
                      <a:pt x="103" y="10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4" name="Freeform 300"/>
          <p:cNvSpPr>
            <a:spLocks noEditPoints="1"/>
          </p:cNvSpPr>
          <p:nvPr/>
        </p:nvSpPr>
        <p:spPr bwMode="auto">
          <a:xfrm>
            <a:off x="3252131" y="5667480"/>
            <a:ext cx="299106" cy="338405"/>
          </a:xfrm>
          <a:custGeom>
            <a:avLst/>
            <a:gdLst>
              <a:gd name="T0" fmla="*/ 79 w 116"/>
              <a:gd name="T1" fmla="*/ 46 h 131"/>
              <a:gd name="T2" fmla="*/ 39 w 116"/>
              <a:gd name="T3" fmla="*/ 46 h 131"/>
              <a:gd name="T4" fmla="*/ 59 w 116"/>
              <a:gd name="T5" fmla="*/ 33 h 131"/>
              <a:gd name="T6" fmla="*/ 59 w 116"/>
              <a:gd name="T7" fmla="*/ 58 h 131"/>
              <a:gd name="T8" fmla="*/ 59 w 116"/>
              <a:gd name="T9" fmla="*/ 33 h 131"/>
              <a:gd name="T10" fmla="*/ 96 w 116"/>
              <a:gd name="T11" fmla="*/ 47 h 131"/>
              <a:gd name="T12" fmla="*/ 85 w 116"/>
              <a:gd name="T13" fmla="*/ 19 h 131"/>
              <a:gd name="T14" fmla="*/ 60 w 116"/>
              <a:gd name="T15" fmla="*/ 8 h 131"/>
              <a:gd name="T16" fmla="*/ 32 w 116"/>
              <a:gd name="T17" fmla="*/ 20 h 131"/>
              <a:gd name="T18" fmla="*/ 21 w 116"/>
              <a:gd name="T19" fmla="*/ 45 h 131"/>
              <a:gd name="T20" fmla="*/ 19 w 116"/>
              <a:gd name="T21" fmla="*/ 67 h 131"/>
              <a:gd name="T22" fmla="*/ 31 w 116"/>
              <a:gd name="T23" fmla="*/ 107 h 131"/>
              <a:gd name="T24" fmla="*/ 58 w 116"/>
              <a:gd name="T25" fmla="*/ 110 h 131"/>
              <a:gd name="T26" fmla="*/ 86 w 116"/>
              <a:gd name="T27" fmla="*/ 107 h 131"/>
              <a:gd name="T28" fmla="*/ 97 w 116"/>
              <a:gd name="T29" fmla="*/ 67 h 131"/>
              <a:gd name="T30" fmla="*/ 24 w 116"/>
              <a:gd name="T31" fmla="*/ 31 h 131"/>
              <a:gd name="T32" fmla="*/ 44 w 116"/>
              <a:gd name="T33" fmla="*/ 10 h 131"/>
              <a:gd name="T34" fmla="*/ 73 w 116"/>
              <a:gd name="T35" fmla="*/ 11 h 131"/>
              <a:gd name="T36" fmla="*/ 94 w 116"/>
              <a:gd name="T37" fmla="*/ 31 h 131"/>
              <a:gd name="T38" fmla="*/ 93 w 116"/>
              <a:gd name="T39" fmla="*/ 60 h 131"/>
              <a:gd name="T40" fmla="*/ 74 w 116"/>
              <a:gd name="T41" fmla="*/ 81 h 131"/>
              <a:gd name="T42" fmla="*/ 45 w 116"/>
              <a:gd name="T43" fmla="*/ 80 h 131"/>
              <a:gd name="T44" fmla="*/ 24 w 116"/>
              <a:gd name="T45" fmla="*/ 60 h 131"/>
              <a:gd name="T46" fmla="*/ 24 w 116"/>
              <a:gd name="T47" fmla="*/ 31 h 131"/>
              <a:gd name="T48" fmla="*/ 34 w 116"/>
              <a:gd name="T49" fmla="*/ 98 h 131"/>
              <a:gd name="T50" fmla="*/ 27 w 116"/>
              <a:gd name="T51" fmla="*/ 70 h 131"/>
              <a:gd name="T52" fmla="*/ 40 w 116"/>
              <a:gd name="T53" fmla="*/ 91 h 131"/>
              <a:gd name="T54" fmla="*/ 62 w 116"/>
              <a:gd name="T55" fmla="*/ 85 h 131"/>
              <a:gd name="T56" fmla="*/ 103 w 116"/>
              <a:gd name="T57" fmla="*/ 100 h 131"/>
              <a:gd name="T58" fmla="*/ 70 w 116"/>
              <a:gd name="T59" fmla="*/ 116 h 131"/>
              <a:gd name="T60" fmla="*/ 69 w 116"/>
              <a:gd name="T61" fmla="*/ 88 h 131"/>
              <a:gd name="T62" fmla="*/ 86 w 116"/>
              <a:gd name="T63" fmla="*/ 72 h 131"/>
              <a:gd name="T64" fmla="*/ 103 w 116"/>
              <a:gd name="T65" fmla="*/ 10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6" h="131">
                <a:moveTo>
                  <a:pt x="59" y="66"/>
                </a:moveTo>
                <a:cubicBezTo>
                  <a:pt x="70" y="66"/>
                  <a:pt x="79" y="57"/>
                  <a:pt x="79" y="46"/>
                </a:cubicBezTo>
                <a:cubicBezTo>
                  <a:pt x="79" y="34"/>
                  <a:pt x="70" y="25"/>
                  <a:pt x="59" y="25"/>
                </a:cubicBezTo>
                <a:cubicBezTo>
                  <a:pt x="48" y="25"/>
                  <a:pt x="39" y="34"/>
                  <a:pt x="39" y="46"/>
                </a:cubicBezTo>
                <a:cubicBezTo>
                  <a:pt x="39" y="57"/>
                  <a:pt x="48" y="66"/>
                  <a:pt x="59" y="66"/>
                </a:cubicBezTo>
                <a:close/>
                <a:moveTo>
                  <a:pt x="59" y="33"/>
                </a:moveTo>
                <a:cubicBezTo>
                  <a:pt x="66" y="33"/>
                  <a:pt x="71" y="39"/>
                  <a:pt x="71" y="46"/>
                </a:cubicBezTo>
                <a:cubicBezTo>
                  <a:pt x="71" y="52"/>
                  <a:pt x="66" y="58"/>
                  <a:pt x="59" y="58"/>
                </a:cubicBezTo>
                <a:cubicBezTo>
                  <a:pt x="52" y="58"/>
                  <a:pt x="47" y="52"/>
                  <a:pt x="47" y="46"/>
                </a:cubicBezTo>
                <a:cubicBezTo>
                  <a:pt x="47" y="39"/>
                  <a:pt x="52" y="33"/>
                  <a:pt x="59" y="33"/>
                </a:cubicBezTo>
                <a:close/>
                <a:moveTo>
                  <a:pt x="104" y="64"/>
                </a:moveTo>
                <a:cubicBezTo>
                  <a:pt x="96" y="47"/>
                  <a:pt x="96" y="47"/>
                  <a:pt x="96" y="47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85" y="19"/>
                  <a:pt x="85" y="19"/>
                  <a:pt x="85" y="19"/>
                </a:cubicBezTo>
                <a:cubicBezTo>
                  <a:pt x="78" y="1"/>
                  <a:pt x="78" y="1"/>
                  <a:pt x="78" y="1"/>
                </a:cubicBezTo>
                <a:cubicBezTo>
                  <a:pt x="60" y="8"/>
                  <a:pt x="60" y="8"/>
                  <a:pt x="60" y="8"/>
                </a:cubicBezTo>
                <a:cubicBezTo>
                  <a:pt x="40" y="0"/>
                  <a:pt x="40" y="0"/>
                  <a:pt x="40" y="0"/>
                </a:cubicBezTo>
                <a:cubicBezTo>
                  <a:pt x="32" y="20"/>
                  <a:pt x="32" y="20"/>
                  <a:pt x="32" y="20"/>
                </a:cubicBezTo>
                <a:cubicBezTo>
                  <a:pt x="14" y="27"/>
                  <a:pt x="14" y="27"/>
                  <a:pt x="14" y="27"/>
                </a:cubicBezTo>
                <a:cubicBezTo>
                  <a:pt x="21" y="45"/>
                  <a:pt x="21" y="45"/>
                  <a:pt x="21" y="45"/>
                </a:cubicBezTo>
                <a:cubicBezTo>
                  <a:pt x="13" y="65"/>
                  <a:pt x="13" y="65"/>
                  <a:pt x="13" y="65"/>
                </a:cubicBezTo>
                <a:cubicBezTo>
                  <a:pt x="19" y="67"/>
                  <a:pt x="19" y="67"/>
                  <a:pt x="19" y="67"/>
                </a:cubicBezTo>
                <a:cubicBezTo>
                  <a:pt x="0" y="109"/>
                  <a:pt x="0" y="109"/>
                  <a:pt x="0" y="109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97" y="67"/>
                  <a:pt x="97" y="67"/>
                  <a:pt x="97" y="67"/>
                </a:cubicBezTo>
                <a:lnTo>
                  <a:pt x="104" y="64"/>
                </a:lnTo>
                <a:close/>
                <a:moveTo>
                  <a:pt x="24" y="31"/>
                </a:moveTo>
                <a:cubicBezTo>
                  <a:pt x="38" y="26"/>
                  <a:pt x="38" y="26"/>
                  <a:pt x="38" y="26"/>
                </a:cubicBezTo>
                <a:cubicBezTo>
                  <a:pt x="44" y="10"/>
                  <a:pt x="44" y="10"/>
                  <a:pt x="44" y="10"/>
                </a:cubicBezTo>
                <a:cubicBezTo>
                  <a:pt x="60" y="17"/>
                  <a:pt x="60" y="17"/>
                  <a:pt x="60" y="17"/>
                </a:cubicBezTo>
                <a:cubicBezTo>
                  <a:pt x="73" y="11"/>
                  <a:pt x="73" y="11"/>
                  <a:pt x="73" y="11"/>
                </a:cubicBezTo>
                <a:cubicBezTo>
                  <a:pt x="79" y="25"/>
                  <a:pt x="79" y="25"/>
                  <a:pt x="79" y="25"/>
                </a:cubicBezTo>
                <a:cubicBezTo>
                  <a:pt x="94" y="31"/>
                  <a:pt x="94" y="31"/>
                  <a:pt x="94" y="31"/>
                </a:cubicBezTo>
                <a:cubicBezTo>
                  <a:pt x="88" y="47"/>
                  <a:pt x="88" y="47"/>
                  <a:pt x="88" y="47"/>
                </a:cubicBezTo>
                <a:cubicBezTo>
                  <a:pt x="93" y="60"/>
                  <a:pt x="93" y="60"/>
                  <a:pt x="93" y="60"/>
                </a:cubicBezTo>
                <a:cubicBezTo>
                  <a:pt x="80" y="66"/>
                  <a:pt x="80" y="66"/>
                  <a:pt x="80" y="66"/>
                </a:cubicBezTo>
                <a:cubicBezTo>
                  <a:pt x="74" y="81"/>
                  <a:pt x="74" y="81"/>
                  <a:pt x="74" y="81"/>
                </a:cubicBezTo>
                <a:cubicBezTo>
                  <a:pt x="58" y="75"/>
                  <a:pt x="58" y="75"/>
                  <a:pt x="58" y="75"/>
                </a:cubicBezTo>
                <a:cubicBezTo>
                  <a:pt x="45" y="80"/>
                  <a:pt x="45" y="80"/>
                  <a:pt x="45" y="80"/>
                </a:cubicBezTo>
                <a:cubicBezTo>
                  <a:pt x="39" y="67"/>
                  <a:pt x="39" y="67"/>
                  <a:pt x="39" y="67"/>
                </a:cubicBezTo>
                <a:cubicBezTo>
                  <a:pt x="24" y="60"/>
                  <a:pt x="24" y="60"/>
                  <a:pt x="24" y="60"/>
                </a:cubicBezTo>
                <a:cubicBezTo>
                  <a:pt x="30" y="45"/>
                  <a:pt x="30" y="45"/>
                  <a:pt x="30" y="45"/>
                </a:cubicBezTo>
                <a:lnTo>
                  <a:pt x="24" y="31"/>
                </a:lnTo>
                <a:close/>
                <a:moveTo>
                  <a:pt x="47" y="116"/>
                </a:moveTo>
                <a:cubicBezTo>
                  <a:pt x="34" y="98"/>
                  <a:pt x="34" y="98"/>
                  <a:pt x="34" y="98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73"/>
                  <a:pt x="33" y="73"/>
                  <a:pt x="33" y="73"/>
                </a:cubicBezTo>
                <a:cubicBezTo>
                  <a:pt x="40" y="91"/>
                  <a:pt x="40" y="91"/>
                  <a:pt x="40" y="91"/>
                </a:cubicBezTo>
                <a:cubicBezTo>
                  <a:pt x="58" y="83"/>
                  <a:pt x="58" y="83"/>
                  <a:pt x="58" y="83"/>
                </a:cubicBezTo>
                <a:cubicBezTo>
                  <a:pt x="62" y="85"/>
                  <a:pt x="62" y="85"/>
                  <a:pt x="62" y="85"/>
                </a:cubicBezTo>
                <a:lnTo>
                  <a:pt x="47" y="116"/>
                </a:lnTo>
                <a:close/>
                <a:moveTo>
                  <a:pt x="103" y="100"/>
                </a:moveTo>
                <a:cubicBezTo>
                  <a:pt x="82" y="98"/>
                  <a:pt x="82" y="98"/>
                  <a:pt x="82" y="98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69" y="88"/>
                  <a:pt x="69" y="88"/>
                  <a:pt x="69" y="88"/>
                </a:cubicBezTo>
                <a:cubicBezTo>
                  <a:pt x="78" y="91"/>
                  <a:pt x="78" y="91"/>
                  <a:pt x="78" y="91"/>
                </a:cubicBezTo>
                <a:cubicBezTo>
                  <a:pt x="86" y="72"/>
                  <a:pt x="86" y="72"/>
                  <a:pt x="86" y="72"/>
                </a:cubicBezTo>
                <a:cubicBezTo>
                  <a:pt x="90" y="70"/>
                  <a:pt x="90" y="70"/>
                  <a:pt x="90" y="70"/>
                </a:cubicBezTo>
                <a:lnTo>
                  <a:pt x="103" y="1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5" name="Picture 6" descr="Image result for check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7" y="4953191"/>
            <a:ext cx="421973" cy="37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09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538E-6 4.87063E-6 L -0.03829 -0.2548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1371E-6 -4.30322E-6 L 0.1108 0.3915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0" y="195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Authorization Options - Compared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867398" cy="5361468"/>
          </a:xfrm>
        </p:spPr>
        <p:txBody>
          <a:bodyPr/>
          <a:lstStyle/>
          <a:p>
            <a:r>
              <a:rPr lang="en-US" sz="2800" b="1" i="1" dirty="0"/>
              <a:t>Individual Request Signing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Possession of access key authorizes </a:t>
            </a:r>
            <a:r>
              <a:rPr lang="en-US" sz="2800" i="1" u="sng" dirty="0"/>
              <a:t>all</a:t>
            </a:r>
            <a:r>
              <a:rPr lang="en-US" sz="2800" dirty="0"/>
              <a:t> operations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revoke access to client, key must be regenerated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Authorization in header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Appropriate only for secure, trusted application deployments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94437" y="1212849"/>
            <a:ext cx="6142038" cy="5527667"/>
          </a:xfrm>
        </p:spPr>
        <p:txBody>
          <a:bodyPr/>
          <a:lstStyle/>
          <a:p>
            <a:r>
              <a:rPr lang="en-US" sz="2800" b="1" i="1" dirty="0"/>
              <a:t>SAS Tokens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SAS tokens can grant limited, specific privileges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SAS tokens have explicit expiration, and can be revoked (stored policy)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Authorization in URL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Requires custom token issuer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Best for most scenarios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Enables bypass of middle tier</a:t>
            </a:r>
          </a:p>
        </p:txBody>
      </p:sp>
    </p:spTree>
    <p:extLst>
      <p:ext uri="{BB962C8B-B14F-4D97-AF65-F5344CB8AC3E}">
        <p14:creationId xmlns:p14="http://schemas.microsoft.com/office/powerpoint/2010/main" val="301774516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Key Request Signing (.NET client library)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500444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sz="1800" dirty="0">
              <a:solidFill>
                <a:srgbClr val="2B91AF"/>
              </a:solidFill>
            </a:endParaRPr>
          </a:p>
          <a:p>
            <a:r>
              <a:rPr lang="en-US" sz="1800" dirty="0" err="1">
                <a:solidFill>
                  <a:srgbClr val="2B91AF"/>
                </a:solidFill>
              </a:rPr>
              <a:t>StorageCredentials</a:t>
            </a:r>
            <a:r>
              <a:rPr lang="en-US" sz="1800" dirty="0">
                <a:solidFill>
                  <a:srgbClr val="000000"/>
                </a:solidFill>
              </a:rPr>
              <a:t> cred = </a:t>
            </a:r>
            <a:r>
              <a:rPr lang="en-US" sz="1800" dirty="0">
                <a:solidFill>
                  <a:srgbClr val="0000FF"/>
                </a:solidFill>
              </a:rPr>
              <a:t>new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2B91AF"/>
                </a:solidFill>
              </a:rPr>
              <a:t>StorageCredentials</a:t>
            </a: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 err="1">
                <a:solidFill>
                  <a:srgbClr val="000000"/>
                </a:solidFill>
              </a:rPr>
              <a:t>accountName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accountAccesskey</a:t>
            </a:r>
            <a:r>
              <a:rPr lang="en-US" sz="1800" dirty="0">
                <a:solidFill>
                  <a:srgbClr val="000000"/>
                </a:solidFill>
              </a:rPr>
              <a:t>);</a:t>
            </a:r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 err="1">
                <a:solidFill>
                  <a:srgbClr val="2B91AF"/>
                </a:solidFill>
              </a:rPr>
              <a:t>CloudStorageAccount</a:t>
            </a:r>
            <a:r>
              <a:rPr lang="en-US" sz="1800" dirty="0">
                <a:solidFill>
                  <a:srgbClr val="000000"/>
                </a:solidFill>
              </a:rPr>
              <a:t> account = </a:t>
            </a:r>
            <a:r>
              <a:rPr lang="en-US" sz="1800" dirty="0">
                <a:solidFill>
                  <a:srgbClr val="0000FF"/>
                </a:solidFill>
              </a:rPr>
              <a:t>new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2B91AF"/>
                </a:solidFill>
              </a:rPr>
              <a:t>CloudStorageAccount</a:t>
            </a:r>
            <a:r>
              <a:rPr lang="en-US" sz="1800" dirty="0">
                <a:solidFill>
                  <a:srgbClr val="000000"/>
                </a:solidFill>
              </a:rPr>
              <a:t>(cred, </a:t>
            </a:r>
            <a:r>
              <a:rPr lang="en-US" sz="1800" dirty="0">
                <a:solidFill>
                  <a:srgbClr val="0000FF"/>
                </a:solidFill>
              </a:rPr>
              <a:t>true</a:t>
            </a:r>
            <a:r>
              <a:rPr lang="en-US" sz="1800" dirty="0">
                <a:solidFill>
                  <a:srgbClr val="000000"/>
                </a:solidFill>
              </a:rPr>
              <a:t>); </a:t>
            </a:r>
          </a:p>
          <a:p>
            <a:endParaRPr lang="en-US" sz="1800" dirty="0">
              <a:solidFill>
                <a:srgbClr val="2B91AF"/>
              </a:solidFill>
            </a:endParaRPr>
          </a:p>
          <a:p>
            <a:endParaRPr lang="en-US" sz="1800" dirty="0">
              <a:solidFill>
                <a:srgbClr val="2B91AF"/>
              </a:solidFill>
            </a:endParaRPr>
          </a:p>
          <a:p>
            <a:r>
              <a:rPr lang="en-US" sz="1800" dirty="0" err="1">
                <a:solidFill>
                  <a:srgbClr val="2B91AF"/>
                </a:solidFill>
              </a:rPr>
              <a:t>CloudBlobClient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blobclient</a:t>
            </a:r>
            <a:r>
              <a:rPr lang="en-US" sz="1800" dirty="0">
                <a:solidFill>
                  <a:srgbClr val="000000"/>
                </a:solidFill>
              </a:rPr>
              <a:t> = </a:t>
            </a:r>
            <a:r>
              <a:rPr lang="en-US" sz="1800" dirty="0" err="1">
                <a:solidFill>
                  <a:srgbClr val="000000"/>
                </a:solidFill>
              </a:rPr>
              <a:t>account.CreateCloudBlobClient</a:t>
            </a:r>
            <a:r>
              <a:rPr lang="en-US" sz="1800" dirty="0">
                <a:solidFill>
                  <a:srgbClr val="000000"/>
                </a:solidFill>
              </a:rPr>
              <a:t>();</a:t>
            </a:r>
          </a:p>
          <a:p>
            <a:r>
              <a:rPr lang="en-US" sz="1800" dirty="0" err="1">
                <a:solidFill>
                  <a:srgbClr val="2B91AF"/>
                </a:solidFill>
              </a:rPr>
              <a:t>CloudBlobContainer</a:t>
            </a:r>
            <a:r>
              <a:rPr lang="en-US" sz="1800" dirty="0">
                <a:solidFill>
                  <a:srgbClr val="000000"/>
                </a:solidFill>
              </a:rPr>
              <a:t> container = </a:t>
            </a:r>
            <a:r>
              <a:rPr lang="en-US" sz="1800" dirty="0" err="1">
                <a:solidFill>
                  <a:srgbClr val="000000"/>
                </a:solidFill>
              </a:rPr>
              <a:t>blobclient.GetContainerReference</a:t>
            </a: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>
                <a:solidFill>
                  <a:srgbClr val="A31515"/>
                </a:solidFill>
              </a:rPr>
              <a:t>"</a:t>
            </a:r>
            <a:r>
              <a:rPr lang="en-US" sz="1800" dirty="0" err="1">
                <a:solidFill>
                  <a:srgbClr val="A31515"/>
                </a:solidFill>
              </a:rPr>
              <a:t>testcontainer</a:t>
            </a:r>
            <a:r>
              <a:rPr lang="en-US" sz="1800" dirty="0">
                <a:solidFill>
                  <a:srgbClr val="A31515"/>
                </a:solidFill>
              </a:rPr>
              <a:t>"</a:t>
            </a:r>
            <a:r>
              <a:rPr lang="en-US" sz="1800" dirty="0">
                <a:solidFill>
                  <a:srgbClr val="000000"/>
                </a:solidFill>
              </a:rPr>
              <a:t>);</a:t>
            </a:r>
          </a:p>
          <a:p>
            <a:r>
              <a:rPr lang="en-US" sz="1800" dirty="0" err="1">
                <a:solidFill>
                  <a:srgbClr val="2B91AF"/>
                </a:solidFill>
              </a:rPr>
              <a:t>CloudBlockBlob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blockblob</a:t>
            </a:r>
            <a:r>
              <a:rPr lang="en-US" sz="1800" dirty="0">
                <a:solidFill>
                  <a:srgbClr val="000000"/>
                </a:solidFill>
              </a:rPr>
              <a:t> = </a:t>
            </a:r>
            <a:r>
              <a:rPr lang="en-US" sz="1800" dirty="0" err="1">
                <a:solidFill>
                  <a:srgbClr val="000000"/>
                </a:solidFill>
              </a:rPr>
              <a:t>container.GetBlockBlobReference</a:t>
            </a: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>
                <a:solidFill>
                  <a:srgbClr val="A31515"/>
                </a:solidFill>
              </a:rPr>
              <a:t>"</a:t>
            </a:r>
            <a:r>
              <a:rPr lang="en-US" sz="1800" dirty="0" err="1">
                <a:solidFill>
                  <a:srgbClr val="A31515"/>
                </a:solidFill>
              </a:rPr>
              <a:t>testblob</a:t>
            </a:r>
            <a:r>
              <a:rPr lang="en-US" sz="1800" dirty="0">
                <a:solidFill>
                  <a:srgbClr val="A31515"/>
                </a:solidFill>
              </a:rPr>
              <a:t>"</a:t>
            </a:r>
            <a:r>
              <a:rPr lang="en-US" sz="1800" dirty="0">
                <a:solidFill>
                  <a:srgbClr val="000000"/>
                </a:solidFill>
              </a:rPr>
              <a:t>);</a:t>
            </a:r>
          </a:p>
          <a:p>
            <a:endParaRPr lang="en-US" sz="1800" dirty="0">
              <a:solidFill>
                <a:srgbClr val="0000FF"/>
              </a:solidFill>
            </a:endParaRPr>
          </a:p>
          <a:p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>
                <a:solidFill>
                  <a:srgbClr val="0000FF"/>
                </a:solidFill>
              </a:rPr>
              <a:t>string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blobtext</a:t>
            </a:r>
            <a:r>
              <a:rPr lang="en-US" sz="1800" dirty="0">
                <a:solidFill>
                  <a:srgbClr val="000000"/>
                </a:solidFill>
              </a:rPr>
              <a:t> = </a:t>
            </a:r>
            <a:r>
              <a:rPr lang="en-US" sz="1800" dirty="0" err="1">
                <a:solidFill>
                  <a:srgbClr val="000000"/>
                </a:solidFill>
              </a:rPr>
              <a:t>blockblob.DownloadText</a:t>
            </a:r>
            <a:r>
              <a:rPr lang="en-US" sz="1800" dirty="0">
                <a:solidFill>
                  <a:srgbClr val="000000"/>
                </a:solidFill>
              </a:rPr>
              <a:t>();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/>
          </a:p>
        </p:txBody>
      </p:sp>
      <p:sp>
        <p:nvSpPr>
          <p:cNvPr id="8" name="Speech Bubble: Rectangle with Corners Rounded 7"/>
          <p:cNvSpPr/>
          <p:nvPr/>
        </p:nvSpPr>
        <p:spPr bwMode="auto">
          <a:xfrm>
            <a:off x="8961437" y="2258474"/>
            <a:ext cx="3399678" cy="376588"/>
          </a:xfrm>
          <a:prstGeom prst="wedgeRoundRectCallout">
            <a:avLst>
              <a:gd name="adj1" fmla="val -33978"/>
              <a:gd name="adj2" fmla="val -130460"/>
              <a:gd name="adj3" fmla="val 16667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Provide access key</a:t>
            </a:r>
          </a:p>
        </p:txBody>
      </p:sp>
      <p:sp>
        <p:nvSpPr>
          <p:cNvPr id="9" name="Speech Bubble: Rectangle with Corners Rounded 8"/>
          <p:cNvSpPr/>
          <p:nvPr/>
        </p:nvSpPr>
        <p:spPr bwMode="auto">
          <a:xfrm>
            <a:off x="4770437" y="5021262"/>
            <a:ext cx="3124200" cy="689449"/>
          </a:xfrm>
          <a:prstGeom prst="wedgeRoundRectCallout">
            <a:avLst>
              <a:gd name="adj1" fmla="val -40033"/>
              <a:gd name="adj2" fmla="val -105820"/>
              <a:gd name="adj3" fmla="val 16667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Each request is automatically signed with the key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112837" y="6545262"/>
            <a:ext cx="10134600" cy="3810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Protocol fully documented MSDN: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2"/>
              </a:rPr>
              <a:t>https://msdn.microsoft.com/en-us/library/azure/dd179428.aspx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0796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SAS 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514261"/>
          </a:xfrm>
        </p:spPr>
        <p:txBody>
          <a:bodyPr/>
          <a:lstStyle/>
          <a:p>
            <a:r>
              <a:rPr lang="en-US" sz="2400" dirty="0"/>
              <a:t>https://myaccount.blob.core.windows.net/mycontainer/myblob?</a:t>
            </a:r>
            <a:r>
              <a:rPr lang="en-US" sz="2400" i="1" dirty="0">
                <a:highlight>
                  <a:srgbClr val="FFFF00"/>
                </a:highlight>
              </a:rPr>
              <a:t>sv=2015-04-05&amp;ss=b&amp;srt=o&amp;sp=r&amp;se=2016-09-30T23:57:53Z&amp;st=2016-09-14T15:57:53Z&amp;spr=https&amp;sig=BWLBIFazbsn96gJl2I0wKjkRRBaH9qvtF5qtsluulPk%3D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27037" y="2902902"/>
          <a:ext cx="117348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4273143623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3217750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605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sv</a:t>
                      </a:r>
                      <a:r>
                        <a:rPr lang="en-US" sz="2000" dirty="0"/>
                        <a:t>=2015-04-05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SAS protocol 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53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ss</a:t>
                      </a:r>
                      <a:r>
                        <a:rPr lang="en-US" sz="2000" dirty="0"/>
                        <a:t>=b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Services allowed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222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srt</a:t>
                      </a:r>
                      <a:r>
                        <a:rPr lang="en-US" sz="2000" dirty="0"/>
                        <a:t>=o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Resource types allowed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9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sp</a:t>
                      </a:r>
                      <a:r>
                        <a:rPr lang="en-US" sz="2000" dirty="0"/>
                        <a:t>=r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Permissions granted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90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st</a:t>
                      </a:r>
                      <a:r>
                        <a:rPr lang="en-US" sz="2000" dirty="0"/>
                        <a:t>=2016-09-14T15:57:53Z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Start (valid from date/time)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95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se=2016-09-30T23:57:53Z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Expiration (valid until date/time)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00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spr</a:t>
                      </a:r>
                      <a:r>
                        <a:rPr lang="en-US" sz="2000" dirty="0"/>
                        <a:t>=https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Allowed protocols (https or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https,http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086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sig=BWLBIFd8gl38avg…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506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84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SAS from code (.NET client library)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530914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 err="1">
                <a:solidFill>
                  <a:srgbClr val="2B91AF"/>
                </a:solidFill>
              </a:rPr>
              <a:t>StorageCredentials</a:t>
            </a:r>
            <a:r>
              <a:rPr lang="en-US" sz="1800" dirty="0">
                <a:solidFill>
                  <a:srgbClr val="000000"/>
                </a:solidFill>
              </a:rPr>
              <a:t> cred = </a:t>
            </a:r>
            <a:r>
              <a:rPr lang="en-US" sz="1800" dirty="0">
                <a:solidFill>
                  <a:srgbClr val="0000FF"/>
                </a:solidFill>
              </a:rPr>
              <a:t>new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2B91AF"/>
                </a:solidFill>
              </a:rPr>
              <a:t>StorageCredentials</a:t>
            </a: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 err="1">
                <a:solidFill>
                  <a:srgbClr val="000000"/>
                </a:solidFill>
              </a:rPr>
              <a:t>sasToken</a:t>
            </a:r>
            <a:r>
              <a:rPr lang="en-US" sz="1800" dirty="0">
                <a:solidFill>
                  <a:srgbClr val="000000"/>
                </a:solidFill>
              </a:rPr>
              <a:t>);</a:t>
            </a:r>
          </a:p>
          <a:p>
            <a:r>
              <a:rPr lang="en-US" sz="1800" dirty="0" err="1">
                <a:solidFill>
                  <a:srgbClr val="2B91AF"/>
                </a:solidFill>
              </a:rPr>
              <a:t>CloudStorageAccount</a:t>
            </a:r>
            <a:r>
              <a:rPr lang="en-US" sz="1800" dirty="0">
                <a:solidFill>
                  <a:srgbClr val="000000"/>
                </a:solidFill>
              </a:rPr>
              <a:t> account = </a:t>
            </a:r>
            <a:r>
              <a:rPr lang="en-US" sz="1800" dirty="0">
                <a:solidFill>
                  <a:srgbClr val="0000FF"/>
                </a:solidFill>
              </a:rPr>
              <a:t>new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2B91AF"/>
                </a:solidFill>
              </a:rPr>
              <a:t>CloudStorageAccount</a:t>
            </a:r>
            <a:r>
              <a:rPr lang="en-US" sz="1800" dirty="0">
                <a:solidFill>
                  <a:srgbClr val="000000"/>
                </a:solidFill>
              </a:rPr>
              <a:t>(cred, </a:t>
            </a:r>
            <a:r>
              <a:rPr lang="en-US" sz="1800" dirty="0" err="1">
                <a:solidFill>
                  <a:srgbClr val="000000"/>
                </a:solidFill>
              </a:rPr>
              <a:t>accountName</a:t>
            </a:r>
            <a:r>
              <a:rPr lang="en-US" sz="1800" dirty="0">
                <a:solidFill>
                  <a:srgbClr val="000000"/>
                </a:solidFill>
              </a:rPr>
              <a:t> ,</a:t>
            </a:r>
            <a:r>
              <a:rPr lang="en-US" sz="1800" dirty="0">
                <a:solidFill>
                  <a:srgbClr val="0000FF"/>
                </a:solidFill>
              </a:rPr>
              <a:t>null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>
                <a:solidFill>
                  <a:srgbClr val="0000FF"/>
                </a:solidFill>
              </a:rPr>
              <a:t>true</a:t>
            </a:r>
            <a:r>
              <a:rPr lang="en-US" sz="1800" dirty="0">
                <a:solidFill>
                  <a:srgbClr val="000000"/>
                </a:solidFill>
              </a:rPr>
              <a:t>);</a:t>
            </a:r>
          </a:p>
          <a:p>
            <a:endParaRPr lang="en-US" sz="1800" dirty="0">
              <a:solidFill>
                <a:srgbClr val="2B91AF"/>
              </a:solidFill>
            </a:endParaRPr>
          </a:p>
          <a:p>
            <a:endParaRPr lang="en-US" sz="1800" dirty="0">
              <a:solidFill>
                <a:srgbClr val="2B91AF"/>
              </a:solidFill>
            </a:endParaRPr>
          </a:p>
          <a:p>
            <a:r>
              <a:rPr lang="en-US" sz="1800" dirty="0" err="1">
                <a:solidFill>
                  <a:srgbClr val="2B91AF"/>
                </a:solidFill>
              </a:rPr>
              <a:t>CloudBlobClient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blobclient</a:t>
            </a:r>
            <a:r>
              <a:rPr lang="en-US" sz="1800" dirty="0">
                <a:solidFill>
                  <a:srgbClr val="000000"/>
                </a:solidFill>
              </a:rPr>
              <a:t> = </a:t>
            </a:r>
            <a:r>
              <a:rPr lang="en-US" sz="1800" dirty="0" err="1">
                <a:solidFill>
                  <a:srgbClr val="000000"/>
                </a:solidFill>
              </a:rPr>
              <a:t>account.CreateCloudBlobClient</a:t>
            </a:r>
            <a:r>
              <a:rPr lang="en-US" sz="1800" dirty="0">
                <a:solidFill>
                  <a:srgbClr val="000000"/>
                </a:solidFill>
              </a:rPr>
              <a:t>();</a:t>
            </a:r>
          </a:p>
          <a:p>
            <a:r>
              <a:rPr lang="en-US" sz="1800" dirty="0" err="1">
                <a:solidFill>
                  <a:srgbClr val="2B91AF"/>
                </a:solidFill>
              </a:rPr>
              <a:t>CloudBlobContainer</a:t>
            </a:r>
            <a:r>
              <a:rPr lang="en-US" sz="1800" dirty="0">
                <a:solidFill>
                  <a:srgbClr val="000000"/>
                </a:solidFill>
              </a:rPr>
              <a:t> container = </a:t>
            </a:r>
            <a:r>
              <a:rPr lang="en-US" sz="1800" dirty="0" err="1">
                <a:solidFill>
                  <a:srgbClr val="000000"/>
                </a:solidFill>
              </a:rPr>
              <a:t>blobclient.GetContainerReference</a:t>
            </a: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>
                <a:solidFill>
                  <a:srgbClr val="A31515"/>
                </a:solidFill>
              </a:rPr>
              <a:t>"</a:t>
            </a:r>
            <a:r>
              <a:rPr lang="en-US" sz="1800" dirty="0" err="1">
                <a:solidFill>
                  <a:srgbClr val="A31515"/>
                </a:solidFill>
              </a:rPr>
              <a:t>testcontainer</a:t>
            </a:r>
            <a:r>
              <a:rPr lang="en-US" sz="1800" dirty="0">
                <a:solidFill>
                  <a:srgbClr val="A31515"/>
                </a:solidFill>
              </a:rPr>
              <a:t>"</a:t>
            </a:r>
            <a:r>
              <a:rPr lang="en-US" sz="1800" dirty="0">
                <a:solidFill>
                  <a:srgbClr val="000000"/>
                </a:solidFill>
              </a:rPr>
              <a:t>);</a:t>
            </a:r>
          </a:p>
          <a:p>
            <a:r>
              <a:rPr lang="en-US" sz="1800" dirty="0" err="1">
                <a:solidFill>
                  <a:srgbClr val="2B91AF"/>
                </a:solidFill>
              </a:rPr>
              <a:t>CloudBlockBlob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blockblob</a:t>
            </a:r>
            <a:r>
              <a:rPr lang="en-US" sz="1800" dirty="0">
                <a:solidFill>
                  <a:srgbClr val="000000"/>
                </a:solidFill>
              </a:rPr>
              <a:t> = </a:t>
            </a:r>
            <a:r>
              <a:rPr lang="en-US" sz="1800" dirty="0" err="1">
                <a:solidFill>
                  <a:srgbClr val="000000"/>
                </a:solidFill>
              </a:rPr>
              <a:t>container.GetBlockBlobReference</a:t>
            </a: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>
                <a:solidFill>
                  <a:srgbClr val="A31515"/>
                </a:solidFill>
              </a:rPr>
              <a:t>"</a:t>
            </a:r>
            <a:r>
              <a:rPr lang="en-US" sz="1800" dirty="0" err="1">
                <a:solidFill>
                  <a:srgbClr val="A31515"/>
                </a:solidFill>
              </a:rPr>
              <a:t>testblob</a:t>
            </a:r>
            <a:r>
              <a:rPr lang="en-US" sz="1800" dirty="0">
                <a:solidFill>
                  <a:srgbClr val="A31515"/>
                </a:solidFill>
              </a:rPr>
              <a:t>"</a:t>
            </a:r>
            <a:r>
              <a:rPr lang="en-US" sz="1800" dirty="0">
                <a:solidFill>
                  <a:srgbClr val="000000"/>
                </a:solidFill>
              </a:rPr>
              <a:t>);</a:t>
            </a:r>
          </a:p>
          <a:p>
            <a:endParaRPr lang="en-US" sz="1800" dirty="0">
              <a:solidFill>
                <a:srgbClr val="0000FF"/>
              </a:solidFill>
            </a:endParaRPr>
          </a:p>
          <a:p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>
                <a:solidFill>
                  <a:srgbClr val="0000FF"/>
                </a:solidFill>
              </a:rPr>
              <a:t>string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blobtext</a:t>
            </a:r>
            <a:r>
              <a:rPr lang="en-US" sz="1800" dirty="0">
                <a:solidFill>
                  <a:srgbClr val="000000"/>
                </a:solidFill>
              </a:rPr>
              <a:t> = </a:t>
            </a:r>
            <a:r>
              <a:rPr lang="en-US" sz="1800" dirty="0" err="1">
                <a:solidFill>
                  <a:srgbClr val="000000"/>
                </a:solidFill>
              </a:rPr>
              <a:t>blockblob.DownloadText</a:t>
            </a:r>
            <a:r>
              <a:rPr lang="en-US" sz="1800" dirty="0">
                <a:solidFill>
                  <a:srgbClr val="000000"/>
                </a:solidFill>
              </a:rPr>
              <a:t>();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/>
          </a:p>
        </p:txBody>
      </p:sp>
      <p:sp>
        <p:nvSpPr>
          <p:cNvPr id="8" name="Speech Bubble: Rectangle with Corners Rounded 7"/>
          <p:cNvSpPr/>
          <p:nvPr/>
        </p:nvSpPr>
        <p:spPr bwMode="auto">
          <a:xfrm>
            <a:off x="8428037" y="1363662"/>
            <a:ext cx="3399678" cy="457200"/>
          </a:xfrm>
          <a:prstGeom prst="wedgeRoundRectCallout">
            <a:avLst>
              <a:gd name="adj1" fmla="val -67561"/>
              <a:gd name="adj2" fmla="val 27254"/>
              <a:gd name="adj3" fmla="val 16667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Provide SAS token</a:t>
            </a:r>
          </a:p>
        </p:txBody>
      </p:sp>
      <p:sp>
        <p:nvSpPr>
          <p:cNvPr id="9" name="Speech Bubble: Rectangle with Corners Rounded 8"/>
          <p:cNvSpPr/>
          <p:nvPr/>
        </p:nvSpPr>
        <p:spPr bwMode="auto">
          <a:xfrm>
            <a:off x="4999037" y="4868862"/>
            <a:ext cx="3124200" cy="689449"/>
          </a:xfrm>
          <a:prstGeom prst="wedgeRoundRectCallout">
            <a:avLst>
              <a:gd name="adj1" fmla="val -40960"/>
              <a:gd name="adj2" fmla="val -80679"/>
              <a:gd name="adj3" fmla="val 16667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Each request is sent with the SAS</a:t>
            </a:r>
          </a:p>
        </p:txBody>
      </p:sp>
    </p:spTree>
    <p:extLst>
      <p:ext uri="{BB962C8B-B14F-4D97-AF65-F5344CB8AC3E}">
        <p14:creationId xmlns:p14="http://schemas.microsoft.com/office/powerpoint/2010/main" val="2295918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646878"/>
          </a:xfrm>
        </p:spPr>
        <p:txBody>
          <a:bodyPr/>
          <a:lstStyle/>
          <a:p>
            <a:r>
              <a:rPr lang="en-US" dirty="0"/>
              <a:t>Allows separation of access policy from SAS</a:t>
            </a:r>
          </a:p>
          <a:p>
            <a:r>
              <a:rPr lang="en-US" dirty="0"/>
              <a:t>Enables modification and revocation of permissions after SAS token is issued</a:t>
            </a:r>
          </a:p>
          <a:p>
            <a:r>
              <a:rPr lang="en-US" dirty="0"/>
              <a:t>5 stored policies per container, table, queue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with Stored Access Policy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656637" y="3802062"/>
            <a:ext cx="3200400" cy="3124200"/>
            <a:chOff x="8656637" y="3344862"/>
            <a:chExt cx="3200400" cy="3124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8656637" y="3344862"/>
              <a:ext cx="3200400" cy="312420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myaccount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8885237" y="3878262"/>
              <a:ext cx="2743200" cy="2438400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mycontainer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8885237" y="4335462"/>
              <a:ext cx="22860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Policy: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myreadonlypolicy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(permissions, expiration)</a:t>
              </a:r>
            </a:p>
          </p:txBody>
        </p:sp>
      </p:grpSp>
      <p:sp>
        <p:nvSpPr>
          <p:cNvPr id="7" name="Text Placeholder 3"/>
          <p:cNvSpPr txBox="1">
            <a:spLocks/>
          </p:cNvSpPr>
          <p:nvPr/>
        </p:nvSpPr>
        <p:spPr>
          <a:xfrm>
            <a:off x="274638" y="4411662"/>
            <a:ext cx="8077200" cy="134806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300" kern="1200" spc="0" baseline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346553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2pPr>
            <a:lvl3pPr marL="584607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3pPr>
            <a:lvl4pPr marL="814563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4pPr>
            <a:lvl5pPr marL="1050997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https://myaccount.blob.core.windows.net/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mycontainer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myblob?sv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=2015-04-05&amp;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si=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myreadonlypolicy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&amp;sig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=BWL…lPk%3D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237" y="6155130"/>
            <a:ext cx="5181599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Read more on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MSDN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7058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144462"/>
            <a:ext cx="11889564" cy="917575"/>
          </a:xfrm>
        </p:spPr>
        <p:txBody>
          <a:bodyPr/>
          <a:lstStyle/>
          <a:p>
            <a:r>
              <a:rPr lang="en-US" dirty="0"/>
              <a:t>Azure Storage Talks @ Ignite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72272" y="1151890"/>
          <a:ext cx="11889564" cy="5354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612">
                <a:tc>
                  <a:txBody>
                    <a:bodyPr/>
                    <a:lstStyle/>
                    <a:p>
                      <a:r>
                        <a:rPr lang="en-US" sz="2000" dirty="0"/>
                        <a:t>Session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When/Where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Attend if you are interested 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Talk 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517">
                <a:tc>
                  <a:txBody>
                    <a:bodyPr/>
                    <a:lstStyle/>
                    <a:p>
                      <a:r>
                        <a:rPr lang="en-US" sz="2000" dirty="0"/>
                        <a:t>BRK2201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Tuesday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9/27 </a:t>
                      </a:r>
                    </a:p>
                    <a:p>
                      <a:r>
                        <a:rPr lang="en-US" sz="2000" dirty="0"/>
                        <a:t>10:45-12:00</a:t>
                      </a:r>
                    </a:p>
                    <a:p>
                      <a:r>
                        <a:rPr lang="en-US" sz="2000" dirty="0"/>
                        <a:t>C202 - C204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Azure Storage Overview</a:t>
                      </a:r>
                    </a:p>
                    <a:p>
                      <a:r>
                        <a:rPr lang="en-US" sz="2000" baseline="0" dirty="0"/>
                        <a:t>Storage Solutions:</a:t>
                      </a:r>
                    </a:p>
                    <a:p>
                      <a:r>
                        <a:rPr lang="en-US" sz="2000" baseline="0" dirty="0"/>
                        <a:t>  Backup and Recovery</a:t>
                      </a:r>
                    </a:p>
                    <a:p>
                      <a:r>
                        <a:rPr lang="en-US" sz="2000" baseline="0" dirty="0"/>
                        <a:t>  Hybrid Storage &amp;Global Data Access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Dive into scenarios and customer success stories with Azure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768">
                <a:tc>
                  <a:txBody>
                    <a:bodyPr/>
                    <a:lstStyle/>
                    <a:p>
                      <a:r>
                        <a:rPr lang="en-US" sz="2000" dirty="0"/>
                        <a:t>BRK3210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Tuesday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9/27 </a:t>
                      </a:r>
                    </a:p>
                    <a:p>
                      <a:r>
                        <a:rPr lang="en-US" sz="2000" dirty="0"/>
                        <a:t>12:30-1:45</a:t>
                      </a:r>
                    </a:p>
                    <a:p>
                      <a:r>
                        <a:rPr lang="en-US" sz="2000" dirty="0"/>
                        <a:t>B312 - B314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Azure Object (Blob) Storage Overview</a:t>
                      </a:r>
                    </a:p>
                    <a:p>
                      <a:r>
                        <a:rPr lang="en-US" sz="2000" dirty="0"/>
                        <a:t>Working</a:t>
                      </a:r>
                      <a:r>
                        <a:rPr lang="en-US" sz="2000" baseline="0" dirty="0"/>
                        <a:t> with Blob Storage</a:t>
                      </a:r>
                    </a:p>
                    <a:p>
                      <a:r>
                        <a:rPr lang="en-US" sz="2000" dirty="0"/>
                        <a:t>Blob</a:t>
                      </a:r>
                      <a:r>
                        <a:rPr lang="en-US" sz="2000" baseline="0" dirty="0"/>
                        <a:t> Storage Design Patterns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Build tiered cloud storage in Microsoft Azure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1455">
                <a:tc>
                  <a:txBody>
                    <a:bodyPr/>
                    <a:lstStyle/>
                    <a:p>
                      <a:r>
                        <a:rPr lang="en-US" sz="2000" dirty="0"/>
                        <a:t>BRK3209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Wednesday 9/28 </a:t>
                      </a:r>
                    </a:p>
                    <a:p>
                      <a:r>
                        <a:rPr lang="en-US" sz="2000" dirty="0"/>
                        <a:t>10:45-12:00</a:t>
                      </a:r>
                    </a:p>
                    <a:p>
                      <a:r>
                        <a:rPr lang="en-US" sz="2000" dirty="0"/>
                        <a:t>B312 - B314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Overview and Deep Dive on</a:t>
                      </a:r>
                    </a:p>
                    <a:p>
                      <a:r>
                        <a:rPr lang="en-US" sz="2000" baseline="0" dirty="0"/>
                        <a:t>  Azure Disks</a:t>
                      </a:r>
                    </a:p>
                    <a:p>
                      <a:r>
                        <a:rPr lang="en-US" sz="2000" baseline="0" dirty="0"/>
                        <a:t>  Azure Files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Optimize IaaS VM Storage using Azure Disks and 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768">
                <a:tc>
                  <a:txBody>
                    <a:bodyPr/>
                    <a:lstStyle/>
                    <a:p>
                      <a:r>
                        <a:rPr lang="en-US" sz="2000" dirty="0"/>
                        <a:t>BRK3211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Thursday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9/29</a:t>
                      </a:r>
                    </a:p>
                    <a:p>
                      <a:r>
                        <a:rPr lang="en-US" sz="2000" dirty="0"/>
                        <a:t>10:45-12:00</a:t>
                      </a:r>
                    </a:p>
                    <a:p>
                      <a:r>
                        <a:rPr lang="en-US" sz="2000" dirty="0"/>
                        <a:t>B304 - B305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Azure</a:t>
                      </a:r>
                      <a:r>
                        <a:rPr lang="en-US" sz="2000" baseline="0" dirty="0"/>
                        <a:t> Storage Security topics</a:t>
                      </a:r>
                    </a:p>
                    <a:p>
                      <a:r>
                        <a:rPr lang="en-US" sz="2000" baseline="0" dirty="0"/>
                        <a:t>  Control and data plane authorization</a:t>
                      </a:r>
                    </a:p>
                    <a:p>
                      <a:r>
                        <a:rPr lang="en-US" sz="2000" baseline="0" dirty="0"/>
                        <a:t>  Data Encryption – Client-side, in-transit and server-side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Secure your data in the cloud with Microsoft Azure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72572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188565"/>
          </a:xfrm>
        </p:spPr>
        <p:txBody>
          <a:bodyPr/>
          <a:lstStyle/>
          <a:p>
            <a:r>
              <a:rPr lang="en-US" dirty="0"/>
              <a:t>Limit access to Azure Storage from specific IP Addresses</a:t>
            </a:r>
          </a:p>
          <a:p>
            <a:r>
              <a:rPr lang="en-US" dirty="0"/>
              <a:t>Specific single IP Address, or a range</a:t>
            </a:r>
          </a:p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</a:rPr>
              <a:t>     sip=168.1.5.65</a:t>
            </a:r>
          </a:p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</a:rPr>
              <a:t>     sip=168.1.5.60-168.1.5.70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with Network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333670236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5333999" cy="4862870"/>
          </a:xfrm>
        </p:spPr>
        <p:txBody>
          <a:bodyPr/>
          <a:lstStyle/>
          <a:p>
            <a:r>
              <a:rPr lang="en-US" dirty="0"/>
              <a:t>Azure Portal</a:t>
            </a:r>
          </a:p>
          <a:p>
            <a:r>
              <a:rPr lang="en-US" dirty="0"/>
              <a:t>Storage Explorer</a:t>
            </a:r>
          </a:p>
          <a:p>
            <a:r>
              <a:rPr lang="en-US" dirty="0"/>
              <a:t>PowerShell</a:t>
            </a:r>
          </a:p>
          <a:p>
            <a:pPr marL="241300" lvl="1" indent="0">
              <a:buNone/>
            </a:pPr>
            <a:r>
              <a:rPr lang="en-US" sz="2000" dirty="0">
                <a:latin typeface="Consolas" panose="020B0609020204030204" pitchFamily="49" charset="0"/>
                <a:hlinkClick r:id="rId2"/>
              </a:rPr>
              <a:t>New-</a:t>
            </a:r>
            <a:r>
              <a:rPr lang="en-US" sz="2000" dirty="0" err="1">
                <a:latin typeface="Consolas" panose="020B0609020204030204" pitchFamily="49" charset="0"/>
                <a:hlinkClick r:id="rId2"/>
              </a:rPr>
              <a:t>AzureStorageBlobSASToken</a:t>
            </a:r>
            <a:r>
              <a:rPr lang="en-US" sz="2000" dirty="0">
                <a:latin typeface="Consolas" panose="020B0609020204030204" pitchFamily="49" charset="0"/>
              </a:rPr>
              <a:t>, …</a:t>
            </a:r>
          </a:p>
          <a:p>
            <a:r>
              <a:rPr lang="en-US" dirty="0"/>
              <a:t>Cross-Platform CLI</a:t>
            </a:r>
          </a:p>
          <a:p>
            <a:pPr marL="241300" lvl="1" indent="0">
              <a:buNone/>
            </a:pPr>
            <a:r>
              <a:rPr lang="en-US" sz="2000" dirty="0">
                <a:latin typeface="Consolas" panose="020B0609020204030204" pitchFamily="49" charset="0"/>
                <a:hlinkClick r:id="rId3"/>
              </a:rPr>
              <a:t>storage blob </a:t>
            </a:r>
            <a:r>
              <a:rPr lang="en-US" sz="2000" dirty="0" err="1">
                <a:latin typeface="Consolas" panose="020B0609020204030204" pitchFamily="49" charset="0"/>
                <a:hlinkClick r:id="rId3"/>
              </a:rPr>
              <a:t>sas</a:t>
            </a:r>
            <a:r>
              <a:rPr lang="en-US" sz="2000" dirty="0">
                <a:latin typeface="Consolas" panose="020B0609020204030204" pitchFamily="49" charset="0"/>
                <a:hlinkClick r:id="rId3"/>
              </a:rPr>
              <a:t> create</a:t>
            </a:r>
            <a:r>
              <a:rPr lang="en-US" sz="2000" dirty="0">
                <a:latin typeface="Consolas" panose="020B0609020204030204" pitchFamily="49" charset="0"/>
              </a:rPr>
              <a:t>, …</a:t>
            </a:r>
            <a:endParaRPr lang="en-US" dirty="0"/>
          </a:p>
          <a:p>
            <a:r>
              <a:rPr lang="en-US" dirty="0"/>
              <a:t>Custom Code</a:t>
            </a:r>
            <a:endParaRPr lang="en-US" sz="2000" dirty="0">
              <a:latin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</a:rPr>
              <a:t>Protocol fully documented on </a:t>
            </a:r>
            <a:r>
              <a:rPr lang="en-US" dirty="0">
                <a:latin typeface="Consolas" panose="020B0609020204030204" pitchFamily="49" charset="0"/>
                <a:hlinkClick r:id="rId4"/>
              </a:rPr>
              <a:t>MSDN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to Generate SAS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437" y="1212849"/>
            <a:ext cx="5381625" cy="529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9237" y="483756"/>
            <a:ext cx="4876798" cy="5609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795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Key Rotation</a:t>
            </a:r>
          </a:p>
        </p:txBody>
      </p:sp>
      <p:sp>
        <p:nvSpPr>
          <p:cNvPr id="365" name="Text Placeholder 364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700327" cy="3151632"/>
          </a:xfrm>
        </p:spPr>
        <p:txBody>
          <a:bodyPr/>
          <a:lstStyle/>
          <a:p>
            <a:r>
              <a:rPr lang="en-US" dirty="0"/>
              <a:t>Keys can be regenerated in response to known disclosure</a:t>
            </a:r>
          </a:p>
          <a:p>
            <a:r>
              <a:rPr lang="en-US" dirty="0"/>
              <a:t>Each storage account has 2 access keys to enable rotation</a:t>
            </a:r>
          </a:p>
          <a:p>
            <a:r>
              <a:rPr lang="en-US" dirty="0"/>
              <a:t>Regular rotation reduces the exposure of a leaked key</a:t>
            </a:r>
          </a:p>
        </p:txBody>
      </p:sp>
      <p:sp>
        <p:nvSpPr>
          <p:cNvPr id="57" name="Freeform 39"/>
          <p:cNvSpPr>
            <a:spLocks noEditPoints="1"/>
          </p:cNvSpPr>
          <p:nvPr/>
        </p:nvSpPr>
        <p:spPr bwMode="auto">
          <a:xfrm>
            <a:off x="7101574" y="2169561"/>
            <a:ext cx="1468149" cy="597647"/>
          </a:xfrm>
          <a:custGeom>
            <a:avLst/>
            <a:gdLst>
              <a:gd name="T0" fmla="*/ 23 w 120"/>
              <a:gd name="T1" fmla="*/ 27 h 53"/>
              <a:gd name="T2" fmla="*/ 16 w 120"/>
              <a:gd name="T3" fmla="*/ 35 h 53"/>
              <a:gd name="T4" fmla="*/ 9 w 120"/>
              <a:gd name="T5" fmla="*/ 27 h 53"/>
              <a:gd name="T6" fmla="*/ 16 w 120"/>
              <a:gd name="T7" fmla="*/ 19 h 53"/>
              <a:gd name="T8" fmla="*/ 23 w 120"/>
              <a:gd name="T9" fmla="*/ 27 h 53"/>
              <a:gd name="T10" fmla="*/ 0 w 120"/>
              <a:gd name="T11" fmla="*/ 27 h 53"/>
              <a:gd name="T12" fmla="*/ 11 w 120"/>
              <a:gd name="T13" fmla="*/ 49 h 53"/>
              <a:gd name="T14" fmla="*/ 27 w 120"/>
              <a:gd name="T15" fmla="*/ 53 h 53"/>
              <a:gd name="T16" fmla="*/ 52 w 120"/>
              <a:gd name="T17" fmla="*/ 37 h 53"/>
              <a:gd name="T18" fmla="*/ 61 w 120"/>
              <a:gd name="T19" fmla="*/ 37 h 53"/>
              <a:gd name="T20" fmla="*/ 61 w 120"/>
              <a:gd name="T21" fmla="*/ 32 h 53"/>
              <a:gd name="T22" fmla="*/ 67 w 120"/>
              <a:gd name="T23" fmla="*/ 36 h 53"/>
              <a:gd name="T24" fmla="*/ 73 w 120"/>
              <a:gd name="T25" fmla="*/ 31 h 53"/>
              <a:gd name="T26" fmla="*/ 79 w 120"/>
              <a:gd name="T27" fmla="*/ 36 h 53"/>
              <a:gd name="T28" fmla="*/ 85 w 120"/>
              <a:gd name="T29" fmla="*/ 31 h 53"/>
              <a:gd name="T30" fmla="*/ 90 w 120"/>
              <a:gd name="T31" fmla="*/ 36 h 53"/>
              <a:gd name="T32" fmla="*/ 101 w 120"/>
              <a:gd name="T33" fmla="*/ 30 h 53"/>
              <a:gd name="T34" fmla="*/ 105 w 120"/>
              <a:gd name="T35" fmla="*/ 35 h 53"/>
              <a:gd name="T36" fmla="*/ 110 w 120"/>
              <a:gd name="T37" fmla="*/ 35 h 53"/>
              <a:gd name="T38" fmla="*/ 120 w 120"/>
              <a:gd name="T39" fmla="*/ 20 h 53"/>
              <a:gd name="T40" fmla="*/ 120 w 120"/>
              <a:gd name="T41" fmla="*/ 16 h 53"/>
              <a:gd name="T42" fmla="*/ 52 w 120"/>
              <a:gd name="T43" fmla="*/ 16 h 53"/>
              <a:gd name="T44" fmla="*/ 50 w 120"/>
              <a:gd name="T45" fmla="*/ 13 h 53"/>
              <a:gd name="T46" fmla="*/ 27 w 120"/>
              <a:gd name="T47" fmla="*/ 0 h 53"/>
              <a:gd name="T48" fmla="*/ 0 w 120"/>
              <a:gd name="T49" fmla="*/ 2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0" h="53">
                <a:moveTo>
                  <a:pt x="23" y="27"/>
                </a:moveTo>
                <a:cubicBezTo>
                  <a:pt x="23" y="31"/>
                  <a:pt x="20" y="35"/>
                  <a:pt x="16" y="35"/>
                </a:cubicBezTo>
                <a:cubicBezTo>
                  <a:pt x="12" y="35"/>
                  <a:pt x="9" y="31"/>
                  <a:pt x="9" y="27"/>
                </a:cubicBezTo>
                <a:cubicBezTo>
                  <a:pt x="9" y="22"/>
                  <a:pt x="12" y="19"/>
                  <a:pt x="16" y="19"/>
                </a:cubicBezTo>
                <a:cubicBezTo>
                  <a:pt x="20" y="19"/>
                  <a:pt x="23" y="22"/>
                  <a:pt x="23" y="27"/>
                </a:cubicBezTo>
                <a:moveTo>
                  <a:pt x="0" y="27"/>
                </a:moveTo>
                <a:cubicBezTo>
                  <a:pt x="0" y="36"/>
                  <a:pt x="5" y="44"/>
                  <a:pt x="11" y="49"/>
                </a:cubicBezTo>
                <a:cubicBezTo>
                  <a:pt x="16" y="52"/>
                  <a:pt x="21" y="53"/>
                  <a:pt x="27" y="53"/>
                </a:cubicBezTo>
                <a:cubicBezTo>
                  <a:pt x="38" y="53"/>
                  <a:pt x="48" y="47"/>
                  <a:pt x="52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1" y="32"/>
                  <a:pt x="61" y="32"/>
                  <a:pt x="61" y="32"/>
                </a:cubicBezTo>
                <a:cubicBezTo>
                  <a:pt x="67" y="36"/>
                  <a:pt x="67" y="36"/>
                  <a:pt x="67" y="36"/>
                </a:cubicBezTo>
                <a:cubicBezTo>
                  <a:pt x="73" y="31"/>
                  <a:pt x="73" y="31"/>
                  <a:pt x="73" y="31"/>
                </a:cubicBezTo>
                <a:cubicBezTo>
                  <a:pt x="79" y="36"/>
                  <a:pt x="79" y="36"/>
                  <a:pt x="79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90" y="36"/>
                  <a:pt x="90" y="36"/>
                  <a:pt x="90" y="36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1" y="15"/>
                  <a:pt x="51" y="14"/>
                  <a:pt x="50" y="13"/>
                </a:cubicBezTo>
                <a:cubicBezTo>
                  <a:pt x="45" y="5"/>
                  <a:pt x="37" y="0"/>
                  <a:pt x="27" y="0"/>
                </a:cubicBezTo>
                <a:cubicBezTo>
                  <a:pt x="12" y="0"/>
                  <a:pt x="0" y="12"/>
                  <a:pt x="0" y="27"/>
                </a:cubicBezTo>
              </a:path>
            </a:pathLst>
          </a:custGeom>
          <a:solidFill>
            <a:srgbClr val="BAD8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3" name="Freeform 177"/>
          <p:cNvSpPr>
            <a:spLocks noEditPoints="1"/>
          </p:cNvSpPr>
          <p:nvPr/>
        </p:nvSpPr>
        <p:spPr bwMode="auto">
          <a:xfrm>
            <a:off x="9144276" y="2102773"/>
            <a:ext cx="1468150" cy="609600"/>
          </a:xfrm>
          <a:custGeom>
            <a:avLst/>
            <a:gdLst>
              <a:gd name="T0" fmla="*/ 23 w 120"/>
              <a:gd name="T1" fmla="*/ 27 h 54"/>
              <a:gd name="T2" fmla="*/ 16 w 120"/>
              <a:gd name="T3" fmla="*/ 35 h 54"/>
              <a:gd name="T4" fmla="*/ 9 w 120"/>
              <a:gd name="T5" fmla="*/ 27 h 54"/>
              <a:gd name="T6" fmla="*/ 16 w 120"/>
              <a:gd name="T7" fmla="*/ 19 h 54"/>
              <a:gd name="T8" fmla="*/ 23 w 120"/>
              <a:gd name="T9" fmla="*/ 27 h 54"/>
              <a:gd name="T10" fmla="*/ 0 w 120"/>
              <a:gd name="T11" fmla="*/ 27 h 54"/>
              <a:gd name="T12" fmla="*/ 12 w 120"/>
              <a:gd name="T13" fmla="*/ 49 h 54"/>
              <a:gd name="T14" fmla="*/ 27 w 120"/>
              <a:gd name="T15" fmla="*/ 54 h 54"/>
              <a:gd name="T16" fmla="*/ 52 w 120"/>
              <a:gd name="T17" fmla="*/ 38 h 54"/>
              <a:gd name="T18" fmla="*/ 61 w 120"/>
              <a:gd name="T19" fmla="*/ 38 h 54"/>
              <a:gd name="T20" fmla="*/ 61 w 120"/>
              <a:gd name="T21" fmla="*/ 32 h 54"/>
              <a:gd name="T22" fmla="*/ 67 w 120"/>
              <a:gd name="T23" fmla="*/ 36 h 54"/>
              <a:gd name="T24" fmla="*/ 74 w 120"/>
              <a:gd name="T25" fmla="*/ 31 h 54"/>
              <a:gd name="T26" fmla="*/ 79 w 120"/>
              <a:gd name="T27" fmla="*/ 36 h 54"/>
              <a:gd name="T28" fmla="*/ 85 w 120"/>
              <a:gd name="T29" fmla="*/ 31 h 54"/>
              <a:gd name="T30" fmla="*/ 90 w 120"/>
              <a:gd name="T31" fmla="*/ 36 h 54"/>
              <a:gd name="T32" fmla="*/ 102 w 120"/>
              <a:gd name="T33" fmla="*/ 30 h 54"/>
              <a:gd name="T34" fmla="*/ 105 w 120"/>
              <a:gd name="T35" fmla="*/ 35 h 54"/>
              <a:gd name="T36" fmla="*/ 110 w 120"/>
              <a:gd name="T37" fmla="*/ 35 h 54"/>
              <a:gd name="T38" fmla="*/ 120 w 120"/>
              <a:gd name="T39" fmla="*/ 21 h 54"/>
              <a:gd name="T40" fmla="*/ 120 w 120"/>
              <a:gd name="T41" fmla="*/ 16 h 54"/>
              <a:gd name="T42" fmla="*/ 52 w 120"/>
              <a:gd name="T43" fmla="*/ 16 h 54"/>
              <a:gd name="T44" fmla="*/ 50 w 120"/>
              <a:gd name="T45" fmla="*/ 13 h 54"/>
              <a:gd name="T46" fmla="*/ 27 w 120"/>
              <a:gd name="T47" fmla="*/ 0 h 54"/>
              <a:gd name="T48" fmla="*/ 0 w 120"/>
              <a:gd name="T49" fmla="*/ 2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0" h="54">
                <a:moveTo>
                  <a:pt x="23" y="27"/>
                </a:moveTo>
                <a:cubicBezTo>
                  <a:pt x="23" y="32"/>
                  <a:pt x="20" y="35"/>
                  <a:pt x="16" y="35"/>
                </a:cubicBezTo>
                <a:cubicBezTo>
                  <a:pt x="12" y="35"/>
                  <a:pt x="9" y="32"/>
                  <a:pt x="9" y="27"/>
                </a:cubicBezTo>
                <a:cubicBezTo>
                  <a:pt x="9" y="23"/>
                  <a:pt x="12" y="19"/>
                  <a:pt x="16" y="19"/>
                </a:cubicBezTo>
                <a:cubicBezTo>
                  <a:pt x="20" y="19"/>
                  <a:pt x="23" y="23"/>
                  <a:pt x="23" y="27"/>
                </a:cubicBezTo>
                <a:moveTo>
                  <a:pt x="0" y="27"/>
                </a:moveTo>
                <a:cubicBezTo>
                  <a:pt x="0" y="36"/>
                  <a:pt x="5" y="44"/>
                  <a:pt x="12" y="49"/>
                </a:cubicBezTo>
                <a:cubicBezTo>
                  <a:pt x="16" y="52"/>
                  <a:pt x="21" y="54"/>
                  <a:pt x="27" y="54"/>
                </a:cubicBezTo>
                <a:cubicBezTo>
                  <a:pt x="38" y="54"/>
                  <a:pt x="48" y="47"/>
                  <a:pt x="52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32"/>
                  <a:pt x="61" y="32"/>
                  <a:pt x="61" y="32"/>
                </a:cubicBezTo>
                <a:cubicBezTo>
                  <a:pt x="67" y="36"/>
                  <a:pt x="67" y="36"/>
                  <a:pt x="67" y="36"/>
                </a:cubicBezTo>
                <a:cubicBezTo>
                  <a:pt x="74" y="31"/>
                  <a:pt x="74" y="31"/>
                  <a:pt x="74" y="31"/>
                </a:cubicBezTo>
                <a:cubicBezTo>
                  <a:pt x="79" y="36"/>
                  <a:pt x="79" y="36"/>
                  <a:pt x="79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90" y="36"/>
                  <a:pt x="90" y="36"/>
                  <a:pt x="90" y="36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1" y="15"/>
                  <a:pt x="51" y="14"/>
                  <a:pt x="50" y="13"/>
                </a:cubicBezTo>
                <a:cubicBezTo>
                  <a:pt x="46" y="5"/>
                  <a:pt x="37" y="0"/>
                  <a:pt x="27" y="0"/>
                </a:cubicBezTo>
                <a:cubicBezTo>
                  <a:pt x="12" y="0"/>
                  <a:pt x="0" y="12"/>
                  <a:pt x="0" y="27"/>
                </a:cubicBezTo>
              </a:path>
            </a:pathLst>
          </a:custGeom>
          <a:solidFill>
            <a:srgbClr val="A57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1" name="Freeform 195"/>
          <p:cNvSpPr>
            <a:spLocks noEditPoints="1"/>
          </p:cNvSpPr>
          <p:nvPr/>
        </p:nvSpPr>
        <p:spPr bwMode="auto">
          <a:xfrm>
            <a:off x="7101573" y="2163584"/>
            <a:ext cx="1468150" cy="609600"/>
          </a:xfrm>
          <a:custGeom>
            <a:avLst/>
            <a:gdLst>
              <a:gd name="T0" fmla="*/ 23 w 120"/>
              <a:gd name="T1" fmla="*/ 27 h 54"/>
              <a:gd name="T2" fmla="*/ 16 w 120"/>
              <a:gd name="T3" fmla="*/ 35 h 54"/>
              <a:gd name="T4" fmla="*/ 9 w 120"/>
              <a:gd name="T5" fmla="*/ 27 h 54"/>
              <a:gd name="T6" fmla="*/ 16 w 120"/>
              <a:gd name="T7" fmla="*/ 19 h 54"/>
              <a:gd name="T8" fmla="*/ 23 w 120"/>
              <a:gd name="T9" fmla="*/ 27 h 54"/>
              <a:gd name="T10" fmla="*/ 0 w 120"/>
              <a:gd name="T11" fmla="*/ 27 h 54"/>
              <a:gd name="T12" fmla="*/ 11 w 120"/>
              <a:gd name="T13" fmla="*/ 49 h 54"/>
              <a:gd name="T14" fmla="*/ 27 w 120"/>
              <a:gd name="T15" fmla="*/ 54 h 54"/>
              <a:gd name="T16" fmla="*/ 52 w 120"/>
              <a:gd name="T17" fmla="*/ 37 h 54"/>
              <a:gd name="T18" fmla="*/ 61 w 120"/>
              <a:gd name="T19" fmla="*/ 37 h 54"/>
              <a:gd name="T20" fmla="*/ 61 w 120"/>
              <a:gd name="T21" fmla="*/ 32 h 54"/>
              <a:gd name="T22" fmla="*/ 67 w 120"/>
              <a:gd name="T23" fmla="*/ 36 h 54"/>
              <a:gd name="T24" fmla="*/ 73 w 120"/>
              <a:gd name="T25" fmla="*/ 31 h 54"/>
              <a:gd name="T26" fmla="*/ 79 w 120"/>
              <a:gd name="T27" fmla="*/ 36 h 54"/>
              <a:gd name="T28" fmla="*/ 85 w 120"/>
              <a:gd name="T29" fmla="*/ 31 h 54"/>
              <a:gd name="T30" fmla="*/ 90 w 120"/>
              <a:gd name="T31" fmla="*/ 36 h 54"/>
              <a:gd name="T32" fmla="*/ 101 w 120"/>
              <a:gd name="T33" fmla="*/ 30 h 54"/>
              <a:gd name="T34" fmla="*/ 105 w 120"/>
              <a:gd name="T35" fmla="*/ 35 h 54"/>
              <a:gd name="T36" fmla="*/ 110 w 120"/>
              <a:gd name="T37" fmla="*/ 35 h 54"/>
              <a:gd name="T38" fmla="*/ 120 w 120"/>
              <a:gd name="T39" fmla="*/ 20 h 54"/>
              <a:gd name="T40" fmla="*/ 120 w 120"/>
              <a:gd name="T41" fmla="*/ 16 h 54"/>
              <a:gd name="T42" fmla="*/ 52 w 120"/>
              <a:gd name="T43" fmla="*/ 16 h 54"/>
              <a:gd name="T44" fmla="*/ 50 w 120"/>
              <a:gd name="T45" fmla="*/ 13 h 54"/>
              <a:gd name="T46" fmla="*/ 27 w 120"/>
              <a:gd name="T47" fmla="*/ 0 h 54"/>
              <a:gd name="T48" fmla="*/ 0 w 120"/>
              <a:gd name="T49" fmla="*/ 2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0" h="54">
                <a:moveTo>
                  <a:pt x="23" y="27"/>
                </a:moveTo>
                <a:cubicBezTo>
                  <a:pt x="23" y="31"/>
                  <a:pt x="20" y="35"/>
                  <a:pt x="16" y="35"/>
                </a:cubicBezTo>
                <a:cubicBezTo>
                  <a:pt x="12" y="35"/>
                  <a:pt x="9" y="31"/>
                  <a:pt x="9" y="27"/>
                </a:cubicBezTo>
                <a:cubicBezTo>
                  <a:pt x="9" y="23"/>
                  <a:pt x="12" y="19"/>
                  <a:pt x="16" y="19"/>
                </a:cubicBezTo>
                <a:cubicBezTo>
                  <a:pt x="20" y="19"/>
                  <a:pt x="23" y="23"/>
                  <a:pt x="23" y="27"/>
                </a:cubicBezTo>
                <a:moveTo>
                  <a:pt x="0" y="27"/>
                </a:moveTo>
                <a:cubicBezTo>
                  <a:pt x="0" y="36"/>
                  <a:pt x="5" y="44"/>
                  <a:pt x="11" y="49"/>
                </a:cubicBezTo>
                <a:cubicBezTo>
                  <a:pt x="16" y="52"/>
                  <a:pt x="21" y="54"/>
                  <a:pt x="27" y="54"/>
                </a:cubicBezTo>
                <a:cubicBezTo>
                  <a:pt x="38" y="54"/>
                  <a:pt x="48" y="47"/>
                  <a:pt x="52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1" y="32"/>
                  <a:pt x="61" y="32"/>
                  <a:pt x="61" y="32"/>
                </a:cubicBezTo>
                <a:cubicBezTo>
                  <a:pt x="67" y="36"/>
                  <a:pt x="67" y="36"/>
                  <a:pt x="67" y="36"/>
                </a:cubicBezTo>
                <a:cubicBezTo>
                  <a:pt x="73" y="31"/>
                  <a:pt x="73" y="31"/>
                  <a:pt x="73" y="31"/>
                </a:cubicBezTo>
                <a:cubicBezTo>
                  <a:pt x="79" y="36"/>
                  <a:pt x="79" y="36"/>
                  <a:pt x="79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90" y="36"/>
                  <a:pt x="90" y="36"/>
                  <a:pt x="90" y="36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1" y="15"/>
                  <a:pt x="51" y="14"/>
                  <a:pt x="50" y="13"/>
                </a:cubicBezTo>
                <a:cubicBezTo>
                  <a:pt x="45" y="5"/>
                  <a:pt x="37" y="0"/>
                  <a:pt x="27" y="0"/>
                </a:cubicBezTo>
                <a:cubicBezTo>
                  <a:pt x="12" y="0"/>
                  <a:pt x="0" y="12"/>
                  <a:pt x="0" y="27"/>
                </a:cubicBezTo>
              </a:path>
            </a:pathLst>
          </a:cu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1" name="Freeform 216"/>
          <p:cNvSpPr>
            <a:spLocks noEditPoints="1"/>
          </p:cNvSpPr>
          <p:nvPr/>
        </p:nvSpPr>
        <p:spPr bwMode="auto">
          <a:xfrm>
            <a:off x="9144276" y="2102773"/>
            <a:ext cx="1468150" cy="609600"/>
          </a:xfrm>
          <a:custGeom>
            <a:avLst/>
            <a:gdLst>
              <a:gd name="T0" fmla="*/ 23 w 120"/>
              <a:gd name="T1" fmla="*/ 27 h 54"/>
              <a:gd name="T2" fmla="*/ 16 w 120"/>
              <a:gd name="T3" fmla="*/ 35 h 54"/>
              <a:gd name="T4" fmla="*/ 9 w 120"/>
              <a:gd name="T5" fmla="*/ 27 h 54"/>
              <a:gd name="T6" fmla="*/ 16 w 120"/>
              <a:gd name="T7" fmla="*/ 19 h 54"/>
              <a:gd name="T8" fmla="*/ 23 w 120"/>
              <a:gd name="T9" fmla="*/ 27 h 54"/>
              <a:gd name="T10" fmla="*/ 0 w 120"/>
              <a:gd name="T11" fmla="*/ 27 h 54"/>
              <a:gd name="T12" fmla="*/ 12 w 120"/>
              <a:gd name="T13" fmla="*/ 49 h 54"/>
              <a:gd name="T14" fmla="*/ 27 w 120"/>
              <a:gd name="T15" fmla="*/ 54 h 54"/>
              <a:gd name="T16" fmla="*/ 52 w 120"/>
              <a:gd name="T17" fmla="*/ 37 h 54"/>
              <a:gd name="T18" fmla="*/ 61 w 120"/>
              <a:gd name="T19" fmla="*/ 37 h 54"/>
              <a:gd name="T20" fmla="*/ 61 w 120"/>
              <a:gd name="T21" fmla="*/ 32 h 54"/>
              <a:gd name="T22" fmla="*/ 67 w 120"/>
              <a:gd name="T23" fmla="*/ 36 h 54"/>
              <a:gd name="T24" fmla="*/ 74 w 120"/>
              <a:gd name="T25" fmla="*/ 31 h 54"/>
              <a:gd name="T26" fmla="*/ 79 w 120"/>
              <a:gd name="T27" fmla="*/ 36 h 54"/>
              <a:gd name="T28" fmla="*/ 85 w 120"/>
              <a:gd name="T29" fmla="*/ 31 h 54"/>
              <a:gd name="T30" fmla="*/ 90 w 120"/>
              <a:gd name="T31" fmla="*/ 36 h 54"/>
              <a:gd name="T32" fmla="*/ 102 w 120"/>
              <a:gd name="T33" fmla="*/ 30 h 54"/>
              <a:gd name="T34" fmla="*/ 105 w 120"/>
              <a:gd name="T35" fmla="*/ 35 h 54"/>
              <a:gd name="T36" fmla="*/ 110 w 120"/>
              <a:gd name="T37" fmla="*/ 35 h 54"/>
              <a:gd name="T38" fmla="*/ 120 w 120"/>
              <a:gd name="T39" fmla="*/ 20 h 54"/>
              <a:gd name="T40" fmla="*/ 120 w 120"/>
              <a:gd name="T41" fmla="*/ 16 h 54"/>
              <a:gd name="T42" fmla="*/ 52 w 120"/>
              <a:gd name="T43" fmla="*/ 16 h 54"/>
              <a:gd name="T44" fmla="*/ 51 w 120"/>
              <a:gd name="T45" fmla="*/ 13 h 54"/>
              <a:gd name="T46" fmla="*/ 27 w 120"/>
              <a:gd name="T47" fmla="*/ 0 h 54"/>
              <a:gd name="T48" fmla="*/ 0 w 120"/>
              <a:gd name="T49" fmla="*/ 2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0" h="54">
                <a:moveTo>
                  <a:pt x="23" y="27"/>
                </a:moveTo>
                <a:cubicBezTo>
                  <a:pt x="23" y="31"/>
                  <a:pt x="20" y="35"/>
                  <a:pt x="16" y="35"/>
                </a:cubicBezTo>
                <a:cubicBezTo>
                  <a:pt x="12" y="35"/>
                  <a:pt x="9" y="31"/>
                  <a:pt x="9" y="27"/>
                </a:cubicBezTo>
                <a:cubicBezTo>
                  <a:pt x="9" y="23"/>
                  <a:pt x="12" y="19"/>
                  <a:pt x="16" y="19"/>
                </a:cubicBezTo>
                <a:cubicBezTo>
                  <a:pt x="20" y="19"/>
                  <a:pt x="23" y="23"/>
                  <a:pt x="23" y="27"/>
                </a:cubicBezTo>
                <a:moveTo>
                  <a:pt x="0" y="27"/>
                </a:moveTo>
                <a:cubicBezTo>
                  <a:pt x="0" y="36"/>
                  <a:pt x="5" y="44"/>
                  <a:pt x="12" y="49"/>
                </a:cubicBezTo>
                <a:cubicBezTo>
                  <a:pt x="16" y="52"/>
                  <a:pt x="22" y="54"/>
                  <a:pt x="27" y="54"/>
                </a:cubicBezTo>
                <a:cubicBezTo>
                  <a:pt x="38" y="54"/>
                  <a:pt x="48" y="47"/>
                  <a:pt x="52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1" y="32"/>
                  <a:pt x="61" y="32"/>
                  <a:pt x="61" y="32"/>
                </a:cubicBezTo>
                <a:cubicBezTo>
                  <a:pt x="67" y="36"/>
                  <a:pt x="67" y="36"/>
                  <a:pt x="67" y="36"/>
                </a:cubicBezTo>
                <a:cubicBezTo>
                  <a:pt x="74" y="31"/>
                  <a:pt x="74" y="31"/>
                  <a:pt x="74" y="31"/>
                </a:cubicBezTo>
                <a:cubicBezTo>
                  <a:pt x="79" y="36"/>
                  <a:pt x="79" y="36"/>
                  <a:pt x="79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90" y="36"/>
                  <a:pt x="90" y="36"/>
                  <a:pt x="90" y="36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1" y="15"/>
                  <a:pt x="51" y="14"/>
                  <a:pt x="51" y="13"/>
                </a:cubicBezTo>
                <a:cubicBezTo>
                  <a:pt x="46" y="5"/>
                  <a:pt x="37" y="0"/>
                  <a:pt x="27" y="0"/>
                </a:cubicBezTo>
                <a:cubicBezTo>
                  <a:pt x="13" y="0"/>
                  <a:pt x="0" y="12"/>
                  <a:pt x="0" y="27"/>
                </a:cubicBezTo>
              </a:path>
            </a:pathLst>
          </a:custGeom>
          <a:solidFill>
            <a:srgbClr val="40A1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42" name="Picture 3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535" y="4411662"/>
            <a:ext cx="817995" cy="1981200"/>
          </a:xfrm>
          <a:prstGeom prst="rect">
            <a:avLst/>
          </a:prstGeom>
        </p:spPr>
      </p:pic>
      <p:pic>
        <p:nvPicPr>
          <p:cNvPr id="349" name="Picture 3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000" y="4411662"/>
            <a:ext cx="817995" cy="1981200"/>
          </a:xfrm>
          <a:prstGeom prst="rect">
            <a:avLst/>
          </a:prstGeom>
        </p:spPr>
      </p:pic>
      <p:pic>
        <p:nvPicPr>
          <p:cNvPr id="350" name="Picture 3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465" y="4411662"/>
            <a:ext cx="817995" cy="1981200"/>
          </a:xfrm>
          <a:prstGeom prst="rect">
            <a:avLst/>
          </a:prstGeom>
        </p:spPr>
      </p:pic>
      <p:sp>
        <p:nvSpPr>
          <p:cNvPr id="351" name="Rectangle: Rounded Corners 350"/>
          <p:cNvSpPr/>
          <p:nvPr/>
        </p:nvSpPr>
        <p:spPr bwMode="auto">
          <a:xfrm>
            <a:off x="6980237" y="1479372"/>
            <a:ext cx="1710822" cy="1522413"/>
          </a:xfrm>
          <a:prstGeom prst="roundRect">
            <a:avLst/>
          </a:prstGeom>
          <a:noFill/>
          <a:ln>
            <a:solidFill>
              <a:srgbClr val="292929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Key 1</a:t>
            </a:r>
          </a:p>
        </p:txBody>
      </p:sp>
      <p:sp>
        <p:nvSpPr>
          <p:cNvPr id="352" name="Rectangle: Rounded Corners 351"/>
          <p:cNvSpPr/>
          <p:nvPr/>
        </p:nvSpPr>
        <p:spPr bwMode="auto">
          <a:xfrm>
            <a:off x="8995859" y="1479372"/>
            <a:ext cx="1710822" cy="1522414"/>
          </a:xfrm>
          <a:prstGeom prst="roundRect">
            <a:avLst/>
          </a:prstGeom>
          <a:noFill/>
          <a:ln>
            <a:solidFill>
              <a:srgbClr val="292929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Key 2</a:t>
            </a:r>
          </a:p>
        </p:txBody>
      </p:sp>
      <p:cxnSp>
        <p:nvCxnSpPr>
          <p:cNvPr id="354" name="Connector: Curved 353"/>
          <p:cNvCxnSpPr>
            <a:stCxn id="342" idx="0"/>
            <a:endCxn id="351" idx="2"/>
          </p:cNvCxnSpPr>
          <p:nvPr/>
        </p:nvCxnSpPr>
        <p:spPr>
          <a:xfrm rot="5400000" flipH="1" flipV="1">
            <a:off x="7122652" y="3698667"/>
            <a:ext cx="1409877" cy="16115"/>
          </a:xfrm>
          <a:prstGeom prst="curvedConnector3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or: Curved 355"/>
          <p:cNvCxnSpPr>
            <a:stCxn id="349" idx="0"/>
            <a:endCxn id="351" idx="2"/>
          </p:cNvCxnSpPr>
          <p:nvPr/>
        </p:nvCxnSpPr>
        <p:spPr>
          <a:xfrm rot="16200000" flipV="1">
            <a:off x="7635885" y="3201549"/>
            <a:ext cx="1409877" cy="1010350"/>
          </a:xfrm>
          <a:prstGeom prst="curvedConnector3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or: Curved 357"/>
          <p:cNvCxnSpPr>
            <a:stCxn id="350" idx="0"/>
            <a:endCxn id="351" idx="2"/>
          </p:cNvCxnSpPr>
          <p:nvPr/>
        </p:nvCxnSpPr>
        <p:spPr>
          <a:xfrm rot="16200000" flipV="1">
            <a:off x="8149118" y="2688316"/>
            <a:ext cx="1409877" cy="2036815"/>
          </a:xfrm>
          <a:prstGeom prst="curvedConnector3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Connector: Curved 359"/>
          <p:cNvCxnSpPr>
            <a:stCxn id="350" idx="0"/>
            <a:endCxn id="352" idx="2"/>
          </p:cNvCxnSpPr>
          <p:nvPr/>
        </p:nvCxnSpPr>
        <p:spPr>
          <a:xfrm rot="16200000" flipV="1">
            <a:off x="9156929" y="3696127"/>
            <a:ext cx="1409876" cy="21193"/>
          </a:xfrm>
          <a:prstGeom prst="curvedConnector3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Connector: Curved 361"/>
          <p:cNvCxnSpPr>
            <a:stCxn id="349" idx="0"/>
            <a:endCxn id="352" idx="2"/>
          </p:cNvCxnSpPr>
          <p:nvPr/>
        </p:nvCxnSpPr>
        <p:spPr>
          <a:xfrm rot="5400000" flipH="1" flipV="1">
            <a:off x="8643696" y="3204088"/>
            <a:ext cx="1409876" cy="1005272"/>
          </a:xfrm>
          <a:prstGeom prst="curvedConnector3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Connector: Curved 363"/>
          <p:cNvCxnSpPr>
            <a:stCxn id="342" idx="0"/>
            <a:endCxn id="352" idx="2"/>
          </p:cNvCxnSpPr>
          <p:nvPr/>
        </p:nvCxnSpPr>
        <p:spPr>
          <a:xfrm rot="5400000" flipH="1" flipV="1">
            <a:off x="8130463" y="2690856"/>
            <a:ext cx="1409876" cy="2031737"/>
          </a:xfrm>
          <a:prstGeom prst="curvedConnector3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9247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83" grpId="0" animBg="1"/>
      <p:bldP spid="221" grpId="0" animBg="1"/>
      <p:bldP spid="2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5562599" cy="4862870"/>
          </a:xfrm>
        </p:spPr>
        <p:txBody>
          <a:bodyPr/>
          <a:lstStyle/>
          <a:p>
            <a:r>
              <a:rPr lang="en-US" dirty="0"/>
              <a:t>Azure Portal</a:t>
            </a:r>
          </a:p>
          <a:p>
            <a:r>
              <a:rPr lang="en-US" dirty="0"/>
              <a:t>PowerShell</a:t>
            </a:r>
          </a:p>
          <a:p>
            <a:pPr marL="457200" lvl="2" indent="0">
              <a:buNone/>
            </a:pPr>
            <a:r>
              <a:rPr lang="en-US" dirty="0">
                <a:latin typeface="Consolas" panose="020B0609020204030204" pitchFamily="49" charset="0"/>
                <a:hlinkClick r:id="rId2"/>
              </a:rPr>
              <a:t>New-</a:t>
            </a:r>
            <a:r>
              <a:rPr lang="en-US" dirty="0" err="1">
                <a:latin typeface="Consolas" panose="020B0609020204030204" pitchFamily="49" charset="0"/>
                <a:hlinkClick r:id="rId2"/>
              </a:rPr>
              <a:t>AzureRmStorageKey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CLI</a:t>
            </a:r>
          </a:p>
          <a:p>
            <a:pPr marL="457200" lvl="2" indent="0">
              <a:buNone/>
            </a:pPr>
            <a:r>
              <a:rPr lang="en-US" dirty="0">
                <a:latin typeface="Consolas" panose="020B0609020204030204" pitchFamily="49" charset="0"/>
                <a:hlinkClick r:id="rId3"/>
              </a:rPr>
              <a:t>azure storage account keys renew</a:t>
            </a:r>
          </a:p>
          <a:p>
            <a:endParaRPr lang="en-US" dirty="0"/>
          </a:p>
          <a:p>
            <a:r>
              <a:rPr lang="en-US" dirty="0"/>
              <a:t>Custom Code</a:t>
            </a:r>
          </a:p>
          <a:p>
            <a:pPr lvl="1"/>
            <a:r>
              <a:rPr lang="en-US" dirty="0"/>
              <a:t>Azure Storage Resource Provider API’s on </a:t>
            </a:r>
            <a:r>
              <a:rPr lang="en-US" dirty="0">
                <a:hlinkClick r:id="rId4"/>
              </a:rPr>
              <a:t>MSDN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Access Key Management Tools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147" y="1192032"/>
            <a:ext cx="6187670" cy="5187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839399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381999" cy="5426101"/>
          </a:xfrm>
        </p:spPr>
        <p:txBody>
          <a:bodyPr/>
          <a:lstStyle/>
          <a:p>
            <a:r>
              <a:rPr lang="en-US" sz="3200" dirty="0"/>
              <a:t>Store access keys and SAS tokens in Key Vault</a:t>
            </a:r>
          </a:p>
          <a:p>
            <a:r>
              <a:rPr lang="en-US" sz="3200" dirty="0"/>
              <a:t>Use Azure Automation job to periodically rotate keys, generate SAS Tokens, Update Key Vault</a:t>
            </a:r>
          </a:p>
          <a:p>
            <a:r>
              <a:rPr lang="en-US" sz="3200" dirty="0"/>
              <a:t>Give applications permission in Key Vault to read secrets</a:t>
            </a:r>
          </a:p>
          <a:p>
            <a:r>
              <a:rPr lang="en-US" sz="3200" dirty="0"/>
              <a:t>Applications read keys and tokens from Key Vault</a:t>
            </a:r>
          </a:p>
          <a:p>
            <a:pPr lvl="1"/>
            <a:r>
              <a:rPr lang="en-US" sz="1800" dirty="0"/>
              <a:t>Cache secrets in app for time less than rotation period</a:t>
            </a:r>
          </a:p>
          <a:p>
            <a:r>
              <a:rPr lang="en-US" sz="3200" dirty="0"/>
              <a:t>More details here:</a:t>
            </a:r>
          </a:p>
          <a:p>
            <a:pPr lvl="1"/>
            <a:r>
              <a:rPr lang="en-US" sz="1800" dirty="0">
                <a:hlinkClick r:id="rId2"/>
              </a:rPr>
              <a:t>http://www.dushyantgill.com/blog/2015/04/26/say-goodbye-to-key-management-manage-access-to-azure-storage-data-using-azure-ad/</a:t>
            </a:r>
            <a:r>
              <a:rPr lang="en-US" sz="18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storage access keys with Azure Key Vault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820" y="2354262"/>
            <a:ext cx="2940873" cy="292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6541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7467599" cy="3188565"/>
          </a:xfrm>
        </p:spPr>
        <p:txBody>
          <a:bodyPr/>
          <a:lstStyle/>
          <a:p>
            <a:r>
              <a:rPr lang="en-US" dirty="0"/>
              <a:t>Allows un-authenticated access to blobs by browsers and applications</a:t>
            </a:r>
          </a:p>
          <a:p>
            <a:r>
              <a:rPr lang="en-US" dirty="0"/>
              <a:t>Configure on blob container:</a:t>
            </a:r>
          </a:p>
          <a:p>
            <a:pPr lvl="1"/>
            <a:r>
              <a:rPr lang="en-US" i="1" dirty="0"/>
              <a:t>Private</a:t>
            </a:r>
            <a:r>
              <a:rPr lang="en-US" dirty="0"/>
              <a:t>: default – authentication required</a:t>
            </a:r>
          </a:p>
          <a:p>
            <a:pPr lvl="1"/>
            <a:r>
              <a:rPr lang="en-US" i="1" dirty="0"/>
              <a:t>Blob</a:t>
            </a:r>
            <a:r>
              <a:rPr lang="en-US" dirty="0"/>
              <a:t>: anonymous reading of fully-specified blobs</a:t>
            </a:r>
          </a:p>
          <a:p>
            <a:pPr lvl="1"/>
            <a:r>
              <a:rPr lang="en-US" i="1" dirty="0"/>
              <a:t>Container</a:t>
            </a:r>
            <a:r>
              <a:rPr lang="en-US" dirty="0"/>
              <a:t>: anonymous listing and reading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Anonymous blob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479" t="9074" r="265" b="70699"/>
          <a:stretch/>
        </p:blipFill>
        <p:spPr>
          <a:xfrm>
            <a:off x="7781520" y="1439862"/>
            <a:ext cx="4343400" cy="326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554204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6172199" cy="4912114"/>
          </a:xfrm>
        </p:spPr>
        <p:txBody>
          <a:bodyPr/>
          <a:lstStyle/>
          <a:p>
            <a:r>
              <a:rPr lang="en-US" sz="3200" dirty="0"/>
              <a:t>Browsers by default limit script to the “same origin”</a:t>
            </a:r>
          </a:p>
          <a:p>
            <a:r>
              <a:rPr lang="en-US" sz="3200" dirty="0"/>
              <a:t>CORS is a </a:t>
            </a:r>
            <a:r>
              <a:rPr lang="en-US" sz="3200" dirty="0">
                <a:hlinkClick r:id="rId2"/>
              </a:rPr>
              <a:t>W3C standard</a:t>
            </a:r>
            <a:r>
              <a:rPr lang="en-US" sz="3200" dirty="0"/>
              <a:t> that allows web sites to grant exceptions to this policy</a:t>
            </a:r>
          </a:p>
          <a:p>
            <a:r>
              <a:rPr lang="en-US" sz="3200" dirty="0"/>
              <a:t>Azure Storage services can be configured with CORS policies to enable cross-origin, browser-based applications</a:t>
            </a:r>
          </a:p>
          <a:p>
            <a:r>
              <a:rPr lang="en-US" sz="3200" dirty="0"/>
              <a:t>See </a:t>
            </a:r>
            <a:r>
              <a:rPr lang="en-US" sz="3200" dirty="0">
                <a:hlinkClick r:id="rId3"/>
              </a:rPr>
              <a:t>MSDN</a:t>
            </a:r>
            <a:r>
              <a:rPr lang="en-US" sz="3200" dirty="0"/>
              <a:t> for more details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Cross-origin resource sharing (CORS)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37360" y="4466649"/>
            <a:ext cx="1258999" cy="1088013"/>
            <a:chOff x="7037360" y="3802062"/>
            <a:chExt cx="1258999" cy="1088013"/>
          </a:xfrm>
        </p:grpSpPr>
        <p:sp>
          <p:nvSpPr>
            <p:cNvPr id="6" name="Freeform 21"/>
            <p:cNvSpPr>
              <a:spLocks noEditPoints="1"/>
            </p:cNvSpPr>
            <p:nvPr/>
          </p:nvSpPr>
          <p:spPr bwMode="auto">
            <a:xfrm>
              <a:off x="7056436" y="3802062"/>
              <a:ext cx="1239923" cy="1088013"/>
            </a:xfrm>
            <a:custGeom>
              <a:avLst/>
              <a:gdLst>
                <a:gd name="T0" fmla="*/ 302 w 302"/>
                <a:gd name="T1" fmla="*/ 57 h 265"/>
                <a:gd name="T2" fmla="*/ 302 w 302"/>
                <a:gd name="T3" fmla="*/ 19 h 265"/>
                <a:gd name="T4" fmla="*/ 137 w 302"/>
                <a:gd name="T5" fmla="*/ 19 h 265"/>
                <a:gd name="T6" fmla="*/ 118 w 302"/>
                <a:gd name="T7" fmla="*/ 0 h 265"/>
                <a:gd name="T8" fmla="*/ 0 w 302"/>
                <a:gd name="T9" fmla="*/ 0 h 265"/>
                <a:gd name="T10" fmla="*/ 0 w 302"/>
                <a:gd name="T11" fmla="*/ 57 h 265"/>
                <a:gd name="T12" fmla="*/ 0 w 302"/>
                <a:gd name="T13" fmla="*/ 66 h 265"/>
                <a:gd name="T14" fmla="*/ 0 w 302"/>
                <a:gd name="T15" fmla="*/ 265 h 265"/>
                <a:gd name="T16" fmla="*/ 302 w 302"/>
                <a:gd name="T17" fmla="*/ 265 h 265"/>
                <a:gd name="T18" fmla="*/ 302 w 302"/>
                <a:gd name="T19" fmla="*/ 71 h 265"/>
                <a:gd name="T20" fmla="*/ 302 w 302"/>
                <a:gd name="T21" fmla="*/ 57 h 265"/>
                <a:gd name="T22" fmla="*/ 283 w 302"/>
                <a:gd name="T23" fmla="*/ 246 h 265"/>
                <a:gd name="T24" fmla="*/ 18 w 302"/>
                <a:gd name="T25" fmla="*/ 246 h 265"/>
                <a:gd name="T26" fmla="*/ 18 w 302"/>
                <a:gd name="T27" fmla="*/ 76 h 265"/>
                <a:gd name="T28" fmla="*/ 283 w 302"/>
                <a:gd name="T29" fmla="*/ 76 h 265"/>
                <a:gd name="T30" fmla="*/ 283 w 302"/>
                <a:gd name="T31" fmla="*/ 246 h 265"/>
                <a:gd name="T32" fmla="*/ 283 w 302"/>
                <a:gd name="T33" fmla="*/ 57 h 265"/>
                <a:gd name="T34" fmla="*/ 18 w 302"/>
                <a:gd name="T35" fmla="*/ 57 h 265"/>
                <a:gd name="T36" fmla="*/ 18 w 302"/>
                <a:gd name="T37" fmla="*/ 19 h 265"/>
                <a:gd name="T38" fmla="*/ 111 w 302"/>
                <a:gd name="T39" fmla="*/ 19 h 265"/>
                <a:gd name="T40" fmla="*/ 130 w 302"/>
                <a:gd name="T41" fmla="*/ 38 h 265"/>
                <a:gd name="T42" fmla="*/ 283 w 302"/>
                <a:gd name="T43" fmla="*/ 38 h 265"/>
                <a:gd name="T44" fmla="*/ 283 w 302"/>
                <a:gd name="T45" fmla="*/ 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2" h="265">
                  <a:moveTo>
                    <a:pt x="302" y="57"/>
                  </a:moveTo>
                  <a:lnTo>
                    <a:pt x="302" y="19"/>
                  </a:lnTo>
                  <a:lnTo>
                    <a:pt x="137" y="19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0" y="66"/>
                  </a:lnTo>
                  <a:lnTo>
                    <a:pt x="0" y="265"/>
                  </a:lnTo>
                  <a:lnTo>
                    <a:pt x="302" y="265"/>
                  </a:lnTo>
                  <a:lnTo>
                    <a:pt x="302" y="71"/>
                  </a:lnTo>
                  <a:lnTo>
                    <a:pt x="302" y="57"/>
                  </a:lnTo>
                  <a:close/>
                  <a:moveTo>
                    <a:pt x="283" y="246"/>
                  </a:moveTo>
                  <a:lnTo>
                    <a:pt x="18" y="246"/>
                  </a:lnTo>
                  <a:lnTo>
                    <a:pt x="18" y="76"/>
                  </a:lnTo>
                  <a:lnTo>
                    <a:pt x="283" y="76"/>
                  </a:lnTo>
                  <a:lnTo>
                    <a:pt x="283" y="246"/>
                  </a:lnTo>
                  <a:close/>
                  <a:moveTo>
                    <a:pt x="283" y="57"/>
                  </a:moveTo>
                  <a:lnTo>
                    <a:pt x="18" y="57"/>
                  </a:lnTo>
                  <a:lnTo>
                    <a:pt x="18" y="19"/>
                  </a:lnTo>
                  <a:lnTo>
                    <a:pt x="111" y="19"/>
                  </a:lnTo>
                  <a:lnTo>
                    <a:pt x="130" y="38"/>
                  </a:lnTo>
                  <a:lnTo>
                    <a:pt x="283" y="38"/>
                  </a:lnTo>
                  <a:lnTo>
                    <a:pt x="283" y="5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37360" y="4054010"/>
              <a:ext cx="125899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www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71037" y="4466648"/>
            <a:ext cx="1239923" cy="1088013"/>
            <a:chOff x="7056437" y="2604974"/>
            <a:chExt cx="1239923" cy="1088013"/>
          </a:xfrm>
        </p:grpSpPr>
        <p:sp>
          <p:nvSpPr>
            <p:cNvPr id="5" name="Freeform 21"/>
            <p:cNvSpPr>
              <a:spLocks noEditPoints="1"/>
            </p:cNvSpPr>
            <p:nvPr/>
          </p:nvSpPr>
          <p:spPr bwMode="auto">
            <a:xfrm>
              <a:off x="7056437" y="2604974"/>
              <a:ext cx="1239923" cy="1088013"/>
            </a:xfrm>
            <a:custGeom>
              <a:avLst/>
              <a:gdLst>
                <a:gd name="T0" fmla="*/ 302 w 302"/>
                <a:gd name="T1" fmla="*/ 57 h 265"/>
                <a:gd name="T2" fmla="*/ 302 w 302"/>
                <a:gd name="T3" fmla="*/ 19 h 265"/>
                <a:gd name="T4" fmla="*/ 137 w 302"/>
                <a:gd name="T5" fmla="*/ 19 h 265"/>
                <a:gd name="T6" fmla="*/ 118 w 302"/>
                <a:gd name="T7" fmla="*/ 0 h 265"/>
                <a:gd name="T8" fmla="*/ 0 w 302"/>
                <a:gd name="T9" fmla="*/ 0 h 265"/>
                <a:gd name="T10" fmla="*/ 0 w 302"/>
                <a:gd name="T11" fmla="*/ 57 h 265"/>
                <a:gd name="T12" fmla="*/ 0 w 302"/>
                <a:gd name="T13" fmla="*/ 66 h 265"/>
                <a:gd name="T14" fmla="*/ 0 w 302"/>
                <a:gd name="T15" fmla="*/ 265 h 265"/>
                <a:gd name="T16" fmla="*/ 302 w 302"/>
                <a:gd name="T17" fmla="*/ 265 h 265"/>
                <a:gd name="T18" fmla="*/ 302 w 302"/>
                <a:gd name="T19" fmla="*/ 71 h 265"/>
                <a:gd name="T20" fmla="*/ 302 w 302"/>
                <a:gd name="T21" fmla="*/ 57 h 265"/>
                <a:gd name="T22" fmla="*/ 283 w 302"/>
                <a:gd name="T23" fmla="*/ 246 h 265"/>
                <a:gd name="T24" fmla="*/ 18 w 302"/>
                <a:gd name="T25" fmla="*/ 246 h 265"/>
                <a:gd name="T26" fmla="*/ 18 w 302"/>
                <a:gd name="T27" fmla="*/ 76 h 265"/>
                <a:gd name="T28" fmla="*/ 283 w 302"/>
                <a:gd name="T29" fmla="*/ 76 h 265"/>
                <a:gd name="T30" fmla="*/ 283 w 302"/>
                <a:gd name="T31" fmla="*/ 246 h 265"/>
                <a:gd name="T32" fmla="*/ 283 w 302"/>
                <a:gd name="T33" fmla="*/ 57 h 265"/>
                <a:gd name="T34" fmla="*/ 18 w 302"/>
                <a:gd name="T35" fmla="*/ 57 h 265"/>
                <a:gd name="T36" fmla="*/ 18 w 302"/>
                <a:gd name="T37" fmla="*/ 19 h 265"/>
                <a:gd name="T38" fmla="*/ 111 w 302"/>
                <a:gd name="T39" fmla="*/ 19 h 265"/>
                <a:gd name="T40" fmla="*/ 130 w 302"/>
                <a:gd name="T41" fmla="*/ 38 h 265"/>
                <a:gd name="T42" fmla="*/ 283 w 302"/>
                <a:gd name="T43" fmla="*/ 38 h 265"/>
                <a:gd name="T44" fmla="*/ 283 w 302"/>
                <a:gd name="T45" fmla="*/ 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2" h="265">
                  <a:moveTo>
                    <a:pt x="302" y="57"/>
                  </a:moveTo>
                  <a:lnTo>
                    <a:pt x="302" y="19"/>
                  </a:lnTo>
                  <a:lnTo>
                    <a:pt x="137" y="19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0" y="66"/>
                  </a:lnTo>
                  <a:lnTo>
                    <a:pt x="0" y="265"/>
                  </a:lnTo>
                  <a:lnTo>
                    <a:pt x="302" y="265"/>
                  </a:lnTo>
                  <a:lnTo>
                    <a:pt x="302" y="71"/>
                  </a:lnTo>
                  <a:lnTo>
                    <a:pt x="302" y="57"/>
                  </a:lnTo>
                  <a:close/>
                  <a:moveTo>
                    <a:pt x="283" y="246"/>
                  </a:moveTo>
                  <a:lnTo>
                    <a:pt x="18" y="246"/>
                  </a:lnTo>
                  <a:lnTo>
                    <a:pt x="18" y="76"/>
                  </a:lnTo>
                  <a:lnTo>
                    <a:pt x="283" y="76"/>
                  </a:lnTo>
                  <a:lnTo>
                    <a:pt x="283" y="246"/>
                  </a:lnTo>
                  <a:close/>
                  <a:moveTo>
                    <a:pt x="283" y="57"/>
                  </a:moveTo>
                  <a:lnTo>
                    <a:pt x="18" y="57"/>
                  </a:lnTo>
                  <a:lnTo>
                    <a:pt x="18" y="19"/>
                  </a:lnTo>
                  <a:lnTo>
                    <a:pt x="111" y="19"/>
                  </a:lnTo>
                  <a:lnTo>
                    <a:pt x="130" y="38"/>
                  </a:lnTo>
                  <a:lnTo>
                    <a:pt x="283" y="38"/>
                  </a:lnTo>
                  <a:lnTo>
                    <a:pt x="283" y="5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lowchart: Magnetic Disk 8"/>
            <p:cNvSpPr/>
            <p:nvPr/>
          </p:nvSpPr>
          <p:spPr bwMode="auto">
            <a:xfrm>
              <a:off x="7208837" y="2976741"/>
              <a:ext cx="914400" cy="533400"/>
            </a:xfrm>
            <a:prstGeom prst="flowChartMagneticDisk">
              <a:avLst/>
            </a:prstGeom>
            <a:noFill/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</p:grp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7666037" y="2811462"/>
            <a:ext cx="0" cy="142445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8199437" y="2811462"/>
            <a:ext cx="1371600" cy="1453013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&quot;Not Allowed&quot; Symbol 17"/>
          <p:cNvSpPr/>
          <p:nvPr/>
        </p:nvSpPr>
        <p:spPr bwMode="auto">
          <a:xfrm>
            <a:off x="8317193" y="2963862"/>
            <a:ext cx="1066800" cy="1066800"/>
          </a:xfrm>
          <a:prstGeom prst="noSmoking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44789" y="4912496"/>
            <a:ext cx="869469" cy="5447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www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8619720" y="2466241"/>
            <a:ext cx="1371600" cy="145301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056437" y="1516062"/>
            <a:ext cx="1239923" cy="1066800"/>
            <a:chOff x="7056437" y="1516062"/>
            <a:chExt cx="1239923" cy="1066800"/>
          </a:xfrm>
        </p:grpSpPr>
        <p:sp>
          <p:nvSpPr>
            <p:cNvPr id="4" name="Freeform 303"/>
            <p:cNvSpPr>
              <a:spLocks noEditPoints="1"/>
            </p:cNvSpPr>
            <p:nvPr/>
          </p:nvSpPr>
          <p:spPr bwMode="auto">
            <a:xfrm>
              <a:off x="7056437" y="1516062"/>
              <a:ext cx="1239923" cy="1066800"/>
            </a:xfrm>
            <a:custGeom>
              <a:avLst/>
              <a:gdLst>
                <a:gd name="T0" fmla="*/ 0 w 112"/>
                <a:gd name="T1" fmla="*/ 96 h 96"/>
                <a:gd name="T2" fmla="*/ 112 w 112"/>
                <a:gd name="T3" fmla="*/ 96 h 96"/>
                <a:gd name="T4" fmla="*/ 112 w 112"/>
                <a:gd name="T5" fmla="*/ 0 h 96"/>
                <a:gd name="T6" fmla="*/ 0 w 112"/>
                <a:gd name="T7" fmla="*/ 0 h 96"/>
                <a:gd name="T8" fmla="*/ 0 w 112"/>
                <a:gd name="T9" fmla="*/ 96 h 96"/>
                <a:gd name="T10" fmla="*/ 8 w 112"/>
                <a:gd name="T11" fmla="*/ 8 h 96"/>
                <a:gd name="T12" fmla="*/ 104 w 112"/>
                <a:gd name="T13" fmla="*/ 8 h 96"/>
                <a:gd name="T14" fmla="*/ 104 w 112"/>
                <a:gd name="T15" fmla="*/ 24 h 96"/>
                <a:gd name="T16" fmla="*/ 8 w 112"/>
                <a:gd name="T17" fmla="*/ 24 h 96"/>
                <a:gd name="T18" fmla="*/ 8 w 112"/>
                <a:gd name="T19" fmla="*/ 8 h 96"/>
                <a:gd name="T20" fmla="*/ 8 w 112"/>
                <a:gd name="T21" fmla="*/ 32 h 96"/>
                <a:gd name="T22" fmla="*/ 104 w 112"/>
                <a:gd name="T23" fmla="*/ 32 h 96"/>
                <a:gd name="T24" fmla="*/ 104 w 112"/>
                <a:gd name="T25" fmla="*/ 88 h 96"/>
                <a:gd name="T26" fmla="*/ 8 w 112"/>
                <a:gd name="T27" fmla="*/ 88 h 96"/>
                <a:gd name="T28" fmla="*/ 8 w 112"/>
                <a:gd name="T29" fmla="*/ 32 h 96"/>
                <a:gd name="T30" fmla="*/ 72 w 112"/>
                <a:gd name="T31" fmla="*/ 16 h 96"/>
                <a:gd name="T32" fmla="*/ 68 w 112"/>
                <a:gd name="T33" fmla="*/ 20 h 96"/>
                <a:gd name="T34" fmla="*/ 64 w 112"/>
                <a:gd name="T35" fmla="*/ 16 h 96"/>
                <a:gd name="T36" fmla="*/ 68 w 112"/>
                <a:gd name="T37" fmla="*/ 12 h 96"/>
                <a:gd name="T38" fmla="*/ 72 w 112"/>
                <a:gd name="T39" fmla="*/ 16 h 96"/>
                <a:gd name="T40" fmla="*/ 84 w 112"/>
                <a:gd name="T41" fmla="*/ 16 h 96"/>
                <a:gd name="T42" fmla="*/ 80 w 112"/>
                <a:gd name="T43" fmla="*/ 20 h 96"/>
                <a:gd name="T44" fmla="*/ 76 w 112"/>
                <a:gd name="T45" fmla="*/ 16 h 96"/>
                <a:gd name="T46" fmla="*/ 80 w 112"/>
                <a:gd name="T47" fmla="*/ 12 h 96"/>
                <a:gd name="T48" fmla="*/ 84 w 112"/>
                <a:gd name="T49" fmla="*/ 16 h 96"/>
                <a:gd name="T50" fmla="*/ 96 w 112"/>
                <a:gd name="T51" fmla="*/ 16 h 96"/>
                <a:gd name="T52" fmla="*/ 92 w 112"/>
                <a:gd name="T53" fmla="*/ 20 h 96"/>
                <a:gd name="T54" fmla="*/ 88 w 112"/>
                <a:gd name="T55" fmla="*/ 16 h 96"/>
                <a:gd name="T56" fmla="*/ 92 w 112"/>
                <a:gd name="T57" fmla="*/ 12 h 96"/>
                <a:gd name="T58" fmla="*/ 96 w 112"/>
                <a:gd name="T59" fmla="*/ 16 h 96"/>
                <a:gd name="T60" fmla="*/ 32 w 112"/>
                <a:gd name="T61" fmla="*/ 60 h 96"/>
                <a:gd name="T62" fmla="*/ 32 w 112"/>
                <a:gd name="T63" fmla="*/ 80 h 96"/>
                <a:gd name="T64" fmla="*/ 72 w 112"/>
                <a:gd name="T65" fmla="*/ 80 h 96"/>
                <a:gd name="T66" fmla="*/ 72 w 112"/>
                <a:gd name="T67" fmla="*/ 60 h 96"/>
                <a:gd name="T68" fmla="*/ 52 w 112"/>
                <a:gd name="T69" fmla="*/ 40 h 96"/>
                <a:gd name="T70" fmla="*/ 32 w 112"/>
                <a:gd name="T71" fmla="*/ 60 h 96"/>
                <a:gd name="T72" fmla="*/ 64 w 112"/>
                <a:gd name="T73" fmla="*/ 72 h 96"/>
                <a:gd name="T74" fmla="*/ 56 w 112"/>
                <a:gd name="T75" fmla="*/ 72 h 96"/>
                <a:gd name="T76" fmla="*/ 56 w 112"/>
                <a:gd name="T77" fmla="*/ 64 h 96"/>
                <a:gd name="T78" fmla="*/ 48 w 112"/>
                <a:gd name="T79" fmla="*/ 64 h 96"/>
                <a:gd name="T80" fmla="*/ 48 w 112"/>
                <a:gd name="T81" fmla="*/ 72 h 96"/>
                <a:gd name="T82" fmla="*/ 40 w 112"/>
                <a:gd name="T83" fmla="*/ 72 h 96"/>
                <a:gd name="T84" fmla="*/ 40 w 112"/>
                <a:gd name="T85" fmla="*/ 64 h 96"/>
                <a:gd name="T86" fmla="*/ 52 w 112"/>
                <a:gd name="T87" fmla="*/ 52 h 96"/>
                <a:gd name="T88" fmla="*/ 64 w 112"/>
                <a:gd name="T89" fmla="*/ 64 h 96"/>
                <a:gd name="T90" fmla="*/ 64 w 112"/>
                <a:gd name="T91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" h="96">
                  <a:moveTo>
                    <a:pt x="0" y="96"/>
                  </a:moveTo>
                  <a:cubicBezTo>
                    <a:pt x="112" y="96"/>
                    <a:pt x="112" y="96"/>
                    <a:pt x="112" y="96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6"/>
                  </a:lnTo>
                  <a:close/>
                  <a:moveTo>
                    <a:pt x="8" y="8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8" y="24"/>
                    <a:pt x="8" y="24"/>
                    <a:pt x="8" y="24"/>
                  </a:cubicBezTo>
                  <a:lnTo>
                    <a:pt x="8" y="8"/>
                  </a:lnTo>
                  <a:close/>
                  <a:moveTo>
                    <a:pt x="8" y="32"/>
                  </a:moveTo>
                  <a:cubicBezTo>
                    <a:pt x="104" y="32"/>
                    <a:pt x="104" y="32"/>
                    <a:pt x="104" y="32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8" y="88"/>
                    <a:pt x="8" y="88"/>
                    <a:pt x="8" y="88"/>
                  </a:cubicBezTo>
                  <a:lnTo>
                    <a:pt x="8" y="32"/>
                  </a:lnTo>
                  <a:close/>
                  <a:moveTo>
                    <a:pt x="72" y="16"/>
                  </a:moveTo>
                  <a:cubicBezTo>
                    <a:pt x="72" y="18"/>
                    <a:pt x="70" y="20"/>
                    <a:pt x="68" y="20"/>
                  </a:cubicBezTo>
                  <a:cubicBezTo>
                    <a:pt x="66" y="20"/>
                    <a:pt x="64" y="18"/>
                    <a:pt x="64" y="16"/>
                  </a:cubicBezTo>
                  <a:cubicBezTo>
                    <a:pt x="64" y="14"/>
                    <a:pt x="66" y="12"/>
                    <a:pt x="68" y="12"/>
                  </a:cubicBezTo>
                  <a:cubicBezTo>
                    <a:pt x="70" y="12"/>
                    <a:pt x="72" y="14"/>
                    <a:pt x="72" y="16"/>
                  </a:cubicBezTo>
                  <a:close/>
                  <a:moveTo>
                    <a:pt x="84" y="16"/>
                  </a:moveTo>
                  <a:cubicBezTo>
                    <a:pt x="84" y="18"/>
                    <a:pt x="82" y="20"/>
                    <a:pt x="80" y="20"/>
                  </a:cubicBezTo>
                  <a:cubicBezTo>
                    <a:pt x="78" y="20"/>
                    <a:pt x="76" y="18"/>
                    <a:pt x="76" y="16"/>
                  </a:cubicBezTo>
                  <a:cubicBezTo>
                    <a:pt x="76" y="14"/>
                    <a:pt x="78" y="12"/>
                    <a:pt x="80" y="12"/>
                  </a:cubicBezTo>
                  <a:cubicBezTo>
                    <a:pt x="82" y="12"/>
                    <a:pt x="84" y="14"/>
                    <a:pt x="84" y="16"/>
                  </a:cubicBezTo>
                  <a:close/>
                  <a:moveTo>
                    <a:pt x="96" y="16"/>
                  </a:moveTo>
                  <a:cubicBezTo>
                    <a:pt x="96" y="18"/>
                    <a:pt x="94" y="20"/>
                    <a:pt x="92" y="20"/>
                  </a:cubicBezTo>
                  <a:cubicBezTo>
                    <a:pt x="90" y="20"/>
                    <a:pt x="88" y="18"/>
                    <a:pt x="88" y="16"/>
                  </a:cubicBezTo>
                  <a:cubicBezTo>
                    <a:pt x="88" y="14"/>
                    <a:pt x="90" y="12"/>
                    <a:pt x="92" y="12"/>
                  </a:cubicBezTo>
                  <a:cubicBezTo>
                    <a:pt x="94" y="12"/>
                    <a:pt x="96" y="14"/>
                    <a:pt x="96" y="16"/>
                  </a:cubicBezTo>
                  <a:close/>
                  <a:moveTo>
                    <a:pt x="32" y="6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52" y="40"/>
                    <a:pt x="52" y="40"/>
                    <a:pt x="52" y="40"/>
                  </a:cubicBezTo>
                  <a:lnTo>
                    <a:pt x="32" y="60"/>
                  </a:lnTo>
                  <a:close/>
                  <a:moveTo>
                    <a:pt x="64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64" y="64"/>
                    <a:pt x="64" y="64"/>
                    <a:pt x="64" y="64"/>
                  </a:cubicBezTo>
                  <a:lnTo>
                    <a:pt x="64" y="7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84"/>
            <p:cNvSpPr>
              <a:spLocks noChangeAspect="1" noEditPoints="1"/>
            </p:cNvSpPr>
            <p:nvPr/>
          </p:nvSpPr>
          <p:spPr bwMode="auto">
            <a:xfrm>
              <a:off x="7828755" y="1871662"/>
              <a:ext cx="360363" cy="355600"/>
            </a:xfrm>
            <a:custGeom>
              <a:avLst/>
              <a:gdLst>
                <a:gd name="T0" fmla="*/ 87 w 96"/>
                <a:gd name="T1" fmla="*/ 53 h 95"/>
                <a:gd name="T2" fmla="*/ 85 w 96"/>
                <a:gd name="T3" fmla="*/ 45 h 95"/>
                <a:gd name="T4" fmla="*/ 72 w 96"/>
                <a:gd name="T5" fmla="*/ 44 h 95"/>
                <a:gd name="T6" fmla="*/ 64 w 96"/>
                <a:gd name="T7" fmla="*/ 39 h 95"/>
                <a:gd name="T8" fmla="*/ 54 w 96"/>
                <a:gd name="T9" fmla="*/ 48 h 95"/>
                <a:gd name="T10" fmla="*/ 45 w 96"/>
                <a:gd name="T11" fmla="*/ 50 h 95"/>
                <a:gd name="T12" fmla="*/ 44 w 96"/>
                <a:gd name="T13" fmla="*/ 63 h 95"/>
                <a:gd name="T14" fmla="*/ 40 w 96"/>
                <a:gd name="T15" fmla="*/ 71 h 95"/>
                <a:gd name="T16" fmla="*/ 48 w 96"/>
                <a:gd name="T17" fmla="*/ 81 h 95"/>
                <a:gd name="T18" fmla="*/ 51 w 96"/>
                <a:gd name="T19" fmla="*/ 90 h 95"/>
                <a:gd name="T20" fmla="*/ 64 w 96"/>
                <a:gd name="T21" fmla="*/ 91 h 95"/>
                <a:gd name="T22" fmla="*/ 72 w 96"/>
                <a:gd name="T23" fmla="*/ 95 h 95"/>
                <a:gd name="T24" fmla="*/ 81 w 96"/>
                <a:gd name="T25" fmla="*/ 87 h 95"/>
                <a:gd name="T26" fmla="*/ 90 w 96"/>
                <a:gd name="T27" fmla="*/ 84 h 95"/>
                <a:gd name="T28" fmla="*/ 91 w 96"/>
                <a:gd name="T29" fmla="*/ 71 h 95"/>
                <a:gd name="T30" fmla="*/ 96 w 96"/>
                <a:gd name="T31" fmla="*/ 63 h 95"/>
                <a:gd name="T32" fmla="*/ 68 w 96"/>
                <a:gd name="T33" fmla="*/ 83 h 95"/>
                <a:gd name="T34" fmla="*/ 68 w 96"/>
                <a:gd name="T35" fmla="*/ 51 h 95"/>
                <a:gd name="T36" fmla="*/ 68 w 96"/>
                <a:gd name="T37" fmla="*/ 83 h 95"/>
                <a:gd name="T38" fmla="*/ 40 w 96"/>
                <a:gd name="T39" fmla="*/ 7 h 95"/>
                <a:gd name="T40" fmla="*/ 35 w 96"/>
                <a:gd name="T41" fmla="*/ 0 h 95"/>
                <a:gd name="T42" fmla="*/ 22 w 96"/>
                <a:gd name="T43" fmla="*/ 4 h 95"/>
                <a:gd name="T44" fmla="*/ 13 w 96"/>
                <a:gd name="T45" fmla="*/ 3 h 95"/>
                <a:gd name="T46" fmla="*/ 7 w 96"/>
                <a:gd name="T47" fmla="*/ 14 h 95"/>
                <a:gd name="T48" fmla="*/ 0 w 96"/>
                <a:gd name="T49" fmla="*/ 20 h 95"/>
                <a:gd name="T50" fmla="*/ 4 w 96"/>
                <a:gd name="T51" fmla="*/ 33 h 95"/>
                <a:gd name="T52" fmla="*/ 3 w 96"/>
                <a:gd name="T53" fmla="*/ 42 h 95"/>
                <a:gd name="T54" fmla="*/ 15 w 96"/>
                <a:gd name="T55" fmla="*/ 47 h 95"/>
                <a:gd name="T56" fmla="*/ 21 w 96"/>
                <a:gd name="T57" fmla="*/ 55 h 95"/>
                <a:gd name="T58" fmla="*/ 33 w 96"/>
                <a:gd name="T59" fmla="*/ 51 h 95"/>
                <a:gd name="T60" fmla="*/ 42 w 96"/>
                <a:gd name="T61" fmla="*/ 52 h 95"/>
                <a:gd name="T62" fmla="*/ 48 w 96"/>
                <a:gd name="T63" fmla="*/ 40 h 95"/>
                <a:gd name="T64" fmla="*/ 55 w 96"/>
                <a:gd name="T65" fmla="*/ 34 h 95"/>
                <a:gd name="T66" fmla="*/ 51 w 96"/>
                <a:gd name="T67" fmla="*/ 22 h 95"/>
                <a:gd name="T68" fmla="*/ 52 w 96"/>
                <a:gd name="T69" fmla="*/ 13 h 95"/>
                <a:gd name="T70" fmla="*/ 34 w 96"/>
                <a:gd name="T71" fmla="*/ 42 h 95"/>
                <a:gd name="T72" fmla="*/ 21 w 96"/>
                <a:gd name="T73" fmla="*/ 12 h 95"/>
                <a:gd name="T74" fmla="*/ 34 w 96"/>
                <a:gd name="T75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5">
                  <a:moveTo>
                    <a:pt x="91" y="63"/>
                  </a:moveTo>
                  <a:cubicBezTo>
                    <a:pt x="91" y="60"/>
                    <a:pt x="89" y="56"/>
                    <a:pt x="87" y="53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9" y="46"/>
                    <a:pt x="75" y="44"/>
                    <a:pt x="72" y="44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0" y="44"/>
                    <a:pt x="57" y="46"/>
                    <a:pt x="54" y="48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6" y="56"/>
                    <a:pt x="45" y="60"/>
                    <a:pt x="44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5" y="75"/>
                    <a:pt x="46" y="78"/>
                    <a:pt x="48" y="8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7" y="89"/>
                    <a:pt x="60" y="90"/>
                    <a:pt x="64" y="91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5" y="90"/>
                    <a:pt x="79" y="89"/>
                    <a:pt x="81" y="87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9" y="78"/>
                    <a:pt x="91" y="75"/>
                    <a:pt x="91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63"/>
                    <a:pt x="96" y="63"/>
                    <a:pt x="96" y="63"/>
                  </a:cubicBezTo>
                  <a:lnTo>
                    <a:pt x="91" y="63"/>
                  </a:lnTo>
                  <a:close/>
                  <a:moveTo>
                    <a:pt x="68" y="83"/>
                  </a:moveTo>
                  <a:cubicBezTo>
                    <a:pt x="59" y="83"/>
                    <a:pt x="52" y="76"/>
                    <a:pt x="52" y="67"/>
                  </a:cubicBezTo>
                  <a:cubicBezTo>
                    <a:pt x="52" y="58"/>
                    <a:pt x="59" y="51"/>
                    <a:pt x="68" y="51"/>
                  </a:cubicBezTo>
                  <a:cubicBezTo>
                    <a:pt x="76" y="51"/>
                    <a:pt x="84" y="58"/>
                    <a:pt x="84" y="67"/>
                  </a:cubicBezTo>
                  <a:cubicBezTo>
                    <a:pt x="84" y="76"/>
                    <a:pt x="76" y="83"/>
                    <a:pt x="68" y="83"/>
                  </a:cubicBezTo>
                  <a:close/>
                  <a:moveTo>
                    <a:pt x="48" y="14"/>
                  </a:moveTo>
                  <a:cubicBezTo>
                    <a:pt x="46" y="11"/>
                    <a:pt x="43" y="9"/>
                    <a:pt x="40" y="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3"/>
                    <a:pt x="26" y="3"/>
                    <a:pt x="22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9"/>
                    <a:pt x="9" y="11"/>
                    <a:pt x="7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5"/>
                    <a:pt x="3" y="29"/>
                    <a:pt x="4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3"/>
                    <a:pt x="12" y="46"/>
                    <a:pt x="15" y="47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1"/>
                    <a:pt x="29" y="51"/>
                    <a:pt x="33" y="51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3" y="46"/>
                    <a:pt x="46" y="43"/>
                    <a:pt x="48" y="4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29"/>
                    <a:pt x="52" y="25"/>
                    <a:pt x="51" y="22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48" y="14"/>
                  </a:lnTo>
                  <a:close/>
                  <a:moveTo>
                    <a:pt x="34" y="42"/>
                  </a:moveTo>
                  <a:cubicBezTo>
                    <a:pt x="26" y="45"/>
                    <a:pt x="16" y="41"/>
                    <a:pt x="13" y="33"/>
                  </a:cubicBezTo>
                  <a:cubicBezTo>
                    <a:pt x="9" y="25"/>
                    <a:pt x="13" y="16"/>
                    <a:pt x="21" y="12"/>
                  </a:cubicBezTo>
                  <a:cubicBezTo>
                    <a:pt x="30" y="9"/>
                    <a:pt x="39" y="13"/>
                    <a:pt x="42" y="21"/>
                  </a:cubicBezTo>
                  <a:cubicBezTo>
                    <a:pt x="46" y="29"/>
                    <a:pt x="42" y="39"/>
                    <a:pt x="34" y="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503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228299" cy="3176254"/>
          </a:xfrm>
        </p:spPr>
        <p:txBody>
          <a:bodyPr/>
          <a:lstStyle/>
          <a:p>
            <a:r>
              <a:rPr lang="en-US" dirty="0"/>
              <a:t>Demo: </a:t>
            </a:r>
            <a:br>
              <a:rPr lang="en-US" dirty="0"/>
            </a:br>
            <a:r>
              <a:rPr lang="en-US" dirty="0"/>
              <a:t>Azure Storage </a:t>
            </a:r>
            <a:br>
              <a:rPr lang="en-US" dirty="0"/>
            </a:br>
            <a:r>
              <a:rPr lang="en-US" dirty="0"/>
              <a:t>Data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8727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040832"/>
          </a:xfrm>
        </p:spPr>
        <p:txBody>
          <a:bodyPr/>
          <a:lstStyle/>
          <a:p>
            <a:r>
              <a:rPr lang="en-US" dirty="0"/>
              <a:t>Network ACL’s</a:t>
            </a:r>
          </a:p>
          <a:p>
            <a:pPr lvl="1"/>
            <a:r>
              <a:rPr lang="en-US" dirty="0"/>
              <a:t>Configure storage accounts with no public internet access</a:t>
            </a:r>
          </a:p>
          <a:p>
            <a:pPr lvl="1"/>
            <a:r>
              <a:rPr lang="en-US" dirty="0"/>
              <a:t>Control which Azure networks or Internet IP addresses can access your storage</a:t>
            </a:r>
          </a:p>
          <a:p>
            <a:r>
              <a:rPr lang="en-US" dirty="0"/>
              <a:t>Azure AD based Authorization</a:t>
            </a:r>
          </a:p>
          <a:p>
            <a:pPr lvl="1"/>
            <a:r>
              <a:rPr lang="en-US" dirty="0"/>
              <a:t>Kerberos for Azure Files Storage via SMB</a:t>
            </a:r>
          </a:p>
          <a:p>
            <a:pPr lvl="1"/>
            <a:r>
              <a:rPr lang="en-US" dirty="0"/>
              <a:t>Additional scenarios using OAuth in the future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Roadmap</a:t>
            </a:r>
          </a:p>
        </p:txBody>
      </p:sp>
    </p:spTree>
    <p:extLst>
      <p:ext uri="{BB962C8B-B14F-4D97-AF65-F5344CB8AC3E}">
        <p14:creationId xmlns:p14="http://schemas.microsoft.com/office/powerpoint/2010/main" val="344650738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/>
          <p:cNvSpPr/>
          <p:nvPr/>
        </p:nvSpPr>
        <p:spPr bwMode="auto">
          <a:xfrm>
            <a:off x="5805056" y="2452074"/>
            <a:ext cx="723331" cy="73619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Securing Azure Storage - Encryption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10676557" y="1284274"/>
            <a:ext cx="723331" cy="73619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978163" y="1362047"/>
            <a:ext cx="3774594" cy="5105400"/>
            <a:chOff x="3177555" y="1362047"/>
            <a:chExt cx="3774594" cy="51054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3177555" y="1362047"/>
              <a:ext cx="3233876" cy="5105400"/>
            </a:xfrm>
            <a:prstGeom prst="rect">
              <a:avLst/>
            </a:prstGeom>
            <a:solidFill>
              <a:srgbClr val="107C1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Subscription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 flipH="1">
              <a:off x="6418749" y="1574989"/>
              <a:ext cx="533400" cy="152400"/>
              <a:chOff x="1493837" y="2506662"/>
              <a:chExt cx="533400" cy="1524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flipH="1">
                <a:off x="1646237" y="2582862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 bwMode="auto">
              <a:xfrm>
                <a:off x="1493837" y="2506662"/>
                <a:ext cx="152400" cy="152400"/>
              </a:xfrm>
              <a:prstGeom prst="ellipse">
                <a:avLst/>
              </a:prstGeom>
              <a:solidFill>
                <a:srgbClr val="107C1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59" name="Rectangle 58"/>
          <p:cNvSpPr/>
          <p:nvPr/>
        </p:nvSpPr>
        <p:spPr bwMode="auto">
          <a:xfrm>
            <a:off x="6978163" y="2079558"/>
            <a:ext cx="2938324" cy="2057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 Group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978163" y="4289358"/>
            <a:ext cx="2938324" cy="204124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 Group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437445" y="2577652"/>
            <a:ext cx="2941983" cy="533400"/>
            <a:chOff x="2636837" y="2577652"/>
            <a:chExt cx="2941983" cy="5334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177555" y="2577652"/>
              <a:ext cx="2401265" cy="533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 flipH="1">
              <a:off x="2636837" y="2775143"/>
              <a:ext cx="533400" cy="152400"/>
              <a:chOff x="5303837" y="2201862"/>
              <a:chExt cx="533400" cy="152400"/>
            </a:xfrm>
            <a:solidFill>
              <a:schemeClr val="accent2">
                <a:lumMod val="75000"/>
              </a:schemeClr>
            </a:solidFill>
          </p:grpSpPr>
          <p:cxnSp>
            <p:nvCxnSpPr>
              <p:cNvPr id="64" name="Straight Connector 63"/>
              <p:cNvCxnSpPr/>
              <p:nvPr/>
            </p:nvCxnSpPr>
            <p:spPr>
              <a:xfrm flipH="1">
                <a:off x="5303837" y="2278062"/>
                <a:ext cx="3810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 bwMode="auto">
              <a:xfrm>
                <a:off x="5684837" y="2201862"/>
                <a:ext cx="152400" cy="152400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6" name="Rectangle 65"/>
          <p:cNvSpPr/>
          <p:nvPr/>
        </p:nvSpPr>
        <p:spPr bwMode="auto">
          <a:xfrm>
            <a:off x="6978163" y="5554662"/>
            <a:ext cx="2401265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cxnSp>
        <p:nvCxnSpPr>
          <p:cNvPr id="67" name="Straight Arrow Connector 66"/>
          <p:cNvCxnSpPr>
            <a:cxnSpLocks/>
          </p:cNvCxnSpPr>
          <p:nvPr/>
        </p:nvCxnSpPr>
        <p:spPr>
          <a:xfrm>
            <a:off x="2750353" y="2844352"/>
            <a:ext cx="3125604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lowchart: Magnetic Disk 67"/>
          <p:cNvSpPr/>
          <p:nvPr/>
        </p:nvSpPr>
        <p:spPr bwMode="auto">
          <a:xfrm>
            <a:off x="7673292" y="5599908"/>
            <a:ext cx="1135745" cy="422752"/>
          </a:xfrm>
          <a:prstGeom prst="flowChartMagneticDisk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69" name="Flowchart: Magnetic Disk 68"/>
          <p:cNvSpPr/>
          <p:nvPr/>
        </p:nvSpPr>
        <p:spPr bwMode="auto">
          <a:xfrm>
            <a:off x="7673292" y="2627822"/>
            <a:ext cx="1135745" cy="422752"/>
          </a:xfrm>
          <a:prstGeom prst="flowChartMagneticDisk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702181" y="2462301"/>
            <a:ext cx="1149802" cy="1420536"/>
            <a:chOff x="596184" y="2462301"/>
            <a:chExt cx="1149802" cy="1420536"/>
          </a:xfrm>
        </p:grpSpPr>
        <p:grpSp>
          <p:nvGrpSpPr>
            <p:cNvPr id="71" name="Group 70"/>
            <p:cNvGrpSpPr/>
            <p:nvPr/>
          </p:nvGrpSpPr>
          <p:grpSpPr>
            <a:xfrm>
              <a:off x="596184" y="2462301"/>
              <a:ext cx="1149802" cy="1420536"/>
              <a:chOff x="320734" y="2545088"/>
              <a:chExt cx="1149802" cy="1420536"/>
            </a:xfrm>
          </p:grpSpPr>
          <p:sp>
            <p:nvSpPr>
              <p:cNvPr id="73" name="Freeform 276"/>
              <p:cNvSpPr>
                <a:spLocks noEditPoints="1"/>
              </p:cNvSpPr>
              <p:nvPr/>
            </p:nvSpPr>
            <p:spPr bwMode="auto">
              <a:xfrm>
                <a:off x="471886" y="2545088"/>
                <a:ext cx="847499" cy="725971"/>
              </a:xfrm>
              <a:custGeom>
                <a:avLst/>
                <a:gdLst>
                  <a:gd name="T0" fmla="*/ 0 w 265"/>
                  <a:gd name="T1" fmla="*/ 227 h 227"/>
                  <a:gd name="T2" fmla="*/ 265 w 265"/>
                  <a:gd name="T3" fmla="*/ 227 h 227"/>
                  <a:gd name="T4" fmla="*/ 265 w 265"/>
                  <a:gd name="T5" fmla="*/ 0 h 227"/>
                  <a:gd name="T6" fmla="*/ 0 w 265"/>
                  <a:gd name="T7" fmla="*/ 0 h 227"/>
                  <a:gd name="T8" fmla="*/ 0 w 265"/>
                  <a:gd name="T9" fmla="*/ 227 h 227"/>
                  <a:gd name="T10" fmla="*/ 19 w 265"/>
                  <a:gd name="T11" fmla="*/ 19 h 227"/>
                  <a:gd name="T12" fmla="*/ 246 w 265"/>
                  <a:gd name="T13" fmla="*/ 19 h 227"/>
                  <a:gd name="T14" fmla="*/ 246 w 265"/>
                  <a:gd name="T15" fmla="*/ 57 h 227"/>
                  <a:gd name="T16" fmla="*/ 19 w 265"/>
                  <a:gd name="T17" fmla="*/ 57 h 227"/>
                  <a:gd name="T18" fmla="*/ 19 w 265"/>
                  <a:gd name="T19" fmla="*/ 19 h 227"/>
                  <a:gd name="T20" fmla="*/ 19 w 265"/>
                  <a:gd name="T21" fmla="*/ 76 h 227"/>
                  <a:gd name="T22" fmla="*/ 246 w 265"/>
                  <a:gd name="T23" fmla="*/ 76 h 227"/>
                  <a:gd name="T24" fmla="*/ 246 w 265"/>
                  <a:gd name="T25" fmla="*/ 208 h 227"/>
                  <a:gd name="T26" fmla="*/ 19 w 265"/>
                  <a:gd name="T27" fmla="*/ 208 h 227"/>
                  <a:gd name="T28" fmla="*/ 19 w 265"/>
                  <a:gd name="T29" fmla="*/ 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5" h="227">
                    <a:moveTo>
                      <a:pt x="0" y="227"/>
                    </a:moveTo>
                    <a:lnTo>
                      <a:pt x="265" y="227"/>
                    </a:lnTo>
                    <a:lnTo>
                      <a:pt x="265" y="0"/>
                    </a:lnTo>
                    <a:lnTo>
                      <a:pt x="0" y="0"/>
                    </a:lnTo>
                    <a:lnTo>
                      <a:pt x="0" y="227"/>
                    </a:lnTo>
                    <a:close/>
                    <a:moveTo>
                      <a:pt x="19" y="19"/>
                    </a:moveTo>
                    <a:lnTo>
                      <a:pt x="246" y="19"/>
                    </a:lnTo>
                    <a:lnTo>
                      <a:pt x="246" y="57"/>
                    </a:lnTo>
                    <a:lnTo>
                      <a:pt x="19" y="57"/>
                    </a:lnTo>
                    <a:lnTo>
                      <a:pt x="19" y="19"/>
                    </a:lnTo>
                    <a:close/>
                    <a:moveTo>
                      <a:pt x="19" y="76"/>
                    </a:moveTo>
                    <a:lnTo>
                      <a:pt x="246" y="76"/>
                    </a:lnTo>
                    <a:lnTo>
                      <a:pt x="246" y="208"/>
                    </a:lnTo>
                    <a:lnTo>
                      <a:pt x="19" y="208"/>
                    </a:lnTo>
                    <a:lnTo>
                      <a:pt x="19" y="7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20734" y="3171560"/>
                <a:ext cx="1149802" cy="79406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</a:rPr>
                  <a:t>Custom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</a:rPr>
                  <a:t>App</a:t>
                </a:r>
              </a:p>
            </p:txBody>
          </p:sp>
        </p:grpSp>
        <p:sp>
          <p:nvSpPr>
            <p:cNvPr id="72" name="Freeform 84"/>
            <p:cNvSpPr>
              <a:spLocks noChangeAspect="1" noEditPoints="1"/>
            </p:cNvSpPr>
            <p:nvPr/>
          </p:nvSpPr>
          <p:spPr bwMode="auto">
            <a:xfrm>
              <a:off x="966107" y="2685956"/>
              <a:ext cx="451530" cy="445562"/>
            </a:xfrm>
            <a:custGeom>
              <a:avLst/>
              <a:gdLst>
                <a:gd name="T0" fmla="*/ 87 w 96"/>
                <a:gd name="T1" fmla="*/ 53 h 95"/>
                <a:gd name="T2" fmla="*/ 85 w 96"/>
                <a:gd name="T3" fmla="*/ 45 h 95"/>
                <a:gd name="T4" fmla="*/ 72 w 96"/>
                <a:gd name="T5" fmla="*/ 44 h 95"/>
                <a:gd name="T6" fmla="*/ 64 w 96"/>
                <a:gd name="T7" fmla="*/ 39 h 95"/>
                <a:gd name="T8" fmla="*/ 54 w 96"/>
                <a:gd name="T9" fmla="*/ 48 h 95"/>
                <a:gd name="T10" fmla="*/ 45 w 96"/>
                <a:gd name="T11" fmla="*/ 50 h 95"/>
                <a:gd name="T12" fmla="*/ 44 w 96"/>
                <a:gd name="T13" fmla="*/ 63 h 95"/>
                <a:gd name="T14" fmla="*/ 40 w 96"/>
                <a:gd name="T15" fmla="*/ 71 h 95"/>
                <a:gd name="T16" fmla="*/ 48 w 96"/>
                <a:gd name="T17" fmla="*/ 81 h 95"/>
                <a:gd name="T18" fmla="*/ 51 w 96"/>
                <a:gd name="T19" fmla="*/ 90 h 95"/>
                <a:gd name="T20" fmla="*/ 64 w 96"/>
                <a:gd name="T21" fmla="*/ 91 h 95"/>
                <a:gd name="T22" fmla="*/ 72 w 96"/>
                <a:gd name="T23" fmla="*/ 95 h 95"/>
                <a:gd name="T24" fmla="*/ 81 w 96"/>
                <a:gd name="T25" fmla="*/ 87 h 95"/>
                <a:gd name="T26" fmla="*/ 90 w 96"/>
                <a:gd name="T27" fmla="*/ 84 h 95"/>
                <a:gd name="T28" fmla="*/ 91 w 96"/>
                <a:gd name="T29" fmla="*/ 71 h 95"/>
                <a:gd name="T30" fmla="*/ 96 w 96"/>
                <a:gd name="T31" fmla="*/ 63 h 95"/>
                <a:gd name="T32" fmla="*/ 68 w 96"/>
                <a:gd name="T33" fmla="*/ 83 h 95"/>
                <a:gd name="T34" fmla="*/ 68 w 96"/>
                <a:gd name="T35" fmla="*/ 51 h 95"/>
                <a:gd name="T36" fmla="*/ 68 w 96"/>
                <a:gd name="T37" fmla="*/ 83 h 95"/>
                <a:gd name="T38" fmla="*/ 40 w 96"/>
                <a:gd name="T39" fmla="*/ 7 h 95"/>
                <a:gd name="T40" fmla="*/ 35 w 96"/>
                <a:gd name="T41" fmla="*/ 0 h 95"/>
                <a:gd name="T42" fmla="*/ 22 w 96"/>
                <a:gd name="T43" fmla="*/ 4 h 95"/>
                <a:gd name="T44" fmla="*/ 13 w 96"/>
                <a:gd name="T45" fmla="*/ 3 h 95"/>
                <a:gd name="T46" fmla="*/ 7 w 96"/>
                <a:gd name="T47" fmla="*/ 14 h 95"/>
                <a:gd name="T48" fmla="*/ 0 w 96"/>
                <a:gd name="T49" fmla="*/ 20 h 95"/>
                <a:gd name="T50" fmla="*/ 4 w 96"/>
                <a:gd name="T51" fmla="*/ 33 h 95"/>
                <a:gd name="T52" fmla="*/ 3 w 96"/>
                <a:gd name="T53" fmla="*/ 42 h 95"/>
                <a:gd name="T54" fmla="*/ 15 w 96"/>
                <a:gd name="T55" fmla="*/ 47 h 95"/>
                <a:gd name="T56" fmla="*/ 21 w 96"/>
                <a:gd name="T57" fmla="*/ 55 h 95"/>
                <a:gd name="T58" fmla="*/ 33 w 96"/>
                <a:gd name="T59" fmla="*/ 51 h 95"/>
                <a:gd name="T60" fmla="*/ 42 w 96"/>
                <a:gd name="T61" fmla="*/ 52 h 95"/>
                <a:gd name="T62" fmla="*/ 48 w 96"/>
                <a:gd name="T63" fmla="*/ 40 h 95"/>
                <a:gd name="T64" fmla="*/ 55 w 96"/>
                <a:gd name="T65" fmla="*/ 34 h 95"/>
                <a:gd name="T66" fmla="*/ 51 w 96"/>
                <a:gd name="T67" fmla="*/ 22 h 95"/>
                <a:gd name="T68" fmla="*/ 52 w 96"/>
                <a:gd name="T69" fmla="*/ 13 h 95"/>
                <a:gd name="T70" fmla="*/ 34 w 96"/>
                <a:gd name="T71" fmla="*/ 42 h 95"/>
                <a:gd name="T72" fmla="*/ 21 w 96"/>
                <a:gd name="T73" fmla="*/ 12 h 95"/>
                <a:gd name="T74" fmla="*/ 34 w 96"/>
                <a:gd name="T75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5">
                  <a:moveTo>
                    <a:pt x="91" y="63"/>
                  </a:moveTo>
                  <a:cubicBezTo>
                    <a:pt x="91" y="60"/>
                    <a:pt x="89" y="56"/>
                    <a:pt x="87" y="53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9" y="46"/>
                    <a:pt x="75" y="44"/>
                    <a:pt x="72" y="44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0" y="44"/>
                    <a:pt x="57" y="46"/>
                    <a:pt x="54" y="48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6" y="56"/>
                    <a:pt x="45" y="60"/>
                    <a:pt x="44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5" y="75"/>
                    <a:pt x="46" y="78"/>
                    <a:pt x="48" y="8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7" y="89"/>
                    <a:pt x="60" y="90"/>
                    <a:pt x="64" y="91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5" y="90"/>
                    <a:pt x="79" y="89"/>
                    <a:pt x="81" y="87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9" y="78"/>
                    <a:pt x="91" y="75"/>
                    <a:pt x="91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63"/>
                    <a:pt x="96" y="63"/>
                    <a:pt x="96" y="63"/>
                  </a:cubicBezTo>
                  <a:lnTo>
                    <a:pt x="91" y="63"/>
                  </a:lnTo>
                  <a:close/>
                  <a:moveTo>
                    <a:pt x="68" y="83"/>
                  </a:moveTo>
                  <a:cubicBezTo>
                    <a:pt x="59" y="83"/>
                    <a:pt x="52" y="76"/>
                    <a:pt x="52" y="67"/>
                  </a:cubicBezTo>
                  <a:cubicBezTo>
                    <a:pt x="52" y="58"/>
                    <a:pt x="59" y="51"/>
                    <a:pt x="68" y="51"/>
                  </a:cubicBezTo>
                  <a:cubicBezTo>
                    <a:pt x="76" y="51"/>
                    <a:pt x="84" y="58"/>
                    <a:pt x="84" y="67"/>
                  </a:cubicBezTo>
                  <a:cubicBezTo>
                    <a:pt x="84" y="76"/>
                    <a:pt x="76" y="83"/>
                    <a:pt x="68" y="83"/>
                  </a:cubicBezTo>
                  <a:close/>
                  <a:moveTo>
                    <a:pt x="48" y="14"/>
                  </a:moveTo>
                  <a:cubicBezTo>
                    <a:pt x="46" y="11"/>
                    <a:pt x="43" y="9"/>
                    <a:pt x="40" y="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3"/>
                    <a:pt x="26" y="3"/>
                    <a:pt x="22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9"/>
                    <a:pt x="9" y="11"/>
                    <a:pt x="7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5"/>
                    <a:pt x="3" y="29"/>
                    <a:pt x="4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3"/>
                    <a:pt x="12" y="46"/>
                    <a:pt x="15" y="47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1"/>
                    <a:pt x="29" y="51"/>
                    <a:pt x="33" y="51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3" y="46"/>
                    <a:pt x="46" y="43"/>
                    <a:pt x="48" y="4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29"/>
                    <a:pt x="52" y="25"/>
                    <a:pt x="51" y="22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48" y="14"/>
                  </a:lnTo>
                  <a:close/>
                  <a:moveTo>
                    <a:pt x="34" y="42"/>
                  </a:moveTo>
                  <a:cubicBezTo>
                    <a:pt x="26" y="45"/>
                    <a:pt x="16" y="41"/>
                    <a:pt x="13" y="33"/>
                  </a:cubicBezTo>
                  <a:cubicBezTo>
                    <a:pt x="9" y="25"/>
                    <a:pt x="13" y="16"/>
                    <a:pt x="21" y="12"/>
                  </a:cubicBezTo>
                  <a:cubicBezTo>
                    <a:pt x="30" y="9"/>
                    <a:pt x="39" y="13"/>
                    <a:pt x="42" y="21"/>
                  </a:cubicBezTo>
                  <a:cubicBezTo>
                    <a:pt x="46" y="29"/>
                    <a:pt x="42" y="39"/>
                    <a:pt x="34" y="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0142037" y="1427184"/>
            <a:ext cx="1775934" cy="1132342"/>
            <a:chOff x="10142037" y="1427184"/>
            <a:chExt cx="1775934" cy="1132342"/>
          </a:xfrm>
        </p:grpSpPr>
        <p:sp>
          <p:nvSpPr>
            <p:cNvPr id="76" name="Freeform 144"/>
            <p:cNvSpPr>
              <a:spLocks noEditPoints="1"/>
            </p:cNvSpPr>
            <p:nvPr/>
          </p:nvSpPr>
          <p:spPr bwMode="auto">
            <a:xfrm>
              <a:off x="10806112" y="1427184"/>
              <a:ext cx="471200" cy="514223"/>
            </a:xfrm>
            <a:custGeom>
              <a:avLst/>
              <a:gdLst>
                <a:gd name="T0" fmla="*/ 48 w 97"/>
                <a:gd name="T1" fmla="*/ 106 h 106"/>
                <a:gd name="T2" fmla="*/ 49 w 97"/>
                <a:gd name="T3" fmla="*/ 105 h 106"/>
                <a:gd name="T4" fmla="*/ 97 w 97"/>
                <a:gd name="T5" fmla="*/ 45 h 106"/>
                <a:gd name="T6" fmla="*/ 97 w 97"/>
                <a:gd name="T7" fmla="*/ 0 h 106"/>
                <a:gd name="T8" fmla="*/ 90 w 97"/>
                <a:gd name="T9" fmla="*/ 5 h 106"/>
                <a:gd name="T10" fmla="*/ 71 w 97"/>
                <a:gd name="T11" fmla="*/ 10 h 106"/>
                <a:gd name="T12" fmla="*/ 50 w 97"/>
                <a:gd name="T13" fmla="*/ 5 h 106"/>
                <a:gd name="T14" fmla="*/ 48 w 97"/>
                <a:gd name="T15" fmla="*/ 3 h 106"/>
                <a:gd name="T16" fmla="*/ 46 w 97"/>
                <a:gd name="T17" fmla="*/ 4 h 106"/>
                <a:gd name="T18" fmla="*/ 25 w 97"/>
                <a:gd name="T19" fmla="*/ 10 h 106"/>
                <a:gd name="T20" fmla="*/ 6 w 97"/>
                <a:gd name="T21" fmla="*/ 5 h 106"/>
                <a:gd name="T22" fmla="*/ 0 w 97"/>
                <a:gd name="T23" fmla="*/ 1 h 106"/>
                <a:gd name="T24" fmla="*/ 0 w 97"/>
                <a:gd name="T25" fmla="*/ 45 h 106"/>
                <a:gd name="T26" fmla="*/ 47 w 97"/>
                <a:gd name="T27" fmla="*/ 105 h 106"/>
                <a:gd name="T28" fmla="*/ 48 w 97"/>
                <a:gd name="T29" fmla="*/ 106 h 106"/>
                <a:gd name="T30" fmla="*/ 8 w 97"/>
                <a:gd name="T31" fmla="*/ 45 h 106"/>
                <a:gd name="T32" fmla="*/ 8 w 97"/>
                <a:gd name="T33" fmla="*/ 14 h 106"/>
                <a:gd name="T34" fmla="*/ 25 w 97"/>
                <a:gd name="T35" fmla="*/ 18 h 106"/>
                <a:gd name="T36" fmla="*/ 48 w 97"/>
                <a:gd name="T37" fmla="*/ 12 h 106"/>
                <a:gd name="T38" fmla="*/ 71 w 97"/>
                <a:gd name="T39" fmla="*/ 18 h 106"/>
                <a:gd name="T40" fmla="*/ 89 w 97"/>
                <a:gd name="T41" fmla="*/ 15 h 106"/>
                <a:gd name="T42" fmla="*/ 89 w 97"/>
                <a:gd name="T43" fmla="*/ 45 h 106"/>
                <a:gd name="T44" fmla="*/ 48 w 97"/>
                <a:gd name="T45" fmla="*/ 97 h 106"/>
                <a:gd name="T46" fmla="*/ 8 w 97"/>
                <a:gd name="T47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106">
                  <a:moveTo>
                    <a:pt x="48" y="106"/>
                  </a:moveTo>
                  <a:cubicBezTo>
                    <a:pt x="49" y="105"/>
                    <a:pt x="49" y="105"/>
                    <a:pt x="49" y="105"/>
                  </a:cubicBezTo>
                  <a:cubicBezTo>
                    <a:pt x="51" y="104"/>
                    <a:pt x="97" y="86"/>
                    <a:pt x="97" y="4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2" y="10"/>
                    <a:pt x="71" y="10"/>
                  </a:cubicBezTo>
                  <a:cubicBezTo>
                    <a:pt x="60" y="10"/>
                    <a:pt x="50" y="5"/>
                    <a:pt x="50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35" y="10"/>
                    <a:pt x="25" y="10"/>
                  </a:cubicBezTo>
                  <a:cubicBezTo>
                    <a:pt x="15" y="10"/>
                    <a:pt x="6" y="5"/>
                    <a:pt x="6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86"/>
                    <a:pt x="45" y="104"/>
                    <a:pt x="47" y="105"/>
                  </a:cubicBezTo>
                  <a:lnTo>
                    <a:pt x="48" y="106"/>
                  </a:lnTo>
                  <a:close/>
                  <a:moveTo>
                    <a:pt x="8" y="4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2" y="16"/>
                    <a:pt x="18" y="18"/>
                    <a:pt x="25" y="18"/>
                  </a:cubicBezTo>
                  <a:cubicBezTo>
                    <a:pt x="34" y="18"/>
                    <a:pt x="44" y="14"/>
                    <a:pt x="48" y="12"/>
                  </a:cubicBezTo>
                  <a:cubicBezTo>
                    <a:pt x="52" y="14"/>
                    <a:pt x="61" y="18"/>
                    <a:pt x="71" y="18"/>
                  </a:cubicBezTo>
                  <a:cubicBezTo>
                    <a:pt x="78" y="18"/>
                    <a:pt x="84" y="16"/>
                    <a:pt x="89" y="1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77"/>
                    <a:pt x="55" y="94"/>
                    <a:pt x="48" y="97"/>
                  </a:cubicBezTo>
                  <a:cubicBezTo>
                    <a:pt x="41" y="94"/>
                    <a:pt x="8" y="77"/>
                    <a:pt x="8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142037" y="1820862"/>
              <a:ext cx="1775934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Management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Access Control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601405" y="2620256"/>
            <a:ext cx="1089849" cy="1408918"/>
            <a:chOff x="5601405" y="2620256"/>
            <a:chExt cx="1089849" cy="1408918"/>
          </a:xfrm>
        </p:grpSpPr>
        <p:sp>
          <p:nvSpPr>
            <p:cNvPr id="79" name="Freeform 144"/>
            <p:cNvSpPr>
              <a:spLocks noEditPoints="1"/>
            </p:cNvSpPr>
            <p:nvPr/>
          </p:nvSpPr>
          <p:spPr bwMode="auto">
            <a:xfrm>
              <a:off x="5932517" y="2620256"/>
              <a:ext cx="471200" cy="514223"/>
            </a:xfrm>
            <a:custGeom>
              <a:avLst/>
              <a:gdLst>
                <a:gd name="T0" fmla="*/ 48 w 97"/>
                <a:gd name="T1" fmla="*/ 106 h 106"/>
                <a:gd name="T2" fmla="*/ 49 w 97"/>
                <a:gd name="T3" fmla="*/ 105 h 106"/>
                <a:gd name="T4" fmla="*/ 97 w 97"/>
                <a:gd name="T5" fmla="*/ 45 h 106"/>
                <a:gd name="T6" fmla="*/ 97 w 97"/>
                <a:gd name="T7" fmla="*/ 0 h 106"/>
                <a:gd name="T8" fmla="*/ 90 w 97"/>
                <a:gd name="T9" fmla="*/ 5 h 106"/>
                <a:gd name="T10" fmla="*/ 71 w 97"/>
                <a:gd name="T11" fmla="*/ 10 h 106"/>
                <a:gd name="T12" fmla="*/ 50 w 97"/>
                <a:gd name="T13" fmla="*/ 5 h 106"/>
                <a:gd name="T14" fmla="*/ 48 w 97"/>
                <a:gd name="T15" fmla="*/ 3 h 106"/>
                <a:gd name="T16" fmla="*/ 46 w 97"/>
                <a:gd name="T17" fmla="*/ 4 h 106"/>
                <a:gd name="T18" fmla="*/ 25 w 97"/>
                <a:gd name="T19" fmla="*/ 10 h 106"/>
                <a:gd name="T20" fmla="*/ 6 w 97"/>
                <a:gd name="T21" fmla="*/ 5 h 106"/>
                <a:gd name="T22" fmla="*/ 0 w 97"/>
                <a:gd name="T23" fmla="*/ 1 h 106"/>
                <a:gd name="T24" fmla="*/ 0 w 97"/>
                <a:gd name="T25" fmla="*/ 45 h 106"/>
                <a:gd name="T26" fmla="*/ 47 w 97"/>
                <a:gd name="T27" fmla="*/ 105 h 106"/>
                <a:gd name="T28" fmla="*/ 48 w 97"/>
                <a:gd name="T29" fmla="*/ 106 h 106"/>
                <a:gd name="T30" fmla="*/ 8 w 97"/>
                <a:gd name="T31" fmla="*/ 45 h 106"/>
                <a:gd name="T32" fmla="*/ 8 w 97"/>
                <a:gd name="T33" fmla="*/ 14 h 106"/>
                <a:gd name="T34" fmla="*/ 25 w 97"/>
                <a:gd name="T35" fmla="*/ 18 h 106"/>
                <a:gd name="T36" fmla="*/ 48 w 97"/>
                <a:gd name="T37" fmla="*/ 12 h 106"/>
                <a:gd name="T38" fmla="*/ 71 w 97"/>
                <a:gd name="T39" fmla="*/ 18 h 106"/>
                <a:gd name="T40" fmla="*/ 89 w 97"/>
                <a:gd name="T41" fmla="*/ 15 h 106"/>
                <a:gd name="T42" fmla="*/ 89 w 97"/>
                <a:gd name="T43" fmla="*/ 45 h 106"/>
                <a:gd name="T44" fmla="*/ 48 w 97"/>
                <a:gd name="T45" fmla="*/ 97 h 106"/>
                <a:gd name="T46" fmla="*/ 8 w 97"/>
                <a:gd name="T47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106">
                  <a:moveTo>
                    <a:pt x="48" y="106"/>
                  </a:moveTo>
                  <a:cubicBezTo>
                    <a:pt x="49" y="105"/>
                    <a:pt x="49" y="105"/>
                    <a:pt x="49" y="105"/>
                  </a:cubicBezTo>
                  <a:cubicBezTo>
                    <a:pt x="51" y="104"/>
                    <a:pt x="97" y="86"/>
                    <a:pt x="97" y="4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2" y="10"/>
                    <a:pt x="71" y="10"/>
                  </a:cubicBezTo>
                  <a:cubicBezTo>
                    <a:pt x="60" y="10"/>
                    <a:pt x="50" y="5"/>
                    <a:pt x="50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35" y="10"/>
                    <a:pt x="25" y="10"/>
                  </a:cubicBezTo>
                  <a:cubicBezTo>
                    <a:pt x="15" y="10"/>
                    <a:pt x="6" y="5"/>
                    <a:pt x="6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86"/>
                    <a:pt x="45" y="104"/>
                    <a:pt x="47" y="105"/>
                  </a:cubicBezTo>
                  <a:lnTo>
                    <a:pt x="48" y="106"/>
                  </a:lnTo>
                  <a:close/>
                  <a:moveTo>
                    <a:pt x="8" y="4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2" y="16"/>
                    <a:pt x="18" y="18"/>
                    <a:pt x="25" y="18"/>
                  </a:cubicBezTo>
                  <a:cubicBezTo>
                    <a:pt x="34" y="18"/>
                    <a:pt x="44" y="14"/>
                    <a:pt x="48" y="12"/>
                  </a:cubicBezTo>
                  <a:cubicBezTo>
                    <a:pt x="52" y="14"/>
                    <a:pt x="61" y="18"/>
                    <a:pt x="71" y="18"/>
                  </a:cubicBezTo>
                  <a:cubicBezTo>
                    <a:pt x="78" y="18"/>
                    <a:pt x="84" y="16"/>
                    <a:pt x="89" y="1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77"/>
                    <a:pt x="55" y="94"/>
                    <a:pt x="48" y="97"/>
                  </a:cubicBezTo>
                  <a:cubicBezTo>
                    <a:pt x="41" y="94"/>
                    <a:pt x="8" y="77"/>
                    <a:pt x="8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601405" y="3068911"/>
              <a:ext cx="1089849" cy="96026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Data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Access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Control</a:t>
              </a:r>
            </a:p>
          </p:txBody>
        </p:sp>
      </p:grpSp>
      <p:sp>
        <p:nvSpPr>
          <p:cNvPr id="81" name="Rectangle 80"/>
          <p:cNvSpPr/>
          <p:nvPr/>
        </p:nvSpPr>
        <p:spPr bwMode="auto">
          <a:xfrm>
            <a:off x="6978163" y="4841147"/>
            <a:ext cx="2401265" cy="71351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82" name="Group 10"/>
          <p:cNvGrpSpPr>
            <a:grpSpLocks noChangeAspect="1"/>
          </p:cNvGrpSpPr>
          <p:nvPr/>
        </p:nvGrpSpPr>
        <p:grpSpPr bwMode="auto">
          <a:xfrm>
            <a:off x="7894637" y="4831299"/>
            <a:ext cx="762000" cy="697606"/>
            <a:chOff x="364" y="696"/>
            <a:chExt cx="355" cy="325"/>
          </a:xfrm>
        </p:grpSpPr>
        <p:sp>
          <p:nvSpPr>
            <p:cNvPr id="83" name="AutoShape 9"/>
            <p:cNvSpPr>
              <a:spLocks noChangeAspect="1" noChangeArrowheads="1" noTextEdit="1"/>
            </p:cNvSpPr>
            <p:nvPr/>
          </p:nvSpPr>
          <p:spPr bwMode="auto">
            <a:xfrm>
              <a:off x="364" y="696"/>
              <a:ext cx="35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4" name="Freeform 11"/>
            <p:cNvSpPr>
              <a:spLocks noEditPoints="1"/>
            </p:cNvSpPr>
            <p:nvPr/>
          </p:nvSpPr>
          <p:spPr bwMode="auto">
            <a:xfrm>
              <a:off x="373" y="705"/>
              <a:ext cx="341" cy="312"/>
            </a:xfrm>
            <a:custGeom>
              <a:avLst/>
              <a:gdLst>
                <a:gd name="T0" fmla="*/ 563 w 599"/>
                <a:gd name="T1" fmla="*/ 0 h 553"/>
                <a:gd name="T2" fmla="*/ 33 w 599"/>
                <a:gd name="T3" fmla="*/ 0 h 553"/>
                <a:gd name="T4" fmla="*/ 0 w 599"/>
                <a:gd name="T5" fmla="*/ 34 h 553"/>
                <a:gd name="T6" fmla="*/ 0 w 599"/>
                <a:gd name="T7" fmla="*/ 404 h 553"/>
                <a:gd name="T8" fmla="*/ 33 w 599"/>
                <a:gd name="T9" fmla="*/ 438 h 553"/>
                <a:gd name="T10" fmla="*/ 214 w 599"/>
                <a:gd name="T11" fmla="*/ 438 h 553"/>
                <a:gd name="T12" fmla="*/ 93 w 599"/>
                <a:gd name="T13" fmla="*/ 517 h 553"/>
                <a:gd name="T14" fmla="*/ 93 w 599"/>
                <a:gd name="T15" fmla="*/ 553 h 553"/>
                <a:gd name="T16" fmla="*/ 484 w 599"/>
                <a:gd name="T17" fmla="*/ 553 h 553"/>
                <a:gd name="T18" fmla="*/ 484 w 599"/>
                <a:gd name="T19" fmla="*/ 517 h 553"/>
                <a:gd name="T20" fmla="*/ 377 w 599"/>
                <a:gd name="T21" fmla="*/ 438 h 553"/>
                <a:gd name="T22" fmla="*/ 563 w 599"/>
                <a:gd name="T23" fmla="*/ 438 h 553"/>
                <a:gd name="T24" fmla="*/ 599 w 599"/>
                <a:gd name="T25" fmla="*/ 404 h 553"/>
                <a:gd name="T26" fmla="*/ 599 w 599"/>
                <a:gd name="T27" fmla="*/ 34 h 553"/>
                <a:gd name="T28" fmla="*/ 563 w 599"/>
                <a:gd name="T29" fmla="*/ 0 h 553"/>
                <a:gd name="T30" fmla="*/ 553 w 599"/>
                <a:gd name="T31" fmla="*/ 47 h 553"/>
                <a:gd name="T32" fmla="*/ 553 w 599"/>
                <a:gd name="T33" fmla="*/ 392 h 553"/>
                <a:gd name="T34" fmla="*/ 47 w 599"/>
                <a:gd name="T35" fmla="*/ 392 h 553"/>
                <a:gd name="T36" fmla="*/ 47 w 599"/>
                <a:gd name="T37" fmla="*/ 47 h 553"/>
                <a:gd name="T38" fmla="*/ 554 w 599"/>
                <a:gd name="T39" fmla="*/ 46 h 553"/>
                <a:gd name="T40" fmla="*/ 553 w 599"/>
                <a:gd name="T41" fmla="*/ 4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553">
                  <a:moveTo>
                    <a:pt x="563" y="0"/>
                  </a:moveTo>
                  <a:lnTo>
                    <a:pt x="33" y="0"/>
                  </a:lnTo>
                  <a:cubicBezTo>
                    <a:pt x="15" y="0"/>
                    <a:pt x="0" y="17"/>
                    <a:pt x="0" y="34"/>
                  </a:cubicBezTo>
                  <a:lnTo>
                    <a:pt x="0" y="404"/>
                  </a:lnTo>
                  <a:cubicBezTo>
                    <a:pt x="0" y="422"/>
                    <a:pt x="15" y="438"/>
                    <a:pt x="33" y="438"/>
                  </a:cubicBezTo>
                  <a:lnTo>
                    <a:pt x="214" y="438"/>
                  </a:lnTo>
                  <a:cubicBezTo>
                    <a:pt x="234" y="507"/>
                    <a:pt x="208" y="517"/>
                    <a:pt x="93" y="517"/>
                  </a:cubicBezTo>
                  <a:lnTo>
                    <a:pt x="93" y="553"/>
                  </a:lnTo>
                  <a:lnTo>
                    <a:pt x="484" y="553"/>
                  </a:lnTo>
                  <a:lnTo>
                    <a:pt x="484" y="517"/>
                  </a:lnTo>
                  <a:cubicBezTo>
                    <a:pt x="369" y="517"/>
                    <a:pt x="357" y="507"/>
                    <a:pt x="377" y="438"/>
                  </a:cubicBezTo>
                  <a:lnTo>
                    <a:pt x="563" y="438"/>
                  </a:lnTo>
                  <a:cubicBezTo>
                    <a:pt x="581" y="438"/>
                    <a:pt x="599" y="422"/>
                    <a:pt x="599" y="404"/>
                  </a:cubicBezTo>
                  <a:lnTo>
                    <a:pt x="599" y="34"/>
                  </a:lnTo>
                  <a:cubicBezTo>
                    <a:pt x="599" y="17"/>
                    <a:pt x="581" y="0"/>
                    <a:pt x="563" y="0"/>
                  </a:cubicBezTo>
                  <a:close/>
                  <a:moveTo>
                    <a:pt x="553" y="47"/>
                  </a:moveTo>
                  <a:lnTo>
                    <a:pt x="553" y="392"/>
                  </a:lnTo>
                  <a:lnTo>
                    <a:pt x="47" y="392"/>
                  </a:lnTo>
                  <a:lnTo>
                    <a:pt x="47" y="47"/>
                  </a:lnTo>
                  <a:lnTo>
                    <a:pt x="554" y="46"/>
                  </a:lnTo>
                  <a:lnTo>
                    <a:pt x="553" y="47"/>
                  </a:lnTo>
                  <a:close/>
                </a:path>
              </a:pathLst>
            </a:custGeom>
            <a:solidFill>
              <a:srgbClr val="0078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5" name="Freeform 12"/>
            <p:cNvSpPr>
              <a:spLocks/>
            </p:cNvSpPr>
            <p:nvPr/>
          </p:nvSpPr>
          <p:spPr bwMode="auto">
            <a:xfrm>
              <a:off x="487" y="762"/>
              <a:ext cx="106" cy="61"/>
            </a:xfrm>
            <a:custGeom>
              <a:avLst/>
              <a:gdLst>
                <a:gd name="T0" fmla="*/ 106 w 106"/>
                <a:gd name="T1" fmla="*/ 30 h 61"/>
                <a:gd name="T2" fmla="*/ 53 w 106"/>
                <a:gd name="T3" fmla="*/ 0 h 61"/>
                <a:gd name="T4" fmla="*/ 0 w 106"/>
                <a:gd name="T5" fmla="*/ 30 h 61"/>
                <a:gd name="T6" fmla="*/ 0 w 106"/>
                <a:gd name="T7" fmla="*/ 31 h 61"/>
                <a:gd name="T8" fmla="*/ 53 w 106"/>
                <a:gd name="T9" fmla="*/ 61 h 61"/>
                <a:gd name="T10" fmla="*/ 106 w 106"/>
                <a:gd name="T11" fmla="*/ 31 h 61"/>
                <a:gd name="T12" fmla="*/ 106 w 106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61">
                  <a:moveTo>
                    <a:pt x="106" y="30"/>
                  </a:moveTo>
                  <a:lnTo>
                    <a:pt x="53" y="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53" y="61"/>
                  </a:lnTo>
                  <a:lnTo>
                    <a:pt x="106" y="31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6" name="Freeform 13"/>
            <p:cNvSpPr>
              <a:spLocks/>
            </p:cNvSpPr>
            <p:nvPr/>
          </p:nvSpPr>
          <p:spPr bwMode="auto">
            <a:xfrm>
              <a:off x="545" y="802"/>
              <a:ext cx="53" cy="90"/>
            </a:xfrm>
            <a:custGeom>
              <a:avLst/>
              <a:gdLst>
                <a:gd name="T0" fmla="*/ 0 w 53"/>
                <a:gd name="T1" fmla="*/ 30 h 90"/>
                <a:gd name="T2" fmla="*/ 0 w 53"/>
                <a:gd name="T3" fmla="*/ 90 h 90"/>
                <a:gd name="T4" fmla="*/ 53 w 53"/>
                <a:gd name="T5" fmla="*/ 60 h 90"/>
                <a:gd name="T6" fmla="*/ 53 w 53"/>
                <a:gd name="T7" fmla="*/ 0 h 90"/>
                <a:gd name="T8" fmla="*/ 0 w 53"/>
                <a:gd name="T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0" y="30"/>
                  </a:moveTo>
                  <a:lnTo>
                    <a:pt x="0" y="90"/>
                  </a:lnTo>
                  <a:lnTo>
                    <a:pt x="53" y="60"/>
                  </a:lnTo>
                  <a:lnTo>
                    <a:pt x="53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7" name="Freeform 14"/>
            <p:cNvSpPr>
              <a:spLocks/>
            </p:cNvSpPr>
            <p:nvPr/>
          </p:nvSpPr>
          <p:spPr bwMode="auto">
            <a:xfrm>
              <a:off x="482" y="802"/>
              <a:ext cx="53" cy="90"/>
            </a:xfrm>
            <a:custGeom>
              <a:avLst/>
              <a:gdLst>
                <a:gd name="T0" fmla="*/ 53 w 53"/>
                <a:gd name="T1" fmla="*/ 30 h 90"/>
                <a:gd name="T2" fmla="*/ 0 w 53"/>
                <a:gd name="T3" fmla="*/ 0 h 90"/>
                <a:gd name="T4" fmla="*/ 0 w 53"/>
                <a:gd name="T5" fmla="*/ 60 h 90"/>
                <a:gd name="T6" fmla="*/ 53 w 53"/>
                <a:gd name="T7" fmla="*/ 90 h 90"/>
                <a:gd name="T8" fmla="*/ 53 w 53"/>
                <a:gd name="T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53" y="3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53" y="90"/>
                  </a:lnTo>
                  <a:lnTo>
                    <a:pt x="53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467450" y="5142468"/>
            <a:ext cx="1413079" cy="1369727"/>
            <a:chOff x="5467450" y="5142468"/>
            <a:chExt cx="1413079" cy="1369727"/>
          </a:xfrm>
        </p:grpSpPr>
        <p:sp>
          <p:nvSpPr>
            <p:cNvPr id="89" name="Freeform 220"/>
            <p:cNvSpPr>
              <a:spLocks noEditPoints="1"/>
            </p:cNvSpPr>
            <p:nvPr/>
          </p:nvSpPr>
          <p:spPr bwMode="auto">
            <a:xfrm>
              <a:off x="5930018" y="5142468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467450" y="5773531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Azure Disk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556555" y="2103692"/>
            <a:ext cx="1413079" cy="1410115"/>
            <a:chOff x="3556555" y="2103692"/>
            <a:chExt cx="1413079" cy="1410115"/>
          </a:xfrm>
        </p:grpSpPr>
        <p:sp>
          <p:nvSpPr>
            <p:cNvPr id="92" name="Freeform 220"/>
            <p:cNvSpPr>
              <a:spLocks noEditPoints="1"/>
            </p:cNvSpPr>
            <p:nvPr/>
          </p:nvSpPr>
          <p:spPr bwMode="auto">
            <a:xfrm>
              <a:off x="4032444" y="2103692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556555" y="2775143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In Transit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92615" y="2302185"/>
            <a:ext cx="1413079" cy="1345216"/>
            <a:chOff x="492615" y="2302185"/>
            <a:chExt cx="1413079" cy="1345216"/>
          </a:xfrm>
        </p:grpSpPr>
        <p:sp>
          <p:nvSpPr>
            <p:cNvPr id="95" name="Freeform 220"/>
            <p:cNvSpPr>
              <a:spLocks noEditPoints="1"/>
            </p:cNvSpPr>
            <p:nvPr/>
          </p:nvSpPr>
          <p:spPr bwMode="auto">
            <a:xfrm>
              <a:off x="960437" y="2302185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92615" y="2908737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Client-side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0133821" y="3223782"/>
            <a:ext cx="1862369" cy="1369727"/>
            <a:chOff x="1670517" y="4718335"/>
            <a:chExt cx="1862369" cy="1369727"/>
          </a:xfrm>
        </p:grpSpPr>
        <p:sp>
          <p:nvSpPr>
            <p:cNvPr id="98" name="Freeform 220"/>
            <p:cNvSpPr>
              <a:spLocks noEditPoints="1"/>
            </p:cNvSpPr>
            <p:nvPr/>
          </p:nvSpPr>
          <p:spPr bwMode="auto">
            <a:xfrm>
              <a:off x="2357728" y="4718335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670517" y="5349398"/>
              <a:ext cx="186236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Storage Service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cxnSp>
        <p:nvCxnSpPr>
          <p:cNvPr id="100" name="Straight Connector 99"/>
          <p:cNvCxnSpPr/>
          <p:nvPr/>
        </p:nvCxnSpPr>
        <p:spPr>
          <a:xfrm flipV="1">
            <a:off x="6437445" y="5309982"/>
            <a:ext cx="1259345" cy="289926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/>
          </p:cNvCxnSpPr>
          <p:nvPr/>
        </p:nvCxnSpPr>
        <p:spPr>
          <a:xfrm>
            <a:off x="8961437" y="2963862"/>
            <a:ext cx="1750928" cy="671421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cxnSpLocks/>
          </p:cNvCxnSpPr>
          <p:nvPr/>
        </p:nvCxnSpPr>
        <p:spPr>
          <a:xfrm>
            <a:off x="1477621" y="2739534"/>
            <a:ext cx="594483" cy="275398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0968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Storage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136650"/>
            <a:ext cx="11887200" cy="1598612"/>
          </a:xfrm>
        </p:spPr>
        <p:txBody>
          <a:bodyPr/>
          <a:lstStyle/>
          <a:p>
            <a:r>
              <a:rPr lang="en-US" dirty="0"/>
              <a:t>Foundational Building Block of Azure</a:t>
            </a:r>
          </a:p>
          <a:p>
            <a:pPr lvl="1"/>
            <a:r>
              <a:rPr lang="en-US" dirty="0"/>
              <a:t>Azure Services: SQL Data Warehouse, HDInsight, Data Lake Store,  Event Hubs, IoT Hubs…</a:t>
            </a:r>
          </a:p>
          <a:p>
            <a:pPr lvl="1"/>
            <a:r>
              <a:rPr lang="en-US" dirty="0"/>
              <a:t>Microsoft Services: Office 365, OneDrive, XBox, Skype…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03237" y="2582862"/>
            <a:ext cx="11430001" cy="685800"/>
            <a:chOff x="427036" y="2735262"/>
            <a:chExt cx="11430001" cy="9906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27036" y="2735262"/>
              <a:ext cx="3428999" cy="99060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250">
                        <a:srgbClr val="D83B01"/>
                      </a:gs>
                      <a:gs pos="99000">
                        <a:srgbClr val="D83B0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</a:rPr>
                <a:t>Hyper Scale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008433" y="2735262"/>
              <a:ext cx="7848604" cy="99060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1" indent="0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25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&gt;120 Trillion Objects, &gt;19 million transactions per second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3237" y="3268662"/>
            <a:ext cx="11430001" cy="685800"/>
            <a:chOff x="427036" y="2735262"/>
            <a:chExt cx="11430001" cy="9906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27036" y="2735262"/>
              <a:ext cx="3428999" cy="99060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250">
                        <a:srgbClr val="D83B01"/>
                      </a:gs>
                      <a:gs pos="99000">
                        <a:srgbClr val="D83B0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</a:rPr>
                <a:t>Durable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008433" y="2735262"/>
              <a:ext cx="7848604" cy="99060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1" indent="0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25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Never lose your data. Multiple redundancy options. Automatic data checks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3237" y="3954462"/>
            <a:ext cx="11430001" cy="685800"/>
            <a:chOff x="427036" y="2735262"/>
            <a:chExt cx="11430001" cy="9906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427036" y="2735262"/>
              <a:ext cx="3428999" cy="99060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250">
                        <a:srgbClr val="D83B01"/>
                      </a:gs>
                      <a:gs pos="99000">
                        <a:srgbClr val="D83B0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</a:rPr>
                <a:t>Secure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D83B01"/>
                    </a:gs>
                    <a:gs pos="99000">
                      <a:srgbClr val="D83B01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008433" y="2735262"/>
              <a:ext cx="7848604" cy="99060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1" indent="0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25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 at Rest. Client side Encryption. Integration with KeyVault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3237" y="4640262"/>
            <a:ext cx="11430001" cy="685800"/>
            <a:chOff x="427036" y="2735262"/>
            <a:chExt cx="11430001" cy="9906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427036" y="2735262"/>
              <a:ext cx="3428999" cy="99060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250">
                        <a:srgbClr val="D83B01"/>
                      </a:gs>
                      <a:gs pos="99000">
                        <a:srgbClr val="D83B0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</a:rPr>
                <a:t>Highly Available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08433" y="2735262"/>
              <a:ext cx="7848604" cy="99060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1" indent="0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25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Fault tolerance to hardware/software issues. Automatic load balancing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3237" y="5402262"/>
            <a:ext cx="11430001" cy="685801"/>
            <a:chOff x="427036" y="2735261"/>
            <a:chExt cx="11430001" cy="990601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27036" y="2735261"/>
              <a:ext cx="3428999" cy="99060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250">
                        <a:srgbClr val="D83B01"/>
                      </a:gs>
                      <a:gs pos="99000">
                        <a:srgbClr val="D83B0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</a:rPr>
                <a:t>Open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008433" y="2735262"/>
              <a:ext cx="7848604" cy="99060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1" indent="0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25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REST API, Open sourced Client Libraries – .NET, Java, C++, Python, Node.js, iOS, Android, Xamarin…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3236" y="6164262"/>
            <a:ext cx="11430001" cy="685800"/>
            <a:chOff x="427036" y="2735262"/>
            <a:chExt cx="11430001" cy="9906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427036" y="2735262"/>
              <a:ext cx="3428999" cy="99060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250">
                        <a:srgbClr val="D83B01"/>
                      </a:gs>
                      <a:gs pos="99000">
                        <a:srgbClr val="D83B0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</a:rPr>
                <a:t>Hybrid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D83B01"/>
                    </a:gs>
                    <a:gs pos="99000">
                      <a:srgbClr val="D83B01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008433" y="2735262"/>
              <a:ext cx="7848604" cy="99060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1" indent="0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25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Extensive partner ecosystem. Azure Stack for private/hosted clouds.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373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val 103"/>
          <p:cNvSpPr/>
          <p:nvPr/>
        </p:nvSpPr>
        <p:spPr bwMode="auto">
          <a:xfrm>
            <a:off x="5806150" y="2476485"/>
            <a:ext cx="723331" cy="73619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Client Side Encryption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10676557" y="1284274"/>
            <a:ext cx="723331" cy="73619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21552" y="2249258"/>
            <a:ext cx="723331" cy="736198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978163" y="1362047"/>
            <a:ext cx="3774594" cy="5105400"/>
            <a:chOff x="3177555" y="1362047"/>
            <a:chExt cx="3774594" cy="51054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3177555" y="1362047"/>
              <a:ext cx="3233876" cy="5105400"/>
            </a:xfrm>
            <a:prstGeom prst="rect">
              <a:avLst/>
            </a:prstGeom>
            <a:solidFill>
              <a:srgbClr val="107C1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Subscription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 flipH="1">
              <a:off x="6418749" y="1574989"/>
              <a:ext cx="533400" cy="152400"/>
              <a:chOff x="1493837" y="2506662"/>
              <a:chExt cx="533400" cy="15240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flipH="1">
                <a:off x="1646237" y="2582862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 bwMode="auto">
              <a:xfrm>
                <a:off x="1493837" y="2506662"/>
                <a:ext cx="152400" cy="152400"/>
              </a:xfrm>
              <a:prstGeom prst="ellipse">
                <a:avLst/>
              </a:prstGeom>
              <a:solidFill>
                <a:srgbClr val="107C1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0" name="Rectangle 59"/>
          <p:cNvSpPr/>
          <p:nvPr/>
        </p:nvSpPr>
        <p:spPr bwMode="auto">
          <a:xfrm>
            <a:off x="6978163" y="2079558"/>
            <a:ext cx="2938324" cy="2057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 Group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6978163" y="4289358"/>
            <a:ext cx="2938324" cy="204124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 Group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437445" y="2577652"/>
            <a:ext cx="2941983" cy="533400"/>
            <a:chOff x="2636837" y="2577652"/>
            <a:chExt cx="2941983" cy="533400"/>
          </a:xfrm>
        </p:grpSpPr>
        <p:sp>
          <p:nvSpPr>
            <p:cNvPr id="63" name="Rectangle 62"/>
            <p:cNvSpPr/>
            <p:nvPr/>
          </p:nvSpPr>
          <p:spPr bwMode="auto">
            <a:xfrm>
              <a:off x="3177555" y="2577652"/>
              <a:ext cx="2401265" cy="533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 flipH="1">
              <a:off x="2636837" y="2775143"/>
              <a:ext cx="533400" cy="152400"/>
              <a:chOff x="5303837" y="2201862"/>
              <a:chExt cx="533400" cy="152400"/>
            </a:xfrm>
            <a:solidFill>
              <a:schemeClr val="accent2">
                <a:lumMod val="75000"/>
              </a:schemeClr>
            </a:solidFill>
          </p:grpSpPr>
          <p:cxnSp>
            <p:nvCxnSpPr>
              <p:cNvPr id="65" name="Straight Connector 64"/>
              <p:cNvCxnSpPr/>
              <p:nvPr/>
            </p:nvCxnSpPr>
            <p:spPr>
              <a:xfrm flipH="1">
                <a:off x="5303837" y="2278062"/>
                <a:ext cx="3810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/>
              <p:cNvSpPr/>
              <p:nvPr/>
            </p:nvSpPr>
            <p:spPr bwMode="auto">
              <a:xfrm>
                <a:off x="5684837" y="2201862"/>
                <a:ext cx="152400" cy="152400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7" name="Rectangle 66"/>
          <p:cNvSpPr/>
          <p:nvPr/>
        </p:nvSpPr>
        <p:spPr bwMode="auto">
          <a:xfrm>
            <a:off x="6978163" y="5554662"/>
            <a:ext cx="2401265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750353" y="2844352"/>
            <a:ext cx="3125604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lowchart: Magnetic Disk 68"/>
          <p:cNvSpPr/>
          <p:nvPr/>
        </p:nvSpPr>
        <p:spPr bwMode="auto">
          <a:xfrm>
            <a:off x="7673292" y="5599908"/>
            <a:ext cx="1135745" cy="422752"/>
          </a:xfrm>
          <a:prstGeom prst="flowChartMagneticDisk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0" name="Flowchart: Magnetic Disk 69"/>
          <p:cNvSpPr/>
          <p:nvPr/>
        </p:nvSpPr>
        <p:spPr bwMode="auto">
          <a:xfrm>
            <a:off x="7673292" y="2627822"/>
            <a:ext cx="1135745" cy="422752"/>
          </a:xfrm>
          <a:prstGeom prst="flowChartMagneticDisk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702181" y="2462301"/>
            <a:ext cx="1149802" cy="1420536"/>
            <a:chOff x="596184" y="2462301"/>
            <a:chExt cx="1149802" cy="1420536"/>
          </a:xfrm>
        </p:grpSpPr>
        <p:grpSp>
          <p:nvGrpSpPr>
            <p:cNvPr id="72" name="Group 71"/>
            <p:cNvGrpSpPr/>
            <p:nvPr/>
          </p:nvGrpSpPr>
          <p:grpSpPr>
            <a:xfrm>
              <a:off x="596184" y="2462301"/>
              <a:ext cx="1149802" cy="1420536"/>
              <a:chOff x="320734" y="2545088"/>
              <a:chExt cx="1149802" cy="1420536"/>
            </a:xfrm>
          </p:grpSpPr>
          <p:sp>
            <p:nvSpPr>
              <p:cNvPr id="74" name="Freeform 276"/>
              <p:cNvSpPr>
                <a:spLocks noEditPoints="1"/>
              </p:cNvSpPr>
              <p:nvPr/>
            </p:nvSpPr>
            <p:spPr bwMode="auto">
              <a:xfrm>
                <a:off x="471886" y="2545088"/>
                <a:ext cx="847499" cy="725971"/>
              </a:xfrm>
              <a:custGeom>
                <a:avLst/>
                <a:gdLst>
                  <a:gd name="T0" fmla="*/ 0 w 265"/>
                  <a:gd name="T1" fmla="*/ 227 h 227"/>
                  <a:gd name="T2" fmla="*/ 265 w 265"/>
                  <a:gd name="T3" fmla="*/ 227 h 227"/>
                  <a:gd name="T4" fmla="*/ 265 w 265"/>
                  <a:gd name="T5" fmla="*/ 0 h 227"/>
                  <a:gd name="T6" fmla="*/ 0 w 265"/>
                  <a:gd name="T7" fmla="*/ 0 h 227"/>
                  <a:gd name="T8" fmla="*/ 0 w 265"/>
                  <a:gd name="T9" fmla="*/ 227 h 227"/>
                  <a:gd name="T10" fmla="*/ 19 w 265"/>
                  <a:gd name="T11" fmla="*/ 19 h 227"/>
                  <a:gd name="T12" fmla="*/ 246 w 265"/>
                  <a:gd name="T13" fmla="*/ 19 h 227"/>
                  <a:gd name="T14" fmla="*/ 246 w 265"/>
                  <a:gd name="T15" fmla="*/ 57 h 227"/>
                  <a:gd name="T16" fmla="*/ 19 w 265"/>
                  <a:gd name="T17" fmla="*/ 57 h 227"/>
                  <a:gd name="T18" fmla="*/ 19 w 265"/>
                  <a:gd name="T19" fmla="*/ 19 h 227"/>
                  <a:gd name="T20" fmla="*/ 19 w 265"/>
                  <a:gd name="T21" fmla="*/ 76 h 227"/>
                  <a:gd name="T22" fmla="*/ 246 w 265"/>
                  <a:gd name="T23" fmla="*/ 76 h 227"/>
                  <a:gd name="T24" fmla="*/ 246 w 265"/>
                  <a:gd name="T25" fmla="*/ 208 h 227"/>
                  <a:gd name="T26" fmla="*/ 19 w 265"/>
                  <a:gd name="T27" fmla="*/ 208 h 227"/>
                  <a:gd name="T28" fmla="*/ 19 w 265"/>
                  <a:gd name="T29" fmla="*/ 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5" h="227">
                    <a:moveTo>
                      <a:pt x="0" y="227"/>
                    </a:moveTo>
                    <a:lnTo>
                      <a:pt x="265" y="227"/>
                    </a:lnTo>
                    <a:lnTo>
                      <a:pt x="265" y="0"/>
                    </a:lnTo>
                    <a:lnTo>
                      <a:pt x="0" y="0"/>
                    </a:lnTo>
                    <a:lnTo>
                      <a:pt x="0" y="227"/>
                    </a:lnTo>
                    <a:close/>
                    <a:moveTo>
                      <a:pt x="19" y="19"/>
                    </a:moveTo>
                    <a:lnTo>
                      <a:pt x="246" y="19"/>
                    </a:lnTo>
                    <a:lnTo>
                      <a:pt x="246" y="57"/>
                    </a:lnTo>
                    <a:lnTo>
                      <a:pt x="19" y="57"/>
                    </a:lnTo>
                    <a:lnTo>
                      <a:pt x="19" y="19"/>
                    </a:lnTo>
                    <a:close/>
                    <a:moveTo>
                      <a:pt x="19" y="76"/>
                    </a:moveTo>
                    <a:lnTo>
                      <a:pt x="246" y="76"/>
                    </a:lnTo>
                    <a:lnTo>
                      <a:pt x="246" y="208"/>
                    </a:lnTo>
                    <a:lnTo>
                      <a:pt x="19" y="208"/>
                    </a:lnTo>
                    <a:lnTo>
                      <a:pt x="19" y="7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20734" y="3171560"/>
                <a:ext cx="1149802" cy="79406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</a:rPr>
                  <a:t>Custom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</a:rPr>
                  <a:t>App</a:t>
                </a:r>
              </a:p>
            </p:txBody>
          </p:sp>
        </p:grpSp>
        <p:sp>
          <p:nvSpPr>
            <p:cNvPr id="73" name="Freeform 84"/>
            <p:cNvSpPr>
              <a:spLocks noChangeAspect="1" noEditPoints="1"/>
            </p:cNvSpPr>
            <p:nvPr/>
          </p:nvSpPr>
          <p:spPr bwMode="auto">
            <a:xfrm>
              <a:off x="966107" y="2685956"/>
              <a:ext cx="451530" cy="445562"/>
            </a:xfrm>
            <a:custGeom>
              <a:avLst/>
              <a:gdLst>
                <a:gd name="T0" fmla="*/ 87 w 96"/>
                <a:gd name="T1" fmla="*/ 53 h 95"/>
                <a:gd name="T2" fmla="*/ 85 w 96"/>
                <a:gd name="T3" fmla="*/ 45 h 95"/>
                <a:gd name="T4" fmla="*/ 72 w 96"/>
                <a:gd name="T5" fmla="*/ 44 h 95"/>
                <a:gd name="T6" fmla="*/ 64 w 96"/>
                <a:gd name="T7" fmla="*/ 39 h 95"/>
                <a:gd name="T8" fmla="*/ 54 w 96"/>
                <a:gd name="T9" fmla="*/ 48 h 95"/>
                <a:gd name="T10" fmla="*/ 45 w 96"/>
                <a:gd name="T11" fmla="*/ 50 h 95"/>
                <a:gd name="T12" fmla="*/ 44 w 96"/>
                <a:gd name="T13" fmla="*/ 63 h 95"/>
                <a:gd name="T14" fmla="*/ 40 w 96"/>
                <a:gd name="T15" fmla="*/ 71 h 95"/>
                <a:gd name="T16" fmla="*/ 48 w 96"/>
                <a:gd name="T17" fmla="*/ 81 h 95"/>
                <a:gd name="T18" fmla="*/ 51 w 96"/>
                <a:gd name="T19" fmla="*/ 90 h 95"/>
                <a:gd name="T20" fmla="*/ 64 w 96"/>
                <a:gd name="T21" fmla="*/ 91 h 95"/>
                <a:gd name="T22" fmla="*/ 72 w 96"/>
                <a:gd name="T23" fmla="*/ 95 h 95"/>
                <a:gd name="T24" fmla="*/ 81 w 96"/>
                <a:gd name="T25" fmla="*/ 87 h 95"/>
                <a:gd name="T26" fmla="*/ 90 w 96"/>
                <a:gd name="T27" fmla="*/ 84 h 95"/>
                <a:gd name="T28" fmla="*/ 91 w 96"/>
                <a:gd name="T29" fmla="*/ 71 h 95"/>
                <a:gd name="T30" fmla="*/ 96 w 96"/>
                <a:gd name="T31" fmla="*/ 63 h 95"/>
                <a:gd name="T32" fmla="*/ 68 w 96"/>
                <a:gd name="T33" fmla="*/ 83 h 95"/>
                <a:gd name="T34" fmla="*/ 68 w 96"/>
                <a:gd name="T35" fmla="*/ 51 h 95"/>
                <a:gd name="T36" fmla="*/ 68 w 96"/>
                <a:gd name="T37" fmla="*/ 83 h 95"/>
                <a:gd name="T38" fmla="*/ 40 w 96"/>
                <a:gd name="T39" fmla="*/ 7 h 95"/>
                <a:gd name="T40" fmla="*/ 35 w 96"/>
                <a:gd name="T41" fmla="*/ 0 h 95"/>
                <a:gd name="T42" fmla="*/ 22 w 96"/>
                <a:gd name="T43" fmla="*/ 4 h 95"/>
                <a:gd name="T44" fmla="*/ 13 w 96"/>
                <a:gd name="T45" fmla="*/ 3 h 95"/>
                <a:gd name="T46" fmla="*/ 7 w 96"/>
                <a:gd name="T47" fmla="*/ 14 h 95"/>
                <a:gd name="T48" fmla="*/ 0 w 96"/>
                <a:gd name="T49" fmla="*/ 20 h 95"/>
                <a:gd name="T50" fmla="*/ 4 w 96"/>
                <a:gd name="T51" fmla="*/ 33 h 95"/>
                <a:gd name="T52" fmla="*/ 3 w 96"/>
                <a:gd name="T53" fmla="*/ 42 h 95"/>
                <a:gd name="T54" fmla="*/ 15 w 96"/>
                <a:gd name="T55" fmla="*/ 47 h 95"/>
                <a:gd name="T56" fmla="*/ 21 w 96"/>
                <a:gd name="T57" fmla="*/ 55 h 95"/>
                <a:gd name="T58" fmla="*/ 33 w 96"/>
                <a:gd name="T59" fmla="*/ 51 h 95"/>
                <a:gd name="T60" fmla="*/ 42 w 96"/>
                <a:gd name="T61" fmla="*/ 52 h 95"/>
                <a:gd name="T62" fmla="*/ 48 w 96"/>
                <a:gd name="T63" fmla="*/ 40 h 95"/>
                <a:gd name="T64" fmla="*/ 55 w 96"/>
                <a:gd name="T65" fmla="*/ 34 h 95"/>
                <a:gd name="T66" fmla="*/ 51 w 96"/>
                <a:gd name="T67" fmla="*/ 22 h 95"/>
                <a:gd name="T68" fmla="*/ 52 w 96"/>
                <a:gd name="T69" fmla="*/ 13 h 95"/>
                <a:gd name="T70" fmla="*/ 34 w 96"/>
                <a:gd name="T71" fmla="*/ 42 h 95"/>
                <a:gd name="T72" fmla="*/ 21 w 96"/>
                <a:gd name="T73" fmla="*/ 12 h 95"/>
                <a:gd name="T74" fmla="*/ 34 w 96"/>
                <a:gd name="T75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5">
                  <a:moveTo>
                    <a:pt x="91" y="63"/>
                  </a:moveTo>
                  <a:cubicBezTo>
                    <a:pt x="91" y="60"/>
                    <a:pt x="89" y="56"/>
                    <a:pt x="87" y="53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9" y="46"/>
                    <a:pt x="75" y="44"/>
                    <a:pt x="72" y="44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0" y="44"/>
                    <a:pt x="57" y="46"/>
                    <a:pt x="54" y="48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6" y="56"/>
                    <a:pt x="45" y="60"/>
                    <a:pt x="44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5" y="75"/>
                    <a:pt x="46" y="78"/>
                    <a:pt x="48" y="8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7" y="89"/>
                    <a:pt x="60" y="90"/>
                    <a:pt x="64" y="91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5" y="90"/>
                    <a:pt x="79" y="89"/>
                    <a:pt x="81" y="87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9" y="78"/>
                    <a:pt x="91" y="75"/>
                    <a:pt x="91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63"/>
                    <a:pt x="96" y="63"/>
                    <a:pt x="96" y="63"/>
                  </a:cubicBezTo>
                  <a:lnTo>
                    <a:pt x="91" y="63"/>
                  </a:lnTo>
                  <a:close/>
                  <a:moveTo>
                    <a:pt x="68" y="83"/>
                  </a:moveTo>
                  <a:cubicBezTo>
                    <a:pt x="59" y="83"/>
                    <a:pt x="52" y="76"/>
                    <a:pt x="52" y="67"/>
                  </a:cubicBezTo>
                  <a:cubicBezTo>
                    <a:pt x="52" y="58"/>
                    <a:pt x="59" y="51"/>
                    <a:pt x="68" y="51"/>
                  </a:cubicBezTo>
                  <a:cubicBezTo>
                    <a:pt x="76" y="51"/>
                    <a:pt x="84" y="58"/>
                    <a:pt x="84" y="67"/>
                  </a:cubicBezTo>
                  <a:cubicBezTo>
                    <a:pt x="84" y="76"/>
                    <a:pt x="76" y="83"/>
                    <a:pt x="68" y="83"/>
                  </a:cubicBezTo>
                  <a:close/>
                  <a:moveTo>
                    <a:pt x="48" y="14"/>
                  </a:moveTo>
                  <a:cubicBezTo>
                    <a:pt x="46" y="11"/>
                    <a:pt x="43" y="9"/>
                    <a:pt x="40" y="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3"/>
                    <a:pt x="26" y="3"/>
                    <a:pt x="22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9"/>
                    <a:pt x="9" y="11"/>
                    <a:pt x="7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5"/>
                    <a:pt x="3" y="29"/>
                    <a:pt x="4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3"/>
                    <a:pt x="12" y="46"/>
                    <a:pt x="15" y="47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1"/>
                    <a:pt x="29" y="51"/>
                    <a:pt x="33" y="51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3" y="46"/>
                    <a:pt x="46" y="43"/>
                    <a:pt x="48" y="4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29"/>
                    <a:pt x="52" y="25"/>
                    <a:pt x="51" y="22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48" y="14"/>
                  </a:lnTo>
                  <a:close/>
                  <a:moveTo>
                    <a:pt x="34" y="42"/>
                  </a:moveTo>
                  <a:cubicBezTo>
                    <a:pt x="26" y="45"/>
                    <a:pt x="16" y="41"/>
                    <a:pt x="13" y="33"/>
                  </a:cubicBezTo>
                  <a:cubicBezTo>
                    <a:pt x="9" y="25"/>
                    <a:pt x="13" y="16"/>
                    <a:pt x="21" y="12"/>
                  </a:cubicBezTo>
                  <a:cubicBezTo>
                    <a:pt x="30" y="9"/>
                    <a:pt x="39" y="13"/>
                    <a:pt x="42" y="21"/>
                  </a:cubicBezTo>
                  <a:cubicBezTo>
                    <a:pt x="46" y="29"/>
                    <a:pt x="42" y="39"/>
                    <a:pt x="34" y="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142037" y="1427184"/>
            <a:ext cx="1775934" cy="1132342"/>
            <a:chOff x="10142037" y="1427184"/>
            <a:chExt cx="1775934" cy="1132342"/>
          </a:xfrm>
        </p:grpSpPr>
        <p:sp>
          <p:nvSpPr>
            <p:cNvPr id="77" name="Freeform 144"/>
            <p:cNvSpPr>
              <a:spLocks noEditPoints="1"/>
            </p:cNvSpPr>
            <p:nvPr/>
          </p:nvSpPr>
          <p:spPr bwMode="auto">
            <a:xfrm>
              <a:off x="10806112" y="1427184"/>
              <a:ext cx="471200" cy="514223"/>
            </a:xfrm>
            <a:custGeom>
              <a:avLst/>
              <a:gdLst>
                <a:gd name="T0" fmla="*/ 48 w 97"/>
                <a:gd name="T1" fmla="*/ 106 h 106"/>
                <a:gd name="T2" fmla="*/ 49 w 97"/>
                <a:gd name="T3" fmla="*/ 105 h 106"/>
                <a:gd name="T4" fmla="*/ 97 w 97"/>
                <a:gd name="T5" fmla="*/ 45 h 106"/>
                <a:gd name="T6" fmla="*/ 97 w 97"/>
                <a:gd name="T7" fmla="*/ 0 h 106"/>
                <a:gd name="T8" fmla="*/ 90 w 97"/>
                <a:gd name="T9" fmla="*/ 5 h 106"/>
                <a:gd name="T10" fmla="*/ 71 w 97"/>
                <a:gd name="T11" fmla="*/ 10 h 106"/>
                <a:gd name="T12" fmla="*/ 50 w 97"/>
                <a:gd name="T13" fmla="*/ 5 h 106"/>
                <a:gd name="T14" fmla="*/ 48 w 97"/>
                <a:gd name="T15" fmla="*/ 3 h 106"/>
                <a:gd name="T16" fmla="*/ 46 w 97"/>
                <a:gd name="T17" fmla="*/ 4 h 106"/>
                <a:gd name="T18" fmla="*/ 25 w 97"/>
                <a:gd name="T19" fmla="*/ 10 h 106"/>
                <a:gd name="T20" fmla="*/ 6 w 97"/>
                <a:gd name="T21" fmla="*/ 5 h 106"/>
                <a:gd name="T22" fmla="*/ 0 w 97"/>
                <a:gd name="T23" fmla="*/ 1 h 106"/>
                <a:gd name="T24" fmla="*/ 0 w 97"/>
                <a:gd name="T25" fmla="*/ 45 h 106"/>
                <a:gd name="T26" fmla="*/ 47 w 97"/>
                <a:gd name="T27" fmla="*/ 105 h 106"/>
                <a:gd name="T28" fmla="*/ 48 w 97"/>
                <a:gd name="T29" fmla="*/ 106 h 106"/>
                <a:gd name="T30" fmla="*/ 8 w 97"/>
                <a:gd name="T31" fmla="*/ 45 h 106"/>
                <a:gd name="T32" fmla="*/ 8 w 97"/>
                <a:gd name="T33" fmla="*/ 14 h 106"/>
                <a:gd name="T34" fmla="*/ 25 w 97"/>
                <a:gd name="T35" fmla="*/ 18 h 106"/>
                <a:gd name="T36" fmla="*/ 48 w 97"/>
                <a:gd name="T37" fmla="*/ 12 h 106"/>
                <a:gd name="T38" fmla="*/ 71 w 97"/>
                <a:gd name="T39" fmla="*/ 18 h 106"/>
                <a:gd name="T40" fmla="*/ 89 w 97"/>
                <a:gd name="T41" fmla="*/ 15 h 106"/>
                <a:gd name="T42" fmla="*/ 89 w 97"/>
                <a:gd name="T43" fmla="*/ 45 h 106"/>
                <a:gd name="T44" fmla="*/ 48 w 97"/>
                <a:gd name="T45" fmla="*/ 97 h 106"/>
                <a:gd name="T46" fmla="*/ 8 w 97"/>
                <a:gd name="T47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106">
                  <a:moveTo>
                    <a:pt x="48" y="106"/>
                  </a:moveTo>
                  <a:cubicBezTo>
                    <a:pt x="49" y="105"/>
                    <a:pt x="49" y="105"/>
                    <a:pt x="49" y="105"/>
                  </a:cubicBezTo>
                  <a:cubicBezTo>
                    <a:pt x="51" y="104"/>
                    <a:pt x="97" y="86"/>
                    <a:pt x="97" y="4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2" y="10"/>
                    <a:pt x="71" y="10"/>
                  </a:cubicBezTo>
                  <a:cubicBezTo>
                    <a:pt x="60" y="10"/>
                    <a:pt x="50" y="5"/>
                    <a:pt x="50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35" y="10"/>
                    <a:pt x="25" y="10"/>
                  </a:cubicBezTo>
                  <a:cubicBezTo>
                    <a:pt x="15" y="10"/>
                    <a:pt x="6" y="5"/>
                    <a:pt x="6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86"/>
                    <a:pt x="45" y="104"/>
                    <a:pt x="47" y="105"/>
                  </a:cubicBezTo>
                  <a:lnTo>
                    <a:pt x="48" y="106"/>
                  </a:lnTo>
                  <a:close/>
                  <a:moveTo>
                    <a:pt x="8" y="4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2" y="16"/>
                    <a:pt x="18" y="18"/>
                    <a:pt x="25" y="18"/>
                  </a:cubicBezTo>
                  <a:cubicBezTo>
                    <a:pt x="34" y="18"/>
                    <a:pt x="44" y="14"/>
                    <a:pt x="48" y="12"/>
                  </a:cubicBezTo>
                  <a:cubicBezTo>
                    <a:pt x="52" y="14"/>
                    <a:pt x="61" y="18"/>
                    <a:pt x="71" y="18"/>
                  </a:cubicBezTo>
                  <a:cubicBezTo>
                    <a:pt x="78" y="18"/>
                    <a:pt x="84" y="16"/>
                    <a:pt x="89" y="1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77"/>
                    <a:pt x="55" y="94"/>
                    <a:pt x="48" y="97"/>
                  </a:cubicBezTo>
                  <a:cubicBezTo>
                    <a:pt x="41" y="94"/>
                    <a:pt x="8" y="77"/>
                    <a:pt x="8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142037" y="1820862"/>
              <a:ext cx="1775934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Management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Access Control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601405" y="2620256"/>
            <a:ext cx="1089849" cy="1408918"/>
            <a:chOff x="5601405" y="2620256"/>
            <a:chExt cx="1089849" cy="1408918"/>
          </a:xfrm>
        </p:grpSpPr>
        <p:sp>
          <p:nvSpPr>
            <p:cNvPr id="80" name="Freeform 144"/>
            <p:cNvSpPr>
              <a:spLocks noEditPoints="1"/>
            </p:cNvSpPr>
            <p:nvPr/>
          </p:nvSpPr>
          <p:spPr bwMode="auto">
            <a:xfrm>
              <a:off x="5932517" y="2620256"/>
              <a:ext cx="471200" cy="514223"/>
            </a:xfrm>
            <a:custGeom>
              <a:avLst/>
              <a:gdLst>
                <a:gd name="T0" fmla="*/ 48 w 97"/>
                <a:gd name="T1" fmla="*/ 106 h 106"/>
                <a:gd name="T2" fmla="*/ 49 w 97"/>
                <a:gd name="T3" fmla="*/ 105 h 106"/>
                <a:gd name="T4" fmla="*/ 97 w 97"/>
                <a:gd name="T5" fmla="*/ 45 h 106"/>
                <a:gd name="T6" fmla="*/ 97 w 97"/>
                <a:gd name="T7" fmla="*/ 0 h 106"/>
                <a:gd name="T8" fmla="*/ 90 w 97"/>
                <a:gd name="T9" fmla="*/ 5 h 106"/>
                <a:gd name="T10" fmla="*/ 71 w 97"/>
                <a:gd name="T11" fmla="*/ 10 h 106"/>
                <a:gd name="T12" fmla="*/ 50 w 97"/>
                <a:gd name="T13" fmla="*/ 5 h 106"/>
                <a:gd name="T14" fmla="*/ 48 w 97"/>
                <a:gd name="T15" fmla="*/ 3 h 106"/>
                <a:gd name="T16" fmla="*/ 46 w 97"/>
                <a:gd name="T17" fmla="*/ 4 h 106"/>
                <a:gd name="T18" fmla="*/ 25 w 97"/>
                <a:gd name="T19" fmla="*/ 10 h 106"/>
                <a:gd name="T20" fmla="*/ 6 w 97"/>
                <a:gd name="T21" fmla="*/ 5 h 106"/>
                <a:gd name="T22" fmla="*/ 0 w 97"/>
                <a:gd name="T23" fmla="*/ 1 h 106"/>
                <a:gd name="T24" fmla="*/ 0 w 97"/>
                <a:gd name="T25" fmla="*/ 45 h 106"/>
                <a:gd name="T26" fmla="*/ 47 w 97"/>
                <a:gd name="T27" fmla="*/ 105 h 106"/>
                <a:gd name="T28" fmla="*/ 48 w 97"/>
                <a:gd name="T29" fmla="*/ 106 h 106"/>
                <a:gd name="T30" fmla="*/ 8 w 97"/>
                <a:gd name="T31" fmla="*/ 45 h 106"/>
                <a:gd name="T32" fmla="*/ 8 w 97"/>
                <a:gd name="T33" fmla="*/ 14 h 106"/>
                <a:gd name="T34" fmla="*/ 25 w 97"/>
                <a:gd name="T35" fmla="*/ 18 h 106"/>
                <a:gd name="T36" fmla="*/ 48 w 97"/>
                <a:gd name="T37" fmla="*/ 12 h 106"/>
                <a:gd name="T38" fmla="*/ 71 w 97"/>
                <a:gd name="T39" fmla="*/ 18 h 106"/>
                <a:gd name="T40" fmla="*/ 89 w 97"/>
                <a:gd name="T41" fmla="*/ 15 h 106"/>
                <a:gd name="T42" fmla="*/ 89 w 97"/>
                <a:gd name="T43" fmla="*/ 45 h 106"/>
                <a:gd name="T44" fmla="*/ 48 w 97"/>
                <a:gd name="T45" fmla="*/ 97 h 106"/>
                <a:gd name="T46" fmla="*/ 8 w 97"/>
                <a:gd name="T47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106">
                  <a:moveTo>
                    <a:pt x="48" y="106"/>
                  </a:moveTo>
                  <a:cubicBezTo>
                    <a:pt x="49" y="105"/>
                    <a:pt x="49" y="105"/>
                    <a:pt x="49" y="105"/>
                  </a:cubicBezTo>
                  <a:cubicBezTo>
                    <a:pt x="51" y="104"/>
                    <a:pt x="97" y="86"/>
                    <a:pt x="97" y="4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2" y="10"/>
                    <a:pt x="71" y="10"/>
                  </a:cubicBezTo>
                  <a:cubicBezTo>
                    <a:pt x="60" y="10"/>
                    <a:pt x="50" y="5"/>
                    <a:pt x="50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35" y="10"/>
                    <a:pt x="25" y="10"/>
                  </a:cubicBezTo>
                  <a:cubicBezTo>
                    <a:pt x="15" y="10"/>
                    <a:pt x="6" y="5"/>
                    <a:pt x="6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86"/>
                    <a:pt x="45" y="104"/>
                    <a:pt x="47" y="105"/>
                  </a:cubicBezTo>
                  <a:lnTo>
                    <a:pt x="48" y="106"/>
                  </a:lnTo>
                  <a:close/>
                  <a:moveTo>
                    <a:pt x="8" y="4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2" y="16"/>
                    <a:pt x="18" y="18"/>
                    <a:pt x="25" y="18"/>
                  </a:cubicBezTo>
                  <a:cubicBezTo>
                    <a:pt x="34" y="18"/>
                    <a:pt x="44" y="14"/>
                    <a:pt x="48" y="12"/>
                  </a:cubicBezTo>
                  <a:cubicBezTo>
                    <a:pt x="52" y="14"/>
                    <a:pt x="61" y="18"/>
                    <a:pt x="71" y="18"/>
                  </a:cubicBezTo>
                  <a:cubicBezTo>
                    <a:pt x="78" y="18"/>
                    <a:pt x="84" y="16"/>
                    <a:pt x="89" y="1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77"/>
                    <a:pt x="55" y="94"/>
                    <a:pt x="48" y="97"/>
                  </a:cubicBezTo>
                  <a:cubicBezTo>
                    <a:pt x="41" y="94"/>
                    <a:pt x="8" y="77"/>
                    <a:pt x="8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01405" y="3068911"/>
              <a:ext cx="1089849" cy="96026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Data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Access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Control</a:t>
              </a:r>
            </a:p>
          </p:txBody>
        </p:sp>
      </p:grpSp>
      <p:sp>
        <p:nvSpPr>
          <p:cNvPr id="82" name="Rectangle 81"/>
          <p:cNvSpPr/>
          <p:nvPr/>
        </p:nvSpPr>
        <p:spPr bwMode="auto">
          <a:xfrm>
            <a:off x="6978163" y="4841147"/>
            <a:ext cx="2401265" cy="71351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83" name="Group 10"/>
          <p:cNvGrpSpPr>
            <a:grpSpLocks noChangeAspect="1"/>
          </p:cNvGrpSpPr>
          <p:nvPr/>
        </p:nvGrpSpPr>
        <p:grpSpPr bwMode="auto">
          <a:xfrm>
            <a:off x="7894637" y="4831299"/>
            <a:ext cx="762000" cy="697606"/>
            <a:chOff x="364" y="696"/>
            <a:chExt cx="355" cy="325"/>
          </a:xfrm>
        </p:grpSpPr>
        <p:sp>
          <p:nvSpPr>
            <p:cNvPr id="84" name="AutoShape 9"/>
            <p:cNvSpPr>
              <a:spLocks noChangeAspect="1" noChangeArrowheads="1" noTextEdit="1"/>
            </p:cNvSpPr>
            <p:nvPr/>
          </p:nvSpPr>
          <p:spPr bwMode="auto">
            <a:xfrm>
              <a:off x="364" y="696"/>
              <a:ext cx="35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5" name="Freeform 11"/>
            <p:cNvSpPr>
              <a:spLocks noEditPoints="1"/>
            </p:cNvSpPr>
            <p:nvPr/>
          </p:nvSpPr>
          <p:spPr bwMode="auto">
            <a:xfrm>
              <a:off x="373" y="705"/>
              <a:ext cx="341" cy="312"/>
            </a:xfrm>
            <a:custGeom>
              <a:avLst/>
              <a:gdLst>
                <a:gd name="T0" fmla="*/ 563 w 599"/>
                <a:gd name="T1" fmla="*/ 0 h 553"/>
                <a:gd name="T2" fmla="*/ 33 w 599"/>
                <a:gd name="T3" fmla="*/ 0 h 553"/>
                <a:gd name="T4" fmla="*/ 0 w 599"/>
                <a:gd name="T5" fmla="*/ 34 h 553"/>
                <a:gd name="T6" fmla="*/ 0 w 599"/>
                <a:gd name="T7" fmla="*/ 404 h 553"/>
                <a:gd name="T8" fmla="*/ 33 w 599"/>
                <a:gd name="T9" fmla="*/ 438 h 553"/>
                <a:gd name="T10" fmla="*/ 214 w 599"/>
                <a:gd name="T11" fmla="*/ 438 h 553"/>
                <a:gd name="T12" fmla="*/ 93 w 599"/>
                <a:gd name="T13" fmla="*/ 517 h 553"/>
                <a:gd name="T14" fmla="*/ 93 w 599"/>
                <a:gd name="T15" fmla="*/ 553 h 553"/>
                <a:gd name="T16" fmla="*/ 484 w 599"/>
                <a:gd name="T17" fmla="*/ 553 h 553"/>
                <a:gd name="T18" fmla="*/ 484 w 599"/>
                <a:gd name="T19" fmla="*/ 517 h 553"/>
                <a:gd name="T20" fmla="*/ 377 w 599"/>
                <a:gd name="T21" fmla="*/ 438 h 553"/>
                <a:gd name="T22" fmla="*/ 563 w 599"/>
                <a:gd name="T23" fmla="*/ 438 h 553"/>
                <a:gd name="T24" fmla="*/ 599 w 599"/>
                <a:gd name="T25" fmla="*/ 404 h 553"/>
                <a:gd name="T26" fmla="*/ 599 w 599"/>
                <a:gd name="T27" fmla="*/ 34 h 553"/>
                <a:gd name="T28" fmla="*/ 563 w 599"/>
                <a:gd name="T29" fmla="*/ 0 h 553"/>
                <a:gd name="T30" fmla="*/ 553 w 599"/>
                <a:gd name="T31" fmla="*/ 47 h 553"/>
                <a:gd name="T32" fmla="*/ 553 w 599"/>
                <a:gd name="T33" fmla="*/ 392 h 553"/>
                <a:gd name="T34" fmla="*/ 47 w 599"/>
                <a:gd name="T35" fmla="*/ 392 h 553"/>
                <a:gd name="T36" fmla="*/ 47 w 599"/>
                <a:gd name="T37" fmla="*/ 47 h 553"/>
                <a:gd name="T38" fmla="*/ 554 w 599"/>
                <a:gd name="T39" fmla="*/ 46 h 553"/>
                <a:gd name="T40" fmla="*/ 553 w 599"/>
                <a:gd name="T41" fmla="*/ 4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553">
                  <a:moveTo>
                    <a:pt x="563" y="0"/>
                  </a:moveTo>
                  <a:lnTo>
                    <a:pt x="33" y="0"/>
                  </a:lnTo>
                  <a:cubicBezTo>
                    <a:pt x="15" y="0"/>
                    <a:pt x="0" y="17"/>
                    <a:pt x="0" y="34"/>
                  </a:cubicBezTo>
                  <a:lnTo>
                    <a:pt x="0" y="404"/>
                  </a:lnTo>
                  <a:cubicBezTo>
                    <a:pt x="0" y="422"/>
                    <a:pt x="15" y="438"/>
                    <a:pt x="33" y="438"/>
                  </a:cubicBezTo>
                  <a:lnTo>
                    <a:pt x="214" y="438"/>
                  </a:lnTo>
                  <a:cubicBezTo>
                    <a:pt x="234" y="507"/>
                    <a:pt x="208" y="517"/>
                    <a:pt x="93" y="517"/>
                  </a:cubicBezTo>
                  <a:lnTo>
                    <a:pt x="93" y="553"/>
                  </a:lnTo>
                  <a:lnTo>
                    <a:pt x="484" y="553"/>
                  </a:lnTo>
                  <a:lnTo>
                    <a:pt x="484" y="517"/>
                  </a:lnTo>
                  <a:cubicBezTo>
                    <a:pt x="369" y="517"/>
                    <a:pt x="357" y="507"/>
                    <a:pt x="377" y="438"/>
                  </a:cubicBezTo>
                  <a:lnTo>
                    <a:pt x="563" y="438"/>
                  </a:lnTo>
                  <a:cubicBezTo>
                    <a:pt x="581" y="438"/>
                    <a:pt x="599" y="422"/>
                    <a:pt x="599" y="404"/>
                  </a:cubicBezTo>
                  <a:lnTo>
                    <a:pt x="599" y="34"/>
                  </a:lnTo>
                  <a:cubicBezTo>
                    <a:pt x="599" y="17"/>
                    <a:pt x="581" y="0"/>
                    <a:pt x="563" y="0"/>
                  </a:cubicBezTo>
                  <a:close/>
                  <a:moveTo>
                    <a:pt x="553" y="47"/>
                  </a:moveTo>
                  <a:lnTo>
                    <a:pt x="553" y="392"/>
                  </a:lnTo>
                  <a:lnTo>
                    <a:pt x="47" y="392"/>
                  </a:lnTo>
                  <a:lnTo>
                    <a:pt x="47" y="47"/>
                  </a:lnTo>
                  <a:lnTo>
                    <a:pt x="554" y="46"/>
                  </a:lnTo>
                  <a:lnTo>
                    <a:pt x="553" y="47"/>
                  </a:lnTo>
                  <a:close/>
                </a:path>
              </a:pathLst>
            </a:custGeom>
            <a:solidFill>
              <a:srgbClr val="0078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6" name="Freeform 12"/>
            <p:cNvSpPr>
              <a:spLocks/>
            </p:cNvSpPr>
            <p:nvPr/>
          </p:nvSpPr>
          <p:spPr bwMode="auto">
            <a:xfrm>
              <a:off x="487" y="762"/>
              <a:ext cx="106" cy="61"/>
            </a:xfrm>
            <a:custGeom>
              <a:avLst/>
              <a:gdLst>
                <a:gd name="T0" fmla="*/ 106 w 106"/>
                <a:gd name="T1" fmla="*/ 30 h 61"/>
                <a:gd name="T2" fmla="*/ 53 w 106"/>
                <a:gd name="T3" fmla="*/ 0 h 61"/>
                <a:gd name="T4" fmla="*/ 0 w 106"/>
                <a:gd name="T5" fmla="*/ 30 h 61"/>
                <a:gd name="T6" fmla="*/ 0 w 106"/>
                <a:gd name="T7" fmla="*/ 31 h 61"/>
                <a:gd name="T8" fmla="*/ 53 w 106"/>
                <a:gd name="T9" fmla="*/ 61 h 61"/>
                <a:gd name="T10" fmla="*/ 106 w 106"/>
                <a:gd name="T11" fmla="*/ 31 h 61"/>
                <a:gd name="T12" fmla="*/ 106 w 106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61">
                  <a:moveTo>
                    <a:pt x="106" y="30"/>
                  </a:moveTo>
                  <a:lnTo>
                    <a:pt x="53" y="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53" y="61"/>
                  </a:lnTo>
                  <a:lnTo>
                    <a:pt x="106" y="31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7" name="Freeform 13"/>
            <p:cNvSpPr>
              <a:spLocks/>
            </p:cNvSpPr>
            <p:nvPr/>
          </p:nvSpPr>
          <p:spPr bwMode="auto">
            <a:xfrm>
              <a:off x="545" y="802"/>
              <a:ext cx="53" cy="90"/>
            </a:xfrm>
            <a:custGeom>
              <a:avLst/>
              <a:gdLst>
                <a:gd name="T0" fmla="*/ 0 w 53"/>
                <a:gd name="T1" fmla="*/ 30 h 90"/>
                <a:gd name="T2" fmla="*/ 0 w 53"/>
                <a:gd name="T3" fmla="*/ 90 h 90"/>
                <a:gd name="T4" fmla="*/ 53 w 53"/>
                <a:gd name="T5" fmla="*/ 60 h 90"/>
                <a:gd name="T6" fmla="*/ 53 w 53"/>
                <a:gd name="T7" fmla="*/ 0 h 90"/>
                <a:gd name="T8" fmla="*/ 0 w 53"/>
                <a:gd name="T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0" y="30"/>
                  </a:moveTo>
                  <a:lnTo>
                    <a:pt x="0" y="90"/>
                  </a:lnTo>
                  <a:lnTo>
                    <a:pt x="53" y="60"/>
                  </a:lnTo>
                  <a:lnTo>
                    <a:pt x="53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482" y="802"/>
              <a:ext cx="53" cy="90"/>
            </a:xfrm>
            <a:custGeom>
              <a:avLst/>
              <a:gdLst>
                <a:gd name="T0" fmla="*/ 53 w 53"/>
                <a:gd name="T1" fmla="*/ 30 h 90"/>
                <a:gd name="T2" fmla="*/ 0 w 53"/>
                <a:gd name="T3" fmla="*/ 0 h 90"/>
                <a:gd name="T4" fmla="*/ 0 w 53"/>
                <a:gd name="T5" fmla="*/ 60 h 90"/>
                <a:gd name="T6" fmla="*/ 53 w 53"/>
                <a:gd name="T7" fmla="*/ 90 h 90"/>
                <a:gd name="T8" fmla="*/ 53 w 53"/>
                <a:gd name="T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53" y="3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53" y="90"/>
                  </a:lnTo>
                  <a:lnTo>
                    <a:pt x="53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467450" y="5142468"/>
            <a:ext cx="1413079" cy="1369727"/>
            <a:chOff x="5467450" y="5142468"/>
            <a:chExt cx="1413079" cy="1369727"/>
          </a:xfrm>
        </p:grpSpPr>
        <p:sp>
          <p:nvSpPr>
            <p:cNvPr id="90" name="Freeform 220"/>
            <p:cNvSpPr>
              <a:spLocks noEditPoints="1"/>
            </p:cNvSpPr>
            <p:nvPr/>
          </p:nvSpPr>
          <p:spPr bwMode="auto">
            <a:xfrm>
              <a:off x="5930018" y="5142468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467450" y="5773531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Azure Disk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556555" y="2103692"/>
            <a:ext cx="1413079" cy="1410115"/>
            <a:chOff x="3556555" y="2103692"/>
            <a:chExt cx="1413079" cy="1410115"/>
          </a:xfrm>
        </p:grpSpPr>
        <p:sp>
          <p:nvSpPr>
            <p:cNvPr id="93" name="Freeform 220"/>
            <p:cNvSpPr>
              <a:spLocks noEditPoints="1"/>
            </p:cNvSpPr>
            <p:nvPr/>
          </p:nvSpPr>
          <p:spPr bwMode="auto">
            <a:xfrm>
              <a:off x="4032444" y="2103692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56555" y="2775143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In Transit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92615" y="2302185"/>
            <a:ext cx="1413079" cy="1345216"/>
            <a:chOff x="492615" y="2302185"/>
            <a:chExt cx="1413079" cy="1345216"/>
          </a:xfrm>
        </p:grpSpPr>
        <p:sp>
          <p:nvSpPr>
            <p:cNvPr id="96" name="Freeform 220"/>
            <p:cNvSpPr>
              <a:spLocks noEditPoints="1"/>
            </p:cNvSpPr>
            <p:nvPr/>
          </p:nvSpPr>
          <p:spPr bwMode="auto">
            <a:xfrm>
              <a:off x="960437" y="2302185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92615" y="2908737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Client-side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0133821" y="3223782"/>
            <a:ext cx="1862369" cy="1369727"/>
            <a:chOff x="1670517" y="4718335"/>
            <a:chExt cx="1862369" cy="1369727"/>
          </a:xfrm>
        </p:grpSpPr>
        <p:sp>
          <p:nvSpPr>
            <p:cNvPr id="99" name="Freeform 220"/>
            <p:cNvSpPr>
              <a:spLocks noEditPoints="1"/>
            </p:cNvSpPr>
            <p:nvPr/>
          </p:nvSpPr>
          <p:spPr bwMode="auto">
            <a:xfrm>
              <a:off x="2357728" y="4718335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70517" y="5349398"/>
              <a:ext cx="186236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Storage Service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cxnSp>
        <p:nvCxnSpPr>
          <p:cNvPr id="101" name="Straight Connector 100"/>
          <p:cNvCxnSpPr/>
          <p:nvPr/>
        </p:nvCxnSpPr>
        <p:spPr>
          <a:xfrm flipV="1">
            <a:off x="6437445" y="5309982"/>
            <a:ext cx="1259345" cy="289926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cxnSpLocks/>
          </p:cNvCxnSpPr>
          <p:nvPr/>
        </p:nvCxnSpPr>
        <p:spPr>
          <a:xfrm>
            <a:off x="8961437" y="2963862"/>
            <a:ext cx="1750928" cy="671421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cxnSpLocks/>
          </p:cNvCxnSpPr>
          <p:nvPr/>
        </p:nvCxnSpPr>
        <p:spPr>
          <a:xfrm>
            <a:off x="1477621" y="2739534"/>
            <a:ext cx="594483" cy="275398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260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Side Encryption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03" y="1143695"/>
            <a:ext cx="11887200" cy="6001643"/>
          </a:xfrm>
        </p:spPr>
        <p:txBody>
          <a:bodyPr/>
          <a:lstStyle/>
          <a:p>
            <a:pPr lvl="1"/>
            <a:r>
              <a:rPr lang="en-US" sz="4000" dirty="0">
                <a:solidFill>
                  <a:schemeClr val="tx2"/>
                </a:solidFill>
                <a:latin typeface="+mj-lt"/>
              </a:rPr>
              <a:t>Encrypt Data in Your Applications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  <a:latin typeface="+mj-lt"/>
              </a:rPr>
              <a:t>Scenario: Customer wants to encrypt data within their client applications prior to sending to Azure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Support for Blob, Table and Queue Storage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Uses AES 256 cipher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Provides option to integrate with on-premises Key Management and Azure Key Vault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Storage Service never sees the keys nor the unencrypted data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Supported in .NET, Java and Python, Windows and Linux client libraries</a:t>
            </a:r>
          </a:p>
          <a:p>
            <a:endParaRPr lang="en-US" sz="2000" dirty="0"/>
          </a:p>
          <a:p>
            <a:r>
              <a:rPr lang="en-US" dirty="0"/>
              <a:t>Key Management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generate and manage your own encryption keys. 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use keys generated by the storage client library.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have Azure Key Vault generate/store the root keys.</a:t>
            </a:r>
            <a:endParaRPr lang="en-US" dirty="0"/>
          </a:p>
          <a:p>
            <a:endParaRPr lang="en-US" sz="2000" dirty="0"/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21354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1646236" y="5398129"/>
            <a:ext cx="2971801" cy="15281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</a:endParaRPr>
          </a:p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</a:endParaRPr>
          </a:p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</a:endParaRPr>
          </a:p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</a:endParaRPr>
          </a:p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</a:rPr>
              <a:t>Azure Storage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9185" y="-78319"/>
            <a:ext cx="12061781" cy="9245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Client Side Encryption</a:t>
            </a:r>
            <a:endParaRPr lang="en-US" sz="3672" b="1" dirty="0"/>
          </a:p>
        </p:txBody>
      </p:sp>
      <p:pic>
        <p:nvPicPr>
          <p:cNvPr id="47" name="Picture 7" descr="C:\Users\Saad\AppData\Local\Microsoft\Windows\Temporary Internet Files\Content.IE5\6IOCOCW1\MC90044153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7" y="715227"/>
            <a:ext cx="1256434" cy="123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39800" y="373062"/>
            <a:ext cx="5847919" cy="63245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Envelope Encryption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User brings Key Encryption Key (KEK) to key store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Storage client generates a Content Encryption Key (CEK)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User data is encrypted using CEK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CEK is wrapped  using Key Encryption Key (KEK)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Key wrapping method specified by the developer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Storage client never has access to the KEK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Encrypted data along with wrapped CEK is stored as metadata on the encrypted object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396269" y="3192462"/>
            <a:ext cx="1669568" cy="90977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Key Store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74637" y="3262875"/>
            <a:ext cx="1845297" cy="839358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Storage Client Library</a:t>
            </a:r>
            <a:endParaRPr kumimoji="0" lang="en-US" sz="18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564" y="762495"/>
            <a:ext cx="354545" cy="34782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168181" y="2142084"/>
            <a:ext cx="1989332" cy="531173"/>
            <a:chOff x="3168181" y="2142084"/>
            <a:chExt cx="1989332" cy="531173"/>
          </a:xfrm>
        </p:grpSpPr>
        <p:sp>
          <p:nvSpPr>
            <p:cNvPr id="53" name="Right Arrow 38"/>
            <p:cNvSpPr/>
            <p:nvPr/>
          </p:nvSpPr>
          <p:spPr bwMode="auto">
            <a:xfrm rot="2514748">
              <a:off x="3168181" y="2380748"/>
              <a:ext cx="1989332" cy="168885"/>
            </a:xfrm>
            <a:prstGeom prst="rightArrow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8" name="Rounded Rectangle 51"/>
            <p:cNvSpPr/>
            <p:nvPr/>
          </p:nvSpPr>
          <p:spPr>
            <a:xfrm>
              <a:off x="3452937" y="2142084"/>
              <a:ext cx="1277064" cy="531173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Authentication,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Key Management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69096" y="1610025"/>
            <a:ext cx="1415354" cy="1716737"/>
            <a:chOff x="1169096" y="1610025"/>
            <a:chExt cx="1415354" cy="1716737"/>
          </a:xfrm>
        </p:grpSpPr>
        <p:sp>
          <p:nvSpPr>
            <p:cNvPr id="39" name="Right Arrow 38"/>
            <p:cNvSpPr/>
            <p:nvPr/>
          </p:nvSpPr>
          <p:spPr bwMode="auto">
            <a:xfrm rot="7635852">
              <a:off x="1025202" y="2384961"/>
              <a:ext cx="1716737" cy="166866"/>
            </a:xfrm>
            <a:prstGeom prst="rightArrow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0" name="Rounded Rectangle 57"/>
            <p:cNvSpPr/>
            <p:nvPr/>
          </p:nvSpPr>
          <p:spPr>
            <a:xfrm>
              <a:off x="1169096" y="2145898"/>
              <a:ext cx="1415354" cy="524477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KEK Interface,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Unencrypted Content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89991" y="3324195"/>
            <a:ext cx="2023246" cy="342214"/>
            <a:chOff x="2289991" y="3324195"/>
            <a:chExt cx="2023246" cy="342214"/>
          </a:xfrm>
        </p:grpSpPr>
        <p:sp>
          <p:nvSpPr>
            <p:cNvPr id="51" name="Right Arrow 38"/>
            <p:cNvSpPr/>
            <p:nvPr/>
          </p:nvSpPr>
          <p:spPr bwMode="auto">
            <a:xfrm>
              <a:off x="2289991" y="3404432"/>
              <a:ext cx="2023246" cy="219953"/>
            </a:xfrm>
            <a:prstGeom prst="rightArrow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Rounded Rectangle 31"/>
            <p:cNvSpPr/>
            <p:nvPr/>
          </p:nvSpPr>
          <p:spPr>
            <a:xfrm>
              <a:off x="2750999" y="3324195"/>
              <a:ext cx="952500" cy="342214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Generated CEK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89991" y="3802062"/>
            <a:ext cx="1943537" cy="342214"/>
            <a:chOff x="2289991" y="3802062"/>
            <a:chExt cx="1943537" cy="342214"/>
          </a:xfrm>
        </p:grpSpPr>
        <p:sp>
          <p:nvSpPr>
            <p:cNvPr id="52" name="Right Arrow 38"/>
            <p:cNvSpPr/>
            <p:nvPr/>
          </p:nvSpPr>
          <p:spPr bwMode="auto">
            <a:xfrm rot="10800000">
              <a:off x="2289991" y="3852985"/>
              <a:ext cx="1943537" cy="231208"/>
            </a:xfrm>
            <a:prstGeom prst="rightArrow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4" name="Rounded Rectangle 24"/>
            <p:cNvSpPr/>
            <p:nvPr/>
          </p:nvSpPr>
          <p:spPr>
            <a:xfrm>
              <a:off x="2751688" y="3802062"/>
              <a:ext cx="952500" cy="342214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Wrapped CEK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33847" y="4468328"/>
            <a:ext cx="1649078" cy="548801"/>
            <a:chOff x="1233847" y="4468328"/>
            <a:chExt cx="1649078" cy="548801"/>
          </a:xfrm>
        </p:grpSpPr>
        <p:sp>
          <p:nvSpPr>
            <p:cNvPr id="55" name="Right Arrow 38"/>
            <p:cNvSpPr/>
            <p:nvPr/>
          </p:nvSpPr>
          <p:spPr bwMode="auto">
            <a:xfrm rot="2514748">
              <a:off x="1233847" y="4641021"/>
              <a:ext cx="1649078" cy="236583"/>
            </a:xfrm>
            <a:prstGeom prst="rightArrow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6" name="Rounded Rectangle 60"/>
            <p:cNvSpPr/>
            <p:nvPr/>
          </p:nvSpPr>
          <p:spPr>
            <a:xfrm>
              <a:off x="1342542" y="4468328"/>
              <a:ext cx="1408458" cy="548801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Wrapped CEK,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Key ID, IV,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Encrypted Content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829" y="5591029"/>
            <a:ext cx="838408" cy="8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690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Side Encryption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6225" y="1212850"/>
            <a:ext cx="11887200" cy="461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77" dirty="0"/>
              <a:t>Code Sample: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458" y="1851360"/>
            <a:ext cx="10414589" cy="441447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57A64A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Create the KeyWrapper to be used for wrapping.</a:t>
            </a:r>
            <a:endParaRPr kumimoji="0" lang="en-US" sz="191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AesCryptoServiceProvider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aes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AesCryptoServiceProvider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();</a:t>
            </a:r>
            <a:endParaRPr kumimoji="0" lang="en-US" sz="191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6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SymmetricKeyWrapper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aesKeyWrapper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SymmetricKeyWrapper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69D85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"symencryptionkey"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aes);</a:t>
            </a:r>
            <a:endParaRPr kumimoji="0" lang="en-US" sz="191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57A64A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Create the encryption policy to be used for upload.</a:t>
            </a:r>
            <a:endParaRPr kumimoji="0" lang="en-US" sz="191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BlobEncryptionPolicy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uploadPolicy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BlobEncryptionPolicy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B8D7A3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BlobEncryptionMode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FullBlob, aesKeyWrapper,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null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kumimoji="0" lang="en-US" sz="191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91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57A64A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Set the encryption policy on the request options.</a:t>
            </a:r>
            <a:endParaRPr kumimoji="0" lang="en-US" sz="191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6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BlobRequestOptions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options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BlobRequestOptions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 { EncryptionPolicy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uploadPolicy };</a:t>
            </a:r>
            <a:endParaRPr kumimoji="0" lang="en-US" sz="191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57A64A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Upload the encrypted contents to the blob.</a:t>
            </a:r>
            <a:endParaRPr kumimoji="0" lang="en-US" sz="191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blob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UploadFromStream(stream, size,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null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options,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null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kumimoji="0" lang="en-US" sz="191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57A64A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91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57A64A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Download and decrypt the encrypted contents from the blob.</a:t>
            </a:r>
            <a:endParaRPr kumimoji="0" lang="en-US" sz="191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MemoryStream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outputStream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MemoryStream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();</a:t>
            </a:r>
            <a:endParaRPr kumimoji="0" lang="en-US" sz="191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6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blob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DownloadToStream(outputStream,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null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options, 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null</a:t>
            </a:r>
            <a:r>
              <a: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kumimoji="0" lang="en-US" sz="191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73754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Oval 157"/>
          <p:cNvSpPr/>
          <p:nvPr/>
        </p:nvSpPr>
        <p:spPr bwMode="auto">
          <a:xfrm>
            <a:off x="819630" y="2270305"/>
            <a:ext cx="723331" cy="73619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Encryption In Transit</a:t>
            </a:r>
          </a:p>
        </p:txBody>
      </p:sp>
      <p:sp>
        <p:nvSpPr>
          <p:cNvPr id="106" name="Oval 105"/>
          <p:cNvSpPr/>
          <p:nvPr/>
        </p:nvSpPr>
        <p:spPr bwMode="auto">
          <a:xfrm>
            <a:off x="5806150" y="2476485"/>
            <a:ext cx="723331" cy="73619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10676557" y="1284274"/>
            <a:ext cx="723331" cy="73619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3901428" y="2066431"/>
            <a:ext cx="723331" cy="736198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6978163" y="1362047"/>
            <a:ext cx="3774594" cy="5105400"/>
            <a:chOff x="3177555" y="1362047"/>
            <a:chExt cx="3774594" cy="5105400"/>
          </a:xfrm>
        </p:grpSpPr>
        <p:sp>
          <p:nvSpPr>
            <p:cNvPr id="110" name="Rectangle 109"/>
            <p:cNvSpPr/>
            <p:nvPr/>
          </p:nvSpPr>
          <p:spPr bwMode="auto">
            <a:xfrm>
              <a:off x="3177555" y="1362047"/>
              <a:ext cx="3233876" cy="5105400"/>
            </a:xfrm>
            <a:prstGeom prst="rect">
              <a:avLst/>
            </a:prstGeom>
            <a:solidFill>
              <a:srgbClr val="107C1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Subscription</a:t>
              </a:r>
            </a:p>
          </p:txBody>
        </p:sp>
        <p:grpSp>
          <p:nvGrpSpPr>
            <p:cNvPr id="111" name="Group 110"/>
            <p:cNvGrpSpPr/>
            <p:nvPr/>
          </p:nvGrpSpPr>
          <p:grpSpPr>
            <a:xfrm flipH="1">
              <a:off x="6418749" y="1574989"/>
              <a:ext cx="533400" cy="152400"/>
              <a:chOff x="1493837" y="2506662"/>
              <a:chExt cx="533400" cy="152400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 flipH="1">
                <a:off x="1646237" y="2582862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Oval 112"/>
              <p:cNvSpPr/>
              <p:nvPr/>
            </p:nvSpPr>
            <p:spPr bwMode="auto">
              <a:xfrm>
                <a:off x="1493837" y="2506662"/>
                <a:ext cx="152400" cy="152400"/>
              </a:xfrm>
              <a:prstGeom prst="ellipse">
                <a:avLst/>
              </a:prstGeom>
              <a:solidFill>
                <a:srgbClr val="107C1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14" name="Rectangle 113"/>
          <p:cNvSpPr/>
          <p:nvPr/>
        </p:nvSpPr>
        <p:spPr bwMode="auto">
          <a:xfrm>
            <a:off x="6978163" y="2079558"/>
            <a:ext cx="2938324" cy="2057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 Group</a:t>
            </a:r>
          </a:p>
        </p:txBody>
      </p:sp>
      <p:sp>
        <p:nvSpPr>
          <p:cNvPr id="115" name="Rectangle 114"/>
          <p:cNvSpPr/>
          <p:nvPr/>
        </p:nvSpPr>
        <p:spPr bwMode="auto">
          <a:xfrm>
            <a:off x="6978163" y="4289358"/>
            <a:ext cx="2938324" cy="204124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 Group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6437445" y="2577652"/>
            <a:ext cx="2941983" cy="533400"/>
            <a:chOff x="2636837" y="2577652"/>
            <a:chExt cx="2941983" cy="533400"/>
          </a:xfrm>
        </p:grpSpPr>
        <p:sp>
          <p:nvSpPr>
            <p:cNvPr id="117" name="Rectangle 116"/>
            <p:cNvSpPr/>
            <p:nvPr/>
          </p:nvSpPr>
          <p:spPr bwMode="auto">
            <a:xfrm>
              <a:off x="3177555" y="2577652"/>
              <a:ext cx="2401265" cy="533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 flipH="1">
              <a:off x="2636837" y="2775143"/>
              <a:ext cx="533400" cy="152400"/>
              <a:chOff x="5303837" y="2201862"/>
              <a:chExt cx="533400" cy="152400"/>
            </a:xfrm>
            <a:solidFill>
              <a:schemeClr val="accent2">
                <a:lumMod val="75000"/>
              </a:schemeClr>
            </a:solidFill>
          </p:grpSpPr>
          <p:cxnSp>
            <p:nvCxnSpPr>
              <p:cNvPr id="119" name="Straight Connector 118"/>
              <p:cNvCxnSpPr/>
              <p:nvPr/>
            </p:nvCxnSpPr>
            <p:spPr>
              <a:xfrm flipH="1">
                <a:off x="5303837" y="2278062"/>
                <a:ext cx="3810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/>
              <p:cNvSpPr/>
              <p:nvPr/>
            </p:nvSpPr>
            <p:spPr bwMode="auto">
              <a:xfrm>
                <a:off x="5684837" y="2201862"/>
                <a:ext cx="152400" cy="152400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21" name="Rectangle 120"/>
          <p:cNvSpPr/>
          <p:nvPr/>
        </p:nvSpPr>
        <p:spPr bwMode="auto">
          <a:xfrm>
            <a:off x="6978163" y="5554662"/>
            <a:ext cx="2401265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cxnSp>
        <p:nvCxnSpPr>
          <p:cNvPr id="122" name="Straight Arrow Connector 121"/>
          <p:cNvCxnSpPr>
            <a:cxnSpLocks/>
          </p:cNvCxnSpPr>
          <p:nvPr/>
        </p:nvCxnSpPr>
        <p:spPr>
          <a:xfrm>
            <a:off x="2750353" y="2844352"/>
            <a:ext cx="3125604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Flowchart: Magnetic Disk 122"/>
          <p:cNvSpPr/>
          <p:nvPr/>
        </p:nvSpPr>
        <p:spPr bwMode="auto">
          <a:xfrm>
            <a:off x="7673292" y="5599908"/>
            <a:ext cx="1135745" cy="422752"/>
          </a:xfrm>
          <a:prstGeom prst="flowChartMagneticDisk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124" name="Flowchart: Magnetic Disk 123"/>
          <p:cNvSpPr/>
          <p:nvPr/>
        </p:nvSpPr>
        <p:spPr bwMode="auto">
          <a:xfrm>
            <a:off x="7673292" y="2627822"/>
            <a:ext cx="1135745" cy="422752"/>
          </a:xfrm>
          <a:prstGeom prst="flowChartMagneticDisk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1702181" y="2462301"/>
            <a:ext cx="1149802" cy="1420536"/>
            <a:chOff x="596184" y="2462301"/>
            <a:chExt cx="1149802" cy="1420536"/>
          </a:xfrm>
        </p:grpSpPr>
        <p:grpSp>
          <p:nvGrpSpPr>
            <p:cNvPr id="126" name="Group 125"/>
            <p:cNvGrpSpPr/>
            <p:nvPr/>
          </p:nvGrpSpPr>
          <p:grpSpPr>
            <a:xfrm>
              <a:off x="596184" y="2462301"/>
              <a:ext cx="1149802" cy="1420536"/>
              <a:chOff x="320734" y="2545088"/>
              <a:chExt cx="1149802" cy="1420536"/>
            </a:xfrm>
          </p:grpSpPr>
          <p:sp>
            <p:nvSpPr>
              <p:cNvPr id="128" name="Freeform 276"/>
              <p:cNvSpPr>
                <a:spLocks noEditPoints="1"/>
              </p:cNvSpPr>
              <p:nvPr/>
            </p:nvSpPr>
            <p:spPr bwMode="auto">
              <a:xfrm>
                <a:off x="471886" y="2545088"/>
                <a:ext cx="847499" cy="725971"/>
              </a:xfrm>
              <a:custGeom>
                <a:avLst/>
                <a:gdLst>
                  <a:gd name="T0" fmla="*/ 0 w 265"/>
                  <a:gd name="T1" fmla="*/ 227 h 227"/>
                  <a:gd name="T2" fmla="*/ 265 w 265"/>
                  <a:gd name="T3" fmla="*/ 227 h 227"/>
                  <a:gd name="T4" fmla="*/ 265 w 265"/>
                  <a:gd name="T5" fmla="*/ 0 h 227"/>
                  <a:gd name="T6" fmla="*/ 0 w 265"/>
                  <a:gd name="T7" fmla="*/ 0 h 227"/>
                  <a:gd name="T8" fmla="*/ 0 w 265"/>
                  <a:gd name="T9" fmla="*/ 227 h 227"/>
                  <a:gd name="T10" fmla="*/ 19 w 265"/>
                  <a:gd name="T11" fmla="*/ 19 h 227"/>
                  <a:gd name="T12" fmla="*/ 246 w 265"/>
                  <a:gd name="T13" fmla="*/ 19 h 227"/>
                  <a:gd name="T14" fmla="*/ 246 w 265"/>
                  <a:gd name="T15" fmla="*/ 57 h 227"/>
                  <a:gd name="T16" fmla="*/ 19 w 265"/>
                  <a:gd name="T17" fmla="*/ 57 h 227"/>
                  <a:gd name="T18" fmla="*/ 19 w 265"/>
                  <a:gd name="T19" fmla="*/ 19 h 227"/>
                  <a:gd name="T20" fmla="*/ 19 w 265"/>
                  <a:gd name="T21" fmla="*/ 76 h 227"/>
                  <a:gd name="T22" fmla="*/ 246 w 265"/>
                  <a:gd name="T23" fmla="*/ 76 h 227"/>
                  <a:gd name="T24" fmla="*/ 246 w 265"/>
                  <a:gd name="T25" fmla="*/ 208 h 227"/>
                  <a:gd name="T26" fmla="*/ 19 w 265"/>
                  <a:gd name="T27" fmla="*/ 208 h 227"/>
                  <a:gd name="T28" fmla="*/ 19 w 265"/>
                  <a:gd name="T29" fmla="*/ 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5" h="227">
                    <a:moveTo>
                      <a:pt x="0" y="227"/>
                    </a:moveTo>
                    <a:lnTo>
                      <a:pt x="265" y="227"/>
                    </a:lnTo>
                    <a:lnTo>
                      <a:pt x="265" y="0"/>
                    </a:lnTo>
                    <a:lnTo>
                      <a:pt x="0" y="0"/>
                    </a:lnTo>
                    <a:lnTo>
                      <a:pt x="0" y="227"/>
                    </a:lnTo>
                    <a:close/>
                    <a:moveTo>
                      <a:pt x="19" y="19"/>
                    </a:moveTo>
                    <a:lnTo>
                      <a:pt x="246" y="19"/>
                    </a:lnTo>
                    <a:lnTo>
                      <a:pt x="246" y="57"/>
                    </a:lnTo>
                    <a:lnTo>
                      <a:pt x="19" y="57"/>
                    </a:lnTo>
                    <a:lnTo>
                      <a:pt x="19" y="19"/>
                    </a:lnTo>
                    <a:close/>
                    <a:moveTo>
                      <a:pt x="19" y="76"/>
                    </a:moveTo>
                    <a:lnTo>
                      <a:pt x="246" y="76"/>
                    </a:lnTo>
                    <a:lnTo>
                      <a:pt x="246" y="208"/>
                    </a:lnTo>
                    <a:lnTo>
                      <a:pt x="19" y="208"/>
                    </a:lnTo>
                    <a:lnTo>
                      <a:pt x="19" y="7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20734" y="3171560"/>
                <a:ext cx="1149802" cy="79406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</a:rPr>
                  <a:t>Custom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</a:rPr>
                  <a:t>App</a:t>
                </a:r>
              </a:p>
            </p:txBody>
          </p:sp>
        </p:grpSp>
        <p:sp>
          <p:nvSpPr>
            <p:cNvPr id="127" name="Freeform 84"/>
            <p:cNvSpPr>
              <a:spLocks noChangeAspect="1" noEditPoints="1"/>
            </p:cNvSpPr>
            <p:nvPr/>
          </p:nvSpPr>
          <p:spPr bwMode="auto">
            <a:xfrm>
              <a:off x="966107" y="2685956"/>
              <a:ext cx="451530" cy="445562"/>
            </a:xfrm>
            <a:custGeom>
              <a:avLst/>
              <a:gdLst>
                <a:gd name="T0" fmla="*/ 87 w 96"/>
                <a:gd name="T1" fmla="*/ 53 h 95"/>
                <a:gd name="T2" fmla="*/ 85 w 96"/>
                <a:gd name="T3" fmla="*/ 45 h 95"/>
                <a:gd name="T4" fmla="*/ 72 w 96"/>
                <a:gd name="T5" fmla="*/ 44 h 95"/>
                <a:gd name="T6" fmla="*/ 64 w 96"/>
                <a:gd name="T7" fmla="*/ 39 h 95"/>
                <a:gd name="T8" fmla="*/ 54 w 96"/>
                <a:gd name="T9" fmla="*/ 48 h 95"/>
                <a:gd name="T10" fmla="*/ 45 w 96"/>
                <a:gd name="T11" fmla="*/ 50 h 95"/>
                <a:gd name="T12" fmla="*/ 44 w 96"/>
                <a:gd name="T13" fmla="*/ 63 h 95"/>
                <a:gd name="T14" fmla="*/ 40 w 96"/>
                <a:gd name="T15" fmla="*/ 71 h 95"/>
                <a:gd name="T16" fmla="*/ 48 w 96"/>
                <a:gd name="T17" fmla="*/ 81 h 95"/>
                <a:gd name="T18" fmla="*/ 51 w 96"/>
                <a:gd name="T19" fmla="*/ 90 h 95"/>
                <a:gd name="T20" fmla="*/ 64 w 96"/>
                <a:gd name="T21" fmla="*/ 91 h 95"/>
                <a:gd name="T22" fmla="*/ 72 w 96"/>
                <a:gd name="T23" fmla="*/ 95 h 95"/>
                <a:gd name="T24" fmla="*/ 81 w 96"/>
                <a:gd name="T25" fmla="*/ 87 h 95"/>
                <a:gd name="T26" fmla="*/ 90 w 96"/>
                <a:gd name="T27" fmla="*/ 84 h 95"/>
                <a:gd name="T28" fmla="*/ 91 w 96"/>
                <a:gd name="T29" fmla="*/ 71 h 95"/>
                <a:gd name="T30" fmla="*/ 96 w 96"/>
                <a:gd name="T31" fmla="*/ 63 h 95"/>
                <a:gd name="T32" fmla="*/ 68 w 96"/>
                <a:gd name="T33" fmla="*/ 83 h 95"/>
                <a:gd name="T34" fmla="*/ 68 w 96"/>
                <a:gd name="T35" fmla="*/ 51 h 95"/>
                <a:gd name="T36" fmla="*/ 68 w 96"/>
                <a:gd name="T37" fmla="*/ 83 h 95"/>
                <a:gd name="T38" fmla="*/ 40 w 96"/>
                <a:gd name="T39" fmla="*/ 7 h 95"/>
                <a:gd name="T40" fmla="*/ 35 w 96"/>
                <a:gd name="T41" fmla="*/ 0 h 95"/>
                <a:gd name="T42" fmla="*/ 22 w 96"/>
                <a:gd name="T43" fmla="*/ 4 h 95"/>
                <a:gd name="T44" fmla="*/ 13 w 96"/>
                <a:gd name="T45" fmla="*/ 3 h 95"/>
                <a:gd name="T46" fmla="*/ 7 w 96"/>
                <a:gd name="T47" fmla="*/ 14 h 95"/>
                <a:gd name="T48" fmla="*/ 0 w 96"/>
                <a:gd name="T49" fmla="*/ 20 h 95"/>
                <a:gd name="T50" fmla="*/ 4 w 96"/>
                <a:gd name="T51" fmla="*/ 33 h 95"/>
                <a:gd name="T52" fmla="*/ 3 w 96"/>
                <a:gd name="T53" fmla="*/ 42 h 95"/>
                <a:gd name="T54" fmla="*/ 15 w 96"/>
                <a:gd name="T55" fmla="*/ 47 h 95"/>
                <a:gd name="T56" fmla="*/ 21 w 96"/>
                <a:gd name="T57" fmla="*/ 55 h 95"/>
                <a:gd name="T58" fmla="*/ 33 w 96"/>
                <a:gd name="T59" fmla="*/ 51 h 95"/>
                <a:gd name="T60" fmla="*/ 42 w 96"/>
                <a:gd name="T61" fmla="*/ 52 h 95"/>
                <a:gd name="T62" fmla="*/ 48 w 96"/>
                <a:gd name="T63" fmla="*/ 40 h 95"/>
                <a:gd name="T64" fmla="*/ 55 w 96"/>
                <a:gd name="T65" fmla="*/ 34 h 95"/>
                <a:gd name="T66" fmla="*/ 51 w 96"/>
                <a:gd name="T67" fmla="*/ 22 h 95"/>
                <a:gd name="T68" fmla="*/ 52 w 96"/>
                <a:gd name="T69" fmla="*/ 13 h 95"/>
                <a:gd name="T70" fmla="*/ 34 w 96"/>
                <a:gd name="T71" fmla="*/ 42 h 95"/>
                <a:gd name="T72" fmla="*/ 21 w 96"/>
                <a:gd name="T73" fmla="*/ 12 h 95"/>
                <a:gd name="T74" fmla="*/ 34 w 96"/>
                <a:gd name="T75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5">
                  <a:moveTo>
                    <a:pt x="91" y="63"/>
                  </a:moveTo>
                  <a:cubicBezTo>
                    <a:pt x="91" y="60"/>
                    <a:pt x="89" y="56"/>
                    <a:pt x="87" y="53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9" y="46"/>
                    <a:pt x="75" y="44"/>
                    <a:pt x="72" y="44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0" y="44"/>
                    <a:pt x="57" y="46"/>
                    <a:pt x="54" y="48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6" y="56"/>
                    <a:pt x="45" y="60"/>
                    <a:pt x="44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5" y="75"/>
                    <a:pt x="46" y="78"/>
                    <a:pt x="48" y="8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7" y="89"/>
                    <a:pt x="60" y="90"/>
                    <a:pt x="64" y="91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5" y="90"/>
                    <a:pt x="79" y="89"/>
                    <a:pt x="81" y="87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9" y="78"/>
                    <a:pt x="91" y="75"/>
                    <a:pt x="91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63"/>
                    <a:pt x="96" y="63"/>
                    <a:pt x="96" y="63"/>
                  </a:cubicBezTo>
                  <a:lnTo>
                    <a:pt x="91" y="63"/>
                  </a:lnTo>
                  <a:close/>
                  <a:moveTo>
                    <a:pt x="68" y="83"/>
                  </a:moveTo>
                  <a:cubicBezTo>
                    <a:pt x="59" y="83"/>
                    <a:pt x="52" y="76"/>
                    <a:pt x="52" y="67"/>
                  </a:cubicBezTo>
                  <a:cubicBezTo>
                    <a:pt x="52" y="58"/>
                    <a:pt x="59" y="51"/>
                    <a:pt x="68" y="51"/>
                  </a:cubicBezTo>
                  <a:cubicBezTo>
                    <a:pt x="76" y="51"/>
                    <a:pt x="84" y="58"/>
                    <a:pt x="84" y="67"/>
                  </a:cubicBezTo>
                  <a:cubicBezTo>
                    <a:pt x="84" y="76"/>
                    <a:pt x="76" y="83"/>
                    <a:pt x="68" y="83"/>
                  </a:cubicBezTo>
                  <a:close/>
                  <a:moveTo>
                    <a:pt x="48" y="14"/>
                  </a:moveTo>
                  <a:cubicBezTo>
                    <a:pt x="46" y="11"/>
                    <a:pt x="43" y="9"/>
                    <a:pt x="40" y="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3"/>
                    <a:pt x="26" y="3"/>
                    <a:pt x="22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9"/>
                    <a:pt x="9" y="11"/>
                    <a:pt x="7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5"/>
                    <a:pt x="3" y="29"/>
                    <a:pt x="4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3"/>
                    <a:pt x="12" y="46"/>
                    <a:pt x="15" y="47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1"/>
                    <a:pt x="29" y="51"/>
                    <a:pt x="33" y="51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3" y="46"/>
                    <a:pt x="46" y="43"/>
                    <a:pt x="48" y="4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29"/>
                    <a:pt x="52" y="25"/>
                    <a:pt x="51" y="22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48" y="14"/>
                  </a:lnTo>
                  <a:close/>
                  <a:moveTo>
                    <a:pt x="34" y="42"/>
                  </a:moveTo>
                  <a:cubicBezTo>
                    <a:pt x="26" y="45"/>
                    <a:pt x="16" y="41"/>
                    <a:pt x="13" y="33"/>
                  </a:cubicBezTo>
                  <a:cubicBezTo>
                    <a:pt x="9" y="25"/>
                    <a:pt x="13" y="16"/>
                    <a:pt x="21" y="12"/>
                  </a:cubicBezTo>
                  <a:cubicBezTo>
                    <a:pt x="30" y="9"/>
                    <a:pt x="39" y="13"/>
                    <a:pt x="42" y="21"/>
                  </a:cubicBezTo>
                  <a:cubicBezTo>
                    <a:pt x="46" y="29"/>
                    <a:pt x="42" y="39"/>
                    <a:pt x="34" y="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0142037" y="1427184"/>
            <a:ext cx="1775934" cy="1132342"/>
            <a:chOff x="10142037" y="1427184"/>
            <a:chExt cx="1775934" cy="1132342"/>
          </a:xfrm>
        </p:grpSpPr>
        <p:sp>
          <p:nvSpPr>
            <p:cNvPr id="131" name="Freeform 144"/>
            <p:cNvSpPr>
              <a:spLocks noEditPoints="1"/>
            </p:cNvSpPr>
            <p:nvPr/>
          </p:nvSpPr>
          <p:spPr bwMode="auto">
            <a:xfrm>
              <a:off x="10806112" y="1427184"/>
              <a:ext cx="471200" cy="514223"/>
            </a:xfrm>
            <a:custGeom>
              <a:avLst/>
              <a:gdLst>
                <a:gd name="T0" fmla="*/ 48 w 97"/>
                <a:gd name="T1" fmla="*/ 106 h 106"/>
                <a:gd name="T2" fmla="*/ 49 w 97"/>
                <a:gd name="T3" fmla="*/ 105 h 106"/>
                <a:gd name="T4" fmla="*/ 97 w 97"/>
                <a:gd name="T5" fmla="*/ 45 h 106"/>
                <a:gd name="T6" fmla="*/ 97 w 97"/>
                <a:gd name="T7" fmla="*/ 0 h 106"/>
                <a:gd name="T8" fmla="*/ 90 w 97"/>
                <a:gd name="T9" fmla="*/ 5 h 106"/>
                <a:gd name="T10" fmla="*/ 71 w 97"/>
                <a:gd name="T11" fmla="*/ 10 h 106"/>
                <a:gd name="T12" fmla="*/ 50 w 97"/>
                <a:gd name="T13" fmla="*/ 5 h 106"/>
                <a:gd name="T14" fmla="*/ 48 w 97"/>
                <a:gd name="T15" fmla="*/ 3 h 106"/>
                <a:gd name="T16" fmla="*/ 46 w 97"/>
                <a:gd name="T17" fmla="*/ 4 h 106"/>
                <a:gd name="T18" fmla="*/ 25 w 97"/>
                <a:gd name="T19" fmla="*/ 10 h 106"/>
                <a:gd name="T20" fmla="*/ 6 w 97"/>
                <a:gd name="T21" fmla="*/ 5 h 106"/>
                <a:gd name="T22" fmla="*/ 0 w 97"/>
                <a:gd name="T23" fmla="*/ 1 h 106"/>
                <a:gd name="T24" fmla="*/ 0 w 97"/>
                <a:gd name="T25" fmla="*/ 45 h 106"/>
                <a:gd name="T26" fmla="*/ 47 w 97"/>
                <a:gd name="T27" fmla="*/ 105 h 106"/>
                <a:gd name="T28" fmla="*/ 48 w 97"/>
                <a:gd name="T29" fmla="*/ 106 h 106"/>
                <a:gd name="T30" fmla="*/ 8 w 97"/>
                <a:gd name="T31" fmla="*/ 45 h 106"/>
                <a:gd name="T32" fmla="*/ 8 w 97"/>
                <a:gd name="T33" fmla="*/ 14 h 106"/>
                <a:gd name="T34" fmla="*/ 25 w 97"/>
                <a:gd name="T35" fmla="*/ 18 h 106"/>
                <a:gd name="T36" fmla="*/ 48 w 97"/>
                <a:gd name="T37" fmla="*/ 12 h 106"/>
                <a:gd name="T38" fmla="*/ 71 w 97"/>
                <a:gd name="T39" fmla="*/ 18 h 106"/>
                <a:gd name="T40" fmla="*/ 89 w 97"/>
                <a:gd name="T41" fmla="*/ 15 h 106"/>
                <a:gd name="T42" fmla="*/ 89 w 97"/>
                <a:gd name="T43" fmla="*/ 45 h 106"/>
                <a:gd name="T44" fmla="*/ 48 w 97"/>
                <a:gd name="T45" fmla="*/ 97 h 106"/>
                <a:gd name="T46" fmla="*/ 8 w 97"/>
                <a:gd name="T47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106">
                  <a:moveTo>
                    <a:pt x="48" y="106"/>
                  </a:moveTo>
                  <a:cubicBezTo>
                    <a:pt x="49" y="105"/>
                    <a:pt x="49" y="105"/>
                    <a:pt x="49" y="105"/>
                  </a:cubicBezTo>
                  <a:cubicBezTo>
                    <a:pt x="51" y="104"/>
                    <a:pt x="97" y="86"/>
                    <a:pt x="97" y="4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2" y="10"/>
                    <a:pt x="71" y="10"/>
                  </a:cubicBezTo>
                  <a:cubicBezTo>
                    <a:pt x="60" y="10"/>
                    <a:pt x="50" y="5"/>
                    <a:pt x="50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35" y="10"/>
                    <a:pt x="25" y="10"/>
                  </a:cubicBezTo>
                  <a:cubicBezTo>
                    <a:pt x="15" y="10"/>
                    <a:pt x="6" y="5"/>
                    <a:pt x="6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86"/>
                    <a:pt x="45" y="104"/>
                    <a:pt x="47" y="105"/>
                  </a:cubicBezTo>
                  <a:lnTo>
                    <a:pt x="48" y="106"/>
                  </a:lnTo>
                  <a:close/>
                  <a:moveTo>
                    <a:pt x="8" y="4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2" y="16"/>
                    <a:pt x="18" y="18"/>
                    <a:pt x="25" y="18"/>
                  </a:cubicBezTo>
                  <a:cubicBezTo>
                    <a:pt x="34" y="18"/>
                    <a:pt x="44" y="14"/>
                    <a:pt x="48" y="12"/>
                  </a:cubicBezTo>
                  <a:cubicBezTo>
                    <a:pt x="52" y="14"/>
                    <a:pt x="61" y="18"/>
                    <a:pt x="71" y="18"/>
                  </a:cubicBezTo>
                  <a:cubicBezTo>
                    <a:pt x="78" y="18"/>
                    <a:pt x="84" y="16"/>
                    <a:pt x="89" y="1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77"/>
                    <a:pt x="55" y="94"/>
                    <a:pt x="48" y="97"/>
                  </a:cubicBezTo>
                  <a:cubicBezTo>
                    <a:pt x="41" y="94"/>
                    <a:pt x="8" y="77"/>
                    <a:pt x="8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0142037" y="1820862"/>
              <a:ext cx="1775934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Management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Access Control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601405" y="2620256"/>
            <a:ext cx="1089849" cy="1408918"/>
            <a:chOff x="5601405" y="2620256"/>
            <a:chExt cx="1089849" cy="1408918"/>
          </a:xfrm>
        </p:grpSpPr>
        <p:sp>
          <p:nvSpPr>
            <p:cNvPr id="134" name="Freeform 144"/>
            <p:cNvSpPr>
              <a:spLocks noEditPoints="1"/>
            </p:cNvSpPr>
            <p:nvPr/>
          </p:nvSpPr>
          <p:spPr bwMode="auto">
            <a:xfrm>
              <a:off x="5932517" y="2620256"/>
              <a:ext cx="471200" cy="514223"/>
            </a:xfrm>
            <a:custGeom>
              <a:avLst/>
              <a:gdLst>
                <a:gd name="T0" fmla="*/ 48 w 97"/>
                <a:gd name="T1" fmla="*/ 106 h 106"/>
                <a:gd name="T2" fmla="*/ 49 w 97"/>
                <a:gd name="T3" fmla="*/ 105 h 106"/>
                <a:gd name="T4" fmla="*/ 97 w 97"/>
                <a:gd name="T5" fmla="*/ 45 h 106"/>
                <a:gd name="T6" fmla="*/ 97 w 97"/>
                <a:gd name="T7" fmla="*/ 0 h 106"/>
                <a:gd name="T8" fmla="*/ 90 w 97"/>
                <a:gd name="T9" fmla="*/ 5 h 106"/>
                <a:gd name="T10" fmla="*/ 71 w 97"/>
                <a:gd name="T11" fmla="*/ 10 h 106"/>
                <a:gd name="T12" fmla="*/ 50 w 97"/>
                <a:gd name="T13" fmla="*/ 5 h 106"/>
                <a:gd name="T14" fmla="*/ 48 w 97"/>
                <a:gd name="T15" fmla="*/ 3 h 106"/>
                <a:gd name="T16" fmla="*/ 46 w 97"/>
                <a:gd name="T17" fmla="*/ 4 h 106"/>
                <a:gd name="T18" fmla="*/ 25 w 97"/>
                <a:gd name="T19" fmla="*/ 10 h 106"/>
                <a:gd name="T20" fmla="*/ 6 w 97"/>
                <a:gd name="T21" fmla="*/ 5 h 106"/>
                <a:gd name="T22" fmla="*/ 0 w 97"/>
                <a:gd name="T23" fmla="*/ 1 h 106"/>
                <a:gd name="T24" fmla="*/ 0 w 97"/>
                <a:gd name="T25" fmla="*/ 45 h 106"/>
                <a:gd name="T26" fmla="*/ 47 w 97"/>
                <a:gd name="T27" fmla="*/ 105 h 106"/>
                <a:gd name="T28" fmla="*/ 48 w 97"/>
                <a:gd name="T29" fmla="*/ 106 h 106"/>
                <a:gd name="T30" fmla="*/ 8 w 97"/>
                <a:gd name="T31" fmla="*/ 45 h 106"/>
                <a:gd name="T32" fmla="*/ 8 w 97"/>
                <a:gd name="T33" fmla="*/ 14 h 106"/>
                <a:gd name="T34" fmla="*/ 25 w 97"/>
                <a:gd name="T35" fmla="*/ 18 h 106"/>
                <a:gd name="T36" fmla="*/ 48 w 97"/>
                <a:gd name="T37" fmla="*/ 12 h 106"/>
                <a:gd name="T38" fmla="*/ 71 w 97"/>
                <a:gd name="T39" fmla="*/ 18 h 106"/>
                <a:gd name="T40" fmla="*/ 89 w 97"/>
                <a:gd name="T41" fmla="*/ 15 h 106"/>
                <a:gd name="T42" fmla="*/ 89 w 97"/>
                <a:gd name="T43" fmla="*/ 45 h 106"/>
                <a:gd name="T44" fmla="*/ 48 w 97"/>
                <a:gd name="T45" fmla="*/ 97 h 106"/>
                <a:gd name="T46" fmla="*/ 8 w 97"/>
                <a:gd name="T47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106">
                  <a:moveTo>
                    <a:pt x="48" y="106"/>
                  </a:moveTo>
                  <a:cubicBezTo>
                    <a:pt x="49" y="105"/>
                    <a:pt x="49" y="105"/>
                    <a:pt x="49" y="105"/>
                  </a:cubicBezTo>
                  <a:cubicBezTo>
                    <a:pt x="51" y="104"/>
                    <a:pt x="97" y="86"/>
                    <a:pt x="97" y="4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2" y="10"/>
                    <a:pt x="71" y="10"/>
                  </a:cubicBezTo>
                  <a:cubicBezTo>
                    <a:pt x="60" y="10"/>
                    <a:pt x="50" y="5"/>
                    <a:pt x="50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35" y="10"/>
                    <a:pt x="25" y="10"/>
                  </a:cubicBezTo>
                  <a:cubicBezTo>
                    <a:pt x="15" y="10"/>
                    <a:pt x="6" y="5"/>
                    <a:pt x="6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86"/>
                    <a:pt x="45" y="104"/>
                    <a:pt x="47" y="105"/>
                  </a:cubicBezTo>
                  <a:lnTo>
                    <a:pt x="48" y="106"/>
                  </a:lnTo>
                  <a:close/>
                  <a:moveTo>
                    <a:pt x="8" y="4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2" y="16"/>
                    <a:pt x="18" y="18"/>
                    <a:pt x="25" y="18"/>
                  </a:cubicBezTo>
                  <a:cubicBezTo>
                    <a:pt x="34" y="18"/>
                    <a:pt x="44" y="14"/>
                    <a:pt x="48" y="12"/>
                  </a:cubicBezTo>
                  <a:cubicBezTo>
                    <a:pt x="52" y="14"/>
                    <a:pt x="61" y="18"/>
                    <a:pt x="71" y="18"/>
                  </a:cubicBezTo>
                  <a:cubicBezTo>
                    <a:pt x="78" y="18"/>
                    <a:pt x="84" y="16"/>
                    <a:pt x="89" y="1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77"/>
                    <a:pt x="55" y="94"/>
                    <a:pt x="48" y="97"/>
                  </a:cubicBezTo>
                  <a:cubicBezTo>
                    <a:pt x="41" y="94"/>
                    <a:pt x="8" y="77"/>
                    <a:pt x="8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601405" y="3068911"/>
              <a:ext cx="1089849" cy="96026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Data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Access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Control</a:t>
              </a: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6978163" y="4841147"/>
            <a:ext cx="2401265" cy="71351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137" name="Group 10"/>
          <p:cNvGrpSpPr>
            <a:grpSpLocks noChangeAspect="1"/>
          </p:cNvGrpSpPr>
          <p:nvPr/>
        </p:nvGrpSpPr>
        <p:grpSpPr bwMode="auto">
          <a:xfrm>
            <a:off x="7894637" y="4831299"/>
            <a:ext cx="762000" cy="697606"/>
            <a:chOff x="364" y="696"/>
            <a:chExt cx="355" cy="325"/>
          </a:xfrm>
        </p:grpSpPr>
        <p:sp>
          <p:nvSpPr>
            <p:cNvPr id="138" name="AutoShape 9"/>
            <p:cNvSpPr>
              <a:spLocks noChangeAspect="1" noChangeArrowheads="1" noTextEdit="1"/>
            </p:cNvSpPr>
            <p:nvPr/>
          </p:nvSpPr>
          <p:spPr bwMode="auto">
            <a:xfrm>
              <a:off x="364" y="696"/>
              <a:ext cx="35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9" name="Freeform 11"/>
            <p:cNvSpPr>
              <a:spLocks noEditPoints="1"/>
            </p:cNvSpPr>
            <p:nvPr/>
          </p:nvSpPr>
          <p:spPr bwMode="auto">
            <a:xfrm>
              <a:off x="373" y="705"/>
              <a:ext cx="341" cy="312"/>
            </a:xfrm>
            <a:custGeom>
              <a:avLst/>
              <a:gdLst>
                <a:gd name="T0" fmla="*/ 563 w 599"/>
                <a:gd name="T1" fmla="*/ 0 h 553"/>
                <a:gd name="T2" fmla="*/ 33 w 599"/>
                <a:gd name="T3" fmla="*/ 0 h 553"/>
                <a:gd name="T4" fmla="*/ 0 w 599"/>
                <a:gd name="T5" fmla="*/ 34 h 553"/>
                <a:gd name="T6" fmla="*/ 0 w 599"/>
                <a:gd name="T7" fmla="*/ 404 h 553"/>
                <a:gd name="T8" fmla="*/ 33 w 599"/>
                <a:gd name="T9" fmla="*/ 438 h 553"/>
                <a:gd name="T10" fmla="*/ 214 w 599"/>
                <a:gd name="T11" fmla="*/ 438 h 553"/>
                <a:gd name="T12" fmla="*/ 93 w 599"/>
                <a:gd name="T13" fmla="*/ 517 h 553"/>
                <a:gd name="T14" fmla="*/ 93 w 599"/>
                <a:gd name="T15" fmla="*/ 553 h 553"/>
                <a:gd name="T16" fmla="*/ 484 w 599"/>
                <a:gd name="T17" fmla="*/ 553 h 553"/>
                <a:gd name="T18" fmla="*/ 484 w 599"/>
                <a:gd name="T19" fmla="*/ 517 h 553"/>
                <a:gd name="T20" fmla="*/ 377 w 599"/>
                <a:gd name="T21" fmla="*/ 438 h 553"/>
                <a:gd name="T22" fmla="*/ 563 w 599"/>
                <a:gd name="T23" fmla="*/ 438 h 553"/>
                <a:gd name="T24" fmla="*/ 599 w 599"/>
                <a:gd name="T25" fmla="*/ 404 h 553"/>
                <a:gd name="T26" fmla="*/ 599 w 599"/>
                <a:gd name="T27" fmla="*/ 34 h 553"/>
                <a:gd name="T28" fmla="*/ 563 w 599"/>
                <a:gd name="T29" fmla="*/ 0 h 553"/>
                <a:gd name="T30" fmla="*/ 553 w 599"/>
                <a:gd name="T31" fmla="*/ 47 h 553"/>
                <a:gd name="T32" fmla="*/ 553 w 599"/>
                <a:gd name="T33" fmla="*/ 392 h 553"/>
                <a:gd name="T34" fmla="*/ 47 w 599"/>
                <a:gd name="T35" fmla="*/ 392 h 553"/>
                <a:gd name="T36" fmla="*/ 47 w 599"/>
                <a:gd name="T37" fmla="*/ 47 h 553"/>
                <a:gd name="T38" fmla="*/ 554 w 599"/>
                <a:gd name="T39" fmla="*/ 46 h 553"/>
                <a:gd name="T40" fmla="*/ 553 w 599"/>
                <a:gd name="T41" fmla="*/ 4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553">
                  <a:moveTo>
                    <a:pt x="563" y="0"/>
                  </a:moveTo>
                  <a:lnTo>
                    <a:pt x="33" y="0"/>
                  </a:lnTo>
                  <a:cubicBezTo>
                    <a:pt x="15" y="0"/>
                    <a:pt x="0" y="17"/>
                    <a:pt x="0" y="34"/>
                  </a:cubicBezTo>
                  <a:lnTo>
                    <a:pt x="0" y="404"/>
                  </a:lnTo>
                  <a:cubicBezTo>
                    <a:pt x="0" y="422"/>
                    <a:pt x="15" y="438"/>
                    <a:pt x="33" y="438"/>
                  </a:cubicBezTo>
                  <a:lnTo>
                    <a:pt x="214" y="438"/>
                  </a:lnTo>
                  <a:cubicBezTo>
                    <a:pt x="234" y="507"/>
                    <a:pt x="208" y="517"/>
                    <a:pt x="93" y="517"/>
                  </a:cubicBezTo>
                  <a:lnTo>
                    <a:pt x="93" y="553"/>
                  </a:lnTo>
                  <a:lnTo>
                    <a:pt x="484" y="553"/>
                  </a:lnTo>
                  <a:lnTo>
                    <a:pt x="484" y="517"/>
                  </a:lnTo>
                  <a:cubicBezTo>
                    <a:pt x="369" y="517"/>
                    <a:pt x="357" y="507"/>
                    <a:pt x="377" y="438"/>
                  </a:cubicBezTo>
                  <a:lnTo>
                    <a:pt x="563" y="438"/>
                  </a:lnTo>
                  <a:cubicBezTo>
                    <a:pt x="581" y="438"/>
                    <a:pt x="599" y="422"/>
                    <a:pt x="599" y="404"/>
                  </a:cubicBezTo>
                  <a:lnTo>
                    <a:pt x="599" y="34"/>
                  </a:lnTo>
                  <a:cubicBezTo>
                    <a:pt x="599" y="17"/>
                    <a:pt x="581" y="0"/>
                    <a:pt x="563" y="0"/>
                  </a:cubicBezTo>
                  <a:close/>
                  <a:moveTo>
                    <a:pt x="553" y="47"/>
                  </a:moveTo>
                  <a:lnTo>
                    <a:pt x="553" y="392"/>
                  </a:lnTo>
                  <a:lnTo>
                    <a:pt x="47" y="392"/>
                  </a:lnTo>
                  <a:lnTo>
                    <a:pt x="47" y="47"/>
                  </a:lnTo>
                  <a:lnTo>
                    <a:pt x="554" y="46"/>
                  </a:lnTo>
                  <a:lnTo>
                    <a:pt x="553" y="47"/>
                  </a:lnTo>
                  <a:close/>
                </a:path>
              </a:pathLst>
            </a:custGeom>
            <a:solidFill>
              <a:srgbClr val="0078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0" name="Freeform 12"/>
            <p:cNvSpPr>
              <a:spLocks/>
            </p:cNvSpPr>
            <p:nvPr/>
          </p:nvSpPr>
          <p:spPr bwMode="auto">
            <a:xfrm>
              <a:off x="487" y="762"/>
              <a:ext cx="106" cy="61"/>
            </a:xfrm>
            <a:custGeom>
              <a:avLst/>
              <a:gdLst>
                <a:gd name="T0" fmla="*/ 106 w 106"/>
                <a:gd name="T1" fmla="*/ 30 h 61"/>
                <a:gd name="T2" fmla="*/ 53 w 106"/>
                <a:gd name="T3" fmla="*/ 0 h 61"/>
                <a:gd name="T4" fmla="*/ 0 w 106"/>
                <a:gd name="T5" fmla="*/ 30 h 61"/>
                <a:gd name="T6" fmla="*/ 0 w 106"/>
                <a:gd name="T7" fmla="*/ 31 h 61"/>
                <a:gd name="T8" fmla="*/ 53 w 106"/>
                <a:gd name="T9" fmla="*/ 61 h 61"/>
                <a:gd name="T10" fmla="*/ 106 w 106"/>
                <a:gd name="T11" fmla="*/ 31 h 61"/>
                <a:gd name="T12" fmla="*/ 106 w 106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61">
                  <a:moveTo>
                    <a:pt x="106" y="30"/>
                  </a:moveTo>
                  <a:lnTo>
                    <a:pt x="53" y="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53" y="61"/>
                  </a:lnTo>
                  <a:lnTo>
                    <a:pt x="106" y="31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1" name="Freeform 13"/>
            <p:cNvSpPr>
              <a:spLocks/>
            </p:cNvSpPr>
            <p:nvPr/>
          </p:nvSpPr>
          <p:spPr bwMode="auto">
            <a:xfrm>
              <a:off x="545" y="802"/>
              <a:ext cx="53" cy="90"/>
            </a:xfrm>
            <a:custGeom>
              <a:avLst/>
              <a:gdLst>
                <a:gd name="T0" fmla="*/ 0 w 53"/>
                <a:gd name="T1" fmla="*/ 30 h 90"/>
                <a:gd name="T2" fmla="*/ 0 w 53"/>
                <a:gd name="T3" fmla="*/ 90 h 90"/>
                <a:gd name="T4" fmla="*/ 53 w 53"/>
                <a:gd name="T5" fmla="*/ 60 h 90"/>
                <a:gd name="T6" fmla="*/ 53 w 53"/>
                <a:gd name="T7" fmla="*/ 0 h 90"/>
                <a:gd name="T8" fmla="*/ 0 w 53"/>
                <a:gd name="T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0" y="30"/>
                  </a:moveTo>
                  <a:lnTo>
                    <a:pt x="0" y="90"/>
                  </a:lnTo>
                  <a:lnTo>
                    <a:pt x="53" y="60"/>
                  </a:lnTo>
                  <a:lnTo>
                    <a:pt x="53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2" name="Freeform 14"/>
            <p:cNvSpPr>
              <a:spLocks/>
            </p:cNvSpPr>
            <p:nvPr/>
          </p:nvSpPr>
          <p:spPr bwMode="auto">
            <a:xfrm>
              <a:off x="482" y="802"/>
              <a:ext cx="53" cy="90"/>
            </a:xfrm>
            <a:custGeom>
              <a:avLst/>
              <a:gdLst>
                <a:gd name="T0" fmla="*/ 53 w 53"/>
                <a:gd name="T1" fmla="*/ 30 h 90"/>
                <a:gd name="T2" fmla="*/ 0 w 53"/>
                <a:gd name="T3" fmla="*/ 0 h 90"/>
                <a:gd name="T4" fmla="*/ 0 w 53"/>
                <a:gd name="T5" fmla="*/ 60 h 90"/>
                <a:gd name="T6" fmla="*/ 53 w 53"/>
                <a:gd name="T7" fmla="*/ 90 h 90"/>
                <a:gd name="T8" fmla="*/ 53 w 53"/>
                <a:gd name="T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53" y="3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53" y="90"/>
                  </a:lnTo>
                  <a:lnTo>
                    <a:pt x="53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467450" y="5142468"/>
            <a:ext cx="1413079" cy="1369727"/>
            <a:chOff x="5467450" y="5142468"/>
            <a:chExt cx="1413079" cy="1369727"/>
          </a:xfrm>
        </p:grpSpPr>
        <p:sp>
          <p:nvSpPr>
            <p:cNvPr id="144" name="Freeform 220"/>
            <p:cNvSpPr>
              <a:spLocks noEditPoints="1"/>
            </p:cNvSpPr>
            <p:nvPr/>
          </p:nvSpPr>
          <p:spPr bwMode="auto">
            <a:xfrm>
              <a:off x="5930018" y="5142468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467450" y="5773531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Azure Disk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556555" y="2103692"/>
            <a:ext cx="1413079" cy="1410115"/>
            <a:chOff x="3556555" y="2103692"/>
            <a:chExt cx="1413079" cy="1410115"/>
          </a:xfrm>
        </p:grpSpPr>
        <p:sp>
          <p:nvSpPr>
            <p:cNvPr id="147" name="Freeform 220"/>
            <p:cNvSpPr>
              <a:spLocks noEditPoints="1"/>
            </p:cNvSpPr>
            <p:nvPr/>
          </p:nvSpPr>
          <p:spPr bwMode="auto">
            <a:xfrm>
              <a:off x="4032444" y="2103692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556555" y="2775143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In Transit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92615" y="2302185"/>
            <a:ext cx="1413079" cy="1345216"/>
            <a:chOff x="492615" y="2302185"/>
            <a:chExt cx="1413079" cy="1345216"/>
          </a:xfrm>
        </p:grpSpPr>
        <p:sp>
          <p:nvSpPr>
            <p:cNvPr id="150" name="Freeform 220"/>
            <p:cNvSpPr>
              <a:spLocks noEditPoints="1"/>
            </p:cNvSpPr>
            <p:nvPr/>
          </p:nvSpPr>
          <p:spPr bwMode="auto">
            <a:xfrm>
              <a:off x="960437" y="2302185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92615" y="2908737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Client-side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0133821" y="3223782"/>
            <a:ext cx="1862369" cy="1369727"/>
            <a:chOff x="1670517" y="4718335"/>
            <a:chExt cx="1862369" cy="1369727"/>
          </a:xfrm>
        </p:grpSpPr>
        <p:sp>
          <p:nvSpPr>
            <p:cNvPr id="153" name="Freeform 220"/>
            <p:cNvSpPr>
              <a:spLocks noEditPoints="1"/>
            </p:cNvSpPr>
            <p:nvPr/>
          </p:nvSpPr>
          <p:spPr bwMode="auto">
            <a:xfrm>
              <a:off x="2357728" y="4718335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670517" y="5349398"/>
              <a:ext cx="186236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Storage Service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cxnSp>
        <p:nvCxnSpPr>
          <p:cNvPr id="155" name="Straight Connector 154"/>
          <p:cNvCxnSpPr/>
          <p:nvPr/>
        </p:nvCxnSpPr>
        <p:spPr>
          <a:xfrm flipV="1">
            <a:off x="6437445" y="5309982"/>
            <a:ext cx="1259345" cy="289926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cxnSpLocks/>
          </p:cNvCxnSpPr>
          <p:nvPr/>
        </p:nvCxnSpPr>
        <p:spPr>
          <a:xfrm>
            <a:off x="8961437" y="2963862"/>
            <a:ext cx="1750928" cy="671421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cxnSpLocks/>
          </p:cNvCxnSpPr>
          <p:nvPr/>
        </p:nvCxnSpPr>
        <p:spPr>
          <a:xfrm>
            <a:off x="1477621" y="2739534"/>
            <a:ext cx="594483" cy="275398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991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in Transit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03" y="1212849"/>
            <a:ext cx="12037234" cy="5592300"/>
          </a:xfrm>
        </p:spPr>
        <p:txBody>
          <a:bodyPr/>
          <a:lstStyle/>
          <a:p>
            <a:r>
              <a:rPr lang="en-US" dirty="0"/>
              <a:t>Always use HTTPS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Ensures secure communication over public internet</a:t>
            </a:r>
          </a:p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DefaultEndpointsProtocol</a:t>
            </a:r>
            <a:r>
              <a:rPr lang="en-US" sz="1800" dirty="0">
                <a:solidFill>
                  <a:schemeClr val="tx1"/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=</a:t>
            </a:r>
            <a:r>
              <a:rPr lang="en-US" sz="1800" dirty="0" err="1">
                <a:solidFill>
                  <a:schemeClr val="tx1"/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https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;AccountName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=lakasademo1;AccountKey=&lt;Account Key&gt;;</a:t>
            </a:r>
          </a:p>
          <a:p>
            <a:r>
              <a:rPr lang="en-US" dirty="0"/>
              <a:t>SAS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https://lakasademo1.blob.core.windows.net/?sv=2015-04-05&amp;ss=bfqt&amp;srt=sco&amp;sp=rwdlacup&amp;se=2016-09-22T02:21:41Z&amp;st=2016-09-21T18:21:41Z&amp;</a:t>
            </a:r>
            <a:r>
              <a:rPr lang="en-US" sz="2000" dirty="0">
                <a:solidFill>
                  <a:schemeClr val="tx1"/>
                </a:solidFill>
                <a:highlight>
                  <a:srgbClr val="00FF00"/>
                </a:highlight>
                <a:latin typeface="+mn-lt"/>
              </a:rPr>
              <a:t>spr=https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&amp;sig=hxInpKBYAxvwdI9kbBglbrgcl1EJjHqDRTF2lVGeSUU%3D</a:t>
            </a:r>
          </a:p>
          <a:p>
            <a:r>
              <a:rPr lang="en-US" dirty="0"/>
              <a:t>For File Storage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Encryption supported with SMB 3.0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Encryption required from outside Azure network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3600" i="1" dirty="0"/>
              <a:t>Future: “Secure Protocols Only” deployment configuration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78692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val 106"/>
          <p:cNvSpPr/>
          <p:nvPr/>
        </p:nvSpPr>
        <p:spPr bwMode="auto">
          <a:xfrm>
            <a:off x="3897247" y="2072621"/>
            <a:ext cx="723331" cy="73619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Storage Service Encryption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819630" y="2270305"/>
            <a:ext cx="723331" cy="73619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806150" y="2476485"/>
            <a:ext cx="723331" cy="73619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0676557" y="1284274"/>
            <a:ext cx="723331" cy="73619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0692627" y="3188272"/>
            <a:ext cx="723331" cy="736198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978163" y="1362047"/>
            <a:ext cx="3774594" cy="5105400"/>
            <a:chOff x="3177555" y="1362047"/>
            <a:chExt cx="3774594" cy="5105400"/>
          </a:xfrm>
        </p:grpSpPr>
        <p:sp>
          <p:nvSpPr>
            <p:cNvPr id="59" name="Rectangle 58"/>
            <p:cNvSpPr/>
            <p:nvPr/>
          </p:nvSpPr>
          <p:spPr bwMode="auto">
            <a:xfrm>
              <a:off x="3177555" y="1362047"/>
              <a:ext cx="3233876" cy="5105400"/>
            </a:xfrm>
            <a:prstGeom prst="rect">
              <a:avLst/>
            </a:prstGeom>
            <a:solidFill>
              <a:srgbClr val="107C1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Subscription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 flipH="1">
              <a:off x="6418749" y="1574989"/>
              <a:ext cx="533400" cy="152400"/>
              <a:chOff x="1493837" y="2506662"/>
              <a:chExt cx="533400" cy="1524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H="1">
                <a:off x="1646237" y="2582862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 bwMode="auto">
              <a:xfrm>
                <a:off x="1493837" y="2506662"/>
                <a:ext cx="152400" cy="152400"/>
              </a:xfrm>
              <a:prstGeom prst="ellipse">
                <a:avLst/>
              </a:prstGeom>
              <a:solidFill>
                <a:srgbClr val="107C1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3" name="Rectangle 62"/>
          <p:cNvSpPr/>
          <p:nvPr/>
        </p:nvSpPr>
        <p:spPr bwMode="auto">
          <a:xfrm>
            <a:off x="6978163" y="2079558"/>
            <a:ext cx="2938324" cy="2057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 Group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6978163" y="4289358"/>
            <a:ext cx="2938324" cy="204124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 Group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437445" y="2577652"/>
            <a:ext cx="2941983" cy="533400"/>
            <a:chOff x="2636837" y="2577652"/>
            <a:chExt cx="2941983" cy="53340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177555" y="2577652"/>
              <a:ext cx="2401265" cy="533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 flipH="1">
              <a:off x="2636837" y="2775143"/>
              <a:ext cx="533400" cy="152400"/>
              <a:chOff x="5303837" y="2201862"/>
              <a:chExt cx="533400" cy="152400"/>
            </a:xfrm>
            <a:solidFill>
              <a:schemeClr val="accent2">
                <a:lumMod val="75000"/>
              </a:schemeClr>
            </a:solidFill>
          </p:grpSpPr>
          <p:cxnSp>
            <p:nvCxnSpPr>
              <p:cNvPr id="68" name="Straight Connector 67"/>
              <p:cNvCxnSpPr/>
              <p:nvPr/>
            </p:nvCxnSpPr>
            <p:spPr>
              <a:xfrm flipH="1">
                <a:off x="5303837" y="2278062"/>
                <a:ext cx="3810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 bwMode="auto">
              <a:xfrm>
                <a:off x="5684837" y="2201862"/>
                <a:ext cx="152400" cy="152400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70" name="Rectangle 69"/>
          <p:cNvSpPr/>
          <p:nvPr/>
        </p:nvSpPr>
        <p:spPr bwMode="auto">
          <a:xfrm>
            <a:off x="6978163" y="5554662"/>
            <a:ext cx="2401265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cxnSp>
        <p:nvCxnSpPr>
          <p:cNvPr id="71" name="Straight Arrow Connector 70"/>
          <p:cNvCxnSpPr>
            <a:cxnSpLocks/>
          </p:cNvCxnSpPr>
          <p:nvPr/>
        </p:nvCxnSpPr>
        <p:spPr>
          <a:xfrm>
            <a:off x="2750353" y="2844352"/>
            <a:ext cx="3125604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Magnetic Disk 71"/>
          <p:cNvSpPr/>
          <p:nvPr/>
        </p:nvSpPr>
        <p:spPr bwMode="auto">
          <a:xfrm>
            <a:off x="7673292" y="5599908"/>
            <a:ext cx="1135745" cy="422752"/>
          </a:xfrm>
          <a:prstGeom prst="flowChartMagneticDisk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3" name="Flowchart: Magnetic Disk 72"/>
          <p:cNvSpPr/>
          <p:nvPr/>
        </p:nvSpPr>
        <p:spPr bwMode="auto">
          <a:xfrm>
            <a:off x="7673292" y="2627822"/>
            <a:ext cx="1135745" cy="422752"/>
          </a:xfrm>
          <a:prstGeom prst="flowChartMagneticDisk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702181" y="2462301"/>
            <a:ext cx="1149802" cy="1420536"/>
            <a:chOff x="596184" y="2462301"/>
            <a:chExt cx="1149802" cy="1420536"/>
          </a:xfrm>
        </p:grpSpPr>
        <p:grpSp>
          <p:nvGrpSpPr>
            <p:cNvPr id="75" name="Group 74"/>
            <p:cNvGrpSpPr/>
            <p:nvPr/>
          </p:nvGrpSpPr>
          <p:grpSpPr>
            <a:xfrm>
              <a:off x="596184" y="2462301"/>
              <a:ext cx="1149802" cy="1420536"/>
              <a:chOff x="320734" y="2545088"/>
              <a:chExt cx="1149802" cy="1420536"/>
            </a:xfrm>
          </p:grpSpPr>
          <p:sp>
            <p:nvSpPr>
              <p:cNvPr id="77" name="Freeform 276"/>
              <p:cNvSpPr>
                <a:spLocks noEditPoints="1"/>
              </p:cNvSpPr>
              <p:nvPr/>
            </p:nvSpPr>
            <p:spPr bwMode="auto">
              <a:xfrm>
                <a:off x="471886" y="2545088"/>
                <a:ext cx="847499" cy="725971"/>
              </a:xfrm>
              <a:custGeom>
                <a:avLst/>
                <a:gdLst>
                  <a:gd name="T0" fmla="*/ 0 w 265"/>
                  <a:gd name="T1" fmla="*/ 227 h 227"/>
                  <a:gd name="T2" fmla="*/ 265 w 265"/>
                  <a:gd name="T3" fmla="*/ 227 h 227"/>
                  <a:gd name="T4" fmla="*/ 265 w 265"/>
                  <a:gd name="T5" fmla="*/ 0 h 227"/>
                  <a:gd name="T6" fmla="*/ 0 w 265"/>
                  <a:gd name="T7" fmla="*/ 0 h 227"/>
                  <a:gd name="T8" fmla="*/ 0 w 265"/>
                  <a:gd name="T9" fmla="*/ 227 h 227"/>
                  <a:gd name="T10" fmla="*/ 19 w 265"/>
                  <a:gd name="T11" fmla="*/ 19 h 227"/>
                  <a:gd name="T12" fmla="*/ 246 w 265"/>
                  <a:gd name="T13" fmla="*/ 19 h 227"/>
                  <a:gd name="T14" fmla="*/ 246 w 265"/>
                  <a:gd name="T15" fmla="*/ 57 h 227"/>
                  <a:gd name="T16" fmla="*/ 19 w 265"/>
                  <a:gd name="T17" fmla="*/ 57 h 227"/>
                  <a:gd name="T18" fmla="*/ 19 w 265"/>
                  <a:gd name="T19" fmla="*/ 19 h 227"/>
                  <a:gd name="T20" fmla="*/ 19 w 265"/>
                  <a:gd name="T21" fmla="*/ 76 h 227"/>
                  <a:gd name="T22" fmla="*/ 246 w 265"/>
                  <a:gd name="T23" fmla="*/ 76 h 227"/>
                  <a:gd name="T24" fmla="*/ 246 w 265"/>
                  <a:gd name="T25" fmla="*/ 208 h 227"/>
                  <a:gd name="T26" fmla="*/ 19 w 265"/>
                  <a:gd name="T27" fmla="*/ 208 h 227"/>
                  <a:gd name="T28" fmla="*/ 19 w 265"/>
                  <a:gd name="T29" fmla="*/ 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5" h="227">
                    <a:moveTo>
                      <a:pt x="0" y="227"/>
                    </a:moveTo>
                    <a:lnTo>
                      <a:pt x="265" y="227"/>
                    </a:lnTo>
                    <a:lnTo>
                      <a:pt x="265" y="0"/>
                    </a:lnTo>
                    <a:lnTo>
                      <a:pt x="0" y="0"/>
                    </a:lnTo>
                    <a:lnTo>
                      <a:pt x="0" y="227"/>
                    </a:lnTo>
                    <a:close/>
                    <a:moveTo>
                      <a:pt x="19" y="19"/>
                    </a:moveTo>
                    <a:lnTo>
                      <a:pt x="246" y="19"/>
                    </a:lnTo>
                    <a:lnTo>
                      <a:pt x="246" y="57"/>
                    </a:lnTo>
                    <a:lnTo>
                      <a:pt x="19" y="57"/>
                    </a:lnTo>
                    <a:lnTo>
                      <a:pt x="19" y="19"/>
                    </a:lnTo>
                    <a:close/>
                    <a:moveTo>
                      <a:pt x="19" y="76"/>
                    </a:moveTo>
                    <a:lnTo>
                      <a:pt x="246" y="76"/>
                    </a:lnTo>
                    <a:lnTo>
                      <a:pt x="246" y="208"/>
                    </a:lnTo>
                    <a:lnTo>
                      <a:pt x="19" y="208"/>
                    </a:lnTo>
                    <a:lnTo>
                      <a:pt x="19" y="7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20734" y="3171560"/>
                <a:ext cx="1149802" cy="79406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</a:rPr>
                  <a:t>Custom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</a:rPr>
                  <a:t>App</a:t>
                </a:r>
              </a:p>
            </p:txBody>
          </p:sp>
        </p:grpSp>
        <p:sp>
          <p:nvSpPr>
            <p:cNvPr id="76" name="Freeform 84"/>
            <p:cNvSpPr>
              <a:spLocks noChangeAspect="1" noEditPoints="1"/>
            </p:cNvSpPr>
            <p:nvPr/>
          </p:nvSpPr>
          <p:spPr bwMode="auto">
            <a:xfrm>
              <a:off x="966107" y="2685956"/>
              <a:ext cx="451530" cy="445562"/>
            </a:xfrm>
            <a:custGeom>
              <a:avLst/>
              <a:gdLst>
                <a:gd name="T0" fmla="*/ 87 w 96"/>
                <a:gd name="T1" fmla="*/ 53 h 95"/>
                <a:gd name="T2" fmla="*/ 85 w 96"/>
                <a:gd name="T3" fmla="*/ 45 h 95"/>
                <a:gd name="T4" fmla="*/ 72 w 96"/>
                <a:gd name="T5" fmla="*/ 44 h 95"/>
                <a:gd name="T6" fmla="*/ 64 w 96"/>
                <a:gd name="T7" fmla="*/ 39 h 95"/>
                <a:gd name="T8" fmla="*/ 54 w 96"/>
                <a:gd name="T9" fmla="*/ 48 h 95"/>
                <a:gd name="T10" fmla="*/ 45 w 96"/>
                <a:gd name="T11" fmla="*/ 50 h 95"/>
                <a:gd name="T12" fmla="*/ 44 w 96"/>
                <a:gd name="T13" fmla="*/ 63 h 95"/>
                <a:gd name="T14" fmla="*/ 40 w 96"/>
                <a:gd name="T15" fmla="*/ 71 h 95"/>
                <a:gd name="T16" fmla="*/ 48 w 96"/>
                <a:gd name="T17" fmla="*/ 81 h 95"/>
                <a:gd name="T18" fmla="*/ 51 w 96"/>
                <a:gd name="T19" fmla="*/ 90 h 95"/>
                <a:gd name="T20" fmla="*/ 64 w 96"/>
                <a:gd name="T21" fmla="*/ 91 h 95"/>
                <a:gd name="T22" fmla="*/ 72 w 96"/>
                <a:gd name="T23" fmla="*/ 95 h 95"/>
                <a:gd name="T24" fmla="*/ 81 w 96"/>
                <a:gd name="T25" fmla="*/ 87 h 95"/>
                <a:gd name="T26" fmla="*/ 90 w 96"/>
                <a:gd name="T27" fmla="*/ 84 h 95"/>
                <a:gd name="T28" fmla="*/ 91 w 96"/>
                <a:gd name="T29" fmla="*/ 71 h 95"/>
                <a:gd name="T30" fmla="*/ 96 w 96"/>
                <a:gd name="T31" fmla="*/ 63 h 95"/>
                <a:gd name="T32" fmla="*/ 68 w 96"/>
                <a:gd name="T33" fmla="*/ 83 h 95"/>
                <a:gd name="T34" fmla="*/ 68 w 96"/>
                <a:gd name="T35" fmla="*/ 51 h 95"/>
                <a:gd name="T36" fmla="*/ 68 w 96"/>
                <a:gd name="T37" fmla="*/ 83 h 95"/>
                <a:gd name="T38" fmla="*/ 40 w 96"/>
                <a:gd name="T39" fmla="*/ 7 h 95"/>
                <a:gd name="T40" fmla="*/ 35 w 96"/>
                <a:gd name="T41" fmla="*/ 0 h 95"/>
                <a:gd name="T42" fmla="*/ 22 w 96"/>
                <a:gd name="T43" fmla="*/ 4 h 95"/>
                <a:gd name="T44" fmla="*/ 13 w 96"/>
                <a:gd name="T45" fmla="*/ 3 h 95"/>
                <a:gd name="T46" fmla="*/ 7 w 96"/>
                <a:gd name="T47" fmla="*/ 14 h 95"/>
                <a:gd name="T48" fmla="*/ 0 w 96"/>
                <a:gd name="T49" fmla="*/ 20 h 95"/>
                <a:gd name="T50" fmla="*/ 4 w 96"/>
                <a:gd name="T51" fmla="*/ 33 h 95"/>
                <a:gd name="T52" fmla="*/ 3 w 96"/>
                <a:gd name="T53" fmla="*/ 42 h 95"/>
                <a:gd name="T54" fmla="*/ 15 w 96"/>
                <a:gd name="T55" fmla="*/ 47 h 95"/>
                <a:gd name="T56" fmla="*/ 21 w 96"/>
                <a:gd name="T57" fmla="*/ 55 h 95"/>
                <a:gd name="T58" fmla="*/ 33 w 96"/>
                <a:gd name="T59" fmla="*/ 51 h 95"/>
                <a:gd name="T60" fmla="*/ 42 w 96"/>
                <a:gd name="T61" fmla="*/ 52 h 95"/>
                <a:gd name="T62" fmla="*/ 48 w 96"/>
                <a:gd name="T63" fmla="*/ 40 h 95"/>
                <a:gd name="T64" fmla="*/ 55 w 96"/>
                <a:gd name="T65" fmla="*/ 34 h 95"/>
                <a:gd name="T66" fmla="*/ 51 w 96"/>
                <a:gd name="T67" fmla="*/ 22 h 95"/>
                <a:gd name="T68" fmla="*/ 52 w 96"/>
                <a:gd name="T69" fmla="*/ 13 h 95"/>
                <a:gd name="T70" fmla="*/ 34 w 96"/>
                <a:gd name="T71" fmla="*/ 42 h 95"/>
                <a:gd name="T72" fmla="*/ 21 w 96"/>
                <a:gd name="T73" fmla="*/ 12 h 95"/>
                <a:gd name="T74" fmla="*/ 34 w 96"/>
                <a:gd name="T75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5">
                  <a:moveTo>
                    <a:pt x="91" y="63"/>
                  </a:moveTo>
                  <a:cubicBezTo>
                    <a:pt x="91" y="60"/>
                    <a:pt x="89" y="56"/>
                    <a:pt x="87" y="53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9" y="46"/>
                    <a:pt x="75" y="44"/>
                    <a:pt x="72" y="44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0" y="44"/>
                    <a:pt x="57" y="46"/>
                    <a:pt x="54" y="48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6" y="56"/>
                    <a:pt x="45" y="60"/>
                    <a:pt x="44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5" y="75"/>
                    <a:pt x="46" y="78"/>
                    <a:pt x="48" y="8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7" y="89"/>
                    <a:pt x="60" y="90"/>
                    <a:pt x="64" y="91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5" y="90"/>
                    <a:pt x="79" y="89"/>
                    <a:pt x="81" y="87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9" y="78"/>
                    <a:pt x="91" y="75"/>
                    <a:pt x="91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63"/>
                    <a:pt x="96" y="63"/>
                    <a:pt x="96" y="63"/>
                  </a:cubicBezTo>
                  <a:lnTo>
                    <a:pt x="91" y="63"/>
                  </a:lnTo>
                  <a:close/>
                  <a:moveTo>
                    <a:pt x="68" y="83"/>
                  </a:moveTo>
                  <a:cubicBezTo>
                    <a:pt x="59" y="83"/>
                    <a:pt x="52" y="76"/>
                    <a:pt x="52" y="67"/>
                  </a:cubicBezTo>
                  <a:cubicBezTo>
                    <a:pt x="52" y="58"/>
                    <a:pt x="59" y="51"/>
                    <a:pt x="68" y="51"/>
                  </a:cubicBezTo>
                  <a:cubicBezTo>
                    <a:pt x="76" y="51"/>
                    <a:pt x="84" y="58"/>
                    <a:pt x="84" y="67"/>
                  </a:cubicBezTo>
                  <a:cubicBezTo>
                    <a:pt x="84" y="76"/>
                    <a:pt x="76" y="83"/>
                    <a:pt x="68" y="83"/>
                  </a:cubicBezTo>
                  <a:close/>
                  <a:moveTo>
                    <a:pt x="48" y="14"/>
                  </a:moveTo>
                  <a:cubicBezTo>
                    <a:pt x="46" y="11"/>
                    <a:pt x="43" y="9"/>
                    <a:pt x="40" y="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3"/>
                    <a:pt x="26" y="3"/>
                    <a:pt x="22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9"/>
                    <a:pt x="9" y="11"/>
                    <a:pt x="7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5"/>
                    <a:pt x="3" y="29"/>
                    <a:pt x="4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3"/>
                    <a:pt x="12" y="46"/>
                    <a:pt x="15" y="47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1"/>
                    <a:pt x="29" y="51"/>
                    <a:pt x="33" y="51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3" y="46"/>
                    <a:pt x="46" y="43"/>
                    <a:pt x="48" y="4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29"/>
                    <a:pt x="52" y="25"/>
                    <a:pt x="51" y="22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48" y="14"/>
                  </a:lnTo>
                  <a:close/>
                  <a:moveTo>
                    <a:pt x="34" y="42"/>
                  </a:moveTo>
                  <a:cubicBezTo>
                    <a:pt x="26" y="45"/>
                    <a:pt x="16" y="41"/>
                    <a:pt x="13" y="33"/>
                  </a:cubicBezTo>
                  <a:cubicBezTo>
                    <a:pt x="9" y="25"/>
                    <a:pt x="13" y="16"/>
                    <a:pt x="21" y="12"/>
                  </a:cubicBezTo>
                  <a:cubicBezTo>
                    <a:pt x="30" y="9"/>
                    <a:pt x="39" y="13"/>
                    <a:pt x="42" y="21"/>
                  </a:cubicBezTo>
                  <a:cubicBezTo>
                    <a:pt x="46" y="29"/>
                    <a:pt x="42" y="39"/>
                    <a:pt x="34" y="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142037" y="1427184"/>
            <a:ext cx="1775934" cy="1132342"/>
            <a:chOff x="10142037" y="1427184"/>
            <a:chExt cx="1775934" cy="1132342"/>
          </a:xfrm>
        </p:grpSpPr>
        <p:sp>
          <p:nvSpPr>
            <p:cNvPr id="80" name="Freeform 144"/>
            <p:cNvSpPr>
              <a:spLocks noEditPoints="1"/>
            </p:cNvSpPr>
            <p:nvPr/>
          </p:nvSpPr>
          <p:spPr bwMode="auto">
            <a:xfrm>
              <a:off x="10806112" y="1427184"/>
              <a:ext cx="471200" cy="514223"/>
            </a:xfrm>
            <a:custGeom>
              <a:avLst/>
              <a:gdLst>
                <a:gd name="T0" fmla="*/ 48 w 97"/>
                <a:gd name="T1" fmla="*/ 106 h 106"/>
                <a:gd name="T2" fmla="*/ 49 w 97"/>
                <a:gd name="T3" fmla="*/ 105 h 106"/>
                <a:gd name="T4" fmla="*/ 97 w 97"/>
                <a:gd name="T5" fmla="*/ 45 h 106"/>
                <a:gd name="T6" fmla="*/ 97 w 97"/>
                <a:gd name="T7" fmla="*/ 0 h 106"/>
                <a:gd name="T8" fmla="*/ 90 w 97"/>
                <a:gd name="T9" fmla="*/ 5 h 106"/>
                <a:gd name="T10" fmla="*/ 71 w 97"/>
                <a:gd name="T11" fmla="*/ 10 h 106"/>
                <a:gd name="T12" fmla="*/ 50 w 97"/>
                <a:gd name="T13" fmla="*/ 5 h 106"/>
                <a:gd name="T14" fmla="*/ 48 w 97"/>
                <a:gd name="T15" fmla="*/ 3 h 106"/>
                <a:gd name="T16" fmla="*/ 46 w 97"/>
                <a:gd name="T17" fmla="*/ 4 h 106"/>
                <a:gd name="T18" fmla="*/ 25 w 97"/>
                <a:gd name="T19" fmla="*/ 10 h 106"/>
                <a:gd name="T20" fmla="*/ 6 w 97"/>
                <a:gd name="T21" fmla="*/ 5 h 106"/>
                <a:gd name="T22" fmla="*/ 0 w 97"/>
                <a:gd name="T23" fmla="*/ 1 h 106"/>
                <a:gd name="T24" fmla="*/ 0 w 97"/>
                <a:gd name="T25" fmla="*/ 45 h 106"/>
                <a:gd name="T26" fmla="*/ 47 w 97"/>
                <a:gd name="T27" fmla="*/ 105 h 106"/>
                <a:gd name="T28" fmla="*/ 48 w 97"/>
                <a:gd name="T29" fmla="*/ 106 h 106"/>
                <a:gd name="T30" fmla="*/ 8 w 97"/>
                <a:gd name="T31" fmla="*/ 45 h 106"/>
                <a:gd name="T32" fmla="*/ 8 w 97"/>
                <a:gd name="T33" fmla="*/ 14 h 106"/>
                <a:gd name="T34" fmla="*/ 25 w 97"/>
                <a:gd name="T35" fmla="*/ 18 h 106"/>
                <a:gd name="T36" fmla="*/ 48 w 97"/>
                <a:gd name="T37" fmla="*/ 12 h 106"/>
                <a:gd name="T38" fmla="*/ 71 w 97"/>
                <a:gd name="T39" fmla="*/ 18 h 106"/>
                <a:gd name="T40" fmla="*/ 89 w 97"/>
                <a:gd name="T41" fmla="*/ 15 h 106"/>
                <a:gd name="T42" fmla="*/ 89 w 97"/>
                <a:gd name="T43" fmla="*/ 45 h 106"/>
                <a:gd name="T44" fmla="*/ 48 w 97"/>
                <a:gd name="T45" fmla="*/ 97 h 106"/>
                <a:gd name="T46" fmla="*/ 8 w 97"/>
                <a:gd name="T47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106">
                  <a:moveTo>
                    <a:pt x="48" y="106"/>
                  </a:moveTo>
                  <a:cubicBezTo>
                    <a:pt x="49" y="105"/>
                    <a:pt x="49" y="105"/>
                    <a:pt x="49" y="105"/>
                  </a:cubicBezTo>
                  <a:cubicBezTo>
                    <a:pt x="51" y="104"/>
                    <a:pt x="97" y="86"/>
                    <a:pt x="97" y="4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2" y="10"/>
                    <a:pt x="71" y="10"/>
                  </a:cubicBezTo>
                  <a:cubicBezTo>
                    <a:pt x="60" y="10"/>
                    <a:pt x="50" y="5"/>
                    <a:pt x="50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35" y="10"/>
                    <a:pt x="25" y="10"/>
                  </a:cubicBezTo>
                  <a:cubicBezTo>
                    <a:pt x="15" y="10"/>
                    <a:pt x="6" y="5"/>
                    <a:pt x="6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86"/>
                    <a:pt x="45" y="104"/>
                    <a:pt x="47" y="105"/>
                  </a:cubicBezTo>
                  <a:lnTo>
                    <a:pt x="48" y="106"/>
                  </a:lnTo>
                  <a:close/>
                  <a:moveTo>
                    <a:pt x="8" y="4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2" y="16"/>
                    <a:pt x="18" y="18"/>
                    <a:pt x="25" y="18"/>
                  </a:cubicBezTo>
                  <a:cubicBezTo>
                    <a:pt x="34" y="18"/>
                    <a:pt x="44" y="14"/>
                    <a:pt x="48" y="12"/>
                  </a:cubicBezTo>
                  <a:cubicBezTo>
                    <a:pt x="52" y="14"/>
                    <a:pt x="61" y="18"/>
                    <a:pt x="71" y="18"/>
                  </a:cubicBezTo>
                  <a:cubicBezTo>
                    <a:pt x="78" y="18"/>
                    <a:pt x="84" y="16"/>
                    <a:pt x="89" y="1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77"/>
                    <a:pt x="55" y="94"/>
                    <a:pt x="48" y="97"/>
                  </a:cubicBezTo>
                  <a:cubicBezTo>
                    <a:pt x="41" y="94"/>
                    <a:pt x="8" y="77"/>
                    <a:pt x="8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142037" y="1820862"/>
              <a:ext cx="1775934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Management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Access Control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601405" y="2620256"/>
            <a:ext cx="1089849" cy="1408918"/>
            <a:chOff x="5601405" y="2620256"/>
            <a:chExt cx="1089849" cy="1408918"/>
          </a:xfrm>
        </p:grpSpPr>
        <p:sp>
          <p:nvSpPr>
            <p:cNvPr id="83" name="Freeform 144"/>
            <p:cNvSpPr>
              <a:spLocks noEditPoints="1"/>
            </p:cNvSpPr>
            <p:nvPr/>
          </p:nvSpPr>
          <p:spPr bwMode="auto">
            <a:xfrm>
              <a:off x="5932517" y="2620256"/>
              <a:ext cx="471200" cy="514223"/>
            </a:xfrm>
            <a:custGeom>
              <a:avLst/>
              <a:gdLst>
                <a:gd name="T0" fmla="*/ 48 w 97"/>
                <a:gd name="T1" fmla="*/ 106 h 106"/>
                <a:gd name="T2" fmla="*/ 49 w 97"/>
                <a:gd name="T3" fmla="*/ 105 h 106"/>
                <a:gd name="T4" fmla="*/ 97 w 97"/>
                <a:gd name="T5" fmla="*/ 45 h 106"/>
                <a:gd name="T6" fmla="*/ 97 w 97"/>
                <a:gd name="T7" fmla="*/ 0 h 106"/>
                <a:gd name="T8" fmla="*/ 90 w 97"/>
                <a:gd name="T9" fmla="*/ 5 h 106"/>
                <a:gd name="T10" fmla="*/ 71 w 97"/>
                <a:gd name="T11" fmla="*/ 10 h 106"/>
                <a:gd name="T12" fmla="*/ 50 w 97"/>
                <a:gd name="T13" fmla="*/ 5 h 106"/>
                <a:gd name="T14" fmla="*/ 48 w 97"/>
                <a:gd name="T15" fmla="*/ 3 h 106"/>
                <a:gd name="T16" fmla="*/ 46 w 97"/>
                <a:gd name="T17" fmla="*/ 4 h 106"/>
                <a:gd name="T18" fmla="*/ 25 w 97"/>
                <a:gd name="T19" fmla="*/ 10 h 106"/>
                <a:gd name="T20" fmla="*/ 6 w 97"/>
                <a:gd name="T21" fmla="*/ 5 h 106"/>
                <a:gd name="T22" fmla="*/ 0 w 97"/>
                <a:gd name="T23" fmla="*/ 1 h 106"/>
                <a:gd name="T24" fmla="*/ 0 w 97"/>
                <a:gd name="T25" fmla="*/ 45 h 106"/>
                <a:gd name="T26" fmla="*/ 47 w 97"/>
                <a:gd name="T27" fmla="*/ 105 h 106"/>
                <a:gd name="T28" fmla="*/ 48 w 97"/>
                <a:gd name="T29" fmla="*/ 106 h 106"/>
                <a:gd name="T30" fmla="*/ 8 w 97"/>
                <a:gd name="T31" fmla="*/ 45 h 106"/>
                <a:gd name="T32" fmla="*/ 8 w 97"/>
                <a:gd name="T33" fmla="*/ 14 h 106"/>
                <a:gd name="T34" fmla="*/ 25 w 97"/>
                <a:gd name="T35" fmla="*/ 18 h 106"/>
                <a:gd name="T36" fmla="*/ 48 w 97"/>
                <a:gd name="T37" fmla="*/ 12 h 106"/>
                <a:gd name="T38" fmla="*/ 71 w 97"/>
                <a:gd name="T39" fmla="*/ 18 h 106"/>
                <a:gd name="T40" fmla="*/ 89 w 97"/>
                <a:gd name="T41" fmla="*/ 15 h 106"/>
                <a:gd name="T42" fmla="*/ 89 w 97"/>
                <a:gd name="T43" fmla="*/ 45 h 106"/>
                <a:gd name="T44" fmla="*/ 48 w 97"/>
                <a:gd name="T45" fmla="*/ 97 h 106"/>
                <a:gd name="T46" fmla="*/ 8 w 97"/>
                <a:gd name="T47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106">
                  <a:moveTo>
                    <a:pt x="48" y="106"/>
                  </a:moveTo>
                  <a:cubicBezTo>
                    <a:pt x="49" y="105"/>
                    <a:pt x="49" y="105"/>
                    <a:pt x="49" y="105"/>
                  </a:cubicBezTo>
                  <a:cubicBezTo>
                    <a:pt x="51" y="104"/>
                    <a:pt x="97" y="86"/>
                    <a:pt x="97" y="4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2" y="10"/>
                    <a:pt x="71" y="10"/>
                  </a:cubicBezTo>
                  <a:cubicBezTo>
                    <a:pt x="60" y="10"/>
                    <a:pt x="50" y="5"/>
                    <a:pt x="50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35" y="10"/>
                    <a:pt x="25" y="10"/>
                  </a:cubicBezTo>
                  <a:cubicBezTo>
                    <a:pt x="15" y="10"/>
                    <a:pt x="6" y="5"/>
                    <a:pt x="6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86"/>
                    <a:pt x="45" y="104"/>
                    <a:pt x="47" y="105"/>
                  </a:cubicBezTo>
                  <a:lnTo>
                    <a:pt x="48" y="106"/>
                  </a:lnTo>
                  <a:close/>
                  <a:moveTo>
                    <a:pt x="8" y="4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2" y="16"/>
                    <a:pt x="18" y="18"/>
                    <a:pt x="25" y="18"/>
                  </a:cubicBezTo>
                  <a:cubicBezTo>
                    <a:pt x="34" y="18"/>
                    <a:pt x="44" y="14"/>
                    <a:pt x="48" y="12"/>
                  </a:cubicBezTo>
                  <a:cubicBezTo>
                    <a:pt x="52" y="14"/>
                    <a:pt x="61" y="18"/>
                    <a:pt x="71" y="18"/>
                  </a:cubicBezTo>
                  <a:cubicBezTo>
                    <a:pt x="78" y="18"/>
                    <a:pt x="84" y="16"/>
                    <a:pt x="89" y="1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77"/>
                    <a:pt x="55" y="94"/>
                    <a:pt x="48" y="97"/>
                  </a:cubicBezTo>
                  <a:cubicBezTo>
                    <a:pt x="41" y="94"/>
                    <a:pt x="8" y="77"/>
                    <a:pt x="8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01405" y="3068911"/>
              <a:ext cx="1089849" cy="96026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Data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Access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Control</a:t>
              </a:r>
            </a:p>
          </p:txBody>
        </p:sp>
      </p:grpSp>
      <p:sp>
        <p:nvSpPr>
          <p:cNvPr id="85" name="Rectangle 84"/>
          <p:cNvSpPr/>
          <p:nvPr/>
        </p:nvSpPr>
        <p:spPr bwMode="auto">
          <a:xfrm>
            <a:off x="6978163" y="4841147"/>
            <a:ext cx="2401265" cy="71351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86" name="Group 10"/>
          <p:cNvGrpSpPr>
            <a:grpSpLocks noChangeAspect="1"/>
          </p:cNvGrpSpPr>
          <p:nvPr/>
        </p:nvGrpSpPr>
        <p:grpSpPr bwMode="auto">
          <a:xfrm>
            <a:off x="7894637" y="4831299"/>
            <a:ext cx="762000" cy="697606"/>
            <a:chOff x="364" y="696"/>
            <a:chExt cx="355" cy="325"/>
          </a:xfrm>
        </p:grpSpPr>
        <p:sp>
          <p:nvSpPr>
            <p:cNvPr id="87" name="AutoShape 9"/>
            <p:cNvSpPr>
              <a:spLocks noChangeAspect="1" noChangeArrowheads="1" noTextEdit="1"/>
            </p:cNvSpPr>
            <p:nvPr/>
          </p:nvSpPr>
          <p:spPr bwMode="auto">
            <a:xfrm>
              <a:off x="364" y="696"/>
              <a:ext cx="35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8" name="Freeform 11"/>
            <p:cNvSpPr>
              <a:spLocks noEditPoints="1"/>
            </p:cNvSpPr>
            <p:nvPr/>
          </p:nvSpPr>
          <p:spPr bwMode="auto">
            <a:xfrm>
              <a:off x="373" y="705"/>
              <a:ext cx="341" cy="312"/>
            </a:xfrm>
            <a:custGeom>
              <a:avLst/>
              <a:gdLst>
                <a:gd name="T0" fmla="*/ 563 w 599"/>
                <a:gd name="T1" fmla="*/ 0 h 553"/>
                <a:gd name="T2" fmla="*/ 33 w 599"/>
                <a:gd name="T3" fmla="*/ 0 h 553"/>
                <a:gd name="T4" fmla="*/ 0 w 599"/>
                <a:gd name="T5" fmla="*/ 34 h 553"/>
                <a:gd name="T6" fmla="*/ 0 w 599"/>
                <a:gd name="T7" fmla="*/ 404 h 553"/>
                <a:gd name="T8" fmla="*/ 33 w 599"/>
                <a:gd name="T9" fmla="*/ 438 h 553"/>
                <a:gd name="T10" fmla="*/ 214 w 599"/>
                <a:gd name="T11" fmla="*/ 438 h 553"/>
                <a:gd name="T12" fmla="*/ 93 w 599"/>
                <a:gd name="T13" fmla="*/ 517 h 553"/>
                <a:gd name="T14" fmla="*/ 93 w 599"/>
                <a:gd name="T15" fmla="*/ 553 h 553"/>
                <a:gd name="T16" fmla="*/ 484 w 599"/>
                <a:gd name="T17" fmla="*/ 553 h 553"/>
                <a:gd name="T18" fmla="*/ 484 w 599"/>
                <a:gd name="T19" fmla="*/ 517 h 553"/>
                <a:gd name="T20" fmla="*/ 377 w 599"/>
                <a:gd name="T21" fmla="*/ 438 h 553"/>
                <a:gd name="T22" fmla="*/ 563 w 599"/>
                <a:gd name="T23" fmla="*/ 438 h 553"/>
                <a:gd name="T24" fmla="*/ 599 w 599"/>
                <a:gd name="T25" fmla="*/ 404 h 553"/>
                <a:gd name="T26" fmla="*/ 599 w 599"/>
                <a:gd name="T27" fmla="*/ 34 h 553"/>
                <a:gd name="T28" fmla="*/ 563 w 599"/>
                <a:gd name="T29" fmla="*/ 0 h 553"/>
                <a:gd name="T30" fmla="*/ 553 w 599"/>
                <a:gd name="T31" fmla="*/ 47 h 553"/>
                <a:gd name="T32" fmla="*/ 553 w 599"/>
                <a:gd name="T33" fmla="*/ 392 h 553"/>
                <a:gd name="T34" fmla="*/ 47 w 599"/>
                <a:gd name="T35" fmla="*/ 392 h 553"/>
                <a:gd name="T36" fmla="*/ 47 w 599"/>
                <a:gd name="T37" fmla="*/ 47 h 553"/>
                <a:gd name="T38" fmla="*/ 554 w 599"/>
                <a:gd name="T39" fmla="*/ 46 h 553"/>
                <a:gd name="T40" fmla="*/ 553 w 599"/>
                <a:gd name="T41" fmla="*/ 4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553">
                  <a:moveTo>
                    <a:pt x="563" y="0"/>
                  </a:moveTo>
                  <a:lnTo>
                    <a:pt x="33" y="0"/>
                  </a:lnTo>
                  <a:cubicBezTo>
                    <a:pt x="15" y="0"/>
                    <a:pt x="0" y="17"/>
                    <a:pt x="0" y="34"/>
                  </a:cubicBezTo>
                  <a:lnTo>
                    <a:pt x="0" y="404"/>
                  </a:lnTo>
                  <a:cubicBezTo>
                    <a:pt x="0" y="422"/>
                    <a:pt x="15" y="438"/>
                    <a:pt x="33" y="438"/>
                  </a:cubicBezTo>
                  <a:lnTo>
                    <a:pt x="214" y="438"/>
                  </a:lnTo>
                  <a:cubicBezTo>
                    <a:pt x="234" y="507"/>
                    <a:pt x="208" y="517"/>
                    <a:pt x="93" y="517"/>
                  </a:cubicBezTo>
                  <a:lnTo>
                    <a:pt x="93" y="553"/>
                  </a:lnTo>
                  <a:lnTo>
                    <a:pt x="484" y="553"/>
                  </a:lnTo>
                  <a:lnTo>
                    <a:pt x="484" y="517"/>
                  </a:lnTo>
                  <a:cubicBezTo>
                    <a:pt x="369" y="517"/>
                    <a:pt x="357" y="507"/>
                    <a:pt x="377" y="438"/>
                  </a:cubicBezTo>
                  <a:lnTo>
                    <a:pt x="563" y="438"/>
                  </a:lnTo>
                  <a:cubicBezTo>
                    <a:pt x="581" y="438"/>
                    <a:pt x="599" y="422"/>
                    <a:pt x="599" y="404"/>
                  </a:cubicBezTo>
                  <a:lnTo>
                    <a:pt x="599" y="34"/>
                  </a:lnTo>
                  <a:cubicBezTo>
                    <a:pt x="599" y="17"/>
                    <a:pt x="581" y="0"/>
                    <a:pt x="563" y="0"/>
                  </a:cubicBezTo>
                  <a:close/>
                  <a:moveTo>
                    <a:pt x="553" y="47"/>
                  </a:moveTo>
                  <a:lnTo>
                    <a:pt x="553" y="392"/>
                  </a:lnTo>
                  <a:lnTo>
                    <a:pt x="47" y="392"/>
                  </a:lnTo>
                  <a:lnTo>
                    <a:pt x="47" y="47"/>
                  </a:lnTo>
                  <a:lnTo>
                    <a:pt x="554" y="46"/>
                  </a:lnTo>
                  <a:lnTo>
                    <a:pt x="553" y="47"/>
                  </a:lnTo>
                  <a:close/>
                </a:path>
              </a:pathLst>
            </a:custGeom>
            <a:solidFill>
              <a:srgbClr val="0078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487" y="762"/>
              <a:ext cx="106" cy="61"/>
            </a:xfrm>
            <a:custGeom>
              <a:avLst/>
              <a:gdLst>
                <a:gd name="T0" fmla="*/ 106 w 106"/>
                <a:gd name="T1" fmla="*/ 30 h 61"/>
                <a:gd name="T2" fmla="*/ 53 w 106"/>
                <a:gd name="T3" fmla="*/ 0 h 61"/>
                <a:gd name="T4" fmla="*/ 0 w 106"/>
                <a:gd name="T5" fmla="*/ 30 h 61"/>
                <a:gd name="T6" fmla="*/ 0 w 106"/>
                <a:gd name="T7" fmla="*/ 31 h 61"/>
                <a:gd name="T8" fmla="*/ 53 w 106"/>
                <a:gd name="T9" fmla="*/ 61 h 61"/>
                <a:gd name="T10" fmla="*/ 106 w 106"/>
                <a:gd name="T11" fmla="*/ 31 h 61"/>
                <a:gd name="T12" fmla="*/ 106 w 106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61">
                  <a:moveTo>
                    <a:pt x="106" y="30"/>
                  </a:moveTo>
                  <a:lnTo>
                    <a:pt x="53" y="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53" y="61"/>
                  </a:lnTo>
                  <a:lnTo>
                    <a:pt x="106" y="31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545" y="802"/>
              <a:ext cx="53" cy="90"/>
            </a:xfrm>
            <a:custGeom>
              <a:avLst/>
              <a:gdLst>
                <a:gd name="T0" fmla="*/ 0 w 53"/>
                <a:gd name="T1" fmla="*/ 30 h 90"/>
                <a:gd name="T2" fmla="*/ 0 w 53"/>
                <a:gd name="T3" fmla="*/ 90 h 90"/>
                <a:gd name="T4" fmla="*/ 53 w 53"/>
                <a:gd name="T5" fmla="*/ 60 h 90"/>
                <a:gd name="T6" fmla="*/ 53 w 53"/>
                <a:gd name="T7" fmla="*/ 0 h 90"/>
                <a:gd name="T8" fmla="*/ 0 w 53"/>
                <a:gd name="T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0" y="30"/>
                  </a:moveTo>
                  <a:lnTo>
                    <a:pt x="0" y="90"/>
                  </a:lnTo>
                  <a:lnTo>
                    <a:pt x="53" y="60"/>
                  </a:lnTo>
                  <a:lnTo>
                    <a:pt x="53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482" y="802"/>
              <a:ext cx="53" cy="90"/>
            </a:xfrm>
            <a:custGeom>
              <a:avLst/>
              <a:gdLst>
                <a:gd name="T0" fmla="*/ 53 w 53"/>
                <a:gd name="T1" fmla="*/ 30 h 90"/>
                <a:gd name="T2" fmla="*/ 0 w 53"/>
                <a:gd name="T3" fmla="*/ 0 h 90"/>
                <a:gd name="T4" fmla="*/ 0 w 53"/>
                <a:gd name="T5" fmla="*/ 60 h 90"/>
                <a:gd name="T6" fmla="*/ 53 w 53"/>
                <a:gd name="T7" fmla="*/ 90 h 90"/>
                <a:gd name="T8" fmla="*/ 53 w 53"/>
                <a:gd name="T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53" y="3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53" y="90"/>
                  </a:lnTo>
                  <a:lnTo>
                    <a:pt x="53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467450" y="5142468"/>
            <a:ext cx="1413079" cy="1369727"/>
            <a:chOff x="5467450" y="5142468"/>
            <a:chExt cx="1413079" cy="1369727"/>
          </a:xfrm>
        </p:grpSpPr>
        <p:sp>
          <p:nvSpPr>
            <p:cNvPr id="93" name="Freeform 220"/>
            <p:cNvSpPr>
              <a:spLocks noEditPoints="1"/>
            </p:cNvSpPr>
            <p:nvPr/>
          </p:nvSpPr>
          <p:spPr bwMode="auto">
            <a:xfrm>
              <a:off x="5930018" y="5142468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467450" y="5773531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Azure Disk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556555" y="2103692"/>
            <a:ext cx="1413079" cy="1410115"/>
            <a:chOff x="3556555" y="2103692"/>
            <a:chExt cx="1413079" cy="1410115"/>
          </a:xfrm>
        </p:grpSpPr>
        <p:sp>
          <p:nvSpPr>
            <p:cNvPr id="96" name="Freeform 220"/>
            <p:cNvSpPr>
              <a:spLocks noEditPoints="1"/>
            </p:cNvSpPr>
            <p:nvPr/>
          </p:nvSpPr>
          <p:spPr bwMode="auto">
            <a:xfrm>
              <a:off x="4032444" y="2103692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556555" y="2775143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In Transit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92615" y="2302185"/>
            <a:ext cx="1413079" cy="1345216"/>
            <a:chOff x="492615" y="2302185"/>
            <a:chExt cx="1413079" cy="1345216"/>
          </a:xfrm>
        </p:grpSpPr>
        <p:sp>
          <p:nvSpPr>
            <p:cNvPr id="99" name="Freeform 220"/>
            <p:cNvSpPr>
              <a:spLocks noEditPoints="1"/>
            </p:cNvSpPr>
            <p:nvPr/>
          </p:nvSpPr>
          <p:spPr bwMode="auto">
            <a:xfrm>
              <a:off x="960437" y="2302185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92615" y="2908737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Client-side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0133821" y="3223782"/>
            <a:ext cx="1862369" cy="1369727"/>
            <a:chOff x="1670517" y="4718335"/>
            <a:chExt cx="1862369" cy="1369727"/>
          </a:xfrm>
        </p:grpSpPr>
        <p:sp>
          <p:nvSpPr>
            <p:cNvPr id="102" name="Freeform 220"/>
            <p:cNvSpPr>
              <a:spLocks noEditPoints="1"/>
            </p:cNvSpPr>
            <p:nvPr/>
          </p:nvSpPr>
          <p:spPr bwMode="auto">
            <a:xfrm>
              <a:off x="2357728" y="4718335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70517" y="5349398"/>
              <a:ext cx="186236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Storage Service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cxnSp>
        <p:nvCxnSpPr>
          <p:cNvPr id="104" name="Straight Connector 103"/>
          <p:cNvCxnSpPr/>
          <p:nvPr/>
        </p:nvCxnSpPr>
        <p:spPr>
          <a:xfrm flipV="1">
            <a:off x="6437445" y="5309982"/>
            <a:ext cx="1259345" cy="289926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8961437" y="2963862"/>
            <a:ext cx="1750928" cy="671421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cxnSpLocks/>
          </p:cNvCxnSpPr>
          <p:nvPr/>
        </p:nvCxnSpPr>
        <p:spPr>
          <a:xfrm>
            <a:off x="1477621" y="2739534"/>
            <a:ext cx="594483" cy="275398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296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Service Encryption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03" y="1212849"/>
            <a:ext cx="11503834" cy="5262979"/>
          </a:xfrm>
        </p:spPr>
        <p:txBody>
          <a:bodyPr/>
          <a:lstStyle/>
          <a:p>
            <a:pPr lvl="1"/>
            <a:r>
              <a:rPr lang="en-US" sz="4000" dirty="0">
                <a:solidFill>
                  <a:schemeClr val="tx2"/>
                </a:solidFill>
                <a:latin typeface="+mj-lt"/>
              </a:rPr>
              <a:t>Service Encrypts Data Automatically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  <a:latin typeface="+mj-lt"/>
              </a:rPr>
              <a:t>Scenario: Data needs to be stored encrypted with flexible access for many applications including big data analytics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/>
              <a:t>Generally Available now in all Azure regions and all Azure clouds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/>
              <a:t>Support for Block Blobs, Append Blobs and Page Blobs (Standard and Premium storage)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/>
              <a:t>Storage Account level one-click setting for enabling encryption both for new and existing storage accounts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AES 256 cipher</a:t>
            </a:r>
          </a:p>
          <a:p>
            <a:r>
              <a:rPr lang="en-US" dirty="0">
                <a:solidFill>
                  <a:schemeClr val="tx2"/>
                </a:solidFill>
              </a:rPr>
              <a:t>Benefits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User data is </a:t>
            </a:r>
            <a:r>
              <a:rPr lang="en-US" u="sng" dirty="0">
                <a:solidFill>
                  <a:schemeClr val="tx1"/>
                </a:solidFill>
              </a:rPr>
              <a:t>secured at rest</a:t>
            </a:r>
            <a:r>
              <a:rPr lang="en-US" dirty="0">
                <a:solidFill>
                  <a:schemeClr val="tx1"/>
                </a:solidFill>
              </a:rPr>
              <a:t> using industry standard encryption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 technology to address organizational security and compliance requirements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/>
              <a:t>No additional costs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Negligible performance impact to end user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7"/>
          <a:stretch/>
        </p:blipFill>
        <p:spPr>
          <a:xfrm>
            <a:off x="2103437" y="144462"/>
            <a:ext cx="7800975" cy="669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4741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Service Encryption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03" y="1212849"/>
            <a:ext cx="11887200" cy="582928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Customer Experience</a:t>
            </a:r>
          </a:p>
          <a:p>
            <a:endParaRPr lang="en-US" sz="2000" i="1" dirty="0">
              <a:solidFill>
                <a:schemeClr val="tx1"/>
              </a:solidFill>
              <a:latin typeface="+mn-lt"/>
            </a:endParaRPr>
          </a:p>
          <a:p>
            <a:r>
              <a:rPr lang="en-US" sz="1600" i="1" dirty="0">
                <a:solidFill>
                  <a:schemeClr val="tx1"/>
                </a:solidFill>
                <a:latin typeface="+mn-lt"/>
              </a:rPr>
              <a:t>"Server Side Encryption is a </a:t>
            </a:r>
            <a:r>
              <a:rPr lang="en-US" sz="1600" b="1" i="1" dirty="0">
                <a:solidFill>
                  <a:schemeClr val="tx1"/>
                </a:solidFill>
                <a:latin typeface="+mn-lt"/>
              </a:rPr>
              <a:t>foundational requirement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 for managing genomics data in the cloud. </a:t>
            </a:r>
            <a:r>
              <a:rPr lang="en-US" sz="1600" b="1" i="1" dirty="0">
                <a:solidFill>
                  <a:schemeClr val="tx1"/>
                </a:solidFill>
                <a:latin typeface="+mn-lt"/>
              </a:rPr>
              <a:t>DNANexus is pleased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 to now also offer our software and services on Azure to help realize the promise of precision medicine enabled by genomics." - Brad Sitko, VP DNANexus</a:t>
            </a:r>
          </a:p>
          <a:p>
            <a:endParaRPr lang="en-US" sz="1600" i="1" dirty="0">
              <a:solidFill>
                <a:schemeClr val="tx1"/>
              </a:solidFill>
              <a:latin typeface="+mn-lt"/>
            </a:endParaRPr>
          </a:p>
          <a:p>
            <a:r>
              <a:rPr lang="en-US" sz="1600" i="1" dirty="0">
                <a:solidFill>
                  <a:schemeClr val="tx1"/>
                </a:solidFill>
                <a:latin typeface="+mn-lt"/>
              </a:rPr>
              <a:t>“We ran the storage test today, with input files up to 1GB per file. </a:t>
            </a:r>
            <a:r>
              <a:rPr lang="en-US" sz="1600" b="1" i="1" dirty="0">
                <a:solidFill>
                  <a:schemeClr val="tx1"/>
                </a:solidFill>
                <a:latin typeface="+mn-lt"/>
              </a:rPr>
              <a:t>The result is stable and faster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. We are very </a:t>
            </a:r>
            <a:r>
              <a:rPr lang="en-US" sz="1600" b="1" i="1" dirty="0">
                <a:solidFill>
                  <a:schemeClr val="tx1"/>
                </a:solidFill>
                <a:latin typeface="+mn-lt"/>
              </a:rPr>
              <a:t>confident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 to run the HDInsight together with the encrypted blob WASB.” – IT Manager, Telecommunications industry</a:t>
            </a:r>
          </a:p>
          <a:p>
            <a:endParaRPr lang="en-US" sz="1600" i="1" dirty="0">
              <a:solidFill>
                <a:schemeClr val="tx1"/>
              </a:solidFill>
              <a:latin typeface="+mn-lt"/>
            </a:endParaRPr>
          </a:p>
          <a:p>
            <a:r>
              <a:rPr lang="en-US" sz="1600" i="1" dirty="0">
                <a:solidFill>
                  <a:schemeClr val="tx1"/>
                </a:solidFill>
                <a:latin typeface="+mn-lt"/>
              </a:rPr>
              <a:t>“We officially sign off on blob storage encryption at REST.  </a:t>
            </a:r>
            <a:r>
              <a:rPr lang="en-US" sz="1600" b="1" i="1" dirty="0">
                <a:solidFill>
                  <a:schemeClr val="tx1"/>
                </a:solidFill>
                <a:latin typeface="+mn-lt"/>
              </a:rPr>
              <a:t>Exceptionally happy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 with the ease of being able to turn it on and utilize it.  It really has been one of the </a:t>
            </a:r>
            <a:r>
              <a:rPr lang="en-US" sz="1600" b="1" i="1" dirty="0">
                <a:solidFill>
                  <a:schemeClr val="tx1"/>
                </a:solidFill>
                <a:latin typeface="+mn-lt"/>
              </a:rPr>
              <a:t>easiest previews we’ve used to date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!” – Randy Walker, President, Harvest Data</a:t>
            </a:r>
          </a:p>
          <a:p>
            <a:endParaRPr lang="en-US" sz="1600" i="1" dirty="0">
              <a:solidFill>
                <a:schemeClr val="tx1"/>
              </a:solidFill>
              <a:latin typeface="+mn-lt"/>
            </a:endParaRPr>
          </a:p>
          <a:p>
            <a:r>
              <a:rPr lang="en-US" sz="1600" i="1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GB" sz="1600" i="1" dirty="0">
                <a:solidFill>
                  <a:schemeClr val="tx1"/>
                </a:solidFill>
                <a:latin typeface="+mn-lt"/>
              </a:rPr>
              <a:t>I can confirm, based on our load testing that  encryption on the storage service has not adversely affected our results and our Data Factory pipeline </a:t>
            </a:r>
            <a:r>
              <a:rPr lang="en-GB" sz="1600" b="1" i="1" dirty="0">
                <a:solidFill>
                  <a:schemeClr val="tx1"/>
                </a:solidFill>
                <a:latin typeface="+mn-lt"/>
              </a:rPr>
              <a:t>meets the performance</a:t>
            </a:r>
            <a:r>
              <a:rPr lang="en-GB" sz="1600" i="1" dirty="0">
                <a:solidFill>
                  <a:schemeClr val="tx1"/>
                </a:solidFill>
                <a:latin typeface="+mn-lt"/>
              </a:rPr>
              <a:t> we need to go into service.” – IT Manager, Manufacturing Industry</a:t>
            </a:r>
          </a:p>
          <a:p>
            <a:endParaRPr lang="en-GB" sz="1600" i="1" dirty="0">
              <a:solidFill>
                <a:schemeClr val="tx1"/>
              </a:solidFill>
              <a:latin typeface="+mn-lt"/>
            </a:endParaRPr>
          </a:p>
          <a:p>
            <a:r>
              <a:rPr lang="en-US" sz="1600" i="1" dirty="0">
                <a:solidFill>
                  <a:schemeClr val="tx1"/>
                </a:solidFill>
                <a:latin typeface="+mn-lt"/>
              </a:rPr>
              <a:t>“The testing has </a:t>
            </a:r>
            <a:r>
              <a:rPr lang="en-US" sz="1600" b="1" i="1" dirty="0">
                <a:solidFill>
                  <a:schemeClr val="tx1"/>
                </a:solidFill>
                <a:latin typeface="+mn-lt"/>
              </a:rPr>
              <a:t>gone well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 for me.  The storage account </a:t>
            </a:r>
            <a:r>
              <a:rPr lang="en-US" sz="1600" b="1" i="1" dirty="0">
                <a:solidFill>
                  <a:schemeClr val="tx1"/>
                </a:solidFill>
                <a:latin typeface="+mn-lt"/>
              </a:rPr>
              <a:t>encryption works well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 with being able to encrypt a storage account seamlessly.  The feature will be </a:t>
            </a:r>
            <a:r>
              <a:rPr lang="en-US" sz="1600" b="1" i="1" dirty="0">
                <a:solidFill>
                  <a:schemeClr val="tx1"/>
                </a:solidFill>
                <a:latin typeface="+mn-lt"/>
              </a:rPr>
              <a:t>useful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 in being able to enforce the encryption of storage accounts for our business units.” – IT Manager, Oil and Gas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tx1"/>
              </a:solidFill>
              <a:latin typeface="+mn-lt"/>
            </a:endParaRPr>
          </a:p>
          <a:p>
            <a:r>
              <a:rPr lang="en-US" sz="1600" i="1" dirty="0">
                <a:solidFill>
                  <a:schemeClr val="tx1"/>
                </a:solidFill>
                <a:latin typeface="+mn-lt"/>
              </a:rPr>
              <a:t>“We performed tests against Azure SSE storage using </a:t>
            </a:r>
            <a:r>
              <a:rPr lang="en-US" sz="1600" b="1" i="1" dirty="0">
                <a:solidFill>
                  <a:schemeClr val="tx1"/>
                </a:solidFill>
                <a:latin typeface="+mn-lt"/>
              </a:rPr>
              <a:t>various test package suites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. Our tests concluded that transfers into SSE under load did not result in any measurable decrease in transfer </a:t>
            </a:r>
            <a:r>
              <a:rPr lang="en-US" sz="1600" b="1" i="1" dirty="0">
                <a:solidFill>
                  <a:schemeClr val="tx1"/>
                </a:solidFill>
                <a:latin typeface="+mn-lt"/>
              </a:rPr>
              <a:t>performance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” – Data Transfer Service, Microsoft IT</a:t>
            </a:r>
          </a:p>
        </p:txBody>
      </p:sp>
    </p:spTree>
    <p:extLst>
      <p:ext uri="{BB962C8B-B14F-4D97-AF65-F5344CB8AC3E}">
        <p14:creationId xmlns:p14="http://schemas.microsoft.com/office/powerpoint/2010/main" val="732283319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9185" y="-78319"/>
            <a:ext cx="12061781" cy="9245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Storage Service Encryption</a:t>
            </a:r>
            <a:endParaRPr lang="en-US" sz="3672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391" y="5180908"/>
            <a:ext cx="1025594" cy="918533"/>
          </a:xfrm>
          <a:prstGeom prst="rect">
            <a:avLst/>
          </a:prstGeom>
        </p:spPr>
      </p:pic>
      <p:sp>
        <p:nvSpPr>
          <p:cNvPr id="64" name="Rounded Rectangle 56"/>
          <p:cNvSpPr/>
          <p:nvPr/>
        </p:nvSpPr>
        <p:spPr>
          <a:xfrm>
            <a:off x="181947" y="846188"/>
            <a:ext cx="5045690" cy="59741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74679" y="2037225"/>
            <a:ext cx="1029934" cy="35463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DEK</a:t>
            </a:r>
            <a:endParaRPr kumimoji="0" lang="en-US" sz="18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0" name="Right Arrow 41"/>
          <p:cNvSpPr/>
          <p:nvPr/>
        </p:nvSpPr>
        <p:spPr bwMode="auto">
          <a:xfrm>
            <a:off x="1844013" y="2037225"/>
            <a:ext cx="732358" cy="314665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scene3d>
            <a:camera prst="orthographicFront">
              <a:rot lat="21002304" lon="304604" rev="21547173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63371" y="614224"/>
            <a:ext cx="2342785" cy="1013558"/>
            <a:chOff x="5463371" y="614224"/>
            <a:chExt cx="2342785" cy="1013558"/>
          </a:xfrm>
        </p:grpSpPr>
        <p:pic>
          <p:nvPicPr>
            <p:cNvPr id="47" name="Picture 7" descr="C:\Users\Saad\AppData\Local\Microsoft\Windows\Temporary Internet Files\Content.IE5\6IOCOCW1\MC900441533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71" y="614224"/>
              <a:ext cx="1027834" cy="1013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6390943" y="688575"/>
              <a:ext cx="14152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User creates a storage account and enables SSE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 rot="19809430">
            <a:off x="4343198" y="832277"/>
            <a:ext cx="1415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324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User writes data into Blob</a:t>
            </a:r>
          </a:p>
        </p:txBody>
      </p:sp>
      <p:sp>
        <p:nvSpPr>
          <p:cNvPr id="51" name="Right Arrow 41"/>
          <p:cNvSpPr/>
          <p:nvPr/>
        </p:nvSpPr>
        <p:spPr bwMode="auto">
          <a:xfrm rot="9009430">
            <a:off x="4531208" y="1329825"/>
            <a:ext cx="1152222" cy="383943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0" name="Rounded Rectangle 5"/>
          <p:cNvSpPr/>
          <p:nvPr/>
        </p:nvSpPr>
        <p:spPr>
          <a:xfrm>
            <a:off x="2780778" y="1914976"/>
            <a:ext cx="1837259" cy="57673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Data</a:t>
            </a:r>
          </a:p>
        </p:txBody>
      </p:sp>
      <p:sp>
        <p:nvSpPr>
          <p:cNvPr id="63" name="Rounded Rectangle 61"/>
          <p:cNvSpPr/>
          <p:nvPr/>
        </p:nvSpPr>
        <p:spPr>
          <a:xfrm>
            <a:off x="655637" y="3573462"/>
            <a:ext cx="1177441" cy="717823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AEK</a:t>
            </a:r>
            <a:endParaRPr kumimoji="0" lang="en-US" sz="18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8" name="Right Arrow 41"/>
          <p:cNvSpPr/>
          <p:nvPr/>
        </p:nvSpPr>
        <p:spPr bwMode="auto">
          <a:xfrm rot="5400000">
            <a:off x="3244558" y="2956654"/>
            <a:ext cx="771087" cy="310129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scene3d>
            <a:camera prst="orthographicFront">
              <a:rot lat="21002304" lon="304604" rev="21547173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9" name="Rounded Rectangle 61"/>
          <p:cNvSpPr/>
          <p:nvPr/>
        </p:nvSpPr>
        <p:spPr>
          <a:xfrm>
            <a:off x="530439" y="5468915"/>
            <a:ext cx="1389962" cy="923947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MS  Managed Key</a:t>
            </a:r>
            <a:endParaRPr kumimoji="0" lang="en-US" sz="18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2" name="Right Arrow 41"/>
          <p:cNvSpPr/>
          <p:nvPr/>
        </p:nvSpPr>
        <p:spPr bwMode="auto">
          <a:xfrm rot="16200000">
            <a:off x="794475" y="2822386"/>
            <a:ext cx="881232" cy="301544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90943" y="1553455"/>
            <a:ext cx="5847919" cy="514420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How does it work?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Customer enables SSE on ARM Storage account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Account Encryption Key (AEK) is generated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User writes data to Blob storage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Data Encryption key (DEK) is generated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Data is encrypted using DEK and random salt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AEK version and salt is stored as metadata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All data is transparently encrypted and decrypted by Azure Storage</a:t>
            </a:r>
          </a:p>
        </p:txBody>
      </p:sp>
      <p:sp>
        <p:nvSpPr>
          <p:cNvPr id="29" name="Right Arrow 41"/>
          <p:cNvSpPr/>
          <p:nvPr/>
        </p:nvSpPr>
        <p:spPr bwMode="auto">
          <a:xfrm rot="16200000">
            <a:off x="814951" y="4810874"/>
            <a:ext cx="881232" cy="301544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88073" y="6303306"/>
            <a:ext cx="1505757" cy="517065"/>
          </a:xfrm>
          <a:prstGeom prst="rect">
            <a:avLst/>
          </a:prstGeom>
          <a:noFill/>
        </p:spPr>
        <p:txBody>
          <a:bodyPr wrap="square" lIns="0" tIns="146304" rIns="0" bIns="146304" rtlCol="0">
            <a:sp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Azure storage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45688" y="3496116"/>
            <a:ext cx="1389962" cy="893022"/>
          </a:xfrm>
          <a:prstGeom prst="rect">
            <a:avLst/>
          </a:prstGeom>
          <a:solidFill>
            <a:srgbClr val="D83B01">
              <a:alpha val="45098"/>
            </a:srgbClr>
          </a:solidFill>
          <a:ln w="15875" cmpd="sng">
            <a:solidFill>
              <a:schemeClr val="accent1"/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606983" y="1770695"/>
            <a:ext cx="2163454" cy="869074"/>
          </a:xfrm>
          <a:prstGeom prst="rect">
            <a:avLst/>
          </a:prstGeom>
          <a:solidFill>
            <a:schemeClr val="accent5">
              <a:lumMod val="75000"/>
              <a:alpha val="34118"/>
            </a:schemeClr>
          </a:solidFill>
          <a:ln w="15875" cmpd="sng">
            <a:solidFill>
              <a:schemeClr val="accent5">
                <a:lumMod val="75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06984" y="3573462"/>
            <a:ext cx="2304629" cy="644819"/>
            <a:chOff x="2606984" y="3573462"/>
            <a:chExt cx="2304629" cy="644819"/>
          </a:xfrm>
        </p:grpSpPr>
        <p:sp>
          <p:nvSpPr>
            <p:cNvPr id="66" name="Rounded Rectangle 5"/>
            <p:cNvSpPr/>
            <p:nvPr/>
          </p:nvSpPr>
          <p:spPr>
            <a:xfrm>
              <a:off x="3536468" y="3573462"/>
              <a:ext cx="1375145" cy="64481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Encrypted Data</a:t>
              </a:r>
            </a:p>
          </p:txBody>
        </p:sp>
        <p:sp>
          <p:nvSpPr>
            <p:cNvPr id="33" name="Rounded Rectangle 5"/>
            <p:cNvSpPr/>
            <p:nvPr/>
          </p:nvSpPr>
          <p:spPr>
            <a:xfrm>
              <a:off x="2606984" y="3602395"/>
              <a:ext cx="917882" cy="61588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</a:rPr>
                <a:t>AEK version, Salt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349185" y="1334906"/>
            <a:ext cx="4641214" cy="3496882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13385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0" grpId="0" animBg="1"/>
      <p:bldP spid="46" grpId="0"/>
      <p:bldP spid="51" grpId="0" animBg="1"/>
      <p:bldP spid="60" grpId="0" animBg="1"/>
      <p:bldP spid="63" grpId="0" animBg="1"/>
      <p:bldP spid="68" grpId="0" animBg="1"/>
      <p:bldP spid="69" grpId="0" animBg="1"/>
      <p:bldP spid="72" grpId="0" animBg="1"/>
      <p:bldP spid="29" grpId="0" animBg="1"/>
      <p:bldP spid="3" grpId="0" animBg="1"/>
      <p:bldP spid="30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1093729"/>
          </a:xfrm>
        </p:spPr>
        <p:txBody>
          <a:bodyPr/>
          <a:lstStyle/>
          <a:p>
            <a:r>
              <a:rPr lang="en-US" dirty="0"/>
              <a:t>Azure Storage Services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754134" y="2513019"/>
            <a:ext cx="2331720" cy="318269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8032" tIns="134425" rIns="168032" bIns="134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Files</a:t>
            </a:r>
          </a:p>
          <a:p>
            <a:pPr marL="0" marR="0" lvl="0" indent="0" defTabSz="85676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Fully Managed File Shares in the Cloud</a:t>
            </a: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SMB and REST access</a:t>
            </a: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“Lift and shift” legacy apps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80276" y="2513019"/>
            <a:ext cx="2331720" cy="318269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8032" tIns="134425" rIns="168032" bIns="134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Disks</a:t>
            </a: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Persistent disks for Azure IaaS VMs</a:t>
            </a: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Premium Storage Disks option: SSD based, high IOPS, low latency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80276" y="5751414"/>
            <a:ext cx="11827158" cy="946248"/>
          </a:xfrm>
          <a:prstGeom prst="rect">
            <a:avLst/>
          </a:prstGeom>
          <a:solidFill>
            <a:srgbClr val="002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8032" tIns="134425" rIns="168032" bIns="134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Built on a unified Distributed Storage System</a:t>
            </a:r>
          </a:p>
          <a:p>
            <a:pPr marL="0" marR="0" lvl="0" indent="0" algn="ctr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Durability, Encryption at Rest, Strongly Consistent Replication, Fault Tolerance, Auto Load-Balancing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8911" y="1211262"/>
            <a:ext cx="5500947" cy="1394482"/>
            <a:chOff x="148911" y="1211262"/>
            <a:chExt cx="5500947" cy="1394482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80276" y="1211262"/>
              <a:ext cx="4705578" cy="1258715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5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-30" normalizeH="0" baseline="0" noProof="0" dirty="0">
                  <a:ln w="3175">
                    <a:noFill/>
                  </a:ln>
                  <a:gradFill>
                    <a:gsLst>
                      <a:gs pos="83772">
                        <a:schemeClr val="tx1"/>
                      </a:gs>
                      <a:gs pos="42857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IaaS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209908" y="1673113"/>
              <a:ext cx="2377141" cy="932631"/>
              <a:chOff x="8107511" y="4954363"/>
              <a:chExt cx="2377141" cy="932631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8107511" y="5139811"/>
                <a:ext cx="2377141" cy="747183"/>
              </a:xfrm>
              <a:prstGeom prst="rect">
                <a:avLst/>
              </a:prstGeom>
              <a:noFill/>
            </p:spPr>
            <p:txBody>
              <a:bodyPr wrap="square" lIns="639989" tIns="146283" rIns="182854" bIns="146283" rtlCol="0">
                <a:spAutoFit/>
              </a:bodyPr>
              <a:lstStyle/>
              <a:p>
                <a:pPr marL="0" marR="0" lvl="0" indent="0" algn="ctr" defTabSz="932597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99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Virtual </a:t>
                </a:r>
                <a:br>
                  <a:rPr kumimoji="0" lang="en-US" sz="1599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kumimoji="0" lang="en-US" sz="1599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machines</a:t>
                </a:r>
              </a:p>
            </p:txBody>
          </p:sp>
          <p:sp>
            <p:nvSpPr>
              <p:cNvPr id="47" name="Freeform 30"/>
              <p:cNvSpPr>
                <a:spLocks noChangeAspect="1" noEditPoints="1"/>
              </p:cNvSpPr>
              <p:nvPr/>
            </p:nvSpPr>
            <p:spPr bwMode="auto">
              <a:xfrm>
                <a:off x="9345141" y="4954363"/>
                <a:ext cx="376358" cy="211739"/>
              </a:xfrm>
              <a:custGeom>
                <a:avLst/>
                <a:gdLst>
                  <a:gd name="T0" fmla="*/ 155 w 259"/>
                  <a:gd name="T1" fmla="*/ 53 h 143"/>
                  <a:gd name="T2" fmla="*/ 146 w 259"/>
                  <a:gd name="T3" fmla="*/ 56 h 143"/>
                  <a:gd name="T4" fmla="*/ 146 w 259"/>
                  <a:gd name="T5" fmla="*/ 55 h 143"/>
                  <a:gd name="T6" fmla="*/ 130 w 259"/>
                  <a:gd name="T7" fmla="*/ 44 h 143"/>
                  <a:gd name="T8" fmla="*/ 113 w 259"/>
                  <a:gd name="T9" fmla="*/ 58 h 143"/>
                  <a:gd name="T10" fmla="*/ 113 w 259"/>
                  <a:gd name="T11" fmla="*/ 60 h 143"/>
                  <a:gd name="T12" fmla="*/ 112 w 259"/>
                  <a:gd name="T13" fmla="*/ 60 h 143"/>
                  <a:gd name="T14" fmla="*/ 102 w 259"/>
                  <a:gd name="T15" fmla="*/ 69 h 143"/>
                  <a:gd name="T16" fmla="*/ 110 w 259"/>
                  <a:gd name="T17" fmla="*/ 79 h 143"/>
                  <a:gd name="T18" fmla="*/ 112 w 259"/>
                  <a:gd name="T19" fmla="*/ 79 h 143"/>
                  <a:gd name="T20" fmla="*/ 155 w 259"/>
                  <a:gd name="T21" fmla="*/ 79 h 143"/>
                  <a:gd name="T22" fmla="*/ 168 w 259"/>
                  <a:gd name="T23" fmla="*/ 66 h 143"/>
                  <a:gd name="T24" fmla="*/ 155 w 259"/>
                  <a:gd name="T25" fmla="*/ 53 h 143"/>
                  <a:gd name="T26" fmla="*/ 34 w 259"/>
                  <a:gd name="T27" fmla="*/ 0 h 143"/>
                  <a:gd name="T28" fmla="*/ 34 w 259"/>
                  <a:gd name="T29" fmla="*/ 126 h 143"/>
                  <a:gd name="T30" fmla="*/ 230 w 259"/>
                  <a:gd name="T31" fmla="*/ 126 h 143"/>
                  <a:gd name="T32" fmla="*/ 230 w 259"/>
                  <a:gd name="T33" fmla="*/ 0 h 143"/>
                  <a:gd name="T34" fmla="*/ 34 w 259"/>
                  <a:gd name="T35" fmla="*/ 0 h 143"/>
                  <a:gd name="T36" fmla="*/ 221 w 259"/>
                  <a:gd name="T37" fmla="*/ 118 h 143"/>
                  <a:gd name="T38" fmla="*/ 42 w 259"/>
                  <a:gd name="T39" fmla="*/ 118 h 143"/>
                  <a:gd name="T40" fmla="*/ 42 w 259"/>
                  <a:gd name="T41" fmla="*/ 8 h 143"/>
                  <a:gd name="T42" fmla="*/ 221 w 259"/>
                  <a:gd name="T43" fmla="*/ 8 h 143"/>
                  <a:gd name="T44" fmla="*/ 221 w 259"/>
                  <a:gd name="T45" fmla="*/ 118 h 143"/>
                  <a:gd name="T46" fmla="*/ 150 w 259"/>
                  <a:gd name="T47" fmla="*/ 132 h 143"/>
                  <a:gd name="T48" fmla="*/ 150 w 259"/>
                  <a:gd name="T49" fmla="*/ 135 h 143"/>
                  <a:gd name="T50" fmla="*/ 114 w 259"/>
                  <a:gd name="T51" fmla="*/ 135 h 143"/>
                  <a:gd name="T52" fmla="*/ 114 w 259"/>
                  <a:gd name="T53" fmla="*/ 132 h 143"/>
                  <a:gd name="T54" fmla="*/ 4 w 259"/>
                  <a:gd name="T55" fmla="*/ 132 h 143"/>
                  <a:gd name="T56" fmla="*/ 12 w 259"/>
                  <a:gd name="T57" fmla="*/ 143 h 143"/>
                  <a:gd name="T58" fmla="*/ 251 w 259"/>
                  <a:gd name="T59" fmla="*/ 143 h 143"/>
                  <a:gd name="T60" fmla="*/ 259 w 259"/>
                  <a:gd name="T61" fmla="*/ 132 h 143"/>
                  <a:gd name="T62" fmla="*/ 150 w 259"/>
                  <a:gd name="T63" fmla="*/ 132 h 143"/>
                  <a:gd name="T64" fmla="*/ 150 w 259"/>
                  <a:gd name="T65" fmla="*/ 13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9" h="143">
                    <a:moveTo>
                      <a:pt x="155" y="53"/>
                    </a:moveTo>
                    <a:cubicBezTo>
                      <a:pt x="152" y="53"/>
                      <a:pt x="149" y="54"/>
                      <a:pt x="146" y="56"/>
                    </a:cubicBezTo>
                    <a:cubicBezTo>
                      <a:pt x="146" y="55"/>
                      <a:pt x="146" y="55"/>
                      <a:pt x="146" y="55"/>
                    </a:cubicBezTo>
                    <a:cubicBezTo>
                      <a:pt x="143" y="49"/>
                      <a:pt x="137" y="44"/>
                      <a:pt x="130" y="44"/>
                    </a:cubicBezTo>
                    <a:cubicBezTo>
                      <a:pt x="122" y="44"/>
                      <a:pt x="115" y="50"/>
                      <a:pt x="113" y="5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07" y="60"/>
                      <a:pt x="102" y="64"/>
                      <a:pt x="102" y="69"/>
                    </a:cubicBezTo>
                    <a:cubicBezTo>
                      <a:pt x="102" y="74"/>
                      <a:pt x="106" y="78"/>
                      <a:pt x="110" y="79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55" y="79"/>
                      <a:pt x="155" y="79"/>
                      <a:pt x="155" y="79"/>
                    </a:cubicBezTo>
                    <a:cubicBezTo>
                      <a:pt x="162" y="79"/>
                      <a:pt x="168" y="73"/>
                      <a:pt x="168" y="66"/>
                    </a:cubicBezTo>
                    <a:cubicBezTo>
                      <a:pt x="168" y="59"/>
                      <a:pt x="162" y="53"/>
                      <a:pt x="155" y="53"/>
                    </a:cubicBezTo>
                    <a:close/>
                    <a:moveTo>
                      <a:pt x="34" y="0"/>
                    </a:moveTo>
                    <a:cubicBezTo>
                      <a:pt x="34" y="126"/>
                      <a:pt x="34" y="126"/>
                      <a:pt x="34" y="126"/>
                    </a:cubicBezTo>
                    <a:cubicBezTo>
                      <a:pt x="230" y="126"/>
                      <a:pt x="230" y="126"/>
                      <a:pt x="230" y="126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34" y="0"/>
                    </a:lnTo>
                    <a:close/>
                    <a:moveTo>
                      <a:pt x="221" y="118"/>
                    </a:moveTo>
                    <a:cubicBezTo>
                      <a:pt x="42" y="118"/>
                      <a:pt x="42" y="118"/>
                      <a:pt x="42" y="11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221" y="8"/>
                      <a:pt x="221" y="8"/>
                      <a:pt x="221" y="8"/>
                    </a:cubicBezTo>
                    <a:cubicBezTo>
                      <a:pt x="221" y="118"/>
                      <a:pt x="221" y="118"/>
                      <a:pt x="221" y="118"/>
                    </a:cubicBezTo>
                    <a:close/>
                    <a:moveTo>
                      <a:pt x="150" y="132"/>
                    </a:moveTo>
                    <a:cubicBezTo>
                      <a:pt x="150" y="133"/>
                      <a:pt x="150" y="135"/>
                      <a:pt x="150" y="135"/>
                    </a:cubicBezTo>
                    <a:cubicBezTo>
                      <a:pt x="114" y="135"/>
                      <a:pt x="114" y="135"/>
                      <a:pt x="114" y="135"/>
                    </a:cubicBezTo>
                    <a:cubicBezTo>
                      <a:pt x="114" y="132"/>
                      <a:pt x="114" y="132"/>
                      <a:pt x="114" y="132"/>
                    </a:cubicBezTo>
                    <a:cubicBezTo>
                      <a:pt x="0" y="132"/>
                      <a:pt x="4" y="132"/>
                      <a:pt x="4" y="132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251" y="143"/>
                      <a:pt x="251" y="143"/>
                      <a:pt x="251" y="143"/>
                    </a:cubicBezTo>
                    <a:cubicBezTo>
                      <a:pt x="259" y="132"/>
                      <a:pt x="259" y="132"/>
                      <a:pt x="259" y="132"/>
                    </a:cubicBezTo>
                    <a:cubicBezTo>
                      <a:pt x="150" y="132"/>
                      <a:pt x="150" y="132"/>
                      <a:pt x="150" y="132"/>
                    </a:cubicBezTo>
                    <a:cubicBezTo>
                      <a:pt x="150" y="132"/>
                      <a:pt x="150" y="132"/>
                      <a:pt x="150" y="13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5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3772">
                        <a:schemeClr val="tx1"/>
                      </a:gs>
                      <a:gs pos="42857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48911" y="1742616"/>
              <a:ext cx="1718120" cy="793625"/>
              <a:chOff x="7270490" y="4989638"/>
              <a:chExt cx="1718120" cy="793625"/>
            </a:xfrm>
          </p:grpSpPr>
          <p:sp>
            <p:nvSpPr>
              <p:cNvPr id="48" name="Freeform 21"/>
              <p:cNvSpPr>
                <a:spLocks noChangeAspect="1" noEditPoints="1"/>
              </p:cNvSpPr>
              <p:nvPr/>
            </p:nvSpPr>
            <p:spPr bwMode="auto">
              <a:xfrm>
                <a:off x="8164456" y="4989638"/>
                <a:ext cx="223248" cy="192242"/>
              </a:xfrm>
              <a:custGeom>
                <a:avLst/>
                <a:gdLst>
                  <a:gd name="T0" fmla="*/ 143 w 288"/>
                  <a:gd name="T1" fmla="*/ 175 h 248"/>
                  <a:gd name="T2" fmla="*/ 3 w 288"/>
                  <a:gd name="T3" fmla="*/ 139 h 248"/>
                  <a:gd name="T4" fmla="*/ 3 w 288"/>
                  <a:gd name="T5" fmla="*/ 117 h 248"/>
                  <a:gd name="T6" fmla="*/ 141 w 288"/>
                  <a:gd name="T7" fmla="*/ 151 h 248"/>
                  <a:gd name="T8" fmla="*/ 143 w 288"/>
                  <a:gd name="T9" fmla="*/ 151 h 248"/>
                  <a:gd name="T10" fmla="*/ 145 w 288"/>
                  <a:gd name="T11" fmla="*/ 151 h 248"/>
                  <a:gd name="T12" fmla="*/ 283 w 288"/>
                  <a:gd name="T13" fmla="*/ 117 h 248"/>
                  <a:gd name="T14" fmla="*/ 283 w 288"/>
                  <a:gd name="T15" fmla="*/ 139 h 248"/>
                  <a:gd name="T16" fmla="*/ 143 w 288"/>
                  <a:gd name="T17" fmla="*/ 175 h 248"/>
                  <a:gd name="T18" fmla="*/ 283 w 288"/>
                  <a:gd name="T19" fmla="*/ 214 h 248"/>
                  <a:gd name="T20" fmla="*/ 283 w 288"/>
                  <a:gd name="T21" fmla="*/ 190 h 248"/>
                  <a:gd name="T22" fmla="*/ 145 w 288"/>
                  <a:gd name="T23" fmla="*/ 227 h 248"/>
                  <a:gd name="T24" fmla="*/ 143 w 288"/>
                  <a:gd name="T25" fmla="*/ 227 h 248"/>
                  <a:gd name="T26" fmla="*/ 141 w 288"/>
                  <a:gd name="T27" fmla="*/ 227 h 248"/>
                  <a:gd name="T28" fmla="*/ 3 w 288"/>
                  <a:gd name="T29" fmla="*/ 190 h 248"/>
                  <a:gd name="T30" fmla="*/ 3 w 288"/>
                  <a:gd name="T31" fmla="*/ 214 h 248"/>
                  <a:gd name="T32" fmla="*/ 143 w 288"/>
                  <a:gd name="T33" fmla="*/ 248 h 248"/>
                  <a:gd name="T34" fmla="*/ 283 w 288"/>
                  <a:gd name="T35" fmla="*/ 214 h 248"/>
                  <a:gd name="T36" fmla="*/ 288 w 288"/>
                  <a:gd name="T37" fmla="*/ 68 h 248"/>
                  <a:gd name="T38" fmla="*/ 288 w 288"/>
                  <a:gd name="T39" fmla="*/ 37 h 248"/>
                  <a:gd name="T40" fmla="*/ 143 w 288"/>
                  <a:gd name="T41" fmla="*/ 0 h 248"/>
                  <a:gd name="T42" fmla="*/ 0 w 288"/>
                  <a:gd name="T43" fmla="*/ 37 h 248"/>
                  <a:gd name="T44" fmla="*/ 0 w 288"/>
                  <a:gd name="T45" fmla="*/ 68 h 248"/>
                  <a:gd name="T46" fmla="*/ 143 w 288"/>
                  <a:gd name="T47" fmla="*/ 103 h 248"/>
                  <a:gd name="T48" fmla="*/ 288 w 288"/>
                  <a:gd name="T49" fmla="*/ 6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8" h="248">
                    <a:moveTo>
                      <a:pt x="143" y="175"/>
                    </a:moveTo>
                    <a:lnTo>
                      <a:pt x="3" y="139"/>
                    </a:lnTo>
                    <a:lnTo>
                      <a:pt x="3" y="117"/>
                    </a:lnTo>
                    <a:lnTo>
                      <a:pt x="141" y="151"/>
                    </a:lnTo>
                    <a:lnTo>
                      <a:pt x="143" y="151"/>
                    </a:lnTo>
                    <a:lnTo>
                      <a:pt x="145" y="151"/>
                    </a:lnTo>
                    <a:lnTo>
                      <a:pt x="283" y="117"/>
                    </a:lnTo>
                    <a:lnTo>
                      <a:pt x="283" y="139"/>
                    </a:lnTo>
                    <a:lnTo>
                      <a:pt x="143" y="175"/>
                    </a:lnTo>
                    <a:close/>
                    <a:moveTo>
                      <a:pt x="283" y="214"/>
                    </a:moveTo>
                    <a:lnTo>
                      <a:pt x="283" y="190"/>
                    </a:lnTo>
                    <a:lnTo>
                      <a:pt x="145" y="227"/>
                    </a:lnTo>
                    <a:lnTo>
                      <a:pt x="143" y="227"/>
                    </a:lnTo>
                    <a:lnTo>
                      <a:pt x="141" y="227"/>
                    </a:lnTo>
                    <a:lnTo>
                      <a:pt x="3" y="190"/>
                    </a:lnTo>
                    <a:lnTo>
                      <a:pt x="3" y="214"/>
                    </a:lnTo>
                    <a:lnTo>
                      <a:pt x="143" y="248"/>
                    </a:lnTo>
                    <a:lnTo>
                      <a:pt x="283" y="214"/>
                    </a:lnTo>
                    <a:close/>
                    <a:moveTo>
                      <a:pt x="288" y="68"/>
                    </a:moveTo>
                    <a:lnTo>
                      <a:pt x="288" y="37"/>
                    </a:lnTo>
                    <a:lnTo>
                      <a:pt x="143" y="0"/>
                    </a:lnTo>
                    <a:lnTo>
                      <a:pt x="0" y="37"/>
                    </a:lnTo>
                    <a:lnTo>
                      <a:pt x="0" y="68"/>
                    </a:lnTo>
                    <a:lnTo>
                      <a:pt x="143" y="103"/>
                    </a:lnTo>
                    <a:lnTo>
                      <a:pt x="288" y="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5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3772">
                        <a:schemeClr val="tx1"/>
                      </a:gs>
                      <a:gs pos="42857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270490" y="5266271"/>
                <a:ext cx="1718120" cy="516992"/>
              </a:xfrm>
              <a:prstGeom prst="rect">
                <a:avLst/>
              </a:prstGeom>
              <a:noFill/>
            </p:spPr>
            <p:txBody>
              <a:bodyPr wrap="square" lIns="639989" tIns="146283" rIns="182854" bIns="146283" rtlCol="0">
                <a:spAutoFit/>
              </a:bodyPr>
              <a:lstStyle/>
              <a:p>
                <a:pPr marL="0" marR="0" lvl="0" indent="0" defTabSz="932597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99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Storage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929925" y="1720328"/>
              <a:ext cx="2719933" cy="838201"/>
              <a:chOff x="9659512" y="4945062"/>
              <a:chExt cx="2719933" cy="838201"/>
            </a:xfrm>
          </p:grpSpPr>
          <p:sp>
            <p:nvSpPr>
              <p:cNvPr id="49" name="Freeform 21"/>
              <p:cNvSpPr>
                <a:spLocks noChangeAspect="1" noEditPoints="1"/>
              </p:cNvSpPr>
              <p:nvPr/>
            </p:nvSpPr>
            <p:spPr bwMode="auto">
              <a:xfrm>
                <a:off x="10676210" y="4945062"/>
                <a:ext cx="330579" cy="230339"/>
              </a:xfrm>
              <a:custGeom>
                <a:avLst/>
                <a:gdLst>
                  <a:gd name="T0" fmla="*/ 28 w 128"/>
                  <a:gd name="T1" fmla="*/ 88 h 88"/>
                  <a:gd name="T2" fmla="*/ 94 w 128"/>
                  <a:gd name="T3" fmla="*/ 88 h 88"/>
                  <a:gd name="T4" fmla="*/ 128 w 128"/>
                  <a:gd name="T5" fmla="*/ 54 h 88"/>
                  <a:gd name="T6" fmla="*/ 96 w 128"/>
                  <a:gd name="T7" fmla="*/ 20 h 88"/>
                  <a:gd name="T8" fmla="*/ 64 w 128"/>
                  <a:gd name="T9" fmla="*/ 0 h 88"/>
                  <a:gd name="T10" fmla="*/ 28 w 128"/>
                  <a:gd name="T11" fmla="*/ 32 h 88"/>
                  <a:gd name="T12" fmla="*/ 28 w 128"/>
                  <a:gd name="T13" fmla="*/ 32 h 88"/>
                  <a:gd name="T14" fmla="*/ 0 w 128"/>
                  <a:gd name="T15" fmla="*/ 60 h 88"/>
                  <a:gd name="T16" fmla="*/ 28 w 128"/>
                  <a:gd name="T17" fmla="*/ 88 h 88"/>
                  <a:gd name="T18" fmla="*/ 28 w 128"/>
                  <a:gd name="T19" fmla="*/ 40 h 88"/>
                  <a:gd name="T20" fmla="*/ 31 w 128"/>
                  <a:gd name="T21" fmla="*/ 41 h 88"/>
                  <a:gd name="T22" fmla="*/ 36 w 128"/>
                  <a:gd name="T23" fmla="*/ 41 h 88"/>
                  <a:gd name="T24" fmla="*/ 36 w 128"/>
                  <a:gd name="T25" fmla="*/ 36 h 88"/>
                  <a:gd name="T26" fmla="*/ 64 w 128"/>
                  <a:gd name="T27" fmla="*/ 8 h 88"/>
                  <a:gd name="T28" fmla="*/ 90 w 128"/>
                  <a:gd name="T29" fmla="*/ 26 h 88"/>
                  <a:gd name="T30" fmla="*/ 91 w 128"/>
                  <a:gd name="T31" fmla="*/ 28 h 88"/>
                  <a:gd name="T32" fmla="*/ 94 w 128"/>
                  <a:gd name="T33" fmla="*/ 28 h 88"/>
                  <a:gd name="T34" fmla="*/ 120 w 128"/>
                  <a:gd name="T35" fmla="*/ 54 h 88"/>
                  <a:gd name="T36" fmla="*/ 94 w 128"/>
                  <a:gd name="T37" fmla="*/ 80 h 88"/>
                  <a:gd name="T38" fmla="*/ 28 w 128"/>
                  <a:gd name="T39" fmla="*/ 80 h 88"/>
                  <a:gd name="T40" fmla="*/ 8 w 128"/>
                  <a:gd name="T41" fmla="*/ 60 h 88"/>
                  <a:gd name="T42" fmla="*/ 28 w 128"/>
                  <a:gd name="T43" fmla="*/ 40 h 88"/>
                  <a:gd name="T44" fmla="*/ 78 w 128"/>
                  <a:gd name="T45" fmla="*/ 57 h 88"/>
                  <a:gd name="T46" fmla="*/ 72 w 128"/>
                  <a:gd name="T47" fmla="*/ 60 h 88"/>
                  <a:gd name="T48" fmla="*/ 56 w 128"/>
                  <a:gd name="T49" fmla="*/ 54 h 88"/>
                  <a:gd name="T50" fmla="*/ 56 w 128"/>
                  <a:gd name="T51" fmla="*/ 52 h 88"/>
                  <a:gd name="T52" fmla="*/ 56 w 128"/>
                  <a:gd name="T53" fmla="*/ 51 h 88"/>
                  <a:gd name="T54" fmla="*/ 72 w 128"/>
                  <a:gd name="T55" fmla="*/ 41 h 88"/>
                  <a:gd name="T56" fmla="*/ 78 w 128"/>
                  <a:gd name="T57" fmla="*/ 44 h 88"/>
                  <a:gd name="T58" fmla="*/ 84 w 128"/>
                  <a:gd name="T59" fmla="*/ 38 h 88"/>
                  <a:gd name="T60" fmla="*/ 78 w 128"/>
                  <a:gd name="T61" fmla="*/ 31 h 88"/>
                  <a:gd name="T62" fmla="*/ 71 w 128"/>
                  <a:gd name="T63" fmla="*/ 36 h 88"/>
                  <a:gd name="T64" fmla="*/ 53 w 128"/>
                  <a:gd name="T65" fmla="*/ 47 h 88"/>
                  <a:gd name="T66" fmla="*/ 50 w 128"/>
                  <a:gd name="T67" fmla="*/ 46 h 88"/>
                  <a:gd name="T68" fmla="*/ 43 w 128"/>
                  <a:gd name="T69" fmla="*/ 52 h 88"/>
                  <a:gd name="T70" fmla="*/ 50 w 128"/>
                  <a:gd name="T71" fmla="*/ 59 h 88"/>
                  <a:gd name="T72" fmla="*/ 53 w 128"/>
                  <a:gd name="T73" fmla="*/ 58 h 88"/>
                  <a:gd name="T74" fmla="*/ 71 w 128"/>
                  <a:gd name="T75" fmla="*/ 65 h 88"/>
                  <a:gd name="T76" fmla="*/ 78 w 128"/>
                  <a:gd name="T77" fmla="*/ 70 h 88"/>
                  <a:gd name="T78" fmla="*/ 84 w 128"/>
                  <a:gd name="T79" fmla="*/ 64 h 88"/>
                  <a:gd name="T80" fmla="*/ 78 w 128"/>
                  <a:gd name="T81" fmla="*/ 5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8" h="88">
                    <a:moveTo>
                      <a:pt x="28" y="88"/>
                    </a:moveTo>
                    <a:cubicBezTo>
                      <a:pt x="94" y="88"/>
                      <a:pt x="94" y="88"/>
                      <a:pt x="94" y="88"/>
                    </a:cubicBezTo>
                    <a:cubicBezTo>
                      <a:pt x="112" y="88"/>
                      <a:pt x="128" y="73"/>
                      <a:pt x="128" y="54"/>
                    </a:cubicBezTo>
                    <a:cubicBezTo>
                      <a:pt x="128" y="36"/>
                      <a:pt x="114" y="21"/>
                      <a:pt x="96" y="20"/>
                    </a:cubicBezTo>
                    <a:cubicBezTo>
                      <a:pt x="90" y="8"/>
                      <a:pt x="77" y="0"/>
                      <a:pt x="64" y="0"/>
                    </a:cubicBezTo>
                    <a:cubicBezTo>
                      <a:pt x="45" y="0"/>
                      <a:pt x="30" y="14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12" y="32"/>
                      <a:pt x="0" y="45"/>
                      <a:pt x="0" y="60"/>
                    </a:cubicBezTo>
                    <a:cubicBezTo>
                      <a:pt x="0" y="76"/>
                      <a:pt x="12" y="88"/>
                      <a:pt x="28" y="88"/>
                    </a:cubicBezTo>
                    <a:close/>
                    <a:moveTo>
                      <a:pt x="28" y="40"/>
                    </a:moveTo>
                    <a:cubicBezTo>
                      <a:pt x="29" y="40"/>
                      <a:pt x="30" y="40"/>
                      <a:pt x="31" y="41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21"/>
                      <a:pt x="48" y="8"/>
                      <a:pt x="64" y="8"/>
                    </a:cubicBezTo>
                    <a:cubicBezTo>
                      <a:pt x="75" y="8"/>
                      <a:pt x="85" y="15"/>
                      <a:pt x="90" y="26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108" y="28"/>
                      <a:pt x="120" y="40"/>
                      <a:pt x="120" y="54"/>
                    </a:cubicBezTo>
                    <a:cubicBezTo>
                      <a:pt x="120" y="69"/>
                      <a:pt x="108" y="80"/>
                      <a:pt x="94" y="80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17" y="80"/>
                      <a:pt x="8" y="71"/>
                      <a:pt x="8" y="60"/>
                    </a:cubicBezTo>
                    <a:cubicBezTo>
                      <a:pt x="8" y="49"/>
                      <a:pt x="17" y="40"/>
                      <a:pt x="28" y="40"/>
                    </a:cubicBezTo>
                    <a:close/>
                    <a:moveTo>
                      <a:pt x="78" y="57"/>
                    </a:moveTo>
                    <a:cubicBezTo>
                      <a:pt x="75" y="57"/>
                      <a:pt x="73" y="58"/>
                      <a:pt x="72" y="60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4"/>
                      <a:pt x="56" y="53"/>
                      <a:pt x="56" y="52"/>
                    </a:cubicBezTo>
                    <a:cubicBezTo>
                      <a:pt x="56" y="52"/>
                      <a:pt x="56" y="51"/>
                      <a:pt x="56" y="51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3" y="43"/>
                      <a:pt x="75" y="44"/>
                      <a:pt x="78" y="44"/>
                    </a:cubicBezTo>
                    <a:cubicBezTo>
                      <a:pt x="81" y="44"/>
                      <a:pt x="84" y="41"/>
                      <a:pt x="84" y="38"/>
                    </a:cubicBezTo>
                    <a:cubicBezTo>
                      <a:pt x="84" y="34"/>
                      <a:pt x="81" y="31"/>
                      <a:pt x="78" y="31"/>
                    </a:cubicBezTo>
                    <a:cubicBezTo>
                      <a:pt x="75" y="31"/>
                      <a:pt x="72" y="33"/>
                      <a:pt x="71" y="36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2" y="46"/>
                      <a:pt x="51" y="46"/>
                      <a:pt x="50" y="46"/>
                    </a:cubicBezTo>
                    <a:cubicBezTo>
                      <a:pt x="46" y="46"/>
                      <a:pt x="43" y="49"/>
                      <a:pt x="43" y="52"/>
                    </a:cubicBezTo>
                    <a:cubicBezTo>
                      <a:pt x="43" y="56"/>
                      <a:pt x="46" y="59"/>
                      <a:pt x="50" y="59"/>
                    </a:cubicBezTo>
                    <a:cubicBezTo>
                      <a:pt x="51" y="59"/>
                      <a:pt x="52" y="59"/>
                      <a:pt x="53" y="58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2" y="68"/>
                      <a:pt x="75" y="70"/>
                      <a:pt x="78" y="70"/>
                    </a:cubicBezTo>
                    <a:cubicBezTo>
                      <a:pt x="81" y="70"/>
                      <a:pt x="84" y="67"/>
                      <a:pt x="84" y="64"/>
                    </a:cubicBezTo>
                    <a:cubicBezTo>
                      <a:pt x="84" y="60"/>
                      <a:pt x="81" y="57"/>
                      <a:pt x="78" y="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597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 w="3175">
                    <a:noFill/>
                  </a:ln>
                  <a:gradFill>
                    <a:gsLst>
                      <a:gs pos="83772">
                        <a:schemeClr val="tx1"/>
                      </a:gs>
                      <a:gs pos="42857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cs typeface="Segoe UI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659512" y="5266271"/>
                <a:ext cx="2719933" cy="516992"/>
              </a:xfrm>
              <a:prstGeom prst="rect">
                <a:avLst/>
              </a:prstGeom>
              <a:noFill/>
            </p:spPr>
            <p:txBody>
              <a:bodyPr wrap="square" lIns="639989" tIns="146283" rIns="182854" bIns="146283" rtlCol="0">
                <a:spAutoFit/>
              </a:bodyPr>
              <a:lstStyle/>
              <a:p>
                <a:pPr marL="0" marR="0" lvl="0" indent="0" defTabSz="932597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99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Networking</a:t>
                </a:r>
              </a:p>
            </p:txBody>
          </p:sp>
        </p:grpSp>
      </p:grpSp>
      <p:sp>
        <p:nvSpPr>
          <p:cNvPr id="60" name="Rectangle 59"/>
          <p:cNvSpPr/>
          <p:nvPr/>
        </p:nvSpPr>
        <p:spPr bwMode="auto">
          <a:xfrm>
            <a:off x="5127992" y="2513019"/>
            <a:ext cx="2331720" cy="3182695"/>
          </a:xfrm>
          <a:prstGeom prst="rect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8032" tIns="134425" rIns="168032" bIns="134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Objects</a:t>
            </a: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Highly scalable, REST based cloud object store</a:t>
            </a: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Block Blobs: Sequential file I/O</a:t>
            </a: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Cool Tier Available</a:t>
            </a: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Page Blobs: Random-write pattern data</a:t>
            </a: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Append Blobs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9875712" y="2513019"/>
            <a:ext cx="2331720" cy="3182695"/>
          </a:xfrm>
          <a:prstGeom prst="rect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8032" tIns="134425" rIns="168032" bIns="134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Queues</a:t>
            </a: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Reliable queues at scale for cloud services</a:t>
            </a: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cs typeface="Segoe UI" pitchFamily="34" charset="0"/>
              </a:rPr>
              <a:t>Decouple and scale components</a:t>
            </a: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cs typeface="Segoe UI" pitchFamily="34" charset="0"/>
              </a:rPr>
              <a:t>Message visibility timeout and update message to protect against unreliable dequeuers 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501852" y="2513019"/>
            <a:ext cx="2331720" cy="3182695"/>
          </a:xfrm>
          <a:prstGeom prst="rect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8032" tIns="134425" rIns="168032" bIns="134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Tables</a:t>
            </a: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Massive auto-scaling NoSQL store</a:t>
            </a: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Dynamic scaling based on load</a:t>
            </a: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Scale to PBs of table data </a:t>
            </a: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Fast key/value lookups</a:t>
            </a: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  <a:p>
            <a:pPr marL="0" marR="0" lvl="0" indent="0" defTabSz="85685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33158" y="1213918"/>
            <a:ext cx="7945641" cy="1299102"/>
            <a:chOff x="5133158" y="1213918"/>
            <a:chExt cx="7945641" cy="1299102"/>
          </a:xfrm>
        </p:grpSpPr>
        <p:sp>
          <p:nvSpPr>
            <p:cNvPr id="63" name="Rectangle 62"/>
            <p:cNvSpPr/>
            <p:nvPr/>
          </p:nvSpPr>
          <p:spPr bwMode="auto">
            <a:xfrm>
              <a:off x="5142474" y="1213918"/>
              <a:ext cx="7064958" cy="125628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5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-30" normalizeH="0" baseline="0" noProof="0" dirty="0">
                  <a:ln w="3175">
                    <a:noFill/>
                  </a:ln>
                  <a:gradFill>
                    <a:gsLst>
                      <a:gs pos="83772">
                        <a:schemeClr val="tx1"/>
                      </a:gs>
                      <a:gs pos="42857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PaaS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133158" y="1765837"/>
              <a:ext cx="2719933" cy="747183"/>
              <a:chOff x="385441" y="5036080"/>
              <a:chExt cx="2719933" cy="747183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385441" y="5036080"/>
                <a:ext cx="2719933" cy="747183"/>
              </a:xfrm>
              <a:prstGeom prst="rect">
                <a:avLst/>
              </a:prstGeom>
              <a:noFill/>
            </p:spPr>
            <p:txBody>
              <a:bodyPr wrap="square" lIns="639989" tIns="146283" rIns="182854" bIns="146283" rtlCol="0">
                <a:spAutoFit/>
              </a:bodyPr>
              <a:lstStyle/>
              <a:p>
                <a:pPr marL="0" marR="0" lvl="0" indent="0" defTabSz="932597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99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Existing </a:t>
                </a:r>
                <a:br>
                  <a:rPr kumimoji="0" lang="en-US" sz="1599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kumimoji="0" lang="en-US" sz="1599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frameworks</a:t>
                </a:r>
              </a:p>
            </p:txBody>
          </p:sp>
          <p:sp>
            <p:nvSpPr>
              <p:cNvPr id="66" name="Freeform 699"/>
              <p:cNvSpPr>
                <a:spLocks noChangeAspect="1" noEditPoints="1"/>
              </p:cNvSpPr>
              <p:nvPr/>
            </p:nvSpPr>
            <p:spPr bwMode="auto">
              <a:xfrm>
                <a:off x="567224" y="5230409"/>
                <a:ext cx="271941" cy="271941"/>
              </a:xfrm>
              <a:custGeom>
                <a:avLst/>
                <a:gdLst>
                  <a:gd name="T0" fmla="*/ 149 w 194"/>
                  <a:gd name="T1" fmla="*/ 132 h 194"/>
                  <a:gd name="T2" fmla="*/ 142 w 194"/>
                  <a:gd name="T3" fmla="*/ 147 h 194"/>
                  <a:gd name="T4" fmla="*/ 149 w 194"/>
                  <a:gd name="T5" fmla="*/ 163 h 194"/>
                  <a:gd name="T6" fmla="*/ 167 w 194"/>
                  <a:gd name="T7" fmla="*/ 167 h 194"/>
                  <a:gd name="T8" fmla="*/ 180 w 194"/>
                  <a:gd name="T9" fmla="*/ 153 h 194"/>
                  <a:gd name="T10" fmla="*/ 176 w 194"/>
                  <a:gd name="T11" fmla="*/ 136 h 194"/>
                  <a:gd name="T12" fmla="*/ 161 w 194"/>
                  <a:gd name="T13" fmla="*/ 128 h 194"/>
                  <a:gd name="T14" fmla="*/ 21 w 194"/>
                  <a:gd name="T15" fmla="*/ 132 h 194"/>
                  <a:gd name="T16" fmla="*/ 13 w 194"/>
                  <a:gd name="T17" fmla="*/ 147 h 194"/>
                  <a:gd name="T18" fmla="*/ 21 w 194"/>
                  <a:gd name="T19" fmla="*/ 163 h 194"/>
                  <a:gd name="T20" fmla="*/ 38 w 194"/>
                  <a:gd name="T21" fmla="*/ 167 h 194"/>
                  <a:gd name="T22" fmla="*/ 50 w 194"/>
                  <a:gd name="T23" fmla="*/ 153 h 194"/>
                  <a:gd name="T24" fmla="*/ 48 w 194"/>
                  <a:gd name="T25" fmla="*/ 136 h 194"/>
                  <a:gd name="T26" fmla="*/ 32 w 194"/>
                  <a:gd name="T27" fmla="*/ 128 h 194"/>
                  <a:gd name="T28" fmla="*/ 30 w 194"/>
                  <a:gd name="T29" fmla="*/ 82 h 194"/>
                  <a:gd name="T30" fmla="*/ 32 w 194"/>
                  <a:gd name="T31" fmla="*/ 115 h 194"/>
                  <a:gd name="T32" fmla="*/ 65 w 194"/>
                  <a:gd name="T33" fmla="*/ 147 h 194"/>
                  <a:gd name="T34" fmla="*/ 57 w 194"/>
                  <a:gd name="T35" fmla="*/ 169 h 194"/>
                  <a:gd name="T36" fmla="*/ 117 w 194"/>
                  <a:gd name="T37" fmla="*/ 176 h 194"/>
                  <a:gd name="T38" fmla="*/ 130 w 194"/>
                  <a:gd name="T39" fmla="*/ 155 h 194"/>
                  <a:gd name="T40" fmla="*/ 146 w 194"/>
                  <a:gd name="T41" fmla="*/ 121 h 194"/>
                  <a:gd name="T42" fmla="*/ 167 w 194"/>
                  <a:gd name="T43" fmla="*/ 109 h 194"/>
                  <a:gd name="T44" fmla="*/ 126 w 194"/>
                  <a:gd name="T45" fmla="*/ 44 h 194"/>
                  <a:gd name="T46" fmla="*/ 105 w 194"/>
                  <a:gd name="T47" fmla="*/ 63 h 194"/>
                  <a:gd name="T48" fmla="*/ 78 w 194"/>
                  <a:gd name="T49" fmla="*/ 57 h 194"/>
                  <a:gd name="T50" fmla="*/ 96 w 194"/>
                  <a:gd name="T51" fmla="*/ 11 h 194"/>
                  <a:gd name="T52" fmla="*/ 80 w 194"/>
                  <a:gd name="T53" fmla="*/ 19 h 194"/>
                  <a:gd name="T54" fmla="*/ 78 w 194"/>
                  <a:gd name="T55" fmla="*/ 38 h 194"/>
                  <a:gd name="T56" fmla="*/ 90 w 194"/>
                  <a:gd name="T57" fmla="*/ 49 h 194"/>
                  <a:gd name="T58" fmla="*/ 107 w 194"/>
                  <a:gd name="T59" fmla="*/ 48 h 194"/>
                  <a:gd name="T60" fmla="*/ 117 w 194"/>
                  <a:gd name="T61" fmla="*/ 30 h 194"/>
                  <a:gd name="T62" fmla="*/ 107 w 194"/>
                  <a:gd name="T63" fmla="*/ 15 h 194"/>
                  <a:gd name="T64" fmla="*/ 96 w 194"/>
                  <a:gd name="T65" fmla="*/ 0 h 194"/>
                  <a:gd name="T66" fmla="*/ 128 w 194"/>
                  <a:gd name="T67" fmla="*/ 30 h 194"/>
                  <a:gd name="T68" fmla="*/ 167 w 194"/>
                  <a:gd name="T69" fmla="*/ 61 h 194"/>
                  <a:gd name="T70" fmla="*/ 180 w 194"/>
                  <a:gd name="T71" fmla="*/ 121 h 194"/>
                  <a:gd name="T72" fmla="*/ 192 w 194"/>
                  <a:gd name="T73" fmla="*/ 140 h 194"/>
                  <a:gd name="T74" fmla="*/ 178 w 194"/>
                  <a:gd name="T75" fmla="*/ 176 h 194"/>
                  <a:gd name="T76" fmla="*/ 146 w 194"/>
                  <a:gd name="T77" fmla="*/ 176 h 194"/>
                  <a:gd name="T78" fmla="*/ 69 w 194"/>
                  <a:gd name="T79" fmla="*/ 188 h 194"/>
                  <a:gd name="T80" fmla="*/ 32 w 194"/>
                  <a:gd name="T81" fmla="*/ 180 h 194"/>
                  <a:gd name="T82" fmla="*/ 0 w 194"/>
                  <a:gd name="T83" fmla="*/ 147 h 194"/>
                  <a:gd name="T84" fmla="*/ 7 w 194"/>
                  <a:gd name="T85" fmla="*/ 126 h 194"/>
                  <a:gd name="T86" fmla="*/ 17 w 194"/>
                  <a:gd name="T87" fmla="*/ 84 h 194"/>
                  <a:gd name="T88" fmla="*/ 65 w 194"/>
                  <a:gd name="T89" fmla="*/ 30 h 194"/>
                  <a:gd name="T90" fmla="*/ 80 w 194"/>
                  <a:gd name="T91" fmla="*/ 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194">
                    <a:moveTo>
                      <a:pt x="161" y="128"/>
                    </a:moveTo>
                    <a:lnTo>
                      <a:pt x="155" y="128"/>
                    </a:lnTo>
                    <a:lnTo>
                      <a:pt x="149" y="132"/>
                    </a:lnTo>
                    <a:lnTo>
                      <a:pt x="146" y="136"/>
                    </a:lnTo>
                    <a:lnTo>
                      <a:pt x="144" y="142"/>
                    </a:lnTo>
                    <a:lnTo>
                      <a:pt x="142" y="147"/>
                    </a:lnTo>
                    <a:lnTo>
                      <a:pt x="144" y="153"/>
                    </a:lnTo>
                    <a:lnTo>
                      <a:pt x="146" y="159"/>
                    </a:lnTo>
                    <a:lnTo>
                      <a:pt x="149" y="163"/>
                    </a:lnTo>
                    <a:lnTo>
                      <a:pt x="155" y="167"/>
                    </a:lnTo>
                    <a:lnTo>
                      <a:pt x="161" y="167"/>
                    </a:lnTo>
                    <a:lnTo>
                      <a:pt x="167" y="167"/>
                    </a:lnTo>
                    <a:lnTo>
                      <a:pt x="172" y="163"/>
                    </a:lnTo>
                    <a:lnTo>
                      <a:pt x="176" y="159"/>
                    </a:lnTo>
                    <a:lnTo>
                      <a:pt x="180" y="153"/>
                    </a:lnTo>
                    <a:lnTo>
                      <a:pt x="180" y="147"/>
                    </a:lnTo>
                    <a:lnTo>
                      <a:pt x="180" y="142"/>
                    </a:lnTo>
                    <a:lnTo>
                      <a:pt x="176" y="136"/>
                    </a:lnTo>
                    <a:lnTo>
                      <a:pt x="172" y="132"/>
                    </a:lnTo>
                    <a:lnTo>
                      <a:pt x="167" y="128"/>
                    </a:lnTo>
                    <a:lnTo>
                      <a:pt x="161" y="128"/>
                    </a:lnTo>
                    <a:close/>
                    <a:moveTo>
                      <a:pt x="32" y="128"/>
                    </a:moveTo>
                    <a:lnTo>
                      <a:pt x="27" y="128"/>
                    </a:lnTo>
                    <a:lnTo>
                      <a:pt x="21" y="132"/>
                    </a:lnTo>
                    <a:lnTo>
                      <a:pt x="17" y="136"/>
                    </a:lnTo>
                    <a:lnTo>
                      <a:pt x="13" y="142"/>
                    </a:lnTo>
                    <a:lnTo>
                      <a:pt x="13" y="147"/>
                    </a:lnTo>
                    <a:lnTo>
                      <a:pt x="13" y="153"/>
                    </a:lnTo>
                    <a:lnTo>
                      <a:pt x="17" y="159"/>
                    </a:lnTo>
                    <a:lnTo>
                      <a:pt x="21" y="163"/>
                    </a:lnTo>
                    <a:lnTo>
                      <a:pt x="27" y="167"/>
                    </a:lnTo>
                    <a:lnTo>
                      <a:pt x="32" y="167"/>
                    </a:lnTo>
                    <a:lnTo>
                      <a:pt x="38" y="167"/>
                    </a:lnTo>
                    <a:lnTo>
                      <a:pt x="44" y="163"/>
                    </a:lnTo>
                    <a:lnTo>
                      <a:pt x="48" y="159"/>
                    </a:lnTo>
                    <a:lnTo>
                      <a:pt x="50" y="153"/>
                    </a:lnTo>
                    <a:lnTo>
                      <a:pt x="52" y="147"/>
                    </a:lnTo>
                    <a:lnTo>
                      <a:pt x="50" y="142"/>
                    </a:lnTo>
                    <a:lnTo>
                      <a:pt x="48" y="136"/>
                    </a:lnTo>
                    <a:lnTo>
                      <a:pt x="44" y="132"/>
                    </a:lnTo>
                    <a:lnTo>
                      <a:pt x="38" y="128"/>
                    </a:lnTo>
                    <a:lnTo>
                      <a:pt x="32" y="128"/>
                    </a:lnTo>
                    <a:close/>
                    <a:moveTo>
                      <a:pt x="67" y="44"/>
                    </a:moveTo>
                    <a:lnTo>
                      <a:pt x="46" y="59"/>
                    </a:lnTo>
                    <a:lnTo>
                      <a:pt x="30" y="82"/>
                    </a:lnTo>
                    <a:lnTo>
                      <a:pt x="25" y="109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48" y="121"/>
                    </a:lnTo>
                    <a:lnTo>
                      <a:pt x="59" y="132"/>
                    </a:lnTo>
                    <a:lnTo>
                      <a:pt x="65" y="147"/>
                    </a:lnTo>
                    <a:lnTo>
                      <a:pt x="63" y="155"/>
                    </a:lnTo>
                    <a:lnTo>
                      <a:pt x="61" y="161"/>
                    </a:lnTo>
                    <a:lnTo>
                      <a:pt x="57" y="169"/>
                    </a:lnTo>
                    <a:lnTo>
                      <a:pt x="75" y="176"/>
                    </a:lnTo>
                    <a:lnTo>
                      <a:pt x="96" y="180"/>
                    </a:lnTo>
                    <a:lnTo>
                      <a:pt x="117" y="176"/>
                    </a:lnTo>
                    <a:lnTo>
                      <a:pt x="136" y="169"/>
                    </a:lnTo>
                    <a:lnTo>
                      <a:pt x="132" y="161"/>
                    </a:lnTo>
                    <a:lnTo>
                      <a:pt x="130" y="155"/>
                    </a:lnTo>
                    <a:lnTo>
                      <a:pt x="128" y="147"/>
                    </a:lnTo>
                    <a:lnTo>
                      <a:pt x="134" y="132"/>
                    </a:lnTo>
                    <a:lnTo>
                      <a:pt x="146" y="121"/>
                    </a:lnTo>
                    <a:lnTo>
                      <a:pt x="161" y="115"/>
                    </a:lnTo>
                    <a:lnTo>
                      <a:pt x="167" y="117"/>
                    </a:lnTo>
                    <a:lnTo>
                      <a:pt x="167" y="109"/>
                    </a:lnTo>
                    <a:lnTo>
                      <a:pt x="163" y="82"/>
                    </a:lnTo>
                    <a:lnTo>
                      <a:pt x="148" y="59"/>
                    </a:lnTo>
                    <a:lnTo>
                      <a:pt x="126" y="44"/>
                    </a:lnTo>
                    <a:lnTo>
                      <a:pt x="121" y="51"/>
                    </a:lnTo>
                    <a:lnTo>
                      <a:pt x="115" y="57"/>
                    </a:lnTo>
                    <a:lnTo>
                      <a:pt x="105" y="63"/>
                    </a:lnTo>
                    <a:lnTo>
                      <a:pt x="96" y="63"/>
                    </a:lnTo>
                    <a:lnTo>
                      <a:pt x="86" y="63"/>
                    </a:lnTo>
                    <a:lnTo>
                      <a:pt x="78" y="57"/>
                    </a:lnTo>
                    <a:lnTo>
                      <a:pt x="73" y="51"/>
                    </a:lnTo>
                    <a:lnTo>
                      <a:pt x="67" y="44"/>
                    </a:lnTo>
                    <a:close/>
                    <a:moveTo>
                      <a:pt x="96" y="11"/>
                    </a:moveTo>
                    <a:lnTo>
                      <a:pt x="90" y="13"/>
                    </a:lnTo>
                    <a:lnTo>
                      <a:pt x="84" y="15"/>
                    </a:lnTo>
                    <a:lnTo>
                      <a:pt x="80" y="19"/>
                    </a:lnTo>
                    <a:lnTo>
                      <a:pt x="78" y="24"/>
                    </a:lnTo>
                    <a:lnTo>
                      <a:pt x="76" y="30"/>
                    </a:lnTo>
                    <a:lnTo>
                      <a:pt x="78" y="38"/>
                    </a:lnTo>
                    <a:lnTo>
                      <a:pt x="80" y="42"/>
                    </a:lnTo>
                    <a:lnTo>
                      <a:pt x="84" y="48"/>
                    </a:lnTo>
                    <a:lnTo>
                      <a:pt x="90" y="49"/>
                    </a:lnTo>
                    <a:lnTo>
                      <a:pt x="96" y="51"/>
                    </a:lnTo>
                    <a:lnTo>
                      <a:pt x="103" y="49"/>
                    </a:lnTo>
                    <a:lnTo>
                      <a:pt x="107" y="48"/>
                    </a:lnTo>
                    <a:lnTo>
                      <a:pt x="113" y="42"/>
                    </a:lnTo>
                    <a:lnTo>
                      <a:pt x="115" y="38"/>
                    </a:lnTo>
                    <a:lnTo>
                      <a:pt x="117" y="30"/>
                    </a:lnTo>
                    <a:lnTo>
                      <a:pt x="115" y="24"/>
                    </a:lnTo>
                    <a:lnTo>
                      <a:pt x="113" y="19"/>
                    </a:lnTo>
                    <a:lnTo>
                      <a:pt x="107" y="15"/>
                    </a:lnTo>
                    <a:lnTo>
                      <a:pt x="103" y="13"/>
                    </a:lnTo>
                    <a:lnTo>
                      <a:pt x="96" y="11"/>
                    </a:lnTo>
                    <a:close/>
                    <a:moveTo>
                      <a:pt x="96" y="0"/>
                    </a:moveTo>
                    <a:lnTo>
                      <a:pt x="113" y="3"/>
                    </a:lnTo>
                    <a:lnTo>
                      <a:pt x="124" y="15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49" y="44"/>
                    </a:lnTo>
                    <a:lnTo>
                      <a:pt x="167" y="61"/>
                    </a:lnTo>
                    <a:lnTo>
                      <a:pt x="176" y="84"/>
                    </a:lnTo>
                    <a:lnTo>
                      <a:pt x="180" y="109"/>
                    </a:lnTo>
                    <a:lnTo>
                      <a:pt x="180" y="121"/>
                    </a:lnTo>
                    <a:lnTo>
                      <a:pt x="186" y="126"/>
                    </a:lnTo>
                    <a:lnTo>
                      <a:pt x="190" y="132"/>
                    </a:lnTo>
                    <a:lnTo>
                      <a:pt x="192" y="140"/>
                    </a:lnTo>
                    <a:lnTo>
                      <a:pt x="194" y="147"/>
                    </a:lnTo>
                    <a:lnTo>
                      <a:pt x="190" y="165"/>
                    </a:lnTo>
                    <a:lnTo>
                      <a:pt x="178" y="176"/>
                    </a:lnTo>
                    <a:lnTo>
                      <a:pt x="161" y="180"/>
                    </a:lnTo>
                    <a:lnTo>
                      <a:pt x="153" y="178"/>
                    </a:lnTo>
                    <a:lnTo>
                      <a:pt x="146" y="176"/>
                    </a:lnTo>
                    <a:lnTo>
                      <a:pt x="123" y="188"/>
                    </a:lnTo>
                    <a:lnTo>
                      <a:pt x="96" y="194"/>
                    </a:lnTo>
                    <a:lnTo>
                      <a:pt x="69" y="188"/>
                    </a:lnTo>
                    <a:lnTo>
                      <a:pt x="46" y="176"/>
                    </a:lnTo>
                    <a:lnTo>
                      <a:pt x="40" y="178"/>
                    </a:lnTo>
                    <a:lnTo>
                      <a:pt x="32" y="180"/>
                    </a:lnTo>
                    <a:lnTo>
                      <a:pt x="15" y="176"/>
                    </a:lnTo>
                    <a:lnTo>
                      <a:pt x="4" y="165"/>
                    </a:lnTo>
                    <a:lnTo>
                      <a:pt x="0" y="147"/>
                    </a:lnTo>
                    <a:lnTo>
                      <a:pt x="0" y="140"/>
                    </a:lnTo>
                    <a:lnTo>
                      <a:pt x="4" y="132"/>
                    </a:lnTo>
                    <a:lnTo>
                      <a:pt x="7" y="126"/>
                    </a:lnTo>
                    <a:lnTo>
                      <a:pt x="13" y="121"/>
                    </a:lnTo>
                    <a:lnTo>
                      <a:pt x="13" y="109"/>
                    </a:lnTo>
                    <a:lnTo>
                      <a:pt x="17" y="84"/>
                    </a:lnTo>
                    <a:lnTo>
                      <a:pt x="27" y="61"/>
                    </a:lnTo>
                    <a:lnTo>
                      <a:pt x="44" y="44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9" y="15"/>
                    </a:lnTo>
                    <a:lnTo>
                      <a:pt x="80" y="3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06" tIns="44804" rIns="89606" bIns="4480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5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3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3772">
                        <a:schemeClr val="tx1"/>
                      </a:gs>
                      <a:gs pos="42857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6935268" y="1765837"/>
              <a:ext cx="2719933" cy="747183"/>
              <a:chOff x="2187551" y="5036080"/>
              <a:chExt cx="2719933" cy="747183"/>
            </a:xfrm>
          </p:grpSpPr>
          <p:grpSp>
            <p:nvGrpSpPr>
              <p:cNvPr id="68" name="Group 67"/>
              <p:cNvGrpSpPr>
                <a:grpSpLocks noChangeAspect="1"/>
              </p:cNvGrpSpPr>
              <p:nvPr/>
            </p:nvGrpSpPr>
            <p:grpSpPr>
              <a:xfrm>
                <a:off x="2418123" y="5235396"/>
                <a:ext cx="253188" cy="254801"/>
                <a:chOff x="6512990" y="1747047"/>
                <a:chExt cx="1235956" cy="1270956"/>
              </a:xfrm>
              <a:solidFill>
                <a:schemeClr val="tx1"/>
              </a:solidFill>
            </p:grpSpPr>
            <p:sp>
              <p:nvSpPr>
                <p:cNvPr id="70" name="Rectangle 69"/>
                <p:cNvSpPr>
                  <a:spLocks noChangeArrowheads="1"/>
                </p:cNvSpPr>
                <p:nvPr/>
              </p:nvSpPr>
              <p:spPr bwMode="auto">
                <a:xfrm>
                  <a:off x="6512990" y="1747047"/>
                  <a:ext cx="522386" cy="554698"/>
                </a:xfrm>
                <a:prstGeom prst="rect">
                  <a:avLst/>
                </a:prstGeom>
                <a:noFill/>
                <a:ln w="19050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59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24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71" name="Rectangle 70"/>
                <p:cNvSpPr>
                  <a:spLocks noChangeArrowheads="1"/>
                </p:cNvSpPr>
                <p:nvPr/>
              </p:nvSpPr>
              <p:spPr bwMode="auto">
                <a:xfrm>
                  <a:off x="7210403" y="1747047"/>
                  <a:ext cx="538542" cy="554698"/>
                </a:xfrm>
                <a:prstGeom prst="rect">
                  <a:avLst/>
                </a:prstGeom>
                <a:noFill/>
                <a:ln w="19050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59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24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72" name="Rectangle 71"/>
                <p:cNvSpPr>
                  <a:spLocks noChangeArrowheads="1"/>
                </p:cNvSpPr>
                <p:nvPr/>
              </p:nvSpPr>
              <p:spPr bwMode="auto">
                <a:xfrm>
                  <a:off x="6512990" y="2463304"/>
                  <a:ext cx="522385" cy="554698"/>
                </a:xfrm>
                <a:prstGeom prst="rect">
                  <a:avLst/>
                </a:prstGeom>
                <a:noFill/>
                <a:ln w="19050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59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24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73" name="Rectangle 72"/>
                <p:cNvSpPr>
                  <a:spLocks noChangeArrowheads="1"/>
                </p:cNvSpPr>
                <p:nvPr/>
              </p:nvSpPr>
              <p:spPr bwMode="auto">
                <a:xfrm>
                  <a:off x="7210404" y="2463304"/>
                  <a:ext cx="538542" cy="554699"/>
                </a:xfrm>
                <a:prstGeom prst="rect">
                  <a:avLst/>
                </a:prstGeom>
                <a:noFill/>
                <a:ln w="19050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59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24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74" name="Freeform 37"/>
                <p:cNvSpPr>
                  <a:spLocks/>
                </p:cNvSpPr>
                <p:nvPr/>
              </p:nvSpPr>
              <p:spPr bwMode="auto">
                <a:xfrm>
                  <a:off x="6635507" y="2094629"/>
                  <a:ext cx="974766" cy="552007"/>
                </a:xfrm>
                <a:custGeom>
                  <a:avLst/>
                  <a:gdLst>
                    <a:gd name="T0" fmla="*/ 48 w 268"/>
                    <a:gd name="T1" fmla="*/ 41 h 151"/>
                    <a:gd name="T2" fmla="*/ 73 w 268"/>
                    <a:gd name="T3" fmla="*/ 49 h 151"/>
                    <a:gd name="T4" fmla="*/ 141 w 268"/>
                    <a:gd name="T5" fmla="*/ 0 h 151"/>
                    <a:gd name="T6" fmla="*/ 214 w 268"/>
                    <a:gd name="T7" fmla="*/ 67 h 151"/>
                    <a:gd name="T8" fmla="*/ 229 w 268"/>
                    <a:gd name="T9" fmla="*/ 63 h 151"/>
                    <a:gd name="T10" fmla="*/ 268 w 268"/>
                    <a:gd name="T11" fmla="*/ 107 h 151"/>
                    <a:gd name="T12" fmla="*/ 229 w 268"/>
                    <a:gd name="T13" fmla="*/ 151 h 151"/>
                    <a:gd name="T14" fmla="*/ 48 w 268"/>
                    <a:gd name="T15" fmla="*/ 151 h 151"/>
                    <a:gd name="T16" fmla="*/ 0 w 268"/>
                    <a:gd name="T17" fmla="*/ 96 h 151"/>
                    <a:gd name="T18" fmla="*/ 48 w 268"/>
                    <a:gd name="T19" fmla="*/ 4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8" h="151">
                      <a:moveTo>
                        <a:pt x="48" y="41"/>
                      </a:moveTo>
                      <a:cubicBezTo>
                        <a:pt x="57" y="41"/>
                        <a:pt x="66" y="44"/>
                        <a:pt x="73" y="49"/>
                      </a:cubicBezTo>
                      <a:cubicBezTo>
                        <a:pt x="85" y="20"/>
                        <a:pt x="111" y="0"/>
                        <a:pt x="141" y="0"/>
                      </a:cubicBezTo>
                      <a:cubicBezTo>
                        <a:pt x="177" y="0"/>
                        <a:pt x="207" y="29"/>
                        <a:pt x="214" y="67"/>
                      </a:cubicBezTo>
                      <a:cubicBezTo>
                        <a:pt x="219" y="65"/>
                        <a:pt x="224" y="63"/>
                        <a:pt x="229" y="63"/>
                      </a:cubicBezTo>
                      <a:cubicBezTo>
                        <a:pt x="251" y="63"/>
                        <a:pt x="268" y="83"/>
                        <a:pt x="268" y="107"/>
                      </a:cubicBezTo>
                      <a:cubicBezTo>
                        <a:pt x="268" y="131"/>
                        <a:pt x="251" y="151"/>
                        <a:pt x="229" y="151"/>
                      </a:cubicBezTo>
                      <a:cubicBezTo>
                        <a:pt x="48" y="151"/>
                        <a:pt x="48" y="151"/>
                        <a:pt x="48" y="151"/>
                      </a:cubicBezTo>
                      <a:cubicBezTo>
                        <a:pt x="21" y="151"/>
                        <a:pt x="0" y="126"/>
                        <a:pt x="0" y="96"/>
                      </a:cubicBezTo>
                      <a:cubicBezTo>
                        <a:pt x="0" y="66"/>
                        <a:pt x="21" y="41"/>
                        <a:pt x="48" y="41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59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24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2187551" y="5036080"/>
                <a:ext cx="2719933" cy="747183"/>
              </a:xfrm>
              <a:prstGeom prst="rect">
                <a:avLst/>
              </a:prstGeom>
              <a:noFill/>
            </p:spPr>
            <p:txBody>
              <a:bodyPr wrap="square" lIns="639989" tIns="146283" rIns="182854" bIns="146283" rtlCol="0">
                <a:spAutoFit/>
              </a:bodyPr>
              <a:lstStyle/>
              <a:p>
                <a:pPr marL="0" marR="0" lvl="0" indent="0" defTabSz="932597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99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Web </a:t>
                </a:r>
                <a:br>
                  <a:rPr kumimoji="0" lang="en-US" sz="1599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kumimoji="0" lang="en-US" sz="1599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mobile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0358866" y="1765837"/>
              <a:ext cx="2719933" cy="747183"/>
              <a:chOff x="5611149" y="4984470"/>
              <a:chExt cx="2719933" cy="747183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611149" y="4984470"/>
                <a:ext cx="2719933" cy="747183"/>
              </a:xfrm>
              <a:prstGeom prst="rect">
                <a:avLst/>
              </a:prstGeom>
              <a:noFill/>
            </p:spPr>
            <p:txBody>
              <a:bodyPr wrap="square" lIns="639989" tIns="146283" rIns="182854" bIns="146283" rtlCol="0">
                <a:spAutoFit/>
              </a:bodyPr>
              <a:lstStyle/>
              <a:p>
                <a:pPr marL="0" marR="0" lvl="0" indent="0" defTabSz="932597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99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Serverless </a:t>
                </a:r>
                <a:br>
                  <a:rPr kumimoji="0" lang="en-US" sz="1599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kumimoji="0" lang="en-US" sz="1599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Compute</a:t>
                </a:r>
              </a:p>
            </p:txBody>
          </p:sp>
          <p:sp>
            <p:nvSpPr>
              <p:cNvPr id="77" name="Freeform 10"/>
              <p:cNvSpPr>
                <a:spLocks noChangeAspect="1"/>
              </p:cNvSpPr>
              <p:nvPr/>
            </p:nvSpPr>
            <p:spPr bwMode="auto">
              <a:xfrm>
                <a:off x="5851114" y="5206537"/>
                <a:ext cx="158139" cy="267422"/>
              </a:xfrm>
              <a:custGeom>
                <a:avLst/>
                <a:gdLst>
                  <a:gd name="T0" fmla="*/ 123 w 123"/>
                  <a:gd name="T1" fmla="*/ 77 h 208"/>
                  <a:gd name="T2" fmla="*/ 74 w 123"/>
                  <a:gd name="T3" fmla="*/ 77 h 208"/>
                  <a:gd name="T4" fmla="*/ 115 w 123"/>
                  <a:gd name="T5" fmla="*/ 0 h 208"/>
                  <a:gd name="T6" fmla="*/ 34 w 123"/>
                  <a:gd name="T7" fmla="*/ 0 h 208"/>
                  <a:gd name="T8" fmla="*/ 0 w 123"/>
                  <a:gd name="T9" fmla="*/ 115 h 208"/>
                  <a:gd name="T10" fmla="*/ 50 w 123"/>
                  <a:gd name="T11" fmla="*/ 115 h 208"/>
                  <a:gd name="T12" fmla="*/ 32 w 123"/>
                  <a:gd name="T13" fmla="*/ 208 h 208"/>
                  <a:gd name="T14" fmla="*/ 123 w 123"/>
                  <a:gd name="T15" fmla="*/ 7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208">
                    <a:moveTo>
                      <a:pt x="123" y="77"/>
                    </a:moveTo>
                    <a:lnTo>
                      <a:pt x="74" y="77"/>
                    </a:lnTo>
                    <a:lnTo>
                      <a:pt x="115" y="0"/>
                    </a:lnTo>
                    <a:lnTo>
                      <a:pt x="34" y="0"/>
                    </a:lnTo>
                    <a:lnTo>
                      <a:pt x="0" y="115"/>
                    </a:lnTo>
                    <a:lnTo>
                      <a:pt x="50" y="115"/>
                    </a:lnTo>
                    <a:lnTo>
                      <a:pt x="32" y="208"/>
                    </a:lnTo>
                    <a:lnTo>
                      <a:pt x="123" y="77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06" tIns="44804" rIns="89606" bIns="4480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5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3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3772">
                        <a:schemeClr val="tx1"/>
                      </a:gs>
                      <a:gs pos="42857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8538014" y="1880932"/>
              <a:ext cx="2719933" cy="516992"/>
              <a:chOff x="3790297" y="5095254"/>
              <a:chExt cx="2719933" cy="516992"/>
            </a:xfrm>
          </p:grpSpPr>
          <p:sp>
            <p:nvSpPr>
              <p:cNvPr id="79" name="Freeform 5"/>
              <p:cNvSpPr>
                <a:spLocks noChangeAspect="1" noEditPoints="1"/>
              </p:cNvSpPr>
              <p:nvPr/>
            </p:nvSpPr>
            <p:spPr bwMode="auto">
              <a:xfrm>
                <a:off x="3972080" y="5235018"/>
                <a:ext cx="332129" cy="210461"/>
              </a:xfrm>
              <a:custGeom>
                <a:avLst/>
                <a:gdLst>
                  <a:gd name="T0" fmla="*/ 916 w 925"/>
                  <a:gd name="T1" fmla="*/ 435 h 585"/>
                  <a:gd name="T2" fmla="*/ 763 w 925"/>
                  <a:gd name="T3" fmla="*/ 377 h 585"/>
                  <a:gd name="T4" fmla="*/ 567 w 925"/>
                  <a:gd name="T5" fmla="*/ 438 h 585"/>
                  <a:gd name="T6" fmla="*/ 588 w 925"/>
                  <a:gd name="T7" fmla="*/ 399 h 585"/>
                  <a:gd name="T8" fmla="*/ 523 w 925"/>
                  <a:gd name="T9" fmla="*/ 357 h 585"/>
                  <a:gd name="T10" fmla="*/ 474 w 925"/>
                  <a:gd name="T11" fmla="*/ 381 h 585"/>
                  <a:gd name="T12" fmla="*/ 458 w 925"/>
                  <a:gd name="T13" fmla="*/ 357 h 585"/>
                  <a:gd name="T14" fmla="*/ 426 w 925"/>
                  <a:gd name="T15" fmla="*/ 371 h 585"/>
                  <a:gd name="T16" fmla="*/ 369 w 925"/>
                  <a:gd name="T17" fmla="*/ 310 h 585"/>
                  <a:gd name="T18" fmla="*/ 348 w 925"/>
                  <a:gd name="T19" fmla="*/ 274 h 585"/>
                  <a:gd name="T20" fmla="*/ 306 w 925"/>
                  <a:gd name="T21" fmla="*/ 277 h 585"/>
                  <a:gd name="T22" fmla="*/ 240 w 925"/>
                  <a:gd name="T23" fmla="*/ 267 h 585"/>
                  <a:gd name="T24" fmla="*/ 0 w 925"/>
                  <a:gd name="T25" fmla="*/ 286 h 585"/>
                  <a:gd name="T26" fmla="*/ 153 w 925"/>
                  <a:gd name="T27" fmla="*/ 480 h 585"/>
                  <a:gd name="T28" fmla="*/ 596 w 925"/>
                  <a:gd name="T29" fmla="*/ 585 h 585"/>
                  <a:gd name="T30" fmla="*/ 925 w 925"/>
                  <a:gd name="T31" fmla="*/ 454 h 585"/>
                  <a:gd name="T32" fmla="*/ 710 w 925"/>
                  <a:gd name="T33" fmla="*/ 516 h 585"/>
                  <a:gd name="T34" fmla="*/ 417 w 925"/>
                  <a:gd name="T35" fmla="*/ 543 h 585"/>
                  <a:gd name="T36" fmla="*/ 165 w 925"/>
                  <a:gd name="T37" fmla="*/ 438 h 585"/>
                  <a:gd name="T38" fmla="*/ 42 w 925"/>
                  <a:gd name="T39" fmla="*/ 328 h 585"/>
                  <a:gd name="T40" fmla="*/ 244 w 925"/>
                  <a:gd name="T41" fmla="*/ 309 h 585"/>
                  <a:gd name="T42" fmla="*/ 417 w 925"/>
                  <a:gd name="T43" fmla="*/ 422 h 585"/>
                  <a:gd name="T44" fmla="*/ 534 w 925"/>
                  <a:gd name="T45" fmla="*/ 469 h 585"/>
                  <a:gd name="T46" fmla="*/ 273 w 925"/>
                  <a:gd name="T47" fmla="*/ 375 h 585"/>
                  <a:gd name="T48" fmla="*/ 236 w 925"/>
                  <a:gd name="T49" fmla="*/ 417 h 585"/>
                  <a:gd name="T50" fmla="*/ 381 w 925"/>
                  <a:gd name="T51" fmla="*/ 511 h 585"/>
                  <a:gd name="T52" fmla="*/ 578 w 925"/>
                  <a:gd name="T53" fmla="*/ 485 h 585"/>
                  <a:gd name="T54" fmla="*/ 625 w 925"/>
                  <a:gd name="T55" fmla="*/ 484 h 585"/>
                  <a:gd name="T56" fmla="*/ 781 w 925"/>
                  <a:gd name="T57" fmla="*/ 415 h 585"/>
                  <a:gd name="T58" fmla="*/ 868 w 925"/>
                  <a:gd name="T59" fmla="*/ 436 h 585"/>
                  <a:gd name="T60" fmla="*/ 348 w 925"/>
                  <a:gd name="T61" fmla="*/ 200 h 585"/>
                  <a:gd name="T62" fmla="*/ 306 w 925"/>
                  <a:gd name="T63" fmla="*/ 126 h 585"/>
                  <a:gd name="T64" fmla="*/ 348 w 925"/>
                  <a:gd name="T65" fmla="*/ 200 h 585"/>
                  <a:gd name="T66" fmla="*/ 306 w 925"/>
                  <a:gd name="T67" fmla="*/ 52 h 585"/>
                  <a:gd name="T68" fmla="*/ 359 w 925"/>
                  <a:gd name="T69" fmla="*/ 0 h 585"/>
                  <a:gd name="T70" fmla="*/ 348 w 925"/>
                  <a:gd name="T71" fmla="*/ 42 h 585"/>
                  <a:gd name="T72" fmla="*/ 594 w 925"/>
                  <a:gd name="T73" fmla="*/ 42 h 585"/>
                  <a:gd name="T74" fmla="*/ 535 w 925"/>
                  <a:gd name="T75" fmla="*/ 0 h 585"/>
                  <a:gd name="T76" fmla="*/ 594 w 925"/>
                  <a:gd name="T77" fmla="*/ 42 h 585"/>
                  <a:gd name="T78" fmla="*/ 417 w 925"/>
                  <a:gd name="T79" fmla="*/ 42 h 585"/>
                  <a:gd name="T80" fmla="*/ 476 w 925"/>
                  <a:gd name="T81" fmla="*/ 0 h 585"/>
                  <a:gd name="T82" fmla="*/ 663 w 925"/>
                  <a:gd name="T83" fmla="*/ 42 h 585"/>
                  <a:gd name="T84" fmla="*/ 653 w 925"/>
                  <a:gd name="T85" fmla="*/ 0 h 585"/>
                  <a:gd name="T86" fmla="*/ 705 w 925"/>
                  <a:gd name="T87" fmla="*/ 52 h 585"/>
                  <a:gd name="T88" fmla="*/ 663 w 925"/>
                  <a:gd name="T89" fmla="*/ 42 h 585"/>
                  <a:gd name="T90" fmla="*/ 663 w 925"/>
                  <a:gd name="T91" fmla="*/ 170 h 585"/>
                  <a:gd name="T92" fmla="*/ 705 w 925"/>
                  <a:gd name="T93" fmla="*/ 111 h 585"/>
                  <a:gd name="T94" fmla="*/ 663 w 925"/>
                  <a:gd name="T95" fmla="*/ 229 h 585"/>
                  <a:gd name="T96" fmla="*/ 705 w 925"/>
                  <a:gd name="T97" fmla="*/ 288 h 585"/>
                  <a:gd name="T98" fmla="*/ 663 w 925"/>
                  <a:gd name="T99" fmla="*/ 229 h 585"/>
                  <a:gd name="T100" fmla="*/ 653 w 925"/>
                  <a:gd name="T101" fmla="*/ 399 h 585"/>
                  <a:gd name="T102" fmla="*/ 663 w 925"/>
                  <a:gd name="T103" fmla="*/ 357 h 585"/>
                  <a:gd name="T104" fmla="*/ 705 w 925"/>
                  <a:gd name="T105" fmla="*/ 347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25" h="585">
                    <a:moveTo>
                      <a:pt x="916" y="435"/>
                    </a:moveTo>
                    <a:cubicBezTo>
                      <a:pt x="916" y="435"/>
                      <a:pt x="916" y="435"/>
                      <a:pt x="916" y="435"/>
                    </a:cubicBezTo>
                    <a:cubicBezTo>
                      <a:pt x="899" y="400"/>
                      <a:pt x="875" y="377"/>
                      <a:pt x="846" y="368"/>
                    </a:cubicBezTo>
                    <a:cubicBezTo>
                      <a:pt x="820" y="359"/>
                      <a:pt x="791" y="363"/>
                      <a:pt x="763" y="377"/>
                    </a:cubicBezTo>
                    <a:cubicBezTo>
                      <a:pt x="618" y="442"/>
                      <a:pt x="618" y="442"/>
                      <a:pt x="618" y="442"/>
                    </a:cubicBezTo>
                    <a:cubicBezTo>
                      <a:pt x="567" y="438"/>
                      <a:pt x="567" y="438"/>
                      <a:pt x="567" y="438"/>
                    </a:cubicBezTo>
                    <a:cubicBezTo>
                      <a:pt x="559" y="422"/>
                      <a:pt x="547" y="409"/>
                      <a:pt x="532" y="399"/>
                    </a:cubicBezTo>
                    <a:cubicBezTo>
                      <a:pt x="588" y="399"/>
                      <a:pt x="588" y="399"/>
                      <a:pt x="588" y="399"/>
                    </a:cubicBezTo>
                    <a:cubicBezTo>
                      <a:pt x="588" y="357"/>
                      <a:pt x="588" y="357"/>
                      <a:pt x="588" y="357"/>
                    </a:cubicBezTo>
                    <a:cubicBezTo>
                      <a:pt x="523" y="357"/>
                      <a:pt x="523" y="357"/>
                      <a:pt x="523" y="357"/>
                    </a:cubicBezTo>
                    <a:cubicBezTo>
                      <a:pt x="523" y="393"/>
                      <a:pt x="523" y="393"/>
                      <a:pt x="523" y="393"/>
                    </a:cubicBezTo>
                    <a:cubicBezTo>
                      <a:pt x="508" y="385"/>
                      <a:pt x="491" y="381"/>
                      <a:pt x="474" y="381"/>
                    </a:cubicBezTo>
                    <a:cubicBezTo>
                      <a:pt x="458" y="381"/>
                      <a:pt x="458" y="381"/>
                      <a:pt x="458" y="381"/>
                    </a:cubicBezTo>
                    <a:cubicBezTo>
                      <a:pt x="458" y="357"/>
                      <a:pt x="458" y="357"/>
                      <a:pt x="458" y="357"/>
                    </a:cubicBezTo>
                    <a:cubicBezTo>
                      <a:pt x="426" y="357"/>
                      <a:pt x="426" y="357"/>
                      <a:pt x="426" y="357"/>
                    </a:cubicBezTo>
                    <a:cubicBezTo>
                      <a:pt x="426" y="371"/>
                      <a:pt x="426" y="371"/>
                      <a:pt x="426" y="371"/>
                    </a:cubicBezTo>
                    <a:cubicBezTo>
                      <a:pt x="370" y="311"/>
                      <a:pt x="370" y="311"/>
                      <a:pt x="370" y="311"/>
                    </a:cubicBezTo>
                    <a:cubicBezTo>
                      <a:pt x="369" y="310"/>
                      <a:pt x="369" y="310"/>
                      <a:pt x="369" y="310"/>
                    </a:cubicBezTo>
                    <a:cubicBezTo>
                      <a:pt x="362" y="305"/>
                      <a:pt x="355" y="300"/>
                      <a:pt x="348" y="296"/>
                    </a:cubicBezTo>
                    <a:cubicBezTo>
                      <a:pt x="348" y="274"/>
                      <a:pt x="348" y="274"/>
                      <a:pt x="348" y="274"/>
                    </a:cubicBezTo>
                    <a:cubicBezTo>
                      <a:pt x="306" y="274"/>
                      <a:pt x="306" y="274"/>
                      <a:pt x="306" y="274"/>
                    </a:cubicBezTo>
                    <a:cubicBezTo>
                      <a:pt x="306" y="277"/>
                      <a:pt x="306" y="277"/>
                      <a:pt x="306" y="277"/>
                    </a:cubicBezTo>
                    <a:cubicBezTo>
                      <a:pt x="286" y="270"/>
                      <a:pt x="264" y="267"/>
                      <a:pt x="242" y="267"/>
                    </a:cubicBezTo>
                    <a:cubicBezTo>
                      <a:pt x="240" y="267"/>
                      <a:pt x="240" y="267"/>
                      <a:pt x="240" y="267"/>
                    </a:cubicBezTo>
                    <a:cubicBezTo>
                      <a:pt x="148" y="286"/>
                      <a:pt x="148" y="286"/>
                      <a:pt x="148" y="286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0" y="480"/>
                      <a:pt x="0" y="480"/>
                      <a:pt x="0" y="480"/>
                    </a:cubicBezTo>
                    <a:cubicBezTo>
                      <a:pt x="153" y="480"/>
                      <a:pt x="153" y="480"/>
                      <a:pt x="153" y="480"/>
                    </a:cubicBezTo>
                    <a:cubicBezTo>
                      <a:pt x="183" y="498"/>
                      <a:pt x="330" y="585"/>
                      <a:pt x="417" y="585"/>
                    </a:cubicBezTo>
                    <a:cubicBezTo>
                      <a:pt x="596" y="585"/>
                      <a:pt x="596" y="585"/>
                      <a:pt x="596" y="585"/>
                    </a:cubicBezTo>
                    <a:cubicBezTo>
                      <a:pt x="642" y="585"/>
                      <a:pt x="688" y="574"/>
                      <a:pt x="729" y="553"/>
                    </a:cubicBezTo>
                    <a:cubicBezTo>
                      <a:pt x="925" y="454"/>
                      <a:pt x="925" y="454"/>
                      <a:pt x="925" y="454"/>
                    </a:cubicBezTo>
                    <a:lnTo>
                      <a:pt x="916" y="435"/>
                    </a:lnTo>
                    <a:close/>
                    <a:moveTo>
                      <a:pt x="710" y="516"/>
                    </a:moveTo>
                    <a:cubicBezTo>
                      <a:pt x="675" y="534"/>
                      <a:pt x="636" y="543"/>
                      <a:pt x="596" y="543"/>
                    </a:cubicBezTo>
                    <a:cubicBezTo>
                      <a:pt x="417" y="543"/>
                      <a:pt x="417" y="543"/>
                      <a:pt x="417" y="543"/>
                    </a:cubicBezTo>
                    <a:cubicBezTo>
                      <a:pt x="348" y="543"/>
                      <a:pt x="216" y="469"/>
                      <a:pt x="170" y="441"/>
                    </a:cubicBezTo>
                    <a:cubicBezTo>
                      <a:pt x="165" y="438"/>
                      <a:pt x="165" y="438"/>
                      <a:pt x="165" y="438"/>
                    </a:cubicBezTo>
                    <a:cubicBezTo>
                      <a:pt x="42" y="438"/>
                      <a:pt x="42" y="438"/>
                      <a:pt x="42" y="438"/>
                    </a:cubicBezTo>
                    <a:cubicBezTo>
                      <a:pt x="42" y="328"/>
                      <a:pt x="42" y="328"/>
                      <a:pt x="42" y="328"/>
                    </a:cubicBezTo>
                    <a:cubicBezTo>
                      <a:pt x="152" y="328"/>
                      <a:pt x="152" y="328"/>
                      <a:pt x="152" y="328"/>
                    </a:cubicBezTo>
                    <a:cubicBezTo>
                      <a:pt x="244" y="309"/>
                      <a:pt x="244" y="309"/>
                      <a:pt x="244" y="309"/>
                    </a:cubicBezTo>
                    <a:cubicBezTo>
                      <a:pt x="279" y="309"/>
                      <a:pt x="314" y="321"/>
                      <a:pt x="342" y="342"/>
                    </a:cubicBezTo>
                    <a:cubicBezTo>
                      <a:pt x="417" y="422"/>
                      <a:pt x="417" y="422"/>
                      <a:pt x="417" y="422"/>
                    </a:cubicBezTo>
                    <a:cubicBezTo>
                      <a:pt x="474" y="422"/>
                      <a:pt x="474" y="422"/>
                      <a:pt x="474" y="422"/>
                    </a:cubicBezTo>
                    <a:cubicBezTo>
                      <a:pt x="503" y="422"/>
                      <a:pt x="527" y="442"/>
                      <a:pt x="534" y="469"/>
                    </a:cubicBezTo>
                    <a:cubicBezTo>
                      <a:pt x="396" y="469"/>
                      <a:pt x="396" y="469"/>
                      <a:pt x="396" y="469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36" y="375"/>
                      <a:pt x="236" y="375"/>
                      <a:pt x="236" y="375"/>
                    </a:cubicBezTo>
                    <a:cubicBezTo>
                      <a:pt x="236" y="417"/>
                      <a:pt x="236" y="417"/>
                      <a:pt x="236" y="417"/>
                    </a:cubicBezTo>
                    <a:cubicBezTo>
                      <a:pt x="259" y="417"/>
                      <a:pt x="259" y="417"/>
                      <a:pt x="259" y="417"/>
                    </a:cubicBezTo>
                    <a:cubicBezTo>
                      <a:pt x="381" y="511"/>
                      <a:pt x="381" y="511"/>
                      <a:pt x="381" y="511"/>
                    </a:cubicBezTo>
                    <a:cubicBezTo>
                      <a:pt x="578" y="511"/>
                      <a:pt x="578" y="511"/>
                      <a:pt x="578" y="511"/>
                    </a:cubicBezTo>
                    <a:cubicBezTo>
                      <a:pt x="578" y="485"/>
                      <a:pt x="578" y="485"/>
                      <a:pt x="578" y="485"/>
                    </a:cubicBezTo>
                    <a:cubicBezTo>
                      <a:pt x="578" y="484"/>
                      <a:pt x="578" y="482"/>
                      <a:pt x="578" y="480"/>
                    </a:cubicBezTo>
                    <a:cubicBezTo>
                      <a:pt x="625" y="484"/>
                      <a:pt x="625" y="484"/>
                      <a:pt x="625" y="484"/>
                    </a:cubicBezTo>
                    <a:cubicBezTo>
                      <a:pt x="780" y="415"/>
                      <a:pt x="780" y="415"/>
                      <a:pt x="780" y="415"/>
                    </a:cubicBezTo>
                    <a:cubicBezTo>
                      <a:pt x="781" y="415"/>
                      <a:pt x="781" y="415"/>
                      <a:pt x="781" y="415"/>
                    </a:cubicBezTo>
                    <a:cubicBezTo>
                      <a:pt x="800" y="405"/>
                      <a:pt x="818" y="403"/>
                      <a:pt x="833" y="408"/>
                    </a:cubicBezTo>
                    <a:cubicBezTo>
                      <a:pt x="846" y="412"/>
                      <a:pt x="858" y="421"/>
                      <a:pt x="868" y="436"/>
                    </a:cubicBezTo>
                    <a:lnTo>
                      <a:pt x="710" y="516"/>
                    </a:lnTo>
                    <a:close/>
                    <a:moveTo>
                      <a:pt x="348" y="200"/>
                    </a:moveTo>
                    <a:cubicBezTo>
                      <a:pt x="306" y="200"/>
                      <a:pt x="306" y="200"/>
                      <a:pt x="306" y="200"/>
                    </a:cubicBezTo>
                    <a:cubicBezTo>
                      <a:pt x="306" y="126"/>
                      <a:pt x="306" y="126"/>
                      <a:pt x="306" y="126"/>
                    </a:cubicBezTo>
                    <a:cubicBezTo>
                      <a:pt x="348" y="126"/>
                      <a:pt x="348" y="126"/>
                      <a:pt x="348" y="126"/>
                    </a:cubicBezTo>
                    <a:lnTo>
                      <a:pt x="348" y="200"/>
                    </a:lnTo>
                    <a:close/>
                    <a:moveTo>
                      <a:pt x="348" y="52"/>
                    </a:moveTo>
                    <a:cubicBezTo>
                      <a:pt x="306" y="52"/>
                      <a:pt x="306" y="52"/>
                      <a:pt x="306" y="52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359" y="0"/>
                      <a:pt x="359" y="0"/>
                      <a:pt x="359" y="0"/>
                    </a:cubicBezTo>
                    <a:cubicBezTo>
                      <a:pt x="359" y="42"/>
                      <a:pt x="359" y="42"/>
                      <a:pt x="359" y="42"/>
                    </a:cubicBezTo>
                    <a:cubicBezTo>
                      <a:pt x="348" y="42"/>
                      <a:pt x="348" y="42"/>
                      <a:pt x="348" y="42"/>
                    </a:cubicBezTo>
                    <a:lnTo>
                      <a:pt x="348" y="52"/>
                    </a:lnTo>
                    <a:close/>
                    <a:moveTo>
                      <a:pt x="594" y="42"/>
                    </a:moveTo>
                    <a:cubicBezTo>
                      <a:pt x="535" y="42"/>
                      <a:pt x="535" y="42"/>
                      <a:pt x="535" y="42"/>
                    </a:cubicBezTo>
                    <a:cubicBezTo>
                      <a:pt x="535" y="0"/>
                      <a:pt x="535" y="0"/>
                      <a:pt x="535" y="0"/>
                    </a:cubicBezTo>
                    <a:cubicBezTo>
                      <a:pt x="594" y="0"/>
                      <a:pt x="594" y="0"/>
                      <a:pt x="594" y="0"/>
                    </a:cubicBezTo>
                    <a:lnTo>
                      <a:pt x="594" y="42"/>
                    </a:lnTo>
                    <a:close/>
                    <a:moveTo>
                      <a:pt x="476" y="42"/>
                    </a:moveTo>
                    <a:cubicBezTo>
                      <a:pt x="417" y="42"/>
                      <a:pt x="417" y="42"/>
                      <a:pt x="417" y="42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476" y="0"/>
                      <a:pt x="476" y="0"/>
                      <a:pt x="476" y="0"/>
                    </a:cubicBezTo>
                    <a:lnTo>
                      <a:pt x="476" y="42"/>
                    </a:lnTo>
                    <a:close/>
                    <a:moveTo>
                      <a:pt x="663" y="42"/>
                    </a:moveTo>
                    <a:cubicBezTo>
                      <a:pt x="653" y="42"/>
                      <a:pt x="653" y="42"/>
                      <a:pt x="653" y="42"/>
                    </a:cubicBezTo>
                    <a:cubicBezTo>
                      <a:pt x="653" y="0"/>
                      <a:pt x="653" y="0"/>
                      <a:pt x="653" y="0"/>
                    </a:cubicBezTo>
                    <a:cubicBezTo>
                      <a:pt x="705" y="0"/>
                      <a:pt x="705" y="0"/>
                      <a:pt x="705" y="0"/>
                    </a:cubicBezTo>
                    <a:cubicBezTo>
                      <a:pt x="705" y="52"/>
                      <a:pt x="705" y="52"/>
                      <a:pt x="705" y="52"/>
                    </a:cubicBezTo>
                    <a:cubicBezTo>
                      <a:pt x="663" y="52"/>
                      <a:pt x="663" y="52"/>
                      <a:pt x="663" y="52"/>
                    </a:cubicBezTo>
                    <a:lnTo>
                      <a:pt x="663" y="42"/>
                    </a:lnTo>
                    <a:close/>
                    <a:moveTo>
                      <a:pt x="705" y="170"/>
                    </a:moveTo>
                    <a:cubicBezTo>
                      <a:pt x="663" y="170"/>
                      <a:pt x="663" y="170"/>
                      <a:pt x="663" y="170"/>
                    </a:cubicBezTo>
                    <a:cubicBezTo>
                      <a:pt x="663" y="111"/>
                      <a:pt x="663" y="111"/>
                      <a:pt x="663" y="111"/>
                    </a:cubicBezTo>
                    <a:cubicBezTo>
                      <a:pt x="705" y="111"/>
                      <a:pt x="705" y="111"/>
                      <a:pt x="705" y="111"/>
                    </a:cubicBezTo>
                    <a:lnTo>
                      <a:pt x="705" y="170"/>
                    </a:lnTo>
                    <a:close/>
                    <a:moveTo>
                      <a:pt x="663" y="229"/>
                    </a:moveTo>
                    <a:cubicBezTo>
                      <a:pt x="705" y="229"/>
                      <a:pt x="705" y="229"/>
                      <a:pt x="705" y="229"/>
                    </a:cubicBezTo>
                    <a:cubicBezTo>
                      <a:pt x="705" y="288"/>
                      <a:pt x="705" y="288"/>
                      <a:pt x="705" y="288"/>
                    </a:cubicBezTo>
                    <a:cubicBezTo>
                      <a:pt x="663" y="288"/>
                      <a:pt x="663" y="288"/>
                      <a:pt x="663" y="288"/>
                    </a:cubicBezTo>
                    <a:lnTo>
                      <a:pt x="663" y="229"/>
                    </a:lnTo>
                    <a:close/>
                    <a:moveTo>
                      <a:pt x="705" y="399"/>
                    </a:moveTo>
                    <a:cubicBezTo>
                      <a:pt x="653" y="399"/>
                      <a:pt x="653" y="399"/>
                      <a:pt x="653" y="399"/>
                    </a:cubicBezTo>
                    <a:cubicBezTo>
                      <a:pt x="653" y="357"/>
                      <a:pt x="653" y="357"/>
                      <a:pt x="653" y="357"/>
                    </a:cubicBezTo>
                    <a:cubicBezTo>
                      <a:pt x="663" y="357"/>
                      <a:pt x="663" y="357"/>
                      <a:pt x="663" y="357"/>
                    </a:cubicBezTo>
                    <a:cubicBezTo>
                      <a:pt x="663" y="347"/>
                      <a:pt x="663" y="347"/>
                      <a:pt x="663" y="347"/>
                    </a:cubicBezTo>
                    <a:cubicBezTo>
                      <a:pt x="705" y="347"/>
                      <a:pt x="705" y="347"/>
                      <a:pt x="705" y="347"/>
                    </a:cubicBezTo>
                    <a:lnTo>
                      <a:pt x="705" y="3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5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3772">
                        <a:schemeClr val="tx1"/>
                      </a:gs>
                      <a:gs pos="42857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790297" y="5095254"/>
                <a:ext cx="2719933" cy="516992"/>
              </a:xfrm>
              <a:prstGeom prst="rect">
                <a:avLst/>
              </a:prstGeom>
              <a:noFill/>
            </p:spPr>
            <p:txBody>
              <a:bodyPr wrap="square" lIns="639989" tIns="146283" rIns="182854" bIns="146283" rtlCol="0">
                <a:spAutoFit/>
              </a:bodyPr>
              <a:lstStyle/>
              <a:p>
                <a:pPr marL="0" marR="0" lvl="0" indent="0" defTabSz="932597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99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83772">
                          <a:schemeClr val="tx1"/>
                        </a:gs>
                        <a:gs pos="42857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Microservices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1802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60" grpId="0" animBg="1"/>
      <p:bldP spid="61" grpId="0" animBg="1"/>
      <p:bldP spid="6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228299" cy="3176254"/>
          </a:xfrm>
        </p:spPr>
        <p:txBody>
          <a:bodyPr/>
          <a:lstStyle/>
          <a:p>
            <a:r>
              <a:rPr lang="en-US" dirty="0"/>
              <a:t>Storage Service Encryption </a:t>
            </a:r>
            <a:br>
              <a:rPr lang="en-US" dirty="0"/>
            </a:br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4197" y="4409952"/>
            <a:ext cx="8229599" cy="738664"/>
          </a:xfrm>
        </p:spPr>
        <p:txBody>
          <a:bodyPr/>
          <a:lstStyle/>
          <a:p>
            <a:r>
              <a:rPr lang="en-US" dirty="0"/>
              <a:t>Lavanya Kasarabada</a:t>
            </a:r>
          </a:p>
        </p:txBody>
      </p:sp>
    </p:spTree>
    <p:extLst>
      <p:ext uri="{BB962C8B-B14F-4D97-AF65-F5344CB8AC3E}">
        <p14:creationId xmlns:p14="http://schemas.microsoft.com/office/powerpoint/2010/main" val="3819827596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val 106"/>
          <p:cNvSpPr/>
          <p:nvPr/>
        </p:nvSpPr>
        <p:spPr bwMode="auto">
          <a:xfrm>
            <a:off x="10687032" y="3186384"/>
            <a:ext cx="723331" cy="73619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Azure Disk Encryption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3897247" y="2072621"/>
            <a:ext cx="723331" cy="73619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19630" y="2270305"/>
            <a:ext cx="723331" cy="73619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806150" y="2476485"/>
            <a:ext cx="723331" cy="73619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0676557" y="1284274"/>
            <a:ext cx="723331" cy="73619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5812323" y="5102780"/>
            <a:ext cx="723331" cy="736198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978163" y="1362047"/>
            <a:ext cx="3774594" cy="5105400"/>
            <a:chOff x="3177555" y="1362047"/>
            <a:chExt cx="3774594" cy="5105400"/>
          </a:xfrm>
        </p:grpSpPr>
        <p:sp>
          <p:nvSpPr>
            <p:cNvPr id="59" name="Rectangle 58"/>
            <p:cNvSpPr/>
            <p:nvPr/>
          </p:nvSpPr>
          <p:spPr bwMode="auto">
            <a:xfrm>
              <a:off x="3177555" y="1362047"/>
              <a:ext cx="3233876" cy="5105400"/>
            </a:xfrm>
            <a:prstGeom prst="rect">
              <a:avLst/>
            </a:prstGeom>
            <a:solidFill>
              <a:srgbClr val="107C1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Subscription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 flipH="1">
              <a:off x="6418749" y="1574989"/>
              <a:ext cx="533400" cy="152400"/>
              <a:chOff x="1493837" y="2506662"/>
              <a:chExt cx="533400" cy="1524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H="1">
                <a:off x="1646237" y="2582862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 bwMode="auto">
              <a:xfrm>
                <a:off x="1493837" y="2506662"/>
                <a:ext cx="152400" cy="152400"/>
              </a:xfrm>
              <a:prstGeom prst="ellipse">
                <a:avLst/>
              </a:prstGeom>
              <a:solidFill>
                <a:srgbClr val="107C1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3" name="Rectangle 62"/>
          <p:cNvSpPr/>
          <p:nvPr/>
        </p:nvSpPr>
        <p:spPr bwMode="auto">
          <a:xfrm>
            <a:off x="6978163" y="2079558"/>
            <a:ext cx="2938324" cy="2057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 Group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6978163" y="4289358"/>
            <a:ext cx="2938324" cy="204124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 Group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437445" y="2577652"/>
            <a:ext cx="2941983" cy="533400"/>
            <a:chOff x="2636837" y="2577652"/>
            <a:chExt cx="2941983" cy="53340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177555" y="2577652"/>
              <a:ext cx="2401265" cy="533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 flipH="1">
              <a:off x="2636837" y="2775143"/>
              <a:ext cx="533400" cy="152400"/>
              <a:chOff x="5303837" y="2201862"/>
              <a:chExt cx="533400" cy="152400"/>
            </a:xfrm>
            <a:solidFill>
              <a:schemeClr val="accent2">
                <a:lumMod val="75000"/>
              </a:schemeClr>
            </a:solidFill>
          </p:grpSpPr>
          <p:cxnSp>
            <p:nvCxnSpPr>
              <p:cNvPr id="68" name="Straight Connector 67"/>
              <p:cNvCxnSpPr/>
              <p:nvPr/>
            </p:nvCxnSpPr>
            <p:spPr>
              <a:xfrm flipH="1">
                <a:off x="5303837" y="2278062"/>
                <a:ext cx="3810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 bwMode="auto">
              <a:xfrm>
                <a:off x="5684837" y="2201862"/>
                <a:ext cx="152400" cy="152400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70" name="Rectangle 69"/>
          <p:cNvSpPr/>
          <p:nvPr/>
        </p:nvSpPr>
        <p:spPr bwMode="auto">
          <a:xfrm>
            <a:off x="6978163" y="5554662"/>
            <a:ext cx="2401265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cxnSp>
        <p:nvCxnSpPr>
          <p:cNvPr id="71" name="Straight Arrow Connector 70"/>
          <p:cNvCxnSpPr>
            <a:cxnSpLocks/>
          </p:cNvCxnSpPr>
          <p:nvPr/>
        </p:nvCxnSpPr>
        <p:spPr>
          <a:xfrm>
            <a:off x="2750353" y="2844352"/>
            <a:ext cx="3125604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Magnetic Disk 71"/>
          <p:cNvSpPr/>
          <p:nvPr/>
        </p:nvSpPr>
        <p:spPr bwMode="auto">
          <a:xfrm>
            <a:off x="7673292" y="5599908"/>
            <a:ext cx="1135745" cy="422752"/>
          </a:xfrm>
          <a:prstGeom prst="flowChartMagneticDisk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3" name="Flowchart: Magnetic Disk 72"/>
          <p:cNvSpPr/>
          <p:nvPr/>
        </p:nvSpPr>
        <p:spPr bwMode="auto">
          <a:xfrm>
            <a:off x="7673292" y="2627822"/>
            <a:ext cx="1135745" cy="422752"/>
          </a:xfrm>
          <a:prstGeom prst="flowChartMagneticDisk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702181" y="2462301"/>
            <a:ext cx="1149802" cy="1420536"/>
            <a:chOff x="596184" y="2462301"/>
            <a:chExt cx="1149802" cy="1420536"/>
          </a:xfrm>
        </p:grpSpPr>
        <p:grpSp>
          <p:nvGrpSpPr>
            <p:cNvPr id="75" name="Group 74"/>
            <p:cNvGrpSpPr/>
            <p:nvPr/>
          </p:nvGrpSpPr>
          <p:grpSpPr>
            <a:xfrm>
              <a:off x="596184" y="2462301"/>
              <a:ext cx="1149802" cy="1420536"/>
              <a:chOff x="320734" y="2545088"/>
              <a:chExt cx="1149802" cy="1420536"/>
            </a:xfrm>
          </p:grpSpPr>
          <p:sp>
            <p:nvSpPr>
              <p:cNvPr id="77" name="Freeform 276"/>
              <p:cNvSpPr>
                <a:spLocks noEditPoints="1"/>
              </p:cNvSpPr>
              <p:nvPr/>
            </p:nvSpPr>
            <p:spPr bwMode="auto">
              <a:xfrm>
                <a:off x="471886" y="2545088"/>
                <a:ext cx="847499" cy="725971"/>
              </a:xfrm>
              <a:custGeom>
                <a:avLst/>
                <a:gdLst>
                  <a:gd name="T0" fmla="*/ 0 w 265"/>
                  <a:gd name="T1" fmla="*/ 227 h 227"/>
                  <a:gd name="T2" fmla="*/ 265 w 265"/>
                  <a:gd name="T3" fmla="*/ 227 h 227"/>
                  <a:gd name="T4" fmla="*/ 265 w 265"/>
                  <a:gd name="T5" fmla="*/ 0 h 227"/>
                  <a:gd name="T6" fmla="*/ 0 w 265"/>
                  <a:gd name="T7" fmla="*/ 0 h 227"/>
                  <a:gd name="T8" fmla="*/ 0 w 265"/>
                  <a:gd name="T9" fmla="*/ 227 h 227"/>
                  <a:gd name="T10" fmla="*/ 19 w 265"/>
                  <a:gd name="T11" fmla="*/ 19 h 227"/>
                  <a:gd name="T12" fmla="*/ 246 w 265"/>
                  <a:gd name="T13" fmla="*/ 19 h 227"/>
                  <a:gd name="T14" fmla="*/ 246 w 265"/>
                  <a:gd name="T15" fmla="*/ 57 h 227"/>
                  <a:gd name="T16" fmla="*/ 19 w 265"/>
                  <a:gd name="T17" fmla="*/ 57 h 227"/>
                  <a:gd name="T18" fmla="*/ 19 w 265"/>
                  <a:gd name="T19" fmla="*/ 19 h 227"/>
                  <a:gd name="T20" fmla="*/ 19 w 265"/>
                  <a:gd name="T21" fmla="*/ 76 h 227"/>
                  <a:gd name="T22" fmla="*/ 246 w 265"/>
                  <a:gd name="T23" fmla="*/ 76 h 227"/>
                  <a:gd name="T24" fmla="*/ 246 w 265"/>
                  <a:gd name="T25" fmla="*/ 208 h 227"/>
                  <a:gd name="T26" fmla="*/ 19 w 265"/>
                  <a:gd name="T27" fmla="*/ 208 h 227"/>
                  <a:gd name="T28" fmla="*/ 19 w 265"/>
                  <a:gd name="T29" fmla="*/ 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5" h="227">
                    <a:moveTo>
                      <a:pt x="0" y="227"/>
                    </a:moveTo>
                    <a:lnTo>
                      <a:pt x="265" y="227"/>
                    </a:lnTo>
                    <a:lnTo>
                      <a:pt x="265" y="0"/>
                    </a:lnTo>
                    <a:lnTo>
                      <a:pt x="0" y="0"/>
                    </a:lnTo>
                    <a:lnTo>
                      <a:pt x="0" y="227"/>
                    </a:lnTo>
                    <a:close/>
                    <a:moveTo>
                      <a:pt x="19" y="19"/>
                    </a:moveTo>
                    <a:lnTo>
                      <a:pt x="246" y="19"/>
                    </a:lnTo>
                    <a:lnTo>
                      <a:pt x="246" y="57"/>
                    </a:lnTo>
                    <a:lnTo>
                      <a:pt x="19" y="57"/>
                    </a:lnTo>
                    <a:lnTo>
                      <a:pt x="19" y="19"/>
                    </a:lnTo>
                    <a:close/>
                    <a:moveTo>
                      <a:pt x="19" y="76"/>
                    </a:moveTo>
                    <a:lnTo>
                      <a:pt x="246" y="76"/>
                    </a:lnTo>
                    <a:lnTo>
                      <a:pt x="246" y="208"/>
                    </a:lnTo>
                    <a:lnTo>
                      <a:pt x="19" y="208"/>
                    </a:lnTo>
                    <a:lnTo>
                      <a:pt x="19" y="7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20734" y="3171560"/>
                <a:ext cx="1149802" cy="79406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</a:rPr>
                  <a:t>Custom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</a:rPr>
                  <a:t>App</a:t>
                </a:r>
              </a:p>
            </p:txBody>
          </p:sp>
        </p:grpSp>
        <p:sp>
          <p:nvSpPr>
            <p:cNvPr id="76" name="Freeform 84"/>
            <p:cNvSpPr>
              <a:spLocks noChangeAspect="1" noEditPoints="1"/>
            </p:cNvSpPr>
            <p:nvPr/>
          </p:nvSpPr>
          <p:spPr bwMode="auto">
            <a:xfrm>
              <a:off x="966107" y="2685956"/>
              <a:ext cx="451530" cy="445562"/>
            </a:xfrm>
            <a:custGeom>
              <a:avLst/>
              <a:gdLst>
                <a:gd name="T0" fmla="*/ 87 w 96"/>
                <a:gd name="T1" fmla="*/ 53 h 95"/>
                <a:gd name="T2" fmla="*/ 85 w 96"/>
                <a:gd name="T3" fmla="*/ 45 h 95"/>
                <a:gd name="T4" fmla="*/ 72 w 96"/>
                <a:gd name="T5" fmla="*/ 44 h 95"/>
                <a:gd name="T6" fmla="*/ 64 w 96"/>
                <a:gd name="T7" fmla="*/ 39 h 95"/>
                <a:gd name="T8" fmla="*/ 54 w 96"/>
                <a:gd name="T9" fmla="*/ 48 h 95"/>
                <a:gd name="T10" fmla="*/ 45 w 96"/>
                <a:gd name="T11" fmla="*/ 50 h 95"/>
                <a:gd name="T12" fmla="*/ 44 w 96"/>
                <a:gd name="T13" fmla="*/ 63 h 95"/>
                <a:gd name="T14" fmla="*/ 40 w 96"/>
                <a:gd name="T15" fmla="*/ 71 h 95"/>
                <a:gd name="T16" fmla="*/ 48 w 96"/>
                <a:gd name="T17" fmla="*/ 81 h 95"/>
                <a:gd name="T18" fmla="*/ 51 w 96"/>
                <a:gd name="T19" fmla="*/ 90 h 95"/>
                <a:gd name="T20" fmla="*/ 64 w 96"/>
                <a:gd name="T21" fmla="*/ 91 h 95"/>
                <a:gd name="T22" fmla="*/ 72 w 96"/>
                <a:gd name="T23" fmla="*/ 95 h 95"/>
                <a:gd name="T24" fmla="*/ 81 w 96"/>
                <a:gd name="T25" fmla="*/ 87 h 95"/>
                <a:gd name="T26" fmla="*/ 90 w 96"/>
                <a:gd name="T27" fmla="*/ 84 h 95"/>
                <a:gd name="T28" fmla="*/ 91 w 96"/>
                <a:gd name="T29" fmla="*/ 71 h 95"/>
                <a:gd name="T30" fmla="*/ 96 w 96"/>
                <a:gd name="T31" fmla="*/ 63 h 95"/>
                <a:gd name="T32" fmla="*/ 68 w 96"/>
                <a:gd name="T33" fmla="*/ 83 h 95"/>
                <a:gd name="T34" fmla="*/ 68 w 96"/>
                <a:gd name="T35" fmla="*/ 51 h 95"/>
                <a:gd name="T36" fmla="*/ 68 w 96"/>
                <a:gd name="T37" fmla="*/ 83 h 95"/>
                <a:gd name="T38" fmla="*/ 40 w 96"/>
                <a:gd name="T39" fmla="*/ 7 h 95"/>
                <a:gd name="T40" fmla="*/ 35 w 96"/>
                <a:gd name="T41" fmla="*/ 0 h 95"/>
                <a:gd name="T42" fmla="*/ 22 w 96"/>
                <a:gd name="T43" fmla="*/ 4 h 95"/>
                <a:gd name="T44" fmla="*/ 13 w 96"/>
                <a:gd name="T45" fmla="*/ 3 h 95"/>
                <a:gd name="T46" fmla="*/ 7 w 96"/>
                <a:gd name="T47" fmla="*/ 14 h 95"/>
                <a:gd name="T48" fmla="*/ 0 w 96"/>
                <a:gd name="T49" fmla="*/ 20 h 95"/>
                <a:gd name="T50" fmla="*/ 4 w 96"/>
                <a:gd name="T51" fmla="*/ 33 h 95"/>
                <a:gd name="T52" fmla="*/ 3 w 96"/>
                <a:gd name="T53" fmla="*/ 42 h 95"/>
                <a:gd name="T54" fmla="*/ 15 w 96"/>
                <a:gd name="T55" fmla="*/ 47 h 95"/>
                <a:gd name="T56" fmla="*/ 21 w 96"/>
                <a:gd name="T57" fmla="*/ 55 h 95"/>
                <a:gd name="T58" fmla="*/ 33 w 96"/>
                <a:gd name="T59" fmla="*/ 51 h 95"/>
                <a:gd name="T60" fmla="*/ 42 w 96"/>
                <a:gd name="T61" fmla="*/ 52 h 95"/>
                <a:gd name="T62" fmla="*/ 48 w 96"/>
                <a:gd name="T63" fmla="*/ 40 h 95"/>
                <a:gd name="T64" fmla="*/ 55 w 96"/>
                <a:gd name="T65" fmla="*/ 34 h 95"/>
                <a:gd name="T66" fmla="*/ 51 w 96"/>
                <a:gd name="T67" fmla="*/ 22 h 95"/>
                <a:gd name="T68" fmla="*/ 52 w 96"/>
                <a:gd name="T69" fmla="*/ 13 h 95"/>
                <a:gd name="T70" fmla="*/ 34 w 96"/>
                <a:gd name="T71" fmla="*/ 42 h 95"/>
                <a:gd name="T72" fmla="*/ 21 w 96"/>
                <a:gd name="T73" fmla="*/ 12 h 95"/>
                <a:gd name="T74" fmla="*/ 34 w 96"/>
                <a:gd name="T75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5">
                  <a:moveTo>
                    <a:pt x="91" y="63"/>
                  </a:moveTo>
                  <a:cubicBezTo>
                    <a:pt x="91" y="60"/>
                    <a:pt x="89" y="56"/>
                    <a:pt x="87" y="53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9" y="46"/>
                    <a:pt x="75" y="44"/>
                    <a:pt x="72" y="44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0" y="44"/>
                    <a:pt x="57" y="46"/>
                    <a:pt x="54" y="48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6" y="56"/>
                    <a:pt x="45" y="60"/>
                    <a:pt x="44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5" y="75"/>
                    <a:pt x="46" y="78"/>
                    <a:pt x="48" y="8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7" y="89"/>
                    <a:pt x="60" y="90"/>
                    <a:pt x="64" y="91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5" y="90"/>
                    <a:pt x="79" y="89"/>
                    <a:pt x="81" y="87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9" y="78"/>
                    <a:pt x="91" y="75"/>
                    <a:pt x="91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63"/>
                    <a:pt x="96" y="63"/>
                    <a:pt x="96" y="63"/>
                  </a:cubicBezTo>
                  <a:lnTo>
                    <a:pt x="91" y="63"/>
                  </a:lnTo>
                  <a:close/>
                  <a:moveTo>
                    <a:pt x="68" y="83"/>
                  </a:moveTo>
                  <a:cubicBezTo>
                    <a:pt x="59" y="83"/>
                    <a:pt x="52" y="76"/>
                    <a:pt x="52" y="67"/>
                  </a:cubicBezTo>
                  <a:cubicBezTo>
                    <a:pt x="52" y="58"/>
                    <a:pt x="59" y="51"/>
                    <a:pt x="68" y="51"/>
                  </a:cubicBezTo>
                  <a:cubicBezTo>
                    <a:pt x="76" y="51"/>
                    <a:pt x="84" y="58"/>
                    <a:pt x="84" y="67"/>
                  </a:cubicBezTo>
                  <a:cubicBezTo>
                    <a:pt x="84" y="76"/>
                    <a:pt x="76" y="83"/>
                    <a:pt x="68" y="83"/>
                  </a:cubicBezTo>
                  <a:close/>
                  <a:moveTo>
                    <a:pt x="48" y="14"/>
                  </a:moveTo>
                  <a:cubicBezTo>
                    <a:pt x="46" y="11"/>
                    <a:pt x="43" y="9"/>
                    <a:pt x="40" y="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3"/>
                    <a:pt x="26" y="3"/>
                    <a:pt x="22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9"/>
                    <a:pt x="9" y="11"/>
                    <a:pt x="7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5"/>
                    <a:pt x="3" y="29"/>
                    <a:pt x="4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3"/>
                    <a:pt x="12" y="46"/>
                    <a:pt x="15" y="47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1"/>
                    <a:pt x="29" y="51"/>
                    <a:pt x="33" y="51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3" y="46"/>
                    <a:pt x="46" y="43"/>
                    <a:pt x="48" y="4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29"/>
                    <a:pt x="52" y="25"/>
                    <a:pt x="51" y="22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48" y="14"/>
                  </a:lnTo>
                  <a:close/>
                  <a:moveTo>
                    <a:pt x="34" y="42"/>
                  </a:moveTo>
                  <a:cubicBezTo>
                    <a:pt x="26" y="45"/>
                    <a:pt x="16" y="41"/>
                    <a:pt x="13" y="33"/>
                  </a:cubicBezTo>
                  <a:cubicBezTo>
                    <a:pt x="9" y="25"/>
                    <a:pt x="13" y="16"/>
                    <a:pt x="21" y="12"/>
                  </a:cubicBezTo>
                  <a:cubicBezTo>
                    <a:pt x="30" y="9"/>
                    <a:pt x="39" y="13"/>
                    <a:pt x="42" y="21"/>
                  </a:cubicBezTo>
                  <a:cubicBezTo>
                    <a:pt x="46" y="29"/>
                    <a:pt x="42" y="39"/>
                    <a:pt x="34" y="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142037" y="1427184"/>
            <a:ext cx="1775934" cy="1132342"/>
            <a:chOff x="10142037" y="1427184"/>
            <a:chExt cx="1775934" cy="1132342"/>
          </a:xfrm>
        </p:grpSpPr>
        <p:sp>
          <p:nvSpPr>
            <p:cNvPr id="80" name="Freeform 144"/>
            <p:cNvSpPr>
              <a:spLocks noEditPoints="1"/>
            </p:cNvSpPr>
            <p:nvPr/>
          </p:nvSpPr>
          <p:spPr bwMode="auto">
            <a:xfrm>
              <a:off x="10806112" y="1427184"/>
              <a:ext cx="471200" cy="514223"/>
            </a:xfrm>
            <a:custGeom>
              <a:avLst/>
              <a:gdLst>
                <a:gd name="T0" fmla="*/ 48 w 97"/>
                <a:gd name="T1" fmla="*/ 106 h 106"/>
                <a:gd name="T2" fmla="*/ 49 w 97"/>
                <a:gd name="T3" fmla="*/ 105 h 106"/>
                <a:gd name="T4" fmla="*/ 97 w 97"/>
                <a:gd name="T5" fmla="*/ 45 h 106"/>
                <a:gd name="T6" fmla="*/ 97 w 97"/>
                <a:gd name="T7" fmla="*/ 0 h 106"/>
                <a:gd name="T8" fmla="*/ 90 w 97"/>
                <a:gd name="T9" fmla="*/ 5 h 106"/>
                <a:gd name="T10" fmla="*/ 71 w 97"/>
                <a:gd name="T11" fmla="*/ 10 h 106"/>
                <a:gd name="T12" fmla="*/ 50 w 97"/>
                <a:gd name="T13" fmla="*/ 5 h 106"/>
                <a:gd name="T14" fmla="*/ 48 w 97"/>
                <a:gd name="T15" fmla="*/ 3 h 106"/>
                <a:gd name="T16" fmla="*/ 46 w 97"/>
                <a:gd name="T17" fmla="*/ 4 h 106"/>
                <a:gd name="T18" fmla="*/ 25 w 97"/>
                <a:gd name="T19" fmla="*/ 10 h 106"/>
                <a:gd name="T20" fmla="*/ 6 w 97"/>
                <a:gd name="T21" fmla="*/ 5 h 106"/>
                <a:gd name="T22" fmla="*/ 0 w 97"/>
                <a:gd name="T23" fmla="*/ 1 h 106"/>
                <a:gd name="T24" fmla="*/ 0 w 97"/>
                <a:gd name="T25" fmla="*/ 45 h 106"/>
                <a:gd name="T26" fmla="*/ 47 w 97"/>
                <a:gd name="T27" fmla="*/ 105 h 106"/>
                <a:gd name="T28" fmla="*/ 48 w 97"/>
                <a:gd name="T29" fmla="*/ 106 h 106"/>
                <a:gd name="T30" fmla="*/ 8 w 97"/>
                <a:gd name="T31" fmla="*/ 45 h 106"/>
                <a:gd name="T32" fmla="*/ 8 w 97"/>
                <a:gd name="T33" fmla="*/ 14 h 106"/>
                <a:gd name="T34" fmla="*/ 25 w 97"/>
                <a:gd name="T35" fmla="*/ 18 h 106"/>
                <a:gd name="T36" fmla="*/ 48 w 97"/>
                <a:gd name="T37" fmla="*/ 12 h 106"/>
                <a:gd name="T38" fmla="*/ 71 w 97"/>
                <a:gd name="T39" fmla="*/ 18 h 106"/>
                <a:gd name="T40" fmla="*/ 89 w 97"/>
                <a:gd name="T41" fmla="*/ 15 h 106"/>
                <a:gd name="T42" fmla="*/ 89 w 97"/>
                <a:gd name="T43" fmla="*/ 45 h 106"/>
                <a:gd name="T44" fmla="*/ 48 w 97"/>
                <a:gd name="T45" fmla="*/ 97 h 106"/>
                <a:gd name="T46" fmla="*/ 8 w 97"/>
                <a:gd name="T47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106">
                  <a:moveTo>
                    <a:pt x="48" y="106"/>
                  </a:moveTo>
                  <a:cubicBezTo>
                    <a:pt x="49" y="105"/>
                    <a:pt x="49" y="105"/>
                    <a:pt x="49" y="105"/>
                  </a:cubicBezTo>
                  <a:cubicBezTo>
                    <a:pt x="51" y="104"/>
                    <a:pt x="97" y="86"/>
                    <a:pt x="97" y="4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2" y="10"/>
                    <a:pt x="71" y="10"/>
                  </a:cubicBezTo>
                  <a:cubicBezTo>
                    <a:pt x="60" y="10"/>
                    <a:pt x="50" y="5"/>
                    <a:pt x="50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35" y="10"/>
                    <a:pt x="25" y="10"/>
                  </a:cubicBezTo>
                  <a:cubicBezTo>
                    <a:pt x="15" y="10"/>
                    <a:pt x="6" y="5"/>
                    <a:pt x="6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86"/>
                    <a:pt x="45" y="104"/>
                    <a:pt x="47" y="105"/>
                  </a:cubicBezTo>
                  <a:lnTo>
                    <a:pt x="48" y="106"/>
                  </a:lnTo>
                  <a:close/>
                  <a:moveTo>
                    <a:pt x="8" y="4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2" y="16"/>
                    <a:pt x="18" y="18"/>
                    <a:pt x="25" y="18"/>
                  </a:cubicBezTo>
                  <a:cubicBezTo>
                    <a:pt x="34" y="18"/>
                    <a:pt x="44" y="14"/>
                    <a:pt x="48" y="12"/>
                  </a:cubicBezTo>
                  <a:cubicBezTo>
                    <a:pt x="52" y="14"/>
                    <a:pt x="61" y="18"/>
                    <a:pt x="71" y="18"/>
                  </a:cubicBezTo>
                  <a:cubicBezTo>
                    <a:pt x="78" y="18"/>
                    <a:pt x="84" y="16"/>
                    <a:pt x="89" y="1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77"/>
                    <a:pt x="55" y="94"/>
                    <a:pt x="48" y="97"/>
                  </a:cubicBezTo>
                  <a:cubicBezTo>
                    <a:pt x="41" y="94"/>
                    <a:pt x="8" y="77"/>
                    <a:pt x="8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142037" y="1820862"/>
              <a:ext cx="1775934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Management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Access Control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601405" y="2620256"/>
            <a:ext cx="1089849" cy="1408918"/>
            <a:chOff x="5601405" y="2620256"/>
            <a:chExt cx="1089849" cy="1408918"/>
          </a:xfrm>
        </p:grpSpPr>
        <p:sp>
          <p:nvSpPr>
            <p:cNvPr id="83" name="Freeform 144"/>
            <p:cNvSpPr>
              <a:spLocks noEditPoints="1"/>
            </p:cNvSpPr>
            <p:nvPr/>
          </p:nvSpPr>
          <p:spPr bwMode="auto">
            <a:xfrm>
              <a:off x="5932517" y="2620256"/>
              <a:ext cx="471200" cy="514223"/>
            </a:xfrm>
            <a:custGeom>
              <a:avLst/>
              <a:gdLst>
                <a:gd name="T0" fmla="*/ 48 w 97"/>
                <a:gd name="T1" fmla="*/ 106 h 106"/>
                <a:gd name="T2" fmla="*/ 49 w 97"/>
                <a:gd name="T3" fmla="*/ 105 h 106"/>
                <a:gd name="T4" fmla="*/ 97 w 97"/>
                <a:gd name="T5" fmla="*/ 45 h 106"/>
                <a:gd name="T6" fmla="*/ 97 w 97"/>
                <a:gd name="T7" fmla="*/ 0 h 106"/>
                <a:gd name="T8" fmla="*/ 90 w 97"/>
                <a:gd name="T9" fmla="*/ 5 h 106"/>
                <a:gd name="T10" fmla="*/ 71 w 97"/>
                <a:gd name="T11" fmla="*/ 10 h 106"/>
                <a:gd name="T12" fmla="*/ 50 w 97"/>
                <a:gd name="T13" fmla="*/ 5 h 106"/>
                <a:gd name="T14" fmla="*/ 48 w 97"/>
                <a:gd name="T15" fmla="*/ 3 h 106"/>
                <a:gd name="T16" fmla="*/ 46 w 97"/>
                <a:gd name="T17" fmla="*/ 4 h 106"/>
                <a:gd name="T18" fmla="*/ 25 w 97"/>
                <a:gd name="T19" fmla="*/ 10 h 106"/>
                <a:gd name="T20" fmla="*/ 6 w 97"/>
                <a:gd name="T21" fmla="*/ 5 h 106"/>
                <a:gd name="T22" fmla="*/ 0 w 97"/>
                <a:gd name="T23" fmla="*/ 1 h 106"/>
                <a:gd name="T24" fmla="*/ 0 w 97"/>
                <a:gd name="T25" fmla="*/ 45 h 106"/>
                <a:gd name="T26" fmla="*/ 47 w 97"/>
                <a:gd name="T27" fmla="*/ 105 h 106"/>
                <a:gd name="T28" fmla="*/ 48 w 97"/>
                <a:gd name="T29" fmla="*/ 106 h 106"/>
                <a:gd name="T30" fmla="*/ 8 w 97"/>
                <a:gd name="T31" fmla="*/ 45 h 106"/>
                <a:gd name="T32" fmla="*/ 8 w 97"/>
                <a:gd name="T33" fmla="*/ 14 h 106"/>
                <a:gd name="T34" fmla="*/ 25 w 97"/>
                <a:gd name="T35" fmla="*/ 18 h 106"/>
                <a:gd name="T36" fmla="*/ 48 w 97"/>
                <a:gd name="T37" fmla="*/ 12 h 106"/>
                <a:gd name="T38" fmla="*/ 71 w 97"/>
                <a:gd name="T39" fmla="*/ 18 h 106"/>
                <a:gd name="T40" fmla="*/ 89 w 97"/>
                <a:gd name="T41" fmla="*/ 15 h 106"/>
                <a:gd name="T42" fmla="*/ 89 w 97"/>
                <a:gd name="T43" fmla="*/ 45 h 106"/>
                <a:gd name="T44" fmla="*/ 48 w 97"/>
                <a:gd name="T45" fmla="*/ 97 h 106"/>
                <a:gd name="T46" fmla="*/ 8 w 97"/>
                <a:gd name="T47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106">
                  <a:moveTo>
                    <a:pt x="48" y="106"/>
                  </a:moveTo>
                  <a:cubicBezTo>
                    <a:pt x="49" y="105"/>
                    <a:pt x="49" y="105"/>
                    <a:pt x="49" y="105"/>
                  </a:cubicBezTo>
                  <a:cubicBezTo>
                    <a:pt x="51" y="104"/>
                    <a:pt x="97" y="86"/>
                    <a:pt x="97" y="4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2" y="10"/>
                    <a:pt x="71" y="10"/>
                  </a:cubicBezTo>
                  <a:cubicBezTo>
                    <a:pt x="60" y="10"/>
                    <a:pt x="50" y="5"/>
                    <a:pt x="50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35" y="10"/>
                    <a:pt x="25" y="10"/>
                  </a:cubicBezTo>
                  <a:cubicBezTo>
                    <a:pt x="15" y="10"/>
                    <a:pt x="6" y="5"/>
                    <a:pt x="6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86"/>
                    <a:pt x="45" y="104"/>
                    <a:pt x="47" y="105"/>
                  </a:cubicBezTo>
                  <a:lnTo>
                    <a:pt x="48" y="106"/>
                  </a:lnTo>
                  <a:close/>
                  <a:moveTo>
                    <a:pt x="8" y="4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2" y="16"/>
                    <a:pt x="18" y="18"/>
                    <a:pt x="25" y="18"/>
                  </a:cubicBezTo>
                  <a:cubicBezTo>
                    <a:pt x="34" y="18"/>
                    <a:pt x="44" y="14"/>
                    <a:pt x="48" y="12"/>
                  </a:cubicBezTo>
                  <a:cubicBezTo>
                    <a:pt x="52" y="14"/>
                    <a:pt x="61" y="18"/>
                    <a:pt x="71" y="18"/>
                  </a:cubicBezTo>
                  <a:cubicBezTo>
                    <a:pt x="78" y="18"/>
                    <a:pt x="84" y="16"/>
                    <a:pt x="89" y="1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77"/>
                    <a:pt x="55" y="94"/>
                    <a:pt x="48" y="97"/>
                  </a:cubicBezTo>
                  <a:cubicBezTo>
                    <a:pt x="41" y="94"/>
                    <a:pt x="8" y="77"/>
                    <a:pt x="8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01405" y="3068911"/>
              <a:ext cx="1089849" cy="96026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Data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Access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Control</a:t>
              </a:r>
            </a:p>
          </p:txBody>
        </p:sp>
      </p:grpSp>
      <p:sp>
        <p:nvSpPr>
          <p:cNvPr id="85" name="Rectangle 84"/>
          <p:cNvSpPr/>
          <p:nvPr/>
        </p:nvSpPr>
        <p:spPr bwMode="auto">
          <a:xfrm>
            <a:off x="6978163" y="4841147"/>
            <a:ext cx="2401265" cy="71351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86" name="Group 10"/>
          <p:cNvGrpSpPr>
            <a:grpSpLocks noChangeAspect="1"/>
          </p:cNvGrpSpPr>
          <p:nvPr/>
        </p:nvGrpSpPr>
        <p:grpSpPr bwMode="auto">
          <a:xfrm>
            <a:off x="7894637" y="4831299"/>
            <a:ext cx="762000" cy="697606"/>
            <a:chOff x="364" y="696"/>
            <a:chExt cx="355" cy="325"/>
          </a:xfrm>
        </p:grpSpPr>
        <p:sp>
          <p:nvSpPr>
            <p:cNvPr id="87" name="AutoShape 9"/>
            <p:cNvSpPr>
              <a:spLocks noChangeAspect="1" noChangeArrowheads="1" noTextEdit="1"/>
            </p:cNvSpPr>
            <p:nvPr/>
          </p:nvSpPr>
          <p:spPr bwMode="auto">
            <a:xfrm>
              <a:off x="364" y="696"/>
              <a:ext cx="35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8" name="Freeform 11"/>
            <p:cNvSpPr>
              <a:spLocks noEditPoints="1"/>
            </p:cNvSpPr>
            <p:nvPr/>
          </p:nvSpPr>
          <p:spPr bwMode="auto">
            <a:xfrm>
              <a:off x="373" y="705"/>
              <a:ext cx="341" cy="312"/>
            </a:xfrm>
            <a:custGeom>
              <a:avLst/>
              <a:gdLst>
                <a:gd name="T0" fmla="*/ 563 w 599"/>
                <a:gd name="T1" fmla="*/ 0 h 553"/>
                <a:gd name="T2" fmla="*/ 33 w 599"/>
                <a:gd name="T3" fmla="*/ 0 h 553"/>
                <a:gd name="T4" fmla="*/ 0 w 599"/>
                <a:gd name="T5" fmla="*/ 34 h 553"/>
                <a:gd name="T6" fmla="*/ 0 w 599"/>
                <a:gd name="T7" fmla="*/ 404 h 553"/>
                <a:gd name="T8" fmla="*/ 33 w 599"/>
                <a:gd name="T9" fmla="*/ 438 h 553"/>
                <a:gd name="T10" fmla="*/ 214 w 599"/>
                <a:gd name="T11" fmla="*/ 438 h 553"/>
                <a:gd name="T12" fmla="*/ 93 w 599"/>
                <a:gd name="T13" fmla="*/ 517 h 553"/>
                <a:gd name="T14" fmla="*/ 93 w 599"/>
                <a:gd name="T15" fmla="*/ 553 h 553"/>
                <a:gd name="T16" fmla="*/ 484 w 599"/>
                <a:gd name="T17" fmla="*/ 553 h 553"/>
                <a:gd name="T18" fmla="*/ 484 w 599"/>
                <a:gd name="T19" fmla="*/ 517 h 553"/>
                <a:gd name="T20" fmla="*/ 377 w 599"/>
                <a:gd name="T21" fmla="*/ 438 h 553"/>
                <a:gd name="T22" fmla="*/ 563 w 599"/>
                <a:gd name="T23" fmla="*/ 438 h 553"/>
                <a:gd name="T24" fmla="*/ 599 w 599"/>
                <a:gd name="T25" fmla="*/ 404 h 553"/>
                <a:gd name="T26" fmla="*/ 599 w 599"/>
                <a:gd name="T27" fmla="*/ 34 h 553"/>
                <a:gd name="T28" fmla="*/ 563 w 599"/>
                <a:gd name="T29" fmla="*/ 0 h 553"/>
                <a:gd name="T30" fmla="*/ 553 w 599"/>
                <a:gd name="T31" fmla="*/ 47 h 553"/>
                <a:gd name="T32" fmla="*/ 553 w 599"/>
                <a:gd name="T33" fmla="*/ 392 h 553"/>
                <a:gd name="T34" fmla="*/ 47 w 599"/>
                <a:gd name="T35" fmla="*/ 392 h 553"/>
                <a:gd name="T36" fmla="*/ 47 w 599"/>
                <a:gd name="T37" fmla="*/ 47 h 553"/>
                <a:gd name="T38" fmla="*/ 554 w 599"/>
                <a:gd name="T39" fmla="*/ 46 h 553"/>
                <a:gd name="T40" fmla="*/ 553 w 599"/>
                <a:gd name="T41" fmla="*/ 4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553">
                  <a:moveTo>
                    <a:pt x="563" y="0"/>
                  </a:moveTo>
                  <a:lnTo>
                    <a:pt x="33" y="0"/>
                  </a:lnTo>
                  <a:cubicBezTo>
                    <a:pt x="15" y="0"/>
                    <a:pt x="0" y="17"/>
                    <a:pt x="0" y="34"/>
                  </a:cubicBezTo>
                  <a:lnTo>
                    <a:pt x="0" y="404"/>
                  </a:lnTo>
                  <a:cubicBezTo>
                    <a:pt x="0" y="422"/>
                    <a:pt x="15" y="438"/>
                    <a:pt x="33" y="438"/>
                  </a:cubicBezTo>
                  <a:lnTo>
                    <a:pt x="214" y="438"/>
                  </a:lnTo>
                  <a:cubicBezTo>
                    <a:pt x="234" y="507"/>
                    <a:pt x="208" y="517"/>
                    <a:pt x="93" y="517"/>
                  </a:cubicBezTo>
                  <a:lnTo>
                    <a:pt x="93" y="553"/>
                  </a:lnTo>
                  <a:lnTo>
                    <a:pt x="484" y="553"/>
                  </a:lnTo>
                  <a:lnTo>
                    <a:pt x="484" y="517"/>
                  </a:lnTo>
                  <a:cubicBezTo>
                    <a:pt x="369" y="517"/>
                    <a:pt x="357" y="507"/>
                    <a:pt x="377" y="438"/>
                  </a:cubicBezTo>
                  <a:lnTo>
                    <a:pt x="563" y="438"/>
                  </a:lnTo>
                  <a:cubicBezTo>
                    <a:pt x="581" y="438"/>
                    <a:pt x="599" y="422"/>
                    <a:pt x="599" y="404"/>
                  </a:cubicBezTo>
                  <a:lnTo>
                    <a:pt x="599" y="34"/>
                  </a:lnTo>
                  <a:cubicBezTo>
                    <a:pt x="599" y="17"/>
                    <a:pt x="581" y="0"/>
                    <a:pt x="563" y="0"/>
                  </a:cubicBezTo>
                  <a:close/>
                  <a:moveTo>
                    <a:pt x="553" y="47"/>
                  </a:moveTo>
                  <a:lnTo>
                    <a:pt x="553" y="392"/>
                  </a:lnTo>
                  <a:lnTo>
                    <a:pt x="47" y="392"/>
                  </a:lnTo>
                  <a:lnTo>
                    <a:pt x="47" y="47"/>
                  </a:lnTo>
                  <a:lnTo>
                    <a:pt x="554" y="46"/>
                  </a:lnTo>
                  <a:lnTo>
                    <a:pt x="553" y="47"/>
                  </a:lnTo>
                  <a:close/>
                </a:path>
              </a:pathLst>
            </a:custGeom>
            <a:solidFill>
              <a:srgbClr val="0078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487" y="762"/>
              <a:ext cx="106" cy="61"/>
            </a:xfrm>
            <a:custGeom>
              <a:avLst/>
              <a:gdLst>
                <a:gd name="T0" fmla="*/ 106 w 106"/>
                <a:gd name="T1" fmla="*/ 30 h 61"/>
                <a:gd name="T2" fmla="*/ 53 w 106"/>
                <a:gd name="T3" fmla="*/ 0 h 61"/>
                <a:gd name="T4" fmla="*/ 0 w 106"/>
                <a:gd name="T5" fmla="*/ 30 h 61"/>
                <a:gd name="T6" fmla="*/ 0 w 106"/>
                <a:gd name="T7" fmla="*/ 31 h 61"/>
                <a:gd name="T8" fmla="*/ 53 w 106"/>
                <a:gd name="T9" fmla="*/ 61 h 61"/>
                <a:gd name="T10" fmla="*/ 106 w 106"/>
                <a:gd name="T11" fmla="*/ 31 h 61"/>
                <a:gd name="T12" fmla="*/ 106 w 106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61">
                  <a:moveTo>
                    <a:pt x="106" y="30"/>
                  </a:moveTo>
                  <a:lnTo>
                    <a:pt x="53" y="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53" y="61"/>
                  </a:lnTo>
                  <a:lnTo>
                    <a:pt x="106" y="31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545" y="802"/>
              <a:ext cx="53" cy="90"/>
            </a:xfrm>
            <a:custGeom>
              <a:avLst/>
              <a:gdLst>
                <a:gd name="T0" fmla="*/ 0 w 53"/>
                <a:gd name="T1" fmla="*/ 30 h 90"/>
                <a:gd name="T2" fmla="*/ 0 w 53"/>
                <a:gd name="T3" fmla="*/ 90 h 90"/>
                <a:gd name="T4" fmla="*/ 53 w 53"/>
                <a:gd name="T5" fmla="*/ 60 h 90"/>
                <a:gd name="T6" fmla="*/ 53 w 53"/>
                <a:gd name="T7" fmla="*/ 0 h 90"/>
                <a:gd name="T8" fmla="*/ 0 w 53"/>
                <a:gd name="T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0" y="30"/>
                  </a:moveTo>
                  <a:lnTo>
                    <a:pt x="0" y="90"/>
                  </a:lnTo>
                  <a:lnTo>
                    <a:pt x="53" y="60"/>
                  </a:lnTo>
                  <a:lnTo>
                    <a:pt x="53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482" y="802"/>
              <a:ext cx="53" cy="90"/>
            </a:xfrm>
            <a:custGeom>
              <a:avLst/>
              <a:gdLst>
                <a:gd name="T0" fmla="*/ 53 w 53"/>
                <a:gd name="T1" fmla="*/ 30 h 90"/>
                <a:gd name="T2" fmla="*/ 0 w 53"/>
                <a:gd name="T3" fmla="*/ 0 h 90"/>
                <a:gd name="T4" fmla="*/ 0 w 53"/>
                <a:gd name="T5" fmla="*/ 60 h 90"/>
                <a:gd name="T6" fmla="*/ 53 w 53"/>
                <a:gd name="T7" fmla="*/ 90 h 90"/>
                <a:gd name="T8" fmla="*/ 53 w 53"/>
                <a:gd name="T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53" y="3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53" y="90"/>
                  </a:lnTo>
                  <a:lnTo>
                    <a:pt x="53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467450" y="5142468"/>
            <a:ext cx="1413079" cy="1369727"/>
            <a:chOff x="5467450" y="5142468"/>
            <a:chExt cx="1413079" cy="1369727"/>
          </a:xfrm>
        </p:grpSpPr>
        <p:sp>
          <p:nvSpPr>
            <p:cNvPr id="93" name="Freeform 220"/>
            <p:cNvSpPr>
              <a:spLocks noEditPoints="1"/>
            </p:cNvSpPr>
            <p:nvPr/>
          </p:nvSpPr>
          <p:spPr bwMode="auto">
            <a:xfrm>
              <a:off x="5930018" y="5142468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467450" y="5773531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Azure Disk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556555" y="2103692"/>
            <a:ext cx="1413079" cy="1410115"/>
            <a:chOff x="3556555" y="2103692"/>
            <a:chExt cx="1413079" cy="1410115"/>
          </a:xfrm>
        </p:grpSpPr>
        <p:sp>
          <p:nvSpPr>
            <p:cNvPr id="96" name="Freeform 220"/>
            <p:cNvSpPr>
              <a:spLocks noEditPoints="1"/>
            </p:cNvSpPr>
            <p:nvPr/>
          </p:nvSpPr>
          <p:spPr bwMode="auto">
            <a:xfrm>
              <a:off x="4032444" y="2103692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556555" y="2775143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In Transit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92615" y="2302185"/>
            <a:ext cx="1413079" cy="1345216"/>
            <a:chOff x="492615" y="2302185"/>
            <a:chExt cx="1413079" cy="1345216"/>
          </a:xfrm>
        </p:grpSpPr>
        <p:sp>
          <p:nvSpPr>
            <p:cNvPr id="99" name="Freeform 220"/>
            <p:cNvSpPr>
              <a:spLocks noEditPoints="1"/>
            </p:cNvSpPr>
            <p:nvPr/>
          </p:nvSpPr>
          <p:spPr bwMode="auto">
            <a:xfrm>
              <a:off x="960437" y="2302185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92615" y="2908737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Client-side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0133821" y="3223782"/>
            <a:ext cx="1862369" cy="1369727"/>
            <a:chOff x="1670517" y="4718335"/>
            <a:chExt cx="1862369" cy="1369727"/>
          </a:xfrm>
        </p:grpSpPr>
        <p:sp>
          <p:nvSpPr>
            <p:cNvPr id="102" name="Freeform 220"/>
            <p:cNvSpPr>
              <a:spLocks noEditPoints="1"/>
            </p:cNvSpPr>
            <p:nvPr/>
          </p:nvSpPr>
          <p:spPr bwMode="auto">
            <a:xfrm>
              <a:off x="2357728" y="4718335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70517" y="5349398"/>
              <a:ext cx="186236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Storage Service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cxnSp>
        <p:nvCxnSpPr>
          <p:cNvPr id="104" name="Straight Connector 103"/>
          <p:cNvCxnSpPr/>
          <p:nvPr/>
        </p:nvCxnSpPr>
        <p:spPr>
          <a:xfrm flipV="1">
            <a:off x="6437445" y="5309982"/>
            <a:ext cx="1259345" cy="289926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8961437" y="2963862"/>
            <a:ext cx="1750928" cy="671421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cxnSpLocks/>
          </p:cNvCxnSpPr>
          <p:nvPr/>
        </p:nvCxnSpPr>
        <p:spPr>
          <a:xfrm>
            <a:off x="1477621" y="2739534"/>
            <a:ext cx="594483" cy="275398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866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Disk Encryption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03" y="1212849"/>
            <a:ext cx="11887200" cy="549073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Disk Encryption for Windows and Linux IaaS VMs</a:t>
            </a:r>
          </a:p>
          <a:p>
            <a:r>
              <a:rPr lang="en-US" sz="2800" i="1" dirty="0">
                <a:solidFill>
                  <a:schemeClr val="tx2"/>
                </a:solidFill>
              </a:rPr>
              <a:t>Scenario: Customer needs secure end to end encryption of Azure VMs</a:t>
            </a:r>
            <a:endParaRPr lang="en-US" sz="2800" dirty="0"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Supported on all ARM VMs including VMs backed by premium storage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Key management integrated in Azure Key vault using HSM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Generally Available in all Azure Public regions for Windows and Linux IaaS VMs</a:t>
            </a:r>
            <a:endParaRPr lang="en-US" dirty="0"/>
          </a:p>
          <a:p>
            <a:pPr defTabSz="914026">
              <a:spcAft>
                <a:spcPts val="1224"/>
              </a:spcAft>
            </a:pPr>
            <a:endParaRPr lang="en-US" kern="0" dirty="0">
              <a:solidFill>
                <a:schemeClr val="tx2">
                  <a:alpha val="99000"/>
                </a:schemeClr>
              </a:solidFill>
              <a:cs typeface="Segoe UI Light" panose="020B0502040204020203" pitchFamily="34" charset="0"/>
            </a:endParaRPr>
          </a:p>
          <a:p>
            <a:pPr defTabSz="914026">
              <a:spcAft>
                <a:spcPts val="1224"/>
              </a:spcAft>
            </a:pPr>
            <a:r>
              <a:rPr lang="en-US" kern="0" dirty="0">
                <a:solidFill>
                  <a:schemeClr val="tx2">
                    <a:alpha val="99000"/>
                  </a:schemeClr>
                </a:solidFill>
                <a:cs typeface="Segoe UI Light" panose="020B0502040204020203" pitchFamily="34" charset="0"/>
              </a:rPr>
              <a:t>Benefits</a:t>
            </a:r>
          </a:p>
          <a:p>
            <a:pPr marL="342900" indent="-342900" defTabSz="89619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VM’s are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secured at rest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using industry standard encryption technology (Bit locker and DM-Crypt technology) to address organizational security and compliance requirements</a:t>
            </a:r>
          </a:p>
          <a:p>
            <a:pPr marL="342900" indent="-342900" defTabSz="89619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VM’s boot under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customer controlled keys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policies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and they can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audit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their usage in Key Vault</a:t>
            </a:r>
          </a:p>
          <a:p>
            <a:pPr marL="342900" indent="-342900" defTabSz="89619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Encrypt both IaaS OS disks and Data disks</a:t>
            </a:r>
            <a:endParaRPr lang="en-US" sz="2000" kern="0" dirty="0">
              <a:solidFill>
                <a:schemeClr val="tx1">
                  <a:alpha val="99000"/>
                </a:schemeClr>
              </a:solidFill>
              <a:latin typeface="+mn-lt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220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262816" y="1315421"/>
            <a:ext cx="920362" cy="713650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0679" y="73578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Azure Disk Encryption Scenarios</a:t>
            </a:r>
          </a:p>
        </p:txBody>
      </p:sp>
      <p:sp>
        <p:nvSpPr>
          <p:cNvPr id="7" name="Freeform 4"/>
          <p:cNvSpPr>
            <a:spLocks noChangeAspect="1"/>
          </p:cNvSpPr>
          <p:nvPr/>
        </p:nvSpPr>
        <p:spPr bwMode="black">
          <a:xfrm>
            <a:off x="3100792" y="2032706"/>
            <a:ext cx="1922740" cy="1114163"/>
          </a:xfrm>
          <a:custGeom>
            <a:avLst/>
            <a:gdLst>
              <a:gd name="T0" fmla="*/ 396 w 509"/>
              <a:gd name="T1" fmla="*/ 281 h 281"/>
              <a:gd name="T2" fmla="*/ 57 w 509"/>
              <a:gd name="T3" fmla="*/ 281 h 281"/>
              <a:gd name="T4" fmla="*/ 0 w 509"/>
              <a:gd name="T5" fmla="*/ 223 h 281"/>
              <a:gd name="T6" fmla="*/ 43 w 509"/>
              <a:gd name="T7" fmla="*/ 168 h 281"/>
              <a:gd name="T8" fmla="*/ 110 w 509"/>
              <a:gd name="T9" fmla="*/ 116 h 281"/>
              <a:gd name="T10" fmla="*/ 232 w 509"/>
              <a:gd name="T11" fmla="*/ 0 h 281"/>
              <a:gd name="T12" fmla="*/ 343 w 509"/>
              <a:gd name="T13" fmla="*/ 70 h 281"/>
              <a:gd name="T14" fmla="*/ 396 w 509"/>
              <a:gd name="T15" fmla="*/ 56 h 281"/>
              <a:gd name="T16" fmla="*/ 509 w 509"/>
              <a:gd name="T17" fmla="*/ 169 h 281"/>
              <a:gd name="T18" fmla="*/ 396 w 509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9" h="281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solidFill>
            <a:schemeClr val="tx1"/>
          </a:solidFill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8" name="Group 10"/>
          <p:cNvGrpSpPr>
            <a:grpSpLocks noChangeAspect="1"/>
          </p:cNvGrpSpPr>
          <p:nvPr/>
        </p:nvGrpSpPr>
        <p:grpSpPr bwMode="auto">
          <a:xfrm>
            <a:off x="3742736" y="2336593"/>
            <a:ext cx="633872" cy="580306"/>
            <a:chOff x="364" y="696"/>
            <a:chExt cx="355" cy="325"/>
          </a:xfrm>
        </p:grpSpPr>
        <p:sp>
          <p:nvSpPr>
            <p:cNvPr id="9" name="AutoShape 9"/>
            <p:cNvSpPr>
              <a:spLocks noChangeAspect="1" noChangeArrowheads="1" noTextEdit="1"/>
            </p:cNvSpPr>
            <p:nvPr/>
          </p:nvSpPr>
          <p:spPr bwMode="auto">
            <a:xfrm>
              <a:off x="364" y="696"/>
              <a:ext cx="35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373" y="705"/>
              <a:ext cx="341" cy="312"/>
            </a:xfrm>
            <a:custGeom>
              <a:avLst/>
              <a:gdLst>
                <a:gd name="T0" fmla="*/ 563 w 599"/>
                <a:gd name="T1" fmla="*/ 0 h 553"/>
                <a:gd name="T2" fmla="*/ 33 w 599"/>
                <a:gd name="T3" fmla="*/ 0 h 553"/>
                <a:gd name="T4" fmla="*/ 0 w 599"/>
                <a:gd name="T5" fmla="*/ 34 h 553"/>
                <a:gd name="T6" fmla="*/ 0 w 599"/>
                <a:gd name="T7" fmla="*/ 404 h 553"/>
                <a:gd name="T8" fmla="*/ 33 w 599"/>
                <a:gd name="T9" fmla="*/ 438 h 553"/>
                <a:gd name="T10" fmla="*/ 214 w 599"/>
                <a:gd name="T11" fmla="*/ 438 h 553"/>
                <a:gd name="T12" fmla="*/ 93 w 599"/>
                <a:gd name="T13" fmla="*/ 517 h 553"/>
                <a:gd name="T14" fmla="*/ 93 w 599"/>
                <a:gd name="T15" fmla="*/ 553 h 553"/>
                <a:gd name="T16" fmla="*/ 484 w 599"/>
                <a:gd name="T17" fmla="*/ 553 h 553"/>
                <a:gd name="T18" fmla="*/ 484 w 599"/>
                <a:gd name="T19" fmla="*/ 517 h 553"/>
                <a:gd name="T20" fmla="*/ 377 w 599"/>
                <a:gd name="T21" fmla="*/ 438 h 553"/>
                <a:gd name="T22" fmla="*/ 563 w 599"/>
                <a:gd name="T23" fmla="*/ 438 h 553"/>
                <a:gd name="T24" fmla="*/ 599 w 599"/>
                <a:gd name="T25" fmla="*/ 404 h 553"/>
                <a:gd name="T26" fmla="*/ 599 w 599"/>
                <a:gd name="T27" fmla="*/ 34 h 553"/>
                <a:gd name="T28" fmla="*/ 563 w 599"/>
                <a:gd name="T29" fmla="*/ 0 h 553"/>
                <a:gd name="T30" fmla="*/ 553 w 599"/>
                <a:gd name="T31" fmla="*/ 47 h 553"/>
                <a:gd name="T32" fmla="*/ 553 w 599"/>
                <a:gd name="T33" fmla="*/ 392 h 553"/>
                <a:gd name="T34" fmla="*/ 47 w 599"/>
                <a:gd name="T35" fmla="*/ 392 h 553"/>
                <a:gd name="T36" fmla="*/ 47 w 599"/>
                <a:gd name="T37" fmla="*/ 47 h 553"/>
                <a:gd name="T38" fmla="*/ 554 w 599"/>
                <a:gd name="T39" fmla="*/ 46 h 553"/>
                <a:gd name="T40" fmla="*/ 553 w 599"/>
                <a:gd name="T41" fmla="*/ 4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553">
                  <a:moveTo>
                    <a:pt x="563" y="0"/>
                  </a:moveTo>
                  <a:lnTo>
                    <a:pt x="33" y="0"/>
                  </a:lnTo>
                  <a:cubicBezTo>
                    <a:pt x="15" y="0"/>
                    <a:pt x="0" y="17"/>
                    <a:pt x="0" y="34"/>
                  </a:cubicBezTo>
                  <a:lnTo>
                    <a:pt x="0" y="404"/>
                  </a:lnTo>
                  <a:cubicBezTo>
                    <a:pt x="0" y="422"/>
                    <a:pt x="15" y="438"/>
                    <a:pt x="33" y="438"/>
                  </a:cubicBezTo>
                  <a:lnTo>
                    <a:pt x="214" y="438"/>
                  </a:lnTo>
                  <a:cubicBezTo>
                    <a:pt x="234" y="507"/>
                    <a:pt x="208" y="517"/>
                    <a:pt x="93" y="517"/>
                  </a:cubicBezTo>
                  <a:lnTo>
                    <a:pt x="93" y="553"/>
                  </a:lnTo>
                  <a:lnTo>
                    <a:pt x="484" y="553"/>
                  </a:lnTo>
                  <a:lnTo>
                    <a:pt x="484" y="517"/>
                  </a:lnTo>
                  <a:cubicBezTo>
                    <a:pt x="369" y="517"/>
                    <a:pt x="357" y="507"/>
                    <a:pt x="377" y="438"/>
                  </a:cubicBezTo>
                  <a:lnTo>
                    <a:pt x="563" y="438"/>
                  </a:lnTo>
                  <a:cubicBezTo>
                    <a:pt x="581" y="438"/>
                    <a:pt x="599" y="422"/>
                    <a:pt x="599" y="404"/>
                  </a:cubicBezTo>
                  <a:lnTo>
                    <a:pt x="599" y="34"/>
                  </a:lnTo>
                  <a:cubicBezTo>
                    <a:pt x="599" y="17"/>
                    <a:pt x="581" y="0"/>
                    <a:pt x="563" y="0"/>
                  </a:cubicBezTo>
                  <a:close/>
                  <a:moveTo>
                    <a:pt x="553" y="47"/>
                  </a:moveTo>
                  <a:lnTo>
                    <a:pt x="553" y="392"/>
                  </a:lnTo>
                  <a:lnTo>
                    <a:pt x="47" y="392"/>
                  </a:lnTo>
                  <a:lnTo>
                    <a:pt x="47" y="47"/>
                  </a:lnTo>
                  <a:lnTo>
                    <a:pt x="554" y="46"/>
                  </a:lnTo>
                  <a:lnTo>
                    <a:pt x="553" y="47"/>
                  </a:lnTo>
                  <a:close/>
                </a:path>
              </a:pathLst>
            </a:custGeom>
            <a:solidFill>
              <a:srgbClr val="0078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87" y="762"/>
              <a:ext cx="106" cy="61"/>
            </a:xfrm>
            <a:custGeom>
              <a:avLst/>
              <a:gdLst>
                <a:gd name="T0" fmla="*/ 106 w 106"/>
                <a:gd name="T1" fmla="*/ 30 h 61"/>
                <a:gd name="T2" fmla="*/ 53 w 106"/>
                <a:gd name="T3" fmla="*/ 0 h 61"/>
                <a:gd name="T4" fmla="*/ 0 w 106"/>
                <a:gd name="T5" fmla="*/ 30 h 61"/>
                <a:gd name="T6" fmla="*/ 0 w 106"/>
                <a:gd name="T7" fmla="*/ 31 h 61"/>
                <a:gd name="T8" fmla="*/ 53 w 106"/>
                <a:gd name="T9" fmla="*/ 61 h 61"/>
                <a:gd name="T10" fmla="*/ 106 w 106"/>
                <a:gd name="T11" fmla="*/ 31 h 61"/>
                <a:gd name="T12" fmla="*/ 106 w 106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61">
                  <a:moveTo>
                    <a:pt x="106" y="30"/>
                  </a:moveTo>
                  <a:lnTo>
                    <a:pt x="53" y="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53" y="61"/>
                  </a:lnTo>
                  <a:lnTo>
                    <a:pt x="106" y="31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545" y="802"/>
              <a:ext cx="53" cy="90"/>
            </a:xfrm>
            <a:custGeom>
              <a:avLst/>
              <a:gdLst>
                <a:gd name="T0" fmla="*/ 0 w 53"/>
                <a:gd name="T1" fmla="*/ 30 h 90"/>
                <a:gd name="T2" fmla="*/ 0 w 53"/>
                <a:gd name="T3" fmla="*/ 90 h 90"/>
                <a:gd name="T4" fmla="*/ 53 w 53"/>
                <a:gd name="T5" fmla="*/ 60 h 90"/>
                <a:gd name="T6" fmla="*/ 53 w 53"/>
                <a:gd name="T7" fmla="*/ 0 h 90"/>
                <a:gd name="T8" fmla="*/ 0 w 53"/>
                <a:gd name="T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0" y="30"/>
                  </a:moveTo>
                  <a:lnTo>
                    <a:pt x="0" y="90"/>
                  </a:lnTo>
                  <a:lnTo>
                    <a:pt x="53" y="60"/>
                  </a:lnTo>
                  <a:lnTo>
                    <a:pt x="53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82" y="802"/>
              <a:ext cx="53" cy="90"/>
            </a:xfrm>
            <a:custGeom>
              <a:avLst/>
              <a:gdLst>
                <a:gd name="T0" fmla="*/ 53 w 53"/>
                <a:gd name="T1" fmla="*/ 30 h 90"/>
                <a:gd name="T2" fmla="*/ 0 w 53"/>
                <a:gd name="T3" fmla="*/ 0 h 90"/>
                <a:gd name="T4" fmla="*/ 0 w 53"/>
                <a:gd name="T5" fmla="*/ 60 h 90"/>
                <a:gd name="T6" fmla="*/ 53 w 53"/>
                <a:gd name="T7" fmla="*/ 90 h 90"/>
                <a:gd name="T8" fmla="*/ 53 w 53"/>
                <a:gd name="T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53" y="3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53" y="90"/>
                  </a:lnTo>
                  <a:lnTo>
                    <a:pt x="53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69667" y="2764310"/>
            <a:ext cx="1574651" cy="517065"/>
          </a:xfrm>
          <a:prstGeom prst="rect">
            <a:avLst/>
          </a:prstGeom>
          <a:noFill/>
        </p:spPr>
        <p:txBody>
          <a:bodyPr wrap="square" lIns="0" tIns="146304" rIns="0" bIns="146304" rtlCol="0">
            <a:sp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IaaS VM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Freeform 12"/>
          <p:cNvSpPr>
            <a:spLocks noChangeAspect="1"/>
          </p:cNvSpPr>
          <p:nvPr/>
        </p:nvSpPr>
        <p:spPr bwMode="black">
          <a:xfrm>
            <a:off x="198437" y="2078865"/>
            <a:ext cx="1922740" cy="1114163"/>
          </a:xfrm>
          <a:custGeom>
            <a:avLst/>
            <a:gdLst>
              <a:gd name="T0" fmla="*/ 396 w 509"/>
              <a:gd name="T1" fmla="*/ 281 h 281"/>
              <a:gd name="T2" fmla="*/ 57 w 509"/>
              <a:gd name="T3" fmla="*/ 281 h 281"/>
              <a:gd name="T4" fmla="*/ 0 w 509"/>
              <a:gd name="T5" fmla="*/ 223 h 281"/>
              <a:gd name="T6" fmla="*/ 43 w 509"/>
              <a:gd name="T7" fmla="*/ 168 h 281"/>
              <a:gd name="T8" fmla="*/ 110 w 509"/>
              <a:gd name="T9" fmla="*/ 116 h 281"/>
              <a:gd name="T10" fmla="*/ 232 w 509"/>
              <a:gd name="T11" fmla="*/ 0 h 281"/>
              <a:gd name="T12" fmla="*/ 343 w 509"/>
              <a:gd name="T13" fmla="*/ 70 h 281"/>
              <a:gd name="T14" fmla="*/ 396 w 509"/>
              <a:gd name="T15" fmla="*/ 56 h 281"/>
              <a:gd name="T16" fmla="*/ 509 w 509"/>
              <a:gd name="T17" fmla="*/ 169 h 281"/>
              <a:gd name="T18" fmla="*/ 396 w 509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9" h="281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black">
          <a:xfrm>
            <a:off x="1031079" y="2654338"/>
            <a:ext cx="377691" cy="490239"/>
          </a:xfrm>
          <a:custGeom>
            <a:avLst/>
            <a:gdLst>
              <a:gd name="T0" fmla="*/ 1441 w 1615"/>
              <a:gd name="T1" fmla="*/ 131 h 2179"/>
              <a:gd name="T2" fmla="*/ 1344 w 1615"/>
              <a:gd name="T3" fmla="*/ 16 h 2179"/>
              <a:gd name="T4" fmla="*/ 306 w 1615"/>
              <a:gd name="T5" fmla="*/ 0 h 2179"/>
              <a:gd name="T6" fmla="*/ 62 w 1615"/>
              <a:gd name="T7" fmla="*/ 171 h 2179"/>
              <a:gd name="T8" fmla="*/ 174 w 1615"/>
              <a:gd name="T9" fmla="*/ 131 h 2179"/>
              <a:gd name="T10" fmla="*/ 174 w 1615"/>
              <a:gd name="T11" fmla="*/ 180 h 2179"/>
              <a:gd name="T12" fmla="*/ 0 w 1615"/>
              <a:gd name="T13" fmla="*/ 2005 h 2179"/>
              <a:gd name="T14" fmla="*/ 1441 w 1615"/>
              <a:gd name="T15" fmla="*/ 2179 h 2179"/>
              <a:gd name="T16" fmla="*/ 1615 w 1615"/>
              <a:gd name="T17" fmla="*/ 354 h 2179"/>
              <a:gd name="T18" fmla="*/ 1518 w 1615"/>
              <a:gd name="T19" fmla="*/ 2005 h 2179"/>
              <a:gd name="T20" fmla="*/ 174 w 1615"/>
              <a:gd name="T21" fmla="*/ 2082 h 2179"/>
              <a:gd name="T22" fmla="*/ 97 w 1615"/>
              <a:gd name="T23" fmla="*/ 354 h 2179"/>
              <a:gd name="T24" fmla="*/ 1441 w 1615"/>
              <a:gd name="T25" fmla="*/ 277 h 2179"/>
              <a:gd name="T26" fmla="*/ 1518 w 1615"/>
              <a:gd name="T27" fmla="*/ 2005 h 2179"/>
              <a:gd name="T28" fmla="*/ 241 w 1615"/>
              <a:gd name="T29" fmla="*/ 1038 h 2179"/>
              <a:gd name="T30" fmla="*/ 532 w 1615"/>
              <a:gd name="T31" fmla="*/ 1339 h 2179"/>
              <a:gd name="T32" fmla="*/ 713 w 1615"/>
              <a:gd name="T33" fmla="*/ 1304 h 2179"/>
              <a:gd name="T34" fmla="*/ 695 w 1615"/>
              <a:gd name="T35" fmla="*/ 1594 h 2179"/>
              <a:gd name="T36" fmla="*/ 1375 w 1615"/>
              <a:gd name="T37" fmla="*/ 1038 h 2179"/>
              <a:gd name="T38" fmla="*/ 808 w 1615"/>
              <a:gd name="T39" fmla="*/ 1206 h 2179"/>
              <a:gd name="T40" fmla="*/ 808 w 1615"/>
              <a:gd name="T41" fmla="*/ 870 h 2179"/>
              <a:gd name="T42" fmla="*/ 808 w 1615"/>
              <a:gd name="T43" fmla="*/ 1206 h 2179"/>
              <a:gd name="T44" fmla="*/ 652 w 1615"/>
              <a:gd name="T45" fmla="*/ 1331 h 2179"/>
              <a:gd name="T46" fmla="*/ 453 w 1615"/>
              <a:gd name="T47" fmla="*/ 1481 h 2179"/>
              <a:gd name="T48" fmla="*/ 258 w 1615"/>
              <a:gd name="T49" fmla="*/ 1960 h 2179"/>
              <a:gd name="T50" fmla="*/ 534 w 1615"/>
              <a:gd name="T51" fmla="*/ 1842 h 2179"/>
              <a:gd name="T52" fmla="*/ 702 w 1615"/>
              <a:gd name="T53" fmla="*/ 1467 h 2179"/>
              <a:gd name="T54" fmla="*/ 418 w 1615"/>
              <a:gd name="T55" fmla="*/ 1872 h 2179"/>
              <a:gd name="T56" fmla="*/ 284 w 1615"/>
              <a:gd name="T57" fmla="*/ 1780 h 2179"/>
              <a:gd name="T58" fmla="*/ 418 w 1615"/>
              <a:gd name="T59" fmla="*/ 1872 h 2179"/>
              <a:gd name="T60" fmla="*/ 204 w 1615"/>
              <a:gd name="T61" fmla="*/ 323 h 2179"/>
              <a:gd name="T62" fmla="*/ 204 w 1615"/>
              <a:gd name="T63" fmla="*/ 428 h 2179"/>
              <a:gd name="T64" fmla="*/ 1418 w 1615"/>
              <a:gd name="T65" fmla="*/ 323 h 2179"/>
              <a:gd name="T66" fmla="*/ 1418 w 1615"/>
              <a:gd name="T67" fmla="*/ 428 h 2179"/>
              <a:gd name="T68" fmla="*/ 1418 w 1615"/>
              <a:gd name="T69" fmla="*/ 323 h 2179"/>
              <a:gd name="T70" fmla="*/ 1366 w 1615"/>
              <a:gd name="T71" fmla="*/ 1978 h 2179"/>
              <a:gd name="T72" fmla="*/ 1471 w 1615"/>
              <a:gd name="T73" fmla="*/ 1978 h 2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15" h="2179">
                <a:moveTo>
                  <a:pt x="174" y="131"/>
                </a:moveTo>
                <a:cubicBezTo>
                  <a:pt x="1441" y="131"/>
                  <a:pt x="1441" y="131"/>
                  <a:pt x="1441" y="131"/>
                </a:cubicBezTo>
                <a:cubicBezTo>
                  <a:pt x="1465" y="131"/>
                  <a:pt x="1488" y="136"/>
                  <a:pt x="1509" y="145"/>
                </a:cubicBezTo>
                <a:cubicBezTo>
                  <a:pt x="1344" y="16"/>
                  <a:pt x="1344" y="16"/>
                  <a:pt x="1344" y="16"/>
                </a:cubicBezTo>
                <a:cubicBezTo>
                  <a:pt x="1333" y="7"/>
                  <a:pt x="1312" y="0"/>
                  <a:pt x="1298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292" y="0"/>
                  <a:pt x="271" y="7"/>
                  <a:pt x="260" y="16"/>
                </a:cubicBezTo>
                <a:cubicBezTo>
                  <a:pt x="62" y="171"/>
                  <a:pt x="62" y="171"/>
                  <a:pt x="62" y="171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94" y="146"/>
                  <a:pt x="132" y="131"/>
                  <a:pt x="174" y="131"/>
                </a:cubicBezTo>
                <a:close/>
                <a:moveTo>
                  <a:pt x="1441" y="180"/>
                </a:moveTo>
                <a:cubicBezTo>
                  <a:pt x="174" y="180"/>
                  <a:pt x="174" y="180"/>
                  <a:pt x="174" y="180"/>
                </a:cubicBezTo>
                <a:cubicBezTo>
                  <a:pt x="78" y="180"/>
                  <a:pt x="0" y="258"/>
                  <a:pt x="0" y="354"/>
                </a:cubicBezTo>
                <a:cubicBezTo>
                  <a:pt x="0" y="2005"/>
                  <a:pt x="0" y="2005"/>
                  <a:pt x="0" y="2005"/>
                </a:cubicBezTo>
                <a:cubicBezTo>
                  <a:pt x="0" y="2101"/>
                  <a:pt x="78" y="2179"/>
                  <a:pt x="174" y="2179"/>
                </a:cubicBezTo>
                <a:cubicBezTo>
                  <a:pt x="1441" y="2179"/>
                  <a:pt x="1441" y="2179"/>
                  <a:pt x="1441" y="2179"/>
                </a:cubicBezTo>
                <a:cubicBezTo>
                  <a:pt x="1537" y="2179"/>
                  <a:pt x="1615" y="2101"/>
                  <a:pt x="1615" y="2005"/>
                </a:cubicBezTo>
                <a:cubicBezTo>
                  <a:pt x="1615" y="354"/>
                  <a:pt x="1615" y="354"/>
                  <a:pt x="1615" y="354"/>
                </a:cubicBezTo>
                <a:cubicBezTo>
                  <a:pt x="1615" y="258"/>
                  <a:pt x="1537" y="180"/>
                  <a:pt x="1441" y="180"/>
                </a:cubicBezTo>
                <a:close/>
                <a:moveTo>
                  <a:pt x="1518" y="2005"/>
                </a:moveTo>
                <a:cubicBezTo>
                  <a:pt x="1518" y="2047"/>
                  <a:pt x="1484" y="2082"/>
                  <a:pt x="1441" y="2082"/>
                </a:cubicBezTo>
                <a:cubicBezTo>
                  <a:pt x="174" y="2082"/>
                  <a:pt x="174" y="2082"/>
                  <a:pt x="174" y="2082"/>
                </a:cubicBezTo>
                <a:cubicBezTo>
                  <a:pt x="132" y="2082"/>
                  <a:pt x="97" y="2047"/>
                  <a:pt x="97" y="2005"/>
                </a:cubicBezTo>
                <a:cubicBezTo>
                  <a:pt x="97" y="354"/>
                  <a:pt x="97" y="354"/>
                  <a:pt x="97" y="354"/>
                </a:cubicBezTo>
                <a:cubicBezTo>
                  <a:pt x="97" y="312"/>
                  <a:pt x="132" y="277"/>
                  <a:pt x="174" y="277"/>
                </a:cubicBezTo>
                <a:cubicBezTo>
                  <a:pt x="1441" y="277"/>
                  <a:pt x="1441" y="277"/>
                  <a:pt x="1441" y="277"/>
                </a:cubicBezTo>
                <a:cubicBezTo>
                  <a:pt x="1484" y="277"/>
                  <a:pt x="1518" y="312"/>
                  <a:pt x="1518" y="354"/>
                </a:cubicBezTo>
                <a:lnTo>
                  <a:pt x="1518" y="2005"/>
                </a:lnTo>
                <a:close/>
                <a:moveTo>
                  <a:pt x="808" y="471"/>
                </a:moveTo>
                <a:cubicBezTo>
                  <a:pt x="494" y="471"/>
                  <a:pt x="241" y="725"/>
                  <a:pt x="241" y="1038"/>
                </a:cubicBezTo>
                <a:cubicBezTo>
                  <a:pt x="241" y="1201"/>
                  <a:pt x="309" y="1347"/>
                  <a:pt x="419" y="1451"/>
                </a:cubicBezTo>
                <a:cubicBezTo>
                  <a:pt x="532" y="1339"/>
                  <a:pt x="532" y="1339"/>
                  <a:pt x="532" y="1339"/>
                </a:cubicBezTo>
                <a:cubicBezTo>
                  <a:pt x="565" y="1305"/>
                  <a:pt x="610" y="1286"/>
                  <a:pt x="652" y="1286"/>
                </a:cubicBezTo>
                <a:cubicBezTo>
                  <a:pt x="675" y="1286"/>
                  <a:pt x="696" y="1292"/>
                  <a:pt x="713" y="1304"/>
                </a:cubicBezTo>
                <a:cubicBezTo>
                  <a:pt x="762" y="1337"/>
                  <a:pt x="775" y="1416"/>
                  <a:pt x="744" y="1486"/>
                </a:cubicBezTo>
                <a:cubicBezTo>
                  <a:pt x="695" y="1594"/>
                  <a:pt x="695" y="1594"/>
                  <a:pt x="695" y="1594"/>
                </a:cubicBezTo>
                <a:cubicBezTo>
                  <a:pt x="731" y="1601"/>
                  <a:pt x="769" y="1605"/>
                  <a:pt x="808" y="1605"/>
                </a:cubicBezTo>
                <a:cubicBezTo>
                  <a:pt x="1121" y="1605"/>
                  <a:pt x="1375" y="1351"/>
                  <a:pt x="1375" y="1038"/>
                </a:cubicBezTo>
                <a:cubicBezTo>
                  <a:pt x="1375" y="725"/>
                  <a:pt x="1121" y="471"/>
                  <a:pt x="808" y="471"/>
                </a:cubicBezTo>
                <a:close/>
                <a:moveTo>
                  <a:pt x="808" y="1206"/>
                </a:moveTo>
                <a:cubicBezTo>
                  <a:pt x="715" y="1206"/>
                  <a:pt x="640" y="1131"/>
                  <a:pt x="640" y="1038"/>
                </a:cubicBezTo>
                <a:cubicBezTo>
                  <a:pt x="640" y="945"/>
                  <a:pt x="715" y="870"/>
                  <a:pt x="808" y="870"/>
                </a:cubicBezTo>
                <a:cubicBezTo>
                  <a:pt x="900" y="870"/>
                  <a:pt x="976" y="945"/>
                  <a:pt x="976" y="1038"/>
                </a:cubicBezTo>
                <a:cubicBezTo>
                  <a:pt x="976" y="1131"/>
                  <a:pt x="900" y="1206"/>
                  <a:pt x="808" y="1206"/>
                </a:cubicBezTo>
                <a:close/>
                <a:moveTo>
                  <a:pt x="687" y="1341"/>
                </a:moveTo>
                <a:cubicBezTo>
                  <a:pt x="678" y="1334"/>
                  <a:pt x="665" y="1331"/>
                  <a:pt x="652" y="1331"/>
                </a:cubicBezTo>
                <a:cubicBezTo>
                  <a:pt x="623" y="1331"/>
                  <a:pt x="590" y="1345"/>
                  <a:pt x="564" y="1371"/>
                </a:cubicBezTo>
                <a:cubicBezTo>
                  <a:pt x="453" y="1481"/>
                  <a:pt x="453" y="1481"/>
                  <a:pt x="453" y="1481"/>
                </a:cubicBezTo>
                <a:cubicBezTo>
                  <a:pt x="271" y="1660"/>
                  <a:pt x="271" y="1660"/>
                  <a:pt x="271" y="1660"/>
                </a:cubicBezTo>
                <a:cubicBezTo>
                  <a:pt x="170" y="1760"/>
                  <a:pt x="164" y="1895"/>
                  <a:pt x="258" y="1960"/>
                </a:cubicBezTo>
                <a:cubicBezTo>
                  <a:pt x="286" y="1979"/>
                  <a:pt x="315" y="1988"/>
                  <a:pt x="346" y="1988"/>
                </a:cubicBezTo>
                <a:cubicBezTo>
                  <a:pt x="419" y="1988"/>
                  <a:pt x="493" y="1935"/>
                  <a:pt x="534" y="1842"/>
                </a:cubicBezTo>
                <a:cubicBezTo>
                  <a:pt x="650" y="1583"/>
                  <a:pt x="650" y="1583"/>
                  <a:pt x="650" y="1583"/>
                </a:cubicBezTo>
                <a:cubicBezTo>
                  <a:pt x="702" y="1467"/>
                  <a:pt x="702" y="1467"/>
                  <a:pt x="702" y="1467"/>
                </a:cubicBezTo>
                <a:cubicBezTo>
                  <a:pt x="724" y="1418"/>
                  <a:pt x="717" y="1362"/>
                  <a:pt x="687" y="1341"/>
                </a:cubicBezTo>
                <a:close/>
                <a:moveTo>
                  <a:pt x="418" y="1872"/>
                </a:moveTo>
                <a:cubicBezTo>
                  <a:pt x="392" y="1909"/>
                  <a:pt x="341" y="1919"/>
                  <a:pt x="304" y="1893"/>
                </a:cubicBezTo>
                <a:cubicBezTo>
                  <a:pt x="267" y="1867"/>
                  <a:pt x="258" y="1817"/>
                  <a:pt x="284" y="1780"/>
                </a:cubicBezTo>
                <a:cubicBezTo>
                  <a:pt x="310" y="1743"/>
                  <a:pt x="360" y="1734"/>
                  <a:pt x="397" y="1759"/>
                </a:cubicBezTo>
                <a:cubicBezTo>
                  <a:pt x="434" y="1785"/>
                  <a:pt x="443" y="1836"/>
                  <a:pt x="418" y="1872"/>
                </a:cubicBezTo>
                <a:close/>
                <a:moveTo>
                  <a:pt x="256" y="376"/>
                </a:moveTo>
                <a:cubicBezTo>
                  <a:pt x="256" y="346"/>
                  <a:pt x="233" y="323"/>
                  <a:pt x="204" y="323"/>
                </a:cubicBezTo>
                <a:cubicBezTo>
                  <a:pt x="174" y="323"/>
                  <a:pt x="151" y="346"/>
                  <a:pt x="151" y="376"/>
                </a:cubicBezTo>
                <a:cubicBezTo>
                  <a:pt x="151" y="405"/>
                  <a:pt x="174" y="428"/>
                  <a:pt x="204" y="428"/>
                </a:cubicBezTo>
                <a:cubicBezTo>
                  <a:pt x="233" y="428"/>
                  <a:pt x="256" y="405"/>
                  <a:pt x="256" y="376"/>
                </a:cubicBezTo>
                <a:close/>
                <a:moveTo>
                  <a:pt x="1418" y="323"/>
                </a:moveTo>
                <a:cubicBezTo>
                  <a:pt x="1389" y="323"/>
                  <a:pt x="1366" y="346"/>
                  <a:pt x="1366" y="376"/>
                </a:cubicBezTo>
                <a:cubicBezTo>
                  <a:pt x="1366" y="405"/>
                  <a:pt x="1389" y="428"/>
                  <a:pt x="1418" y="428"/>
                </a:cubicBezTo>
                <a:cubicBezTo>
                  <a:pt x="1448" y="428"/>
                  <a:pt x="1471" y="405"/>
                  <a:pt x="1471" y="376"/>
                </a:cubicBezTo>
                <a:cubicBezTo>
                  <a:pt x="1471" y="346"/>
                  <a:pt x="1448" y="323"/>
                  <a:pt x="1418" y="323"/>
                </a:cubicBezTo>
                <a:close/>
                <a:moveTo>
                  <a:pt x="1418" y="1925"/>
                </a:moveTo>
                <a:cubicBezTo>
                  <a:pt x="1389" y="1925"/>
                  <a:pt x="1366" y="1949"/>
                  <a:pt x="1366" y="1978"/>
                </a:cubicBezTo>
                <a:cubicBezTo>
                  <a:pt x="1366" y="2007"/>
                  <a:pt x="1389" y="2031"/>
                  <a:pt x="1418" y="2031"/>
                </a:cubicBezTo>
                <a:cubicBezTo>
                  <a:pt x="1448" y="2031"/>
                  <a:pt x="1471" y="2007"/>
                  <a:pt x="1471" y="1978"/>
                </a:cubicBezTo>
                <a:cubicBezTo>
                  <a:pt x="1471" y="1949"/>
                  <a:pt x="1448" y="1925"/>
                  <a:pt x="1418" y="19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3943" tIns="41972" rIns="83943" bIns="4197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>
            <a:stCxn id="7" idx="2"/>
          </p:cNvCxnSpPr>
          <p:nvPr/>
        </p:nvCxnSpPr>
        <p:spPr>
          <a:xfrm flipH="1">
            <a:off x="1424840" y="2916899"/>
            <a:ext cx="1675952" cy="8454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335671" y="4780668"/>
            <a:ext cx="11694101" cy="1950687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Protection elements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Access control: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Customer control access to the keys/secrets in their key vault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Monitoring and Logging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: Customer collect logs in their storage account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Data Security and Availability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: Disks are stored encrypted in customer storage account and are automatically replicated by Azure storage</a:t>
            </a:r>
          </a:p>
        </p:txBody>
      </p:sp>
      <p:sp>
        <p:nvSpPr>
          <p:cNvPr id="20" name="Freeform 16"/>
          <p:cNvSpPr>
            <a:spLocks noEditPoints="1"/>
          </p:cNvSpPr>
          <p:nvPr/>
        </p:nvSpPr>
        <p:spPr bwMode="black">
          <a:xfrm>
            <a:off x="1023515" y="2142476"/>
            <a:ext cx="377691" cy="490239"/>
          </a:xfrm>
          <a:custGeom>
            <a:avLst/>
            <a:gdLst>
              <a:gd name="T0" fmla="*/ 1441 w 1615"/>
              <a:gd name="T1" fmla="*/ 131 h 2179"/>
              <a:gd name="T2" fmla="*/ 1344 w 1615"/>
              <a:gd name="T3" fmla="*/ 16 h 2179"/>
              <a:gd name="T4" fmla="*/ 306 w 1615"/>
              <a:gd name="T5" fmla="*/ 0 h 2179"/>
              <a:gd name="T6" fmla="*/ 62 w 1615"/>
              <a:gd name="T7" fmla="*/ 171 h 2179"/>
              <a:gd name="T8" fmla="*/ 174 w 1615"/>
              <a:gd name="T9" fmla="*/ 131 h 2179"/>
              <a:gd name="T10" fmla="*/ 174 w 1615"/>
              <a:gd name="T11" fmla="*/ 180 h 2179"/>
              <a:gd name="T12" fmla="*/ 0 w 1615"/>
              <a:gd name="T13" fmla="*/ 2005 h 2179"/>
              <a:gd name="T14" fmla="*/ 1441 w 1615"/>
              <a:gd name="T15" fmla="*/ 2179 h 2179"/>
              <a:gd name="T16" fmla="*/ 1615 w 1615"/>
              <a:gd name="T17" fmla="*/ 354 h 2179"/>
              <a:gd name="T18" fmla="*/ 1518 w 1615"/>
              <a:gd name="T19" fmla="*/ 2005 h 2179"/>
              <a:gd name="T20" fmla="*/ 174 w 1615"/>
              <a:gd name="T21" fmla="*/ 2082 h 2179"/>
              <a:gd name="T22" fmla="*/ 97 w 1615"/>
              <a:gd name="T23" fmla="*/ 354 h 2179"/>
              <a:gd name="T24" fmla="*/ 1441 w 1615"/>
              <a:gd name="T25" fmla="*/ 277 h 2179"/>
              <a:gd name="T26" fmla="*/ 1518 w 1615"/>
              <a:gd name="T27" fmla="*/ 2005 h 2179"/>
              <a:gd name="T28" fmla="*/ 241 w 1615"/>
              <a:gd name="T29" fmla="*/ 1038 h 2179"/>
              <a:gd name="T30" fmla="*/ 532 w 1615"/>
              <a:gd name="T31" fmla="*/ 1339 h 2179"/>
              <a:gd name="T32" fmla="*/ 713 w 1615"/>
              <a:gd name="T33" fmla="*/ 1304 h 2179"/>
              <a:gd name="T34" fmla="*/ 695 w 1615"/>
              <a:gd name="T35" fmla="*/ 1594 h 2179"/>
              <a:gd name="T36" fmla="*/ 1375 w 1615"/>
              <a:gd name="T37" fmla="*/ 1038 h 2179"/>
              <a:gd name="T38" fmla="*/ 808 w 1615"/>
              <a:gd name="T39" fmla="*/ 1206 h 2179"/>
              <a:gd name="T40" fmla="*/ 808 w 1615"/>
              <a:gd name="T41" fmla="*/ 870 h 2179"/>
              <a:gd name="T42" fmla="*/ 808 w 1615"/>
              <a:gd name="T43" fmla="*/ 1206 h 2179"/>
              <a:gd name="T44" fmla="*/ 652 w 1615"/>
              <a:gd name="T45" fmla="*/ 1331 h 2179"/>
              <a:gd name="T46" fmla="*/ 453 w 1615"/>
              <a:gd name="T47" fmla="*/ 1481 h 2179"/>
              <a:gd name="T48" fmla="*/ 258 w 1615"/>
              <a:gd name="T49" fmla="*/ 1960 h 2179"/>
              <a:gd name="T50" fmla="*/ 534 w 1615"/>
              <a:gd name="T51" fmla="*/ 1842 h 2179"/>
              <a:gd name="T52" fmla="*/ 702 w 1615"/>
              <a:gd name="T53" fmla="*/ 1467 h 2179"/>
              <a:gd name="T54" fmla="*/ 418 w 1615"/>
              <a:gd name="T55" fmla="*/ 1872 h 2179"/>
              <a:gd name="T56" fmla="*/ 284 w 1615"/>
              <a:gd name="T57" fmla="*/ 1780 h 2179"/>
              <a:gd name="T58" fmla="*/ 418 w 1615"/>
              <a:gd name="T59" fmla="*/ 1872 h 2179"/>
              <a:gd name="T60" fmla="*/ 204 w 1615"/>
              <a:gd name="T61" fmla="*/ 323 h 2179"/>
              <a:gd name="T62" fmla="*/ 204 w 1615"/>
              <a:gd name="T63" fmla="*/ 428 h 2179"/>
              <a:gd name="T64" fmla="*/ 1418 w 1615"/>
              <a:gd name="T65" fmla="*/ 323 h 2179"/>
              <a:gd name="T66" fmla="*/ 1418 w 1615"/>
              <a:gd name="T67" fmla="*/ 428 h 2179"/>
              <a:gd name="T68" fmla="*/ 1418 w 1615"/>
              <a:gd name="T69" fmla="*/ 323 h 2179"/>
              <a:gd name="T70" fmla="*/ 1366 w 1615"/>
              <a:gd name="T71" fmla="*/ 1978 h 2179"/>
              <a:gd name="T72" fmla="*/ 1471 w 1615"/>
              <a:gd name="T73" fmla="*/ 1978 h 2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15" h="2179">
                <a:moveTo>
                  <a:pt x="174" y="131"/>
                </a:moveTo>
                <a:cubicBezTo>
                  <a:pt x="1441" y="131"/>
                  <a:pt x="1441" y="131"/>
                  <a:pt x="1441" y="131"/>
                </a:cubicBezTo>
                <a:cubicBezTo>
                  <a:pt x="1465" y="131"/>
                  <a:pt x="1488" y="136"/>
                  <a:pt x="1509" y="145"/>
                </a:cubicBezTo>
                <a:cubicBezTo>
                  <a:pt x="1344" y="16"/>
                  <a:pt x="1344" y="16"/>
                  <a:pt x="1344" y="16"/>
                </a:cubicBezTo>
                <a:cubicBezTo>
                  <a:pt x="1333" y="7"/>
                  <a:pt x="1312" y="0"/>
                  <a:pt x="1298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292" y="0"/>
                  <a:pt x="271" y="7"/>
                  <a:pt x="260" y="16"/>
                </a:cubicBezTo>
                <a:cubicBezTo>
                  <a:pt x="62" y="171"/>
                  <a:pt x="62" y="171"/>
                  <a:pt x="62" y="171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94" y="146"/>
                  <a:pt x="132" y="131"/>
                  <a:pt x="174" y="131"/>
                </a:cubicBezTo>
                <a:close/>
                <a:moveTo>
                  <a:pt x="1441" y="180"/>
                </a:moveTo>
                <a:cubicBezTo>
                  <a:pt x="174" y="180"/>
                  <a:pt x="174" y="180"/>
                  <a:pt x="174" y="180"/>
                </a:cubicBezTo>
                <a:cubicBezTo>
                  <a:pt x="78" y="180"/>
                  <a:pt x="0" y="258"/>
                  <a:pt x="0" y="354"/>
                </a:cubicBezTo>
                <a:cubicBezTo>
                  <a:pt x="0" y="2005"/>
                  <a:pt x="0" y="2005"/>
                  <a:pt x="0" y="2005"/>
                </a:cubicBezTo>
                <a:cubicBezTo>
                  <a:pt x="0" y="2101"/>
                  <a:pt x="78" y="2179"/>
                  <a:pt x="174" y="2179"/>
                </a:cubicBezTo>
                <a:cubicBezTo>
                  <a:pt x="1441" y="2179"/>
                  <a:pt x="1441" y="2179"/>
                  <a:pt x="1441" y="2179"/>
                </a:cubicBezTo>
                <a:cubicBezTo>
                  <a:pt x="1537" y="2179"/>
                  <a:pt x="1615" y="2101"/>
                  <a:pt x="1615" y="2005"/>
                </a:cubicBezTo>
                <a:cubicBezTo>
                  <a:pt x="1615" y="354"/>
                  <a:pt x="1615" y="354"/>
                  <a:pt x="1615" y="354"/>
                </a:cubicBezTo>
                <a:cubicBezTo>
                  <a:pt x="1615" y="258"/>
                  <a:pt x="1537" y="180"/>
                  <a:pt x="1441" y="180"/>
                </a:cubicBezTo>
                <a:close/>
                <a:moveTo>
                  <a:pt x="1518" y="2005"/>
                </a:moveTo>
                <a:cubicBezTo>
                  <a:pt x="1518" y="2047"/>
                  <a:pt x="1484" y="2082"/>
                  <a:pt x="1441" y="2082"/>
                </a:cubicBezTo>
                <a:cubicBezTo>
                  <a:pt x="174" y="2082"/>
                  <a:pt x="174" y="2082"/>
                  <a:pt x="174" y="2082"/>
                </a:cubicBezTo>
                <a:cubicBezTo>
                  <a:pt x="132" y="2082"/>
                  <a:pt x="97" y="2047"/>
                  <a:pt x="97" y="2005"/>
                </a:cubicBezTo>
                <a:cubicBezTo>
                  <a:pt x="97" y="354"/>
                  <a:pt x="97" y="354"/>
                  <a:pt x="97" y="354"/>
                </a:cubicBezTo>
                <a:cubicBezTo>
                  <a:pt x="97" y="312"/>
                  <a:pt x="132" y="277"/>
                  <a:pt x="174" y="277"/>
                </a:cubicBezTo>
                <a:cubicBezTo>
                  <a:pt x="1441" y="277"/>
                  <a:pt x="1441" y="277"/>
                  <a:pt x="1441" y="277"/>
                </a:cubicBezTo>
                <a:cubicBezTo>
                  <a:pt x="1484" y="277"/>
                  <a:pt x="1518" y="312"/>
                  <a:pt x="1518" y="354"/>
                </a:cubicBezTo>
                <a:lnTo>
                  <a:pt x="1518" y="2005"/>
                </a:lnTo>
                <a:close/>
                <a:moveTo>
                  <a:pt x="808" y="471"/>
                </a:moveTo>
                <a:cubicBezTo>
                  <a:pt x="494" y="471"/>
                  <a:pt x="241" y="725"/>
                  <a:pt x="241" y="1038"/>
                </a:cubicBezTo>
                <a:cubicBezTo>
                  <a:pt x="241" y="1201"/>
                  <a:pt x="309" y="1347"/>
                  <a:pt x="419" y="1451"/>
                </a:cubicBezTo>
                <a:cubicBezTo>
                  <a:pt x="532" y="1339"/>
                  <a:pt x="532" y="1339"/>
                  <a:pt x="532" y="1339"/>
                </a:cubicBezTo>
                <a:cubicBezTo>
                  <a:pt x="565" y="1305"/>
                  <a:pt x="610" y="1286"/>
                  <a:pt x="652" y="1286"/>
                </a:cubicBezTo>
                <a:cubicBezTo>
                  <a:pt x="675" y="1286"/>
                  <a:pt x="696" y="1292"/>
                  <a:pt x="713" y="1304"/>
                </a:cubicBezTo>
                <a:cubicBezTo>
                  <a:pt x="762" y="1337"/>
                  <a:pt x="775" y="1416"/>
                  <a:pt x="744" y="1486"/>
                </a:cubicBezTo>
                <a:cubicBezTo>
                  <a:pt x="695" y="1594"/>
                  <a:pt x="695" y="1594"/>
                  <a:pt x="695" y="1594"/>
                </a:cubicBezTo>
                <a:cubicBezTo>
                  <a:pt x="731" y="1601"/>
                  <a:pt x="769" y="1605"/>
                  <a:pt x="808" y="1605"/>
                </a:cubicBezTo>
                <a:cubicBezTo>
                  <a:pt x="1121" y="1605"/>
                  <a:pt x="1375" y="1351"/>
                  <a:pt x="1375" y="1038"/>
                </a:cubicBezTo>
                <a:cubicBezTo>
                  <a:pt x="1375" y="725"/>
                  <a:pt x="1121" y="471"/>
                  <a:pt x="808" y="471"/>
                </a:cubicBezTo>
                <a:close/>
                <a:moveTo>
                  <a:pt x="808" y="1206"/>
                </a:moveTo>
                <a:cubicBezTo>
                  <a:pt x="715" y="1206"/>
                  <a:pt x="640" y="1131"/>
                  <a:pt x="640" y="1038"/>
                </a:cubicBezTo>
                <a:cubicBezTo>
                  <a:pt x="640" y="945"/>
                  <a:pt x="715" y="870"/>
                  <a:pt x="808" y="870"/>
                </a:cubicBezTo>
                <a:cubicBezTo>
                  <a:pt x="900" y="870"/>
                  <a:pt x="976" y="945"/>
                  <a:pt x="976" y="1038"/>
                </a:cubicBezTo>
                <a:cubicBezTo>
                  <a:pt x="976" y="1131"/>
                  <a:pt x="900" y="1206"/>
                  <a:pt x="808" y="1206"/>
                </a:cubicBezTo>
                <a:close/>
                <a:moveTo>
                  <a:pt x="687" y="1341"/>
                </a:moveTo>
                <a:cubicBezTo>
                  <a:pt x="678" y="1334"/>
                  <a:pt x="665" y="1331"/>
                  <a:pt x="652" y="1331"/>
                </a:cubicBezTo>
                <a:cubicBezTo>
                  <a:pt x="623" y="1331"/>
                  <a:pt x="590" y="1345"/>
                  <a:pt x="564" y="1371"/>
                </a:cubicBezTo>
                <a:cubicBezTo>
                  <a:pt x="453" y="1481"/>
                  <a:pt x="453" y="1481"/>
                  <a:pt x="453" y="1481"/>
                </a:cubicBezTo>
                <a:cubicBezTo>
                  <a:pt x="271" y="1660"/>
                  <a:pt x="271" y="1660"/>
                  <a:pt x="271" y="1660"/>
                </a:cubicBezTo>
                <a:cubicBezTo>
                  <a:pt x="170" y="1760"/>
                  <a:pt x="164" y="1895"/>
                  <a:pt x="258" y="1960"/>
                </a:cubicBezTo>
                <a:cubicBezTo>
                  <a:pt x="286" y="1979"/>
                  <a:pt x="315" y="1988"/>
                  <a:pt x="346" y="1988"/>
                </a:cubicBezTo>
                <a:cubicBezTo>
                  <a:pt x="419" y="1988"/>
                  <a:pt x="493" y="1935"/>
                  <a:pt x="534" y="1842"/>
                </a:cubicBezTo>
                <a:cubicBezTo>
                  <a:pt x="650" y="1583"/>
                  <a:pt x="650" y="1583"/>
                  <a:pt x="650" y="1583"/>
                </a:cubicBezTo>
                <a:cubicBezTo>
                  <a:pt x="702" y="1467"/>
                  <a:pt x="702" y="1467"/>
                  <a:pt x="702" y="1467"/>
                </a:cubicBezTo>
                <a:cubicBezTo>
                  <a:pt x="724" y="1418"/>
                  <a:pt x="717" y="1362"/>
                  <a:pt x="687" y="1341"/>
                </a:cubicBezTo>
                <a:close/>
                <a:moveTo>
                  <a:pt x="418" y="1872"/>
                </a:moveTo>
                <a:cubicBezTo>
                  <a:pt x="392" y="1909"/>
                  <a:pt x="341" y="1919"/>
                  <a:pt x="304" y="1893"/>
                </a:cubicBezTo>
                <a:cubicBezTo>
                  <a:pt x="267" y="1867"/>
                  <a:pt x="258" y="1817"/>
                  <a:pt x="284" y="1780"/>
                </a:cubicBezTo>
                <a:cubicBezTo>
                  <a:pt x="310" y="1743"/>
                  <a:pt x="360" y="1734"/>
                  <a:pt x="397" y="1759"/>
                </a:cubicBezTo>
                <a:cubicBezTo>
                  <a:pt x="434" y="1785"/>
                  <a:pt x="443" y="1836"/>
                  <a:pt x="418" y="1872"/>
                </a:cubicBezTo>
                <a:close/>
                <a:moveTo>
                  <a:pt x="256" y="376"/>
                </a:moveTo>
                <a:cubicBezTo>
                  <a:pt x="256" y="346"/>
                  <a:pt x="233" y="323"/>
                  <a:pt x="204" y="323"/>
                </a:cubicBezTo>
                <a:cubicBezTo>
                  <a:pt x="174" y="323"/>
                  <a:pt x="151" y="346"/>
                  <a:pt x="151" y="376"/>
                </a:cubicBezTo>
                <a:cubicBezTo>
                  <a:pt x="151" y="405"/>
                  <a:pt x="174" y="428"/>
                  <a:pt x="204" y="428"/>
                </a:cubicBezTo>
                <a:cubicBezTo>
                  <a:pt x="233" y="428"/>
                  <a:pt x="256" y="405"/>
                  <a:pt x="256" y="376"/>
                </a:cubicBezTo>
                <a:close/>
                <a:moveTo>
                  <a:pt x="1418" y="323"/>
                </a:moveTo>
                <a:cubicBezTo>
                  <a:pt x="1389" y="323"/>
                  <a:pt x="1366" y="346"/>
                  <a:pt x="1366" y="376"/>
                </a:cubicBezTo>
                <a:cubicBezTo>
                  <a:pt x="1366" y="405"/>
                  <a:pt x="1389" y="428"/>
                  <a:pt x="1418" y="428"/>
                </a:cubicBezTo>
                <a:cubicBezTo>
                  <a:pt x="1448" y="428"/>
                  <a:pt x="1471" y="405"/>
                  <a:pt x="1471" y="376"/>
                </a:cubicBezTo>
                <a:cubicBezTo>
                  <a:pt x="1471" y="346"/>
                  <a:pt x="1448" y="323"/>
                  <a:pt x="1418" y="323"/>
                </a:cubicBezTo>
                <a:close/>
                <a:moveTo>
                  <a:pt x="1418" y="1925"/>
                </a:moveTo>
                <a:cubicBezTo>
                  <a:pt x="1389" y="1925"/>
                  <a:pt x="1366" y="1949"/>
                  <a:pt x="1366" y="1978"/>
                </a:cubicBezTo>
                <a:cubicBezTo>
                  <a:pt x="1366" y="2007"/>
                  <a:pt x="1389" y="2031"/>
                  <a:pt x="1418" y="2031"/>
                </a:cubicBezTo>
                <a:cubicBezTo>
                  <a:pt x="1448" y="2031"/>
                  <a:pt x="1471" y="2007"/>
                  <a:pt x="1471" y="1978"/>
                </a:cubicBezTo>
                <a:cubicBezTo>
                  <a:pt x="1471" y="1949"/>
                  <a:pt x="1448" y="1925"/>
                  <a:pt x="1418" y="19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3943" tIns="41972" rIns="83943" bIns="4197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30259" y="2563359"/>
            <a:ext cx="313494" cy="465898"/>
            <a:chOff x="2193072" y="2352253"/>
            <a:chExt cx="313494" cy="465898"/>
          </a:xfrm>
        </p:grpSpPr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254040" y="2352253"/>
              <a:ext cx="191951" cy="202659"/>
            </a:xfrm>
            <a:custGeom>
              <a:avLst/>
              <a:gdLst>
                <a:gd name="T0" fmla="*/ 206 w 206"/>
                <a:gd name="T1" fmla="*/ 237 h 237"/>
                <a:gd name="T2" fmla="*/ 161 w 206"/>
                <a:gd name="T3" fmla="*/ 237 h 237"/>
                <a:gd name="T4" fmla="*/ 161 w 206"/>
                <a:gd name="T5" fmla="*/ 103 h 237"/>
                <a:gd name="T6" fmla="*/ 103 w 206"/>
                <a:gd name="T7" fmla="*/ 46 h 237"/>
                <a:gd name="T8" fmla="*/ 45 w 206"/>
                <a:gd name="T9" fmla="*/ 103 h 237"/>
                <a:gd name="T10" fmla="*/ 45 w 206"/>
                <a:gd name="T11" fmla="*/ 237 h 237"/>
                <a:gd name="T12" fmla="*/ 0 w 206"/>
                <a:gd name="T13" fmla="*/ 237 h 237"/>
                <a:gd name="T14" fmla="*/ 0 w 206"/>
                <a:gd name="T15" fmla="*/ 103 h 237"/>
                <a:gd name="T16" fmla="*/ 103 w 206"/>
                <a:gd name="T17" fmla="*/ 0 h 237"/>
                <a:gd name="T18" fmla="*/ 206 w 206"/>
                <a:gd name="T19" fmla="*/ 103 h 237"/>
                <a:gd name="T20" fmla="*/ 206 w 206"/>
                <a:gd name="T2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37">
                  <a:moveTo>
                    <a:pt x="206" y="237"/>
                  </a:moveTo>
                  <a:cubicBezTo>
                    <a:pt x="161" y="237"/>
                    <a:pt x="161" y="237"/>
                    <a:pt x="161" y="237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1" y="72"/>
                    <a:pt x="135" y="46"/>
                    <a:pt x="103" y="46"/>
                  </a:cubicBezTo>
                  <a:cubicBezTo>
                    <a:pt x="71" y="46"/>
                    <a:pt x="45" y="72"/>
                    <a:pt x="45" y="103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47"/>
                    <a:pt x="46" y="0"/>
                    <a:pt x="103" y="0"/>
                  </a:cubicBezTo>
                  <a:cubicBezTo>
                    <a:pt x="160" y="0"/>
                    <a:pt x="206" y="47"/>
                    <a:pt x="206" y="103"/>
                  </a:cubicBezTo>
                  <a:lnTo>
                    <a:pt x="206" y="237"/>
                  </a:lnTo>
                  <a:close/>
                </a:path>
              </a:pathLst>
            </a:cu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2193072" y="2548060"/>
              <a:ext cx="313494" cy="270091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2193072" y="2548060"/>
              <a:ext cx="81422" cy="270091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2318155" y="2635326"/>
              <a:ext cx="63328" cy="102411"/>
            </a:xfrm>
            <a:custGeom>
              <a:avLst/>
              <a:gdLst>
                <a:gd name="T0" fmla="*/ 68 w 68"/>
                <a:gd name="T1" fmla="*/ 34 h 120"/>
                <a:gd name="T2" fmla="*/ 34 w 68"/>
                <a:gd name="T3" fmla="*/ 0 h 120"/>
                <a:gd name="T4" fmla="*/ 0 w 68"/>
                <a:gd name="T5" fmla="*/ 34 h 120"/>
                <a:gd name="T6" fmla="*/ 22 w 68"/>
                <a:gd name="T7" fmla="*/ 66 h 120"/>
                <a:gd name="T8" fmla="*/ 22 w 68"/>
                <a:gd name="T9" fmla="*/ 120 h 120"/>
                <a:gd name="T10" fmla="*/ 45 w 68"/>
                <a:gd name="T11" fmla="*/ 120 h 120"/>
                <a:gd name="T12" fmla="*/ 45 w 68"/>
                <a:gd name="T13" fmla="*/ 66 h 120"/>
                <a:gd name="T14" fmla="*/ 68 w 68"/>
                <a:gd name="T15" fmla="*/ 3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20">
                  <a:moveTo>
                    <a:pt x="68" y="34"/>
                  </a:move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49"/>
                    <a:pt x="9" y="61"/>
                    <a:pt x="22" y="66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59" y="61"/>
                    <a:pt x="68" y="49"/>
                    <a:pt x="68" y="3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cxnSp>
        <p:nvCxnSpPr>
          <p:cNvPr id="26" name="Straight Arrow Connector 25"/>
          <p:cNvCxnSpPr>
            <a:endCxn id="20" idx="18"/>
          </p:cNvCxnSpPr>
          <p:nvPr/>
        </p:nvCxnSpPr>
        <p:spPr>
          <a:xfrm flipH="1">
            <a:off x="1345079" y="2371973"/>
            <a:ext cx="2285366" cy="4036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05952" y="2002068"/>
            <a:ext cx="1823396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OS (boot) volume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61502" y="2887669"/>
            <a:ext cx="1410554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Data volume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5672" y="3160556"/>
            <a:ext cx="1574651" cy="517065"/>
          </a:xfrm>
          <a:prstGeom prst="rect">
            <a:avLst/>
          </a:prstGeom>
          <a:noFill/>
        </p:spPr>
        <p:txBody>
          <a:bodyPr wrap="square" lIns="0" tIns="146304" rIns="0" bIns="146304" rtlCol="0">
            <a:sp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Azure storage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" name="Arc 29"/>
          <p:cNvSpPr/>
          <p:nvPr/>
        </p:nvSpPr>
        <p:spPr>
          <a:xfrm rot="5400000" flipH="1">
            <a:off x="2590288" y="1450322"/>
            <a:ext cx="1047860" cy="1678426"/>
          </a:xfrm>
          <a:prstGeom prst="arc">
            <a:avLst>
              <a:gd name="adj1" fmla="val 16200000"/>
              <a:gd name="adj2" fmla="val 228872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68205" y="754092"/>
            <a:ext cx="2610517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Keys/Secrets  are protected in customer key vault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618277" y="1428826"/>
            <a:ext cx="338556" cy="650039"/>
            <a:chOff x="9071737" y="5772887"/>
            <a:chExt cx="377892" cy="725566"/>
          </a:xfrm>
        </p:grpSpPr>
        <p:sp>
          <p:nvSpPr>
            <p:cNvPr id="33" name="Oval 32"/>
            <p:cNvSpPr/>
            <p:nvPr/>
          </p:nvSpPr>
          <p:spPr bwMode="auto">
            <a:xfrm>
              <a:off x="9071737" y="5772887"/>
              <a:ext cx="377892" cy="377892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9187636" y="5886568"/>
              <a:ext cx="150692" cy="150692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9199420" y="6095996"/>
              <a:ext cx="138908" cy="402457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9101276" y="6312592"/>
              <a:ext cx="161213" cy="117983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09603" y="2020812"/>
            <a:ext cx="313494" cy="465898"/>
            <a:chOff x="2193072" y="2352253"/>
            <a:chExt cx="313494" cy="465898"/>
          </a:xfrm>
        </p:grpSpPr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2254040" y="2352253"/>
              <a:ext cx="191951" cy="202659"/>
            </a:xfrm>
            <a:custGeom>
              <a:avLst/>
              <a:gdLst>
                <a:gd name="T0" fmla="*/ 206 w 206"/>
                <a:gd name="T1" fmla="*/ 237 h 237"/>
                <a:gd name="T2" fmla="*/ 161 w 206"/>
                <a:gd name="T3" fmla="*/ 237 h 237"/>
                <a:gd name="T4" fmla="*/ 161 w 206"/>
                <a:gd name="T5" fmla="*/ 103 h 237"/>
                <a:gd name="T6" fmla="*/ 103 w 206"/>
                <a:gd name="T7" fmla="*/ 46 h 237"/>
                <a:gd name="T8" fmla="*/ 45 w 206"/>
                <a:gd name="T9" fmla="*/ 103 h 237"/>
                <a:gd name="T10" fmla="*/ 45 w 206"/>
                <a:gd name="T11" fmla="*/ 237 h 237"/>
                <a:gd name="T12" fmla="*/ 0 w 206"/>
                <a:gd name="T13" fmla="*/ 237 h 237"/>
                <a:gd name="T14" fmla="*/ 0 w 206"/>
                <a:gd name="T15" fmla="*/ 103 h 237"/>
                <a:gd name="T16" fmla="*/ 103 w 206"/>
                <a:gd name="T17" fmla="*/ 0 h 237"/>
                <a:gd name="T18" fmla="*/ 206 w 206"/>
                <a:gd name="T19" fmla="*/ 103 h 237"/>
                <a:gd name="T20" fmla="*/ 206 w 206"/>
                <a:gd name="T2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37">
                  <a:moveTo>
                    <a:pt x="206" y="237"/>
                  </a:moveTo>
                  <a:cubicBezTo>
                    <a:pt x="161" y="237"/>
                    <a:pt x="161" y="237"/>
                    <a:pt x="161" y="237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1" y="72"/>
                    <a:pt x="135" y="46"/>
                    <a:pt x="103" y="46"/>
                  </a:cubicBezTo>
                  <a:cubicBezTo>
                    <a:pt x="71" y="46"/>
                    <a:pt x="45" y="72"/>
                    <a:pt x="45" y="103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47"/>
                    <a:pt x="46" y="0"/>
                    <a:pt x="103" y="0"/>
                  </a:cubicBezTo>
                  <a:cubicBezTo>
                    <a:pt x="160" y="0"/>
                    <a:pt x="206" y="47"/>
                    <a:pt x="206" y="103"/>
                  </a:cubicBezTo>
                  <a:lnTo>
                    <a:pt x="206" y="237"/>
                  </a:lnTo>
                  <a:close/>
                </a:path>
              </a:pathLst>
            </a:cu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2193072" y="2548060"/>
              <a:ext cx="313494" cy="270091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2193072" y="2548060"/>
              <a:ext cx="81422" cy="270091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318155" y="2635326"/>
              <a:ext cx="63328" cy="102411"/>
            </a:xfrm>
            <a:custGeom>
              <a:avLst/>
              <a:gdLst>
                <a:gd name="T0" fmla="*/ 68 w 68"/>
                <a:gd name="T1" fmla="*/ 34 h 120"/>
                <a:gd name="T2" fmla="*/ 34 w 68"/>
                <a:gd name="T3" fmla="*/ 0 h 120"/>
                <a:gd name="T4" fmla="*/ 0 w 68"/>
                <a:gd name="T5" fmla="*/ 34 h 120"/>
                <a:gd name="T6" fmla="*/ 22 w 68"/>
                <a:gd name="T7" fmla="*/ 66 h 120"/>
                <a:gd name="T8" fmla="*/ 22 w 68"/>
                <a:gd name="T9" fmla="*/ 120 h 120"/>
                <a:gd name="T10" fmla="*/ 45 w 68"/>
                <a:gd name="T11" fmla="*/ 120 h 120"/>
                <a:gd name="T12" fmla="*/ 45 w 68"/>
                <a:gd name="T13" fmla="*/ 66 h 120"/>
                <a:gd name="T14" fmla="*/ 68 w 68"/>
                <a:gd name="T15" fmla="*/ 3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20">
                  <a:moveTo>
                    <a:pt x="68" y="34"/>
                  </a:move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49"/>
                    <a:pt x="9" y="61"/>
                    <a:pt x="22" y="66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59" y="61"/>
                    <a:pt x="68" y="49"/>
                    <a:pt x="68" y="3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42" name="Rectangle 41"/>
          <p:cNvSpPr/>
          <p:nvPr/>
        </p:nvSpPr>
        <p:spPr bwMode="auto">
          <a:xfrm>
            <a:off x="5295622" y="758384"/>
            <a:ext cx="6901856" cy="2541374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Encryption Scenarios</a:t>
            </a:r>
          </a:p>
          <a:p>
            <a:pPr marL="349724" marR="0" lvl="0" indent="-349724" defTabSz="9140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New IaaS VMs created from customer-encrypted VHD files and customer-provided encryption keys stored in Azure Key Vault.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Segoe UI Light" panose="020B0502040204020203" pitchFamily="34" charset="0"/>
            </a:endParaRPr>
          </a:p>
          <a:p>
            <a:pPr marL="349724" marR="0" lvl="0" indent="-349724" algn="l" defTabSz="914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 Light" panose="020B0502040204020203" pitchFamily="34" charset="0"/>
              </a:rPr>
              <a:t>New VM’s created from Azure Gallery</a:t>
            </a:r>
          </a:p>
          <a:p>
            <a:pPr marL="349724" marR="0" lvl="0" indent="-349724" algn="l" defTabSz="914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 Light" panose="020B0502040204020203" pitchFamily="34" charset="0"/>
              </a:rPr>
              <a:t>Running VM’s in Azure</a:t>
            </a:r>
          </a:p>
        </p:txBody>
      </p:sp>
    </p:spTree>
    <p:extLst>
      <p:ext uri="{BB962C8B-B14F-4D97-AF65-F5344CB8AC3E}">
        <p14:creationId xmlns:p14="http://schemas.microsoft.com/office/powerpoint/2010/main" val="28404610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US" dirty="0"/>
              <a:t>Encryption at Rest: Best Practices and Roadmap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76066631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8" y="220662"/>
            <a:ext cx="11889564" cy="1068389"/>
          </a:xfrm>
        </p:spPr>
        <p:txBody>
          <a:bodyPr/>
          <a:lstStyle/>
          <a:p>
            <a:r>
              <a:rPr lang="en-US" dirty="0"/>
              <a:t>Encryption at Rest: Best Practices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03237" y="1289051"/>
          <a:ext cx="10896600" cy="484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200">
                  <a:extLst>
                    <a:ext uri="{9D8B030D-6E8A-4147-A177-3AD203B41FA5}">
                      <a16:colId xmlns:a16="http://schemas.microsoft.com/office/drawing/2014/main" val="607922698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25094021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568385423"/>
                    </a:ext>
                  </a:extLst>
                </a:gridCol>
              </a:tblGrid>
              <a:tr h="582597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Storage Service Encryption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Client Side Encryption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Azure Disk Encryption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368415"/>
                  </a:ext>
                </a:extLst>
              </a:tr>
              <a:tr h="582597">
                <a:tc>
                  <a:txBody>
                    <a:bodyPr/>
                    <a:lstStyle/>
                    <a:p>
                      <a:r>
                        <a:rPr lang="en-US" sz="1400" dirty="0"/>
                        <a:t>Server</a:t>
                      </a:r>
                      <a:r>
                        <a:rPr lang="en-US" sz="1400" baseline="0" dirty="0"/>
                        <a:t> side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</a:t>
                      </a:r>
                      <a:r>
                        <a:rPr lang="en-US" sz="1400" baseline="0" dirty="0"/>
                        <a:t> IaaS VM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88836"/>
                  </a:ext>
                </a:extLst>
              </a:tr>
              <a:tr h="582597">
                <a:tc>
                  <a:txBody>
                    <a:bodyPr/>
                    <a:lstStyle/>
                    <a:p>
                      <a:r>
                        <a:rPr lang="en-US" sz="1400" dirty="0"/>
                        <a:t>One click enable from Portal, CLI, PS Client</a:t>
                      </a:r>
                      <a:r>
                        <a:rPr lang="en-US" sz="1400" baseline="0" dirty="0"/>
                        <a:t> Libraries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.NET,</a:t>
                      </a:r>
                      <a:r>
                        <a:rPr lang="en-US" sz="1400" baseline="0"/>
                        <a:t> Java and Python client libraries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ARM template, PS and</a:t>
                      </a:r>
                      <a:r>
                        <a:rPr lang="en-US" sz="1400" baseline="0" dirty="0"/>
                        <a:t> CLI support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008084"/>
                  </a:ext>
                </a:extLst>
              </a:tr>
              <a:tr h="6144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All Storage and VM scenario</a:t>
                      </a:r>
                    </a:p>
                    <a:p>
                      <a:pPr lvl="1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Storage scenario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VM scenario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03615"/>
                  </a:ext>
                </a:extLst>
              </a:tr>
              <a:tr h="58259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Blob Storage (Block, Append and Page blob) 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Blob, Table entities, and Queue messages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Disks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1690"/>
                  </a:ext>
                </a:extLst>
              </a:tr>
              <a:tr h="72493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Microsoft Managed*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Customer managed both on premise and Azure Key Vault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Customer managed and controlled in Azure Key Vault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978670"/>
                  </a:ext>
                </a:extLst>
              </a:tr>
              <a:tr h="58259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Load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only on server with negligible performance impact to user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Load on the client.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Performance varies on quantity of data to be encrypted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Performance</a:t>
                      </a:r>
                      <a:r>
                        <a:rPr lang="en-US" sz="1400" baseline="0">
                          <a:solidFill>
                            <a:schemeClr val="tx1"/>
                          </a:solidFill>
                          <a:latin typeface="+mn-lt"/>
                        </a:rPr>
                        <a:t> impact is in single digits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398667"/>
                  </a:ext>
                </a:extLst>
              </a:tr>
              <a:tr h="58259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All data is encrypted after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SSE is enabled*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 data is encrypted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 data is encrypted (OS drive, temp drive and data disks)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8036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67221" y="2430462"/>
            <a:ext cx="11734800" cy="3733800"/>
          </a:xfrm>
          <a:prstGeom prst="rect">
            <a:avLst/>
          </a:prstGeom>
          <a:solidFill>
            <a:srgbClr val="F8F8F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4637" y="3040062"/>
            <a:ext cx="11734800" cy="3733800"/>
          </a:xfrm>
          <a:prstGeom prst="rect">
            <a:avLst/>
          </a:prstGeom>
          <a:solidFill>
            <a:srgbClr val="F8F8F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8437" y="4259262"/>
            <a:ext cx="11734800" cy="3733800"/>
          </a:xfrm>
          <a:prstGeom prst="rect">
            <a:avLst/>
          </a:prstGeom>
          <a:solidFill>
            <a:srgbClr val="F8F8F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8437" y="4868862"/>
            <a:ext cx="11734800" cy="3733800"/>
          </a:xfrm>
          <a:prstGeom prst="rect">
            <a:avLst/>
          </a:prstGeom>
          <a:solidFill>
            <a:srgbClr val="F8F8F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8437" y="5554662"/>
            <a:ext cx="11734800" cy="3733800"/>
          </a:xfrm>
          <a:prstGeom prst="rect">
            <a:avLst/>
          </a:prstGeom>
          <a:solidFill>
            <a:srgbClr val="F8F8F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53584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295273"/>
            <a:ext cx="11889564" cy="1464647"/>
          </a:xfrm>
        </p:spPr>
        <p:txBody>
          <a:bodyPr/>
          <a:lstStyle/>
          <a:p>
            <a:r>
              <a:rPr lang="en-US" dirty="0"/>
              <a:t>Encryption at Rest: Azure Storage Roadmap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03" y="1759920"/>
            <a:ext cx="11887200" cy="175432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Support for Files (Preview)</a:t>
            </a:r>
          </a:p>
          <a:p>
            <a:r>
              <a:rPr lang="en-US" dirty="0">
                <a:solidFill>
                  <a:schemeClr val="tx2"/>
                </a:solidFill>
              </a:rPr>
              <a:t>Customer Managed Keys (Preview)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772775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82" y="1884393"/>
            <a:ext cx="12682252" cy="5248871"/>
            <a:chOff x="883" y="1847612"/>
            <a:chExt cx="12434709" cy="514641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646" y="1847613"/>
              <a:ext cx="12431184" cy="5146418"/>
            </a:xfrm>
            <a:prstGeom prst="rect">
              <a:avLst/>
            </a:prstGeom>
            <a:solidFill>
              <a:srgbClr val="E9E9E9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494" tIns="149195" rIns="186494" bIns="14919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0846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883" y="6975744"/>
              <a:ext cx="12431184" cy="18285"/>
            </a:xfrm>
            <a:prstGeom prst="rect">
              <a:avLst/>
            </a:prstGeom>
            <a:solidFill>
              <a:srgbClr val="0078D7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90180" tIns="152145" rIns="190180" bIns="15214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69581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97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408" y="1847612"/>
              <a:ext cx="12431184" cy="18285"/>
            </a:xfrm>
            <a:prstGeom prst="rect">
              <a:avLst/>
            </a:prstGeom>
            <a:solidFill>
              <a:srgbClr val="0078D7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90180" tIns="152145" rIns="190180" bIns="15214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69581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97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Security Center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defTabSz="950661">
              <a:spcAft>
                <a:spcPts val="612"/>
              </a:spcAft>
              <a:defRPr/>
            </a:pPr>
            <a:r>
              <a:rPr lang="en-US" kern="0" dirty="0">
                <a:solidFill>
                  <a:srgbClr val="0078D7"/>
                </a:solidFill>
                <a:latin typeface="Segoe UI Light"/>
                <a:ea typeface="Segoe UI" pitchFamily="34" charset="0"/>
                <a:cs typeface="Segoe UI Semibold" panose="020B0702040204020203" pitchFamily="34" charset="0"/>
              </a:rPr>
              <a:t>PROTECT, DETECT &amp; RESPOND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93" y="1977313"/>
            <a:ext cx="6455963" cy="5044913"/>
          </a:xfrm>
          <a:prstGeom prst="rect">
            <a:avLst/>
          </a:prstGeom>
          <a:noFill/>
        </p:spPr>
        <p:txBody>
          <a:bodyPr wrap="square" lIns="186494" tIns="149196" rIns="186494" bIns="149196" rtlCol="0">
            <a:spAutoFit/>
          </a:bodyPr>
          <a:lstStyle/>
          <a:p>
            <a:pPr marL="0" marR="0" lvl="0" indent="0" defTabSz="932239" eaLnBrk="1" fontAlgn="auto" latinLnBrk="0" hangingPunct="1">
              <a:lnSpc>
                <a:spcPts val="35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</a:rPr>
              <a:t>Understand your security posture</a:t>
            </a:r>
          </a:p>
          <a:p>
            <a:pPr marL="0" marR="0" lvl="0" indent="0" defTabSz="9322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4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Gain visibility into security across your Azure subscriptions</a:t>
            </a:r>
          </a:p>
          <a:p>
            <a:pPr marL="0" marR="0" lvl="0" indent="0" defTabSz="932239" eaLnBrk="1" fontAlgn="auto" latinLnBrk="0" hangingPunct="1">
              <a:lnSpc>
                <a:spcPts val="35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</a:rPr>
              <a:t>Enable security at cloud speed</a:t>
            </a:r>
          </a:p>
          <a:p>
            <a:pPr marL="0" marR="0" lvl="0" indent="0" defTabSz="9322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4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 security policies to monitor cloud resources even as they change – quickly find and fix vulnerabilities</a:t>
            </a:r>
            <a:endParaRPr kumimoji="0" lang="en-IN" sz="163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32239" eaLnBrk="1" fontAlgn="auto" latinLnBrk="0" hangingPunct="1">
              <a:lnSpc>
                <a:spcPts val="35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</a:rPr>
              <a:t>Detect attacks early</a:t>
            </a:r>
          </a:p>
          <a:p>
            <a:pPr marL="0" marR="0" lvl="0" indent="0" defTabSz="9322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4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Get alerted to attacks detected using advanced security analytics and Microsoft global threat intelligence</a:t>
            </a:r>
            <a:endParaRPr kumimoji="0" lang="en-US" sz="2448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32239" eaLnBrk="1" fontAlgn="auto" latinLnBrk="0" hangingPunct="1">
              <a:lnSpc>
                <a:spcPts val="35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</a:rPr>
              <a:t>Act quickly to mitigate damage</a:t>
            </a:r>
          </a:p>
          <a:p>
            <a:pPr marL="0" marR="0" lvl="0" indent="0" defTabSz="9320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Segoe UI Light" panose="020B0502040204020203" pitchFamily="34" charset="0"/>
              </a:rPr>
              <a:t>Arm yourself with information about an attacker’s actions, mapped across the kill chain, as well as their known objectives and tactics</a:t>
            </a:r>
            <a:endParaRPr kumimoji="0" lang="en-IN" sz="163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8667"/>
          <a:stretch/>
        </p:blipFill>
        <p:spPr>
          <a:xfrm>
            <a:off x="7227839" y="2166711"/>
            <a:ext cx="4933158" cy="46519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277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882" y="-1"/>
            <a:ext cx="4849537" cy="6994525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81" y="295274"/>
            <a:ext cx="4313809" cy="6389626"/>
          </a:xfrm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Monitors Storage accounts and recommends encryption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019" y="455111"/>
            <a:ext cx="4098746" cy="55545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Rectangle 13"/>
          <p:cNvSpPr/>
          <p:nvPr/>
        </p:nvSpPr>
        <p:spPr bwMode="auto">
          <a:xfrm>
            <a:off x="5290608" y="2521760"/>
            <a:ext cx="3842326" cy="710644"/>
          </a:xfrm>
          <a:prstGeom prst="rect">
            <a:avLst/>
          </a:prstGeom>
          <a:noFill/>
          <a:ln w="28575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358" y="1308035"/>
            <a:ext cx="4232975" cy="53768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81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5637" y="1058862"/>
            <a:ext cx="11887200" cy="5625386"/>
          </a:xfrm>
        </p:spPr>
        <p:txBody>
          <a:bodyPr/>
          <a:lstStyle/>
          <a:p>
            <a:r>
              <a:rPr lang="en-US" sz="2800" i="1" dirty="0"/>
              <a:t>Azure security, privacy and compliance white paper</a:t>
            </a:r>
          </a:p>
          <a:p>
            <a:pPr lvl="1"/>
            <a:r>
              <a:rPr lang="en-US" sz="1600" dirty="0">
                <a:hlinkClick r:id="rId2"/>
              </a:rPr>
              <a:t>https://go.microsoft.com/fwlink/?LinkId=392408&amp;clcid=0x409</a:t>
            </a:r>
            <a:endParaRPr lang="en-US" sz="1600" dirty="0"/>
          </a:p>
          <a:p>
            <a:pPr lvl="1"/>
            <a:endParaRPr lang="en-US" sz="900" dirty="0"/>
          </a:p>
          <a:p>
            <a:r>
              <a:rPr lang="en-US" sz="2800" i="1" dirty="0"/>
              <a:t>Azure Storage security guide</a:t>
            </a:r>
          </a:p>
          <a:p>
            <a:pPr lvl="1"/>
            <a:r>
              <a:rPr lang="en-US" sz="1600" dirty="0">
                <a:hlinkClick r:id="rId3"/>
              </a:rPr>
              <a:t>https://azure.microsoft.com/en-us/documentation/articles/storage-security-guide/</a:t>
            </a:r>
            <a:endParaRPr lang="en-US" sz="1600" dirty="0"/>
          </a:p>
          <a:p>
            <a:pPr lvl="1"/>
            <a:endParaRPr lang="en-US" sz="900" dirty="0"/>
          </a:p>
          <a:p>
            <a:r>
              <a:rPr lang="en-US" sz="2800" i="1" dirty="0"/>
              <a:t>Azure Resource Manager overview</a:t>
            </a:r>
          </a:p>
          <a:p>
            <a:pPr lvl="1"/>
            <a:r>
              <a:rPr lang="en-US" sz="1600" dirty="0">
                <a:hlinkClick r:id="rId4"/>
              </a:rPr>
              <a:t>https://azure.microsoft.com/en-us/documentation/articles/resource-group-overview/</a:t>
            </a:r>
            <a:endParaRPr lang="en-US" sz="1600" dirty="0"/>
          </a:p>
          <a:p>
            <a:pPr lvl="1"/>
            <a:endParaRPr lang="en-US" sz="900" dirty="0"/>
          </a:p>
          <a:p>
            <a:r>
              <a:rPr lang="en-US" sz="2800" i="1" dirty="0"/>
              <a:t>Azure Storage REST API security</a:t>
            </a:r>
          </a:p>
          <a:p>
            <a:pPr lvl="1"/>
            <a:r>
              <a:rPr lang="en-US" sz="1600" dirty="0">
                <a:hlinkClick r:id="rId5"/>
              </a:rPr>
              <a:t>https://msdn.microsoft.com/en-us/library/azure/dd179428.aspx</a:t>
            </a:r>
            <a:endParaRPr lang="en-US" sz="1600" dirty="0"/>
          </a:p>
          <a:p>
            <a:pPr lvl="1"/>
            <a:r>
              <a:rPr lang="en-US" sz="1600" dirty="0">
                <a:hlinkClick r:id="rId6"/>
              </a:rPr>
              <a:t>https://msdn.microsoft.com/en-us/library/azure/ee395415.aspx</a:t>
            </a:r>
            <a:endParaRPr lang="en-US" sz="1600" dirty="0"/>
          </a:p>
          <a:p>
            <a:pPr lvl="1"/>
            <a:endParaRPr lang="en-US" sz="900" dirty="0"/>
          </a:p>
          <a:p>
            <a:r>
              <a:rPr lang="en-US" sz="2800" i="1" dirty="0"/>
              <a:t>Azure Storage Client-Side Encryption </a:t>
            </a:r>
          </a:p>
          <a:p>
            <a:pPr lvl="1"/>
            <a:r>
              <a:rPr lang="en-US" sz="1600">
                <a:hlinkClick r:id="rId7"/>
              </a:rPr>
              <a:t>https://azure.microsoft.com/en-us/documentation/articles/storage-client-side-encryption/</a:t>
            </a:r>
            <a:r>
              <a:rPr lang="en-US" sz="1600"/>
              <a:t> </a:t>
            </a:r>
            <a:endParaRPr lang="en-US" sz="1600" dirty="0"/>
          </a:p>
          <a:p>
            <a:endParaRPr lang="en-US" sz="1050" dirty="0"/>
          </a:p>
          <a:p>
            <a:r>
              <a:rPr lang="en-US" sz="2800" i="1" dirty="0"/>
              <a:t>Azure Storage Service Encryption</a:t>
            </a:r>
          </a:p>
          <a:p>
            <a:pPr lvl="1"/>
            <a:r>
              <a:rPr lang="en-US" sz="1600" dirty="0">
                <a:hlinkClick r:id="rId8"/>
              </a:rPr>
              <a:t>https://azure.microsoft.com/en-us/documentation/articles/storage-service-encryption/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94322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84" t="1090" r="1710" b="862"/>
          <a:stretch/>
        </p:blipFill>
        <p:spPr>
          <a:xfrm>
            <a:off x="5684837" y="2246932"/>
            <a:ext cx="5090760" cy="654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1240" b="19737"/>
          <a:stretch/>
        </p:blipFill>
        <p:spPr>
          <a:xfrm>
            <a:off x="579437" y="1383814"/>
            <a:ext cx="3505200" cy="4763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2837" y="1348423"/>
            <a:ext cx="6913303" cy="7940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Learn More: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4"/>
              </a:rPr>
              <a:t>Security, Privacy, and Compliance in Microsoft Azure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white paper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Azure Security and Compliance</a:t>
            </a:r>
          </a:p>
        </p:txBody>
      </p:sp>
    </p:spTree>
    <p:extLst>
      <p:ext uri="{BB962C8B-B14F-4D97-AF65-F5344CB8AC3E}">
        <p14:creationId xmlns:p14="http://schemas.microsoft.com/office/powerpoint/2010/main" val="276601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IT Pro resources</a:t>
            </a:r>
            <a:br>
              <a:rPr lang="en-US" dirty="0"/>
            </a:br>
            <a:r>
              <a:rPr lang="en-US" sz="3200" spc="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To advance your career in cloud technology</a:t>
            </a:r>
          </a:p>
        </p:txBody>
      </p:sp>
      <p:sp>
        <p:nvSpPr>
          <p:cNvPr id="5" name="checks"/>
          <p:cNvSpPr/>
          <p:nvPr/>
        </p:nvSpPr>
        <p:spPr bwMode="auto">
          <a:xfrm>
            <a:off x="3147376" y="1940604"/>
            <a:ext cx="9166861" cy="3973353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Cloud role mapping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Expert advice on skills needed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Self-paced curriculum by cloud role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$300 Azure credits and extended trials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Pluralsight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3 month subscription (10 courses)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Phone support incident 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Weekly short videos and insights from Microsoft’s leaders and engineers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Connect with community of peers and Microsoft experts</a:t>
            </a:r>
          </a:p>
        </p:txBody>
      </p:sp>
      <p:sp>
        <p:nvSpPr>
          <p:cNvPr id="6" name="White Fade"/>
          <p:cNvSpPr/>
          <p:nvPr/>
        </p:nvSpPr>
        <p:spPr bwMode="auto">
          <a:xfrm>
            <a:off x="3017838" y="1592261"/>
            <a:ext cx="9418637" cy="5402264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" name="web1"/>
          <p:cNvSpPr/>
          <p:nvPr/>
        </p:nvSpPr>
        <p:spPr bwMode="auto">
          <a:xfrm>
            <a:off x="3147376" y="1940604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Career Center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3"/>
              </a:rPr>
              <a:t>www.microsoft.com/itprocareercenter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7" name="web2"/>
          <p:cNvSpPr/>
          <p:nvPr/>
        </p:nvSpPr>
        <p:spPr bwMode="auto">
          <a:xfrm>
            <a:off x="3147376" y="2944539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Cloud Essentials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4"/>
              </a:rPr>
              <a:t>www.microsoft.com/itprocloudessentials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0" name="web3"/>
          <p:cNvSpPr/>
          <p:nvPr/>
        </p:nvSpPr>
        <p:spPr bwMode="auto">
          <a:xfrm>
            <a:off x="3147376" y="394656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Mechanics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5"/>
              </a:rPr>
              <a:t>www.microsoft.com/mechanics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9" name="web4"/>
          <p:cNvSpPr/>
          <p:nvPr/>
        </p:nvSpPr>
        <p:spPr bwMode="auto">
          <a:xfrm>
            <a:off x="3147376" y="495383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Tech Community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6"/>
              </a:rPr>
              <a:t>https://techcommunity.microsoft.com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5" name="Mask"/>
          <p:cNvSpPr/>
          <p:nvPr/>
        </p:nvSpPr>
        <p:spPr bwMode="auto">
          <a:xfrm>
            <a:off x="-487361" y="1516062"/>
            <a:ext cx="3634737" cy="5486402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9" name="1"/>
          <p:cNvSpPr/>
          <p:nvPr/>
        </p:nvSpPr>
        <p:spPr bwMode="auto">
          <a:xfrm>
            <a:off x="274639" y="1940604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Plan your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career path</a:t>
            </a:r>
          </a:p>
        </p:txBody>
      </p:sp>
      <p:sp>
        <p:nvSpPr>
          <p:cNvPr id="10" name="2"/>
          <p:cNvSpPr/>
          <p:nvPr/>
        </p:nvSpPr>
        <p:spPr bwMode="auto">
          <a:xfrm>
            <a:off x="274639" y="2944539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Get started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with Azure</a:t>
            </a:r>
          </a:p>
        </p:txBody>
      </p:sp>
      <p:sp>
        <p:nvSpPr>
          <p:cNvPr id="12" name="4"/>
          <p:cNvSpPr/>
          <p:nvPr/>
        </p:nvSpPr>
        <p:spPr bwMode="auto">
          <a:xfrm>
            <a:off x="274639" y="495383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Connect with peers and experts </a:t>
            </a:r>
          </a:p>
        </p:txBody>
      </p:sp>
      <p:sp>
        <p:nvSpPr>
          <p:cNvPr id="15" name="4"/>
          <p:cNvSpPr/>
          <p:nvPr/>
        </p:nvSpPr>
        <p:spPr bwMode="auto">
          <a:xfrm>
            <a:off x="274639" y="394656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Demos and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how-to videos</a:t>
            </a:r>
          </a:p>
        </p:txBody>
      </p:sp>
    </p:spTree>
    <p:extLst>
      <p:ext uri="{BB962C8B-B14F-4D97-AF65-F5344CB8AC3E}">
        <p14:creationId xmlns:p14="http://schemas.microsoft.com/office/powerpoint/2010/main" val="334819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4 1.20744E-6 L 3.66862E-6 1.207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7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7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17" grpId="0" animBg="1"/>
      <p:bldP spid="20" grpId="0" animBg="1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PC or Tablet visit MyIgnite at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3"/>
              </a:rPr>
              <a:t>http://myignite.microsoft.com</a:t>
            </a: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phone download and use the Ignite Mobile App by scanning  the QR code above or visiting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4"/>
              </a:rPr>
              <a:t>https://aka.ms/ignite.mobileapp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Your feedback is important to us!</a:t>
            </a:r>
            <a:endParaRPr sz="36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Securing Azure Storage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78163" y="1362047"/>
            <a:ext cx="3774594" cy="5105400"/>
            <a:chOff x="3177555" y="1362047"/>
            <a:chExt cx="3774594" cy="51054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3177555" y="1362047"/>
              <a:ext cx="3233876" cy="5105400"/>
            </a:xfrm>
            <a:prstGeom prst="rect">
              <a:avLst/>
            </a:prstGeom>
            <a:solidFill>
              <a:srgbClr val="107C1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Subscription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 flipH="1">
              <a:off x="6418749" y="1574989"/>
              <a:ext cx="533400" cy="152400"/>
              <a:chOff x="1493837" y="2506662"/>
              <a:chExt cx="533400" cy="1524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1646237" y="2582862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 bwMode="auto">
              <a:xfrm>
                <a:off x="1493837" y="2506662"/>
                <a:ext cx="152400" cy="152400"/>
              </a:xfrm>
              <a:prstGeom prst="ellipse">
                <a:avLst/>
              </a:prstGeom>
              <a:solidFill>
                <a:srgbClr val="107C1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 bwMode="auto">
          <a:xfrm>
            <a:off x="6978163" y="2079558"/>
            <a:ext cx="2938324" cy="2057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 Group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978163" y="4289358"/>
            <a:ext cx="2938324" cy="204124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 Group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37445" y="2577652"/>
            <a:ext cx="2941983" cy="533400"/>
            <a:chOff x="2636837" y="2577652"/>
            <a:chExt cx="2941983" cy="5334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177555" y="2577652"/>
              <a:ext cx="2401265" cy="533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flipH="1">
              <a:off x="2636837" y="2775143"/>
              <a:ext cx="533400" cy="152400"/>
              <a:chOff x="5303837" y="2201862"/>
              <a:chExt cx="533400" cy="152400"/>
            </a:xfrm>
            <a:solidFill>
              <a:schemeClr val="accent2">
                <a:lumMod val="75000"/>
              </a:schemeClr>
            </a:solidFill>
          </p:grpSpPr>
          <p:cxnSp>
            <p:nvCxnSpPr>
              <p:cNvPr id="24" name="Straight Connector 23"/>
              <p:cNvCxnSpPr/>
              <p:nvPr/>
            </p:nvCxnSpPr>
            <p:spPr>
              <a:xfrm flipH="1">
                <a:off x="5303837" y="2278062"/>
                <a:ext cx="3810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 bwMode="auto">
              <a:xfrm>
                <a:off x="5684837" y="2201862"/>
                <a:ext cx="152400" cy="152400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 bwMode="auto">
          <a:xfrm>
            <a:off x="6978163" y="5554662"/>
            <a:ext cx="2401265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2750353" y="2844352"/>
            <a:ext cx="3125604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Magnetic Disk 19"/>
          <p:cNvSpPr/>
          <p:nvPr/>
        </p:nvSpPr>
        <p:spPr bwMode="auto">
          <a:xfrm>
            <a:off x="7673292" y="5599908"/>
            <a:ext cx="1135745" cy="422752"/>
          </a:xfrm>
          <a:prstGeom prst="flowChartMagneticDisk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44" name="Flowchart: Magnetic Disk 43"/>
          <p:cNvSpPr/>
          <p:nvPr/>
        </p:nvSpPr>
        <p:spPr bwMode="auto">
          <a:xfrm>
            <a:off x="7673292" y="2627822"/>
            <a:ext cx="1135745" cy="422752"/>
          </a:xfrm>
          <a:prstGeom prst="flowChartMagneticDisk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02181" y="2462301"/>
            <a:ext cx="1149802" cy="1420536"/>
            <a:chOff x="596184" y="2462301"/>
            <a:chExt cx="1149802" cy="1420536"/>
          </a:xfrm>
        </p:grpSpPr>
        <p:grpSp>
          <p:nvGrpSpPr>
            <p:cNvPr id="8" name="Group 7"/>
            <p:cNvGrpSpPr/>
            <p:nvPr/>
          </p:nvGrpSpPr>
          <p:grpSpPr>
            <a:xfrm>
              <a:off x="596184" y="2462301"/>
              <a:ext cx="1149802" cy="1420536"/>
              <a:chOff x="320734" y="2545088"/>
              <a:chExt cx="1149802" cy="1420536"/>
            </a:xfrm>
          </p:grpSpPr>
          <p:sp>
            <p:nvSpPr>
              <p:cNvPr id="39" name="Freeform 276"/>
              <p:cNvSpPr>
                <a:spLocks noEditPoints="1"/>
              </p:cNvSpPr>
              <p:nvPr/>
            </p:nvSpPr>
            <p:spPr bwMode="auto">
              <a:xfrm>
                <a:off x="471886" y="2545088"/>
                <a:ext cx="847499" cy="725971"/>
              </a:xfrm>
              <a:custGeom>
                <a:avLst/>
                <a:gdLst>
                  <a:gd name="T0" fmla="*/ 0 w 265"/>
                  <a:gd name="T1" fmla="*/ 227 h 227"/>
                  <a:gd name="T2" fmla="*/ 265 w 265"/>
                  <a:gd name="T3" fmla="*/ 227 h 227"/>
                  <a:gd name="T4" fmla="*/ 265 w 265"/>
                  <a:gd name="T5" fmla="*/ 0 h 227"/>
                  <a:gd name="T6" fmla="*/ 0 w 265"/>
                  <a:gd name="T7" fmla="*/ 0 h 227"/>
                  <a:gd name="T8" fmla="*/ 0 w 265"/>
                  <a:gd name="T9" fmla="*/ 227 h 227"/>
                  <a:gd name="T10" fmla="*/ 19 w 265"/>
                  <a:gd name="T11" fmla="*/ 19 h 227"/>
                  <a:gd name="T12" fmla="*/ 246 w 265"/>
                  <a:gd name="T13" fmla="*/ 19 h 227"/>
                  <a:gd name="T14" fmla="*/ 246 w 265"/>
                  <a:gd name="T15" fmla="*/ 57 h 227"/>
                  <a:gd name="T16" fmla="*/ 19 w 265"/>
                  <a:gd name="T17" fmla="*/ 57 h 227"/>
                  <a:gd name="T18" fmla="*/ 19 w 265"/>
                  <a:gd name="T19" fmla="*/ 19 h 227"/>
                  <a:gd name="T20" fmla="*/ 19 w 265"/>
                  <a:gd name="T21" fmla="*/ 76 h 227"/>
                  <a:gd name="T22" fmla="*/ 246 w 265"/>
                  <a:gd name="T23" fmla="*/ 76 h 227"/>
                  <a:gd name="T24" fmla="*/ 246 w 265"/>
                  <a:gd name="T25" fmla="*/ 208 h 227"/>
                  <a:gd name="T26" fmla="*/ 19 w 265"/>
                  <a:gd name="T27" fmla="*/ 208 h 227"/>
                  <a:gd name="T28" fmla="*/ 19 w 265"/>
                  <a:gd name="T29" fmla="*/ 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5" h="227">
                    <a:moveTo>
                      <a:pt x="0" y="227"/>
                    </a:moveTo>
                    <a:lnTo>
                      <a:pt x="265" y="227"/>
                    </a:lnTo>
                    <a:lnTo>
                      <a:pt x="265" y="0"/>
                    </a:lnTo>
                    <a:lnTo>
                      <a:pt x="0" y="0"/>
                    </a:lnTo>
                    <a:lnTo>
                      <a:pt x="0" y="227"/>
                    </a:lnTo>
                    <a:close/>
                    <a:moveTo>
                      <a:pt x="19" y="19"/>
                    </a:moveTo>
                    <a:lnTo>
                      <a:pt x="246" y="19"/>
                    </a:lnTo>
                    <a:lnTo>
                      <a:pt x="246" y="57"/>
                    </a:lnTo>
                    <a:lnTo>
                      <a:pt x="19" y="57"/>
                    </a:lnTo>
                    <a:lnTo>
                      <a:pt x="19" y="19"/>
                    </a:lnTo>
                    <a:close/>
                    <a:moveTo>
                      <a:pt x="19" y="76"/>
                    </a:moveTo>
                    <a:lnTo>
                      <a:pt x="246" y="76"/>
                    </a:lnTo>
                    <a:lnTo>
                      <a:pt x="246" y="208"/>
                    </a:lnTo>
                    <a:lnTo>
                      <a:pt x="19" y="208"/>
                    </a:lnTo>
                    <a:lnTo>
                      <a:pt x="19" y="7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20734" y="3171560"/>
                <a:ext cx="1149802" cy="79406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</a:rPr>
                  <a:t>Custom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</a:rPr>
                  <a:t>App</a:t>
                </a:r>
              </a:p>
            </p:txBody>
          </p:sp>
        </p:grpSp>
        <p:sp>
          <p:nvSpPr>
            <p:cNvPr id="50" name="Freeform 84"/>
            <p:cNvSpPr>
              <a:spLocks noChangeAspect="1" noEditPoints="1"/>
            </p:cNvSpPr>
            <p:nvPr/>
          </p:nvSpPr>
          <p:spPr bwMode="auto">
            <a:xfrm>
              <a:off x="966107" y="2685956"/>
              <a:ext cx="451530" cy="445562"/>
            </a:xfrm>
            <a:custGeom>
              <a:avLst/>
              <a:gdLst>
                <a:gd name="T0" fmla="*/ 87 w 96"/>
                <a:gd name="T1" fmla="*/ 53 h 95"/>
                <a:gd name="T2" fmla="*/ 85 w 96"/>
                <a:gd name="T3" fmla="*/ 45 h 95"/>
                <a:gd name="T4" fmla="*/ 72 w 96"/>
                <a:gd name="T5" fmla="*/ 44 h 95"/>
                <a:gd name="T6" fmla="*/ 64 w 96"/>
                <a:gd name="T7" fmla="*/ 39 h 95"/>
                <a:gd name="T8" fmla="*/ 54 w 96"/>
                <a:gd name="T9" fmla="*/ 48 h 95"/>
                <a:gd name="T10" fmla="*/ 45 w 96"/>
                <a:gd name="T11" fmla="*/ 50 h 95"/>
                <a:gd name="T12" fmla="*/ 44 w 96"/>
                <a:gd name="T13" fmla="*/ 63 h 95"/>
                <a:gd name="T14" fmla="*/ 40 w 96"/>
                <a:gd name="T15" fmla="*/ 71 h 95"/>
                <a:gd name="T16" fmla="*/ 48 w 96"/>
                <a:gd name="T17" fmla="*/ 81 h 95"/>
                <a:gd name="T18" fmla="*/ 51 w 96"/>
                <a:gd name="T19" fmla="*/ 90 h 95"/>
                <a:gd name="T20" fmla="*/ 64 w 96"/>
                <a:gd name="T21" fmla="*/ 91 h 95"/>
                <a:gd name="T22" fmla="*/ 72 w 96"/>
                <a:gd name="T23" fmla="*/ 95 h 95"/>
                <a:gd name="T24" fmla="*/ 81 w 96"/>
                <a:gd name="T25" fmla="*/ 87 h 95"/>
                <a:gd name="T26" fmla="*/ 90 w 96"/>
                <a:gd name="T27" fmla="*/ 84 h 95"/>
                <a:gd name="T28" fmla="*/ 91 w 96"/>
                <a:gd name="T29" fmla="*/ 71 h 95"/>
                <a:gd name="T30" fmla="*/ 96 w 96"/>
                <a:gd name="T31" fmla="*/ 63 h 95"/>
                <a:gd name="T32" fmla="*/ 68 w 96"/>
                <a:gd name="T33" fmla="*/ 83 h 95"/>
                <a:gd name="T34" fmla="*/ 68 w 96"/>
                <a:gd name="T35" fmla="*/ 51 h 95"/>
                <a:gd name="T36" fmla="*/ 68 w 96"/>
                <a:gd name="T37" fmla="*/ 83 h 95"/>
                <a:gd name="T38" fmla="*/ 40 w 96"/>
                <a:gd name="T39" fmla="*/ 7 h 95"/>
                <a:gd name="T40" fmla="*/ 35 w 96"/>
                <a:gd name="T41" fmla="*/ 0 h 95"/>
                <a:gd name="T42" fmla="*/ 22 w 96"/>
                <a:gd name="T43" fmla="*/ 4 h 95"/>
                <a:gd name="T44" fmla="*/ 13 w 96"/>
                <a:gd name="T45" fmla="*/ 3 h 95"/>
                <a:gd name="T46" fmla="*/ 7 w 96"/>
                <a:gd name="T47" fmla="*/ 14 h 95"/>
                <a:gd name="T48" fmla="*/ 0 w 96"/>
                <a:gd name="T49" fmla="*/ 20 h 95"/>
                <a:gd name="T50" fmla="*/ 4 w 96"/>
                <a:gd name="T51" fmla="*/ 33 h 95"/>
                <a:gd name="T52" fmla="*/ 3 w 96"/>
                <a:gd name="T53" fmla="*/ 42 h 95"/>
                <a:gd name="T54" fmla="*/ 15 w 96"/>
                <a:gd name="T55" fmla="*/ 47 h 95"/>
                <a:gd name="T56" fmla="*/ 21 w 96"/>
                <a:gd name="T57" fmla="*/ 55 h 95"/>
                <a:gd name="T58" fmla="*/ 33 w 96"/>
                <a:gd name="T59" fmla="*/ 51 h 95"/>
                <a:gd name="T60" fmla="*/ 42 w 96"/>
                <a:gd name="T61" fmla="*/ 52 h 95"/>
                <a:gd name="T62" fmla="*/ 48 w 96"/>
                <a:gd name="T63" fmla="*/ 40 h 95"/>
                <a:gd name="T64" fmla="*/ 55 w 96"/>
                <a:gd name="T65" fmla="*/ 34 h 95"/>
                <a:gd name="T66" fmla="*/ 51 w 96"/>
                <a:gd name="T67" fmla="*/ 22 h 95"/>
                <a:gd name="T68" fmla="*/ 52 w 96"/>
                <a:gd name="T69" fmla="*/ 13 h 95"/>
                <a:gd name="T70" fmla="*/ 34 w 96"/>
                <a:gd name="T71" fmla="*/ 42 h 95"/>
                <a:gd name="T72" fmla="*/ 21 w 96"/>
                <a:gd name="T73" fmla="*/ 12 h 95"/>
                <a:gd name="T74" fmla="*/ 34 w 96"/>
                <a:gd name="T75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5">
                  <a:moveTo>
                    <a:pt x="91" y="63"/>
                  </a:moveTo>
                  <a:cubicBezTo>
                    <a:pt x="91" y="60"/>
                    <a:pt x="89" y="56"/>
                    <a:pt x="87" y="53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9" y="46"/>
                    <a:pt x="75" y="44"/>
                    <a:pt x="72" y="44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0" y="44"/>
                    <a:pt x="57" y="46"/>
                    <a:pt x="54" y="48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6" y="56"/>
                    <a:pt x="45" y="60"/>
                    <a:pt x="44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5" y="75"/>
                    <a:pt x="46" y="78"/>
                    <a:pt x="48" y="8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7" y="89"/>
                    <a:pt x="60" y="90"/>
                    <a:pt x="64" y="91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5" y="90"/>
                    <a:pt x="79" y="89"/>
                    <a:pt x="81" y="87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9" y="78"/>
                    <a:pt x="91" y="75"/>
                    <a:pt x="91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63"/>
                    <a:pt x="96" y="63"/>
                    <a:pt x="96" y="63"/>
                  </a:cubicBezTo>
                  <a:lnTo>
                    <a:pt x="91" y="63"/>
                  </a:lnTo>
                  <a:close/>
                  <a:moveTo>
                    <a:pt x="68" y="83"/>
                  </a:moveTo>
                  <a:cubicBezTo>
                    <a:pt x="59" y="83"/>
                    <a:pt x="52" y="76"/>
                    <a:pt x="52" y="67"/>
                  </a:cubicBezTo>
                  <a:cubicBezTo>
                    <a:pt x="52" y="58"/>
                    <a:pt x="59" y="51"/>
                    <a:pt x="68" y="51"/>
                  </a:cubicBezTo>
                  <a:cubicBezTo>
                    <a:pt x="76" y="51"/>
                    <a:pt x="84" y="58"/>
                    <a:pt x="84" y="67"/>
                  </a:cubicBezTo>
                  <a:cubicBezTo>
                    <a:pt x="84" y="76"/>
                    <a:pt x="76" y="83"/>
                    <a:pt x="68" y="83"/>
                  </a:cubicBezTo>
                  <a:close/>
                  <a:moveTo>
                    <a:pt x="48" y="14"/>
                  </a:moveTo>
                  <a:cubicBezTo>
                    <a:pt x="46" y="11"/>
                    <a:pt x="43" y="9"/>
                    <a:pt x="40" y="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3"/>
                    <a:pt x="26" y="3"/>
                    <a:pt x="22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9"/>
                    <a:pt x="9" y="11"/>
                    <a:pt x="7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5"/>
                    <a:pt x="3" y="29"/>
                    <a:pt x="4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3"/>
                    <a:pt x="12" y="46"/>
                    <a:pt x="15" y="47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1"/>
                    <a:pt x="29" y="51"/>
                    <a:pt x="33" y="51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3" y="46"/>
                    <a:pt x="46" y="43"/>
                    <a:pt x="48" y="4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29"/>
                    <a:pt x="52" y="25"/>
                    <a:pt x="51" y="22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48" y="14"/>
                  </a:lnTo>
                  <a:close/>
                  <a:moveTo>
                    <a:pt x="34" y="42"/>
                  </a:moveTo>
                  <a:cubicBezTo>
                    <a:pt x="26" y="45"/>
                    <a:pt x="16" y="41"/>
                    <a:pt x="13" y="33"/>
                  </a:cubicBezTo>
                  <a:cubicBezTo>
                    <a:pt x="9" y="25"/>
                    <a:pt x="13" y="16"/>
                    <a:pt x="21" y="12"/>
                  </a:cubicBezTo>
                  <a:cubicBezTo>
                    <a:pt x="30" y="9"/>
                    <a:pt x="39" y="13"/>
                    <a:pt x="42" y="21"/>
                  </a:cubicBezTo>
                  <a:cubicBezTo>
                    <a:pt x="46" y="29"/>
                    <a:pt x="42" y="39"/>
                    <a:pt x="34" y="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142037" y="1427184"/>
            <a:ext cx="1775934" cy="1132342"/>
            <a:chOff x="10142037" y="1427184"/>
            <a:chExt cx="1775934" cy="1132342"/>
          </a:xfrm>
        </p:grpSpPr>
        <p:sp>
          <p:nvSpPr>
            <p:cNvPr id="41" name="Freeform 144"/>
            <p:cNvSpPr>
              <a:spLocks noEditPoints="1"/>
            </p:cNvSpPr>
            <p:nvPr/>
          </p:nvSpPr>
          <p:spPr bwMode="auto">
            <a:xfrm>
              <a:off x="10806112" y="1427184"/>
              <a:ext cx="471200" cy="514223"/>
            </a:xfrm>
            <a:custGeom>
              <a:avLst/>
              <a:gdLst>
                <a:gd name="T0" fmla="*/ 48 w 97"/>
                <a:gd name="T1" fmla="*/ 106 h 106"/>
                <a:gd name="T2" fmla="*/ 49 w 97"/>
                <a:gd name="T3" fmla="*/ 105 h 106"/>
                <a:gd name="T4" fmla="*/ 97 w 97"/>
                <a:gd name="T5" fmla="*/ 45 h 106"/>
                <a:gd name="T6" fmla="*/ 97 w 97"/>
                <a:gd name="T7" fmla="*/ 0 h 106"/>
                <a:gd name="T8" fmla="*/ 90 w 97"/>
                <a:gd name="T9" fmla="*/ 5 h 106"/>
                <a:gd name="T10" fmla="*/ 71 w 97"/>
                <a:gd name="T11" fmla="*/ 10 h 106"/>
                <a:gd name="T12" fmla="*/ 50 w 97"/>
                <a:gd name="T13" fmla="*/ 5 h 106"/>
                <a:gd name="T14" fmla="*/ 48 w 97"/>
                <a:gd name="T15" fmla="*/ 3 h 106"/>
                <a:gd name="T16" fmla="*/ 46 w 97"/>
                <a:gd name="T17" fmla="*/ 4 h 106"/>
                <a:gd name="T18" fmla="*/ 25 w 97"/>
                <a:gd name="T19" fmla="*/ 10 h 106"/>
                <a:gd name="T20" fmla="*/ 6 w 97"/>
                <a:gd name="T21" fmla="*/ 5 h 106"/>
                <a:gd name="T22" fmla="*/ 0 w 97"/>
                <a:gd name="T23" fmla="*/ 1 h 106"/>
                <a:gd name="T24" fmla="*/ 0 w 97"/>
                <a:gd name="T25" fmla="*/ 45 h 106"/>
                <a:gd name="T26" fmla="*/ 47 w 97"/>
                <a:gd name="T27" fmla="*/ 105 h 106"/>
                <a:gd name="T28" fmla="*/ 48 w 97"/>
                <a:gd name="T29" fmla="*/ 106 h 106"/>
                <a:gd name="T30" fmla="*/ 8 w 97"/>
                <a:gd name="T31" fmla="*/ 45 h 106"/>
                <a:gd name="T32" fmla="*/ 8 w 97"/>
                <a:gd name="T33" fmla="*/ 14 h 106"/>
                <a:gd name="T34" fmla="*/ 25 w 97"/>
                <a:gd name="T35" fmla="*/ 18 h 106"/>
                <a:gd name="T36" fmla="*/ 48 w 97"/>
                <a:gd name="T37" fmla="*/ 12 h 106"/>
                <a:gd name="T38" fmla="*/ 71 w 97"/>
                <a:gd name="T39" fmla="*/ 18 h 106"/>
                <a:gd name="T40" fmla="*/ 89 w 97"/>
                <a:gd name="T41" fmla="*/ 15 h 106"/>
                <a:gd name="T42" fmla="*/ 89 w 97"/>
                <a:gd name="T43" fmla="*/ 45 h 106"/>
                <a:gd name="T44" fmla="*/ 48 w 97"/>
                <a:gd name="T45" fmla="*/ 97 h 106"/>
                <a:gd name="T46" fmla="*/ 8 w 97"/>
                <a:gd name="T47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106">
                  <a:moveTo>
                    <a:pt x="48" y="106"/>
                  </a:moveTo>
                  <a:cubicBezTo>
                    <a:pt x="49" y="105"/>
                    <a:pt x="49" y="105"/>
                    <a:pt x="49" y="105"/>
                  </a:cubicBezTo>
                  <a:cubicBezTo>
                    <a:pt x="51" y="104"/>
                    <a:pt x="97" y="86"/>
                    <a:pt x="97" y="4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2" y="10"/>
                    <a:pt x="71" y="10"/>
                  </a:cubicBezTo>
                  <a:cubicBezTo>
                    <a:pt x="60" y="10"/>
                    <a:pt x="50" y="5"/>
                    <a:pt x="50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35" y="10"/>
                    <a:pt x="25" y="10"/>
                  </a:cubicBezTo>
                  <a:cubicBezTo>
                    <a:pt x="15" y="10"/>
                    <a:pt x="6" y="5"/>
                    <a:pt x="6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86"/>
                    <a:pt x="45" y="104"/>
                    <a:pt x="47" y="105"/>
                  </a:cubicBezTo>
                  <a:lnTo>
                    <a:pt x="48" y="106"/>
                  </a:lnTo>
                  <a:close/>
                  <a:moveTo>
                    <a:pt x="8" y="4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2" y="16"/>
                    <a:pt x="18" y="18"/>
                    <a:pt x="25" y="18"/>
                  </a:cubicBezTo>
                  <a:cubicBezTo>
                    <a:pt x="34" y="18"/>
                    <a:pt x="44" y="14"/>
                    <a:pt x="48" y="12"/>
                  </a:cubicBezTo>
                  <a:cubicBezTo>
                    <a:pt x="52" y="14"/>
                    <a:pt x="61" y="18"/>
                    <a:pt x="71" y="18"/>
                  </a:cubicBezTo>
                  <a:cubicBezTo>
                    <a:pt x="78" y="18"/>
                    <a:pt x="84" y="16"/>
                    <a:pt x="89" y="1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77"/>
                    <a:pt x="55" y="94"/>
                    <a:pt x="48" y="97"/>
                  </a:cubicBezTo>
                  <a:cubicBezTo>
                    <a:pt x="41" y="94"/>
                    <a:pt x="8" y="77"/>
                    <a:pt x="8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42037" y="1820862"/>
              <a:ext cx="1775934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Management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Access Control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601405" y="2620256"/>
            <a:ext cx="1089849" cy="1408918"/>
            <a:chOff x="5601405" y="2620256"/>
            <a:chExt cx="1089849" cy="1408918"/>
          </a:xfrm>
        </p:grpSpPr>
        <p:sp>
          <p:nvSpPr>
            <p:cNvPr id="40" name="Freeform 144"/>
            <p:cNvSpPr>
              <a:spLocks noEditPoints="1"/>
            </p:cNvSpPr>
            <p:nvPr/>
          </p:nvSpPr>
          <p:spPr bwMode="auto">
            <a:xfrm>
              <a:off x="5932517" y="2620256"/>
              <a:ext cx="471200" cy="514223"/>
            </a:xfrm>
            <a:custGeom>
              <a:avLst/>
              <a:gdLst>
                <a:gd name="T0" fmla="*/ 48 w 97"/>
                <a:gd name="T1" fmla="*/ 106 h 106"/>
                <a:gd name="T2" fmla="*/ 49 w 97"/>
                <a:gd name="T3" fmla="*/ 105 h 106"/>
                <a:gd name="T4" fmla="*/ 97 w 97"/>
                <a:gd name="T5" fmla="*/ 45 h 106"/>
                <a:gd name="T6" fmla="*/ 97 w 97"/>
                <a:gd name="T7" fmla="*/ 0 h 106"/>
                <a:gd name="T8" fmla="*/ 90 w 97"/>
                <a:gd name="T9" fmla="*/ 5 h 106"/>
                <a:gd name="T10" fmla="*/ 71 w 97"/>
                <a:gd name="T11" fmla="*/ 10 h 106"/>
                <a:gd name="T12" fmla="*/ 50 w 97"/>
                <a:gd name="T13" fmla="*/ 5 h 106"/>
                <a:gd name="T14" fmla="*/ 48 w 97"/>
                <a:gd name="T15" fmla="*/ 3 h 106"/>
                <a:gd name="T16" fmla="*/ 46 w 97"/>
                <a:gd name="T17" fmla="*/ 4 h 106"/>
                <a:gd name="T18" fmla="*/ 25 w 97"/>
                <a:gd name="T19" fmla="*/ 10 h 106"/>
                <a:gd name="T20" fmla="*/ 6 w 97"/>
                <a:gd name="T21" fmla="*/ 5 h 106"/>
                <a:gd name="T22" fmla="*/ 0 w 97"/>
                <a:gd name="T23" fmla="*/ 1 h 106"/>
                <a:gd name="T24" fmla="*/ 0 w 97"/>
                <a:gd name="T25" fmla="*/ 45 h 106"/>
                <a:gd name="T26" fmla="*/ 47 w 97"/>
                <a:gd name="T27" fmla="*/ 105 h 106"/>
                <a:gd name="T28" fmla="*/ 48 w 97"/>
                <a:gd name="T29" fmla="*/ 106 h 106"/>
                <a:gd name="T30" fmla="*/ 8 w 97"/>
                <a:gd name="T31" fmla="*/ 45 h 106"/>
                <a:gd name="T32" fmla="*/ 8 w 97"/>
                <a:gd name="T33" fmla="*/ 14 h 106"/>
                <a:gd name="T34" fmla="*/ 25 w 97"/>
                <a:gd name="T35" fmla="*/ 18 h 106"/>
                <a:gd name="T36" fmla="*/ 48 w 97"/>
                <a:gd name="T37" fmla="*/ 12 h 106"/>
                <a:gd name="T38" fmla="*/ 71 w 97"/>
                <a:gd name="T39" fmla="*/ 18 h 106"/>
                <a:gd name="T40" fmla="*/ 89 w 97"/>
                <a:gd name="T41" fmla="*/ 15 h 106"/>
                <a:gd name="T42" fmla="*/ 89 w 97"/>
                <a:gd name="T43" fmla="*/ 45 h 106"/>
                <a:gd name="T44" fmla="*/ 48 w 97"/>
                <a:gd name="T45" fmla="*/ 97 h 106"/>
                <a:gd name="T46" fmla="*/ 8 w 97"/>
                <a:gd name="T47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106">
                  <a:moveTo>
                    <a:pt x="48" y="106"/>
                  </a:moveTo>
                  <a:cubicBezTo>
                    <a:pt x="49" y="105"/>
                    <a:pt x="49" y="105"/>
                    <a:pt x="49" y="105"/>
                  </a:cubicBezTo>
                  <a:cubicBezTo>
                    <a:pt x="51" y="104"/>
                    <a:pt x="97" y="86"/>
                    <a:pt x="97" y="4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2" y="10"/>
                    <a:pt x="71" y="10"/>
                  </a:cubicBezTo>
                  <a:cubicBezTo>
                    <a:pt x="60" y="10"/>
                    <a:pt x="50" y="5"/>
                    <a:pt x="50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35" y="10"/>
                    <a:pt x="25" y="10"/>
                  </a:cubicBezTo>
                  <a:cubicBezTo>
                    <a:pt x="15" y="10"/>
                    <a:pt x="6" y="5"/>
                    <a:pt x="6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86"/>
                    <a:pt x="45" y="104"/>
                    <a:pt x="47" y="105"/>
                  </a:cubicBezTo>
                  <a:lnTo>
                    <a:pt x="48" y="106"/>
                  </a:lnTo>
                  <a:close/>
                  <a:moveTo>
                    <a:pt x="8" y="4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2" y="16"/>
                    <a:pt x="18" y="18"/>
                    <a:pt x="25" y="18"/>
                  </a:cubicBezTo>
                  <a:cubicBezTo>
                    <a:pt x="34" y="18"/>
                    <a:pt x="44" y="14"/>
                    <a:pt x="48" y="12"/>
                  </a:cubicBezTo>
                  <a:cubicBezTo>
                    <a:pt x="52" y="14"/>
                    <a:pt x="61" y="18"/>
                    <a:pt x="71" y="18"/>
                  </a:cubicBezTo>
                  <a:cubicBezTo>
                    <a:pt x="78" y="18"/>
                    <a:pt x="84" y="16"/>
                    <a:pt x="89" y="1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77"/>
                    <a:pt x="55" y="94"/>
                    <a:pt x="48" y="97"/>
                  </a:cubicBezTo>
                  <a:cubicBezTo>
                    <a:pt x="41" y="94"/>
                    <a:pt x="8" y="77"/>
                    <a:pt x="8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01405" y="3068911"/>
              <a:ext cx="1089849" cy="96026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Data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Access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Control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6978163" y="4841147"/>
            <a:ext cx="2401265" cy="71351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32" name="Group 10"/>
          <p:cNvGrpSpPr>
            <a:grpSpLocks noChangeAspect="1"/>
          </p:cNvGrpSpPr>
          <p:nvPr/>
        </p:nvGrpSpPr>
        <p:grpSpPr bwMode="auto">
          <a:xfrm>
            <a:off x="7894637" y="4831299"/>
            <a:ext cx="762000" cy="697606"/>
            <a:chOff x="364" y="696"/>
            <a:chExt cx="355" cy="325"/>
          </a:xfrm>
        </p:grpSpPr>
        <p:sp>
          <p:nvSpPr>
            <p:cNvPr id="34" name="AutoShape 9"/>
            <p:cNvSpPr>
              <a:spLocks noChangeAspect="1" noChangeArrowheads="1" noTextEdit="1"/>
            </p:cNvSpPr>
            <p:nvPr/>
          </p:nvSpPr>
          <p:spPr bwMode="auto">
            <a:xfrm>
              <a:off x="364" y="696"/>
              <a:ext cx="35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373" y="705"/>
              <a:ext cx="341" cy="312"/>
            </a:xfrm>
            <a:custGeom>
              <a:avLst/>
              <a:gdLst>
                <a:gd name="T0" fmla="*/ 563 w 599"/>
                <a:gd name="T1" fmla="*/ 0 h 553"/>
                <a:gd name="T2" fmla="*/ 33 w 599"/>
                <a:gd name="T3" fmla="*/ 0 h 553"/>
                <a:gd name="T4" fmla="*/ 0 w 599"/>
                <a:gd name="T5" fmla="*/ 34 h 553"/>
                <a:gd name="T6" fmla="*/ 0 w 599"/>
                <a:gd name="T7" fmla="*/ 404 h 553"/>
                <a:gd name="T8" fmla="*/ 33 w 599"/>
                <a:gd name="T9" fmla="*/ 438 h 553"/>
                <a:gd name="T10" fmla="*/ 214 w 599"/>
                <a:gd name="T11" fmla="*/ 438 h 553"/>
                <a:gd name="T12" fmla="*/ 93 w 599"/>
                <a:gd name="T13" fmla="*/ 517 h 553"/>
                <a:gd name="T14" fmla="*/ 93 w 599"/>
                <a:gd name="T15" fmla="*/ 553 h 553"/>
                <a:gd name="T16" fmla="*/ 484 w 599"/>
                <a:gd name="T17" fmla="*/ 553 h 553"/>
                <a:gd name="T18" fmla="*/ 484 w 599"/>
                <a:gd name="T19" fmla="*/ 517 h 553"/>
                <a:gd name="T20" fmla="*/ 377 w 599"/>
                <a:gd name="T21" fmla="*/ 438 h 553"/>
                <a:gd name="T22" fmla="*/ 563 w 599"/>
                <a:gd name="T23" fmla="*/ 438 h 553"/>
                <a:gd name="T24" fmla="*/ 599 w 599"/>
                <a:gd name="T25" fmla="*/ 404 h 553"/>
                <a:gd name="T26" fmla="*/ 599 w 599"/>
                <a:gd name="T27" fmla="*/ 34 h 553"/>
                <a:gd name="T28" fmla="*/ 563 w 599"/>
                <a:gd name="T29" fmla="*/ 0 h 553"/>
                <a:gd name="T30" fmla="*/ 553 w 599"/>
                <a:gd name="T31" fmla="*/ 47 h 553"/>
                <a:gd name="T32" fmla="*/ 553 w 599"/>
                <a:gd name="T33" fmla="*/ 392 h 553"/>
                <a:gd name="T34" fmla="*/ 47 w 599"/>
                <a:gd name="T35" fmla="*/ 392 h 553"/>
                <a:gd name="T36" fmla="*/ 47 w 599"/>
                <a:gd name="T37" fmla="*/ 47 h 553"/>
                <a:gd name="T38" fmla="*/ 554 w 599"/>
                <a:gd name="T39" fmla="*/ 46 h 553"/>
                <a:gd name="T40" fmla="*/ 553 w 599"/>
                <a:gd name="T41" fmla="*/ 4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553">
                  <a:moveTo>
                    <a:pt x="563" y="0"/>
                  </a:moveTo>
                  <a:lnTo>
                    <a:pt x="33" y="0"/>
                  </a:lnTo>
                  <a:cubicBezTo>
                    <a:pt x="15" y="0"/>
                    <a:pt x="0" y="17"/>
                    <a:pt x="0" y="34"/>
                  </a:cubicBezTo>
                  <a:lnTo>
                    <a:pt x="0" y="404"/>
                  </a:lnTo>
                  <a:cubicBezTo>
                    <a:pt x="0" y="422"/>
                    <a:pt x="15" y="438"/>
                    <a:pt x="33" y="438"/>
                  </a:cubicBezTo>
                  <a:lnTo>
                    <a:pt x="214" y="438"/>
                  </a:lnTo>
                  <a:cubicBezTo>
                    <a:pt x="234" y="507"/>
                    <a:pt x="208" y="517"/>
                    <a:pt x="93" y="517"/>
                  </a:cubicBezTo>
                  <a:lnTo>
                    <a:pt x="93" y="553"/>
                  </a:lnTo>
                  <a:lnTo>
                    <a:pt x="484" y="553"/>
                  </a:lnTo>
                  <a:lnTo>
                    <a:pt x="484" y="517"/>
                  </a:lnTo>
                  <a:cubicBezTo>
                    <a:pt x="369" y="517"/>
                    <a:pt x="357" y="507"/>
                    <a:pt x="377" y="438"/>
                  </a:cubicBezTo>
                  <a:lnTo>
                    <a:pt x="563" y="438"/>
                  </a:lnTo>
                  <a:cubicBezTo>
                    <a:pt x="581" y="438"/>
                    <a:pt x="599" y="422"/>
                    <a:pt x="599" y="404"/>
                  </a:cubicBezTo>
                  <a:lnTo>
                    <a:pt x="599" y="34"/>
                  </a:lnTo>
                  <a:cubicBezTo>
                    <a:pt x="599" y="17"/>
                    <a:pt x="581" y="0"/>
                    <a:pt x="563" y="0"/>
                  </a:cubicBezTo>
                  <a:close/>
                  <a:moveTo>
                    <a:pt x="553" y="47"/>
                  </a:moveTo>
                  <a:lnTo>
                    <a:pt x="553" y="392"/>
                  </a:lnTo>
                  <a:lnTo>
                    <a:pt x="47" y="392"/>
                  </a:lnTo>
                  <a:lnTo>
                    <a:pt x="47" y="47"/>
                  </a:lnTo>
                  <a:lnTo>
                    <a:pt x="554" y="46"/>
                  </a:lnTo>
                  <a:lnTo>
                    <a:pt x="553" y="47"/>
                  </a:lnTo>
                  <a:close/>
                </a:path>
              </a:pathLst>
            </a:custGeom>
            <a:solidFill>
              <a:srgbClr val="0078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487" y="762"/>
              <a:ext cx="106" cy="61"/>
            </a:xfrm>
            <a:custGeom>
              <a:avLst/>
              <a:gdLst>
                <a:gd name="T0" fmla="*/ 106 w 106"/>
                <a:gd name="T1" fmla="*/ 30 h 61"/>
                <a:gd name="T2" fmla="*/ 53 w 106"/>
                <a:gd name="T3" fmla="*/ 0 h 61"/>
                <a:gd name="T4" fmla="*/ 0 w 106"/>
                <a:gd name="T5" fmla="*/ 30 h 61"/>
                <a:gd name="T6" fmla="*/ 0 w 106"/>
                <a:gd name="T7" fmla="*/ 31 h 61"/>
                <a:gd name="T8" fmla="*/ 53 w 106"/>
                <a:gd name="T9" fmla="*/ 61 h 61"/>
                <a:gd name="T10" fmla="*/ 106 w 106"/>
                <a:gd name="T11" fmla="*/ 31 h 61"/>
                <a:gd name="T12" fmla="*/ 106 w 106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61">
                  <a:moveTo>
                    <a:pt x="106" y="30"/>
                  </a:moveTo>
                  <a:lnTo>
                    <a:pt x="53" y="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53" y="61"/>
                  </a:lnTo>
                  <a:lnTo>
                    <a:pt x="106" y="31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545" y="802"/>
              <a:ext cx="53" cy="90"/>
            </a:xfrm>
            <a:custGeom>
              <a:avLst/>
              <a:gdLst>
                <a:gd name="T0" fmla="*/ 0 w 53"/>
                <a:gd name="T1" fmla="*/ 30 h 90"/>
                <a:gd name="T2" fmla="*/ 0 w 53"/>
                <a:gd name="T3" fmla="*/ 90 h 90"/>
                <a:gd name="T4" fmla="*/ 53 w 53"/>
                <a:gd name="T5" fmla="*/ 60 h 90"/>
                <a:gd name="T6" fmla="*/ 53 w 53"/>
                <a:gd name="T7" fmla="*/ 0 h 90"/>
                <a:gd name="T8" fmla="*/ 0 w 53"/>
                <a:gd name="T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0" y="30"/>
                  </a:moveTo>
                  <a:lnTo>
                    <a:pt x="0" y="90"/>
                  </a:lnTo>
                  <a:lnTo>
                    <a:pt x="53" y="60"/>
                  </a:lnTo>
                  <a:lnTo>
                    <a:pt x="53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82" y="802"/>
              <a:ext cx="53" cy="90"/>
            </a:xfrm>
            <a:custGeom>
              <a:avLst/>
              <a:gdLst>
                <a:gd name="T0" fmla="*/ 53 w 53"/>
                <a:gd name="T1" fmla="*/ 30 h 90"/>
                <a:gd name="T2" fmla="*/ 0 w 53"/>
                <a:gd name="T3" fmla="*/ 0 h 90"/>
                <a:gd name="T4" fmla="*/ 0 w 53"/>
                <a:gd name="T5" fmla="*/ 60 h 90"/>
                <a:gd name="T6" fmla="*/ 53 w 53"/>
                <a:gd name="T7" fmla="*/ 90 h 90"/>
                <a:gd name="T8" fmla="*/ 53 w 53"/>
                <a:gd name="T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53" y="3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53" y="90"/>
                  </a:lnTo>
                  <a:lnTo>
                    <a:pt x="53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467450" y="5142468"/>
            <a:ext cx="1413079" cy="1369727"/>
            <a:chOff x="5467450" y="5142468"/>
            <a:chExt cx="1413079" cy="1369727"/>
          </a:xfrm>
        </p:grpSpPr>
        <p:sp>
          <p:nvSpPr>
            <p:cNvPr id="46" name="Freeform 220"/>
            <p:cNvSpPr>
              <a:spLocks noEditPoints="1"/>
            </p:cNvSpPr>
            <p:nvPr/>
          </p:nvSpPr>
          <p:spPr bwMode="auto">
            <a:xfrm>
              <a:off x="5930018" y="5142468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67450" y="5773531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Azure Disk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556555" y="2103692"/>
            <a:ext cx="1413079" cy="1410115"/>
            <a:chOff x="3556555" y="2103692"/>
            <a:chExt cx="1413079" cy="1410115"/>
          </a:xfrm>
        </p:grpSpPr>
        <p:sp>
          <p:nvSpPr>
            <p:cNvPr id="43" name="Freeform 220"/>
            <p:cNvSpPr>
              <a:spLocks noEditPoints="1"/>
            </p:cNvSpPr>
            <p:nvPr/>
          </p:nvSpPr>
          <p:spPr bwMode="auto">
            <a:xfrm>
              <a:off x="4032444" y="2103692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56555" y="2775143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In Transit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92615" y="2302185"/>
            <a:ext cx="1413079" cy="1345216"/>
            <a:chOff x="492615" y="2302185"/>
            <a:chExt cx="1413079" cy="1345216"/>
          </a:xfrm>
        </p:grpSpPr>
        <p:sp>
          <p:nvSpPr>
            <p:cNvPr id="48" name="Freeform 220"/>
            <p:cNvSpPr>
              <a:spLocks noEditPoints="1"/>
            </p:cNvSpPr>
            <p:nvPr/>
          </p:nvSpPr>
          <p:spPr bwMode="auto">
            <a:xfrm>
              <a:off x="960437" y="2302185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92615" y="2908737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Client-side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133821" y="3223782"/>
            <a:ext cx="1862369" cy="1369727"/>
            <a:chOff x="1670517" y="4718335"/>
            <a:chExt cx="1862369" cy="1369727"/>
          </a:xfrm>
        </p:grpSpPr>
        <p:sp>
          <p:nvSpPr>
            <p:cNvPr id="56" name="Freeform 220"/>
            <p:cNvSpPr>
              <a:spLocks noEditPoints="1"/>
            </p:cNvSpPr>
            <p:nvPr/>
          </p:nvSpPr>
          <p:spPr bwMode="auto">
            <a:xfrm>
              <a:off x="2357728" y="4718335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70517" y="5349398"/>
              <a:ext cx="186236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Storage Service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 flipV="1">
            <a:off x="6437445" y="5309982"/>
            <a:ext cx="1259345" cy="289926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8961437" y="2963862"/>
            <a:ext cx="1750928" cy="671421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1477621" y="2739534"/>
            <a:ext cx="594483" cy="275398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7662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Management Access Control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10676506" y="1273518"/>
            <a:ext cx="723331" cy="736198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978163" y="1362047"/>
            <a:ext cx="3774594" cy="5105400"/>
            <a:chOff x="3177555" y="1362047"/>
            <a:chExt cx="3774594" cy="51054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3177555" y="1362047"/>
              <a:ext cx="3233876" cy="5105400"/>
            </a:xfrm>
            <a:prstGeom prst="rect">
              <a:avLst/>
            </a:prstGeom>
            <a:solidFill>
              <a:srgbClr val="107C1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Subscription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 flipH="1">
              <a:off x="6418749" y="1574989"/>
              <a:ext cx="533400" cy="152400"/>
              <a:chOff x="1493837" y="2506662"/>
              <a:chExt cx="533400" cy="15240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flipH="1">
                <a:off x="1646237" y="2582862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 bwMode="auto">
              <a:xfrm>
                <a:off x="1493837" y="2506662"/>
                <a:ext cx="152400" cy="152400"/>
              </a:xfrm>
              <a:prstGeom prst="ellipse">
                <a:avLst/>
              </a:prstGeom>
              <a:solidFill>
                <a:srgbClr val="107C1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0" name="Rectangle 59"/>
          <p:cNvSpPr/>
          <p:nvPr/>
        </p:nvSpPr>
        <p:spPr bwMode="auto">
          <a:xfrm>
            <a:off x="6978163" y="2079558"/>
            <a:ext cx="2938324" cy="2057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 Group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6978163" y="4289358"/>
            <a:ext cx="2938324" cy="204124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 Group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437445" y="2577652"/>
            <a:ext cx="2941983" cy="533400"/>
            <a:chOff x="2636837" y="2577652"/>
            <a:chExt cx="2941983" cy="533400"/>
          </a:xfrm>
        </p:grpSpPr>
        <p:sp>
          <p:nvSpPr>
            <p:cNvPr id="63" name="Rectangle 62"/>
            <p:cNvSpPr/>
            <p:nvPr/>
          </p:nvSpPr>
          <p:spPr bwMode="auto">
            <a:xfrm>
              <a:off x="3177555" y="2577652"/>
              <a:ext cx="2401265" cy="533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 flipH="1">
              <a:off x="2636837" y="2775143"/>
              <a:ext cx="533400" cy="152400"/>
              <a:chOff x="5303837" y="2201862"/>
              <a:chExt cx="533400" cy="152400"/>
            </a:xfrm>
            <a:solidFill>
              <a:schemeClr val="accent2">
                <a:lumMod val="75000"/>
              </a:schemeClr>
            </a:solidFill>
          </p:grpSpPr>
          <p:cxnSp>
            <p:nvCxnSpPr>
              <p:cNvPr id="65" name="Straight Connector 64"/>
              <p:cNvCxnSpPr/>
              <p:nvPr/>
            </p:nvCxnSpPr>
            <p:spPr>
              <a:xfrm flipH="1">
                <a:off x="5303837" y="2278062"/>
                <a:ext cx="3810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/>
              <p:cNvSpPr/>
              <p:nvPr/>
            </p:nvSpPr>
            <p:spPr bwMode="auto">
              <a:xfrm>
                <a:off x="5684837" y="2201862"/>
                <a:ext cx="152400" cy="152400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7" name="Rectangle 66"/>
          <p:cNvSpPr/>
          <p:nvPr/>
        </p:nvSpPr>
        <p:spPr bwMode="auto">
          <a:xfrm>
            <a:off x="6978163" y="5554662"/>
            <a:ext cx="2401265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750353" y="2844352"/>
            <a:ext cx="3125604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lowchart: Magnetic Disk 68"/>
          <p:cNvSpPr/>
          <p:nvPr/>
        </p:nvSpPr>
        <p:spPr bwMode="auto">
          <a:xfrm>
            <a:off x="7673292" y="5599908"/>
            <a:ext cx="1135745" cy="422752"/>
          </a:xfrm>
          <a:prstGeom prst="flowChartMagneticDisk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0" name="Flowchart: Magnetic Disk 69"/>
          <p:cNvSpPr/>
          <p:nvPr/>
        </p:nvSpPr>
        <p:spPr bwMode="auto">
          <a:xfrm>
            <a:off x="7673292" y="2627822"/>
            <a:ext cx="1135745" cy="422752"/>
          </a:xfrm>
          <a:prstGeom prst="flowChartMagneticDisk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702181" y="2462301"/>
            <a:ext cx="1149802" cy="1420536"/>
            <a:chOff x="596184" y="2462301"/>
            <a:chExt cx="1149802" cy="1420536"/>
          </a:xfrm>
        </p:grpSpPr>
        <p:grpSp>
          <p:nvGrpSpPr>
            <p:cNvPr id="72" name="Group 71"/>
            <p:cNvGrpSpPr/>
            <p:nvPr/>
          </p:nvGrpSpPr>
          <p:grpSpPr>
            <a:xfrm>
              <a:off x="596184" y="2462301"/>
              <a:ext cx="1149802" cy="1420536"/>
              <a:chOff x="320734" y="2545088"/>
              <a:chExt cx="1149802" cy="1420536"/>
            </a:xfrm>
          </p:grpSpPr>
          <p:sp>
            <p:nvSpPr>
              <p:cNvPr id="74" name="Freeform 276"/>
              <p:cNvSpPr>
                <a:spLocks noEditPoints="1"/>
              </p:cNvSpPr>
              <p:nvPr/>
            </p:nvSpPr>
            <p:spPr bwMode="auto">
              <a:xfrm>
                <a:off x="471886" y="2545088"/>
                <a:ext cx="847499" cy="725971"/>
              </a:xfrm>
              <a:custGeom>
                <a:avLst/>
                <a:gdLst>
                  <a:gd name="T0" fmla="*/ 0 w 265"/>
                  <a:gd name="T1" fmla="*/ 227 h 227"/>
                  <a:gd name="T2" fmla="*/ 265 w 265"/>
                  <a:gd name="T3" fmla="*/ 227 h 227"/>
                  <a:gd name="T4" fmla="*/ 265 w 265"/>
                  <a:gd name="T5" fmla="*/ 0 h 227"/>
                  <a:gd name="T6" fmla="*/ 0 w 265"/>
                  <a:gd name="T7" fmla="*/ 0 h 227"/>
                  <a:gd name="T8" fmla="*/ 0 w 265"/>
                  <a:gd name="T9" fmla="*/ 227 h 227"/>
                  <a:gd name="T10" fmla="*/ 19 w 265"/>
                  <a:gd name="T11" fmla="*/ 19 h 227"/>
                  <a:gd name="T12" fmla="*/ 246 w 265"/>
                  <a:gd name="T13" fmla="*/ 19 h 227"/>
                  <a:gd name="T14" fmla="*/ 246 w 265"/>
                  <a:gd name="T15" fmla="*/ 57 h 227"/>
                  <a:gd name="T16" fmla="*/ 19 w 265"/>
                  <a:gd name="T17" fmla="*/ 57 h 227"/>
                  <a:gd name="T18" fmla="*/ 19 w 265"/>
                  <a:gd name="T19" fmla="*/ 19 h 227"/>
                  <a:gd name="T20" fmla="*/ 19 w 265"/>
                  <a:gd name="T21" fmla="*/ 76 h 227"/>
                  <a:gd name="T22" fmla="*/ 246 w 265"/>
                  <a:gd name="T23" fmla="*/ 76 h 227"/>
                  <a:gd name="T24" fmla="*/ 246 w 265"/>
                  <a:gd name="T25" fmla="*/ 208 h 227"/>
                  <a:gd name="T26" fmla="*/ 19 w 265"/>
                  <a:gd name="T27" fmla="*/ 208 h 227"/>
                  <a:gd name="T28" fmla="*/ 19 w 265"/>
                  <a:gd name="T29" fmla="*/ 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5" h="227">
                    <a:moveTo>
                      <a:pt x="0" y="227"/>
                    </a:moveTo>
                    <a:lnTo>
                      <a:pt x="265" y="227"/>
                    </a:lnTo>
                    <a:lnTo>
                      <a:pt x="265" y="0"/>
                    </a:lnTo>
                    <a:lnTo>
                      <a:pt x="0" y="0"/>
                    </a:lnTo>
                    <a:lnTo>
                      <a:pt x="0" y="227"/>
                    </a:lnTo>
                    <a:close/>
                    <a:moveTo>
                      <a:pt x="19" y="19"/>
                    </a:moveTo>
                    <a:lnTo>
                      <a:pt x="246" y="19"/>
                    </a:lnTo>
                    <a:lnTo>
                      <a:pt x="246" y="57"/>
                    </a:lnTo>
                    <a:lnTo>
                      <a:pt x="19" y="57"/>
                    </a:lnTo>
                    <a:lnTo>
                      <a:pt x="19" y="19"/>
                    </a:lnTo>
                    <a:close/>
                    <a:moveTo>
                      <a:pt x="19" y="76"/>
                    </a:moveTo>
                    <a:lnTo>
                      <a:pt x="246" y="76"/>
                    </a:lnTo>
                    <a:lnTo>
                      <a:pt x="246" y="208"/>
                    </a:lnTo>
                    <a:lnTo>
                      <a:pt x="19" y="208"/>
                    </a:lnTo>
                    <a:lnTo>
                      <a:pt x="19" y="7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20734" y="3171560"/>
                <a:ext cx="1149802" cy="79406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</a:rPr>
                  <a:t>Custom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</a:rPr>
                  <a:t>App</a:t>
                </a:r>
              </a:p>
            </p:txBody>
          </p:sp>
        </p:grpSp>
        <p:sp>
          <p:nvSpPr>
            <p:cNvPr id="73" name="Freeform 84"/>
            <p:cNvSpPr>
              <a:spLocks noChangeAspect="1" noEditPoints="1"/>
            </p:cNvSpPr>
            <p:nvPr/>
          </p:nvSpPr>
          <p:spPr bwMode="auto">
            <a:xfrm>
              <a:off x="966107" y="2685956"/>
              <a:ext cx="451530" cy="445562"/>
            </a:xfrm>
            <a:custGeom>
              <a:avLst/>
              <a:gdLst>
                <a:gd name="T0" fmla="*/ 87 w 96"/>
                <a:gd name="T1" fmla="*/ 53 h 95"/>
                <a:gd name="T2" fmla="*/ 85 w 96"/>
                <a:gd name="T3" fmla="*/ 45 h 95"/>
                <a:gd name="T4" fmla="*/ 72 w 96"/>
                <a:gd name="T5" fmla="*/ 44 h 95"/>
                <a:gd name="T6" fmla="*/ 64 w 96"/>
                <a:gd name="T7" fmla="*/ 39 h 95"/>
                <a:gd name="T8" fmla="*/ 54 w 96"/>
                <a:gd name="T9" fmla="*/ 48 h 95"/>
                <a:gd name="T10" fmla="*/ 45 w 96"/>
                <a:gd name="T11" fmla="*/ 50 h 95"/>
                <a:gd name="T12" fmla="*/ 44 w 96"/>
                <a:gd name="T13" fmla="*/ 63 h 95"/>
                <a:gd name="T14" fmla="*/ 40 w 96"/>
                <a:gd name="T15" fmla="*/ 71 h 95"/>
                <a:gd name="T16" fmla="*/ 48 w 96"/>
                <a:gd name="T17" fmla="*/ 81 h 95"/>
                <a:gd name="T18" fmla="*/ 51 w 96"/>
                <a:gd name="T19" fmla="*/ 90 h 95"/>
                <a:gd name="T20" fmla="*/ 64 w 96"/>
                <a:gd name="T21" fmla="*/ 91 h 95"/>
                <a:gd name="T22" fmla="*/ 72 w 96"/>
                <a:gd name="T23" fmla="*/ 95 h 95"/>
                <a:gd name="T24" fmla="*/ 81 w 96"/>
                <a:gd name="T25" fmla="*/ 87 h 95"/>
                <a:gd name="T26" fmla="*/ 90 w 96"/>
                <a:gd name="T27" fmla="*/ 84 h 95"/>
                <a:gd name="T28" fmla="*/ 91 w 96"/>
                <a:gd name="T29" fmla="*/ 71 h 95"/>
                <a:gd name="T30" fmla="*/ 96 w 96"/>
                <a:gd name="T31" fmla="*/ 63 h 95"/>
                <a:gd name="T32" fmla="*/ 68 w 96"/>
                <a:gd name="T33" fmla="*/ 83 h 95"/>
                <a:gd name="T34" fmla="*/ 68 w 96"/>
                <a:gd name="T35" fmla="*/ 51 h 95"/>
                <a:gd name="T36" fmla="*/ 68 w 96"/>
                <a:gd name="T37" fmla="*/ 83 h 95"/>
                <a:gd name="T38" fmla="*/ 40 w 96"/>
                <a:gd name="T39" fmla="*/ 7 h 95"/>
                <a:gd name="T40" fmla="*/ 35 w 96"/>
                <a:gd name="T41" fmla="*/ 0 h 95"/>
                <a:gd name="T42" fmla="*/ 22 w 96"/>
                <a:gd name="T43" fmla="*/ 4 h 95"/>
                <a:gd name="T44" fmla="*/ 13 w 96"/>
                <a:gd name="T45" fmla="*/ 3 h 95"/>
                <a:gd name="T46" fmla="*/ 7 w 96"/>
                <a:gd name="T47" fmla="*/ 14 h 95"/>
                <a:gd name="T48" fmla="*/ 0 w 96"/>
                <a:gd name="T49" fmla="*/ 20 h 95"/>
                <a:gd name="T50" fmla="*/ 4 w 96"/>
                <a:gd name="T51" fmla="*/ 33 h 95"/>
                <a:gd name="T52" fmla="*/ 3 w 96"/>
                <a:gd name="T53" fmla="*/ 42 h 95"/>
                <a:gd name="T54" fmla="*/ 15 w 96"/>
                <a:gd name="T55" fmla="*/ 47 h 95"/>
                <a:gd name="T56" fmla="*/ 21 w 96"/>
                <a:gd name="T57" fmla="*/ 55 h 95"/>
                <a:gd name="T58" fmla="*/ 33 w 96"/>
                <a:gd name="T59" fmla="*/ 51 h 95"/>
                <a:gd name="T60" fmla="*/ 42 w 96"/>
                <a:gd name="T61" fmla="*/ 52 h 95"/>
                <a:gd name="T62" fmla="*/ 48 w 96"/>
                <a:gd name="T63" fmla="*/ 40 h 95"/>
                <a:gd name="T64" fmla="*/ 55 w 96"/>
                <a:gd name="T65" fmla="*/ 34 h 95"/>
                <a:gd name="T66" fmla="*/ 51 w 96"/>
                <a:gd name="T67" fmla="*/ 22 h 95"/>
                <a:gd name="T68" fmla="*/ 52 w 96"/>
                <a:gd name="T69" fmla="*/ 13 h 95"/>
                <a:gd name="T70" fmla="*/ 34 w 96"/>
                <a:gd name="T71" fmla="*/ 42 h 95"/>
                <a:gd name="T72" fmla="*/ 21 w 96"/>
                <a:gd name="T73" fmla="*/ 12 h 95"/>
                <a:gd name="T74" fmla="*/ 34 w 96"/>
                <a:gd name="T75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5">
                  <a:moveTo>
                    <a:pt x="91" y="63"/>
                  </a:moveTo>
                  <a:cubicBezTo>
                    <a:pt x="91" y="60"/>
                    <a:pt x="89" y="56"/>
                    <a:pt x="87" y="53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9" y="46"/>
                    <a:pt x="75" y="44"/>
                    <a:pt x="72" y="44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0" y="44"/>
                    <a:pt x="57" y="46"/>
                    <a:pt x="54" y="48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6" y="56"/>
                    <a:pt x="45" y="60"/>
                    <a:pt x="44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5" y="75"/>
                    <a:pt x="46" y="78"/>
                    <a:pt x="48" y="8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7" y="89"/>
                    <a:pt x="60" y="90"/>
                    <a:pt x="64" y="91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5" y="90"/>
                    <a:pt x="79" y="89"/>
                    <a:pt x="81" y="87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9" y="78"/>
                    <a:pt x="91" y="75"/>
                    <a:pt x="91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63"/>
                    <a:pt x="96" y="63"/>
                    <a:pt x="96" y="63"/>
                  </a:cubicBezTo>
                  <a:lnTo>
                    <a:pt x="91" y="63"/>
                  </a:lnTo>
                  <a:close/>
                  <a:moveTo>
                    <a:pt x="68" y="83"/>
                  </a:moveTo>
                  <a:cubicBezTo>
                    <a:pt x="59" y="83"/>
                    <a:pt x="52" y="76"/>
                    <a:pt x="52" y="67"/>
                  </a:cubicBezTo>
                  <a:cubicBezTo>
                    <a:pt x="52" y="58"/>
                    <a:pt x="59" y="51"/>
                    <a:pt x="68" y="51"/>
                  </a:cubicBezTo>
                  <a:cubicBezTo>
                    <a:pt x="76" y="51"/>
                    <a:pt x="84" y="58"/>
                    <a:pt x="84" y="67"/>
                  </a:cubicBezTo>
                  <a:cubicBezTo>
                    <a:pt x="84" y="76"/>
                    <a:pt x="76" y="83"/>
                    <a:pt x="68" y="83"/>
                  </a:cubicBezTo>
                  <a:close/>
                  <a:moveTo>
                    <a:pt x="48" y="14"/>
                  </a:moveTo>
                  <a:cubicBezTo>
                    <a:pt x="46" y="11"/>
                    <a:pt x="43" y="9"/>
                    <a:pt x="40" y="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3"/>
                    <a:pt x="26" y="3"/>
                    <a:pt x="22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9"/>
                    <a:pt x="9" y="11"/>
                    <a:pt x="7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5"/>
                    <a:pt x="3" y="29"/>
                    <a:pt x="4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3"/>
                    <a:pt x="12" y="46"/>
                    <a:pt x="15" y="47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1"/>
                    <a:pt x="29" y="51"/>
                    <a:pt x="33" y="51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3" y="46"/>
                    <a:pt x="46" y="43"/>
                    <a:pt x="48" y="4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29"/>
                    <a:pt x="52" y="25"/>
                    <a:pt x="51" y="22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48" y="14"/>
                  </a:lnTo>
                  <a:close/>
                  <a:moveTo>
                    <a:pt x="34" y="42"/>
                  </a:moveTo>
                  <a:cubicBezTo>
                    <a:pt x="26" y="45"/>
                    <a:pt x="16" y="41"/>
                    <a:pt x="13" y="33"/>
                  </a:cubicBezTo>
                  <a:cubicBezTo>
                    <a:pt x="9" y="25"/>
                    <a:pt x="13" y="16"/>
                    <a:pt x="21" y="12"/>
                  </a:cubicBezTo>
                  <a:cubicBezTo>
                    <a:pt x="30" y="9"/>
                    <a:pt x="39" y="13"/>
                    <a:pt x="42" y="21"/>
                  </a:cubicBezTo>
                  <a:cubicBezTo>
                    <a:pt x="46" y="29"/>
                    <a:pt x="42" y="39"/>
                    <a:pt x="34" y="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142037" y="1427184"/>
            <a:ext cx="1775934" cy="1132342"/>
            <a:chOff x="10142037" y="1427184"/>
            <a:chExt cx="1775934" cy="1132342"/>
          </a:xfrm>
        </p:grpSpPr>
        <p:sp>
          <p:nvSpPr>
            <p:cNvPr id="77" name="Freeform 144"/>
            <p:cNvSpPr>
              <a:spLocks noEditPoints="1"/>
            </p:cNvSpPr>
            <p:nvPr/>
          </p:nvSpPr>
          <p:spPr bwMode="auto">
            <a:xfrm>
              <a:off x="10806112" y="1427184"/>
              <a:ext cx="471200" cy="514223"/>
            </a:xfrm>
            <a:custGeom>
              <a:avLst/>
              <a:gdLst>
                <a:gd name="T0" fmla="*/ 48 w 97"/>
                <a:gd name="T1" fmla="*/ 106 h 106"/>
                <a:gd name="T2" fmla="*/ 49 w 97"/>
                <a:gd name="T3" fmla="*/ 105 h 106"/>
                <a:gd name="T4" fmla="*/ 97 w 97"/>
                <a:gd name="T5" fmla="*/ 45 h 106"/>
                <a:gd name="T6" fmla="*/ 97 w 97"/>
                <a:gd name="T7" fmla="*/ 0 h 106"/>
                <a:gd name="T8" fmla="*/ 90 w 97"/>
                <a:gd name="T9" fmla="*/ 5 h 106"/>
                <a:gd name="T10" fmla="*/ 71 w 97"/>
                <a:gd name="T11" fmla="*/ 10 h 106"/>
                <a:gd name="T12" fmla="*/ 50 w 97"/>
                <a:gd name="T13" fmla="*/ 5 h 106"/>
                <a:gd name="T14" fmla="*/ 48 w 97"/>
                <a:gd name="T15" fmla="*/ 3 h 106"/>
                <a:gd name="T16" fmla="*/ 46 w 97"/>
                <a:gd name="T17" fmla="*/ 4 h 106"/>
                <a:gd name="T18" fmla="*/ 25 w 97"/>
                <a:gd name="T19" fmla="*/ 10 h 106"/>
                <a:gd name="T20" fmla="*/ 6 w 97"/>
                <a:gd name="T21" fmla="*/ 5 h 106"/>
                <a:gd name="T22" fmla="*/ 0 w 97"/>
                <a:gd name="T23" fmla="*/ 1 h 106"/>
                <a:gd name="T24" fmla="*/ 0 w 97"/>
                <a:gd name="T25" fmla="*/ 45 h 106"/>
                <a:gd name="T26" fmla="*/ 47 w 97"/>
                <a:gd name="T27" fmla="*/ 105 h 106"/>
                <a:gd name="T28" fmla="*/ 48 w 97"/>
                <a:gd name="T29" fmla="*/ 106 h 106"/>
                <a:gd name="T30" fmla="*/ 8 w 97"/>
                <a:gd name="T31" fmla="*/ 45 h 106"/>
                <a:gd name="T32" fmla="*/ 8 w 97"/>
                <a:gd name="T33" fmla="*/ 14 h 106"/>
                <a:gd name="T34" fmla="*/ 25 w 97"/>
                <a:gd name="T35" fmla="*/ 18 h 106"/>
                <a:gd name="T36" fmla="*/ 48 w 97"/>
                <a:gd name="T37" fmla="*/ 12 h 106"/>
                <a:gd name="T38" fmla="*/ 71 w 97"/>
                <a:gd name="T39" fmla="*/ 18 h 106"/>
                <a:gd name="T40" fmla="*/ 89 w 97"/>
                <a:gd name="T41" fmla="*/ 15 h 106"/>
                <a:gd name="T42" fmla="*/ 89 w 97"/>
                <a:gd name="T43" fmla="*/ 45 h 106"/>
                <a:gd name="T44" fmla="*/ 48 w 97"/>
                <a:gd name="T45" fmla="*/ 97 h 106"/>
                <a:gd name="T46" fmla="*/ 8 w 97"/>
                <a:gd name="T47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106">
                  <a:moveTo>
                    <a:pt x="48" y="106"/>
                  </a:moveTo>
                  <a:cubicBezTo>
                    <a:pt x="49" y="105"/>
                    <a:pt x="49" y="105"/>
                    <a:pt x="49" y="105"/>
                  </a:cubicBezTo>
                  <a:cubicBezTo>
                    <a:pt x="51" y="104"/>
                    <a:pt x="97" y="86"/>
                    <a:pt x="97" y="4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2" y="10"/>
                    <a:pt x="71" y="10"/>
                  </a:cubicBezTo>
                  <a:cubicBezTo>
                    <a:pt x="60" y="10"/>
                    <a:pt x="50" y="5"/>
                    <a:pt x="50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35" y="10"/>
                    <a:pt x="25" y="10"/>
                  </a:cubicBezTo>
                  <a:cubicBezTo>
                    <a:pt x="15" y="10"/>
                    <a:pt x="6" y="5"/>
                    <a:pt x="6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86"/>
                    <a:pt x="45" y="104"/>
                    <a:pt x="47" y="105"/>
                  </a:cubicBezTo>
                  <a:lnTo>
                    <a:pt x="48" y="106"/>
                  </a:lnTo>
                  <a:close/>
                  <a:moveTo>
                    <a:pt x="8" y="4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2" y="16"/>
                    <a:pt x="18" y="18"/>
                    <a:pt x="25" y="18"/>
                  </a:cubicBezTo>
                  <a:cubicBezTo>
                    <a:pt x="34" y="18"/>
                    <a:pt x="44" y="14"/>
                    <a:pt x="48" y="12"/>
                  </a:cubicBezTo>
                  <a:cubicBezTo>
                    <a:pt x="52" y="14"/>
                    <a:pt x="61" y="18"/>
                    <a:pt x="71" y="18"/>
                  </a:cubicBezTo>
                  <a:cubicBezTo>
                    <a:pt x="78" y="18"/>
                    <a:pt x="84" y="16"/>
                    <a:pt x="89" y="1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77"/>
                    <a:pt x="55" y="94"/>
                    <a:pt x="48" y="97"/>
                  </a:cubicBezTo>
                  <a:cubicBezTo>
                    <a:pt x="41" y="94"/>
                    <a:pt x="8" y="77"/>
                    <a:pt x="8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142037" y="1820862"/>
              <a:ext cx="1775934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Management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Access Control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601405" y="2620256"/>
            <a:ext cx="1089849" cy="1408918"/>
            <a:chOff x="5601405" y="2620256"/>
            <a:chExt cx="1089849" cy="1408918"/>
          </a:xfrm>
        </p:grpSpPr>
        <p:sp>
          <p:nvSpPr>
            <p:cNvPr id="80" name="Freeform 144"/>
            <p:cNvSpPr>
              <a:spLocks noEditPoints="1"/>
            </p:cNvSpPr>
            <p:nvPr/>
          </p:nvSpPr>
          <p:spPr bwMode="auto">
            <a:xfrm>
              <a:off x="5932517" y="2620256"/>
              <a:ext cx="471200" cy="514223"/>
            </a:xfrm>
            <a:custGeom>
              <a:avLst/>
              <a:gdLst>
                <a:gd name="T0" fmla="*/ 48 w 97"/>
                <a:gd name="T1" fmla="*/ 106 h 106"/>
                <a:gd name="T2" fmla="*/ 49 w 97"/>
                <a:gd name="T3" fmla="*/ 105 h 106"/>
                <a:gd name="T4" fmla="*/ 97 w 97"/>
                <a:gd name="T5" fmla="*/ 45 h 106"/>
                <a:gd name="T6" fmla="*/ 97 w 97"/>
                <a:gd name="T7" fmla="*/ 0 h 106"/>
                <a:gd name="T8" fmla="*/ 90 w 97"/>
                <a:gd name="T9" fmla="*/ 5 h 106"/>
                <a:gd name="T10" fmla="*/ 71 w 97"/>
                <a:gd name="T11" fmla="*/ 10 h 106"/>
                <a:gd name="T12" fmla="*/ 50 w 97"/>
                <a:gd name="T13" fmla="*/ 5 h 106"/>
                <a:gd name="T14" fmla="*/ 48 w 97"/>
                <a:gd name="T15" fmla="*/ 3 h 106"/>
                <a:gd name="T16" fmla="*/ 46 w 97"/>
                <a:gd name="T17" fmla="*/ 4 h 106"/>
                <a:gd name="T18" fmla="*/ 25 w 97"/>
                <a:gd name="T19" fmla="*/ 10 h 106"/>
                <a:gd name="T20" fmla="*/ 6 w 97"/>
                <a:gd name="T21" fmla="*/ 5 h 106"/>
                <a:gd name="T22" fmla="*/ 0 w 97"/>
                <a:gd name="T23" fmla="*/ 1 h 106"/>
                <a:gd name="T24" fmla="*/ 0 w 97"/>
                <a:gd name="T25" fmla="*/ 45 h 106"/>
                <a:gd name="T26" fmla="*/ 47 w 97"/>
                <a:gd name="T27" fmla="*/ 105 h 106"/>
                <a:gd name="T28" fmla="*/ 48 w 97"/>
                <a:gd name="T29" fmla="*/ 106 h 106"/>
                <a:gd name="T30" fmla="*/ 8 w 97"/>
                <a:gd name="T31" fmla="*/ 45 h 106"/>
                <a:gd name="T32" fmla="*/ 8 w 97"/>
                <a:gd name="T33" fmla="*/ 14 h 106"/>
                <a:gd name="T34" fmla="*/ 25 w 97"/>
                <a:gd name="T35" fmla="*/ 18 h 106"/>
                <a:gd name="T36" fmla="*/ 48 w 97"/>
                <a:gd name="T37" fmla="*/ 12 h 106"/>
                <a:gd name="T38" fmla="*/ 71 w 97"/>
                <a:gd name="T39" fmla="*/ 18 h 106"/>
                <a:gd name="T40" fmla="*/ 89 w 97"/>
                <a:gd name="T41" fmla="*/ 15 h 106"/>
                <a:gd name="T42" fmla="*/ 89 w 97"/>
                <a:gd name="T43" fmla="*/ 45 h 106"/>
                <a:gd name="T44" fmla="*/ 48 w 97"/>
                <a:gd name="T45" fmla="*/ 97 h 106"/>
                <a:gd name="T46" fmla="*/ 8 w 97"/>
                <a:gd name="T47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106">
                  <a:moveTo>
                    <a:pt x="48" y="106"/>
                  </a:moveTo>
                  <a:cubicBezTo>
                    <a:pt x="49" y="105"/>
                    <a:pt x="49" y="105"/>
                    <a:pt x="49" y="105"/>
                  </a:cubicBezTo>
                  <a:cubicBezTo>
                    <a:pt x="51" y="104"/>
                    <a:pt x="97" y="86"/>
                    <a:pt x="97" y="4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2" y="10"/>
                    <a:pt x="71" y="10"/>
                  </a:cubicBezTo>
                  <a:cubicBezTo>
                    <a:pt x="60" y="10"/>
                    <a:pt x="50" y="5"/>
                    <a:pt x="50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35" y="10"/>
                    <a:pt x="25" y="10"/>
                  </a:cubicBezTo>
                  <a:cubicBezTo>
                    <a:pt x="15" y="10"/>
                    <a:pt x="6" y="5"/>
                    <a:pt x="6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86"/>
                    <a:pt x="45" y="104"/>
                    <a:pt x="47" y="105"/>
                  </a:cubicBezTo>
                  <a:lnTo>
                    <a:pt x="48" y="106"/>
                  </a:lnTo>
                  <a:close/>
                  <a:moveTo>
                    <a:pt x="8" y="4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2" y="16"/>
                    <a:pt x="18" y="18"/>
                    <a:pt x="25" y="18"/>
                  </a:cubicBezTo>
                  <a:cubicBezTo>
                    <a:pt x="34" y="18"/>
                    <a:pt x="44" y="14"/>
                    <a:pt x="48" y="12"/>
                  </a:cubicBezTo>
                  <a:cubicBezTo>
                    <a:pt x="52" y="14"/>
                    <a:pt x="61" y="18"/>
                    <a:pt x="71" y="18"/>
                  </a:cubicBezTo>
                  <a:cubicBezTo>
                    <a:pt x="78" y="18"/>
                    <a:pt x="84" y="16"/>
                    <a:pt x="89" y="1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77"/>
                    <a:pt x="55" y="94"/>
                    <a:pt x="48" y="97"/>
                  </a:cubicBezTo>
                  <a:cubicBezTo>
                    <a:pt x="41" y="94"/>
                    <a:pt x="8" y="77"/>
                    <a:pt x="8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01405" y="3068911"/>
              <a:ext cx="1089849" cy="96026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Data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Access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Control</a:t>
              </a:r>
            </a:p>
          </p:txBody>
        </p:sp>
      </p:grpSp>
      <p:sp>
        <p:nvSpPr>
          <p:cNvPr id="82" name="Rectangle 81"/>
          <p:cNvSpPr/>
          <p:nvPr/>
        </p:nvSpPr>
        <p:spPr bwMode="auto">
          <a:xfrm>
            <a:off x="6978163" y="4841147"/>
            <a:ext cx="2401265" cy="71351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83" name="Group 10"/>
          <p:cNvGrpSpPr>
            <a:grpSpLocks noChangeAspect="1"/>
          </p:cNvGrpSpPr>
          <p:nvPr/>
        </p:nvGrpSpPr>
        <p:grpSpPr bwMode="auto">
          <a:xfrm>
            <a:off x="7894637" y="4831299"/>
            <a:ext cx="762000" cy="697606"/>
            <a:chOff x="364" y="696"/>
            <a:chExt cx="355" cy="325"/>
          </a:xfrm>
        </p:grpSpPr>
        <p:sp>
          <p:nvSpPr>
            <p:cNvPr id="84" name="AutoShape 9"/>
            <p:cNvSpPr>
              <a:spLocks noChangeAspect="1" noChangeArrowheads="1" noTextEdit="1"/>
            </p:cNvSpPr>
            <p:nvPr/>
          </p:nvSpPr>
          <p:spPr bwMode="auto">
            <a:xfrm>
              <a:off x="364" y="696"/>
              <a:ext cx="35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5" name="Freeform 11"/>
            <p:cNvSpPr>
              <a:spLocks noEditPoints="1"/>
            </p:cNvSpPr>
            <p:nvPr/>
          </p:nvSpPr>
          <p:spPr bwMode="auto">
            <a:xfrm>
              <a:off x="373" y="705"/>
              <a:ext cx="341" cy="312"/>
            </a:xfrm>
            <a:custGeom>
              <a:avLst/>
              <a:gdLst>
                <a:gd name="T0" fmla="*/ 563 w 599"/>
                <a:gd name="T1" fmla="*/ 0 h 553"/>
                <a:gd name="T2" fmla="*/ 33 w 599"/>
                <a:gd name="T3" fmla="*/ 0 h 553"/>
                <a:gd name="T4" fmla="*/ 0 w 599"/>
                <a:gd name="T5" fmla="*/ 34 h 553"/>
                <a:gd name="T6" fmla="*/ 0 w 599"/>
                <a:gd name="T7" fmla="*/ 404 h 553"/>
                <a:gd name="T8" fmla="*/ 33 w 599"/>
                <a:gd name="T9" fmla="*/ 438 h 553"/>
                <a:gd name="T10" fmla="*/ 214 w 599"/>
                <a:gd name="T11" fmla="*/ 438 h 553"/>
                <a:gd name="T12" fmla="*/ 93 w 599"/>
                <a:gd name="T13" fmla="*/ 517 h 553"/>
                <a:gd name="T14" fmla="*/ 93 w 599"/>
                <a:gd name="T15" fmla="*/ 553 h 553"/>
                <a:gd name="T16" fmla="*/ 484 w 599"/>
                <a:gd name="T17" fmla="*/ 553 h 553"/>
                <a:gd name="T18" fmla="*/ 484 w 599"/>
                <a:gd name="T19" fmla="*/ 517 h 553"/>
                <a:gd name="T20" fmla="*/ 377 w 599"/>
                <a:gd name="T21" fmla="*/ 438 h 553"/>
                <a:gd name="T22" fmla="*/ 563 w 599"/>
                <a:gd name="T23" fmla="*/ 438 h 553"/>
                <a:gd name="T24" fmla="*/ 599 w 599"/>
                <a:gd name="T25" fmla="*/ 404 h 553"/>
                <a:gd name="T26" fmla="*/ 599 w 599"/>
                <a:gd name="T27" fmla="*/ 34 h 553"/>
                <a:gd name="T28" fmla="*/ 563 w 599"/>
                <a:gd name="T29" fmla="*/ 0 h 553"/>
                <a:gd name="T30" fmla="*/ 553 w 599"/>
                <a:gd name="T31" fmla="*/ 47 h 553"/>
                <a:gd name="T32" fmla="*/ 553 w 599"/>
                <a:gd name="T33" fmla="*/ 392 h 553"/>
                <a:gd name="T34" fmla="*/ 47 w 599"/>
                <a:gd name="T35" fmla="*/ 392 h 553"/>
                <a:gd name="T36" fmla="*/ 47 w 599"/>
                <a:gd name="T37" fmla="*/ 47 h 553"/>
                <a:gd name="T38" fmla="*/ 554 w 599"/>
                <a:gd name="T39" fmla="*/ 46 h 553"/>
                <a:gd name="T40" fmla="*/ 553 w 599"/>
                <a:gd name="T41" fmla="*/ 4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553">
                  <a:moveTo>
                    <a:pt x="563" y="0"/>
                  </a:moveTo>
                  <a:lnTo>
                    <a:pt x="33" y="0"/>
                  </a:lnTo>
                  <a:cubicBezTo>
                    <a:pt x="15" y="0"/>
                    <a:pt x="0" y="17"/>
                    <a:pt x="0" y="34"/>
                  </a:cubicBezTo>
                  <a:lnTo>
                    <a:pt x="0" y="404"/>
                  </a:lnTo>
                  <a:cubicBezTo>
                    <a:pt x="0" y="422"/>
                    <a:pt x="15" y="438"/>
                    <a:pt x="33" y="438"/>
                  </a:cubicBezTo>
                  <a:lnTo>
                    <a:pt x="214" y="438"/>
                  </a:lnTo>
                  <a:cubicBezTo>
                    <a:pt x="234" y="507"/>
                    <a:pt x="208" y="517"/>
                    <a:pt x="93" y="517"/>
                  </a:cubicBezTo>
                  <a:lnTo>
                    <a:pt x="93" y="553"/>
                  </a:lnTo>
                  <a:lnTo>
                    <a:pt x="484" y="553"/>
                  </a:lnTo>
                  <a:lnTo>
                    <a:pt x="484" y="517"/>
                  </a:lnTo>
                  <a:cubicBezTo>
                    <a:pt x="369" y="517"/>
                    <a:pt x="357" y="507"/>
                    <a:pt x="377" y="438"/>
                  </a:cubicBezTo>
                  <a:lnTo>
                    <a:pt x="563" y="438"/>
                  </a:lnTo>
                  <a:cubicBezTo>
                    <a:pt x="581" y="438"/>
                    <a:pt x="599" y="422"/>
                    <a:pt x="599" y="404"/>
                  </a:cubicBezTo>
                  <a:lnTo>
                    <a:pt x="599" y="34"/>
                  </a:lnTo>
                  <a:cubicBezTo>
                    <a:pt x="599" y="17"/>
                    <a:pt x="581" y="0"/>
                    <a:pt x="563" y="0"/>
                  </a:cubicBezTo>
                  <a:close/>
                  <a:moveTo>
                    <a:pt x="553" y="47"/>
                  </a:moveTo>
                  <a:lnTo>
                    <a:pt x="553" y="392"/>
                  </a:lnTo>
                  <a:lnTo>
                    <a:pt x="47" y="392"/>
                  </a:lnTo>
                  <a:lnTo>
                    <a:pt x="47" y="47"/>
                  </a:lnTo>
                  <a:lnTo>
                    <a:pt x="554" y="46"/>
                  </a:lnTo>
                  <a:lnTo>
                    <a:pt x="553" y="47"/>
                  </a:lnTo>
                  <a:close/>
                </a:path>
              </a:pathLst>
            </a:custGeom>
            <a:solidFill>
              <a:srgbClr val="0078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6" name="Freeform 12"/>
            <p:cNvSpPr>
              <a:spLocks/>
            </p:cNvSpPr>
            <p:nvPr/>
          </p:nvSpPr>
          <p:spPr bwMode="auto">
            <a:xfrm>
              <a:off x="487" y="762"/>
              <a:ext cx="106" cy="61"/>
            </a:xfrm>
            <a:custGeom>
              <a:avLst/>
              <a:gdLst>
                <a:gd name="T0" fmla="*/ 106 w 106"/>
                <a:gd name="T1" fmla="*/ 30 h 61"/>
                <a:gd name="T2" fmla="*/ 53 w 106"/>
                <a:gd name="T3" fmla="*/ 0 h 61"/>
                <a:gd name="T4" fmla="*/ 0 w 106"/>
                <a:gd name="T5" fmla="*/ 30 h 61"/>
                <a:gd name="T6" fmla="*/ 0 w 106"/>
                <a:gd name="T7" fmla="*/ 31 h 61"/>
                <a:gd name="T8" fmla="*/ 53 w 106"/>
                <a:gd name="T9" fmla="*/ 61 h 61"/>
                <a:gd name="T10" fmla="*/ 106 w 106"/>
                <a:gd name="T11" fmla="*/ 31 h 61"/>
                <a:gd name="T12" fmla="*/ 106 w 106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61">
                  <a:moveTo>
                    <a:pt x="106" y="30"/>
                  </a:moveTo>
                  <a:lnTo>
                    <a:pt x="53" y="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53" y="61"/>
                  </a:lnTo>
                  <a:lnTo>
                    <a:pt x="106" y="31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7" name="Freeform 13"/>
            <p:cNvSpPr>
              <a:spLocks/>
            </p:cNvSpPr>
            <p:nvPr/>
          </p:nvSpPr>
          <p:spPr bwMode="auto">
            <a:xfrm>
              <a:off x="545" y="802"/>
              <a:ext cx="53" cy="90"/>
            </a:xfrm>
            <a:custGeom>
              <a:avLst/>
              <a:gdLst>
                <a:gd name="T0" fmla="*/ 0 w 53"/>
                <a:gd name="T1" fmla="*/ 30 h 90"/>
                <a:gd name="T2" fmla="*/ 0 w 53"/>
                <a:gd name="T3" fmla="*/ 90 h 90"/>
                <a:gd name="T4" fmla="*/ 53 w 53"/>
                <a:gd name="T5" fmla="*/ 60 h 90"/>
                <a:gd name="T6" fmla="*/ 53 w 53"/>
                <a:gd name="T7" fmla="*/ 0 h 90"/>
                <a:gd name="T8" fmla="*/ 0 w 53"/>
                <a:gd name="T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0" y="30"/>
                  </a:moveTo>
                  <a:lnTo>
                    <a:pt x="0" y="90"/>
                  </a:lnTo>
                  <a:lnTo>
                    <a:pt x="53" y="60"/>
                  </a:lnTo>
                  <a:lnTo>
                    <a:pt x="53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482" y="802"/>
              <a:ext cx="53" cy="90"/>
            </a:xfrm>
            <a:custGeom>
              <a:avLst/>
              <a:gdLst>
                <a:gd name="T0" fmla="*/ 53 w 53"/>
                <a:gd name="T1" fmla="*/ 30 h 90"/>
                <a:gd name="T2" fmla="*/ 0 w 53"/>
                <a:gd name="T3" fmla="*/ 0 h 90"/>
                <a:gd name="T4" fmla="*/ 0 w 53"/>
                <a:gd name="T5" fmla="*/ 60 h 90"/>
                <a:gd name="T6" fmla="*/ 53 w 53"/>
                <a:gd name="T7" fmla="*/ 90 h 90"/>
                <a:gd name="T8" fmla="*/ 53 w 53"/>
                <a:gd name="T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53" y="3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53" y="90"/>
                  </a:lnTo>
                  <a:lnTo>
                    <a:pt x="53" y="3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467450" y="5142468"/>
            <a:ext cx="1413079" cy="1369727"/>
            <a:chOff x="5467450" y="5142468"/>
            <a:chExt cx="1413079" cy="1369727"/>
          </a:xfrm>
        </p:grpSpPr>
        <p:sp>
          <p:nvSpPr>
            <p:cNvPr id="90" name="Freeform 220"/>
            <p:cNvSpPr>
              <a:spLocks noEditPoints="1"/>
            </p:cNvSpPr>
            <p:nvPr/>
          </p:nvSpPr>
          <p:spPr bwMode="auto">
            <a:xfrm>
              <a:off x="5930018" y="5142468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467450" y="5773531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Azure Disk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556555" y="2103692"/>
            <a:ext cx="1413079" cy="1410115"/>
            <a:chOff x="3556555" y="2103692"/>
            <a:chExt cx="1413079" cy="1410115"/>
          </a:xfrm>
        </p:grpSpPr>
        <p:sp>
          <p:nvSpPr>
            <p:cNvPr id="93" name="Freeform 220"/>
            <p:cNvSpPr>
              <a:spLocks noEditPoints="1"/>
            </p:cNvSpPr>
            <p:nvPr/>
          </p:nvSpPr>
          <p:spPr bwMode="auto">
            <a:xfrm>
              <a:off x="4032444" y="2103692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56555" y="2775143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In Transit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92615" y="2302185"/>
            <a:ext cx="1413079" cy="1345216"/>
            <a:chOff x="492615" y="2302185"/>
            <a:chExt cx="1413079" cy="1345216"/>
          </a:xfrm>
        </p:grpSpPr>
        <p:sp>
          <p:nvSpPr>
            <p:cNvPr id="96" name="Freeform 220"/>
            <p:cNvSpPr>
              <a:spLocks noEditPoints="1"/>
            </p:cNvSpPr>
            <p:nvPr/>
          </p:nvSpPr>
          <p:spPr bwMode="auto">
            <a:xfrm>
              <a:off x="960437" y="2302185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92615" y="2908737"/>
              <a:ext cx="141307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Client-side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0133821" y="3223782"/>
            <a:ext cx="1862369" cy="1369727"/>
            <a:chOff x="1670517" y="4718335"/>
            <a:chExt cx="1862369" cy="1369727"/>
          </a:xfrm>
        </p:grpSpPr>
        <p:sp>
          <p:nvSpPr>
            <p:cNvPr id="99" name="Freeform 220"/>
            <p:cNvSpPr>
              <a:spLocks noEditPoints="1"/>
            </p:cNvSpPr>
            <p:nvPr/>
          </p:nvSpPr>
          <p:spPr bwMode="auto">
            <a:xfrm>
              <a:off x="2357728" y="4718335"/>
              <a:ext cx="471913" cy="661677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16 w 80"/>
                <a:gd name="T23" fmla="*/ 32 h 112"/>
                <a:gd name="T24" fmla="*/ 40 w 80"/>
                <a:gd name="T25" fmla="*/ 8 h 112"/>
                <a:gd name="T26" fmla="*/ 64 w 80"/>
                <a:gd name="T27" fmla="*/ 32 h 112"/>
                <a:gd name="T28" fmla="*/ 64 w 80"/>
                <a:gd name="T29" fmla="*/ 40 h 112"/>
                <a:gd name="T30" fmla="*/ 40 w 80"/>
                <a:gd name="T31" fmla="*/ 32 h 112"/>
                <a:gd name="T32" fmla="*/ 16 w 80"/>
                <a:gd name="T33" fmla="*/ 40 h 112"/>
                <a:gd name="T34" fmla="*/ 16 w 80"/>
                <a:gd name="T35" fmla="*/ 32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8 w 80"/>
                <a:gd name="T47" fmla="*/ 68 h 112"/>
                <a:gd name="T48" fmla="*/ 44 w 80"/>
                <a:gd name="T49" fmla="*/ 75 h 112"/>
                <a:gd name="T50" fmla="*/ 44 w 80"/>
                <a:gd name="T51" fmla="*/ 88 h 112"/>
                <a:gd name="T52" fmla="*/ 36 w 80"/>
                <a:gd name="T53" fmla="*/ 88 h 112"/>
                <a:gd name="T54" fmla="*/ 36 w 80"/>
                <a:gd name="T55" fmla="*/ 75 h 112"/>
                <a:gd name="T56" fmla="*/ 32 w 80"/>
                <a:gd name="T57" fmla="*/ 68 h 112"/>
                <a:gd name="T58" fmla="*/ 40 w 80"/>
                <a:gd name="T59" fmla="*/ 60 h 112"/>
                <a:gd name="T60" fmla="*/ 48 w 80"/>
                <a:gd name="T61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4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4"/>
                    <a:pt x="72" y="48"/>
                  </a:cubicBezTo>
                  <a:close/>
                  <a:moveTo>
                    <a:pt x="16" y="32"/>
                  </a:moveTo>
                  <a:cubicBezTo>
                    <a:pt x="16" y="18"/>
                    <a:pt x="27" y="8"/>
                    <a:pt x="40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lnTo>
                    <a:pt x="16" y="32"/>
                  </a:lnTo>
                  <a:close/>
                  <a:moveTo>
                    <a:pt x="40" y="104"/>
                  </a:moveTo>
                  <a:cubicBezTo>
                    <a:pt x="22" y="104"/>
                    <a:pt x="8" y="89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89"/>
                    <a:pt x="58" y="104"/>
                    <a:pt x="40" y="104"/>
                  </a:cubicBezTo>
                  <a:close/>
                  <a:moveTo>
                    <a:pt x="48" y="68"/>
                  </a:moveTo>
                  <a:cubicBezTo>
                    <a:pt x="48" y="71"/>
                    <a:pt x="46" y="73"/>
                    <a:pt x="44" y="7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2" y="71"/>
                    <a:pt x="32" y="68"/>
                  </a:cubicBezTo>
                  <a:cubicBezTo>
                    <a:pt x="32" y="63"/>
                    <a:pt x="36" y="60"/>
                    <a:pt x="40" y="60"/>
                  </a:cubicBezTo>
                  <a:cubicBezTo>
                    <a:pt x="45" y="60"/>
                    <a:pt x="48" y="63"/>
                    <a:pt x="48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70517" y="5349398"/>
              <a:ext cx="1862369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Storage Service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Encryption</a:t>
              </a:r>
            </a:p>
          </p:txBody>
        </p:sp>
      </p:grpSp>
      <p:cxnSp>
        <p:nvCxnSpPr>
          <p:cNvPr id="101" name="Straight Connector 100"/>
          <p:cNvCxnSpPr/>
          <p:nvPr/>
        </p:nvCxnSpPr>
        <p:spPr>
          <a:xfrm flipV="1">
            <a:off x="6437445" y="5309982"/>
            <a:ext cx="1259345" cy="289926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cxnSpLocks/>
          </p:cNvCxnSpPr>
          <p:nvPr/>
        </p:nvCxnSpPr>
        <p:spPr>
          <a:xfrm>
            <a:off x="8961437" y="2963862"/>
            <a:ext cx="1750928" cy="671421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1477621" y="2739534"/>
            <a:ext cx="594483" cy="275398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1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Azure Resource Manager (ARM) Security Model</a:t>
            </a:r>
            <a:br>
              <a:rPr lang="en-US" dirty="0"/>
            </a:br>
            <a:r>
              <a:rPr lang="en-US" sz="3600" dirty="0"/>
              <a:t>Role-based Access Control aka RBAC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646237" y="1743075"/>
            <a:ext cx="3233876" cy="5105400"/>
          </a:xfrm>
          <a:prstGeom prst="rect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Subscription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755913" y="2460586"/>
            <a:ext cx="2938324" cy="2057400"/>
          </a:xfrm>
          <a:prstGeom prst="rect">
            <a:avLst/>
          </a:prstGeom>
          <a:solidFill>
            <a:srgbClr val="6699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 Group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55913" y="4670386"/>
            <a:ext cx="2938324" cy="2041249"/>
          </a:xfrm>
          <a:prstGeom prst="rect">
            <a:avLst/>
          </a:prstGeom>
          <a:solidFill>
            <a:srgbClr val="6699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 Group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988171" y="3222586"/>
            <a:ext cx="2144093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988170" y="5416530"/>
            <a:ext cx="2144092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</a:t>
            </a:r>
          </a:p>
        </p:txBody>
      </p:sp>
      <p:sp>
        <p:nvSpPr>
          <p:cNvPr id="55" name="Freeform 31"/>
          <p:cNvSpPr>
            <a:spLocks noEditPoints="1"/>
          </p:cNvSpPr>
          <p:nvPr/>
        </p:nvSpPr>
        <p:spPr bwMode="auto">
          <a:xfrm>
            <a:off x="4286111" y="1903373"/>
            <a:ext cx="450850" cy="330200"/>
          </a:xfrm>
          <a:custGeom>
            <a:avLst/>
            <a:gdLst>
              <a:gd name="T0" fmla="*/ 0 w 120"/>
              <a:gd name="T1" fmla="*/ 0 h 88"/>
              <a:gd name="T2" fmla="*/ 0 w 120"/>
              <a:gd name="T3" fmla="*/ 88 h 88"/>
              <a:gd name="T4" fmla="*/ 120 w 120"/>
              <a:gd name="T5" fmla="*/ 88 h 88"/>
              <a:gd name="T6" fmla="*/ 120 w 120"/>
              <a:gd name="T7" fmla="*/ 0 h 88"/>
              <a:gd name="T8" fmla="*/ 0 w 120"/>
              <a:gd name="T9" fmla="*/ 0 h 88"/>
              <a:gd name="T10" fmla="*/ 112 w 120"/>
              <a:gd name="T11" fmla="*/ 80 h 88"/>
              <a:gd name="T12" fmla="*/ 8 w 120"/>
              <a:gd name="T13" fmla="*/ 80 h 88"/>
              <a:gd name="T14" fmla="*/ 8 w 120"/>
              <a:gd name="T15" fmla="*/ 8 h 88"/>
              <a:gd name="T16" fmla="*/ 112 w 120"/>
              <a:gd name="T17" fmla="*/ 8 h 88"/>
              <a:gd name="T18" fmla="*/ 112 w 120"/>
              <a:gd name="T19" fmla="*/ 80 h 88"/>
              <a:gd name="T20" fmla="*/ 16 w 120"/>
              <a:gd name="T21" fmla="*/ 72 h 88"/>
              <a:gd name="T22" fmla="*/ 24 w 120"/>
              <a:gd name="T23" fmla="*/ 72 h 88"/>
              <a:gd name="T24" fmla="*/ 40 w 120"/>
              <a:gd name="T25" fmla="*/ 56 h 88"/>
              <a:gd name="T26" fmla="*/ 56 w 120"/>
              <a:gd name="T27" fmla="*/ 72 h 88"/>
              <a:gd name="T28" fmla="*/ 64 w 120"/>
              <a:gd name="T29" fmla="*/ 72 h 88"/>
              <a:gd name="T30" fmla="*/ 53 w 120"/>
              <a:gd name="T31" fmla="*/ 51 h 88"/>
              <a:gd name="T32" fmla="*/ 60 w 120"/>
              <a:gd name="T33" fmla="*/ 36 h 88"/>
              <a:gd name="T34" fmla="*/ 40 w 120"/>
              <a:gd name="T35" fmla="*/ 16 h 88"/>
              <a:gd name="T36" fmla="*/ 20 w 120"/>
              <a:gd name="T37" fmla="*/ 36 h 88"/>
              <a:gd name="T38" fmla="*/ 28 w 120"/>
              <a:gd name="T39" fmla="*/ 51 h 88"/>
              <a:gd name="T40" fmla="*/ 16 w 120"/>
              <a:gd name="T41" fmla="*/ 72 h 88"/>
              <a:gd name="T42" fmla="*/ 40 w 120"/>
              <a:gd name="T43" fmla="*/ 24 h 88"/>
              <a:gd name="T44" fmla="*/ 52 w 120"/>
              <a:gd name="T45" fmla="*/ 36 h 88"/>
              <a:gd name="T46" fmla="*/ 40 w 120"/>
              <a:gd name="T47" fmla="*/ 48 h 88"/>
              <a:gd name="T48" fmla="*/ 28 w 120"/>
              <a:gd name="T49" fmla="*/ 36 h 88"/>
              <a:gd name="T50" fmla="*/ 40 w 120"/>
              <a:gd name="T51" fmla="*/ 24 h 88"/>
              <a:gd name="T52" fmla="*/ 104 w 120"/>
              <a:gd name="T53" fmla="*/ 24 h 88"/>
              <a:gd name="T54" fmla="*/ 72 w 120"/>
              <a:gd name="T55" fmla="*/ 24 h 88"/>
              <a:gd name="T56" fmla="*/ 72 w 120"/>
              <a:gd name="T57" fmla="*/ 16 h 88"/>
              <a:gd name="T58" fmla="*/ 104 w 120"/>
              <a:gd name="T59" fmla="*/ 16 h 88"/>
              <a:gd name="T60" fmla="*/ 104 w 120"/>
              <a:gd name="T61" fmla="*/ 24 h 88"/>
              <a:gd name="T62" fmla="*/ 104 w 120"/>
              <a:gd name="T63" fmla="*/ 72 h 88"/>
              <a:gd name="T64" fmla="*/ 72 w 120"/>
              <a:gd name="T65" fmla="*/ 72 h 88"/>
              <a:gd name="T66" fmla="*/ 72 w 120"/>
              <a:gd name="T67" fmla="*/ 64 h 88"/>
              <a:gd name="T68" fmla="*/ 104 w 120"/>
              <a:gd name="T69" fmla="*/ 64 h 88"/>
              <a:gd name="T70" fmla="*/ 104 w 120"/>
              <a:gd name="T71" fmla="*/ 72 h 88"/>
              <a:gd name="T72" fmla="*/ 104 w 120"/>
              <a:gd name="T73" fmla="*/ 48 h 88"/>
              <a:gd name="T74" fmla="*/ 72 w 120"/>
              <a:gd name="T75" fmla="*/ 48 h 88"/>
              <a:gd name="T76" fmla="*/ 72 w 120"/>
              <a:gd name="T77" fmla="*/ 40 h 88"/>
              <a:gd name="T78" fmla="*/ 104 w 120"/>
              <a:gd name="T79" fmla="*/ 40 h 88"/>
              <a:gd name="T80" fmla="*/ 104 w 120"/>
              <a:gd name="T81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0" h="88">
                <a:moveTo>
                  <a:pt x="0" y="0"/>
                </a:moveTo>
                <a:cubicBezTo>
                  <a:pt x="0" y="88"/>
                  <a:pt x="0" y="88"/>
                  <a:pt x="0" y="88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20" y="0"/>
                  <a:pt x="120" y="0"/>
                  <a:pt x="120" y="0"/>
                </a:cubicBezTo>
                <a:lnTo>
                  <a:pt x="0" y="0"/>
                </a:lnTo>
                <a:close/>
                <a:moveTo>
                  <a:pt x="112" y="80"/>
                </a:moveTo>
                <a:cubicBezTo>
                  <a:pt x="8" y="80"/>
                  <a:pt x="8" y="80"/>
                  <a:pt x="8" y="80"/>
                </a:cubicBezTo>
                <a:cubicBezTo>
                  <a:pt x="8" y="8"/>
                  <a:pt x="8" y="8"/>
                  <a:pt x="8" y="8"/>
                </a:cubicBezTo>
                <a:cubicBezTo>
                  <a:pt x="112" y="8"/>
                  <a:pt x="112" y="8"/>
                  <a:pt x="112" y="8"/>
                </a:cubicBezTo>
                <a:lnTo>
                  <a:pt x="112" y="80"/>
                </a:lnTo>
                <a:close/>
                <a:moveTo>
                  <a:pt x="16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63"/>
                  <a:pt x="31" y="56"/>
                  <a:pt x="40" y="56"/>
                </a:cubicBezTo>
                <a:cubicBezTo>
                  <a:pt x="49" y="56"/>
                  <a:pt x="56" y="63"/>
                  <a:pt x="56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63"/>
                  <a:pt x="60" y="55"/>
                  <a:pt x="53" y="51"/>
                </a:cubicBezTo>
                <a:cubicBezTo>
                  <a:pt x="57" y="47"/>
                  <a:pt x="60" y="42"/>
                  <a:pt x="60" y="36"/>
                </a:cubicBezTo>
                <a:cubicBezTo>
                  <a:pt x="60" y="25"/>
                  <a:pt x="51" y="16"/>
                  <a:pt x="40" y="16"/>
                </a:cubicBezTo>
                <a:cubicBezTo>
                  <a:pt x="29" y="16"/>
                  <a:pt x="20" y="25"/>
                  <a:pt x="20" y="36"/>
                </a:cubicBezTo>
                <a:cubicBezTo>
                  <a:pt x="20" y="42"/>
                  <a:pt x="23" y="47"/>
                  <a:pt x="28" y="51"/>
                </a:cubicBezTo>
                <a:cubicBezTo>
                  <a:pt x="21" y="55"/>
                  <a:pt x="16" y="63"/>
                  <a:pt x="16" y="72"/>
                </a:cubicBezTo>
                <a:close/>
                <a:moveTo>
                  <a:pt x="40" y="24"/>
                </a:moveTo>
                <a:cubicBezTo>
                  <a:pt x="47" y="24"/>
                  <a:pt x="52" y="29"/>
                  <a:pt x="52" y="36"/>
                </a:cubicBezTo>
                <a:cubicBezTo>
                  <a:pt x="52" y="42"/>
                  <a:pt x="47" y="48"/>
                  <a:pt x="40" y="48"/>
                </a:cubicBezTo>
                <a:cubicBezTo>
                  <a:pt x="34" y="48"/>
                  <a:pt x="28" y="42"/>
                  <a:pt x="28" y="36"/>
                </a:cubicBezTo>
                <a:cubicBezTo>
                  <a:pt x="28" y="29"/>
                  <a:pt x="34" y="24"/>
                  <a:pt x="40" y="24"/>
                </a:cubicBezTo>
                <a:close/>
                <a:moveTo>
                  <a:pt x="104" y="24"/>
                </a:moveTo>
                <a:cubicBezTo>
                  <a:pt x="72" y="24"/>
                  <a:pt x="72" y="24"/>
                  <a:pt x="72" y="24"/>
                </a:cubicBezTo>
                <a:cubicBezTo>
                  <a:pt x="72" y="16"/>
                  <a:pt x="72" y="16"/>
                  <a:pt x="72" y="16"/>
                </a:cubicBezTo>
                <a:cubicBezTo>
                  <a:pt x="104" y="16"/>
                  <a:pt x="104" y="16"/>
                  <a:pt x="104" y="16"/>
                </a:cubicBezTo>
                <a:lnTo>
                  <a:pt x="104" y="24"/>
                </a:lnTo>
                <a:close/>
                <a:moveTo>
                  <a:pt x="104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64"/>
                  <a:pt x="72" y="64"/>
                  <a:pt x="72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72"/>
                </a:lnTo>
                <a:close/>
                <a:moveTo>
                  <a:pt x="104" y="48"/>
                </a:moveTo>
                <a:cubicBezTo>
                  <a:pt x="72" y="48"/>
                  <a:pt x="72" y="48"/>
                  <a:pt x="72" y="48"/>
                </a:cubicBezTo>
                <a:cubicBezTo>
                  <a:pt x="72" y="40"/>
                  <a:pt x="72" y="40"/>
                  <a:pt x="72" y="40"/>
                </a:cubicBezTo>
                <a:cubicBezTo>
                  <a:pt x="104" y="40"/>
                  <a:pt x="104" y="40"/>
                  <a:pt x="104" y="40"/>
                </a:cubicBezTo>
                <a:lnTo>
                  <a:pt x="104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988170" y="3870286"/>
            <a:ext cx="2144093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Resource</a:t>
            </a:r>
          </a:p>
        </p:txBody>
      </p:sp>
      <p:sp>
        <p:nvSpPr>
          <p:cNvPr id="57" name="Freeform 31"/>
          <p:cNvSpPr>
            <a:spLocks noEditPoints="1"/>
          </p:cNvSpPr>
          <p:nvPr/>
        </p:nvSpPr>
        <p:spPr bwMode="auto">
          <a:xfrm>
            <a:off x="4132262" y="2795900"/>
            <a:ext cx="450850" cy="330200"/>
          </a:xfrm>
          <a:custGeom>
            <a:avLst/>
            <a:gdLst>
              <a:gd name="T0" fmla="*/ 0 w 120"/>
              <a:gd name="T1" fmla="*/ 0 h 88"/>
              <a:gd name="T2" fmla="*/ 0 w 120"/>
              <a:gd name="T3" fmla="*/ 88 h 88"/>
              <a:gd name="T4" fmla="*/ 120 w 120"/>
              <a:gd name="T5" fmla="*/ 88 h 88"/>
              <a:gd name="T6" fmla="*/ 120 w 120"/>
              <a:gd name="T7" fmla="*/ 0 h 88"/>
              <a:gd name="T8" fmla="*/ 0 w 120"/>
              <a:gd name="T9" fmla="*/ 0 h 88"/>
              <a:gd name="T10" fmla="*/ 112 w 120"/>
              <a:gd name="T11" fmla="*/ 80 h 88"/>
              <a:gd name="T12" fmla="*/ 8 w 120"/>
              <a:gd name="T13" fmla="*/ 80 h 88"/>
              <a:gd name="T14" fmla="*/ 8 w 120"/>
              <a:gd name="T15" fmla="*/ 8 h 88"/>
              <a:gd name="T16" fmla="*/ 112 w 120"/>
              <a:gd name="T17" fmla="*/ 8 h 88"/>
              <a:gd name="T18" fmla="*/ 112 w 120"/>
              <a:gd name="T19" fmla="*/ 80 h 88"/>
              <a:gd name="T20" fmla="*/ 16 w 120"/>
              <a:gd name="T21" fmla="*/ 72 h 88"/>
              <a:gd name="T22" fmla="*/ 24 w 120"/>
              <a:gd name="T23" fmla="*/ 72 h 88"/>
              <a:gd name="T24" fmla="*/ 40 w 120"/>
              <a:gd name="T25" fmla="*/ 56 h 88"/>
              <a:gd name="T26" fmla="*/ 56 w 120"/>
              <a:gd name="T27" fmla="*/ 72 h 88"/>
              <a:gd name="T28" fmla="*/ 64 w 120"/>
              <a:gd name="T29" fmla="*/ 72 h 88"/>
              <a:gd name="T30" fmla="*/ 53 w 120"/>
              <a:gd name="T31" fmla="*/ 51 h 88"/>
              <a:gd name="T32" fmla="*/ 60 w 120"/>
              <a:gd name="T33" fmla="*/ 36 h 88"/>
              <a:gd name="T34" fmla="*/ 40 w 120"/>
              <a:gd name="T35" fmla="*/ 16 h 88"/>
              <a:gd name="T36" fmla="*/ 20 w 120"/>
              <a:gd name="T37" fmla="*/ 36 h 88"/>
              <a:gd name="T38" fmla="*/ 28 w 120"/>
              <a:gd name="T39" fmla="*/ 51 h 88"/>
              <a:gd name="T40" fmla="*/ 16 w 120"/>
              <a:gd name="T41" fmla="*/ 72 h 88"/>
              <a:gd name="T42" fmla="*/ 40 w 120"/>
              <a:gd name="T43" fmla="*/ 24 h 88"/>
              <a:gd name="T44" fmla="*/ 52 w 120"/>
              <a:gd name="T45" fmla="*/ 36 h 88"/>
              <a:gd name="T46" fmla="*/ 40 w 120"/>
              <a:gd name="T47" fmla="*/ 48 h 88"/>
              <a:gd name="T48" fmla="*/ 28 w 120"/>
              <a:gd name="T49" fmla="*/ 36 h 88"/>
              <a:gd name="T50" fmla="*/ 40 w 120"/>
              <a:gd name="T51" fmla="*/ 24 h 88"/>
              <a:gd name="T52" fmla="*/ 104 w 120"/>
              <a:gd name="T53" fmla="*/ 24 h 88"/>
              <a:gd name="T54" fmla="*/ 72 w 120"/>
              <a:gd name="T55" fmla="*/ 24 h 88"/>
              <a:gd name="T56" fmla="*/ 72 w 120"/>
              <a:gd name="T57" fmla="*/ 16 h 88"/>
              <a:gd name="T58" fmla="*/ 104 w 120"/>
              <a:gd name="T59" fmla="*/ 16 h 88"/>
              <a:gd name="T60" fmla="*/ 104 w 120"/>
              <a:gd name="T61" fmla="*/ 24 h 88"/>
              <a:gd name="T62" fmla="*/ 104 w 120"/>
              <a:gd name="T63" fmla="*/ 72 h 88"/>
              <a:gd name="T64" fmla="*/ 72 w 120"/>
              <a:gd name="T65" fmla="*/ 72 h 88"/>
              <a:gd name="T66" fmla="*/ 72 w 120"/>
              <a:gd name="T67" fmla="*/ 64 h 88"/>
              <a:gd name="T68" fmla="*/ 104 w 120"/>
              <a:gd name="T69" fmla="*/ 64 h 88"/>
              <a:gd name="T70" fmla="*/ 104 w 120"/>
              <a:gd name="T71" fmla="*/ 72 h 88"/>
              <a:gd name="T72" fmla="*/ 104 w 120"/>
              <a:gd name="T73" fmla="*/ 48 h 88"/>
              <a:gd name="T74" fmla="*/ 72 w 120"/>
              <a:gd name="T75" fmla="*/ 48 h 88"/>
              <a:gd name="T76" fmla="*/ 72 w 120"/>
              <a:gd name="T77" fmla="*/ 40 h 88"/>
              <a:gd name="T78" fmla="*/ 104 w 120"/>
              <a:gd name="T79" fmla="*/ 40 h 88"/>
              <a:gd name="T80" fmla="*/ 104 w 120"/>
              <a:gd name="T81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0" h="88">
                <a:moveTo>
                  <a:pt x="0" y="0"/>
                </a:moveTo>
                <a:cubicBezTo>
                  <a:pt x="0" y="88"/>
                  <a:pt x="0" y="88"/>
                  <a:pt x="0" y="88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20" y="0"/>
                  <a:pt x="120" y="0"/>
                  <a:pt x="120" y="0"/>
                </a:cubicBezTo>
                <a:lnTo>
                  <a:pt x="0" y="0"/>
                </a:lnTo>
                <a:close/>
                <a:moveTo>
                  <a:pt x="112" y="80"/>
                </a:moveTo>
                <a:cubicBezTo>
                  <a:pt x="8" y="80"/>
                  <a:pt x="8" y="80"/>
                  <a:pt x="8" y="80"/>
                </a:cubicBezTo>
                <a:cubicBezTo>
                  <a:pt x="8" y="8"/>
                  <a:pt x="8" y="8"/>
                  <a:pt x="8" y="8"/>
                </a:cubicBezTo>
                <a:cubicBezTo>
                  <a:pt x="112" y="8"/>
                  <a:pt x="112" y="8"/>
                  <a:pt x="112" y="8"/>
                </a:cubicBezTo>
                <a:lnTo>
                  <a:pt x="112" y="80"/>
                </a:lnTo>
                <a:close/>
                <a:moveTo>
                  <a:pt x="16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63"/>
                  <a:pt x="31" y="56"/>
                  <a:pt x="40" y="56"/>
                </a:cubicBezTo>
                <a:cubicBezTo>
                  <a:pt x="49" y="56"/>
                  <a:pt x="56" y="63"/>
                  <a:pt x="56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63"/>
                  <a:pt x="60" y="55"/>
                  <a:pt x="53" y="51"/>
                </a:cubicBezTo>
                <a:cubicBezTo>
                  <a:pt x="57" y="47"/>
                  <a:pt x="60" y="42"/>
                  <a:pt x="60" y="36"/>
                </a:cubicBezTo>
                <a:cubicBezTo>
                  <a:pt x="60" y="25"/>
                  <a:pt x="51" y="16"/>
                  <a:pt x="40" y="16"/>
                </a:cubicBezTo>
                <a:cubicBezTo>
                  <a:pt x="29" y="16"/>
                  <a:pt x="20" y="25"/>
                  <a:pt x="20" y="36"/>
                </a:cubicBezTo>
                <a:cubicBezTo>
                  <a:pt x="20" y="42"/>
                  <a:pt x="23" y="47"/>
                  <a:pt x="28" y="51"/>
                </a:cubicBezTo>
                <a:cubicBezTo>
                  <a:pt x="21" y="55"/>
                  <a:pt x="16" y="63"/>
                  <a:pt x="16" y="72"/>
                </a:cubicBezTo>
                <a:close/>
                <a:moveTo>
                  <a:pt x="40" y="24"/>
                </a:moveTo>
                <a:cubicBezTo>
                  <a:pt x="47" y="24"/>
                  <a:pt x="52" y="29"/>
                  <a:pt x="52" y="36"/>
                </a:cubicBezTo>
                <a:cubicBezTo>
                  <a:pt x="52" y="42"/>
                  <a:pt x="47" y="48"/>
                  <a:pt x="40" y="48"/>
                </a:cubicBezTo>
                <a:cubicBezTo>
                  <a:pt x="34" y="48"/>
                  <a:pt x="28" y="42"/>
                  <a:pt x="28" y="36"/>
                </a:cubicBezTo>
                <a:cubicBezTo>
                  <a:pt x="28" y="29"/>
                  <a:pt x="34" y="24"/>
                  <a:pt x="40" y="24"/>
                </a:cubicBezTo>
                <a:close/>
                <a:moveTo>
                  <a:pt x="104" y="24"/>
                </a:moveTo>
                <a:cubicBezTo>
                  <a:pt x="72" y="24"/>
                  <a:pt x="72" y="24"/>
                  <a:pt x="72" y="24"/>
                </a:cubicBezTo>
                <a:cubicBezTo>
                  <a:pt x="72" y="16"/>
                  <a:pt x="72" y="16"/>
                  <a:pt x="72" y="16"/>
                </a:cubicBezTo>
                <a:cubicBezTo>
                  <a:pt x="104" y="16"/>
                  <a:pt x="104" y="16"/>
                  <a:pt x="104" y="16"/>
                </a:cubicBezTo>
                <a:lnTo>
                  <a:pt x="104" y="24"/>
                </a:lnTo>
                <a:close/>
                <a:moveTo>
                  <a:pt x="104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64"/>
                  <a:pt x="72" y="64"/>
                  <a:pt x="72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72"/>
                </a:lnTo>
                <a:close/>
                <a:moveTo>
                  <a:pt x="104" y="48"/>
                </a:moveTo>
                <a:cubicBezTo>
                  <a:pt x="72" y="48"/>
                  <a:pt x="72" y="48"/>
                  <a:pt x="72" y="48"/>
                </a:cubicBezTo>
                <a:cubicBezTo>
                  <a:pt x="72" y="40"/>
                  <a:pt x="72" y="40"/>
                  <a:pt x="72" y="40"/>
                </a:cubicBezTo>
                <a:cubicBezTo>
                  <a:pt x="104" y="40"/>
                  <a:pt x="104" y="40"/>
                  <a:pt x="104" y="40"/>
                </a:cubicBezTo>
                <a:lnTo>
                  <a:pt x="104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Freeform 31"/>
          <p:cNvSpPr>
            <a:spLocks noEditPoints="1"/>
          </p:cNvSpPr>
          <p:nvPr/>
        </p:nvSpPr>
        <p:spPr bwMode="auto">
          <a:xfrm>
            <a:off x="3633787" y="3984586"/>
            <a:ext cx="450850" cy="330200"/>
          </a:xfrm>
          <a:custGeom>
            <a:avLst/>
            <a:gdLst>
              <a:gd name="T0" fmla="*/ 0 w 120"/>
              <a:gd name="T1" fmla="*/ 0 h 88"/>
              <a:gd name="T2" fmla="*/ 0 w 120"/>
              <a:gd name="T3" fmla="*/ 88 h 88"/>
              <a:gd name="T4" fmla="*/ 120 w 120"/>
              <a:gd name="T5" fmla="*/ 88 h 88"/>
              <a:gd name="T6" fmla="*/ 120 w 120"/>
              <a:gd name="T7" fmla="*/ 0 h 88"/>
              <a:gd name="T8" fmla="*/ 0 w 120"/>
              <a:gd name="T9" fmla="*/ 0 h 88"/>
              <a:gd name="T10" fmla="*/ 112 w 120"/>
              <a:gd name="T11" fmla="*/ 80 h 88"/>
              <a:gd name="T12" fmla="*/ 8 w 120"/>
              <a:gd name="T13" fmla="*/ 80 h 88"/>
              <a:gd name="T14" fmla="*/ 8 w 120"/>
              <a:gd name="T15" fmla="*/ 8 h 88"/>
              <a:gd name="T16" fmla="*/ 112 w 120"/>
              <a:gd name="T17" fmla="*/ 8 h 88"/>
              <a:gd name="T18" fmla="*/ 112 w 120"/>
              <a:gd name="T19" fmla="*/ 80 h 88"/>
              <a:gd name="T20" fmla="*/ 16 w 120"/>
              <a:gd name="T21" fmla="*/ 72 h 88"/>
              <a:gd name="T22" fmla="*/ 24 w 120"/>
              <a:gd name="T23" fmla="*/ 72 h 88"/>
              <a:gd name="T24" fmla="*/ 40 w 120"/>
              <a:gd name="T25" fmla="*/ 56 h 88"/>
              <a:gd name="T26" fmla="*/ 56 w 120"/>
              <a:gd name="T27" fmla="*/ 72 h 88"/>
              <a:gd name="T28" fmla="*/ 64 w 120"/>
              <a:gd name="T29" fmla="*/ 72 h 88"/>
              <a:gd name="T30" fmla="*/ 53 w 120"/>
              <a:gd name="T31" fmla="*/ 51 h 88"/>
              <a:gd name="T32" fmla="*/ 60 w 120"/>
              <a:gd name="T33" fmla="*/ 36 h 88"/>
              <a:gd name="T34" fmla="*/ 40 w 120"/>
              <a:gd name="T35" fmla="*/ 16 h 88"/>
              <a:gd name="T36" fmla="*/ 20 w 120"/>
              <a:gd name="T37" fmla="*/ 36 h 88"/>
              <a:gd name="T38" fmla="*/ 28 w 120"/>
              <a:gd name="T39" fmla="*/ 51 h 88"/>
              <a:gd name="T40" fmla="*/ 16 w 120"/>
              <a:gd name="T41" fmla="*/ 72 h 88"/>
              <a:gd name="T42" fmla="*/ 40 w 120"/>
              <a:gd name="T43" fmla="*/ 24 h 88"/>
              <a:gd name="T44" fmla="*/ 52 w 120"/>
              <a:gd name="T45" fmla="*/ 36 h 88"/>
              <a:gd name="T46" fmla="*/ 40 w 120"/>
              <a:gd name="T47" fmla="*/ 48 h 88"/>
              <a:gd name="T48" fmla="*/ 28 w 120"/>
              <a:gd name="T49" fmla="*/ 36 h 88"/>
              <a:gd name="T50" fmla="*/ 40 w 120"/>
              <a:gd name="T51" fmla="*/ 24 h 88"/>
              <a:gd name="T52" fmla="*/ 104 w 120"/>
              <a:gd name="T53" fmla="*/ 24 h 88"/>
              <a:gd name="T54" fmla="*/ 72 w 120"/>
              <a:gd name="T55" fmla="*/ 24 h 88"/>
              <a:gd name="T56" fmla="*/ 72 w 120"/>
              <a:gd name="T57" fmla="*/ 16 h 88"/>
              <a:gd name="T58" fmla="*/ 104 w 120"/>
              <a:gd name="T59" fmla="*/ 16 h 88"/>
              <a:gd name="T60" fmla="*/ 104 w 120"/>
              <a:gd name="T61" fmla="*/ 24 h 88"/>
              <a:gd name="T62" fmla="*/ 104 w 120"/>
              <a:gd name="T63" fmla="*/ 72 h 88"/>
              <a:gd name="T64" fmla="*/ 72 w 120"/>
              <a:gd name="T65" fmla="*/ 72 h 88"/>
              <a:gd name="T66" fmla="*/ 72 w 120"/>
              <a:gd name="T67" fmla="*/ 64 h 88"/>
              <a:gd name="T68" fmla="*/ 104 w 120"/>
              <a:gd name="T69" fmla="*/ 64 h 88"/>
              <a:gd name="T70" fmla="*/ 104 w 120"/>
              <a:gd name="T71" fmla="*/ 72 h 88"/>
              <a:gd name="T72" fmla="*/ 104 w 120"/>
              <a:gd name="T73" fmla="*/ 48 h 88"/>
              <a:gd name="T74" fmla="*/ 72 w 120"/>
              <a:gd name="T75" fmla="*/ 48 h 88"/>
              <a:gd name="T76" fmla="*/ 72 w 120"/>
              <a:gd name="T77" fmla="*/ 40 h 88"/>
              <a:gd name="T78" fmla="*/ 104 w 120"/>
              <a:gd name="T79" fmla="*/ 40 h 88"/>
              <a:gd name="T80" fmla="*/ 104 w 120"/>
              <a:gd name="T81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0" h="88">
                <a:moveTo>
                  <a:pt x="0" y="0"/>
                </a:moveTo>
                <a:cubicBezTo>
                  <a:pt x="0" y="88"/>
                  <a:pt x="0" y="88"/>
                  <a:pt x="0" y="88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20" y="0"/>
                  <a:pt x="120" y="0"/>
                  <a:pt x="120" y="0"/>
                </a:cubicBezTo>
                <a:lnTo>
                  <a:pt x="0" y="0"/>
                </a:lnTo>
                <a:close/>
                <a:moveTo>
                  <a:pt x="112" y="80"/>
                </a:moveTo>
                <a:cubicBezTo>
                  <a:pt x="8" y="80"/>
                  <a:pt x="8" y="80"/>
                  <a:pt x="8" y="80"/>
                </a:cubicBezTo>
                <a:cubicBezTo>
                  <a:pt x="8" y="8"/>
                  <a:pt x="8" y="8"/>
                  <a:pt x="8" y="8"/>
                </a:cubicBezTo>
                <a:cubicBezTo>
                  <a:pt x="112" y="8"/>
                  <a:pt x="112" y="8"/>
                  <a:pt x="112" y="8"/>
                </a:cubicBezTo>
                <a:lnTo>
                  <a:pt x="112" y="80"/>
                </a:lnTo>
                <a:close/>
                <a:moveTo>
                  <a:pt x="16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63"/>
                  <a:pt x="31" y="56"/>
                  <a:pt x="40" y="56"/>
                </a:cubicBezTo>
                <a:cubicBezTo>
                  <a:pt x="49" y="56"/>
                  <a:pt x="56" y="63"/>
                  <a:pt x="56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63"/>
                  <a:pt x="60" y="55"/>
                  <a:pt x="53" y="51"/>
                </a:cubicBezTo>
                <a:cubicBezTo>
                  <a:pt x="57" y="47"/>
                  <a:pt x="60" y="42"/>
                  <a:pt x="60" y="36"/>
                </a:cubicBezTo>
                <a:cubicBezTo>
                  <a:pt x="60" y="25"/>
                  <a:pt x="51" y="16"/>
                  <a:pt x="40" y="16"/>
                </a:cubicBezTo>
                <a:cubicBezTo>
                  <a:pt x="29" y="16"/>
                  <a:pt x="20" y="25"/>
                  <a:pt x="20" y="36"/>
                </a:cubicBezTo>
                <a:cubicBezTo>
                  <a:pt x="20" y="42"/>
                  <a:pt x="23" y="47"/>
                  <a:pt x="28" y="51"/>
                </a:cubicBezTo>
                <a:cubicBezTo>
                  <a:pt x="21" y="55"/>
                  <a:pt x="16" y="63"/>
                  <a:pt x="16" y="72"/>
                </a:cubicBezTo>
                <a:close/>
                <a:moveTo>
                  <a:pt x="40" y="24"/>
                </a:moveTo>
                <a:cubicBezTo>
                  <a:pt x="47" y="24"/>
                  <a:pt x="52" y="29"/>
                  <a:pt x="52" y="36"/>
                </a:cubicBezTo>
                <a:cubicBezTo>
                  <a:pt x="52" y="42"/>
                  <a:pt x="47" y="48"/>
                  <a:pt x="40" y="48"/>
                </a:cubicBezTo>
                <a:cubicBezTo>
                  <a:pt x="34" y="48"/>
                  <a:pt x="28" y="42"/>
                  <a:pt x="28" y="36"/>
                </a:cubicBezTo>
                <a:cubicBezTo>
                  <a:pt x="28" y="29"/>
                  <a:pt x="34" y="24"/>
                  <a:pt x="40" y="24"/>
                </a:cubicBezTo>
                <a:close/>
                <a:moveTo>
                  <a:pt x="104" y="24"/>
                </a:moveTo>
                <a:cubicBezTo>
                  <a:pt x="72" y="24"/>
                  <a:pt x="72" y="24"/>
                  <a:pt x="72" y="24"/>
                </a:cubicBezTo>
                <a:cubicBezTo>
                  <a:pt x="72" y="16"/>
                  <a:pt x="72" y="16"/>
                  <a:pt x="72" y="16"/>
                </a:cubicBezTo>
                <a:cubicBezTo>
                  <a:pt x="104" y="16"/>
                  <a:pt x="104" y="16"/>
                  <a:pt x="104" y="16"/>
                </a:cubicBezTo>
                <a:lnTo>
                  <a:pt x="104" y="24"/>
                </a:lnTo>
                <a:close/>
                <a:moveTo>
                  <a:pt x="104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64"/>
                  <a:pt x="72" y="64"/>
                  <a:pt x="72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72"/>
                </a:lnTo>
                <a:close/>
                <a:moveTo>
                  <a:pt x="104" y="48"/>
                </a:moveTo>
                <a:cubicBezTo>
                  <a:pt x="72" y="48"/>
                  <a:pt x="72" y="48"/>
                  <a:pt x="72" y="48"/>
                </a:cubicBezTo>
                <a:cubicBezTo>
                  <a:pt x="72" y="40"/>
                  <a:pt x="72" y="40"/>
                  <a:pt x="72" y="40"/>
                </a:cubicBezTo>
                <a:cubicBezTo>
                  <a:pt x="104" y="40"/>
                  <a:pt x="104" y="40"/>
                  <a:pt x="104" y="40"/>
                </a:cubicBezTo>
                <a:lnTo>
                  <a:pt x="104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340601" y="1326932"/>
            <a:ext cx="1524000" cy="1870964"/>
            <a:chOff x="10025979" y="1166488"/>
            <a:chExt cx="1524000" cy="1870964"/>
          </a:xfrm>
        </p:grpSpPr>
        <p:grpSp>
          <p:nvGrpSpPr>
            <p:cNvPr id="17" name="Group 16"/>
            <p:cNvGrpSpPr/>
            <p:nvPr/>
          </p:nvGrpSpPr>
          <p:grpSpPr>
            <a:xfrm>
              <a:off x="10025979" y="1166488"/>
              <a:ext cx="1524000" cy="1370013"/>
              <a:chOff x="10409237" y="1212849"/>
              <a:chExt cx="1524000" cy="1370013"/>
            </a:xfrm>
          </p:grpSpPr>
          <p:sp>
            <p:nvSpPr>
              <p:cNvPr id="9" name="Isosceles Triangle 8"/>
              <p:cNvSpPr/>
              <p:nvPr/>
            </p:nvSpPr>
            <p:spPr bwMode="auto">
              <a:xfrm>
                <a:off x="10409237" y="1212849"/>
                <a:ext cx="1524000" cy="1370013"/>
              </a:xfrm>
              <a:prstGeom prst="triangl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24"/>
              <p:cNvSpPr>
                <a:spLocks noEditPoints="1"/>
              </p:cNvSpPr>
              <p:nvPr/>
            </p:nvSpPr>
            <p:spPr bwMode="auto">
              <a:xfrm>
                <a:off x="10931524" y="1935161"/>
                <a:ext cx="479425" cy="390525"/>
              </a:xfrm>
              <a:custGeom>
                <a:avLst/>
                <a:gdLst>
                  <a:gd name="T0" fmla="*/ 0 w 128"/>
                  <a:gd name="T1" fmla="*/ 56 h 104"/>
                  <a:gd name="T2" fmla="*/ 8 w 128"/>
                  <a:gd name="T3" fmla="*/ 56 h 104"/>
                  <a:gd name="T4" fmla="*/ 24 w 128"/>
                  <a:gd name="T5" fmla="*/ 40 h 104"/>
                  <a:gd name="T6" fmla="*/ 40 w 128"/>
                  <a:gd name="T7" fmla="*/ 56 h 104"/>
                  <a:gd name="T8" fmla="*/ 50 w 128"/>
                  <a:gd name="T9" fmla="*/ 75 h 104"/>
                  <a:gd name="T10" fmla="*/ 32 w 128"/>
                  <a:gd name="T11" fmla="*/ 104 h 104"/>
                  <a:gd name="T12" fmla="*/ 40 w 128"/>
                  <a:gd name="T13" fmla="*/ 104 h 104"/>
                  <a:gd name="T14" fmla="*/ 64 w 128"/>
                  <a:gd name="T15" fmla="*/ 80 h 104"/>
                  <a:gd name="T16" fmla="*/ 88 w 128"/>
                  <a:gd name="T17" fmla="*/ 104 h 104"/>
                  <a:gd name="T18" fmla="*/ 96 w 128"/>
                  <a:gd name="T19" fmla="*/ 104 h 104"/>
                  <a:gd name="T20" fmla="*/ 78 w 128"/>
                  <a:gd name="T21" fmla="*/ 75 h 104"/>
                  <a:gd name="T22" fmla="*/ 88 w 128"/>
                  <a:gd name="T23" fmla="*/ 56 h 104"/>
                  <a:gd name="T24" fmla="*/ 104 w 128"/>
                  <a:gd name="T25" fmla="*/ 40 h 104"/>
                  <a:gd name="T26" fmla="*/ 120 w 128"/>
                  <a:gd name="T27" fmla="*/ 56 h 104"/>
                  <a:gd name="T28" fmla="*/ 128 w 128"/>
                  <a:gd name="T29" fmla="*/ 56 h 104"/>
                  <a:gd name="T30" fmla="*/ 117 w 128"/>
                  <a:gd name="T31" fmla="*/ 36 h 104"/>
                  <a:gd name="T32" fmla="*/ 124 w 128"/>
                  <a:gd name="T33" fmla="*/ 20 h 104"/>
                  <a:gd name="T34" fmla="*/ 104 w 128"/>
                  <a:gd name="T35" fmla="*/ 0 h 104"/>
                  <a:gd name="T36" fmla="*/ 84 w 128"/>
                  <a:gd name="T37" fmla="*/ 20 h 104"/>
                  <a:gd name="T38" fmla="*/ 92 w 128"/>
                  <a:gd name="T39" fmla="*/ 36 h 104"/>
                  <a:gd name="T40" fmla="*/ 84 w 128"/>
                  <a:gd name="T41" fmla="*/ 43 h 104"/>
                  <a:gd name="T42" fmla="*/ 64 w 128"/>
                  <a:gd name="T43" fmla="*/ 32 h 104"/>
                  <a:gd name="T44" fmla="*/ 44 w 128"/>
                  <a:gd name="T45" fmla="*/ 43 h 104"/>
                  <a:gd name="T46" fmla="*/ 37 w 128"/>
                  <a:gd name="T47" fmla="*/ 36 h 104"/>
                  <a:gd name="T48" fmla="*/ 44 w 128"/>
                  <a:gd name="T49" fmla="*/ 20 h 104"/>
                  <a:gd name="T50" fmla="*/ 24 w 128"/>
                  <a:gd name="T51" fmla="*/ 0 h 104"/>
                  <a:gd name="T52" fmla="*/ 4 w 128"/>
                  <a:gd name="T53" fmla="*/ 20 h 104"/>
                  <a:gd name="T54" fmla="*/ 12 w 128"/>
                  <a:gd name="T55" fmla="*/ 36 h 104"/>
                  <a:gd name="T56" fmla="*/ 0 w 128"/>
                  <a:gd name="T57" fmla="*/ 56 h 104"/>
                  <a:gd name="T58" fmla="*/ 104 w 128"/>
                  <a:gd name="T59" fmla="*/ 8 h 104"/>
                  <a:gd name="T60" fmla="*/ 116 w 128"/>
                  <a:gd name="T61" fmla="*/ 20 h 104"/>
                  <a:gd name="T62" fmla="*/ 104 w 128"/>
                  <a:gd name="T63" fmla="*/ 32 h 104"/>
                  <a:gd name="T64" fmla="*/ 92 w 128"/>
                  <a:gd name="T65" fmla="*/ 20 h 104"/>
                  <a:gd name="T66" fmla="*/ 104 w 128"/>
                  <a:gd name="T67" fmla="*/ 8 h 104"/>
                  <a:gd name="T68" fmla="*/ 64 w 128"/>
                  <a:gd name="T69" fmla="*/ 40 h 104"/>
                  <a:gd name="T70" fmla="*/ 80 w 128"/>
                  <a:gd name="T71" fmla="*/ 56 h 104"/>
                  <a:gd name="T72" fmla="*/ 64 w 128"/>
                  <a:gd name="T73" fmla="*/ 72 h 104"/>
                  <a:gd name="T74" fmla="*/ 48 w 128"/>
                  <a:gd name="T75" fmla="*/ 56 h 104"/>
                  <a:gd name="T76" fmla="*/ 64 w 128"/>
                  <a:gd name="T77" fmla="*/ 40 h 104"/>
                  <a:gd name="T78" fmla="*/ 24 w 128"/>
                  <a:gd name="T79" fmla="*/ 8 h 104"/>
                  <a:gd name="T80" fmla="*/ 36 w 128"/>
                  <a:gd name="T81" fmla="*/ 20 h 104"/>
                  <a:gd name="T82" fmla="*/ 24 w 128"/>
                  <a:gd name="T83" fmla="*/ 32 h 104"/>
                  <a:gd name="T84" fmla="*/ 12 w 128"/>
                  <a:gd name="T85" fmla="*/ 20 h 104"/>
                  <a:gd name="T86" fmla="*/ 24 w 128"/>
                  <a:gd name="T87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8" h="104">
                    <a:moveTo>
                      <a:pt x="0" y="56"/>
                    </a:moveTo>
                    <a:cubicBezTo>
                      <a:pt x="8" y="56"/>
                      <a:pt x="8" y="56"/>
                      <a:pt x="8" y="56"/>
                    </a:cubicBezTo>
                    <a:cubicBezTo>
                      <a:pt x="8" y="47"/>
                      <a:pt x="15" y="40"/>
                      <a:pt x="24" y="40"/>
                    </a:cubicBezTo>
                    <a:cubicBezTo>
                      <a:pt x="33" y="40"/>
                      <a:pt x="40" y="47"/>
                      <a:pt x="40" y="56"/>
                    </a:cubicBezTo>
                    <a:cubicBezTo>
                      <a:pt x="40" y="64"/>
                      <a:pt x="44" y="71"/>
                      <a:pt x="50" y="75"/>
                    </a:cubicBezTo>
                    <a:cubicBezTo>
                      <a:pt x="40" y="81"/>
                      <a:pt x="32" y="91"/>
                      <a:pt x="32" y="104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91"/>
                      <a:pt x="51" y="80"/>
                      <a:pt x="64" y="80"/>
                    </a:cubicBezTo>
                    <a:cubicBezTo>
                      <a:pt x="77" y="80"/>
                      <a:pt x="88" y="91"/>
                      <a:pt x="88" y="104"/>
                    </a:cubicBezTo>
                    <a:cubicBezTo>
                      <a:pt x="96" y="104"/>
                      <a:pt x="96" y="104"/>
                      <a:pt x="96" y="104"/>
                    </a:cubicBezTo>
                    <a:cubicBezTo>
                      <a:pt x="96" y="91"/>
                      <a:pt x="89" y="81"/>
                      <a:pt x="78" y="75"/>
                    </a:cubicBezTo>
                    <a:cubicBezTo>
                      <a:pt x="84" y="71"/>
                      <a:pt x="88" y="64"/>
                      <a:pt x="88" y="56"/>
                    </a:cubicBezTo>
                    <a:cubicBezTo>
                      <a:pt x="88" y="47"/>
                      <a:pt x="95" y="40"/>
                      <a:pt x="104" y="40"/>
                    </a:cubicBezTo>
                    <a:cubicBezTo>
                      <a:pt x="113" y="40"/>
                      <a:pt x="120" y="47"/>
                      <a:pt x="120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47"/>
                      <a:pt x="124" y="40"/>
                      <a:pt x="117" y="36"/>
                    </a:cubicBezTo>
                    <a:cubicBezTo>
                      <a:pt x="121" y="32"/>
                      <a:pt x="124" y="26"/>
                      <a:pt x="124" y="20"/>
                    </a:cubicBezTo>
                    <a:cubicBezTo>
                      <a:pt x="124" y="9"/>
                      <a:pt x="115" y="0"/>
                      <a:pt x="104" y="0"/>
                    </a:cubicBezTo>
                    <a:cubicBezTo>
                      <a:pt x="93" y="0"/>
                      <a:pt x="84" y="9"/>
                      <a:pt x="84" y="20"/>
                    </a:cubicBezTo>
                    <a:cubicBezTo>
                      <a:pt x="84" y="26"/>
                      <a:pt x="87" y="32"/>
                      <a:pt x="92" y="36"/>
                    </a:cubicBezTo>
                    <a:cubicBezTo>
                      <a:pt x="89" y="37"/>
                      <a:pt x="86" y="40"/>
                      <a:pt x="84" y="43"/>
                    </a:cubicBezTo>
                    <a:cubicBezTo>
                      <a:pt x="80" y="36"/>
                      <a:pt x="73" y="32"/>
                      <a:pt x="64" y="32"/>
                    </a:cubicBezTo>
                    <a:cubicBezTo>
                      <a:pt x="56" y="32"/>
                      <a:pt x="49" y="36"/>
                      <a:pt x="44" y="43"/>
                    </a:cubicBezTo>
                    <a:cubicBezTo>
                      <a:pt x="42" y="40"/>
                      <a:pt x="40" y="37"/>
                      <a:pt x="37" y="36"/>
                    </a:cubicBezTo>
                    <a:cubicBezTo>
                      <a:pt x="41" y="32"/>
                      <a:pt x="44" y="26"/>
                      <a:pt x="44" y="20"/>
                    </a:cubicBezTo>
                    <a:cubicBezTo>
                      <a:pt x="44" y="9"/>
                      <a:pt x="35" y="0"/>
                      <a:pt x="24" y="0"/>
                    </a:cubicBezTo>
                    <a:cubicBezTo>
                      <a:pt x="13" y="0"/>
                      <a:pt x="4" y="9"/>
                      <a:pt x="4" y="20"/>
                    </a:cubicBezTo>
                    <a:cubicBezTo>
                      <a:pt x="4" y="26"/>
                      <a:pt x="7" y="32"/>
                      <a:pt x="12" y="36"/>
                    </a:cubicBezTo>
                    <a:cubicBezTo>
                      <a:pt x="5" y="40"/>
                      <a:pt x="0" y="47"/>
                      <a:pt x="0" y="56"/>
                    </a:cubicBezTo>
                    <a:close/>
                    <a:moveTo>
                      <a:pt x="104" y="8"/>
                    </a:moveTo>
                    <a:cubicBezTo>
                      <a:pt x="111" y="8"/>
                      <a:pt x="116" y="13"/>
                      <a:pt x="116" y="20"/>
                    </a:cubicBezTo>
                    <a:cubicBezTo>
                      <a:pt x="116" y="27"/>
                      <a:pt x="111" y="32"/>
                      <a:pt x="104" y="32"/>
                    </a:cubicBezTo>
                    <a:cubicBezTo>
                      <a:pt x="98" y="32"/>
                      <a:pt x="92" y="27"/>
                      <a:pt x="92" y="20"/>
                    </a:cubicBezTo>
                    <a:cubicBezTo>
                      <a:pt x="92" y="13"/>
                      <a:pt x="98" y="8"/>
                      <a:pt x="104" y="8"/>
                    </a:cubicBezTo>
                    <a:close/>
                    <a:moveTo>
                      <a:pt x="64" y="40"/>
                    </a:moveTo>
                    <a:cubicBezTo>
                      <a:pt x="73" y="40"/>
                      <a:pt x="80" y="47"/>
                      <a:pt x="80" y="56"/>
                    </a:cubicBezTo>
                    <a:cubicBezTo>
                      <a:pt x="80" y="65"/>
                      <a:pt x="73" y="72"/>
                      <a:pt x="64" y="72"/>
                    </a:cubicBezTo>
                    <a:cubicBezTo>
                      <a:pt x="55" y="72"/>
                      <a:pt x="48" y="65"/>
                      <a:pt x="48" y="56"/>
                    </a:cubicBezTo>
                    <a:cubicBezTo>
                      <a:pt x="48" y="47"/>
                      <a:pt x="55" y="40"/>
                      <a:pt x="64" y="40"/>
                    </a:cubicBezTo>
                    <a:close/>
                    <a:moveTo>
                      <a:pt x="24" y="8"/>
                    </a:moveTo>
                    <a:cubicBezTo>
                      <a:pt x="31" y="8"/>
                      <a:pt x="36" y="13"/>
                      <a:pt x="36" y="20"/>
                    </a:cubicBezTo>
                    <a:cubicBezTo>
                      <a:pt x="36" y="27"/>
                      <a:pt x="31" y="32"/>
                      <a:pt x="24" y="32"/>
                    </a:cubicBezTo>
                    <a:cubicBezTo>
                      <a:pt x="18" y="32"/>
                      <a:pt x="12" y="27"/>
                      <a:pt x="12" y="20"/>
                    </a:cubicBezTo>
                    <a:cubicBezTo>
                      <a:pt x="12" y="13"/>
                      <a:pt x="18" y="8"/>
                      <a:pt x="24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0126322" y="2492687"/>
              <a:ext cx="1323311" cy="5447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Azure AD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980237" y="3344862"/>
            <a:ext cx="1869486" cy="1314250"/>
            <a:chOff x="9494837" y="4564062"/>
            <a:chExt cx="1869486" cy="1314250"/>
          </a:xfrm>
        </p:grpSpPr>
        <p:sp>
          <p:nvSpPr>
            <p:cNvPr id="52" name="Freeform 67"/>
            <p:cNvSpPr>
              <a:spLocks noChangeAspect="1" noEditPoints="1"/>
            </p:cNvSpPr>
            <p:nvPr/>
          </p:nvSpPr>
          <p:spPr bwMode="auto">
            <a:xfrm>
              <a:off x="9975385" y="4723947"/>
              <a:ext cx="820531" cy="449715"/>
            </a:xfrm>
            <a:custGeom>
              <a:avLst/>
              <a:gdLst>
                <a:gd name="T0" fmla="*/ 312 w 312"/>
                <a:gd name="T1" fmla="*/ 0 h 171"/>
                <a:gd name="T2" fmla="*/ 312 w 312"/>
                <a:gd name="T3" fmla="*/ 19 h 171"/>
                <a:gd name="T4" fmla="*/ 66 w 312"/>
                <a:gd name="T5" fmla="*/ 19 h 171"/>
                <a:gd name="T6" fmla="*/ 66 w 312"/>
                <a:gd name="T7" fmla="*/ 0 h 171"/>
                <a:gd name="T8" fmla="*/ 312 w 312"/>
                <a:gd name="T9" fmla="*/ 0 h 171"/>
                <a:gd name="T10" fmla="*/ 9 w 312"/>
                <a:gd name="T11" fmla="*/ 95 h 171"/>
                <a:gd name="T12" fmla="*/ 28 w 312"/>
                <a:gd name="T13" fmla="*/ 95 h 171"/>
                <a:gd name="T14" fmla="*/ 28 w 312"/>
                <a:gd name="T15" fmla="*/ 76 h 171"/>
                <a:gd name="T16" fmla="*/ 9 w 312"/>
                <a:gd name="T17" fmla="*/ 76 h 171"/>
                <a:gd name="T18" fmla="*/ 9 w 312"/>
                <a:gd name="T19" fmla="*/ 95 h 171"/>
                <a:gd name="T20" fmla="*/ 9 w 312"/>
                <a:gd name="T21" fmla="*/ 19 h 171"/>
                <a:gd name="T22" fmla="*/ 28 w 312"/>
                <a:gd name="T23" fmla="*/ 19 h 171"/>
                <a:gd name="T24" fmla="*/ 28 w 312"/>
                <a:gd name="T25" fmla="*/ 0 h 171"/>
                <a:gd name="T26" fmla="*/ 9 w 312"/>
                <a:gd name="T27" fmla="*/ 0 h 171"/>
                <a:gd name="T28" fmla="*/ 9 w 312"/>
                <a:gd name="T29" fmla="*/ 19 h 171"/>
                <a:gd name="T30" fmla="*/ 66 w 312"/>
                <a:gd name="T31" fmla="*/ 95 h 171"/>
                <a:gd name="T32" fmla="*/ 312 w 312"/>
                <a:gd name="T33" fmla="*/ 95 h 171"/>
                <a:gd name="T34" fmla="*/ 312 w 312"/>
                <a:gd name="T35" fmla="*/ 76 h 171"/>
                <a:gd name="T36" fmla="*/ 66 w 312"/>
                <a:gd name="T37" fmla="*/ 76 h 171"/>
                <a:gd name="T38" fmla="*/ 66 w 312"/>
                <a:gd name="T39" fmla="*/ 95 h 171"/>
                <a:gd name="T40" fmla="*/ 66 w 312"/>
                <a:gd name="T41" fmla="*/ 171 h 171"/>
                <a:gd name="T42" fmla="*/ 312 w 312"/>
                <a:gd name="T43" fmla="*/ 171 h 171"/>
                <a:gd name="T44" fmla="*/ 312 w 312"/>
                <a:gd name="T45" fmla="*/ 152 h 171"/>
                <a:gd name="T46" fmla="*/ 66 w 312"/>
                <a:gd name="T47" fmla="*/ 152 h 171"/>
                <a:gd name="T48" fmla="*/ 66 w 312"/>
                <a:gd name="T49" fmla="*/ 171 h 171"/>
                <a:gd name="T50" fmla="*/ 54 w 312"/>
                <a:gd name="T51" fmla="*/ 137 h 171"/>
                <a:gd name="T52" fmla="*/ 42 w 312"/>
                <a:gd name="T53" fmla="*/ 126 h 171"/>
                <a:gd name="T54" fmla="*/ 19 w 312"/>
                <a:gd name="T55" fmla="*/ 149 h 171"/>
                <a:gd name="T56" fmla="*/ 9 w 312"/>
                <a:gd name="T57" fmla="*/ 140 h 171"/>
                <a:gd name="T58" fmla="*/ 0 w 312"/>
                <a:gd name="T59" fmla="*/ 152 h 171"/>
                <a:gd name="T60" fmla="*/ 19 w 312"/>
                <a:gd name="T61" fmla="*/ 171 h 171"/>
                <a:gd name="T62" fmla="*/ 54 w 312"/>
                <a:gd name="T63" fmla="*/ 13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171">
                  <a:moveTo>
                    <a:pt x="312" y="0"/>
                  </a:moveTo>
                  <a:lnTo>
                    <a:pt x="312" y="19"/>
                  </a:lnTo>
                  <a:lnTo>
                    <a:pt x="66" y="19"/>
                  </a:lnTo>
                  <a:lnTo>
                    <a:pt x="66" y="0"/>
                  </a:lnTo>
                  <a:lnTo>
                    <a:pt x="312" y="0"/>
                  </a:lnTo>
                  <a:close/>
                  <a:moveTo>
                    <a:pt x="9" y="95"/>
                  </a:moveTo>
                  <a:lnTo>
                    <a:pt x="28" y="95"/>
                  </a:lnTo>
                  <a:lnTo>
                    <a:pt x="28" y="76"/>
                  </a:lnTo>
                  <a:lnTo>
                    <a:pt x="9" y="76"/>
                  </a:lnTo>
                  <a:lnTo>
                    <a:pt x="9" y="95"/>
                  </a:lnTo>
                  <a:close/>
                  <a:moveTo>
                    <a:pt x="9" y="19"/>
                  </a:moveTo>
                  <a:lnTo>
                    <a:pt x="28" y="19"/>
                  </a:lnTo>
                  <a:lnTo>
                    <a:pt x="28" y="0"/>
                  </a:lnTo>
                  <a:lnTo>
                    <a:pt x="9" y="0"/>
                  </a:lnTo>
                  <a:lnTo>
                    <a:pt x="9" y="19"/>
                  </a:lnTo>
                  <a:close/>
                  <a:moveTo>
                    <a:pt x="66" y="95"/>
                  </a:moveTo>
                  <a:lnTo>
                    <a:pt x="312" y="95"/>
                  </a:lnTo>
                  <a:lnTo>
                    <a:pt x="312" y="76"/>
                  </a:lnTo>
                  <a:lnTo>
                    <a:pt x="66" y="76"/>
                  </a:lnTo>
                  <a:lnTo>
                    <a:pt x="66" y="95"/>
                  </a:lnTo>
                  <a:close/>
                  <a:moveTo>
                    <a:pt x="66" y="171"/>
                  </a:moveTo>
                  <a:lnTo>
                    <a:pt x="312" y="171"/>
                  </a:lnTo>
                  <a:lnTo>
                    <a:pt x="312" y="152"/>
                  </a:lnTo>
                  <a:lnTo>
                    <a:pt x="66" y="152"/>
                  </a:lnTo>
                  <a:lnTo>
                    <a:pt x="66" y="171"/>
                  </a:lnTo>
                  <a:close/>
                  <a:moveTo>
                    <a:pt x="54" y="137"/>
                  </a:moveTo>
                  <a:lnTo>
                    <a:pt x="42" y="126"/>
                  </a:lnTo>
                  <a:lnTo>
                    <a:pt x="19" y="149"/>
                  </a:lnTo>
                  <a:lnTo>
                    <a:pt x="9" y="140"/>
                  </a:lnTo>
                  <a:lnTo>
                    <a:pt x="0" y="152"/>
                  </a:lnTo>
                  <a:lnTo>
                    <a:pt x="19" y="171"/>
                  </a:lnTo>
                  <a:lnTo>
                    <a:pt x="54" y="1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9799637" y="4564062"/>
              <a:ext cx="1228054" cy="76948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494837" y="5333547"/>
              <a:ext cx="1869486" cy="5447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Role Definition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856233" y="4136986"/>
            <a:ext cx="2294924" cy="1623292"/>
            <a:chOff x="8597301" y="3057327"/>
            <a:chExt cx="2294924" cy="1623292"/>
          </a:xfrm>
        </p:grpSpPr>
        <p:grpSp>
          <p:nvGrpSpPr>
            <p:cNvPr id="65" name="Group 64"/>
            <p:cNvGrpSpPr/>
            <p:nvPr/>
          </p:nvGrpSpPr>
          <p:grpSpPr>
            <a:xfrm>
              <a:off x="9242211" y="3645488"/>
              <a:ext cx="1010133" cy="533400"/>
              <a:chOff x="8592230" y="3271029"/>
              <a:chExt cx="1010133" cy="533400"/>
            </a:xfrm>
          </p:grpSpPr>
          <p:sp>
            <p:nvSpPr>
              <p:cNvPr id="62" name="Rectangle 61"/>
              <p:cNvSpPr/>
              <p:nvPr/>
            </p:nvSpPr>
            <p:spPr bwMode="auto">
              <a:xfrm>
                <a:off x="8592230" y="3271029"/>
                <a:ext cx="1010133" cy="5334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280"/>
              <p:cNvSpPr>
                <a:spLocks noEditPoints="1"/>
              </p:cNvSpPr>
              <p:nvPr/>
            </p:nvSpPr>
            <p:spPr bwMode="auto">
              <a:xfrm>
                <a:off x="9266237" y="3333057"/>
                <a:ext cx="236906" cy="426513"/>
              </a:xfrm>
              <a:custGeom>
                <a:avLst/>
                <a:gdLst>
                  <a:gd name="T0" fmla="*/ 177 w 177"/>
                  <a:gd name="T1" fmla="*/ 93 h 301"/>
                  <a:gd name="T2" fmla="*/ 116 w 177"/>
                  <a:gd name="T3" fmla="*/ 93 h 301"/>
                  <a:gd name="T4" fmla="*/ 166 w 177"/>
                  <a:gd name="T5" fmla="*/ 0 h 301"/>
                  <a:gd name="T6" fmla="*/ 45 w 177"/>
                  <a:gd name="T7" fmla="*/ 0 h 301"/>
                  <a:gd name="T8" fmla="*/ 0 w 177"/>
                  <a:gd name="T9" fmla="*/ 157 h 301"/>
                  <a:gd name="T10" fmla="*/ 62 w 177"/>
                  <a:gd name="T11" fmla="*/ 157 h 301"/>
                  <a:gd name="T12" fmla="*/ 31 w 177"/>
                  <a:gd name="T13" fmla="*/ 301 h 301"/>
                  <a:gd name="T14" fmla="*/ 177 w 177"/>
                  <a:gd name="T15" fmla="*/ 93 h 301"/>
                  <a:gd name="T16" fmla="*/ 26 w 177"/>
                  <a:gd name="T17" fmla="*/ 138 h 301"/>
                  <a:gd name="T18" fmla="*/ 59 w 177"/>
                  <a:gd name="T19" fmla="*/ 19 h 301"/>
                  <a:gd name="T20" fmla="*/ 132 w 177"/>
                  <a:gd name="T21" fmla="*/ 19 h 301"/>
                  <a:gd name="T22" fmla="*/ 85 w 177"/>
                  <a:gd name="T23" fmla="*/ 112 h 301"/>
                  <a:gd name="T24" fmla="*/ 140 w 177"/>
                  <a:gd name="T25" fmla="*/ 112 h 301"/>
                  <a:gd name="T26" fmla="*/ 69 w 177"/>
                  <a:gd name="T27" fmla="*/ 216 h 301"/>
                  <a:gd name="T28" fmla="*/ 83 w 177"/>
                  <a:gd name="T29" fmla="*/ 138 h 301"/>
                  <a:gd name="T30" fmla="*/ 26 w 177"/>
                  <a:gd name="T31" fmla="*/ 13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7" h="301">
                    <a:moveTo>
                      <a:pt x="177" y="93"/>
                    </a:moveTo>
                    <a:lnTo>
                      <a:pt x="116" y="93"/>
                    </a:lnTo>
                    <a:lnTo>
                      <a:pt x="166" y="0"/>
                    </a:lnTo>
                    <a:lnTo>
                      <a:pt x="45" y="0"/>
                    </a:lnTo>
                    <a:lnTo>
                      <a:pt x="0" y="157"/>
                    </a:lnTo>
                    <a:lnTo>
                      <a:pt x="62" y="157"/>
                    </a:lnTo>
                    <a:lnTo>
                      <a:pt x="31" y="301"/>
                    </a:lnTo>
                    <a:lnTo>
                      <a:pt x="177" y="93"/>
                    </a:lnTo>
                    <a:close/>
                    <a:moveTo>
                      <a:pt x="26" y="138"/>
                    </a:moveTo>
                    <a:lnTo>
                      <a:pt x="59" y="19"/>
                    </a:lnTo>
                    <a:lnTo>
                      <a:pt x="132" y="19"/>
                    </a:lnTo>
                    <a:lnTo>
                      <a:pt x="85" y="112"/>
                    </a:lnTo>
                    <a:lnTo>
                      <a:pt x="140" y="112"/>
                    </a:lnTo>
                    <a:lnTo>
                      <a:pt x="69" y="216"/>
                    </a:lnTo>
                    <a:lnTo>
                      <a:pt x="83" y="138"/>
                    </a:lnTo>
                    <a:lnTo>
                      <a:pt x="26" y="1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114"/>
              <p:cNvSpPr>
                <a:spLocks noChangeAspect="1" noEditPoints="1"/>
              </p:cNvSpPr>
              <p:nvPr/>
            </p:nvSpPr>
            <p:spPr bwMode="auto">
              <a:xfrm>
                <a:off x="8743794" y="3375005"/>
                <a:ext cx="355663" cy="348578"/>
              </a:xfrm>
              <a:custGeom>
                <a:avLst/>
                <a:gdLst>
                  <a:gd name="T0" fmla="*/ 37 w 106"/>
                  <a:gd name="T1" fmla="*/ 104 h 104"/>
                  <a:gd name="T2" fmla="*/ 25 w 106"/>
                  <a:gd name="T3" fmla="*/ 87 h 104"/>
                  <a:gd name="T4" fmla="*/ 0 w 106"/>
                  <a:gd name="T5" fmla="*/ 65 h 104"/>
                  <a:gd name="T6" fmla="*/ 9 w 106"/>
                  <a:gd name="T7" fmla="*/ 52 h 104"/>
                  <a:gd name="T8" fmla="*/ 0 w 106"/>
                  <a:gd name="T9" fmla="*/ 40 h 104"/>
                  <a:gd name="T10" fmla="*/ 25 w 106"/>
                  <a:gd name="T11" fmla="*/ 18 h 104"/>
                  <a:gd name="T12" fmla="*/ 37 w 106"/>
                  <a:gd name="T13" fmla="*/ 0 h 104"/>
                  <a:gd name="T14" fmla="*/ 69 w 106"/>
                  <a:gd name="T15" fmla="*/ 11 h 104"/>
                  <a:gd name="T16" fmla="*/ 90 w 106"/>
                  <a:gd name="T17" fmla="*/ 13 h 104"/>
                  <a:gd name="T18" fmla="*/ 96 w 106"/>
                  <a:gd name="T19" fmla="*/ 46 h 104"/>
                  <a:gd name="T20" fmla="*/ 96 w 106"/>
                  <a:gd name="T21" fmla="*/ 59 h 104"/>
                  <a:gd name="T22" fmla="*/ 90 w 106"/>
                  <a:gd name="T23" fmla="*/ 92 h 104"/>
                  <a:gd name="T24" fmla="*/ 69 w 106"/>
                  <a:gd name="T25" fmla="*/ 93 h 104"/>
                  <a:gd name="T26" fmla="*/ 45 w 106"/>
                  <a:gd name="T27" fmla="*/ 96 h 104"/>
                  <a:gd name="T28" fmla="*/ 61 w 106"/>
                  <a:gd name="T29" fmla="*/ 88 h 104"/>
                  <a:gd name="T30" fmla="*/ 77 w 106"/>
                  <a:gd name="T31" fmla="*/ 79 h 104"/>
                  <a:gd name="T32" fmla="*/ 87 w 106"/>
                  <a:gd name="T33" fmla="*/ 81 h 104"/>
                  <a:gd name="T34" fmla="*/ 87 w 106"/>
                  <a:gd name="T35" fmla="*/ 63 h 104"/>
                  <a:gd name="T36" fmla="*/ 89 w 106"/>
                  <a:gd name="T37" fmla="*/ 52 h 104"/>
                  <a:gd name="T38" fmla="*/ 87 w 106"/>
                  <a:gd name="T39" fmla="*/ 42 h 104"/>
                  <a:gd name="T40" fmla="*/ 87 w 106"/>
                  <a:gd name="T41" fmla="*/ 24 h 104"/>
                  <a:gd name="T42" fmla="*/ 77 w 106"/>
                  <a:gd name="T43" fmla="*/ 26 h 104"/>
                  <a:gd name="T44" fmla="*/ 61 w 106"/>
                  <a:gd name="T45" fmla="*/ 17 h 104"/>
                  <a:gd name="T46" fmla="*/ 45 w 106"/>
                  <a:gd name="T47" fmla="*/ 8 h 104"/>
                  <a:gd name="T48" fmla="*/ 42 w 106"/>
                  <a:gd name="T49" fmla="*/ 18 h 104"/>
                  <a:gd name="T50" fmla="*/ 26 w 106"/>
                  <a:gd name="T51" fmla="*/ 28 h 104"/>
                  <a:gd name="T52" fmla="*/ 11 w 106"/>
                  <a:gd name="T53" fmla="*/ 37 h 104"/>
                  <a:gd name="T54" fmla="*/ 18 w 106"/>
                  <a:gd name="T55" fmla="*/ 45 h 104"/>
                  <a:gd name="T56" fmla="*/ 18 w 106"/>
                  <a:gd name="T57" fmla="*/ 60 h 104"/>
                  <a:gd name="T58" fmla="*/ 11 w 106"/>
                  <a:gd name="T59" fmla="*/ 68 h 104"/>
                  <a:gd name="T60" fmla="*/ 26 w 106"/>
                  <a:gd name="T61" fmla="*/ 77 h 104"/>
                  <a:gd name="T62" fmla="*/ 42 w 106"/>
                  <a:gd name="T63" fmla="*/ 87 h 104"/>
                  <a:gd name="T64" fmla="*/ 45 w 106"/>
                  <a:gd name="T65" fmla="*/ 96 h 104"/>
                  <a:gd name="T66" fmla="*/ 25 w 106"/>
                  <a:gd name="T67" fmla="*/ 52 h 104"/>
                  <a:gd name="T68" fmla="*/ 81 w 106"/>
                  <a:gd name="T69" fmla="*/ 52 h 104"/>
                  <a:gd name="T70" fmla="*/ 53 w 106"/>
                  <a:gd name="T71" fmla="*/ 32 h 104"/>
                  <a:gd name="T72" fmla="*/ 53 w 106"/>
                  <a:gd name="T73" fmla="*/ 72 h 104"/>
                  <a:gd name="T74" fmla="*/ 53 w 106"/>
                  <a:gd name="T75" fmla="*/ 3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" h="104">
                    <a:moveTo>
                      <a:pt x="69" y="104"/>
                    </a:moveTo>
                    <a:cubicBezTo>
                      <a:pt x="37" y="104"/>
                      <a:pt x="37" y="104"/>
                      <a:pt x="37" y="104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33" y="92"/>
                      <a:pt x="29" y="90"/>
                      <a:pt x="25" y="87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7"/>
                      <a:pt x="9" y="55"/>
                      <a:pt x="9" y="52"/>
                    </a:cubicBezTo>
                    <a:cubicBezTo>
                      <a:pt x="9" y="50"/>
                      <a:pt x="9" y="48"/>
                      <a:pt x="9" y="4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9" y="15"/>
                      <a:pt x="33" y="13"/>
                      <a:pt x="37" y="1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3" y="13"/>
                      <a:pt x="77" y="15"/>
                      <a:pt x="80" y="18"/>
                    </a:cubicBezTo>
                    <a:cubicBezTo>
                      <a:pt x="90" y="13"/>
                      <a:pt x="90" y="13"/>
                      <a:pt x="90" y="13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7" y="48"/>
                      <a:pt x="97" y="50"/>
                      <a:pt x="97" y="52"/>
                    </a:cubicBezTo>
                    <a:cubicBezTo>
                      <a:pt x="97" y="55"/>
                      <a:pt x="97" y="57"/>
                      <a:pt x="96" y="59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90" y="92"/>
                      <a:pt x="90" y="92"/>
                      <a:pt x="90" y="92"/>
                    </a:cubicBezTo>
                    <a:cubicBezTo>
                      <a:pt x="80" y="87"/>
                      <a:pt x="80" y="87"/>
                      <a:pt x="80" y="87"/>
                    </a:cubicBezTo>
                    <a:cubicBezTo>
                      <a:pt x="77" y="90"/>
                      <a:pt x="73" y="92"/>
                      <a:pt x="69" y="93"/>
                    </a:cubicBezTo>
                    <a:lnTo>
                      <a:pt x="69" y="104"/>
                    </a:lnTo>
                    <a:close/>
                    <a:moveTo>
                      <a:pt x="45" y="96"/>
                    </a:moveTo>
                    <a:cubicBezTo>
                      <a:pt x="61" y="96"/>
                      <a:pt x="61" y="96"/>
                      <a:pt x="61" y="96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9" y="85"/>
                      <a:pt x="73" y="83"/>
                      <a:pt x="77" y="79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95" y="68"/>
                      <a:pt x="95" y="68"/>
                      <a:pt x="95" y="68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58"/>
                      <a:pt x="89" y="55"/>
                      <a:pt x="89" y="52"/>
                    </a:cubicBezTo>
                    <a:cubicBezTo>
                      <a:pt x="89" y="50"/>
                      <a:pt x="88" y="47"/>
                      <a:pt x="88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3" y="22"/>
                      <a:pt x="69" y="20"/>
                      <a:pt x="64" y="18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7" y="20"/>
                      <a:pt x="32" y="22"/>
                      <a:pt x="28" y="26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7" y="47"/>
                      <a:pt x="17" y="50"/>
                      <a:pt x="17" y="52"/>
                    </a:cubicBezTo>
                    <a:cubicBezTo>
                      <a:pt x="17" y="55"/>
                      <a:pt x="17" y="58"/>
                      <a:pt x="18" y="6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32" y="83"/>
                      <a:pt x="37" y="85"/>
                      <a:pt x="42" y="87"/>
                    </a:cubicBezTo>
                    <a:cubicBezTo>
                      <a:pt x="45" y="88"/>
                      <a:pt x="45" y="88"/>
                      <a:pt x="45" y="88"/>
                    </a:cubicBezTo>
                    <a:lnTo>
                      <a:pt x="45" y="96"/>
                    </a:lnTo>
                    <a:close/>
                    <a:moveTo>
                      <a:pt x="53" y="80"/>
                    </a:moveTo>
                    <a:cubicBezTo>
                      <a:pt x="37" y="80"/>
                      <a:pt x="25" y="68"/>
                      <a:pt x="25" y="52"/>
                    </a:cubicBezTo>
                    <a:cubicBezTo>
                      <a:pt x="25" y="37"/>
                      <a:pt x="37" y="24"/>
                      <a:pt x="53" y="24"/>
                    </a:cubicBezTo>
                    <a:cubicBezTo>
                      <a:pt x="68" y="24"/>
                      <a:pt x="81" y="37"/>
                      <a:pt x="81" y="52"/>
                    </a:cubicBezTo>
                    <a:cubicBezTo>
                      <a:pt x="81" y="68"/>
                      <a:pt x="68" y="80"/>
                      <a:pt x="53" y="80"/>
                    </a:cubicBezTo>
                    <a:close/>
                    <a:moveTo>
                      <a:pt x="53" y="32"/>
                    </a:moveTo>
                    <a:cubicBezTo>
                      <a:pt x="42" y="32"/>
                      <a:pt x="33" y="41"/>
                      <a:pt x="33" y="52"/>
                    </a:cubicBezTo>
                    <a:cubicBezTo>
                      <a:pt x="33" y="64"/>
                      <a:pt x="42" y="72"/>
                      <a:pt x="53" y="72"/>
                    </a:cubicBezTo>
                    <a:cubicBezTo>
                      <a:pt x="64" y="72"/>
                      <a:pt x="73" y="64"/>
                      <a:pt x="73" y="52"/>
                    </a:cubicBezTo>
                    <a:cubicBezTo>
                      <a:pt x="73" y="41"/>
                      <a:pt x="64" y="32"/>
                      <a:pt x="53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9237536" y="3057327"/>
              <a:ext cx="1010133" cy="533400"/>
              <a:chOff x="7470231" y="2682868"/>
              <a:chExt cx="1010133" cy="533400"/>
            </a:xfrm>
          </p:grpSpPr>
          <p:sp>
            <p:nvSpPr>
              <p:cNvPr id="67" name="Rectangle 66"/>
              <p:cNvSpPr/>
              <p:nvPr/>
            </p:nvSpPr>
            <p:spPr bwMode="auto">
              <a:xfrm>
                <a:off x="7470231" y="2682868"/>
                <a:ext cx="1010133" cy="5334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280"/>
              <p:cNvSpPr>
                <a:spLocks noEditPoints="1"/>
              </p:cNvSpPr>
              <p:nvPr/>
            </p:nvSpPr>
            <p:spPr bwMode="auto">
              <a:xfrm>
                <a:off x="8144238" y="2744896"/>
                <a:ext cx="236906" cy="426513"/>
              </a:xfrm>
              <a:custGeom>
                <a:avLst/>
                <a:gdLst>
                  <a:gd name="T0" fmla="*/ 177 w 177"/>
                  <a:gd name="T1" fmla="*/ 93 h 301"/>
                  <a:gd name="T2" fmla="*/ 116 w 177"/>
                  <a:gd name="T3" fmla="*/ 93 h 301"/>
                  <a:gd name="T4" fmla="*/ 166 w 177"/>
                  <a:gd name="T5" fmla="*/ 0 h 301"/>
                  <a:gd name="T6" fmla="*/ 45 w 177"/>
                  <a:gd name="T7" fmla="*/ 0 h 301"/>
                  <a:gd name="T8" fmla="*/ 0 w 177"/>
                  <a:gd name="T9" fmla="*/ 157 h 301"/>
                  <a:gd name="T10" fmla="*/ 62 w 177"/>
                  <a:gd name="T11" fmla="*/ 157 h 301"/>
                  <a:gd name="T12" fmla="*/ 31 w 177"/>
                  <a:gd name="T13" fmla="*/ 301 h 301"/>
                  <a:gd name="T14" fmla="*/ 177 w 177"/>
                  <a:gd name="T15" fmla="*/ 93 h 301"/>
                  <a:gd name="T16" fmla="*/ 26 w 177"/>
                  <a:gd name="T17" fmla="*/ 138 h 301"/>
                  <a:gd name="T18" fmla="*/ 59 w 177"/>
                  <a:gd name="T19" fmla="*/ 19 h 301"/>
                  <a:gd name="T20" fmla="*/ 132 w 177"/>
                  <a:gd name="T21" fmla="*/ 19 h 301"/>
                  <a:gd name="T22" fmla="*/ 85 w 177"/>
                  <a:gd name="T23" fmla="*/ 112 h 301"/>
                  <a:gd name="T24" fmla="*/ 140 w 177"/>
                  <a:gd name="T25" fmla="*/ 112 h 301"/>
                  <a:gd name="T26" fmla="*/ 69 w 177"/>
                  <a:gd name="T27" fmla="*/ 216 h 301"/>
                  <a:gd name="T28" fmla="*/ 83 w 177"/>
                  <a:gd name="T29" fmla="*/ 138 h 301"/>
                  <a:gd name="T30" fmla="*/ 26 w 177"/>
                  <a:gd name="T31" fmla="*/ 13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7" h="301">
                    <a:moveTo>
                      <a:pt x="177" y="93"/>
                    </a:moveTo>
                    <a:lnTo>
                      <a:pt x="116" y="93"/>
                    </a:lnTo>
                    <a:lnTo>
                      <a:pt x="166" y="0"/>
                    </a:lnTo>
                    <a:lnTo>
                      <a:pt x="45" y="0"/>
                    </a:lnTo>
                    <a:lnTo>
                      <a:pt x="0" y="157"/>
                    </a:lnTo>
                    <a:lnTo>
                      <a:pt x="62" y="157"/>
                    </a:lnTo>
                    <a:lnTo>
                      <a:pt x="31" y="301"/>
                    </a:lnTo>
                    <a:lnTo>
                      <a:pt x="177" y="93"/>
                    </a:lnTo>
                    <a:close/>
                    <a:moveTo>
                      <a:pt x="26" y="138"/>
                    </a:moveTo>
                    <a:lnTo>
                      <a:pt x="59" y="19"/>
                    </a:lnTo>
                    <a:lnTo>
                      <a:pt x="132" y="19"/>
                    </a:lnTo>
                    <a:lnTo>
                      <a:pt x="85" y="112"/>
                    </a:lnTo>
                    <a:lnTo>
                      <a:pt x="140" y="112"/>
                    </a:lnTo>
                    <a:lnTo>
                      <a:pt x="69" y="216"/>
                    </a:lnTo>
                    <a:lnTo>
                      <a:pt x="83" y="138"/>
                    </a:lnTo>
                    <a:lnTo>
                      <a:pt x="26" y="1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114"/>
              <p:cNvSpPr>
                <a:spLocks noChangeAspect="1" noEditPoints="1"/>
              </p:cNvSpPr>
              <p:nvPr/>
            </p:nvSpPr>
            <p:spPr bwMode="auto">
              <a:xfrm>
                <a:off x="7621795" y="2786844"/>
                <a:ext cx="355663" cy="348578"/>
              </a:xfrm>
              <a:custGeom>
                <a:avLst/>
                <a:gdLst>
                  <a:gd name="T0" fmla="*/ 37 w 106"/>
                  <a:gd name="T1" fmla="*/ 104 h 104"/>
                  <a:gd name="T2" fmla="*/ 25 w 106"/>
                  <a:gd name="T3" fmla="*/ 87 h 104"/>
                  <a:gd name="T4" fmla="*/ 0 w 106"/>
                  <a:gd name="T5" fmla="*/ 65 h 104"/>
                  <a:gd name="T6" fmla="*/ 9 w 106"/>
                  <a:gd name="T7" fmla="*/ 52 h 104"/>
                  <a:gd name="T8" fmla="*/ 0 w 106"/>
                  <a:gd name="T9" fmla="*/ 40 h 104"/>
                  <a:gd name="T10" fmla="*/ 25 w 106"/>
                  <a:gd name="T11" fmla="*/ 18 h 104"/>
                  <a:gd name="T12" fmla="*/ 37 w 106"/>
                  <a:gd name="T13" fmla="*/ 0 h 104"/>
                  <a:gd name="T14" fmla="*/ 69 w 106"/>
                  <a:gd name="T15" fmla="*/ 11 h 104"/>
                  <a:gd name="T16" fmla="*/ 90 w 106"/>
                  <a:gd name="T17" fmla="*/ 13 h 104"/>
                  <a:gd name="T18" fmla="*/ 96 w 106"/>
                  <a:gd name="T19" fmla="*/ 46 h 104"/>
                  <a:gd name="T20" fmla="*/ 96 w 106"/>
                  <a:gd name="T21" fmla="*/ 59 h 104"/>
                  <a:gd name="T22" fmla="*/ 90 w 106"/>
                  <a:gd name="T23" fmla="*/ 92 h 104"/>
                  <a:gd name="T24" fmla="*/ 69 w 106"/>
                  <a:gd name="T25" fmla="*/ 93 h 104"/>
                  <a:gd name="T26" fmla="*/ 45 w 106"/>
                  <a:gd name="T27" fmla="*/ 96 h 104"/>
                  <a:gd name="T28" fmla="*/ 61 w 106"/>
                  <a:gd name="T29" fmla="*/ 88 h 104"/>
                  <a:gd name="T30" fmla="*/ 77 w 106"/>
                  <a:gd name="T31" fmla="*/ 79 h 104"/>
                  <a:gd name="T32" fmla="*/ 87 w 106"/>
                  <a:gd name="T33" fmla="*/ 81 h 104"/>
                  <a:gd name="T34" fmla="*/ 87 w 106"/>
                  <a:gd name="T35" fmla="*/ 63 h 104"/>
                  <a:gd name="T36" fmla="*/ 89 w 106"/>
                  <a:gd name="T37" fmla="*/ 52 h 104"/>
                  <a:gd name="T38" fmla="*/ 87 w 106"/>
                  <a:gd name="T39" fmla="*/ 42 h 104"/>
                  <a:gd name="T40" fmla="*/ 87 w 106"/>
                  <a:gd name="T41" fmla="*/ 24 h 104"/>
                  <a:gd name="T42" fmla="*/ 77 w 106"/>
                  <a:gd name="T43" fmla="*/ 26 h 104"/>
                  <a:gd name="T44" fmla="*/ 61 w 106"/>
                  <a:gd name="T45" fmla="*/ 17 h 104"/>
                  <a:gd name="T46" fmla="*/ 45 w 106"/>
                  <a:gd name="T47" fmla="*/ 8 h 104"/>
                  <a:gd name="T48" fmla="*/ 42 w 106"/>
                  <a:gd name="T49" fmla="*/ 18 h 104"/>
                  <a:gd name="T50" fmla="*/ 26 w 106"/>
                  <a:gd name="T51" fmla="*/ 28 h 104"/>
                  <a:gd name="T52" fmla="*/ 11 w 106"/>
                  <a:gd name="T53" fmla="*/ 37 h 104"/>
                  <a:gd name="T54" fmla="*/ 18 w 106"/>
                  <a:gd name="T55" fmla="*/ 45 h 104"/>
                  <a:gd name="T56" fmla="*/ 18 w 106"/>
                  <a:gd name="T57" fmla="*/ 60 h 104"/>
                  <a:gd name="T58" fmla="*/ 11 w 106"/>
                  <a:gd name="T59" fmla="*/ 68 h 104"/>
                  <a:gd name="T60" fmla="*/ 26 w 106"/>
                  <a:gd name="T61" fmla="*/ 77 h 104"/>
                  <a:gd name="T62" fmla="*/ 42 w 106"/>
                  <a:gd name="T63" fmla="*/ 87 h 104"/>
                  <a:gd name="T64" fmla="*/ 45 w 106"/>
                  <a:gd name="T65" fmla="*/ 96 h 104"/>
                  <a:gd name="T66" fmla="*/ 25 w 106"/>
                  <a:gd name="T67" fmla="*/ 52 h 104"/>
                  <a:gd name="T68" fmla="*/ 81 w 106"/>
                  <a:gd name="T69" fmla="*/ 52 h 104"/>
                  <a:gd name="T70" fmla="*/ 53 w 106"/>
                  <a:gd name="T71" fmla="*/ 32 h 104"/>
                  <a:gd name="T72" fmla="*/ 53 w 106"/>
                  <a:gd name="T73" fmla="*/ 72 h 104"/>
                  <a:gd name="T74" fmla="*/ 53 w 106"/>
                  <a:gd name="T75" fmla="*/ 3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" h="104">
                    <a:moveTo>
                      <a:pt x="69" y="104"/>
                    </a:moveTo>
                    <a:cubicBezTo>
                      <a:pt x="37" y="104"/>
                      <a:pt x="37" y="104"/>
                      <a:pt x="37" y="104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33" y="92"/>
                      <a:pt x="29" y="90"/>
                      <a:pt x="25" y="87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7"/>
                      <a:pt x="9" y="55"/>
                      <a:pt x="9" y="52"/>
                    </a:cubicBezTo>
                    <a:cubicBezTo>
                      <a:pt x="9" y="50"/>
                      <a:pt x="9" y="48"/>
                      <a:pt x="9" y="4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9" y="15"/>
                      <a:pt x="33" y="13"/>
                      <a:pt x="37" y="1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3" y="13"/>
                      <a:pt x="77" y="15"/>
                      <a:pt x="80" y="18"/>
                    </a:cubicBezTo>
                    <a:cubicBezTo>
                      <a:pt x="90" y="13"/>
                      <a:pt x="90" y="13"/>
                      <a:pt x="90" y="13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7" y="48"/>
                      <a:pt x="97" y="50"/>
                      <a:pt x="97" y="52"/>
                    </a:cubicBezTo>
                    <a:cubicBezTo>
                      <a:pt x="97" y="55"/>
                      <a:pt x="97" y="57"/>
                      <a:pt x="96" y="59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90" y="92"/>
                      <a:pt x="90" y="92"/>
                      <a:pt x="90" y="92"/>
                    </a:cubicBezTo>
                    <a:cubicBezTo>
                      <a:pt x="80" y="87"/>
                      <a:pt x="80" y="87"/>
                      <a:pt x="80" y="87"/>
                    </a:cubicBezTo>
                    <a:cubicBezTo>
                      <a:pt x="77" y="90"/>
                      <a:pt x="73" y="92"/>
                      <a:pt x="69" y="93"/>
                    </a:cubicBezTo>
                    <a:lnTo>
                      <a:pt x="69" y="104"/>
                    </a:lnTo>
                    <a:close/>
                    <a:moveTo>
                      <a:pt x="45" y="96"/>
                    </a:moveTo>
                    <a:cubicBezTo>
                      <a:pt x="61" y="96"/>
                      <a:pt x="61" y="96"/>
                      <a:pt x="61" y="96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9" y="85"/>
                      <a:pt x="73" y="83"/>
                      <a:pt x="77" y="79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95" y="68"/>
                      <a:pt x="95" y="68"/>
                      <a:pt x="95" y="68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58"/>
                      <a:pt x="89" y="55"/>
                      <a:pt x="89" y="52"/>
                    </a:cubicBezTo>
                    <a:cubicBezTo>
                      <a:pt x="89" y="50"/>
                      <a:pt x="88" y="47"/>
                      <a:pt x="88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3" y="22"/>
                      <a:pt x="69" y="20"/>
                      <a:pt x="64" y="18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7" y="20"/>
                      <a:pt x="32" y="22"/>
                      <a:pt x="28" y="26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7" y="47"/>
                      <a:pt x="17" y="50"/>
                      <a:pt x="17" y="52"/>
                    </a:cubicBezTo>
                    <a:cubicBezTo>
                      <a:pt x="17" y="55"/>
                      <a:pt x="17" y="58"/>
                      <a:pt x="18" y="6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32" y="83"/>
                      <a:pt x="37" y="85"/>
                      <a:pt x="42" y="87"/>
                    </a:cubicBezTo>
                    <a:cubicBezTo>
                      <a:pt x="45" y="88"/>
                      <a:pt x="45" y="88"/>
                      <a:pt x="45" y="88"/>
                    </a:cubicBezTo>
                    <a:lnTo>
                      <a:pt x="45" y="96"/>
                    </a:lnTo>
                    <a:close/>
                    <a:moveTo>
                      <a:pt x="53" y="80"/>
                    </a:moveTo>
                    <a:cubicBezTo>
                      <a:pt x="37" y="80"/>
                      <a:pt x="25" y="68"/>
                      <a:pt x="25" y="52"/>
                    </a:cubicBezTo>
                    <a:cubicBezTo>
                      <a:pt x="25" y="37"/>
                      <a:pt x="37" y="24"/>
                      <a:pt x="53" y="24"/>
                    </a:cubicBezTo>
                    <a:cubicBezTo>
                      <a:pt x="68" y="24"/>
                      <a:pt x="81" y="37"/>
                      <a:pt x="81" y="52"/>
                    </a:cubicBezTo>
                    <a:cubicBezTo>
                      <a:pt x="81" y="68"/>
                      <a:pt x="68" y="80"/>
                      <a:pt x="53" y="80"/>
                    </a:cubicBezTo>
                    <a:close/>
                    <a:moveTo>
                      <a:pt x="53" y="32"/>
                    </a:moveTo>
                    <a:cubicBezTo>
                      <a:pt x="42" y="32"/>
                      <a:pt x="33" y="41"/>
                      <a:pt x="33" y="52"/>
                    </a:cubicBezTo>
                    <a:cubicBezTo>
                      <a:pt x="33" y="64"/>
                      <a:pt x="42" y="72"/>
                      <a:pt x="53" y="72"/>
                    </a:cubicBezTo>
                    <a:cubicBezTo>
                      <a:pt x="64" y="72"/>
                      <a:pt x="73" y="64"/>
                      <a:pt x="73" y="52"/>
                    </a:cubicBezTo>
                    <a:cubicBezTo>
                      <a:pt x="73" y="41"/>
                      <a:pt x="64" y="32"/>
                      <a:pt x="53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8597301" y="4135854"/>
              <a:ext cx="2294924" cy="5447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Resource Providers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275992" y="5645308"/>
            <a:ext cx="7160483" cy="120340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Learn more: 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BRK3203 Manage and control your applications with Microsoft Azure Resource Manager</a:t>
            </a:r>
          </a:p>
        </p:txBody>
      </p:sp>
      <p:sp>
        <p:nvSpPr>
          <p:cNvPr id="2" name="Arrow: Right 1"/>
          <p:cNvSpPr/>
          <p:nvPr/>
        </p:nvSpPr>
        <p:spPr bwMode="auto">
          <a:xfrm rot="12424642">
            <a:off x="8645205" y="4111786"/>
            <a:ext cx="639609" cy="269189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33" name="Arrow: Right 32"/>
          <p:cNvSpPr/>
          <p:nvPr/>
        </p:nvSpPr>
        <p:spPr bwMode="auto">
          <a:xfrm rot="12424642">
            <a:off x="5375188" y="2778575"/>
            <a:ext cx="1799997" cy="262603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34" name="Arrow: Right 33"/>
          <p:cNvSpPr/>
          <p:nvPr/>
        </p:nvSpPr>
        <p:spPr bwMode="auto">
          <a:xfrm rot="10800000">
            <a:off x="5532435" y="1991526"/>
            <a:ext cx="3683385" cy="259570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4220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55" grpId="0" animBg="1"/>
      <p:bldP spid="56" grpId="0" animBg="1"/>
      <p:bldP spid="57" grpId="0" animBg="1"/>
      <p:bldP spid="58" grpId="0" animBg="1"/>
      <p:bldP spid="72" grpId="0"/>
      <p:bldP spid="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Resource Provider Permissions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67" t="1213" r="1667" b="8636"/>
          <a:stretch/>
        </p:blipFill>
        <p:spPr>
          <a:xfrm>
            <a:off x="1646237" y="1363662"/>
            <a:ext cx="8686800" cy="5242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7861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2C5385DD-25CC-4B4A-8E83-9D91F0EF820F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D0C2E7D0-5C17-430B-90AA-64EE87CAC54C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F00BE584-C693-46FD-AC24-CA0B4C734830}"/>
    </a:ext>
  </a:extLst>
</a:theme>
</file>

<file path=ppt/theme/theme4.xml><?xml version="1.0" encoding="utf-8"?>
<a:theme xmlns:a="http://schemas.openxmlformats.org/drawingml/2006/main" name="2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" id="{08B3FEDF-27CE-477E-A1F2-9805036CC047}" vid="{CD0BEC05-913A-4A4A-B174-12DECD18D25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Lavanya Kasarabada, Chris Brooks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2016-09-29T04:00:00+00:00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BRK3211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e2f6a88c-86f9-4b25-a2af-b5c3afa8c82a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90F116-B58F-4255-B05B-DA3808E0E5C6}">
  <ds:schemaRefs>
    <ds:schemaRef ds:uri="230e9df3-be65-4c73-a93b-d1236ebd677e"/>
    <ds:schemaRef ds:uri="http://schemas.microsoft.com/office/2006/documentManagement/types"/>
    <ds:schemaRef ds:uri="01c77077-aee4-4b5f-bd4e-9cd40a6fff29"/>
    <ds:schemaRef ds:uri="http://purl.org/dc/elements/1.1/"/>
    <ds:schemaRef ds:uri="http://purl.org/dc/terms/"/>
    <ds:schemaRef ds:uri="http://www.w3.org/XML/1998/namespace"/>
    <ds:schemaRef ds:uri="8ff673fc-3231-4e3a-893b-6d7f7cd32766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</Template>
  <TotalTime>2641</TotalTime>
  <Words>3407</Words>
  <Application>Microsoft Office PowerPoint</Application>
  <PresentationFormat>Custom</PresentationFormat>
  <Paragraphs>754</Paragraphs>
  <Slides>52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Arial</vt:lpstr>
      <vt:lpstr>Calibri</vt:lpstr>
      <vt:lpstr>Consolas</vt:lpstr>
      <vt:lpstr>Segoe UI</vt:lpstr>
      <vt:lpstr>Segoe UI Light</vt:lpstr>
      <vt:lpstr>Segoe UI Semibold</vt:lpstr>
      <vt:lpstr>Segoe UI Semilight</vt:lpstr>
      <vt:lpstr>Times New Roman</vt:lpstr>
      <vt:lpstr>Wingdings</vt:lpstr>
      <vt:lpstr>5-50002_Ignite_Breakout_Template</vt:lpstr>
      <vt:lpstr>6-30537_Envision 2016 Concurrent Template_Dark</vt:lpstr>
      <vt:lpstr>1_5-50002_Ignite_Breakout_Template</vt:lpstr>
      <vt:lpstr>2_5-50002_Ignite_Breakout_Template</vt:lpstr>
      <vt:lpstr>Secure your data in the cloud with Microsoft Azure Storage</vt:lpstr>
      <vt:lpstr>Azure Storage Talks @ Ignite</vt:lpstr>
      <vt:lpstr>Azure Storage</vt:lpstr>
      <vt:lpstr>Azure Storage Services</vt:lpstr>
      <vt:lpstr>Azure Security and Compliance</vt:lpstr>
      <vt:lpstr>Securing Azure Storage</vt:lpstr>
      <vt:lpstr>Management Access Control</vt:lpstr>
      <vt:lpstr>Azure Resource Manager (ARM) Security Model Role-based Access Control aka RBAC</vt:lpstr>
      <vt:lpstr>Storage Resource Provider Permissions</vt:lpstr>
      <vt:lpstr>Demo:  Azure Storage  Management Access Control</vt:lpstr>
      <vt:lpstr>Data Access Control</vt:lpstr>
      <vt:lpstr>Shared Key Security</vt:lpstr>
      <vt:lpstr>Request Authorization Options</vt:lpstr>
      <vt:lpstr>Request Authorization Options</vt:lpstr>
      <vt:lpstr>Request Authorization Options - Compared</vt:lpstr>
      <vt:lpstr>Shared Key Request Signing (.NET client library)</vt:lpstr>
      <vt:lpstr>Account SAS Example</vt:lpstr>
      <vt:lpstr>Using SAS from code (.NET client library)</vt:lpstr>
      <vt:lpstr>SAS with Stored Access Policy</vt:lpstr>
      <vt:lpstr>SAS with Network Access Control</vt:lpstr>
      <vt:lpstr>Tools to Generate SAS</vt:lpstr>
      <vt:lpstr>Access Key Rotation</vt:lpstr>
      <vt:lpstr>Access Key Management Tools</vt:lpstr>
      <vt:lpstr>Secure storage access keys with Azure Key Vault</vt:lpstr>
      <vt:lpstr>Anonymous blob access</vt:lpstr>
      <vt:lpstr>Cross-origin resource sharing (CORS)</vt:lpstr>
      <vt:lpstr>Demo:  Azure Storage  Data Access Control</vt:lpstr>
      <vt:lpstr>Access Control Roadmap</vt:lpstr>
      <vt:lpstr>Securing Azure Storage - Encryption</vt:lpstr>
      <vt:lpstr>Client Side Encryption</vt:lpstr>
      <vt:lpstr>Client Side Encryption</vt:lpstr>
      <vt:lpstr>Client Side Encryption</vt:lpstr>
      <vt:lpstr>Client Side Encryption</vt:lpstr>
      <vt:lpstr>Encryption In Transit</vt:lpstr>
      <vt:lpstr>Encryption in Transit</vt:lpstr>
      <vt:lpstr>Storage Service Encryption</vt:lpstr>
      <vt:lpstr>Storage Service Encryption</vt:lpstr>
      <vt:lpstr>Storage Service Encryption</vt:lpstr>
      <vt:lpstr>Storage Service Encryption</vt:lpstr>
      <vt:lpstr>Storage Service Encryption  Demo</vt:lpstr>
      <vt:lpstr>Azure Disk Encryption</vt:lpstr>
      <vt:lpstr>Azure Disk Encryption</vt:lpstr>
      <vt:lpstr>PowerPoint Presentation</vt:lpstr>
      <vt:lpstr>Encryption at Rest: Best Practices and Roadmap</vt:lpstr>
      <vt:lpstr>Encryption at Rest: Best Practices</vt:lpstr>
      <vt:lpstr>Encryption at Rest: Azure Storage Roadmap</vt:lpstr>
      <vt:lpstr>Azure Security Center</vt:lpstr>
      <vt:lpstr>Monitors Storage accounts and recommends encryption </vt:lpstr>
      <vt:lpstr>Reference</vt:lpstr>
      <vt:lpstr>Free IT Pro resources To advance your career in cloud technology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your data in the cloud with Microsoft Azure Storage</dc:title>
  <dc:subject>Secure your data in the cloud with Microsoft Azure Storage</dc:subject>
  <dc:creator>Chris Brooks</dc:creator>
  <cp:keywords>Microsoft Ignite 2016</cp:keywords>
  <dc:description>Template: Mitchell Derrey, Silverfox Productions_x000d_
Formatting: _x000d_
Audience Type:</dc:description>
  <cp:lastModifiedBy>MS Events 0093</cp:lastModifiedBy>
  <cp:revision>174</cp:revision>
  <dcterms:created xsi:type="dcterms:W3CDTF">2016-08-03T22:41:38Z</dcterms:created>
  <dcterms:modified xsi:type="dcterms:W3CDTF">2016-09-29T16:47:24Z</dcterms:modified>
  <cp:category>Microsoft Ignite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