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  <p:sldMasterId id="2147484366" r:id="rId7"/>
    <p:sldMasterId id="2147484391" r:id="rId8"/>
    <p:sldMasterId id="2147484410" r:id="rId9"/>
  </p:sldMasterIdLst>
  <p:notesMasterIdLst>
    <p:notesMasterId r:id="rId59"/>
  </p:notesMasterIdLst>
  <p:handoutMasterIdLst>
    <p:handoutMasterId r:id="rId60"/>
  </p:handoutMasterIdLst>
  <p:sldIdLst>
    <p:sldId id="1409" r:id="rId10"/>
    <p:sldId id="1450" r:id="rId11"/>
    <p:sldId id="1451" r:id="rId12"/>
    <p:sldId id="1452" r:id="rId13"/>
    <p:sldId id="1453" r:id="rId14"/>
    <p:sldId id="1454" r:id="rId15"/>
    <p:sldId id="1455" r:id="rId16"/>
    <p:sldId id="1456" r:id="rId17"/>
    <p:sldId id="1457" r:id="rId18"/>
    <p:sldId id="1458" r:id="rId19"/>
    <p:sldId id="1459" r:id="rId20"/>
    <p:sldId id="1460" r:id="rId21"/>
    <p:sldId id="1461" r:id="rId22"/>
    <p:sldId id="1462" r:id="rId23"/>
    <p:sldId id="1463" r:id="rId24"/>
    <p:sldId id="1464" r:id="rId25"/>
    <p:sldId id="1465" r:id="rId26"/>
    <p:sldId id="1466" r:id="rId27"/>
    <p:sldId id="1467" r:id="rId28"/>
    <p:sldId id="1468" r:id="rId29"/>
    <p:sldId id="1469" r:id="rId30"/>
    <p:sldId id="1470" r:id="rId31"/>
    <p:sldId id="1497" r:id="rId32"/>
    <p:sldId id="1472" r:id="rId33"/>
    <p:sldId id="1473" r:id="rId34"/>
    <p:sldId id="1474" r:id="rId35"/>
    <p:sldId id="1475" r:id="rId36"/>
    <p:sldId id="1476" r:id="rId37"/>
    <p:sldId id="1477" r:id="rId38"/>
    <p:sldId id="1478" r:id="rId39"/>
    <p:sldId id="1479" r:id="rId40"/>
    <p:sldId id="1480" r:id="rId41"/>
    <p:sldId id="1481" r:id="rId42"/>
    <p:sldId id="1482" r:id="rId43"/>
    <p:sldId id="1483" r:id="rId44"/>
    <p:sldId id="1484" r:id="rId45"/>
    <p:sldId id="1485" r:id="rId46"/>
    <p:sldId id="1486" r:id="rId47"/>
    <p:sldId id="1487" r:id="rId48"/>
    <p:sldId id="1488" r:id="rId49"/>
    <p:sldId id="1489" r:id="rId50"/>
    <p:sldId id="1490" r:id="rId51"/>
    <p:sldId id="1491" r:id="rId52"/>
    <p:sldId id="1492" r:id="rId53"/>
    <p:sldId id="1448" r:id="rId54"/>
    <p:sldId id="1493" r:id="rId55"/>
    <p:sldId id="1494" r:id="rId56"/>
    <p:sldId id="1495" r:id="rId57"/>
    <p:sldId id="1496" r:id="rId58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FFFF"/>
    <a:srgbClr val="BAD80A"/>
    <a:srgbClr val="A80000"/>
    <a:srgbClr val="5C2D91"/>
    <a:srgbClr val="0078D7"/>
    <a:srgbClr val="107C10"/>
    <a:srgbClr val="000000"/>
    <a:srgbClr val="D83B01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6215" autoAdjust="0"/>
  </p:normalViewPr>
  <p:slideViewPr>
    <p:cSldViewPr>
      <p:cViewPr>
        <p:scale>
          <a:sx n="75" d="100"/>
          <a:sy n="75" d="100"/>
        </p:scale>
        <p:origin x="5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082"/>
    </p:cViewPr>
  </p:sorterViewPr>
  <p:notesViewPr>
    <p:cSldViewPr showGuide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2.xml"/><Relationship Id="rId61" Type="http://schemas.openxmlformats.org/officeDocument/2006/relationships/commentAuthors" Target="commentAuthor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9/30/2016 12:34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9/30/2016 12:34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12:34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62141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12:34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9912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12:34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96798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C9AE6-9795-4703-8337-E3A9DD62E7F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34347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C9AE6-9795-4703-8337-E3A9DD62E7F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8461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C9AE6-9795-4703-8337-E3A9DD62E7F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0231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C9AE6-9795-4703-8337-E3A9DD62E7F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74164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C9AE6-9795-4703-8337-E3A9DD62E7F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2766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12:34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36556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C9AE6-9795-4703-8337-E3A9DD62E7F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48587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0C09F-FCA1-48C8-B40D-42E1045D109E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12:34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544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12:34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96912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0C09F-FCA1-48C8-B40D-42E1045D109E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12:34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64136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12:34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3763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12:34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48317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12:34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05674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12:34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0716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12:34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4084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7D118-1690-458F-B4D2-F9DA5D6F50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12:34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862231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12:34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3183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2CFDC-D2D5-4B9F-BA75-89F771E01A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568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12:34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0405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C67A6-C0E7-47DF-97C2-CA9B1127539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874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12:34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8929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0C09F-FCA1-48C8-B40D-42E1045D109E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12:34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559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0C09F-FCA1-48C8-B40D-42E1045D109E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12:34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54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69985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686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6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4668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45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82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55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040713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25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50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8456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7190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58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82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09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74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77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425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82522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127474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84347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9110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61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818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817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50019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60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52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379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40044"/>
          <a:stretch/>
        </p:blipFill>
        <p:spPr>
          <a:xfrm>
            <a:off x="-246501" y="1965643"/>
            <a:ext cx="473620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3997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41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48075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96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98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8790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6021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89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09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40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91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03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465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1135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4279515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6978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85000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8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373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74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2272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81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33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charco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091109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6" y="1211263"/>
            <a:ext cx="11889564" cy="917575"/>
          </a:xfrm>
        </p:spPr>
        <p:txBody>
          <a:bodyPr/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7"/>
          <p:cNvSpPr txBox="1"/>
          <p:nvPr userDrawn="1"/>
        </p:nvSpPr>
        <p:spPr bwMode="white">
          <a:xfrm>
            <a:off x="4454934" y="6697627"/>
            <a:ext cx="3526606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363" rtl="0" eaLnBrk="1" latinLnBrk="0" hangingPunct="1"/>
            <a:r>
              <a:rPr lang="en-US" sz="1050" b="0" kern="120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27371312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83629" y="1668463"/>
            <a:ext cx="8778210" cy="5029200"/>
          </a:xfrm>
        </p:spPr>
        <p:txBody>
          <a:bodyPr wrap="square">
            <a:no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3148" y="1668463"/>
            <a:ext cx="2743200" cy="5029200"/>
          </a:xfrm>
        </p:spPr>
        <p:txBody>
          <a:bodyPr>
            <a:noAutofit/>
          </a:bodyPr>
          <a:lstStyle>
            <a:lvl1pPr marL="0" indent="0">
              <a:buNone/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gradFill>
                  <a:gsLst>
                    <a:gs pos="100000">
                      <a:srgbClr val="000000">
                        <a:lumMod val="75000"/>
                        <a:lumOff val="25000"/>
                      </a:srgbClr>
                    </a:gs>
                    <a:gs pos="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39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06846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23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99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05049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356662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3977291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970751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7711846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3139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762592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32422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48250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40197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5" r:id="rId2"/>
    <p:sldLayoutId id="2147484240" r:id="rId3"/>
    <p:sldLayoutId id="2147484296" r:id="rId4"/>
    <p:sldLayoutId id="2147484241" r:id="rId5"/>
    <p:sldLayoutId id="2147484297" r:id="rId6"/>
    <p:sldLayoutId id="2147484244" r:id="rId7"/>
    <p:sldLayoutId id="2147484298" r:id="rId8"/>
    <p:sldLayoutId id="2147484245" r:id="rId9"/>
    <p:sldLayoutId id="2147484247" r:id="rId10"/>
    <p:sldLayoutId id="2147484331" r:id="rId11"/>
    <p:sldLayoutId id="2147484249" r:id="rId12"/>
    <p:sldLayoutId id="2147484301" r:id="rId13"/>
    <p:sldLayoutId id="2147484251" r:id="rId14"/>
    <p:sldLayoutId id="2147484252" r:id="rId15"/>
    <p:sldLayoutId id="2147484254" r:id="rId16"/>
    <p:sldLayoutId id="2147484365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64" r:id="rId14"/>
    <p:sldLayoutId id="2147484324" r:id="rId15"/>
    <p:sldLayoutId id="2147484325" r:id="rId16"/>
    <p:sldLayoutId id="2147484326" r:id="rId17"/>
    <p:sldLayoutId id="2147484327" r:id="rId18"/>
    <p:sldLayoutId id="2147484328" r:id="rId19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919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  <p:sldLayoutId id="2147484380" r:id="rId14"/>
    <p:sldLayoutId id="2147484381" r:id="rId15"/>
    <p:sldLayoutId id="2147484382" r:id="rId16"/>
    <p:sldLayoutId id="2147484383" r:id="rId17"/>
    <p:sldLayoutId id="2147484384" r:id="rId18"/>
    <p:sldLayoutId id="2147484385" r:id="rId19"/>
    <p:sldLayoutId id="2147484386" r:id="rId20"/>
    <p:sldLayoutId id="2147484387" r:id="rId21"/>
    <p:sldLayoutId id="2147484388" r:id="rId22"/>
    <p:sldLayoutId id="2147484389" r:id="rId23"/>
    <p:sldLayoutId id="2147484390" r:id="rId24"/>
    <p:sldLayoutId id="2147484433" r:id="rId25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9412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  <p:sldLayoutId id="2147484404" r:id="rId13"/>
    <p:sldLayoutId id="2147484405" r:id="rId14"/>
    <p:sldLayoutId id="2147484406" r:id="rId15"/>
    <p:sldLayoutId id="2147484407" r:id="rId16"/>
    <p:sldLayoutId id="2147484408" r:id="rId17"/>
    <p:sldLayoutId id="2147484409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34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  <p:sldLayoutId id="2147484427" r:id="rId17"/>
    <p:sldLayoutId id="2147484428" r:id="rId18"/>
    <p:sldLayoutId id="2147484429" r:id="rId19"/>
    <p:sldLayoutId id="2147484430" r:id="rId20"/>
    <p:sldLayoutId id="2147484431" r:id="rId21"/>
    <p:sldLayoutId id="2147484432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7.xml"/><Relationship Id="rId1" Type="http://schemas.openxmlformats.org/officeDocument/2006/relationships/tags" Target="../tags/tag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customers.microsoft.com/en-US/story/canadian-power-generator-shines-light-on-numbers" TargetMode="External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msdn.microsoft.com/en-us/library/mt652149.aspx" TargetMode="External"/><Relationship Id="rId3" Type="http://schemas.openxmlformats.org/officeDocument/2006/relationships/hyperlink" Target="https://azure.microsoft.com/en-us/documentation/articles/service-bus-dotnet-get-started-with-queues/" TargetMode="External"/><Relationship Id="rId7" Type="http://schemas.openxmlformats.org/officeDocument/2006/relationships/hyperlink" Target="https://msdn.microsoft.com/en-us/library/hh780762.asp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Relationship Id="rId6" Type="http://schemas.openxmlformats.org/officeDocument/2006/relationships/hyperlink" Target="https://github.com/azure/azure-event-hubs" TargetMode="External"/><Relationship Id="rId5" Type="http://schemas.openxmlformats.org/officeDocument/2006/relationships/hyperlink" Target="https://www.nuget.org/packages/WindowsAzure.ServiceBus/" TargetMode="External"/><Relationship Id="rId4" Type="http://schemas.openxmlformats.org/officeDocument/2006/relationships/hyperlink" Target="https://azure.microsoft.com/en-us/documentation/articles/event-hubs-csharp-ephcs-getstarted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itprocareercente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6.xml"/><Relationship Id="rId6" Type="http://schemas.openxmlformats.org/officeDocument/2006/relationships/hyperlink" Target="https://techcommunity.microsoft.com/" TargetMode="External"/><Relationship Id="rId5" Type="http://schemas.openxmlformats.org/officeDocument/2006/relationships/hyperlink" Target="http://www.microsoft.com/mechanics" TargetMode="External"/><Relationship Id="rId4" Type="http://schemas.openxmlformats.org/officeDocument/2006/relationships/hyperlink" Target="http://www.microsoft.com/itprocloudessentials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hyperlink" Target="https://aka.ms/ignite.mobileapp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Service Bus &amp; Event Hubs: Real World Messaging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/>
              <a:t>John Taubensee</a:t>
            </a:r>
          </a:p>
          <a:p>
            <a:r>
              <a:rPr lang="en-US" sz="2000" dirty="0"/>
              <a:t>Program Manager - Microsoft</a:t>
            </a:r>
          </a:p>
          <a:p>
            <a:endParaRPr lang="en-US" sz="2000" dirty="0"/>
          </a:p>
          <a:p>
            <a:r>
              <a:rPr lang="en-US" sz="2000" dirty="0"/>
              <a:t>Kent Weare</a:t>
            </a:r>
          </a:p>
          <a:p>
            <a:r>
              <a:rPr lang="en-US" sz="2000" dirty="0"/>
              <a:t>Microsoft Azure MVP</a:t>
            </a:r>
          </a:p>
          <a:p>
            <a:r>
              <a:rPr lang="en-US" sz="2000" dirty="0"/>
              <a:t>Senior Enterprise Architect - TransAlta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BRK3208</a:t>
            </a:r>
          </a:p>
        </p:txBody>
      </p:sp>
    </p:spTree>
    <p:extLst>
      <p:ext uri="{BB962C8B-B14F-4D97-AF65-F5344CB8AC3E}">
        <p14:creationId xmlns:p14="http://schemas.microsoft.com/office/powerpoint/2010/main" val="9013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8F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82" y="-12013"/>
            <a:ext cx="11856155" cy="702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649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678204"/>
          </a:xfrm>
        </p:spPr>
        <p:txBody>
          <a:bodyPr/>
          <a:lstStyle/>
          <a:p>
            <a:r>
              <a:rPr lang="en-US" dirty="0"/>
              <a:t>A realization that what we did yesterday, will not be sufficient for tomorrow</a:t>
            </a:r>
          </a:p>
          <a:p>
            <a:r>
              <a:rPr lang="en-US" dirty="0"/>
              <a:t>Driven by regulatory and economic uncertainty</a:t>
            </a:r>
          </a:p>
          <a:p>
            <a:r>
              <a:rPr lang="en-US" dirty="0"/>
              <a:t>Avoiding large scale capital spend</a:t>
            </a:r>
          </a:p>
          <a:p>
            <a:r>
              <a:rPr lang="en-US" dirty="0"/>
              <a:t>Increased availability, without increased costs</a:t>
            </a:r>
          </a:p>
          <a:p>
            <a:r>
              <a:rPr lang="en-US" dirty="0"/>
              <a:t>LEAN Enterprise principles</a:t>
            </a:r>
          </a:p>
          <a:p>
            <a:r>
              <a:rPr lang="en-US" dirty="0"/>
              <a:t>Outcome needs to be, more capabilities for less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TransAlta’s</a:t>
            </a:r>
            <a:r>
              <a:rPr lang="en-US" dirty="0"/>
              <a:t> Journey to the Cloud</a:t>
            </a:r>
          </a:p>
        </p:txBody>
      </p:sp>
    </p:spTree>
    <p:extLst>
      <p:ext uri="{BB962C8B-B14F-4D97-AF65-F5344CB8AC3E}">
        <p14:creationId xmlns:p14="http://schemas.microsoft.com/office/powerpoint/2010/main" val="102394144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6417141"/>
          </a:xfrm>
        </p:spPr>
        <p:txBody>
          <a:bodyPr/>
          <a:lstStyle/>
          <a:p>
            <a:r>
              <a:rPr lang="en-US" sz="3200" dirty="0"/>
              <a:t>Zero Data Center - 2019</a:t>
            </a:r>
          </a:p>
          <a:p>
            <a:r>
              <a:rPr lang="en-US" sz="3200" dirty="0"/>
              <a:t>Migrating virtual machines to Infrastructure as a Service (IaaS)</a:t>
            </a:r>
          </a:p>
          <a:p>
            <a:r>
              <a:rPr lang="en-US" sz="3200" dirty="0"/>
              <a:t>Azure Site Recovery (ASR) to Azure IaaS for Disaster Recovery </a:t>
            </a:r>
          </a:p>
          <a:p>
            <a:r>
              <a:rPr lang="en-US" sz="3200" dirty="0"/>
              <a:t>Analytics – Power BI</a:t>
            </a:r>
          </a:p>
          <a:p>
            <a:r>
              <a:rPr lang="en-US" sz="3200" dirty="0"/>
              <a:t>Adopting Platform as a Service (PaaS)</a:t>
            </a:r>
          </a:p>
          <a:p>
            <a:pPr lvl="1"/>
            <a:r>
              <a:rPr lang="en-US" sz="1800" dirty="0"/>
              <a:t>Azure API Management</a:t>
            </a:r>
          </a:p>
          <a:p>
            <a:pPr lvl="1"/>
            <a:r>
              <a:rPr lang="en-US" sz="1800" dirty="0"/>
              <a:t>Azure App Service </a:t>
            </a:r>
          </a:p>
          <a:p>
            <a:pPr lvl="2"/>
            <a:r>
              <a:rPr lang="en-US" sz="1600" dirty="0"/>
              <a:t>Web and Azure SQL</a:t>
            </a:r>
          </a:p>
          <a:p>
            <a:pPr lvl="1"/>
            <a:r>
              <a:rPr lang="en-US" sz="1800" dirty="0"/>
              <a:t>Logic Apps</a:t>
            </a:r>
          </a:p>
          <a:p>
            <a:pPr lvl="1"/>
            <a:r>
              <a:rPr lang="en-US" sz="1800" dirty="0"/>
              <a:t>Azure Stream Analytics</a:t>
            </a:r>
          </a:p>
          <a:p>
            <a:r>
              <a:rPr lang="en-US" sz="3200" dirty="0"/>
              <a:t>Cloud Messaging</a:t>
            </a:r>
          </a:p>
          <a:p>
            <a:pPr lvl="1"/>
            <a:r>
              <a:rPr lang="en-US" sz="1800" dirty="0"/>
              <a:t>Event Hubs</a:t>
            </a:r>
          </a:p>
          <a:p>
            <a:pPr lvl="1"/>
            <a:r>
              <a:rPr lang="en-US" sz="1800" dirty="0"/>
              <a:t>Service Bus Queues and Topics</a:t>
            </a:r>
          </a:p>
          <a:p>
            <a:pPr lvl="1"/>
            <a:r>
              <a:rPr lang="en-US" sz="1800" dirty="0"/>
              <a:t>Relay Messaging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TransAlta working on?</a:t>
            </a:r>
          </a:p>
        </p:txBody>
      </p:sp>
    </p:spTree>
    <p:extLst>
      <p:ext uri="{BB962C8B-B14F-4D97-AF65-F5344CB8AC3E}">
        <p14:creationId xmlns:p14="http://schemas.microsoft.com/office/powerpoint/2010/main" val="59607455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Industrial </a:t>
            </a:r>
            <a:r>
              <a:rPr lang="en-US" dirty="0" err="1"/>
              <a:t>IoT</a:t>
            </a:r>
            <a:r>
              <a:rPr lang="en-US" dirty="0"/>
              <a:t> Telemetry using Event Hubs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Energy Trading Pricing using Service Bus Topics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Exposing SAP Master Data using Service Bus Relay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Cloud Messaging Use Cases</a:t>
            </a:r>
          </a:p>
        </p:txBody>
      </p:sp>
    </p:spTree>
    <p:extLst>
      <p:ext uri="{BB962C8B-B14F-4D97-AF65-F5344CB8AC3E}">
        <p14:creationId xmlns:p14="http://schemas.microsoft.com/office/powerpoint/2010/main" val="334166923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1. </a:t>
            </a:r>
            <a:r>
              <a:rPr lang="en-US" dirty="0"/>
              <a:t>Industrial </a:t>
            </a:r>
            <a:r>
              <a:rPr lang="en-US" dirty="0" err="1"/>
              <a:t>IoT</a:t>
            </a:r>
            <a:r>
              <a:rPr lang="en-US" dirty="0"/>
              <a:t> Telemetry using Event Hubs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637" y="3649662"/>
            <a:ext cx="2540220" cy="2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2032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561249"/>
          </a:xfrm>
        </p:spPr>
        <p:txBody>
          <a:bodyPr/>
          <a:lstStyle/>
          <a:p>
            <a:r>
              <a:rPr lang="en-US" dirty="0"/>
              <a:t>A Hybrid messaging platform that:</a:t>
            </a:r>
          </a:p>
          <a:p>
            <a:pPr marL="914400" lvl="1" indent="-457200"/>
            <a:r>
              <a:rPr lang="en-US" sz="2800" dirty="0"/>
              <a:t>Vendor upgrade was the catalyst</a:t>
            </a:r>
          </a:p>
          <a:p>
            <a:pPr marL="914400" lvl="1" indent="-457200"/>
            <a:r>
              <a:rPr lang="en-US" sz="2800" dirty="0"/>
              <a:t>Feeds existing Historian and allows Plant Operation personnel to monitor that state of devices and power generation output  (MW)</a:t>
            </a:r>
          </a:p>
          <a:p>
            <a:pPr marL="914400" lvl="1" indent="-457200"/>
            <a:r>
              <a:rPr lang="en-US" sz="2800" dirty="0"/>
              <a:t>Provides telemetry for downstream reporting, compliance and commercial purposes.</a:t>
            </a:r>
          </a:p>
          <a:p>
            <a:pPr marL="914400" lvl="1" indent="-457200"/>
            <a:r>
              <a:rPr lang="en-US" sz="2800" dirty="0"/>
              <a:t>Real-time visibility for Field IT and Operations Support</a:t>
            </a:r>
          </a:p>
          <a:p>
            <a:pPr marL="914400" lvl="1" indent="-457200"/>
            <a:r>
              <a:rPr lang="en-US" sz="2800" dirty="0"/>
              <a:t>Flexibility to evolve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Industrial </a:t>
            </a:r>
            <a:r>
              <a:rPr lang="en-US" dirty="0" err="1"/>
              <a:t>IoT</a:t>
            </a:r>
            <a:r>
              <a:rPr lang="en-US" dirty="0"/>
              <a:t> Telemetry using Event Hubs</a:t>
            </a:r>
          </a:p>
        </p:txBody>
      </p:sp>
    </p:spTree>
    <p:extLst>
      <p:ext uri="{BB962C8B-B14F-4D97-AF65-F5344CB8AC3E}">
        <p14:creationId xmlns:p14="http://schemas.microsoft.com/office/powerpoint/2010/main" val="392106082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612475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Timelines</a:t>
            </a:r>
          </a:p>
          <a:p>
            <a:r>
              <a:rPr lang="en-US" sz="3600" dirty="0"/>
              <a:t>January – POC, Architecture Reviews, Contract Negotiations</a:t>
            </a:r>
          </a:p>
          <a:p>
            <a:r>
              <a:rPr lang="en-US" sz="3600" dirty="0"/>
              <a:t>February/March – Build and Testing</a:t>
            </a:r>
          </a:p>
          <a:p>
            <a:r>
              <a:rPr lang="en-US" sz="3600" dirty="0"/>
              <a:t>April – Parallel Systems Cutover</a:t>
            </a:r>
          </a:p>
          <a:p>
            <a:r>
              <a:rPr lang="en-US" sz="3600" dirty="0"/>
              <a:t>June – Decommission Legacy Solution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Transaction Volume</a:t>
            </a:r>
          </a:p>
          <a:p>
            <a:r>
              <a:rPr lang="en-US" sz="3600" dirty="0"/>
              <a:t>Approximately 147,050,000 events processed in Production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Industrial </a:t>
            </a:r>
            <a:r>
              <a:rPr lang="en-US" dirty="0" err="1"/>
              <a:t>IoT</a:t>
            </a:r>
            <a:r>
              <a:rPr lang="en-US" dirty="0"/>
              <a:t> Telemetry using Event Hubs</a:t>
            </a:r>
          </a:p>
        </p:txBody>
      </p:sp>
    </p:spTree>
    <p:extLst>
      <p:ext uri="{BB962C8B-B14F-4D97-AF65-F5344CB8AC3E}">
        <p14:creationId xmlns:p14="http://schemas.microsoft.com/office/powerpoint/2010/main" val="305388259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Industrial </a:t>
            </a:r>
            <a:r>
              <a:rPr lang="en-US" dirty="0" err="1"/>
              <a:t>IoT</a:t>
            </a:r>
            <a:r>
              <a:rPr lang="en-US" dirty="0"/>
              <a:t> Telemetry using Event Hubs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115" y="1058862"/>
            <a:ext cx="8942612" cy="57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9961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Deep Dive</a:t>
            </a:r>
          </a:p>
        </p:txBody>
      </p:sp>
    </p:spTree>
    <p:extLst>
      <p:ext uri="{BB962C8B-B14F-4D97-AF65-F5344CB8AC3E}">
        <p14:creationId xmlns:p14="http://schemas.microsoft.com/office/powerpoint/2010/main" val="106386702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1 – Real Time Visualizations</a:t>
            </a:r>
          </a:p>
        </p:txBody>
      </p:sp>
      <p:sp>
        <p:nvSpPr>
          <p:cNvPr id="9" name="AutoShape 4" descr="Image result for power bi icon"/>
          <p:cNvSpPr>
            <a:spLocks noChangeAspect="1" noChangeArrowheads="1"/>
          </p:cNvSpPr>
          <p:nvPr/>
        </p:nvSpPr>
        <p:spPr bwMode="auto">
          <a:xfrm>
            <a:off x="1380222" y="4897198"/>
            <a:ext cx="310868" cy="31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530" y="1274771"/>
            <a:ext cx="3665544" cy="647165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effectLst/>
                <a:uLnTx/>
                <a:uFillTx/>
              </a:rPr>
              <a:t>Stream Analytics Inputs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80" y="1990923"/>
            <a:ext cx="10326639" cy="2758952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5298792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US" dirty="0"/>
              <a:t>Increase overall availability</a:t>
            </a:r>
          </a:p>
          <a:p>
            <a:r>
              <a:rPr lang="en-US" dirty="0"/>
              <a:t>Scale out, not up</a:t>
            </a:r>
          </a:p>
          <a:p>
            <a:r>
              <a:rPr lang="en-US" dirty="0"/>
              <a:t>Integrate between on premises and cloud</a:t>
            </a:r>
          </a:p>
          <a:p>
            <a:r>
              <a:rPr lang="en-US" dirty="0"/>
              <a:t>Protect systems from one another</a:t>
            </a:r>
          </a:p>
          <a:p>
            <a:r>
              <a:rPr lang="en-US" dirty="0"/>
              <a:t>Simplify programming models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messaging?</a:t>
            </a:r>
          </a:p>
        </p:txBody>
      </p:sp>
    </p:spTree>
    <p:extLst>
      <p:ext uri="{BB962C8B-B14F-4D97-AF65-F5344CB8AC3E}">
        <p14:creationId xmlns:p14="http://schemas.microsoft.com/office/powerpoint/2010/main" val="2410749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1 – Real Time Visualizations</a:t>
            </a:r>
          </a:p>
        </p:txBody>
      </p:sp>
      <p:sp>
        <p:nvSpPr>
          <p:cNvPr id="9" name="AutoShape 4" descr="Image result for power bi icon"/>
          <p:cNvSpPr>
            <a:spLocks noChangeAspect="1" noChangeArrowheads="1"/>
          </p:cNvSpPr>
          <p:nvPr/>
        </p:nvSpPr>
        <p:spPr bwMode="auto">
          <a:xfrm>
            <a:off x="1380222" y="4897198"/>
            <a:ext cx="310868" cy="31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530" y="1274771"/>
            <a:ext cx="6134199" cy="647165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effectLst/>
                <a:uLnTx/>
                <a:uFillTx/>
              </a:rPr>
              <a:t>Stream Analytics Inputs – Reference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897" y="1857619"/>
            <a:ext cx="7266795" cy="4812726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15114586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1 – Real Time Visualizations</a:t>
            </a:r>
          </a:p>
        </p:txBody>
      </p:sp>
      <p:sp>
        <p:nvSpPr>
          <p:cNvPr id="9" name="AutoShape 4" descr="Image result for power bi icon"/>
          <p:cNvSpPr>
            <a:spLocks noChangeAspect="1" noChangeArrowheads="1"/>
          </p:cNvSpPr>
          <p:nvPr/>
        </p:nvSpPr>
        <p:spPr bwMode="auto">
          <a:xfrm>
            <a:off x="1380222" y="4897198"/>
            <a:ext cx="310868" cy="31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043" y="1274771"/>
            <a:ext cx="3930401" cy="647165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effectLst/>
                <a:uLnTx/>
                <a:uFillTx/>
              </a:rPr>
              <a:t>Stream Analytics Outputs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78" y="1977056"/>
            <a:ext cx="10705509" cy="3293256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0834586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1 – Real Time Visualizations</a:t>
            </a:r>
          </a:p>
        </p:txBody>
      </p:sp>
      <p:sp>
        <p:nvSpPr>
          <p:cNvPr id="9" name="AutoShape 4" descr="Image result for power bi icon"/>
          <p:cNvSpPr>
            <a:spLocks noChangeAspect="1" noChangeArrowheads="1"/>
          </p:cNvSpPr>
          <p:nvPr/>
        </p:nvSpPr>
        <p:spPr bwMode="auto">
          <a:xfrm>
            <a:off x="1380222" y="4897198"/>
            <a:ext cx="310868" cy="31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612" y="1274771"/>
            <a:ext cx="5352383" cy="647165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Stream Analytics Output – Power BI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130" y="1977056"/>
            <a:ext cx="6611718" cy="4731837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92899464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1 – Real Time Visualizations</a:t>
            </a:r>
          </a:p>
        </p:txBody>
      </p:sp>
      <p:sp>
        <p:nvSpPr>
          <p:cNvPr id="9" name="AutoShape 4" descr="Image result for power bi icon"/>
          <p:cNvSpPr>
            <a:spLocks noChangeAspect="1" noChangeArrowheads="1"/>
          </p:cNvSpPr>
          <p:nvPr/>
        </p:nvSpPr>
        <p:spPr bwMode="auto">
          <a:xfrm>
            <a:off x="1380222" y="4897198"/>
            <a:ext cx="310868" cy="31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585" y="1274771"/>
            <a:ext cx="3655474" cy="647165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Stream Analytics Query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23" y="1977056"/>
            <a:ext cx="8482569" cy="4543679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89584584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Detecting Absence of Events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1212849"/>
            <a:ext cx="9906000" cy="50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4713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Deep Dive</a:t>
            </a:r>
          </a:p>
        </p:txBody>
      </p:sp>
    </p:spTree>
    <p:extLst>
      <p:ext uri="{BB962C8B-B14F-4D97-AF65-F5344CB8AC3E}">
        <p14:creationId xmlns:p14="http://schemas.microsoft.com/office/powerpoint/2010/main" val="375852381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2 –Absence of Event(s) Architecture</a:t>
            </a: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 bwMode="auto">
          <a:xfrm>
            <a:off x="738726" y="3944833"/>
            <a:ext cx="1904729" cy="190472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70" tIns="45713" rIns="68570" bIns="45713" rtlCol="0" anchor="b" anchorCtr="0"/>
          <a:lstStyle/>
          <a:p>
            <a:pPr marL="0" marR="0" lvl="0" indent="0" defTabSz="9322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Stream Analytics</a:t>
            </a:r>
          </a:p>
        </p:txBody>
      </p:sp>
      <p:sp>
        <p:nvSpPr>
          <p:cNvPr id="9" name="AutoShape 4" descr="Image result for power bi icon"/>
          <p:cNvSpPr>
            <a:spLocks noChangeAspect="1" noChangeArrowheads="1"/>
          </p:cNvSpPr>
          <p:nvPr/>
        </p:nvSpPr>
        <p:spPr bwMode="auto">
          <a:xfrm>
            <a:off x="1380222" y="4897198"/>
            <a:ext cx="310868" cy="31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530" y="1274771"/>
            <a:ext cx="3655474" cy="647165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Stream Analytics Query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36" y="1977056"/>
            <a:ext cx="10268351" cy="2846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9" y="3748045"/>
            <a:ext cx="514875" cy="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9784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486399" cy="4090351"/>
          </a:xfrm>
        </p:spPr>
        <p:txBody>
          <a:bodyPr/>
          <a:lstStyle/>
          <a:p>
            <a:r>
              <a:rPr lang="en-US" dirty="0"/>
              <a:t>Case Study available here:</a:t>
            </a:r>
            <a:br>
              <a:rPr lang="en-US" dirty="0"/>
            </a:br>
            <a:br>
              <a:rPr lang="en-US" dirty="0"/>
            </a:br>
            <a:r>
              <a:rPr lang="en-US" sz="2800" u="sng" dirty="0">
                <a:hlinkClick r:id="rId2"/>
              </a:rPr>
              <a:t>https://customers.microsoft.com/en-US/story/canadian-power-generator-shines-light-on-numbers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2025857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Energy Trading Pricing using Service Bus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175" y="3802062"/>
            <a:ext cx="2497322" cy="249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1801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853363"/>
          </a:xfrm>
        </p:spPr>
        <p:txBody>
          <a:bodyPr/>
          <a:lstStyle/>
          <a:p>
            <a:r>
              <a:rPr lang="en-US" dirty="0"/>
              <a:t>A Hybrid messaging platform that:</a:t>
            </a:r>
          </a:p>
          <a:p>
            <a:pPr lvl="1"/>
            <a:r>
              <a:rPr lang="en-US" dirty="0"/>
              <a:t>Listens for pricing or business events</a:t>
            </a:r>
          </a:p>
          <a:p>
            <a:pPr lvl="1"/>
            <a:r>
              <a:rPr lang="en-US" dirty="0"/>
              <a:t>Decouples sender from receiver</a:t>
            </a:r>
          </a:p>
          <a:p>
            <a:pPr lvl="1"/>
            <a:r>
              <a:rPr lang="en-US" dirty="0"/>
              <a:t>Insulates Publisher from Data Center Outages </a:t>
            </a:r>
          </a:p>
          <a:p>
            <a:pPr lvl="1"/>
            <a:r>
              <a:rPr lang="en-US" dirty="0"/>
              <a:t>Avoids untimely Software Updates</a:t>
            </a:r>
          </a:p>
          <a:p>
            <a:pPr lvl="1"/>
            <a:r>
              <a:rPr lang="en-US" dirty="0"/>
              <a:t>Publishes data for multiple environments</a:t>
            </a:r>
          </a:p>
          <a:p>
            <a:pPr lvl="1"/>
            <a:r>
              <a:rPr lang="en-US" dirty="0"/>
              <a:t>Cloud Scalability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Energy Trading Pricing using Service Bus</a:t>
            </a:r>
          </a:p>
        </p:txBody>
      </p:sp>
    </p:spTree>
    <p:extLst>
      <p:ext uri="{BB962C8B-B14F-4D97-AF65-F5344CB8AC3E}">
        <p14:creationId xmlns:p14="http://schemas.microsoft.com/office/powerpoint/2010/main" val="6081639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Azure offer?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74639" y="1212849"/>
            <a:ext cx="11889564" cy="5561013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4592" rIns="0" bIns="4459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9158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12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37" y="1824288"/>
            <a:ext cx="1876930" cy="1876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69" t="1446" r="6258"/>
          <a:stretch/>
        </p:blipFill>
        <p:spPr>
          <a:xfrm>
            <a:off x="5279826" y="1824288"/>
            <a:ext cx="1879189" cy="2035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237" y="1830205"/>
            <a:ext cx="1879189" cy="1879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2837" y="3954462"/>
            <a:ext cx="187693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Messaging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1829" y="3944435"/>
            <a:ext cx="1926752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Event Hubs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23455" y="3944435"/>
            <a:ext cx="1926752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Relay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8205" y="4582326"/>
            <a:ext cx="2782430" cy="186820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A distributed, partitioned, replicated commit log service that provides the functionality of a messaging system, but with a unique design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err="1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087" y="4559573"/>
            <a:ext cx="2782430" cy="186820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Publish-subscribe enterprise messaging with rich features like sessions, transactions, duplicate detection, scheduling, and poison detection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err="1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5616" y="4582326"/>
            <a:ext cx="2782430" cy="208980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Live socket connection that works through firewalls without VPN providing request-reply and one way cloud projections of existing services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err="1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7872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Energy Trading Pricing using Service Bus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5724644"/>
          </a:xfrm>
        </p:spPr>
        <p:txBody>
          <a:bodyPr/>
          <a:lstStyle/>
          <a:p>
            <a:r>
              <a:rPr lang="en-US" dirty="0"/>
              <a:t>The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Scalability</a:t>
            </a:r>
          </a:p>
          <a:p>
            <a:pPr marL="688975" lvl="2" indent="-457200">
              <a:buFont typeface="Arial" panose="020B0604020202020204" pitchFamily="34" charset="0"/>
              <a:buChar char="•"/>
            </a:pPr>
            <a:r>
              <a:rPr lang="en-US" dirty="0"/>
              <a:t>No Load Levelling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Downstream performance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Network/Firewall Configuration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Planned Network/Application Outages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17" y="1973262"/>
            <a:ext cx="6351658" cy="444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8358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925" y="1212849"/>
            <a:ext cx="11175697" cy="43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Solution</a:t>
            </a:r>
          </a:p>
          <a:p>
            <a:r>
              <a:rPr lang="en-US" sz="2040" dirty="0"/>
              <a:t>Scalability</a:t>
            </a:r>
          </a:p>
          <a:p>
            <a:pPr lvl="1"/>
            <a:r>
              <a:rPr lang="en-US" sz="1836" dirty="0"/>
              <a:t>Load Levelling</a:t>
            </a:r>
          </a:p>
          <a:p>
            <a:r>
              <a:rPr lang="en-US" sz="2040" dirty="0"/>
              <a:t>Downstream Performance Issues</a:t>
            </a:r>
          </a:p>
          <a:p>
            <a:pPr lvl="1"/>
            <a:r>
              <a:rPr lang="en-US" sz="1632" dirty="0"/>
              <a:t>No impact to Trading Partner</a:t>
            </a:r>
          </a:p>
          <a:p>
            <a:r>
              <a:rPr lang="en-US" sz="2040" dirty="0"/>
              <a:t>No Network/Firewall Configuration</a:t>
            </a:r>
          </a:p>
          <a:p>
            <a:r>
              <a:rPr lang="en-US" sz="2040" dirty="0"/>
              <a:t>Support Planned Network/Application Outages</a:t>
            </a:r>
          </a:p>
          <a:p>
            <a:pPr lvl="1"/>
            <a:r>
              <a:rPr lang="en-US" sz="1632" dirty="0"/>
              <a:t>No Impact to Trading Partner</a:t>
            </a:r>
          </a:p>
          <a:p>
            <a:r>
              <a:rPr lang="en-US" sz="2040" dirty="0"/>
              <a:t>Publish events to multiple environments</a:t>
            </a:r>
          </a:p>
          <a:p>
            <a:endParaRPr lang="en-US" sz="2040" dirty="0"/>
          </a:p>
          <a:p>
            <a:pPr marL="0" indent="0">
              <a:buNone/>
            </a:pPr>
            <a:r>
              <a:rPr lang="en-US" sz="2040" dirty="0"/>
              <a:t> </a:t>
            </a:r>
          </a:p>
          <a:p>
            <a:pPr marL="0" indent="0">
              <a:buNone/>
            </a:pPr>
            <a:endParaRPr lang="en-US" sz="3264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701" y="1034062"/>
            <a:ext cx="7002739" cy="540824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Energy Trading Pricing using Service Bus</a:t>
            </a:r>
          </a:p>
        </p:txBody>
      </p:sp>
    </p:spTree>
    <p:extLst>
      <p:ext uri="{BB962C8B-B14F-4D97-AF65-F5344CB8AC3E}">
        <p14:creationId xmlns:p14="http://schemas.microsoft.com/office/powerpoint/2010/main" val="262025063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4470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Timelines</a:t>
            </a:r>
          </a:p>
          <a:p>
            <a:r>
              <a:rPr lang="en-US" dirty="0"/>
              <a:t>Project had 2 weeks to get approval and into UAT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Transaction Volume</a:t>
            </a:r>
          </a:p>
          <a:p>
            <a:r>
              <a:rPr lang="en-US" dirty="0"/>
              <a:t>More than 25,000,000 requests processed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Energy Trading Pricing using Service Bus</a:t>
            </a:r>
          </a:p>
        </p:txBody>
      </p:sp>
    </p:spTree>
    <p:extLst>
      <p:ext uri="{BB962C8B-B14F-4D97-AF65-F5344CB8AC3E}">
        <p14:creationId xmlns:p14="http://schemas.microsoft.com/office/powerpoint/2010/main" val="410689887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Exposing SAP Master Data using Relay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437" y="3649662"/>
            <a:ext cx="2540220" cy="2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6406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877985"/>
          </a:xfrm>
        </p:spPr>
        <p:txBody>
          <a:bodyPr/>
          <a:lstStyle/>
          <a:p>
            <a:r>
              <a:rPr lang="en-US" dirty="0"/>
              <a:t>Existing Architecture with multiple Web Service Consumers</a:t>
            </a:r>
          </a:p>
          <a:p>
            <a:r>
              <a:rPr lang="en-US" dirty="0"/>
              <a:t>New SaaS Application being introduced</a:t>
            </a:r>
          </a:p>
          <a:p>
            <a:r>
              <a:rPr lang="en-US" dirty="0"/>
              <a:t>Wanted to avoid opening Firewalls and Network Load Balancers (NLB)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Exposing SAP Master Data using Relay</a:t>
            </a:r>
          </a:p>
        </p:txBody>
      </p:sp>
    </p:spTree>
    <p:extLst>
      <p:ext uri="{BB962C8B-B14F-4D97-AF65-F5344CB8AC3E}">
        <p14:creationId xmlns:p14="http://schemas.microsoft.com/office/powerpoint/2010/main" val="392030006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Exposing SAP Master Data using Relay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Existing Architecture</a:t>
            </a:r>
          </a:p>
          <a:p>
            <a:r>
              <a:rPr lang="en-US" dirty="0"/>
              <a:t>WCF Services Exposed</a:t>
            </a:r>
          </a:p>
          <a:p>
            <a:r>
              <a:rPr lang="en-US" dirty="0"/>
              <a:t>On-premises consumers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31" y="1212849"/>
            <a:ext cx="6326972" cy="5595856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606683254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Exposing SAP Master Data using Relay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New Architecture</a:t>
            </a:r>
          </a:p>
          <a:p>
            <a:r>
              <a:rPr lang="en-US" dirty="0"/>
              <a:t>No disruption to existing applications</a:t>
            </a:r>
          </a:p>
          <a:p>
            <a:r>
              <a:rPr lang="en-US" dirty="0"/>
              <a:t>No NLB introduced</a:t>
            </a:r>
          </a:p>
          <a:p>
            <a:r>
              <a:rPr lang="en-US" dirty="0"/>
              <a:t>Cost Effective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b="1" dirty="0"/>
              <a:t>Timelines</a:t>
            </a:r>
          </a:p>
          <a:p>
            <a:r>
              <a:rPr lang="en-US" dirty="0"/>
              <a:t>Proof of concept: ~ 3 hours</a:t>
            </a:r>
          </a:p>
          <a:p>
            <a:r>
              <a:rPr lang="en-US" dirty="0"/>
              <a:t>Implementation: ~ 8 hours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516" y="1212848"/>
            <a:ext cx="5258613" cy="5348189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79428875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515356"/>
          </a:xfrm>
        </p:spPr>
        <p:txBody>
          <a:bodyPr/>
          <a:lstStyle/>
          <a:p>
            <a:r>
              <a:rPr lang="en-US" sz="3600" dirty="0"/>
              <a:t>Drive adoption through POCs (Fail Fast/Test &amp; Learn)</a:t>
            </a:r>
          </a:p>
          <a:p>
            <a:r>
              <a:rPr lang="en-US" sz="3600" dirty="0"/>
              <a:t>Decision makers like the option to say ‘No’ – give them that opportunity</a:t>
            </a:r>
          </a:p>
          <a:p>
            <a:r>
              <a:rPr lang="en-US" sz="3600" dirty="0"/>
              <a:t>Frame benefits holistically</a:t>
            </a:r>
          </a:p>
          <a:p>
            <a:r>
              <a:rPr lang="en-US" sz="3600" dirty="0"/>
              <a:t>Involve Security early</a:t>
            </a:r>
          </a:p>
          <a:p>
            <a:r>
              <a:rPr lang="en-US" sz="3600" dirty="0"/>
              <a:t>Write ASA queries defensively to avoid job failures</a:t>
            </a:r>
          </a:p>
          <a:p>
            <a:r>
              <a:rPr lang="en-US" sz="3600" dirty="0"/>
              <a:t>Don’t tie Power BI accounts to a user</a:t>
            </a:r>
          </a:p>
          <a:p>
            <a:r>
              <a:rPr lang="en-US" sz="3600" dirty="0"/>
              <a:t>Decouple data collection and analytic streams</a:t>
            </a:r>
          </a:p>
          <a:p>
            <a:r>
              <a:rPr lang="en-US" sz="3600" dirty="0"/>
              <a:t>Leverage Event Hub ‘re-play’ capabilities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234301941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555093"/>
          </a:xfrm>
        </p:spPr>
        <p:txBody>
          <a:bodyPr/>
          <a:lstStyle/>
          <a:p>
            <a:r>
              <a:rPr lang="en-US" dirty="0"/>
              <a:t>Service Bus and Event Hubs are key pillars in our Hybrid Integration Strategy</a:t>
            </a:r>
          </a:p>
          <a:p>
            <a:r>
              <a:rPr lang="en-US" dirty="0"/>
              <a:t>Cost Effective</a:t>
            </a:r>
          </a:p>
          <a:p>
            <a:r>
              <a:rPr lang="en-US" dirty="0"/>
              <a:t>Scalable for our business needs</a:t>
            </a:r>
          </a:p>
          <a:p>
            <a:r>
              <a:rPr lang="en-US" dirty="0"/>
              <a:t>Reliable</a:t>
            </a:r>
          </a:p>
          <a:p>
            <a:r>
              <a:rPr lang="en-US" dirty="0"/>
              <a:t>Works well with other Microsoft investments we have made: BizTalk, API Management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TransAlta: Summary</a:t>
            </a:r>
          </a:p>
        </p:txBody>
      </p:sp>
    </p:spTree>
    <p:extLst>
      <p:ext uri="{BB962C8B-B14F-4D97-AF65-F5344CB8AC3E}">
        <p14:creationId xmlns:p14="http://schemas.microsoft.com/office/powerpoint/2010/main" val="3274108160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started?</a:t>
            </a:r>
          </a:p>
        </p:txBody>
      </p:sp>
    </p:spTree>
    <p:extLst>
      <p:ext uri="{BB962C8B-B14F-4D97-AF65-F5344CB8AC3E}">
        <p14:creationId xmlns:p14="http://schemas.microsoft.com/office/powerpoint/2010/main" val="14905816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by the numbers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1437" y="4346799"/>
            <a:ext cx="2860334" cy="1802402"/>
          </a:xfrm>
          <a:prstGeom prst="rect">
            <a:avLst/>
          </a:prstGeom>
          <a:noFill/>
        </p:spPr>
        <p:txBody>
          <a:bodyPr wrap="square" lIns="171352" tIns="137081" rIns="171352" bIns="137081" rtlCol="0">
            <a:spAutoFit/>
          </a:bodyPr>
          <a:lstStyle/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8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  <a:cs typeface="Segoe UI Semibold" panose="020B0702040204020203" pitchFamily="34" charset="0"/>
              </a:rPr>
              <a:t>440 Billion</a:t>
            </a:r>
            <a:endParaRPr kumimoji="0" lang="en-US" sz="4123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 Light"/>
              <a:cs typeface="Segoe UI Semibold" panose="020B0702040204020203" pitchFamily="34" charset="0"/>
            </a:endParaRP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Message operations on</a:t>
            </a:r>
            <a:b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Azure Service Bus </a:t>
            </a:r>
            <a:b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Messaging</a:t>
            </a:r>
            <a:b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per month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25995" y="2011268"/>
            <a:ext cx="3609336" cy="1459328"/>
          </a:xfrm>
          <a:prstGeom prst="rect">
            <a:avLst/>
          </a:prstGeom>
          <a:noFill/>
        </p:spPr>
        <p:txBody>
          <a:bodyPr wrap="square" lIns="171352" tIns="137081" rIns="171352" bIns="137081" rtlCol="0">
            <a:spAutoFit/>
          </a:bodyPr>
          <a:lstStyle/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8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  <a:cs typeface="Segoe UI Semibold" panose="020B0702040204020203" pitchFamily="34" charset="0"/>
              </a:rPr>
              <a:t>3.8 Trillion</a:t>
            </a: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Requests per week </a:t>
            </a: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in Event Hubs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148416" y="1645111"/>
            <a:ext cx="0" cy="5129442"/>
          </a:xfrm>
          <a:prstGeom prst="line">
            <a:avLst/>
          </a:prstGeom>
          <a:ln>
            <a:solidFill>
              <a:srgbClr val="51515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81438" y="1645111"/>
            <a:ext cx="0" cy="5129442"/>
          </a:xfrm>
          <a:prstGeom prst="line">
            <a:avLst/>
          </a:prstGeom>
          <a:ln>
            <a:solidFill>
              <a:srgbClr val="51515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1121" y="4033379"/>
            <a:ext cx="11654235" cy="0"/>
          </a:xfrm>
          <a:prstGeom prst="line">
            <a:avLst/>
          </a:prstGeom>
          <a:ln>
            <a:solidFill>
              <a:srgbClr val="51515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39867" y="2011267"/>
            <a:ext cx="3609336" cy="1459328"/>
          </a:xfrm>
          <a:prstGeom prst="rect">
            <a:avLst/>
          </a:prstGeom>
          <a:noFill/>
        </p:spPr>
        <p:txBody>
          <a:bodyPr wrap="square" lIns="171352" tIns="137081" rIns="171352" bIns="137081" rtlCol="0">
            <a:spAutoFit/>
          </a:bodyPr>
          <a:lstStyle/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8" b="0" i="0" u="none" strike="noStrike" kern="0" cap="none" spc="-197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  <a:cs typeface="Segoe UI Semibold" panose="020B0702040204020203" pitchFamily="34" charset="0"/>
              </a:rPr>
              <a:t>6,335,813</a:t>
            </a:r>
            <a:endParaRPr kumimoji="0" lang="en-US" sz="2625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 Light"/>
              <a:cs typeface="Segoe UI Semibold" panose="020B0702040204020203" pitchFamily="34" charset="0"/>
            </a:endParaRP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Requests per second </a:t>
            </a: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average 24/7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24246" y="2011268"/>
            <a:ext cx="3609336" cy="1459328"/>
          </a:xfrm>
          <a:prstGeom prst="rect">
            <a:avLst/>
          </a:prstGeom>
          <a:noFill/>
        </p:spPr>
        <p:txBody>
          <a:bodyPr wrap="square" lIns="171352" tIns="137081" rIns="171352" bIns="137081" rtlCol="0">
            <a:spAutoFit/>
          </a:bodyPr>
          <a:lstStyle/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98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  <a:cs typeface="Segoe UI Semibold" panose="020B0702040204020203" pitchFamily="34" charset="0"/>
              </a:rPr>
              <a:t>50ms</a:t>
            </a:r>
            <a:endParaRPr kumimoji="0" lang="en-US" sz="2625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 Light"/>
              <a:cs typeface="Segoe UI Semibold" panose="020B0702040204020203" pitchFamily="34" charset="0"/>
            </a:endParaRP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rPr>
              <a:t>Average Event Hubs </a:t>
            </a: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rPr>
              <a:t>send latency</a:t>
            </a:r>
            <a:endParaRPr kumimoji="0" lang="en-US" sz="1498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6642" y="4346800"/>
            <a:ext cx="2515155" cy="1387203"/>
          </a:xfrm>
          <a:prstGeom prst="rect">
            <a:avLst/>
          </a:prstGeom>
          <a:noFill/>
        </p:spPr>
        <p:txBody>
          <a:bodyPr wrap="square" lIns="171352" tIns="137081" rIns="171352" bIns="137081" rtlCol="0">
            <a:spAutoFit/>
          </a:bodyPr>
          <a:lstStyle/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8" b="0" i="0" u="none" strike="noStrike" kern="0" cap="none" spc="-197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  <a:cs typeface="Segoe UI Semibold" panose="020B0702040204020203" pitchFamily="34" charset="0"/>
              </a:rPr>
              <a:t>1.8 Million</a:t>
            </a:r>
            <a:endParaRPr kumimoji="0" lang="en-US" sz="2625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 Light"/>
              <a:cs typeface="Segoe UI Semibold" panose="020B0702040204020203" pitchFamily="34" charset="0"/>
            </a:endParaRP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Message Queues and </a:t>
            </a:r>
            <a:b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Topics in production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691" y="4346798"/>
            <a:ext cx="2359814" cy="1179603"/>
          </a:xfrm>
          <a:prstGeom prst="rect">
            <a:avLst/>
          </a:prstGeom>
          <a:noFill/>
        </p:spPr>
        <p:txBody>
          <a:bodyPr wrap="square" lIns="171352" tIns="137081" rIns="171352" bIns="137081" rtlCol="0">
            <a:spAutoFit/>
          </a:bodyPr>
          <a:lstStyle/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98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  <a:cs typeface="Segoe UI Semibold" panose="020B0702040204020203" pitchFamily="34" charset="0"/>
              </a:rPr>
              <a:t>&gt;28 PB</a:t>
            </a:r>
            <a:endParaRPr kumimoji="0" lang="en-US" sz="2625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 Light"/>
              <a:cs typeface="Segoe UI Semibold" panose="020B0702040204020203" pitchFamily="34" charset="0"/>
            </a:endParaRP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rPr>
              <a:t>Monthly data volume</a:t>
            </a:r>
            <a:endParaRPr kumimoji="0" lang="en-US" sz="1498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91121" y="1643119"/>
            <a:ext cx="11654235" cy="0"/>
          </a:xfrm>
          <a:prstGeom prst="line">
            <a:avLst/>
          </a:prstGeom>
          <a:ln>
            <a:solidFill>
              <a:srgbClr val="51515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41694" y="1645111"/>
            <a:ext cx="0" cy="5129442"/>
          </a:xfrm>
          <a:prstGeom prst="line">
            <a:avLst/>
          </a:prstGeom>
          <a:ln>
            <a:solidFill>
              <a:srgbClr val="51515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919192" y="4346798"/>
            <a:ext cx="2860334" cy="1391760"/>
          </a:xfrm>
          <a:prstGeom prst="rect">
            <a:avLst/>
          </a:prstGeom>
          <a:noFill/>
        </p:spPr>
        <p:txBody>
          <a:bodyPr wrap="square" lIns="171352" tIns="137081" rIns="171352" bIns="137081" rtlCol="0">
            <a:spAutoFit/>
          </a:bodyPr>
          <a:lstStyle/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8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  <a:cs typeface="Segoe UI Semibold" panose="020B0702040204020203" pitchFamily="34" charset="0"/>
              </a:rPr>
              <a:t>&gt;80,000</a:t>
            </a:r>
            <a:endParaRPr kumimoji="0" lang="en-US" sz="4123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 Light"/>
              <a:cs typeface="Segoe UI Semibold" panose="020B0702040204020203" pitchFamily="34" charset="0"/>
            </a:endParaRP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Daily active Service Bus Namespaces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61999" y="2011267"/>
            <a:ext cx="3609336" cy="1179603"/>
          </a:xfrm>
          <a:prstGeom prst="rect">
            <a:avLst/>
          </a:prstGeom>
          <a:noFill/>
        </p:spPr>
        <p:txBody>
          <a:bodyPr wrap="square" lIns="171352" tIns="137081" rIns="171352" bIns="137081" rtlCol="0">
            <a:spAutoFit/>
          </a:bodyPr>
          <a:lstStyle/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8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 Light"/>
                <a:cs typeface="Segoe UI Semibold" panose="020B0702040204020203" pitchFamily="34" charset="0"/>
              </a:rPr>
              <a:t>99.9976%</a:t>
            </a:r>
          </a:p>
          <a:p>
            <a:pPr marL="0" marR="0" lvl="0" indent="0" algn="ctr" defTabSz="87398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Success Rate</a:t>
            </a:r>
          </a:p>
        </p:txBody>
      </p:sp>
    </p:spTree>
    <p:extLst>
      <p:ext uri="{BB962C8B-B14F-4D97-AF65-F5344CB8AC3E}">
        <p14:creationId xmlns:p14="http://schemas.microsoft.com/office/powerpoint/2010/main" val="11654818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9" grpId="0"/>
      <p:bldP spid="30" grpId="0"/>
      <p:bldP spid="31" grpId="0"/>
      <p:bldP spid="33" grpId="0"/>
      <p:bldP spid="36" grpId="0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look?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224951"/>
          </a:xfrm>
        </p:spPr>
        <p:txBody>
          <a:bodyPr/>
          <a:lstStyle/>
          <a:p>
            <a:r>
              <a:rPr lang="en-US" dirty="0"/>
              <a:t>Messaging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Getting Started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224951"/>
          </a:xfrm>
        </p:spPr>
        <p:txBody>
          <a:bodyPr/>
          <a:lstStyle/>
          <a:p>
            <a:r>
              <a:rPr lang="en-US" dirty="0"/>
              <a:t>Event Hubs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Getting Started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64329" y="2506662"/>
          <a:ext cx="9510183" cy="4054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061">
                  <a:extLst>
                    <a:ext uri="{9D8B030D-6E8A-4147-A177-3AD203B41FA5}">
                      <a16:colId xmlns:a16="http://schemas.microsoft.com/office/drawing/2014/main" val="1828795090"/>
                    </a:ext>
                  </a:extLst>
                </a:gridCol>
                <a:gridCol w="3170061">
                  <a:extLst>
                    <a:ext uri="{9D8B030D-6E8A-4147-A177-3AD203B41FA5}">
                      <a16:colId xmlns:a16="http://schemas.microsoft.com/office/drawing/2014/main" val="3108262782"/>
                    </a:ext>
                  </a:extLst>
                </a:gridCol>
                <a:gridCol w="3170061">
                  <a:extLst>
                    <a:ext uri="{9D8B030D-6E8A-4147-A177-3AD203B41FA5}">
                      <a16:colId xmlns:a16="http://schemas.microsoft.com/office/drawing/2014/main" val="1971334264"/>
                    </a:ext>
                  </a:extLst>
                </a:gridCol>
              </a:tblGrid>
              <a:tr h="675827">
                <a:tc>
                  <a:txBody>
                    <a:bodyPr/>
                    <a:lstStyle/>
                    <a:p>
                      <a:r>
                        <a:rPr lang="en-US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Messaging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 Hubs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48708"/>
                  </a:ext>
                </a:extLst>
              </a:tr>
              <a:tr h="675827">
                <a:tc>
                  <a:txBody>
                    <a:bodyPr/>
                    <a:lstStyle/>
                    <a:p>
                      <a:r>
                        <a:rPr lang="en-US" dirty="0"/>
                        <a:t>.NET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Available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72613"/>
                  </a:ext>
                </a:extLst>
              </a:tr>
              <a:tr h="675827">
                <a:tc>
                  <a:txBody>
                    <a:bodyPr/>
                    <a:lstStyle/>
                    <a:p>
                      <a:r>
                        <a:rPr lang="en-US" dirty="0"/>
                        <a:t>.NET</a:t>
                      </a:r>
                      <a:r>
                        <a:rPr lang="en-US" baseline="0" dirty="0"/>
                        <a:t> Standard / 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In Preview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977619"/>
                  </a:ext>
                </a:extLst>
              </a:tr>
              <a:tr h="675827">
                <a:tc>
                  <a:txBody>
                    <a:bodyPr/>
                    <a:lstStyle/>
                    <a:p>
                      <a:r>
                        <a:rPr lang="en-US" dirty="0"/>
                        <a:t>Java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Available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855709"/>
                  </a:ext>
                </a:extLst>
              </a:tr>
              <a:tr h="675827">
                <a:tc>
                  <a:txBody>
                    <a:bodyPr/>
                    <a:lstStyle/>
                    <a:p>
                      <a:r>
                        <a:rPr lang="en-US" dirty="0"/>
                        <a:t>REST</a:t>
                      </a:r>
                      <a:r>
                        <a:rPr lang="en-US" baseline="0" dirty="0"/>
                        <a:t> API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Available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13583"/>
                  </a:ext>
                </a:extLst>
              </a:tr>
              <a:tr h="675827">
                <a:tc>
                  <a:txBody>
                    <a:bodyPr/>
                    <a:lstStyle/>
                    <a:p>
                      <a:r>
                        <a:rPr lang="en-US" dirty="0"/>
                        <a:t>AMQP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950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06885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for 1 million / day / month?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3201985" cy="2499146"/>
          </a:xfrm>
        </p:spPr>
        <p:txBody>
          <a:bodyPr/>
          <a:lstStyle/>
          <a:p>
            <a:r>
              <a:rPr lang="en-US" dirty="0"/>
              <a:t>Event Hubs</a:t>
            </a:r>
          </a:p>
          <a:p>
            <a:pPr lvl="1"/>
            <a:r>
              <a:rPr lang="en-US" dirty="0"/>
              <a:t>$11.16 / month / TU</a:t>
            </a:r>
          </a:p>
          <a:p>
            <a:pPr lvl="1"/>
            <a:r>
              <a:rPr lang="en-US" dirty="0"/>
              <a:t>$0.868 / 31 million events</a:t>
            </a:r>
          </a:p>
          <a:p>
            <a:r>
              <a:rPr lang="en-US" dirty="0"/>
              <a:t>Total: $12.03</a:t>
            </a:r>
          </a:p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161630" y="1219172"/>
            <a:ext cx="3962401" cy="1902059"/>
          </a:xfrm>
        </p:spPr>
        <p:txBody>
          <a:bodyPr/>
          <a:lstStyle/>
          <a:p>
            <a:r>
              <a:rPr lang="en-US" dirty="0"/>
              <a:t>Service Bus</a:t>
            </a:r>
          </a:p>
          <a:p>
            <a:pPr lvl="1"/>
            <a:r>
              <a:rPr lang="en-US" dirty="0"/>
              <a:t>$10 / month / standard</a:t>
            </a:r>
          </a:p>
          <a:p>
            <a:pPr lvl="1"/>
            <a:r>
              <a:rPr lang="en-US" dirty="0"/>
              <a:t>$39.60 for 62 million operations</a:t>
            </a:r>
          </a:p>
          <a:p>
            <a:r>
              <a:rPr lang="en-US" dirty="0"/>
              <a:t>Total: $49.60</a:t>
            </a:r>
          </a:p>
        </p:txBody>
      </p:sp>
      <p:sp>
        <p:nvSpPr>
          <p:cNvPr id="21" name="Text Placeholder 18"/>
          <p:cNvSpPr txBox="1">
            <a:spLocks/>
          </p:cNvSpPr>
          <p:nvPr/>
        </p:nvSpPr>
        <p:spPr>
          <a:xfrm>
            <a:off x="8809037" y="1212849"/>
            <a:ext cx="3355166" cy="2240613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sz="32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1775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375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Rabbit on IaaS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D12 v2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4 cores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28 GB RAM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Total: $485.09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533230" y="4634073"/>
            <a:ext cx="1219200" cy="1149053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$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49.60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265237" y="4822253"/>
            <a:ext cx="913606" cy="772691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$12.03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675882" y="3656491"/>
            <a:ext cx="3621476" cy="3104214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$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485.09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2585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 uiExpand="1" build="p"/>
      <p:bldP spid="11" grpId="0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to get started with Messaging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3824124"/>
          </a:xfrm>
        </p:spPr>
        <p:txBody>
          <a:bodyPr/>
          <a:lstStyle/>
          <a:p>
            <a:pPr lvl="0" defTabSz="932667">
              <a:buClr>
                <a:srgbClr val="FFFFFF"/>
              </a:buClr>
            </a:pPr>
            <a:r>
              <a:rPr lang="en-US" sz="3200" dirty="0" err="1"/>
              <a:t>var</a:t>
            </a:r>
            <a:r>
              <a:rPr lang="en-US" sz="3200" dirty="0"/>
              <a:t> </a:t>
            </a:r>
            <a:r>
              <a:rPr lang="en-US" sz="3200" dirty="0" err="1"/>
              <a:t>queueClient</a:t>
            </a:r>
            <a:r>
              <a:rPr lang="en-US" sz="3200" dirty="0"/>
              <a:t> = </a:t>
            </a:r>
            <a:r>
              <a:rPr lang="en-US" sz="3200" dirty="0" err="1"/>
              <a:t>QueueClient.CreateFromConnectionString</a:t>
            </a:r>
            <a:r>
              <a:rPr lang="en-US" sz="3200" dirty="0"/>
              <a:t>(</a:t>
            </a:r>
            <a:r>
              <a:rPr lang="en-US" sz="3200" dirty="0" err="1"/>
              <a:t>connectionString</a:t>
            </a:r>
            <a:r>
              <a:rPr lang="en-US" sz="3200" dirty="0"/>
              <a:t>, </a:t>
            </a:r>
            <a:r>
              <a:rPr lang="en-US" sz="3200" dirty="0" err="1"/>
              <a:t>queueName</a:t>
            </a:r>
            <a:r>
              <a:rPr lang="en-US" sz="3200" dirty="0"/>
              <a:t>);</a:t>
            </a:r>
          </a:p>
          <a:p>
            <a:pPr lvl="0" defTabSz="932667">
              <a:buClr>
                <a:srgbClr val="FFFFFF"/>
              </a:buClr>
            </a:pPr>
            <a:endParaRPr lang="en-US" sz="3200" dirty="0"/>
          </a:p>
          <a:p>
            <a:pPr defTabSz="932667">
              <a:buClr>
                <a:srgbClr val="FFFFFF"/>
              </a:buClr>
            </a:pPr>
            <a:r>
              <a:rPr lang="en-US" sz="3200" dirty="0" err="1"/>
              <a:t>var</a:t>
            </a:r>
            <a:r>
              <a:rPr lang="en-US" sz="3200" dirty="0"/>
              <a:t> </a:t>
            </a:r>
            <a:r>
              <a:rPr lang="en-US" sz="3200" dirty="0" err="1"/>
              <a:t>messageBody</a:t>
            </a:r>
            <a:r>
              <a:rPr lang="en-US" sz="3200" dirty="0"/>
              <a:t> = “This is my message!”;</a:t>
            </a:r>
          </a:p>
          <a:p>
            <a:pPr lvl="0" defTabSz="932667">
              <a:buClr>
                <a:srgbClr val="FFFFFF"/>
              </a:buClr>
            </a:pPr>
            <a:r>
              <a:rPr lang="en-US" sz="3200" dirty="0" err="1"/>
              <a:t>var</a:t>
            </a:r>
            <a:r>
              <a:rPr lang="en-US" sz="3200" dirty="0"/>
              <a:t> </a:t>
            </a:r>
            <a:r>
              <a:rPr lang="en-US" sz="3200" dirty="0" err="1"/>
              <a:t>msg</a:t>
            </a:r>
            <a:r>
              <a:rPr lang="en-US" sz="3200" dirty="0"/>
              <a:t> = new </a:t>
            </a:r>
            <a:r>
              <a:rPr lang="en-US" sz="3200" dirty="0" err="1"/>
              <a:t>BrokeredMessage</a:t>
            </a:r>
            <a:r>
              <a:rPr lang="en-US" sz="3200" dirty="0"/>
              <a:t>(</a:t>
            </a:r>
            <a:r>
              <a:rPr lang="en-US" sz="3200" dirty="0" err="1"/>
              <a:t>messageBody</a:t>
            </a:r>
            <a:r>
              <a:rPr lang="en-US" sz="3200" dirty="0"/>
              <a:t>);</a:t>
            </a:r>
          </a:p>
          <a:p>
            <a:pPr lvl="0" defTabSz="932667">
              <a:buClr>
                <a:srgbClr val="FFFFFF"/>
              </a:buClr>
            </a:pPr>
            <a:r>
              <a:rPr lang="en-US" sz="3200" dirty="0"/>
              <a:t>await </a:t>
            </a:r>
            <a:r>
              <a:rPr lang="en-US" sz="3200" dirty="0" err="1"/>
              <a:t>queueClient.SendAsync</a:t>
            </a:r>
            <a:r>
              <a:rPr lang="en-US" sz="3200" dirty="0"/>
              <a:t>(</a:t>
            </a:r>
            <a:r>
              <a:rPr lang="en-US" sz="3200" dirty="0" err="1"/>
              <a:t>msg</a:t>
            </a:r>
            <a:r>
              <a:rPr lang="en-US" sz="32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8430822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to get started with Event Hubs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4141134"/>
          </a:xfrm>
        </p:spPr>
        <p:txBody>
          <a:bodyPr/>
          <a:lstStyle/>
          <a:p>
            <a:r>
              <a:rPr lang="en-US" sz="3200" dirty="0" err="1"/>
              <a:t>var</a:t>
            </a:r>
            <a:r>
              <a:rPr lang="en-US" sz="3200" dirty="0"/>
              <a:t> </a:t>
            </a:r>
            <a:r>
              <a:rPr lang="en-US" sz="3200" dirty="0" err="1"/>
              <a:t>eventHubClient</a:t>
            </a:r>
            <a:r>
              <a:rPr lang="en-US" sz="3200" dirty="0"/>
              <a:t> = </a:t>
            </a:r>
            <a:r>
              <a:rPr lang="en-US" sz="3200" dirty="0" err="1"/>
              <a:t>EventHubClient.CreateFromConnectionString</a:t>
            </a:r>
            <a:r>
              <a:rPr lang="en-US" sz="3200" dirty="0"/>
              <a:t>(</a:t>
            </a:r>
            <a:r>
              <a:rPr lang="en-US" sz="3200" dirty="0" err="1"/>
              <a:t>connectionString</a:t>
            </a:r>
            <a:r>
              <a:rPr lang="en-US" sz="3200" dirty="0"/>
              <a:t>, </a:t>
            </a:r>
            <a:r>
              <a:rPr lang="en-US" sz="3200" dirty="0" err="1"/>
              <a:t>eventHubName</a:t>
            </a:r>
            <a:r>
              <a:rPr lang="en-US" sz="3200" dirty="0"/>
              <a:t>);</a:t>
            </a:r>
          </a:p>
          <a:p>
            <a:endParaRPr lang="en-US" sz="3200" dirty="0"/>
          </a:p>
          <a:p>
            <a:r>
              <a:rPr lang="en-US" sz="3200" dirty="0" err="1"/>
              <a:t>var</a:t>
            </a:r>
            <a:r>
              <a:rPr lang="en-US" sz="3200" dirty="0"/>
              <a:t> </a:t>
            </a:r>
            <a:r>
              <a:rPr lang="en-US" sz="3200" dirty="0" err="1"/>
              <a:t>messageBody</a:t>
            </a:r>
            <a:r>
              <a:rPr lang="en-US" sz="3200" dirty="0"/>
              <a:t> = “This is my message!”;</a:t>
            </a:r>
          </a:p>
          <a:p>
            <a:r>
              <a:rPr lang="en-US" sz="3200" dirty="0"/>
              <a:t>await </a:t>
            </a:r>
            <a:r>
              <a:rPr lang="en-US" sz="3200" dirty="0" err="1"/>
              <a:t>eventHubClient.SendAsync</a:t>
            </a:r>
            <a:r>
              <a:rPr lang="en-US" sz="3200" dirty="0"/>
              <a:t>(new </a:t>
            </a:r>
            <a:r>
              <a:rPr lang="en-US" sz="3200" dirty="0" err="1"/>
              <a:t>EventData</a:t>
            </a:r>
            <a:r>
              <a:rPr lang="en-US" sz="3200" dirty="0"/>
              <a:t>(Encoding.UTF8.GetBytes(</a:t>
            </a:r>
            <a:r>
              <a:rPr lang="en-US" sz="3200" dirty="0" err="1"/>
              <a:t>messageBody</a:t>
            </a:r>
            <a:r>
              <a:rPr lang="en-US" sz="3200" dirty="0"/>
              <a:t>)));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51739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77533605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IT Pro resources</a:t>
            </a:r>
            <a:br>
              <a:rPr lang="en-US" dirty="0"/>
            </a:br>
            <a:r>
              <a:rPr lang="en-US" sz="3200" spc="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To advance your career in cloud technology</a:t>
            </a:r>
          </a:p>
        </p:txBody>
      </p:sp>
      <p:sp>
        <p:nvSpPr>
          <p:cNvPr id="5" name="checks"/>
          <p:cNvSpPr/>
          <p:nvPr/>
        </p:nvSpPr>
        <p:spPr bwMode="auto">
          <a:xfrm>
            <a:off x="3147376" y="1940604"/>
            <a:ext cx="9166861" cy="3973353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Cloud role mapping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Expert advice on skills needed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Self-paced curriculum by cloud role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$300 Azure credits and extended trials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Pluralsight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3 month subscription (10 courses)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Phone support incident 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Weekly short videos and insights from Microsoft’s leaders and engineers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Connect with community of peers and Microsoft experts</a:t>
            </a:r>
          </a:p>
        </p:txBody>
      </p:sp>
      <p:sp>
        <p:nvSpPr>
          <p:cNvPr id="6" name="White Fade"/>
          <p:cNvSpPr/>
          <p:nvPr/>
        </p:nvSpPr>
        <p:spPr bwMode="auto">
          <a:xfrm>
            <a:off x="3017838" y="1592261"/>
            <a:ext cx="9418637" cy="5402264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" name="web1"/>
          <p:cNvSpPr/>
          <p:nvPr/>
        </p:nvSpPr>
        <p:spPr bwMode="auto">
          <a:xfrm>
            <a:off x="3147376" y="1940604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Career Center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3"/>
              </a:rPr>
              <a:t>www.microsoft.com/itprocareercenter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7" name="web2"/>
          <p:cNvSpPr/>
          <p:nvPr/>
        </p:nvSpPr>
        <p:spPr bwMode="auto">
          <a:xfrm>
            <a:off x="3147376" y="2944539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Cloud Essentials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4"/>
              </a:rPr>
              <a:t>www.microsoft.com/itprocloudessentials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0" name="web3"/>
          <p:cNvSpPr/>
          <p:nvPr/>
        </p:nvSpPr>
        <p:spPr bwMode="auto">
          <a:xfrm>
            <a:off x="3147376" y="394656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Mechanics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5"/>
              </a:rPr>
              <a:t>www.microsoft.com/mechanics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9" name="web4"/>
          <p:cNvSpPr/>
          <p:nvPr/>
        </p:nvSpPr>
        <p:spPr bwMode="auto">
          <a:xfrm>
            <a:off x="3147376" y="495383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Tech Community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6"/>
              </a:rPr>
              <a:t>https://techcommunity.microsoft.com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5" name="Mask"/>
          <p:cNvSpPr/>
          <p:nvPr/>
        </p:nvSpPr>
        <p:spPr bwMode="auto">
          <a:xfrm>
            <a:off x="-487361" y="1516062"/>
            <a:ext cx="3634737" cy="5486402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9" name="1"/>
          <p:cNvSpPr/>
          <p:nvPr/>
        </p:nvSpPr>
        <p:spPr bwMode="auto">
          <a:xfrm>
            <a:off x="274639" y="1940604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Plan your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career path</a:t>
            </a:r>
          </a:p>
        </p:txBody>
      </p:sp>
      <p:sp>
        <p:nvSpPr>
          <p:cNvPr id="10" name="2"/>
          <p:cNvSpPr/>
          <p:nvPr/>
        </p:nvSpPr>
        <p:spPr bwMode="auto">
          <a:xfrm>
            <a:off x="274639" y="2944539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Get started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with Azure</a:t>
            </a:r>
          </a:p>
        </p:txBody>
      </p:sp>
      <p:sp>
        <p:nvSpPr>
          <p:cNvPr id="12" name="4"/>
          <p:cNvSpPr/>
          <p:nvPr/>
        </p:nvSpPr>
        <p:spPr bwMode="auto">
          <a:xfrm>
            <a:off x="274639" y="495383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Connect with peers and experts </a:t>
            </a:r>
          </a:p>
        </p:txBody>
      </p:sp>
      <p:sp>
        <p:nvSpPr>
          <p:cNvPr id="15" name="4"/>
          <p:cNvSpPr/>
          <p:nvPr/>
        </p:nvSpPr>
        <p:spPr bwMode="auto">
          <a:xfrm>
            <a:off x="274639" y="394656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Demos and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how-to videos</a:t>
            </a:r>
          </a:p>
        </p:txBody>
      </p:sp>
    </p:spTree>
    <p:extLst>
      <p:ext uri="{BB962C8B-B14F-4D97-AF65-F5344CB8AC3E}">
        <p14:creationId xmlns:p14="http://schemas.microsoft.com/office/powerpoint/2010/main" val="2381064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4 1.20744E-6 L 3.66862E-6 1.207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7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7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17" grpId="0" animBg="1"/>
      <p:bldP spid="20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From your PC or Tablet visit MyIgnite 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http://myignite.microsoft.com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From your phone download and use the Ignite Mobile App by scanning  the QR code above or visiting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https://aka.ms/ignite.mobileapp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Please evaluate this session</a:t>
            </a:r>
          </a:p>
          <a:p>
            <a:pPr marL="0" marR="0" lvl="0" indent="0" algn="l" defTabSz="9327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Your feedback is important to us!</a:t>
            </a:r>
            <a:endParaRPr kumimoji="0" lang="en-US" sz="3600" b="0" i="0" u="none" strike="noStrike" kern="1200" cap="none" spc="-102" normalizeH="0" baseline="0" noProof="0" dirty="0">
              <a:ln w="3175"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n-ea"/>
              <a:cs typeface="Segoe U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95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Premium Messaging: How fast is it?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" y="1744662"/>
            <a:ext cx="6057705" cy="4380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63" y="1744662"/>
            <a:ext cx="6057705" cy="43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22754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Point and Click deployments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Demo</a:t>
            </a:r>
          </a:p>
        </p:txBody>
      </p:sp>
      <p:pic>
        <p:nvPicPr>
          <p:cNvPr id="4" name="2016-09-13 14h08_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5117" y="1951514"/>
            <a:ext cx="7686242" cy="45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21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152180"/>
          </a:xfrm>
        </p:spPr>
        <p:txBody>
          <a:bodyPr/>
          <a:lstStyle/>
          <a:p>
            <a:r>
              <a:rPr lang="en-US" sz="3600" dirty="0"/>
              <a:t>Pay as you go</a:t>
            </a:r>
          </a:p>
          <a:p>
            <a:pPr lvl="1"/>
            <a:r>
              <a:rPr lang="en-US" sz="2000" dirty="0"/>
              <a:t>No licensing or hardware costs, zero setup effort</a:t>
            </a:r>
          </a:p>
          <a:p>
            <a:pPr lvl="1"/>
            <a:r>
              <a:rPr lang="en-US" sz="2000" dirty="0"/>
              <a:t>Only pay for what you use, no commitment</a:t>
            </a:r>
          </a:p>
          <a:p>
            <a:pPr lvl="1"/>
            <a:r>
              <a:rPr lang="en-US" sz="2000" dirty="0"/>
              <a:t>Cheap!</a:t>
            </a:r>
          </a:p>
          <a:p>
            <a:r>
              <a:rPr lang="en-US" sz="3600" dirty="0"/>
              <a:t>Scalability / Elasticity</a:t>
            </a:r>
          </a:p>
          <a:p>
            <a:pPr lvl="1"/>
            <a:r>
              <a:rPr lang="en-US" sz="2000" dirty="0"/>
              <a:t>Turn the knob up or down</a:t>
            </a:r>
          </a:p>
          <a:p>
            <a:r>
              <a:rPr lang="en-US" sz="3600" dirty="0"/>
              <a:t>Simplified management</a:t>
            </a:r>
          </a:p>
          <a:p>
            <a:pPr lvl="1"/>
            <a:r>
              <a:rPr lang="en-US" sz="2000" dirty="0"/>
              <a:t>Easy to use web interface</a:t>
            </a:r>
          </a:p>
          <a:p>
            <a:pPr lvl="1"/>
            <a:r>
              <a:rPr lang="en-US" sz="2000" dirty="0"/>
              <a:t>Infrastructure as code (Software defined capability)</a:t>
            </a:r>
          </a:p>
          <a:p>
            <a:r>
              <a:rPr lang="en-US" sz="3600" dirty="0"/>
              <a:t>SLA’s that would be hard to achieve on your own</a:t>
            </a:r>
          </a:p>
          <a:p>
            <a:r>
              <a:rPr lang="en-US" sz="3600" dirty="0"/>
              <a:t>Managed by Microsoft – call us when there’s a problem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so special about the cloud?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237" y="2582862"/>
            <a:ext cx="16287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85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What am I responsible for?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05021" y="2225092"/>
            <a:ext cx="2394734" cy="3620964"/>
            <a:chOff x="3905021" y="2225092"/>
            <a:chExt cx="2394734" cy="3620964"/>
          </a:xfrm>
        </p:grpSpPr>
        <p:sp>
          <p:nvSpPr>
            <p:cNvPr id="59" name="Rectangle 58"/>
            <p:cNvSpPr/>
            <p:nvPr/>
          </p:nvSpPr>
          <p:spPr>
            <a:xfrm>
              <a:off x="3905021" y="4679960"/>
              <a:ext cx="2394734" cy="5514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05021" y="4072745"/>
              <a:ext cx="2394734" cy="558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05021" y="5287176"/>
              <a:ext cx="2394734" cy="558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905022" y="2858315"/>
              <a:ext cx="2394733" cy="558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905021" y="3465530"/>
              <a:ext cx="2394734" cy="558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905021" y="2225092"/>
              <a:ext cx="2394734" cy="558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78172" y="1502657"/>
            <a:ext cx="9882496" cy="4966405"/>
            <a:chOff x="1278172" y="1502657"/>
            <a:chExt cx="9882496" cy="4966405"/>
          </a:xfrm>
        </p:grpSpPr>
        <p:sp>
          <p:nvSpPr>
            <p:cNvPr id="22" name="Rectangle 21"/>
            <p:cNvSpPr/>
            <p:nvPr/>
          </p:nvSpPr>
          <p:spPr>
            <a:xfrm>
              <a:off x="4498939" y="6165051"/>
              <a:ext cx="280715" cy="285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41331" y="6150776"/>
              <a:ext cx="2168158" cy="318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8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Customer Responsibility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39206" y="6165051"/>
              <a:ext cx="280715" cy="285309"/>
            </a:xfrm>
            <a:prstGeom prst="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494" tIns="0" rIns="186494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24861" y="6150776"/>
              <a:ext cx="2155668" cy="318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8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Microsoft Responsibility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05021" y="1502657"/>
              <a:ext cx="2394733" cy="673873"/>
            </a:xfrm>
            <a:prstGeom prst="rect">
              <a:avLst/>
            </a:prstGeom>
            <a:solidFill>
              <a:schemeClr val="accent3">
                <a:alpha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494" tIns="0" rIns="186494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1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On-Premises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335478" y="1502657"/>
              <a:ext cx="2394733" cy="673873"/>
            </a:xfrm>
            <a:prstGeom prst="rect">
              <a:avLst/>
            </a:prstGeom>
            <a:solidFill>
              <a:schemeClr val="accent3">
                <a:alpha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494" tIns="0" rIns="186494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1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IaaS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765935" y="1502658"/>
              <a:ext cx="2394733" cy="673873"/>
            </a:xfrm>
            <a:prstGeom prst="rect">
              <a:avLst/>
            </a:prstGeom>
            <a:solidFill>
              <a:schemeClr val="accent3">
                <a:alpha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494" tIns="0" rIns="186494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1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PaaS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278172" y="4679960"/>
              <a:ext cx="2386754" cy="55887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382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alpha val="99000"/>
                    </a:schemeClr>
                  </a:solidFill>
                  <a:effectLst/>
                  <a:uLnTx/>
                  <a:uFillTx/>
                  <a:latin typeface="+mn-lt"/>
                  <a:ea typeface="Segoe UI" panose="020B0502040204020203" pitchFamily="34" charset="0"/>
                  <a:cs typeface="Segoe UI Semibold" panose="020B0702040204020203" pitchFamily="34" charset="0"/>
                </a:rPr>
                <a:t>Networking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78172" y="4072745"/>
              <a:ext cx="2386754" cy="55887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382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alpha val="99000"/>
                    </a:schemeClr>
                  </a:solidFill>
                  <a:effectLst/>
                  <a:uLnTx/>
                  <a:uFillTx/>
                  <a:latin typeface="+mn-lt"/>
                  <a:ea typeface="Segoe UI" panose="020B0502040204020203" pitchFamily="34" charset="0"/>
                  <a:cs typeface="Segoe UI Semibold" panose="020B0702040204020203" pitchFamily="34" charset="0"/>
                </a:rPr>
                <a:t>Hardware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78172" y="5287176"/>
              <a:ext cx="2386754" cy="55887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382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alpha val="99000"/>
                    </a:schemeClr>
                  </a:solidFill>
                  <a:effectLst/>
                  <a:uLnTx/>
                  <a:uFillTx/>
                  <a:latin typeface="+mn-lt"/>
                  <a:ea typeface="Segoe UI" panose="020B0502040204020203" pitchFamily="34" charset="0"/>
                  <a:cs typeface="Segoe UI Semibold" panose="020B0702040204020203" pitchFamily="34" charset="0"/>
                </a:rPr>
                <a:t>Physical Security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78172" y="2858316"/>
              <a:ext cx="2386754" cy="55887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382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alpha val="99000"/>
                    </a:schemeClr>
                  </a:solidFill>
                  <a:effectLst/>
                  <a:uLnTx/>
                  <a:uFillTx/>
                  <a:latin typeface="+mn-lt"/>
                  <a:ea typeface="Segoe UI" panose="020B0502040204020203" pitchFamily="34" charset="0"/>
                  <a:cs typeface="Segoe UI Semibold" panose="020B0702040204020203" pitchFamily="34" charset="0"/>
                </a:rPr>
                <a:t>Operating System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278172" y="3465531"/>
              <a:ext cx="2386754" cy="55887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382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alpha val="99000"/>
                    </a:schemeClr>
                  </a:solidFill>
                  <a:effectLst/>
                  <a:uLnTx/>
                  <a:uFillTx/>
                  <a:latin typeface="+mn-lt"/>
                  <a:ea typeface="Segoe UI" panose="020B0502040204020203" pitchFamily="34" charset="0"/>
                  <a:cs typeface="Segoe UI Semibold" panose="020B0702040204020203" pitchFamily="34" charset="0"/>
                </a:rPr>
                <a:t>Virtualization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278172" y="2225105"/>
              <a:ext cx="2386754" cy="55887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382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alpha val="99000"/>
                    </a:schemeClr>
                  </a:solidFill>
                  <a:effectLst/>
                  <a:uLnTx/>
                  <a:uFillTx/>
                  <a:latin typeface="+mn-lt"/>
                  <a:ea typeface="Segoe UI" panose="020B0502040204020203" pitchFamily="34" charset="0"/>
                  <a:cs typeface="Segoe UI Semibold" panose="020B0702040204020203" pitchFamily="34" charset="0"/>
                </a:rPr>
                <a:t>Application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765935" y="2225410"/>
            <a:ext cx="2402670" cy="3620647"/>
            <a:chOff x="8765935" y="2225410"/>
            <a:chExt cx="2402670" cy="3620647"/>
          </a:xfrm>
        </p:grpSpPr>
        <p:sp>
          <p:nvSpPr>
            <p:cNvPr id="49" name="Rectangle 48"/>
            <p:cNvSpPr/>
            <p:nvPr/>
          </p:nvSpPr>
          <p:spPr>
            <a:xfrm>
              <a:off x="8773872" y="4679963"/>
              <a:ext cx="2386798" cy="551410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t" anchorCtr="0"/>
            <a:lstStyle/>
            <a:p>
              <a:pPr marL="0" marR="0" lvl="0" indent="0" algn="ctr" defTabSz="123820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773872" y="4072746"/>
              <a:ext cx="2386798" cy="558879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t" anchorCtr="0"/>
            <a:lstStyle/>
            <a:p>
              <a:pPr marL="0" marR="0" lvl="0" indent="0" algn="ctr" defTabSz="123820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773872" y="5287178"/>
              <a:ext cx="2386798" cy="558879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t" anchorCtr="0"/>
            <a:lstStyle/>
            <a:p>
              <a:pPr marL="0" marR="0" lvl="0" indent="0" algn="ctr" defTabSz="123820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765935" y="2858316"/>
              <a:ext cx="2394733" cy="558879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t" anchorCtr="0"/>
            <a:lstStyle/>
            <a:p>
              <a:pPr marL="0" marR="0" lvl="0" indent="0" algn="ctr" defTabSz="123820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773872" y="3465531"/>
              <a:ext cx="2386798" cy="558879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t" anchorCtr="0"/>
            <a:lstStyle/>
            <a:p>
              <a:pPr marL="0" marR="0" lvl="0" indent="0" algn="ctr" defTabSz="123820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773872" y="2225410"/>
              <a:ext cx="2394733" cy="558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31462" y="2233652"/>
            <a:ext cx="2398749" cy="3612405"/>
            <a:chOff x="6331462" y="2233652"/>
            <a:chExt cx="2398749" cy="3612405"/>
          </a:xfrm>
        </p:grpSpPr>
        <p:sp>
          <p:nvSpPr>
            <p:cNvPr id="32" name="Rectangle 31"/>
            <p:cNvSpPr/>
            <p:nvPr/>
          </p:nvSpPr>
          <p:spPr>
            <a:xfrm>
              <a:off x="6335478" y="2854562"/>
              <a:ext cx="2394733" cy="558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35478" y="2233652"/>
              <a:ext cx="2394733" cy="558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331462" y="4679963"/>
              <a:ext cx="2386798" cy="551410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t" anchorCtr="0"/>
            <a:lstStyle/>
            <a:p>
              <a:pPr marL="0" marR="0" lvl="0" indent="0" algn="ctr" defTabSz="123820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31462" y="4072746"/>
              <a:ext cx="2386798" cy="558879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t" anchorCtr="0"/>
            <a:lstStyle/>
            <a:p>
              <a:pPr marL="0" marR="0" lvl="0" indent="0" algn="ctr" defTabSz="123820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31462" y="5287178"/>
              <a:ext cx="2386798" cy="558879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t" anchorCtr="0"/>
            <a:lstStyle/>
            <a:p>
              <a:pPr marL="0" marR="0" lvl="0" indent="0" algn="ctr" defTabSz="123820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31462" y="3465531"/>
              <a:ext cx="2386798" cy="558879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45552" rIns="0" bIns="45552" rtlCol="0" anchor="t" anchorCtr="0"/>
            <a:lstStyle/>
            <a:p>
              <a:pPr marL="0" marR="0" lvl="0" indent="0" algn="ctr" defTabSz="123820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alpha val="99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936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3344862"/>
            <a:ext cx="11887200" cy="3447098"/>
          </a:xfrm>
        </p:spPr>
        <p:txBody>
          <a:bodyPr/>
          <a:lstStyle/>
          <a:p>
            <a:r>
              <a:rPr lang="en-US" dirty="0"/>
              <a:t>Order processing</a:t>
            </a:r>
          </a:p>
          <a:p>
            <a:r>
              <a:rPr lang="en-US" dirty="0"/>
              <a:t>Logging / telemetry</a:t>
            </a:r>
          </a:p>
          <a:p>
            <a:r>
              <a:rPr lang="en-US" dirty="0"/>
              <a:t>Connected devices</a:t>
            </a:r>
          </a:p>
          <a:p>
            <a:r>
              <a:rPr lang="en-US" dirty="0"/>
              <a:t>Notification / event driven systems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people do with messaging?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493837" y="1631155"/>
            <a:ext cx="1828800" cy="12954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Financial Services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407145" y="1631155"/>
            <a:ext cx="1828800" cy="12954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Utilities &amp; Telecom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20453" y="1631155"/>
            <a:ext cx="1828800" cy="12954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Logistics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233761" y="1631155"/>
            <a:ext cx="1828800" cy="12954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Healthcare &amp;</a:t>
            </a:r>
          </a:p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Insurance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9147067" y="1631155"/>
            <a:ext cx="1828800" cy="12954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IoT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 &amp;</a:t>
            </a:r>
          </a:p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Telemetry</a:t>
            </a:r>
          </a:p>
        </p:txBody>
      </p:sp>
    </p:spTree>
    <p:extLst>
      <p:ext uri="{BB962C8B-B14F-4D97-AF65-F5344CB8AC3E}">
        <p14:creationId xmlns:p14="http://schemas.microsoft.com/office/powerpoint/2010/main" val="32903908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862"/>
          </a:xfrm>
        </p:spPr>
        <p:txBody>
          <a:bodyPr/>
          <a:lstStyle/>
          <a:p>
            <a:r>
              <a:rPr lang="en-US" sz="7200" dirty="0"/>
              <a:t>TransAlta</a:t>
            </a: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274701" y="3345655"/>
            <a:ext cx="9067736" cy="1828007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Kent Weare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Microsoft Azure MVP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Senior Enterprise Architect - TransAlta</a:t>
            </a:r>
          </a:p>
        </p:txBody>
      </p:sp>
    </p:spTree>
    <p:extLst>
      <p:ext uri="{BB962C8B-B14F-4D97-AF65-F5344CB8AC3E}">
        <p14:creationId xmlns:p14="http://schemas.microsoft.com/office/powerpoint/2010/main" val="19001372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555093"/>
          </a:xfrm>
        </p:spPr>
        <p:txBody>
          <a:bodyPr/>
          <a:lstStyle/>
          <a:p>
            <a:r>
              <a:rPr lang="en-US" dirty="0"/>
              <a:t>Multi-national energy company with operations in Canada, USA and Australia</a:t>
            </a:r>
          </a:p>
          <a:p>
            <a:r>
              <a:rPr lang="en-US" dirty="0"/>
              <a:t>Power Generation, Energy Trading and Wholesale Marketing business lines</a:t>
            </a:r>
          </a:p>
          <a:p>
            <a:r>
              <a:rPr lang="en-US" dirty="0"/>
              <a:t>Over 100 years of Power Generation</a:t>
            </a:r>
          </a:p>
          <a:p>
            <a:r>
              <a:rPr lang="en-US" dirty="0"/>
              <a:t>$3 billion CAD per year in annual revenue</a:t>
            </a:r>
          </a:p>
          <a:p>
            <a:r>
              <a:rPr lang="en-US" dirty="0"/>
              <a:t>$9 billion CAD in assets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TransAlta</a:t>
            </a:r>
          </a:p>
        </p:txBody>
      </p:sp>
    </p:spTree>
    <p:extLst>
      <p:ext uri="{BB962C8B-B14F-4D97-AF65-F5344CB8AC3E}">
        <p14:creationId xmlns:p14="http://schemas.microsoft.com/office/powerpoint/2010/main" val="42836352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6D265718-F71C-45FC-85DF-CBD805DB0B02}" vid="{63611EB3-9A97-4D4F-B762-41E80201E286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6D265718-F71C-45FC-85DF-CBD805DB0B02}" vid="{010D9A64-1D32-41D6-8220-BE29D3027D94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6D265718-F71C-45FC-85DF-CBD805DB0B02}" vid="{792B4888-C2F9-45FC-AD5D-E824DE8783D2}"/>
    </a:ext>
  </a:extLst>
</a:theme>
</file>

<file path=ppt/theme/theme4.xml><?xml version="1.0" encoding="utf-8"?>
<a:theme xmlns:a="http://schemas.openxmlformats.org/drawingml/2006/main" name="2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2C5385DD-25CC-4B4A-8E83-9D91F0EF820F}"/>
    </a:ext>
  </a:extLst>
</a:theme>
</file>

<file path=ppt/theme/theme5.xml><?xml version="1.0" encoding="utf-8"?>
<a:theme xmlns:a="http://schemas.openxmlformats.org/drawingml/2006/main" name="1_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D0C2E7D0-5C17-430B-90AA-64EE87CAC54C}"/>
    </a:ext>
  </a:extLst>
</a:theme>
</file>

<file path=ppt/theme/theme6.xml><?xml version="1.0" encoding="utf-8"?>
<a:theme xmlns:a="http://schemas.openxmlformats.org/drawingml/2006/main" name="3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" id="{08B3FEDF-27CE-477E-A1F2-9805036CC047}" vid="{CD0BEC05-913A-4A4A-B174-12DECD18D25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John Taubensee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2016-09-30T04:00:00+00:00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BRK3208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e2f6a88c-86f9-4b25-a2af-b5c3afa8c82a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purl.org/dc/terms/"/>
    <ds:schemaRef ds:uri="01c77077-aee4-4b5f-bd4e-9cd40a6fff29"/>
    <ds:schemaRef ds:uri="http://schemas.microsoft.com/office/2006/documentManagement/types"/>
    <ds:schemaRef ds:uri="http://schemas.microsoft.com/sharepoint/v3"/>
    <ds:schemaRef ds:uri="8ff673fc-3231-4e3a-893b-6d7f7cd32766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Microsoft_2016_16x9_Template_v02</Template>
  <TotalTime>7</TotalTime>
  <Words>1925</Words>
  <Application>Microsoft Office PowerPoint</Application>
  <PresentationFormat>Custom</PresentationFormat>
  <Paragraphs>371</Paragraphs>
  <Slides>49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Arial</vt:lpstr>
      <vt:lpstr>Consolas</vt:lpstr>
      <vt:lpstr>Segoe UI</vt:lpstr>
      <vt:lpstr>Segoe UI Light</vt:lpstr>
      <vt:lpstr>Segoe UI Semibold</vt:lpstr>
      <vt:lpstr>Segoe UI Semilight</vt:lpstr>
      <vt:lpstr>Wingdings</vt:lpstr>
      <vt:lpstr>5-50002_Ignite_Breakout_Template</vt:lpstr>
      <vt:lpstr>6-30537_Envision 2016 Concurrent Template_Dark</vt:lpstr>
      <vt:lpstr>1_5-50002_Ignite_Breakout_Template</vt:lpstr>
      <vt:lpstr>2_5-50002_Ignite_Breakout_Template</vt:lpstr>
      <vt:lpstr>1_6-30537_Envision 2016 Concurrent Template_Dark</vt:lpstr>
      <vt:lpstr>3_5-50002_Ignite_Breakout_Template</vt:lpstr>
      <vt:lpstr>Azure Service Bus &amp; Event Hubs: Real World Messaging</vt:lpstr>
      <vt:lpstr>Why use messaging?</vt:lpstr>
      <vt:lpstr>What does Azure offer?</vt:lpstr>
      <vt:lpstr>Azure by the numbers</vt:lpstr>
      <vt:lpstr>What's so special about the cloud?</vt:lpstr>
      <vt:lpstr>What am I responsible for?</vt:lpstr>
      <vt:lpstr>What do people do with messaging?</vt:lpstr>
      <vt:lpstr>TransAlta</vt:lpstr>
      <vt:lpstr>About TransAlta</vt:lpstr>
      <vt:lpstr>PowerPoint Presentation</vt:lpstr>
      <vt:lpstr>TransAlta’s Journey to the Cloud</vt:lpstr>
      <vt:lpstr>What is TransAlta working on?</vt:lpstr>
      <vt:lpstr>3 Cloud Messaging Use Cases</vt:lpstr>
      <vt:lpstr>1. Industrial IoT Telemetry using Event Hubs</vt:lpstr>
      <vt:lpstr>1. Industrial IoT Telemetry using Event Hubs</vt:lpstr>
      <vt:lpstr>1. Industrial IoT Telemetry using Event Hubs</vt:lpstr>
      <vt:lpstr>1. Industrial IoT Telemetry using Event Hubs</vt:lpstr>
      <vt:lpstr>Solution Deep Dive</vt:lpstr>
      <vt:lpstr>Demo 1 – Real Time Visualizations</vt:lpstr>
      <vt:lpstr>Demo 1 – Real Time Visualizations</vt:lpstr>
      <vt:lpstr>Demo 1 – Real Time Visualizations</vt:lpstr>
      <vt:lpstr>Demo 1 – Real Time Visualizations</vt:lpstr>
      <vt:lpstr>Demo 1 – Real Time Visualizations</vt:lpstr>
      <vt:lpstr>2. Detecting Absence of Events</vt:lpstr>
      <vt:lpstr>Solution Deep Dive</vt:lpstr>
      <vt:lpstr>Demo 2 –Absence of Event(s) Architecture</vt:lpstr>
      <vt:lpstr>Case Study available here:  https://customers.microsoft.com/en-US/story/canadian-power-generator-shines-light-on-numbers</vt:lpstr>
      <vt:lpstr>2. Energy Trading Pricing using Service Bus</vt:lpstr>
      <vt:lpstr>2. Energy Trading Pricing using Service Bus</vt:lpstr>
      <vt:lpstr>2. Energy Trading Pricing using Service Bus</vt:lpstr>
      <vt:lpstr>2. Energy Trading Pricing using Service Bus</vt:lpstr>
      <vt:lpstr>2. Energy Trading Pricing using Service Bus</vt:lpstr>
      <vt:lpstr>3. Exposing SAP Master Data using Relay</vt:lpstr>
      <vt:lpstr>3. Exposing SAP Master Data using Relay</vt:lpstr>
      <vt:lpstr>3. Exposing SAP Master Data using Relay</vt:lpstr>
      <vt:lpstr>3. Exposing SAP Master Data using Relay</vt:lpstr>
      <vt:lpstr>Lessons Learned</vt:lpstr>
      <vt:lpstr>TransAlta: Summary</vt:lpstr>
      <vt:lpstr>How do I get started?</vt:lpstr>
      <vt:lpstr>Where to look?</vt:lpstr>
      <vt:lpstr>How much for 1 million / day / month?</vt:lpstr>
      <vt:lpstr>Code to get started with Messaging</vt:lpstr>
      <vt:lpstr>Code to get started with Event Hubs</vt:lpstr>
      <vt:lpstr>Questions?</vt:lpstr>
      <vt:lpstr>Free IT Pro resources To advance your career in cloud technology</vt:lpstr>
      <vt:lpstr>PowerPoint Presentation</vt:lpstr>
      <vt:lpstr>PowerPoint Presentation</vt:lpstr>
      <vt:lpstr>Premium Messaging: How fast is it?</vt:lpstr>
      <vt:lpstr>Portal Demo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 case studies of real world messaging with Microsoft Azure Service Bus &amp; Event Hubs</dc:title>
  <dc:subject>&lt;Speech title here&gt;</dc:subject>
  <dc:creator>MS Events 0074</dc:creator>
  <cp:keywords>Microsoft 2016</cp:keywords>
  <dc:description>Template: Mitchell Derrey, Silverfox Productions_x000d_
Formatting: _x000d_
Audience Type:</dc:description>
  <cp:lastModifiedBy>MS Events 0081</cp:lastModifiedBy>
  <cp:revision>6</cp:revision>
  <dcterms:created xsi:type="dcterms:W3CDTF">2016-09-25T20:02:33Z</dcterms:created>
  <dcterms:modified xsi:type="dcterms:W3CDTF">2016-09-30T16:35:49Z</dcterms:modified>
  <cp:category>Microsoft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