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310" r:id="rId5"/>
    <p:sldMasterId id="2147484341" r:id="rId6"/>
  </p:sldMasterIdLst>
  <p:notesMasterIdLst>
    <p:notesMasterId r:id="rId54"/>
  </p:notesMasterIdLst>
  <p:handoutMasterIdLst>
    <p:handoutMasterId r:id="rId55"/>
  </p:handoutMasterIdLst>
  <p:sldIdLst>
    <p:sldId id="1393" r:id="rId7"/>
    <p:sldId id="1415" r:id="rId8"/>
    <p:sldId id="1417" r:id="rId9"/>
    <p:sldId id="1421" r:id="rId10"/>
    <p:sldId id="1455" r:id="rId11"/>
    <p:sldId id="1439" r:id="rId12"/>
    <p:sldId id="1437" r:id="rId13"/>
    <p:sldId id="1440" r:id="rId14"/>
    <p:sldId id="1442" r:id="rId15"/>
    <p:sldId id="1443" r:id="rId16"/>
    <p:sldId id="1444" r:id="rId17"/>
    <p:sldId id="1436" r:id="rId18"/>
    <p:sldId id="1419" r:id="rId19"/>
    <p:sldId id="1420" r:id="rId20"/>
    <p:sldId id="1451" r:id="rId21"/>
    <p:sldId id="1427" r:id="rId22"/>
    <p:sldId id="1438" r:id="rId23"/>
    <p:sldId id="1449" r:id="rId24"/>
    <p:sldId id="1447" r:id="rId25"/>
    <p:sldId id="1409" r:id="rId26"/>
    <p:sldId id="1423" r:id="rId27"/>
    <p:sldId id="1424" r:id="rId28"/>
    <p:sldId id="1425" r:id="rId29"/>
    <p:sldId id="1426" r:id="rId30"/>
    <p:sldId id="1432" r:id="rId31"/>
    <p:sldId id="1428" r:id="rId32"/>
    <p:sldId id="1429" r:id="rId33"/>
    <p:sldId id="1430" r:id="rId34"/>
    <p:sldId id="1445" r:id="rId35"/>
    <p:sldId id="1431" r:id="rId36"/>
    <p:sldId id="1414" r:id="rId37"/>
    <p:sldId id="1433" r:id="rId38"/>
    <p:sldId id="1457" r:id="rId39"/>
    <p:sldId id="1458" r:id="rId40"/>
    <p:sldId id="1459" r:id="rId41"/>
    <p:sldId id="1460" r:id="rId42"/>
    <p:sldId id="1461" r:id="rId43"/>
    <p:sldId id="1462" r:id="rId44"/>
    <p:sldId id="1463" r:id="rId45"/>
    <p:sldId id="1464" r:id="rId46"/>
    <p:sldId id="1465" r:id="rId47"/>
    <p:sldId id="1466" r:id="rId48"/>
    <p:sldId id="1434" r:id="rId49"/>
    <p:sldId id="1452" r:id="rId50"/>
    <p:sldId id="1467" r:id="rId51"/>
    <p:sldId id="1405" r:id="rId52"/>
    <p:sldId id="1326" r:id="rId53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gnite 2016 Template Light" id="{A073DAE3-B461-442F-A3D3-6642BD875E45}">
          <p14:sldIdLst>
            <p14:sldId id="1393"/>
            <p14:sldId id="1415"/>
            <p14:sldId id="1417"/>
            <p14:sldId id="1421"/>
            <p14:sldId id="1455"/>
            <p14:sldId id="1439"/>
            <p14:sldId id="1437"/>
            <p14:sldId id="1440"/>
            <p14:sldId id="1442"/>
            <p14:sldId id="1443"/>
            <p14:sldId id="1444"/>
            <p14:sldId id="1436"/>
            <p14:sldId id="1419"/>
            <p14:sldId id="1420"/>
            <p14:sldId id="1451"/>
            <p14:sldId id="1427"/>
            <p14:sldId id="1438"/>
            <p14:sldId id="1449"/>
            <p14:sldId id="1447"/>
            <p14:sldId id="1409"/>
            <p14:sldId id="1423"/>
            <p14:sldId id="1424"/>
            <p14:sldId id="1425"/>
            <p14:sldId id="1426"/>
            <p14:sldId id="1432"/>
            <p14:sldId id="1428"/>
            <p14:sldId id="1429"/>
            <p14:sldId id="1430"/>
            <p14:sldId id="1445"/>
            <p14:sldId id="1431"/>
            <p14:sldId id="1414"/>
            <p14:sldId id="1433"/>
            <p14:sldId id="1457"/>
            <p14:sldId id="1458"/>
            <p14:sldId id="1459"/>
            <p14:sldId id="1460"/>
            <p14:sldId id="1461"/>
            <p14:sldId id="1462"/>
            <p14:sldId id="1463"/>
            <p14:sldId id="1464"/>
            <p14:sldId id="1465"/>
            <p14:sldId id="1466"/>
            <p14:sldId id="1434"/>
            <p14:sldId id="1452"/>
            <p14:sldId id="1467"/>
            <p14:sldId id="1405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Patricia Clem" initials="PC" lastIdx="52" clrIdx="4">
    <p:extLst>
      <p:ext uri="{19B8F6BF-5375-455C-9EA6-DF929625EA0E}">
        <p15:presenceInfo xmlns:p15="http://schemas.microsoft.com/office/powerpoint/2012/main" userId="Patricia Cle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008272"/>
    <a:srgbClr val="004139"/>
    <a:srgbClr val="0078D7"/>
    <a:srgbClr val="D83B01"/>
    <a:srgbClr val="003C6C"/>
    <a:srgbClr val="005695"/>
    <a:srgbClr val="107C10"/>
    <a:srgbClr val="2D402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6215" autoAdjust="0"/>
  </p:normalViewPr>
  <p:slideViewPr>
    <p:cSldViewPr>
      <p:cViewPr varScale="1">
        <p:scale>
          <a:sx n="100" d="100"/>
          <a:sy n="100" d="100"/>
        </p:scale>
        <p:origin x="103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4488"/>
    </p:cViewPr>
  </p:sorterViewPr>
  <p:notesViewPr>
    <p:cSldViewPr showGuides="1">
      <p:cViewPr varScale="1">
        <p:scale>
          <a:sx n="83" d="100"/>
          <a:sy n="83" d="100"/>
        </p:scale>
        <p:origin x="232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algn="l">
              <a:defRPr sz="1600" b="0">
                <a:solidFill>
                  <a:schemeClr val="bg1"/>
                </a:solidFill>
              </a:defRPr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Approximate Data Volume Managed by DW</a:t>
            </a:r>
          </a:p>
        </c:rich>
      </c:tx>
      <c:layout>
        <c:manualLayout>
          <c:xMode val="edge"/>
          <c:yMode val="edge"/>
          <c:x val="0.20223178873170258"/>
          <c:y val="2.9296402976821088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3 years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Don't Know</c:v>
                </c:pt>
                <c:pt idx="1">
                  <c:v>More than 10 TB</c:v>
                </c:pt>
                <c:pt idx="2">
                  <c:v>3 - 10 TB</c:v>
                </c:pt>
                <c:pt idx="3">
                  <c:v>1 - 3 TB</c:v>
                </c:pt>
                <c:pt idx="4">
                  <c:v>Less than 1TB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0.06</c:v>
                </c:pt>
                <c:pt idx="1">
                  <c:v>0.34</c:v>
                </c:pt>
                <c:pt idx="2">
                  <c:v>0.25</c:v>
                </c:pt>
                <c:pt idx="3">
                  <c:v>0.18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CE-4E4A-AD39-9F3E777187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Today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Don't Know</c:v>
                </c:pt>
                <c:pt idx="1">
                  <c:v>More than 10 TB</c:v>
                </c:pt>
                <c:pt idx="2">
                  <c:v>3 - 10 TB</c:v>
                </c:pt>
                <c:pt idx="3">
                  <c:v>1 - 3 TB</c:v>
                </c:pt>
                <c:pt idx="4">
                  <c:v>Less than 1TB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0.02</c:v>
                </c:pt>
                <c:pt idx="1">
                  <c:v>0.17</c:v>
                </c:pt>
                <c:pt idx="2">
                  <c:v>0.19</c:v>
                </c:pt>
                <c:pt idx="3">
                  <c:v>0.21</c:v>
                </c:pt>
                <c:pt idx="4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CE-4E4A-AD39-9F3E777187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665495248"/>
        <c:axId val="665495640"/>
      </c:barChart>
      <c:catAx>
        <c:axId val="6654952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bg1"/>
                </a:solidFill>
              </a:defRPr>
            </a:pPr>
            <a:endParaRPr lang="en-US"/>
          </a:p>
        </c:txPr>
        <c:crossAx val="665495640"/>
        <c:crosses val="autoZero"/>
        <c:auto val="1"/>
        <c:lblAlgn val="ctr"/>
        <c:lblOffset val="100"/>
        <c:noMultiLvlLbl val="0"/>
      </c:catAx>
      <c:valAx>
        <c:axId val="665495640"/>
        <c:scaling>
          <c:orientation val="minMax"/>
        </c:scaling>
        <c:delete val="0"/>
        <c:axPos val="b"/>
        <c:majorGridlines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665495248"/>
        <c:crosses val="autoZero"/>
        <c:crossBetween val="between"/>
      </c:valAx>
      <c:spPr>
        <a:noFill/>
        <a:ln>
          <a:solidFill>
            <a:schemeClr val="accent2">
              <a:lumMod val="40000"/>
              <a:lumOff val="6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9372554282987349"/>
          <c:y val="0.33294387769747175"/>
          <c:w val="0.1053160542432196"/>
          <c:h val="0.35089131215891506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9/28/2016 10:24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18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03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14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55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25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86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43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64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1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47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01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90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98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108602D-D426-4C00-B215-BFA18C076426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41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36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15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15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751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456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7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18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03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574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113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59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229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158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907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926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668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43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53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95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226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012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113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373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Ignite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9/28/2016 10:24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77925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679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9/28/2016 10:24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54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10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2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3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9/28/2016 10:24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6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87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4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5897245"/>
            <a:ext cx="12435840" cy="109728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840" y="6294142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6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6518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4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5595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59454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82081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4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38344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07770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6291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92519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235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2610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3626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0853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029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12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invGray">
          <a:xfrm>
            <a:off x="464013" y="479425"/>
            <a:ext cx="1436313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6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74638" y="2119164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6501" y="1965643"/>
            <a:ext cx="7899548" cy="214884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35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758901"/>
            <a:ext cx="12435840" cy="123562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" y="6209084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74702" y="1679645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701" y="3509753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07745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34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466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2479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53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23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18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7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46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808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9964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4074863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445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58651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57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182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10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110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46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10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42900" marR="0" lvl="0" indent="-3429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Click to edit Master text styles</a:t>
            </a:r>
          </a:p>
          <a:p>
            <a:pPr marL="584200" marR="0" lvl="1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19" name="Group 18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25" name="Rectangle 24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R:210 G:210 B:210</a:t>
                </a:r>
              </a:p>
            </p:txBody>
          </p:sp>
          <p:sp>
            <p:nvSpPr>
              <p:cNvPr id="28" name="Rectangle 27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29" name="Rectangle 28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R:16 G:124 B:16</a:t>
                </a: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0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</p:grpSp>
        <p:sp>
          <p:nvSpPr>
            <p:cNvPr id="20" name="TextBox 19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BAD80A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Green </a:t>
              </a:r>
            </a:p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0" kern="1200" baseline="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R:168 G:216 B:10</a:t>
              </a:r>
            </a:p>
          </p:txBody>
        </p:sp>
        <p:sp>
          <p:nvSpPr>
            <p:cNvPr id="31" name="Rectangle 30"/>
            <p:cNvSpPr/>
            <p:nvPr userDrawn="1"/>
          </p:nvSpPr>
          <p:spPr bwMode="auto">
            <a:xfrm rot="5400000">
              <a:off x="12328888" y="4270558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2" name="Rectangle 31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2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32" r:id="rId8"/>
    <p:sldLayoutId id="2147484333" r:id="rId9"/>
    <p:sldLayoutId id="2147484334" r:id="rId10"/>
    <p:sldLayoutId id="2147484335" r:id="rId11"/>
    <p:sldLayoutId id="2147484336" r:id="rId12"/>
    <p:sldLayoutId id="2147484323" r:id="rId13"/>
    <p:sldLayoutId id="2147484324" r:id="rId14"/>
    <p:sldLayoutId id="2147484325" r:id="rId15"/>
    <p:sldLayoutId id="2147484326" r:id="rId16"/>
    <p:sldLayoutId id="2147484327" r:id="rId17"/>
    <p:sldLayoutId id="2147484328" r:id="rId18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40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400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304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  <p:sldLayoutId id="2147484356" r:id="rId15"/>
    <p:sldLayoutId id="2147484357" r:id="rId16"/>
    <p:sldLayoutId id="2147484358" r:id="rId17"/>
    <p:sldLayoutId id="2147484359" r:id="rId18"/>
    <p:sldLayoutId id="2147484360" r:id="rId19"/>
    <p:sldLayoutId id="2147484361" r:id="rId20"/>
    <p:sldLayoutId id="2147484362" r:id="rId21"/>
    <p:sldLayoutId id="21474843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cloud-platform/data-warehouse-fast-track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itprocareercenter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s://techcommunity.microsoft.com/" TargetMode="External"/><Relationship Id="rId5" Type="http://schemas.openxmlformats.org/officeDocument/2006/relationships/hyperlink" Target="http://www.microsoft.com/mechanics" TargetMode="External"/><Relationship Id="rId4" Type="http://schemas.openxmlformats.org/officeDocument/2006/relationships/hyperlink" Target="http://www.microsoft.com/itprocloudessentials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myignite.microsoft.com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hyperlink" Target="https://aka.ms/ignite.mobileapp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SQL </a:t>
            </a:r>
            <a:r>
              <a:rPr lang="en-US"/>
              <a:t>Server Fast Track </a:t>
            </a:r>
            <a:r>
              <a:rPr lang="en-US" dirty="0"/>
              <a:t>Data Warehouse (DWFT)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Jamie Reding</a:t>
            </a:r>
          </a:p>
          <a:p>
            <a:r>
              <a:rPr lang="en-US" dirty="0"/>
              <a:t>Senior Program Manager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white">
          <a:xfrm>
            <a:off x="10333038" y="296863"/>
            <a:ext cx="1828800" cy="461665"/>
          </a:xfrm>
          <a:prstGeom prst="rect">
            <a:avLst/>
          </a:prstGeo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4200" marR="0" indent="-2413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1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7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300" marR="0" indent="-2286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BRK3201</a:t>
            </a:r>
          </a:p>
        </p:txBody>
      </p:sp>
    </p:spTree>
    <p:extLst>
      <p:ext uri="{BB962C8B-B14F-4D97-AF65-F5344CB8AC3E}">
        <p14:creationId xmlns:p14="http://schemas.microsoft.com/office/powerpoint/2010/main" val="27607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141287"/>
            <a:ext cx="11889564" cy="917575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Balanced Performance Issues</a:t>
            </a:r>
          </a:p>
        </p:txBody>
      </p:sp>
      <p:sp>
        <p:nvSpPr>
          <p:cNvPr id="122" name="Pentagon 121"/>
          <p:cNvSpPr/>
          <p:nvPr/>
        </p:nvSpPr>
        <p:spPr bwMode="auto">
          <a:xfrm>
            <a:off x="274638" y="3406863"/>
            <a:ext cx="1981199" cy="561799"/>
          </a:xfrm>
          <a:prstGeom prst="homePlat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</p:txBody>
      </p:sp>
      <p:sp>
        <p:nvSpPr>
          <p:cNvPr id="123" name="Title 16"/>
          <p:cNvSpPr txBox="1">
            <a:spLocks/>
          </p:cNvSpPr>
          <p:nvPr/>
        </p:nvSpPr>
        <p:spPr>
          <a:xfrm>
            <a:off x="3094037" y="5311861"/>
            <a:ext cx="6248400" cy="533399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CPU Consumption Rate Constrained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1265237" y="3236701"/>
            <a:ext cx="2228850" cy="902123"/>
            <a:chOff x="1189037" y="1491235"/>
            <a:chExt cx="2228850" cy="962809"/>
          </a:xfrm>
        </p:grpSpPr>
        <p:sp>
          <p:nvSpPr>
            <p:cNvPr id="128" name="Oval 127"/>
            <p:cNvSpPr/>
            <p:nvPr/>
          </p:nvSpPr>
          <p:spPr bwMode="auto">
            <a:xfrm>
              <a:off x="2770188" y="1491235"/>
              <a:ext cx="647699" cy="9628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29" name="Flowchart: Stored Data 128"/>
            <p:cNvSpPr/>
            <p:nvPr/>
          </p:nvSpPr>
          <p:spPr bwMode="auto">
            <a:xfrm>
              <a:off x="1189037" y="1491235"/>
              <a:ext cx="1905000" cy="962809"/>
            </a:xfrm>
            <a:prstGeom prst="flowChartOnlineStorag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CPU Consumption Rate and Server Throughput</a:t>
              </a: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156" name="Pentagon 155"/>
          <p:cNvSpPr/>
          <p:nvPr/>
        </p:nvSpPr>
        <p:spPr bwMode="auto">
          <a:xfrm>
            <a:off x="3017838" y="3406863"/>
            <a:ext cx="1981199" cy="561799"/>
          </a:xfrm>
          <a:prstGeom prst="homePlat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4129087" y="3108880"/>
            <a:ext cx="2228850" cy="1157764"/>
            <a:chOff x="4235532" y="1135062"/>
            <a:chExt cx="2228850" cy="1827555"/>
          </a:xfrm>
        </p:grpSpPr>
        <p:sp>
          <p:nvSpPr>
            <p:cNvPr id="125" name="Flowchart: Stored Data 124"/>
            <p:cNvSpPr/>
            <p:nvPr/>
          </p:nvSpPr>
          <p:spPr bwMode="auto">
            <a:xfrm>
              <a:off x="4235532" y="1135062"/>
              <a:ext cx="1905000" cy="1827555"/>
            </a:xfrm>
            <a:prstGeom prst="flowChartOnlineStorag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Throughput Capacity of the IO Channel</a:t>
              </a: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5816683" y="1135062"/>
              <a:ext cx="647699" cy="18275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157" name="Pentagon 156"/>
          <p:cNvSpPr/>
          <p:nvPr/>
        </p:nvSpPr>
        <p:spPr bwMode="auto">
          <a:xfrm>
            <a:off x="5834064" y="3406863"/>
            <a:ext cx="1981199" cy="561799"/>
          </a:xfrm>
          <a:prstGeom prst="homePlat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6992937" y="2735262"/>
            <a:ext cx="2228850" cy="1904998"/>
            <a:chOff x="6987268" y="1590808"/>
            <a:chExt cx="2228850" cy="763662"/>
          </a:xfrm>
        </p:grpSpPr>
        <p:sp>
          <p:nvSpPr>
            <p:cNvPr id="131" name="Flowchart: Stored Data 130"/>
            <p:cNvSpPr/>
            <p:nvPr/>
          </p:nvSpPr>
          <p:spPr bwMode="auto">
            <a:xfrm>
              <a:off x="6987268" y="1590808"/>
              <a:ext cx="1905000" cy="763662"/>
            </a:xfrm>
            <a:prstGeom prst="flowChartOnlineStorag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Sequential IO Capacity of the Storage System</a:t>
              </a: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8568419" y="1590808"/>
              <a:ext cx="647699" cy="7636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158" name="Pentagon 157"/>
          <p:cNvSpPr/>
          <p:nvPr/>
        </p:nvSpPr>
        <p:spPr bwMode="auto">
          <a:xfrm>
            <a:off x="8720140" y="3406863"/>
            <a:ext cx="1981199" cy="561799"/>
          </a:xfrm>
          <a:prstGeom prst="homePlat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9856787" y="3088601"/>
            <a:ext cx="2228850" cy="1198323"/>
            <a:chOff x="9799637" y="1488291"/>
            <a:chExt cx="2228850" cy="968696"/>
          </a:xfrm>
        </p:grpSpPr>
        <p:sp>
          <p:nvSpPr>
            <p:cNvPr id="134" name="Flowchart: Stored Data 133"/>
            <p:cNvSpPr/>
            <p:nvPr/>
          </p:nvSpPr>
          <p:spPr bwMode="auto">
            <a:xfrm>
              <a:off x="9799637" y="1488291"/>
              <a:ext cx="1905000" cy="968696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Max System Throughput Capacity</a:t>
              </a: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11380788" y="1488291"/>
              <a:ext cx="647699" cy="96869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38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141287"/>
            <a:ext cx="11889564" cy="917575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DWFT Balanced Performance </a:t>
            </a:r>
          </a:p>
        </p:txBody>
      </p:sp>
      <p:sp>
        <p:nvSpPr>
          <p:cNvPr id="122" name="Pentagon 121"/>
          <p:cNvSpPr/>
          <p:nvPr/>
        </p:nvSpPr>
        <p:spPr bwMode="auto">
          <a:xfrm>
            <a:off x="274637" y="2663645"/>
            <a:ext cx="2047873" cy="1189156"/>
          </a:xfrm>
          <a:prstGeom prst="homePlat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0101010101010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0101010101010</a:t>
            </a:r>
          </a:p>
        </p:txBody>
      </p:sp>
      <p:sp>
        <p:nvSpPr>
          <p:cNvPr id="123" name="Title 16"/>
          <p:cNvSpPr txBox="1">
            <a:spLocks/>
          </p:cNvSpPr>
          <p:nvPr/>
        </p:nvSpPr>
        <p:spPr>
          <a:xfrm>
            <a:off x="3475038" y="4716462"/>
            <a:ext cx="5486399" cy="1020796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</a:rPr>
              <a:t>Balancing the throughput begins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with the CPU consumption rate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1265237" y="2669201"/>
            <a:ext cx="2228850" cy="1178044"/>
            <a:chOff x="1189037" y="1491235"/>
            <a:chExt cx="2228850" cy="962809"/>
          </a:xfrm>
        </p:grpSpPr>
        <p:sp>
          <p:nvSpPr>
            <p:cNvPr id="128" name="Oval 127"/>
            <p:cNvSpPr/>
            <p:nvPr/>
          </p:nvSpPr>
          <p:spPr bwMode="auto">
            <a:xfrm>
              <a:off x="2770188" y="1491235"/>
              <a:ext cx="647699" cy="9628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29" name="Flowchart: Stored Data 128"/>
            <p:cNvSpPr/>
            <p:nvPr/>
          </p:nvSpPr>
          <p:spPr bwMode="auto">
            <a:xfrm>
              <a:off x="1189037" y="1491235"/>
              <a:ext cx="1905000" cy="962809"/>
            </a:xfrm>
            <a:prstGeom prst="flowChartOnlineStorag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CPU Consumption Rate and Server Throughput</a:t>
              </a: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20" name="Pentagon 19"/>
          <p:cNvSpPr/>
          <p:nvPr/>
        </p:nvSpPr>
        <p:spPr bwMode="auto">
          <a:xfrm>
            <a:off x="3170237" y="2663645"/>
            <a:ext cx="2047873" cy="1189156"/>
          </a:xfrm>
          <a:prstGeom prst="homePlat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0101010101010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0101010101010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4129087" y="2669201"/>
            <a:ext cx="2228850" cy="1178044"/>
            <a:chOff x="4235532" y="1135062"/>
            <a:chExt cx="2228850" cy="1827555"/>
          </a:xfrm>
        </p:grpSpPr>
        <p:sp>
          <p:nvSpPr>
            <p:cNvPr id="125" name="Flowchart: Stored Data 124"/>
            <p:cNvSpPr/>
            <p:nvPr/>
          </p:nvSpPr>
          <p:spPr bwMode="auto">
            <a:xfrm>
              <a:off x="4235532" y="1135062"/>
              <a:ext cx="1905000" cy="1827555"/>
            </a:xfrm>
            <a:prstGeom prst="flowChartOnlineStorag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Throughput Capacity of the IO Channel</a:t>
              </a: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5816683" y="1135062"/>
              <a:ext cx="647699" cy="18275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21" name="Pentagon 20"/>
          <p:cNvSpPr/>
          <p:nvPr/>
        </p:nvSpPr>
        <p:spPr bwMode="auto">
          <a:xfrm>
            <a:off x="6046790" y="2663645"/>
            <a:ext cx="2047873" cy="1189156"/>
          </a:xfrm>
          <a:prstGeom prst="homePlat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0101010101010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0101010101010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6992937" y="2669201"/>
            <a:ext cx="2228850" cy="1178044"/>
            <a:chOff x="6987268" y="1590808"/>
            <a:chExt cx="2228850" cy="763662"/>
          </a:xfrm>
        </p:grpSpPr>
        <p:sp>
          <p:nvSpPr>
            <p:cNvPr id="131" name="Flowchart: Stored Data 130"/>
            <p:cNvSpPr/>
            <p:nvPr/>
          </p:nvSpPr>
          <p:spPr bwMode="auto">
            <a:xfrm>
              <a:off x="6987268" y="1590808"/>
              <a:ext cx="1905000" cy="763662"/>
            </a:xfrm>
            <a:prstGeom prst="flowChartOnlineStorag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Sequential IO Capacity of the Storage System</a:t>
              </a: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8568419" y="1590808"/>
              <a:ext cx="647699" cy="7636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22" name="Pentagon 21"/>
          <p:cNvSpPr/>
          <p:nvPr/>
        </p:nvSpPr>
        <p:spPr bwMode="auto">
          <a:xfrm>
            <a:off x="8915399" y="2663645"/>
            <a:ext cx="2047873" cy="1189156"/>
          </a:xfrm>
          <a:prstGeom prst="homePlat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0101010101010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0101010101010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9856787" y="2659062"/>
            <a:ext cx="2228850" cy="1198323"/>
            <a:chOff x="9799637" y="1488291"/>
            <a:chExt cx="2228850" cy="968696"/>
          </a:xfrm>
        </p:grpSpPr>
        <p:sp>
          <p:nvSpPr>
            <p:cNvPr id="134" name="Flowchart: Stored Data 133"/>
            <p:cNvSpPr/>
            <p:nvPr/>
          </p:nvSpPr>
          <p:spPr bwMode="auto">
            <a:xfrm>
              <a:off x="9799637" y="1488291"/>
              <a:ext cx="1905000" cy="968696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Max System Throughput Capacity</a:t>
              </a: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11380788" y="1488291"/>
              <a:ext cx="647699" cy="96869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0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1" animBg="1"/>
      <p:bldP spid="123" grpId="0"/>
      <p:bldP spid="20" grpId="1" animBg="1"/>
      <p:bldP spid="21" grpId="1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Data Warehouse Fast Track Methodology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630498"/>
          </a:xfrm>
        </p:spPr>
        <p:txBody>
          <a:bodyPr/>
          <a:lstStyle/>
          <a:p>
            <a:r>
              <a:rPr lang="en-US" sz="3900" b="1" dirty="0">
                <a:solidFill>
                  <a:schemeClr val="tx2"/>
                </a:solidFill>
              </a:rPr>
              <a:t>Predetermined balance across key system components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Minimize the risk of overspending for CPU or storage resources that may never be realized at the application level</a:t>
            </a:r>
          </a:p>
          <a:p>
            <a:pPr lvl="1"/>
            <a:endParaRPr lang="en-US" dirty="0"/>
          </a:p>
          <a:p>
            <a:pPr lvl="1"/>
            <a:r>
              <a:rPr lang="en-US" sz="3900" b="1" dirty="0">
                <a:solidFill>
                  <a:schemeClr val="tx2"/>
                </a:solidFill>
                <a:latin typeface="+mj-lt"/>
              </a:rPr>
              <a:t>Predictable out-of-the-box performance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DWFT configuration are built to a capacity that already matches the capabilities of SQL Server for a selected system and target workload</a:t>
            </a:r>
          </a:p>
          <a:p>
            <a:pPr lvl="1"/>
            <a:endParaRPr lang="en-US" dirty="0"/>
          </a:p>
          <a:p>
            <a:pPr lvl="1"/>
            <a:r>
              <a:rPr lang="en-US" sz="3900" b="1" dirty="0">
                <a:solidFill>
                  <a:schemeClr val="tx2"/>
                </a:solidFill>
                <a:latin typeface="+mj-lt"/>
              </a:rPr>
              <a:t>Workload-centric approach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Rather than being a one-size-fits-all approach to the database configuration,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DWFT approach is aligned specifically with a data warehouse workload</a:t>
            </a:r>
          </a:p>
        </p:txBody>
      </p:sp>
      <p:pic>
        <p:nvPicPr>
          <p:cNvPr id="4" name="Picture 4" descr="https://tse1.mm.bing.net/th?&amp;id=OIP.M1f8529e5e45e7587d60dcfa93a38c472H0&amp;w=300&amp;h=187&amp;c=0&amp;pid=1.9&amp;rs=0&amp;p=0&amp;r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7" y="3954463"/>
            <a:ext cx="2857500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40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Data Warehouse Fast Track Features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995214"/>
          </a:xfrm>
        </p:spPr>
        <p:txBody>
          <a:bodyPr/>
          <a:lstStyle/>
          <a:p>
            <a:r>
              <a:rPr lang="en-US" sz="3200" b="1" dirty="0"/>
              <a:t>Page Compression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	Introduced in SQL Server 2008 for traditional row based data warehouse tables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	Typically achieves 2x to 5x data compression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	Recommended for smaller tables (less than a few million rows) that require equality or short range scans</a:t>
            </a:r>
          </a:p>
          <a:p>
            <a:pPr lvl="1"/>
            <a:r>
              <a:rPr lang="en-US" sz="3200" b="1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</a:rPr>
              <a:t>Column Store Indexes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	Stores data in a columnar format enabling 10x+ data compression and significantly speeds up query performance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	Recommended for larger tables</a:t>
            </a:r>
          </a:p>
          <a:p>
            <a:pPr lvl="1"/>
            <a:r>
              <a:rPr lang="en-US" sz="3200" b="1" dirty="0">
                <a:gradFill>
                  <a:gsLst>
                    <a:gs pos="1250">
                      <a:srgbClr val="D83B01"/>
                    </a:gs>
                    <a:gs pos="99000">
                      <a:srgbClr val="D83B01"/>
                    </a:gs>
                  </a:gsLst>
                  <a:lin ang="5400000" scaled="0"/>
                </a:gradFill>
                <a:latin typeface="Segoe UI Light"/>
              </a:rPr>
              <a:t>Operator Pushdown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	Move both the filter and aggregation query operations closer to the data so they can be done in scan operations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	Dramatically reduces the volume of data which needs to be passed up in query processing</a:t>
            </a:r>
          </a:p>
          <a:p>
            <a:pPr lvl="1"/>
            <a:r>
              <a:rPr lang="en-US" sz="3200" b="1" dirty="0">
                <a:gradFill>
                  <a:gsLst>
                    <a:gs pos="1250">
                      <a:srgbClr val="D83B01"/>
                    </a:gs>
                    <a:gs pos="99000">
                      <a:srgbClr val="D83B01"/>
                    </a:gs>
                  </a:gsLst>
                  <a:lin ang="5400000" scaled="0"/>
                </a:gradFill>
                <a:latin typeface="Segoe UI Light"/>
              </a:rPr>
              <a:t>Batch Mode Processing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	Processes many rows at a time rather than serially doing calculations on a single row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	Leverages Single Instruction Multiple Data (SIMD) vector processing found in Intel architectures</a:t>
            </a:r>
          </a:p>
          <a:p>
            <a:pPr lvl="1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8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Column Store Indexes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78479" y="2125663"/>
            <a:ext cx="3863358" cy="1295399"/>
            <a:chOff x="678479" y="2125663"/>
            <a:chExt cx="3863358" cy="1295399"/>
          </a:xfrm>
        </p:grpSpPr>
        <p:sp>
          <p:nvSpPr>
            <p:cNvPr id="3" name="Rectangle 2"/>
            <p:cNvSpPr/>
            <p:nvPr/>
          </p:nvSpPr>
          <p:spPr bwMode="auto">
            <a:xfrm>
              <a:off x="754679" y="2201862"/>
              <a:ext cx="914400" cy="228600"/>
            </a:xfrm>
            <a:prstGeom prst="rect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54680" y="2506662"/>
              <a:ext cx="914400" cy="228600"/>
            </a:xfrm>
            <a:prstGeom prst="rect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54680" y="2811462"/>
              <a:ext cx="914400" cy="228600"/>
            </a:xfrm>
            <a:prstGeom prst="rect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54681" y="3116262"/>
              <a:ext cx="914400" cy="228600"/>
            </a:xfrm>
            <a:prstGeom prst="rect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678479" y="2125663"/>
              <a:ext cx="1066800" cy="1295399"/>
            </a:xfrm>
            <a:prstGeom prst="rect">
              <a:avLst/>
            </a:prstGeom>
            <a:noFill/>
            <a:ln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867517" y="2201862"/>
              <a:ext cx="914400" cy="228600"/>
            </a:xfrm>
            <a:prstGeom prst="rect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867518" y="2506662"/>
              <a:ext cx="914400" cy="228600"/>
            </a:xfrm>
            <a:prstGeom prst="rect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867518" y="2811462"/>
              <a:ext cx="914400" cy="228600"/>
            </a:xfrm>
            <a:prstGeom prst="rect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67519" y="3116262"/>
              <a:ext cx="914400" cy="228600"/>
            </a:xfrm>
            <a:prstGeom prst="rect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791317" y="2125663"/>
              <a:ext cx="1066800" cy="1295399"/>
            </a:xfrm>
            <a:prstGeom prst="rect">
              <a:avLst/>
            </a:prstGeom>
            <a:noFill/>
            <a:ln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551237" y="2201862"/>
              <a:ext cx="914400" cy="228600"/>
            </a:xfrm>
            <a:prstGeom prst="rect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51238" y="2506662"/>
              <a:ext cx="914400" cy="228600"/>
            </a:xfrm>
            <a:prstGeom prst="rect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551238" y="2811462"/>
              <a:ext cx="914400" cy="228600"/>
            </a:xfrm>
            <a:prstGeom prst="rect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551239" y="3116262"/>
              <a:ext cx="914400" cy="228600"/>
            </a:xfrm>
            <a:prstGeom prst="rect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475037" y="2125663"/>
              <a:ext cx="1066800" cy="1295399"/>
            </a:xfrm>
            <a:prstGeom prst="rect">
              <a:avLst/>
            </a:prstGeom>
            <a:noFill/>
            <a:ln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1917" y="2459430"/>
              <a:ext cx="741229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accent5"/>
                  </a:solidFill>
                </a:rPr>
                <a:t>. . .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90937" y="4730294"/>
            <a:ext cx="2827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1"/>
                </a:solidFill>
              </a:rPr>
              <a:t>Ideal for OLTP Data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7027" y="4978871"/>
            <a:ext cx="4033797" cy="5170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Efficient operation on a small set of rows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254062" y="1110558"/>
            <a:ext cx="34317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Data Stored as Columns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77937" y="1419803"/>
            <a:ext cx="2111900" cy="2430495"/>
            <a:chOff x="5477937" y="1419803"/>
            <a:chExt cx="2111900" cy="2430495"/>
          </a:xfrm>
        </p:grpSpPr>
        <p:sp>
          <p:nvSpPr>
            <p:cNvPr id="66" name="TextBox 65"/>
            <p:cNvSpPr txBox="1"/>
            <p:nvPr/>
          </p:nvSpPr>
          <p:spPr>
            <a:xfrm>
              <a:off x="5477937" y="1422415"/>
              <a:ext cx="553678" cy="4616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C1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867493" y="1422415"/>
              <a:ext cx="553678" cy="4616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C2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257049" y="1422415"/>
              <a:ext cx="553678" cy="4616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C3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646605" y="1419803"/>
              <a:ext cx="553678" cy="4616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C4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583326" y="1752186"/>
              <a:ext cx="1901122" cy="2098112"/>
              <a:chOff x="5583326" y="1752186"/>
              <a:chExt cx="1901122" cy="2098112"/>
            </a:xfrm>
          </p:grpSpPr>
          <p:sp>
            <p:nvSpPr>
              <p:cNvPr id="28" name="Rectangle 27"/>
              <p:cNvSpPr/>
              <p:nvPr/>
            </p:nvSpPr>
            <p:spPr bwMode="auto">
              <a:xfrm rot="5400000">
                <a:off x="5307557" y="2158072"/>
                <a:ext cx="914400" cy="228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5583326" y="1754798"/>
                <a:ext cx="342900" cy="1034534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 rot="5400000">
                <a:off x="5307557" y="3219038"/>
                <a:ext cx="914400" cy="228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5583326" y="2815764"/>
                <a:ext cx="342900" cy="1034534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 rot="5400000">
                <a:off x="5697113" y="2158072"/>
                <a:ext cx="914400" cy="228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5972882" y="1754798"/>
                <a:ext cx="342900" cy="1034534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 rot="5400000">
                <a:off x="5697113" y="3219038"/>
                <a:ext cx="914400" cy="228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5972882" y="2815764"/>
                <a:ext cx="342900" cy="1034534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 rot="5400000">
                <a:off x="6086669" y="2158072"/>
                <a:ext cx="914400" cy="228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6362438" y="1754798"/>
                <a:ext cx="342900" cy="1034534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 rot="5400000">
                <a:off x="6086669" y="3219038"/>
                <a:ext cx="914400" cy="228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6362438" y="2815764"/>
                <a:ext cx="342900" cy="1034534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 rot="5400000">
                <a:off x="6476225" y="2155460"/>
                <a:ext cx="914400" cy="228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6751994" y="1752186"/>
                <a:ext cx="342900" cy="1034534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 rot="5400000">
                <a:off x="6476225" y="3216426"/>
                <a:ext cx="914400" cy="228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6751994" y="2813152"/>
                <a:ext cx="342900" cy="1034534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 rot="5400000">
                <a:off x="6865779" y="2155460"/>
                <a:ext cx="914400" cy="228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7141548" y="1752186"/>
                <a:ext cx="342900" cy="1034534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 rot="5400000">
                <a:off x="6865779" y="3216426"/>
                <a:ext cx="914400" cy="228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7141548" y="2813152"/>
                <a:ext cx="342900" cy="1034534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7036159" y="1419803"/>
              <a:ext cx="553678" cy="4616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C5</a:t>
              </a: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490937" y="1008992"/>
            <a:ext cx="313650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Data Stored as Rows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5129974" y="4732980"/>
            <a:ext cx="2827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1"/>
                </a:solidFill>
              </a:rPr>
              <a:t>Improved Compression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281760" y="4994148"/>
            <a:ext cx="2787355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Data from same domain will compress better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5129974" y="5765684"/>
            <a:ext cx="2827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1"/>
                </a:solidFill>
              </a:rPr>
              <a:t>Reduced I/O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227637" y="6028197"/>
            <a:ext cx="3042051" cy="5170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Fetch on the columns needed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8954778" y="4730294"/>
            <a:ext cx="2827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1"/>
                </a:solidFill>
              </a:rPr>
              <a:t>Improved Performance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066129" y="4994148"/>
            <a:ext cx="3003066" cy="7386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More data fits into memory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Optimized for CPU utilization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8954947" y="5783722"/>
            <a:ext cx="2941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accent1"/>
                </a:solidFill>
              </a:rPr>
              <a:t>Ideal for DW Workloads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8241744" y="2033603"/>
            <a:ext cx="1309718" cy="5170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2"/>
                </a:solidFill>
              </a:rPr>
              <a:t>row group</a:t>
            </a:r>
          </a:p>
        </p:txBody>
      </p:sp>
      <p:sp>
        <p:nvSpPr>
          <p:cNvPr id="126" name="Right Brace 125"/>
          <p:cNvSpPr/>
          <p:nvPr/>
        </p:nvSpPr>
        <p:spPr>
          <a:xfrm>
            <a:off x="7611915" y="1759310"/>
            <a:ext cx="691769" cy="1053842"/>
          </a:xfrm>
          <a:prstGeom prst="rightBrac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6784551" y="4046997"/>
            <a:ext cx="1151597" cy="5170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tx2"/>
                </a:solidFill>
              </a:rPr>
              <a:t>segment</a:t>
            </a:r>
          </a:p>
        </p:txBody>
      </p:sp>
      <p:sp>
        <p:nvSpPr>
          <p:cNvPr id="128" name="Right Brace 127"/>
          <p:cNvSpPr/>
          <p:nvPr/>
        </p:nvSpPr>
        <p:spPr>
          <a:xfrm rot="5400000">
            <a:off x="7160157" y="3883016"/>
            <a:ext cx="305681" cy="342900"/>
          </a:xfrm>
          <a:prstGeom prst="rightBrace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64" grpId="0"/>
      <p:bldP spid="113" grpId="0"/>
      <p:bldP spid="114" grpId="0"/>
      <p:bldP spid="115" grpId="0"/>
      <p:bldP spid="116" grpId="0"/>
      <p:bldP spid="117" grpId="0"/>
      <p:bldP spid="118" grpId="0"/>
      <p:bldP spid="120" grpId="0"/>
      <p:bldP spid="125" grpId="0"/>
      <p:bldP spid="126" grpId="0" animBg="1"/>
      <p:bldP spid="127" grpId="0"/>
      <p:bldP spid="1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Column Store Indexes</a:t>
            </a:r>
            <a:r>
              <a:rPr lang="en-US" dirty="0"/>
              <a:t> Store Index Space Savings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383566" y="1820862"/>
            <a:ext cx="8763000" cy="3916134"/>
            <a:chOff x="3383566" y="1820862"/>
            <a:chExt cx="8763000" cy="3916134"/>
          </a:xfrm>
        </p:grpSpPr>
        <p:sp>
          <p:nvSpPr>
            <p:cNvPr id="6" name="Rectangle 5"/>
            <p:cNvSpPr/>
            <p:nvPr/>
          </p:nvSpPr>
          <p:spPr bwMode="auto">
            <a:xfrm>
              <a:off x="3993166" y="2079396"/>
              <a:ext cx="81534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cxnSp>
          <p:nvCxnSpPr>
            <p:cNvPr id="7" name="Straight Connector 6"/>
            <p:cNvCxnSpPr>
              <a:cxnSpLocks/>
            </p:cNvCxnSpPr>
            <p:nvPr/>
          </p:nvCxnSpPr>
          <p:spPr>
            <a:xfrm>
              <a:off x="3993166" y="3896151"/>
              <a:ext cx="81534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</p:cNvCxnSpPr>
            <p:nvPr/>
          </p:nvCxnSpPr>
          <p:spPr>
            <a:xfrm flipV="1">
              <a:off x="3993166" y="2987773"/>
              <a:ext cx="8153400" cy="1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 flipV="1">
              <a:off x="3993166" y="4804528"/>
              <a:ext cx="8153400" cy="24092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993166" y="2079396"/>
              <a:ext cx="81534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993166" y="5736996"/>
              <a:ext cx="8153400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383566" y="1820862"/>
              <a:ext cx="746038" cy="5170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dirty="0">
                  <a:solidFill>
                    <a:schemeClr val="bg1"/>
                  </a:solidFill>
                </a:rPr>
                <a:t>20.0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83566" y="2729238"/>
              <a:ext cx="746038" cy="5170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dirty="0">
                  <a:solidFill>
                    <a:schemeClr val="bg1"/>
                  </a:solidFill>
                </a:rPr>
                <a:t>15.0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83566" y="3637616"/>
              <a:ext cx="746038" cy="5170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dirty="0">
                  <a:solidFill>
                    <a:schemeClr val="bg1"/>
                  </a:solidFill>
                </a:rPr>
                <a:t>10.0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94174" y="4570087"/>
              <a:ext cx="635430" cy="517065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dirty="0">
                  <a:solidFill>
                    <a:schemeClr val="bg1"/>
                  </a:solidFill>
                </a:rPr>
                <a:t>5.0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94174" y="5502558"/>
            <a:ext cx="635430" cy="5170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0.0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4379289" y="2210339"/>
            <a:ext cx="580689" cy="3526657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1250118" y="5511034"/>
            <a:ext cx="515448" cy="225962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9893018" y="4554477"/>
            <a:ext cx="515448" cy="1182519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574017" y="4953539"/>
            <a:ext cx="477348" cy="783457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191765" y="4813005"/>
            <a:ext cx="540599" cy="923991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803763" y="3646093"/>
            <a:ext cx="546349" cy="2090903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36" name="Explosion: 8 Points 35"/>
          <p:cNvSpPr/>
          <p:nvPr/>
        </p:nvSpPr>
        <p:spPr bwMode="auto">
          <a:xfrm>
            <a:off x="10921762" y="4423827"/>
            <a:ext cx="1117458" cy="874657"/>
          </a:xfrm>
          <a:prstGeom prst="irregularSeal1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Up to 90%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25605" y="5668429"/>
            <a:ext cx="1102032" cy="7940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Table with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Customary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Indexes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49965" y="5668429"/>
            <a:ext cx="1276503" cy="96026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Table with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Customary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Indexes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(Page Comp.)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44134" y="5729301"/>
            <a:ext cx="1131143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Table with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No Indexes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84986" y="5705995"/>
            <a:ext cx="1276503" cy="7940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Table with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No Indexes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(Page Comp.)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576728" y="5720665"/>
            <a:ext cx="1359924" cy="96026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Table with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Non-Clustered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Column Store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Index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892104" y="5685109"/>
            <a:ext cx="1299009" cy="96026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Table with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Clustered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Column Store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Index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27837" y="6426001"/>
            <a:ext cx="2486451" cy="4893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(Your mileage may vary!)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02148" y="1098369"/>
            <a:ext cx="3525837" cy="96026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Space Used in GB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(101 Million Row Table)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1783610"/>
            <a:ext cx="33988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Provides significant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compression and query performance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0" y="2977584"/>
            <a:ext cx="3165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Data is physically stored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as a series of row groups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3894559"/>
            <a:ext cx="32140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A row group typically will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have 100,000 to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1,000,000 rows in it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0" y="5088532"/>
            <a:ext cx="32389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Updateable CCI supports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update/delete operations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as well as bulk insert</a:t>
            </a:r>
          </a:p>
        </p:txBody>
      </p:sp>
    </p:spTree>
    <p:extLst>
      <p:ext uri="{BB962C8B-B14F-4D97-AF65-F5344CB8AC3E}">
        <p14:creationId xmlns:p14="http://schemas.microsoft.com/office/powerpoint/2010/main" val="42569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Data Warehouse Fast Track Process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807744"/>
          </a:xfrm>
        </p:spPr>
        <p:txBody>
          <a:bodyPr/>
          <a:lstStyle/>
          <a:p>
            <a:pPr lvl="1"/>
            <a:r>
              <a:rPr lang="en-US" dirty="0"/>
              <a:t>The test sponsor enters the system configuration information into the DWFT Reference spreadsheet</a:t>
            </a:r>
          </a:p>
          <a:p>
            <a:pPr lvl="1"/>
            <a:endParaRPr lang="en-US" sz="1600" dirty="0"/>
          </a:p>
          <a:p>
            <a:pPr lvl="1"/>
            <a:r>
              <a:rPr lang="en-US" dirty="0"/>
              <a:t>The spreadsheet is uploaded to Microsoft for review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chemeClr val="accent4"/>
                </a:solidFill>
              </a:rPr>
              <a:t>	The sponsor executes test runs for the Row Store and Column Store 	configurations with 12, 24, and 48 sessions each doing a CPU stress test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           and an I/O stress test (At least 8 hours of runtime)</a:t>
            </a:r>
          </a:p>
          <a:p>
            <a:pPr lvl="1"/>
            <a:endParaRPr lang="en-US" sz="1600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	Extract the data collected by the DWFT tool (</a:t>
            </a:r>
            <a:r>
              <a:rPr lang="en-US" dirty="0" err="1">
                <a:solidFill>
                  <a:schemeClr val="accent4"/>
                </a:solidFill>
              </a:rPr>
              <a:t>perfmon</a:t>
            </a:r>
            <a:r>
              <a:rPr lang="en-US" dirty="0">
                <a:solidFill>
                  <a:schemeClr val="accent4"/>
                </a:solidFill>
              </a:rPr>
              <a:t> and query stats) and 	update the DWFT Reference spreadsheet</a:t>
            </a:r>
          </a:p>
          <a:p>
            <a:pPr lvl="1"/>
            <a:endParaRPr lang="en-US" sz="1600" dirty="0">
              <a:solidFill>
                <a:schemeClr val="accent4"/>
              </a:solidFill>
            </a:endParaRPr>
          </a:p>
          <a:p>
            <a:pPr lvl="1"/>
            <a:r>
              <a:rPr lang="en-US" dirty="0">
                <a:solidFill>
                  <a:schemeClr val="accent4"/>
                </a:solidFill>
              </a:rPr>
              <a:t>	Upload the spreadsheet to Microsoft for review and final certification</a:t>
            </a:r>
          </a:p>
          <a:p>
            <a:pPr lvl="1"/>
            <a:endParaRPr lang="en-US" sz="1600" dirty="0">
              <a:solidFill>
                <a:schemeClr val="accent4"/>
              </a:solidFill>
            </a:endParaRPr>
          </a:p>
          <a:p>
            <a:pPr lvl="1"/>
            <a:r>
              <a:rPr lang="en-US" dirty="0"/>
              <a:t>Sponsor publishes a White Paper/Technical Brief of the solution</a:t>
            </a:r>
          </a:p>
          <a:p>
            <a:pPr lvl="1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Curved Up Arrow 3"/>
          <p:cNvSpPr/>
          <p:nvPr/>
        </p:nvSpPr>
        <p:spPr bwMode="auto">
          <a:xfrm rot="16200000" flipV="1">
            <a:off x="-579786" y="4068763"/>
            <a:ext cx="2743201" cy="685799"/>
          </a:xfrm>
          <a:prstGeom prst="curvedUpArrow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8" name="Curved Up Arrow 7"/>
          <p:cNvSpPr/>
          <p:nvPr/>
        </p:nvSpPr>
        <p:spPr bwMode="auto">
          <a:xfrm rot="5400000" flipV="1">
            <a:off x="10218737" y="4068764"/>
            <a:ext cx="2743201" cy="685799"/>
          </a:xfrm>
          <a:prstGeom prst="curvedUpArrow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508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Data Warehouse Fast Track Workload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47645"/>
          </a:xfrm>
        </p:spPr>
        <p:txBody>
          <a:bodyPr/>
          <a:lstStyle/>
          <a:p>
            <a:pPr lvl="1"/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Test database derived from the TPC-H schema and data</a:t>
            </a:r>
          </a:p>
          <a:p>
            <a:pPr lvl="1"/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The workload executes for a fixed duration of 1 hour for each test</a:t>
            </a:r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We measure I/O stress and CPU stress across 12, 24, and 48 sessions/streams</a:t>
            </a:r>
          </a:p>
          <a:p>
            <a:pPr lvl="1"/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Memory is limited during the workload run to force I/O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	1 or 2 Sockets	</a:t>
            </a:r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 118GB Max SQL Server Memory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	4 Sockets	</a:t>
            </a:r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 236GB Max SQL Server Memory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	8+ Sockets	 472GB Max SQL Server Memory</a:t>
            </a:r>
          </a:p>
          <a:p>
            <a:pPr lvl="1"/>
            <a:b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For published results, we specify a minimum amount of memory the system must be configurable with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	1 Socket		 10GB per TB of rated capacity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	2 Sockets	 12GB per TB of rated capacity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	4 Sockets	 15GB per TB of rated capacity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	8 Sockets	 18GB per TB of rated capacity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	For example: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		a 2 socket system with a 60TB certification must be configured at a minimum of 720GB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TPC-H Schema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998537" y="1077877"/>
            <a:ext cx="1409700" cy="5284941"/>
            <a:chOff x="767076" y="1077877"/>
            <a:chExt cx="1409700" cy="5284941"/>
          </a:xfrm>
        </p:grpSpPr>
        <p:grpSp>
          <p:nvGrpSpPr>
            <p:cNvPr id="122" name="Group 121"/>
            <p:cNvGrpSpPr/>
            <p:nvPr/>
          </p:nvGrpSpPr>
          <p:grpSpPr>
            <a:xfrm>
              <a:off x="792991" y="1077877"/>
              <a:ext cx="1357871" cy="2623652"/>
              <a:chOff x="1239037" y="1372047"/>
              <a:chExt cx="1357871" cy="262365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239037" y="1787486"/>
                <a:ext cx="1357871" cy="2208213"/>
                <a:chOff x="1112837" y="1439862"/>
                <a:chExt cx="1676400" cy="3282966"/>
              </a:xfrm>
            </p:grpSpPr>
            <p:sp>
              <p:nvSpPr>
                <p:cNvPr id="5" name="Rectangle 4"/>
                <p:cNvSpPr/>
                <p:nvPr/>
              </p:nvSpPr>
              <p:spPr bwMode="auto">
                <a:xfrm>
                  <a:off x="1112837" y="1439862"/>
                  <a:ext cx="1676400" cy="36477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PARTKEY</a:t>
                  </a:r>
                </a:p>
              </p:txBody>
            </p:sp>
            <p:sp>
              <p:nvSpPr>
                <p:cNvPr id="11" name="Rectangle 10"/>
                <p:cNvSpPr/>
                <p:nvPr/>
              </p:nvSpPr>
              <p:spPr bwMode="auto">
                <a:xfrm>
                  <a:off x="1112837" y="1804636"/>
                  <a:ext cx="1676400" cy="36477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NAME</a:t>
                  </a:r>
                </a:p>
              </p:txBody>
            </p:sp>
            <p:sp>
              <p:nvSpPr>
                <p:cNvPr id="12" name="Rectangle 11"/>
                <p:cNvSpPr/>
                <p:nvPr/>
              </p:nvSpPr>
              <p:spPr bwMode="auto">
                <a:xfrm>
                  <a:off x="1112837" y="2169410"/>
                  <a:ext cx="1676400" cy="36477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MFGR</a:t>
                  </a:r>
                </a:p>
              </p:txBody>
            </p:sp>
            <p:sp>
              <p:nvSpPr>
                <p:cNvPr id="13" name="Rectangle 12"/>
                <p:cNvSpPr/>
                <p:nvPr/>
              </p:nvSpPr>
              <p:spPr bwMode="auto">
                <a:xfrm>
                  <a:off x="1112837" y="2534184"/>
                  <a:ext cx="1676400" cy="36477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BRAND</a:t>
                  </a: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1112837" y="2898958"/>
                  <a:ext cx="1676400" cy="36477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TYPE</a:t>
                  </a:r>
                </a:p>
              </p:txBody>
            </p:sp>
            <p:sp>
              <p:nvSpPr>
                <p:cNvPr id="15" name="Rectangle 14"/>
                <p:cNvSpPr/>
                <p:nvPr/>
              </p:nvSpPr>
              <p:spPr bwMode="auto">
                <a:xfrm>
                  <a:off x="1112837" y="3263732"/>
                  <a:ext cx="1676400" cy="36477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SIZE</a:t>
                  </a:r>
                </a:p>
              </p:txBody>
            </p:sp>
            <p:sp>
              <p:nvSpPr>
                <p:cNvPr id="19" name="Rectangle 18"/>
                <p:cNvSpPr/>
                <p:nvPr/>
              </p:nvSpPr>
              <p:spPr bwMode="auto">
                <a:xfrm>
                  <a:off x="1112837" y="3628506"/>
                  <a:ext cx="1676400" cy="36477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CONTAINER</a:t>
                  </a:r>
                </a:p>
              </p:txBody>
            </p:sp>
            <p:sp>
              <p:nvSpPr>
                <p:cNvPr id="20" name="Rectangle 19"/>
                <p:cNvSpPr/>
                <p:nvPr/>
              </p:nvSpPr>
              <p:spPr bwMode="auto">
                <a:xfrm>
                  <a:off x="1112837" y="3993280"/>
                  <a:ext cx="1676400" cy="36477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RETAILPRICE</a:t>
                  </a:r>
                </a:p>
              </p:txBody>
            </p:sp>
            <p:sp>
              <p:nvSpPr>
                <p:cNvPr id="21" name="Rectangle 20"/>
                <p:cNvSpPr/>
                <p:nvPr/>
              </p:nvSpPr>
              <p:spPr bwMode="auto">
                <a:xfrm>
                  <a:off x="1112837" y="4358054"/>
                  <a:ext cx="1676400" cy="364774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COMMENT</a:t>
                  </a: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1422672" y="1372047"/>
                <a:ext cx="990600" cy="5447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b="1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PART</a:t>
                </a: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767076" y="4228902"/>
              <a:ext cx="1409700" cy="2133916"/>
              <a:chOff x="1213122" y="4258946"/>
              <a:chExt cx="1409700" cy="213391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239037" y="4675363"/>
                <a:ext cx="1357871" cy="1717499"/>
                <a:chOff x="3170237" y="3438500"/>
                <a:chExt cx="1066800" cy="1717499"/>
              </a:xfrm>
            </p:grpSpPr>
            <p:sp>
              <p:nvSpPr>
                <p:cNvPr id="48" name="Rectangle 47"/>
                <p:cNvSpPr/>
                <p:nvPr/>
              </p:nvSpPr>
              <p:spPr bwMode="auto">
                <a:xfrm>
                  <a:off x="3170237" y="3438500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SUPPKEY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>
                  <a:off x="3170237" y="3683857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NAME</a:t>
                  </a: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3170237" y="3929214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ADDRESS</a:t>
                  </a: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3170237" y="4174571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NATIONKEY</a:t>
                  </a: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3170237" y="4419928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PHONE</a:t>
                  </a: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3170237" y="4665285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ACCTBAL</a:t>
                  </a: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3170237" y="4910642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COMMENT</a:t>
                  </a: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1213122" y="4258946"/>
                <a:ext cx="1409700" cy="5447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b="1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SUPPLIER</a:t>
                </a:r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3734546" y="1077877"/>
            <a:ext cx="1600200" cy="5578679"/>
            <a:chOff x="3598039" y="1077877"/>
            <a:chExt cx="1600200" cy="5578679"/>
          </a:xfrm>
        </p:grpSpPr>
        <p:grpSp>
          <p:nvGrpSpPr>
            <p:cNvPr id="124" name="Group 123"/>
            <p:cNvGrpSpPr/>
            <p:nvPr/>
          </p:nvGrpSpPr>
          <p:grpSpPr>
            <a:xfrm>
              <a:off x="3598039" y="2806120"/>
              <a:ext cx="1600200" cy="2378295"/>
              <a:chOff x="3391372" y="1372047"/>
              <a:chExt cx="1600200" cy="237829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512537" y="1787486"/>
                <a:ext cx="1357871" cy="1962856"/>
                <a:chOff x="2380468" y="3006548"/>
                <a:chExt cx="1066800" cy="1962856"/>
              </a:xfrm>
            </p:grpSpPr>
            <p:sp>
              <p:nvSpPr>
                <p:cNvPr id="67" name="Rectangle 66"/>
                <p:cNvSpPr/>
                <p:nvPr/>
              </p:nvSpPr>
              <p:spPr bwMode="auto">
                <a:xfrm>
                  <a:off x="2380468" y="3006548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CUSTKEY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 bwMode="auto">
                <a:xfrm>
                  <a:off x="2380468" y="3251905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NAME</a:t>
                  </a:r>
                </a:p>
              </p:txBody>
            </p:sp>
            <p:sp>
              <p:nvSpPr>
                <p:cNvPr id="69" name="Rectangle 68"/>
                <p:cNvSpPr/>
                <p:nvPr/>
              </p:nvSpPr>
              <p:spPr bwMode="auto">
                <a:xfrm>
                  <a:off x="2380468" y="3497262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ADDRESS</a:t>
                  </a:r>
                </a:p>
              </p:txBody>
            </p:sp>
            <p:sp>
              <p:nvSpPr>
                <p:cNvPr id="70" name="Rectangle 69"/>
                <p:cNvSpPr/>
                <p:nvPr/>
              </p:nvSpPr>
              <p:spPr bwMode="auto">
                <a:xfrm>
                  <a:off x="2380468" y="3742619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NATIONKEY</a:t>
                  </a:r>
                </a:p>
              </p:txBody>
            </p:sp>
            <p:sp>
              <p:nvSpPr>
                <p:cNvPr id="71" name="Rectangle 70"/>
                <p:cNvSpPr/>
                <p:nvPr/>
              </p:nvSpPr>
              <p:spPr bwMode="auto">
                <a:xfrm>
                  <a:off x="2380468" y="3987976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PHONE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 bwMode="auto">
                <a:xfrm>
                  <a:off x="2380468" y="4233333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ACCTBAL</a:t>
                  </a:r>
                </a:p>
              </p:txBody>
            </p:sp>
            <p:sp>
              <p:nvSpPr>
                <p:cNvPr id="73" name="Rectangle 72"/>
                <p:cNvSpPr/>
                <p:nvPr/>
              </p:nvSpPr>
              <p:spPr bwMode="auto">
                <a:xfrm>
                  <a:off x="2380468" y="4478690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MKTSEGMENT</a:t>
                  </a:r>
                </a:p>
              </p:txBody>
            </p:sp>
            <p:sp>
              <p:nvSpPr>
                <p:cNvPr id="74" name="Rectangle 73"/>
                <p:cNvSpPr/>
                <p:nvPr/>
              </p:nvSpPr>
              <p:spPr bwMode="auto">
                <a:xfrm>
                  <a:off x="2380468" y="4724047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COMMENT</a:t>
                  </a:r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>
                <a:off x="3391372" y="1372047"/>
                <a:ext cx="1600200" cy="5447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b="1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CUSTOMER</a:t>
                </a: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3719204" y="5258711"/>
              <a:ext cx="1357871" cy="1397845"/>
              <a:chOff x="3512537" y="4258946"/>
              <a:chExt cx="1357871" cy="139784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512537" y="4675363"/>
                <a:ext cx="1357871" cy="981428"/>
                <a:chOff x="4846637" y="4478690"/>
                <a:chExt cx="1066800" cy="981428"/>
              </a:xfrm>
            </p:grpSpPr>
            <p:sp>
              <p:nvSpPr>
                <p:cNvPr id="77" name="Rectangle 76"/>
                <p:cNvSpPr/>
                <p:nvPr/>
              </p:nvSpPr>
              <p:spPr bwMode="auto">
                <a:xfrm>
                  <a:off x="4846637" y="4478690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NATIONKEY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 bwMode="auto">
                <a:xfrm>
                  <a:off x="4846637" y="4724047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NAME</a:t>
                  </a:r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>
                  <a:off x="4846637" y="4969404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REGIONKEY</a:t>
                  </a: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4846637" y="5214761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COMMENT</a:t>
                  </a:r>
                </a:p>
              </p:txBody>
            </p:sp>
          </p:grpSp>
          <p:sp>
            <p:nvSpPr>
              <p:cNvPr id="117" name="TextBox 116"/>
              <p:cNvSpPr txBox="1"/>
              <p:nvPr/>
            </p:nvSpPr>
            <p:spPr>
              <a:xfrm>
                <a:off x="3543772" y="4258946"/>
                <a:ext cx="1295400" cy="5447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b="1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NATION</a:t>
                </a: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3632962" y="1077877"/>
              <a:ext cx="1530355" cy="1642224"/>
              <a:chOff x="5694473" y="1372047"/>
              <a:chExt cx="1530355" cy="164222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780715" y="1787486"/>
                <a:ext cx="1357871" cy="1226785"/>
                <a:chOff x="2408237" y="1289049"/>
                <a:chExt cx="1066800" cy="1226785"/>
              </a:xfrm>
            </p:grpSpPr>
            <p:sp>
              <p:nvSpPr>
                <p:cNvPr id="59" name="Rectangle 58"/>
                <p:cNvSpPr/>
                <p:nvPr/>
              </p:nvSpPr>
              <p:spPr bwMode="auto">
                <a:xfrm>
                  <a:off x="2408237" y="1289049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PARTKEY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2408237" y="1534406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SUPPKEY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2408237" y="1779763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AVAILQTY</a:t>
                  </a: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2408237" y="2025120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SUPPLYCOST</a:t>
                  </a: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2408237" y="2270477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COMMENT</a:t>
                  </a:r>
                </a:p>
              </p:txBody>
            </p:sp>
          </p:grpSp>
          <p:sp>
            <p:nvSpPr>
              <p:cNvPr id="119" name="TextBox 118"/>
              <p:cNvSpPr txBox="1"/>
              <p:nvPr/>
            </p:nvSpPr>
            <p:spPr>
              <a:xfrm>
                <a:off x="5694473" y="1372047"/>
                <a:ext cx="1530355" cy="5447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b="1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PARTSUPP</a:t>
                </a:r>
              </a:p>
            </p:txBody>
          </p:sp>
        </p:grpSp>
      </p:grpSp>
      <p:grpSp>
        <p:nvGrpSpPr>
          <p:cNvPr id="153" name="Group 152"/>
          <p:cNvGrpSpPr/>
          <p:nvPr/>
        </p:nvGrpSpPr>
        <p:grpSpPr>
          <a:xfrm>
            <a:off x="6661055" y="1077877"/>
            <a:ext cx="1687984" cy="5624267"/>
            <a:chOff x="6625325" y="1077877"/>
            <a:chExt cx="1687984" cy="5624267"/>
          </a:xfrm>
        </p:grpSpPr>
        <p:grpSp>
          <p:nvGrpSpPr>
            <p:cNvPr id="127" name="Group 126"/>
            <p:cNvGrpSpPr/>
            <p:nvPr/>
          </p:nvGrpSpPr>
          <p:grpSpPr>
            <a:xfrm>
              <a:off x="6790382" y="5549656"/>
              <a:ext cx="1357871" cy="1152488"/>
              <a:chOff x="5780715" y="4258946"/>
              <a:chExt cx="1357871" cy="1152488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5780715" y="4675363"/>
                <a:ext cx="1357871" cy="736071"/>
                <a:chOff x="4084637" y="5707062"/>
                <a:chExt cx="1066800" cy="736071"/>
              </a:xfrm>
            </p:grpSpPr>
            <p:sp>
              <p:nvSpPr>
                <p:cNvPr id="101" name="Rectangle 100"/>
                <p:cNvSpPr/>
                <p:nvPr/>
              </p:nvSpPr>
              <p:spPr bwMode="auto">
                <a:xfrm>
                  <a:off x="4084637" y="5707062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REGIONKEY</a:t>
                  </a:r>
                </a:p>
              </p:txBody>
            </p:sp>
            <p:sp>
              <p:nvSpPr>
                <p:cNvPr id="102" name="Rectangle 101"/>
                <p:cNvSpPr/>
                <p:nvPr/>
              </p:nvSpPr>
              <p:spPr bwMode="auto">
                <a:xfrm>
                  <a:off x="4084637" y="5952419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NAME</a:t>
                  </a:r>
                </a:p>
              </p:txBody>
            </p:sp>
            <p:sp>
              <p:nvSpPr>
                <p:cNvPr id="103" name="Rectangle 102"/>
                <p:cNvSpPr/>
                <p:nvPr/>
              </p:nvSpPr>
              <p:spPr bwMode="auto">
                <a:xfrm>
                  <a:off x="4084637" y="6197776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COMMENT</a:t>
                  </a:r>
                </a:p>
              </p:txBody>
            </p:sp>
          </p:grpSp>
          <p:sp>
            <p:nvSpPr>
              <p:cNvPr id="118" name="TextBox 117"/>
              <p:cNvSpPr txBox="1"/>
              <p:nvPr/>
            </p:nvSpPr>
            <p:spPr>
              <a:xfrm>
                <a:off x="5811950" y="4258946"/>
                <a:ext cx="1295400" cy="5447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b="1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REGION</a:t>
                </a: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6625325" y="1077877"/>
              <a:ext cx="1687984" cy="4341151"/>
              <a:chOff x="7894480" y="1372047"/>
              <a:chExt cx="1687984" cy="4341151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8059537" y="1787486"/>
                <a:ext cx="1357871" cy="3925712"/>
                <a:chOff x="4922837" y="1325252"/>
                <a:chExt cx="1066800" cy="3925712"/>
              </a:xfrm>
            </p:grpSpPr>
            <p:sp>
              <p:nvSpPr>
                <p:cNvPr id="83" name="Rectangle 82"/>
                <p:cNvSpPr/>
                <p:nvPr/>
              </p:nvSpPr>
              <p:spPr bwMode="auto">
                <a:xfrm>
                  <a:off x="4922837" y="1325252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ORDERKEY</a:t>
                  </a: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4922837" y="1570609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PARTKEY</a:t>
                  </a: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4922837" y="1815966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SUPPKEY</a:t>
                  </a:r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4922837" y="2061323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LINENUMBER</a:t>
                  </a:r>
                </a:p>
              </p:txBody>
            </p:sp>
            <p:sp>
              <p:nvSpPr>
                <p:cNvPr id="87" name="Rectangle 86"/>
                <p:cNvSpPr/>
                <p:nvPr/>
              </p:nvSpPr>
              <p:spPr bwMode="auto">
                <a:xfrm>
                  <a:off x="4922837" y="2306680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QUANTITY</a:t>
                  </a:r>
                </a:p>
              </p:txBody>
            </p:sp>
            <p:sp>
              <p:nvSpPr>
                <p:cNvPr id="88" name="Rectangle 87"/>
                <p:cNvSpPr/>
                <p:nvPr/>
              </p:nvSpPr>
              <p:spPr bwMode="auto">
                <a:xfrm>
                  <a:off x="4922837" y="2552037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EXTENDEDPRICE</a:t>
                  </a: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4922837" y="2797394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DISCOUNT</a:t>
                  </a: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4922837" y="3042751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TAX</a:t>
                  </a: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4922837" y="3288108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RETURNFLAG</a:t>
                  </a:r>
                </a:p>
              </p:txBody>
            </p:sp>
            <p:sp>
              <p:nvSpPr>
                <p:cNvPr id="92" name="Rectangle 91"/>
                <p:cNvSpPr/>
                <p:nvPr/>
              </p:nvSpPr>
              <p:spPr bwMode="auto">
                <a:xfrm>
                  <a:off x="4922837" y="3533465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LINESTATUS</a:t>
                  </a:r>
                </a:p>
              </p:txBody>
            </p:sp>
            <p:sp>
              <p:nvSpPr>
                <p:cNvPr id="93" name="Rectangle 92"/>
                <p:cNvSpPr/>
                <p:nvPr/>
              </p:nvSpPr>
              <p:spPr bwMode="auto">
                <a:xfrm>
                  <a:off x="4922837" y="3778822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SHIPDATE</a:t>
                  </a:r>
                </a:p>
              </p:txBody>
            </p:sp>
            <p:sp>
              <p:nvSpPr>
                <p:cNvPr id="94" name="Rectangle 93"/>
                <p:cNvSpPr/>
                <p:nvPr/>
              </p:nvSpPr>
              <p:spPr bwMode="auto">
                <a:xfrm>
                  <a:off x="4922837" y="4024179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COMMITDATE</a:t>
                  </a: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4922837" y="4269536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RECEIPTDATE</a:t>
                  </a: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4922837" y="4514893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SHIPINSTRUCT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4922837" y="4760250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SHIPMODE</a:t>
                  </a:r>
                </a:p>
              </p:txBody>
            </p:sp>
            <p:sp>
              <p:nvSpPr>
                <p:cNvPr id="98" name="Rectangle 97"/>
                <p:cNvSpPr/>
                <p:nvPr/>
              </p:nvSpPr>
              <p:spPr bwMode="auto">
                <a:xfrm>
                  <a:off x="4922837" y="5005607"/>
                  <a:ext cx="1066800" cy="245357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COMMENT</a:t>
                  </a:r>
                </a:p>
              </p:txBody>
            </p:sp>
          </p:grpSp>
          <p:sp>
            <p:nvSpPr>
              <p:cNvPr id="120" name="TextBox 119"/>
              <p:cNvSpPr txBox="1"/>
              <p:nvPr/>
            </p:nvSpPr>
            <p:spPr>
              <a:xfrm>
                <a:off x="7894480" y="1372047"/>
                <a:ext cx="1687984" cy="544765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b="1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ORDERLINE</a:t>
                </a:r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9675348" y="1077877"/>
            <a:ext cx="1687984" cy="2623652"/>
            <a:chOff x="10121277" y="1372047"/>
            <a:chExt cx="1687984" cy="2623652"/>
          </a:xfrm>
        </p:grpSpPr>
        <p:grpSp>
          <p:nvGrpSpPr>
            <p:cNvPr id="106" name="Group 105"/>
            <p:cNvGrpSpPr/>
            <p:nvPr/>
          </p:nvGrpSpPr>
          <p:grpSpPr>
            <a:xfrm>
              <a:off x="10286334" y="1787486"/>
              <a:ext cx="1357871" cy="2208213"/>
              <a:chOff x="1112837" y="1439862"/>
              <a:chExt cx="1676400" cy="3282966"/>
            </a:xfrm>
          </p:grpSpPr>
          <p:sp>
            <p:nvSpPr>
              <p:cNvPr id="107" name="Rectangle 106"/>
              <p:cNvSpPr/>
              <p:nvPr/>
            </p:nvSpPr>
            <p:spPr bwMode="auto">
              <a:xfrm>
                <a:off x="1112837" y="1439862"/>
                <a:ext cx="1676400" cy="36477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chemeClr val="bg1"/>
                    </a:solidFill>
                  </a:rPr>
                  <a:t>ORDERKEY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112837" y="1804636"/>
                <a:ext cx="1676400" cy="36477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chemeClr val="bg1"/>
                    </a:solidFill>
                  </a:rPr>
                  <a:t>CUSTKEY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1112837" y="2169410"/>
                <a:ext cx="1676400" cy="36477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chemeClr val="bg1"/>
                    </a:solidFill>
                  </a:rPr>
                  <a:t>ORDERSTATUS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1112837" y="2534184"/>
                <a:ext cx="1676400" cy="36477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chemeClr val="bg1"/>
                    </a:solidFill>
                  </a:rPr>
                  <a:t>TOTALPRICE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112837" y="2898958"/>
                <a:ext cx="1676400" cy="36477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chemeClr val="bg1"/>
                    </a:solidFill>
                  </a:rPr>
                  <a:t>ORDERDATE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1112837" y="3263732"/>
                <a:ext cx="1676400" cy="36477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chemeClr val="bg1"/>
                    </a:solidFill>
                  </a:rPr>
                  <a:t>ORDERPRIORITY</a:t>
                </a: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1112837" y="3628506"/>
                <a:ext cx="1676400" cy="36477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chemeClr val="bg1"/>
                    </a:solidFill>
                  </a:rPr>
                  <a:t>CLERK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1112837" y="3993280"/>
                <a:ext cx="1676400" cy="36477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chemeClr val="bg1"/>
                    </a:solidFill>
                  </a:rPr>
                  <a:t>SHIPPRIORITY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1112837" y="4358054"/>
                <a:ext cx="1676400" cy="36477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2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chemeClr val="bg1"/>
                    </a:solidFill>
                  </a:rPr>
                  <a:t>COMMENT</a:t>
                </a: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10121277" y="1372047"/>
              <a:ext cx="1687984" cy="5447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b="1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ORDERS</a:t>
              </a:r>
            </a:p>
          </p:txBody>
        </p:sp>
      </p:grpSp>
      <p:cxnSp>
        <p:nvCxnSpPr>
          <p:cNvPr id="157" name="Connector: Elbow 156"/>
          <p:cNvCxnSpPr>
            <a:stCxn id="77" idx="1"/>
            <a:endCxn id="51" idx="3"/>
          </p:cNvCxnSpPr>
          <p:nvPr/>
        </p:nvCxnSpPr>
        <p:spPr>
          <a:xfrm rot="10800000">
            <a:off x="2382323" y="5504069"/>
            <a:ext cx="1473388" cy="293738"/>
          </a:xfrm>
          <a:prstGeom prst="bentConnector3">
            <a:avLst/>
          </a:prstGeom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or: Elbow 158"/>
          <p:cNvCxnSpPr>
            <a:cxnSpLocks/>
            <a:endCxn id="70" idx="1"/>
          </p:cNvCxnSpPr>
          <p:nvPr/>
        </p:nvCxnSpPr>
        <p:spPr>
          <a:xfrm rot="5400000" flipH="1" flipV="1">
            <a:off x="2761972" y="4437355"/>
            <a:ext cx="1450784" cy="736693"/>
          </a:xfrm>
          <a:prstGeom prst="bentConnector2">
            <a:avLst/>
          </a:prstGeom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or: Elbow 162"/>
          <p:cNvCxnSpPr>
            <a:stCxn id="48" idx="3"/>
            <a:endCxn id="60" idx="1"/>
          </p:cNvCxnSpPr>
          <p:nvPr/>
        </p:nvCxnSpPr>
        <p:spPr>
          <a:xfrm flipV="1">
            <a:off x="2382323" y="1861352"/>
            <a:ext cx="1473388" cy="2906646"/>
          </a:xfrm>
          <a:prstGeom prst="bentConnector3">
            <a:avLst>
              <a:gd name="adj1" fmla="val 30518"/>
            </a:avLst>
          </a:prstGeom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5" idx="3"/>
          </p:cNvCxnSpPr>
          <p:nvPr/>
        </p:nvCxnSpPr>
        <p:spPr>
          <a:xfrm>
            <a:off x="2382323" y="1615995"/>
            <a:ext cx="1473388" cy="664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or: Elbow 169"/>
          <p:cNvCxnSpPr>
            <a:stCxn id="59" idx="3"/>
            <a:endCxn id="84" idx="1"/>
          </p:cNvCxnSpPr>
          <p:nvPr/>
        </p:nvCxnSpPr>
        <p:spPr>
          <a:xfrm>
            <a:off x="5213582" y="1615995"/>
            <a:ext cx="1612530" cy="245357"/>
          </a:xfrm>
          <a:prstGeom prst="bentConnector3">
            <a:avLst/>
          </a:prstGeom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or: Elbow 171"/>
          <p:cNvCxnSpPr/>
          <p:nvPr/>
        </p:nvCxnSpPr>
        <p:spPr>
          <a:xfrm>
            <a:off x="5227637" y="1861352"/>
            <a:ext cx="1600200" cy="264310"/>
          </a:xfrm>
          <a:prstGeom prst="bentConnector3">
            <a:avLst>
              <a:gd name="adj1" fmla="val 38692"/>
            </a:avLst>
          </a:prstGeom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cxnSpLocks/>
          </p:cNvCxnSpPr>
          <p:nvPr/>
        </p:nvCxnSpPr>
        <p:spPr>
          <a:xfrm>
            <a:off x="5207934" y="3333493"/>
            <a:ext cx="1086503" cy="6638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cxnSpLocks/>
          </p:cNvCxnSpPr>
          <p:nvPr/>
        </p:nvCxnSpPr>
        <p:spPr>
          <a:xfrm flipV="1">
            <a:off x="6294437" y="1016537"/>
            <a:ext cx="0" cy="2334348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6283677" y="1029706"/>
            <a:ext cx="2590800" cy="19015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or: Elbow 183"/>
          <p:cNvCxnSpPr>
            <a:cxnSpLocks/>
            <a:endCxn id="108" idx="3"/>
          </p:cNvCxnSpPr>
          <p:nvPr/>
        </p:nvCxnSpPr>
        <p:spPr>
          <a:xfrm>
            <a:off x="8874477" y="1048721"/>
            <a:ext cx="2323799" cy="812631"/>
          </a:xfrm>
          <a:prstGeom prst="bentConnector3">
            <a:avLst>
              <a:gd name="adj1" fmla="val 109837"/>
            </a:avLst>
          </a:prstGeom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or: Elbow 190"/>
          <p:cNvCxnSpPr>
            <a:stCxn id="101" idx="1"/>
            <a:endCxn id="79" idx="3"/>
          </p:cNvCxnSpPr>
          <p:nvPr/>
        </p:nvCxnSpPr>
        <p:spPr>
          <a:xfrm rot="10800000" flipV="1">
            <a:off x="5213582" y="6088751"/>
            <a:ext cx="1612530" cy="199769"/>
          </a:xfrm>
          <a:prstGeom prst="bentConnector3">
            <a:avLst/>
          </a:prstGeom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83" idx="3"/>
          </p:cNvCxnSpPr>
          <p:nvPr/>
        </p:nvCxnSpPr>
        <p:spPr>
          <a:xfrm>
            <a:off x="8183983" y="1615995"/>
            <a:ext cx="1656422" cy="664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95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TPC-H Table Cardinalities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978106"/>
              </p:ext>
            </p:extLst>
          </p:nvPr>
        </p:nvGraphicFramePr>
        <p:xfrm>
          <a:off x="960437" y="1851342"/>
          <a:ext cx="10515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03977253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719118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8855311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8868676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Table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1TB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2TB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4TB Database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33981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600,000,000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80322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LINEITEM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5,999,989,709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11,999,979,418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23,999,958,836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93462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68938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1,500,000,000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3,000,000,000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6,000,000,000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71289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800,000,000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3058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PARTSUPP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800,000,000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1,600,000,000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3,200,000,000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48408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07409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SUPPLIER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74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72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What Is a Data Warehouse</a:t>
            </a:r>
          </a:p>
        </p:txBody>
      </p:sp>
      <p:sp>
        <p:nvSpPr>
          <p:cNvPr id="3" name="Rectangle 2"/>
          <p:cNvSpPr/>
          <p:nvPr/>
        </p:nvSpPr>
        <p:spPr>
          <a:xfrm>
            <a:off x="-30164" y="1425962"/>
            <a:ext cx="10895177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1"/>
            <a:r>
              <a:rPr lang="en-US" b="1" dirty="0">
                <a:solidFill>
                  <a:schemeClr val="bg1"/>
                </a:solidFill>
              </a:rPr>
              <a:t>A place where a business goes to get business answers to business questions!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1837" y="2373395"/>
            <a:ext cx="1886177" cy="1768060"/>
            <a:chOff x="541340" y="2373395"/>
            <a:chExt cx="1886177" cy="1768060"/>
          </a:xfrm>
        </p:grpSpPr>
        <p:sp>
          <p:nvSpPr>
            <p:cNvPr id="7" name="TextBox 6"/>
            <p:cNvSpPr txBox="1"/>
            <p:nvPr/>
          </p:nvSpPr>
          <p:spPr>
            <a:xfrm>
              <a:off x="541340" y="3587459"/>
              <a:ext cx="1886177" cy="553996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Point-of-sale (POS) transactions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368" y="2373395"/>
              <a:ext cx="1648121" cy="124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707312" y="2379257"/>
            <a:ext cx="1910888" cy="1781913"/>
            <a:chOff x="2630949" y="2379257"/>
            <a:chExt cx="1910888" cy="1781913"/>
          </a:xfrm>
        </p:grpSpPr>
        <p:sp>
          <p:nvSpPr>
            <p:cNvPr id="9" name="TextBox 8"/>
            <p:cNvSpPr txBox="1"/>
            <p:nvPr/>
          </p:nvSpPr>
          <p:spPr>
            <a:xfrm>
              <a:off x="2630949" y="3607174"/>
              <a:ext cx="1910888" cy="553996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Pricing and promotion analysis</a:t>
              </a:r>
            </a:p>
          </p:txBody>
        </p:sp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7848" y="2379257"/>
              <a:ext cx="1517090" cy="120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4707498" y="2358685"/>
            <a:ext cx="2102447" cy="1811450"/>
            <a:chOff x="4644738" y="2358685"/>
            <a:chExt cx="2102447" cy="1811450"/>
          </a:xfrm>
        </p:grpSpPr>
        <p:sp>
          <p:nvSpPr>
            <p:cNvPr id="11" name="TextBox 10"/>
            <p:cNvSpPr txBox="1"/>
            <p:nvPr/>
          </p:nvSpPr>
          <p:spPr>
            <a:xfrm>
              <a:off x="4644738" y="3616139"/>
              <a:ext cx="2102447" cy="553996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Medical Records &amp; Archival Data</a:t>
              </a:r>
            </a:p>
          </p:txBody>
        </p:sp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724" y="2358685"/>
              <a:ext cx="1794475" cy="125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6899243" y="2365794"/>
            <a:ext cx="2552980" cy="1784625"/>
            <a:chOff x="6780109" y="2365794"/>
            <a:chExt cx="2552980" cy="1784625"/>
          </a:xfrm>
        </p:grpSpPr>
        <p:sp>
          <p:nvSpPr>
            <p:cNvPr id="13" name="TextBox 12"/>
            <p:cNvSpPr txBox="1"/>
            <p:nvPr/>
          </p:nvSpPr>
          <p:spPr>
            <a:xfrm>
              <a:off x="6780109" y="3596423"/>
              <a:ext cx="2552980" cy="553996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Parts planning, inventory analysis &amp; cost trends</a:t>
              </a:r>
            </a:p>
          </p:txBody>
        </p:sp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420" y="2365794"/>
              <a:ext cx="1650359" cy="127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9541522" y="2350701"/>
            <a:ext cx="2144993" cy="1810469"/>
            <a:chOff x="9351025" y="2350701"/>
            <a:chExt cx="2144993" cy="1810469"/>
          </a:xfrm>
        </p:grpSpPr>
        <p:sp>
          <p:nvSpPr>
            <p:cNvPr id="15" name="TextBox 14"/>
            <p:cNvSpPr txBox="1"/>
            <p:nvPr/>
          </p:nvSpPr>
          <p:spPr>
            <a:xfrm>
              <a:off x="9351025" y="3607174"/>
              <a:ext cx="2144993" cy="553996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Life sciences research and development</a:t>
              </a:r>
            </a:p>
          </p:txBody>
        </p:sp>
        <p:pic>
          <p:nvPicPr>
            <p:cNvPr id="16" name="Picture 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5789" y="2350701"/>
              <a:ext cx="1735464" cy="1277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488632" y="4335462"/>
            <a:ext cx="81680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What are Data Warehouses used for?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30164" y="5094103"/>
            <a:ext cx="10895177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1"/>
            <a:r>
              <a:rPr lang="en-US" b="1" dirty="0">
                <a:solidFill>
                  <a:schemeClr val="bg1"/>
                </a:solidFill>
              </a:rPr>
              <a:t>Tuning Production Strategies:</a:t>
            </a:r>
            <a:r>
              <a:rPr lang="en-US" dirty="0">
                <a:solidFill>
                  <a:schemeClr val="bg1"/>
                </a:solidFill>
              </a:rPr>
              <a:t> Tune business decisions by comparing quarterly, yearly, etc.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30164" y="5549221"/>
            <a:ext cx="10895177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1"/>
            <a:r>
              <a:rPr lang="en-US" b="1" dirty="0">
                <a:solidFill>
                  <a:schemeClr val="bg1"/>
                </a:solidFill>
              </a:rPr>
              <a:t>Customer Analysis:</a:t>
            </a:r>
            <a:r>
              <a:rPr lang="en-US" dirty="0">
                <a:solidFill>
                  <a:schemeClr val="bg1"/>
                </a:solidFill>
              </a:rPr>
              <a:t> Analyze customer behavior, buying preferences, budget cycles, etc.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30164" y="6004338"/>
            <a:ext cx="10895177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1"/>
            <a:r>
              <a:rPr lang="en-US" b="1" dirty="0">
                <a:solidFill>
                  <a:schemeClr val="bg1"/>
                </a:solidFill>
              </a:rPr>
              <a:t>Operation Analysis:</a:t>
            </a:r>
            <a:r>
              <a:rPr lang="en-US" dirty="0">
                <a:solidFill>
                  <a:schemeClr val="bg1"/>
                </a:solidFill>
              </a:rPr>
              <a:t> Analyze customer relationships, business operations, etc.</a:t>
            </a:r>
          </a:p>
        </p:txBody>
      </p:sp>
    </p:spTree>
    <p:extLst>
      <p:ext uri="{BB962C8B-B14F-4D97-AF65-F5344CB8AC3E}">
        <p14:creationId xmlns:p14="http://schemas.microsoft.com/office/powerpoint/2010/main" val="51650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Data Warehouse Fast Track Workload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The query distribution is 1 Complex : 2 Average : 3 Simple</a:t>
            </a:r>
          </a:p>
          <a:p>
            <a:pPr lvl="1"/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test database size is based on the number of physical sockets on the test system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	1 or 2 Sockets	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 1TB test database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	4 Sockets	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 2TB test database</a:t>
            </a:r>
          </a:p>
          <a:p>
            <a:pPr lvl="1"/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	8+ Sockets	 4TB test database</a:t>
            </a:r>
          </a:p>
          <a:p>
            <a:pPr lvl="1"/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Average CPU usage must be 60% or higher for all runs</a:t>
            </a:r>
          </a:p>
          <a:p>
            <a:pPr lvl="1"/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Ratio of the column store throughput and row store throughput must be 1.6 or lower</a:t>
            </a:r>
          </a:p>
          <a:p>
            <a:pPr lvl="1"/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Sponsor must also provide:</a:t>
            </a:r>
          </a:p>
          <a:p>
            <a:pPr lvl="1"/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	SQL Server error log(s) for all runs</a:t>
            </a:r>
          </a:p>
          <a:p>
            <a:pPr lvl="1"/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	Output of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sp_configure</a:t>
            </a: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	Setting for the SQL Server Resource Governor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0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DWFT Simple Query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735860"/>
          </a:xfrm>
          <a:solidFill>
            <a:schemeClr val="accent3"/>
          </a:solidFill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SELECT	SUM(</a:t>
            </a:r>
            <a:r>
              <a:rPr lang="en-US" sz="2400" dirty="0" err="1">
                <a:solidFill>
                  <a:schemeClr val="bg1"/>
                </a:solidFill>
              </a:rPr>
              <a:t>l_extendedprice</a:t>
            </a:r>
            <a:r>
              <a:rPr lang="en-US" sz="2400" dirty="0">
                <a:solidFill>
                  <a:schemeClr val="bg1"/>
                </a:solidFill>
              </a:rPr>
              <a:t> * </a:t>
            </a:r>
            <a:r>
              <a:rPr lang="en-US" sz="2400" dirty="0" err="1">
                <a:solidFill>
                  <a:schemeClr val="bg1"/>
                </a:solidFill>
              </a:rPr>
              <a:t>l_discount</a:t>
            </a:r>
            <a:r>
              <a:rPr lang="en-US" sz="2400" dirty="0">
                <a:solidFill>
                  <a:schemeClr val="bg1"/>
                </a:solidFill>
              </a:rPr>
              <a:t>) AS revenue</a:t>
            </a:r>
          </a:p>
          <a:p>
            <a:r>
              <a:rPr lang="en-US" sz="2400" dirty="0">
                <a:solidFill>
                  <a:schemeClr val="bg1"/>
                </a:solidFill>
              </a:rPr>
              <a:t>FROM		</a:t>
            </a:r>
            <a:r>
              <a:rPr lang="en-US" sz="2400" dirty="0" err="1">
                <a:solidFill>
                  <a:schemeClr val="bg1"/>
                </a:solidFill>
              </a:rPr>
              <a:t>lineitem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WHERE		</a:t>
            </a:r>
            <a:r>
              <a:rPr lang="en-US" sz="2400" dirty="0" err="1">
                <a:solidFill>
                  <a:schemeClr val="bg1"/>
                </a:solidFill>
              </a:rPr>
              <a:t>l_discount</a:t>
            </a:r>
            <a:r>
              <a:rPr lang="en-US" sz="2400" dirty="0">
                <a:solidFill>
                  <a:schemeClr val="bg1"/>
                </a:solidFill>
              </a:rPr>
              <a:t> BETWEEN (0.04 – 0.01) AND (0.04 + 0.01)</a:t>
            </a:r>
          </a:p>
          <a:p>
            <a:r>
              <a:rPr lang="en-US" sz="2400" dirty="0">
                <a:solidFill>
                  <a:schemeClr val="bg1"/>
                </a:solidFill>
              </a:rPr>
              <a:t>		AND </a:t>
            </a:r>
            <a:r>
              <a:rPr lang="en-US" sz="2400" dirty="0" err="1">
                <a:solidFill>
                  <a:schemeClr val="bg1"/>
                </a:solidFill>
              </a:rPr>
              <a:t>l_quantity</a:t>
            </a:r>
            <a:r>
              <a:rPr lang="en-US" sz="2400" dirty="0">
                <a:solidFill>
                  <a:schemeClr val="bg1"/>
                </a:solidFill>
              </a:rPr>
              <a:t> = 25</a:t>
            </a:r>
          </a:p>
        </p:txBody>
      </p:sp>
    </p:spTree>
    <p:extLst>
      <p:ext uri="{BB962C8B-B14F-4D97-AF65-F5344CB8AC3E}">
        <p14:creationId xmlns:p14="http://schemas.microsoft.com/office/powerpoint/2010/main" val="13986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DWFT Average Query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5539978"/>
          </a:xfrm>
        </p:spPr>
        <p:txBody>
          <a:bodyPr/>
          <a:lstStyle/>
          <a:p>
            <a:r>
              <a:rPr lang="en-US" sz="2000" dirty="0"/>
              <a:t>SELECT		</a:t>
            </a:r>
            <a:r>
              <a:rPr lang="en-US" sz="2000" dirty="0" err="1"/>
              <a:t>l_returnflag</a:t>
            </a:r>
            <a:r>
              <a:rPr lang="en-US" sz="2000" dirty="0"/>
              <a:t>,</a:t>
            </a:r>
          </a:p>
          <a:p>
            <a:r>
              <a:rPr lang="en-US" sz="2000" dirty="0"/>
              <a:t>		</a:t>
            </a:r>
            <a:r>
              <a:rPr lang="en-US" sz="2000" dirty="0" err="1"/>
              <a:t>l_linestatus</a:t>
            </a:r>
            <a:r>
              <a:rPr lang="en-US" sz="2000" dirty="0"/>
              <a:t>,</a:t>
            </a:r>
          </a:p>
          <a:p>
            <a:r>
              <a:rPr lang="en-US" sz="2000" dirty="0"/>
              <a:t>		SUM(</a:t>
            </a:r>
            <a:r>
              <a:rPr lang="en-US" sz="2000" dirty="0" err="1"/>
              <a:t>l_quantity</a:t>
            </a:r>
            <a:r>
              <a:rPr lang="en-US" sz="2000" dirty="0"/>
              <a:t>) AS </a:t>
            </a:r>
            <a:r>
              <a:rPr lang="en-US" sz="2000" dirty="0" err="1"/>
              <a:t>sum_qty</a:t>
            </a:r>
            <a:r>
              <a:rPr lang="en-US" sz="2000" dirty="0"/>
              <a:t>,</a:t>
            </a:r>
          </a:p>
          <a:p>
            <a:r>
              <a:rPr lang="en-US" sz="2000" dirty="0"/>
              <a:t>		SUM(</a:t>
            </a:r>
            <a:r>
              <a:rPr lang="en-US" sz="2000" dirty="0" err="1"/>
              <a:t>l_extendedprice</a:t>
            </a:r>
            <a:r>
              <a:rPr lang="en-US" sz="2000" dirty="0"/>
              <a:t>) AS </a:t>
            </a:r>
            <a:r>
              <a:rPr lang="en-US" sz="2000" dirty="0" err="1"/>
              <a:t>sum_base_price</a:t>
            </a:r>
            <a:r>
              <a:rPr lang="en-US" sz="2000" dirty="0"/>
              <a:t>,</a:t>
            </a:r>
          </a:p>
          <a:p>
            <a:r>
              <a:rPr lang="en-US" sz="2000" dirty="0"/>
              <a:t>		SUM(</a:t>
            </a:r>
            <a:r>
              <a:rPr lang="en-US" sz="2000" dirty="0" err="1"/>
              <a:t>l_extendedprice</a:t>
            </a:r>
            <a:r>
              <a:rPr lang="en-US" sz="2000" dirty="0"/>
              <a:t> * (1 – </a:t>
            </a:r>
            <a:r>
              <a:rPr lang="en-US" sz="2000" dirty="0" err="1"/>
              <a:t>l_discount</a:t>
            </a:r>
            <a:r>
              <a:rPr lang="en-US" sz="2000" dirty="0"/>
              <a:t>)) AS sum_disc_price,</a:t>
            </a:r>
          </a:p>
          <a:p>
            <a:r>
              <a:rPr lang="en-US" sz="2000" dirty="0"/>
              <a:t>		SUM(</a:t>
            </a:r>
            <a:r>
              <a:rPr lang="en-US" sz="2000" dirty="0" err="1"/>
              <a:t>l_extendedprice</a:t>
            </a:r>
            <a:r>
              <a:rPr lang="en-US" sz="2000" dirty="0"/>
              <a:t> * (1 – </a:t>
            </a:r>
            <a:r>
              <a:rPr lang="en-US" sz="2000" dirty="0" err="1"/>
              <a:t>l_discount</a:t>
            </a:r>
            <a:r>
              <a:rPr lang="en-US" sz="2000" dirty="0"/>
              <a:t>) * (1 + l_tax)) AS sum_charge,</a:t>
            </a:r>
          </a:p>
          <a:p>
            <a:r>
              <a:rPr lang="en-US" sz="2000" dirty="0"/>
              <a:t>		AVG(</a:t>
            </a:r>
            <a:r>
              <a:rPr lang="en-US" sz="2000" dirty="0" err="1"/>
              <a:t>l_quantity</a:t>
            </a:r>
            <a:r>
              <a:rPr lang="en-US" sz="2000" dirty="0"/>
              <a:t>) AS </a:t>
            </a:r>
            <a:r>
              <a:rPr lang="en-US" sz="2000" dirty="0" err="1"/>
              <a:t>avg_qty</a:t>
            </a:r>
            <a:r>
              <a:rPr lang="en-US" sz="2000" dirty="0"/>
              <a:t>,</a:t>
            </a:r>
          </a:p>
          <a:p>
            <a:r>
              <a:rPr lang="en-US" sz="2000" dirty="0"/>
              <a:t>		AVG(</a:t>
            </a:r>
            <a:r>
              <a:rPr lang="en-US" sz="2000" dirty="0" err="1"/>
              <a:t>l_extendedprice</a:t>
            </a:r>
            <a:r>
              <a:rPr lang="en-US" sz="2000" dirty="0"/>
              <a:t>) AS </a:t>
            </a:r>
            <a:r>
              <a:rPr lang="en-US" sz="2000" dirty="0" err="1"/>
              <a:t>avg_price</a:t>
            </a:r>
            <a:r>
              <a:rPr lang="en-US" sz="2000" dirty="0"/>
              <a:t>,</a:t>
            </a:r>
          </a:p>
          <a:p>
            <a:r>
              <a:rPr lang="en-US" sz="2000" dirty="0"/>
              <a:t>		AVG(</a:t>
            </a:r>
            <a:r>
              <a:rPr lang="en-US" sz="2000" dirty="0" err="1"/>
              <a:t>l_discount</a:t>
            </a:r>
            <a:r>
              <a:rPr lang="en-US" sz="2000" dirty="0"/>
              <a:t>) AS </a:t>
            </a:r>
            <a:r>
              <a:rPr lang="en-US" sz="2000" dirty="0" err="1"/>
              <a:t>avg_disc</a:t>
            </a:r>
            <a:r>
              <a:rPr lang="en-US" sz="2000" dirty="0"/>
              <a:t>,</a:t>
            </a:r>
          </a:p>
          <a:p>
            <a:r>
              <a:rPr lang="en-US" sz="2000" dirty="0"/>
              <a:t>		COUNT_BIG(*) AS </a:t>
            </a:r>
            <a:r>
              <a:rPr lang="en-US" sz="2000" dirty="0" err="1"/>
              <a:t>count_order</a:t>
            </a:r>
            <a:endParaRPr lang="en-US" sz="2000" dirty="0"/>
          </a:p>
          <a:p>
            <a:r>
              <a:rPr lang="en-US" sz="2000" dirty="0"/>
              <a:t>FROM		</a:t>
            </a:r>
            <a:r>
              <a:rPr lang="en-US" sz="2000" dirty="0" err="1"/>
              <a:t>lineitem</a:t>
            </a:r>
            <a:endParaRPr lang="en-US" sz="2000" dirty="0"/>
          </a:p>
          <a:p>
            <a:r>
              <a:rPr lang="en-US" sz="2000" dirty="0"/>
              <a:t>WHERE		l_shipdate &lt;= DATEADD(</a:t>
            </a:r>
            <a:r>
              <a:rPr lang="en-US" sz="2000" dirty="0" err="1"/>
              <a:t>dd</a:t>
            </a:r>
            <a:r>
              <a:rPr lang="en-US" sz="2000" dirty="0"/>
              <a:t>, -90, ‘1998-12-01’)</a:t>
            </a:r>
          </a:p>
          <a:p>
            <a:r>
              <a:rPr lang="en-US" sz="2000" dirty="0"/>
              <a:t>GROUP		BY </a:t>
            </a:r>
            <a:r>
              <a:rPr lang="en-US" sz="2000" dirty="0" err="1"/>
              <a:t>l_returnflag</a:t>
            </a:r>
            <a:r>
              <a:rPr lang="en-US" sz="2000" dirty="0"/>
              <a:t>,</a:t>
            </a:r>
          </a:p>
          <a:p>
            <a:r>
              <a:rPr lang="en-US" sz="2000" dirty="0"/>
              <a:t>		</a:t>
            </a:r>
            <a:r>
              <a:rPr lang="en-US" sz="2000" dirty="0" err="1"/>
              <a:t>l_linestatus</a:t>
            </a:r>
            <a:endParaRPr lang="en-US" sz="2000" dirty="0"/>
          </a:p>
          <a:p>
            <a:r>
              <a:rPr lang="en-US" sz="2000" dirty="0"/>
              <a:t>ORDER		BY </a:t>
            </a:r>
            <a:r>
              <a:rPr lang="en-US" sz="2000" dirty="0" err="1"/>
              <a:t>l_returnflag</a:t>
            </a:r>
            <a:r>
              <a:rPr lang="en-US" sz="2000" dirty="0"/>
              <a:t>,</a:t>
            </a:r>
          </a:p>
          <a:p>
            <a:r>
              <a:rPr lang="en-US" sz="2000" dirty="0"/>
              <a:t>		</a:t>
            </a:r>
            <a:r>
              <a:rPr lang="en-US" sz="2000" dirty="0" err="1"/>
              <a:t>l_linestatus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53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DWFT Complex Query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3176254"/>
          </a:xfrm>
        </p:spPr>
        <p:txBody>
          <a:bodyPr/>
          <a:lstStyle/>
          <a:p>
            <a:r>
              <a:rPr lang="en-US" sz="1800" dirty="0"/>
              <a:t>SELECT		100.00 * SUM(CASE</a:t>
            </a:r>
          </a:p>
          <a:p>
            <a:r>
              <a:rPr lang="en-US" sz="1800" dirty="0"/>
              <a:t>				WHEN p_type LIKE ‘PROMO%’</a:t>
            </a:r>
          </a:p>
          <a:p>
            <a:r>
              <a:rPr lang="en-US" sz="1800" dirty="0"/>
              <a:t>				THEN </a:t>
            </a:r>
            <a:r>
              <a:rPr lang="en-US" sz="1800" dirty="0" err="1"/>
              <a:t>l_extendedprice</a:t>
            </a:r>
            <a:r>
              <a:rPr lang="en-US" sz="1800" dirty="0"/>
              <a:t> * (1 – </a:t>
            </a:r>
            <a:r>
              <a:rPr lang="en-US" sz="1800" dirty="0" err="1"/>
              <a:t>l_discount</a:t>
            </a:r>
            <a:r>
              <a:rPr lang="en-US" sz="1800" dirty="0"/>
              <a:t>)</a:t>
            </a:r>
          </a:p>
          <a:p>
            <a:r>
              <a:rPr lang="en-US" sz="1800" dirty="0"/>
              <a:t>				ELSE 0</a:t>
            </a:r>
          </a:p>
          <a:p>
            <a:r>
              <a:rPr lang="en-US" sz="1800" dirty="0"/>
              <a:t>			     END) / SUM(</a:t>
            </a:r>
            <a:r>
              <a:rPr lang="en-US" sz="1800" dirty="0" err="1"/>
              <a:t>l_extendedprice</a:t>
            </a:r>
            <a:r>
              <a:rPr lang="en-US" sz="1800" dirty="0"/>
              <a:t> * (1 – </a:t>
            </a:r>
            <a:r>
              <a:rPr lang="en-US" sz="1800" dirty="0" err="1"/>
              <a:t>l_discount</a:t>
            </a:r>
            <a:r>
              <a:rPr lang="en-US" sz="1800" dirty="0"/>
              <a:t>)) AS </a:t>
            </a:r>
            <a:r>
              <a:rPr lang="en-US" sz="1800" dirty="0" err="1"/>
              <a:t>promo_revenue</a:t>
            </a:r>
            <a:endParaRPr lang="en-US" sz="1800" dirty="0"/>
          </a:p>
          <a:p>
            <a:r>
              <a:rPr lang="en-US" sz="1800" dirty="0"/>
              <a:t>FROM		</a:t>
            </a:r>
            <a:r>
              <a:rPr lang="en-US" sz="1800" dirty="0" err="1"/>
              <a:t>lineitem</a:t>
            </a:r>
            <a:r>
              <a:rPr lang="en-US" sz="1800" dirty="0"/>
              <a:t>,</a:t>
            </a:r>
          </a:p>
          <a:p>
            <a:r>
              <a:rPr lang="en-US" sz="1800" dirty="0"/>
              <a:t>		part</a:t>
            </a:r>
          </a:p>
          <a:p>
            <a:r>
              <a:rPr lang="en-US" sz="1800" dirty="0"/>
              <a:t>WHERE		l_partkey	=  </a:t>
            </a:r>
            <a:r>
              <a:rPr lang="en-US" sz="1800" dirty="0" err="1"/>
              <a:t>p_partkey</a:t>
            </a:r>
            <a:endParaRPr lang="en-US" sz="1800" dirty="0"/>
          </a:p>
          <a:p>
            <a:r>
              <a:rPr lang="en-US" sz="1800" dirty="0"/>
              <a:t>		AND l_shipdate	&gt;= ‘1995-09-01’</a:t>
            </a:r>
          </a:p>
          <a:p>
            <a:r>
              <a:rPr lang="en-US" sz="1800" dirty="0"/>
              <a:t>		AND l_shipdate	&lt;  DATEADD(mm, 1, ‘1995-09-01’)</a:t>
            </a:r>
          </a:p>
        </p:txBody>
      </p:sp>
    </p:spTree>
    <p:extLst>
      <p:ext uri="{BB962C8B-B14F-4D97-AF65-F5344CB8AC3E}">
        <p14:creationId xmlns:p14="http://schemas.microsoft.com/office/powerpoint/2010/main" val="314326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DWFT Reference Configuration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287054"/>
          </a:xfrm>
        </p:spPr>
        <p:txBody>
          <a:bodyPr/>
          <a:lstStyle/>
          <a:p>
            <a:pPr lvl="1"/>
            <a:r>
              <a:rPr lang="en-US" dirty="0"/>
              <a:t>The DWFT certified capacities are based on a reference configuration</a:t>
            </a:r>
          </a:p>
          <a:p>
            <a:pPr lvl="1"/>
            <a:r>
              <a:rPr lang="en-US" dirty="0"/>
              <a:t>	Processor:	Intel Xeon E5-2600 (2/16/16)</a:t>
            </a:r>
          </a:p>
          <a:p>
            <a:pPr lvl="1"/>
            <a:r>
              <a:rPr lang="en-US" dirty="0"/>
              <a:t>	Memory:	256GB</a:t>
            </a:r>
          </a:p>
          <a:p>
            <a:pPr lvl="1"/>
            <a:r>
              <a:rPr lang="en-US" dirty="0"/>
              <a:t>	Storage:	8 x 1.1 TB SSDs for data and </a:t>
            </a:r>
            <a:r>
              <a:rPr lang="en-US" dirty="0" err="1"/>
              <a:t>tempdb</a:t>
            </a:r>
            <a:endParaRPr lang="en-US" dirty="0"/>
          </a:p>
          <a:p>
            <a:pPr lvl="1"/>
            <a:r>
              <a:rPr lang="en-US" dirty="0"/>
              <a:t>			4 x 400GB SSDs for log</a:t>
            </a:r>
          </a:p>
          <a:p>
            <a:pPr lvl="1"/>
            <a:br>
              <a:rPr lang="en-US" dirty="0"/>
            </a:br>
            <a:r>
              <a:rPr lang="en-US" dirty="0"/>
              <a:t>The reference system produced a Rated User Data Capacity of 25 TB with</a:t>
            </a:r>
          </a:p>
          <a:p>
            <a:pPr lvl="1"/>
            <a:r>
              <a:rPr lang="en-US" dirty="0"/>
              <a:t>Relative throughputs for Row Store and Column Store of 100</a:t>
            </a:r>
          </a:p>
        </p:txBody>
      </p:sp>
    </p:spTree>
    <p:extLst>
      <p:ext uri="{BB962C8B-B14F-4D97-AF65-F5344CB8AC3E}">
        <p14:creationId xmlns:p14="http://schemas.microsoft.com/office/powerpoint/2010/main" val="34547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DWFT Published Metrics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30361"/>
          </a:xfrm>
        </p:spPr>
        <p:txBody>
          <a:bodyPr/>
          <a:lstStyle/>
          <a:p>
            <a:pPr lvl="1"/>
            <a:r>
              <a:rPr lang="en-US" sz="3600" dirty="0">
                <a:solidFill>
                  <a:schemeClr val="accent1"/>
                </a:solidFill>
              </a:rPr>
              <a:t>Primary Metrics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sz="3200" dirty="0">
                <a:solidFill>
                  <a:schemeClr val="accent1"/>
                </a:solidFill>
              </a:rPr>
              <a:t>Row Store Relative Throughput</a:t>
            </a:r>
          </a:p>
          <a:p>
            <a:pPr lvl="1"/>
            <a:r>
              <a:rPr lang="en-US" b="1" dirty="0"/>
              <a:t>		</a:t>
            </a:r>
            <a:r>
              <a:rPr lang="en-US" dirty="0"/>
              <a:t>Calculated as a percent ratio of the Row Store throughput to the </a:t>
            </a:r>
          </a:p>
          <a:p>
            <a:pPr lvl="1"/>
            <a:r>
              <a:rPr lang="en-US" dirty="0"/>
              <a:t>		Row Store throughput of the DWFT Reference Configuration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	</a:t>
            </a:r>
            <a:r>
              <a:rPr lang="en-US" sz="3200" dirty="0">
                <a:solidFill>
                  <a:schemeClr val="accent1"/>
                </a:solidFill>
              </a:rPr>
              <a:t>Column Store Relative Throughput</a:t>
            </a:r>
          </a:p>
          <a:p>
            <a:pPr lvl="1"/>
            <a:r>
              <a:rPr lang="en-US" b="1" dirty="0"/>
              <a:t>		</a:t>
            </a:r>
            <a:r>
              <a:rPr lang="en-US" dirty="0"/>
              <a:t>Calculated as a percent ratio of the Column Store throughput to the </a:t>
            </a:r>
          </a:p>
          <a:p>
            <a:pPr lvl="1"/>
            <a:r>
              <a:rPr lang="en-US" dirty="0"/>
              <a:t>		Column Store throughput of the DWFT Reference Configuration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DWFT Published Metrics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647426"/>
          </a:xfrm>
        </p:spPr>
        <p:txBody>
          <a:bodyPr/>
          <a:lstStyle/>
          <a:p>
            <a:pPr lvl="1"/>
            <a:r>
              <a:rPr lang="en-US" sz="3600" dirty="0">
                <a:solidFill>
                  <a:schemeClr val="accent1"/>
                </a:solidFill>
              </a:rPr>
              <a:t>Primary Metrics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sz="3200" dirty="0">
                <a:solidFill>
                  <a:schemeClr val="accent1"/>
                </a:solidFill>
              </a:rPr>
              <a:t>Rated User Data Capacity (TB)</a:t>
            </a:r>
          </a:p>
          <a:p>
            <a:pPr lvl="1"/>
            <a:r>
              <a:rPr lang="en-US" b="1" dirty="0"/>
              <a:t>		</a:t>
            </a:r>
            <a:r>
              <a:rPr lang="en-US" dirty="0"/>
              <a:t>Calculated value based on the Row Store Relative Throughput, </a:t>
            </a:r>
            <a:br>
              <a:rPr lang="en-US" dirty="0"/>
            </a:br>
            <a:r>
              <a:rPr lang="en-US" dirty="0"/>
              <a:t>		the Column Store Relative Throughput, available storage and the</a:t>
            </a:r>
            <a:br>
              <a:rPr lang="en-US" dirty="0"/>
            </a:br>
            <a:r>
              <a:rPr lang="en-US" dirty="0"/>
              <a:t>		physical system memory.</a:t>
            </a:r>
            <a:br>
              <a:rPr lang="en-US" dirty="0"/>
            </a:br>
            <a:r>
              <a:rPr lang="en-US" dirty="0"/>
              <a:t>		The calculations assume a compression ratio of 5:1</a:t>
            </a:r>
          </a:p>
          <a:p>
            <a:pPr lvl="1"/>
            <a:r>
              <a:rPr lang="en-US" dirty="0"/>
              <a:t>	</a:t>
            </a:r>
            <a:r>
              <a:rPr lang="en-US" sz="3200" dirty="0">
                <a:solidFill>
                  <a:schemeClr val="accent1"/>
                </a:solidFill>
              </a:rPr>
              <a:t>Maximum User Data Capacity (TB)</a:t>
            </a:r>
          </a:p>
          <a:p>
            <a:pPr lvl="1"/>
            <a:r>
              <a:rPr lang="en-US" dirty="0"/>
              <a:t>		 Calculated value based on the total disk capacity of all disks</a:t>
            </a:r>
            <a:br>
              <a:rPr lang="en-US" dirty="0"/>
            </a:br>
            <a:r>
              <a:rPr lang="en-US" dirty="0"/>
              <a:t>		allocated to primary data storage and assumes a compression</a:t>
            </a:r>
            <a:br>
              <a:rPr lang="en-US" dirty="0"/>
            </a:br>
            <a:r>
              <a:rPr lang="en-US" dirty="0"/>
              <a:t>		ratio of 5:1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2516188"/>
          </a:xfrm>
        </p:spPr>
        <p:txBody>
          <a:bodyPr/>
          <a:lstStyle/>
          <a:p>
            <a:r>
              <a:rPr lang="en-US" dirty="0"/>
              <a:t>Reference</a:t>
            </a:r>
            <a:br>
              <a:rPr lang="en-US" dirty="0"/>
            </a:br>
            <a:r>
              <a:rPr lang="en-US" dirty="0"/>
              <a:t>Configuration</a:t>
            </a:r>
            <a:br>
              <a:rPr lang="en-US" dirty="0"/>
            </a:br>
            <a:r>
              <a:rPr lang="en-US" dirty="0"/>
              <a:t>Certificate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37" y="200150"/>
            <a:ext cx="5958302" cy="648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2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Configuration Run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31065"/>
            <a:ext cx="11522075" cy="538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251618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Published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DWFT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Certificate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038" y="5111639"/>
            <a:ext cx="3093758" cy="12926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For more information regarding Lenovo’s DWFT result, visit them in booth 1010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437" y="144462"/>
            <a:ext cx="6172200" cy="673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0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Trends in the Data Warehouse Space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589838" y="1212850"/>
            <a:ext cx="4572000" cy="5238357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Scale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Data warehouse system continue to grow at a fast pace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Scalability is a key concern with systems growing from 10s of TBs to 100s of TBs, to PBs</a:t>
            </a:r>
          </a:p>
          <a:p>
            <a:r>
              <a:rPr lang="en-US" sz="3600" dirty="0">
                <a:solidFill>
                  <a:schemeClr val="tx2"/>
                </a:solidFill>
              </a:rPr>
              <a:t>Performance at Scale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Ability to analyze massive amounts of data while offering interactive query response</a:t>
            </a:r>
          </a:p>
          <a:p>
            <a:r>
              <a:rPr lang="en-US" sz="3600" dirty="0">
                <a:solidFill>
                  <a:schemeClr val="tx2"/>
                </a:solidFill>
              </a:rPr>
              <a:t>Data Warehouse for the Masses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Drive down the price per TB</a:t>
            </a:r>
          </a:p>
          <a:p>
            <a:pPr lvl="1"/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05278525"/>
              </p:ext>
            </p:extLst>
          </p:nvPr>
        </p:nvGraphicFramePr>
        <p:xfrm>
          <a:off x="457200" y="1244754"/>
          <a:ext cx="6599240" cy="5148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96726" y="6221634"/>
            <a:ext cx="2320187" cy="4062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 i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Source: TDWI Report – Next Generation DW</a:t>
            </a:r>
          </a:p>
        </p:txBody>
      </p:sp>
    </p:spTree>
    <p:extLst>
      <p:ext uri="{BB962C8B-B14F-4D97-AF65-F5344CB8AC3E}">
        <p14:creationId xmlns:p14="http://schemas.microsoft.com/office/powerpoint/2010/main" val="361092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Use These Metrics?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70637" y="1744662"/>
            <a:ext cx="5715000" cy="4278094"/>
          </a:xfrm>
        </p:spPr>
        <p:txBody>
          <a:bodyPr/>
          <a:lstStyle/>
          <a:p>
            <a:pPr lvl="1"/>
            <a:r>
              <a:rPr lang="en-US" sz="2000" dirty="0"/>
              <a:t>Assumptions: </a:t>
            </a:r>
            <a:r>
              <a:rPr lang="en-US" sz="2000" dirty="0">
                <a:solidFill>
                  <a:schemeClr val="bg2"/>
                </a:solidFill>
              </a:rPr>
              <a:t>X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4"/>
                </a:solidFill>
              </a:rPr>
              <a:t>Y</a:t>
            </a:r>
            <a:r>
              <a:rPr lang="en-US" sz="2000" dirty="0"/>
              <a:t> are similar in price while </a:t>
            </a:r>
            <a:r>
              <a:rPr lang="en-US" sz="2000" dirty="0">
                <a:solidFill>
                  <a:schemeClr val="accent5"/>
                </a:solidFill>
              </a:rPr>
              <a:t>Z</a:t>
            </a:r>
            <a:r>
              <a:rPr lang="en-US" sz="2000" dirty="0"/>
              <a:t> is more expensive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If your compression ratio is lower than 5:1 then </a:t>
            </a:r>
            <a:r>
              <a:rPr lang="en-US" sz="2000" dirty="0">
                <a:solidFill>
                  <a:schemeClr val="bg2"/>
                </a:solidFill>
              </a:rPr>
              <a:t>X</a:t>
            </a:r>
            <a:r>
              <a:rPr lang="en-US" sz="2000" dirty="0"/>
              <a:t> would be a better option over </a:t>
            </a:r>
            <a:r>
              <a:rPr lang="en-US" sz="2000" dirty="0">
                <a:solidFill>
                  <a:schemeClr val="accent4"/>
                </a:solidFill>
              </a:rPr>
              <a:t>Y</a:t>
            </a:r>
          </a:p>
          <a:p>
            <a:pPr lvl="1"/>
            <a:r>
              <a:rPr lang="en-US" sz="2000" dirty="0"/>
              <a:t>	</a:t>
            </a:r>
            <a:r>
              <a:rPr lang="en-US" sz="2000" dirty="0">
                <a:solidFill>
                  <a:schemeClr val="bg2"/>
                </a:solidFill>
              </a:rPr>
              <a:t>X</a:t>
            </a:r>
            <a:r>
              <a:rPr lang="en-US" sz="2000" dirty="0"/>
              <a:t> would accommodate future growth</a:t>
            </a:r>
          </a:p>
          <a:p>
            <a:pPr lvl="1"/>
            <a:r>
              <a:rPr lang="en-US" sz="2000" dirty="0"/>
              <a:t>	</a:t>
            </a:r>
            <a:r>
              <a:rPr lang="en-US" sz="2000" dirty="0">
                <a:solidFill>
                  <a:schemeClr val="bg2"/>
                </a:solidFill>
              </a:rPr>
              <a:t>X</a:t>
            </a:r>
            <a:r>
              <a:rPr lang="en-US" sz="2000" dirty="0"/>
              <a:t> would provide better CS throughput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If your solution is row store based, then </a:t>
            </a:r>
            <a:r>
              <a:rPr lang="en-US" sz="2000" dirty="0">
                <a:solidFill>
                  <a:schemeClr val="accent4"/>
                </a:solidFill>
              </a:rPr>
              <a:t>Y</a:t>
            </a:r>
            <a:r>
              <a:rPr lang="en-US" sz="2000" dirty="0"/>
              <a:t> would provide better throughput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Overall, </a:t>
            </a:r>
            <a:r>
              <a:rPr lang="en-US" sz="2000" dirty="0">
                <a:solidFill>
                  <a:schemeClr val="accent5"/>
                </a:solidFill>
              </a:rPr>
              <a:t>Z</a:t>
            </a:r>
            <a:r>
              <a:rPr lang="en-US" sz="2000" dirty="0"/>
              <a:t> delivers higher row store and column store performance but at a premium price</a:t>
            </a:r>
          </a:p>
        </p:txBody>
      </p:sp>
      <p:graphicFrame>
        <p:nvGraphicFramePr>
          <p:cNvPr id="4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849485"/>
              </p:ext>
            </p:extLst>
          </p:nvPr>
        </p:nvGraphicFramePr>
        <p:xfrm>
          <a:off x="457200" y="2811462"/>
          <a:ext cx="5678365" cy="1752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58765">
                  <a:extLst>
                    <a:ext uri="{9D8B030D-6E8A-4147-A177-3AD203B41FA5}">
                      <a16:colId xmlns:a16="http://schemas.microsoft.com/office/drawing/2014/main" val="126798995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10127355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15999317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63102850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033591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Configuration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Rated Capacity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Max User Data Capacity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Relative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Row Store Throughput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Relative Column Store Throughput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896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 TB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 TB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86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  <a:r>
                        <a:rPr lang="en-US" baseline="0" dirty="0"/>
                        <a:t> TB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  <a:r>
                        <a:rPr lang="en-US" baseline="0" dirty="0"/>
                        <a:t> TB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828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 TB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 TB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940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88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DWFT Program Partners</a:t>
            </a:r>
            <a:endParaRPr lang="en-US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pic>
        <p:nvPicPr>
          <p:cNvPr id="1030" name="Picture 6" descr="EMC Corpo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579" y="5198431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ujit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728" y="3675983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ewlett Packard Enterpris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148" y="2244107"/>
            <a:ext cx="2276475" cy="95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E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7" y="4922812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6211" y="4809580"/>
            <a:ext cx="1666875" cy="361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9860" y="3829113"/>
            <a:ext cx="2095500" cy="523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3653" y="2367248"/>
            <a:ext cx="1047750" cy="104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4237" y="5097462"/>
            <a:ext cx="1047750" cy="1047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4237" y="3295243"/>
            <a:ext cx="933450" cy="895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3237" y="1986594"/>
            <a:ext cx="1724025" cy="4667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7269" y="1147917"/>
            <a:ext cx="5596066" cy="5549745"/>
            <a:chOff x="257269" y="1147917"/>
            <a:chExt cx="5596066" cy="5549745"/>
          </a:xfrm>
        </p:grpSpPr>
        <p:sp>
          <p:nvSpPr>
            <p:cNvPr id="6" name="Rectangle 5"/>
            <p:cNvSpPr/>
            <p:nvPr/>
          </p:nvSpPr>
          <p:spPr bwMode="auto">
            <a:xfrm>
              <a:off x="257269" y="1147917"/>
              <a:ext cx="5596066" cy="5549745"/>
            </a:xfrm>
            <a:prstGeom prst="rect">
              <a:avLst/>
            </a:prstGeom>
            <a:noFill/>
            <a:ln w="19050" cap="rnd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4542" y="1150000"/>
              <a:ext cx="4381520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bg1"/>
                  </a:solidFill>
                </a:rPr>
                <a:t>Traditional Hardware Partners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56258" y="1138363"/>
            <a:ext cx="5596066" cy="5549745"/>
            <a:chOff x="6456258" y="1138363"/>
            <a:chExt cx="5596066" cy="5549745"/>
          </a:xfrm>
        </p:grpSpPr>
        <p:sp>
          <p:nvSpPr>
            <p:cNvPr id="16" name="Rectangle 15"/>
            <p:cNvSpPr/>
            <p:nvPr/>
          </p:nvSpPr>
          <p:spPr bwMode="auto">
            <a:xfrm>
              <a:off x="6456258" y="1138363"/>
              <a:ext cx="5596066" cy="5549745"/>
            </a:xfrm>
            <a:prstGeom prst="rect">
              <a:avLst/>
            </a:prstGeom>
            <a:noFill/>
            <a:ln w="19050" cap="rnd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98934" y="1150000"/>
              <a:ext cx="3310715" cy="627864"/>
            </a:xfrm>
            <a:prstGeom prst="rect">
              <a:avLst/>
            </a:prstGeom>
            <a:noFill/>
          </p:spPr>
          <p:txBody>
            <a:bodyPr wrap="non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bg1"/>
                  </a:solidFill>
                </a:rPr>
                <a:t>New Storage Partners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98430" y="2244107"/>
            <a:ext cx="1885158" cy="58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8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DWFT Published Documents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548390"/>
          </a:xfrm>
        </p:spPr>
        <p:txBody>
          <a:bodyPr/>
          <a:lstStyle/>
          <a:p>
            <a:pPr lvl="1"/>
            <a:r>
              <a:rPr lang="en-US" dirty="0"/>
              <a:t>42 using SQL Server 2014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10 using SQL Server 2016 (published or in-flight)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hlinkClick r:id="rId3"/>
              </a:rPr>
              <a:t>https://www.microsoft.com/en-us/cloud-platform/data-warehouse-fast-track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Microsoft DWFT Kit v5.4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88" y="1133856"/>
            <a:ext cx="9351403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0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Microsoft DWFT Kit v5.4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88" y="1133856"/>
            <a:ext cx="9373321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1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Microsoft DWFT Kit v5.4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88" y="1133856"/>
            <a:ext cx="9349531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5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Microsoft DWFT Kit v5.4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88" y="1133856"/>
            <a:ext cx="9344542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9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Microsoft DWFT Kit v5.4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032" y="1133856"/>
            <a:ext cx="9363270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6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Microsoft DWFT Kit v5.4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88" y="1133856"/>
            <a:ext cx="9356401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1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Microsoft DWFT Kit v5.4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88" y="1133856"/>
            <a:ext cx="9393983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1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General Data Warehouse Optimizations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for Row Store and Column Store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9" y="1597060"/>
            <a:ext cx="11887200" cy="5176802"/>
          </a:xfrm>
        </p:spPr>
        <p:txBody>
          <a:bodyPr/>
          <a:lstStyle/>
          <a:p>
            <a:r>
              <a:rPr lang="en-US" sz="3600" b="1" dirty="0"/>
              <a:t>Optimize I/O for Scans vs IOPs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	Not uncommon for a small data warehouse to be covered by hundreds of disks to overcome 	performance limitations of seek-based I/</a:t>
            </a:r>
            <a:r>
              <a:rPr lang="en-US" sz="1800" dirty="0" err="1">
                <a:solidFill>
                  <a:schemeClr val="bg1"/>
                </a:solidFill>
              </a:rPr>
              <a:t>Os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	Aligning database files for disk scans can boost the per-disk performance to satisfy I/O needs</a:t>
            </a:r>
          </a:p>
          <a:p>
            <a:pPr lvl="1"/>
            <a:r>
              <a:rPr lang="en-US" sz="3600" b="1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</a:rPr>
              <a:t>Minimize Use of Secondary Indexes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	Adding non-clustered indexes help lookups, equality scans, etc.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	Generally not suitable for accessing a large number of rows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	Can add significant data management overhead</a:t>
            </a:r>
          </a:p>
          <a:p>
            <a:pPr lvl="1"/>
            <a:r>
              <a:rPr lang="en-US" sz="3600" b="1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</a:rPr>
              <a:t>Partitioning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	Organizing data to some natural partitioning enables faster query response by reducing the 	size of the      	data set to be queried</a:t>
            </a:r>
          </a:p>
          <a:p>
            <a:pPr lvl="1"/>
            <a:r>
              <a:rPr lang="en-US" sz="3600" b="1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</a:rPr>
              <a:t>Data Compression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	Compressing data can reduce storage costs and I/O bandwidth requirements significantly</a:t>
            </a:r>
          </a:p>
        </p:txBody>
      </p:sp>
    </p:spTree>
    <p:extLst>
      <p:ext uri="{BB962C8B-B14F-4D97-AF65-F5344CB8AC3E}">
        <p14:creationId xmlns:p14="http://schemas.microsoft.com/office/powerpoint/2010/main" val="287197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Microsoft DWFT Kit v5.4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88" y="1133856"/>
            <a:ext cx="9411042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8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Microsoft DWFT Kit v5.4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88" y="1133856"/>
            <a:ext cx="9380208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Microsoft DWFT Kit v5.4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88" y="1133856"/>
            <a:ext cx="9388924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2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DWFT Future Enhancements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54482"/>
            <a:ext cx="11887200" cy="3767185"/>
          </a:xfrm>
        </p:spPr>
        <p:txBody>
          <a:bodyPr/>
          <a:lstStyle/>
          <a:p>
            <a:pPr lvl="1"/>
            <a:r>
              <a:rPr lang="en-US" dirty="0"/>
              <a:t>Support for running the workload in other environments:</a:t>
            </a:r>
          </a:p>
          <a:p>
            <a:pPr lvl="1"/>
            <a:r>
              <a:rPr lang="en-US" dirty="0"/>
              <a:t>	Virtual Machines</a:t>
            </a:r>
          </a:p>
          <a:p>
            <a:pPr lvl="1"/>
            <a:r>
              <a:rPr lang="en-US" dirty="0"/>
              <a:t>	Azure and other cloud offerings</a:t>
            </a:r>
          </a:p>
          <a:p>
            <a:pPr lvl="1"/>
            <a:r>
              <a:rPr lang="en-US" dirty="0"/>
              <a:t>	SQL Server on Linux</a:t>
            </a:r>
          </a:p>
          <a:p>
            <a:pPr lvl="1"/>
            <a:r>
              <a:rPr lang="en-US" dirty="0"/>
              <a:t>	R</a:t>
            </a:r>
          </a:p>
          <a:p>
            <a:pPr lvl="1"/>
            <a:r>
              <a:rPr lang="en-US" dirty="0"/>
              <a:t>	</a:t>
            </a:r>
            <a:r>
              <a:rPr lang="en-US" dirty="0" err="1"/>
              <a:t>PolyBase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Exploring expanding workload with Hybrid Transactional/Analytical Processing (HTAP)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0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1209973"/>
            <a:ext cx="8228299" cy="118186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790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IT Pro resources</a:t>
            </a:r>
            <a:br>
              <a:rPr lang="en-US" dirty="0"/>
            </a:br>
            <a:r>
              <a:rPr lang="en-US" sz="3200" spc="0" dirty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rPr>
              <a:t>To advance your career in cloud technology</a:t>
            </a:r>
          </a:p>
        </p:txBody>
      </p:sp>
      <p:sp>
        <p:nvSpPr>
          <p:cNvPr id="5" name="checks"/>
          <p:cNvSpPr/>
          <p:nvPr/>
        </p:nvSpPr>
        <p:spPr bwMode="auto">
          <a:xfrm>
            <a:off x="3147376" y="1940604"/>
            <a:ext cx="9166861" cy="3973353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Cloud role mapping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Expert advice on skills needed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Self-paced curriculum by cloud role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$300 Azure credits and extended trials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Pluralsight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3 month subscription (10 courses)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Phone support incident 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Weekly short videos and insights from Microsoft’s leaders and engineers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Connect with community of peers and Microsoft experts</a:t>
            </a:r>
          </a:p>
        </p:txBody>
      </p:sp>
      <p:sp>
        <p:nvSpPr>
          <p:cNvPr id="6" name="White Fade"/>
          <p:cNvSpPr/>
          <p:nvPr/>
        </p:nvSpPr>
        <p:spPr bwMode="auto">
          <a:xfrm>
            <a:off x="3017838" y="1592261"/>
            <a:ext cx="9418637" cy="5402264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7" name="web1"/>
          <p:cNvSpPr/>
          <p:nvPr/>
        </p:nvSpPr>
        <p:spPr bwMode="auto">
          <a:xfrm>
            <a:off x="3147376" y="1940604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IT Pro Career Center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3"/>
              </a:rPr>
              <a:t>www.microsoft.com/itprocareercenter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7" name="web2"/>
          <p:cNvSpPr/>
          <p:nvPr/>
        </p:nvSpPr>
        <p:spPr bwMode="auto">
          <a:xfrm>
            <a:off x="3147376" y="2944539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IT Pro Cloud Essentials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4"/>
              </a:rPr>
              <a:t>www.microsoft.com/itprocloudessentials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</p:txBody>
      </p:sp>
      <p:sp>
        <p:nvSpPr>
          <p:cNvPr id="20" name="web3"/>
          <p:cNvSpPr/>
          <p:nvPr/>
        </p:nvSpPr>
        <p:spPr bwMode="auto">
          <a:xfrm>
            <a:off x="3147376" y="394656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Mechanics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5"/>
              </a:rPr>
              <a:t>www.microsoft.com/mechanics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  <p:sp>
        <p:nvSpPr>
          <p:cNvPr id="19" name="web4"/>
          <p:cNvSpPr/>
          <p:nvPr/>
        </p:nvSpPr>
        <p:spPr bwMode="auto">
          <a:xfrm>
            <a:off x="3147376" y="4953837"/>
            <a:ext cx="9016827" cy="960121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Microsoft Tech Community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6"/>
              </a:rPr>
              <a:t>https://techcommunity.microsoft.com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 </a:t>
            </a:r>
          </a:p>
        </p:txBody>
      </p:sp>
      <p:sp>
        <p:nvSpPr>
          <p:cNvPr id="25" name="Mask"/>
          <p:cNvSpPr/>
          <p:nvPr/>
        </p:nvSpPr>
        <p:spPr bwMode="auto">
          <a:xfrm>
            <a:off x="-487361" y="1516062"/>
            <a:ext cx="3634737" cy="5486402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effectLst/>
              <a:uLnTx/>
              <a:uFillTx/>
            </a:endParaRPr>
          </a:p>
        </p:txBody>
      </p:sp>
      <p:sp>
        <p:nvSpPr>
          <p:cNvPr id="9" name="1"/>
          <p:cNvSpPr/>
          <p:nvPr/>
        </p:nvSpPr>
        <p:spPr bwMode="auto">
          <a:xfrm>
            <a:off x="274639" y="1940604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Plan your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career path</a:t>
            </a:r>
          </a:p>
        </p:txBody>
      </p:sp>
      <p:sp>
        <p:nvSpPr>
          <p:cNvPr id="10" name="2"/>
          <p:cNvSpPr/>
          <p:nvPr/>
        </p:nvSpPr>
        <p:spPr bwMode="auto">
          <a:xfrm>
            <a:off x="274639" y="2944539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Get started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with Azure</a:t>
            </a:r>
          </a:p>
        </p:txBody>
      </p:sp>
      <p:sp>
        <p:nvSpPr>
          <p:cNvPr id="12" name="4"/>
          <p:cNvSpPr/>
          <p:nvPr/>
        </p:nvSpPr>
        <p:spPr bwMode="auto">
          <a:xfrm>
            <a:off x="274639" y="495383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Connect with peers and experts </a:t>
            </a:r>
          </a:p>
        </p:txBody>
      </p:sp>
      <p:sp>
        <p:nvSpPr>
          <p:cNvPr id="15" name="4"/>
          <p:cNvSpPr/>
          <p:nvPr/>
        </p:nvSpPr>
        <p:spPr bwMode="auto">
          <a:xfrm>
            <a:off x="274639" y="3946567"/>
            <a:ext cx="2872737" cy="96012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Demos and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5439">
                      <a:srgbClr val="F8F8F8"/>
                    </a:gs>
                    <a:gs pos="100000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</a:rPr>
              <a:t>how-to videos</a:t>
            </a:r>
          </a:p>
        </p:txBody>
      </p:sp>
    </p:spTree>
    <p:extLst>
      <p:ext uri="{BB962C8B-B14F-4D97-AF65-F5344CB8AC3E}">
        <p14:creationId xmlns:p14="http://schemas.microsoft.com/office/powerpoint/2010/main" val="3946140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44 1.20744E-6 L 3.66862E-6 1.207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7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75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7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75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17" grpId="0" animBg="1"/>
      <p:bldP spid="20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5380037" y="4640262"/>
            <a:ext cx="6858000" cy="217905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PC or Tablet visit MyIgnite at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3"/>
              </a:rPr>
              <a:t>http://myignite.microsoft.com</a:t>
            </a: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endParaRPr lang="en-US" sz="24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  <a:latin typeface="+mn-lt"/>
            </a:endParaRPr>
          </a:p>
          <a:p>
            <a:pPr defTabSz="932742">
              <a:spcBef>
                <a:spcPct val="0"/>
              </a:spcBef>
            </a:pP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From your phone download and use the Ignite Mobile App by scanning  the QR code above or visiting 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  <a:hlinkClick r:id="rId4"/>
              </a:rPr>
              <a:t>https://aka.ms/ignite.mobileapp</a:t>
            </a:r>
            <a:r>
              <a:rPr lang="en-US" sz="24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  <a:latin typeface="+mn-lt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gradFill>
                  <a:gsLst>
                    <a:gs pos="24779">
                      <a:srgbClr val="292929"/>
                    </a:gs>
                    <a:gs pos="52000">
                      <a:srgbClr val="292929"/>
                    </a:gs>
                  </a:gsLst>
                  <a:lin ang="5400000" scaled="1"/>
                </a:gradFill>
              </a:rPr>
              <a:t>Your feedback is important to us!</a:t>
            </a:r>
            <a:endParaRPr sz="3600" dirty="0">
              <a:gradFill>
                <a:gsLst>
                  <a:gs pos="24779">
                    <a:srgbClr val="292929"/>
                  </a:gs>
                  <a:gs pos="52000">
                    <a:srgbClr val="292929"/>
                  </a:gs>
                </a:gsLst>
                <a:lin ang="5400000" scaled="1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7119" r="5881"/>
          <a:stretch/>
        </p:blipFill>
        <p:spPr>
          <a:xfrm>
            <a:off x="0" y="-1"/>
            <a:ext cx="4925696" cy="6995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985" y="147881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3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1619994" y="1823543"/>
            <a:ext cx="9410260" cy="2024222"/>
            <a:chOff x="1619994" y="1823543"/>
            <a:chExt cx="9410260" cy="2024222"/>
          </a:xfrm>
        </p:grpSpPr>
        <p:grpSp>
          <p:nvGrpSpPr>
            <p:cNvPr id="33" name="Group 32"/>
            <p:cNvGrpSpPr/>
            <p:nvPr/>
          </p:nvGrpSpPr>
          <p:grpSpPr>
            <a:xfrm>
              <a:off x="3906035" y="1900796"/>
              <a:ext cx="2323114" cy="1814669"/>
              <a:chOff x="623250" y="3529758"/>
              <a:chExt cx="2323114" cy="181466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23250" y="3529758"/>
                <a:ext cx="2323114" cy="181466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668541" y="3552909"/>
                <a:ext cx="2232533" cy="1768367"/>
                <a:chOff x="6599235" y="2996221"/>
                <a:chExt cx="2232533" cy="1768367"/>
              </a:xfrm>
            </p:grpSpPr>
            <p:sp>
              <p:nvSpPr>
                <p:cNvPr id="8" name="Rectangle 12"/>
                <p:cNvSpPr>
                  <a:spLocks noChangeArrowheads="1"/>
                </p:cNvSpPr>
                <p:nvPr/>
              </p:nvSpPr>
              <p:spPr bwMode="gray">
                <a:xfrm>
                  <a:off x="6599236" y="2996221"/>
                  <a:ext cx="2232063" cy="600147"/>
                </a:xfrm>
                <a:prstGeom prst="rect">
                  <a:avLst/>
                </a:prstGeom>
                <a:solidFill>
                  <a:srgbClr val="0078D7"/>
                </a:solidFill>
                <a:ln>
                  <a:noFill/>
                </a:ln>
                <a:extLst/>
              </p:spPr>
              <p:txBody>
                <a:bodyPr wrap="none" lIns="182880" anchor="ctr"/>
                <a:lstStyle/>
                <a:p>
                  <a:pPr algn="ctr" defTabSz="932559" eaLnBrk="0" hangingPunct="0">
                    <a:lnSpc>
                      <a:spcPct val="85000"/>
                    </a:lnSpc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Tuning and optimization</a:t>
                  </a:r>
                </a:p>
              </p:txBody>
            </p:sp>
            <p:sp>
              <p:nvSpPr>
                <p:cNvPr id="9" name="Rectangle 14"/>
                <p:cNvSpPr>
                  <a:spLocks noChangeArrowheads="1"/>
                </p:cNvSpPr>
                <p:nvPr/>
              </p:nvSpPr>
              <p:spPr bwMode="gray">
                <a:xfrm>
                  <a:off x="6599237" y="4106862"/>
                  <a:ext cx="2232531" cy="657726"/>
                </a:xfrm>
                <a:prstGeom prst="rect">
                  <a:avLst/>
                </a:prstGeom>
                <a:solidFill>
                  <a:srgbClr val="003C6C"/>
                </a:solidFill>
                <a:ln>
                  <a:noFill/>
                </a:ln>
                <a:extLst/>
              </p:spPr>
              <p:txBody>
                <a:bodyPr wrap="none" lIns="182880" anchor="ctr"/>
                <a:lstStyle/>
                <a:p>
                  <a:pPr algn="ctr" defTabSz="932559" eaLnBrk="0" hangingPunct="0">
                    <a:lnSpc>
                      <a:spcPct val="85000"/>
                    </a:lnSpc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Installation</a:t>
                  </a:r>
                </a:p>
              </p:txBody>
            </p:sp>
            <p:sp>
              <p:nvSpPr>
                <p:cNvPr id="10" name="Rectangle 14"/>
                <p:cNvSpPr>
                  <a:spLocks noChangeArrowheads="1"/>
                </p:cNvSpPr>
                <p:nvPr/>
              </p:nvSpPr>
              <p:spPr bwMode="gray">
                <a:xfrm>
                  <a:off x="6599235" y="3596368"/>
                  <a:ext cx="2232142" cy="510494"/>
                </a:xfrm>
                <a:prstGeom prst="rect">
                  <a:avLst/>
                </a:prstGeom>
                <a:solidFill>
                  <a:srgbClr val="005695"/>
                </a:solidFill>
                <a:ln>
                  <a:noFill/>
                </a:ln>
              </p:spPr>
              <p:txBody>
                <a:bodyPr wrap="none" lIns="182880" anchor="ctr"/>
                <a:lstStyle/>
                <a:p>
                  <a:pPr algn="ctr" defTabSz="932559" eaLnBrk="0" hangingPunct="0">
                    <a:lnSpc>
                      <a:spcPct val="85000"/>
                    </a:lnSpc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Configuration</a:t>
                  </a:r>
                </a:p>
              </p:txBody>
            </p:sp>
          </p:grpSp>
        </p:grpSp>
        <p:grpSp>
          <p:nvGrpSpPr>
            <p:cNvPr id="32" name="Group 31"/>
            <p:cNvGrpSpPr/>
            <p:nvPr/>
          </p:nvGrpSpPr>
          <p:grpSpPr>
            <a:xfrm>
              <a:off x="6302547" y="1900796"/>
              <a:ext cx="2323114" cy="1814669"/>
              <a:chOff x="3023446" y="3529758"/>
              <a:chExt cx="2323114" cy="181466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023446" y="3529758"/>
                <a:ext cx="2323114" cy="181466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2"/>
              <p:cNvSpPr>
                <a:spLocks noChangeArrowheads="1"/>
              </p:cNvSpPr>
              <p:nvPr/>
            </p:nvSpPr>
            <p:spPr bwMode="gray">
              <a:xfrm>
                <a:off x="3069611" y="4336478"/>
                <a:ext cx="2230785" cy="289113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/>
            </p:spPr>
            <p:txBody>
              <a:bodyPr wrap="none" lIns="182880" anchor="ctr"/>
              <a:lstStyle/>
              <a:p>
                <a:pPr algn="ctr" defTabSz="932559" eaLnBrk="0" hangingPunct="0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200" dirty="0">
                    <a:solidFill>
                      <a:schemeClr val="bg1"/>
                    </a:solidFill>
                  </a:rPr>
                  <a:t>Tuning and optimization</a:t>
                </a:r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gray">
              <a:xfrm>
                <a:off x="3069611" y="4914704"/>
                <a:ext cx="2230785" cy="406572"/>
              </a:xfrm>
              <a:prstGeom prst="rect">
                <a:avLst/>
              </a:prstGeom>
              <a:solidFill>
                <a:srgbClr val="003C6C"/>
              </a:solidFill>
              <a:ln>
                <a:noFill/>
              </a:ln>
              <a:extLst/>
            </p:spPr>
            <p:txBody>
              <a:bodyPr wrap="none" lIns="182880" anchor="ctr"/>
              <a:lstStyle/>
              <a:p>
                <a:pPr algn="ctr" defTabSz="932559" eaLnBrk="0" hangingPunct="0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200" dirty="0">
                    <a:solidFill>
                      <a:schemeClr val="bg1"/>
                    </a:solidFill>
                  </a:rPr>
                  <a:t>Installation</a:t>
                </a:r>
              </a:p>
            </p:txBody>
          </p:sp>
          <p:sp>
            <p:nvSpPr>
              <p:cNvPr id="21" name="Rectangle 14"/>
              <p:cNvSpPr>
                <a:spLocks noChangeArrowheads="1"/>
              </p:cNvSpPr>
              <p:nvPr/>
            </p:nvSpPr>
            <p:spPr bwMode="gray">
              <a:xfrm>
                <a:off x="3069611" y="4625591"/>
                <a:ext cx="2230785" cy="289113"/>
              </a:xfrm>
              <a:prstGeom prst="rect">
                <a:avLst/>
              </a:prstGeom>
              <a:solidFill>
                <a:srgbClr val="005695"/>
              </a:solidFill>
              <a:ln>
                <a:noFill/>
              </a:ln>
            </p:spPr>
            <p:txBody>
              <a:bodyPr wrap="none" lIns="182880" anchor="ctr"/>
              <a:lstStyle/>
              <a:p>
                <a:pPr algn="ctr" defTabSz="932559" eaLnBrk="0" hangingPunct="0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200" dirty="0">
                    <a:solidFill>
                      <a:schemeClr val="bg1"/>
                    </a:solidFill>
                  </a:rPr>
                  <a:t>Configuration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8707140" y="1900796"/>
              <a:ext cx="2323114" cy="1814669"/>
              <a:chOff x="5442150" y="3523979"/>
              <a:chExt cx="2323114" cy="181466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442150" y="3523979"/>
                <a:ext cx="2323114" cy="181466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5488315" y="4623429"/>
                <a:ext cx="2230785" cy="695685"/>
                <a:chOff x="5442150" y="4623429"/>
                <a:chExt cx="2230785" cy="695685"/>
              </a:xfrm>
            </p:grpSpPr>
            <p:sp>
              <p:nvSpPr>
                <p:cNvPr id="27" name="Rectangle 14"/>
                <p:cNvSpPr>
                  <a:spLocks noChangeArrowheads="1"/>
                </p:cNvSpPr>
                <p:nvPr/>
              </p:nvSpPr>
              <p:spPr bwMode="gray">
                <a:xfrm>
                  <a:off x="5442150" y="4912542"/>
                  <a:ext cx="2230785" cy="406572"/>
                </a:xfrm>
                <a:prstGeom prst="rect">
                  <a:avLst/>
                </a:prstGeom>
                <a:solidFill>
                  <a:srgbClr val="003C6C"/>
                </a:solidFill>
                <a:ln>
                  <a:noFill/>
                </a:ln>
                <a:extLst/>
              </p:spPr>
              <p:txBody>
                <a:bodyPr wrap="none" lIns="182880" anchor="ctr"/>
                <a:lstStyle/>
                <a:p>
                  <a:pPr defTabSz="932559" eaLnBrk="0" hangingPunct="0">
                    <a:lnSpc>
                      <a:spcPct val="85000"/>
                    </a:lnSpc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Installation</a:t>
                  </a:r>
                </a:p>
              </p:txBody>
            </p:sp>
            <p:sp>
              <p:nvSpPr>
                <p:cNvPr id="28" name="Rectangle 14"/>
                <p:cNvSpPr>
                  <a:spLocks noChangeArrowheads="1"/>
                </p:cNvSpPr>
                <p:nvPr/>
              </p:nvSpPr>
              <p:spPr bwMode="gray">
                <a:xfrm>
                  <a:off x="5442150" y="4623429"/>
                  <a:ext cx="2230785" cy="289113"/>
                </a:xfrm>
                <a:prstGeom prst="rect">
                  <a:avLst/>
                </a:prstGeom>
                <a:solidFill>
                  <a:srgbClr val="005695"/>
                </a:solidFill>
                <a:ln>
                  <a:noFill/>
                </a:ln>
              </p:spPr>
              <p:txBody>
                <a:bodyPr wrap="none" lIns="182880" anchor="ctr"/>
                <a:lstStyle/>
                <a:p>
                  <a:pPr defTabSz="932559" eaLnBrk="0" hangingPunct="0">
                    <a:lnSpc>
                      <a:spcPct val="85000"/>
                    </a:lnSpc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Configuration</a:t>
                  </a:r>
                </a:p>
              </p:txBody>
            </p:sp>
          </p:grpSp>
        </p:grpSp>
        <p:grpSp>
          <p:nvGrpSpPr>
            <p:cNvPr id="62" name="Group 61"/>
            <p:cNvGrpSpPr/>
            <p:nvPr/>
          </p:nvGrpSpPr>
          <p:grpSpPr>
            <a:xfrm>
              <a:off x="3347392" y="1823543"/>
              <a:ext cx="583742" cy="2024222"/>
              <a:chOff x="2734226" y="1741321"/>
              <a:chExt cx="583742" cy="2024222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2735080" y="1741321"/>
                <a:ext cx="582888" cy="1760607"/>
                <a:chOff x="2735080" y="1741321"/>
                <a:chExt cx="582888" cy="1760607"/>
              </a:xfrm>
            </p:grpSpPr>
            <p:sp>
              <p:nvSpPr>
                <p:cNvPr id="53" name="TextBox 52"/>
                <p:cNvSpPr txBox="1"/>
                <p:nvPr/>
              </p:nvSpPr>
              <p:spPr>
                <a:xfrm>
                  <a:off x="2735080" y="1741321"/>
                  <a:ext cx="582888" cy="2863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32559"/>
                  <a:r>
                    <a:rPr lang="en-US" sz="1200" dirty="0">
                      <a:solidFill>
                        <a:srgbClr val="DC3C00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HIGH</a:t>
                  </a:r>
                  <a:endParaRPr lang="en-US" dirty="0">
                    <a:solidFill>
                      <a:srgbClr val="DC3C00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57028" y="1999880"/>
                  <a:ext cx="338649" cy="1502048"/>
                </a:xfrm>
                <a:prstGeom prst="rect">
                  <a:avLst/>
                </a:prstGeom>
              </p:spPr>
            </p:pic>
          </p:grpSp>
          <p:sp>
            <p:nvSpPr>
              <p:cNvPr id="55" name="TextBox 54"/>
              <p:cNvSpPr txBox="1"/>
              <p:nvPr/>
            </p:nvSpPr>
            <p:spPr>
              <a:xfrm>
                <a:off x="2734226" y="3479237"/>
                <a:ext cx="582888" cy="28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32559"/>
                <a:r>
                  <a:rPr lang="en-US" sz="1200" dirty="0">
                    <a:solidFill>
                      <a:srgbClr val="B3B3B3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LOW</a:t>
                </a:r>
                <a:endParaRPr lang="en-US" dirty="0">
                  <a:solidFill>
                    <a:srgbClr val="B3B3B3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619994" y="1908936"/>
              <a:ext cx="1760204" cy="1806529"/>
              <a:chOff x="827443" y="2026214"/>
              <a:chExt cx="1760204" cy="1806529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827443" y="2026214"/>
                <a:ext cx="1760204" cy="180652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182880" tIns="182880" rIns="182880" bIns="182880" rtlCol="0" anchor="b" anchorCtr="0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Time to solution</a:t>
                </a:r>
              </a:p>
            </p:txBody>
          </p:sp>
          <p:pic>
            <p:nvPicPr>
              <p:cNvPr id="58" name="Picture 47" descr="C:\Users\sakuu\Documents\Ballmer MGX 2011\Tile Icons\Calendar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black">
              <a:xfrm>
                <a:off x="1342920" y="2346493"/>
                <a:ext cx="729251" cy="667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4" name="Group 93"/>
          <p:cNvGrpSpPr/>
          <p:nvPr/>
        </p:nvGrpSpPr>
        <p:grpSpPr>
          <a:xfrm>
            <a:off x="1406220" y="1132846"/>
            <a:ext cx="9596778" cy="646331"/>
            <a:chOff x="1406220" y="1132846"/>
            <a:chExt cx="9596778" cy="646331"/>
          </a:xfrm>
        </p:grpSpPr>
        <p:sp>
          <p:nvSpPr>
            <p:cNvPr id="30" name="TextBox 29"/>
            <p:cNvSpPr txBox="1"/>
            <p:nvPr/>
          </p:nvSpPr>
          <p:spPr>
            <a:xfrm>
              <a:off x="3925211" y="1409845"/>
              <a:ext cx="2268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32559"/>
              <a:r>
                <a:rPr lang="en-US" kern="0" dirty="0">
                  <a:solidFill>
                    <a:schemeClr val="bg1"/>
                  </a:solidFill>
                  <a:latin typeface="Segoe UI Semilight" panose="020B0402040204020203" pitchFamily="34" charset="0"/>
                  <a:ea typeface="Segoe UI" pitchFamily="34" charset="0"/>
                  <a:cs typeface="Segoe UI Semilight" panose="020B0402040204020203" pitchFamily="34" charset="0"/>
                </a:rPr>
                <a:t>Do It Yourself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02547" y="1132846"/>
              <a:ext cx="2268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32559"/>
              <a:r>
                <a:rPr lang="en-US" kern="0" dirty="0">
                  <a:solidFill>
                    <a:schemeClr val="bg1"/>
                  </a:solidFill>
                  <a:latin typeface="Segoe UI Semilight" panose="020B0402040204020203" pitchFamily="34" charset="0"/>
                  <a:ea typeface="Segoe UI" pitchFamily="34" charset="0"/>
                  <a:cs typeface="Segoe UI Semilight" panose="020B0402040204020203" pitchFamily="34" charset="0"/>
                </a:rPr>
                <a:t>With a Reference Architecture (SMP)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734397" y="1132846"/>
              <a:ext cx="2268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32559"/>
              <a:r>
                <a:rPr lang="en-US" kern="0" dirty="0">
                  <a:solidFill>
                    <a:schemeClr val="bg1"/>
                  </a:solidFill>
                  <a:latin typeface="Segoe UI Semilight" panose="020B0402040204020203" pitchFamily="34" charset="0"/>
                  <a:ea typeface="Segoe UI" pitchFamily="34" charset="0"/>
                  <a:cs typeface="Segoe UI Semilight" panose="020B0402040204020203" pitchFamily="34" charset="0"/>
                </a:rPr>
                <a:t>With an</a:t>
              </a:r>
              <a:br>
                <a:rPr lang="en-US" kern="0" dirty="0">
                  <a:solidFill>
                    <a:schemeClr val="bg1"/>
                  </a:solidFill>
                  <a:latin typeface="Segoe UI Semilight" panose="020B0402040204020203" pitchFamily="34" charset="0"/>
                  <a:ea typeface="Segoe UI" pitchFamily="34" charset="0"/>
                  <a:cs typeface="Segoe UI Semilight" panose="020B0402040204020203" pitchFamily="34" charset="0"/>
                </a:rPr>
              </a:br>
              <a:r>
                <a:rPr lang="en-US" kern="0" dirty="0">
                  <a:solidFill>
                    <a:schemeClr val="bg1"/>
                  </a:solidFill>
                  <a:latin typeface="Segoe UI Semilight" panose="020B0402040204020203" pitchFamily="34" charset="0"/>
                  <a:ea typeface="Segoe UI" pitchFamily="34" charset="0"/>
                  <a:cs typeface="Segoe UI Semilight" panose="020B0402040204020203" pitchFamily="34" charset="0"/>
                </a:rPr>
                <a:t>Appliance (MPP)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06220" y="1132846"/>
              <a:ext cx="2187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32559"/>
              <a:r>
                <a:rPr lang="en-US" kern="0" dirty="0">
                  <a:solidFill>
                    <a:schemeClr val="bg1"/>
                  </a:solidFill>
                  <a:latin typeface="Segoe UI Semilight" panose="020B0402040204020203" pitchFamily="34" charset="0"/>
                  <a:ea typeface="Segoe UI" pitchFamily="34" charset="0"/>
                  <a:cs typeface="Segoe UI Semilight" panose="020B0402040204020203" pitchFamily="34" charset="0"/>
                </a:rPr>
                <a:t>Balancing flexibility</a:t>
              </a:r>
            </a:p>
            <a:p>
              <a:pPr algn="ctr" defTabSz="932559"/>
              <a:r>
                <a:rPr lang="en-US" kern="0" dirty="0">
                  <a:solidFill>
                    <a:schemeClr val="bg1"/>
                  </a:solidFill>
                  <a:latin typeface="Segoe UI Semilight" panose="020B0402040204020203" pitchFamily="34" charset="0"/>
                  <a:ea typeface="Segoe UI" pitchFamily="34" charset="0"/>
                  <a:cs typeface="Segoe UI Semilight" panose="020B0402040204020203" pitchFamily="34" charset="0"/>
                </a:rPr>
                <a:t>and choice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619994" y="3758931"/>
            <a:ext cx="9410260" cy="3014931"/>
            <a:chOff x="1619994" y="3758931"/>
            <a:chExt cx="9410260" cy="3014931"/>
          </a:xfrm>
        </p:grpSpPr>
        <p:grpSp>
          <p:nvGrpSpPr>
            <p:cNvPr id="43" name="Group 42"/>
            <p:cNvGrpSpPr/>
            <p:nvPr/>
          </p:nvGrpSpPr>
          <p:grpSpPr>
            <a:xfrm>
              <a:off x="1619994" y="3776293"/>
              <a:ext cx="1760204" cy="1749186"/>
              <a:chOff x="1215314" y="3914260"/>
              <a:chExt cx="1760204" cy="1749186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215314" y="3914260"/>
                <a:ext cx="1760204" cy="1749186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182880" tIns="182880" rIns="182880" bIns="182880" rtlCol="0" anchor="b" anchorCtr="0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Price</a:t>
                </a:r>
              </a:p>
            </p:txBody>
          </p:sp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7520" y="4330533"/>
                <a:ext cx="375791" cy="676421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3347819" y="3829008"/>
              <a:ext cx="582888" cy="1778378"/>
              <a:chOff x="2750934" y="3746786"/>
              <a:chExt cx="582888" cy="1778378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750934" y="5238858"/>
                <a:ext cx="582888" cy="28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32559"/>
                <a:r>
                  <a:rPr lang="en-US" sz="1200" dirty="0">
                    <a:solidFill>
                      <a:srgbClr val="DC3C00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HIGH</a:t>
                </a:r>
                <a:endParaRPr lang="en-US" dirty="0">
                  <a:solidFill>
                    <a:srgbClr val="DC3C0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2867399" y="3746786"/>
                <a:ext cx="331771" cy="1497117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3906035" y="3761391"/>
              <a:ext cx="2323114" cy="1814669"/>
              <a:chOff x="623250" y="3529758"/>
              <a:chExt cx="2323114" cy="1814669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23250" y="3529758"/>
                <a:ext cx="2323114" cy="181466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668541" y="3552909"/>
                <a:ext cx="2232142" cy="1110641"/>
                <a:chOff x="6599235" y="2996221"/>
                <a:chExt cx="2232142" cy="1110641"/>
              </a:xfrm>
            </p:grpSpPr>
            <p:sp>
              <p:nvSpPr>
                <p:cNvPr id="68" name="Rectangle 12"/>
                <p:cNvSpPr>
                  <a:spLocks noChangeArrowheads="1"/>
                </p:cNvSpPr>
                <p:nvPr/>
              </p:nvSpPr>
              <p:spPr bwMode="gray">
                <a:xfrm>
                  <a:off x="6599236" y="2996221"/>
                  <a:ext cx="2232063" cy="600147"/>
                </a:xfrm>
                <a:prstGeom prst="rect">
                  <a:avLst/>
                </a:prstGeom>
                <a:solidFill>
                  <a:srgbClr val="004139"/>
                </a:solidFill>
                <a:ln>
                  <a:noFill/>
                </a:ln>
                <a:extLst/>
              </p:spPr>
              <p:txBody>
                <a:bodyPr wrap="none" lIns="182880" anchor="ctr"/>
                <a:lstStyle/>
                <a:p>
                  <a:pPr algn="ctr" defTabSz="932559" eaLnBrk="0" hangingPunct="0">
                    <a:lnSpc>
                      <a:spcPct val="85000"/>
                    </a:lnSpc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Existing or procured</a:t>
                  </a:r>
                  <a:br>
                    <a:rPr lang="en-US" sz="1200" dirty="0">
                      <a:solidFill>
                        <a:schemeClr val="bg1"/>
                      </a:solidFill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</a:rPr>
                    <a:t>hardware and support</a:t>
                  </a:r>
                </a:p>
              </p:txBody>
            </p:sp>
            <p:sp>
              <p:nvSpPr>
                <p:cNvPr id="70" name="Rectangle 14"/>
                <p:cNvSpPr>
                  <a:spLocks noChangeArrowheads="1"/>
                </p:cNvSpPr>
                <p:nvPr/>
              </p:nvSpPr>
              <p:spPr bwMode="gray">
                <a:xfrm>
                  <a:off x="6599235" y="3596368"/>
                  <a:ext cx="2232142" cy="510494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</a:ln>
              </p:spPr>
              <p:txBody>
                <a:bodyPr wrap="none" lIns="182880" anchor="ctr"/>
                <a:lstStyle/>
                <a:p>
                  <a:pPr algn="ctr" defTabSz="932559" eaLnBrk="0" hangingPunct="0">
                    <a:lnSpc>
                      <a:spcPct val="85000"/>
                    </a:lnSpc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Procured software</a:t>
                  </a:r>
                  <a:br>
                    <a:rPr lang="en-US" sz="1200" dirty="0">
                      <a:solidFill>
                        <a:schemeClr val="bg1"/>
                      </a:solidFill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</a:rPr>
                    <a:t>and support</a:t>
                  </a:r>
                </a:p>
              </p:txBody>
            </p:sp>
          </p:grpSp>
        </p:grpSp>
        <p:grpSp>
          <p:nvGrpSpPr>
            <p:cNvPr id="71" name="Group 70"/>
            <p:cNvGrpSpPr/>
            <p:nvPr/>
          </p:nvGrpSpPr>
          <p:grpSpPr>
            <a:xfrm>
              <a:off x="6302547" y="3758932"/>
              <a:ext cx="2323114" cy="1814669"/>
              <a:chOff x="623250" y="3529758"/>
              <a:chExt cx="2323114" cy="1814669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23250" y="3529758"/>
                <a:ext cx="2323114" cy="181466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668541" y="3552909"/>
                <a:ext cx="2232142" cy="1110641"/>
                <a:chOff x="6599235" y="2996221"/>
                <a:chExt cx="2232142" cy="1110641"/>
              </a:xfrm>
            </p:grpSpPr>
            <p:sp>
              <p:nvSpPr>
                <p:cNvPr id="74" name="Rectangle 12"/>
                <p:cNvSpPr>
                  <a:spLocks noChangeArrowheads="1"/>
                </p:cNvSpPr>
                <p:nvPr/>
              </p:nvSpPr>
              <p:spPr bwMode="gray">
                <a:xfrm>
                  <a:off x="6599236" y="2996221"/>
                  <a:ext cx="2232063" cy="600147"/>
                </a:xfrm>
                <a:prstGeom prst="rect">
                  <a:avLst/>
                </a:prstGeom>
                <a:solidFill>
                  <a:srgbClr val="004139"/>
                </a:solidFill>
                <a:ln>
                  <a:noFill/>
                </a:ln>
                <a:extLst/>
              </p:spPr>
              <p:txBody>
                <a:bodyPr wrap="none" lIns="182880" anchor="ctr"/>
                <a:lstStyle/>
                <a:p>
                  <a:pPr algn="ctr" defTabSz="932559" eaLnBrk="0" hangingPunct="0">
                    <a:lnSpc>
                      <a:spcPct val="85000"/>
                    </a:lnSpc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Existing or procured</a:t>
                  </a:r>
                  <a:br>
                    <a:rPr lang="en-US" sz="1200" dirty="0">
                      <a:solidFill>
                        <a:schemeClr val="bg1"/>
                      </a:solidFill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</a:rPr>
                    <a:t>hardware and support</a:t>
                  </a:r>
                </a:p>
              </p:txBody>
            </p:sp>
            <p:sp>
              <p:nvSpPr>
                <p:cNvPr id="76" name="Rectangle 14"/>
                <p:cNvSpPr>
                  <a:spLocks noChangeArrowheads="1"/>
                </p:cNvSpPr>
                <p:nvPr/>
              </p:nvSpPr>
              <p:spPr bwMode="gray">
                <a:xfrm>
                  <a:off x="6599235" y="3596368"/>
                  <a:ext cx="2232142" cy="510494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</a:ln>
              </p:spPr>
              <p:txBody>
                <a:bodyPr wrap="none" lIns="182880" anchor="ctr"/>
                <a:lstStyle/>
                <a:p>
                  <a:pPr algn="ctr" defTabSz="932559" eaLnBrk="0" hangingPunct="0">
                    <a:lnSpc>
                      <a:spcPct val="85000"/>
                    </a:lnSpc>
                    <a:spcBef>
                      <a:spcPct val="0"/>
                    </a:spcBef>
                  </a:pPr>
                  <a:r>
                    <a:rPr lang="en-US" sz="1200" dirty="0">
                      <a:solidFill>
                        <a:schemeClr val="bg1"/>
                      </a:solidFill>
                    </a:rPr>
                    <a:t>Procured software</a:t>
                  </a:r>
                  <a:br>
                    <a:rPr lang="en-US" sz="1200" dirty="0">
                      <a:solidFill>
                        <a:schemeClr val="bg1"/>
                      </a:solidFill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</a:rPr>
                    <a:t>and support</a:t>
                  </a:r>
                </a:p>
              </p:txBody>
            </p:sp>
          </p:grpSp>
        </p:grpSp>
        <p:grpSp>
          <p:nvGrpSpPr>
            <p:cNvPr id="77" name="Group 76"/>
            <p:cNvGrpSpPr/>
            <p:nvPr/>
          </p:nvGrpSpPr>
          <p:grpSpPr>
            <a:xfrm>
              <a:off x="8707140" y="3758931"/>
              <a:ext cx="2323114" cy="1814669"/>
              <a:chOff x="623250" y="3529758"/>
              <a:chExt cx="2323114" cy="1814669"/>
            </a:xfrm>
            <a:solidFill>
              <a:srgbClr val="008272"/>
            </a:solidFill>
          </p:grpSpPr>
          <p:sp>
            <p:nvSpPr>
              <p:cNvPr id="78" name="Rectangle 77"/>
              <p:cNvSpPr/>
              <p:nvPr/>
            </p:nvSpPr>
            <p:spPr>
              <a:xfrm>
                <a:off x="623250" y="3529758"/>
                <a:ext cx="2323114" cy="1814669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12"/>
              <p:cNvSpPr>
                <a:spLocks noChangeArrowheads="1"/>
              </p:cNvSpPr>
              <p:nvPr/>
            </p:nvSpPr>
            <p:spPr bwMode="gray">
              <a:xfrm>
                <a:off x="668137" y="3565393"/>
                <a:ext cx="2232063" cy="1743397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none" lIns="182880" anchor="ctr"/>
              <a:lstStyle/>
              <a:p>
                <a:pPr algn="ctr" defTabSz="932559" eaLnBrk="0" hangingPunct="0"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200" dirty="0">
                    <a:solidFill>
                      <a:schemeClr val="bg1"/>
                    </a:solidFill>
                  </a:rPr>
                  <a:t>Procured appliance</a:t>
                </a:r>
                <a:br>
                  <a:rPr lang="en-US" sz="1200" dirty="0">
                    <a:solidFill>
                      <a:schemeClr val="bg1"/>
                    </a:solidFill>
                  </a:rPr>
                </a:br>
                <a:r>
                  <a:rPr lang="en-US" sz="1200" dirty="0">
                    <a:solidFill>
                      <a:schemeClr val="bg1"/>
                    </a:solidFill>
                  </a:rPr>
                  <a:t>and support</a:t>
                </a: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3998270" y="5650528"/>
              <a:ext cx="2138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32559"/>
              <a:r>
                <a:rPr lang="en-US" sz="1600" dirty="0">
                  <a:solidFill>
                    <a:schemeClr val="bg1"/>
                  </a:solidFill>
                </a:rPr>
                <a:t>Offerings</a:t>
              </a:r>
            </a:p>
            <a:p>
              <a:pPr marL="174862" indent="-174862">
                <a:buFont typeface="Arial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</a:rPr>
                <a:t>SQL Server 2016</a:t>
              </a:r>
            </a:p>
            <a:p>
              <a:pPr marL="174862" indent="-174862" defTabSz="932559">
                <a:buFont typeface="Arial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</a:rPr>
                <a:t>Windows Server 2016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321454" y="5650528"/>
              <a:ext cx="22307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32559"/>
              <a:r>
                <a:rPr lang="en-US" sz="1600" dirty="0">
                  <a:solidFill>
                    <a:schemeClr val="bg1"/>
                  </a:solidFill>
                </a:rPr>
                <a:t>Offerings</a:t>
              </a:r>
            </a:p>
            <a:p>
              <a:pPr marL="174862" indent="-174862" defTabSz="932559">
                <a:buFont typeface="Arial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</a:rPr>
                <a:t>Data Warehouse Fast Track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714796" y="5650528"/>
              <a:ext cx="2275686" cy="531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32559"/>
              <a:r>
                <a:rPr lang="en-US" sz="1600" dirty="0">
                  <a:solidFill>
                    <a:schemeClr val="bg1"/>
                  </a:solidFill>
                </a:rPr>
                <a:t>Offerings</a:t>
              </a:r>
            </a:p>
            <a:p>
              <a:pPr marL="285750" indent="-285750" defTabSz="932559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</a:rPr>
                <a:t>Analytics Platform System</a:t>
              </a: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5650224" y="6503577"/>
              <a:ext cx="2860501" cy="270285"/>
              <a:chOff x="7844903" y="6392862"/>
              <a:chExt cx="4044602" cy="270285"/>
            </a:xfrm>
          </p:grpSpPr>
          <p:sp>
            <p:nvSpPr>
              <p:cNvPr id="89" name="Rectangle 13"/>
              <p:cNvSpPr>
                <a:spLocks noChangeArrowheads="1"/>
              </p:cNvSpPr>
              <p:nvPr/>
            </p:nvSpPr>
            <p:spPr bwMode="gray">
              <a:xfrm>
                <a:off x="7844903" y="6395036"/>
                <a:ext cx="259451" cy="265937"/>
              </a:xfrm>
              <a:prstGeom prst="rect">
                <a:avLst/>
              </a:prstGeom>
              <a:solidFill>
                <a:srgbClr val="004139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defTabSz="932559" eaLnBrk="0" hangingPunct="0">
                  <a:lnSpc>
                    <a:spcPct val="85000"/>
                  </a:lnSpc>
                  <a:spcBef>
                    <a:spcPct val="0"/>
                  </a:spcBef>
                </a:pPr>
                <a:endParaRPr lang="en-US" sz="1122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110405" y="6392862"/>
                <a:ext cx="3779100" cy="270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32559"/>
                <a:r>
                  <a:rPr lang="en-US" sz="1122" dirty="0">
                    <a:solidFill>
                      <a:schemeClr val="bg1"/>
                    </a:solidFill>
                  </a:rPr>
                  <a:t>Optional, if you have hardware already</a:t>
                </a:r>
                <a:endParaRPr lang="en-US" sz="1428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2" name="Title 16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Options for Data Warehouse Solutions</a:t>
            </a:r>
          </a:p>
        </p:txBody>
      </p:sp>
    </p:spTree>
    <p:extLst>
      <p:ext uri="{BB962C8B-B14F-4D97-AF65-F5344CB8AC3E}">
        <p14:creationId xmlns:p14="http://schemas.microsoft.com/office/powerpoint/2010/main" val="88318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What Is The Data Warehouse Fast Track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831544"/>
          </a:xfrm>
        </p:spPr>
        <p:txBody>
          <a:bodyPr/>
          <a:lstStyle/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Designed to provide customers a standard and proven system architecture for data warehouse systems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Joint effort between the Microsoft SQL Server team and many of Microsoft’s hardware partners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Assist customers deploy data warehouse solutions with reduced risk, cost, and complexity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Develop Data Warehouse Reference Architectures</a:t>
            </a:r>
          </a:p>
        </p:txBody>
      </p:sp>
    </p:spTree>
    <p:extLst>
      <p:ext uri="{BB962C8B-B14F-4D97-AF65-F5344CB8AC3E}">
        <p14:creationId xmlns:p14="http://schemas.microsoft.com/office/powerpoint/2010/main" val="164753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Data Warehouse Fast Track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680016"/>
          </a:xfrm>
        </p:spPr>
        <p:txBody>
          <a:bodyPr/>
          <a:lstStyle/>
          <a:p>
            <a:r>
              <a:rPr lang="en-US" sz="3900" b="1" dirty="0">
                <a:solidFill>
                  <a:schemeClr val="tx2"/>
                </a:solidFill>
              </a:rPr>
              <a:t>Holistic Component Architecture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Balance the complex relationships between key system components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Each component is a link in a chain of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operations necessary to process data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 SQL Server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Evaluating the entire platform allows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DWFT benchmark to establish the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Real bandwidth for each component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This ensures that each component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Provides sufficient throughput for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workload</a:t>
            </a:r>
          </a:p>
          <a:p>
            <a:pPr lvl="1"/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771726" y="3355826"/>
            <a:ext cx="5478266" cy="2912742"/>
            <a:chOff x="4732338" y="3568880"/>
            <a:chExt cx="5478266" cy="2912742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173752" y="3703908"/>
              <a:ext cx="685800" cy="25191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          Storage Interconnect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8047037" y="3568880"/>
              <a:ext cx="2163567" cy="2912742"/>
              <a:chOff x="8047037" y="3568880"/>
              <a:chExt cx="2163567" cy="2912742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8138221" y="3568880"/>
                <a:ext cx="2057400" cy="27892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8047037" y="3721280"/>
                <a:ext cx="922715" cy="220363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Storage Processor</a:t>
                </a: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9113838" y="3721280"/>
                <a:ext cx="922715" cy="220363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Disk Array</a:t>
                </a: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123238" y="5964557"/>
                <a:ext cx="2087366" cy="517065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</a:rPr>
                  <a:t>Storage Enclosure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732338" y="3568880"/>
              <a:ext cx="2253929" cy="2873095"/>
              <a:chOff x="4732338" y="3568880"/>
              <a:chExt cx="2253929" cy="2873095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4732338" y="3568880"/>
                <a:ext cx="2057400" cy="27892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 bwMode="auto">
              <a:xfrm>
                <a:off x="4922837" y="3772574"/>
                <a:ext cx="1600201" cy="140108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gradFill>
                    <a:gsLst>
                      <a:gs pos="5439">
                        <a:srgbClr val="F8F8F8"/>
                      </a:gs>
                      <a:gs pos="10000">
                        <a:srgbClr val="F8F8F8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5151439" y="5402262"/>
                <a:ext cx="1834828" cy="60731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46637" rIns="0" bIns="46637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32472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Host Storage Adapter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267890" y="5924910"/>
                <a:ext cx="986296" cy="517065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</a:rPr>
                  <a:t>Server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066283" y="4704966"/>
                <a:ext cx="1313308" cy="517065"/>
              </a:xfrm>
              <a:prstGeom prst="rect">
                <a:avLst/>
              </a:prstGeom>
              <a:noFill/>
            </p:spPr>
            <p:txBody>
              <a:bodyPr wrap="non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</a:rPr>
                  <a:t>Server OS</a:t>
                </a: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16458" y="3878263"/>
                <a:ext cx="1506579" cy="826704"/>
                <a:chOff x="5016458" y="3878263"/>
                <a:chExt cx="1506579" cy="826704"/>
              </a:xfrm>
            </p:grpSpPr>
            <p:sp>
              <p:nvSpPr>
                <p:cNvPr id="7" name="Rectangle 6"/>
                <p:cNvSpPr/>
                <p:nvPr/>
              </p:nvSpPr>
              <p:spPr bwMode="auto">
                <a:xfrm>
                  <a:off x="5115525" y="3878263"/>
                  <a:ext cx="1214824" cy="8267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46637" rIns="0" bIns="46637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32472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gradFill>
                      <a:gsLst>
                        <a:gs pos="5439">
                          <a:srgbClr val="F8F8F8"/>
                        </a:gs>
                        <a:gs pos="10000">
                          <a:srgbClr val="F8F8F8"/>
                        </a:gs>
                      </a:gsLst>
                      <a:lin ang="5400000" scaled="0"/>
                    </a:gra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016458" y="4042656"/>
                  <a:ext cx="1506579" cy="597606"/>
                </a:xfrm>
                <a:prstGeom prst="rect">
                  <a:avLst/>
                </a:prstGeom>
                <a:noFill/>
              </p:spPr>
              <p:txBody>
                <a:bodyPr wrap="none" lIns="182880" tIns="146304" rIns="182880" bIns="146304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Aft>
                      <a:spcPts val="600"/>
                    </a:spcAft>
                  </a:pPr>
                  <a:r>
                    <a:rPr lang="en-US" sz="1600" b="1" dirty="0">
                      <a:solidFill>
                        <a:srgbClr val="000000"/>
                      </a:solidFill>
                    </a:rPr>
                    <a:t>SQL Server</a:t>
                  </a:r>
                </a:p>
              </p:txBody>
            </p:sp>
          </p:grpSp>
        </p:grpSp>
        <p:cxnSp>
          <p:nvCxnSpPr>
            <p:cNvPr id="26" name="Straight Connector 25"/>
            <p:cNvCxnSpPr>
              <a:stCxn id="5" idx="3"/>
            </p:cNvCxnSpPr>
            <p:nvPr/>
          </p:nvCxnSpPr>
          <p:spPr>
            <a:xfrm>
              <a:off x="6986267" y="5705917"/>
              <a:ext cx="1060770" cy="0"/>
            </a:xfrm>
            <a:prstGeom prst="line">
              <a:avLst/>
            </a:prstGeom>
            <a:ln w="47625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884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141287"/>
            <a:ext cx="11889564" cy="917575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Balanced Performance Issues</a:t>
            </a:r>
          </a:p>
        </p:txBody>
      </p:sp>
      <p:sp>
        <p:nvSpPr>
          <p:cNvPr id="122" name="Pentagon 121"/>
          <p:cNvSpPr/>
          <p:nvPr/>
        </p:nvSpPr>
        <p:spPr bwMode="auto">
          <a:xfrm>
            <a:off x="274638" y="3406863"/>
            <a:ext cx="1981199" cy="561799"/>
          </a:xfrm>
          <a:prstGeom prst="homePlat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</p:txBody>
      </p:sp>
      <p:sp>
        <p:nvSpPr>
          <p:cNvPr id="123" name="Title 16"/>
          <p:cNvSpPr txBox="1">
            <a:spLocks/>
          </p:cNvSpPr>
          <p:nvPr/>
        </p:nvSpPr>
        <p:spPr>
          <a:xfrm>
            <a:off x="3817937" y="5330755"/>
            <a:ext cx="4800600" cy="533399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Storage System Constrained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1265237" y="3108880"/>
            <a:ext cx="2228850" cy="1157764"/>
            <a:chOff x="1189037" y="1491235"/>
            <a:chExt cx="2228850" cy="962809"/>
          </a:xfrm>
        </p:grpSpPr>
        <p:sp>
          <p:nvSpPr>
            <p:cNvPr id="128" name="Oval 127"/>
            <p:cNvSpPr/>
            <p:nvPr/>
          </p:nvSpPr>
          <p:spPr bwMode="auto">
            <a:xfrm>
              <a:off x="2770188" y="1491235"/>
              <a:ext cx="647699" cy="9628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29" name="Flowchart: Stored Data 128"/>
            <p:cNvSpPr/>
            <p:nvPr/>
          </p:nvSpPr>
          <p:spPr bwMode="auto">
            <a:xfrm>
              <a:off x="1189037" y="1491235"/>
              <a:ext cx="1905000" cy="962809"/>
            </a:xfrm>
            <a:prstGeom prst="flowChartOnlineStorag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CPU Consumption Rate and Server Throughput</a:t>
              </a: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156" name="Pentagon 155"/>
          <p:cNvSpPr/>
          <p:nvPr/>
        </p:nvSpPr>
        <p:spPr bwMode="auto">
          <a:xfrm>
            <a:off x="3017838" y="3406863"/>
            <a:ext cx="1981199" cy="561799"/>
          </a:xfrm>
          <a:prstGeom prst="homePlat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4129087" y="2735263"/>
            <a:ext cx="2228850" cy="1904999"/>
            <a:chOff x="4235532" y="1135062"/>
            <a:chExt cx="2228850" cy="1827555"/>
          </a:xfrm>
        </p:grpSpPr>
        <p:sp>
          <p:nvSpPr>
            <p:cNvPr id="125" name="Flowchart: Stored Data 124"/>
            <p:cNvSpPr/>
            <p:nvPr/>
          </p:nvSpPr>
          <p:spPr bwMode="auto">
            <a:xfrm>
              <a:off x="4235532" y="1135062"/>
              <a:ext cx="1905000" cy="1827555"/>
            </a:xfrm>
            <a:prstGeom prst="flowChartOnlineStorag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Throughput Capacity of the IO Channel</a:t>
              </a: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5816683" y="1135062"/>
              <a:ext cx="647699" cy="18275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157" name="Pentagon 156"/>
          <p:cNvSpPr/>
          <p:nvPr/>
        </p:nvSpPr>
        <p:spPr bwMode="auto">
          <a:xfrm>
            <a:off x="5834064" y="3406863"/>
            <a:ext cx="1981199" cy="561799"/>
          </a:xfrm>
          <a:prstGeom prst="homePlat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6992937" y="3236701"/>
            <a:ext cx="2228850" cy="902122"/>
            <a:chOff x="6987268" y="1590808"/>
            <a:chExt cx="2228850" cy="763662"/>
          </a:xfrm>
        </p:grpSpPr>
        <p:sp>
          <p:nvSpPr>
            <p:cNvPr id="131" name="Flowchart: Stored Data 130"/>
            <p:cNvSpPr/>
            <p:nvPr/>
          </p:nvSpPr>
          <p:spPr bwMode="auto">
            <a:xfrm>
              <a:off x="6987268" y="1590808"/>
              <a:ext cx="1905000" cy="763662"/>
            </a:xfrm>
            <a:prstGeom prst="flowChartOnlineStorag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Sequential IO Capacity of the Storage System</a:t>
              </a: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8568419" y="1590808"/>
              <a:ext cx="647699" cy="7636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158" name="Pentagon 157"/>
          <p:cNvSpPr/>
          <p:nvPr/>
        </p:nvSpPr>
        <p:spPr bwMode="auto">
          <a:xfrm>
            <a:off x="8720140" y="3406863"/>
            <a:ext cx="1981199" cy="561799"/>
          </a:xfrm>
          <a:prstGeom prst="homePlat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9856787" y="3088601"/>
            <a:ext cx="2228850" cy="1198323"/>
            <a:chOff x="9799637" y="1488291"/>
            <a:chExt cx="2228850" cy="968696"/>
          </a:xfrm>
        </p:grpSpPr>
        <p:sp>
          <p:nvSpPr>
            <p:cNvPr id="134" name="Flowchart: Stored Data 133"/>
            <p:cNvSpPr/>
            <p:nvPr/>
          </p:nvSpPr>
          <p:spPr bwMode="auto">
            <a:xfrm>
              <a:off x="9799637" y="1488291"/>
              <a:ext cx="1905000" cy="968696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Max System Throughput Capacity</a:t>
              </a: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11380788" y="1488291"/>
              <a:ext cx="647699" cy="96869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7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141287"/>
            <a:ext cx="11889564" cy="917575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Balanced Performance Issues</a:t>
            </a:r>
          </a:p>
        </p:txBody>
      </p:sp>
      <p:sp>
        <p:nvSpPr>
          <p:cNvPr id="122" name="Pentagon 121"/>
          <p:cNvSpPr/>
          <p:nvPr/>
        </p:nvSpPr>
        <p:spPr bwMode="auto">
          <a:xfrm>
            <a:off x="274638" y="3406863"/>
            <a:ext cx="1981199" cy="561799"/>
          </a:xfrm>
          <a:prstGeom prst="homePlat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</p:txBody>
      </p:sp>
      <p:sp>
        <p:nvSpPr>
          <p:cNvPr id="123" name="Title 16"/>
          <p:cNvSpPr txBox="1">
            <a:spLocks/>
          </p:cNvSpPr>
          <p:nvPr/>
        </p:nvSpPr>
        <p:spPr>
          <a:xfrm>
            <a:off x="4123921" y="5317626"/>
            <a:ext cx="4191000" cy="533399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IO Channel Constrained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1265237" y="3108880"/>
            <a:ext cx="2228850" cy="1157764"/>
            <a:chOff x="1189037" y="1491235"/>
            <a:chExt cx="2228850" cy="962809"/>
          </a:xfrm>
        </p:grpSpPr>
        <p:sp>
          <p:nvSpPr>
            <p:cNvPr id="128" name="Oval 127"/>
            <p:cNvSpPr/>
            <p:nvPr/>
          </p:nvSpPr>
          <p:spPr bwMode="auto">
            <a:xfrm>
              <a:off x="2770188" y="1491235"/>
              <a:ext cx="647699" cy="9628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29" name="Flowchart: Stored Data 128"/>
            <p:cNvSpPr/>
            <p:nvPr/>
          </p:nvSpPr>
          <p:spPr bwMode="auto">
            <a:xfrm>
              <a:off x="1189037" y="1491235"/>
              <a:ext cx="1905000" cy="962809"/>
            </a:xfrm>
            <a:prstGeom prst="flowChartOnlineStorag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CPU Consumption Rate and Server Throughput</a:t>
              </a: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156" name="Pentagon 155"/>
          <p:cNvSpPr/>
          <p:nvPr/>
        </p:nvSpPr>
        <p:spPr bwMode="auto">
          <a:xfrm>
            <a:off x="3017838" y="3406863"/>
            <a:ext cx="1981199" cy="561799"/>
          </a:xfrm>
          <a:prstGeom prst="homePlat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4129087" y="3236700"/>
            <a:ext cx="2228850" cy="902123"/>
            <a:chOff x="4235532" y="1135062"/>
            <a:chExt cx="2228850" cy="1827555"/>
          </a:xfrm>
        </p:grpSpPr>
        <p:sp>
          <p:nvSpPr>
            <p:cNvPr id="125" name="Flowchart: Stored Data 124"/>
            <p:cNvSpPr/>
            <p:nvPr/>
          </p:nvSpPr>
          <p:spPr bwMode="auto">
            <a:xfrm>
              <a:off x="4235532" y="1135062"/>
              <a:ext cx="1905000" cy="1827555"/>
            </a:xfrm>
            <a:prstGeom prst="flowChartOnlineStorag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Throughput Capacity of the IO Channel</a:t>
              </a: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5816683" y="1135062"/>
              <a:ext cx="647699" cy="18275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157" name="Pentagon 156"/>
          <p:cNvSpPr/>
          <p:nvPr/>
        </p:nvSpPr>
        <p:spPr bwMode="auto">
          <a:xfrm>
            <a:off x="5834064" y="3406863"/>
            <a:ext cx="1981199" cy="561799"/>
          </a:xfrm>
          <a:prstGeom prst="homePlat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6992937" y="2735262"/>
            <a:ext cx="2228850" cy="1904998"/>
            <a:chOff x="6987268" y="1590808"/>
            <a:chExt cx="2228850" cy="763662"/>
          </a:xfrm>
        </p:grpSpPr>
        <p:sp>
          <p:nvSpPr>
            <p:cNvPr id="131" name="Flowchart: Stored Data 130"/>
            <p:cNvSpPr/>
            <p:nvPr/>
          </p:nvSpPr>
          <p:spPr bwMode="auto">
            <a:xfrm>
              <a:off x="6987268" y="1590808"/>
              <a:ext cx="1905000" cy="763662"/>
            </a:xfrm>
            <a:prstGeom prst="flowChartOnlineStorag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Sequential IO Capacity of the Storage System</a:t>
              </a: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8568419" y="1590808"/>
              <a:ext cx="647699" cy="76366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158" name="Pentagon 157"/>
          <p:cNvSpPr/>
          <p:nvPr/>
        </p:nvSpPr>
        <p:spPr bwMode="auto">
          <a:xfrm>
            <a:off x="8720140" y="3406863"/>
            <a:ext cx="1981199" cy="561799"/>
          </a:xfrm>
          <a:prstGeom prst="homePlate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rPr>
              <a:t>101010101010101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9856787" y="3088601"/>
            <a:ext cx="2228850" cy="1198323"/>
            <a:chOff x="9799637" y="1488291"/>
            <a:chExt cx="2228850" cy="968696"/>
          </a:xfrm>
        </p:grpSpPr>
        <p:sp>
          <p:nvSpPr>
            <p:cNvPr id="134" name="Flowchart: Stored Data 133"/>
            <p:cNvSpPr/>
            <p:nvPr/>
          </p:nvSpPr>
          <p:spPr bwMode="auto">
            <a:xfrm>
              <a:off x="9799637" y="1488291"/>
              <a:ext cx="1905000" cy="968696"/>
            </a:xfrm>
            <a:prstGeom prst="flowChartOnlineStorag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Max System Throughput Capacity</a:t>
              </a: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11380788" y="1488291"/>
              <a:ext cx="647699" cy="96869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7" rIns="0" bIns="4663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80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" id="{696F770B-E90D-47BF-847F-20047A5A1635}" vid="{749274AE-43E9-456C-94AA-09BA796CB6B5}"/>
    </a:ext>
  </a:extLst>
</a:theme>
</file>

<file path=ppt/theme/theme2.xml><?xml version="1.0" encoding="utf-8"?>
<a:theme xmlns:a="http://schemas.openxmlformats.org/drawingml/2006/main" name="6-30537_Envision 2016 Concurrent Template_Dark">
  <a:themeElements>
    <a:clrScheme name="Ignite Dark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D2D2D2"/>
      </a:accent3>
      <a:accent4>
        <a:srgbClr val="FFB900"/>
      </a:accent4>
      <a:accent5>
        <a:srgbClr val="FF8C00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" id="{696F770B-E90D-47BF-847F-20047A5A1635}" vid="{29F57628-D32A-4572-8033-378A5711E627}"/>
    </a:ext>
  </a:extLst>
</a:theme>
</file>

<file path=ppt/theme/theme3.xml><?xml version="1.0" encoding="utf-8"?>
<a:theme xmlns:a="http://schemas.openxmlformats.org/drawingml/2006/main" name="1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" id="{08B3FEDF-27CE-477E-A1F2-9805036CC047}" vid="{CD0BEC05-913A-4A4A-B174-12DECD18D25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d12e2661e9634d9aa98bbb375f31aced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 World Congress Center</TermName>
          <TermId xmlns="http://schemas.microsoft.com/office/infopath/2007/PartnerControls">ea0ece34-59a6-4d43-8d9e-d0f9e2a2f1ce</TermId>
        </TermInfo>
      </Terms>
    </d12e2661e9634d9aa98bbb375f31aced>
    <Event_x0020_Start_x0020_Date xmlns="01c77077-aee4-4b5f-bd4e-9cd40a6fff29">2016-09-25T07:00:00+00:00</Event_x0020_Start_x0020_Date>
    <Target_x0020_Audiences xmlns="8ff673fc-3231-4e3a-893b-6d7f7cd32766" xsi:nil="true"/>
    <iaa5f83406f94009a0f6a3e890699ff7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Atlanta</TermName>
          <TermId xmlns="http://schemas.microsoft.com/office/infopath/2007/PartnerControls">01fb9831-5840-48a0-a576-3e48f42baa53</TermId>
        </TermInfo>
      </Terms>
    </iaa5f83406f94009a0f6a3e890699ff7>
    <External_x0020_Speaker xmlns="01c77077-aee4-4b5f-bd4e-9cd40a6fff29">Jamie  Reding</External_x0020_Speaker>
    <m6878b9dd7994da4ba144f95347d99c6 xmlns="01c77077-aee4-4b5f-bd4e-9cd40a6fff29">
      <Terms xmlns="http://schemas.microsoft.com/office/infopath/2007/PartnerControls"/>
    </m6878b9dd7994da4ba144f95347d99c6>
    <Presentation_x0020_Date xmlns="01c77077-aee4-4b5f-bd4e-9cd40a6fff29">2016-09-28T04:00:00+00:00</Presentation_x0020_Date>
    <fc15c16204564de583b4c942b10d19ec xmlns="01c77077-aee4-4b5f-bd4e-9cd40a6fff29">
      <Terms xmlns="http://schemas.microsoft.com/office/infopath/2007/PartnerControls"/>
    </fc15c16204564de583b4c942b10d19ec>
    <mb2e01f7e2d8413988e28e59aa226eec xmlns="01c77077-aee4-4b5f-bd4e-9cd40a6fff2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mb2e01f7e2d8413988e28e59aa226eec>
    <MS_x0020_Content_x0020_Owner xmlns="01c77077-aee4-4b5f-bd4e-9cd40a6fff29">
      <UserInfo>
        <DisplayName/>
        <AccountId xsi:nil="true"/>
        <AccountType/>
      </UserInfo>
    </MS_x0020_Content_x0020_Owner>
    <Session_x0020_Code xmlns="01c77077-aee4-4b5f-bd4e-9cd40a6fff29">BRK3201</Session_x0020_Code>
    <Event_x0020_End_x0020_Date xmlns="01c77077-aee4-4b5f-bd4e-9cd40a6fff29">2016-09-30T07:00:00+00:00</Event_x0020_End_x0020_Date>
    <o1010385baed4da9b5076a6aa651d1e5 xmlns="01c77077-aee4-4b5f-bd4e-9cd40a6fff29">
      <Terms xmlns="http://schemas.microsoft.com/office/infopath/2007/PartnerControls"/>
    </o1010385baed4da9b5076a6aa651d1e5>
    <kc6d1bd9a46e4e5fbbbf99ca3de7a092 xmlns="01c77077-aee4-4b5f-bd4e-9cd40a6fff29">
      <Terms xmlns="http://schemas.microsoft.com/office/infopath/2007/PartnerControls"/>
    </kc6d1bd9a46e4e5fbbbf99ca3de7a092>
    <MS_x0020_Speaker xmlns="01c77077-aee4-4b5f-bd4e-9cd40a6fff29">
      <UserInfo>
        <DisplayName/>
        <AccountId xsi:nil="true"/>
        <AccountType/>
      </UserInfo>
    </MS_x0020_Speaker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2016</TermName>
          <TermId xmlns="http://schemas.microsoft.com/office/infopath/2007/PartnerControls">00000000-0000-0000-0000-000000000000</TermId>
        </TermInfo>
      </Terms>
    </TaxKeywordTaxHTField>
    <TaxCatchAll xmlns="230e9df3-be65-4c73-a93b-d1236ebd677e">
      <Value>174</Value>
      <Value>177</Value>
      <Value>176</Value>
      <Value>175</Value>
    </TaxCatchAll>
    <NumberofDownloads xmlns="230e9df3-be65-4c73-a93b-d1236ebd6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31DCF4CA090F824DB1E4CCBB6B9D64EA00101E8AAD132F8F4D96340D6376C8BB3E" ma:contentTypeVersion="22" ma:contentTypeDescription="" ma:contentTypeScope="" ma:versionID="8add498658ef06bbcf3bc1f2c97d938c">
  <xsd:schema xmlns:xsd="http://www.w3.org/2001/XMLSchema" xmlns:xs="http://www.w3.org/2001/XMLSchema" xmlns:p="http://schemas.microsoft.com/office/2006/metadata/properties" xmlns:ns1="http://schemas.microsoft.com/sharepoint/v3" xmlns:ns2="01c77077-aee4-4b5f-bd4e-9cd40a6fff29" xmlns:ns3="230e9df3-be65-4c73-a93b-d1236ebd677e" xmlns:ns5="8ff673fc-3231-4e3a-893b-6d7f7cd32766" targetNamespace="http://schemas.microsoft.com/office/2006/metadata/properties" ma:root="true" ma:fieldsID="a14070d067e341e7ddc7e27ecc4a2d88" ns1:_="" ns2:_="" ns3:_="" ns5:_="">
    <xsd:import namespace="http://schemas.microsoft.com/sharepoint/v3"/>
    <xsd:import namespace="01c77077-aee4-4b5f-bd4e-9cd40a6fff29"/>
    <xsd:import namespace="230e9df3-be65-4c73-a93b-d1236ebd677e"/>
    <xsd:import namespace="8ff673fc-3231-4e3a-893b-6d7f7cd32766"/>
    <xsd:element name="properties">
      <xsd:complexType>
        <xsd:sequence>
          <xsd:element name="documentManagement">
            <xsd:complexType>
              <xsd:all>
                <xsd:element ref="ns2:mb2e01f7e2d8413988e28e59aa226eec" minOccurs="0"/>
                <xsd:element ref="ns3:TaxCatchAll" minOccurs="0"/>
                <xsd:element ref="ns3:TaxCatchAllLabel" minOccurs="0"/>
                <xsd:element ref="ns2:iaa5f83406f94009a0f6a3e890699ff7" minOccurs="0"/>
                <xsd:element ref="ns2:d12e2661e9634d9aa98bbb375f31aced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1010385baed4da9b5076a6aa651d1e5" minOccurs="0"/>
                <xsd:element ref="ns2:kc6d1bd9a46e4e5fbbbf99ca3de7a092" minOccurs="0"/>
                <xsd:element ref="ns2:Session_x0020_Code" minOccurs="0"/>
                <xsd:element ref="ns2:MS_x0020_Content_x0020_Owner" minOccurs="0"/>
                <xsd:element ref="ns2:m6878b9dd7994da4ba144f95347d99c6" minOccurs="0"/>
                <xsd:element ref="ns2:fc15c16204564de583b4c942b10d19ec" minOccurs="0"/>
                <xsd:element ref="ns1:AverageRating" minOccurs="0"/>
                <xsd:element ref="ns1:RatingCount" minOccurs="0"/>
                <xsd:element ref="ns1:LikesCount" minOccurs="0"/>
                <xsd:element ref="ns3:TaxKeywordTaxHTField" minOccurs="0"/>
                <xsd:element ref="ns5:Target_x0020_Audiences" minOccurs="0"/>
                <xsd:element ref="ns2:SharedWithUsers" minOccurs="0"/>
                <xsd:element ref="ns2:SharedWithDetails" minOccurs="0"/>
                <xsd:element ref="ns3:NumberofDownloa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3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7077-aee4-4b5f-bd4e-9cd40a6fff29" elementFormDefault="qualified">
    <xsd:import namespace="http://schemas.microsoft.com/office/2006/documentManagement/types"/>
    <xsd:import namespace="http://schemas.microsoft.com/office/infopath/2007/PartnerControls"/>
    <xsd:element name="mb2e01f7e2d8413988e28e59aa226eec" ma:index="8" nillable="true" ma:taxonomy="true" ma:internalName="mb2e01f7e2d8413988e28e59aa226eec" ma:taxonomyFieldName="Event_x0020_Name" ma:displayName="Event Name" ma:default="" ma:fieldId="{6b2e01f7-e2d8-4139-88e2-8e59aa226eec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iaa5f83406f94009a0f6a3e890699ff7" ma:index="12" nillable="true" ma:taxonomy="true" ma:internalName="iaa5f83406f94009a0f6a3e890699ff7" ma:taxonomyFieldName="Event_x0020_Location" ma:displayName="Event Location" ma:default="" ma:fieldId="{2aa5f834-06f9-4009-a0f6-a3e890699ff7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12e2661e9634d9aa98bbb375f31aced" ma:index="14" nillable="true" ma:taxonomy="true" ma:internalName="d12e2661e9634d9aa98bbb375f31aced" ma:taxonomyFieldName="Event_x0020_Venue" ma:displayName="Event Venue" ma:default="" ma:fieldId="{d12e2661-e963-4d9a-a98b-bb375f31aced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1010385baed4da9b5076a6aa651d1e5" ma:index="21" nillable="true" ma:taxonomy="true" ma:internalName="o1010385baed4da9b5076a6aa651d1e5" ma:taxonomyFieldName="Product" ma:displayName="Product" ma:default="" ma:fieldId="{81010385-baed-4da9-b507-6a6aa651d1e5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6d1bd9a46e4e5fbbbf99ca3de7a092" ma:index="23" nillable="true" ma:taxonomy="true" ma:internalName="kc6d1bd9a46e4e5fbbbf99ca3de7a092" ma:taxonomyFieldName="Campaign" ma:displayName="Campaign" ma:default="" ma:fieldId="{4c6d1bd9-a46e-4e5f-bbbf-99ca3de7a092}" ma:taxonomyMulti="true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6878b9dd7994da4ba144f95347d99c6" ma:index="27" nillable="true" ma:taxonomy="true" ma:internalName="m6878b9dd7994da4ba144f95347d99c6" ma:taxonomyFieldName="Track" ma:displayName="Track" ma:readOnly="false" ma:default="" ma:fieldId="{66878b9d-d799-4da4-ba14-4f95347d99c6}" ma:sspId="e385fb40-52d4-4fae-9c5b-3e8ff8a5878e" ma:termSetId="8113a965-58e2-4a85-99b9-55376be5482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c15c16204564de583b4c942b10d19ec" ma:index="29" nillable="true" ma:taxonomy="true" ma:internalName="fc15c16204564de583b4c942b10d19ec" ma:taxonomyFieldName="Audience1" ma:displayName="Audience" ma:default="" ma:fieldId="{fc15c162-0456-4de5-83b4-c942b10d19ec}" ma:taxonomyMulti="true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8ba32e-6f24-4e39-985b-e3fd5ec6bdb7}" ma:internalName="TaxCatchAll" ma:showField="CatchAllData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8ba32e-6f24-4e39-985b-e3fd5ec6bdb7}" ma:internalName="TaxCatchAllLabel" ma:readOnly="true" ma:showField="CatchAllDataLabel" ma:web="01c77077-aee4-4b5f-bd4e-9cd40a6ff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5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NumberofDownloads" ma:index="40" nillable="true" ma:displayName="NumberofDownloads" ma:internalName="NumberofDownload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673fc-3231-4e3a-893b-6d7f7cd32766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3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90F116-B58F-4255-B05B-DA3808E0E5C6}">
  <ds:schemaRefs>
    <ds:schemaRef ds:uri="01c77077-aee4-4b5f-bd4e-9cd40a6fff29"/>
    <ds:schemaRef ds:uri="http://schemas.microsoft.com/sharepoint/v3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ff673fc-3231-4e3a-893b-6d7f7cd32766"/>
    <ds:schemaRef ds:uri="http://purl.org/dc/elements/1.1/"/>
    <ds:schemaRef ds:uri="230e9df3-be65-4c73-a93b-d1236ebd677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8F288A-5131-4E80-AB86-F10FC0373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c77077-aee4-4b5f-bd4e-9cd40a6fff29"/>
    <ds:schemaRef ds:uri="230e9df3-be65-4c73-a93b-d1236ebd677e"/>
    <ds:schemaRef ds:uri="8ff673fc-3231-4e3a-893b-6d7f7cd327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</TotalTime>
  <Words>2667</Words>
  <Application>Microsoft Office PowerPoint</Application>
  <PresentationFormat>Custom</PresentationFormat>
  <Paragraphs>665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Consolas</vt:lpstr>
      <vt:lpstr>Segoe UI</vt:lpstr>
      <vt:lpstr>Segoe UI Light</vt:lpstr>
      <vt:lpstr>Segoe UI Semibold</vt:lpstr>
      <vt:lpstr>Segoe UI Semilight</vt:lpstr>
      <vt:lpstr>Wingdings</vt:lpstr>
      <vt:lpstr>5-50002_Ignite_Breakout_Template</vt:lpstr>
      <vt:lpstr>6-30537_Envision 2016 Concurrent Template_Dark</vt:lpstr>
      <vt:lpstr>1_5-50002_Ignite_Breakout_Template</vt:lpstr>
      <vt:lpstr>Explore SQL Server Fast Track Data Warehouse (DWFT)</vt:lpstr>
      <vt:lpstr>What Is a Data Warehouse</vt:lpstr>
      <vt:lpstr>Trends in the Data Warehouse Space</vt:lpstr>
      <vt:lpstr>General Data Warehouse Optimizations for Row Store and Column Store</vt:lpstr>
      <vt:lpstr>Options for Data Warehouse Solutions</vt:lpstr>
      <vt:lpstr>What Is The Data Warehouse Fast Track</vt:lpstr>
      <vt:lpstr>Data Warehouse Fast Track</vt:lpstr>
      <vt:lpstr>Balanced Performance Issues</vt:lpstr>
      <vt:lpstr>Balanced Performance Issues</vt:lpstr>
      <vt:lpstr>Balanced Performance Issues</vt:lpstr>
      <vt:lpstr>DWFT Balanced Performance </vt:lpstr>
      <vt:lpstr>Data Warehouse Fast Track Methodology</vt:lpstr>
      <vt:lpstr>Data Warehouse Fast Track Features</vt:lpstr>
      <vt:lpstr>Column Store Indexes</vt:lpstr>
      <vt:lpstr>Column Store Indexes Store Index Space Savings</vt:lpstr>
      <vt:lpstr>Data Warehouse Fast Track Process</vt:lpstr>
      <vt:lpstr>Data Warehouse Fast Track Workload</vt:lpstr>
      <vt:lpstr>TPC-H Schema</vt:lpstr>
      <vt:lpstr>TPC-H Table Cardinalities</vt:lpstr>
      <vt:lpstr>Data Warehouse Fast Track Workload</vt:lpstr>
      <vt:lpstr>DWFT Simple Query</vt:lpstr>
      <vt:lpstr>DWFT Average Query</vt:lpstr>
      <vt:lpstr>DWFT Complex Query</vt:lpstr>
      <vt:lpstr>DWFT Reference Configuration</vt:lpstr>
      <vt:lpstr>DWFT Published Metrics</vt:lpstr>
      <vt:lpstr>DWFT Published Metrics</vt:lpstr>
      <vt:lpstr>Reference Configuration Certificate</vt:lpstr>
      <vt:lpstr>Reference Configuration Run Data</vt:lpstr>
      <vt:lpstr>Published DWFT Certificate</vt:lpstr>
      <vt:lpstr>How Can You Use These Metrics?</vt:lpstr>
      <vt:lpstr>DWFT Program Partners</vt:lpstr>
      <vt:lpstr>DWFT Published Documents</vt:lpstr>
      <vt:lpstr>Microsoft DWFT Kit v5.4</vt:lpstr>
      <vt:lpstr>Microsoft DWFT Kit v5.4</vt:lpstr>
      <vt:lpstr>Microsoft DWFT Kit v5.4</vt:lpstr>
      <vt:lpstr>Microsoft DWFT Kit v5.4</vt:lpstr>
      <vt:lpstr>Microsoft DWFT Kit v5.4</vt:lpstr>
      <vt:lpstr>Microsoft DWFT Kit v5.4</vt:lpstr>
      <vt:lpstr>Microsoft DWFT Kit v5.4</vt:lpstr>
      <vt:lpstr>Microsoft DWFT Kit v5.4</vt:lpstr>
      <vt:lpstr>Microsoft DWFT Kit v5.4</vt:lpstr>
      <vt:lpstr>Microsoft DWFT Kit v5.4</vt:lpstr>
      <vt:lpstr>DWFT Future Enhancements</vt:lpstr>
      <vt:lpstr>Questions?</vt:lpstr>
      <vt:lpstr>Free IT Pro resources To advance your career in cloud technology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 SQL Server FastTrack Data Warehouse (FTDW)</dc:title>
  <dc:subject>Explore SQL Server FastTrack Data Warehouse (FTDW)</dc:subject>
  <dc:creator>Chris McBurney</dc:creator>
  <cp:keywords>Microsoft Ignite 2016</cp:keywords>
  <dc:description>Template: Mitchell Derrey, Silverfox Productions_x000d_
Formatting: _x000d_
Audience Type:</dc:description>
  <cp:lastModifiedBy>MS Events 0093</cp:lastModifiedBy>
  <cp:revision>132</cp:revision>
  <dcterms:created xsi:type="dcterms:W3CDTF">2016-06-17T19:29:44Z</dcterms:created>
  <dcterms:modified xsi:type="dcterms:W3CDTF">2016-09-28T14:25:56Z</dcterms:modified>
  <cp:category>Microsoft Ignite 2016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0x01010031DCF4CA090F824DB1E4CCBB6B9D64EA00101E8AAD132F8F4D96340D6376C8BB3E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177;#Georgia World Congress Center|ea0ece34-59a6-4d43-8d9e-d0f9e2a2f1ce</vt:lpwstr>
  </property>
  <property fmtid="{D5CDD505-2E9C-101B-9397-08002B2CF9AE}" pid="7" name="Track">
    <vt:lpwstr/>
  </property>
  <property fmtid="{D5CDD505-2E9C-101B-9397-08002B2CF9AE}" pid="8" name="Event Location">
    <vt:lpwstr>176;#Atlanta|01fb9831-5840-48a0-a576-3e48f42baa53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174;#Microsoft Ignite 2016|e2f6a88c-86f9-4b25-a2af-b5c3afa8c82a</vt:lpwstr>
  </property>
  <property fmtid="{D5CDD505-2E9C-101B-9397-08002B2CF9AE}" pid="12" name="Audience1">
    <vt:lpwstr/>
  </property>
  <property fmtid="{D5CDD505-2E9C-101B-9397-08002B2CF9AE}" pid="13" name="Event Name">
    <vt:lpwstr>175;#Microsoft Ignite|9323c522-fe4b-4922-816b-10a1920d7afb</vt:lpwstr>
  </property>
</Properties>
</file>