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4.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5.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6.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7.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8.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80" r:id="rId7"/>
    <p:sldMasterId id="2147484405" r:id="rId8"/>
    <p:sldMasterId id="2147484430" r:id="rId9"/>
    <p:sldMasterId id="2147484453" r:id="rId10"/>
    <p:sldMasterId id="2147484476" r:id="rId11"/>
    <p:sldMasterId id="2147484499" r:id="rId12"/>
  </p:sldMasterIdLst>
  <p:notesMasterIdLst>
    <p:notesMasterId r:id="rId76"/>
  </p:notesMasterIdLst>
  <p:handoutMasterIdLst>
    <p:handoutMasterId r:id="rId77"/>
  </p:handoutMasterIdLst>
  <p:sldIdLst>
    <p:sldId id="1473" r:id="rId13"/>
    <p:sldId id="1476" r:id="rId14"/>
    <p:sldId id="1477" r:id="rId15"/>
    <p:sldId id="1478" r:id="rId16"/>
    <p:sldId id="1479" r:id="rId17"/>
    <p:sldId id="1480" r:id="rId18"/>
    <p:sldId id="1481" r:id="rId19"/>
    <p:sldId id="1482" r:id="rId20"/>
    <p:sldId id="1483" r:id="rId21"/>
    <p:sldId id="1484" r:id="rId22"/>
    <p:sldId id="1485" r:id="rId23"/>
    <p:sldId id="1486" r:id="rId24"/>
    <p:sldId id="1487" r:id="rId25"/>
    <p:sldId id="1488" r:id="rId26"/>
    <p:sldId id="1489" r:id="rId27"/>
    <p:sldId id="1490" r:id="rId28"/>
    <p:sldId id="1491" r:id="rId29"/>
    <p:sldId id="1492" r:id="rId30"/>
    <p:sldId id="1493" r:id="rId31"/>
    <p:sldId id="1494" r:id="rId32"/>
    <p:sldId id="1495" r:id="rId33"/>
    <p:sldId id="1496" r:id="rId34"/>
    <p:sldId id="1497" r:id="rId35"/>
    <p:sldId id="1498" r:id="rId36"/>
    <p:sldId id="1499" r:id="rId37"/>
    <p:sldId id="1500" r:id="rId38"/>
    <p:sldId id="1501" r:id="rId39"/>
    <p:sldId id="1502" r:id="rId40"/>
    <p:sldId id="1503" r:id="rId41"/>
    <p:sldId id="1504" r:id="rId42"/>
    <p:sldId id="1505" r:id="rId43"/>
    <p:sldId id="1506" r:id="rId44"/>
    <p:sldId id="1507" r:id="rId45"/>
    <p:sldId id="1508" r:id="rId46"/>
    <p:sldId id="1509" r:id="rId47"/>
    <p:sldId id="1510" r:id="rId48"/>
    <p:sldId id="1511" r:id="rId49"/>
    <p:sldId id="1512" r:id="rId50"/>
    <p:sldId id="1513" r:id="rId51"/>
    <p:sldId id="1514" r:id="rId52"/>
    <p:sldId id="1515" r:id="rId53"/>
    <p:sldId id="1516" r:id="rId54"/>
    <p:sldId id="1517" r:id="rId55"/>
    <p:sldId id="1518" r:id="rId56"/>
    <p:sldId id="1519" r:id="rId57"/>
    <p:sldId id="1520" r:id="rId58"/>
    <p:sldId id="1521" r:id="rId59"/>
    <p:sldId id="1522" r:id="rId60"/>
    <p:sldId id="1523" r:id="rId61"/>
    <p:sldId id="1524" r:id="rId62"/>
    <p:sldId id="1525" r:id="rId63"/>
    <p:sldId id="1526" r:id="rId64"/>
    <p:sldId id="1527" r:id="rId65"/>
    <p:sldId id="1528" r:id="rId66"/>
    <p:sldId id="1529" r:id="rId67"/>
    <p:sldId id="1530" r:id="rId68"/>
    <p:sldId id="1531" r:id="rId69"/>
    <p:sldId id="1532" r:id="rId70"/>
    <p:sldId id="1533" r:id="rId71"/>
    <p:sldId id="1534" r:id="rId72"/>
    <p:sldId id="1474" r:id="rId73"/>
    <p:sldId id="1407" r:id="rId74"/>
    <p:sldId id="1392" r:id="rId7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gnite 2016 Template Light" id="{A073DAE3-B461-442F-A3D3-6642BD875E45}">
          <p14:sldIdLst>
            <p14:sldId id="1473"/>
            <p14:sldId id="1476"/>
            <p14:sldId id="1477"/>
            <p14:sldId id="1478"/>
            <p14:sldId id="1479"/>
            <p14:sldId id="1480"/>
            <p14:sldId id="1481"/>
            <p14:sldId id="1482"/>
            <p14:sldId id="1483"/>
            <p14:sldId id="1484"/>
            <p14:sldId id="1485"/>
            <p14:sldId id="1486"/>
            <p14:sldId id="1487"/>
            <p14:sldId id="1488"/>
            <p14:sldId id="1489"/>
            <p14:sldId id="1490"/>
            <p14:sldId id="1491"/>
            <p14:sldId id="1492"/>
            <p14:sldId id="1493"/>
            <p14:sldId id="1494"/>
            <p14:sldId id="1495"/>
            <p14:sldId id="1496"/>
            <p14:sldId id="1497"/>
            <p14:sldId id="1498"/>
            <p14:sldId id="1499"/>
            <p14:sldId id="1500"/>
            <p14:sldId id="1501"/>
            <p14:sldId id="1502"/>
            <p14:sldId id="1503"/>
            <p14:sldId id="1504"/>
            <p14:sldId id="1505"/>
            <p14:sldId id="1506"/>
            <p14:sldId id="1507"/>
            <p14:sldId id="1508"/>
            <p14:sldId id="1509"/>
            <p14:sldId id="1510"/>
            <p14:sldId id="1511"/>
            <p14:sldId id="1512"/>
            <p14:sldId id="1513"/>
            <p14:sldId id="1514"/>
            <p14:sldId id="1515"/>
            <p14:sldId id="1516"/>
            <p14:sldId id="1517"/>
            <p14:sldId id="1518"/>
            <p14:sldId id="1519"/>
            <p14:sldId id="1520"/>
            <p14:sldId id="1521"/>
            <p14:sldId id="1522"/>
            <p14:sldId id="1523"/>
            <p14:sldId id="1524"/>
            <p14:sldId id="1525"/>
            <p14:sldId id="1526"/>
            <p14:sldId id="1527"/>
            <p14:sldId id="1528"/>
            <p14:sldId id="1529"/>
            <p14:sldId id="1530"/>
            <p14:sldId id="1531"/>
            <p14:sldId id="1532"/>
            <p14:sldId id="1533"/>
            <p14:sldId id="1534"/>
          </p14:sldIdLst>
        </p14:section>
        <p14:section name="Ignite 2016 Template Dark" id="{361DECE0-D7F3-4586-A791-C8E5092BB79E}">
          <p14:sldIdLst>
            <p14:sldId id="1474"/>
            <p14:sldId id="1407"/>
            <p14:sldId id="1392"/>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92929"/>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94" autoAdjust="0"/>
    <p:restoredTop sz="96215" autoAdjust="0"/>
  </p:normalViewPr>
  <p:slideViewPr>
    <p:cSldViewPr>
      <p:cViewPr varScale="1">
        <p:scale>
          <a:sx n="64" d="100"/>
          <a:sy n="64" d="100"/>
        </p:scale>
        <p:origin x="702" y="6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27192"/>
    </p:cViewPr>
  </p:sorterViewPr>
  <p:notesViewPr>
    <p:cSldViewPr showGuides="1">
      <p:cViewPr varScale="1">
        <p:scale>
          <a:sx n="83" d="100"/>
          <a:sy n="83" d="100"/>
        </p:scale>
        <p:origin x="2328"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slide" Target="slides/slide51.xml"/><Relationship Id="rId68" Type="http://schemas.openxmlformats.org/officeDocument/2006/relationships/slide" Target="slides/slide56.xml"/><Relationship Id="rId16" Type="http://schemas.openxmlformats.org/officeDocument/2006/relationships/slide" Target="slides/slide4.xml"/><Relationship Id="rId11" Type="http://schemas.openxmlformats.org/officeDocument/2006/relationships/slideMaster" Target="slideMasters/slideMaster8.xml"/><Relationship Id="rId32" Type="http://schemas.openxmlformats.org/officeDocument/2006/relationships/slide" Target="slides/slide20.xml"/><Relationship Id="rId37" Type="http://schemas.openxmlformats.org/officeDocument/2006/relationships/slide" Target="slides/slide25.xml"/><Relationship Id="rId53" Type="http://schemas.openxmlformats.org/officeDocument/2006/relationships/slide" Target="slides/slide41.xml"/><Relationship Id="rId58" Type="http://schemas.openxmlformats.org/officeDocument/2006/relationships/slide" Target="slides/slide46.xml"/><Relationship Id="rId74" Type="http://schemas.openxmlformats.org/officeDocument/2006/relationships/slide" Target="slides/slide62.xml"/><Relationship Id="rId79"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49.xml"/><Relationship Id="rId82" Type="http://schemas.openxmlformats.org/officeDocument/2006/relationships/tableStyles" Target="tableStyles.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slide" Target="slides/slide57.xml"/><Relationship Id="rId77"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slide" Target="slides/slide60.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slide" Target="slides/slide58.xml"/><Relationship Id="rId75" Type="http://schemas.openxmlformats.org/officeDocument/2006/relationships/slide" Target="slides/slide63.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slide" Target="slides/slide61.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slide" Target="slides/slide59.xml"/><Relationship Id="rId2" Type="http://schemas.openxmlformats.org/officeDocument/2006/relationships/customXml" Target="../customXml/item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dirty="0"/>
              <a:t>Ports open</a:t>
            </a:r>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12</c:v>
                </c:pt>
              </c:numCache>
            </c:numRef>
          </c:val>
          <c:extLst>
            <c:ext xmlns:c16="http://schemas.microsoft.com/office/drawing/2014/chart" uri="{C3380CC4-5D6E-409C-BE32-E72D297353CC}">
              <c16:uniqueId val="{00000000-BA6C-4B24-9AC2-66297F99C08B}"/>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30</c:v>
                </c:pt>
              </c:numCache>
            </c:numRef>
          </c:val>
          <c:extLst>
            <c:ext xmlns:c16="http://schemas.microsoft.com/office/drawing/2014/chart" uri="{C3380CC4-5D6E-409C-BE32-E72D297353CC}">
              <c16:uniqueId val="{00000001-BA6C-4B24-9AC2-66297F99C08B}"/>
            </c:ext>
          </c:extLst>
        </c:ser>
        <c:dLbls>
          <c:showLegendKey val="0"/>
          <c:showVal val="0"/>
          <c:showCatName val="0"/>
          <c:showSerName val="0"/>
          <c:showPercent val="0"/>
          <c:showBubbleSize val="0"/>
        </c:dLbls>
        <c:gapWidth val="100"/>
        <c:overlap val="-24"/>
        <c:axId val="513888600"/>
        <c:axId val="513890560"/>
      </c:barChart>
      <c:catAx>
        <c:axId val="513888600"/>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90560"/>
        <c:crosses val="autoZero"/>
        <c:auto val="1"/>
        <c:lblAlgn val="ctr"/>
        <c:lblOffset val="100"/>
        <c:noMultiLvlLbl val="0"/>
      </c:catAx>
      <c:valAx>
        <c:axId val="513890560"/>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886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dirty="0"/>
              <a:t>Services</a:t>
            </a:r>
            <a:r>
              <a:rPr lang="en-US" b="0" baseline="0" dirty="0"/>
              <a:t> running</a:t>
            </a:r>
            <a:endParaRPr lang="en-US" b="0" dirty="0"/>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28</c:v>
                </c:pt>
              </c:numCache>
            </c:numRef>
          </c:val>
          <c:extLst>
            <c:ext xmlns:c16="http://schemas.microsoft.com/office/drawing/2014/chart" uri="{C3380CC4-5D6E-409C-BE32-E72D297353CC}">
              <c16:uniqueId val="{00000000-4048-4C8F-B456-9683FE54DBCD}"/>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47</c:v>
                </c:pt>
              </c:numCache>
            </c:numRef>
          </c:val>
          <c:extLst>
            <c:ext xmlns:c16="http://schemas.microsoft.com/office/drawing/2014/chart" uri="{C3380CC4-5D6E-409C-BE32-E72D297353CC}">
              <c16:uniqueId val="{00000001-4048-4C8F-B456-9683FE54DBCD}"/>
            </c:ext>
          </c:extLst>
        </c:ser>
        <c:dLbls>
          <c:showLegendKey val="0"/>
          <c:showVal val="0"/>
          <c:showCatName val="0"/>
          <c:showSerName val="0"/>
          <c:showPercent val="0"/>
          <c:showBubbleSize val="0"/>
        </c:dLbls>
        <c:gapWidth val="100"/>
        <c:overlap val="-24"/>
        <c:axId val="513889776"/>
        <c:axId val="513883504"/>
      </c:barChart>
      <c:catAx>
        <c:axId val="513889776"/>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83504"/>
        <c:crosses val="autoZero"/>
        <c:auto val="1"/>
        <c:lblAlgn val="ctr"/>
        <c:lblOffset val="100"/>
        <c:noMultiLvlLbl val="0"/>
      </c:catAx>
      <c:valAx>
        <c:axId val="513883504"/>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897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dirty="0"/>
              <a:t>Drivers</a:t>
            </a:r>
            <a:r>
              <a:rPr lang="en-US" b="0" baseline="0" dirty="0"/>
              <a:t> loaded</a:t>
            </a:r>
            <a:endParaRPr lang="en-US" b="0" dirty="0"/>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73</c:v>
                </c:pt>
              </c:numCache>
            </c:numRef>
          </c:val>
          <c:extLst>
            <c:ext xmlns:c16="http://schemas.microsoft.com/office/drawing/2014/chart" uri="{C3380CC4-5D6E-409C-BE32-E72D297353CC}">
              <c16:uniqueId val="{00000000-F63B-41E7-914D-15CA2B09AF77}"/>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98</c:v>
                </c:pt>
              </c:numCache>
            </c:numRef>
          </c:val>
          <c:extLst>
            <c:ext xmlns:c16="http://schemas.microsoft.com/office/drawing/2014/chart" uri="{C3380CC4-5D6E-409C-BE32-E72D297353CC}">
              <c16:uniqueId val="{00000001-F63B-41E7-914D-15CA2B09AF77}"/>
            </c:ext>
          </c:extLst>
        </c:ser>
        <c:dLbls>
          <c:showLegendKey val="0"/>
          <c:showVal val="0"/>
          <c:showCatName val="0"/>
          <c:showSerName val="0"/>
          <c:showPercent val="0"/>
          <c:showBubbleSize val="0"/>
        </c:dLbls>
        <c:gapWidth val="100"/>
        <c:overlap val="-24"/>
        <c:axId val="513858416"/>
        <c:axId val="513864296"/>
      </c:barChart>
      <c:catAx>
        <c:axId val="513858416"/>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4296"/>
        <c:crosses val="autoZero"/>
        <c:auto val="1"/>
        <c:lblAlgn val="ctr"/>
        <c:lblOffset val="100"/>
        <c:noMultiLvlLbl val="0"/>
      </c:catAx>
      <c:valAx>
        <c:axId val="513864296"/>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584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dirty="0"/>
              <a:t>Boot IO (MB)</a:t>
            </a:r>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108</c:v>
                </c:pt>
              </c:numCache>
            </c:numRef>
          </c:val>
          <c:extLst>
            <c:ext xmlns:c16="http://schemas.microsoft.com/office/drawing/2014/chart" uri="{C3380CC4-5D6E-409C-BE32-E72D297353CC}">
              <c16:uniqueId val="{00000000-425D-465E-8573-E30CAB202F89}"/>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255</c:v>
                </c:pt>
              </c:numCache>
            </c:numRef>
          </c:val>
          <c:extLst>
            <c:ext xmlns:c16="http://schemas.microsoft.com/office/drawing/2014/chart" uri="{C3380CC4-5D6E-409C-BE32-E72D297353CC}">
              <c16:uniqueId val="{00000001-425D-465E-8573-E30CAB202F89}"/>
            </c:ext>
          </c:extLst>
        </c:ser>
        <c:dLbls>
          <c:showLegendKey val="0"/>
          <c:showVal val="0"/>
          <c:showCatName val="0"/>
          <c:showSerName val="0"/>
          <c:showPercent val="0"/>
          <c:showBubbleSize val="0"/>
        </c:dLbls>
        <c:gapWidth val="100"/>
        <c:overlap val="-24"/>
        <c:axId val="513884288"/>
        <c:axId val="513885072"/>
      </c:barChart>
      <c:catAx>
        <c:axId val="513884288"/>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85072"/>
        <c:crosses val="autoZero"/>
        <c:auto val="1"/>
        <c:lblAlgn val="ctr"/>
        <c:lblOffset val="100"/>
        <c:noMultiLvlLbl val="0"/>
      </c:catAx>
      <c:valAx>
        <c:axId val="513885072"/>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842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a:t>Process Count</a:t>
            </a:r>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21</c:v>
                </c:pt>
              </c:numCache>
            </c:numRef>
          </c:val>
          <c:extLst>
            <c:ext xmlns:c16="http://schemas.microsoft.com/office/drawing/2014/chart" uri="{C3380CC4-5D6E-409C-BE32-E72D297353CC}">
              <c16:uniqueId val="{00000000-243C-4ABC-8E4E-A5D98DA380ED}"/>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26</c:v>
                </c:pt>
              </c:numCache>
            </c:numRef>
          </c:val>
          <c:extLst>
            <c:ext xmlns:c16="http://schemas.microsoft.com/office/drawing/2014/chart" uri="{C3380CC4-5D6E-409C-BE32-E72D297353CC}">
              <c16:uniqueId val="{00000001-243C-4ABC-8E4E-A5D98DA380ED}"/>
            </c:ext>
          </c:extLst>
        </c:ser>
        <c:dLbls>
          <c:showLegendKey val="0"/>
          <c:showVal val="0"/>
          <c:showCatName val="0"/>
          <c:showSerName val="0"/>
          <c:showPercent val="0"/>
          <c:showBubbleSize val="0"/>
        </c:dLbls>
        <c:gapWidth val="100"/>
        <c:overlap val="-24"/>
        <c:axId val="513858808"/>
        <c:axId val="513863120"/>
      </c:barChart>
      <c:catAx>
        <c:axId val="513858808"/>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3120"/>
        <c:crosses val="autoZero"/>
        <c:auto val="1"/>
        <c:lblAlgn val="ctr"/>
        <c:lblOffset val="100"/>
        <c:noMultiLvlLbl val="0"/>
      </c:catAx>
      <c:valAx>
        <c:axId val="513863120"/>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58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dirty="0"/>
              <a:t>Kernel memory in use (MB)</a:t>
            </a:r>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61</c:v>
                </c:pt>
              </c:numCache>
            </c:numRef>
          </c:val>
          <c:extLst>
            <c:ext xmlns:c16="http://schemas.microsoft.com/office/drawing/2014/chart" uri="{C3380CC4-5D6E-409C-BE32-E72D297353CC}">
              <c16:uniqueId val="{00000000-B346-4F28-9863-5AD91F93AC2F}"/>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139</c:v>
                </c:pt>
              </c:numCache>
            </c:numRef>
          </c:val>
          <c:extLst>
            <c:ext xmlns:c16="http://schemas.microsoft.com/office/drawing/2014/chart" uri="{C3380CC4-5D6E-409C-BE32-E72D297353CC}">
              <c16:uniqueId val="{00000001-B346-4F28-9863-5AD91F93AC2F}"/>
            </c:ext>
          </c:extLst>
        </c:ser>
        <c:dLbls>
          <c:showLegendKey val="0"/>
          <c:showVal val="0"/>
          <c:showCatName val="0"/>
          <c:showSerName val="0"/>
          <c:showPercent val="0"/>
          <c:showBubbleSize val="0"/>
        </c:dLbls>
        <c:gapWidth val="100"/>
        <c:overlap val="-24"/>
        <c:axId val="513884680"/>
        <c:axId val="513865472"/>
      </c:barChart>
      <c:catAx>
        <c:axId val="513884680"/>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5472"/>
        <c:crosses val="autoZero"/>
        <c:auto val="1"/>
        <c:lblAlgn val="ctr"/>
        <c:lblOffset val="100"/>
        <c:noMultiLvlLbl val="0"/>
      </c:catAx>
      <c:valAx>
        <c:axId val="513865472"/>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846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dirty="0"/>
              <a:t>Setup Time (sec)</a:t>
            </a:r>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35</c:v>
                </c:pt>
              </c:numCache>
            </c:numRef>
          </c:val>
          <c:extLst>
            <c:ext xmlns:c16="http://schemas.microsoft.com/office/drawing/2014/chart" uri="{C3380CC4-5D6E-409C-BE32-E72D297353CC}">
              <c16:uniqueId val="{00000000-DF73-421E-AE01-B1E156038AF0}"/>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300</c:v>
                </c:pt>
              </c:numCache>
            </c:numRef>
          </c:val>
          <c:extLst>
            <c:ext xmlns:c16="http://schemas.microsoft.com/office/drawing/2014/chart" uri="{C3380CC4-5D6E-409C-BE32-E72D297353CC}">
              <c16:uniqueId val="{00000001-DF73-421E-AE01-B1E156038AF0}"/>
            </c:ext>
          </c:extLst>
        </c:ser>
        <c:dLbls>
          <c:showLegendKey val="0"/>
          <c:showVal val="0"/>
          <c:showCatName val="0"/>
          <c:showSerName val="0"/>
          <c:showPercent val="0"/>
          <c:showBubbleSize val="0"/>
        </c:dLbls>
        <c:gapWidth val="100"/>
        <c:overlap val="-24"/>
        <c:axId val="513868216"/>
        <c:axId val="513869392"/>
      </c:barChart>
      <c:catAx>
        <c:axId val="513868216"/>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9392"/>
        <c:crosses val="autoZero"/>
        <c:auto val="1"/>
        <c:lblAlgn val="ctr"/>
        <c:lblOffset val="100"/>
        <c:noMultiLvlLbl val="0"/>
      </c:catAx>
      <c:valAx>
        <c:axId val="513869392"/>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82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a:t>Disk Footprint (GB)</a:t>
            </a:r>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0.46</c:v>
                </c:pt>
              </c:numCache>
            </c:numRef>
          </c:val>
          <c:extLst>
            <c:ext xmlns:c16="http://schemas.microsoft.com/office/drawing/2014/chart" uri="{C3380CC4-5D6E-409C-BE32-E72D297353CC}">
              <c16:uniqueId val="{00000000-99FF-4137-B18A-58A0A16E0CE0}"/>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5.42</c:v>
                </c:pt>
              </c:numCache>
            </c:numRef>
          </c:val>
          <c:extLst>
            <c:ext xmlns:c16="http://schemas.microsoft.com/office/drawing/2014/chart" uri="{C3380CC4-5D6E-409C-BE32-E72D297353CC}">
              <c16:uniqueId val="{00000001-99FF-4137-B18A-58A0A16E0CE0}"/>
            </c:ext>
          </c:extLst>
        </c:ser>
        <c:dLbls>
          <c:showLegendKey val="0"/>
          <c:showVal val="0"/>
          <c:showCatName val="0"/>
          <c:showSerName val="0"/>
          <c:showPercent val="0"/>
          <c:showBubbleSize val="0"/>
        </c:dLbls>
        <c:gapWidth val="100"/>
        <c:overlap val="-24"/>
        <c:axId val="513860768"/>
        <c:axId val="513861160"/>
      </c:barChart>
      <c:catAx>
        <c:axId val="513860768"/>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1160"/>
        <c:crosses val="autoZero"/>
        <c:auto val="1"/>
        <c:lblAlgn val="ctr"/>
        <c:lblOffset val="100"/>
        <c:noMultiLvlLbl val="0"/>
      </c:catAx>
      <c:valAx>
        <c:axId val="513861160"/>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07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b="0" dirty="0"/>
              <a:t>VHD Size (GB)</a:t>
            </a:r>
          </a:p>
        </c:rich>
      </c:tx>
      <c:overlay val="0"/>
      <c:spPr>
        <a:noFill/>
        <a:ln>
          <a:noFill/>
        </a:ln>
        <a:effectLst/>
      </c:spPr>
      <c:txPr>
        <a:bodyPr rot="0" spcFirstLastPara="1" vertOverflow="ellipsis" vert="horz" wrap="square" anchor="ctr" anchorCtr="1"/>
        <a:lstStyle/>
        <a:p>
          <a:pPr>
            <a:defRPr sz="2128" b="0"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Nano Server</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Sheet1!$B$2</c:f>
              <c:numCache>
                <c:formatCode>General</c:formatCode>
                <c:ptCount val="1"/>
                <c:pt idx="0">
                  <c:v>0.48</c:v>
                </c:pt>
              </c:numCache>
            </c:numRef>
          </c:val>
          <c:extLst>
            <c:ext xmlns:c16="http://schemas.microsoft.com/office/drawing/2014/chart" uri="{C3380CC4-5D6E-409C-BE32-E72D297353CC}">
              <c16:uniqueId val="{00000000-289E-41F1-B953-78FC0143800B}"/>
            </c:ext>
          </c:extLst>
        </c:ser>
        <c:ser>
          <c:idx val="1"/>
          <c:order val="1"/>
          <c:tx>
            <c:strRef>
              <c:f>Sheet1!$C$1</c:f>
              <c:strCache>
                <c:ptCount val="1"/>
                <c:pt idx="0">
                  <c:v>Server Core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cat>
            <c:numRef>
              <c:f>Sheet1!$A$2</c:f>
              <c:numCache>
                <c:formatCode>General</c:formatCode>
                <c:ptCount val="1"/>
              </c:numCache>
            </c:numRef>
          </c:cat>
          <c:val>
            <c:numRef>
              <c:f>Sheet1!$C$2</c:f>
              <c:numCache>
                <c:formatCode>General</c:formatCode>
                <c:ptCount val="1"/>
                <c:pt idx="0">
                  <c:v>6.3</c:v>
                </c:pt>
              </c:numCache>
            </c:numRef>
          </c:val>
          <c:extLst>
            <c:ext xmlns:c16="http://schemas.microsoft.com/office/drawing/2014/chart" uri="{C3380CC4-5D6E-409C-BE32-E72D297353CC}">
              <c16:uniqueId val="{00000001-289E-41F1-B953-78FC0143800B}"/>
            </c:ext>
          </c:extLst>
        </c:ser>
        <c:dLbls>
          <c:showLegendKey val="0"/>
          <c:showVal val="0"/>
          <c:showCatName val="0"/>
          <c:showSerName val="0"/>
          <c:showPercent val="0"/>
          <c:showBubbleSize val="0"/>
        </c:dLbls>
        <c:gapWidth val="100"/>
        <c:overlap val="-24"/>
        <c:axId val="513869000"/>
        <c:axId val="513863512"/>
      </c:barChart>
      <c:catAx>
        <c:axId val="513869000"/>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3512"/>
        <c:crosses val="autoZero"/>
        <c:auto val="1"/>
        <c:lblAlgn val="ctr"/>
        <c:lblOffset val="100"/>
        <c:noMultiLvlLbl val="0"/>
      </c:catAx>
      <c:valAx>
        <c:axId val="513863512"/>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513869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4.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9ED72F-B161-4F1A-89DC-EB39039511D1}"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4B48A0BB-D473-4967-AB3A-D75E925A8C38}">
      <dgm:prSet phldrT="[Text]" custT="1"/>
      <dgm:spPr/>
      <dgm:t>
        <a:bodyPr/>
        <a:lstStyle/>
        <a:p>
          <a:r>
            <a:rPr lang="en-US" sz="1800" b="1" dirty="0"/>
            <a:t>End User</a:t>
          </a:r>
        </a:p>
      </dgm:t>
    </dgm:pt>
    <dgm:pt modelId="{AEBBFA5B-AFEC-4C7F-BC84-862ADA87A191}" type="parTrans" cxnId="{71FC38D1-B008-42DC-B1AA-A5F60AAF2AE3}">
      <dgm:prSet/>
      <dgm:spPr/>
      <dgm:t>
        <a:bodyPr/>
        <a:lstStyle/>
        <a:p>
          <a:endParaRPr lang="en-US"/>
        </a:p>
      </dgm:t>
    </dgm:pt>
    <dgm:pt modelId="{CB7789A9-D55C-4A49-8274-4041AA747046}" type="sibTrans" cxnId="{71FC38D1-B008-42DC-B1AA-A5F60AAF2AE3}">
      <dgm:prSet/>
      <dgm:spPr/>
      <dgm:t>
        <a:bodyPr/>
        <a:lstStyle/>
        <a:p>
          <a:endParaRPr lang="en-US"/>
        </a:p>
      </dgm:t>
    </dgm:pt>
    <dgm:pt modelId="{D3D84D13-1B07-4593-94AF-CE4C8768911D}">
      <dgm:prSet phldrT="[Text]" custT="1"/>
      <dgm:spPr>
        <a:solidFill>
          <a:schemeClr val="bg1">
            <a:lumMod val="65000"/>
          </a:schemeClr>
        </a:solidFill>
      </dgm:spPr>
      <dgm:t>
        <a:bodyPr/>
        <a:lstStyle/>
        <a:p>
          <a:r>
            <a:rPr lang="en-US" sz="1800" b="1" dirty="0">
              <a:solidFill>
                <a:schemeClr val="tx1"/>
              </a:solidFill>
            </a:rPr>
            <a:t>PackageManagement Core</a:t>
          </a:r>
        </a:p>
      </dgm:t>
    </dgm:pt>
    <dgm:pt modelId="{8C5F19D8-25EC-4E8A-A2BC-AF43F15AD461}" type="parTrans" cxnId="{6ACEC37F-D8BD-418E-AED4-7BDFB6CF285C}">
      <dgm:prSet/>
      <dgm:spPr/>
      <dgm:t>
        <a:bodyPr/>
        <a:lstStyle/>
        <a:p>
          <a:endParaRPr lang="en-US"/>
        </a:p>
      </dgm:t>
    </dgm:pt>
    <dgm:pt modelId="{401E4FF0-58B8-4375-8558-8877CA127728}" type="sibTrans" cxnId="{6ACEC37F-D8BD-418E-AED4-7BDFB6CF285C}">
      <dgm:prSet/>
      <dgm:spPr/>
      <dgm:t>
        <a:bodyPr/>
        <a:lstStyle/>
        <a:p>
          <a:endParaRPr lang="en-US"/>
        </a:p>
      </dgm:t>
    </dgm:pt>
    <dgm:pt modelId="{A87C8089-B9F4-4833-8E52-DA485987F94E}">
      <dgm:prSet phldrT="[Text]"/>
      <dgm:spPr>
        <a:solidFill>
          <a:srgbClr val="00B050"/>
        </a:solidFill>
      </dgm:spPr>
      <dgm:t>
        <a:bodyPr/>
        <a:lstStyle/>
        <a:p>
          <a:r>
            <a:rPr lang="en-US" dirty="0"/>
            <a:t>Inventory</a:t>
          </a:r>
        </a:p>
      </dgm:t>
    </dgm:pt>
    <dgm:pt modelId="{6ADA84BE-A6A9-4CF3-957B-D17AFE50921C}" type="parTrans" cxnId="{5DAAA8AB-F166-45D5-B7D6-B97BDA18DA6A}">
      <dgm:prSet/>
      <dgm:spPr/>
      <dgm:t>
        <a:bodyPr/>
        <a:lstStyle/>
        <a:p>
          <a:endParaRPr lang="en-US"/>
        </a:p>
      </dgm:t>
    </dgm:pt>
    <dgm:pt modelId="{0790CAD3-AA06-4DA2-9ECC-DA18264FB89B}" type="sibTrans" cxnId="{5DAAA8AB-F166-45D5-B7D6-B97BDA18DA6A}">
      <dgm:prSet/>
      <dgm:spPr/>
      <dgm:t>
        <a:bodyPr/>
        <a:lstStyle/>
        <a:p>
          <a:endParaRPr lang="en-US"/>
        </a:p>
      </dgm:t>
    </dgm:pt>
    <dgm:pt modelId="{A3021172-2153-496A-B5AE-A04730A3C51D}">
      <dgm:prSet phldrT="[Text]" custT="1"/>
      <dgm:spPr/>
      <dgm:t>
        <a:bodyPr/>
        <a:lstStyle/>
        <a:p>
          <a:r>
            <a:rPr lang="en-US" sz="1800" b="1" dirty="0"/>
            <a:t>PackageManagement Providers</a:t>
          </a:r>
        </a:p>
      </dgm:t>
    </dgm:pt>
    <dgm:pt modelId="{E41A105F-F036-4503-AA54-A12ADFBC8D76}" type="parTrans" cxnId="{0A504D0C-032D-48F8-9168-F6E6C447CF61}">
      <dgm:prSet/>
      <dgm:spPr/>
      <dgm:t>
        <a:bodyPr/>
        <a:lstStyle/>
        <a:p>
          <a:endParaRPr lang="en-US"/>
        </a:p>
      </dgm:t>
    </dgm:pt>
    <dgm:pt modelId="{4490F17C-0F9E-4DD5-99DB-315BCE99E159}" type="sibTrans" cxnId="{0A504D0C-032D-48F8-9168-F6E6C447CF61}">
      <dgm:prSet/>
      <dgm:spPr/>
      <dgm:t>
        <a:bodyPr/>
        <a:lstStyle/>
        <a:p>
          <a:endParaRPr lang="en-US"/>
        </a:p>
      </dgm:t>
    </dgm:pt>
    <dgm:pt modelId="{B152EDC0-8604-413D-A1B6-455DC8EF72BB}">
      <dgm:prSet phldrT="[Text]"/>
      <dgm:spPr>
        <a:solidFill>
          <a:srgbClr val="00B050"/>
        </a:solidFill>
        <a:ln>
          <a:solidFill>
            <a:srgbClr val="00B050"/>
          </a:solidFill>
        </a:ln>
      </dgm:spPr>
      <dgm:t>
        <a:bodyPr/>
        <a:lstStyle/>
        <a:p>
          <a:r>
            <a:rPr lang="en-US" dirty="0"/>
            <a:t>Windows Server App (WSA)</a:t>
          </a:r>
        </a:p>
      </dgm:t>
    </dgm:pt>
    <dgm:pt modelId="{251C5657-F419-495A-8EC8-9A9CF9C3A019}" type="parTrans" cxnId="{AEC11C97-B55D-4291-B15F-6BA4FE7D0250}">
      <dgm:prSet/>
      <dgm:spPr/>
      <dgm:t>
        <a:bodyPr/>
        <a:lstStyle/>
        <a:p>
          <a:endParaRPr lang="en-US"/>
        </a:p>
      </dgm:t>
    </dgm:pt>
    <dgm:pt modelId="{3BF032DC-24AA-47D4-A61C-B1559AA375B7}" type="sibTrans" cxnId="{AEC11C97-B55D-4291-B15F-6BA4FE7D0250}">
      <dgm:prSet/>
      <dgm:spPr/>
      <dgm:t>
        <a:bodyPr/>
        <a:lstStyle/>
        <a:p>
          <a:endParaRPr lang="en-US"/>
        </a:p>
      </dgm:t>
    </dgm:pt>
    <dgm:pt modelId="{A6AC0F58-838B-4A42-A564-07B41AC22D08}">
      <dgm:prSet phldrT="[Text]"/>
      <dgm:spPr>
        <a:solidFill>
          <a:srgbClr val="00B050"/>
        </a:solidFill>
      </dgm:spPr>
      <dgm:t>
        <a:bodyPr/>
        <a:lstStyle/>
        <a:p>
          <a:r>
            <a:rPr lang="en-US" dirty="0" err="1"/>
            <a:t>PowerShellGet</a:t>
          </a:r>
          <a:endParaRPr lang="en-US" dirty="0"/>
        </a:p>
      </dgm:t>
    </dgm:pt>
    <dgm:pt modelId="{A0C97C18-9B79-4B26-BD32-DB36B911E712}" type="parTrans" cxnId="{10B67ED6-4597-443C-BE4C-012E2C93ACCC}">
      <dgm:prSet/>
      <dgm:spPr/>
      <dgm:t>
        <a:bodyPr/>
        <a:lstStyle/>
        <a:p>
          <a:endParaRPr lang="en-US"/>
        </a:p>
      </dgm:t>
    </dgm:pt>
    <dgm:pt modelId="{DEAB0060-51F4-4ABC-90E7-9A6873519195}" type="sibTrans" cxnId="{10B67ED6-4597-443C-BE4C-012E2C93ACCC}">
      <dgm:prSet/>
      <dgm:spPr/>
      <dgm:t>
        <a:bodyPr/>
        <a:lstStyle/>
        <a:p>
          <a:endParaRPr lang="en-US"/>
        </a:p>
      </dgm:t>
    </dgm:pt>
    <dgm:pt modelId="{D8A90C9A-678D-4F1F-8E45-698C133FD905}">
      <dgm:prSet phldrT="[Text]"/>
      <dgm:spPr>
        <a:solidFill>
          <a:srgbClr val="00B050"/>
        </a:solidFill>
      </dgm:spPr>
      <dgm:t>
        <a:bodyPr/>
        <a:lstStyle/>
        <a:p>
          <a:r>
            <a:rPr lang="en-US" dirty="0"/>
            <a:t>Discovery</a:t>
          </a:r>
        </a:p>
      </dgm:t>
    </dgm:pt>
    <dgm:pt modelId="{516CE615-C8F7-4A7F-8B2B-6DCCCBC0D1AE}" type="parTrans" cxnId="{A9650D48-5768-49C1-93B1-E07DA516251C}">
      <dgm:prSet/>
      <dgm:spPr/>
      <dgm:t>
        <a:bodyPr/>
        <a:lstStyle/>
        <a:p>
          <a:endParaRPr lang="en-US"/>
        </a:p>
      </dgm:t>
    </dgm:pt>
    <dgm:pt modelId="{FBE03D0C-A730-49CF-8495-15EE5E032752}" type="sibTrans" cxnId="{A9650D48-5768-49C1-93B1-E07DA516251C}">
      <dgm:prSet/>
      <dgm:spPr/>
      <dgm:t>
        <a:bodyPr/>
        <a:lstStyle/>
        <a:p>
          <a:endParaRPr lang="en-US"/>
        </a:p>
      </dgm:t>
    </dgm:pt>
    <dgm:pt modelId="{56E495FC-185C-43E1-8DD2-AD612D62B868}">
      <dgm:prSet phldrT="[Text]"/>
      <dgm:spPr>
        <a:solidFill>
          <a:srgbClr val="00B050"/>
        </a:solidFill>
      </dgm:spPr>
      <dgm:t>
        <a:bodyPr/>
        <a:lstStyle/>
        <a:p>
          <a:r>
            <a:rPr lang="en-US" dirty="0"/>
            <a:t>Windows Container</a:t>
          </a:r>
        </a:p>
      </dgm:t>
    </dgm:pt>
    <dgm:pt modelId="{72FFD798-DB69-495D-8834-C3DBD64EB161}" type="parTrans" cxnId="{35FB8317-30D7-4806-B71F-E83E1BC3DB1B}">
      <dgm:prSet/>
      <dgm:spPr/>
      <dgm:t>
        <a:bodyPr/>
        <a:lstStyle/>
        <a:p>
          <a:endParaRPr lang="en-US"/>
        </a:p>
      </dgm:t>
    </dgm:pt>
    <dgm:pt modelId="{39E26765-259E-46ED-A413-5791897EB6A7}" type="sibTrans" cxnId="{35FB8317-30D7-4806-B71F-E83E1BC3DB1B}">
      <dgm:prSet/>
      <dgm:spPr/>
      <dgm:t>
        <a:bodyPr/>
        <a:lstStyle/>
        <a:p>
          <a:endParaRPr lang="en-US"/>
        </a:p>
      </dgm:t>
    </dgm:pt>
    <dgm:pt modelId="{10C431B3-8E22-4528-84D7-323E99BF8C3E}">
      <dgm:prSet phldrT="[Text]"/>
      <dgm:spPr>
        <a:solidFill>
          <a:srgbClr val="00B050"/>
        </a:solidFill>
      </dgm:spPr>
      <dgm:t>
        <a:bodyPr/>
        <a:lstStyle/>
        <a:p>
          <a:r>
            <a:rPr lang="en-US" dirty="0"/>
            <a:t>NuGet</a:t>
          </a:r>
        </a:p>
      </dgm:t>
    </dgm:pt>
    <dgm:pt modelId="{B96C7847-FEE1-43D5-9055-B80DC29096EF}" type="parTrans" cxnId="{FCF47E16-FD23-45CB-B2B4-B26B7F87E0F9}">
      <dgm:prSet/>
      <dgm:spPr/>
      <dgm:t>
        <a:bodyPr/>
        <a:lstStyle/>
        <a:p>
          <a:endParaRPr lang="en-US"/>
        </a:p>
      </dgm:t>
    </dgm:pt>
    <dgm:pt modelId="{C4379C89-500A-40C8-ACED-18F0080A7642}" type="sibTrans" cxnId="{FCF47E16-FD23-45CB-B2B4-B26B7F87E0F9}">
      <dgm:prSet/>
      <dgm:spPr/>
      <dgm:t>
        <a:bodyPr/>
        <a:lstStyle/>
        <a:p>
          <a:endParaRPr lang="en-US"/>
        </a:p>
      </dgm:t>
    </dgm:pt>
    <dgm:pt modelId="{2E748732-180B-4F43-8E05-79BD81475C39}">
      <dgm:prSet phldrT="[Text]"/>
      <dgm:spPr>
        <a:solidFill>
          <a:schemeClr val="bg1">
            <a:lumMod val="65000"/>
          </a:schemeClr>
        </a:solidFill>
      </dgm:spPr>
      <dgm:t>
        <a:bodyPr/>
        <a:lstStyle/>
        <a:p>
          <a:r>
            <a:rPr lang="en-US" dirty="0"/>
            <a:t>…</a:t>
          </a:r>
        </a:p>
      </dgm:t>
    </dgm:pt>
    <dgm:pt modelId="{2095DD5C-FC86-459C-AF72-EBCDA63DE40E}" type="parTrans" cxnId="{C9025D97-4BEE-440D-B2EF-D058AF877A35}">
      <dgm:prSet/>
      <dgm:spPr/>
      <dgm:t>
        <a:bodyPr/>
        <a:lstStyle/>
        <a:p>
          <a:endParaRPr lang="en-US"/>
        </a:p>
      </dgm:t>
    </dgm:pt>
    <dgm:pt modelId="{0921B875-27A8-454D-9C58-42306E7A248A}" type="sibTrans" cxnId="{C9025D97-4BEE-440D-B2EF-D058AF877A35}">
      <dgm:prSet/>
      <dgm:spPr/>
      <dgm:t>
        <a:bodyPr/>
        <a:lstStyle/>
        <a:p>
          <a:endParaRPr lang="en-US"/>
        </a:p>
      </dgm:t>
    </dgm:pt>
    <dgm:pt modelId="{4D44E2F6-0DCA-4EBB-AF69-0A50251ED223}">
      <dgm:prSet phldrT="[Text]" custT="1"/>
      <dgm:spPr/>
      <dgm:t>
        <a:bodyPr/>
        <a:lstStyle/>
        <a:p>
          <a:r>
            <a:rPr lang="en-US" sz="1800" b="1" dirty="0"/>
            <a:t>Package Sources</a:t>
          </a:r>
        </a:p>
      </dgm:t>
    </dgm:pt>
    <dgm:pt modelId="{27A58680-5645-4443-B310-D89CF3389F99}" type="parTrans" cxnId="{D09C7F13-54F2-4073-960B-03FD45152994}">
      <dgm:prSet/>
      <dgm:spPr/>
      <dgm:t>
        <a:bodyPr/>
        <a:lstStyle/>
        <a:p>
          <a:endParaRPr lang="en-US"/>
        </a:p>
      </dgm:t>
    </dgm:pt>
    <dgm:pt modelId="{FDA1AA01-E203-4B37-934C-D3C6A46753C0}" type="sibTrans" cxnId="{D09C7F13-54F2-4073-960B-03FD45152994}">
      <dgm:prSet/>
      <dgm:spPr/>
      <dgm:t>
        <a:bodyPr/>
        <a:lstStyle/>
        <a:p>
          <a:endParaRPr lang="en-US"/>
        </a:p>
      </dgm:t>
    </dgm:pt>
    <dgm:pt modelId="{A3C582E5-E296-4F0E-AC50-9D048D1B9617}">
      <dgm:prSet phldrT="[Text]"/>
      <dgm:spPr/>
      <dgm:t>
        <a:bodyPr/>
        <a:lstStyle/>
        <a:p>
          <a:r>
            <a:rPr lang="en-US" dirty="0"/>
            <a:t>WSA Package Repository…</a:t>
          </a:r>
        </a:p>
      </dgm:t>
    </dgm:pt>
    <dgm:pt modelId="{CD63333B-B0FD-4F64-B1CF-0EDAB28E5768}" type="parTrans" cxnId="{906DBDBE-A21C-4198-87DF-3809665AC73F}">
      <dgm:prSet/>
      <dgm:spPr/>
      <dgm:t>
        <a:bodyPr/>
        <a:lstStyle/>
        <a:p>
          <a:endParaRPr lang="en-US"/>
        </a:p>
      </dgm:t>
    </dgm:pt>
    <dgm:pt modelId="{DF581167-B06F-40FB-9DA7-913DB029B895}" type="sibTrans" cxnId="{906DBDBE-A21C-4198-87DF-3809665AC73F}">
      <dgm:prSet/>
      <dgm:spPr/>
      <dgm:t>
        <a:bodyPr/>
        <a:lstStyle/>
        <a:p>
          <a:endParaRPr lang="en-US"/>
        </a:p>
      </dgm:t>
    </dgm:pt>
    <dgm:pt modelId="{22A4482C-5BB3-4333-8CE8-53B0DB2BCF16}">
      <dgm:prSet phldrT="[Text]"/>
      <dgm:spPr/>
      <dgm:t>
        <a:bodyPr/>
        <a:lstStyle/>
        <a:p>
          <a:r>
            <a:rPr lang="en-US" dirty="0"/>
            <a:t>WordPress, …</a:t>
          </a:r>
        </a:p>
      </dgm:t>
    </dgm:pt>
    <dgm:pt modelId="{4EF99313-F31C-430C-A9CF-365C43839772}" type="parTrans" cxnId="{A47D7669-7C1C-468A-921D-76542BBE542D}">
      <dgm:prSet/>
      <dgm:spPr/>
      <dgm:t>
        <a:bodyPr/>
        <a:lstStyle/>
        <a:p>
          <a:endParaRPr lang="en-US"/>
        </a:p>
      </dgm:t>
    </dgm:pt>
    <dgm:pt modelId="{13CDB267-78C8-4E06-AD71-455F26725589}" type="sibTrans" cxnId="{A47D7669-7C1C-468A-921D-76542BBE542D}">
      <dgm:prSet/>
      <dgm:spPr/>
      <dgm:t>
        <a:bodyPr/>
        <a:lstStyle/>
        <a:p>
          <a:endParaRPr lang="en-US"/>
        </a:p>
      </dgm:t>
    </dgm:pt>
    <dgm:pt modelId="{63701525-CD15-4BDA-8A3F-48CCCAAEFF84}">
      <dgm:prSet phldrT="[Text]"/>
      <dgm:spPr>
        <a:solidFill>
          <a:srgbClr val="00B050"/>
        </a:solidFill>
      </dgm:spPr>
      <dgm:t>
        <a:bodyPr/>
        <a:lstStyle/>
        <a:p>
          <a:r>
            <a:rPr lang="en-US" dirty="0"/>
            <a:t>PackageManagement PowerShell cmdlets</a:t>
          </a:r>
        </a:p>
      </dgm:t>
    </dgm:pt>
    <dgm:pt modelId="{F9164AAE-B0BD-451E-88E4-5379B12B50FB}" type="parTrans" cxnId="{551E1663-8CD5-496A-A530-6AD019C21712}">
      <dgm:prSet/>
      <dgm:spPr/>
      <dgm:t>
        <a:bodyPr/>
        <a:lstStyle/>
        <a:p>
          <a:endParaRPr lang="en-US"/>
        </a:p>
      </dgm:t>
    </dgm:pt>
    <dgm:pt modelId="{C1638AD1-B43D-425B-B7D2-191CA7F68109}" type="sibTrans" cxnId="{551E1663-8CD5-496A-A530-6AD019C21712}">
      <dgm:prSet/>
      <dgm:spPr/>
      <dgm:t>
        <a:bodyPr/>
        <a:lstStyle/>
        <a:p>
          <a:endParaRPr lang="en-US"/>
        </a:p>
      </dgm:t>
    </dgm:pt>
    <dgm:pt modelId="{28C36461-07F4-4D61-B87C-4A972104BB99}">
      <dgm:prSet phldrT="[Text]"/>
      <dgm:spPr>
        <a:solidFill>
          <a:srgbClr val="00B050"/>
        </a:solidFill>
        <a:ln>
          <a:solidFill>
            <a:srgbClr val="00B050"/>
          </a:solidFill>
        </a:ln>
      </dgm:spPr>
      <dgm:t>
        <a:bodyPr/>
        <a:lstStyle/>
        <a:p>
          <a:r>
            <a:rPr lang="en-US" dirty="0"/>
            <a:t>Install/Uninstall</a:t>
          </a:r>
        </a:p>
      </dgm:t>
    </dgm:pt>
    <dgm:pt modelId="{8ED629C5-D88E-46DB-A150-45FA168F5C51}" type="parTrans" cxnId="{21FC6516-E44B-4B14-9810-DF1C5AA6E970}">
      <dgm:prSet/>
      <dgm:spPr/>
      <dgm:t>
        <a:bodyPr/>
        <a:lstStyle/>
        <a:p>
          <a:endParaRPr lang="en-US"/>
        </a:p>
      </dgm:t>
    </dgm:pt>
    <dgm:pt modelId="{DF3CE2F9-F64D-47CA-9360-C75DF46D441F}" type="sibTrans" cxnId="{21FC6516-E44B-4B14-9810-DF1C5AA6E970}">
      <dgm:prSet/>
      <dgm:spPr/>
      <dgm:t>
        <a:bodyPr/>
        <a:lstStyle/>
        <a:p>
          <a:endParaRPr lang="en-US"/>
        </a:p>
      </dgm:t>
    </dgm:pt>
    <dgm:pt modelId="{A64503CC-C066-4FE1-B5F1-7A924F26E256}">
      <dgm:prSet phldrT="[Text]"/>
      <dgm:spPr/>
      <dgm:t>
        <a:bodyPr/>
        <a:lstStyle/>
        <a:p>
          <a:r>
            <a:rPr lang="en-US" dirty="0"/>
            <a:t>PowerShell Gallery</a:t>
          </a:r>
        </a:p>
      </dgm:t>
    </dgm:pt>
    <dgm:pt modelId="{215F841D-7699-4134-AF63-91FCFF3A4BEC}" type="parTrans" cxnId="{9C4B5821-2013-4CFA-9CEF-C555C6219002}">
      <dgm:prSet/>
      <dgm:spPr/>
      <dgm:t>
        <a:bodyPr/>
        <a:lstStyle/>
        <a:p>
          <a:endParaRPr lang="en-US"/>
        </a:p>
      </dgm:t>
    </dgm:pt>
    <dgm:pt modelId="{5C65C21D-08C3-4B10-B3A2-4BD50430600B}" type="sibTrans" cxnId="{9C4B5821-2013-4CFA-9CEF-C555C6219002}">
      <dgm:prSet/>
      <dgm:spPr/>
      <dgm:t>
        <a:bodyPr/>
        <a:lstStyle/>
        <a:p>
          <a:endParaRPr lang="en-US"/>
        </a:p>
      </dgm:t>
    </dgm:pt>
    <dgm:pt modelId="{A419657A-2777-4401-A863-98B4B4008056}">
      <dgm:prSet/>
      <dgm:spPr/>
      <dgm:t>
        <a:bodyPr/>
        <a:lstStyle/>
        <a:p>
          <a:r>
            <a:rPr lang="en-US" dirty="0" err="1"/>
            <a:t>NuGet</a:t>
          </a:r>
          <a:r>
            <a:rPr lang="en-US" dirty="0"/>
            <a:t> Gallery …</a:t>
          </a:r>
        </a:p>
      </dgm:t>
    </dgm:pt>
    <dgm:pt modelId="{11001B9C-3644-4241-9DA5-D0B1A841D943}" type="parTrans" cxnId="{058BB1C4-6A6F-4230-B68C-1E853D726394}">
      <dgm:prSet/>
      <dgm:spPr/>
      <dgm:t>
        <a:bodyPr/>
        <a:lstStyle/>
        <a:p>
          <a:endParaRPr lang="en-US"/>
        </a:p>
      </dgm:t>
    </dgm:pt>
    <dgm:pt modelId="{84BFD1C7-057A-4D25-87F7-B64711F8D6D3}" type="sibTrans" cxnId="{058BB1C4-6A6F-4230-B68C-1E853D726394}">
      <dgm:prSet/>
      <dgm:spPr/>
      <dgm:t>
        <a:bodyPr/>
        <a:lstStyle/>
        <a:p>
          <a:endParaRPr lang="en-US"/>
        </a:p>
      </dgm:t>
    </dgm:pt>
    <dgm:pt modelId="{89571849-6A1E-497F-9B90-7552071F4D44}">
      <dgm:prSet/>
      <dgm:spPr/>
      <dgm:t>
        <a:bodyPr/>
        <a:lstStyle/>
        <a:p>
          <a:r>
            <a:rPr lang="en-US" dirty="0"/>
            <a:t>Container Gallery, Docker</a:t>
          </a:r>
        </a:p>
      </dgm:t>
    </dgm:pt>
    <dgm:pt modelId="{FB7489CF-B10E-4E83-9411-84F8624C9015}" type="parTrans" cxnId="{18B40A57-70B1-4975-926E-F072760B4030}">
      <dgm:prSet/>
      <dgm:spPr/>
      <dgm:t>
        <a:bodyPr/>
        <a:lstStyle/>
        <a:p>
          <a:endParaRPr lang="en-US"/>
        </a:p>
      </dgm:t>
    </dgm:pt>
    <dgm:pt modelId="{2312A889-24DE-4202-94F1-94547CD05947}" type="sibTrans" cxnId="{18B40A57-70B1-4975-926E-F072760B4030}">
      <dgm:prSet/>
      <dgm:spPr/>
      <dgm:t>
        <a:bodyPr/>
        <a:lstStyle/>
        <a:p>
          <a:endParaRPr lang="en-US"/>
        </a:p>
      </dgm:t>
    </dgm:pt>
    <dgm:pt modelId="{AE52AA59-A589-46E4-9054-6FC53CC17717}">
      <dgm:prSet/>
      <dgm:spPr/>
      <dgm:t>
        <a:bodyPr/>
        <a:lstStyle/>
        <a:p>
          <a:r>
            <a:rPr lang="en-US"/>
            <a:t>www.NPMjs.com</a:t>
          </a:r>
          <a:endParaRPr lang="en-US" dirty="0"/>
        </a:p>
      </dgm:t>
    </dgm:pt>
    <dgm:pt modelId="{71CBC43C-BDED-49D1-8780-7A6DD781E82A}" type="parTrans" cxnId="{D8689D72-A4F8-466D-9CD8-755FB631B807}">
      <dgm:prSet/>
      <dgm:spPr/>
      <dgm:t>
        <a:bodyPr/>
        <a:lstStyle/>
        <a:p>
          <a:endParaRPr lang="en-US"/>
        </a:p>
      </dgm:t>
    </dgm:pt>
    <dgm:pt modelId="{C64F60F9-A3C1-43DF-A914-760E441E1497}" type="sibTrans" cxnId="{D8689D72-A4F8-466D-9CD8-755FB631B807}">
      <dgm:prSet/>
      <dgm:spPr/>
      <dgm:t>
        <a:bodyPr/>
        <a:lstStyle/>
        <a:p>
          <a:endParaRPr lang="en-US"/>
        </a:p>
      </dgm:t>
    </dgm:pt>
    <dgm:pt modelId="{02A5523D-3DE3-483F-B676-8CD44E5096D2}">
      <dgm:prSet phldrT="[Text]"/>
      <dgm:spPr>
        <a:solidFill>
          <a:srgbClr val="00B050"/>
        </a:solidFill>
      </dgm:spPr>
      <dgm:t>
        <a:bodyPr/>
        <a:lstStyle/>
        <a:p>
          <a:r>
            <a:rPr lang="en-US" dirty="0" err="1"/>
            <a:t>NanoServerPackage</a:t>
          </a:r>
          <a:endParaRPr lang="en-US" dirty="0"/>
        </a:p>
      </dgm:t>
    </dgm:pt>
    <dgm:pt modelId="{CC18E4B8-6C87-4703-8479-7ACA80CA7C37}" type="parTrans" cxnId="{7953B432-F884-44FE-A92E-99E88B119551}">
      <dgm:prSet/>
      <dgm:spPr/>
      <dgm:t>
        <a:bodyPr/>
        <a:lstStyle/>
        <a:p>
          <a:endParaRPr lang="en-US"/>
        </a:p>
      </dgm:t>
    </dgm:pt>
    <dgm:pt modelId="{49804C11-BB0F-48BB-B36E-3FCDAA863BC1}" type="sibTrans" cxnId="{7953B432-F884-44FE-A92E-99E88B119551}">
      <dgm:prSet/>
      <dgm:spPr/>
      <dgm:t>
        <a:bodyPr/>
        <a:lstStyle/>
        <a:p>
          <a:endParaRPr lang="en-US"/>
        </a:p>
      </dgm:t>
    </dgm:pt>
    <dgm:pt modelId="{66532605-0462-4378-8FBA-968C81B6D6C4}" type="pres">
      <dgm:prSet presAssocID="{F59ED72F-B161-4F1A-89DC-EB39039511D1}" presName="theList" presStyleCnt="0">
        <dgm:presLayoutVars>
          <dgm:dir/>
          <dgm:animLvl val="lvl"/>
          <dgm:resizeHandles val="exact"/>
        </dgm:presLayoutVars>
      </dgm:prSet>
      <dgm:spPr/>
    </dgm:pt>
    <dgm:pt modelId="{005D97C9-DD0F-488B-BFC3-90597627EFE3}" type="pres">
      <dgm:prSet presAssocID="{4B48A0BB-D473-4967-AB3A-D75E925A8C38}" presName="compNode" presStyleCnt="0"/>
      <dgm:spPr/>
    </dgm:pt>
    <dgm:pt modelId="{47E0E194-81EA-430B-9821-4BE9996D1BBD}" type="pres">
      <dgm:prSet presAssocID="{4B48A0BB-D473-4967-AB3A-D75E925A8C38}" presName="aNode" presStyleLbl="bgShp" presStyleIdx="0" presStyleCnt="4" custLinFactNeighborX="-35726" custLinFactNeighborY="-8252"/>
      <dgm:spPr/>
    </dgm:pt>
    <dgm:pt modelId="{A9261528-1514-418F-88ED-F5842B206621}" type="pres">
      <dgm:prSet presAssocID="{4B48A0BB-D473-4967-AB3A-D75E925A8C38}" presName="textNode" presStyleLbl="bgShp" presStyleIdx="0" presStyleCnt="4"/>
      <dgm:spPr/>
    </dgm:pt>
    <dgm:pt modelId="{99EAE234-643A-45CB-94B3-FF961A1FA9F9}" type="pres">
      <dgm:prSet presAssocID="{4B48A0BB-D473-4967-AB3A-D75E925A8C38}" presName="compChildNode" presStyleCnt="0"/>
      <dgm:spPr/>
    </dgm:pt>
    <dgm:pt modelId="{6E8506E0-4220-49A3-9AA9-43E33A174EFD}" type="pres">
      <dgm:prSet presAssocID="{4B48A0BB-D473-4967-AB3A-D75E925A8C38}" presName="theInnerList" presStyleCnt="0"/>
      <dgm:spPr/>
    </dgm:pt>
    <dgm:pt modelId="{AD05BA95-0EE8-4C07-B580-2E1C925B06D7}" type="pres">
      <dgm:prSet presAssocID="{63701525-CD15-4BDA-8A3F-48CCCAAEFF84}" presName="childNode" presStyleLbl="node1" presStyleIdx="0" presStyleCnt="16">
        <dgm:presLayoutVars>
          <dgm:bulletEnabled val="1"/>
        </dgm:presLayoutVars>
      </dgm:prSet>
      <dgm:spPr/>
    </dgm:pt>
    <dgm:pt modelId="{D7DBD376-3F8E-400D-B8AC-F1175844205F}" type="pres">
      <dgm:prSet presAssocID="{4B48A0BB-D473-4967-AB3A-D75E925A8C38}" presName="aSpace" presStyleCnt="0"/>
      <dgm:spPr/>
    </dgm:pt>
    <dgm:pt modelId="{B213FB33-9384-4C4A-B826-C1BC4F3D09BE}" type="pres">
      <dgm:prSet presAssocID="{D3D84D13-1B07-4593-94AF-CE4C8768911D}" presName="compNode" presStyleCnt="0"/>
      <dgm:spPr/>
    </dgm:pt>
    <dgm:pt modelId="{7083A006-DFC5-47C8-9C1B-E80E7C8D1AD0}" type="pres">
      <dgm:prSet presAssocID="{D3D84D13-1B07-4593-94AF-CE4C8768911D}" presName="aNode" presStyleLbl="bgShp" presStyleIdx="1" presStyleCnt="4" custLinFactNeighborY="-136"/>
      <dgm:spPr/>
    </dgm:pt>
    <dgm:pt modelId="{3846EE2A-638F-4DDB-9F1A-36715B1A78DD}" type="pres">
      <dgm:prSet presAssocID="{D3D84D13-1B07-4593-94AF-CE4C8768911D}" presName="textNode" presStyleLbl="bgShp" presStyleIdx="1" presStyleCnt="4"/>
      <dgm:spPr/>
    </dgm:pt>
    <dgm:pt modelId="{5285D96D-A637-44C0-9762-A6C42A1144D2}" type="pres">
      <dgm:prSet presAssocID="{D3D84D13-1B07-4593-94AF-CE4C8768911D}" presName="compChildNode" presStyleCnt="0"/>
      <dgm:spPr/>
    </dgm:pt>
    <dgm:pt modelId="{96415BB5-BB6A-4A3B-93F5-6C3D0DD57A93}" type="pres">
      <dgm:prSet presAssocID="{D3D84D13-1B07-4593-94AF-CE4C8768911D}" presName="theInnerList" presStyleCnt="0"/>
      <dgm:spPr/>
    </dgm:pt>
    <dgm:pt modelId="{C699F7FA-B41B-4FFE-902E-8C1460016442}" type="pres">
      <dgm:prSet presAssocID="{D8A90C9A-678D-4F1F-8E45-698C133FD905}" presName="childNode" presStyleLbl="node1" presStyleIdx="1" presStyleCnt="16" custScaleY="29945">
        <dgm:presLayoutVars>
          <dgm:bulletEnabled val="1"/>
        </dgm:presLayoutVars>
      </dgm:prSet>
      <dgm:spPr/>
    </dgm:pt>
    <dgm:pt modelId="{70088768-5DE4-48F1-A5F7-077BF57BE65F}" type="pres">
      <dgm:prSet presAssocID="{D8A90C9A-678D-4F1F-8E45-698C133FD905}" presName="aSpace2" presStyleCnt="0"/>
      <dgm:spPr/>
    </dgm:pt>
    <dgm:pt modelId="{27FCDCDE-624A-413E-B7B5-7CB719F539BA}" type="pres">
      <dgm:prSet presAssocID="{28C36461-07F4-4D61-B87C-4A972104BB99}" presName="childNode" presStyleLbl="node1" presStyleIdx="2" presStyleCnt="16" custScaleY="25289" custLinFactNeighborX="676" custLinFactNeighborY="-63864">
        <dgm:presLayoutVars>
          <dgm:bulletEnabled val="1"/>
        </dgm:presLayoutVars>
      </dgm:prSet>
      <dgm:spPr/>
    </dgm:pt>
    <dgm:pt modelId="{A6621C43-14F5-44BB-982B-01764F78896F}" type="pres">
      <dgm:prSet presAssocID="{28C36461-07F4-4D61-B87C-4A972104BB99}" presName="aSpace2" presStyleCnt="0"/>
      <dgm:spPr/>
    </dgm:pt>
    <dgm:pt modelId="{3D11BB24-B023-43BA-B767-C04CE3629F35}" type="pres">
      <dgm:prSet presAssocID="{A87C8089-B9F4-4833-8E52-DA485987F94E}" presName="childNode" presStyleLbl="node1" presStyleIdx="3" presStyleCnt="16" custScaleY="27630" custLinFactY="-3935" custLinFactNeighborY="-100000">
        <dgm:presLayoutVars>
          <dgm:bulletEnabled val="1"/>
        </dgm:presLayoutVars>
      </dgm:prSet>
      <dgm:spPr/>
    </dgm:pt>
    <dgm:pt modelId="{51E8C3B2-F9DA-4597-8FFF-D7601D672BE7}" type="pres">
      <dgm:prSet presAssocID="{D3D84D13-1B07-4593-94AF-CE4C8768911D}" presName="aSpace" presStyleCnt="0"/>
      <dgm:spPr/>
    </dgm:pt>
    <dgm:pt modelId="{3748D9B7-4657-4E54-BC8C-DCA224856DA6}" type="pres">
      <dgm:prSet presAssocID="{A3021172-2153-496A-B5AE-A04730A3C51D}" presName="compNode" presStyleCnt="0"/>
      <dgm:spPr/>
    </dgm:pt>
    <dgm:pt modelId="{CD3F36D7-CAD9-412D-B649-B6A50C07F237}" type="pres">
      <dgm:prSet presAssocID="{A3021172-2153-496A-B5AE-A04730A3C51D}" presName="aNode" presStyleLbl="bgShp" presStyleIdx="2" presStyleCnt="4"/>
      <dgm:spPr/>
    </dgm:pt>
    <dgm:pt modelId="{8F715E88-CD54-4A9C-A2DB-B25B5E58A6C2}" type="pres">
      <dgm:prSet presAssocID="{A3021172-2153-496A-B5AE-A04730A3C51D}" presName="textNode" presStyleLbl="bgShp" presStyleIdx="2" presStyleCnt="4"/>
      <dgm:spPr/>
    </dgm:pt>
    <dgm:pt modelId="{57ADE118-63A6-4EBD-BD22-536604C7C209}" type="pres">
      <dgm:prSet presAssocID="{A3021172-2153-496A-B5AE-A04730A3C51D}" presName="compChildNode" presStyleCnt="0"/>
      <dgm:spPr/>
    </dgm:pt>
    <dgm:pt modelId="{4F68BDA8-381B-4A6D-BF26-B3FFF153BAFC}" type="pres">
      <dgm:prSet presAssocID="{A3021172-2153-496A-B5AE-A04730A3C51D}" presName="theInnerList" presStyleCnt="0"/>
      <dgm:spPr/>
    </dgm:pt>
    <dgm:pt modelId="{FA5042EE-02EA-4D71-851C-C855777333F7}" type="pres">
      <dgm:prSet presAssocID="{B152EDC0-8604-413D-A1B6-455DC8EF72BB}" presName="childNode" presStyleLbl="node1" presStyleIdx="4" presStyleCnt="16">
        <dgm:presLayoutVars>
          <dgm:bulletEnabled val="1"/>
        </dgm:presLayoutVars>
      </dgm:prSet>
      <dgm:spPr/>
    </dgm:pt>
    <dgm:pt modelId="{DF46B01D-52E0-4EB0-959B-1A7B0C3D15DB}" type="pres">
      <dgm:prSet presAssocID="{B152EDC0-8604-413D-A1B6-455DC8EF72BB}" presName="aSpace2" presStyleCnt="0"/>
      <dgm:spPr/>
    </dgm:pt>
    <dgm:pt modelId="{E85D5803-6B14-43AA-964B-D7F310A9A50E}" type="pres">
      <dgm:prSet presAssocID="{A6AC0F58-838B-4A42-A564-07B41AC22D08}" presName="childNode" presStyleLbl="node1" presStyleIdx="5" presStyleCnt="16">
        <dgm:presLayoutVars>
          <dgm:bulletEnabled val="1"/>
        </dgm:presLayoutVars>
      </dgm:prSet>
      <dgm:spPr/>
    </dgm:pt>
    <dgm:pt modelId="{733D2241-4D68-4622-B065-FABC687A89A5}" type="pres">
      <dgm:prSet presAssocID="{A6AC0F58-838B-4A42-A564-07B41AC22D08}" presName="aSpace2" presStyleCnt="0"/>
      <dgm:spPr/>
    </dgm:pt>
    <dgm:pt modelId="{55887B26-4756-438D-BFD4-5F48CB19EAF2}" type="pres">
      <dgm:prSet presAssocID="{56E495FC-185C-43E1-8DD2-AD612D62B868}" presName="childNode" presStyleLbl="node1" presStyleIdx="6" presStyleCnt="16">
        <dgm:presLayoutVars>
          <dgm:bulletEnabled val="1"/>
        </dgm:presLayoutVars>
      </dgm:prSet>
      <dgm:spPr/>
    </dgm:pt>
    <dgm:pt modelId="{3CCA15EE-DE9D-4B5B-9758-E86CFFC1EBD2}" type="pres">
      <dgm:prSet presAssocID="{56E495FC-185C-43E1-8DD2-AD612D62B868}" presName="aSpace2" presStyleCnt="0"/>
      <dgm:spPr/>
    </dgm:pt>
    <dgm:pt modelId="{5526A5D1-1855-40B3-97F3-37F74E094C63}" type="pres">
      <dgm:prSet presAssocID="{10C431B3-8E22-4528-84D7-323E99BF8C3E}" presName="childNode" presStyleLbl="node1" presStyleIdx="7" presStyleCnt="16">
        <dgm:presLayoutVars>
          <dgm:bulletEnabled val="1"/>
        </dgm:presLayoutVars>
      </dgm:prSet>
      <dgm:spPr/>
    </dgm:pt>
    <dgm:pt modelId="{278C703C-BC2F-417A-B5EE-DF997EE71AA0}" type="pres">
      <dgm:prSet presAssocID="{10C431B3-8E22-4528-84D7-323E99BF8C3E}" presName="aSpace2" presStyleCnt="0"/>
      <dgm:spPr/>
    </dgm:pt>
    <dgm:pt modelId="{1BDB33CF-C085-4B95-B4B8-7542F8A9AFAE}" type="pres">
      <dgm:prSet presAssocID="{02A5523D-3DE3-483F-B676-8CD44E5096D2}" presName="childNode" presStyleLbl="node1" presStyleIdx="8" presStyleCnt="16">
        <dgm:presLayoutVars>
          <dgm:bulletEnabled val="1"/>
        </dgm:presLayoutVars>
      </dgm:prSet>
      <dgm:spPr/>
    </dgm:pt>
    <dgm:pt modelId="{87B22817-7F17-4AF0-91FA-6046151A47DB}" type="pres">
      <dgm:prSet presAssocID="{02A5523D-3DE3-483F-B676-8CD44E5096D2}" presName="aSpace2" presStyleCnt="0"/>
      <dgm:spPr/>
    </dgm:pt>
    <dgm:pt modelId="{AA24916D-02E5-4061-BCB8-8944E7B97521}" type="pres">
      <dgm:prSet presAssocID="{2E748732-180B-4F43-8E05-79BD81475C39}" presName="childNode" presStyleLbl="node1" presStyleIdx="9" presStyleCnt="16">
        <dgm:presLayoutVars>
          <dgm:bulletEnabled val="1"/>
        </dgm:presLayoutVars>
      </dgm:prSet>
      <dgm:spPr/>
    </dgm:pt>
    <dgm:pt modelId="{CD571C60-2525-4521-8255-74391F9ECEB3}" type="pres">
      <dgm:prSet presAssocID="{A3021172-2153-496A-B5AE-A04730A3C51D}" presName="aSpace" presStyleCnt="0"/>
      <dgm:spPr/>
    </dgm:pt>
    <dgm:pt modelId="{A84DAA81-95BF-4927-AFFF-7103E7FD7955}" type="pres">
      <dgm:prSet presAssocID="{4D44E2F6-0DCA-4EBB-AF69-0A50251ED223}" presName="compNode" presStyleCnt="0"/>
      <dgm:spPr/>
    </dgm:pt>
    <dgm:pt modelId="{820179DD-90D8-49FD-964A-2BE312BC17E2}" type="pres">
      <dgm:prSet presAssocID="{4D44E2F6-0DCA-4EBB-AF69-0A50251ED223}" presName="aNode" presStyleLbl="bgShp" presStyleIdx="3" presStyleCnt="4"/>
      <dgm:spPr/>
    </dgm:pt>
    <dgm:pt modelId="{25C713D6-5224-41E1-B35B-3467F14E680F}" type="pres">
      <dgm:prSet presAssocID="{4D44E2F6-0DCA-4EBB-AF69-0A50251ED223}" presName="textNode" presStyleLbl="bgShp" presStyleIdx="3" presStyleCnt="4"/>
      <dgm:spPr/>
    </dgm:pt>
    <dgm:pt modelId="{260503FA-9A76-4506-9E61-667D6C5436D8}" type="pres">
      <dgm:prSet presAssocID="{4D44E2F6-0DCA-4EBB-AF69-0A50251ED223}" presName="compChildNode" presStyleCnt="0"/>
      <dgm:spPr/>
    </dgm:pt>
    <dgm:pt modelId="{0D423FC9-4D7D-43DC-943E-5E3BF8403A5C}" type="pres">
      <dgm:prSet presAssocID="{4D44E2F6-0DCA-4EBB-AF69-0A50251ED223}" presName="theInnerList" presStyleCnt="0"/>
      <dgm:spPr/>
    </dgm:pt>
    <dgm:pt modelId="{759EDFDE-D5F5-449C-8FB6-534C8F76AC9E}" type="pres">
      <dgm:prSet presAssocID="{A3C582E5-E296-4F0E-AC50-9D048D1B9617}" presName="childNode" presStyleLbl="node1" presStyleIdx="10" presStyleCnt="16" custScaleX="100634" custLinFactNeighborX="-420" custLinFactNeighborY="-62938">
        <dgm:presLayoutVars>
          <dgm:bulletEnabled val="1"/>
        </dgm:presLayoutVars>
      </dgm:prSet>
      <dgm:spPr/>
    </dgm:pt>
    <dgm:pt modelId="{87BE7B1E-3A51-46ED-83E3-9C7E0367940B}" type="pres">
      <dgm:prSet presAssocID="{A3C582E5-E296-4F0E-AC50-9D048D1B9617}" presName="aSpace2" presStyleCnt="0"/>
      <dgm:spPr/>
    </dgm:pt>
    <dgm:pt modelId="{B918AD2D-F547-4F4A-9A2F-34362C426E20}" type="pres">
      <dgm:prSet presAssocID="{A64503CC-C066-4FE1-B5F1-7A924F26E256}" presName="childNode" presStyleLbl="node1" presStyleIdx="11" presStyleCnt="16" custScaleX="100634" custLinFactNeighborX="-420" custLinFactNeighborY="-62938">
        <dgm:presLayoutVars>
          <dgm:bulletEnabled val="1"/>
        </dgm:presLayoutVars>
      </dgm:prSet>
      <dgm:spPr/>
    </dgm:pt>
    <dgm:pt modelId="{EDC52CCC-CEFA-4CB1-B428-F85408BFF9B1}" type="pres">
      <dgm:prSet presAssocID="{A64503CC-C066-4FE1-B5F1-7A924F26E256}" presName="aSpace2" presStyleCnt="0"/>
      <dgm:spPr/>
    </dgm:pt>
    <dgm:pt modelId="{0E43F3AB-FC7A-459C-A7B0-EB8EA61E05F1}" type="pres">
      <dgm:prSet presAssocID="{89571849-6A1E-497F-9B90-7552071F4D44}" presName="childNode" presStyleLbl="node1" presStyleIdx="12" presStyleCnt="16">
        <dgm:presLayoutVars>
          <dgm:bulletEnabled val="1"/>
        </dgm:presLayoutVars>
      </dgm:prSet>
      <dgm:spPr/>
    </dgm:pt>
    <dgm:pt modelId="{666FDA03-41FA-4A60-A833-6224942552F7}" type="pres">
      <dgm:prSet presAssocID="{89571849-6A1E-497F-9B90-7552071F4D44}" presName="aSpace2" presStyleCnt="0"/>
      <dgm:spPr/>
    </dgm:pt>
    <dgm:pt modelId="{8C289270-C2B0-47D5-9D2D-E30DF396ACD4}" type="pres">
      <dgm:prSet presAssocID="{A419657A-2777-4401-A863-98B4B4008056}" presName="childNode" presStyleLbl="node1" presStyleIdx="13" presStyleCnt="16">
        <dgm:presLayoutVars>
          <dgm:bulletEnabled val="1"/>
        </dgm:presLayoutVars>
      </dgm:prSet>
      <dgm:spPr/>
    </dgm:pt>
    <dgm:pt modelId="{3A115C27-D184-46A4-AC75-EC8CAF307DC9}" type="pres">
      <dgm:prSet presAssocID="{A419657A-2777-4401-A863-98B4B4008056}" presName="aSpace2" presStyleCnt="0"/>
      <dgm:spPr/>
    </dgm:pt>
    <dgm:pt modelId="{C0DDE21E-5E39-4C0F-82CB-7BAFF52C58E5}" type="pres">
      <dgm:prSet presAssocID="{AE52AA59-A589-46E4-9054-6FC53CC17717}" presName="childNode" presStyleLbl="node1" presStyleIdx="14" presStyleCnt="16">
        <dgm:presLayoutVars>
          <dgm:bulletEnabled val="1"/>
        </dgm:presLayoutVars>
      </dgm:prSet>
      <dgm:spPr/>
    </dgm:pt>
    <dgm:pt modelId="{55003EAC-7DA5-4F29-B0BD-D7AE76C215A8}" type="pres">
      <dgm:prSet presAssocID="{AE52AA59-A589-46E4-9054-6FC53CC17717}" presName="aSpace2" presStyleCnt="0"/>
      <dgm:spPr/>
    </dgm:pt>
    <dgm:pt modelId="{FE35B9F9-013C-4AE9-9FA6-968A7473357C}" type="pres">
      <dgm:prSet presAssocID="{22A4482C-5BB3-4333-8CE8-53B0DB2BCF16}" presName="childNode" presStyleLbl="node1" presStyleIdx="15" presStyleCnt="16">
        <dgm:presLayoutVars>
          <dgm:bulletEnabled val="1"/>
        </dgm:presLayoutVars>
      </dgm:prSet>
      <dgm:spPr/>
    </dgm:pt>
  </dgm:ptLst>
  <dgm:cxnLst>
    <dgm:cxn modelId="{6AD24CA3-32B7-4C33-8993-BCCA0E3AB40B}" type="presOf" srcId="{B152EDC0-8604-413D-A1B6-455DC8EF72BB}" destId="{FA5042EE-02EA-4D71-851C-C855777333F7}" srcOrd="0" destOrd="0" presId="urn:microsoft.com/office/officeart/2005/8/layout/lProcess2"/>
    <dgm:cxn modelId="{D8689D72-A4F8-466D-9CD8-755FB631B807}" srcId="{4D44E2F6-0DCA-4EBB-AF69-0A50251ED223}" destId="{AE52AA59-A589-46E4-9054-6FC53CC17717}" srcOrd="4" destOrd="0" parTransId="{71CBC43C-BDED-49D1-8780-7A6DD781E82A}" sibTransId="{C64F60F9-A3C1-43DF-A914-760E441E1497}"/>
    <dgm:cxn modelId="{18C99F0B-A0A1-4066-90FD-8A19626FC7CA}" type="presOf" srcId="{89571849-6A1E-497F-9B90-7552071F4D44}" destId="{0E43F3AB-FC7A-459C-A7B0-EB8EA61E05F1}" srcOrd="0" destOrd="0" presId="urn:microsoft.com/office/officeart/2005/8/layout/lProcess2"/>
    <dgm:cxn modelId="{9403A5D4-FC07-4EF8-A8A5-5B86C9DAB628}" type="presOf" srcId="{A6AC0F58-838B-4A42-A564-07B41AC22D08}" destId="{E85D5803-6B14-43AA-964B-D7F310A9A50E}" srcOrd="0" destOrd="0" presId="urn:microsoft.com/office/officeart/2005/8/layout/lProcess2"/>
    <dgm:cxn modelId="{18B40A57-70B1-4975-926E-F072760B4030}" srcId="{4D44E2F6-0DCA-4EBB-AF69-0A50251ED223}" destId="{89571849-6A1E-497F-9B90-7552071F4D44}" srcOrd="2" destOrd="0" parTransId="{FB7489CF-B10E-4E83-9411-84F8624C9015}" sibTransId="{2312A889-24DE-4202-94F1-94547CD05947}"/>
    <dgm:cxn modelId="{08D699BA-454C-472C-A11A-18EB4A9E4A52}" type="presOf" srcId="{4D44E2F6-0DCA-4EBB-AF69-0A50251ED223}" destId="{25C713D6-5224-41E1-B35B-3467F14E680F}" srcOrd="1" destOrd="0" presId="urn:microsoft.com/office/officeart/2005/8/layout/lProcess2"/>
    <dgm:cxn modelId="{551E1663-8CD5-496A-A530-6AD019C21712}" srcId="{4B48A0BB-D473-4967-AB3A-D75E925A8C38}" destId="{63701525-CD15-4BDA-8A3F-48CCCAAEFF84}" srcOrd="0" destOrd="0" parTransId="{F9164AAE-B0BD-451E-88E4-5379B12B50FB}" sibTransId="{C1638AD1-B43D-425B-B7D2-191CA7F68109}"/>
    <dgm:cxn modelId="{FFF74650-DCD9-425C-B1EB-7A34C04115DF}" type="presOf" srcId="{D3D84D13-1B07-4593-94AF-CE4C8768911D}" destId="{3846EE2A-638F-4DDB-9F1A-36715B1A78DD}" srcOrd="1" destOrd="0" presId="urn:microsoft.com/office/officeart/2005/8/layout/lProcess2"/>
    <dgm:cxn modelId="{906DBDBE-A21C-4198-87DF-3809665AC73F}" srcId="{4D44E2F6-0DCA-4EBB-AF69-0A50251ED223}" destId="{A3C582E5-E296-4F0E-AC50-9D048D1B9617}" srcOrd="0" destOrd="0" parTransId="{CD63333B-B0FD-4F64-B1CF-0EDAB28E5768}" sibTransId="{DF581167-B06F-40FB-9DA7-913DB029B895}"/>
    <dgm:cxn modelId="{8CD9F42A-6444-47E6-9AF2-AB7AF1599349}" type="presOf" srcId="{22A4482C-5BB3-4333-8CE8-53B0DB2BCF16}" destId="{FE35B9F9-013C-4AE9-9FA6-968A7473357C}" srcOrd="0" destOrd="0" presId="urn:microsoft.com/office/officeart/2005/8/layout/lProcess2"/>
    <dgm:cxn modelId="{7953B432-F884-44FE-A92E-99E88B119551}" srcId="{A3021172-2153-496A-B5AE-A04730A3C51D}" destId="{02A5523D-3DE3-483F-B676-8CD44E5096D2}" srcOrd="4" destOrd="0" parTransId="{CC18E4B8-6C87-4703-8479-7ACA80CA7C37}" sibTransId="{49804C11-BB0F-48BB-B36E-3FCDAA863BC1}"/>
    <dgm:cxn modelId="{7E80DB1B-A9E1-4DB2-9960-E26E87F14060}" type="presOf" srcId="{02A5523D-3DE3-483F-B676-8CD44E5096D2}" destId="{1BDB33CF-C085-4B95-B4B8-7542F8A9AFAE}" srcOrd="0" destOrd="0" presId="urn:microsoft.com/office/officeart/2005/8/layout/lProcess2"/>
    <dgm:cxn modelId="{7123A858-B1F4-4CB3-88DF-2CE330E853FA}" type="presOf" srcId="{10C431B3-8E22-4528-84D7-323E99BF8C3E}" destId="{5526A5D1-1855-40B3-97F3-37F74E094C63}" srcOrd="0" destOrd="0" presId="urn:microsoft.com/office/officeart/2005/8/layout/lProcess2"/>
    <dgm:cxn modelId="{2AD28BFD-736C-4B4E-99BC-C0465883FD9C}" type="presOf" srcId="{A419657A-2777-4401-A863-98B4B4008056}" destId="{8C289270-C2B0-47D5-9D2D-E30DF396ACD4}" srcOrd="0" destOrd="0" presId="urn:microsoft.com/office/officeart/2005/8/layout/lProcess2"/>
    <dgm:cxn modelId="{2232C39A-7B59-424B-8451-FA288993AE0E}" type="presOf" srcId="{A3C582E5-E296-4F0E-AC50-9D048D1B9617}" destId="{759EDFDE-D5F5-449C-8FB6-534C8F76AC9E}" srcOrd="0" destOrd="0" presId="urn:microsoft.com/office/officeart/2005/8/layout/lProcess2"/>
    <dgm:cxn modelId="{5EBAD543-A380-4B3E-B7B6-06638CA2BFAC}" type="presOf" srcId="{AE52AA59-A589-46E4-9054-6FC53CC17717}" destId="{C0DDE21E-5E39-4C0F-82CB-7BAFF52C58E5}" srcOrd="0" destOrd="0" presId="urn:microsoft.com/office/officeart/2005/8/layout/lProcess2"/>
    <dgm:cxn modelId="{0A504D0C-032D-48F8-9168-F6E6C447CF61}" srcId="{F59ED72F-B161-4F1A-89DC-EB39039511D1}" destId="{A3021172-2153-496A-B5AE-A04730A3C51D}" srcOrd="2" destOrd="0" parTransId="{E41A105F-F036-4503-AA54-A12ADFBC8D76}" sibTransId="{4490F17C-0F9E-4DD5-99DB-315BCE99E159}"/>
    <dgm:cxn modelId="{6D387816-E84D-4B99-9D4C-2AAEC26DD0BA}" type="presOf" srcId="{F59ED72F-B161-4F1A-89DC-EB39039511D1}" destId="{66532605-0462-4378-8FBA-968C81B6D6C4}" srcOrd="0" destOrd="0" presId="urn:microsoft.com/office/officeart/2005/8/layout/lProcess2"/>
    <dgm:cxn modelId="{A9650D48-5768-49C1-93B1-E07DA516251C}" srcId="{D3D84D13-1B07-4593-94AF-CE4C8768911D}" destId="{D8A90C9A-678D-4F1F-8E45-698C133FD905}" srcOrd="0" destOrd="0" parTransId="{516CE615-C8F7-4A7F-8B2B-6DCCCBC0D1AE}" sibTransId="{FBE03D0C-A730-49CF-8495-15EE5E032752}"/>
    <dgm:cxn modelId="{74160783-210B-4088-A8D3-A0EC79F48612}" type="presOf" srcId="{D8A90C9A-678D-4F1F-8E45-698C133FD905}" destId="{C699F7FA-B41B-4FFE-902E-8C1460016442}" srcOrd="0" destOrd="0" presId="urn:microsoft.com/office/officeart/2005/8/layout/lProcess2"/>
    <dgm:cxn modelId="{D09C7F13-54F2-4073-960B-03FD45152994}" srcId="{F59ED72F-B161-4F1A-89DC-EB39039511D1}" destId="{4D44E2F6-0DCA-4EBB-AF69-0A50251ED223}" srcOrd="3" destOrd="0" parTransId="{27A58680-5645-4443-B310-D89CF3389F99}" sibTransId="{FDA1AA01-E203-4B37-934C-D3C6A46753C0}"/>
    <dgm:cxn modelId="{5DAAA8AB-F166-45D5-B7D6-B97BDA18DA6A}" srcId="{D3D84D13-1B07-4593-94AF-CE4C8768911D}" destId="{A87C8089-B9F4-4833-8E52-DA485987F94E}" srcOrd="2" destOrd="0" parTransId="{6ADA84BE-A6A9-4CF3-957B-D17AFE50921C}" sibTransId="{0790CAD3-AA06-4DA2-9ECC-DA18264FB89B}"/>
    <dgm:cxn modelId="{35FB8317-30D7-4806-B71F-E83E1BC3DB1B}" srcId="{A3021172-2153-496A-B5AE-A04730A3C51D}" destId="{56E495FC-185C-43E1-8DD2-AD612D62B868}" srcOrd="2" destOrd="0" parTransId="{72FFD798-DB69-495D-8834-C3DBD64EB161}" sibTransId="{39E26765-259E-46ED-A413-5791897EB6A7}"/>
    <dgm:cxn modelId="{6ACEC37F-D8BD-418E-AED4-7BDFB6CF285C}" srcId="{F59ED72F-B161-4F1A-89DC-EB39039511D1}" destId="{D3D84D13-1B07-4593-94AF-CE4C8768911D}" srcOrd="1" destOrd="0" parTransId="{8C5F19D8-25EC-4E8A-A2BC-AF43F15AD461}" sibTransId="{401E4FF0-58B8-4375-8558-8877CA127728}"/>
    <dgm:cxn modelId="{9C4B5821-2013-4CFA-9CEF-C555C6219002}" srcId="{4D44E2F6-0DCA-4EBB-AF69-0A50251ED223}" destId="{A64503CC-C066-4FE1-B5F1-7A924F26E256}" srcOrd="1" destOrd="0" parTransId="{215F841D-7699-4134-AF63-91FCFF3A4BEC}" sibTransId="{5C65C21D-08C3-4B10-B3A2-4BD50430600B}"/>
    <dgm:cxn modelId="{10B67ED6-4597-443C-BE4C-012E2C93ACCC}" srcId="{A3021172-2153-496A-B5AE-A04730A3C51D}" destId="{A6AC0F58-838B-4A42-A564-07B41AC22D08}" srcOrd="1" destOrd="0" parTransId="{A0C97C18-9B79-4B26-BD32-DB36B911E712}" sibTransId="{DEAB0060-51F4-4ABC-90E7-9A6873519195}"/>
    <dgm:cxn modelId="{A47D7669-7C1C-468A-921D-76542BBE542D}" srcId="{4D44E2F6-0DCA-4EBB-AF69-0A50251ED223}" destId="{22A4482C-5BB3-4333-8CE8-53B0DB2BCF16}" srcOrd="5" destOrd="0" parTransId="{4EF99313-F31C-430C-A9CF-365C43839772}" sibTransId="{13CDB267-78C8-4E06-AD71-455F26725589}"/>
    <dgm:cxn modelId="{4709DBD2-A66A-4637-8ED6-6BA2F8CDB16E}" type="presOf" srcId="{4B48A0BB-D473-4967-AB3A-D75E925A8C38}" destId="{47E0E194-81EA-430B-9821-4BE9996D1BBD}" srcOrd="0" destOrd="0" presId="urn:microsoft.com/office/officeart/2005/8/layout/lProcess2"/>
    <dgm:cxn modelId="{C9025D97-4BEE-440D-B2EF-D058AF877A35}" srcId="{A3021172-2153-496A-B5AE-A04730A3C51D}" destId="{2E748732-180B-4F43-8E05-79BD81475C39}" srcOrd="5" destOrd="0" parTransId="{2095DD5C-FC86-459C-AF72-EBCDA63DE40E}" sibTransId="{0921B875-27A8-454D-9C58-42306E7A248A}"/>
    <dgm:cxn modelId="{0D0A36E9-181A-44BD-845E-EAEFFABC06D7}" type="presOf" srcId="{56E495FC-185C-43E1-8DD2-AD612D62B868}" destId="{55887B26-4756-438D-BFD4-5F48CB19EAF2}" srcOrd="0" destOrd="0" presId="urn:microsoft.com/office/officeart/2005/8/layout/lProcess2"/>
    <dgm:cxn modelId="{7514678D-514A-42F4-A7EC-ADBA7A86DF59}" type="presOf" srcId="{4D44E2F6-0DCA-4EBB-AF69-0A50251ED223}" destId="{820179DD-90D8-49FD-964A-2BE312BC17E2}" srcOrd="0" destOrd="0" presId="urn:microsoft.com/office/officeart/2005/8/layout/lProcess2"/>
    <dgm:cxn modelId="{2B5DAE2D-3537-4636-B8C0-FAF6BC1DFBE7}" type="presOf" srcId="{A3021172-2153-496A-B5AE-A04730A3C51D}" destId="{CD3F36D7-CAD9-412D-B649-B6A50C07F237}" srcOrd="0" destOrd="0" presId="urn:microsoft.com/office/officeart/2005/8/layout/lProcess2"/>
    <dgm:cxn modelId="{BE6B5009-4D66-4024-87F7-91C6E2F8A583}" type="presOf" srcId="{A87C8089-B9F4-4833-8E52-DA485987F94E}" destId="{3D11BB24-B023-43BA-B767-C04CE3629F35}" srcOrd="0" destOrd="0" presId="urn:microsoft.com/office/officeart/2005/8/layout/lProcess2"/>
    <dgm:cxn modelId="{F3CDF92D-1B38-4274-A1DA-51A7038189DC}" type="presOf" srcId="{63701525-CD15-4BDA-8A3F-48CCCAAEFF84}" destId="{AD05BA95-0EE8-4C07-B580-2E1C925B06D7}" srcOrd="0" destOrd="0" presId="urn:microsoft.com/office/officeart/2005/8/layout/lProcess2"/>
    <dgm:cxn modelId="{AEC11C97-B55D-4291-B15F-6BA4FE7D0250}" srcId="{A3021172-2153-496A-B5AE-A04730A3C51D}" destId="{B152EDC0-8604-413D-A1B6-455DC8EF72BB}" srcOrd="0" destOrd="0" parTransId="{251C5657-F419-495A-8EC8-9A9CF9C3A019}" sibTransId="{3BF032DC-24AA-47D4-A61C-B1559AA375B7}"/>
    <dgm:cxn modelId="{1982CCF7-761E-4D0D-BB3D-6055041A271A}" type="presOf" srcId="{4B48A0BB-D473-4967-AB3A-D75E925A8C38}" destId="{A9261528-1514-418F-88ED-F5842B206621}" srcOrd="1" destOrd="0" presId="urn:microsoft.com/office/officeart/2005/8/layout/lProcess2"/>
    <dgm:cxn modelId="{CD9F821B-B3AE-4AB0-BF27-5F120BA19766}" type="presOf" srcId="{2E748732-180B-4F43-8E05-79BD81475C39}" destId="{AA24916D-02E5-4061-BCB8-8944E7B97521}" srcOrd="0" destOrd="0" presId="urn:microsoft.com/office/officeart/2005/8/layout/lProcess2"/>
    <dgm:cxn modelId="{7353CC7C-22EC-4D22-94C6-5E44DEE33F93}" type="presOf" srcId="{A64503CC-C066-4FE1-B5F1-7A924F26E256}" destId="{B918AD2D-F547-4F4A-9A2F-34362C426E20}" srcOrd="0" destOrd="0" presId="urn:microsoft.com/office/officeart/2005/8/layout/lProcess2"/>
    <dgm:cxn modelId="{FCF47E16-FD23-45CB-B2B4-B26B7F87E0F9}" srcId="{A3021172-2153-496A-B5AE-A04730A3C51D}" destId="{10C431B3-8E22-4528-84D7-323E99BF8C3E}" srcOrd="3" destOrd="0" parTransId="{B96C7847-FEE1-43D5-9055-B80DC29096EF}" sibTransId="{C4379C89-500A-40C8-ACED-18F0080A7642}"/>
    <dgm:cxn modelId="{71FC38D1-B008-42DC-B1AA-A5F60AAF2AE3}" srcId="{F59ED72F-B161-4F1A-89DC-EB39039511D1}" destId="{4B48A0BB-D473-4967-AB3A-D75E925A8C38}" srcOrd="0" destOrd="0" parTransId="{AEBBFA5B-AFEC-4C7F-BC84-862ADA87A191}" sibTransId="{CB7789A9-D55C-4A49-8274-4041AA747046}"/>
    <dgm:cxn modelId="{21FC6516-E44B-4B14-9810-DF1C5AA6E970}" srcId="{D3D84D13-1B07-4593-94AF-CE4C8768911D}" destId="{28C36461-07F4-4D61-B87C-4A972104BB99}" srcOrd="1" destOrd="0" parTransId="{8ED629C5-D88E-46DB-A150-45FA168F5C51}" sibTransId="{DF3CE2F9-F64D-47CA-9360-C75DF46D441F}"/>
    <dgm:cxn modelId="{493ACF99-3678-4479-8339-C4CFD523159A}" type="presOf" srcId="{A3021172-2153-496A-B5AE-A04730A3C51D}" destId="{8F715E88-CD54-4A9C-A2DB-B25B5E58A6C2}" srcOrd="1" destOrd="0" presId="urn:microsoft.com/office/officeart/2005/8/layout/lProcess2"/>
    <dgm:cxn modelId="{CCA12C35-43EC-4FDD-BD21-B421EF82A0F3}" type="presOf" srcId="{D3D84D13-1B07-4593-94AF-CE4C8768911D}" destId="{7083A006-DFC5-47C8-9C1B-E80E7C8D1AD0}" srcOrd="0" destOrd="0" presId="urn:microsoft.com/office/officeart/2005/8/layout/lProcess2"/>
    <dgm:cxn modelId="{058BB1C4-6A6F-4230-B68C-1E853D726394}" srcId="{4D44E2F6-0DCA-4EBB-AF69-0A50251ED223}" destId="{A419657A-2777-4401-A863-98B4B4008056}" srcOrd="3" destOrd="0" parTransId="{11001B9C-3644-4241-9DA5-D0B1A841D943}" sibTransId="{84BFD1C7-057A-4D25-87F7-B64711F8D6D3}"/>
    <dgm:cxn modelId="{8ED86424-206B-43C8-B3E0-10364A16477F}" type="presOf" srcId="{28C36461-07F4-4D61-B87C-4A972104BB99}" destId="{27FCDCDE-624A-413E-B7B5-7CB719F539BA}" srcOrd="0" destOrd="0" presId="urn:microsoft.com/office/officeart/2005/8/layout/lProcess2"/>
    <dgm:cxn modelId="{02EDE408-67D2-4CF4-8E3C-A596E958B4B6}" type="presParOf" srcId="{66532605-0462-4378-8FBA-968C81B6D6C4}" destId="{005D97C9-DD0F-488B-BFC3-90597627EFE3}" srcOrd="0" destOrd="0" presId="urn:microsoft.com/office/officeart/2005/8/layout/lProcess2"/>
    <dgm:cxn modelId="{D198E50E-E373-45D2-A26D-37C5CFA58387}" type="presParOf" srcId="{005D97C9-DD0F-488B-BFC3-90597627EFE3}" destId="{47E0E194-81EA-430B-9821-4BE9996D1BBD}" srcOrd="0" destOrd="0" presId="urn:microsoft.com/office/officeart/2005/8/layout/lProcess2"/>
    <dgm:cxn modelId="{9B90FFC4-E2E5-45C3-93C5-988942E0B961}" type="presParOf" srcId="{005D97C9-DD0F-488B-BFC3-90597627EFE3}" destId="{A9261528-1514-418F-88ED-F5842B206621}" srcOrd="1" destOrd="0" presId="urn:microsoft.com/office/officeart/2005/8/layout/lProcess2"/>
    <dgm:cxn modelId="{B85B5BEA-6C70-4DAD-97F6-FC88218BC92C}" type="presParOf" srcId="{005D97C9-DD0F-488B-BFC3-90597627EFE3}" destId="{99EAE234-643A-45CB-94B3-FF961A1FA9F9}" srcOrd="2" destOrd="0" presId="urn:microsoft.com/office/officeart/2005/8/layout/lProcess2"/>
    <dgm:cxn modelId="{98814950-331C-45A2-BACA-C79BE98CF4E9}" type="presParOf" srcId="{99EAE234-643A-45CB-94B3-FF961A1FA9F9}" destId="{6E8506E0-4220-49A3-9AA9-43E33A174EFD}" srcOrd="0" destOrd="0" presId="urn:microsoft.com/office/officeart/2005/8/layout/lProcess2"/>
    <dgm:cxn modelId="{F9C064AD-2AE9-49E5-AFED-C629EF1D3520}" type="presParOf" srcId="{6E8506E0-4220-49A3-9AA9-43E33A174EFD}" destId="{AD05BA95-0EE8-4C07-B580-2E1C925B06D7}" srcOrd="0" destOrd="0" presId="urn:microsoft.com/office/officeart/2005/8/layout/lProcess2"/>
    <dgm:cxn modelId="{FDA39EC6-6D7C-40F6-AAF6-64CEED3E357B}" type="presParOf" srcId="{66532605-0462-4378-8FBA-968C81B6D6C4}" destId="{D7DBD376-3F8E-400D-B8AC-F1175844205F}" srcOrd="1" destOrd="0" presId="urn:microsoft.com/office/officeart/2005/8/layout/lProcess2"/>
    <dgm:cxn modelId="{FFD34A32-7195-4B60-B9CC-63722C425182}" type="presParOf" srcId="{66532605-0462-4378-8FBA-968C81B6D6C4}" destId="{B213FB33-9384-4C4A-B826-C1BC4F3D09BE}" srcOrd="2" destOrd="0" presId="urn:microsoft.com/office/officeart/2005/8/layout/lProcess2"/>
    <dgm:cxn modelId="{F04677DB-D7F8-4056-A43A-FC463F0E4249}" type="presParOf" srcId="{B213FB33-9384-4C4A-B826-C1BC4F3D09BE}" destId="{7083A006-DFC5-47C8-9C1B-E80E7C8D1AD0}" srcOrd="0" destOrd="0" presId="urn:microsoft.com/office/officeart/2005/8/layout/lProcess2"/>
    <dgm:cxn modelId="{DF02FF46-1EAC-4D9E-8BCA-67AC2A54FD38}" type="presParOf" srcId="{B213FB33-9384-4C4A-B826-C1BC4F3D09BE}" destId="{3846EE2A-638F-4DDB-9F1A-36715B1A78DD}" srcOrd="1" destOrd="0" presId="urn:microsoft.com/office/officeart/2005/8/layout/lProcess2"/>
    <dgm:cxn modelId="{1A9AF7A3-2715-42BB-B33A-C16243E17BA8}" type="presParOf" srcId="{B213FB33-9384-4C4A-B826-C1BC4F3D09BE}" destId="{5285D96D-A637-44C0-9762-A6C42A1144D2}" srcOrd="2" destOrd="0" presId="urn:microsoft.com/office/officeart/2005/8/layout/lProcess2"/>
    <dgm:cxn modelId="{76727014-163F-4997-8A89-1D030BA79517}" type="presParOf" srcId="{5285D96D-A637-44C0-9762-A6C42A1144D2}" destId="{96415BB5-BB6A-4A3B-93F5-6C3D0DD57A93}" srcOrd="0" destOrd="0" presId="urn:microsoft.com/office/officeart/2005/8/layout/lProcess2"/>
    <dgm:cxn modelId="{5401B3EB-D606-4A79-A148-2DABF4F2E99C}" type="presParOf" srcId="{96415BB5-BB6A-4A3B-93F5-6C3D0DD57A93}" destId="{C699F7FA-B41B-4FFE-902E-8C1460016442}" srcOrd="0" destOrd="0" presId="urn:microsoft.com/office/officeart/2005/8/layout/lProcess2"/>
    <dgm:cxn modelId="{A9D474F2-EC37-4D42-BD26-6C4893599643}" type="presParOf" srcId="{96415BB5-BB6A-4A3B-93F5-6C3D0DD57A93}" destId="{70088768-5DE4-48F1-A5F7-077BF57BE65F}" srcOrd="1" destOrd="0" presId="urn:microsoft.com/office/officeart/2005/8/layout/lProcess2"/>
    <dgm:cxn modelId="{708190AD-4237-4F75-83D0-7E4E6CA0CDE5}" type="presParOf" srcId="{96415BB5-BB6A-4A3B-93F5-6C3D0DD57A93}" destId="{27FCDCDE-624A-413E-B7B5-7CB719F539BA}" srcOrd="2" destOrd="0" presId="urn:microsoft.com/office/officeart/2005/8/layout/lProcess2"/>
    <dgm:cxn modelId="{0FD5782F-34D6-4270-A111-E074DBDB09B0}" type="presParOf" srcId="{96415BB5-BB6A-4A3B-93F5-6C3D0DD57A93}" destId="{A6621C43-14F5-44BB-982B-01764F78896F}" srcOrd="3" destOrd="0" presId="urn:microsoft.com/office/officeart/2005/8/layout/lProcess2"/>
    <dgm:cxn modelId="{5928287D-1E1C-46AB-92DA-8815ECEDB7A8}" type="presParOf" srcId="{96415BB5-BB6A-4A3B-93F5-6C3D0DD57A93}" destId="{3D11BB24-B023-43BA-B767-C04CE3629F35}" srcOrd="4" destOrd="0" presId="urn:microsoft.com/office/officeart/2005/8/layout/lProcess2"/>
    <dgm:cxn modelId="{D42DC518-5D6C-41F9-BFFD-55FE1399B432}" type="presParOf" srcId="{66532605-0462-4378-8FBA-968C81B6D6C4}" destId="{51E8C3B2-F9DA-4597-8FFF-D7601D672BE7}" srcOrd="3" destOrd="0" presId="urn:microsoft.com/office/officeart/2005/8/layout/lProcess2"/>
    <dgm:cxn modelId="{173DD11C-F440-4786-B312-AD08A7FF8CB1}" type="presParOf" srcId="{66532605-0462-4378-8FBA-968C81B6D6C4}" destId="{3748D9B7-4657-4E54-BC8C-DCA224856DA6}" srcOrd="4" destOrd="0" presId="urn:microsoft.com/office/officeart/2005/8/layout/lProcess2"/>
    <dgm:cxn modelId="{E0CED0C4-5573-4E32-B63A-AB12D5B0E2EB}" type="presParOf" srcId="{3748D9B7-4657-4E54-BC8C-DCA224856DA6}" destId="{CD3F36D7-CAD9-412D-B649-B6A50C07F237}" srcOrd="0" destOrd="0" presId="urn:microsoft.com/office/officeart/2005/8/layout/lProcess2"/>
    <dgm:cxn modelId="{F0DA7D84-544C-48CC-91C4-DA6DE2F9FBFF}" type="presParOf" srcId="{3748D9B7-4657-4E54-BC8C-DCA224856DA6}" destId="{8F715E88-CD54-4A9C-A2DB-B25B5E58A6C2}" srcOrd="1" destOrd="0" presId="urn:microsoft.com/office/officeart/2005/8/layout/lProcess2"/>
    <dgm:cxn modelId="{71DE909F-7170-4C73-998B-83C4D713AD48}" type="presParOf" srcId="{3748D9B7-4657-4E54-BC8C-DCA224856DA6}" destId="{57ADE118-63A6-4EBD-BD22-536604C7C209}" srcOrd="2" destOrd="0" presId="urn:microsoft.com/office/officeart/2005/8/layout/lProcess2"/>
    <dgm:cxn modelId="{36933F1D-40B8-498B-9CD1-ED55F0027894}" type="presParOf" srcId="{57ADE118-63A6-4EBD-BD22-536604C7C209}" destId="{4F68BDA8-381B-4A6D-BF26-B3FFF153BAFC}" srcOrd="0" destOrd="0" presId="urn:microsoft.com/office/officeart/2005/8/layout/lProcess2"/>
    <dgm:cxn modelId="{B087035E-E981-425F-B8EC-417D3AE950D5}" type="presParOf" srcId="{4F68BDA8-381B-4A6D-BF26-B3FFF153BAFC}" destId="{FA5042EE-02EA-4D71-851C-C855777333F7}" srcOrd="0" destOrd="0" presId="urn:microsoft.com/office/officeart/2005/8/layout/lProcess2"/>
    <dgm:cxn modelId="{D1DB59F2-E507-4DB0-B9D5-F413B81EB34C}" type="presParOf" srcId="{4F68BDA8-381B-4A6D-BF26-B3FFF153BAFC}" destId="{DF46B01D-52E0-4EB0-959B-1A7B0C3D15DB}" srcOrd="1" destOrd="0" presId="urn:microsoft.com/office/officeart/2005/8/layout/lProcess2"/>
    <dgm:cxn modelId="{9EE7FA04-BF9E-4E81-8F34-378E45DF3375}" type="presParOf" srcId="{4F68BDA8-381B-4A6D-BF26-B3FFF153BAFC}" destId="{E85D5803-6B14-43AA-964B-D7F310A9A50E}" srcOrd="2" destOrd="0" presId="urn:microsoft.com/office/officeart/2005/8/layout/lProcess2"/>
    <dgm:cxn modelId="{59F83832-CF80-4E26-B79A-27A0045A07E5}" type="presParOf" srcId="{4F68BDA8-381B-4A6D-BF26-B3FFF153BAFC}" destId="{733D2241-4D68-4622-B065-FABC687A89A5}" srcOrd="3" destOrd="0" presId="urn:microsoft.com/office/officeart/2005/8/layout/lProcess2"/>
    <dgm:cxn modelId="{230DBA0E-14BE-4641-9EA7-5819EBE5A03E}" type="presParOf" srcId="{4F68BDA8-381B-4A6D-BF26-B3FFF153BAFC}" destId="{55887B26-4756-438D-BFD4-5F48CB19EAF2}" srcOrd="4" destOrd="0" presId="urn:microsoft.com/office/officeart/2005/8/layout/lProcess2"/>
    <dgm:cxn modelId="{12254F2E-341E-4F49-BC94-F748678A53FE}" type="presParOf" srcId="{4F68BDA8-381B-4A6D-BF26-B3FFF153BAFC}" destId="{3CCA15EE-DE9D-4B5B-9758-E86CFFC1EBD2}" srcOrd="5" destOrd="0" presId="urn:microsoft.com/office/officeart/2005/8/layout/lProcess2"/>
    <dgm:cxn modelId="{AB54CE9E-1733-4E8D-A40A-240A95E49205}" type="presParOf" srcId="{4F68BDA8-381B-4A6D-BF26-B3FFF153BAFC}" destId="{5526A5D1-1855-40B3-97F3-37F74E094C63}" srcOrd="6" destOrd="0" presId="urn:microsoft.com/office/officeart/2005/8/layout/lProcess2"/>
    <dgm:cxn modelId="{0C57FEBE-5049-4630-9B55-3E68F4A480EB}" type="presParOf" srcId="{4F68BDA8-381B-4A6D-BF26-B3FFF153BAFC}" destId="{278C703C-BC2F-417A-B5EE-DF997EE71AA0}" srcOrd="7" destOrd="0" presId="urn:microsoft.com/office/officeart/2005/8/layout/lProcess2"/>
    <dgm:cxn modelId="{5BFFDA71-F127-4886-80DA-6513E0195343}" type="presParOf" srcId="{4F68BDA8-381B-4A6D-BF26-B3FFF153BAFC}" destId="{1BDB33CF-C085-4B95-B4B8-7542F8A9AFAE}" srcOrd="8" destOrd="0" presId="urn:microsoft.com/office/officeart/2005/8/layout/lProcess2"/>
    <dgm:cxn modelId="{C19FC492-3E7D-497E-9C23-281B02A57DB2}" type="presParOf" srcId="{4F68BDA8-381B-4A6D-BF26-B3FFF153BAFC}" destId="{87B22817-7F17-4AF0-91FA-6046151A47DB}" srcOrd="9" destOrd="0" presId="urn:microsoft.com/office/officeart/2005/8/layout/lProcess2"/>
    <dgm:cxn modelId="{FC41A302-AE4E-42F0-8424-E6ABB9EC26F1}" type="presParOf" srcId="{4F68BDA8-381B-4A6D-BF26-B3FFF153BAFC}" destId="{AA24916D-02E5-4061-BCB8-8944E7B97521}" srcOrd="10" destOrd="0" presId="urn:microsoft.com/office/officeart/2005/8/layout/lProcess2"/>
    <dgm:cxn modelId="{666ABD8F-CB69-4BB2-A971-B92C2F2EB0B7}" type="presParOf" srcId="{66532605-0462-4378-8FBA-968C81B6D6C4}" destId="{CD571C60-2525-4521-8255-74391F9ECEB3}" srcOrd="5" destOrd="0" presId="urn:microsoft.com/office/officeart/2005/8/layout/lProcess2"/>
    <dgm:cxn modelId="{36EF3B6A-5EDD-45D1-BA9D-F4307326EBE4}" type="presParOf" srcId="{66532605-0462-4378-8FBA-968C81B6D6C4}" destId="{A84DAA81-95BF-4927-AFFF-7103E7FD7955}" srcOrd="6" destOrd="0" presId="urn:microsoft.com/office/officeart/2005/8/layout/lProcess2"/>
    <dgm:cxn modelId="{99C38C55-EE37-4353-9456-56E8FE13F5D0}" type="presParOf" srcId="{A84DAA81-95BF-4927-AFFF-7103E7FD7955}" destId="{820179DD-90D8-49FD-964A-2BE312BC17E2}" srcOrd="0" destOrd="0" presId="urn:microsoft.com/office/officeart/2005/8/layout/lProcess2"/>
    <dgm:cxn modelId="{462CA53F-5D63-429A-A417-09FF9FE25FCA}" type="presParOf" srcId="{A84DAA81-95BF-4927-AFFF-7103E7FD7955}" destId="{25C713D6-5224-41E1-B35B-3467F14E680F}" srcOrd="1" destOrd="0" presId="urn:microsoft.com/office/officeart/2005/8/layout/lProcess2"/>
    <dgm:cxn modelId="{CB4FDBD1-4E9E-4DE9-B731-FADC2F3221B3}" type="presParOf" srcId="{A84DAA81-95BF-4927-AFFF-7103E7FD7955}" destId="{260503FA-9A76-4506-9E61-667D6C5436D8}" srcOrd="2" destOrd="0" presId="urn:microsoft.com/office/officeart/2005/8/layout/lProcess2"/>
    <dgm:cxn modelId="{0E42F3CF-0A6A-4E8D-A49D-2FF337C35A7E}" type="presParOf" srcId="{260503FA-9A76-4506-9E61-667D6C5436D8}" destId="{0D423FC9-4D7D-43DC-943E-5E3BF8403A5C}" srcOrd="0" destOrd="0" presId="urn:microsoft.com/office/officeart/2005/8/layout/lProcess2"/>
    <dgm:cxn modelId="{84805C79-6635-4415-B160-44D4EFA21A73}" type="presParOf" srcId="{0D423FC9-4D7D-43DC-943E-5E3BF8403A5C}" destId="{759EDFDE-D5F5-449C-8FB6-534C8F76AC9E}" srcOrd="0" destOrd="0" presId="urn:microsoft.com/office/officeart/2005/8/layout/lProcess2"/>
    <dgm:cxn modelId="{2CCC5896-D46A-458B-A504-2AF128F96725}" type="presParOf" srcId="{0D423FC9-4D7D-43DC-943E-5E3BF8403A5C}" destId="{87BE7B1E-3A51-46ED-83E3-9C7E0367940B}" srcOrd="1" destOrd="0" presId="urn:microsoft.com/office/officeart/2005/8/layout/lProcess2"/>
    <dgm:cxn modelId="{BD5FD4D5-ADD1-4092-AA79-773226ACB764}" type="presParOf" srcId="{0D423FC9-4D7D-43DC-943E-5E3BF8403A5C}" destId="{B918AD2D-F547-4F4A-9A2F-34362C426E20}" srcOrd="2" destOrd="0" presId="urn:microsoft.com/office/officeart/2005/8/layout/lProcess2"/>
    <dgm:cxn modelId="{7E80DDFF-D697-4C27-9343-36FC653C8D3F}" type="presParOf" srcId="{0D423FC9-4D7D-43DC-943E-5E3BF8403A5C}" destId="{EDC52CCC-CEFA-4CB1-B428-F85408BFF9B1}" srcOrd="3" destOrd="0" presId="urn:microsoft.com/office/officeart/2005/8/layout/lProcess2"/>
    <dgm:cxn modelId="{36F26CB5-035D-4BF1-A537-27C87A59C10B}" type="presParOf" srcId="{0D423FC9-4D7D-43DC-943E-5E3BF8403A5C}" destId="{0E43F3AB-FC7A-459C-A7B0-EB8EA61E05F1}" srcOrd="4" destOrd="0" presId="urn:microsoft.com/office/officeart/2005/8/layout/lProcess2"/>
    <dgm:cxn modelId="{2B2C2932-1769-4458-9814-181C936C058A}" type="presParOf" srcId="{0D423FC9-4D7D-43DC-943E-5E3BF8403A5C}" destId="{666FDA03-41FA-4A60-A833-6224942552F7}" srcOrd="5" destOrd="0" presId="urn:microsoft.com/office/officeart/2005/8/layout/lProcess2"/>
    <dgm:cxn modelId="{589F9612-C880-4B3C-B57A-DBD4F7787C2F}" type="presParOf" srcId="{0D423FC9-4D7D-43DC-943E-5E3BF8403A5C}" destId="{8C289270-C2B0-47D5-9D2D-E30DF396ACD4}" srcOrd="6" destOrd="0" presId="urn:microsoft.com/office/officeart/2005/8/layout/lProcess2"/>
    <dgm:cxn modelId="{36F212DF-0678-4DC3-B4A9-1AB965BC5804}" type="presParOf" srcId="{0D423FC9-4D7D-43DC-943E-5E3BF8403A5C}" destId="{3A115C27-D184-46A4-AC75-EC8CAF307DC9}" srcOrd="7" destOrd="0" presId="urn:microsoft.com/office/officeart/2005/8/layout/lProcess2"/>
    <dgm:cxn modelId="{3512735D-66A6-4744-9F07-5ECB0E362C95}" type="presParOf" srcId="{0D423FC9-4D7D-43DC-943E-5E3BF8403A5C}" destId="{C0DDE21E-5E39-4C0F-82CB-7BAFF52C58E5}" srcOrd="8" destOrd="0" presId="urn:microsoft.com/office/officeart/2005/8/layout/lProcess2"/>
    <dgm:cxn modelId="{CAEC4F4E-AD2E-441F-9DBC-80F77913ABC6}" type="presParOf" srcId="{0D423FC9-4D7D-43DC-943E-5E3BF8403A5C}" destId="{55003EAC-7DA5-4F29-B0BD-D7AE76C215A8}" srcOrd="9" destOrd="0" presId="urn:microsoft.com/office/officeart/2005/8/layout/lProcess2"/>
    <dgm:cxn modelId="{CBBF2905-DF9E-48F8-93CD-642787BAF7C1}" type="presParOf" srcId="{0D423FC9-4D7D-43DC-943E-5E3BF8403A5C}" destId="{FE35B9F9-013C-4AE9-9FA6-968A7473357C}" srcOrd="1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E0E194-81EA-430B-9821-4BE9996D1BBD}">
      <dsp:nvSpPr>
        <dsp:cNvPr id="0" name=""/>
        <dsp:cNvSpPr/>
      </dsp:nvSpPr>
      <dsp:spPr>
        <a:xfrm>
          <a:off x="0" y="0"/>
          <a:ext cx="2591361" cy="47872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End User</a:t>
          </a:r>
        </a:p>
      </dsp:txBody>
      <dsp:txXfrm>
        <a:off x="0" y="0"/>
        <a:ext cx="2591361" cy="1436166"/>
      </dsp:txXfrm>
    </dsp:sp>
    <dsp:sp modelId="{AD05BA95-0EE8-4C07-B580-2E1C925B06D7}">
      <dsp:nvSpPr>
        <dsp:cNvPr id="0" name=""/>
        <dsp:cNvSpPr/>
      </dsp:nvSpPr>
      <dsp:spPr>
        <a:xfrm>
          <a:off x="261776" y="1436166"/>
          <a:ext cx="2073089" cy="3111693"/>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PackageManagement PowerShell cmdlets</a:t>
          </a:r>
        </a:p>
      </dsp:txBody>
      <dsp:txXfrm>
        <a:off x="322495" y="1496885"/>
        <a:ext cx="1951651" cy="2990255"/>
      </dsp:txXfrm>
    </dsp:sp>
    <dsp:sp modelId="{7083A006-DFC5-47C8-9C1B-E80E7C8D1AD0}">
      <dsp:nvSpPr>
        <dsp:cNvPr id="0" name=""/>
        <dsp:cNvSpPr/>
      </dsp:nvSpPr>
      <dsp:spPr>
        <a:xfrm>
          <a:off x="2788354" y="0"/>
          <a:ext cx="2591361" cy="4787220"/>
        </a:xfrm>
        <a:prstGeom prst="roundRect">
          <a:avLst>
            <a:gd name="adj" fmla="val 10000"/>
          </a:avLst>
        </a:prstGeom>
        <a:solidFill>
          <a:schemeClr val="bg1">
            <a:lumMod val="6500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tx1"/>
              </a:solidFill>
            </a:rPr>
            <a:t>PackageManagement Core</a:t>
          </a:r>
        </a:p>
      </dsp:txBody>
      <dsp:txXfrm>
        <a:off x="2788354" y="0"/>
        <a:ext cx="2591361" cy="1436166"/>
      </dsp:txXfrm>
    </dsp:sp>
    <dsp:sp modelId="{C699F7FA-B41B-4FFE-902E-8C1460016442}">
      <dsp:nvSpPr>
        <dsp:cNvPr id="0" name=""/>
        <dsp:cNvSpPr/>
      </dsp:nvSpPr>
      <dsp:spPr>
        <a:xfrm>
          <a:off x="3047490" y="1436416"/>
          <a:ext cx="2073089" cy="819871"/>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Discovery</a:t>
          </a:r>
        </a:p>
      </dsp:txBody>
      <dsp:txXfrm>
        <a:off x="3071503" y="1460429"/>
        <a:ext cx="2025063" cy="771845"/>
      </dsp:txXfrm>
    </dsp:sp>
    <dsp:sp modelId="{27FCDCDE-624A-413E-B7B5-7CB719F539BA}">
      <dsp:nvSpPr>
        <dsp:cNvPr id="0" name=""/>
        <dsp:cNvSpPr/>
      </dsp:nvSpPr>
      <dsp:spPr>
        <a:xfrm>
          <a:off x="3061504" y="2408500"/>
          <a:ext cx="2073089" cy="692394"/>
        </a:xfrm>
        <a:prstGeom prst="roundRect">
          <a:avLst>
            <a:gd name="adj" fmla="val 10000"/>
          </a:avLst>
        </a:prstGeom>
        <a:solidFill>
          <a:srgbClr val="00B050"/>
        </a:solidFill>
        <a:ln w="10795"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Install/Uninstall</a:t>
          </a:r>
        </a:p>
      </dsp:txBody>
      <dsp:txXfrm>
        <a:off x="3081784" y="2428780"/>
        <a:ext cx="2032529" cy="651834"/>
      </dsp:txXfrm>
    </dsp:sp>
    <dsp:sp modelId="{3D11BB24-B023-43BA-B767-C04CE3629F35}">
      <dsp:nvSpPr>
        <dsp:cNvPr id="0" name=""/>
        <dsp:cNvSpPr/>
      </dsp:nvSpPr>
      <dsp:spPr>
        <a:xfrm>
          <a:off x="3047490" y="3262164"/>
          <a:ext cx="2073089" cy="756488"/>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Inventory</a:t>
          </a:r>
        </a:p>
      </dsp:txBody>
      <dsp:txXfrm>
        <a:off x="3069647" y="3284321"/>
        <a:ext cx="2028775" cy="712174"/>
      </dsp:txXfrm>
    </dsp:sp>
    <dsp:sp modelId="{CD3F36D7-CAD9-412D-B649-B6A50C07F237}">
      <dsp:nvSpPr>
        <dsp:cNvPr id="0" name=""/>
        <dsp:cNvSpPr/>
      </dsp:nvSpPr>
      <dsp:spPr>
        <a:xfrm>
          <a:off x="5574068" y="0"/>
          <a:ext cx="2591361" cy="47872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PackageManagement Providers</a:t>
          </a:r>
        </a:p>
      </dsp:txBody>
      <dsp:txXfrm>
        <a:off x="5574068" y="0"/>
        <a:ext cx="2591361" cy="1436166"/>
      </dsp:txXfrm>
    </dsp:sp>
    <dsp:sp modelId="{FA5042EE-02EA-4D71-851C-C855777333F7}">
      <dsp:nvSpPr>
        <dsp:cNvPr id="0" name=""/>
        <dsp:cNvSpPr/>
      </dsp:nvSpPr>
      <dsp:spPr>
        <a:xfrm>
          <a:off x="5833204" y="1436400"/>
          <a:ext cx="2073089" cy="459612"/>
        </a:xfrm>
        <a:prstGeom prst="roundRect">
          <a:avLst>
            <a:gd name="adj" fmla="val 10000"/>
          </a:avLst>
        </a:prstGeom>
        <a:solidFill>
          <a:srgbClr val="00B050"/>
        </a:solidFill>
        <a:ln w="10795" cap="flat" cmpd="sng" algn="ctr">
          <a:solidFill>
            <a:srgbClr val="00B05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Windows Server App (WSA)</a:t>
          </a:r>
        </a:p>
      </dsp:txBody>
      <dsp:txXfrm>
        <a:off x="5846666" y="1449862"/>
        <a:ext cx="2046165" cy="432688"/>
      </dsp:txXfrm>
    </dsp:sp>
    <dsp:sp modelId="{E85D5803-6B14-43AA-964B-D7F310A9A50E}">
      <dsp:nvSpPr>
        <dsp:cNvPr id="0" name=""/>
        <dsp:cNvSpPr/>
      </dsp:nvSpPr>
      <dsp:spPr>
        <a:xfrm>
          <a:off x="5833204" y="1966722"/>
          <a:ext cx="2073089" cy="459612"/>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err="1"/>
            <a:t>PowerShellGet</a:t>
          </a:r>
          <a:endParaRPr lang="en-US" sz="1200" kern="1200" dirty="0"/>
        </a:p>
      </dsp:txBody>
      <dsp:txXfrm>
        <a:off x="5846666" y="1980184"/>
        <a:ext cx="2046165" cy="432688"/>
      </dsp:txXfrm>
    </dsp:sp>
    <dsp:sp modelId="{55887B26-4756-438D-BFD4-5F48CB19EAF2}">
      <dsp:nvSpPr>
        <dsp:cNvPr id="0" name=""/>
        <dsp:cNvSpPr/>
      </dsp:nvSpPr>
      <dsp:spPr>
        <a:xfrm>
          <a:off x="5833204" y="2497045"/>
          <a:ext cx="2073089" cy="459612"/>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Windows Container</a:t>
          </a:r>
        </a:p>
      </dsp:txBody>
      <dsp:txXfrm>
        <a:off x="5846666" y="2510507"/>
        <a:ext cx="2046165" cy="432688"/>
      </dsp:txXfrm>
    </dsp:sp>
    <dsp:sp modelId="{5526A5D1-1855-40B3-97F3-37F74E094C63}">
      <dsp:nvSpPr>
        <dsp:cNvPr id="0" name=""/>
        <dsp:cNvSpPr/>
      </dsp:nvSpPr>
      <dsp:spPr>
        <a:xfrm>
          <a:off x="5833204" y="3027367"/>
          <a:ext cx="2073089" cy="459612"/>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NuGet</a:t>
          </a:r>
        </a:p>
      </dsp:txBody>
      <dsp:txXfrm>
        <a:off x="5846666" y="3040829"/>
        <a:ext cx="2046165" cy="432688"/>
      </dsp:txXfrm>
    </dsp:sp>
    <dsp:sp modelId="{1BDB33CF-C085-4B95-B4B8-7542F8A9AFAE}">
      <dsp:nvSpPr>
        <dsp:cNvPr id="0" name=""/>
        <dsp:cNvSpPr/>
      </dsp:nvSpPr>
      <dsp:spPr>
        <a:xfrm>
          <a:off x="5833204" y="3557690"/>
          <a:ext cx="2073089" cy="459612"/>
        </a:xfrm>
        <a:prstGeom prst="roundRect">
          <a:avLst>
            <a:gd name="adj" fmla="val 10000"/>
          </a:avLst>
        </a:prstGeom>
        <a:solidFill>
          <a:srgbClr val="00B050"/>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err="1"/>
            <a:t>NanoServerPackage</a:t>
          </a:r>
          <a:endParaRPr lang="en-US" sz="1200" kern="1200" dirty="0"/>
        </a:p>
      </dsp:txBody>
      <dsp:txXfrm>
        <a:off x="5846666" y="3571152"/>
        <a:ext cx="2046165" cy="432688"/>
      </dsp:txXfrm>
    </dsp:sp>
    <dsp:sp modelId="{AA24916D-02E5-4061-BCB8-8944E7B97521}">
      <dsp:nvSpPr>
        <dsp:cNvPr id="0" name=""/>
        <dsp:cNvSpPr/>
      </dsp:nvSpPr>
      <dsp:spPr>
        <a:xfrm>
          <a:off x="5833204" y="4088013"/>
          <a:ext cx="2073089" cy="459612"/>
        </a:xfrm>
        <a:prstGeom prst="roundRect">
          <a:avLst>
            <a:gd name="adj" fmla="val 10000"/>
          </a:avLst>
        </a:prstGeom>
        <a:solidFill>
          <a:schemeClr val="bg1">
            <a:lumMod val="65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a:t>
          </a:r>
        </a:p>
      </dsp:txBody>
      <dsp:txXfrm>
        <a:off x="5846666" y="4101475"/>
        <a:ext cx="2046165" cy="432688"/>
      </dsp:txXfrm>
    </dsp:sp>
    <dsp:sp modelId="{820179DD-90D8-49FD-964A-2BE312BC17E2}">
      <dsp:nvSpPr>
        <dsp:cNvPr id="0" name=""/>
        <dsp:cNvSpPr/>
      </dsp:nvSpPr>
      <dsp:spPr>
        <a:xfrm>
          <a:off x="8359781" y="0"/>
          <a:ext cx="2591361" cy="478722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t>Package Sources</a:t>
          </a:r>
        </a:p>
      </dsp:txBody>
      <dsp:txXfrm>
        <a:off x="8359781" y="0"/>
        <a:ext cx="2591361" cy="1436166"/>
      </dsp:txXfrm>
    </dsp:sp>
    <dsp:sp modelId="{759EDFDE-D5F5-449C-8FB6-534C8F76AC9E}">
      <dsp:nvSpPr>
        <dsp:cNvPr id="0" name=""/>
        <dsp:cNvSpPr/>
      </dsp:nvSpPr>
      <dsp:spPr>
        <a:xfrm>
          <a:off x="8603639" y="1391896"/>
          <a:ext cx="2086232" cy="45961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WSA Package Repository…</a:t>
          </a:r>
        </a:p>
      </dsp:txBody>
      <dsp:txXfrm>
        <a:off x="8617101" y="1405358"/>
        <a:ext cx="2059308" cy="432688"/>
      </dsp:txXfrm>
    </dsp:sp>
    <dsp:sp modelId="{B918AD2D-F547-4F4A-9A2F-34362C426E20}">
      <dsp:nvSpPr>
        <dsp:cNvPr id="0" name=""/>
        <dsp:cNvSpPr/>
      </dsp:nvSpPr>
      <dsp:spPr>
        <a:xfrm>
          <a:off x="8603639" y="1922219"/>
          <a:ext cx="2086232" cy="45961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PowerShell Gallery</a:t>
          </a:r>
        </a:p>
      </dsp:txBody>
      <dsp:txXfrm>
        <a:off x="8617101" y="1935681"/>
        <a:ext cx="2059308" cy="432688"/>
      </dsp:txXfrm>
    </dsp:sp>
    <dsp:sp modelId="{0E43F3AB-FC7A-459C-A7B0-EB8EA61E05F1}">
      <dsp:nvSpPr>
        <dsp:cNvPr id="0" name=""/>
        <dsp:cNvSpPr/>
      </dsp:nvSpPr>
      <dsp:spPr>
        <a:xfrm>
          <a:off x="8618917" y="2497045"/>
          <a:ext cx="2073089" cy="45961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Container Gallery, Docker</a:t>
          </a:r>
        </a:p>
      </dsp:txBody>
      <dsp:txXfrm>
        <a:off x="8632379" y="2510507"/>
        <a:ext cx="2046165" cy="432688"/>
      </dsp:txXfrm>
    </dsp:sp>
    <dsp:sp modelId="{8C289270-C2B0-47D5-9D2D-E30DF396ACD4}">
      <dsp:nvSpPr>
        <dsp:cNvPr id="0" name=""/>
        <dsp:cNvSpPr/>
      </dsp:nvSpPr>
      <dsp:spPr>
        <a:xfrm>
          <a:off x="8618917" y="3027367"/>
          <a:ext cx="2073089" cy="45961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err="1"/>
            <a:t>NuGet</a:t>
          </a:r>
          <a:r>
            <a:rPr lang="en-US" sz="1200" kern="1200" dirty="0"/>
            <a:t> Gallery …</a:t>
          </a:r>
        </a:p>
      </dsp:txBody>
      <dsp:txXfrm>
        <a:off x="8632379" y="3040829"/>
        <a:ext cx="2046165" cy="432688"/>
      </dsp:txXfrm>
    </dsp:sp>
    <dsp:sp modelId="{C0DDE21E-5E39-4C0F-82CB-7BAFF52C58E5}">
      <dsp:nvSpPr>
        <dsp:cNvPr id="0" name=""/>
        <dsp:cNvSpPr/>
      </dsp:nvSpPr>
      <dsp:spPr>
        <a:xfrm>
          <a:off x="8618917" y="3557690"/>
          <a:ext cx="2073089" cy="45961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a:t>www.NPMjs.com</a:t>
          </a:r>
          <a:endParaRPr lang="en-US" sz="1200" kern="1200" dirty="0"/>
        </a:p>
      </dsp:txBody>
      <dsp:txXfrm>
        <a:off x="8632379" y="3571152"/>
        <a:ext cx="2046165" cy="432688"/>
      </dsp:txXfrm>
    </dsp:sp>
    <dsp:sp modelId="{FE35B9F9-013C-4AE9-9FA6-968A7473357C}">
      <dsp:nvSpPr>
        <dsp:cNvPr id="0" name=""/>
        <dsp:cNvSpPr/>
      </dsp:nvSpPr>
      <dsp:spPr>
        <a:xfrm>
          <a:off x="8618917" y="4088013"/>
          <a:ext cx="2073089" cy="459612"/>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2860" rIns="30480" bIns="22860" numCol="1" spcCol="1270" anchor="ctr" anchorCtr="0">
          <a:noAutofit/>
        </a:bodyPr>
        <a:lstStyle/>
        <a:p>
          <a:pPr marL="0" lvl="0" indent="0" algn="ctr" defTabSz="533400">
            <a:lnSpc>
              <a:spcPct val="90000"/>
            </a:lnSpc>
            <a:spcBef>
              <a:spcPct val="0"/>
            </a:spcBef>
            <a:spcAft>
              <a:spcPct val="35000"/>
            </a:spcAft>
            <a:buNone/>
          </a:pPr>
          <a:r>
            <a:rPr lang="en-US" sz="1200" kern="1200" dirty="0"/>
            <a:t>WordPress, …</a:t>
          </a:r>
        </a:p>
      </dsp:txBody>
      <dsp:txXfrm>
        <a:off x="8632379" y="4101475"/>
        <a:ext cx="2046165" cy="43268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Ignite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9/29/2016 4:01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Ignite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9/29/2016 4:01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rPr>
              <a:t>Microsoft 2016</a:t>
            </a: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4:01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063813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t>9/29/2016 4:01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63</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1637986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4:01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751899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3274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Segoe UI" pitchFamily="34" charset="0"/>
            </a:endParaRPr>
          </a:p>
        </p:txBody>
      </p:sp>
      <p:sp>
        <p:nvSpPr>
          <p:cNvPr id="5" name="Footer Placeholder 4"/>
          <p:cNvSpPr>
            <a:spLocks noGrp="1"/>
          </p:cNvSpPr>
          <p:nvPr>
            <p:ph type="ftr" sz="quarter" idx="11"/>
          </p:nvPr>
        </p:nvSpPr>
        <p:spPr/>
        <p:txBody>
          <a:bodyPr/>
          <a:lstStyle/>
          <a:p>
            <a:pPr marL="604058" marR="0" lvl="0" indent="0" defTabSz="966175"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604058" marR="0" lvl="0" indent="0" defTabSz="966175"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32742" eaLnBrk="1" fontAlgn="auto" latinLnBrk="0" hangingPunct="1">
              <a:lnSpc>
                <a:spcPct val="100000"/>
              </a:lnSpc>
              <a:spcBef>
                <a:spcPts val="0"/>
              </a:spcBef>
              <a:spcAft>
                <a:spcPts val="0"/>
              </a:spcAft>
              <a:buClrTx/>
              <a:buSzTx/>
              <a:buFontTx/>
              <a:buNone/>
              <a:tabLst/>
              <a:defRPr/>
            </a:pPr>
            <a:fld id="{1722C50E-AC3C-4F38-BF72-3EC090A65D52}" type="datetime1">
              <a:rPr kumimoji="0" lang="en-US" sz="1800" b="0" i="0" u="none" strike="noStrike" kern="0" cap="none" spc="0" normalizeH="0" baseline="0" noProof="0" smtClean="0">
                <a:ln>
                  <a:noFill/>
                </a:ln>
                <a:solidFill>
                  <a:prstClr val="black"/>
                </a:solidFill>
                <a:effectLst/>
                <a:uLnTx/>
                <a:uFillTx/>
                <a:latin typeface="Segoe UI" pitchFamily="34" charset="0"/>
              </a:rPr>
              <a:pPr marL="0" marR="0" lvl="0" indent="0" defTabSz="932742"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prstClr val="black"/>
              </a:solidFill>
              <a:effectLst/>
              <a:uLnTx/>
              <a:uFillTx/>
              <a:latin typeface="Segoe UI" pitchFamily="34" charset="0"/>
            </a:endParaRPr>
          </a:p>
        </p:txBody>
      </p:sp>
      <p:sp>
        <p:nvSpPr>
          <p:cNvPr id="7" name="Slide Number Placeholder 6"/>
          <p:cNvSpPr>
            <a:spLocks noGrp="1"/>
          </p:cNvSpPr>
          <p:nvPr>
            <p:ph type="sldNum" sz="quarter" idx="13"/>
          </p:nvPr>
        </p:nvSpPr>
        <p:spPr/>
        <p:txBody>
          <a:bodyPr/>
          <a:lstStyle/>
          <a:p>
            <a:pPr marL="0" marR="0" lvl="0" indent="0" defTabSz="932742"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latin typeface="Segoe UI" pitchFamily="34" charset="0"/>
              </a:rPr>
              <a:pPr marL="0" marR="0" lvl="0" indent="0" defTabSz="932742"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prstClr val="black"/>
              </a:solidFill>
              <a:effectLst/>
              <a:uLnTx/>
              <a:uFillTx/>
              <a:latin typeface="Segoe UI" pitchFamily="34" charset="0"/>
            </a:endParaRPr>
          </a:p>
        </p:txBody>
      </p:sp>
    </p:spTree>
    <p:extLst>
      <p:ext uri="{BB962C8B-B14F-4D97-AF65-F5344CB8AC3E}">
        <p14:creationId xmlns:p14="http://schemas.microsoft.com/office/powerpoint/2010/main" val="4141719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30EA3F1-C3DD-4000-B087-5B2C41B1438A}" type="slidenum">
              <a:rPr kumimoji="0" lang="en-US" sz="1800" b="0" i="0" u="none" strike="noStrike" kern="0" cap="none" spc="0" normalizeH="0" baseline="0" noProof="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318217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AF340CB-9DBE-4C49-ADA6-3D95BC1EB3EA}"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047739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Build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4:01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010336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4:01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86424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4:01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420312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0EC29EE-A8AD-4CE0-9C0B-116E0D4D7533}" type="datetime8">
              <a:rPr lang="en-US" smtClean="0"/>
              <a:t>9/29/2016 4:01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dirty="0"/>
          </a:p>
        </p:txBody>
      </p:sp>
    </p:spTree>
    <p:extLst>
      <p:ext uri="{BB962C8B-B14F-4D97-AF65-F5344CB8AC3E}">
        <p14:creationId xmlns:p14="http://schemas.microsoft.com/office/powerpoint/2010/main" val="22885204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8.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0885871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4"/>
            <a:ext cx="9144000" cy="1181862"/>
          </a:xfrm>
          <a:noFill/>
        </p:spPr>
        <p:txBody>
          <a:bodyPr wrap="square" tIns="91440" bIns="91440" anchor="t" anchorCtr="0">
            <a:spAutoFit/>
          </a:bodyPr>
          <a:lstStyle>
            <a:lvl1pPr>
              <a:defRPr sz="7198" spc="-100"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9143999" cy="738664"/>
          </a:xfrm>
          <a:noFill/>
        </p:spPr>
        <p:txBody>
          <a:bodyPr wrap="square" lIns="182880" tIns="146304" rIns="182880" bIns="146304">
            <a:spAutoFit/>
          </a:bodyPr>
          <a:lstStyle>
            <a:lvl1pPr marL="0" indent="0">
              <a:spcBef>
                <a:spcPts val="0"/>
              </a:spcBef>
              <a:buNone/>
              <a:defRPr sz="3199"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587550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9143999" cy="1181862"/>
          </a:xfrm>
          <a:noFill/>
        </p:spPr>
        <p:txBody>
          <a:bodyPr wrap="square"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8947258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20996136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38108304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86664682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09714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199998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902515"/>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6051334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59819375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49"/>
            <a:ext cx="11887200" cy="2294898"/>
          </a:xfrm>
        </p:spPr>
        <p:txBody>
          <a:bodyPr>
            <a:spAutoFit/>
          </a:bodyPr>
          <a:lstStyle>
            <a:lvl1pPr marL="0" indent="0">
              <a:buClr>
                <a:schemeClr val="bg1"/>
              </a:buClr>
              <a:buFontTx/>
              <a:buNone/>
              <a:defRPr>
                <a:solidFill>
                  <a:srgbClr val="0072C6"/>
                </a:solidFill>
              </a:defRPr>
            </a:lvl1pPr>
            <a:lvl2pPr marL="583442" indent="-240987">
              <a:buClr>
                <a:schemeClr val="bg1"/>
              </a:buClr>
              <a:buFont typeface="Symbol" panose="05050102010706020507" pitchFamily="18" charset="2"/>
              <a:buChar char="-"/>
              <a:defRPr/>
            </a:lvl2pPr>
            <a:lvl3pPr marL="799062" indent="-228304">
              <a:buClr>
                <a:schemeClr val="bg1"/>
              </a:buClr>
              <a:buFont typeface="Segoe UI" panose="020B0502040204020203" pitchFamily="34" charset="0"/>
              <a:buChar char="&gt;"/>
              <a:defRPr sz="2397"/>
            </a:lvl3pPr>
            <a:lvl4pPr marL="1027365" indent="-228304">
              <a:buClr>
                <a:schemeClr val="bg1"/>
              </a:buClr>
              <a:buFont typeface="Segoe UI" panose="020B0502040204020203" pitchFamily="34" charset="0"/>
              <a:buChar char="-"/>
              <a:defRPr sz="1998"/>
            </a:lvl4pPr>
            <a:lvl5pPr marL="1255668" indent="-228304">
              <a:buClr>
                <a:schemeClr val="bg1"/>
              </a:buClr>
              <a:buFont typeface="Arial" panose="020B0604020202020204" pitchFamily="34" charset="0"/>
              <a:buChar char="•"/>
              <a:defRPr sz="1998"/>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45922050"/>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tart screen">
    <p:bg>
      <p:bgPr>
        <a:solidFill>
          <a:srgbClr val="0078D7"/>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52481" y="6030462"/>
            <a:ext cx="1097269" cy="209971"/>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242986" y="662654"/>
            <a:ext cx="10461592" cy="5205888"/>
          </a:xfrm>
          <a:prstGeom prst="rect">
            <a:avLst/>
          </a:prstGeom>
        </p:spPr>
      </p:pic>
    </p:spTree>
    <p:extLst>
      <p:ext uri="{BB962C8B-B14F-4D97-AF65-F5344CB8AC3E}">
        <p14:creationId xmlns:p14="http://schemas.microsoft.com/office/powerpoint/2010/main" val="30087514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angalore title">
    <p:bg>
      <p:bgPr>
        <a:solidFill>
          <a:srgbClr val="00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759922"/>
            <a:ext cx="5943535" cy="2011665"/>
          </a:xfrm>
          <a:noFill/>
        </p:spPr>
        <p:txBody>
          <a:bodyPr lIns="146304" tIns="91440" rIns="146304" bIns="91440" anchor="t" anchorCtr="0"/>
          <a:lstStyle>
            <a:lvl1pPr>
              <a:defRPr sz="5399" spc="-100" baseline="0">
                <a:gradFill>
                  <a:gsLst>
                    <a:gs pos="91000">
                      <a:schemeClr val="tx1"/>
                    </a:gs>
                    <a:gs pos="0">
                      <a:schemeClr val="tx1"/>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3" y="3680141"/>
            <a:ext cx="4846268" cy="1009740"/>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580" y="6234298"/>
            <a:ext cx="1097269" cy="209971"/>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06072" y="1394166"/>
            <a:ext cx="7376710" cy="3670791"/>
          </a:xfrm>
          <a:prstGeom prst="rect">
            <a:avLst/>
          </a:prstGeom>
        </p:spPr>
      </p:pic>
    </p:spTree>
    <p:extLst>
      <p:ext uri="{BB962C8B-B14F-4D97-AF65-F5344CB8AC3E}">
        <p14:creationId xmlns:p14="http://schemas.microsoft.com/office/powerpoint/2010/main" val="31858076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Title Slide 2_Option 1 - Preferred">
    <p:bg>
      <p:bgPr>
        <a:solidFill>
          <a:srgbClr val="00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759920"/>
            <a:ext cx="8046632" cy="1828786"/>
          </a:xfrm>
          <a:noFill/>
        </p:spPr>
        <p:txBody>
          <a:bodyPr lIns="146304" tIns="91440" rIns="146304" bIns="91440" anchor="t" anchorCtr="0"/>
          <a:lstStyle>
            <a:lvl1pPr>
              <a:defRPr sz="5399" spc="-100" baseline="0">
                <a:solidFill>
                  <a:schemeClr val="tx1"/>
                </a:solidFill>
              </a:defRPr>
            </a:lvl1pPr>
          </a:lstStyle>
          <a:p>
            <a:r>
              <a:rPr lang="en-US" dirty="0"/>
              <a:t>Lorem ipsum</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580" y="6234298"/>
            <a:ext cx="1097269" cy="209971"/>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229895" y="936971"/>
            <a:ext cx="4096468" cy="5120584"/>
          </a:xfrm>
          <a:prstGeom prst="rect">
            <a:avLst/>
          </a:prstGeom>
        </p:spPr>
      </p:pic>
    </p:spTree>
    <p:extLst>
      <p:ext uri="{BB962C8B-B14F-4D97-AF65-F5344CB8AC3E}">
        <p14:creationId xmlns:p14="http://schemas.microsoft.com/office/powerpoint/2010/main" val="22778284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_Title Slide 2_Option 1 - Preferred">
    <p:bg>
      <p:bgPr>
        <a:solidFill>
          <a:srgbClr val="0078D7"/>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1759920"/>
            <a:ext cx="8046632" cy="1828786"/>
          </a:xfrm>
          <a:noFill/>
        </p:spPr>
        <p:txBody>
          <a:bodyPr lIns="146304" tIns="91440" rIns="146304" bIns="91440" anchor="t" anchorCtr="0"/>
          <a:lstStyle>
            <a:lvl1pPr>
              <a:defRPr sz="5399" spc="-100" baseline="0">
                <a:solidFill>
                  <a:schemeClr val="tx1"/>
                </a:solidFill>
              </a:defRPr>
            </a:lvl1pPr>
          </a:lstStyle>
          <a:p>
            <a:r>
              <a:rPr lang="en-US" dirty="0"/>
              <a:t>Lorem ipsum</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580" y="6234298"/>
            <a:ext cx="1097269" cy="209971"/>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949750" y="1079501"/>
            <a:ext cx="5715000" cy="5915025"/>
          </a:xfrm>
          <a:prstGeom prst="rect">
            <a:avLst/>
          </a:prstGeom>
        </p:spPr>
      </p:pic>
    </p:spTree>
    <p:extLst>
      <p:ext uri="{BB962C8B-B14F-4D97-AF65-F5344CB8AC3E}">
        <p14:creationId xmlns:p14="http://schemas.microsoft.com/office/powerpoint/2010/main" val="2087775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Slide 2_Option 3 - Org ID tile">
    <p:bg>
      <p:bgPr>
        <a:solidFill>
          <a:srgbClr val="0078D7"/>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7580" y="6234298"/>
            <a:ext cx="1097269" cy="209971"/>
          </a:xfrm>
          <a:prstGeom prst="rect">
            <a:avLst/>
          </a:prstGeom>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79159" y="1622735"/>
            <a:ext cx="3194624" cy="4297702"/>
          </a:xfrm>
          <a:prstGeom prst="rect">
            <a:avLst/>
          </a:prstGeom>
        </p:spPr>
      </p:pic>
      <p:sp>
        <p:nvSpPr>
          <p:cNvPr id="8" name="Title 1"/>
          <p:cNvSpPr>
            <a:spLocks noGrp="1"/>
          </p:cNvSpPr>
          <p:nvPr>
            <p:ph type="title" hasCustomPrompt="1"/>
          </p:nvPr>
        </p:nvSpPr>
        <p:spPr>
          <a:xfrm>
            <a:off x="274702" y="1759920"/>
            <a:ext cx="8046632" cy="1828786"/>
          </a:xfrm>
          <a:noFill/>
        </p:spPr>
        <p:txBody>
          <a:bodyPr lIns="146304" tIns="91440" rIns="146304" bIns="91440" anchor="t" anchorCtr="0"/>
          <a:lstStyle>
            <a:lvl1pPr>
              <a:defRPr sz="5399" spc="-100" baseline="0">
                <a:solidFill>
                  <a:schemeClr val="tx1"/>
                </a:solidFill>
              </a:defRPr>
            </a:lvl1pPr>
          </a:lstStyle>
          <a:p>
            <a:r>
              <a:rPr lang="en-US" dirty="0"/>
              <a:t>Lorem ipsum</a:t>
            </a:r>
          </a:p>
        </p:txBody>
      </p:sp>
    </p:spTree>
    <p:extLst>
      <p:ext uri="{BB962C8B-B14F-4D97-AF65-F5344CB8AC3E}">
        <p14:creationId xmlns:p14="http://schemas.microsoft.com/office/powerpoint/2010/main" val="2654681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97309152"/>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0078D7"/>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19335304"/>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4157862"/>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6520449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rgbClr val="0078D7"/>
        </a:solidFill>
        <a:effectLst/>
      </p:bgPr>
    </p:b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74702" y="1759920"/>
            <a:ext cx="8046632" cy="1828786"/>
          </a:xfrm>
          <a:noFill/>
        </p:spPr>
        <p:txBody>
          <a:bodyPr lIns="146304" tIns="91440" rIns="146304" bIns="91440" anchor="t" anchorCtr="0"/>
          <a:lstStyle>
            <a:lvl1pPr>
              <a:defRPr sz="5399" spc="-100" baseline="0">
                <a:solidFill>
                  <a:schemeClr val="tx1"/>
                </a:solidFill>
              </a:defRPr>
            </a:lvl1pPr>
          </a:lstStyle>
          <a:p>
            <a:r>
              <a:rPr lang="en-US" dirty="0"/>
              <a:t>Lorem ipsum</a:t>
            </a:r>
          </a:p>
        </p:txBody>
      </p:sp>
    </p:spTree>
    <p:extLst>
      <p:ext uri="{BB962C8B-B14F-4D97-AF65-F5344CB8AC3E}">
        <p14:creationId xmlns:p14="http://schemas.microsoft.com/office/powerpoint/2010/main" val="3399667420"/>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4424042"/>
      </p:ext>
    </p:extLst>
  </p:cSld>
  <p:clrMapOvr>
    <a:masterClrMapping/>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7876048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_Title &amp;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269198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58334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Title and Content">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7502098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24401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_Two Column Non-bullete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401949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575970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_Two Column Bullet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651683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Title Only">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852530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Developer Code Layout">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1287"/>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38475435"/>
      </p:ext>
    </p:extLst>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losing logo slide">
    <p:bg>
      <p:bgPr>
        <a:solidFill>
          <a:srgbClr val="002050"/>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mn-ea"/>
                <a:cs typeface="Segoe UI" pitchFamily="34" charset="0"/>
              </a:rPr>
              <a:t>© 2014 Microsoft Corporation. All rights reserved. </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4108369426"/>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385549192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6249273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9311015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666269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76118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552559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89356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639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5377156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99647423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81428194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9683097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59168984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15605066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96577785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3532010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33819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50556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84276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643577"/>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7564998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34624070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5627725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3081269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76679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2570992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103563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7204649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55242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682808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660700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9384113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344244812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Click to 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334957630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8037455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0695598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4058907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07233197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6370476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372438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02471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10335902"/>
      </p:ext>
    </p:extLst>
  </p:cSld>
  <p:clrMapOvr>
    <a:masterClrMapping/>
  </p:clrMapOvr>
  <p:transition>
    <p:fade/>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50095796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5054055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a:t>Click to edit Master title style</a:t>
            </a:r>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p>
        </p:txBody>
      </p:sp>
      <p:sp>
        <p:nvSpPr>
          <p:cNvPr id="4" name="Date Placeholder 3"/>
          <p:cNvSpPr>
            <a:spLocks noGrp="1"/>
          </p:cNvSpPr>
          <p:nvPr>
            <p:ph type="dt" sz="half" idx="10"/>
          </p:nvPr>
        </p:nvSpPr>
        <p:spPr/>
        <p:txBody>
          <a:bodyPr/>
          <a:lstStyle/>
          <a:p>
            <a:fld id="{7F7A7DC3-9E96-490E-A16C-41788F46812A}"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329440776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7A7DC3-9E96-490E-A16C-41788F46812A}"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1952238454"/>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a:t>Click to edit Master title style</a:t>
            </a:r>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F7A7DC3-9E96-490E-A16C-41788F46812A}"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7893255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5008" y="1861968"/>
            <a:ext cx="5285502" cy="4437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95965" y="1861968"/>
            <a:ext cx="5285502" cy="4437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F7A7DC3-9E96-490E-A16C-41788F46812A}" type="datetimeFigureOut">
              <a:rPr lang="en-US" smtClean="0"/>
              <a:t>9/29/2016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4015668325"/>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a:t>Click to edit Master title style</a:t>
            </a:r>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F7A7DC3-9E96-490E-A16C-41788F46812A}" type="datetimeFigureOut">
              <a:rPr lang="en-US" smtClean="0"/>
              <a:t>9/29/2016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29846137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7A7DC3-9E96-490E-A16C-41788F46812A}" type="datetimeFigureOut">
              <a:rPr lang="en-US" smtClean="0"/>
              <a:t>9/29/2016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2593068156"/>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7A7DC3-9E96-490E-A16C-41788F46812A}" type="datetimeFigureOut">
              <a:rPr lang="en-US" smtClean="0"/>
              <a:t>9/29/2016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1176861977"/>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Edit Master text styles</a:t>
            </a:r>
          </a:p>
        </p:txBody>
      </p:sp>
      <p:sp>
        <p:nvSpPr>
          <p:cNvPr id="5" name="Date Placeholder 4"/>
          <p:cNvSpPr>
            <a:spLocks noGrp="1"/>
          </p:cNvSpPr>
          <p:nvPr>
            <p:ph type="dt" sz="half" idx="10"/>
          </p:nvPr>
        </p:nvSpPr>
        <p:spPr/>
        <p:txBody>
          <a:bodyPr/>
          <a:lstStyle/>
          <a:p>
            <a:fld id="{7F7A7DC3-9E96-490E-A16C-41788F46812A}" type="datetimeFigureOut">
              <a:rPr lang="en-US" smtClean="0"/>
              <a:t>9/29/2016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92300410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Edit Master text styles</a:t>
            </a:r>
          </a:p>
        </p:txBody>
      </p:sp>
      <p:sp>
        <p:nvSpPr>
          <p:cNvPr id="5" name="Date Placeholder 4"/>
          <p:cNvSpPr>
            <a:spLocks noGrp="1"/>
          </p:cNvSpPr>
          <p:nvPr>
            <p:ph type="dt" sz="half" idx="10"/>
          </p:nvPr>
        </p:nvSpPr>
        <p:spPr/>
        <p:txBody>
          <a:bodyPr/>
          <a:lstStyle/>
          <a:p>
            <a:fld id="{7F7A7DC3-9E96-490E-A16C-41788F46812A}" type="datetimeFigureOut">
              <a:rPr lang="en-US" smtClean="0"/>
              <a:t>9/29/2016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210515946"/>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7A7DC3-9E96-490E-A16C-41788F46812A}"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4005087842"/>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7A7DC3-9E96-490E-A16C-41788F46812A}"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B6782B9-FB9B-488D-AFE7-8E2A5A1E8CA1}" type="slidenum">
              <a:rPr lang="en-US" smtClean="0"/>
              <a:t>‹#›</a:t>
            </a:fld>
            <a:endParaRPr lang="en-US"/>
          </a:p>
        </p:txBody>
      </p:sp>
    </p:spTree>
    <p:extLst>
      <p:ext uri="{BB962C8B-B14F-4D97-AF65-F5344CB8AC3E}">
        <p14:creationId xmlns:p14="http://schemas.microsoft.com/office/powerpoint/2010/main" val="2854034619"/>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userDrawn="1">
  <p:cSld name="Title_Only">
    <p:spTree>
      <p:nvGrpSpPr>
        <p:cNvPr id="1" name=""/>
        <p:cNvGrpSpPr/>
        <p:nvPr/>
      </p:nvGrpSpPr>
      <p:grpSpPr>
        <a:xfrm>
          <a:off x="0" y="0"/>
          <a:ext cx="0" cy="0"/>
          <a:chOff x="0" y="0"/>
          <a:chExt cx="0" cy="0"/>
        </a:xfrm>
      </p:grpSpPr>
      <p:cxnSp>
        <p:nvCxnSpPr>
          <p:cNvPr id="18" name="Straight Connector 17"/>
          <p:cNvCxnSpPr>
            <a:cxnSpLocks noChangeShapeType="1"/>
          </p:cNvCxnSpPr>
          <p:nvPr/>
        </p:nvCxnSpPr>
        <p:spPr bwMode="auto">
          <a:xfrm>
            <a:off x="621824" y="6295073"/>
            <a:ext cx="11192828" cy="0"/>
          </a:xfrm>
          <a:prstGeom prst="line">
            <a:avLst/>
          </a:prstGeom>
          <a:noFill/>
          <a:ln w="9525">
            <a:solidFill>
              <a:srgbClr val="AAAAAA"/>
            </a:solidFill>
            <a:round/>
            <a:headEnd/>
            <a:tailEnd/>
          </a:ln>
        </p:spPr>
      </p:cxnSp>
      <p:sp>
        <p:nvSpPr>
          <p:cNvPr id="10" name="Title 1"/>
          <p:cNvSpPr>
            <a:spLocks noGrp="1"/>
          </p:cNvSpPr>
          <p:nvPr>
            <p:ph type="title"/>
          </p:nvPr>
        </p:nvSpPr>
        <p:spPr>
          <a:xfrm>
            <a:off x="579260" y="266770"/>
            <a:ext cx="11205783" cy="870552"/>
          </a:xfrm>
        </p:spPr>
        <p:txBody>
          <a:bodyPr wrap="square" anchor="t"/>
          <a:lstStyle>
            <a:lvl1pPr>
              <a:lnSpc>
                <a:spcPct val="90000"/>
              </a:lnSpc>
              <a:defRPr sz="4896" b="0">
                <a:solidFill>
                  <a:schemeClr val="accent1"/>
                </a:solidFill>
                <a:latin typeface="Segoe UI Light" panose="020B0502040204020203" pitchFamily="34" charset="0"/>
                <a:cs typeface="Segoe UI Light" panose="020B0502040204020203" pitchFamily="34" charset="0"/>
              </a:defRPr>
            </a:lvl1pPr>
          </a:lstStyle>
          <a:p>
            <a:r>
              <a:rPr lang="en-US" dirty="0"/>
              <a:t>Click to edit Master title style</a:t>
            </a:r>
          </a:p>
        </p:txBody>
      </p:sp>
      <p:sp>
        <p:nvSpPr>
          <p:cNvPr id="9"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428">
                <a:solidFill>
                  <a:srgbClr val="505050"/>
                </a:solidFill>
                <a:latin typeface="Segoe UI" panose="020B0502040204020203" pitchFamily="34" charset="0"/>
                <a:cs typeface="Segoe UI" panose="020B0502040204020203" pitchFamily="34" charset="0"/>
              </a:defRPr>
            </a:lvl1pPr>
          </a:lstStyle>
          <a:p>
            <a:r>
              <a:rPr lang="en-US" dirty="0"/>
              <a:t>April 14, 2016</a:t>
            </a:r>
          </a:p>
        </p:txBody>
      </p:sp>
      <p:sp>
        <p:nvSpPr>
          <p:cNvPr id="11"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428">
                <a:solidFill>
                  <a:srgbClr val="505050"/>
                </a:solidFill>
                <a:latin typeface="Segoe UI" panose="020B0502040204020203" pitchFamily="34" charset="0"/>
                <a:cs typeface="Segoe UI" panose="020B0502040204020203" pitchFamily="34" charset="0"/>
              </a:defRPr>
            </a:lvl1pPr>
          </a:lstStyle>
          <a:p>
            <a:pPr fontAlgn="base">
              <a:spcBef>
                <a:spcPct val="0"/>
              </a:spcBef>
              <a:spcAft>
                <a:spcPct val="0"/>
              </a:spcAft>
            </a:pPr>
            <a:r>
              <a:rPr lang="en-US"/>
              <a:t>MS / Dell Confidential</a:t>
            </a:r>
            <a:endParaRPr lang="en-US" dirty="0"/>
          </a:p>
        </p:txBody>
      </p:sp>
    </p:spTree>
    <p:extLst>
      <p:ext uri="{BB962C8B-B14F-4D97-AF65-F5344CB8AC3E}">
        <p14:creationId xmlns:p14="http://schemas.microsoft.com/office/powerpoint/2010/main" val="2044894922"/>
      </p:ext>
    </p:extLst>
  </p:cSld>
  <p:clrMapOvr>
    <a:masterClrMapping/>
  </p:clrMapOvr>
  <p:transition spd="med">
    <p:wipe dir="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p:cSld name="Console Standard">
    <p:spTree>
      <p:nvGrpSpPr>
        <p:cNvPr id="1" name=""/>
        <p:cNvGrpSpPr/>
        <p:nvPr/>
      </p:nvGrpSpPr>
      <p:grpSpPr>
        <a:xfrm>
          <a:off x="0" y="0"/>
          <a:ext cx="0" cy="0"/>
          <a:chOff x="0" y="0"/>
          <a:chExt cx="0" cy="0"/>
        </a:xfrm>
      </p:grpSpPr>
      <p:sp>
        <p:nvSpPr>
          <p:cNvPr id="3" name="Inhaltsplatzhalter 2"/>
          <p:cNvSpPr>
            <a:spLocks noGrp="1"/>
          </p:cNvSpPr>
          <p:nvPr>
            <p:ph idx="1"/>
          </p:nvPr>
        </p:nvSpPr>
        <p:spPr>
          <a:xfrm>
            <a:off x="342085" y="1954991"/>
            <a:ext cx="11752306" cy="4479931"/>
          </a:xfrm>
        </p:spPr>
        <p:txBody>
          <a:bodyPr/>
          <a:lstStyle>
            <a:lvl1pPr>
              <a:tabLst>
                <a:tab pos="362676" algn="l"/>
                <a:tab pos="738306" algn="l"/>
                <a:tab pos="1191651" algn="l"/>
                <a:tab pos="1644997" algn="l"/>
                <a:tab pos="2098342" algn="l"/>
              </a:tabLst>
              <a:defRPr sz="2856">
                <a:effectLst>
                  <a:outerShdw blurRad="50800" dist="38100" dir="2700000" algn="tl" rotWithShape="0">
                    <a:prstClr val="black">
                      <a:alpha val="40000"/>
                    </a:prstClr>
                  </a:outerShdw>
                </a:effectLst>
              </a:defRPr>
            </a:lvl1pPr>
            <a:lvl2pPr marL="757735" indent="-291436" defTabSz="453346">
              <a:buFont typeface="Arial" pitchFamily="34" charset="0"/>
              <a:buChar char="•"/>
              <a:tabLst>
                <a:tab pos="362676" algn="l"/>
                <a:tab pos="777164" algn="l"/>
                <a:tab pos="1191651" algn="l"/>
                <a:tab pos="1644997" algn="l"/>
                <a:tab pos="2098342" algn="l"/>
              </a:tabLst>
              <a:defRPr sz="2448">
                <a:effectLst>
                  <a:outerShdw blurRad="50800" dist="38100" dir="2700000" algn="tl" rotWithShape="0">
                    <a:prstClr val="black">
                      <a:alpha val="40000"/>
                    </a:prstClr>
                  </a:outerShdw>
                </a:effectLst>
              </a:defRPr>
            </a:lvl2pPr>
            <a:lvl3pPr marL="1165746" indent="-233149">
              <a:buFont typeface="Arial" pitchFamily="34" charset="0"/>
              <a:buChar char="•"/>
              <a:tabLst>
                <a:tab pos="362676" algn="l"/>
                <a:tab pos="738306" algn="l"/>
                <a:tab pos="1191651" algn="l"/>
                <a:tab pos="1644997" algn="l"/>
                <a:tab pos="2098342" algn="l"/>
              </a:tabLst>
              <a:defRPr sz="2448">
                <a:effectLst>
                  <a:outerShdw blurRad="50800" dist="38100" dir="2700000" algn="tl" rotWithShape="0">
                    <a:prstClr val="black">
                      <a:alpha val="40000"/>
                    </a:prstClr>
                  </a:outerShdw>
                </a:effectLst>
              </a:defRPr>
            </a:lvl3pPr>
            <a:lvl4pPr marL="1632044" indent="-233149">
              <a:buFont typeface="Arial" pitchFamily="34" charset="0"/>
              <a:buChar char="•"/>
              <a:tabLst>
                <a:tab pos="362676" algn="l"/>
                <a:tab pos="738306" algn="l"/>
                <a:tab pos="1191651" algn="l"/>
                <a:tab pos="1644997" algn="l"/>
                <a:tab pos="2098342" algn="l"/>
              </a:tabLst>
              <a:defRPr sz="2448">
                <a:effectLst>
                  <a:outerShdw blurRad="50800" dist="38100" dir="2700000" algn="tl" rotWithShape="0">
                    <a:prstClr val="black">
                      <a:alpha val="40000"/>
                    </a:prstClr>
                  </a:outerShdw>
                </a:effectLst>
              </a:defRPr>
            </a:lvl4pPr>
            <a:lvl5pPr marL="2098342" indent="-233149">
              <a:buFont typeface="Arial" pitchFamily="34" charset="0"/>
              <a:buChar char="•"/>
              <a:tabLst>
                <a:tab pos="362676" algn="l"/>
                <a:tab pos="738306" algn="l"/>
                <a:tab pos="1191651" algn="l"/>
                <a:tab pos="1644997" algn="l"/>
                <a:tab pos="2098342" algn="l"/>
              </a:tabLst>
              <a:defRPr sz="2448">
                <a:effectLst>
                  <a:outerShdw blurRad="50800" dist="38100" dir="2700000" algn="tl" rotWithShape="0">
                    <a:prstClr val="black">
                      <a:alpha val="40000"/>
                    </a:prstClr>
                  </a:outerShdw>
                </a:effect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
        <p:nvSpPr>
          <p:cNvPr id="4" name="Titel 1"/>
          <p:cNvSpPr>
            <a:spLocks noGrp="1"/>
          </p:cNvSpPr>
          <p:nvPr>
            <p:ph type="title" hasCustomPrompt="1"/>
          </p:nvPr>
        </p:nvSpPr>
        <p:spPr>
          <a:xfrm>
            <a:off x="0" y="486162"/>
            <a:ext cx="12436475" cy="807856"/>
          </a:xfrm>
          <a:prstGeom prst="rect">
            <a:avLst/>
          </a:prstGeom>
          <a:solidFill>
            <a:srgbClr val="008080"/>
          </a:solidFill>
        </p:spPr>
        <p:txBody>
          <a:bodyPr lIns="360000" anchor="ctr"/>
          <a:lstStyle>
            <a:lvl1pPr algn="l">
              <a:defRPr sz="3672" b="0">
                <a:solidFill>
                  <a:srgbClr val="FFFF00"/>
                </a:solidFill>
                <a:effectLst>
                  <a:outerShdw blurRad="50800" dist="38100" dir="2700000" algn="tl" rotWithShape="0">
                    <a:prstClr val="black">
                      <a:alpha val="40000"/>
                    </a:prstClr>
                  </a:outerShdw>
                </a:effectLst>
                <a:latin typeface="Ubuntu Mono" panose="020B0509030602030204" pitchFamily="49" charset="0"/>
                <a:cs typeface="Ubuntu Mono" panose="020B0509030602030204" pitchFamily="49" charset="0"/>
              </a:defRPr>
            </a:lvl1pPr>
          </a:lstStyle>
          <a:p>
            <a:r>
              <a:rPr lang="de-DE" dirty="0"/>
              <a:t>Slide Headline</a:t>
            </a:r>
          </a:p>
        </p:txBody>
      </p:sp>
    </p:spTree>
    <p:extLst>
      <p:ext uri="{BB962C8B-B14F-4D97-AF65-F5344CB8AC3E}">
        <p14:creationId xmlns:p14="http://schemas.microsoft.com/office/powerpoint/2010/main" val="166650500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9444618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4492660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10" name="Picture 9"/>
          <p:cNvPicPr>
            <a:picLocks noChangeAspect="1"/>
          </p:cNvPicPr>
          <p:nvPr userDrawn="1"/>
        </p:nvPicPr>
        <p:blipFill>
          <a:blip r:embed="rId3"/>
          <a:stretch>
            <a:fillRect/>
          </a:stretch>
        </p:blipFill>
        <p:spPr>
          <a:xfrm>
            <a:off x="-246501" y="1965643"/>
            <a:ext cx="7899548"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1201984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1" y="6240963"/>
            <a:ext cx="1278510" cy="274137"/>
          </a:xfrm>
          <a:prstGeom prst="rect">
            <a:avLst/>
          </a:prstGeom>
        </p:spPr>
      </p:pic>
      <p:pic>
        <p:nvPicPr>
          <p:cNvPr id="8" name="Picture 7"/>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bwMode="invGray">
          <a:xfrm>
            <a:off x="464013" y="490737"/>
            <a:ext cx="1436313" cy="306604"/>
          </a:xfrm>
          <a:prstGeom prst="rect">
            <a:avLst/>
          </a:prstGeom>
        </p:spPr>
      </p:pic>
      <p:sp>
        <p:nvSpPr>
          <p:cNvPr id="12" name="Freeform 11"/>
          <p:cNvSpPr>
            <a:spLocks noEditPoints="1"/>
          </p:cNvSpPr>
          <p:nvPr userDrawn="1"/>
        </p:nvSpPr>
        <p:spPr bwMode="black">
          <a:xfrm>
            <a:off x="2137569" y="2473326"/>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27" tIns="45713" rIns="91427" bIns="45713" numCol="1" anchor="t" anchorCtr="0" compatLnSpc="1">
            <a:prstTxWarp prst="textNoShape">
              <a:avLst/>
            </a:prstTxWarp>
          </a:bodyPr>
          <a:lstStyle/>
          <a:p>
            <a:pPr marL="0" marR="0" lvl="0" indent="0" algn="l"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505050"/>
              </a:solidFill>
              <a:effectLst/>
              <a:uLnTx/>
              <a:uFillTx/>
              <a:latin typeface="Segoe UI"/>
              <a:ea typeface="+mn-ea"/>
              <a:cs typeface="+mn-cs"/>
            </a:endParaRPr>
          </a:p>
        </p:txBody>
      </p:sp>
    </p:spTree>
    <p:extLst>
      <p:ext uri="{BB962C8B-B14F-4D97-AF65-F5344CB8AC3E}">
        <p14:creationId xmlns:p14="http://schemas.microsoft.com/office/powerpoint/2010/main" val="17071328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2" y="3955786"/>
            <a:ext cx="100583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7"/>
            <a:ext cx="1449939" cy="306604"/>
          </a:xfrm>
          <a:prstGeom prst="rect">
            <a:avLst/>
          </a:prstGeom>
        </p:spPr>
      </p:pic>
      <p:sp>
        <p:nvSpPr>
          <p:cNvPr id="7" name="Text Placeholder 2"/>
          <p:cNvSpPr>
            <a:spLocks noGrp="1"/>
          </p:cNvSpPr>
          <p:nvPr>
            <p:ph type="body" sz="quarter" idx="13" hasCustomPrompt="1"/>
          </p:nvPr>
        </p:nvSpPr>
        <p:spPr>
          <a:xfrm>
            <a:off x="8504239" y="307622"/>
            <a:ext cx="3656013" cy="578303"/>
          </a:xfrm>
        </p:spPr>
        <p:txBody>
          <a:bodyPr lIns="182880" tIns="146304" rIns="182880" bIns="146304"/>
          <a:lstStyle>
            <a:lvl1pPr marL="0" indent="0" algn="r">
              <a:buNone/>
              <a:defRPr sz="2000">
                <a:latin typeface="+mn-lt"/>
              </a:defRPr>
            </a:lvl1pPr>
            <a:lvl2pPr marL="342834" indent="0">
              <a:buNone/>
              <a:defRPr sz="2000"/>
            </a:lvl2pPr>
            <a:lvl3pPr marL="571390" indent="0">
              <a:buNone/>
              <a:defRPr sz="2000"/>
            </a:lvl3pPr>
            <a:lvl4pPr marL="799946" indent="0">
              <a:buNone/>
              <a:defRPr sz="2000"/>
            </a:lvl4pPr>
            <a:lvl5pPr marL="1028503" indent="0">
              <a:buNone/>
              <a:defRPr sz="2000"/>
            </a:lvl5pPr>
          </a:lstStyle>
          <a:p>
            <a:pPr lvl="0"/>
            <a:r>
              <a:rPr lang="en-US" dirty="0"/>
              <a:t>Session Code Here</a:t>
            </a:r>
          </a:p>
        </p:txBody>
      </p:sp>
      <p:sp>
        <p:nvSpPr>
          <p:cNvPr id="2" name="TextBox 1"/>
          <p:cNvSpPr txBox="1"/>
          <p:nvPr userDrawn="1"/>
        </p:nvSpPr>
        <p:spPr>
          <a:xfrm>
            <a:off x="288989" y="6072576"/>
            <a:ext cx="1930897" cy="634440"/>
          </a:xfrm>
          <a:prstGeom prst="rect">
            <a:avLst/>
          </a:prstGeom>
          <a:noFill/>
        </p:spPr>
        <p:txBody>
          <a:bodyPr wrap="none" lIns="182854" tIns="146283" rIns="182854" bIns="146283" rtlCol="0">
            <a:spAutoFit/>
          </a:bodyPr>
          <a:lstStyle/>
          <a:p>
            <a:pPr marL="0" marR="0" lvl="0" indent="0" algn="l" defTabSz="932563"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#Build2016</a:t>
            </a:r>
          </a:p>
        </p:txBody>
      </p:sp>
    </p:spTree>
    <p:extLst>
      <p:ext uri="{BB962C8B-B14F-4D97-AF65-F5344CB8AC3E}">
        <p14:creationId xmlns:p14="http://schemas.microsoft.com/office/powerpoint/2010/main" val="5486378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2" y="3955786"/>
            <a:ext cx="100583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9" y="307622"/>
            <a:ext cx="3656013" cy="578303"/>
          </a:xfrm>
        </p:spPr>
        <p:txBody>
          <a:bodyPr lIns="182880" tIns="146304" rIns="182880" bIns="146304"/>
          <a:lstStyle>
            <a:lvl1pPr marL="0" indent="0" algn="r">
              <a:buNone/>
              <a:defRPr sz="2000">
                <a:latin typeface="+mn-lt"/>
              </a:defRPr>
            </a:lvl1pPr>
            <a:lvl2pPr marL="342834" indent="0">
              <a:buNone/>
              <a:defRPr sz="2000"/>
            </a:lvl2pPr>
            <a:lvl3pPr marL="571390" indent="0">
              <a:buNone/>
              <a:defRPr sz="2000"/>
            </a:lvl3pPr>
            <a:lvl4pPr marL="799946" indent="0">
              <a:buNone/>
              <a:defRPr sz="2000"/>
            </a:lvl4pPr>
            <a:lvl5pPr marL="1028503"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marL="0" marR="0" lvl="0" indent="0" algn="l" defTabSz="932563"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04040"/>
              </a:solidFill>
              <a:effectLst/>
              <a:uLnTx/>
              <a:uFillTx/>
              <a:latin typeface="Segoe UI"/>
              <a:ea typeface="+mn-ea"/>
              <a:cs typeface="+mn-cs"/>
            </a:endParaRPr>
          </a:p>
        </p:txBody>
      </p:sp>
      <p:sp>
        <p:nvSpPr>
          <p:cNvPr id="9" name="TextBox 8"/>
          <p:cNvSpPr txBox="1"/>
          <p:nvPr userDrawn="1"/>
        </p:nvSpPr>
        <p:spPr>
          <a:xfrm>
            <a:off x="288989" y="6072576"/>
            <a:ext cx="1930897" cy="634440"/>
          </a:xfrm>
          <a:prstGeom prst="rect">
            <a:avLst/>
          </a:prstGeom>
          <a:noFill/>
        </p:spPr>
        <p:txBody>
          <a:bodyPr wrap="none" lIns="182854" tIns="146283" rIns="182854" bIns="146283" rtlCol="0">
            <a:spAutoFit/>
          </a:bodyPr>
          <a:lstStyle/>
          <a:p>
            <a:pPr marL="0" marR="0" lvl="0" indent="0" algn="l" defTabSz="932563"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FFFFFF"/>
                    </a:gs>
                    <a:gs pos="30000">
                      <a:srgbClr val="FFFFFF"/>
                    </a:gs>
                  </a:gsLst>
                  <a:lin ang="5400000" scaled="0"/>
                </a:gradFill>
                <a:effectLst/>
                <a:uLnTx/>
                <a:uFillTx/>
                <a:latin typeface="Segoe UI"/>
                <a:ea typeface="+mn-ea"/>
                <a:cs typeface="+mn-cs"/>
              </a:rPr>
              <a:t>#Build2016</a:t>
            </a:r>
          </a:p>
        </p:txBody>
      </p:sp>
    </p:spTree>
    <p:extLst>
      <p:ext uri="{BB962C8B-B14F-4D97-AF65-F5344CB8AC3E}">
        <p14:creationId xmlns:p14="http://schemas.microsoft.com/office/powerpoint/2010/main" val="41595032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618190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211929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086676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318897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466067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396467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4443702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8789933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48889689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3"/>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128983258"/>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4"/>
            <a:ext cx="9144000" cy="1181862"/>
          </a:xfrm>
          <a:noFill/>
        </p:spPr>
        <p:txBody>
          <a:bodyPr wrap="square" tIns="91440" bIns="91440" anchor="t" anchorCtr="0">
            <a:spAutoFit/>
          </a:bodyPr>
          <a:lstStyle>
            <a:lvl1pPr>
              <a:defRPr sz="7198" spc="-100" baseline="0">
                <a:gradFill>
                  <a:gsLst>
                    <a:gs pos="24779">
                      <a:srgbClr val="000000"/>
                    </a:gs>
                    <a:gs pos="70000">
                      <a:srgbClr val="000000"/>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9143999" cy="738664"/>
          </a:xfrm>
          <a:noFill/>
        </p:spPr>
        <p:txBody>
          <a:bodyPr wrap="square" lIns="182880" tIns="146304" rIns="182880" bIns="146304">
            <a:spAutoFit/>
          </a:bodyPr>
          <a:lstStyle>
            <a:lvl1pPr marL="0" indent="0">
              <a:spcBef>
                <a:spcPts val="0"/>
              </a:spcBef>
              <a:buNone/>
              <a:defRPr sz="3199" spc="0" baseline="0">
                <a:gradFill>
                  <a:gsLst>
                    <a:gs pos="24779">
                      <a:srgbClr val="000000"/>
                    </a:gs>
                    <a:gs pos="70000">
                      <a:srgbClr val="000000"/>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6478148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9143999" cy="1181862"/>
          </a:xfrm>
          <a:noFill/>
        </p:spPr>
        <p:txBody>
          <a:bodyPr wrap="square"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0839578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4348553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92035">
                      <a:srgbClr val="000000"/>
                    </a:gs>
                    <a:gs pos="75000">
                      <a:srgbClr val="000000"/>
                    </a:gs>
                  </a:gsLst>
                  <a:lin ang="5400000" scaled="0"/>
                </a:gradFill>
              </a:defRPr>
            </a:lvl1pPr>
          </a:lstStyle>
          <a:p>
            <a:r>
              <a:rPr lang="en-US" dirty="0"/>
              <a:t>Section title</a:t>
            </a:r>
          </a:p>
        </p:txBody>
      </p:sp>
    </p:spTree>
    <p:extLst>
      <p:ext uri="{BB962C8B-B14F-4D97-AF65-F5344CB8AC3E}">
        <p14:creationId xmlns:p14="http://schemas.microsoft.com/office/powerpoint/2010/main" val="8362634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dpi="0" rotWithShape="1">
            <a:blip r:embed="rId2"/>
            <a:srcRect/>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9226402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32323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3744488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62133031"/>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n-ea"/>
                <a:cs typeface="Segoe UI" pitchFamily="34" charset="0"/>
              </a:rPr>
              <a:t>© 2016 Microsoft Corporation. All rights reserved. </a:t>
            </a:r>
          </a:p>
        </p:txBody>
      </p:sp>
      <p:pic>
        <p:nvPicPr>
          <p:cNvPr id="5" name="Picture 4"/>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30238232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203930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0" y="1212849"/>
            <a:ext cx="11887200" cy="2294898"/>
          </a:xfrm>
        </p:spPr>
        <p:txBody>
          <a:bodyPr>
            <a:spAutoFit/>
          </a:bodyPr>
          <a:lstStyle>
            <a:lvl1pPr marL="0" indent="0">
              <a:buClr>
                <a:schemeClr val="bg1"/>
              </a:buClr>
              <a:buFontTx/>
              <a:buNone/>
              <a:defRPr>
                <a:solidFill>
                  <a:srgbClr val="0072C6"/>
                </a:solidFill>
              </a:defRPr>
            </a:lvl1pPr>
            <a:lvl2pPr marL="583442" indent="-240987">
              <a:buClr>
                <a:schemeClr val="bg1"/>
              </a:buClr>
              <a:buFont typeface="Symbol" panose="05050102010706020507" pitchFamily="18" charset="2"/>
              <a:buChar char="-"/>
              <a:defRPr/>
            </a:lvl2pPr>
            <a:lvl3pPr marL="799062" indent="-228304">
              <a:buClr>
                <a:schemeClr val="bg1"/>
              </a:buClr>
              <a:buFont typeface="Segoe UI" panose="020B0502040204020203" pitchFamily="34" charset="0"/>
              <a:buChar char="&gt;"/>
              <a:defRPr sz="2397"/>
            </a:lvl3pPr>
            <a:lvl4pPr marL="1027365" indent="-228304">
              <a:buClr>
                <a:schemeClr val="bg1"/>
              </a:buClr>
              <a:buFont typeface="Segoe UI" panose="020B0502040204020203" pitchFamily="34" charset="0"/>
              <a:buChar char="-"/>
              <a:defRPr sz="1998"/>
            </a:lvl4pPr>
            <a:lvl5pPr marL="1255668" indent="-228304">
              <a:buClr>
                <a:schemeClr val="bg1"/>
              </a:buClr>
              <a:buFont typeface="Arial" panose="020B0604020202020204" pitchFamily="34" charset="0"/>
              <a:buChar char="•"/>
              <a:defRPr sz="1998"/>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46839421"/>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9" name="Picture 18"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9231" y="6240963"/>
            <a:ext cx="1278510" cy="274137"/>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013" y="490737"/>
            <a:ext cx="1436313" cy="306604"/>
          </a:xfrm>
          <a:prstGeom prst="rect">
            <a:avLst/>
          </a:prstGeom>
        </p:spPr>
      </p:pic>
      <p:sp>
        <p:nvSpPr>
          <p:cNvPr id="12" name="Freeform 11"/>
          <p:cNvSpPr>
            <a:spLocks noEditPoints="1"/>
          </p:cNvSpPr>
          <p:nvPr userDrawn="1"/>
        </p:nvSpPr>
        <p:spPr bwMode="black">
          <a:xfrm>
            <a:off x="2137569" y="2473326"/>
            <a:ext cx="8161338" cy="2047875"/>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rgbClr val="00BCF2"/>
          </a:solidFill>
          <a:ln>
            <a:noFill/>
          </a:ln>
        </p:spPr>
        <p:txBody>
          <a:bodyPr vert="horz" wrap="square" lIns="91427" tIns="45713" rIns="91427" bIns="45713"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9088012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Slide - Microsoft">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2" y="3955786"/>
            <a:ext cx="100583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b="1380"/>
          <a:stretch/>
        </p:blipFill>
        <p:spPr bwMode="invGray">
          <a:xfrm>
            <a:off x="457200" y="490737"/>
            <a:ext cx="1449939" cy="306604"/>
          </a:xfrm>
          <a:prstGeom prst="rect">
            <a:avLst/>
          </a:prstGeom>
        </p:spPr>
      </p:pic>
      <p:sp>
        <p:nvSpPr>
          <p:cNvPr id="7" name="Text Placeholder 2"/>
          <p:cNvSpPr>
            <a:spLocks noGrp="1"/>
          </p:cNvSpPr>
          <p:nvPr>
            <p:ph type="body" sz="quarter" idx="13" hasCustomPrompt="1"/>
          </p:nvPr>
        </p:nvSpPr>
        <p:spPr>
          <a:xfrm>
            <a:off x="8504239" y="307622"/>
            <a:ext cx="3656013" cy="578303"/>
          </a:xfrm>
        </p:spPr>
        <p:txBody>
          <a:bodyPr lIns="182880" tIns="146304" rIns="182880" bIns="146304"/>
          <a:lstStyle>
            <a:lvl1pPr marL="0" indent="0" algn="r">
              <a:buNone/>
              <a:defRPr sz="2000">
                <a:latin typeface="+mn-lt"/>
              </a:defRPr>
            </a:lvl1pPr>
            <a:lvl2pPr marL="342834" indent="0">
              <a:buNone/>
              <a:defRPr sz="2000"/>
            </a:lvl2pPr>
            <a:lvl3pPr marL="571390" indent="0">
              <a:buNone/>
              <a:defRPr sz="2000"/>
            </a:lvl3pPr>
            <a:lvl4pPr marL="799946" indent="0">
              <a:buNone/>
              <a:defRPr sz="2000"/>
            </a:lvl4pPr>
            <a:lvl5pPr marL="1028503" indent="0">
              <a:buNone/>
              <a:defRPr sz="2000"/>
            </a:lvl5pPr>
          </a:lstStyle>
          <a:p>
            <a:pPr lvl="0"/>
            <a:r>
              <a:rPr lang="en-US" dirty="0"/>
              <a:t>Session Code Here</a:t>
            </a:r>
          </a:p>
        </p:txBody>
      </p:sp>
      <p:sp>
        <p:nvSpPr>
          <p:cNvPr id="2" name="TextBox 1"/>
          <p:cNvSpPr txBox="1"/>
          <p:nvPr userDrawn="1"/>
        </p:nvSpPr>
        <p:spPr>
          <a:xfrm>
            <a:off x="288989" y="6072576"/>
            <a:ext cx="1930897" cy="634440"/>
          </a:xfrm>
          <a:prstGeom prst="rect">
            <a:avLst/>
          </a:prstGeom>
          <a:noFill/>
        </p:spPr>
        <p:txBody>
          <a:bodyPr wrap="none" lIns="182854" tIns="146283" rIns="182854" bIns="146283"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14533630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Slide - Build">
    <p:bg>
      <p:bgRef idx="1001">
        <a:schemeClr val="bg2"/>
      </p:bgRef>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18" name="Title 1"/>
          <p:cNvSpPr>
            <a:spLocks noGrp="1"/>
          </p:cNvSpPr>
          <p:nvPr>
            <p:ph type="title" hasCustomPrompt="1"/>
          </p:nvPr>
        </p:nvSpPr>
        <p:spPr>
          <a:xfrm>
            <a:off x="274702" y="2125678"/>
            <a:ext cx="100583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19" name="Text Placeholder 4"/>
          <p:cNvSpPr>
            <a:spLocks noGrp="1"/>
          </p:cNvSpPr>
          <p:nvPr>
            <p:ph type="body" sz="quarter" idx="12" hasCustomPrompt="1"/>
          </p:nvPr>
        </p:nvSpPr>
        <p:spPr>
          <a:xfrm>
            <a:off x="274702" y="3955786"/>
            <a:ext cx="100583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7" name="Text Placeholder 2"/>
          <p:cNvSpPr>
            <a:spLocks noGrp="1"/>
          </p:cNvSpPr>
          <p:nvPr>
            <p:ph type="body" sz="quarter" idx="13" hasCustomPrompt="1"/>
          </p:nvPr>
        </p:nvSpPr>
        <p:spPr>
          <a:xfrm>
            <a:off x="8504239" y="307622"/>
            <a:ext cx="3656013" cy="578303"/>
          </a:xfrm>
        </p:spPr>
        <p:txBody>
          <a:bodyPr lIns="182880" tIns="146304" rIns="182880" bIns="146304"/>
          <a:lstStyle>
            <a:lvl1pPr marL="0" indent="0" algn="r">
              <a:buNone/>
              <a:defRPr sz="2000">
                <a:latin typeface="+mn-lt"/>
              </a:defRPr>
            </a:lvl1pPr>
            <a:lvl2pPr marL="342834" indent="0">
              <a:buNone/>
              <a:defRPr sz="2000"/>
            </a:lvl2pPr>
            <a:lvl3pPr marL="571390" indent="0">
              <a:buNone/>
              <a:defRPr sz="2000"/>
            </a:lvl3pPr>
            <a:lvl4pPr marL="799946" indent="0">
              <a:buNone/>
              <a:defRPr sz="2000"/>
            </a:lvl4pPr>
            <a:lvl5pPr marL="1028503" indent="0">
              <a:buNone/>
              <a:defRPr sz="2000"/>
            </a:lvl5pPr>
          </a:lstStyle>
          <a:p>
            <a:pPr lvl="0"/>
            <a:r>
              <a:rPr lang="en-US" dirty="0"/>
              <a:t>Session Code Here</a:t>
            </a:r>
          </a:p>
        </p:txBody>
      </p:sp>
      <p:sp>
        <p:nvSpPr>
          <p:cNvPr id="8" name="Freeform 7"/>
          <p:cNvSpPr>
            <a:spLocks noChangeAspect="1" noEditPoints="1"/>
          </p:cNvSpPr>
          <p:nvPr userDrawn="1"/>
        </p:nvSpPr>
        <p:spPr bwMode="black">
          <a:xfrm>
            <a:off x="457200" y="490736"/>
            <a:ext cx="1239006" cy="310896"/>
          </a:xfrm>
          <a:custGeom>
            <a:avLst/>
            <a:gdLst>
              <a:gd name="T0" fmla="*/ 336 w 2176"/>
              <a:gd name="T1" fmla="*/ 2 h 546"/>
              <a:gd name="T2" fmla="*/ 269 w 2176"/>
              <a:gd name="T3" fmla="*/ 2 h 546"/>
              <a:gd name="T4" fmla="*/ 48 w 2176"/>
              <a:gd name="T5" fmla="*/ 538 h 546"/>
              <a:gd name="T6" fmla="*/ 2128 w 2176"/>
              <a:gd name="T7" fmla="*/ 2 h 546"/>
              <a:gd name="T8" fmla="*/ 2176 w 2176"/>
              <a:gd name="T9" fmla="*/ 2 h 546"/>
              <a:gd name="T10" fmla="*/ 1049 w 2176"/>
              <a:gd name="T11" fmla="*/ 175 h 546"/>
              <a:gd name="T12" fmla="*/ 1025 w 2176"/>
              <a:gd name="T13" fmla="*/ 454 h 546"/>
              <a:gd name="T14" fmla="*/ 937 w 2176"/>
              <a:gd name="T15" fmla="*/ 473 h 546"/>
              <a:gd name="T16" fmla="*/ 892 w 2176"/>
              <a:gd name="T17" fmla="*/ 384 h 546"/>
              <a:gd name="T18" fmla="*/ 809 w 2176"/>
              <a:gd name="T19" fmla="*/ 394 h 546"/>
              <a:gd name="T20" fmla="*/ 975 w 2176"/>
              <a:gd name="T21" fmla="*/ 540 h 546"/>
              <a:gd name="T22" fmla="*/ 1048 w 2176"/>
              <a:gd name="T23" fmla="*/ 482 h 546"/>
              <a:gd name="T24" fmla="*/ 1131 w 2176"/>
              <a:gd name="T25" fmla="*/ 536 h 546"/>
              <a:gd name="T26" fmla="*/ 1293 w 2176"/>
              <a:gd name="T27" fmla="*/ 14 h 546"/>
              <a:gd name="T28" fmla="*/ 1238 w 2176"/>
              <a:gd name="T29" fmla="*/ 3 h 546"/>
              <a:gd name="T30" fmla="*/ 1207 w 2176"/>
              <a:gd name="T31" fmla="*/ 48 h 546"/>
              <a:gd name="T32" fmla="*/ 1237 w 2176"/>
              <a:gd name="T33" fmla="*/ 91 h 546"/>
              <a:gd name="T34" fmla="*/ 1293 w 2176"/>
              <a:gd name="T35" fmla="*/ 81 h 546"/>
              <a:gd name="T36" fmla="*/ 1216 w 2176"/>
              <a:gd name="T37" fmla="*/ 536 h 546"/>
              <a:gd name="T38" fmla="*/ 1216 w 2176"/>
              <a:gd name="T39" fmla="*/ 175 h 546"/>
              <a:gd name="T40" fmla="*/ 1457 w 2176"/>
              <a:gd name="T41" fmla="*/ 536 h 546"/>
              <a:gd name="T42" fmla="*/ 1376 w 2176"/>
              <a:gd name="T43" fmla="*/ 536 h 546"/>
              <a:gd name="T44" fmla="*/ 729 w 2176"/>
              <a:gd name="T45" fmla="*/ 213 h 546"/>
              <a:gd name="T46" fmla="*/ 573 w 2176"/>
              <a:gd name="T47" fmla="*/ 163 h 546"/>
              <a:gd name="T48" fmla="*/ 491 w 2176"/>
              <a:gd name="T49" fmla="*/ 226 h 546"/>
              <a:gd name="T50" fmla="*/ 460 w 2176"/>
              <a:gd name="T51" fmla="*/ 2 h 546"/>
              <a:gd name="T52" fmla="*/ 489 w 2176"/>
              <a:gd name="T53" fmla="*/ 537 h 546"/>
              <a:gd name="T54" fmla="*/ 509 w 2176"/>
              <a:gd name="T55" fmla="*/ 512 h 546"/>
              <a:gd name="T56" fmla="*/ 596 w 2176"/>
              <a:gd name="T57" fmla="*/ 546 h 546"/>
              <a:gd name="T58" fmla="*/ 754 w 2176"/>
              <a:gd name="T59" fmla="*/ 423 h 546"/>
              <a:gd name="T60" fmla="*/ 671 w 2176"/>
              <a:gd name="T61" fmla="*/ 400 h 546"/>
              <a:gd name="T62" fmla="*/ 578 w 2176"/>
              <a:gd name="T63" fmla="*/ 478 h 546"/>
              <a:gd name="T64" fmla="*/ 495 w 2176"/>
              <a:gd name="T65" fmla="*/ 421 h 546"/>
              <a:gd name="T66" fmla="*/ 496 w 2176"/>
              <a:gd name="T67" fmla="*/ 291 h 546"/>
              <a:gd name="T68" fmla="*/ 586 w 2176"/>
              <a:gd name="T69" fmla="*/ 226 h 546"/>
              <a:gd name="T70" fmla="*/ 672 w 2176"/>
              <a:gd name="T71" fmla="*/ 293 h 546"/>
              <a:gd name="T72" fmla="*/ 1866 w 2176"/>
              <a:gd name="T73" fmla="*/ 2 h 546"/>
              <a:gd name="T74" fmla="*/ 1783 w 2176"/>
              <a:gd name="T75" fmla="*/ 220 h 546"/>
              <a:gd name="T76" fmla="*/ 1716 w 2176"/>
              <a:gd name="T77" fmla="*/ 171 h 546"/>
              <a:gd name="T78" fmla="*/ 1561 w 2176"/>
              <a:gd name="T79" fmla="*/ 220 h 546"/>
              <a:gd name="T80" fmla="*/ 1526 w 2176"/>
              <a:gd name="T81" fmla="*/ 443 h 546"/>
              <a:gd name="T82" fmla="*/ 1665 w 2176"/>
              <a:gd name="T83" fmla="*/ 546 h 546"/>
              <a:gd name="T84" fmla="*/ 1763 w 2176"/>
              <a:gd name="T85" fmla="*/ 507 h 546"/>
              <a:gd name="T86" fmla="*/ 1785 w 2176"/>
              <a:gd name="T87" fmla="*/ 537 h 546"/>
              <a:gd name="T88" fmla="*/ 1778 w 2176"/>
              <a:gd name="T89" fmla="*/ 413 h 546"/>
              <a:gd name="T90" fmla="*/ 1692 w 2176"/>
              <a:gd name="T91" fmla="*/ 479 h 546"/>
              <a:gd name="T92" fmla="*/ 1607 w 2176"/>
              <a:gd name="T93" fmla="*/ 414 h 546"/>
              <a:gd name="T94" fmla="*/ 1624 w 2176"/>
              <a:gd name="T95" fmla="*/ 269 h 546"/>
              <a:gd name="T96" fmla="*/ 1732 w 2176"/>
              <a:gd name="T97" fmla="*/ 241 h 546"/>
              <a:gd name="T98" fmla="*/ 1786 w 2176"/>
              <a:gd name="T99" fmla="*/ 326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546">
                <a:moveTo>
                  <a:pt x="163" y="538"/>
                </a:moveTo>
                <a:cubicBezTo>
                  <a:pt x="116" y="538"/>
                  <a:pt x="116" y="538"/>
                  <a:pt x="116" y="538"/>
                </a:cubicBezTo>
                <a:cubicBezTo>
                  <a:pt x="336" y="2"/>
                  <a:pt x="336" y="2"/>
                  <a:pt x="336" y="2"/>
                </a:cubicBezTo>
                <a:cubicBezTo>
                  <a:pt x="384" y="2"/>
                  <a:pt x="384" y="2"/>
                  <a:pt x="384" y="2"/>
                </a:cubicBezTo>
                <a:lnTo>
                  <a:pt x="163" y="538"/>
                </a:lnTo>
                <a:close/>
                <a:moveTo>
                  <a:pt x="269" y="2"/>
                </a:moveTo>
                <a:cubicBezTo>
                  <a:pt x="221" y="2"/>
                  <a:pt x="221" y="2"/>
                  <a:pt x="221" y="2"/>
                </a:cubicBezTo>
                <a:cubicBezTo>
                  <a:pt x="0" y="538"/>
                  <a:pt x="0" y="538"/>
                  <a:pt x="0" y="538"/>
                </a:cubicBezTo>
                <a:cubicBezTo>
                  <a:pt x="48" y="538"/>
                  <a:pt x="48" y="538"/>
                  <a:pt x="48" y="538"/>
                </a:cubicBezTo>
                <a:lnTo>
                  <a:pt x="269" y="2"/>
                </a:lnTo>
                <a:close/>
                <a:moveTo>
                  <a:pt x="2176" y="2"/>
                </a:moveTo>
                <a:cubicBezTo>
                  <a:pt x="2128" y="2"/>
                  <a:pt x="2128" y="2"/>
                  <a:pt x="2128" y="2"/>
                </a:cubicBezTo>
                <a:cubicBezTo>
                  <a:pt x="1908" y="538"/>
                  <a:pt x="1908" y="538"/>
                  <a:pt x="1908" y="538"/>
                </a:cubicBezTo>
                <a:cubicBezTo>
                  <a:pt x="1955" y="538"/>
                  <a:pt x="1955" y="538"/>
                  <a:pt x="1955" y="538"/>
                </a:cubicBezTo>
                <a:lnTo>
                  <a:pt x="2176" y="2"/>
                </a:lnTo>
                <a:close/>
                <a:moveTo>
                  <a:pt x="1131" y="536"/>
                </a:moveTo>
                <a:cubicBezTo>
                  <a:pt x="1131" y="175"/>
                  <a:pt x="1131" y="175"/>
                  <a:pt x="1131" y="175"/>
                </a:cubicBezTo>
                <a:cubicBezTo>
                  <a:pt x="1049" y="175"/>
                  <a:pt x="1049" y="175"/>
                  <a:pt x="1049" y="175"/>
                </a:cubicBezTo>
                <a:cubicBezTo>
                  <a:pt x="1049" y="384"/>
                  <a:pt x="1049" y="384"/>
                  <a:pt x="1049" y="384"/>
                </a:cubicBezTo>
                <a:cubicBezTo>
                  <a:pt x="1049" y="399"/>
                  <a:pt x="1047" y="412"/>
                  <a:pt x="1042" y="424"/>
                </a:cubicBezTo>
                <a:cubicBezTo>
                  <a:pt x="1038" y="436"/>
                  <a:pt x="1032" y="446"/>
                  <a:pt x="1025" y="454"/>
                </a:cubicBezTo>
                <a:cubicBezTo>
                  <a:pt x="1017" y="462"/>
                  <a:pt x="1009" y="468"/>
                  <a:pt x="999" y="472"/>
                </a:cubicBezTo>
                <a:cubicBezTo>
                  <a:pt x="989" y="476"/>
                  <a:pt x="978" y="478"/>
                  <a:pt x="967" y="478"/>
                </a:cubicBezTo>
                <a:cubicBezTo>
                  <a:pt x="956" y="478"/>
                  <a:pt x="946" y="476"/>
                  <a:pt x="937" y="473"/>
                </a:cubicBezTo>
                <a:cubicBezTo>
                  <a:pt x="927" y="470"/>
                  <a:pt x="920" y="464"/>
                  <a:pt x="913" y="457"/>
                </a:cubicBezTo>
                <a:cubicBezTo>
                  <a:pt x="906" y="449"/>
                  <a:pt x="901" y="440"/>
                  <a:pt x="897" y="428"/>
                </a:cubicBezTo>
                <a:cubicBezTo>
                  <a:pt x="894" y="416"/>
                  <a:pt x="892" y="401"/>
                  <a:pt x="892" y="384"/>
                </a:cubicBezTo>
                <a:cubicBezTo>
                  <a:pt x="892" y="175"/>
                  <a:pt x="892" y="175"/>
                  <a:pt x="892" y="175"/>
                </a:cubicBezTo>
                <a:cubicBezTo>
                  <a:pt x="809" y="175"/>
                  <a:pt x="809" y="175"/>
                  <a:pt x="809" y="175"/>
                </a:cubicBezTo>
                <a:cubicBezTo>
                  <a:pt x="809" y="394"/>
                  <a:pt x="809" y="394"/>
                  <a:pt x="809" y="394"/>
                </a:cubicBezTo>
                <a:cubicBezTo>
                  <a:pt x="809" y="444"/>
                  <a:pt x="821" y="482"/>
                  <a:pt x="843" y="507"/>
                </a:cubicBezTo>
                <a:cubicBezTo>
                  <a:pt x="865" y="532"/>
                  <a:pt x="897" y="545"/>
                  <a:pt x="939" y="545"/>
                </a:cubicBezTo>
                <a:cubicBezTo>
                  <a:pt x="951" y="545"/>
                  <a:pt x="963" y="543"/>
                  <a:pt x="975" y="540"/>
                </a:cubicBezTo>
                <a:cubicBezTo>
                  <a:pt x="986" y="537"/>
                  <a:pt x="996" y="532"/>
                  <a:pt x="1005" y="526"/>
                </a:cubicBezTo>
                <a:cubicBezTo>
                  <a:pt x="1014" y="521"/>
                  <a:pt x="1022" y="514"/>
                  <a:pt x="1029" y="506"/>
                </a:cubicBezTo>
                <a:cubicBezTo>
                  <a:pt x="1037" y="499"/>
                  <a:pt x="1043" y="490"/>
                  <a:pt x="1048" y="482"/>
                </a:cubicBezTo>
                <a:cubicBezTo>
                  <a:pt x="1049" y="482"/>
                  <a:pt x="1049" y="482"/>
                  <a:pt x="1049" y="482"/>
                </a:cubicBezTo>
                <a:cubicBezTo>
                  <a:pt x="1049" y="536"/>
                  <a:pt x="1049" y="536"/>
                  <a:pt x="1049" y="536"/>
                </a:cubicBezTo>
                <a:lnTo>
                  <a:pt x="1131" y="536"/>
                </a:lnTo>
                <a:close/>
                <a:moveTo>
                  <a:pt x="1307" y="48"/>
                </a:moveTo>
                <a:cubicBezTo>
                  <a:pt x="1307" y="41"/>
                  <a:pt x="1306" y="35"/>
                  <a:pt x="1303" y="29"/>
                </a:cubicBezTo>
                <a:cubicBezTo>
                  <a:pt x="1301" y="23"/>
                  <a:pt x="1297" y="18"/>
                  <a:pt x="1293" y="14"/>
                </a:cubicBezTo>
                <a:cubicBezTo>
                  <a:pt x="1288" y="9"/>
                  <a:pt x="1283" y="6"/>
                  <a:pt x="1277" y="3"/>
                </a:cubicBezTo>
                <a:cubicBezTo>
                  <a:pt x="1271" y="1"/>
                  <a:pt x="1264" y="0"/>
                  <a:pt x="1257" y="0"/>
                </a:cubicBezTo>
                <a:cubicBezTo>
                  <a:pt x="1250" y="0"/>
                  <a:pt x="1244" y="1"/>
                  <a:pt x="1238" y="3"/>
                </a:cubicBezTo>
                <a:cubicBezTo>
                  <a:pt x="1232" y="6"/>
                  <a:pt x="1226" y="9"/>
                  <a:pt x="1222" y="13"/>
                </a:cubicBezTo>
                <a:cubicBezTo>
                  <a:pt x="1217" y="18"/>
                  <a:pt x="1214" y="23"/>
                  <a:pt x="1211" y="29"/>
                </a:cubicBezTo>
                <a:cubicBezTo>
                  <a:pt x="1209" y="34"/>
                  <a:pt x="1207" y="41"/>
                  <a:pt x="1207" y="48"/>
                </a:cubicBezTo>
                <a:cubicBezTo>
                  <a:pt x="1207" y="54"/>
                  <a:pt x="1209" y="60"/>
                  <a:pt x="1211" y="66"/>
                </a:cubicBezTo>
                <a:cubicBezTo>
                  <a:pt x="1214" y="72"/>
                  <a:pt x="1217" y="77"/>
                  <a:pt x="1221" y="81"/>
                </a:cubicBezTo>
                <a:cubicBezTo>
                  <a:pt x="1226" y="85"/>
                  <a:pt x="1231" y="88"/>
                  <a:pt x="1237" y="91"/>
                </a:cubicBezTo>
                <a:cubicBezTo>
                  <a:pt x="1243" y="93"/>
                  <a:pt x="1250" y="95"/>
                  <a:pt x="1257" y="95"/>
                </a:cubicBezTo>
                <a:cubicBezTo>
                  <a:pt x="1264" y="95"/>
                  <a:pt x="1271" y="93"/>
                  <a:pt x="1277" y="91"/>
                </a:cubicBezTo>
                <a:cubicBezTo>
                  <a:pt x="1283" y="88"/>
                  <a:pt x="1289" y="85"/>
                  <a:pt x="1293" y="81"/>
                </a:cubicBezTo>
                <a:cubicBezTo>
                  <a:pt x="1297" y="77"/>
                  <a:pt x="1301" y="72"/>
                  <a:pt x="1303" y="66"/>
                </a:cubicBezTo>
                <a:cubicBezTo>
                  <a:pt x="1306" y="60"/>
                  <a:pt x="1307" y="54"/>
                  <a:pt x="1307" y="48"/>
                </a:cubicBezTo>
                <a:moveTo>
                  <a:pt x="1216" y="536"/>
                </a:moveTo>
                <a:cubicBezTo>
                  <a:pt x="1297" y="536"/>
                  <a:pt x="1297" y="536"/>
                  <a:pt x="1297" y="536"/>
                </a:cubicBezTo>
                <a:cubicBezTo>
                  <a:pt x="1297" y="175"/>
                  <a:pt x="1297" y="175"/>
                  <a:pt x="1297" y="175"/>
                </a:cubicBezTo>
                <a:cubicBezTo>
                  <a:pt x="1216" y="175"/>
                  <a:pt x="1216" y="175"/>
                  <a:pt x="1216" y="175"/>
                </a:cubicBezTo>
                <a:lnTo>
                  <a:pt x="1216" y="536"/>
                </a:lnTo>
                <a:close/>
                <a:moveTo>
                  <a:pt x="1376" y="536"/>
                </a:moveTo>
                <a:cubicBezTo>
                  <a:pt x="1457" y="536"/>
                  <a:pt x="1457" y="536"/>
                  <a:pt x="1457" y="536"/>
                </a:cubicBezTo>
                <a:cubicBezTo>
                  <a:pt x="1457" y="2"/>
                  <a:pt x="1457" y="2"/>
                  <a:pt x="1457" y="2"/>
                </a:cubicBezTo>
                <a:cubicBezTo>
                  <a:pt x="1376" y="2"/>
                  <a:pt x="1376" y="2"/>
                  <a:pt x="1376" y="2"/>
                </a:cubicBezTo>
                <a:lnTo>
                  <a:pt x="1376" y="536"/>
                </a:lnTo>
                <a:close/>
                <a:moveTo>
                  <a:pt x="765" y="342"/>
                </a:moveTo>
                <a:cubicBezTo>
                  <a:pt x="765" y="317"/>
                  <a:pt x="762" y="294"/>
                  <a:pt x="756" y="272"/>
                </a:cubicBezTo>
                <a:cubicBezTo>
                  <a:pt x="750" y="249"/>
                  <a:pt x="741" y="230"/>
                  <a:pt x="729" y="213"/>
                </a:cubicBezTo>
                <a:cubicBezTo>
                  <a:pt x="717" y="196"/>
                  <a:pt x="701" y="183"/>
                  <a:pt x="682" y="173"/>
                </a:cubicBezTo>
                <a:cubicBezTo>
                  <a:pt x="663" y="163"/>
                  <a:pt x="640" y="158"/>
                  <a:pt x="613" y="158"/>
                </a:cubicBezTo>
                <a:cubicBezTo>
                  <a:pt x="599" y="158"/>
                  <a:pt x="585" y="160"/>
                  <a:pt x="573" y="163"/>
                </a:cubicBezTo>
                <a:cubicBezTo>
                  <a:pt x="561" y="166"/>
                  <a:pt x="549" y="171"/>
                  <a:pt x="539" y="177"/>
                </a:cubicBezTo>
                <a:cubicBezTo>
                  <a:pt x="529" y="183"/>
                  <a:pt x="520" y="190"/>
                  <a:pt x="512" y="199"/>
                </a:cubicBezTo>
                <a:cubicBezTo>
                  <a:pt x="504" y="207"/>
                  <a:pt x="497" y="216"/>
                  <a:pt x="491" y="226"/>
                </a:cubicBezTo>
                <a:cubicBezTo>
                  <a:pt x="489" y="226"/>
                  <a:pt x="489" y="226"/>
                  <a:pt x="489" y="226"/>
                </a:cubicBezTo>
                <a:cubicBezTo>
                  <a:pt x="489" y="2"/>
                  <a:pt x="489" y="2"/>
                  <a:pt x="489" y="2"/>
                </a:cubicBezTo>
                <a:cubicBezTo>
                  <a:pt x="460" y="2"/>
                  <a:pt x="460" y="2"/>
                  <a:pt x="460" y="2"/>
                </a:cubicBezTo>
                <a:cubicBezTo>
                  <a:pt x="406" y="133"/>
                  <a:pt x="406" y="133"/>
                  <a:pt x="406" y="133"/>
                </a:cubicBezTo>
                <a:cubicBezTo>
                  <a:pt x="406" y="537"/>
                  <a:pt x="406" y="537"/>
                  <a:pt x="406" y="537"/>
                </a:cubicBezTo>
                <a:cubicBezTo>
                  <a:pt x="489" y="537"/>
                  <a:pt x="489" y="537"/>
                  <a:pt x="489" y="537"/>
                </a:cubicBezTo>
                <a:cubicBezTo>
                  <a:pt x="489" y="490"/>
                  <a:pt x="489" y="490"/>
                  <a:pt x="489" y="490"/>
                </a:cubicBezTo>
                <a:cubicBezTo>
                  <a:pt x="491" y="490"/>
                  <a:pt x="491" y="490"/>
                  <a:pt x="491" y="490"/>
                </a:cubicBezTo>
                <a:cubicBezTo>
                  <a:pt x="496" y="498"/>
                  <a:pt x="502" y="505"/>
                  <a:pt x="509" y="512"/>
                </a:cubicBezTo>
                <a:cubicBezTo>
                  <a:pt x="515" y="519"/>
                  <a:pt x="523" y="525"/>
                  <a:pt x="532" y="530"/>
                </a:cubicBezTo>
                <a:cubicBezTo>
                  <a:pt x="540" y="535"/>
                  <a:pt x="550" y="539"/>
                  <a:pt x="561" y="542"/>
                </a:cubicBezTo>
                <a:cubicBezTo>
                  <a:pt x="571" y="544"/>
                  <a:pt x="583" y="546"/>
                  <a:pt x="596" y="546"/>
                </a:cubicBezTo>
                <a:cubicBezTo>
                  <a:pt x="623" y="546"/>
                  <a:pt x="647" y="541"/>
                  <a:pt x="668" y="530"/>
                </a:cubicBezTo>
                <a:cubicBezTo>
                  <a:pt x="689" y="520"/>
                  <a:pt x="707" y="506"/>
                  <a:pt x="721" y="488"/>
                </a:cubicBezTo>
                <a:cubicBezTo>
                  <a:pt x="736" y="470"/>
                  <a:pt x="747" y="448"/>
                  <a:pt x="754" y="423"/>
                </a:cubicBezTo>
                <a:cubicBezTo>
                  <a:pt x="761" y="398"/>
                  <a:pt x="765" y="371"/>
                  <a:pt x="765" y="342"/>
                </a:cubicBezTo>
                <a:moveTo>
                  <a:pt x="678" y="341"/>
                </a:moveTo>
                <a:cubicBezTo>
                  <a:pt x="678" y="363"/>
                  <a:pt x="676" y="383"/>
                  <a:pt x="671" y="400"/>
                </a:cubicBezTo>
                <a:cubicBezTo>
                  <a:pt x="667" y="418"/>
                  <a:pt x="660" y="432"/>
                  <a:pt x="651" y="443"/>
                </a:cubicBezTo>
                <a:cubicBezTo>
                  <a:pt x="643" y="455"/>
                  <a:pt x="632" y="463"/>
                  <a:pt x="620" y="469"/>
                </a:cubicBezTo>
                <a:cubicBezTo>
                  <a:pt x="607" y="475"/>
                  <a:pt x="593" y="478"/>
                  <a:pt x="578" y="478"/>
                </a:cubicBezTo>
                <a:cubicBezTo>
                  <a:pt x="565" y="478"/>
                  <a:pt x="553" y="475"/>
                  <a:pt x="542" y="470"/>
                </a:cubicBezTo>
                <a:cubicBezTo>
                  <a:pt x="531" y="466"/>
                  <a:pt x="522" y="459"/>
                  <a:pt x="514" y="450"/>
                </a:cubicBezTo>
                <a:cubicBezTo>
                  <a:pt x="506" y="442"/>
                  <a:pt x="500" y="432"/>
                  <a:pt x="495" y="421"/>
                </a:cubicBezTo>
                <a:cubicBezTo>
                  <a:pt x="491" y="410"/>
                  <a:pt x="488" y="397"/>
                  <a:pt x="488" y="384"/>
                </a:cubicBezTo>
                <a:cubicBezTo>
                  <a:pt x="488" y="336"/>
                  <a:pt x="488" y="336"/>
                  <a:pt x="488" y="336"/>
                </a:cubicBezTo>
                <a:cubicBezTo>
                  <a:pt x="488" y="319"/>
                  <a:pt x="491" y="304"/>
                  <a:pt x="496" y="291"/>
                </a:cubicBezTo>
                <a:cubicBezTo>
                  <a:pt x="500" y="278"/>
                  <a:pt x="507" y="266"/>
                  <a:pt x="516" y="257"/>
                </a:cubicBezTo>
                <a:cubicBezTo>
                  <a:pt x="524" y="247"/>
                  <a:pt x="534" y="240"/>
                  <a:pt x="546" y="234"/>
                </a:cubicBezTo>
                <a:cubicBezTo>
                  <a:pt x="558" y="229"/>
                  <a:pt x="571" y="226"/>
                  <a:pt x="586" y="226"/>
                </a:cubicBezTo>
                <a:cubicBezTo>
                  <a:pt x="601" y="226"/>
                  <a:pt x="614" y="229"/>
                  <a:pt x="625" y="234"/>
                </a:cubicBezTo>
                <a:cubicBezTo>
                  <a:pt x="636" y="240"/>
                  <a:pt x="646" y="247"/>
                  <a:pt x="654" y="257"/>
                </a:cubicBezTo>
                <a:cubicBezTo>
                  <a:pt x="662" y="267"/>
                  <a:pt x="668" y="279"/>
                  <a:pt x="672" y="293"/>
                </a:cubicBezTo>
                <a:cubicBezTo>
                  <a:pt x="676" y="307"/>
                  <a:pt x="678" y="323"/>
                  <a:pt x="678" y="341"/>
                </a:cubicBezTo>
                <a:moveTo>
                  <a:pt x="1866" y="537"/>
                </a:moveTo>
                <a:cubicBezTo>
                  <a:pt x="1866" y="2"/>
                  <a:pt x="1866" y="2"/>
                  <a:pt x="1866" y="2"/>
                </a:cubicBezTo>
                <a:cubicBezTo>
                  <a:pt x="1785" y="2"/>
                  <a:pt x="1785" y="2"/>
                  <a:pt x="1785" y="2"/>
                </a:cubicBezTo>
                <a:cubicBezTo>
                  <a:pt x="1785" y="220"/>
                  <a:pt x="1785" y="220"/>
                  <a:pt x="1785" y="220"/>
                </a:cubicBezTo>
                <a:cubicBezTo>
                  <a:pt x="1783" y="220"/>
                  <a:pt x="1783" y="220"/>
                  <a:pt x="1783" y="220"/>
                </a:cubicBezTo>
                <a:cubicBezTo>
                  <a:pt x="1779" y="213"/>
                  <a:pt x="1773" y="206"/>
                  <a:pt x="1767" y="199"/>
                </a:cubicBezTo>
                <a:cubicBezTo>
                  <a:pt x="1760" y="192"/>
                  <a:pt x="1753" y="187"/>
                  <a:pt x="1744" y="182"/>
                </a:cubicBezTo>
                <a:cubicBezTo>
                  <a:pt x="1736" y="177"/>
                  <a:pt x="1726" y="173"/>
                  <a:pt x="1716" y="171"/>
                </a:cubicBezTo>
                <a:cubicBezTo>
                  <a:pt x="1705" y="168"/>
                  <a:pt x="1693" y="167"/>
                  <a:pt x="1681" y="167"/>
                </a:cubicBezTo>
                <a:cubicBezTo>
                  <a:pt x="1656" y="167"/>
                  <a:pt x="1633" y="171"/>
                  <a:pt x="1613" y="181"/>
                </a:cubicBezTo>
                <a:cubicBezTo>
                  <a:pt x="1592" y="190"/>
                  <a:pt x="1575" y="203"/>
                  <a:pt x="1561" y="220"/>
                </a:cubicBezTo>
                <a:cubicBezTo>
                  <a:pt x="1546" y="238"/>
                  <a:pt x="1535" y="259"/>
                  <a:pt x="1527" y="283"/>
                </a:cubicBezTo>
                <a:cubicBezTo>
                  <a:pt x="1519" y="308"/>
                  <a:pt x="1515" y="335"/>
                  <a:pt x="1515" y="365"/>
                </a:cubicBezTo>
                <a:cubicBezTo>
                  <a:pt x="1515" y="394"/>
                  <a:pt x="1519" y="420"/>
                  <a:pt x="1526" y="443"/>
                </a:cubicBezTo>
                <a:cubicBezTo>
                  <a:pt x="1534" y="465"/>
                  <a:pt x="1544" y="484"/>
                  <a:pt x="1558" y="500"/>
                </a:cubicBezTo>
                <a:cubicBezTo>
                  <a:pt x="1571" y="515"/>
                  <a:pt x="1587" y="526"/>
                  <a:pt x="1605" y="534"/>
                </a:cubicBezTo>
                <a:cubicBezTo>
                  <a:pt x="1624" y="542"/>
                  <a:pt x="1643" y="546"/>
                  <a:pt x="1665" y="546"/>
                </a:cubicBezTo>
                <a:cubicBezTo>
                  <a:pt x="1679" y="546"/>
                  <a:pt x="1693" y="544"/>
                  <a:pt x="1705" y="541"/>
                </a:cubicBezTo>
                <a:cubicBezTo>
                  <a:pt x="1717" y="538"/>
                  <a:pt x="1728" y="533"/>
                  <a:pt x="1737" y="528"/>
                </a:cubicBezTo>
                <a:cubicBezTo>
                  <a:pt x="1747" y="522"/>
                  <a:pt x="1756" y="515"/>
                  <a:pt x="1763" y="507"/>
                </a:cubicBezTo>
                <a:cubicBezTo>
                  <a:pt x="1771" y="499"/>
                  <a:pt x="1778" y="490"/>
                  <a:pt x="1783" y="480"/>
                </a:cubicBezTo>
                <a:cubicBezTo>
                  <a:pt x="1785" y="480"/>
                  <a:pt x="1785" y="480"/>
                  <a:pt x="1785" y="480"/>
                </a:cubicBezTo>
                <a:cubicBezTo>
                  <a:pt x="1785" y="537"/>
                  <a:pt x="1785" y="537"/>
                  <a:pt x="1785" y="537"/>
                </a:cubicBezTo>
                <a:lnTo>
                  <a:pt x="1866" y="537"/>
                </a:lnTo>
                <a:close/>
                <a:moveTo>
                  <a:pt x="1786" y="366"/>
                </a:moveTo>
                <a:cubicBezTo>
                  <a:pt x="1786" y="384"/>
                  <a:pt x="1783" y="399"/>
                  <a:pt x="1778" y="413"/>
                </a:cubicBezTo>
                <a:cubicBezTo>
                  <a:pt x="1773" y="427"/>
                  <a:pt x="1767" y="439"/>
                  <a:pt x="1758" y="449"/>
                </a:cubicBezTo>
                <a:cubicBezTo>
                  <a:pt x="1750" y="458"/>
                  <a:pt x="1740" y="466"/>
                  <a:pt x="1728" y="471"/>
                </a:cubicBezTo>
                <a:cubicBezTo>
                  <a:pt x="1717" y="476"/>
                  <a:pt x="1705" y="479"/>
                  <a:pt x="1692" y="479"/>
                </a:cubicBezTo>
                <a:cubicBezTo>
                  <a:pt x="1679" y="479"/>
                  <a:pt x="1667" y="477"/>
                  <a:pt x="1656" y="472"/>
                </a:cubicBezTo>
                <a:cubicBezTo>
                  <a:pt x="1644" y="467"/>
                  <a:pt x="1635" y="460"/>
                  <a:pt x="1626" y="450"/>
                </a:cubicBezTo>
                <a:cubicBezTo>
                  <a:pt x="1618" y="440"/>
                  <a:pt x="1612" y="428"/>
                  <a:pt x="1607" y="414"/>
                </a:cubicBezTo>
                <a:cubicBezTo>
                  <a:pt x="1602" y="399"/>
                  <a:pt x="1600" y="382"/>
                  <a:pt x="1600" y="363"/>
                </a:cubicBezTo>
                <a:cubicBezTo>
                  <a:pt x="1600" y="343"/>
                  <a:pt x="1602" y="325"/>
                  <a:pt x="1606" y="309"/>
                </a:cubicBezTo>
                <a:cubicBezTo>
                  <a:pt x="1610" y="294"/>
                  <a:pt x="1616" y="280"/>
                  <a:pt x="1624" y="269"/>
                </a:cubicBezTo>
                <a:cubicBezTo>
                  <a:pt x="1632" y="257"/>
                  <a:pt x="1642" y="249"/>
                  <a:pt x="1654" y="242"/>
                </a:cubicBezTo>
                <a:cubicBezTo>
                  <a:pt x="1667" y="236"/>
                  <a:pt x="1681" y="233"/>
                  <a:pt x="1697" y="233"/>
                </a:cubicBezTo>
                <a:cubicBezTo>
                  <a:pt x="1709" y="233"/>
                  <a:pt x="1721" y="236"/>
                  <a:pt x="1732" y="241"/>
                </a:cubicBezTo>
                <a:cubicBezTo>
                  <a:pt x="1743" y="245"/>
                  <a:pt x="1752" y="252"/>
                  <a:pt x="1760" y="260"/>
                </a:cubicBezTo>
                <a:cubicBezTo>
                  <a:pt x="1768" y="269"/>
                  <a:pt x="1774" y="279"/>
                  <a:pt x="1779" y="290"/>
                </a:cubicBezTo>
                <a:cubicBezTo>
                  <a:pt x="1783" y="301"/>
                  <a:pt x="1786" y="313"/>
                  <a:pt x="1786" y="326"/>
                </a:cubicBezTo>
                <a:lnTo>
                  <a:pt x="1786" y="366"/>
                </a:ln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endParaRPr lang="en-US" sz="1800">
              <a:solidFill>
                <a:srgbClr val="404040"/>
              </a:solidFill>
            </a:endParaRPr>
          </a:p>
        </p:txBody>
      </p:sp>
      <p:sp>
        <p:nvSpPr>
          <p:cNvPr id="9" name="TextBox 8"/>
          <p:cNvSpPr txBox="1"/>
          <p:nvPr userDrawn="1"/>
        </p:nvSpPr>
        <p:spPr>
          <a:xfrm>
            <a:off x="288989" y="6072576"/>
            <a:ext cx="1930897" cy="634440"/>
          </a:xfrm>
          <a:prstGeom prst="rect">
            <a:avLst/>
          </a:prstGeom>
          <a:noFill/>
        </p:spPr>
        <p:txBody>
          <a:bodyPr wrap="none" lIns="182854" tIns="146283" rIns="182854" bIns="146283" rtlCol="0">
            <a:spAutoFit/>
          </a:bodyPr>
          <a:lstStyle/>
          <a:p>
            <a:pPr>
              <a:lnSpc>
                <a:spcPct val="90000"/>
              </a:lnSpc>
              <a:spcAft>
                <a:spcPts val="600"/>
              </a:spcAft>
            </a:pPr>
            <a:r>
              <a:rPr lang="en-US" sz="2400" dirty="0">
                <a:gradFill>
                  <a:gsLst>
                    <a:gs pos="2917">
                      <a:schemeClr val="tx1"/>
                    </a:gs>
                    <a:gs pos="30000">
                      <a:schemeClr val="tx1"/>
                    </a:gs>
                  </a:gsLst>
                  <a:lin ang="5400000" scaled="0"/>
                </a:gradFill>
              </a:rPr>
              <a:t>#Build2016</a:t>
            </a:r>
          </a:p>
        </p:txBody>
      </p:sp>
    </p:spTree>
    <p:extLst>
      <p:ext uri="{BB962C8B-B14F-4D97-AF65-F5344CB8AC3E}">
        <p14:creationId xmlns:p14="http://schemas.microsoft.com/office/powerpoint/2010/main" val="24531250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0157046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94140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14005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011267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5854309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16833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551438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388581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5771430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Title 4"/>
          <p:cNvSpPr>
            <a:spLocks noGrp="1"/>
          </p:cNvSpPr>
          <p:nvPr>
            <p:ph type="title"/>
          </p:nvPr>
        </p:nvSpPr>
        <p:spPr>
          <a:xfrm>
            <a:off x="1101436" y="2963863"/>
            <a:ext cx="10235966" cy="917575"/>
          </a:xfrm>
        </p:spPr>
        <p:txBody>
          <a:bodyPr anchor="ctr" anchorCtr="0"/>
          <a:lstStyle>
            <a:lvl1pPr algn="l">
              <a:defRPr>
                <a:gradFill>
                  <a:gsLst>
                    <a:gs pos="1250">
                      <a:schemeClr val="tx1"/>
                    </a:gs>
                    <a:gs pos="100000">
                      <a:schemeClr val="tx1"/>
                    </a:gs>
                  </a:gsLst>
                  <a:lin ang="5400000" scaled="0"/>
                </a:gradFill>
              </a:defRPr>
            </a:lvl1pPr>
          </a:lstStyle>
          <a:p>
            <a:r>
              <a:rPr lang="en-US"/>
              <a:t>Click to edit Master title style</a:t>
            </a:r>
            <a:endParaRPr lang="en-US" dirty="0"/>
          </a:p>
        </p:txBody>
      </p:sp>
    </p:spTree>
    <p:extLst>
      <p:ext uri="{BB962C8B-B14F-4D97-AF65-F5344CB8AC3E}">
        <p14:creationId xmlns:p14="http://schemas.microsoft.com/office/powerpoint/2010/main" val="386158815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theme" Target="../theme/theme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slideLayout" Target="../slideLayouts/slideLayout53.xml"/><Relationship Id="rId18" Type="http://schemas.openxmlformats.org/officeDocument/2006/relationships/slideLayout" Target="../slideLayouts/slideLayout58.xml"/><Relationship Id="rId3" Type="http://schemas.openxmlformats.org/officeDocument/2006/relationships/slideLayout" Target="../slideLayouts/slideLayout43.xml"/><Relationship Id="rId21" Type="http://schemas.openxmlformats.org/officeDocument/2006/relationships/slideLayout" Target="../slideLayouts/slideLayout61.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17" Type="http://schemas.openxmlformats.org/officeDocument/2006/relationships/slideLayout" Target="../slideLayouts/slideLayout57.xml"/><Relationship Id="rId2" Type="http://schemas.openxmlformats.org/officeDocument/2006/relationships/slideLayout" Target="../slideLayouts/slideLayout42.xml"/><Relationship Id="rId16" Type="http://schemas.openxmlformats.org/officeDocument/2006/relationships/slideLayout" Target="../slideLayouts/slideLayout56.xml"/><Relationship Id="rId20" Type="http://schemas.openxmlformats.org/officeDocument/2006/relationships/slideLayout" Target="../slideLayouts/slideLayout60.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5" Type="http://schemas.openxmlformats.org/officeDocument/2006/relationships/slideLayout" Target="../slideLayouts/slideLayout55.xml"/><Relationship Id="rId23" Type="http://schemas.openxmlformats.org/officeDocument/2006/relationships/theme" Target="../theme/theme3.xml"/><Relationship Id="rId10" Type="http://schemas.openxmlformats.org/officeDocument/2006/relationships/slideLayout" Target="../slideLayouts/slideLayout50.xml"/><Relationship Id="rId19" Type="http://schemas.openxmlformats.org/officeDocument/2006/relationships/slideLayout" Target="../slideLayouts/slideLayout59.xml"/><Relationship Id="rId4" Type="http://schemas.openxmlformats.org/officeDocument/2006/relationships/slideLayout" Target="../slideLayouts/slideLayout44.xml"/><Relationship Id="rId9" Type="http://schemas.openxmlformats.org/officeDocument/2006/relationships/slideLayout" Target="../slideLayouts/slideLayout49.xml"/><Relationship Id="rId14" Type="http://schemas.openxmlformats.org/officeDocument/2006/relationships/slideLayout" Target="../slideLayouts/slideLayout54.xml"/><Relationship Id="rId22"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theme" Target="../theme/theme4.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theme" Target="../theme/theme5.xml"/><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18" Type="http://schemas.openxmlformats.org/officeDocument/2006/relationships/slideLayout" Target="../slideLayouts/slideLayout128.xml"/><Relationship Id="rId3" Type="http://schemas.openxmlformats.org/officeDocument/2006/relationships/slideLayout" Target="../slideLayouts/slideLayout113.xml"/><Relationship Id="rId21" Type="http://schemas.openxmlformats.org/officeDocument/2006/relationships/slideLayout" Target="../slideLayouts/slideLayout131.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17" Type="http://schemas.openxmlformats.org/officeDocument/2006/relationships/slideLayout" Target="../slideLayouts/slideLayout127.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20" Type="http://schemas.openxmlformats.org/officeDocument/2006/relationships/slideLayout" Target="../slideLayouts/slideLayout130.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24" Type="http://schemas.openxmlformats.org/officeDocument/2006/relationships/image" Target="../media/image10.png"/><Relationship Id="rId5" Type="http://schemas.openxmlformats.org/officeDocument/2006/relationships/slideLayout" Target="../slideLayouts/slideLayout115.xml"/><Relationship Id="rId15" Type="http://schemas.openxmlformats.org/officeDocument/2006/relationships/slideLayout" Target="../slideLayouts/slideLayout125.xml"/><Relationship Id="rId23" Type="http://schemas.openxmlformats.org/officeDocument/2006/relationships/theme" Target="../theme/theme6.xml"/><Relationship Id="rId10" Type="http://schemas.openxmlformats.org/officeDocument/2006/relationships/slideLayout" Target="../slideLayouts/slideLayout120.xml"/><Relationship Id="rId19" Type="http://schemas.openxmlformats.org/officeDocument/2006/relationships/slideLayout" Target="../slideLayouts/slideLayout129.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 Id="rId22" Type="http://schemas.openxmlformats.org/officeDocument/2006/relationships/slideLayout" Target="../slideLayouts/slideLayout13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slideLayout" Target="../slideLayouts/slideLayout145.xml"/><Relationship Id="rId18" Type="http://schemas.openxmlformats.org/officeDocument/2006/relationships/slideLayout" Target="../slideLayouts/slideLayout150.xml"/><Relationship Id="rId3" Type="http://schemas.openxmlformats.org/officeDocument/2006/relationships/slideLayout" Target="../slideLayouts/slideLayout135.xml"/><Relationship Id="rId21" Type="http://schemas.openxmlformats.org/officeDocument/2006/relationships/slideLayout" Target="../slideLayouts/slideLayout153.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17" Type="http://schemas.openxmlformats.org/officeDocument/2006/relationships/slideLayout" Target="../slideLayouts/slideLayout149.xml"/><Relationship Id="rId2" Type="http://schemas.openxmlformats.org/officeDocument/2006/relationships/slideLayout" Target="../slideLayouts/slideLayout134.xml"/><Relationship Id="rId16" Type="http://schemas.openxmlformats.org/officeDocument/2006/relationships/slideLayout" Target="../slideLayouts/slideLayout148.xml"/><Relationship Id="rId20" Type="http://schemas.openxmlformats.org/officeDocument/2006/relationships/slideLayout" Target="../slideLayouts/slideLayout152.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5" Type="http://schemas.openxmlformats.org/officeDocument/2006/relationships/slideLayout" Target="../slideLayouts/slideLayout147.xml"/><Relationship Id="rId23" Type="http://schemas.openxmlformats.org/officeDocument/2006/relationships/theme" Target="../theme/theme7.xml"/><Relationship Id="rId10" Type="http://schemas.openxmlformats.org/officeDocument/2006/relationships/slideLayout" Target="../slideLayouts/slideLayout142.xml"/><Relationship Id="rId19" Type="http://schemas.openxmlformats.org/officeDocument/2006/relationships/slideLayout" Target="../slideLayouts/slideLayout151.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slideLayout" Target="../slideLayouts/slideLayout146.xml"/><Relationship Id="rId22" Type="http://schemas.openxmlformats.org/officeDocument/2006/relationships/slideLayout" Target="../slideLayouts/slideLayout15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62.xml"/><Relationship Id="rId13" Type="http://schemas.openxmlformats.org/officeDocument/2006/relationships/slideLayout" Target="../slideLayouts/slideLayout167.xml"/><Relationship Id="rId18" Type="http://schemas.openxmlformats.org/officeDocument/2006/relationships/slideLayout" Target="../slideLayouts/slideLayout172.xml"/><Relationship Id="rId3" Type="http://schemas.openxmlformats.org/officeDocument/2006/relationships/slideLayout" Target="../slideLayouts/slideLayout157.xml"/><Relationship Id="rId21" Type="http://schemas.openxmlformats.org/officeDocument/2006/relationships/slideLayout" Target="../slideLayouts/slideLayout175.xml"/><Relationship Id="rId7" Type="http://schemas.openxmlformats.org/officeDocument/2006/relationships/slideLayout" Target="../slideLayouts/slideLayout161.xml"/><Relationship Id="rId12" Type="http://schemas.openxmlformats.org/officeDocument/2006/relationships/slideLayout" Target="../slideLayouts/slideLayout166.xml"/><Relationship Id="rId17" Type="http://schemas.openxmlformats.org/officeDocument/2006/relationships/slideLayout" Target="../slideLayouts/slideLayout171.xml"/><Relationship Id="rId2" Type="http://schemas.openxmlformats.org/officeDocument/2006/relationships/slideLayout" Target="../slideLayouts/slideLayout156.xml"/><Relationship Id="rId16" Type="http://schemas.openxmlformats.org/officeDocument/2006/relationships/slideLayout" Target="../slideLayouts/slideLayout170.xml"/><Relationship Id="rId20" Type="http://schemas.openxmlformats.org/officeDocument/2006/relationships/slideLayout" Target="../slideLayouts/slideLayout174.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5" Type="http://schemas.openxmlformats.org/officeDocument/2006/relationships/slideLayout" Target="../slideLayouts/slideLayout169.xml"/><Relationship Id="rId23" Type="http://schemas.openxmlformats.org/officeDocument/2006/relationships/theme" Target="../theme/theme8.xml"/><Relationship Id="rId10" Type="http://schemas.openxmlformats.org/officeDocument/2006/relationships/slideLayout" Target="../slideLayouts/slideLayout164.xml"/><Relationship Id="rId19" Type="http://schemas.openxmlformats.org/officeDocument/2006/relationships/slideLayout" Target="../slideLayouts/slideLayout173.xml"/><Relationship Id="rId4" Type="http://schemas.openxmlformats.org/officeDocument/2006/relationships/slideLayout" Target="../slideLayouts/slideLayout158.xml"/><Relationship Id="rId9" Type="http://schemas.openxmlformats.org/officeDocument/2006/relationships/slideLayout" Target="../slideLayouts/slideLayout163.xml"/><Relationship Id="rId14" Type="http://schemas.openxmlformats.org/officeDocument/2006/relationships/slideLayout" Target="../slideLayouts/slideLayout168.xml"/><Relationship Id="rId22" Type="http://schemas.openxmlformats.org/officeDocument/2006/relationships/slideLayout" Target="../slideLayouts/slideLayout17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slideLayout" Target="../slideLayouts/slideLayout189.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2" Type="http://schemas.openxmlformats.org/officeDocument/2006/relationships/slideLayout" Target="../slideLayouts/slideLayout178.xml"/><Relationship Id="rId16" Type="http://schemas.openxmlformats.org/officeDocument/2006/relationships/theme" Target="../theme/theme9.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38" r:id="rId1"/>
    <p:sldLayoutId id="2147484300" r:id="rId2"/>
    <p:sldLayoutId id="2147484295" r:id="rId3"/>
    <p:sldLayoutId id="2147484240" r:id="rId4"/>
    <p:sldLayoutId id="2147484296" r:id="rId5"/>
    <p:sldLayoutId id="2147484241" r:id="rId6"/>
    <p:sldLayoutId id="2147484297" r:id="rId7"/>
    <p:sldLayoutId id="2147484244" r:id="rId8"/>
    <p:sldLayoutId id="2147484298" r:id="rId9"/>
    <p:sldLayoutId id="2147484245" r:id="rId10"/>
    <p:sldLayoutId id="2147484247" r:id="rId11"/>
    <p:sldLayoutId id="2147484331" r:id="rId12"/>
    <p:sldLayoutId id="2147484249" r:id="rId13"/>
    <p:sldLayoutId id="2147484301" r:id="rId14"/>
    <p:sldLayoutId id="2147484251" r:id="rId15"/>
    <p:sldLayoutId id="2147484252" r:id="rId16"/>
    <p:sldLayoutId id="2147484254"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24" r:id="rId14"/>
    <p:sldLayoutId id="2147484325" r:id="rId15"/>
    <p:sldLayoutId id="2147484326" r:id="rId16"/>
    <p:sldLayoutId id="2147484327" r:id="rId17"/>
    <p:sldLayoutId id="2147484328" r:id="rId18"/>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2" r:id="rId1"/>
    <p:sldLayoutId id="2147484343" r:id="rId2"/>
    <p:sldLayoutId id="2147484344" r:id="rId3"/>
    <p:sldLayoutId id="2147484345" r:id="rId4"/>
    <p:sldLayoutId id="2147484346" r:id="rId5"/>
    <p:sldLayoutId id="2147484347" r:id="rId6"/>
    <p:sldLayoutId id="2147484348" r:id="rId7"/>
    <p:sldLayoutId id="2147484349" r:id="rId8"/>
    <p:sldLayoutId id="2147484350" r:id="rId9"/>
    <p:sldLayoutId id="2147484351" r:id="rId10"/>
    <p:sldLayoutId id="2147484352" r:id="rId11"/>
    <p:sldLayoutId id="2147484353" r:id="rId12"/>
    <p:sldLayoutId id="2147484354" r:id="rId13"/>
    <p:sldLayoutId id="2147484355" r:id="rId14"/>
    <p:sldLayoutId id="2147484356" r:id="rId15"/>
    <p:sldLayoutId id="2147484357" r:id="rId16"/>
    <p:sldLayoutId id="2147484358" r:id="rId17"/>
    <p:sldLayoutId id="2147484359" r:id="rId18"/>
    <p:sldLayoutId id="2147484360" r:id="rId19"/>
    <p:sldLayoutId id="2147484361" r:id="rId20"/>
    <p:sldLayoutId id="2147484362" r:id="rId21"/>
    <p:sldLayoutId id="21474843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618964" y="-8395"/>
            <a:ext cx="955641" cy="5775361"/>
            <a:chOff x="12618967" y="-8396"/>
            <a:chExt cx="955641" cy="5775361"/>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Blue</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R:0 G:120 B:215</a:t>
                </a: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7965">
                          <a:srgbClr val="000000"/>
                        </a:gs>
                        <a:gs pos="28319">
                          <a:srgbClr val="000000"/>
                        </a:gs>
                      </a:gsLst>
                      <a:lin ang="5400000" scaled="0"/>
                    </a:gradFill>
                    <a:effectLst/>
                    <a:uLnTx/>
                    <a:uFillTx/>
                    <a:latin typeface="Segoe UI"/>
                    <a:ea typeface="Segoe UI" pitchFamily="34" charset="0"/>
                    <a:cs typeface="Segoe UI" pitchFamily="34" charset="0"/>
                  </a:rPr>
                  <a:t>Cyan</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7965">
                          <a:srgbClr val="000000"/>
                        </a:gs>
                        <a:gs pos="28319">
                          <a:srgbClr val="000000"/>
                        </a:gs>
                      </a:gsLst>
                      <a:lin ang="5400000" scaled="0"/>
                    </a:gradFill>
                    <a:effectLst/>
                    <a:uLnTx/>
                    <a:uFillTx/>
                    <a:latin typeface="Segoe UI"/>
                    <a:ea typeface="Segoe UI" pitchFamily="34" charset="0"/>
                    <a:cs typeface="Segoe UI" pitchFamily="34" charset="0"/>
                  </a:rPr>
                  <a:t>R:0 G:188 B:242</a:t>
                </a: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Light Gray</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92035">
                          <a:srgbClr val="505050"/>
                        </a:gs>
                        <a:gs pos="27000">
                          <a:srgbClr val="505050"/>
                        </a:gs>
                      </a:gsLst>
                      <a:lin ang="5400000" scaled="0"/>
                    </a:gradFill>
                    <a:effectLst/>
                    <a:uLnTx/>
                    <a:uFillTx/>
                    <a:latin typeface="Segoe UI"/>
                    <a:ea typeface="Segoe UI" pitchFamily="34" charset="0"/>
                    <a:cs typeface="Segoe UI" pitchFamily="34" charset="0"/>
                  </a:rPr>
                  <a:t>R:210 G:210 B:210</a:t>
                </a: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Blue</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R:0 G:32 B:80</a:t>
                </a: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Dark Gray</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R:80 G:80 B:80</a:t>
                </a: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Gray</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R:115 G:115 B:115</a:t>
                </a: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Purple</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Orange</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1"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Green</a:t>
                </a:r>
              </a:p>
              <a:p>
                <a:pPr marL="0" marR="0" lvl="0" indent="0" algn="l" defTabSz="932293" rtl="0" eaLnBrk="1" fontAlgn="base" latinLnBrk="0" hangingPunct="1">
                  <a:lnSpc>
                    <a:spcPct val="100000"/>
                  </a:lnSpc>
                  <a:spcBef>
                    <a:spcPct val="0"/>
                  </a:spcBef>
                  <a:spcAft>
                    <a:spcPct val="0"/>
                  </a:spcAft>
                  <a:buClrTx/>
                  <a:buSzTx/>
                  <a:buFontTx/>
                  <a:buNone/>
                  <a:tabLst/>
                  <a:defRPr/>
                </a:pPr>
                <a:r>
                  <a:rPr kumimoji="0" lang="en-US" sz="500" b="0" i="0" u="none" strike="noStrike" kern="1200" cap="none" spc="0" normalizeH="0" baseline="0" noProof="0" dirty="0">
                    <a:ln>
                      <a:noFill/>
                    </a:ln>
                    <a:gradFill>
                      <a:gsLst>
                        <a:gs pos="2092">
                          <a:srgbClr val="F8F8F8"/>
                        </a:gs>
                        <a:gs pos="10042">
                          <a:srgbClr val="F8F8F8"/>
                        </a:gs>
                      </a:gsLst>
                      <a:lin ang="5400000" scaled="0"/>
                    </a:gradFill>
                    <a:effectLst/>
                    <a:uLnTx/>
                    <a:uFillTx/>
                    <a:latin typeface="Segoe UI"/>
                    <a:ea typeface="Segoe UI" pitchFamily="34" charset="0"/>
                    <a:cs typeface="Segoe UI" pitchFamily="34" charset="0"/>
                  </a:rPr>
                  <a:t>R:16 G:124 B:16</a:t>
                </a: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marR="0" lvl="0" indent="0" algn="l" defTabSz="932563" rtl="0" eaLnBrk="1" fontAlgn="auto" latinLnBrk="0" hangingPunct="1">
                <a:lnSpc>
                  <a:spcPct val="90000"/>
                </a:lnSpc>
                <a:spcBef>
                  <a:spcPts val="0"/>
                </a:spcBef>
                <a:spcAft>
                  <a:spcPts val="600"/>
                </a:spcAft>
                <a:buClrTx/>
                <a:buSzTx/>
                <a:buFontTx/>
                <a:buNone/>
                <a:tabLst/>
                <a:defRPr/>
              </a:pPr>
              <a:r>
                <a:rPr kumimoji="0" lang="en-US" sz="1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marR="0" lvl="0" indent="0" algn="l" defTabSz="932563" rtl="0" eaLnBrk="1" fontAlgn="auto" latinLnBrk="0" hangingPunct="1">
                <a:lnSpc>
                  <a:spcPct val="90000"/>
                </a:lnSpc>
                <a:spcBef>
                  <a:spcPts val="0"/>
                </a:spcBef>
                <a:spcAft>
                  <a:spcPts val="600"/>
                </a:spcAft>
                <a:buClrTx/>
                <a:buSzTx/>
                <a:buFontTx/>
                <a:buNone/>
                <a:tabLst/>
                <a:defRPr/>
              </a:pPr>
              <a:r>
                <a:rPr kumimoji="0" lang="en-US" sz="1000" b="0" i="0" u="none" strike="noStrike" kern="1200" cap="none" spc="0" normalizeH="0" baseline="0" noProof="0" dirty="0">
                  <a:ln>
                    <a:noFill/>
                  </a:ln>
                  <a:gradFill>
                    <a:gsLst>
                      <a:gs pos="2917">
                        <a:srgbClr val="505050"/>
                      </a:gs>
                      <a:gs pos="30000">
                        <a:srgbClr val="505050"/>
                      </a:gs>
                    </a:gsLst>
                    <a:lin ang="5400000" scaled="0"/>
                  </a:gradFill>
                  <a:effectLst/>
                  <a:uLnTx/>
                  <a:uFillTx/>
                  <a:latin typeface="Segoe UI"/>
                  <a:ea typeface="+mn-ea"/>
                  <a:cs typeface="+mn-cs"/>
                </a:rPr>
                <a:t>Secondary colors (use only when necessary)</a:t>
              </a:r>
            </a:p>
          </p:txBody>
        </p:sp>
      </p:grpSp>
    </p:spTree>
    <p:extLst>
      <p:ext uri="{BB962C8B-B14F-4D97-AF65-F5344CB8AC3E}">
        <p14:creationId xmlns:p14="http://schemas.microsoft.com/office/powerpoint/2010/main" val="3500665446"/>
      </p:ext>
    </p:extLst>
  </p:cSld>
  <p:clrMap bg1="lt1" tx1="dk1" bg2="lt2" tx2="dk2" accent1="accent1" accent2="accent2" accent3="accent3" accent4="accent4" accent5="accent5" accent6="accent6" hlink="hlink" folHlink="folHlink"/>
  <p:sldLayoutIdLst>
    <p:sldLayoutId id="2147484381" r:id="rId1"/>
    <p:sldLayoutId id="2147484382" r:id="rId2"/>
    <p:sldLayoutId id="2147484383" r:id="rId3"/>
    <p:sldLayoutId id="2147484384" r:id="rId4"/>
    <p:sldLayoutId id="2147484385" r:id="rId5"/>
    <p:sldLayoutId id="2147484386" r:id="rId6"/>
    <p:sldLayoutId id="2147484387" r:id="rId7"/>
    <p:sldLayoutId id="2147484388" r:id="rId8"/>
    <p:sldLayoutId id="2147484389" r:id="rId9"/>
    <p:sldLayoutId id="2147484390" r:id="rId10"/>
    <p:sldLayoutId id="2147484391" r:id="rId11"/>
    <p:sldLayoutId id="2147484392" r:id="rId12"/>
    <p:sldLayoutId id="2147484393" r:id="rId13"/>
    <p:sldLayoutId id="2147484394" r:id="rId14"/>
    <p:sldLayoutId id="2147484395" r:id="rId15"/>
    <p:sldLayoutId id="2147484396" r:id="rId16"/>
    <p:sldLayoutId id="2147484397" r:id="rId17"/>
    <p:sldLayoutId id="2147484398" r:id="rId18"/>
    <p:sldLayoutId id="2147484399" r:id="rId19"/>
    <p:sldLayoutId id="2147484400" r:id="rId20"/>
    <p:sldLayoutId id="2147484401" r:id="rId21"/>
    <p:sldLayoutId id="2147484402" r:id="rId22"/>
    <p:sldLayoutId id="2147484403" r:id="rId23"/>
    <p:sldLayoutId id="2147484404" r:id="rId24"/>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18" name="Group 17"/>
          <p:cNvGrpSpPr/>
          <p:nvPr userDrawn="1"/>
        </p:nvGrpSpPr>
        <p:grpSpPr>
          <a:xfrm>
            <a:off x="12618964" y="-8395"/>
            <a:ext cx="955641" cy="5775361"/>
            <a:chOff x="12618967" y="-8396"/>
            <a:chExt cx="955641" cy="5775361"/>
          </a:xfrm>
        </p:grpSpPr>
        <p:grpSp>
          <p:nvGrpSpPr>
            <p:cNvPr id="26" name="Group 25"/>
            <p:cNvGrpSpPr/>
            <p:nvPr userDrawn="1"/>
          </p:nvGrpSpPr>
          <p:grpSpPr>
            <a:xfrm rot="5400000">
              <a:off x="11582059" y="1045293"/>
              <a:ext cx="2703052" cy="629236"/>
              <a:chOff x="1586734" y="4543426"/>
              <a:chExt cx="2703052" cy="629236"/>
            </a:xfrm>
          </p:grpSpPr>
          <p:sp>
            <p:nvSpPr>
              <p:cNvPr id="45" name="Rectangle 44"/>
              <p:cNvSpPr/>
              <p:nvPr userDrawn="1"/>
            </p:nvSpPr>
            <p:spPr bwMode="auto">
              <a:xfrm>
                <a:off x="1586734" y="4543427"/>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0 G:120 B:215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7" name="Rectangle 36"/>
              <p:cNvSpPr/>
              <p:nvPr userDrawn="1"/>
            </p:nvSpPr>
            <p:spPr bwMode="auto">
              <a:xfrm>
                <a:off x="3419856" y="4543428"/>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7965">
                          <a:srgbClr val="000000"/>
                        </a:gs>
                        <a:gs pos="28319">
                          <a:srgbClr val="000000"/>
                        </a:gs>
                      </a:gsLst>
                      <a:lin ang="5400000" scaled="0"/>
                    </a:gradFill>
                    <a:latin typeface="+mn-lt"/>
                    <a:ea typeface="Segoe UI" pitchFamily="34" charset="0"/>
                    <a:cs typeface="Segoe UI" pitchFamily="34" charset="0"/>
                  </a:rPr>
                  <a:t>Cyan</a:t>
                </a:r>
              </a:p>
              <a:p>
                <a:pPr algn="l" defTabSz="932293" fontAlgn="base">
                  <a:lnSpc>
                    <a:spcPct val="100000"/>
                  </a:lnSpc>
                  <a:spcBef>
                    <a:spcPct val="0"/>
                  </a:spcBef>
                  <a:spcAft>
                    <a:spcPct val="0"/>
                  </a:spcAft>
                </a:pPr>
                <a:r>
                  <a:rPr lang="en-US" sz="500" dirty="0">
                    <a:gradFill>
                      <a:gsLst>
                        <a:gs pos="7965">
                          <a:srgbClr val="000000"/>
                        </a:gs>
                        <a:gs pos="28319">
                          <a:srgbClr val="000000"/>
                        </a:gs>
                      </a:gsLst>
                      <a:lin ang="5400000" scaled="0"/>
                    </a:gradFill>
                    <a:ea typeface="Segoe UI" pitchFamily="34" charset="0"/>
                    <a:cs typeface="Segoe UI" pitchFamily="34" charset="0"/>
                  </a:rPr>
                  <a:t>R:</a:t>
                </a:r>
                <a:r>
                  <a:rPr lang="en-US" sz="500" baseline="0" dirty="0">
                    <a:gradFill>
                      <a:gsLst>
                        <a:gs pos="7965">
                          <a:srgbClr val="000000"/>
                        </a:gs>
                        <a:gs pos="28319">
                          <a:srgbClr val="000000"/>
                        </a:gs>
                      </a:gsLst>
                      <a:lin ang="5400000" scaled="0"/>
                    </a:gradFill>
                    <a:ea typeface="Segoe UI" pitchFamily="34" charset="0"/>
                    <a:cs typeface="Segoe UI" pitchFamily="34" charset="0"/>
                  </a:rPr>
                  <a:t>0 G:188 B:242</a:t>
                </a:r>
                <a:endParaRPr lang="en-US" sz="500" dirty="0">
                  <a:gradFill>
                    <a:gsLst>
                      <a:gs pos="7965">
                        <a:srgbClr val="000000"/>
                      </a:gs>
                      <a:gs pos="28319">
                        <a:srgbClr val="000000"/>
                      </a:gs>
                    </a:gsLst>
                    <a:lin ang="5400000" scaled="0"/>
                  </a:gradFill>
                  <a:ea typeface="Segoe UI" pitchFamily="34" charset="0"/>
                  <a:cs typeface="Segoe UI" pitchFamily="34" charset="0"/>
                </a:endParaRPr>
              </a:p>
            </p:txBody>
          </p:sp>
          <p:sp>
            <p:nvSpPr>
              <p:cNvPr id="41" name="Rectangle 40"/>
              <p:cNvSpPr/>
              <p:nvPr userDrawn="1"/>
            </p:nvSpPr>
            <p:spPr bwMode="auto">
              <a:xfrm>
                <a:off x="158673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92035">
                          <a:srgbClr val="505050"/>
                        </a:gs>
                        <a:gs pos="27000">
                          <a:srgbClr val="505050"/>
                        </a:gs>
                      </a:gsLst>
                      <a:lin ang="5400000" scaled="0"/>
                    </a:gradFill>
                    <a:latin typeface="+mn-lt"/>
                    <a:ea typeface="Segoe UI" pitchFamily="34" charset="0"/>
                    <a:cs typeface="Segoe UI" pitchFamily="34" charset="0"/>
                  </a:rPr>
                  <a:t>Light Gray</a:t>
                </a:r>
              </a:p>
              <a:p>
                <a:pPr algn="l" defTabSz="932293" fontAlgn="base">
                  <a:lnSpc>
                    <a:spcPct val="100000"/>
                  </a:lnSpc>
                  <a:spcBef>
                    <a:spcPct val="0"/>
                  </a:spcBef>
                  <a:spcAft>
                    <a:spcPct val="0"/>
                  </a:spcAft>
                </a:pPr>
                <a:r>
                  <a:rPr lang="en-US" sz="500" dirty="0">
                    <a:gradFill>
                      <a:gsLst>
                        <a:gs pos="92035">
                          <a:srgbClr val="505050"/>
                        </a:gs>
                        <a:gs pos="27000">
                          <a:srgbClr val="505050"/>
                        </a:gs>
                      </a:gsLst>
                      <a:lin ang="5400000" scaled="0"/>
                    </a:gradFill>
                    <a:ea typeface="Segoe UI" pitchFamily="34" charset="0"/>
                    <a:cs typeface="Segoe UI" pitchFamily="34" charset="0"/>
                  </a:rPr>
                  <a:t>R:</a:t>
                </a:r>
                <a:r>
                  <a:rPr lang="en-US" sz="500" baseline="0" dirty="0">
                    <a:gradFill>
                      <a:gsLst>
                        <a:gs pos="92035">
                          <a:srgbClr val="505050"/>
                        </a:gs>
                        <a:gs pos="27000">
                          <a:srgbClr val="505050"/>
                        </a:gs>
                      </a:gsLst>
                      <a:lin ang="5400000" scaled="0"/>
                    </a:gradFill>
                    <a:ea typeface="Segoe UI" pitchFamily="34" charset="0"/>
                    <a:cs typeface="Segoe UI" pitchFamily="34" charset="0"/>
                  </a:rPr>
                  <a:t>210 G:210 B:210</a:t>
                </a:r>
                <a:endParaRPr lang="en-US" sz="500" dirty="0">
                  <a:gradFill>
                    <a:gsLst>
                      <a:gs pos="92035">
                        <a:srgbClr val="505050"/>
                      </a:gs>
                      <a:gs pos="27000">
                        <a:srgbClr val="505050"/>
                      </a:gs>
                    </a:gsLst>
                    <a:lin ang="5400000" scaled="0"/>
                  </a:gradFill>
                  <a:ea typeface="Segoe UI" pitchFamily="34" charset="0"/>
                  <a:cs typeface="Segoe UI" pitchFamily="34" charset="0"/>
                </a:endParaRPr>
              </a:p>
            </p:txBody>
          </p:sp>
          <p:sp>
            <p:nvSpPr>
              <p:cNvPr id="42" name="Rectangle 41"/>
              <p:cNvSpPr/>
              <p:nvPr userDrawn="1"/>
            </p:nvSpPr>
            <p:spPr bwMode="auto">
              <a:xfrm>
                <a:off x="2505456" y="4543426"/>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0 G:32 B:80</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userDrawn="1"/>
            </p:nvSpPr>
            <p:spPr bwMode="auto">
              <a:xfrm>
                <a:off x="3413144" y="4882896"/>
                <a:ext cx="869930" cy="289766"/>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80 G:80 B:80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44" name="Rectangle 43"/>
              <p:cNvSpPr/>
              <p:nvPr userDrawn="1"/>
            </p:nvSpPr>
            <p:spPr bwMode="auto">
              <a:xfrm>
                <a:off x="2505456" y="4882895"/>
                <a:ext cx="869930" cy="289766"/>
              </a:xfrm>
              <a:prstGeom prst="rect">
                <a:avLst/>
              </a:prstGeom>
              <a:solidFill>
                <a:srgbClr val="73737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Gray</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115 G:115 B:115</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grpSp>
          <p:nvGrpSpPr>
            <p:cNvPr id="27" name="Group 26"/>
            <p:cNvGrpSpPr/>
            <p:nvPr userDrawn="1"/>
          </p:nvGrpSpPr>
          <p:grpSpPr>
            <a:xfrm rot="5400000">
              <a:off x="11412325" y="4270556"/>
              <a:ext cx="2703052" cy="289766"/>
              <a:chOff x="4476564" y="4543426"/>
              <a:chExt cx="2703052" cy="289766"/>
            </a:xfrm>
          </p:grpSpPr>
          <p:sp>
            <p:nvSpPr>
              <p:cNvPr id="33" name="Rectangle 32"/>
              <p:cNvSpPr/>
              <p:nvPr userDrawn="1"/>
            </p:nvSpPr>
            <p:spPr bwMode="auto">
              <a:xfrm>
                <a:off x="5395286" y="4543426"/>
                <a:ext cx="869930" cy="289766"/>
              </a:xfrm>
              <a:prstGeom prst="rect">
                <a:avLst/>
              </a:prstGeom>
              <a:solidFill>
                <a:srgbClr val="5C2D9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Purple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R:92 G:45 B:145</a:t>
                </a:r>
              </a:p>
            </p:txBody>
          </p:sp>
          <p:sp>
            <p:nvSpPr>
              <p:cNvPr id="34" name="Rectangle 33"/>
              <p:cNvSpPr/>
              <p:nvPr userDrawn="1"/>
            </p:nvSpPr>
            <p:spPr bwMode="auto">
              <a:xfrm>
                <a:off x="6309686" y="4543426"/>
                <a:ext cx="869930" cy="289766"/>
              </a:xfrm>
              <a:prstGeom prst="rect">
                <a:avLst/>
              </a:prstGeom>
              <a:solidFill>
                <a:srgbClr val="D83B0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Orange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216 G:59 B:1</a:t>
                </a:r>
              </a:p>
            </p:txBody>
          </p:sp>
          <p:sp>
            <p:nvSpPr>
              <p:cNvPr id="35" name="Rectangle 34"/>
              <p:cNvSpPr/>
              <p:nvPr userDrawn="1"/>
            </p:nvSpPr>
            <p:spPr bwMode="auto">
              <a:xfrm>
                <a:off x="4476564" y="4543426"/>
                <a:ext cx="869930" cy="289766"/>
              </a:xfrm>
              <a:prstGeom prst="rect">
                <a:avLst/>
              </a:prstGeom>
              <a:solidFill>
                <a:srgbClr val="107C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Green</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a:lnSpc>
                  <a:spcPct val="90000"/>
                </a:lnSpc>
                <a:spcAft>
                  <a:spcPts val="600"/>
                </a:spcAft>
              </a:pPr>
              <a:r>
                <a:rPr lang="en-US" sz="1000" dirty="0">
                  <a:gradFill>
                    <a:gsLst>
                      <a:gs pos="2917">
                        <a:schemeClr val="tx1"/>
                      </a:gs>
                      <a:gs pos="30000">
                        <a:schemeClr val="tx1"/>
                      </a:gs>
                    </a:gsLst>
                    <a:lin ang="5400000" scaled="0"/>
                  </a:gradFill>
                </a:rPr>
                <a:t>Secondary colors (use only when</a:t>
              </a:r>
              <a:r>
                <a:rPr lang="en-US" sz="1000" baseline="0" dirty="0">
                  <a:gradFill>
                    <a:gsLst>
                      <a:gs pos="2917">
                        <a:schemeClr val="tx1"/>
                      </a:gs>
                      <a:gs pos="30000">
                        <a:schemeClr val="tx1"/>
                      </a:gs>
                    </a:gsLst>
                    <a:lin ang="5400000" scaled="0"/>
                  </a:gradFill>
                </a:rPr>
                <a:t> necessary)</a:t>
              </a:r>
              <a:endParaRPr lang="en-US" sz="1000" dirty="0">
                <a:gradFill>
                  <a:gsLst>
                    <a:gs pos="2917">
                      <a:schemeClr val="tx1"/>
                    </a:gs>
                    <a:gs pos="30000">
                      <a:schemeClr val="tx1"/>
                    </a:gs>
                  </a:gsLst>
                  <a:lin ang="5400000" scaled="0"/>
                </a:gradFill>
              </a:endParaRPr>
            </a:p>
          </p:txBody>
        </p:sp>
      </p:grpSp>
    </p:spTree>
    <p:extLst>
      <p:ext uri="{BB962C8B-B14F-4D97-AF65-F5344CB8AC3E}">
        <p14:creationId xmlns:p14="http://schemas.microsoft.com/office/powerpoint/2010/main" val="4012564463"/>
      </p:ext>
    </p:extLst>
  </p:cSld>
  <p:clrMap bg1="lt1" tx1="dk1" bg2="lt2" tx2="dk2" accent1="accent1" accent2="accent2" accent3="accent3" accent4="accent4" accent5="accent5" accent6="accent6" hlink="hlink" folHlink="folHlink"/>
  <p:sldLayoutIdLst>
    <p:sldLayoutId id="2147484406" r:id="rId1"/>
    <p:sldLayoutId id="2147484407" r:id="rId2"/>
    <p:sldLayoutId id="2147484408" r:id="rId3"/>
    <p:sldLayoutId id="2147484409" r:id="rId4"/>
    <p:sldLayoutId id="2147484410" r:id="rId5"/>
    <p:sldLayoutId id="2147484411" r:id="rId6"/>
    <p:sldLayoutId id="2147484412" r:id="rId7"/>
    <p:sldLayoutId id="2147484413" r:id="rId8"/>
    <p:sldLayoutId id="2147484414" r:id="rId9"/>
    <p:sldLayoutId id="2147484415" r:id="rId10"/>
    <p:sldLayoutId id="2147484416" r:id="rId11"/>
    <p:sldLayoutId id="2147484417" r:id="rId12"/>
    <p:sldLayoutId id="2147484418" r:id="rId13"/>
    <p:sldLayoutId id="2147484419" r:id="rId14"/>
    <p:sldLayoutId id="2147484420" r:id="rId15"/>
    <p:sldLayoutId id="2147484421" r:id="rId16"/>
    <p:sldLayoutId id="2147484422" r:id="rId17"/>
    <p:sldLayoutId id="2147484423" r:id="rId18"/>
    <p:sldLayoutId id="2147484424" r:id="rId19"/>
    <p:sldLayoutId id="2147484425" r:id="rId20"/>
    <p:sldLayoutId id="2147484426" r:id="rId21"/>
    <p:sldLayoutId id="2147484427" r:id="rId22"/>
    <p:sldLayoutId id="2147484428" r:id="rId23"/>
    <p:sldLayoutId id="2147484429" r:id="rId24"/>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p:nvPicPr>
        <p:blipFill>
          <a:blip r:embed="rId24"/>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4254120874"/>
      </p:ext>
    </p:extLst>
  </p:cSld>
  <p:clrMap bg1="dk1" tx1="lt1" bg2="dk2" tx2="lt2" accent1="accent1" accent2="accent2" accent3="accent3" accent4="accent4" accent5="accent5" accent6="accent6" hlink="hlink" folHlink="folHlink"/>
  <p:sldLayoutIdLst>
    <p:sldLayoutId id="2147484431" r:id="rId1"/>
    <p:sldLayoutId id="2147484432" r:id="rId2"/>
    <p:sldLayoutId id="2147484433" r:id="rId3"/>
    <p:sldLayoutId id="2147484434" r:id="rId4"/>
    <p:sldLayoutId id="2147484435" r:id="rId5"/>
    <p:sldLayoutId id="2147484436" r:id="rId6"/>
    <p:sldLayoutId id="2147484437" r:id="rId7"/>
    <p:sldLayoutId id="2147484438" r:id="rId8"/>
    <p:sldLayoutId id="2147484439" r:id="rId9"/>
    <p:sldLayoutId id="2147484440" r:id="rId10"/>
    <p:sldLayoutId id="2147484441" r:id="rId11"/>
    <p:sldLayoutId id="2147484442" r:id="rId12"/>
    <p:sldLayoutId id="2147484443" r:id="rId13"/>
    <p:sldLayoutId id="2147484444" r:id="rId14"/>
    <p:sldLayoutId id="2147484445" r:id="rId15"/>
    <p:sldLayoutId id="2147484446" r:id="rId16"/>
    <p:sldLayoutId id="2147484447" r:id="rId17"/>
    <p:sldLayoutId id="2147484448" r:id="rId18"/>
    <p:sldLayoutId id="2147484449" r:id="rId19"/>
    <p:sldLayoutId id="2147484450" r:id="rId20"/>
    <p:sldLayoutId id="2147484451" r:id="rId21"/>
    <p:sldLayoutId id="2147484452" r:id="rId22"/>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718406785"/>
      </p:ext>
    </p:extLst>
  </p:cSld>
  <p:clrMap bg1="lt1" tx1="dk1" bg2="lt2" tx2="dk2" accent1="accent1" accent2="accent2" accent3="accent3" accent4="accent4" accent5="accent5" accent6="accent6" hlink="hlink" folHlink="folHlink"/>
  <p:sldLayoutIdLst>
    <p:sldLayoutId id="2147484454" r:id="rId1"/>
    <p:sldLayoutId id="2147484455" r:id="rId2"/>
    <p:sldLayoutId id="2147484456" r:id="rId3"/>
    <p:sldLayoutId id="2147484457" r:id="rId4"/>
    <p:sldLayoutId id="2147484458" r:id="rId5"/>
    <p:sldLayoutId id="2147484459" r:id="rId6"/>
    <p:sldLayoutId id="2147484460" r:id="rId7"/>
    <p:sldLayoutId id="2147484461" r:id="rId8"/>
    <p:sldLayoutId id="2147484462" r:id="rId9"/>
    <p:sldLayoutId id="2147484463" r:id="rId10"/>
    <p:sldLayoutId id="2147484464" r:id="rId11"/>
    <p:sldLayoutId id="2147484465" r:id="rId12"/>
    <p:sldLayoutId id="2147484466" r:id="rId13"/>
    <p:sldLayoutId id="2147484467" r:id="rId14"/>
    <p:sldLayoutId id="2147484468" r:id="rId15"/>
    <p:sldLayoutId id="2147484469" r:id="rId16"/>
    <p:sldLayoutId id="2147484470" r:id="rId17"/>
    <p:sldLayoutId id="2147484471" r:id="rId18"/>
    <p:sldLayoutId id="2147484472" r:id="rId19"/>
    <p:sldLayoutId id="2147484473" r:id="rId20"/>
    <p:sldLayoutId id="2147484474" r:id="rId21"/>
    <p:sldLayoutId id="2147484475"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467060662"/>
      </p:ext>
    </p:extLst>
  </p:cSld>
  <p:clrMap bg1="lt1" tx1="dk1" bg2="lt2" tx2="dk2" accent1="accent1" accent2="accent2" accent3="accent3" accent4="accent4" accent5="accent5" accent6="accent6" hlink="hlink" folHlink="folHlink"/>
  <p:sldLayoutIdLst>
    <p:sldLayoutId id="2147484477" r:id="rId1"/>
    <p:sldLayoutId id="2147484478" r:id="rId2"/>
    <p:sldLayoutId id="2147484479" r:id="rId3"/>
    <p:sldLayoutId id="2147484480" r:id="rId4"/>
    <p:sldLayoutId id="2147484481" r:id="rId5"/>
    <p:sldLayoutId id="2147484482" r:id="rId6"/>
    <p:sldLayoutId id="2147484483" r:id="rId7"/>
    <p:sldLayoutId id="2147484484" r:id="rId8"/>
    <p:sldLayoutId id="2147484485" r:id="rId9"/>
    <p:sldLayoutId id="2147484486" r:id="rId10"/>
    <p:sldLayoutId id="2147484487" r:id="rId11"/>
    <p:sldLayoutId id="2147484488" r:id="rId12"/>
    <p:sldLayoutId id="2147484489" r:id="rId13"/>
    <p:sldLayoutId id="2147484490" r:id="rId14"/>
    <p:sldLayoutId id="2147484491" r:id="rId15"/>
    <p:sldLayoutId id="2147484492" r:id="rId16"/>
    <p:sldLayoutId id="2147484493" r:id="rId17"/>
    <p:sldLayoutId id="2147484494" r:id="rId18"/>
    <p:sldLayoutId id="2147484495" r:id="rId19"/>
    <p:sldLayoutId id="2147484496" r:id="rId20"/>
    <p:sldLayoutId id="2147484497" r:id="rId21"/>
    <p:sldLayoutId id="2147484498"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fld id="{7F7A7DC3-9E96-490E-A16C-41788F46812A}" type="datetimeFigureOut">
              <a:rPr lang="en-US" smtClean="0"/>
              <a:t>9/29/2016</a:t>
            </a:fld>
            <a:endParaRPr lang="en-US"/>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fld id="{BB6782B9-FB9B-488D-AFE7-8E2A5A1E8CA1}" type="slidenum">
              <a:rPr lang="en-US" smtClean="0"/>
              <a:t>‹#›</a:t>
            </a:fld>
            <a:endParaRPr lang="en-US"/>
          </a:p>
        </p:txBody>
      </p:sp>
    </p:spTree>
    <p:extLst>
      <p:ext uri="{BB962C8B-B14F-4D97-AF65-F5344CB8AC3E}">
        <p14:creationId xmlns:p14="http://schemas.microsoft.com/office/powerpoint/2010/main" val="1991934748"/>
      </p:ext>
    </p:extLst>
  </p:cSld>
  <p:clrMap bg1="lt1" tx1="dk1" bg2="lt2" tx2="dk2" accent1="accent1" accent2="accent2" accent3="accent3" accent4="accent4" accent5="accent5" accent6="accent6" hlink="hlink" folHlink="folHlink"/>
  <p:sldLayoutIdLst>
    <p:sldLayoutId id="2147484500" r:id="rId1"/>
    <p:sldLayoutId id="2147484501" r:id="rId2"/>
    <p:sldLayoutId id="2147484502" r:id="rId3"/>
    <p:sldLayoutId id="2147484503" r:id="rId4"/>
    <p:sldLayoutId id="2147484504" r:id="rId5"/>
    <p:sldLayoutId id="2147484505" r:id="rId6"/>
    <p:sldLayoutId id="2147484506" r:id="rId7"/>
    <p:sldLayoutId id="2147484507" r:id="rId8"/>
    <p:sldLayoutId id="2147484508" r:id="rId9"/>
    <p:sldLayoutId id="2147484509" r:id="rId10"/>
    <p:sldLayoutId id="2147484510" r:id="rId11"/>
    <p:sldLayoutId id="2147484511" r:id="rId12"/>
    <p:sldLayoutId id="2147484512" r:id="rId13"/>
    <p:sldLayoutId id="2147484513" r:id="rId14"/>
    <p:sldLayoutId id="2147484514" r:id="rId15"/>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78.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78.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7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18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7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91.xml"/></Relationships>
</file>

<file path=ppt/slides/_rels/slide2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178.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2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Layout" Target="../slideLayouts/slideLayout6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78.xml"/></Relationships>
</file>

<file path=ppt/slides/_rels/slide2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78.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xml"/><Relationship Id="rId1" Type="http://schemas.openxmlformats.org/officeDocument/2006/relationships/slideLayout" Target="../slideLayouts/slideLayout178.xml"/><Relationship Id="rId5" Type="http://schemas.openxmlformats.org/officeDocument/2006/relationships/hyperlink" Target="https://msdn.microsoft.com/en-us/powershell/dsc/overview" TargetMode="External"/><Relationship Id="rId4" Type="http://schemas.openxmlformats.org/officeDocument/2006/relationships/hyperlink" Target="https://gallery.technet.microsoft.com/scriptcenter/DSC-Resource-Kit-All-c449312d"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39.xml.rels><?xml version="1.0" encoding="UTF-8" standalone="yes"?>
<Relationships xmlns="http://schemas.openxmlformats.org/package/2006/relationships"><Relationship Id="rId2" Type="http://schemas.openxmlformats.org/officeDocument/2006/relationships/image" Target="../media/image42.gif"/><Relationship Id="rId1" Type="http://schemas.openxmlformats.org/officeDocument/2006/relationships/slideLayout" Target="../slideLayouts/slideLayout17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8.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8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7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s://gallery.technet.microsoft.com/Just-Enough-Administration-6b5ad370" TargetMode="External"/><Relationship Id="rId1" Type="http://schemas.openxmlformats.org/officeDocument/2006/relationships/slideLayout" Target="../slideLayouts/slideLayout178.xm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4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7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5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1.xml"/><Relationship Id="rId4" Type="http://schemas.openxmlformats.org/officeDocument/2006/relationships/chart" Target="../charts/chart3.xml"/></Relationships>
</file>

<file path=ppt/slides/_rels/slide5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21.xml"/><Relationship Id="rId4" Type="http://schemas.openxmlformats.org/officeDocument/2006/relationships/chart" Target="../charts/chart6.xml"/></Relationships>
</file>

<file path=ppt/slides/_rels/slide5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21.xml"/><Relationship Id="rId4" Type="http://schemas.openxmlformats.org/officeDocument/2006/relationships/chart" Target="../charts/chart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5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7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8.xml"/></Relationships>
</file>

<file path=ppt/slides/_rels/slide57.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188.xml"/></Relationships>
</file>

<file path=ppt/slides/_rels/slide5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18.png"/></Relationships>
</file>

<file path=ppt/slides/_rels/slide59.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17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78.xml"/><Relationship Id="rId1" Type="http://schemas.openxmlformats.org/officeDocument/2006/relationships/themeOverride" Target="../theme/themeOverride1.xml"/></Relationships>
</file>

<file path=ppt/slides/_rels/slide61.xml.rels><?xml version="1.0" encoding="UTF-8" standalone="yes"?>
<Relationships xmlns="http://schemas.openxmlformats.org/package/2006/relationships"><Relationship Id="rId3" Type="http://schemas.openxmlformats.org/officeDocument/2006/relationships/hyperlink" Target="http://www.microsoft.com/itprocareercenter" TargetMode="External"/><Relationship Id="rId2" Type="http://schemas.openxmlformats.org/officeDocument/2006/relationships/notesSlide" Target="../notesSlides/notesSlide8.xml"/><Relationship Id="rId1" Type="http://schemas.openxmlformats.org/officeDocument/2006/relationships/slideLayout" Target="../slideLayouts/slideLayout165.xml"/><Relationship Id="rId6" Type="http://schemas.openxmlformats.org/officeDocument/2006/relationships/hyperlink" Target="https://techcommunity.microsoft.com/" TargetMode="External"/><Relationship Id="rId5" Type="http://schemas.openxmlformats.org/officeDocument/2006/relationships/hyperlink" Target="http://www.microsoft.com/mechanics" TargetMode="External"/><Relationship Id="rId4" Type="http://schemas.openxmlformats.org/officeDocument/2006/relationships/hyperlink" Target="http://www.microsoft.com/itprocloudessentials" TargetMode="External"/></Relationships>
</file>

<file path=ppt/slides/_rels/slide62.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9.xml"/><Relationship Id="rId1" Type="http://schemas.openxmlformats.org/officeDocument/2006/relationships/slideLayout" Target="../slideLayouts/slideLayout36.xml"/><Relationship Id="rId6" Type="http://schemas.openxmlformats.org/officeDocument/2006/relationships/image" Target="../media/image52.png"/><Relationship Id="rId5" Type="http://schemas.openxmlformats.org/officeDocument/2006/relationships/image" Target="../media/image51.jpg"/><Relationship Id="rId4" Type="http://schemas.openxmlformats.org/officeDocument/2006/relationships/hyperlink" Target="https://aka.ms/ignite.mobileapp" TargetMode="Externa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78.xml"/></Relationships>
</file>

<file path=ppt/slides/_rels/slide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7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679645"/>
            <a:ext cx="11353735" cy="1828786"/>
          </a:xfrm>
        </p:spPr>
        <p:txBody>
          <a:bodyPr/>
          <a:lstStyle/>
          <a:p>
            <a:r>
              <a:rPr lang="en-US" dirty="0"/>
              <a:t>Review Windows Server 2016</a:t>
            </a:r>
            <a:br>
              <a:rPr lang="en-US" dirty="0"/>
            </a:br>
            <a:r>
              <a:rPr lang="en-US" dirty="0"/>
              <a:t>The Cloud OS optimized for DevOps</a:t>
            </a:r>
          </a:p>
        </p:txBody>
      </p:sp>
      <p:sp>
        <p:nvSpPr>
          <p:cNvPr id="5" name="Text Placeholder 4"/>
          <p:cNvSpPr>
            <a:spLocks noGrp="1"/>
          </p:cNvSpPr>
          <p:nvPr>
            <p:ph type="body" sz="quarter" idx="12"/>
          </p:nvPr>
        </p:nvSpPr>
        <p:spPr/>
        <p:txBody>
          <a:bodyPr/>
          <a:lstStyle/>
          <a:p>
            <a:r>
              <a:rPr lang="en-US" dirty="0"/>
              <a:t>Jeffrey </a:t>
            </a:r>
            <a:r>
              <a:rPr lang="en-US" dirty="0" err="1"/>
              <a:t>Snover</a:t>
            </a:r>
            <a:endParaRPr lang="en-US" dirty="0"/>
          </a:p>
          <a:p>
            <a:r>
              <a:rPr lang="en-US" sz="2400" dirty="0"/>
              <a:t>Technical Fellow</a:t>
            </a:r>
          </a:p>
          <a:p>
            <a:br>
              <a:rPr lang="en-US" sz="2000" dirty="0"/>
            </a:br>
            <a:r>
              <a:rPr lang="en-US" dirty="0"/>
              <a:t>Andrew Mason</a:t>
            </a:r>
          </a:p>
          <a:p>
            <a:r>
              <a:rPr lang="en-US" sz="2400" dirty="0"/>
              <a:t>Principal Program Manager</a:t>
            </a:r>
          </a:p>
        </p:txBody>
      </p:sp>
      <p:sp>
        <p:nvSpPr>
          <p:cNvPr id="6" name="Text Placeholder 5"/>
          <p:cNvSpPr>
            <a:spLocks noGrp="1"/>
          </p:cNvSpPr>
          <p:nvPr>
            <p:ph type="body" sz="quarter" idx="13"/>
          </p:nvPr>
        </p:nvSpPr>
        <p:spPr/>
        <p:txBody>
          <a:bodyPr/>
          <a:lstStyle/>
          <a:p>
            <a:r>
              <a:rPr lang="en-US" dirty="0"/>
              <a:t>BRK3198</a:t>
            </a:r>
          </a:p>
        </p:txBody>
      </p:sp>
    </p:spTree>
    <p:extLst>
      <p:ext uri="{BB962C8B-B14F-4D97-AF65-F5344CB8AC3E}">
        <p14:creationId xmlns:p14="http://schemas.microsoft.com/office/powerpoint/2010/main" val="4255898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accent3">
              <a:lumMod val="75000"/>
            </a:schemeClr>
          </a:solidFill>
          <a:effectLst/>
        </p:spPr>
      </p:sp>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2630" y="-489"/>
            <a:ext cx="9657198" cy="699501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489"/>
            <a:ext cx="9510613" cy="6995014"/>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821572" y="2652090"/>
            <a:ext cx="6533275" cy="2703979"/>
          </a:xfrm>
        </p:spPr>
        <p:txBody>
          <a:bodyPr vert="horz" lIns="93260" tIns="46630" rIns="93260" bIns="46630" rtlCol="0" anchor="t">
            <a:normAutofit/>
          </a:bodyPr>
          <a:lstStyle/>
          <a:p>
            <a:r>
              <a:rPr lang="en-US" sz="5507" b="1"/>
              <a:t>Windows Server 2016 is architected </a:t>
            </a:r>
            <a:br>
              <a:rPr lang="en-US" sz="5507" b="1"/>
            </a:br>
            <a:r>
              <a:rPr lang="en-US" sz="5507" b="1"/>
              <a:t>to make DevOps easy</a:t>
            </a:r>
          </a:p>
        </p:txBody>
      </p:sp>
    </p:spTree>
    <p:extLst>
      <p:ext uri="{BB962C8B-B14F-4D97-AF65-F5344CB8AC3E}">
        <p14:creationId xmlns:p14="http://schemas.microsoft.com/office/powerpoint/2010/main" val="1332487903"/>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bg1"/>
          </a:solidFill>
          <a:ln>
            <a:noFill/>
          </a:ln>
          <a:effectLst/>
        </p:spPr>
      </p: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8535" y="486269"/>
            <a:ext cx="7356031" cy="603851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cxnSp>
        <p:nvCxnSpPr>
          <p:cNvPr id="8" name="Straight Connector 7"/>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296080" y="4357563"/>
            <a:ext cx="3730413"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9" name="Rectangle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8636" y="486269"/>
            <a:ext cx="3941313" cy="603851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 name="Title 3"/>
          <p:cNvSpPr>
            <a:spLocks noGrp="1"/>
          </p:cNvSpPr>
          <p:nvPr>
            <p:ph type="title"/>
          </p:nvPr>
        </p:nvSpPr>
        <p:spPr>
          <a:xfrm>
            <a:off x="1141357" y="1139092"/>
            <a:ext cx="6074929" cy="3099445"/>
          </a:xfrm>
        </p:spPr>
        <p:txBody>
          <a:bodyPr vert="horz" lIns="93260" tIns="46630" rIns="93260" bIns="46630" rtlCol="0" anchor="b" anchorCtr="0">
            <a:noAutofit/>
          </a:bodyPr>
          <a:lstStyle/>
          <a:p>
            <a:pPr algn="r">
              <a:lnSpc>
                <a:spcPct val="70000"/>
              </a:lnSpc>
            </a:pPr>
            <a:r>
              <a:rPr lang="en-US" sz="6221">
                <a:solidFill>
                  <a:srgbClr val="FFFFFF"/>
                </a:solidFill>
              </a:rPr>
              <a:t>Windows Server 2016 resolves the interface between devs and ops</a:t>
            </a:r>
          </a:p>
        </p:txBody>
      </p:sp>
    </p:spTree>
    <p:extLst>
      <p:ext uri="{BB962C8B-B14F-4D97-AF65-F5344CB8AC3E}">
        <p14:creationId xmlns:p14="http://schemas.microsoft.com/office/powerpoint/2010/main" val="2599429857"/>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t="16815" r="9091" b="7984"/>
          <a:stretch/>
        </p:blipFill>
        <p:spPr>
          <a:xfrm>
            <a:off x="-23103" y="10"/>
            <a:ext cx="12434691" cy="6994515"/>
          </a:xfrm>
          <a:prstGeom prst="rect">
            <a:avLst/>
          </a:prstGeom>
        </p:spPr>
      </p:pic>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44472" y="327570"/>
            <a:ext cx="5849771" cy="6014132"/>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5" name="Title 4"/>
          <p:cNvSpPr>
            <a:spLocks noGrp="1"/>
          </p:cNvSpPr>
          <p:nvPr>
            <p:ph type="title"/>
          </p:nvPr>
        </p:nvSpPr>
        <p:spPr>
          <a:xfrm>
            <a:off x="607527" y="653009"/>
            <a:ext cx="5325208" cy="1371750"/>
          </a:xfrm>
        </p:spPr>
        <p:txBody>
          <a:bodyPr>
            <a:noAutofit/>
          </a:bodyPr>
          <a:lstStyle/>
          <a:p>
            <a:pPr>
              <a:lnSpc>
                <a:spcPct val="70000"/>
              </a:lnSpc>
            </a:pPr>
            <a:r>
              <a:rPr lang="en-US" sz="2856" dirty="0"/>
              <a:t>Windows Server has been silent </a:t>
            </a:r>
            <a:br>
              <a:rPr lang="en-US" sz="2856" dirty="0"/>
            </a:br>
            <a:r>
              <a:rPr lang="en-US" sz="2856" dirty="0"/>
              <a:t>on the interface </a:t>
            </a:r>
            <a:br>
              <a:rPr lang="en-US" sz="2856" dirty="0"/>
            </a:br>
            <a:r>
              <a:rPr lang="en-US" sz="2856" dirty="0"/>
              <a:t>between </a:t>
            </a:r>
            <a:r>
              <a:rPr lang="en-US" sz="2856" dirty="0" err="1"/>
              <a:t>Devs</a:t>
            </a:r>
            <a:r>
              <a:rPr lang="en-US" sz="2856" dirty="0"/>
              <a:t> and Ops</a:t>
            </a:r>
            <a:br>
              <a:rPr lang="en-US" sz="2856" dirty="0"/>
            </a:br>
            <a:endParaRPr lang="en-US" sz="2856" dirty="0"/>
          </a:p>
        </p:txBody>
      </p:sp>
      <p:sp>
        <p:nvSpPr>
          <p:cNvPr id="6" name="Content Placeholder 5"/>
          <p:cNvSpPr>
            <a:spLocks noGrp="1"/>
          </p:cNvSpPr>
          <p:nvPr>
            <p:ph idx="1"/>
          </p:nvPr>
        </p:nvSpPr>
        <p:spPr>
          <a:xfrm>
            <a:off x="606819" y="2164001"/>
            <a:ext cx="5339715" cy="3848121"/>
          </a:xfrm>
        </p:spPr>
        <p:txBody>
          <a:bodyPr>
            <a:normAutofit/>
          </a:bodyPr>
          <a:lstStyle/>
          <a:p>
            <a:pPr marL="284547" lvl="1" indent="-342834"/>
            <a:r>
              <a:rPr lang="en-US" dirty="0"/>
              <a:t>No architecture</a:t>
            </a:r>
          </a:p>
          <a:p>
            <a:pPr marL="284547" lvl="1" indent="-342834"/>
            <a:r>
              <a:rPr lang="en-US" dirty="0"/>
              <a:t>1,000 blossoms bloomed</a:t>
            </a:r>
          </a:p>
          <a:p>
            <a:endParaRPr lang="en-US" sz="2448" dirty="0"/>
          </a:p>
        </p:txBody>
      </p:sp>
    </p:spTree>
    <p:extLst>
      <p:ext uri="{BB962C8B-B14F-4D97-AF65-F5344CB8AC3E}">
        <p14:creationId xmlns:p14="http://schemas.microsoft.com/office/powerpoint/2010/main" val="344534551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1,000 conflicts also bloomed</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74102" y="1592731"/>
            <a:ext cx="7557972" cy="5401794"/>
          </a:xfrm>
        </p:spPr>
      </p:pic>
    </p:spTree>
    <p:extLst>
      <p:ext uri="{BB962C8B-B14F-4D97-AF65-F5344CB8AC3E}">
        <p14:creationId xmlns:p14="http://schemas.microsoft.com/office/powerpoint/2010/main" val="13807507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6257684" y="309635"/>
            <a:ext cx="5849771" cy="6014132"/>
          </a:xfrm>
          <a:prstGeom prst="rect">
            <a:avLst/>
          </a:prstGeom>
          <a:solidFill>
            <a:schemeClr val="tx1">
              <a:alpha val="15000"/>
            </a:schemeClr>
          </a:solidFill>
          <a:ln w="127000" cap="sq" cmpd="thinThick">
            <a:solidFill>
              <a:schemeClr val="tx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161" y="803592"/>
            <a:ext cx="5228796" cy="5228796"/>
          </a:xfrm>
          <a:prstGeom prst="rect">
            <a:avLst/>
          </a:prstGeom>
        </p:spPr>
      </p:pic>
      <p:sp>
        <p:nvSpPr>
          <p:cNvPr id="2" name="Title 1"/>
          <p:cNvSpPr>
            <a:spLocks noGrp="1"/>
          </p:cNvSpPr>
          <p:nvPr>
            <p:ph type="title"/>
          </p:nvPr>
        </p:nvSpPr>
        <p:spPr>
          <a:xfrm>
            <a:off x="6520739" y="653009"/>
            <a:ext cx="5325208" cy="1371750"/>
          </a:xfrm>
        </p:spPr>
        <p:txBody>
          <a:bodyPr>
            <a:normAutofit/>
          </a:bodyPr>
          <a:lstStyle/>
          <a:p>
            <a:pPr algn="ctr"/>
            <a:r>
              <a:rPr lang="en-US" sz="4080"/>
              <a:t>WS2016 resolves that interface </a:t>
            </a:r>
          </a:p>
        </p:txBody>
      </p:sp>
      <p:sp>
        <p:nvSpPr>
          <p:cNvPr id="3" name="Content Placeholder 2"/>
          <p:cNvSpPr>
            <a:spLocks noGrp="1"/>
          </p:cNvSpPr>
          <p:nvPr>
            <p:ph idx="1"/>
          </p:nvPr>
        </p:nvSpPr>
        <p:spPr>
          <a:xfrm>
            <a:off x="6520031" y="2164001"/>
            <a:ext cx="5339715" cy="3848121"/>
          </a:xfrm>
        </p:spPr>
        <p:txBody>
          <a:bodyPr>
            <a:normAutofit/>
          </a:bodyPr>
          <a:lstStyle/>
          <a:p>
            <a:pPr marL="284547" lvl="1" indent="-342834"/>
            <a:r>
              <a:rPr lang="en-US" sz="2040"/>
              <a:t>Traditional ops model</a:t>
            </a:r>
          </a:p>
          <a:p>
            <a:pPr marL="284547" lvl="1" indent="-342834"/>
            <a:r>
              <a:rPr lang="en-US" sz="2040"/>
              <a:t>Emerging ops model using Containers</a:t>
            </a:r>
          </a:p>
          <a:p>
            <a:endParaRPr lang="en-US" sz="2040"/>
          </a:p>
        </p:txBody>
      </p:sp>
    </p:spTree>
    <p:extLst>
      <p:ext uri="{BB962C8B-B14F-4D97-AF65-F5344CB8AC3E}">
        <p14:creationId xmlns:p14="http://schemas.microsoft.com/office/powerpoint/2010/main" val="372393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accent3">
              <a:lumMod val="75000"/>
            </a:schemeClr>
          </a:solidFill>
          <a:effectLst/>
        </p:spPr>
      </p:sp>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2630" y="-489"/>
            <a:ext cx="9657198" cy="699501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489"/>
            <a:ext cx="9510613" cy="6995014"/>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821572" y="2652090"/>
            <a:ext cx="6533275" cy="2703979"/>
          </a:xfrm>
        </p:spPr>
        <p:txBody>
          <a:bodyPr vert="horz" lIns="93260" tIns="46630" rIns="93260" bIns="46630" rtlCol="0" anchor="t">
            <a:normAutofit/>
          </a:bodyPr>
          <a:lstStyle/>
          <a:p>
            <a:r>
              <a:rPr lang="en-US" sz="5507" b="1"/>
              <a:t>Why?</a:t>
            </a:r>
          </a:p>
        </p:txBody>
      </p:sp>
    </p:spTree>
    <p:extLst>
      <p:ext uri="{BB962C8B-B14F-4D97-AF65-F5344CB8AC3E}">
        <p14:creationId xmlns:p14="http://schemas.microsoft.com/office/powerpoint/2010/main" val="722633455"/>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319700" y="-378870"/>
            <a:ext cx="12969015" cy="7975701"/>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 name="Title 1"/>
          <p:cNvSpPr>
            <a:spLocks noGrp="1"/>
          </p:cNvSpPr>
          <p:nvPr>
            <p:ph type="title"/>
          </p:nvPr>
        </p:nvSpPr>
        <p:spPr/>
        <p:txBody>
          <a:bodyPr/>
          <a:lstStyle/>
          <a:p>
            <a:r>
              <a:rPr lang="en-US" dirty="0">
                <a:solidFill>
                  <a:srgbClr val="FFFFFF"/>
                </a:solidFill>
              </a:rPr>
              <a:t>Evolution of Windows Server</a:t>
            </a:r>
          </a:p>
        </p:txBody>
      </p:sp>
      <p:sp>
        <p:nvSpPr>
          <p:cNvPr id="5" name="Rounded Rectangle 4"/>
          <p:cNvSpPr/>
          <p:nvPr/>
        </p:nvSpPr>
        <p:spPr>
          <a:xfrm>
            <a:off x="2705077" y="1138964"/>
            <a:ext cx="7026320" cy="1022978"/>
          </a:xfrm>
          <a:prstGeom prst="roundRect">
            <a:avLst/>
          </a:prstGeom>
          <a:solidFill>
            <a:schemeClr val="accent1"/>
          </a:solidFill>
          <a:ln w="19050">
            <a:solidFill>
              <a:schemeClr val="bg2"/>
            </a:solidFill>
          </a:ln>
          <a:effectLst/>
        </p:spPr>
        <p:txBody>
          <a:bodyPr wrap="square" rtlCol="0" anchor="ctr">
            <a:normAutofit/>
          </a:bodyPr>
          <a:lstStyle/>
          <a:p>
            <a:pPr marL="0" marR="0" lvl="0" indent="0" algn="ctr" defTabSz="932597" eaLnBrk="1" fontAlgn="auto" latinLnBrk="0" hangingPunct="1">
              <a:lnSpc>
                <a:spcPct val="90000"/>
              </a:lnSpc>
              <a:spcBef>
                <a:spcPts val="102"/>
              </a:spcBef>
              <a:spcAft>
                <a:spcPts val="102"/>
              </a:spcAft>
              <a:buClrTx/>
              <a:buSzTx/>
              <a:buFontTx/>
              <a:buNone/>
              <a:tabLst/>
              <a:defRPr/>
            </a:pPr>
            <a:r>
              <a:rPr kumimoji="0" lang="en-US" sz="4488" b="0" i="0" u="none" strike="noStrike" kern="0" cap="none" spc="0" normalizeH="0" baseline="0" noProof="0" dirty="0">
                <a:ln>
                  <a:noFill/>
                </a:ln>
                <a:solidFill>
                  <a:schemeClr val="tx2"/>
                </a:solidFill>
                <a:effectLst/>
                <a:uLnTx/>
                <a:uFillTx/>
                <a:latin typeface="Segoe UI" panose="020B0502040204020203" pitchFamily="34" charset="0"/>
                <a:cs typeface="Segoe UI" panose="020B0502040204020203" pitchFamily="34" charset="0"/>
              </a:rPr>
              <a:t>Server for the Masses</a:t>
            </a:r>
          </a:p>
        </p:txBody>
      </p:sp>
      <p:pic>
        <p:nvPicPr>
          <p:cNvPr id="6" name="Picture 5"/>
          <p:cNvPicPr>
            <a:picLocks noChangeAspect="1"/>
          </p:cNvPicPr>
          <p:nvPr/>
        </p:nvPicPr>
        <p:blipFill>
          <a:blip r:embed="rId2"/>
          <a:stretch>
            <a:fillRect/>
          </a:stretch>
        </p:blipFill>
        <p:spPr>
          <a:xfrm>
            <a:off x="4933982" y="2450487"/>
            <a:ext cx="2496345" cy="2875168"/>
          </a:xfrm>
          <a:prstGeom prst="rect">
            <a:avLst/>
          </a:prstGeom>
        </p:spPr>
      </p:pic>
      <p:sp>
        <p:nvSpPr>
          <p:cNvPr id="7" name="Rounded Rectangle 6"/>
          <p:cNvSpPr/>
          <p:nvPr/>
        </p:nvSpPr>
        <p:spPr>
          <a:xfrm>
            <a:off x="2705077" y="2481398"/>
            <a:ext cx="7026320" cy="1022978"/>
          </a:xfrm>
          <a:prstGeom prst="roundRect">
            <a:avLst/>
          </a:prstGeom>
          <a:solidFill>
            <a:schemeClr val="accent1"/>
          </a:solidFill>
          <a:ln w="19050">
            <a:solidFill>
              <a:schemeClr val="bg2"/>
            </a:solidFill>
          </a:ln>
          <a:effectLst/>
        </p:spPr>
        <p:txBody>
          <a:bodyPr wrap="square" rtlCol="0" anchor="ctr">
            <a:normAutofit/>
          </a:bodyPr>
          <a:lstStyle/>
          <a:p>
            <a:pPr marL="0" marR="0" lvl="0" indent="0" algn="ctr" defTabSz="932597" eaLnBrk="1" fontAlgn="auto" latinLnBrk="0" hangingPunct="1">
              <a:lnSpc>
                <a:spcPct val="90000"/>
              </a:lnSpc>
              <a:spcBef>
                <a:spcPts val="102"/>
              </a:spcBef>
              <a:spcAft>
                <a:spcPts val="102"/>
              </a:spcAft>
              <a:buClrTx/>
              <a:buSzTx/>
              <a:buFontTx/>
              <a:buNone/>
              <a:tabLst/>
              <a:defRPr/>
            </a:pPr>
            <a:r>
              <a:rPr kumimoji="0" lang="en-US" sz="4488" b="0" i="0" u="none" strike="noStrike" kern="0" cap="none" spc="0" normalizeH="0" baseline="0" noProof="0" dirty="0">
                <a:ln>
                  <a:noFill/>
                </a:ln>
                <a:solidFill>
                  <a:schemeClr val="tx2"/>
                </a:solidFill>
                <a:effectLst/>
                <a:uLnTx/>
                <a:uFillTx/>
                <a:latin typeface="Segoe UI" panose="020B0502040204020203" pitchFamily="34" charset="0"/>
                <a:cs typeface="Segoe UI" panose="020B0502040204020203" pitchFamily="34" charset="0"/>
              </a:rPr>
              <a:t>Enterprise Servers</a:t>
            </a:r>
          </a:p>
        </p:txBody>
      </p:sp>
      <p:grpSp>
        <p:nvGrpSpPr>
          <p:cNvPr id="8" name="Group 7"/>
          <p:cNvGrpSpPr/>
          <p:nvPr/>
        </p:nvGrpSpPr>
        <p:grpSpPr>
          <a:xfrm>
            <a:off x="2658093" y="3819431"/>
            <a:ext cx="6808090" cy="2642046"/>
            <a:chOff x="2794626" y="2661536"/>
            <a:chExt cx="6675204" cy="2590476"/>
          </a:xfrm>
        </p:grpSpPr>
        <p:pic>
          <p:nvPicPr>
            <p:cNvPr id="9" name="Picture 8"/>
            <p:cNvPicPr>
              <a:picLocks noChangeAspect="1"/>
            </p:cNvPicPr>
            <p:nvPr/>
          </p:nvPicPr>
          <p:blipFill>
            <a:blip r:embed="rId3"/>
            <a:stretch>
              <a:fillRect/>
            </a:stretch>
          </p:blipFill>
          <p:spPr>
            <a:xfrm>
              <a:off x="2794626" y="2661536"/>
              <a:ext cx="2819048" cy="2590476"/>
            </a:xfrm>
            <a:prstGeom prst="rect">
              <a:avLst/>
            </a:prstGeom>
          </p:spPr>
        </p:pic>
        <p:pic>
          <p:nvPicPr>
            <p:cNvPr id="10" name="Picture 9"/>
            <p:cNvPicPr>
              <a:picLocks noChangeAspect="1"/>
            </p:cNvPicPr>
            <p:nvPr/>
          </p:nvPicPr>
          <p:blipFill>
            <a:blip r:embed="rId4"/>
            <a:stretch>
              <a:fillRect/>
            </a:stretch>
          </p:blipFill>
          <p:spPr>
            <a:xfrm>
              <a:off x="6460306" y="2728623"/>
              <a:ext cx="3009524" cy="2295238"/>
            </a:xfrm>
            <a:prstGeom prst="rect">
              <a:avLst/>
            </a:prstGeom>
          </p:spPr>
        </p:pic>
      </p:grpSp>
      <p:sp>
        <p:nvSpPr>
          <p:cNvPr id="11" name="Rounded Rectangle 10"/>
          <p:cNvSpPr/>
          <p:nvPr/>
        </p:nvSpPr>
        <p:spPr>
          <a:xfrm>
            <a:off x="2705077" y="3792920"/>
            <a:ext cx="7026320" cy="1022978"/>
          </a:xfrm>
          <a:prstGeom prst="roundRect">
            <a:avLst/>
          </a:prstGeom>
          <a:solidFill>
            <a:schemeClr val="accent1"/>
          </a:solidFill>
          <a:ln w="19050">
            <a:solidFill>
              <a:schemeClr val="bg2"/>
            </a:solidFill>
          </a:ln>
          <a:effectLst/>
        </p:spPr>
        <p:txBody>
          <a:bodyPr wrap="square" rtlCol="0" anchor="ctr">
            <a:normAutofit/>
          </a:bodyPr>
          <a:lstStyle/>
          <a:p>
            <a:pPr marL="0" marR="0" lvl="0" indent="0" algn="ctr" defTabSz="932597" eaLnBrk="1" fontAlgn="auto" latinLnBrk="0" hangingPunct="1">
              <a:lnSpc>
                <a:spcPct val="90000"/>
              </a:lnSpc>
              <a:spcBef>
                <a:spcPts val="102"/>
              </a:spcBef>
              <a:spcAft>
                <a:spcPts val="102"/>
              </a:spcAft>
              <a:buClrTx/>
              <a:buSzTx/>
              <a:buFontTx/>
              <a:buNone/>
              <a:tabLst/>
              <a:defRPr/>
            </a:pPr>
            <a:r>
              <a:rPr kumimoji="0" lang="en-US" sz="4488" b="0" i="0" u="none" strike="noStrike" kern="0" cap="none" spc="0" normalizeH="0" baseline="0" noProof="0" dirty="0">
                <a:ln>
                  <a:noFill/>
                </a:ln>
                <a:solidFill>
                  <a:schemeClr val="tx2"/>
                </a:solidFill>
                <a:effectLst/>
                <a:uLnTx/>
                <a:uFillTx/>
                <a:latin typeface="Segoe UI" panose="020B0502040204020203" pitchFamily="34" charset="0"/>
                <a:cs typeface="Segoe UI" panose="020B0502040204020203" pitchFamily="34" charset="0"/>
              </a:rPr>
              <a:t>Datacenter Servers</a:t>
            </a:r>
          </a:p>
        </p:txBody>
      </p:sp>
      <p:grpSp>
        <p:nvGrpSpPr>
          <p:cNvPr id="15" name="Group 14"/>
          <p:cNvGrpSpPr/>
          <p:nvPr/>
        </p:nvGrpSpPr>
        <p:grpSpPr>
          <a:xfrm>
            <a:off x="2658094" y="4896659"/>
            <a:ext cx="7103450" cy="1748413"/>
            <a:chOff x="2605346" y="4766792"/>
            <a:chExt cx="6964799" cy="1714286"/>
          </a:xfrm>
        </p:grpSpPr>
        <p:pic>
          <p:nvPicPr>
            <p:cNvPr id="13" name="Picture 12"/>
            <p:cNvPicPr>
              <a:picLocks noChangeAspect="1"/>
            </p:cNvPicPr>
            <p:nvPr/>
          </p:nvPicPr>
          <p:blipFill>
            <a:blip r:embed="rId5"/>
            <a:stretch>
              <a:fillRect/>
            </a:stretch>
          </p:blipFill>
          <p:spPr>
            <a:xfrm>
              <a:off x="2605346" y="4803207"/>
              <a:ext cx="4380952" cy="1428571"/>
            </a:xfrm>
            <a:prstGeom prst="rect">
              <a:avLst/>
            </a:prstGeom>
          </p:spPr>
        </p:pic>
        <p:pic>
          <p:nvPicPr>
            <p:cNvPr id="14" name="Picture 13"/>
            <p:cNvPicPr>
              <a:picLocks noChangeAspect="1"/>
            </p:cNvPicPr>
            <p:nvPr/>
          </p:nvPicPr>
          <p:blipFill>
            <a:blip r:embed="rId6"/>
            <a:stretch>
              <a:fillRect/>
            </a:stretch>
          </p:blipFill>
          <p:spPr>
            <a:xfrm>
              <a:off x="7284431" y="4766792"/>
              <a:ext cx="2285714" cy="1714286"/>
            </a:xfrm>
            <a:prstGeom prst="rect">
              <a:avLst/>
            </a:prstGeom>
          </p:spPr>
        </p:pic>
      </p:grpSp>
      <p:sp>
        <p:nvSpPr>
          <p:cNvPr id="16" name="Rounded Rectangle 15"/>
          <p:cNvSpPr/>
          <p:nvPr/>
        </p:nvSpPr>
        <p:spPr>
          <a:xfrm>
            <a:off x="2705077" y="5104443"/>
            <a:ext cx="7026320" cy="1022978"/>
          </a:xfrm>
          <a:prstGeom prst="roundRect">
            <a:avLst/>
          </a:prstGeom>
          <a:solidFill>
            <a:schemeClr val="accent1"/>
          </a:solidFill>
          <a:ln w="19050">
            <a:solidFill>
              <a:schemeClr val="bg2"/>
            </a:solidFill>
          </a:ln>
          <a:effectLst/>
        </p:spPr>
        <p:txBody>
          <a:bodyPr wrap="square" rtlCol="0" anchor="ctr">
            <a:normAutofit/>
          </a:bodyPr>
          <a:lstStyle/>
          <a:p>
            <a:pPr marL="0" marR="0" lvl="0" indent="0" algn="ctr" defTabSz="932597" eaLnBrk="1" fontAlgn="auto" latinLnBrk="0" hangingPunct="1">
              <a:lnSpc>
                <a:spcPct val="90000"/>
              </a:lnSpc>
              <a:spcBef>
                <a:spcPts val="102"/>
              </a:spcBef>
              <a:spcAft>
                <a:spcPts val="102"/>
              </a:spcAft>
              <a:buClrTx/>
              <a:buSzTx/>
              <a:buFontTx/>
              <a:buNone/>
              <a:tabLst/>
              <a:defRPr/>
            </a:pPr>
            <a:r>
              <a:rPr kumimoji="0" lang="en-US" sz="4488" b="0" i="0" u="none" strike="noStrike" kern="0" cap="none" spc="0" normalizeH="0" baseline="0" noProof="0" dirty="0">
                <a:ln>
                  <a:noFill/>
                </a:ln>
                <a:solidFill>
                  <a:schemeClr val="tx2"/>
                </a:solidFill>
                <a:effectLst/>
                <a:uLnTx/>
                <a:uFillTx/>
                <a:latin typeface="Segoe UI" panose="020B0502040204020203" pitchFamily="34" charset="0"/>
                <a:cs typeface="Segoe UI" panose="020B0502040204020203" pitchFamily="34" charset="0"/>
              </a:rPr>
              <a:t>Cloud Servers</a:t>
            </a:r>
          </a:p>
        </p:txBody>
      </p:sp>
      <p:pic>
        <p:nvPicPr>
          <p:cNvPr id="17" name="Picture 16"/>
          <p:cNvPicPr>
            <a:picLocks noChangeAspect="1"/>
          </p:cNvPicPr>
          <p:nvPr/>
        </p:nvPicPr>
        <p:blipFill>
          <a:blip r:embed="rId7"/>
          <a:stretch>
            <a:fillRect/>
          </a:stretch>
        </p:blipFill>
        <p:spPr>
          <a:xfrm>
            <a:off x="4664093" y="2087613"/>
            <a:ext cx="3108289" cy="2331217"/>
          </a:xfrm>
          <a:prstGeom prst="rect">
            <a:avLst/>
          </a:prstGeom>
        </p:spPr>
      </p:pic>
    </p:spTree>
    <p:extLst>
      <p:ext uri="{BB962C8B-B14F-4D97-AF65-F5344CB8AC3E}">
        <p14:creationId xmlns:p14="http://schemas.microsoft.com/office/powerpoint/2010/main" val="34198693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nodeType="click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par>
                          <p:cTn id="34" fill="hold">
                            <p:stCondLst>
                              <p:cond delay="10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Cloud Competitive</a:t>
            </a:r>
            <a:endParaRPr lang="en-US" dirty="0"/>
          </a:p>
        </p:txBody>
      </p:sp>
      <p:sp>
        <p:nvSpPr>
          <p:cNvPr id="2" name="Text Placeholder 1"/>
          <p:cNvSpPr>
            <a:spLocks noGrp="1"/>
          </p:cNvSpPr>
          <p:nvPr>
            <p:ph idx="1"/>
          </p:nvPr>
        </p:nvSpPr>
        <p:spPr/>
        <p:txBody>
          <a:bodyPr/>
          <a:lstStyle/>
          <a:p>
            <a:r>
              <a:rPr lang="en-US" dirty="0"/>
              <a:t>Small and fast</a:t>
            </a:r>
          </a:p>
          <a:p>
            <a:r>
              <a:rPr lang="en-US" dirty="0"/>
              <a:t>Minimize attack service</a:t>
            </a:r>
          </a:p>
          <a:p>
            <a:r>
              <a:rPr lang="en-US" dirty="0"/>
              <a:t>Minimize patches/reboots</a:t>
            </a:r>
          </a:p>
          <a:p>
            <a:r>
              <a:rPr lang="en-US" dirty="0"/>
              <a:t>Optimized for DevOps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6496" y="1391503"/>
            <a:ext cx="6849096" cy="4628784"/>
          </a:xfrm>
          <a:prstGeom prst="rect">
            <a:avLst/>
          </a:prstGeom>
        </p:spPr>
      </p:pic>
      <p:sp>
        <p:nvSpPr>
          <p:cNvPr id="5" name="Oval 4"/>
          <p:cNvSpPr/>
          <p:nvPr/>
        </p:nvSpPr>
        <p:spPr>
          <a:xfrm>
            <a:off x="12238037" y="1444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7934886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bg1"/>
          </a:solidFill>
          <a:ln>
            <a:noFill/>
          </a:ln>
          <a:effectLst/>
        </p:spPr>
      </p:sp>
      <p:sp>
        <p:nvSpPr>
          <p:cNvPr id="8" name="Freeform 1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6038483" cy="2173373"/>
          </a:xfrm>
          <a:custGeom>
            <a:avLst/>
            <a:gdLst>
              <a:gd name="connsiteX0" fmla="*/ 0 w 5920619"/>
              <a:gd name="connsiteY0" fmla="*/ 0 h 2130951"/>
              <a:gd name="connsiteX1" fmla="*/ 3191370 w 5920619"/>
              <a:gd name="connsiteY1" fmla="*/ 0 h 2130951"/>
              <a:gd name="connsiteX2" fmla="*/ 3346315 w 5920619"/>
              <a:gd name="connsiteY2" fmla="*/ 0 h 2130951"/>
              <a:gd name="connsiteX3" fmla="*/ 5920619 w 5920619"/>
              <a:gd name="connsiteY3" fmla="*/ 0 h 2130951"/>
              <a:gd name="connsiteX4" fmla="*/ 4936971 w 5920619"/>
              <a:gd name="connsiteY4" fmla="*/ 2130951 h 2130951"/>
              <a:gd name="connsiteX5" fmla="*/ 0 w 5920619"/>
              <a:gd name="connsiteY5" fmla="*/ 2130951 h 213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0619" h="2130951">
                <a:moveTo>
                  <a:pt x="0" y="0"/>
                </a:moveTo>
                <a:lnTo>
                  <a:pt x="3191370" y="0"/>
                </a:lnTo>
                <a:lnTo>
                  <a:pt x="3346315" y="0"/>
                </a:lnTo>
                <a:lnTo>
                  <a:pt x="5920619" y="0"/>
                </a:lnTo>
                <a:lnTo>
                  <a:pt x="4936971" y="2130951"/>
                </a:lnTo>
                <a:lnTo>
                  <a:pt x="0" y="2130951"/>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9" name="Freeform 3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273028" y="3680841"/>
            <a:ext cx="4612833" cy="3313683"/>
          </a:xfrm>
          <a:custGeom>
            <a:avLst/>
            <a:gdLst>
              <a:gd name="connsiteX0" fmla="*/ 3018081 w 4522796"/>
              <a:gd name="connsiteY0" fmla="*/ 0 h 3249004"/>
              <a:gd name="connsiteX1" fmla="*/ 0 w 4522796"/>
              <a:gd name="connsiteY1" fmla="*/ 0 h 3249004"/>
              <a:gd name="connsiteX2" fmla="*/ 0 w 4522796"/>
              <a:gd name="connsiteY2" fmla="*/ 3249004 h 3249004"/>
              <a:gd name="connsiteX3" fmla="*/ 4522796 w 4522796"/>
              <a:gd name="connsiteY3" fmla="*/ 3249004 h 3249004"/>
            </a:gdLst>
            <a:ahLst/>
            <a:cxnLst>
              <a:cxn ang="0">
                <a:pos x="connsiteX0" y="connsiteY0"/>
              </a:cxn>
              <a:cxn ang="0">
                <a:pos x="connsiteX1" y="connsiteY1"/>
              </a:cxn>
              <a:cxn ang="0">
                <a:pos x="connsiteX2" y="connsiteY2"/>
              </a:cxn>
              <a:cxn ang="0">
                <a:pos x="connsiteX3" y="connsiteY3"/>
              </a:cxn>
            </a:cxnLst>
            <a:rect l="l" t="t" r="r" b="b"/>
            <a:pathLst>
              <a:path w="4522796" h="3249004">
                <a:moveTo>
                  <a:pt x="3018081" y="0"/>
                </a:moveTo>
                <a:lnTo>
                  <a:pt x="0" y="0"/>
                </a:lnTo>
                <a:lnTo>
                  <a:pt x="0" y="3249004"/>
                </a:lnTo>
                <a:lnTo>
                  <a:pt x="4522796" y="3249004"/>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1" i="0" u="none" strike="noStrike" kern="0" cap="none" spc="0" normalizeH="0" baseline="0" noProof="0">
              <a:ln>
                <a:noFill/>
              </a:ln>
              <a:solidFill>
                <a:sysClr val="windowText" lastClr="000000"/>
              </a:solidFill>
              <a:effectLst/>
              <a:uLnTx/>
              <a:uFillTx/>
            </a:endParaRPr>
          </a:p>
        </p:txBody>
      </p:sp>
      <p:sp>
        <p:nvSpPr>
          <p:cNvPr id="10" name="Freeform 2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92447" y="4776144"/>
            <a:ext cx="6043145" cy="2218380"/>
          </a:xfrm>
          <a:custGeom>
            <a:avLst/>
            <a:gdLst>
              <a:gd name="connsiteX0" fmla="*/ 1007347 w 5925190"/>
              <a:gd name="connsiteY0" fmla="*/ 0 h 2175080"/>
              <a:gd name="connsiteX1" fmla="*/ 5925190 w 5925190"/>
              <a:gd name="connsiteY1" fmla="*/ 0 h 2175080"/>
              <a:gd name="connsiteX2" fmla="*/ 5925190 w 5925190"/>
              <a:gd name="connsiteY2" fmla="*/ 2175080 h 2175080"/>
              <a:gd name="connsiteX3" fmla="*/ 0 w 5925190"/>
              <a:gd name="connsiteY3" fmla="*/ 2175080 h 2175080"/>
            </a:gdLst>
            <a:ahLst/>
            <a:cxnLst>
              <a:cxn ang="0">
                <a:pos x="connsiteX0" y="connsiteY0"/>
              </a:cxn>
              <a:cxn ang="0">
                <a:pos x="connsiteX1" y="connsiteY1"/>
              </a:cxn>
              <a:cxn ang="0">
                <a:pos x="connsiteX2" y="connsiteY2"/>
              </a:cxn>
              <a:cxn ang="0">
                <a:pos x="connsiteX3" y="connsiteY3"/>
              </a:cxn>
            </a:cxnLst>
            <a:rect l="l" t="t" r="r" b="b"/>
            <a:pathLst>
              <a:path w="5925190" h="2175080">
                <a:moveTo>
                  <a:pt x="1007347" y="0"/>
                </a:moveTo>
                <a:lnTo>
                  <a:pt x="5925190" y="0"/>
                </a:lnTo>
                <a:lnTo>
                  <a:pt x="5925190" y="2175080"/>
                </a:lnTo>
                <a:lnTo>
                  <a:pt x="0" y="21750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1" name="Freeform 2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00205" y="-1"/>
            <a:ext cx="7235386" cy="2173374"/>
          </a:xfrm>
          <a:custGeom>
            <a:avLst/>
            <a:gdLst>
              <a:gd name="connsiteX0" fmla="*/ 4417853 w 7094160"/>
              <a:gd name="connsiteY0" fmla="*/ 0 h 2130952"/>
              <a:gd name="connsiteX1" fmla="*/ 7094160 w 7094160"/>
              <a:gd name="connsiteY1" fmla="*/ 0 h 2130952"/>
              <a:gd name="connsiteX2" fmla="*/ 7094160 w 7094160"/>
              <a:gd name="connsiteY2" fmla="*/ 2130552 h 2130952"/>
              <a:gd name="connsiteX3" fmla="*/ 5920619 w 7094160"/>
              <a:gd name="connsiteY3" fmla="*/ 2130552 h 2130952"/>
              <a:gd name="connsiteX4" fmla="*/ 5920619 w 7094160"/>
              <a:gd name="connsiteY4" fmla="*/ 2130952 h 2130952"/>
              <a:gd name="connsiteX5" fmla="*/ 2729249 w 7094160"/>
              <a:gd name="connsiteY5" fmla="*/ 2130952 h 2130952"/>
              <a:gd name="connsiteX6" fmla="*/ 2574304 w 7094160"/>
              <a:gd name="connsiteY6" fmla="*/ 2130952 h 2130952"/>
              <a:gd name="connsiteX7" fmla="*/ 0 w 7094160"/>
              <a:gd name="connsiteY7" fmla="*/ 2130952 h 2130952"/>
              <a:gd name="connsiteX8" fmla="*/ 983648 w 7094160"/>
              <a:gd name="connsiteY8" fmla="*/ 1 h 2130952"/>
              <a:gd name="connsiteX9" fmla="*/ 4417853 w 7094160"/>
              <a:gd name="connsiteY9" fmla="*/ 1 h 213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4160" h="2130952">
                <a:moveTo>
                  <a:pt x="4417853" y="0"/>
                </a:moveTo>
                <a:lnTo>
                  <a:pt x="7094160" y="0"/>
                </a:lnTo>
                <a:lnTo>
                  <a:pt x="7094160" y="2130552"/>
                </a:lnTo>
                <a:lnTo>
                  <a:pt x="5920619" y="2130552"/>
                </a:lnTo>
                <a:lnTo>
                  <a:pt x="5920619" y="2130952"/>
                </a:lnTo>
                <a:lnTo>
                  <a:pt x="2729249" y="2130952"/>
                </a:lnTo>
                <a:lnTo>
                  <a:pt x="2574304" y="2130952"/>
                </a:lnTo>
                <a:lnTo>
                  <a:pt x="0" y="2130952"/>
                </a:lnTo>
                <a:lnTo>
                  <a:pt x="983648" y="1"/>
                </a:lnTo>
                <a:lnTo>
                  <a:pt x="4417853" y="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2" name="Freeform 2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4776144"/>
            <a:ext cx="7256167" cy="2218380"/>
          </a:xfrm>
          <a:custGeom>
            <a:avLst/>
            <a:gdLst>
              <a:gd name="connsiteX0" fmla="*/ 0 w 7114535"/>
              <a:gd name="connsiteY0" fmla="*/ 0 h 2175080"/>
              <a:gd name="connsiteX1" fmla="*/ 1189345 w 7114535"/>
              <a:gd name="connsiteY1" fmla="*/ 0 h 2175080"/>
              <a:gd name="connsiteX2" fmla="*/ 7114535 w 7114535"/>
              <a:gd name="connsiteY2" fmla="*/ 0 h 2175080"/>
              <a:gd name="connsiteX3" fmla="*/ 6107188 w 7114535"/>
              <a:gd name="connsiteY3" fmla="*/ 2175080 h 2175080"/>
              <a:gd name="connsiteX4" fmla="*/ 1189345 w 7114535"/>
              <a:gd name="connsiteY4" fmla="*/ 2175080 h 2175080"/>
              <a:gd name="connsiteX5" fmla="*/ 0 w 7114535"/>
              <a:gd name="connsiteY5" fmla="*/ 2175080 h 2175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4535" h="2175080">
                <a:moveTo>
                  <a:pt x="0" y="0"/>
                </a:moveTo>
                <a:lnTo>
                  <a:pt x="1189345" y="0"/>
                </a:lnTo>
                <a:lnTo>
                  <a:pt x="7114535" y="0"/>
                </a:lnTo>
                <a:lnTo>
                  <a:pt x="6107188" y="2175080"/>
                </a:lnTo>
                <a:lnTo>
                  <a:pt x="1189345" y="2175080"/>
                </a:lnTo>
                <a:lnTo>
                  <a:pt x="0" y="217508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 name="Title 3"/>
          <p:cNvSpPr>
            <a:spLocks noGrp="1"/>
          </p:cNvSpPr>
          <p:nvPr>
            <p:ph type="title"/>
          </p:nvPr>
        </p:nvSpPr>
        <p:spPr>
          <a:xfrm>
            <a:off x="1555221" y="2290518"/>
            <a:ext cx="9326033" cy="1382739"/>
          </a:xfrm>
        </p:spPr>
        <p:txBody>
          <a:bodyPr vert="horz" lIns="93260" tIns="46630" rIns="93260" bIns="46630" rtlCol="0" anchor="b">
            <a:noAutofit/>
          </a:bodyPr>
          <a:lstStyle/>
          <a:p>
            <a:pPr>
              <a:lnSpc>
                <a:spcPct val="80000"/>
              </a:lnSpc>
            </a:pPr>
            <a:r>
              <a:rPr lang="en-US" sz="5100" dirty="0"/>
              <a:t>Cloud + DevOps </a:t>
            </a:r>
            <a:br>
              <a:rPr lang="en-US" sz="5100" dirty="0"/>
            </a:br>
            <a:endParaRPr lang="en-US" sz="5100" dirty="0"/>
          </a:p>
        </p:txBody>
      </p:sp>
      <p:sp>
        <p:nvSpPr>
          <p:cNvPr id="2" name="Rectangle 1"/>
          <p:cNvSpPr/>
          <p:nvPr/>
        </p:nvSpPr>
        <p:spPr>
          <a:xfrm>
            <a:off x="2060380" y="2914385"/>
            <a:ext cx="9287175" cy="894625"/>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5100" b="0" i="0" u="none" strike="noStrike" kern="0" cap="none" spc="0" normalizeH="0" baseline="0" noProof="0" dirty="0">
                <a:ln>
                  <a:noFill/>
                </a:ln>
                <a:solidFill>
                  <a:sysClr val="windowText" lastClr="000000"/>
                </a:solidFill>
                <a:effectLst/>
                <a:uLnTx/>
                <a:uFillTx/>
                <a:latin typeface="+mj-lt"/>
              </a:rPr>
              <a:t>	Saving </a:t>
            </a:r>
            <a:r>
              <a:rPr kumimoji="0" lang="en-US" sz="5100" b="0" i="0" u="none" strike="noStrike" kern="0" cap="none" spc="0" normalizeH="0" baseline="0" noProof="0" dirty="0">
                <a:ln>
                  <a:noFill/>
                </a:ln>
                <a:solidFill>
                  <a:schemeClr val="accent6"/>
                </a:solidFill>
                <a:effectLst/>
                <a:uLnTx/>
                <a:uFillTx/>
                <a:latin typeface="+mj-lt"/>
              </a:rPr>
              <a:t>$</a:t>
            </a:r>
            <a:r>
              <a:rPr kumimoji="0" lang="en-US" sz="5100" b="0" i="0" u="none" strike="noStrike" kern="0" cap="none" spc="0" normalizeH="0" baseline="0" noProof="0" dirty="0">
                <a:ln>
                  <a:noFill/>
                </a:ln>
                <a:solidFill>
                  <a:sysClr val="windowText" lastClr="000000"/>
                </a:solidFill>
                <a:effectLst/>
                <a:uLnTx/>
                <a:uFillTx/>
                <a:latin typeface="+mj-lt"/>
              </a:rPr>
              <a:t> =&gt; </a:t>
            </a:r>
            <a:r>
              <a:rPr kumimoji="0" lang="en-US" sz="5100" b="1" i="0" u="none" strike="noStrike" kern="0" cap="none" spc="0" normalizeH="0" baseline="0" noProof="0" dirty="0">
                <a:ln>
                  <a:noFill/>
                </a:ln>
                <a:solidFill>
                  <a:sysClr val="windowText" lastClr="000000"/>
                </a:solidFill>
                <a:effectLst/>
                <a:uLnTx/>
                <a:uFillTx/>
                <a:latin typeface="+mj-lt"/>
              </a:rPr>
              <a:t>Making</a:t>
            </a:r>
            <a:r>
              <a:rPr kumimoji="0" lang="en-US" sz="5100" b="0" i="0" u="none" strike="noStrike" kern="0" cap="none" spc="0" normalizeH="0" baseline="0" noProof="0" dirty="0">
                <a:ln>
                  <a:noFill/>
                </a:ln>
                <a:solidFill>
                  <a:sysClr val="windowText" lastClr="000000"/>
                </a:solidFill>
                <a:effectLst/>
                <a:uLnTx/>
                <a:uFillTx/>
                <a:latin typeface="+mj-lt"/>
              </a:rPr>
              <a:t> </a:t>
            </a:r>
            <a:r>
              <a:rPr kumimoji="0" lang="en-US" sz="5100" b="1" i="0" u="none" strike="noStrike" kern="0" cap="none" spc="0" normalizeH="0" baseline="0" noProof="0" dirty="0">
                <a:ln>
                  <a:noFill/>
                </a:ln>
                <a:solidFill>
                  <a:schemeClr val="accent6"/>
                </a:solidFill>
                <a:effectLst/>
                <a:uLnTx/>
                <a:uFillTx/>
                <a:latin typeface="+mj-lt"/>
              </a:rPr>
              <a:t>$$$$$$$$</a:t>
            </a:r>
          </a:p>
        </p:txBody>
      </p:sp>
      <p:sp>
        <p:nvSpPr>
          <p:cNvPr id="13" name="Oval 12"/>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773817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solidFill>
                  <a:srgbClr val="FF0000"/>
                </a:solidFill>
              </a:rPr>
              <a:t>Componentization</a:t>
            </a:r>
          </a:p>
          <a:p>
            <a:r>
              <a:rPr lang="en-US" sz="2040" dirty="0"/>
              <a:t>Development</a:t>
            </a:r>
          </a:p>
          <a:p>
            <a:r>
              <a:rPr lang="en-US" sz="2040" dirty="0"/>
              <a:t>Packaging &amp; deployment</a:t>
            </a:r>
          </a:p>
          <a:p>
            <a:r>
              <a:rPr lang="en-US" sz="2040" dirty="0"/>
              <a:t>Configuration</a:t>
            </a:r>
          </a:p>
          <a:p>
            <a:r>
              <a:rPr lang="en-US" sz="2040" dirty="0"/>
              <a:t>Containers </a:t>
            </a:r>
          </a:p>
          <a:p>
            <a:r>
              <a:rPr lang="en-US" sz="2040" dirty="0"/>
              <a:t>Operational Validation Testing</a:t>
            </a:r>
          </a:p>
          <a:p>
            <a:r>
              <a:rPr lang="en-US" sz="2040" dirty="0"/>
              <a:t>Operating Securely</a:t>
            </a:r>
          </a:p>
        </p:txBody>
      </p:sp>
      <p:sp>
        <p:nvSpPr>
          <p:cNvPr id="9" name="Oval 8"/>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609176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2" y="-1"/>
            <a:ext cx="5875725" cy="6994525"/>
          </a:xfrm>
          <a:prstGeom prst="rect">
            <a:avLst/>
          </a:prstGeom>
        </p:spPr>
      </p:pic>
      <p:sp>
        <p:nvSpPr>
          <p:cNvPr id="8" name="Rectangle 7"/>
          <p:cNvSpPr/>
          <p:nvPr/>
        </p:nvSpPr>
        <p:spPr bwMode="auto">
          <a:xfrm>
            <a:off x="882" y="2694188"/>
            <a:ext cx="5875725" cy="4300338"/>
          </a:xfrm>
          <a:prstGeom prst="rect">
            <a:avLst/>
          </a:prstGeom>
          <a:gradFill>
            <a:gsLst>
              <a:gs pos="91000">
                <a:srgbClr val="130E28">
                  <a:alpha val="95000"/>
                </a:srgbClr>
              </a:gs>
              <a:gs pos="7000">
                <a:srgbClr val="130E28">
                  <a:alpha val="0"/>
                </a:srgbClr>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4268" y="422355"/>
            <a:ext cx="3488952" cy="2009433"/>
          </a:xfrm>
          <a:prstGeom prst="rect">
            <a:avLst/>
          </a:prstGeom>
        </p:spPr>
      </p:pic>
      <p:sp>
        <p:nvSpPr>
          <p:cNvPr id="6" name="TextBox 5"/>
          <p:cNvSpPr txBox="1"/>
          <p:nvPr/>
        </p:nvSpPr>
        <p:spPr>
          <a:xfrm>
            <a:off x="457471" y="5831084"/>
            <a:ext cx="5419137" cy="820073"/>
          </a:xfrm>
          <a:prstGeom prst="rect">
            <a:avLst/>
          </a:prstGeom>
          <a:noFill/>
        </p:spPr>
        <p:txBody>
          <a:bodyPr wrap="square" lIns="139891" tIns="149217" rIns="186521" bIns="149217" rtlCol="0">
            <a:spAutoFit/>
          </a:bodyPr>
          <a:lstStyle/>
          <a:p>
            <a:pPr marL="0" marR="0" lvl="0" indent="0" defTabSz="914400" eaLnBrk="1" fontAlgn="auto" latinLnBrk="0" hangingPunct="1">
              <a:lnSpc>
                <a:spcPct val="90000"/>
              </a:lnSpc>
              <a:spcBef>
                <a:spcPts val="0"/>
              </a:spcBef>
              <a:spcAft>
                <a:spcPts val="612"/>
              </a:spcAft>
              <a:buClrTx/>
              <a:buSzTx/>
              <a:buFontTx/>
              <a:buNone/>
              <a:tabLst/>
              <a:defRPr/>
            </a:pPr>
            <a:r>
              <a:rPr kumimoji="0" lang="en-US" sz="3672" b="0" i="0" u="none" strike="noStrike" kern="0" cap="none" spc="0" normalizeH="0" baseline="0" noProof="0" dirty="0">
                <a:ln>
                  <a:noFill/>
                </a:ln>
                <a:solidFill>
                  <a:sysClr val="windowText" lastClr="000000"/>
                </a:solidFill>
                <a:effectLst/>
                <a:uLnTx/>
                <a:uFillTx/>
                <a:latin typeface="+mj-lt"/>
              </a:rPr>
              <a:t>Windows Server 2016</a:t>
            </a:r>
          </a:p>
        </p:txBody>
      </p:sp>
      <p:grpSp>
        <p:nvGrpSpPr>
          <p:cNvPr id="28" name="Group 27"/>
          <p:cNvGrpSpPr/>
          <p:nvPr/>
        </p:nvGrpSpPr>
        <p:grpSpPr>
          <a:xfrm>
            <a:off x="6707285" y="1363579"/>
            <a:ext cx="3398264" cy="1118805"/>
            <a:chOff x="6575502" y="1099617"/>
            <a:chExt cx="3331934" cy="1096967"/>
          </a:xfrm>
        </p:grpSpPr>
        <p:sp>
          <p:nvSpPr>
            <p:cNvPr id="2" name="Rectangle 1"/>
            <p:cNvSpPr/>
            <p:nvPr/>
          </p:nvSpPr>
          <p:spPr>
            <a:xfrm>
              <a:off x="7270176" y="1099617"/>
              <a:ext cx="2637260" cy="1096967"/>
            </a:xfrm>
            <a:prstGeom prst="rect">
              <a:avLst/>
            </a:prstGeom>
          </p:spPr>
          <p:txBody>
            <a:bodyPr wrap="none">
              <a:spAutoFit/>
            </a:bodyPr>
            <a:lstStyle/>
            <a:p>
              <a:pPr marL="0" marR="0" lvl="0" indent="0" defTabSz="914049" eaLnBrk="1" fontAlgn="auto" latinLnBrk="0" hangingPunct="1">
                <a:lnSpc>
                  <a:spcPct val="100000"/>
                </a:lnSpc>
                <a:spcBef>
                  <a:spcPts val="0"/>
                </a:spcBef>
                <a:spcAft>
                  <a:spcPts val="1224"/>
                </a:spcAft>
                <a:buClrTx/>
                <a:buSzTx/>
                <a:buFontTx/>
                <a:buNone/>
                <a:tabLst/>
                <a:defRPr/>
              </a:pPr>
              <a:r>
                <a:rPr kumimoji="0" lang="en-US" sz="3264" b="0" i="0" u="none" strike="noStrike" kern="0" cap="none" spc="0" normalizeH="0" baseline="0" noProof="0" dirty="0">
                  <a:ln>
                    <a:noFill/>
                  </a:ln>
                  <a:effectLst/>
                  <a:uLnTx/>
                  <a:uFillTx/>
                  <a:latin typeface="+mj-lt"/>
                  <a:cs typeface="Segoe UI Light" panose="020B0502040204020203" pitchFamily="34" charset="0"/>
                </a:rPr>
                <a:t>Built-in layers </a:t>
              </a:r>
              <a:br>
                <a:rPr kumimoji="0" lang="en-US" sz="3264" b="0" i="0" u="none" strike="noStrike" kern="0" cap="none" spc="0" normalizeH="0" baseline="0" noProof="0" dirty="0">
                  <a:ln>
                    <a:noFill/>
                  </a:ln>
                  <a:effectLst/>
                  <a:uLnTx/>
                  <a:uFillTx/>
                  <a:latin typeface="+mj-lt"/>
                  <a:cs typeface="Segoe UI Light" panose="020B0502040204020203" pitchFamily="34" charset="0"/>
                </a:rPr>
              </a:br>
              <a:r>
                <a:rPr kumimoji="0" lang="en-US" sz="3264" b="0" i="0" u="none" strike="noStrike" kern="0" cap="none" spc="0" normalizeH="0" baseline="0" noProof="0" dirty="0">
                  <a:ln>
                    <a:noFill/>
                  </a:ln>
                  <a:effectLst/>
                  <a:uLnTx/>
                  <a:uFillTx/>
                  <a:latin typeface="+mj-lt"/>
                  <a:cs typeface="Segoe UI Light" panose="020B0502040204020203" pitchFamily="34" charset="0"/>
                </a:rPr>
                <a:t>of security</a:t>
              </a:r>
            </a:p>
          </p:txBody>
        </p:sp>
        <p:sp>
          <p:nvSpPr>
            <p:cNvPr id="17" name="Freeform 5"/>
            <p:cNvSpPr>
              <a:spLocks noEditPoints="1"/>
            </p:cNvSpPr>
            <p:nvPr/>
          </p:nvSpPr>
          <p:spPr bwMode="auto">
            <a:xfrm>
              <a:off x="6575502" y="1375733"/>
              <a:ext cx="381652" cy="524986"/>
            </a:xfrm>
            <a:custGeom>
              <a:avLst/>
              <a:gdLst>
                <a:gd name="T0" fmla="*/ 72 w 80"/>
                <a:gd name="T1" fmla="*/ 48 h 112"/>
                <a:gd name="T2" fmla="*/ 72 w 80"/>
                <a:gd name="T3" fmla="*/ 48 h 112"/>
                <a:gd name="T4" fmla="*/ 72 w 80"/>
                <a:gd name="T5" fmla="*/ 32 h 112"/>
                <a:gd name="T6" fmla="*/ 40 w 80"/>
                <a:gd name="T7" fmla="*/ 0 h 112"/>
                <a:gd name="T8" fmla="*/ 8 w 80"/>
                <a:gd name="T9" fmla="*/ 32 h 112"/>
                <a:gd name="T10" fmla="*/ 8 w 80"/>
                <a:gd name="T11" fmla="*/ 48 h 112"/>
                <a:gd name="T12" fmla="*/ 8 w 80"/>
                <a:gd name="T13" fmla="*/ 48 h 112"/>
                <a:gd name="T14" fmla="*/ 0 w 80"/>
                <a:gd name="T15" fmla="*/ 72 h 112"/>
                <a:gd name="T16" fmla="*/ 40 w 80"/>
                <a:gd name="T17" fmla="*/ 112 h 112"/>
                <a:gd name="T18" fmla="*/ 80 w 80"/>
                <a:gd name="T19" fmla="*/ 72 h 112"/>
                <a:gd name="T20" fmla="*/ 72 w 80"/>
                <a:gd name="T21" fmla="*/ 48 h 112"/>
                <a:gd name="T22" fmla="*/ 40 w 80"/>
                <a:gd name="T23" fmla="*/ 8 h 112"/>
                <a:gd name="T24" fmla="*/ 64 w 80"/>
                <a:gd name="T25" fmla="*/ 32 h 112"/>
                <a:gd name="T26" fmla="*/ 64 w 80"/>
                <a:gd name="T27" fmla="*/ 40 h 112"/>
                <a:gd name="T28" fmla="*/ 40 w 80"/>
                <a:gd name="T29" fmla="*/ 32 h 112"/>
                <a:gd name="T30" fmla="*/ 16 w 80"/>
                <a:gd name="T31" fmla="*/ 40 h 112"/>
                <a:gd name="T32" fmla="*/ 16 w 80"/>
                <a:gd name="T33" fmla="*/ 32 h 112"/>
                <a:gd name="T34" fmla="*/ 40 w 80"/>
                <a:gd name="T35" fmla="*/ 8 h 112"/>
                <a:gd name="T36" fmla="*/ 40 w 80"/>
                <a:gd name="T37" fmla="*/ 104 h 112"/>
                <a:gd name="T38" fmla="*/ 8 w 80"/>
                <a:gd name="T39" fmla="*/ 72 h 112"/>
                <a:gd name="T40" fmla="*/ 40 w 80"/>
                <a:gd name="T41" fmla="*/ 40 h 112"/>
                <a:gd name="T42" fmla="*/ 72 w 80"/>
                <a:gd name="T43" fmla="*/ 72 h 112"/>
                <a:gd name="T44" fmla="*/ 40 w 80"/>
                <a:gd name="T45" fmla="*/ 104 h 112"/>
                <a:gd name="T46" fmla="*/ 40 w 80"/>
                <a:gd name="T47" fmla="*/ 60 h 112"/>
                <a:gd name="T48" fmla="*/ 32 w 80"/>
                <a:gd name="T49" fmla="*/ 68 h 112"/>
                <a:gd name="T50" fmla="*/ 36 w 80"/>
                <a:gd name="T51" fmla="*/ 75 h 112"/>
                <a:gd name="T52" fmla="*/ 36 w 80"/>
                <a:gd name="T53" fmla="*/ 88 h 112"/>
                <a:gd name="T54" fmla="*/ 44 w 80"/>
                <a:gd name="T55" fmla="*/ 88 h 112"/>
                <a:gd name="T56" fmla="*/ 44 w 80"/>
                <a:gd name="T57" fmla="*/ 75 h 112"/>
                <a:gd name="T58" fmla="*/ 48 w 80"/>
                <a:gd name="T59" fmla="*/ 68 h 112"/>
                <a:gd name="T60" fmla="*/ 40 w 80"/>
                <a:gd name="T61" fmla="*/ 6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112">
                  <a:moveTo>
                    <a:pt x="72" y="48"/>
                  </a:moveTo>
                  <a:cubicBezTo>
                    <a:pt x="72" y="48"/>
                    <a:pt x="72" y="48"/>
                    <a:pt x="72" y="48"/>
                  </a:cubicBezTo>
                  <a:cubicBezTo>
                    <a:pt x="72" y="32"/>
                    <a:pt x="72" y="32"/>
                    <a:pt x="72" y="32"/>
                  </a:cubicBezTo>
                  <a:cubicBezTo>
                    <a:pt x="72" y="14"/>
                    <a:pt x="58" y="0"/>
                    <a:pt x="40" y="0"/>
                  </a:cubicBezTo>
                  <a:cubicBezTo>
                    <a:pt x="22" y="0"/>
                    <a:pt x="8" y="14"/>
                    <a:pt x="8" y="32"/>
                  </a:cubicBezTo>
                  <a:cubicBezTo>
                    <a:pt x="8" y="48"/>
                    <a:pt x="8" y="48"/>
                    <a:pt x="8" y="48"/>
                  </a:cubicBezTo>
                  <a:cubicBezTo>
                    <a:pt x="8" y="48"/>
                    <a:pt x="8" y="48"/>
                    <a:pt x="8" y="48"/>
                  </a:cubicBezTo>
                  <a:cubicBezTo>
                    <a:pt x="3" y="55"/>
                    <a:pt x="0" y="63"/>
                    <a:pt x="0" y="72"/>
                  </a:cubicBezTo>
                  <a:cubicBezTo>
                    <a:pt x="0" y="94"/>
                    <a:pt x="18" y="112"/>
                    <a:pt x="40" y="112"/>
                  </a:cubicBezTo>
                  <a:cubicBezTo>
                    <a:pt x="62" y="112"/>
                    <a:pt x="80" y="94"/>
                    <a:pt x="80" y="72"/>
                  </a:cubicBezTo>
                  <a:cubicBezTo>
                    <a:pt x="80" y="63"/>
                    <a:pt x="77" y="55"/>
                    <a:pt x="72" y="48"/>
                  </a:cubicBezTo>
                  <a:close/>
                  <a:moveTo>
                    <a:pt x="40" y="8"/>
                  </a:moveTo>
                  <a:cubicBezTo>
                    <a:pt x="53" y="8"/>
                    <a:pt x="64" y="19"/>
                    <a:pt x="64" y="32"/>
                  </a:cubicBezTo>
                  <a:cubicBezTo>
                    <a:pt x="64" y="40"/>
                    <a:pt x="64" y="40"/>
                    <a:pt x="64" y="40"/>
                  </a:cubicBezTo>
                  <a:cubicBezTo>
                    <a:pt x="57" y="35"/>
                    <a:pt x="49" y="32"/>
                    <a:pt x="40" y="32"/>
                  </a:cubicBezTo>
                  <a:cubicBezTo>
                    <a:pt x="31" y="32"/>
                    <a:pt x="23" y="35"/>
                    <a:pt x="16" y="40"/>
                  </a:cubicBezTo>
                  <a:cubicBezTo>
                    <a:pt x="16" y="32"/>
                    <a:pt x="16" y="32"/>
                    <a:pt x="16" y="32"/>
                  </a:cubicBezTo>
                  <a:cubicBezTo>
                    <a:pt x="16" y="19"/>
                    <a:pt x="27" y="8"/>
                    <a:pt x="40" y="8"/>
                  </a:cubicBezTo>
                  <a:close/>
                  <a:moveTo>
                    <a:pt x="40" y="104"/>
                  </a:moveTo>
                  <a:cubicBezTo>
                    <a:pt x="22" y="104"/>
                    <a:pt x="8" y="90"/>
                    <a:pt x="8" y="72"/>
                  </a:cubicBezTo>
                  <a:cubicBezTo>
                    <a:pt x="8" y="54"/>
                    <a:pt x="22" y="40"/>
                    <a:pt x="40" y="40"/>
                  </a:cubicBezTo>
                  <a:cubicBezTo>
                    <a:pt x="58" y="40"/>
                    <a:pt x="72" y="54"/>
                    <a:pt x="72" y="72"/>
                  </a:cubicBezTo>
                  <a:cubicBezTo>
                    <a:pt x="72" y="90"/>
                    <a:pt x="58" y="104"/>
                    <a:pt x="40" y="104"/>
                  </a:cubicBezTo>
                  <a:close/>
                  <a:moveTo>
                    <a:pt x="40" y="60"/>
                  </a:moveTo>
                  <a:cubicBezTo>
                    <a:pt x="36" y="60"/>
                    <a:pt x="32" y="64"/>
                    <a:pt x="32" y="68"/>
                  </a:cubicBezTo>
                  <a:cubicBezTo>
                    <a:pt x="32" y="71"/>
                    <a:pt x="34" y="73"/>
                    <a:pt x="36" y="75"/>
                  </a:cubicBezTo>
                  <a:cubicBezTo>
                    <a:pt x="36" y="88"/>
                    <a:pt x="36" y="88"/>
                    <a:pt x="36" y="88"/>
                  </a:cubicBezTo>
                  <a:cubicBezTo>
                    <a:pt x="44" y="88"/>
                    <a:pt x="44" y="88"/>
                    <a:pt x="44" y="88"/>
                  </a:cubicBezTo>
                  <a:cubicBezTo>
                    <a:pt x="44" y="75"/>
                    <a:pt x="44" y="75"/>
                    <a:pt x="44" y="75"/>
                  </a:cubicBezTo>
                  <a:cubicBezTo>
                    <a:pt x="46" y="73"/>
                    <a:pt x="48" y="71"/>
                    <a:pt x="48" y="68"/>
                  </a:cubicBezTo>
                  <a:cubicBezTo>
                    <a:pt x="48" y="64"/>
                    <a:pt x="44" y="60"/>
                    <a:pt x="40" y="60"/>
                  </a:cubicBezTo>
                  <a:close/>
                </a:path>
              </a:pathLst>
            </a:custGeom>
            <a:solidFill>
              <a:srgbClr val="FFB900"/>
            </a:solidFill>
            <a:ln>
              <a:noFill/>
            </a:ln>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effectLst/>
                <a:uLnTx/>
                <a:uFillTx/>
              </a:endParaRPr>
            </a:p>
          </p:txBody>
        </p:sp>
      </p:grpSp>
      <p:grpSp>
        <p:nvGrpSpPr>
          <p:cNvPr id="27" name="Group 26"/>
          <p:cNvGrpSpPr/>
          <p:nvPr/>
        </p:nvGrpSpPr>
        <p:grpSpPr>
          <a:xfrm>
            <a:off x="6729839" y="2947931"/>
            <a:ext cx="4059105" cy="1118805"/>
            <a:chOff x="6597616" y="2784291"/>
            <a:chExt cx="3979876" cy="1096967"/>
          </a:xfrm>
        </p:grpSpPr>
        <p:sp>
          <p:nvSpPr>
            <p:cNvPr id="14" name="Rectangle 13"/>
            <p:cNvSpPr/>
            <p:nvPr/>
          </p:nvSpPr>
          <p:spPr>
            <a:xfrm>
              <a:off x="7270176" y="2784291"/>
              <a:ext cx="3307316" cy="1096967"/>
            </a:xfrm>
            <a:prstGeom prst="rect">
              <a:avLst/>
            </a:prstGeom>
          </p:spPr>
          <p:txBody>
            <a:bodyPr wrap="none">
              <a:spAutoFit/>
            </a:bodyPr>
            <a:lstStyle/>
            <a:p>
              <a:pPr marL="0" marR="0" lvl="0" indent="0" defTabSz="914049" eaLnBrk="1" fontAlgn="auto" latinLnBrk="0" hangingPunct="1">
                <a:lnSpc>
                  <a:spcPct val="100000"/>
                </a:lnSpc>
                <a:spcBef>
                  <a:spcPts val="0"/>
                </a:spcBef>
                <a:spcAft>
                  <a:spcPts val="1224"/>
                </a:spcAft>
                <a:buClrTx/>
                <a:buSzTx/>
                <a:buFontTx/>
                <a:buNone/>
                <a:tabLst/>
                <a:defRPr/>
              </a:pPr>
              <a:r>
                <a:rPr kumimoji="0" lang="en-US" sz="3264" b="0" i="0" u="none" strike="noStrike" kern="0" cap="none" spc="0" normalizeH="0" baseline="0" noProof="0" dirty="0">
                  <a:ln>
                    <a:noFill/>
                  </a:ln>
                  <a:effectLst/>
                  <a:uLnTx/>
                  <a:uFillTx/>
                  <a:latin typeface="+mj-lt"/>
                  <a:cs typeface="Segoe UI Light" panose="020B0502040204020203" pitchFamily="34" charset="0"/>
                </a:rPr>
                <a:t>Software-defined </a:t>
              </a:r>
              <a:br>
                <a:rPr kumimoji="0" lang="en-US" sz="3264" b="0" i="0" u="none" strike="noStrike" kern="0" cap="none" spc="0" normalizeH="0" baseline="0" noProof="0" dirty="0">
                  <a:ln>
                    <a:noFill/>
                  </a:ln>
                  <a:effectLst/>
                  <a:uLnTx/>
                  <a:uFillTx/>
                  <a:latin typeface="+mj-lt"/>
                  <a:cs typeface="Segoe UI Light" panose="020B0502040204020203" pitchFamily="34" charset="0"/>
                </a:rPr>
              </a:br>
              <a:r>
                <a:rPr kumimoji="0" lang="en-US" sz="3264" b="0" i="0" u="none" strike="noStrike" kern="0" cap="none" spc="0" normalizeH="0" baseline="0" noProof="0" dirty="0">
                  <a:ln>
                    <a:noFill/>
                  </a:ln>
                  <a:effectLst/>
                  <a:uLnTx/>
                  <a:uFillTx/>
                  <a:latin typeface="+mj-lt"/>
                  <a:cs typeface="Segoe UI Light" panose="020B0502040204020203" pitchFamily="34" charset="0"/>
                </a:rPr>
                <a:t>datacenter</a:t>
              </a:r>
            </a:p>
          </p:txBody>
        </p:sp>
        <p:sp>
          <p:nvSpPr>
            <p:cNvPr id="22" name="Freeform 9"/>
            <p:cNvSpPr>
              <a:spLocks noChangeAspect="1" noEditPoints="1"/>
            </p:cNvSpPr>
            <p:nvPr/>
          </p:nvSpPr>
          <p:spPr bwMode="auto">
            <a:xfrm>
              <a:off x="6597616" y="3060824"/>
              <a:ext cx="337422" cy="524152"/>
            </a:xfrm>
            <a:custGeom>
              <a:avLst/>
              <a:gdLst>
                <a:gd name="T0" fmla="*/ 10 w 98"/>
                <a:gd name="T1" fmla="*/ 19 h 154"/>
                <a:gd name="T2" fmla="*/ 10 w 98"/>
                <a:gd name="T3" fmla="*/ 51 h 154"/>
                <a:gd name="T4" fmla="*/ 0 w 98"/>
                <a:gd name="T5" fmla="*/ 87 h 154"/>
                <a:gd name="T6" fmla="*/ 10 w 98"/>
                <a:gd name="T7" fmla="*/ 154 h 154"/>
                <a:gd name="T8" fmla="*/ 98 w 98"/>
                <a:gd name="T9" fmla="*/ 0 h 154"/>
                <a:gd name="T10" fmla="*/ 8 w 98"/>
                <a:gd name="T11" fmla="*/ 35 h 154"/>
                <a:gd name="T12" fmla="*/ 10 w 98"/>
                <a:gd name="T13" fmla="*/ 42 h 154"/>
                <a:gd name="T14" fmla="*/ 8 w 98"/>
                <a:gd name="T15" fmla="*/ 87 h 154"/>
                <a:gd name="T16" fmla="*/ 10 w 98"/>
                <a:gd name="T17" fmla="*/ 94 h 154"/>
                <a:gd name="T18" fmla="*/ 90 w 98"/>
                <a:gd name="T19" fmla="*/ 146 h 154"/>
                <a:gd name="T20" fmla="*/ 18 w 98"/>
                <a:gd name="T21" fmla="*/ 8 h 154"/>
                <a:gd name="T22" fmla="*/ 90 w 98"/>
                <a:gd name="T23" fmla="*/ 146 h 154"/>
                <a:gd name="T24" fmla="*/ 22 w 98"/>
                <a:gd name="T25" fmla="*/ 11 h 154"/>
                <a:gd name="T26" fmla="*/ 86 w 98"/>
                <a:gd name="T27" fmla="*/ 34 h 154"/>
                <a:gd name="T28" fmla="*/ 78 w 98"/>
                <a:gd name="T29" fmla="*/ 26 h 154"/>
                <a:gd name="T30" fmla="*/ 30 w 98"/>
                <a:gd name="T31" fmla="*/ 19 h 154"/>
                <a:gd name="T32" fmla="*/ 78 w 98"/>
                <a:gd name="T33" fmla="*/ 26 h 154"/>
                <a:gd name="T34" fmla="*/ 22 w 98"/>
                <a:gd name="T35" fmla="*/ 42 h 154"/>
                <a:gd name="T36" fmla="*/ 86 w 98"/>
                <a:gd name="T37" fmla="*/ 65 h 154"/>
                <a:gd name="T38" fmla="*/ 78 w 98"/>
                <a:gd name="T39" fmla="*/ 57 h 154"/>
                <a:gd name="T40" fmla="*/ 30 w 98"/>
                <a:gd name="T41" fmla="*/ 50 h 154"/>
                <a:gd name="T42" fmla="*/ 78 w 98"/>
                <a:gd name="T43" fmla="*/ 57 h 154"/>
                <a:gd name="T44" fmla="*/ 22 w 98"/>
                <a:gd name="T45" fmla="*/ 73 h 154"/>
                <a:gd name="T46" fmla="*/ 86 w 98"/>
                <a:gd name="T47" fmla="*/ 96 h 154"/>
                <a:gd name="T48" fmla="*/ 78 w 98"/>
                <a:gd name="T49" fmla="*/ 88 h 154"/>
                <a:gd name="T50" fmla="*/ 30 w 98"/>
                <a:gd name="T51" fmla="*/ 81 h 154"/>
                <a:gd name="T52" fmla="*/ 78 w 98"/>
                <a:gd name="T53" fmla="*/ 88 h 154"/>
                <a:gd name="T54" fmla="*/ 42 w 98"/>
                <a:gd name="T55" fmla="*/ 129 h 154"/>
                <a:gd name="T56" fmla="*/ 22 w 98"/>
                <a:gd name="T57" fmla="*/ 129 h 154"/>
                <a:gd name="T58" fmla="*/ 32 w 98"/>
                <a:gd name="T59" fmla="*/ 127 h 154"/>
                <a:gd name="T60" fmla="*/ 32 w 98"/>
                <a:gd name="T61" fmla="*/ 131 h 154"/>
                <a:gd name="T62" fmla="*/ 32 w 98"/>
                <a:gd name="T63" fmla="*/ 127 h 154"/>
                <a:gd name="T64" fmla="*/ 44 w 98"/>
                <a:gd name="T65" fmla="*/ 129 h 154"/>
                <a:gd name="T66" fmla="*/ 64 w 98"/>
                <a:gd name="T67" fmla="*/ 129 h 154"/>
                <a:gd name="T68" fmla="*/ 54 w 98"/>
                <a:gd name="T69" fmla="*/ 131 h 154"/>
                <a:gd name="T70" fmla="*/ 54 w 98"/>
                <a:gd name="T71" fmla="*/ 127 h 154"/>
                <a:gd name="T72" fmla="*/ 54 w 98"/>
                <a:gd name="T73" fmla="*/ 131 h 154"/>
                <a:gd name="T74" fmla="*/ 86 w 98"/>
                <a:gd name="T75" fmla="*/ 138 h 154"/>
                <a:gd name="T76" fmla="*/ 67 w 98"/>
                <a:gd name="T77" fmla="*/ 119 h 154"/>
                <a:gd name="T78" fmla="*/ 75 w 98"/>
                <a:gd name="T79" fmla="*/ 127 h 154"/>
                <a:gd name="T80" fmla="*/ 78 w 98"/>
                <a:gd name="T81" fmla="*/ 130 h 154"/>
                <a:gd name="T82" fmla="*/ 75 w 98"/>
                <a:gd name="T83" fmla="*/ 12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8" h="154">
                  <a:moveTo>
                    <a:pt x="10" y="0"/>
                  </a:moveTo>
                  <a:cubicBezTo>
                    <a:pt x="10" y="19"/>
                    <a:pt x="10" y="19"/>
                    <a:pt x="10" y="19"/>
                  </a:cubicBezTo>
                  <a:cubicBezTo>
                    <a:pt x="4" y="21"/>
                    <a:pt x="0" y="28"/>
                    <a:pt x="0" y="35"/>
                  </a:cubicBezTo>
                  <a:cubicBezTo>
                    <a:pt x="0" y="43"/>
                    <a:pt x="4" y="49"/>
                    <a:pt x="10" y="51"/>
                  </a:cubicBezTo>
                  <a:cubicBezTo>
                    <a:pt x="10" y="71"/>
                    <a:pt x="10" y="71"/>
                    <a:pt x="10" y="71"/>
                  </a:cubicBezTo>
                  <a:cubicBezTo>
                    <a:pt x="4" y="73"/>
                    <a:pt x="0" y="80"/>
                    <a:pt x="0" y="87"/>
                  </a:cubicBezTo>
                  <a:cubicBezTo>
                    <a:pt x="0" y="95"/>
                    <a:pt x="4" y="101"/>
                    <a:pt x="10" y="103"/>
                  </a:cubicBezTo>
                  <a:cubicBezTo>
                    <a:pt x="10" y="154"/>
                    <a:pt x="10" y="154"/>
                    <a:pt x="10" y="154"/>
                  </a:cubicBezTo>
                  <a:cubicBezTo>
                    <a:pt x="98" y="154"/>
                    <a:pt x="98" y="154"/>
                    <a:pt x="98" y="154"/>
                  </a:cubicBezTo>
                  <a:cubicBezTo>
                    <a:pt x="98" y="0"/>
                    <a:pt x="98" y="0"/>
                    <a:pt x="98" y="0"/>
                  </a:cubicBezTo>
                  <a:lnTo>
                    <a:pt x="10" y="0"/>
                  </a:lnTo>
                  <a:close/>
                  <a:moveTo>
                    <a:pt x="8" y="35"/>
                  </a:moveTo>
                  <a:cubicBezTo>
                    <a:pt x="8" y="32"/>
                    <a:pt x="9" y="30"/>
                    <a:pt x="10" y="28"/>
                  </a:cubicBezTo>
                  <a:cubicBezTo>
                    <a:pt x="10" y="42"/>
                    <a:pt x="10" y="42"/>
                    <a:pt x="10" y="42"/>
                  </a:cubicBezTo>
                  <a:cubicBezTo>
                    <a:pt x="9" y="40"/>
                    <a:pt x="8" y="38"/>
                    <a:pt x="8" y="35"/>
                  </a:cubicBezTo>
                  <a:close/>
                  <a:moveTo>
                    <a:pt x="8" y="87"/>
                  </a:moveTo>
                  <a:cubicBezTo>
                    <a:pt x="8" y="85"/>
                    <a:pt x="9" y="82"/>
                    <a:pt x="10" y="80"/>
                  </a:cubicBezTo>
                  <a:cubicBezTo>
                    <a:pt x="10" y="94"/>
                    <a:pt x="10" y="94"/>
                    <a:pt x="10" y="94"/>
                  </a:cubicBezTo>
                  <a:cubicBezTo>
                    <a:pt x="9" y="92"/>
                    <a:pt x="8" y="90"/>
                    <a:pt x="8" y="87"/>
                  </a:cubicBezTo>
                  <a:close/>
                  <a:moveTo>
                    <a:pt x="90" y="146"/>
                  </a:moveTo>
                  <a:cubicBezTo>
                    <a:pt x="18" y="146"/>
                    <a:pt x="18" y="146"/>
                    <a:pt x="18" y="146"/>
                  </a:cubicBezTo>
                  <a:cubicBezTo>
                    <a:pt x="18" y="8"/>
                    <a:pt x="18" y="8"/>
                    <a:pt x="18" y="8"/>
                  </a:cubicBezTo>
                  <a:cubicBezTo>
                    <a:pt x="90" y="8"/>
                    <a:pt x="90" y="8"/>
                    <a:pt x="90" y="8"/>
                  </a:cubicBezTo>
                  <a:lnTo>
                    <a:pt x="90" y="146"/>
                  </a:lnTo>
                  <a:close/>
                  <a:moveTo>
                    <a:pt x="86" y="11"/>
                  </a:moveTo>
                  <a:cubicBezTo>
                    <a:pt x="22" y="11"/>
                    <a:pt x="22" y="11"/>
                    <a:pt x="22" y="11"/>
                  </a:cubicBezTo>
                  <a:cubicBezTo>
                    <a:pt x="22" y="34"/>
                    <a:pt x="22" y="34"/>
                    <a:pt x="22" y="34"/>
                  </a:cubicBezTo>
                  <a:cubicBezTo>
                    <a:pt x="86" y="34"/>
                    <a:pt x="86" y="34"/>
                    <a:pt x="86" y="34"/>
                  </a:cubicBezTo>
                  <a:lnTo>
                    <a:pt x="86" y="11"/>
                  </a:lnTo>
                  <a:close/>
                  <a:moveTo>
                    <a:pt x="78" y="26"/>
                  </a:moveTo>
                  <a:cubicBezTo>
                    <a:pt x="30" y="26"/>
                    <a:pt x="30" y="26"/>
                    <a:pt x="30" y="26"/>
                  </a:cubicBezTo>
                  <a:cubicBezTo>
                    <a:pt x="30" y="19"/>
                    <a:pt x="30" y="19"/>
                    <a:pt x="30" y="19"/>
                  </a:cubicBezTo>
                  <a:cubicBezTo>
                    <a:pt x="78" y="19"/>
                    <a:pt x="78" y="19"/>
                    <a:pt x="78" y="19"/>
                  </a:cubicBezTo>
                  <a:lnTo>
                    <a:pt x="78" y="26"/>
                  </a:lnTo>
                  <a:close/>
                  <a:moveTo>
                    <a:pt x="86" y="42"/>
                  </a:moveTo>
                  <a:cubicBezTo>
                    <a:pt x="22" y="42"/>
                    <a:pt x="22" y="42"/>
                    <a:pt x="22" y="42"/>
                  </a:cubicBezTo>
                  <a:cubicBezTo>
                    <a:pt x="22" y="65"/>
                    <a:pt x="22" y="65"/>
                    <a:pt x="22" y="65"/>
                  </a:cubicBezTo>
                  <a:cubicBezTo>
                    <a:pt x="86" y="65"/>
                    <a:pt x="86" y="65"/>
                    <a:pt x="86" y="65"/>
                  </a:cubicBezTo>
                  <a:lnTo>
                    <a:pt x="86" y="42"/>
                  </a:lnTo>
                  <a:close/>
                  <a:moveTo>
                    <a:pt x="78" y="57"/>
                  </a:moveTo>
                  <a:cubicBezTo>
                    <a:pt x="30" y="57"/>
                    <a:pt x="30" y="57"/>
                    <a:pt x="30" y="57"/>
                  </a:cubicBezTo>
                  <a:cubicBezTo>
                    <a:pt x="30" y="50"/>
                    <a:pt x="30" y="50"/>
                    <a:pt x="30" y="50"/>
                  </a:cubicBezTo>
                  <a:cubicBezTo>
                    <a:pt x="78" y="50"/>
                    <a:pt x="78" y="50"/>
                    <a:pt x="78" y="50"/>
                  </a:cubicBezTo>
                  <a:lnTo>
                    <a:pt x="78" y="57"/>
                  </a:lnTo>
                  <a:close/>
                  <a:moveTo>
                    <a:pt x="86" y="73"/>
                  </a:moveTo>
                  <a:cubicBezTo>
                    <a:pt x="22" y="73"/>
                    <a:pt x="22" y="73"/>
                    <a:pt x="22" y="73"/>
                  </a:cubicBezTo>
                  <a:cubicBezTo>
                    <a:pt x="22" y="96"/>
                    <a:pt x="22" y="96"/>
                    <a:pt x="22" y="96"/>
                  </a:cubicBezTo>
                  <a:cubicBezTo>
                    <a:pt x="86" y="96"/>
                    <a:pt x="86" y="96"/>
                    <a:pt x="86" y="96"/>
                  </a:cubicBezTo>
                  <a:lnTo>
                    <a:pt x="86" y="73"/>
                  </a:lnTo>
                  <a:close/>
                  <a:moveTo>
                    <a:pt x="78" y="88"/>
                  </a:moveTo>
                  <a:cubicBezTo>
                    <a:pt x="30" y="88"/>
                    <a:pt x="30" y="88"/>
                    <a:pt x="30" y="88"/>
                  </a:cubicBezTo>
                  <a:cubicBezTo>
                    <a:pt x="30" y="81"/>
                    <a:pt x="30" y="81"/>
                    <a:pt x="30" y="81"/>
                  </a:cubicBezTo>
                  <a:cubicBezTo>
                    <a:pt x="78" y="81"/>
                    <a:pt x="78" y="81"/>
                    <a:pt x="78" y="81"/>
                  </a:cubicBezTo>
                  <a:lnTo>
                    <a:pt x="78" y="88"/>
                  </a:lnTo>
                  <a:close/>
                  <a:moveTo>
                    <a:pt x="32" y="139"/>
                  </a:moveTo>
                  <a:cubicBezTo>
                    <a:pt x="37" y="139"/>
                    <a:pt x="42" y="134"/>
                    <a:pt x="42" y="129"/>
                  </a:cubicBezTo>
                  <a:cubicBezTo>
                    <a:pt x="42" y="124"/>
                    <a:pt x="37" y="119"/>
                    <a:pt x="32" y="119"/>
                  </a:cubicBezTo>
                  <a:cubicBezTo>
                    <a:pt x="26" y="119"/>
                    <a:pt x="22" y="124"/>
                    <a:pt x="22" y="129"/>
                  </a:cubicBezTo>
                  <a:cubicBezTo>
                    <a:pt x="22" y="134"/>
                    <a:pt x="26" y="139"/>
                    <a:pt x="32" y="139"/>
                  </a:cubicBezTo>
                  <a:close/>
                  <a:moveTo>
                    <a:pt x="32" y="127"/>
                  </a:moveTo>
                  <a:cubicBezTo>
                    <a:pt x="33" y="127"/>
                    <a:pt x="34" y="128"/>
                    <a:pt x="34" y="129"/>
                  </a:cubicBezTo>
                  <a:cubicBezTo>
                    <a:pt x="34" y="130"/>
                    <a:pt x="33" y="131"/>
                    <a:pt x="32" y="131"/>
                  </a:cubicBezTo>
                  <a:cubicBezTo>
                    <a:pt x="31" y="131"/>
                    <a:pt x="30" y="130"/>
                    <a:pt x="30" y="129"/>
                  </a:cubicBezTo>
                  <a:cubicBezTo>
                    <a:pt x="30" y="128"/>
                    <a:pt x="31" y="127"/>
                    <a:pt x="32" y="127"/>
                  </a:cubicBezTo>
                  <a:close/>
                  <a:moveTo>
                    <a:pt x="54" y="119"/>
                  </a:moveTo>
                  <a:cubicBezTo>
                    <a:pt x="48" y="119"/>
                    <a:pt x="44" y="124"/>
                    <a:pt x="44" y="129"/>
                  </a:cubicBezTo>
                  <a:cubicBezTo>
                    <a:pt x="44" y="134"/>
                    <a:pt x="48" y="139"/>
                    <a:pt x="54" y="139"/>
                  </a:cubicBezTo>
                  <a:cubicBezTo>
                    <a:pt x="59" y="139"/>
                    <a:pt x="64" y="134"/>
                    <a:pt x="64" y="129"/>
                  </a:cubicBezTo>
                  <a:cubicBezTo>
                    <a:pt x="64" y="124"/>
                    <a:pt x="59" y="119"/>
                    <a:pt x="54" y="119"/>
                  </a:cubicBezTo>
                  <a:close/>
                  <a:moveTo>
                    <a:pt x="54" y="131"/>
                  </a:moveTo>
                  <a:cubicBezTo>
                    <a:pt x="53" y="131"/>
                    <a:pt x="52" y="130"/>
                    <a:pt x="52" y="129"/>
                  </a:cubicBezTo>
                  <a:cubicBezTo>
                    <a:pt x="52" y="128"/>
                    <a:pt x="53" y="127"/>
                    <a:pt x="54" y="127"/>
                  </a:cubicBezTo>
                  <a:cubicBezTo>
                    <a:pt x="55" y="127"/>
                    <a:pt x="56" y="128"/>
                    <a:pt x="56" y="129"/>
                  </a:cubicBezTo>
                  <a:cubicBezTo>
                    <a:pt x="56" y="130"/>
                    <a:pt x="55" y="131"/>
                    <a:pt x="54" y="131"/>
                  </a:cubicBezTo>
                  <a:close/>
                  <a:moveTo>
                    <a:pt x="67" y="138"/>
                  </a:moveTo>
                  <a:cubicBezTo>
                    <a:pt x="86" y="138"/>
                    <a:pt x="86" y="138"/>
                    <a:pt x="86" y="138"/>
                  </a:cubicBezTo>
                  <a:cubicBezTo>
                    <a:pt x="86" y="119"/>
                    <a:pt x="86" y="119"/>
                    <a:pt x="86" y="119"/>
                  </a:cubicBezTo>
                  <a:cubicBezTo>
                    <a:pt x="67" y="119"/>
                    <a:pt x="67" y="119"/>
                    <a:pt x="67" y="119"/>
                  </a:cubicBezTo>
                  <a:lnTo>
                    <a:pt x="67" y="138"/>
                  </a:lnTo>
                  <a:close/>
                  <a:moveTo>
                    <a:pt x="75" y="127"/>
                  </a:moveTo>
                  <a:cubicBezTo>
                    <a:pt x="78" y="127"/>
                    <a:pt x="78" y="127"/>
                    <a:pt x="78" y="127"/>
                  </a:cubicBezTo>
                  <a:cubicBezTo>
                    <a:pt x="78" y="130"/>
                    <a:pt x="78" y="130"/>
                    <a:pt x="78" y="130"/>
                  </a:cubicBezTo>
                  <a:cubicBezTo>
                    <a:pt x="75" y="130"/>
                    <a:pt x="75" y="130"/>
                    <a:pt x="75" y="130"/>
                  </a:cubicBezTo>
                  <a:lnTo>
                    <a:pt x="75" y="127"/>
                  </a:lnTo>
                  <a:close/>
                </a:path>
              </a:pathLst>
            </a:custGeom>
            <a:solidFill>
              <a:srgbClr val="FFB900"/>
            </a:solidFill>
            <a:ln>
              <a:noFill/>
            </a:ln>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effectLst/>
                <a:uLnTx/>
                <a:uFillTx/>
              </a:endParaRPr>
            </a:p>
          </p:txBody>
        </p:sp>
      </p:grpSp>
      <p:grpSp>
        <p:nvGrpSpPr>
          <p:cNvPr id="26" name="Group 25"/>
          <p:cNvGrpSpPr/>
          <p:nvPr/>
        </p:nvGrpSpPr>
        <p:grpSpPr>
          <a:xfrm>
            <a:off x="6660893" y="4532284"/>
            <a:ext cx="4523700" cy="1118805"/>
            <a:chOff x="6530015" y="4754140"/>
            <a:chExt cx="4435403" cy="1096967"/>
          </a:xfrm>
        </p:grpSpPr>
        <p:sp>
          <p:nvSpPr>
            <p:cNvPr id="15" name="Rectangle 14"/>
            <p:cNvSpPr/>
            <p:nvPr/>
          </p:nvSpPr>
          <p:spPr>
            <a:xfrm>
              <a:off x="7270176" y="4754140"/>
              <a:ext cx="3695242" cy="1096967"/>
            </a:xfrm>
            <a:prstGeom prst="rect">
              <a:avLst/>
            </a:prstGeom>
          </p:spPr>
          <p:txBody>
            <a:bodyPr wrap="none">
              <a:spAutoFit/>
            </a:bodyPr>
            <a:lstStyle/>
            <a:p>
              <a:pPr marL="0" marR="0" lvl="0" indent="0" defTabSz="914049" eaLnBrk="1" fontAlgn="auto" latinLnBrk="0" hangingPunct="1">
                <a:lnSpc>
                  <a:spcPct val="100000"/>
                </a:lnSpc>
                <a:spcBef>
                  <a:spcPts val="0"/>
                </a:spcBef>
                <a:spcAft>
                  <a:spcPts val="1224"/>
                </a:spcAft>
                <a:buClrTx/>
                <a:buSzTx/>
                <a:buFontTx/>
                <a:buNone/>
                <a:tabLst/>
                <a:defRPr/>
              </a:pPr>
              <a:r>
                <a:rPr kumimoji="0" lang="en-US" sz="3264" b="0" i="0" u="none" strike="noStrike" kern="0" cap="none" spc="0" normalizeH="0" baseline="0" noProof="0" dirty="0">
                  <a:ln>
                    <a:noFill/>
                  </a:ln>
                  <a:effectLst/>
                  <a:uLnTx/>
                  <a:uFillTx/>
                  <a:latin typeface="+mj-lt"/>
                  <a:cs typeface="Segoe UI Light" panose="020B0502040204020203" pitchFamily="34" charset="0"/>
                </a:rPr>
                <a:t>Cloud-ready </a:t>
              </a:r>
              <a:br>
                <a:rPr kumimoji="0" lang="en-US" sz="3264" b="0" i="0" u="none" strike="noStrike" kern="0" cap="none" spc="0" normalizeH="0" baseline="0" noProof="0" dirty="0">
                  <a:ln>
                    <a:noFill/>
                  </a:ln>
                  <a:effectLst/>
                  <a:uLnTx/>
                  <a:uFillTx/>
                  <a:latin typeface="+mj-lt"/>
                  <a:cs typeface="Segoe UI Light" panose="020B0502040204020203" pitchFamily="34" charset="0"/>
                </a:rPr>
              </a:br>
              <a:r>
                <a:rPr kumimoji="0" lang="en-US" sz="3264" b="0" i="0" u="none" strike="noStrike" kern="0" cap="none" spc="0" normalizeH="0" baseline="0" noProof="0" dirty="0">
                  <a:ln>
                    <a:noFill/>
                  </a:ln>
                  <a:effectLst/>
                  <a:uLnTx/>
                  <a:uFillTx/>
                  <a:latin typeface="+mj-lt"/>
                  <a:cs typeface="Segoe UI Light" panose="020B0502040204020203" pitchFamily="34" charset="0"/>
                </a:rPr>
                <a:t>application platform</a:t>
              </a:r>
            </a:p>
          </p:txBody>
        </p:sp>
        <p:sp>
          <p:nvSpPr>
            <p:cNvPr id="25" name="Freeform 13"/>
            <p:cNvSpPr>
              <a:spLocks noEditPoints="1"/>
            </p:cNvSpPr>
            <p:nvPr/>
          </p:nvSpPr>
          <p:spPr bwMode="auto">
            <a:xfrm>
              <a:off x="6530015" y="5128127"/>
              <a:ext cx="472626" cy="329244"/>
            </a:xfrm>
            <a:custGeom>
              <a:avLst/>
              <a:gdLst>
                <a:gd name="T0" fmla="*/ 28 w 128"/>
                <a:gd name="T1" fmla="*/ 88 h 88"/>
                <a:gd name="T2" fmla="*/ 94 w 128"/>
                <a:gd name="T3" fmla="*/ 88 h 88"/>
                <a:gd name="T4" fmla="*/ 128 w 128"/>
                <a:gd name="T5" fmla="*/ 54 h 88"/>
                <a:gd name="T6" fmla="*/ 96 w 128"/>
                <a:gd name="T7" fmla="*/ 20 h 88"/>
                <a:gd name="T8" fmla="*/ 64 w 128"/>
                <a:gd name="T9" fmla="*/ 0 h 88"/>
                <a:gd name="T10" fmla="*/ 28 w 128"/>
                <a:gd name="T11" fmla="*/ 32 h 88"/>
                <a:gd name="T12" fmla="*/ 28 w 128"/>
                <a:gd name="T13" fmla="*/ 32 h 88"/>
                <a:gd name="T14" fmla="*/ 0 w 128"/>
                <a:gd name="T15" fmla="*/ 60 h 88"/>
                <a:gd name="T16" fmla="*/ 28 w 128"/>
                <a:gd name="T17" fmla="*/ 88 h 88"/>
                <a:gd name="T18" fmla="*/ 28 w 128"/>
                <a:gd name="T19" fmla="*/ 40 h 88"/>
                <a:gd name="T20" fmla="*/ 31 w 128"/>
                <a:gd name="T21" fmla="*/ 40 h 88"/>
                <a:gd name="T22" fmla="*/ 36 w 128"/>
                <a:gd name="T23" fmla="*/ 41 h 88"/>
                <a:gd name="T24" fmla="*/ 36 w 128"/>
                <a:gd name="T25" fmla="*/ 36 h 88"/>
                <a:gd name="T26" fmla="*/ 64 w 128"/>
                <a:gd name="T27" fmla="*/ 8 h 88"/>
                <a:gd name="T28" fmla="*/ 90 w 128"/>
                <a:gd name="T29" fmla="*/ 26 h 88"/>
                <a:gd name="T30" fmla="*/ 91 w 128"/>
                <a:gd name="T31" fmla="*/ 28 h 88"/>
                <a:gd name="T32" fmla="*/ 94 w 128"/>
                <a:gd name="T33" fmla="*/ 28 h 88"/>
                <a:gd name="T34" fmla="*/ 120 w 128"/>
                <a:gd name="T35" fmla="*/ 54 h 88"/>
                <a:gd name="T36" fmla="*/ 94 w 128"/>
                <a:gd name="T37" fmla="*/ 80 h 88"/>
                <a:gd name="T38" fmla="*/ 28 w 128"/>
                <a:gd name="T39" fmla="*/ 80 h 88"/>
                <a:gd name="T40" fmla="*/ 8 w 128"/>
                <a:gd name="T41" fmla="*/ 60 h 88"/>
                <a:gd name="T42" fmla="*/ 28 w 128"/>
                <a:gd name="T43"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8" h="88">
                  <a:moveTo>
                    <a:pt x="28" y="88"/>
                  </a:moveTo>
                  <a:cubicBezTo>
                    <a:pt x="94" y="88"/>
                    <a:pt x="94" y="88"/>
                    <a:pt x="94" y="88"/>
                  </a:cubicBezTo>
                  <a:cubicBezTo>
                    <a:pt x="113" y="88"/>
                    <a:pt x="128" y="73"/>
                    <a:pt x="128" y="54"/>
                  </a:cubicBezTo>
                  <a:cubicBezTo>
                    <a:pt x="128" y="36"/>
                    <a:pt x="114" y="21"/>
                    <a:pt x="96" y="20"/>
                  </a:cubicBezTo>
                  <a:cubicBezTo>
                    <a:pt x="90" y="8"/>
                    <a:pt x="78" y="0"/>
                    <a:pt x="64" y="0"/>
                  </a:cubicBezTo>
                  <a:cubicBezTo>
                    <a:pt x="46" y="0"/>
                    <a:pt x="30" y="14"/>
                    <a:pt x="28" y="32"/>
                  </a:cubicBezTo>
                  <a:cubicBezTo>
                    <a:pt x="28" y="32"/>
                    <a:pt x="28" y="32"/>
                    <a:pt x="28" y="32"/>
                  </a:cubicBezTo>
                  <a:cubicBezTo>
                    <a:pt x="13" y="32"/>
                    <a:pt x="0" y="45"/>
                    <a:pt x="0" y="60"/>
                  </a:cubicBezTo>
                  <a:cubicBezTo>
                    <a:pt x="0" y="75"/>
                    <a:pt x="13" y="88"/>
                    <a:pt x="28" y="88"/>
                  </a:cubicBezTo>
                  <a:close/>
                  <a:moveTo>
                    <a:pt x="28" y="40"/>
                  </a:moveTo>
                  <a:cubicBezTo>
                    <a:pt x="29" y="40"/>
                    <a:pt x="30" y="40"/>
                    <a:pt x="31" y="40"/>
                  </a:cubicBezTo>
                  <a:cubicBezTo>
                    <a:pt x="36" y="41"/>
                    <a:pt x="36" y="41"/>
                    <a:pt x="36" y="41"/>
                  </a:cubicBezTo>
                  <a:cubicBezTo>
                    <a:pt x="36" y="36"/>
                    <a:pt x="36" y="36"/>
                    <a:pt x="36" y="36"/>
                  </a:cubicBezTo>
                  <a:cubicBezTo>
                    <a:pt x="36" y="21"/>
                    <a:pt x="49" y="8"/>
                    <a:pt x="64" y="8"/>
                  </a:cubicBezTo>
                  <a:cubicBezTo>
                    <a:pt x="75" y="8"/>
                    <a:pt x="86" y="15"/>
                    <a:pt x="90" y="26"/>
                  </a:cubicBezTo>
                  <a:cubicBezTo>
                    <a:pt x="91" y="28"/>
                    <a:pt x="91" y="28"/>
                    <a:pt x="91" y="28"/>
                  </a:cubicBezTo>
                  <a:cubicBezTo>
                    <a:pt x="94" y="28"/>
                    <a:pt x="94" y="28"/>
                    <a:pt x="94" y="28"/>
                  </a:cubicBezTo>
                  <a:cubicBezTo>
                    <a:pt x="108" y="28"/>
                    <a:pt x="120" y="40"/>
                    <a:pt x="120" y="54"/>
                  </a:cubicBezTo>
                  <a:cubicBezTo>
                    <a:pt x="120" y="68"/>
                    <a:pt x="108" y="80"/>
                    <a:pt x="94" y="80"/>
                  </a:cubicBezTo>
                  <a:cubicBezTo>
                    <a:pt x="28" y="80"/>
                    <a:pt x="28" y="80"/>
                    <a:pt x="28" y="80"/>
                  </a:cubicBezTo>
                  <a:cubicBezTo>
                    <a:pt x="17" y="80"/>
                    <a:pt x="8" y="71"/>
                    <a:pt x="8" y="60"/>
                  </a:cubicBezTo>
                  <a:cubicBezTo>
                    <a:pt x="8" y="49"/>
                    <a:pt x="17" y="40"/>
                    <a:pt x="28" y="40"/>
                  </a:cubicBezTo>
                  <a:close/>
                </a:path>
              </a:pathLst>
            </a:custGeom>
            <a:solidFill>
              <a:srgbClr val="FFB900"/>
            </a:solidFill>
            <a:ln>
              <a:noFill/>
            </a:ln>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effectLst/>
                <a:uLnTx/>
                <a:uFillTx/>
              </a:endParaRPr>
            </a:p>
          </p:txBody>
        </p:sp>
      </p:grpSp>
      <p:sp>
        <p:nvSpPr>
          <p:cNvPr id="30" name="Rectangle 29"/>
          <p:cNvSpPr/>
          <p:nvPr/>
        </p:nvSpPr>
        <p:spPr>
          <a:xfrm>
            <a:off x="6715579" y="6098681"/>
            <a:ext cx="5503055" cy="670445"/>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Windows Server + System Center </a:t>
            </a:r>
            <a:br>
              <a:rPr kumimoji="0" lang="en-US" sz="1836" b="0" i="0" u="none" strike="noStrike" kern="0" cap="none" spc="0" normalizeH="0" baseline="0" noProof="0" dirty="0">
                <a:ln>
                  <a:noFill/>
                </a:ln>
                <a:solidFill>
                  <a:sysClr val="windowText" lastClr="000000"/>
                </a:solidFill>
                <a:effectLst/>
                <a:uLnTx/>
                <a:uFillTx/>
              </a:rPr>
            </a:br>
            <a:r>
              <a:rPr kumimoji="0" lang="en-US" sz="1836" b="0" i="0" u="none" strike="noStrike" kern="0" cap="none" spc="0" normalizeH="0" baseline="0" noProof="0" dirty="0">
                <a:ln>
                  <a:noFill/>
                </a:ln>
                <a:solidFill>
                  <a:sysClr val="windowText" lastClr="000000"/>
                </a:solidFill>
                <a:effectLst/>
                <a:uLnTx/>
                <a:uFillTx/>
              </a:rPr>
              <a:t>session guide: </a:t>
            </a:r>
            <a:r>
              <a:rPr kumimoji="0" lang="en-US" sz="1836" b="0" i="0" u="none" strike="noStrike" kern="0" cap="none" spc="0" normalizeH="0" baseline="0" noProof="0" dirty="0">
                <a:ln>
                  <a:noFill/>
                </a:ln>
                <a:solidFill>
                  <a:srgbClr val="FFB900"/>
                </a:solidFill>
                <a:effectLst/>
                <a:uLnTx/>
                <a:uFillTx/>
                <a:latin typeface="Segoe UI Semibold" panose="020B0702040204020203" pitchFamily="34" charset="0"/>
                <a:cs typeface="Segoe UI Semibold" panose="020B0702040204020203" pitchFamily="34" charset="0"/>
              </a:rPr>
              <a:t>aka.ms/WS2016Ignite</a:t>
            </a:r>
          </a:p>
        </p:txBody>
      </p:sp>
    </p:spTree>
    <p:extLst>
      <p:ext uri="{BB962C8B-B14F-4D97-AF65-F5344CB8AC3E}">
        <p14:creationId xmlns:p14="http://schemas.microsoft.com/office/powerpoint/2010/main" val="358452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768" y="925963"/>
            <a:ext cx="10724938" cy="798381"/>
          </a:xfrm>
        </p:spPr>
        <p:txBody>
          <a:bodyPr>
            <a:normAutofit fontScale="90000"/>
          </a:bodyPr>
          <a:lstStyle/>
          <a:p>
            <a:r>
              <a:rPr lang="en-US" dirty="0"/>
              <a:t>Componentization: </a:t>
            </a:r>
            <a:br>
              <a:rPr lang="en-US" dirty="0"/>
            </a:br>
            <a:r>
              <a:rPr lang="en-US" dirty="0"/>
              <a:t>           The right configuration for the task</a:t>
            </a:r>
            <a:br>
              <a:rPr lang="en-US" dirty="0"/>
            </a:br>
            <a:br>
              <a:rPr lang="en-US" dirty="0"/>
            </a:br>
            <a:endParaRPr lang="en-US" dirty="0"/>
          </a:p>
        </p:txBody>
      </p:sp>
      <p:sp>
        <p:nvSpPr>
          <p:cNvPr id="7" name="Text Placeholder 6"/>
          <p:cNvSpPr>
            <a:spLocks noGrp="1"/>
          </p:cNvSpPr>
          <p:nvPr>
            <p:ph type="body" sz="quarter" idx="10"/>
          </p:nvPr>
        </p:nvSpPr>
        <p:spPr>
          <a:xfrm>
            <a:off x="7084411" y="5792447"/>
            <a:ext cx="5631250" cy="1119838"/>
          </a:xfrm>
        </p:spPr>
        <p:txBody>
          <a:bodyPr>
            <a:normAutofit/>
          </a:bodyPr>
          <a:lstStyle/>
          <a:p>
            <a:pPr>
              <a:spcAft>
                <a:spcPts val="1198"/>
              </a:spcAft>
            </a:pPr>
            <a:r>
              <a:rPr lang="en-US" sz="2448" dirty="0">
                <a:solidFill>
                  <a:schemeClr val="tx1"/>
                </a:solidFill>
              </a:rPr>
              <a:t>Optimized for cloud infrastructure &amp; </a:t>
            </a:r>
            <a:br>
              <a:rPr lang="en-US" sz="2448" dirty="0">
                <a:solidFill>
                  <a:schemeClr val="tx1"/>
                </a:solidFill>
              </a:rPr>
            </a:br>
            <a:r>
              <a:rPr lang="en-US" sz="2448" dirty="0">
                <a:solidFill>
                  <a:schemeClr val="tx1"/>
                </a:solidFill>
              </a:rPr>
              <a:t>next-gen distributed applications </a:t>
            </a:r>
          </a:p>
          <a:p>
            <a:pPr>
              <a:spcAft>
                <a:spcPts val="1198"/>
              </a:spcAft>
            </a:pPr>
            <a:endParaRPr lang="en-US" dirty="0">
              <a:solidFill>
                <a:schemeClr val="tx1"/>
              </a:solidFill>
            </a:endParaRPr>
          </a:p>
          <a:p>
            <a:endParaRPr lang="en-US" sz="2448" dirty="0">
              <a:solidFill>
                <a:schemeClr val="tx1"/>
              </a:solidFill>
            </a:endParaRPr>
          </a:p>
        </p:txBody>
      </p:sp>
      <p:sp>
        <p:nvSpPr>
          <p:cNvPr id="10" name="Rectangle 9"/>
          <p:cNvSpPr/>
          <p:nvPr/>
        </p:nvSpPr>
        <p:spPr bwMode="auto">
          <a:xfrm>
            <a:off x="533270" y="2852283"/>
            <a:ext cx="1655674" cy="3887563"/>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prstClr val="white"/>
              </a:solidFill>
              <a:effectLst/>
              <a:uLnTx/>
              <a:uFillTx/>
              <a:latin typeface="Segoe UI Light"/>
              <a:ea typeface="Segoe UI" pitchFamily="34" charset="0"/>
              <a:cs typeface="Segoe UI" pitchFamily="34" charset="0"/>
            </a:endParaRPr>
          </a:p>
        </p:txBody>
      </p:sp>
      <p:sp>
        <p:nvSpPr>
          <p:cNvPr id="11" name="TextBox 10"/>
          <p:cNvSpPr txBox="1"/>
          <p:nvPr/>
        </p:nvSpPr>
        <p:spPr>
          <a:xfrm>
            <a:off x="5189645" y="4418524"/>
            <a:ext cx="1642738" cy="997196"/>
          </a:xfrm>
          <a:prstGeom prst="rect">
            <a:avLst/>
          </a:prstGeom>
          <a:noFill/>
        </p:spPr>
        <p:txBody>
          <a:bodyPr wrap="square" lIns="182828" tIns="146262" rIns="182828" bIns="146262" rtlCol="0">
            <a:noAutofit/>
          </a:bodyPr>
          <a:lstStyle/>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632" b="0" i="0" u="none" strike="noStrike" kern="0" cap="none" spc="0" normalizeH="0" baseline="0" noProof="0" dirty="0">
                <a:ln>
                  <a:noFill/>
                </a:ln>
                <a:solidFill>
                  <a:sysClr val="windowText" lastClr="000000"/>
                </a:solidFill>
                <a:effectLst/>
                <a:uLnTx/>
                <a:uFillTx/>
              </a:rPr>
              <a:t>Containers and next-gen applications</a:t>
            </a:r>
          </a:p>
        </p:txBody>
      </p:sp>
      <p:sp>
        <p:nvSpPr>
          <p:cNvPr id="33" name="TextBox 32"/>
          <p:cNvSpPr txBox="1"/>
          <p:nvPr/>
        </p:nvSpPr>
        <p:spPr>
          <a:xfrm>
            <a:off x="533272" y="4795251"/>
            <a:ext cx="1640004" cy="997196"/>
          </a:xfrm>
          <a:prstGeom prst="rect">
            <a:avLst/>
          </a:prstGeom>
          <a:noFill/>
        </p:spPr>
        <p:txBody>
          <a:bodyPr wrap="square" lIns="182828" tIns="146262" rIns="182828" bIns="146262" rtlCol="0">
            <a:noAutofit/>
          </a:bodyPr>
          <a:lstStyle/>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632" b="0" i="0" u="none" strike="noStrike" kern="0" cap="none" spc="0" normalizeH="0" baseline="0" noProof="0" dirty="0">
                <a:ln>
                  <a:noFill/>
                </a:ln>
                <a:solidFill>
                  <a:prstClr val="white"/>
                </a:solidFill>
                <a:effectLst/>
                <a:uLnTx/>
                <a:uFillTx/>
              </a:rPr>
              <a:t>Server And Desktop</a:t>
            </a:r>
          </a:p>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632" b="0" i="0" u="none" strike="noStrike" kern="0" cap="none" spc="0" normalizeH="0" baseline="0" noProof="0" dirty="0">
                <a:ln>
                  <a:noFill/>
                </a:ln>
                <a:solidFill>
                  <a:prstClr val="white"/>
                </a:solidFill>
                <a:effectLst/>
                <a:uLnTx/>
                <a:uFillTx/>
              </a:rPr>
              <a:t>Specialized workloads</a:t>
            </a:r>
          </a:p>
        </p:txBody>
      </p:sp>
      <p:sp>
        <p:nvSpPr>
          <p:cNvPr id="34" name="Freeform 5"/>
          <p:cNvSpPr>
            <a:spLocks/>
          </p:cNvSpPr>
          <p:nvPr/>
        </p:nvSpPr>
        <p:spPr bwMode="auto">
          <a:xfrm>
            <a:off x="1080088" y="4126291"/>
            <a:ext cx="269963" cy="463087"/>
          </a:xfrm>
          <a:custGeom>
            <a:avLst/>
            <a:gdLst>
              <a:gd name="T0" fmla="*/ 267 w 267"/>
              <a:gd name="T1" fmla="*/ 153 h 458"/>
              <a:gd name="T2" fmla="*/ 267 w 267"/>
              <a:gd name="T3" fmla="*/ 458 h 458"/>
              <a:gd name="T4" fmla="*/ 0 w 267"/>
              <a:gd name="T5" fmla="*/ 305 h 458"/>
              <a:gd name="T6" fmla="*/ 2 w 267"/>
              <a:gd name="T7" fmla="*/ 0 h 458"/>
              <a:gd name="T8" fmla="*/ 267 w 267"/>
              <a:gd name="T9" fmla="*/ 153 h 458"/>
            </a:gdLst>
            <a:ahLst/>
            <a:cxnLst>
              <a:cxn ang="0">
                <a:pos x="T0" y="T1"/>
              </a:cxn>
              <a:cxn ang="0">
                <a:pos x="T2" y="T3"/>
              </a:cxn>
              <a:cxn ang="0">
                <a:pos x="T4" y="T5"/>
              </a:cxn>
              <a:cxn ang="0">
                <a:pos x="T6" y="T7"/>
              </a:cxn>
              <a:cxn ang="0">
                <a:pos x="T8" y="T9"/>
              </a:cxn>
            </a:cxnLst>
            <a:rect l="0" t="0" r="r" b="b"/>
            <a:pathLst>
              <a:path w="267" h="458">
                <a:moveTo>
                  <a:pt x="267" y="153"/>
                </a:moveTo>
                <a:lnTo>
                  <a:pt x="267" y="458"/>
                </a:lnTo>
                <a:lnTo>
                  <a:pt x="0" y="305"/>
                </a:lnTo>
                <a:lnTo>
                  <a:pt x="2" y="0"/>
                </a:lnTo>
                <a:lnTo>
                  <a:pt x="267" y="153"/>
                </a:lnTo>
                <a:close/>
              </a:path>
            </a:pathLst>
          </a:custGeom>
          <a:solidFill>
            <a:schemeClr val="bg1"/>
          </a:solidFill>
          <a:ln w="15875">
            <a:solidFill>
              <a:schemeClr val="tx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35" name="Freeform 6"/>
          <p:cNvSpPr>
            <a:spLocks/>
          </p:cNvSpPr>
          <p:nvPr/>
        </p:nvSpPr>
        <p:spPr bwMode="auto">
          <a:xfrm>
            <a:off x="1349873" y="4126291"/>
            <a:ext cx="267941" cy="463087"/>
          </a:xfrm>
          <a:custGeom>
            <a:avLst/>
            <a:gdLst>
              <a:gd name="T0" fmla="*/ 0 w 265"/>
              <a:gd name="T1" fmla="*/ 153 h 458"/>
              <a:gd name="T2" fmla="*/ 0 w 265"/>
              <a:gd name="T3" fmla="*/ 458 h 458"/>
              <a:gd name="T4" fmla="*/ 265 w 265"/>
              <a:gd name="T5" fmla="*/ 305 h 458"/>
              <a:gd name="T6" fmla="*/ 265 w 265"/>
              <a:gd name="T7" fmla="*/ 0 h 458"/>
              <a:gd name="T8" fmla="*/ 0 w 265"/>
              <a:gd name="T9" fmla="*/ 153 h 458"/>
            </a:gdLst>
            <a:ahLst/>
            <a:cxnLst>
              <a:cxn ang="0">
                <a:pos x="T0" y="T1"/>
              </a:cxn>
              <a:cxn ang="0">
                <a:pos x="T2" y="T3"/>
              </a:cxn>
              <a:cxn ang="0">
                <a:pos x="T4" y="T5"/>
              </a:cxn>
              <a:cxn ang="0">
                <a:pos x="T6" y="T7"/>
              </a:cxn>
              <a:cxn ang="0">
                <a:pos x="T8" y="T9"/>
              </a:cxn>
            </a:cxnLst>
            <a:rect l="0" t="0" r="r" b="b"/>
            <a:pathLst>
              <a:path w="265" h="458">
                <a:moveTo>
                  <a:pt x="0" y="153"/>
                </a:moveTo>
                <a:lnTo>
                  <a:pt x="0" y="458"/>
                </a:lnTo>
                <a:lnTo>
                  <a:pt x="265" y="305"/>
                </a:lnTo>
                <a:lnTo>
                  <a:pt x="265" y="0"/>
                </a:lnTo>
                <a:lnTo>
                  <a:pt x="0" y="153"/>
                </a:lnTo>
                <a:close/>
              </a:path>
            </a:pathLst>
          </a:custGeom>
          <a:solidFill>
            <a:schemeClr val="bg1"/>
          </a:solidFill>
          <a:ln w="15875">
            <a:solidFill>
              <a:schemeClr val="tx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36" name="Freeform 7"/>
          <p:cNvSpPr>
            <a:spLocks/>
          </p:cNvSpPr>
          <p:nvPr/>
        </p:nvSpPr>
        <p:spPr bwMode="auto">
          <a:xfrm>
            <a:off x="1082525" y="3975559"/>
            <a:ext cx="533864" cy="303330"/>
          </a:xfrm>
          <a:custGeom>
            <a:avLst/>
            <a:gdLst>
              <a:gd name="T0" fmla="*/ 266 w 528"/>
              <a:gd name="T1" fmla="*/ 300 h 300"/>
              <a:gd name="T2" fmla="*/ 0 w 528"/>
              <a:gd name="T3" fmla="*/ 148 h 300"/>
              <a:gd name="T4" fmla="*/ 263 w 528"/>
              <a:gd name="T5" fmla="*/ 0 h 300"/>
              <a:gd name="T6" fmla="*/ 528 w 528"/>
              <a:gd name="T7" fmla="*/ 148 h 300"/>
              <a:gd name="T8" fmla="*/ 266 w 528"/>
              <a:gd name="T9" fmla="*/ 300 h 300"/>
            </a:gdLst>
            <a:ahLst/>
            <a:cxnLst>
              <a:cxn ang="0">
                <a:pos x="T0" y="T1"/>
              </a:cxn>
              <a:cxn ang="0">
                <a:pos x="T2" y="T3"/>
              </a:cxn>
              <a:cxn ang="0">
                <a:pos x="T4" y="T5"/>
              </a:cxn>
              <a:cxn ang="0">
                <a:pos x="T6" y="T7"/>
              </a:cxn>
              <a:cxn ang="0">
                <a:pos x="T8" y="T9"/>
              </a:cxn>
            </a:cxnLst>
            <a:rect l="0" t="0" r="r" b="b"/>
            <a:pathLst>
              <a:path w="528" h="300">
                <a:moveTo>
                  <a:pt x="266" y="300"/>
                </a:moveTo>
                <a:lnTo>
                  <a:pt x="0" y="148"/>
                </a:lnTo>
                <a:lnTo>
                  <a:pt x="263" y="0"/>
                </a:lnTo>
                <a:lnTo>
                  <a:pt x="528" y="148"/>
                </a:lnTo>
                <a:lnTo>
                  <a:pt x="266" y="300"/>
                </a:lnTo>
                <a:close/>
              </a:path>
            </a:pathLst>
          </a:custGeom>
          <a:solidFill>
            <a:schemeClr val="bg1"/>
          </a:solidFill>
          <a:ln w="15875">
            <a:solidFill>
              <a:schemeClr val="tx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19" name="TextBox 18"/>
          <p:cNvSpPr txBox="1"/>
          <p:nvPr/>
        </p:nvSpPr>
        <p:spPr>
          <a:xfrm>
            <a:off x="478223" y="1860043"/>
            <a:ext cx="1762376" cy="934589"/>
          </a:xfrm>
          <a:prstGeom prst="rect">
            <a:avLst/>
          </a:prstGeom>
          <a:noFill/>
        </p:spPr>
        <p:txBody>
          <a:bodyPr wrap="square" lIns="182828" tIns="146262" rIns="182828" bIns="146262" rtlCol="0">
            <a:noAutofit/>
          </a:bodyPr>
          <a:lstStyle/>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dirty="0">
                <a:ln>
                  <a:noFill/>
                </a:ln>
                <a:solidFill>
                  <a:sysClr val="windowText" lastClr="000000"/>
                </a:solidFill>
                <a:effectLst/>
                <a:uLnTx/>
                <a:uFillTx/>
              </a:rPr>
              <a:t>Third-party applications </a:t>
            </a:r>
          </a:p>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599" b="0" i="0" u="none" strike="noStrike" kern="0" cap="none" spc="0" normalizeH="0" baseline="0" noProof="0" dirty="0">
                <a:ln>
                  <a:noFill/>
                </a:ln>
                <a:solidFill>
                  <a:sysClr val="windowText" lastClr="000000"/>
                </a:solidFill>
                <a:effectLst/>
                <a:uLnTx/>
                <a:uFillTx/>
              </a:rPr>
              <a:t>RDS experience</a:t>
            </a:r>
          </a:p>
        </p:txBody>
      </p:sp>
      <p:sp>
        <p:nvSpPr>
          <p:cNvPr id="27" name="Rectangle 26"/>
          <p:cNvSpPr/>
          <p:nvPr/>
        </p:nvSpPr>
        <p:spPr bwMode="auto">
          <a:xfrm>
            <a:off x="2888411" y="4052818"/>
            <a:ext cx="1655674" cy="2685708"/>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prstClr val="white"/>
              </a:solidFill>
              <a:effectLst/>
              <a:uLnTx/>
              <a:uFillTx/>
              <a:latin typeface="Segoe UI Light"/>
              <a:ea typeface="Segoe UI" pitchFamily="34" charset="0"/>
              <a:cs typeface="Segoe UI" pitchFamily="34" charset="0"/>
            </a:endParaRPr>
          </a:p>
        </p:txBody>
      </p:sp>
      <p:sp>
        <p:nvSpPr>
          <p:cNvPr id="41" name="Freeform 5"/>
          <p:cNvSpPr>
            <a:spLocks/>
          </p:cNvSpPr>
          <p:nvPr/>
        </p:nvSpPr>
        <p:spPr bwMode="auto">
          <a:xfrm>
            <a:off x="3454845" y="4569256"/>
            <a:ext cx="269962" cy="463087"/>
          </a:xfrm>
          <a:custGeom>
            <a:avLst/>
            <a:gdLst>
              <a:gd name="T0" fmla="*/ 267 w 267"/>
              <a:gd name="T1" fmla="*/ 153 h 458"/>
              <a:gd name="T2" fmla="*/ 267 w 267"/>
              <a:gd name="T3" fmla="*/ 458 h 458"/>
              <a:gd name="T4" fmla="*/ 0 w 267"/>
              <a:gd name="T5" fmla="*/ 305 h 458"/>
              <a:gd name="T6" fmla="*/ 2 w 267"/>
              <a:gd name="T7" fmla="*/ 0 h 458"/>
              <a:gd name="T8" fmla="*/ 267 w 267"/>
              <a:gd name="T9" fmla="*/ 153 h 458"/>
            </a:gdLst>
            <a:ahLst/>
            <a:cxnLst>
              <a:cxn ang="0">
                <a:pos x="T0" y="T1"/>
              </a:cxn>
              <a:cxn ang="0">
                <a:pos x="T2" y="T3"/>
              </a:cxn>
              <a:cxn ang="0">
                <a:pos x="T4" y="T5"/>
              </a:cxn>
              <a:cxn ang="0">
                <a:pos x="T6" y="T7"/>
              </a:cxn>
              <a:cxn ang="0">
                <a:pos x="T8" y="T9"/>
              </a:cxn>
            </a:cxnLst>
            <a:rect l="0" t="0" r="r" b="b"/>
            <a:pathLst>
              <a:path w="267" h="458">
                <a:moveTo>
                  <a:pt x="267" y="153"/>
                </a:moveTo>
                <a:lnTo>
                  <a:pt x="267" y="458"/>
                </a:lnTo>
                <a:lnTo>
                  <a:pt x="0" y="305"/>
                </a:lnTo>
                <a:lnTo>
                  <a:pt x="2" y="0"/>
                </a:lnTo>
                <a:lnTo>
                  <a:pt x="267" y="153"/>
                </a:lnTo>
                <a:close/>
              </a:path>
            </a:pathLst>
          </a:custGeom>
          <a:solidFill>
            <a:schemeClr val="bg1"/>
          </a:solidFill>
          <a:ln w="15875">
            <a:solidFill>
              <a:schemeClr val="tx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42" name="Freeform 6"/>
          <p:cNvSpPr>
            <a:spLocks/>
          </p:cNvSpPr>
          <p:nvPr/>
        </p:nvSpPr>
        <p:spPr bwMode="auto">
          <a:xfrm>
            <a:off x="3724631" y="4569256"/>
            <a:ext cx="267941" cy="463087"/>
          </a:xfrm>
          <a:custGeom>
            <a:avLst/>
            <a:gdLst>
              <a:gd name="T0" fmla="*/ 0 w 265"/>
              <a:gd name="T1" fmla="*/ 153 h 458"/>
              <a:gd name="T2" fmla="*/ 0 w 265"/>
              <a:gd name="T3" fmla="*/ 458 h 458"/>
              <a:gd name="T4" fmla="*/ 265 w 265"/>
              <a:gd name="T5" fmla="*/ 305 h 458"/>
              <a:gd name="T6" fmla="*/ 265 w 265"/>
              <a:gd name="T7" fmla="*/ 0 h 458"/>
              <a:gd name="T8" fmla="*/ 0 w 265"/>
              <a:gd name="T9" fmla="*/ 153 h 458"/>
            </a:gdLst>
            <a:ahLst/>
            <a:cxnLst>
              <a:cxn ang="0">
                <a:pos x="T0" y="T1"/>
              </a:cxn>
              <a:cxn ang="0">
                <a:pos x="T2" y="T3"/>
              </a:cxn>
              <a:cxn ang="0">
                <a:pos x="T4" y="T5"/>
              </a:cxn>
              <a:cxn ang="0">
                <a:pos x="T6" y="T7"/>
              </a:cxn>
              <a:cxn ang="0">
                <a:pos x="T8" y="T9"/>
              </a:cxn>
            </a:cxnLst>
            <a:rect l="0" t="0" r="r" b="b"/>
            <a:pathLst>
              <a:path w="265" h="458">
                <a:moveTo>
                  <a:pt x="0" y="153"/>
                </a:moveTo>
                <a:lnTo>
                  <a:pt x="0" y="458"/>
                </a:lnTo>
                <a:lnTo>
                  <a:pt x="265" y="305"/>
                </a:lnTo>
                <a:lnTo>
                  <a:pt x="265" y="0"/>
                </a:lnTo>
                <a:lnTo>
                  <a:pt x="0" y="153"/>
                </a:lnTo>
                <a:close/>
              </a:path>
            </a:pathLst>
          </a:custGeom>
          <a:solidFill>
            <a:schemeClr val="bg1"/>
          </a:solidFill>
          <a:ln w="15875">
            <a:solidFill>
              <a:schemeClr val="tx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55" name="Freeform 7"/>
          <p:cNvSpPr>
            <a:spLocks/>
          </p:cNvSpPr>
          <p:nvPr/>
        </p:nvSpPr>
        <p:spPr bwMode="auto">
          <a:xfrm>
            <a:off x="3457284" y="4418524"/>
            <a:ext cx="533864" cy="303330"/>
          </a:xfrm>
          <a:custGeom>
            <a:avLst/>
            <a:gdLst>
              <a:gd name="T0" fmla="*/ 266 w 528"/>
              <a:gd name="T1" fmla="*/ 300 h 300"/>
              <a:gd name="T2" fmla="*/ 0 w 528"/>
              <a:gd name="T3" fmla="*/ 148 h 300"/>
              <a:gd name="T4" fmla="*/ 263 w 528"/>
              <a:gd name="T5" fmla="*/ 0 h 300"/>
              <a:gd name="T6" fmla="*/ 528 w 528"/>
              <a:gd name="T7" fmla="*/ 148 h 300"/>
              <a:gd name="T8" fmla="*/ 266 w 528"/>
              <a:gd name="T9" fmla="*/ 300 h 300"/>
            </a:gdLst>
            <a:ahLst/>
            <a:cxnLst>
              <a:cxn ang="0">
                <a:pos x="T0" y="T1"/>
              </a:cxn>
              <a:cxn ang="0">
                <a:pos x="T2" y="T3"/>
              </a:cxn>
              <a:cxn ang="0">
                <a:pos x="T4" y="T5"/>
              </a:cxn>
              <a:cxn ang="0">
                <a:pos x="T6" y="T7"/>
              </a:cxn>
              <a:cxn ang="0">
                <a:pos x="T8" y="T9"/>
              </a:cxn>
            </a:cxnLst>
            <a:rect l="0" t="0" r="r" b="b"/>
            <a:pathLst>
              <a:path w="528" h="300">
                <a:moveTo>
                  <a:pt x="266" y="300"/>
                </a:moveTo>
                <a:lnTo>
                  <a:pt x="0" y="148"/>
                </a:lnTo>
                <a:lnTo>
                  <a:pt x="263" y="0"/>
                </a:lnTo>
                <a:lnTo>
                  <a:pt x="528" y="148"/>
                </a:lnTo>
                <a:lnTo>
                  <a:pt x="266" y="300"/>
                </a:lnTo>
                <a:close/>
              </a:path>
            </a:pathLst>
          </a:custGeom>
          <a:noFill/>
          <a:ln w="15875">
            <a:solidFill>
              <a:schemeClr val="bg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21" name="TextBox 20"/>
          <p:cNvSpPr txBox="1"/>
          <p:nvPr/>
        </p:nvSpPr>
        <p:spPr>
          <a:xfrm>
            <a:off x="2710879" y="5149933"/>
            <a:ext cx="2026673" cy="997197"/>
          </a:xfrm>
          <a:prstGeom prst="rect">
            <a:avLst/>
          </a:prstGeom>
          <a:noFill/>
        </p:spPr>
        <p:txBody>
          <a:bodyPr wrap="square" lIns="182828" tIns="146262" rIns="182828" bIns="146262" rtlCol="0">
            <a:noAutofit/>
          </a:bodyPr>
          <a:lstStyle/>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632" b="0" i="0" u="none" strike="noStrike" kern="0" cap="none" spc="0" normalizeH="0" baseline="0" noProof="0" dirty="0">
                <a:ln>
                  <a:noFill/>
                </a:ln>
                <a:solidFill>
                  <a:prstClr val="white"/>
                </a:solidFill>
                <a:effectLst/>
                <a:uLnTx/>
                <a:uFillTx/>
              </a:rPr>
              <a:t>Server Core</a:t>
            </a:r>
          </a:p>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632" b="0" i="0" u="none" strike="noStrike" kern="0" cap="none" spc="0" normalizeH="0" baseline="0" noProof="0" dirty="0">
                <a:ln>
                  <a:noFill/>
                </a:ln>
                <a:solidFill>
                  <a:prstClr val="white"/>
                </a:solidFill>
                <a:effectLst/>
                <a:uLnTx/>
                <a:uFillTx/>
              </a:rPr>
              <a:t>Lower maintenance server environment</a:t>
            </a:r>
          </a:p>
        </p:txBody>
      </p:sp>
      <p:sp>
        <p:nvSpPr>
          <p:cNvPr id="18" name="TextBox 17"/>
          <p:cNvSpPr txBox="1"/>
          <p:nvPr/>
        </p:nvSpPr>
        <p:spPr>
          <a:xfrm>
            <a:off x="2877132" y="3386190"/>
            <a:ext cx="1694168" cy="642384"/>
          </a:xfrm>
          <a:prstGeom prst="rect">
            <a:avLst/>
          </a:prstGeom>
          <a:noFill/>
        </p:spPr>
        <p:txBody>
          <a:bodyPr wrap="square" lIns="182828" tIns="146262" rIns="182828" bIns="146262" rtlCol="0">
            <a:noAutofit/>
          </a:bodyPr>
          <a:lstStyle/>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632" b="0" i="0" u="none" strike="noStrike" kern="0" cap="none" spc="0" normalizeH="0" baseline="0" noProof="0" dirty="0">
                <a:ln>
                  <a:noFill/>
                </a:ln>
                <a:solidFill>
                  <a:sysClr val="windowText" lastClr="000000"/>
                </a:solidFill>
                <a:effectLst/>
                <a:uLnTx/>
                <a:uFillTx/>
              </a:rPr>
              <a:t>Traditional VM workloads</a:t>
            </a:r>
          </a:p>
        </p:txBody>
      </p:sp>
      <p:sp>
        <p:nvSpPr>
          <p:cNvPr id="28" name="Rectangle 27"/>
          <p:cNvSpPr/>
          <p:nvPr/>
        </p:nvSpPr>
        <p:spPr bwMode="auto">
          <a:xfrm>
            <a:off x="5183178" y="5317624"/>
            <a:ext cx="1655674" cy="1412245"/>
          </a:xfrm>
          <a:prstGeom prst="rect">
            <a:avLst/>
          </a:prstGeom>
          <a:solidFill>
            <a:srgbClr val="7030A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prstClr val="white"/>
              </a:solidFill>
              <a:effectLst/>
              <a:uLnTx/>
              <a:uFillTx/>
              <a:latin typeface="Segoe UI Light"/>
              <a:ea typeface="Segoe UI" pitchFamily="34" charset="0"/>
              <a:cs typeface="Segoe UI" pitchFamily="34" charset="0"/>
            </a:endParaRPr>
          </a:p>
        </p:txBody>
      </p:sp>
      <p:sp>
        <p:nvSpPr>
          <p:cNvPr id="38" name="Freeform 5"/>
          <p:cNvSpPr>
            <a:spLocks/>
          </p:cNvSpPr>
          <p:nvPr/>
        </p:nvSpPr>
        <p:spPr bwMode="auto">
          <a:xfrm>
            <a:off x="5718887" y="5536426"/>
            <a:ext cx="269963" cy="463087"/>
          </a:xfrm>
          <a:custGeom>
            <a:avLst/>
            <a:gdLst>
              <a:gd name="T0" fmla="*/ 267 w 267"/>
              <a:gd name="T1" fmla="*/ 153 h 458"/>
              <a:gd name="T2" fmla="*/ 267 w 267"/>
              <a:gd name="T3" fmla="*/ 458 h 458"/>
              <a:gd name="T4" fmla="*/ 0 w 267"/>
              <a:gd name="T5" fmla="*/ 305 h 458"/>
              <a:gd name="T6" fmla="*/ 2 w 267"/>
              <a:gd name="T7" fmla="*/ 0 h 458"/>
              <a:gd name="T8" fmla="*/ 267 w 267"/>
              <a:gd name="T9" fmla="*/ 153 h 458"/>
            </a:gdLst>
            <a:ahLst/>
            <a:cxnLst>
              <a:cxn ang="0">
                <a:pos x="T0" y="T1"/>
              </a:cxn>
              <a:cxn ang="0">
                <a:pos x="T2" y="T3"/>
              </a:cxn>
              <a:cxn ang="0">
                <a:pos x="T4" y="T5"/>
              </a:cxn>
              <a:cxn ang="0">
                <a:pos x="T6" y="T7"/>
              </a:cxn>
              <a:cxn ang="0">
                <a:pos x="T8" y="T9"/>
              </a:cxn>
            </a:cxnLst>
            <a:rect l="0" t="0" r="r" b="b"/>
            <a:pathLst>
              <a:path w="267" h="458">
                <a:moveTo>
                  <a:pt x="267" y="153"/>
                </a:moveTo>
                <a:lnTo>
                  <a:pt x="267" y="458"/>
                </a:lnTo>
                <a:lnTo>
                  <a:pt x="0" y="305"/>
                </a:lnTo>
                <a:lnTo>
                  <a:pt x="2" y="0"/>
                </a:lnTo>
                <a:lnTo>
                  <a:pt x="267" y="153"/>
                </a:lnTo>
                <a:close/>
              </a:path>
            </a:pathLst>
          </a:custGeom>
          <a:solidFill>
            <a:schemeClr val="bg1"/>
          </a:solidFill>
          <a:ln w="15875">
            <a:solidFill>
              <a:schemeClr val="bg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39" name="Freeform 6"/>
          <p:cNvSpPr>
            <a:spLocks/>
          </p:cNvSpPr>
          <p:nvPr/>
        </p:nvSpPr>
        <p:spPr bwMode="auto">
          <a:xfrm>
            <a:off x="5988672" y="5536426"/>
            <a:ext cx="267941" cy="463087"/>
          </a:xfrm>
          <a:custGeom>
            <a:avLst/>
            <a:gdLst>
              <a:gd name="T0" fmla="*/ 0 w 265"/>
              <a:gd name="T1" fmla="*/ 153 h 458"/>
              <a:gd name="T2" fmla="*/ 0 w 265"/>
              <a:gd name="T3" fmla="*/ 458 h 458"/>
              <a:gd name="T4" fmla="*/ 265 w 265"/>
              <a:gd name="T5" fmla="*/ 305 h 458"/>
              <a:gd name="T6" fmla="*/ 265 w 265"/>
              <a:gd name="T7" fmla="*/ 0 h 458"/>
              <a:gd name="T8" fmla="*/ 0 w 265"/>
              <a:gd name="T9" fmla="*/ 153 h 458"/>
            </a:gdLst>
            <a:ahLst/>
            <a:cxnLst>
              <a:cxn ang="0">
                <a:pos x="T0" y="T1"/>
              </a:cxn>
              <a:cxn ang="0">
                <a:pos x="T2" y="T3"/>
              </a:cxn>
              <a:cxn ang="0">
                <a:pos x="T4" y="T5"/>
              </a:cxn>
              <a:cxn ang="0">
                <a:pos x="T6" y="T7"/>
              </a:cxn>
              <a:cxn ang="0">
                <a:pos x="T8" y="T9"/>
              </a:cxn>
            </a:cxnLst>
            <a:rect l="0" t="0" r="r" b="b"/>
            <a:pathLst>
              <a:path w="265" h="458">
                <a:moveTo>
                  <a:pt x="0" y="153"/>
                </a:moveTo>
                <a:lnTo>
                  <a:pt x="0" y="458"/>
                </a:lnTo>
                <a:lnTo>
                  <a:pt x="265" y="305"/>
                </a:lnTo>
                <a:lnTo>
                  <a:pt x="265" y="0"/>
                </a:lnTo>
                <a:lnTo>
                  <a:pt x="0" y="153"/>
                </a:lnTo>
                <a:close/>
              </a:path>
            </a:pathLst>
          </a:custGeom>
          <a:noFill/>
          <a:ln w="15875">
            <a:solidFill>
              <a:schemeClr val="bg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43" name="Freeform 7"/>
          <p:cNvSpPr>
            <a:spLocks/>
          </p:cNvSpPr>
          <p:nvPr/>
        </p:nvSpPr>
        <p:spPr bwMode="auto">
          <a:xfrm>
            <a:off x="5721324" y="5385695"/>
            <a:ext cx="533864" cy="303330"/>
          </a:xfrm>
          <a:custGeom>
            <a:avLst/>
            <a:gdLst>
              <a:gd name="T0" fmla="*/ 266 w 528"/>
              <a:gd name="T1" fmla="*/ 300 h 300"/>
              <a:gd name="T2" fmla="*/ 0 w 528"/>
              <a:gd name="T3" fmla="*/ 148 h 300"/>
              <a:gd name="T4" fmla="*/ 263 w 528"/>
              <a:gd name="T5" fmla="*/ 0 h 300"/>
              <a:gd name="T6" fmla="*/ 528 w 528"/>
              <a:gd name="T7" fmla="*/ 148 h 300"/>
              <a:gd name="T8" fmla="*/ 266 w 528"/>
              <a:gd name="T9" fmla="*/ 300 h 300"/>
            </a:gdLst>
            <a:ahLst/>
            <a:cxnLst>
              <a:cxn ang="0">
                <a:pos x="T0" y="T1"/>
              </a:cxn>
              <a:cxn ang="0">
                <a:pos x="T2" y="T3"/>
              </a:cxn>
              <a:cxn ang="0">
                <a:pos x="T4" y="T5"/>
              </a:cxn>
              <a:cxn ang="0">
                <a:pos x="T6" y="T7"/>
              </a:cxn>
              <a:cxn ang="0">
                <a:pos x="T8" y="T9"/>
              </a:cxn>
            </a:cxnLst>
            <a:rect l="0" t="0" r="r" b="b"/>
            <a:pathLst>
              <a:path w="528" h="300">
                <a:moveTo>
                  <a:pt x="266" y="300"/>
                </a:moveTo>
                <a:lnTo>
                  <a:pt x="0" y="148"/>
                </a:lnTo>
                <a:lnTo>
                  <a:pt x="263" y="0"/>
                </a:lnTo>
                <a:lnTo>
                  <a:pt x="528" y="148"/>
                </a:lnTo>
                <a:lnTo>
                  <a:pt x="266" y="300"/>
                </a:lnTo>
                <a:close/>
              </a:path>
            </a:pathLst>
          </a:custGeom>
          <a:noFill/>
          <a:ln w="15875">
            <a:solidFill>
              <a:schemeClr val="bg1"/>
            </a:solidFill>
          </a:ln>
        </p:spPr>
        <p:txBody>
          <a:bodyPr vert="horz" wrap="square" lIns="93247" tIns="46623" rIns="93247" bIns="4662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37" name="TextBox 36"/>
          <p:cNvSpPr txBox="1"/>
          <p:nvPr/>
        </p:nvSpPr>
        <p:spPr>
          <a:xfrm>
            <a:off x="5069091" y="5964278"/>
            <a:ext cx="1838330" cy="997196"/>
          </a:xfrm>
          <a:prstGeom prst="rect">
            <a:avLst/>
          </a:prstGeom>
          <a:noFill/>
        </p:spPr>
        <p:txBody>
          <a:bodyPr wrap="square" lIns="182828" tIns="146262" rIns="182828" bIns="146262" rtlCol="0">
            <a:noAutofit/>
          </a:bodyPr>
          <a:lstStyle/>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632" b="0" i="0" u="none" strike="noStrike" kern="0" cap="none" spc="0" normalizeH="0" baseline="0" noProof="0" dirty="0">
                <a:ln>
                  <a:noFill/>
                </a:ln>
                <a:solidFill>
                  <a:prstClr val="white"/>
                </a:solidFill>
                <a:effectLst/>
                <a:uLnTx/>
                <a:uFillTx/>
              </a:rPr>
              <a:t>Nano Server</a:t>
            </a:r>
          </a:p>
          <a:p>
            <a:pPr marL="0" marR="0" lvl="0" indent="0" algn="ctr" defTabSz="932384" eaLnBrk="1" fontAlgn="auto" latinLnBrk="0" hangingPunct="1">
              <a:lnSpc>
                <a:spcPct val="90000"/>
              </a:lnSpc>
              <a:spcBef>
                <a:spcPts val="0"/>
              </a:spcBef>
              <a:spcAft>
                <a:spcPts val="600"/>
              </a:spcAft>
              <a:buClrTx/>
              <a:buSzTx/>
              <a:buFontTx/>
              <a:buNone/>
              <a:tabLst/>
              <a:defRPr/>
            </a:pPr>
            <a:r>
              <a:rPr kumimoji="0" lang="en-US" sz="1632" b="0" i="0" u="none" strike="noStrike" kern="0" cap="none" spc="0" normalizeH="0" baseline="0" noProof="0" dirty="0">
                <a:ln>
                  <a:noFill/>
                </a:ln>
                <a:solidFill>
                  <a:prstClr val="white"/>
                </a:solidFill>
                <a:effectLst/>
                <a:uLnTx/>
                <a:uFillTx/>
              </a:rPr>
              <a:t>Just enough OS</a:t>
            </a:r>
          </a:p>
        </p:txBody>
      </p:sp>
      <p:sp>
        <p:nvSpPr>
          <p:cNvPr id="22" name="Oval 21"/>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64062" y="984194"/>
            <a:ext cx="3911389" cy="4704831"/>
          </a:xfrm>
          <a:prstGeom prst="rect">
            <a:avLst/>
          </a:prstGeom>
        </p:spPr>
      </p:pic>
    </p:spTree>
    <p:extLst>
      <p:ext uri="{BB962C8B-B14F-4D97-AF65-F5344CB8AC3E}">
        <p14:creationId xmlns:p14="http://schemas.microsoft.com/office/powerpoint/2010/main" val="29570252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p:bldP spid="27" grpId="0" animBg="1"/>
      <p:bldP spid="41" grpId="0" animBg="1"/>
      <p:bldP spid="42" grpId="0" animBg="1"/>
      <p:bldP spid="55" grpId="0" animBg="1"/>
      <p:bldP spid="21" grpId="0"/>
      <p:bldP spid="18" grpId="0"/>
      <p:bldP spid="28" grpId="0" animBg="1"/>
      <p:bldP spid="38" grpId="0" animBg="1"/>
      <p:bldP spid="39" grpId="0" animBg="1"/>
      <p:bldP spid="43" grpId="0" animBg="1"/>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5481" y="1213175"/>
            <a:ext cx="11885514" cy="6185431"/>
          </a:xfrm>
        </p:spPr>
        <p:txBody>
          <a:bodyPr/>
          <a:lstStyle/>
          <a:p>
            <a:r>
              <a:rPr lang="en-US" sz="3264" dirty="0"/>
              <a:t>Zero-footprint model </a:t>
            </a:r>
          </a:p>
          <a:p>
            <a:pPr lvl="1"/>
            <a:r>
              <a:rPr lang="en-US" sz="1632" dirty="0"/>
              <a:t>Server Roles and Optional Features live outside </a:t>
            </a:r>
            <a:br>
              <a:rPr lang="en-US" sz="1632" dirty="0"/>
            </a:br>
            <a:r>
              <a:rPr lang="en-US" sz="1632" dirty="0"/>
              <a:t>of Nano Server</a:t>
            </a:r>
          </a:p>
          <a:p>
            <a:pPr lvl="1"/>
            <a:r>
              <a:rPr lang="en-US" sz="1632" dirty="0"/>
              <a:t>Standalone packages that install like applications</a:t>
            </a:r>
          </a:p>
          <a:p>
            <a:r>
              <a:rPr lang="en-US" sz="3264" dirty="0"/>
              <a:t>Key Roles &amp; Features</a:t>
            </a:r>
          </a:p>
          <a:p>
            <a:pPr lvl="1"/>
            <a:r>
              <a:rPr lang="en-US" sz="1632" dirty="0"/>
              <a:t>Clustering, Hyper-V, Storage (</a:t>
            </a:r>
            <a:r>
              <a:rPr lang="en-US" sz="1632" dirty="0" err="1"/>
              <a:t>SoFS</a:t>
            </a:r>
            <a:r>
              <a:rPr lang="en-US" sz="1632" dirty="0"/>
              <a:t>), and DNS Server</a:t>
            </a:r>
          </a:p>
          <a:p>
            <a:pPr lvl="1"/>
            <a:r>
              <a:rPr lang="en-US" sz="1632" dirty="0"/>
              <a:t>IIS, .NET Core, and ASP.NET Core</a:t>
            </a:r>
          </a:p>
          <a:p>
            <a:r>
              <a:rPr lang="en-US" sz="3264" dirty="0"/>
              <a:t>Full Windows Server driver support</a:t>
            </a:r>
          </a:p>
          <a:p>
            <a:r>
              <a:rPr lang="en-US" sz="3264" dirty="0"/>
              <a:t>Antimalware optional package</a:t>
            </a:r>
          </a:p>
          <a:p>
            <a:r>
              <a:rPr lang="en-US" sz="3264" dirty="0"/>
              <a:t>System Center VMM and OM </a:t>
            </a:r>
            <a:br>
              <a:rPr lang="en-US" sz="3264" dirty="0"/>
            </a:br>
            <a:r>
              <a:rPr lang="en-US" sz="3264" dirty="0"/>
              <a:t>agents available</a:t>
            </a:r>
          </a:p>
          <a:p>
            <a:endParaRPr lang="en-US" sz="3264" dirty="0"/>
          </a:p>
        </p:txBody>
      </p:sp>
      <p:sp>
        <p:nvSpPr>
          <p:cNvPr id="6" name="Title 1"/>
          <p:cNvSpPr>
            <a:spLocks noGrp="1"/>
          </p:cNvSpPr>
          <p:nvPr>
            <p:ph type="title"/>
          </p:nvPr>
        </p:nvSpPr>
        <p:spPr/>
        <p:txBody>
          <a:bodyPr>
            <a:normAutofit/>
          </a:bodyPr>
          <a:lstStyle/>
          <a:p>
            <a:r>
              <a:rPr lang="en-US" sz="4799" dirty="0"/>
              <a:t>Nano Server: Optimized for the Cloud Era</a:t>
            </a:r>
          </a:p>
        </p:txBody>
      </p:sp>
      <p:pic>
        <p:nvPicPr>
          <p:cNvPr id="4" name="Picture 3"/>
          <p:cNvPicPr>
            <a:picLocks noChangeAspect="1"/>
          </p:cNvPicPr>
          <p:nvPr/>
        </p:nvPicPr>
        <p:blipFill>
          <a:blip r:embed="rId2"/>
          <a:stretch>
            <a:fillRect/>
          </a:stretch>
        </p:blipFill>
        <p:spPr>
          <a:xfrm>
            <a:off x="6069800" y="3079427"/>
            <a:ext cx="6714039" cy="4479904"/>
          </a:xfrm>
          <a:prstGeom prst="rect">
            <a:avLst/>
          </a:prstGeom>
        </p:spPr>
      </p:pic>
      <p:pic>
        <p:nvPicPr>
          <p:cNvPr id="5" name="Picture 4"/>
          <p:cNvPicPr>
            <a:picLocks noChangeAspect="1"/>
          </p:cNvPicPr>
          <p:nvPr/>
        </p:nvPicPr>
        <p:blipFill>
          <a:blip r:embed="rId3"/>
          <a:stretch>
            <a:fillRect/>
          </a:stretch>
        </p:blipFill>
        <p:spPr>
          <a:xfrm>
            <a:off x="7589642" y="1033278"/>
            <a:ext cx="4022745" cy="4022745"/>
          </a:xfrm>
          <a:prstGeom prst="rect">
            <a:avLst/>
          </a:prstGeom>
        </p:spPr>
      </p:pic>
      <p:sp>
        <p:nvSpPr>
          <p:cNvPr id="7" name="Oval 6"/>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304387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03473" y="3459308"/>
            <a:ext cx="4550631" cy="3402600"/>
          </a:xfrm>
          <a:prstGeom prst="rect">
            <a:avLst/>
          </a:prstGeom>
        </p:spPr>
      </p:pic>
      <p:sp>
        <p:nvSpPr>
          <p:cNvPr id="3" name="Title 2"/>
          <p:cNvSpPr>
            <a:spLocks noGrp="1"/>
          </p:cNvSpPr>
          <p:nvPr>
            <p:ph type="title"/>
          </p:nvPr>
        </p:nvSpPr>
        <p:spPr/>
        <p:txBody>
          <a:bodyPr>
            <a:normAutofit/>
          </a:bodyPr>
          <a:lstStyle/>
          <a:p>
            <a:r>
              <a:rPr lang="en-US" sz="4080" b="1" dirty="0">
                <a:latin typeface="Segoe UI Light" panose="020B0502040204020203" pitchFamily="34" charset="0"/>
                <a:cs typeface="Segoe UI Light" panose="020B0502040204020203" pitchFamily="34" charset="0"/>
              </a:rPr>
              <a:t>Nano Server – PowerShell Core</a:t>
            </a:r>
          </a:p>
        </p:txBody>
      </p:sp>
      <p:sp>
        <p:nvSpPr>
          <p:cNvPr id="2" name="Text Placeholder 1"/>
          <p:cNvSpPr>
            <a:spLocks noGrp="1"/>
          </p:cNvSpPr>
          <p:nvPr>
            <p:ph idx="1"/>
          </p:nvPr>
        </p:nvSpPr>
        <p:spPr>
          <a:xfrm>
            <a:off x="515756" y="1845777"/>
            <a:ext cx="10802655" cy="4454153"/>
          </a:xfrm>
        </p:spPr>
        <p:txBody>
          <a:bodyPr/>
          <a:lstStyle/>
          <a:p>
            <a:r>
              <a:rPr lang="en-US" dirty="0">
                <a:latin typeface="Segoe UI Light" panose="020B0502040204020203" pitchFamily="34" charset="0"/>
                <a:cs typeface="Segoe UI Light" panose="020B0502040204020203" pitchFamily="34" charset="0"/>
              </a:rPr>
              <a:t>PowerShell V5</a:t>
            </a:r>
          </a:p>
          <a:p>
            <a:pPr lvl="1"/>
            <a:r>
              <a:rPr lang="en-US" dirty="0">
                <a:latin typeface="Segoe UI Light" panose="020B0502040204020203" pitchFamily="34" charset="0"/>
                <a:cs typeface="Segoe UI Light" panose="020B0502040204020203" pitchFamily="34" charset="0"/>
              </a:rPr>
              <a:t>DSC+++, Security+++, Classes, PowerShell Gallery, VS Code</a:t>
            </a:r>
          </a:p>
          <a:p>
            <a:r>
              <a:rPr lang="en-US" dirty="0">
                <a:latin typeface="Segoe UI Light" panose="020B0502040204020203" pitchFamily="34" charset="0"/>
                <a:cs typeface="Segoe UI Light" panose="020B0502040204020203" pitchFamily="34" charset="0"/>
              </a:rPr>
              <a:t>Refactored to run on .NET Core</a:t>
            </a:r>
          </a:p>
          <a:p>
            <a:r>
              <a:rPr lang="en-US" dirty="0">
                <a:latin typeface="Segoe UI Light" panose="020B0502040204020203" pitchFamily="34" charset="0"/>
                <a:cs typeface="Segoe UI Light" panose="020B0502040204020203" pitchFamily="34" charset="0"/>
              </a:rPr>
              <a:t>Full PowerShell language compatibility &amp; remoting</a:t>
            </a:r>
          </a:p>
          <a:p>
            <a:pPr lvl="1"/>
            <a:r>
              <a:rPr lang="en-US" dirty="0">
                <a:latin typeface="Segoe UI Light" panose="020B0502040204020203" pitchFamily="34" charset="0"/>
                <a:cs typeface="Segoe UI Light" panose="020B0502040204020203" pitchFamily="34" charset="0"/>
              </a:rPr>
              <a:t>Cmdlets need to work with .NET Core</a:t>
            </a:r>
          </a:p>
          <a:p>
            <a:r>
              <a:rPr lang="en-US" dirty="0" err="1">
                <a:latin typeface="Segoe UI Light" panose="020B0502040204020203" pitchFamily="34" charset="0"/>
                <a:cs typeface="Segoe UI Light" panose="020B0502040204020203" pitchFamily="34" charset="0"/>
              </a:rPr>
              <a:t>OpenSSH</a:t>
            </a:r>
            <a:r>
              <a:rPr lang="en-US" dirty="0">
                <a:latin typeface="Segoe UI Light" panose="020B0502040204020203" pitchFamily="34" charset="0"/>
                <a:cs typeface="Segoe UI Light" panose="020B0502040204020203" pitchFamily="34" charset="0"/>
              </a:rPr>
              <a:t> support</a:t>
            </a:r>
          </a:p>
          <a:p>
            <a:r>
              <a:rPr lang="en-US" dirty="0">
                <a:latin typeface="Segoe UI Light" panose="020B0502040204020203" pitchFamily="34" charset="0"/>
                <a:cs typeface="Segoe UI Light" panose="020B0502040204020203" pitchFamily="34" charset="0"/>
              </a:rPr>
              <a:t>Open sourced on </a:t>
            </a:r>
            <a:r>
              <a:rPr lang="en-US" dirty="0" err="1">
                <a:latin typeface="Segoe UI Light" panose="020B0502040204020203" pitchFamily="34" charset="0"/>
                <a:cs typeface="Segoe UI Light" panose="020B0502040204020203" pitchFamily="34" charset="0"/>
              </a:rPr>
              <a:t>github</a:t>
            </a:r>
            <a:r>
              <a:rPr lang="en-US" dirty="0">
                <a:latin typeface="Segoe UI Light" panose="020B0502040204020203" pitchFamily="34" charset="0"/>
                <a:cs typeface="Segoe UI Light" panose="020B0502040204020203" pitchFamily="34" charset="0"/>
              </a:rPr>
              <a:t> with an MIT license</a:t>
            </a:r>
          </a:p>
          <a:p>
            <a:r>
              <a:rPr lang="en-US" dirty="0">
                <a:latin typeface="Segoe UI Light" panose="020B0502040204020203" pitchFamily="34" charset="0"/>
                <a:cs typeface="Segoe UI Light" panose="020B0502040204020203" pitchFamily="34" charset="0"/>
              </a:rPr>
              <a:t>Alpha version available on </a:t>
            </a:r>
            <a:r>
              <a:rPr lang="en-US" dirty="0" err="1">
                <a:latin typeface="Segoe UI Light" panose="020B0502040204020203" pitchFamily="34" charset="0"/>
                <a:cs typeface="Segoe UI Light" panose="020B0502040204020203" pitchFamily="34" charset="0"/>
              </a:rPr>
              <a:t>macOS</a:t>
            </a:r>
            <a:r>
              <a:rPr lang="en-US" dirty="0">
                <a:latin typeface="Segoe UI Light" panose="020B0502040204020203" pitchFamily="34" charset="0"/>
                <a:cs typeface="Segoe UI Light" panose="020B0502040204020203" pitchFamily="34" charset="0"/>
              </a:rPr>
              <a:t> and Linux</a:t>
            </a:r>
          </a:p>
        </p:txBody>
      </p:sp>
    </p:spTree>
    <p:extLst>
      <p:ext uri="{BB962C8B-B14F-4D97-AF65-F5344CB8AC3E}">
        <p14:creationId xmlns:p14="http://schemas.microsoft.com/office/powerpoint/2010/main" val="1429428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NanoServer</a:t>
            </a:r>
          </a:p>
        </p:txBody>
      </p:sp>
      <p:sp>
        <p:nvSpPr>
          <p:cNvPr id="3" name="Oval 2"/>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88829920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t>Componentization</a:t>
            </a:r>
          </a:p>
          <a:p>
            <a:r>
              <a:rPr lang="en-US" sz="2040" dirty="0">
                <a:solidFill>
                  <a:srgbClr val="FF0000"/>
                </a:solidFill>
              </a:rPr>
              <a:t>Development</a:t>
            </a:r>
          </a:p>
          <a:p>
            <a:r>
              <a:rPr lang="en-US" sz="2040" dirty="0"/>
              <a:t>Packaging &amp; deployment</a:t>
            </a:r>
          </a:p>
          <a:p>
            <a:r>
              <a:rPr lang="en-US" sz="2040" dirty="0"/>
              <a:t>Configuration</a:t>
            </a:r>
          </a:p>
          <a:p>
            <a:r>
              <a:rPr lang="en-US" sz="2040" dirty="0"/>
              <a:t>Containers </a:t>
            </a:r>
          </a:p>
          <a:p>
            <a:r>
              <a:rPr lang="en-US" sz="2040" dirty="0"/>
              <a:t>Operational Validation Testing</a:t>
            </a:r>
          </a:p>
          <a:p>
            <a:r>
              <a:rPr lang="en-US" sz="2040" dirty="0"/>
              <a:t>Operating Securely</a:t>
            </a:r>
          </a:p>
        </p:txBody>
      </p:sp>
      <p:sp>
        <p:nvSpPr>
          <p:cNvPr id="8" name="Oval 7"/>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41817491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5684912" y="1514328"/>
            <a:ext cx="6476083" cy="3579352"/>
          </a:xfrm>
        </p:spPr>
        <p:txBody>
          <a:bodyPr/>
          <a:lstStyle/>
          <a:p>
            <a:pPr marL="0" indent="0">
              <a:buNone/>
            </a:pPr>
            <a:r>
              <a:rPr lang="en-US" sz="3264" dirty="0"/>
              <a:t>Nano Server has a full developer experience, unlike Server Core</a:t>
            </a:r>
          </a:p>
          <a:p>
            <a:pPr marL="0" indent="0">
              <a:buNone/>
            </a:pPr>
            <a:r>
              <a:rPr lang="en-US" sz="3264" dirty="0"/>
              <a:t>Windows SDK &amp; Visual Studio 2015 target Nano Server</a:t>
            </a:r>
          </a:p>
          <a:p>
            <a:pPr marL="0" indent="0">
              <a:buNone/>
            </a:pPr>
            <a:r>
              <a:rPr lang="en-US" sz="3264" dirty="0"/>
              <a:t>Rich design-time experience </a:t>
            </a:r>
          </a:p>
          <a:p>
            <a:pPr marL="342834" lvl="1" indent="0">
              <a:buNone/>
            </a:pPr>
            <a:r>
              <a:rPr lang="en-US" sz="1836" dirty="0"/>
              <a:t>Project template, full IntelliSense, error squiggles, etc.</a:t>
            </a:r>
          </a:p>
          <a:p>
            <a:pPr marL="0" indent="0">
              <a:buNone/>
            </a:pPr>
            <a:r>
              <a:rPr lang="en-US" sz="3264" dirty="0"/>
              <a:t>Full remote debugging experience</a:t>
            </a:r>
          </a:p>
        </p:txBody>
      </p:sp>
      <p:sp>
        <p:nvSpPr>
          <p:cNvPr id="2" name="Title 1"/>
          <p:cNvSpPr>
            <a:spLocks noGrp="1"/>
          </p:cNvSpPr>
          <p:nvPr>
            <p:ph type="title"/>
          </p:nvPr>
        </p:nvSpPr>
        <p:spPr/>
        <p:txBody>
          <a:bodyPr/>
          <a:lstStyle/>
          <a:p>
            <a:r>
              <a:rPr lang="en-US" dirty="0" err="1"/>
              <a:t>Nano</a:t>
            </a:r>
            <a:r>
              <a:rPr lang="en-US" dirty="0"/>
              <a:t> Server - Developer Experience</a:t>
            </a:r>
          </a:p>
        </p:txBody>
      </p:sp>
      <p:pic>
        <p:nvPicPr>
          <p:cNvPr id="4" name="Picture 3"/>
          <p:cNvPicPr>
            <a:picLocks noChangeAspect="1"/>
          </p:cNvPicPr>
          <p:nvPr/>
        </p:nvPicPr>
        <p:blipFill>
          <a:blip r:embed="rId2"/>
          <a:stretch>
            <a:fillRect/>
          </a:stretch>
        </p:blipFill>
        <p:spPr>
          <a:xfrm>
            <a:off x="-5613" y="4639827"/>
            <a:ext cx="5517739" cy="2356060"/>
          </a:xfrm>
          <a:prstGeom prst="rect">
            <a:avLst/>
          </a:prstGeom>
        </p:spPr>
      </p:pic>
      <p:pic>
        <p:nvPicPr>
          <p:cNvPr id="5" name="Picture 4"/>
          <p:cNvPicPr>
            <a:picLocks noChangeAspect="1"/>
          </p:cNvPicPr>
          <p:nvPr/>
        </p:nvPicPr>
        <p:blipFill>
          <a:blip r:embed="rId3"/>
          <a:stretch>
            <a:fillRect/>
          </a:stretch>
        </p:blipFill>
        <p:spPr>
          <a:xfrm>
            <a:off x="275545" y="2125872"/>
            <a:ext cx="5009081" cy="1832182"/>
          </a:xfrm>
          <a:prstGeom prst="rect">
            <a:avLst/>
          </a:prstGeom>
        </p:spPr>
      </p:pic>
      <p:sp>
        <p:nvSpPr>
          <p:cNvPr id="6" name="Oval 5"/>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79916159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t>Componentization</a:t>
            </a:r>
          </a:p>
          <a:p>
            <a:r>
              <a:rPr lang="en-US" sz="2040" dirty="0"/>
              <a:t>Development</a:t>
            </a:r>
          </a:p>
          <a:p>
            <a:r>
              <a:rPr lang="en-US" sz="2040" dirty="0">
                <a:solidFill>
                  <a:srgbClr val="FF0000"/>
                </a:solidFill>
              </a:rPr>
              <a:t>Packaging &amp; deployment</a:t>
            </a:r>
          </a:p>
          <a:p>
            <a:r>
              <a:rPr lang="en-US" sz="2040" dirty="0"/>
              <a:t>Configuration</a:t>
            </a:r>
          </a:p>
          <a:p>
            <a:r>
              <a:rPr lang="en-US" sz="2040" dirty="0"/>
              <a:t>Containers </a:t>
            </a:r>
          </a:p>
          <a:p>
            <a:r>
              <a:rPr lang="en-US" sz="2040" dirty="0"/>
              <a:t>Operational Validation Testing</a:t>
            </a:r>
          </a:p>
          <a:p>
            <a:r>
              <a:rPr lang="en-US" sz="2040" dirty="0"/>
              <a:t>Operating Securely</a:t>
            </a:r>
          </a:p>
        </p:txBody>
      </p:sp>
      <p:sp>
        <p:nvSpPr>
          <p:cNvPr id="8" name="Oval 7"/>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88416406"/>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8"/>
          <p:cNvPicPr>
            <a:picLocks noChangeAspect="1"/>
          </p:cNvPicPr>
          <p:nvPr/>
        </p:nvPicPr>
        <p:blipFill rotWithShape="1">
          <a:blip r:embed="rId2"/>
          <a:srcRect l="270" r="25508"/>
          <a:stretch/>
        </p:blipFill>
        <p:spPr>
          <a:xfrm>
            <a:off x="902" y="10"/>
            <a:ext cx="12434691" cy="6994515"/>
          </a:xfrm>
          <a:prstGeom prst="rect">
            <a:avLst/>
          </a:prstGeom>
        </p:spPr>
      </p:pic>
      <p:sp>
        <p:nvSpPr>
          <p:cNvPr id="10"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44472" y="327570"/>
            <a:ext cx="5849771" cy="6014132"/>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607527" y="653009"/>
            <a:ext cx="5325208" cy="1371750"/>
          </a:xfrm>
        </p:spPr>
        <p:txBody>
          <a:bodyPr>
            <a:normAutofit/>
          </a:bodyPr>
          <a:lstStyle/>
          <a:p>
            <a:r>
              <a:rPr lang="en-US" sz="4080"/>
              <a:t>First a word about MSI</a:t>
            </a:r>
          </a:p>
        </p:txBody>
      </p:sp>
      <p:sp>
        <p:nvSpPr>
          <p:cNvPr id="8" name="Content Placeholder 7"/>
          <p:cNvSpPr>
            <a:spLocks noGrp="1"/>
          </p:cNvSpPr>
          <p:nvPr>
            <p:ph idx="1"/>
          </p:nvPr>
        </p:nvSpPr>
        <p:spPr>
          <a:xfrm>
            <a:off x="606819" y="2164001"/>
            <a:ext cx="5339715" cy="3848121"/>
          </a:xfrm>
        </p:spPr>
        <p:txBody>
          <a:bodyPr>
            <a:normAutofit/>
          </a:bodyPr>
          <a:lstStyle/>
          <a:p>
            <a:r>
              <a:rPr lang="en-US" dirty="0"/>
              <a:t>Not supported on Nano Server</a:t>
            </a:r>
          </a:p>
          <a:p>
            <a:pPr lvl="1"/>
            <a:r>
              <a:rPr lang="en-US" sz="2856" dirty="0"/>
              <a:t>MSI has GUI dependencies</a:t>
            </a:r>
          </a:p>
          <a:p>
            <a:r>
              <a:rPr lang="en-US" dirty="0"/>
              <a:t>Custom Actions are the portal to hell</a:t>
            </a:r>
          </a:p>
        </p:txBody>
      </p:sp>
      <p:sp>
        <p:nvSpPr>
          <p:cNvPr id="7" name="Oval 6"/>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282442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29139" r="20166"/>
          <a:stretch/>
        </p:blipFill>
        <p:spPr>
          <a:xfrm>
            <a:off x="902" y="10"/>
            <a:ext cx="4727853" cy="6994515"/>
          </a:xfrm>
          <a:prstGeom prst="rect">
            <a:avLst/>
          </a:prstGeom>
          <a:effectLst/>
        </p:spPr>
      </p:pic>
      <p:cxnSp>
        <p:nvCxnSpPr>
          <p:cNvPr id="12" name="Straight Connector 11"/>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82964" y="2157223"/>
            <a:ext cx="6434963" cy="0"/>
          </a:xfrm>
          <a:prstGeom prst="line">
            <a:avLst/>
          </a:prstGeom>
          <a:ln>
            <a:solidFill>
              <a:srgbClr val="795249"/>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5065161" y="641795"/>
            <a:ext cx="6717611" cy="1311764"/>
          </a:xfrm>
        </p:spPr>
        <p:txBody>
          <a:bodyPr anchor="b">
            <a:normAutofit fontScale="90000"/>
          </a:bodyPr>
          <a:lstStyle/>
          <a:p>
            <a:r>
              <a:rPr lang="en-US" dirty="0"/>
              <a:t>Windows Server App installer</a:t>
            </a:r>
            <a:br>
              <a:rPr lang="en-US" dirty="0"/>
            </a:br>
            <a:r>
              <a:rPr lang="en-US" dirty="0"/>
              <a:t>(WSA)</a:t>
            </a:r>
          </a:p>
        </p:txBody>
      </p:sp>
      <p:sp>
        <p:nvSpPr>
          <p:cNvPr id="8" name="Content Placeholder 7"/>
          <p:cNvSpPr>
            <a:spLocks noGrp="1"/>
          </p:cNvSpPr>
          <p:nvPr>
            <p:ph idx="1"/>
          </p:nvPr>
        </p:nvSpPr>
        <p:spPr>
          <a:xfrm>
            <a:off x="5065161" y="2486942"/>
            <a:ext cx="7069278" cy="3860777"/>
          </a:xfrm>
        </p:spPr>
        <p:txBody>
          <a:bodyPr>
            <a:normAutofit/>
          </a:bodyPr>
          <a:lstStyle/>
          <a:p>
            <a:r>
              <a:rPr lang="en-US" dirty="0"/>
              <a:t>New declarative Server installer</a:t>
            </a:r>
          </a:p>
          <a:p>
            <a:r>
              <a:rPr lang="en-US" dirty="0"/>
              <a:t>Extends the </a:t>
            </a:r>
            <a:r>
              <a:rPr lang="en-US" dirty="0" err="1"/>
              <a:t>AppX</a:t>
            </a:r>
            <a:r>
              <a:rPr lang="en-US" dirty="0"/>
              <a:t> schema</a:t>
            </a:r>
          </a:p>
          <a:p>
            <a:pPr lvl="1" indent="-342834"/>
            <a:r>
              <a:rPr lang="en-US" dirty="0"/>
              <a:t>Allows for Server-specific extensions, such as NT Services, Perf Counters, COM Objects, WMI providers, ETW events</a:t>
            </a:r>
          </a:p>
          <a:p>
            <a:r>
              <a:rPr lang="en-US" dirty="0"/>
              <a:t>No custom actions</a:t>
            </a:r>
          </a:p>
        </p:txBody>
      </p:sp>
      <p:sp>
        <p:nvSpPr>
          <p:cNvPr id="6" name="Oval 5"/>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6717629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3" y="295730"/>
            <a:ext cx="12037891" cy="917444"/>
          </a:xfrm>
        </p:spPr>
        <p:txBody>
          <a:bodyPr/>
          <a:lstStyle/>
          <a:p>
            <a:r>
              <a:rPr lang="en-US" dirty="0" err="1"/>
              <a:t>PackageManagement</a:t>
            </a:r>
            <a:r>
              <a:rPr lang="en-US" dirty="0"/>
              <a:t> Architecture</a:t>
            </a:r>
          </a:p>
        </p:txBody>
      </p:sp>
      <p:graphicFrame>
        <p:nvGraphicFramePr>
          <p:cNvPr id="4" name="Content Placeholder 3"/>
          <p:cNvGraphicFramePr>
            <a:graphicFrameLocks noGrp="1"/>
          </p:cNvGraphicFramePr>
          <p:nvPr>
            <p:ph idx="4294967295"/>
            <p:extLst/>
          </p:nvPr>
        </p:nvGraphicFramePr>
        <p:xfrm>
          <a:off x="750075" y="1301504"/>
          <a:ext cx="10953784" cy="47872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ight Arrow 2"/>
          <p:cNvSpPr/>
          <p:nvPr/>
        </p:nvSpPr>
        <p:spPr bwMode="auto">
          <a:xfrm rot="10800000">
            <a:off x="1122614" y="6339095"/>
            <a:ext cx="10389071" cy="33912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Tree>
    <p:extLst>
      <p:ext uri="{BB962C8B-B14F-4D97-AF65-F5344CB8AC3E}">
        <p14:creationId xmlns:p14="http://schemas.microsoft.com/office/powerpoint/2010/main" val="4059779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bg1"/>
          </a:solidFill>
          <a:ln>
            <a:noFill/>
          </a:ln>
          <a:effectLst/>
        </p:spPr>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12291" r="9089" b="2354"/>
          <a:stretch/>
        </p:blipFill>
        <p:spPr>
          <a:xfrm>
            <a:off x="4915701" y="10"/>
            <a:ext cx="7519892" cy="6994514"/>
          </a:xfrm>
          <a:prstGeom prst="rect">
            <a:avLst/>
          </a:prstGeom>
        </p:spPr>
      </p:pic>
      <p:sp>
        <p:nvSpPr>
          <p:cNvPr id="6" name="Freeform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 y="-489"/>
            <a:ext cx="9657198" cy="699501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 y="-489"/>
            <a:ext cx="8238865" cy="6995013"/>
          </a:xfrm>
          <a:custGeom>
            <a:avLst/>
            <a:gdLst>
              <a:gd name="connsiteX0" fmla="*/ 0 w 8078052"/>
              <a:gd name="connsiteY0" fmla="*/ 0 h 6858478"/>
              <a:gd name="connsiteX1" fmla="*/ 3829872 w 8078052"/>
              <a:gd name="connsiteY1" fmla="*/ 0 h 6858478"/>
              <a:gd name="connsiteX2" fmla="*/ 4896100 w 8078052"/>
              <a:gd name="connsiteY2" fmla="*/ 0 h 6858478"/>
              <a:gd name="connsiteX3" fmla="*/ 4901677 w 8078052"/>
              <a:gd name="connsiteY3" fmla="*/ 0 h 6858478"/>
              <a:gd name="connsiteX4" fmla="*/ 8078052 w 8078052"/>
              <a:gd name="connsiteY4" fmla="*/ 6858478 h 6858478"/>
              <a:gd name="connsiteX5" fmla="*/ 653497 w 8078052"/>
              <a:gd name="connsiteY5" fmla="*/ 6858478 h 6858478"/>
              <a:gd name="connsiteX6" fmla="*/ 653757 w 8078052"/>
              <a:gd name="connsiteY6" fmla="*/ 6857916 h 6858478"/>
              <a:gd name="connsiteX7" fmla="*/ 0 w 8078052"/>
              <a:gd name="connsiteY7" fmla="*/ 6857916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2" h="6858478">
                <a:moveTo>
                  <a:pt x="0" y="0"/>
                </a:moveTo>
                <a:lnTo>
                  <a:pt x="3829872" y="0"/>
                </a:lnTo>
                <a:lnTo>
                  <a:pt x="4896100" y="0"/>
                </a:lnTo>
                <a:lnTo>
                  <a:pt x="4901677" y="0"/>
                </a:lnTo>
                <a:lnTo>
                  <a:pt x="8078052" y="6858478"/>
                </a:lnTo>
                <a:lnTo>
                  <a:pt x="653497" y="6858478"/>
                </a:lnTo>
                <a:lnTo>
                  <a:pt x="653757" y="6857916"/>
                </a:lnTo>
                <a:lnTo>
                  <a:pt x="0" y="685791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821573" y="2652090"/>
            <a:ext cx="5046938" cy="2703979"/>
          </a:xfrm>
        </p:spPr>
        <p:txBody>
          <a:bodyPr vert="horz" lIns="93260" tIns="46630" rIns="93260" bIns="46630" rtlCol="0" anchor="t">
            <a:normAutofit/>
          </a:bodyPr>
          <a:lstStyle/>
          <a:p>
            <a:r>
              <a:rPr lang="en-US" sz="5507"/>
              <a:t>What is DevOps?</a:t>
            </a:r>
          </a:p>
        </p:txBody>
      </p:sp>
    </p:spTree>
    <p:extLst>
      <p:ext uri="{BB962C8B-B14F-4D97-AF65-F5344CB8AC3E}">
        <p14:creationId xmlns:p14="http://schemas.microsoft.com/office/powerpoint/2010/main" val="2838142608"/>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idx="10"/>
          </p:nvPr>
        </p:nvSpPr>
        <p:spPr>
          <a:xfrm>
            <a:off x="275481" y="1213175"/>
            <a:ext cx="11885514" cy="5034229"/>
          </a:xfrm>
        </p:spPr>
        <p:txBody>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342834" lvl="1" indent="0">
              <a:buNone/>
            </a:pPr>
            <a:endParaRPr lang="en-US" dirty="0"/>
          </a:p>
          <a:p>
            <a:pPr marL="342834" lvl="1" indent="0">
              <a:buNone/>
            </a:pPr>
            <a:endParaRPr lang="en-US" dirty="0"/>
          </a:p>
          <a:p>
            <a:endParaRPr lang="en-US" dirty="0"/>
          </a:p>
        </p:txBody>
      </p:sp>
      <p:sp>
        <p:nvSpPr>
          <p:cNvPr id="3" name="Title 2"/>
          <p:cNvSpPr>
            <a:spLocks noGrp="1"/>
          </p:cNvSpPr>
          <p:nvPr>
            <p:ph type="title"/>
          </p:nvPr>
        </p:nvSpPr>
        <p:spPr/>
        <p:txBody>
          <a:bodyPr/>
          <a:lstStyle/>
          <a:p>
            <a:r>
              <a:rPr lang="en-US" dirty="0" err="1"/>
              <a:t>PackageManagement</a:t>
            </a:r>
            <a:endParaRPr lang="en-US" dirty="0"/>
          </a:p>
        </p:txBody>
      </p:sp>
      <p:graphicFrame>
        <p:nvGraphicFramePr>
          <p:cNvPr id="4" name="Table 3"/>
          <p:cNvGraphicFramePr>
            <a:graphicFrameLocks noGrp="1"/>
          </p:cNvGraphicFramePr>
          <p:nvPr>
            <p:extLst/>
          </p:nvPr>
        </p:nvGraphicFramePr>
        <p:xfrm>
          <a:off x="1414644" y="2142682"/>
          <a:ext cx="8289807" cy="2269332"/>
        </p:xfrm>
        <a:graphic>
          <a:graphicData uri="http://schemas.openxmlformats.org/drawingml/2006/table">
            <a:tbl>
              <a:tblPr firstRow="1" bandRow="1">
                <a:tableStyleId>{5C22544A-7EE6-4342-B048-85BDC9FD1C3A}</a:tableStyleId>
              </a:tblPr>
              <a:tblGrid>
                <a:gridCol w="3079692">
                  <a:extLst>
                    <a:ext uri="{9D8B030D-6E8A-4147-A177-3AD203B41FA5}">
                      <a16:colId xmlns:a16="http://schemas.microsoft.com/office/drawing/2014/main" val="1805537593"/>
                    </a:ext>
                  </a:extLst>
                </a:gridCol>
                <a:gridCol w="5210115">
                  <a:extLst>
                    <a:ext uri="{9D8B030D-6E8A-4147-A177-3AD203B41FA5}">
                      <a16:colId xmlns:a16="http://schemas.microsoft.com/office/drawing/2014/main" val="2838630650"/>
                    </a:ext>
                  </a:extLst>
                </a:gridCol>
              </a:tblGrid>
              <a:tr h="378222">
                <a:tc>
                  <a:txBody>
                    <a:bodyPr/>
                    <a:lstStyle/>
                    <a:p>
                      <a:r>
                        <a:rPr lang="en-US" sz="1800" dirty="0"/>
                        <a:t>Cmdlet</a:t>
                      </a:r>
                    </a:p>
                  </a:txBody>
                  <a:tcPr marL="93260" marR="93260" marT="46630" marB="46630"/>
                </a:tc>
                <a:tc>
                  <a:txBody>
                    <a:bodyPr/>
                    <a:lstStyle/>
                    <a:p>
                      <a:r>
                        <a:rPr lang="en-US" sz="1800" dirty="0"/>
                        <a:t>ACTION</a:t>
                      </a:r>
                    </a:p>
                  </a:txBody>
                  <a:tcPr marL="93260" marR="93260" marT="46630" marB="46630"/>
                </a:tc>
                <a:extLst>
                  <a:ext uri="{0D108BD9-81ED-4DB2-BD59-A6C34878D82A}">
                    <a16:rowId xmlns:a16="http://schemas.microsoft.com/office/drawing/2014/main" val="3641973116"/>
                  </a:ext>
                </a:extLst>
              </a:tr>
              <a:tr h="378222">
                <a:tc>
                  <a:txBody>
                    <a:bodyPr/>
                    <a:lstStyle/>
                    <a:p>
                      <a:r>
                        <a:rPr lang="en-US" sz="1800" dirty="0">
                          <a:latin typeface="Consolas" panose="020B0609020204030204" pitchFamily="49" charset="0"/>
                        </a:rPr>
                        <a:t>Find-Package</a:t>
                      </a:r>
                    </a:p>
                  </a:txBody>
                  <a:tcPr marL="93260" marR="93260" marT="46630" marB="46630"/>
                </a:tc>
                <a:tc>
                  <a:txBody>
                    <a:bodyPr/>
                    <a:lstStyle/>
                    <a:p>
                      <a:r>
                        <a:rPr lang="en-US" sz="1800" dirty="0"/>
                        <a:t>Search</a:t>
                      </a:r>
                      <a:r>
                        <a:rPr lang="en-US" sz="1800" baseline="0" dirty="0"/>
                        <a:t> for a package</a:t>
                      </a:r>
                      <a:endParaRPr lang="en-US" sz="1800" dirty="0"/>
                    </a:p>
                  </a:txBody>
                  <a:tcPr marL="93260" marR="93260" marT="46630" marB="46630"/>
                </a:tc>
                <a:extLst>
                  <a:ext uri="{0D108BD9-81ED-4DB2-BD59-A6C34878D82A}">
                    <a16:rowId xmlns:a16="http://schemas.microsoft.com/office/drawing/2014/main" val="1356017831"/>
                  </a:ext>
                </a:extLst>
              </a:tr>
              <a:tr h="378222">
                <a:tc>
                  <a:txBody>
                    <a:bodyPr/>
                    <a:lstStyle/>
                    <a:p>
                      <a:r>
                        <a:rPr lang="en-US" sz="1800" dirty="0">
                          <a:latin typeface="Consolas" panose="020B0609020204030204" pitchFamily="49" charset="0"/>
                        </a:rPr>
                        <a:t>Install-Package</a:t>
                      </a:r>
                    </a:p>
                  </a:txBody>
                  <a:tcPr marL="93260" marR="93260" marT="46630" marB="46630"/>
                </a:tc>
                <a:tc>
                  <a:txBody>
                    <a:bodyPr/>
                    <a:lstStyle/>
                    <a:p>
                      <a:r>
                        <a:rPr lang="en-US" sz="1800" dirty="0"/>
                        <a:t>Install the package</a:t>
                      </a:r>
                    </a:p>
                  </a:txBody>
                  <a:tcPr marL="93260" marR="93260" marT="46630" marB="46630"/>
                </a:tc>
                <a:extLst>
                  <a:ext uri="{0D108BD9-81ED-4DB2-BD59-A6C34878D82A}">
                    <a16:rowId xmlns:a16="http://schemas.microsoft.com/office/drawing/2014/main" val="3220405890"/>
                  </a:ext>
                </a:extLst>
              </a:tr>
              <a:tr h="378222">
                <a:tc>
                  <a:txBody>
                    <a:bodyPr/>
                    <a:lstStyle/>
                    <a:p>
                      <a:r>
                        <a:rPr lang="en-US" sz="1800" dirty="0">
                          <a:latin typeface="Consolas" panose="020B0609020204030204" pitchFamily="49" charset="0"/>
                        </a:rPr>
                        <a:t>Save-Package</a:t>
                      </a:r>
                    </a:p>
                  </a:txBody>
                  <a:tcPr marL="93260" marR="93260" marT="46630" marB="46630"/>
                </a:tc>
                <a:tc>
                  <a:txBody>
                    <a:bodyPr/>
                    <a:lstStyle/>
                    <a:p>
                      <a:r>
                        <a:rPr lang="en-US" sz="1800" dirty="0"/>
                        <a:t>Download the package</a:t>
                      </a:r>
                      <a:r>
                        <a:rPr lang="en-US" sz="1800" baseline="0" dirty="0"/>
                        <a:t> but don’t install it</a:t>
                      </a:r>
                      <a:endParaRPr lang="en-US" sz="1800" dirty="0"/>
                    </a:p>
                  </a:txBody>
                  <a:tcPr marL="93260" marR="93260" marT="46630" marB="46630"/>
                </a:tc>
                <a:extLst>
                  <a:ext uri="{0D108BD9-81ED-4DB2-BD59-A6C34878D82A}">
                    <a16:rowId xmlns:a16="http://schemas.microsoft.com/office/drawing/2014/main" val="38524815"/>
                  </a:ext>
                </a:extLst>
              </a:tr>
              <a:tr h="378222">
                <a:tc>
                  <a:txBody>
                    <a:bodyPr/>
                    <a:lstStyle/>
                    <a:p>
                      <a:r>
                        <a:rPr lang="en-US" sz="1800" dirty="0">
                          <a:latin typeface="Consolas" panose="020B0609020204030204" pitchFamily="49" charset="0"/>
                        </a:rPr>
                        <a:t>Get-Package</a:t>
                      </a:r>
                    </a:p>
                  </a:txBody>
                  <a:tcPr marL="93260" marR="93260" marT="46630" marB="46630"/>
                </a:tc>
                <a:tc>
                  <a:txBody>
                    <a:bodyPr/>
                    <a:lstStyle/>
                    <a:p>
                      <a:r>
                        <a:rPr lang="en-US" sz="1800" dirty="0"/>
                        <a:t>Inventory of installed packages</a:t>
                      </a:r>
                    </a:p>
                  </a:txBody>
                  <a:tcPr marL="93260" marR="93260" marT="46630" marB="46630"/>
                </a:tc>
                <a:extLst>
                  <a:ext uri="{0D108BD9-81ED-4DB2-BD59-A6C34878D82A}">
                    <a16:rowId xmlns:a16="http://schemas.microsoft.com/office/drawing/2014/main" val="1244358321"/>
                  </a:ext>
                </a:extLst>
              </a:tr>
              <a:tr h="378222">
                <a:tc>
                  <a:txBody>
                    <a:bodyPr/>
                    <a:lstStyle/>
                    <a:p>
                      <a:r>
                        <a:rPr lang="en-US" sz="1800" dirty="0">
                          <a:latin typeface="Consolas" panose="020B0609020204030204" pitchFamily="49" charset="0"/>
                        </a:rPr>
                        <a:t>Uninstall-Package</a:t>
                      </a:r>
                    </a:p>
                  </a:txBody>
                  <a:tcPr marL="93260" marR="93260" marT="46630" marB="46630"/>
                </a:tc>
                <a:tc>
                  <a:txBody>
                    <a:bodyPr/>
                    <a:lstStyle/>
                    <a:p>
                      <a:r>
                        <a:rPr lang="en-US" sz="1800" dirty="0"/>
                        <a:t>Uninstall the</a:t>
                      </a:r>
                      <a:r>
                        <a:rPr lang="en-US" sz="1800" baseline="0" dirty="0"/>
                        <a:t> package</a:t>
                      </a:r>
                      <a:endParaRPr lang="en-US" sz="1800" dirty="0"/>
                    </a:p>
                  </a:txBody>
                  <a:tcPr marL="93260" marR="93260" marT="46630" marB="46630"/>
                </a:tc>
                <a:extLst>
                  <a:ext uri="{0D108BD9-81ED-4DB2-BD59-A6C34878D82A}">
                    <a16:rowId xmlns:a16="http://schemas.microsoft.com/office/drawing/2014/main" val="678746848"/>
                  </a:ext>
                </a:extLst>
              </a:tr>
            </a:tbl>
          </a:graphicData>
        </a:graphic>
      </p:graphicFrame>
    </p:spTree>
    <p:extLst>
      <p:ext uri="{BB962C8B-B14F-4D97-AF65-F5344CB8AC3E}">
        <p14:creationId xmlns:p14="http://schemas.microsoft.com/office/powerpoint/2010/main" val="2442011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319700" y="-378870"/>
            <a:ext cx="12969015" cy="7975701"/>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4" name="Picture 3"/>
          <p:cNvPicPr>
            <a:picLocks noChangeAspect="1"/>
          </p:cNvPicPr>
          <p:nvPr/>
        </p:nvPicPr>
        <p:blipFill>
          <a:blip r:embed="rId2"/>
          <a:stretch>
            <a:fillRect/>
          </a:stretch>
        </p:blipFill>
        <p:spPr>
          <a:xfrm>
            <a:off x="5033" y="1518470"/>
            <a:ext cx="12426409" cy="3957585"/>
          </a:xfrm>
          <a:prstGeom prst="rect">
            <a:avLst/>
          </a:prstGeom>
        </p:spPr>
      </p:pic>
    </p:spTree>
    <p:extLst>
      <p:ext uri="{BB962C8B-B14F-4D97-AF65-F5344CB8AC3E}">
        <p14:creationId xmlns:p14="http://schemas.microsoft.com/office/powerpoint/2010/main" val="10053622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 Packaging</a:t>
            </a:r>
          </a:p>
        </p:txBody>
      </p:sp>
    </p:spTree>
    <p:extLst>
      <p:ext uri="{BB962C8B-B14F-4D97-AF65-F5344CB8AC3E}">
        <p14:creationId xmlns:p14="http://schemas.microsoft.com/office/powerpoint/2010/main" val="393893217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t>Componentization</a:t>
            </a:r>
          </a:p>
          <a:p>
            <a:r>
              <a:rPr lang="en-US" sz="2040" dirty="0"/>
              <a:t>Development</a:t>
            </a:r>
          </a:p>
          <a:p>
            <a:r>
              <a:rPr lang="en-US" sz="2040" dirty="0"/>
              <a:t>Packaging &amp; deployment</a:t>
            </a:r>
          </a:p>
          <a:p>
            <a:r>
              <a:rPr lang="en-US" sz="2040" dirty="0">
                <a:solidFill>
                  <a:srgbClr val="FF0000"/>
                </a:solidFill>
              </a:rPr>
              <a:t>Configuration</a:t>
            </a:r>
          </a:p>
          <a:p>
            <a:r>
              <a:rPr lang="en-US" sz="2040" dirty="0"/>
              <a:t>Containers </a:t>
            </a:r>
          </a:p>
          <a:p>
            <a:r>
              <a:rPr lang="en-US" sz="2040" dirty="0"/>
              <a:t>Operational Validation Testing</a:t>
            </a:r>
          </a:p>
          <a:p>
            <a:r>
              <a:rPr lang="en-US" sz="2040" dirty="0"/>
              <a:t>Operating Securely</a:t>
            </a:r>
          </a:p>
        </p:txBody>
      </p:sp>
      <p:sp>
        <p:nvSpPr>
          <p:cNvPr id="8" name="Oval 7"/>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9715474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885237" y="3558014"/>
            <a:ext cx="7844639" cy="3444287"/>
          </a:xfrm>
          <a:prstGeom prst="rect">
            <a:avLst/>
          </a:prstGeom>
        </p:spPr>
      </p:pic>
      <p:sp>
        <p:nvSpPr>
          <p:cNvPr id="3" name="Content Placeholder 2"/>
          <p:cNvSpPr>
            <a:spLocks noGrp="1"/>
          </p:cNvSpPr>
          <p:nvPr>
            <p:ph type="body" sz="quarter" idx="10"/>
          </p:nvPr>
        </p:nvSpPr>
        <p:spPr>
          <a:xfrm>
            <a:off x="275481" y="1213175"/>
            <a:ext cx="11885514" cy="4948345"/>
          </a:xfrm>
        </p:spPr>
        <p:txBody>
          <a:bodyPr/>
          <a:lstStyle/>
          <a:p>
            <a:r>
              <a:rPr lang="en-US" sz="3200" dirty="0"/>
              <a:t>Cloud scale configuration management</a:t>
            </a:r>
          </a:p>
          <a:p>
            <a:pPr lvl="1" indent="-342834"/>
            <a:r>
              <a:rPr lang="en-US" dirty="0"/>
              <a:t>Declare the state of a server (</a:t>
            </a:r>
            <a:r>
              <a:rPr lang="en-US" dirty="0" err="1"/>
              <a:t>e.g</a:t>
            </a:r>
            <a:r>
              <a:rPr lang="en-US" dirty="0"/>
              <a:t> User X should exist &amp; be a member of the </a:t>
            </a:r>
            <a:r>
              <a:rPr lang="en-US" dirty="0" err="1"/>
              <a:t>Adminstrator</a:t>
            </a:r>
            <a:r>
              <a:rPr lang="en-US" dirty="0"/>
              <a:t> group )</a:t>
            </a:r>
          </a:p>
          <a:p>
            <a:pPr lvl="1" indent="-342834"/>
            <a:r>
              <a:rPr lang="en-US" dirty="0"/>
              <a:t>Apply expert knowledge as common tasks – easier than scripting</a:t>
            </a:r>
          </a:p>
          <a:p>
            <a:r>
              <a:rPr lang="en-US" sz="3200" dirty="0"/>
              <a:t>DSC is the platform</a:t>
            </a:r>
          </a:p>
          <a:p>
            <a:pPr lvl="1" indent="-342834"/>
            <a:r>
              <a:rPr lang="en-US" dirty="0"/>
              <a:t>Works in collaboration with DevOps tool chain (Chef, Puppet, etc.)</a:t>
            </a:r>
          </a:p>
          <a:p>
            <a:r>
              <a:rPr lang="en-US" sz="3200" dirty="0"/>
              <a:t>Windows 2008R2 and later, and Linux via OMI</a:t>
            </a:r>
          </a:p>
          <a:p>
            <a:r>
              <a:rPr lang="en-US" sz="3200" dirty="0"/>
              <a:t>Open source DSC Resource Kit (302) resources</a:t>
            </a:r>
          </a:p>
          <a:p>
            <a:pPr lvl="1" indent="-342834"/>
            <a:r>
              <a:rPr lang="en-US" dirty="0">
                <a:hlinkClick r:id="rId4"/>
              </a:rPr>
              <a:t>https://gallery.technet.microsoft.com/scriptcenter/DSC-Resource-Kit-All-c449312d</a:t>
            </a:r>
            <a:r>
              <a:rPr lang="en-US" dirty="0"/>
              <a:t> </a:t>
            </a:r>
          </a:p>
          <a:p>
            <a:r>
              <a:rPr lang="en-US" sz="3200" dirty="0"/>
              <a:t>DSC Overview</a:t>
            </a:r>
          </a:p>
          <a:p>
            <a:pPr lvl="1" indent="-342834"/>
            <a:r>
              <a:rPr lang="en-US" dirty="0">
                <a:hlinkClick r:id="rId5"/>
              </a:rPr>
              <a:t>https://msdn.microsoft.com/en-us/powershell/dsc/overview</a:t>
            </a:r>
            <a:r>
              <a:rPr lang="en-US" dirty="0"/>
              <a:t> </a:t>
            </a:r>
          </a:p>
        </p:txBody>
      </p:sp>
      <p:sp>
        <p:nvSpPr>
          <p:cNvPr id="2" name="Title 1"/>
          <p:cNvSpPr>
            <a:spLocks noGrp="1"/>
          </p:cNvSpPr>
          <p:nvPr>
            <p:ph type="title"/>
          </p:nvPr>
        </p:nvSpPr>
        <p:spPr/>
        <p:txBody>
          <a:bodyPr/>
          <a:lstStyle/>
          <a:p>
            <a:r>
              <a:rPr lang="en-US" dirty="0"/>
              <a:t>Desired State Configuration</a:t>
            </a:r>
          </a:p>
        </p:txBody>
      </p:sp>
    </p:spTree>
    <p:extLst>
      <p:ext uri="{BB962C8B-B14F-4D97-AF65-F5344CB8AC3E}">
        <p14:creationId xmlns:p14="http://schemas.microsoft.com/office/powerpoint/2010/main" val="42094816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500"/>
                                        <p:tgtEl>
                                          <p:spTgt spid="3">
                                            <p:txEl>
                                              <p:pRg st="7" end="7"/>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500"/>
                                        <p:tgtEl>
                                          <p:spTgt spid="3">
                                            <p:txEl>
                                              <p:pRg st="8" end="8"/>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t>Componentization</a:t>
            </a:r>
          </a:p>
          <a:p>
            <a:r>
              <a:rPr lang="en-US" sz="2040" dirty="0"/>
              <a:t>Development</a:t>
            </a:r>
          </a:p>
          <a:p>
            <a:r>
              <a:rPr lang="en-US" sz="2040" dirty="0"/>
              <a:t>Packaging &amp; deployment</a:t>
            </a:r>
          </a:p>
          <a:p>
            <a:r>
              <a:rPr lang="en-US" sz="2040" dirty="0"/>
              <a:t>Configuration</a:t>
            </a:r>
          </a:p>
          <a:p>
            <a:r>
              <a:rPr lang="en-US" sz="2040" dirty="0">
                <a:solidFill>
                  <a:srgbClr val="FF0000"/>
                </a:solidFill>
              </a:rPr>
              <a:t>Containers </a:t>
            </a:r>
          </a:p>
          <a:p>
            <a:r>
              <a:rPr lang="en-US" sz="2040" dirty="0"/>
              <a:t>Operational Validation Testing</a:t>
            </a:r>
          </a:p>
          <a:p>
            <a:r>
              <a:rPr lang="en-US" sz="2040" dirty="0"/>
              <a:t>Operating Securely</a:t>
            </a:r>
          </a:p>
        </p:txBody>
      </p:sp>
      <p:sp>
        <p:nvSpPr>
          <p:cNvPr id="8" name="Oval 7"/>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0654002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Containers</a:t>
            </a:r>
          </a:p>
        </p:txBody>
      </p:sp>
      <p:sp>
        <p:nvSpPr>
          <p:cNvPr id="306" name="TextBox 305"/>
          <p:cNvSpPr txBox="1"/>
          <p:nvPr/>
        </p:nvSpPr>
        <p:spPr>
          <a:xfrm>
            <a:off x="122237" y="1516062"/>
            <a:ext cx="5943600" cy="404890"/>
          </a:xfrm>
          <a:prstGeom prst="rect">
            <a:avLst/>
          </a:prstGeom>
          <a:noFill/>
        </p:spPr>
        <p:txBody>
          <a:bodyPr wrap="square" lIns="186494" tIns="0" rIns="186494" bIns="149196" rtlCol="0">
            <a:sp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836" b="1" i="0" u="none" strike="noStrike" kern="0" cap="none" spc="0" normalizeH="0" baseline="0" noProof="0" dirty="0">
                <a:ln>
                  <a:noFill/>
                </a:ln>
                <a:solidFill>
                  <a:sysClr val="windowText" lastClr="000000"/>
                </a:solidFill>
                <a:effectLst/>
                <a:uLnTx/>
                <a:uFillTx/>
              </a:rPr>
              <a:t>Containers </a:t>
            </a:r>
            <a:r>
              <a:rPr kumimoji="0" lang="en-US" sz="1836" b="0" i="0" u="none" strike="noStrike" kern="0" cap="none" spc="0" normalizeH="0" baseline="0" noProof="0" dirty="0">
                <a:ln>
                  <a:noFill/>
                </a:ln>
                <a:solidFill>
                  <a:sysClr val="windowText" lastClr="000000"/>
                </a:solidFill>
                <a:effectLst/>
                <a:uLnTx/>
                <a:uFillTx/>
              </a:rPr>
              <a:t>= Operating system virtualization</a:t>
            </a:r>
          </a:p>
        </p:txBody>
      </p:sp>
      <p:sp>
        <p:nvSpPr>
          <p:cNvPr id="126" name="TextBox 125"/>
          <p:cNvSpPr txBox="1"/>
          <p:nvPr/>
        </p:nvSpPr>
        <p:spPr>
          <a:xfrm>
            <a:off x="122237" y="4829345"/>
            <a:ext cx="5943599" cy="404890"/>
          </a:xfrm>
          <a:prstGeom prst="rect">
            <a:avLst/>
          </a:prstGeom>
          <a:noFill/>
        </p:spPr>
        <p:txBody>
          <a:bodyPr wrap="square" lIns="0" tIns="0" rIns="0" bIns="149196" rtlCol="0">
            <a:sp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836" b="1" i="0" u="none" strike="noStrike" kern="0" cap="none" spc="0" normalizeH="0" baseline="0" noProof="0" dirty="0">
                <a:ln>
                  <a:noFill/>
                </a:ln>
                <a:solidFill>
                  <a:sysClr val="windowText" lastClr="000000"/>
                </a:solidFill>
                <a:effectLst/>
                <a:uLnTx/>
                <a:uFillTx/>
              </a:rPr>
              <a:t>Traditional virtual machines </a:t>
            </a:r>
            <a:r>
              <a:rPr kumimoji="0" lang="en-US" sz="1836" b="0" i="0" u="none" strike="noStrike" kern="0" cap="none" spc="0" normalizeH="0" baseline="0" noProof="0" dirty="0">
                <a:ln>
                  <a:noFill/>
                </a:ln>
                <a:solidFill>
                  <a:sysClr val="windowText" lastClr="000000"/>
                </a:solidFill>
                <a:effectLst/>
                <a:uLnTx/>
                <a:uFillTx/>
              </a:rPr>
              <a:t>= hardware virtualization</a:t>
            </a:r>
          </a:p>
        </p:txBody>
      </p:sp>
      <p:cxnSp>
        <p:nvCxnSpPr>
          <p:cNvPr id="101" name="Straight Connector 100"/>
          <p:cNvCxnSpPr>
            <a:cxnSpLocks/>
          </p:cNvCxnSpPr>
          <p:nvPr/>
        </p:nvCxnSpPr>
        <p:spPr>
          <a:xfrm flipH="1">
            <a:off x="7200741" y="1263402"/>
            <a:ext cx="4312" cy="5546941"/>
          </a:xfrm>
          <a:prstGeom prst="line">
            <a:avLst/>
          </a:prstGeom>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8564881" y="2224322"/>
            <a:ext cx="2476713" cy="1297325"/>
            <a:chOff x="8624153" y="2019905"/>
            <a:chExt cx="2476713" cy="1297325"/>
          </a:xfrm>
        </p:grpSpPr>
        <p:grpSp>
          <p:nvGrpSpPr>
            <p:cNvPr id="21" name="Group 20"/>
            <p:cNvGrpSpPr/>
            <p:nvPr/>
          </p:nvGrpSpPr>
          <p:grpSpPr>
            <a:xfrm>
              <a:off x="8628838" y="2951470"/>
              <a:ext cx="2472028" cy="365760"/>
              <a:chOff x="8658780" y="2951470"/>
              <a:chExt cx="2472028" cy="365760"/>
            </a:xfrm>
          </p:grpSpPr>
          <p:sp>
            <p:nvSpPr>
              <p:cNvPr id="198" name="Rectangle 197"/>
              <p:cNvSpPr/>
              <p:nvPr/>
            </p:nvSpPr>
            <p:spPr bwMode="auto">
              <a:xfrm>
                <a:off x="9027688" y="2951470"/>
                <a:ext cx="2103120" cy="365760"/>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cs typeface="Segoe UI" pitchFamily="34" charset="0"/>
                  </a:rPr>
                  <a:t>Kernel</a:t>
                </a:r>
              </a:p>
            </p:txBody>
          </p:sp>
          <p:grpSp>
            <p:nvGrpSpPr>
              <p:cNvPr id="199" name="Group 198"/>
              <p:cNvGrpSpPr/>
              <p:nvPr/>
            </p:nvGrpSpPr>
            <p:grpSpPr>
              <a:xfrm>
                <a:off x="8658780" y="2951470"/>
                <a:ext cx="365760" cy="365760"/>
                <a:chOff x="4498836" y="2852262"/>
                <a:chExt cx="501628" cy="497646"/>
              </a:xfrm>
            </p:grpSpPr>
            <p:sp>
              <p:nvSpPr>
                <p:cNvPr id="200" name="Rectangle 199"/>
                <p:cNvSpPr/>
                <p:nvPr/>
              </p:nvSpPr>
              <p:spPr bwMode="auto">
                <a:xfrm>
                  <a:off x="4498836" y="2852262"/>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01" name="Freeform 73"/>
                <p:cNvSpPr>
                  <a:spLocks noChangeAspect="1" noEditPoints="1"/>
                </p:cNvSpPr>
                <p:nvPr/>
              </p:nvSpPr>
              <p:spPr bwMode="black">
                <a:xfrm>
                  <a:off x="4600290" y="2951725"/>
                  <a:ext cx="298721" cy="298720"/>
                </a:xfrm>
                <a:custGeom>
                  <a:avLst/>
                  <a:gdLst>
                    <a:gd name="T0" fmla="*/ 313 w 330"/>
                    <a:gd name="T1" fmla="*/ 161 h 330"/>
                    <a:gd name="T2" fmla="*/ 313 w 330"/>
                    <a:gd name="T3" fmla="*/ 128 h 330"/>
                    <a:gd name="T4" fmla="*/ 284 w 330"/>
                    <a:gd name="T5" fmla="*/ 137 h 330"/>
                    <a:gd name="T6" fmla="*/ 298 w 330"/>
                    <a:gd name="T7" fmla="*/ 111 h 330"/>
                    <a:gd name="T8" fmla="*/ 330 w 330"/>
                    <a:gd name="T9" fmla="*/ 103 h 330"/>
                    <a:gd name="T10" fmla="*/ 298 w 330"/>
                    <a:gd name="T11" fmla="*/ 95 h 330"/>
                    <a:gd name="T12" fmla="*/ 284 w 330"/>
                    <a:gd name="T13" fmla="*/ 87 h 330"/>
                    <a:gd name="T14" fmla="*/ 235 w 330"/>
                    <a:gd name="T15" fmla="*/ 46 h 330"/>
                    <a:gd name="T16" fmla="*/ 244 w 330"/>
                    <a:gd name="T17" fmla="*/ 17 h 330"/>
                    <a:gd name="T18" fmla="*/ 211 w 330"/>
                    <a:gd name="T19" fmla="*/ 17 h 330"/>
                    <a:gd name="T20" fmla="*/ 219 w 330"/>
                    <a:gd name="T21" fmla="*/ 46 h 330"/>
                    <a:gd name="T22" fmla="*/ 194 w 330"/>
                    <a:gd name="T23" fmla="*/ 32 h 330"/>
                    <a:gd name="T24" fmla="*/ 186 w 330"/>
                    <a:gd name="T25" fmla="*/ 0 h 330"/>
                    <a:gd name="T26" fmla="*/ 178 w 330"/>
                    <a:gd name="T27" fmla="*/ 32 h 330"/>
                    <a:gd name="T28" fmla="*/ 152 w 330"/>
                    <a:gd name="T29" fmla="*/ 46 h 330"/>
                    <a:gd name="T30" fmla="*/ 161 w 330"/>
                    <a:gd name="T31" fmla="*/ 17 h 330"/>
                    <a:gd name="T32" fmla="*/ 128 w 330"/>
                    <a:gd name="T33" fmla="*/ 17 h 330"/>
                    <a:gd name="T34" fmla="*/ 137 w 330"/>
                    <a:gd name="T35" fmla="*/ 46 h 330"/>
                    <a:gd name="T36" fmla="*/ 111 w 330"/>
                    <a:gd name="T37" fmla="*/ 32 h 330"/>
                    <a:gd name="T38" fmla="*/ 103 w 330"/>
                    <a:gd name="T39" fmla="*/ 0 h 330"/>
                    <a:gd name="T40" fmla="*/ 95 w 330"/>
                    <a:gd name="T41" fmla="*/ 32 h 330"/>
                    <a:gd name="T42" fmla="*/ 87 w 330"/>
                    <a:gd name="T43" fmla="*/ 46 h 330"/>
                    <a:gd name="T44" fmla="*/ 46 w 330"/>
                    <a:gd name="T45" fmla="*/ 95 h 330"/>
                    <a:gd name="T46" fmla="*/ 17 w 330"/>
                    <a:gd name="T47" fmla="*/ 86 h 330"/>
                    <a:gd name="T48" fmla="*/ 17 w 330"/>
                    <a:gd name="T49" fmla="*/ 120 h 330"/>
                    <a:gd name="T50" fmla="*/ 46 w 330"/>
                    <a:gd name="T51" fmla="*/ 111 h 330"/>
                    <a:gd name="T52" fmla="*/ 32 w 330"/>
                    <a:gd name="T53" fmla="*/ 137 h 330"/>
                    <a:gd name="T54" fmla="*/ 0 w 330"/>
                    <a:gd name="T55" fmla="*/ 144 h 330"/>
                    <a:gd name="T56" fmla="*/ 32 w 330"/>
                    <a:gd name="T57" fmla="*/ 152 h 330"/>
                    <a:gd name="T58" fmla="*/ 46 w 330"/>
                    <a:gd name="T59" fmla="*/ 178 h 330"/>
                    <a:gd name="T60" fmla="*/ 17 w 330"/>
                    <a:gd name="T61" fmla="*/ 169 h 330"/>
                    <a:gd name="T62" fmla="*/ 17 w 330"/>
                    <a:gd name="T63" fmla="*/ 203 h 330"/>
                    <a:gd name="T64" fmla="*/ 46 w 330"/>
                    <a:gd name="T65" fmla="*/ 194 h 330"/>
                    <a:gd name="T66" fmla="*/ 32 w 330"/>
                    <a:gd name="T67" fmla="*/ 219 h 330"/>
                    <a:gd name="T68" fmla="*/ 0 w 330"/>
                    <a:gd name="T69" fmla="*/ 227 h 330"/>
                    <a:gd name="T70" fmla="*/ 32 w 330"/>
                    <a:gd name="T71" fmla="*/ 235 h 330"/>
                    <a:gd name="T72" fmla="*/ 46 w 330"/>
                    <a:gd name="T73" fmla="*/ 243 h 330"/>
                    <a:gd name="T74" fmla="*/ 95 w 330"/>
                    <a:gd name="T75" fmla="*/ 284 h 330"/>
                    <a:gd name="T76" fmla="*/ 86 w 330"/>
                    <a:gd name="T77" fmla="*/ 313 h 330"/>
                    <a:gd name="T78" fmla="*/ 120 w 330"/>
                    <a:gd name="T79" fmla="*/ 313 h 330"/>
                    <a:gd name="T80" fmla="*/ 111 w 330"/>
                    <a:gd name="T81" fmla="*/ 284 h 330"/>
                    <a:gd name="T82" fmla="*/ 137 w 330"/>
                    <a:gd name="T83" fmla="*/ 298 h 330"/>
                    <a:gd name="T84" fmla="*/ 144 w 330"/>
                    <a:gd name="T85" fmla="*/ 330 h 330"/>
                    <a:gd name="T86" fmla="*/ 152 w 330"/>
                    <a:gd name="T87" fmla="*/ 298 h 330"/>
                    <a:gd name="T88" fmla="*/ 178 w 330"/>
                    <a:gd name="T89" fmla="*/ 284 h 330"/>
                    <a:gd name="T90" fmla="*/ 169 w 330"/>
                    <a:gd name="T91" fmla="*/ 313 h 330"/>
                    <a:gd name="T92" fmla="*/ 203 w 330"/>
                    <a:gd name="T93" fmla="*/ 313 h 330"/>
                    <a:gd name="T94" fmla="*/ 194 w 330"/>
                    <a:gd name="T95" fmla="*/ 284 h 330"/>
                    <a:gd name="T96" fmla="*/ 219 w 330"/>
                    <a:gd name="T97" fmla="*/ 298 h 330"/>
                    <a:gd name="T98" fmla="*/ 227 w 330"/>
                    <a:gd name="T99" fmla="*/ 330 h 330"/>
                    <a:gd name="T100" fmla="*/ 235 w 330"/>
                    <a:gd name="T101" fmla="*/ 298 h 330"/>
                    <a:gd name="T102" fmla="*/ 243 w 330"/>
                    <a:gd name="T103" fmla="*/ 284 h 330"/>
                    <a:gd name="T104" fmla="*/ 284 w 330"/>
                    <a:gd name="T105" fmla="*/ 235 h 330"/>
                    <a:gd name="T106" fmla="*/ 313 w 330"/>
                    <a:gd name="T107" fmla="*/ 244 h 330"/>
                    <a:gd name="T108" fmla="*/ 313 w 330"/>
                    <a:gd name="T109" fmla="*/ 211 h 330"/>
                    <a:gd name="T110" fmla="*/ 284 w 330"/>
                    <a:gd name="T111" fmla="*/ 219 h 330"/>
                    <a:gd name="T112" fmla="*/ 298 w 330"/>
                    <a:gd name="T113" fmla="*/ 194 h 330"/>
                    <a:gd name="T114" fmla="*/ 330 w 330"/>
                    <a:gd name="T115" fmla="*/ 186 h 330"/>
                    <a:gd name="T116" fmla="*/ 298 w 330"/>
                    <a:gd name="T117" fmla="*/ 178 h 330"/>
                    <a:gd name="T118" fmla="*/ 284 w 330"/>
                    <a:gd name="T119" fmla="*/ 152 h 330"/>
                    <a:gd name="T120" fmla="*/ 165 w 330"/>
                    <a:gd name="T121" fmla="*/ 267 h 330"/>
                    <a:gd name="T122" fmla="*/ 165 w 330"/>
                    <a:gd name="T123" fmla="*/ 63 h 330"/>
                    <a:gd name="T124" fmla="*/ 165 w 330"/>
                    <a:gd name="T125" fmla="*/ 26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0" h="330">
                      <a:moveTo>
                        <a:pt x="298" y="152"/>
                      </a:moveTo>
                      <a:cubicBezTo>
                        <a:pt x="301" y="158"/>
                        <a:pt x="307" y="161"/>
                        <a:pt x="313" y="161"/>
                      </a:cubicBezTo>
                      <a:cubicBezTo>
                        <a:pt x="322" y="161"/>
                        <a:pt x="330" y="154"/>
                        <a:pt x="330" y="144"/>
                      </a:cubicBezTo>
                      <a:cubicBezTo>
                        <a:pt x="330" y="135"/>
                        <a:pt x="322" y="128"/>
                        <a:pt x="313" y="128"/>
                      </a:cubicBezTo>
                      <a:cubicBezTo>
                        <a:pt x="307" y="128"/>
                        <a:pt x="301" y="131"/>
                        <a:pt x="298" y="137"/>
                      </a:cubicBezTo>
                      <a:cubicBezTo>
                        <a:pt x="284" y="137"/>
                        <a:pt x="284" y="137"/>
                        <a:pt x="284" y="137"/>
                      </a:cubicBezTo>
                      <a:cubicBezTo>
                        <a:pt x="284" y="111"/>
                        <a:pt x="284" y="111"/>
                        <a:pt x="284" y="111"/>
                      </a:cubicBezTo>
                      <a:cubicBezTo>
                        <a:pt x="298" y="111"/>
                        <a:pt x="298" y="111"/>
                        <a:pt x="298" y="111"/>
                      </a:cubicBezTo>
                      <a:cubicBezTo>
                        <a:pt x="301" y="116"/>
                        <a:pt x="307" y="120"/>
                        <a:pt x="313" y="120"/>
                      </a:cubicBezTo>
                      <a:cubicBezTo>
                        <a:pt x="322" y="120"/>
                        <a:pt x="330" y="112"/>
                        <a:pt x="330" y="103"/>
                      </a:cubicBezTo>
                      <a:cubicBezTo>
                        <a:pt x="330" y="94"/>
                        <a:pt x="322" y="86"/>
                        <a:pt x="313" y="86"/>
                      </a:cubicBezTo>
                      <a:cubicBezTo>
                        <a:pt x="307" y="86"/>
                        <a:pt x="301" y="90"/>
                        <a:pt x="298" y="95"/>
                      </a:cubicBezTo>
                      <a:cubicBezTo>
                        <a:pt x="284" y="95"/>
                        <a:pt x="284" y="95"/>
                        <a:pt x="284" y="95"/>
                      </a:cubicBezTo>
                      <a:cubicBezTo>
                        <a:pt x="284" y="87"/>
                        <a:pt x="284" y="87"/>
                        <a:pt x="284" y="87"/>
                      </a:cubicBezTo>
                      <a:cubicBezTo>
                        <a:pt x="284" y="65"/>
                        <a:pt x="266" y="46"/>
                        <a:pt x="243" y="46"/>
                      </a:cubicBezTo>
                      <a:cubicBezTo>
                        <a:pt x="235" y="46"/>
                        <a:pt x="235" y="46"/>
                        <a:pt x="235" y="46"/>
                      </a:cubicBezTo>
                      <a:cubicBezTo>
                        <a:pt x="235" y="32"/>
                        <a:pt x="235" y="32"/>
                        <a:pt x="235" y="32"/>
                      </a:cubicBezTo>
                      <a:cubicBezTo>
                        <a:pt x="240" y="29"/>
                        <a:pt x="244" y="23"/>
                        <a:pt x="244" y="17"/>
                      </a:cubicBezTo>
                      <a:cubicBezTo>
                        <a:pt x="244" y="8"/>
                        <a:pt x="237" y="0"/>
                        <a:pt x="227" y="0"/>
                      </a:cubicBezTo>
                      <a:cubicBezTo>
                        <a:pt x="218" y="0"/>
                        <a:pt x="211" y="8"/>
                        <a:pt x="211" y="17"/>
                      </a:cubicBezTo>
                      <a:cubicBezTo>
                        <a:pt x="211" y="23"/>
                        <a:pt x="214" y="29"/>
                        <a:pt x="219" y="32"/>
                      </a:cubicBezTo>
                      <a:cubicBezTo>
                        <a:pt x="219" y="46"/>
                        <a:pt x="219" y="46"/>
                        <a:pt x="219" y="46"/>
                      </a:cubicBezTo>
                      <a:cubicBezTo>
                        <a:pt x="194" y="46"/>
                        <a:pt x="194" y="46"/>
                        <a:pt x="194" y="46"/>
                      </a:cubicBezTo>
                      <a:cubicBezTo>
                        <a:pt x="194" y="32"/>
                        <a:pt x="194" y="32"/>
                        <a:pt x="194" y="32"/>
                      </a:cubicBezTo>
                      <a:cubicBezTo>
                        <a:pt x="199" y="29"/>
                        <a:pt x="203" y="23"/>
                        <a:pt x="203" y="17"/>
                      </a:cubicBezTo>
                      <a:cubicBezTo>
                        <a:pt x="203" y="8"/>
                        <a:pt x="195" y="0"/>
                        <a:pt x="186" y="0"/>
                      </a:cubicBezTo>
                      <a:cubicBezTo>
                        <a:pt x="177" y="0"/>
                        <a:pt x="169" y="8"/>
                        <a:pt x="169" y="17"/>
                      </a:cubicBezTo>
                      <a:cubicBezTo>
                        <a:pt x="169" y="23"/>
                        <a:pt x="173" y="29"/>
                        <a:pt x="178" y="32"/>
                      </a:cubicBezTo>
                      <a:cubicBezTo>
                        <a:pt x="178" y="46"/>
                        <a:pt x="178" y="46"/>
                        <a:pt x="178" y="46"/>
                      </a:cubicBezTo>
                      <a:cubicBezTo>
                        <a:pt x="152" y="46"/>
                        <a:pt x="152" y="46"/>
                        <a:pt x="152" y="46"/>
                      </a:cubicBezTo>
                      <a:cubicBezTo>
                        <a:pt x="152" y="32"/>
                        <a:pt x="152" y="32"/>
                        <a:pt x="152" y="32"/>
                      </a:cubicBezTo>
                      <a:cubicBezTo>
                        <a:pt x="158" y="29"/>
                        <a:pt x="161" y="23"/>
                        <a:pt x="161" y="17"/>
                      </a:cubicBezTo>
                      <a:cubicBezTo>
                        <a:pt x="161" y="8"/>
                        <a:pt x="154" y="0"/>
                        <a:pt x="144" y="0"/>
                      </a:cubicBezTo>
                      <a:cubicBezTo>
                        <a:pt x="135" y="0"/>
                        <a:pt x="128" y="8"/>
                        <a:pt x="128" y="17"/>
                      </a:cubicBezTo>
                      <a:cubicBezTo>
                        <a:pt x="128" y="23"/>
                        <a:pt x="131" y="29"/>
                        <a:pt x="137" y="32"/>
                      </a:cubicBezTo>
                      <a:cubicBezTo>
                        <a:pt x="137" y="46"/>
                        <a:pt x="137" y="46"/>
                        <a:pt x="137" y="46"/>
                      </a:cubicBezTo>
                      <a:cubicBezTo>
                        <a:pt x="111" y="46"/>
                        <a:pt x="111" y="46"/>
                        <a:pt x="111" y="46"/>
                      </a:cubicBezTo>
                      <a:cubicBezTo>
                        <a:pt x="111" y="32"/>
                        <a:pt x="111" y="32"/>
                        <a:pt x="111" y="32"/>
                      </a:cubicBezTo>
                      <a:cubicBezTo>
                        <a:pt x="116" y="29"/>
                        <a:pt x="120" y="23"/>
                        <a:pt x="120" y="17"/>
                      </a:cubicBezTo>
                      <a:cubicBezTo>
                        <a:pt x="120" y="8"/>
                        <a:pt x="112" y="0"/>
                        <a:pt x="103" y="0"/>
                      </a:cubicBezTo>
                      <a:cubicBezTo>
                        <a:pt x="94" y="0"/>
                        <a:pt x="86" y="8"/>
                        <a:pt x="86" y="17"/>
                      </a:cubicBezTo>
                      <a:cubicBezTo>
                        <a:pt x="86" y="23"/>
                        <a:pt x="90" y="29"/>
                        <a:pt x="95" y="32"/>
                      </a:cubicBezTo>
                      <a:cubicBezTo>
                        <a:pt x="95" y="46"/>
                        <a:pt x="95" y="46"/>
                        <a:pt x="95" y="46"/>
                      </a:cubicBezTo>
                      <a:cubicBezTo>
                        <a:pt x="87" y="46"/>
                        <a:pt x="87" y="46"/>
                        <a:pt x="87" y="46"/>
                      </a:cubicBezTo>
                      <a:cubicBezTo>
                        <a:pt x="65" y="46"/>
                        <a:pt x="46" y="65"/>
                        <a:pt x="46" y="87"/>
                      </a:cubicBezTo>
                      <a:cubicBezTo>
                        <a:pt x="46" y="95"/>
                        <a:pt x="46" y="95"/>
                        <a:pt x="46" y="95"/>
                      </a:cubicBezTo>
                      <a:cubicBezTo>
                        <a:pt x="32" y="95"/>
                        <a:pt x="32" y="95"/>
                        <a:pt x="32" y="95"/>
                      </a:cubicBezTo>
                      <a:cubicBezTo>
                        <a:pt x="29" y="90"/>
                        <a:pt x="23" y="86"/>
                        <a:pt x="17" y="86"/>
                      </a:cubicBezTo>
                      <a:cubicBezTo>
                        <a:pt x="8" y="86"/>
                        <a:pt x="0" y="94"/>
                        <a:pt x="0" y="103"/>
                      </a:cubicBezTo>
                      <a:cubicBezTo>
                        <a:pt x="0" y="112"/>
                        <a:pt x="8" y="120"/>
                        <a:pt x="17" y="120"/>
                      </a:cubicBezTo>
                      <a:cubicBezTo>
                        <a:pt x="23" y="120"/>
                        <a:pt x="29" y="116"/>
                        <a:pt x="32" y="111"/>
                      </a:cubicBezTo>
                      <a:cubicBezTo>
                        <a:pt x="46" y="111"/>
                        <a:pt x="46" y="111"/>
                        <a:pt x="46" y="111"/>
                      </a:cubicBezTo>
                      <a:cubicBezTo>
                        <a:pt x="46" y="137"/>
                        <a:pt x="46" y="137"/>
                        <a:pt x="46" y="137"/>
                      </a:cubicBezTo>
                      <a:cubicBezTo>
                        <a:pt x="32" y="137"/>
                        <a:pt x="32" y="137"/>
                        <a:pt x="32" y="137"/>
                      </a:cubicBezTo>
                      <a:cubicBezTo>
                        <a:pt x="29" y="131"/>
                        <a:pt x="23" y="128"/>
                        <a:pt x="17" y="128"/>
                      </a:cubicBezTo>
                      <a:cubicBezTo>
                        <a:pt x="8" y="128"/>
                        <a:pt x="0" y="135"/>
                        <a:pt x="0" y="144"/>
                      </a:cubicBezTo>
                      <a:cubicBezTo>
                        <a:pt x="0" y="154"/>
                        <a:pt x="8" y="161"/>
                        <a:pt x="17" y="161"/>
                      </a:cubicBezTo>
                      <a:cubicBezTo>
                        <a:pt x="23" y="161"/>
                        <a:pt x="29" y="158"/>
                        <a:pt x="32" y="152"/>
                      </a:cubicBezTo>
                      <a:cubicBezTo>
                        <a:pt x="46" y="152"/>
                        <a:pt x="46" y="152"/>
                        <a:pt x="46" y="152"/>
                      </a:cubicBezTo>
                      <a:cubicBezTo>
                        <a:pt x="46" y="178"/>
                        <a:pt x="46" y="178"/>
                        <a:pt x="46" y="178"/>
                      </a:cubicBezTo>
                      <a:cubicBezTo>
                        <a:pt x="32" y="178"/>
                        <a:pt x="32" y="178"/>
                        <a:pt x="32" y="178"/>
                      </a:cubicBezTo>
                      <a:cubicBezTo>
                        <a:pt x="29" y="173"/>
                        <a:pt x="23" y="169"/>
                        <a:pt x="17" y="169"/>
                      </a:cubicBezTo>
                      <a:cubicBezTo>
                        <a:pt x="8" y="169"/>
                        <a:pt x="0" y="177"/>
                        <a:pt x="0" y="186"/>
                      </a:cubicBezTo>
                      <a:cubicBezTo>
                        <a:pt x="0" y="195"/>
                        <a:pt x="8" y="203"/>
                        <a:pt x="17" y="203"/>
                      </a:cubicBezTo>
                      <a:cubicBezTo>
                        <a:pt x="23" y="203"/>
                        <a:pt x="29" y="199"/>
                        <a:pt x="32" y="194"/>
                      </a:cubicBezTo>
                      <a:cubicBezTo>
                        <a:pt x="46" y="194"/>
                        <a:pt x="46" y="194"/>
                        <a:pt x="46" y="194"/>
                      </a:cubicBezTo>
                      <a:cubicBezTo>
                        <a:pt x="46" y="219"/>
                        <a:pt x="46" y="219"/>
                        <a:pt x="46" y="219"/>
                      </a:cubicBezTo>
                      <a:cubicBezTo>
                        <a:pt x="32" y="219"/>
                        <a:pt x="32" y="219"/>
                        <a:pt x="32" y="219"/>
                      </a:cubicBezTo>
                      <a:cubicBezTo>
                        <a:pt x="29" y="214"/>
                        <a:pt x="23" y="211"/>
                        <a:pt x="17" y="211"/>
                      </a:cubicBezTo>
                      <a:cubicBezTo>
                        <a:pt x="8" y="211"/>
                        <a:pt x="0" y="218"/>
                        <a:pt x="0" y="227"/>
                      </a:cubicBezTo>
                      <a:cubicBezTo>
                        <a:pt x="0" y="237"/>
                        <a:pt x="8" y="244"/>
                        <a:pt x="17" y="244"/>
                      </a:cubicBezTo>
                      <a:cubicBezTo>
                        <a:pt x="23" y="244"/>
                        <a:pt x="29" y="240"/>
                        <a:pt x="32" y="235"/>
                      </a:cubicBezTo>
                      <a:cubicBezTo>
                        <a:pt x="46" y="235"/>
                        <a:pt x="46" y="235"/>
                        <a:pt x="46" y="235"/>
                      </a:cubicBezTo>
                      <a:cubicBezTo>
                        <a:pt x="46" y="243"/>
                        <a:pt x="46" y="243"/>
                        <a:pt x="46" y="243"/>
                      </a:cubicBezTo>
                      <a:cubicBezTo>
                        <a:pt x="46" y="266"/>
                        <a:pt x="65" y="284"/>
                        <a:pt x="87" y="284"/>
                      </a:cubicBezTo>
                      <a:cubicBezTo>
                        <a:pt x="95" y="284"/>
                        <a:pt x="95" y="284"/>
                        <a:pt x="95" y="284"/>
                      </a:cubicBezTo>
                      <a:cubicBezTo>
                        <a:pt x="95" y="298"/>
                        <a:pt x="95" y="298"/>
                        <a:pt x="95" y="298"/>
                      </a:cubicBezTo>
                      <a:cubicBezTo>
                        <a:pt x="90" y="301"/>
                        <a:pt x="86" y="307"/>
                        <a:pt x="86" y="313"/>
                      </a:cubicBezTo>
                      <a:cubicBezTo>
                        <a:pt x="86" y="322"/>
                        <a:pt x="94" y="330"/>
                        <a:pt x="103" y="330"/>
                      </a:cubicBezTo>
                      <a:cubicBezTo>
                        <a:pt x="112" y="330"/>
                        <a:pt x="120" y="322"/>
                        <a:pt x="120" y="313"/>
                      </a:cubicBezTo>
                      <a:cubicBezTo>
                        <a:pt x="120" y="307"/>
                        <a:pt x="116" y="301"/>
                        <a:pt x="111" y="298"/>
                      </a:cubicBezTo>
                      <a:cubicBezTo>
                        <a:pt x="111" y="284"/>
                        <a:pt x="111" y="284"/>
                        <a:pt x="111" y="284"/>
                      </a:cubicBezTo>
                      <a:cubicBezTo>
                        <a:pt x="137" y="284"/>
                        <a:pt x="137" y="284"/>
                        <a:pt x="137" y="284"/>
                      </a:cubicBezTo>
                      <a:cubicBezTo>
                        <a:pt x="137" y="298"/>
                        <a:pt x="137" y="298"/>
                        <a:pt x="137" y="298"/>
                      </a:cubicBezTo>
                      <a:cubicBezTo>
                        <a:pt x="131" y="301"/>
                        <a:pt x="128" y="307"/>
                        <a:pt x="128" y="313"/>
                      </a:cubicBezTo>
                      <a:cubicBezTo>
                        <a:pt x="128" y="322"/>
                        <a:pt x="135" y="330"/>
                        <a:pt x="144" y="330"/>
                      </a:cubicBezTo>
                      <a:cubicBezTo>
                        <a:pt x="154" y="330"/>
                        <a:pt x="161" y="322"/>
                        <a:pt x="161" y="313"/>
                      </a:cubicBezTo>
                      <a:cubicBezTo>
                        <a:pt x="161" y="307"/>
                        <a:pt x="158" y="301"/>
                        <a:pt x="152" y="298"/>
                      </a:cubicBezTo>
                      <a:cubicBezTo>
                        <a:pt x="152" y="284"/>
                        <a:pt x="152" y="284"/>
                        <a:pt x="152" y="284"/>
                      </a:cubicBezTo>
                      <a:cubicBezTo>
                        <a:pt x="178" y="284"/>
                        <a:pt x="178" y="284"/>
                        <a:pt x="178" y="284"/>
                      </a:cubicBezTo>
                      <a:cubicBezTo>
                        <a:pt x="178" y="298"/>
                        <a:pt x="178" y="298"/>
                        <a:pt x="178" y="298"/>
                      </a:cubicBezTo>
                      <a:cubicBezTo>
                        <a:pt x="173" y="301"/>
                        <a:pt x="169" y="307"/>
                        <a:pt x="169" y="313"/>
                      </a:cubicBezTo>
                      <a:cubicBezTo>
                        <a:pt x="169" y="322"/>
                        <a:pt x="177" y="330"/>
                        <a:pt x="186" y="330"/>
                      </a:cubicBezTo>
                      <a:cubicBezTo>
                        <a:pt x="195" y="330"/>
                        <a:pt x="203" y="322"/>
                        <a:pt x="203" y="313"/>
                      </a:cubicBezTo>
                      <a:cubicBezTo>
                        <a:pt x="203" y="307"/>
                        <a:pt x="199" y="301"/>
                        <a:pt x="194" y="298"/>
                      </a:cubicBezTo>
                      <a:cubicBezTo>
                        <a:pt x="194" y="284"/>
                        <a:pt x="194" y="284"/>
                        <a:pt x="194" y="284"/>
                      </a:cubicBezTo>
                      <a:cubicBezTo>
                        <a:pt x="219" y="284"/>
                        <a:pt x="219" y="284"/>
                        <a:pt x="219" y="284"/>
                      </a:cubicBezTo>
                      <a:cubicBezTo>
                        <a:pt x="219" y="298"/>
                        <a:pt x="219" y="298"/>
                        <a:pt x="219" y="298"/>
                      </a:cubicBezTo>
                      <a:cubicBezTo>
                        <a:pt x="214" y="301"/>
                        <a:pt x="211" y="307"/>
                        <a:pt x="211" y="313"/>
                      </a:cubicBezTo>
                      <a:cubicBezTo>
                        <a:pt x="211" y="322"/>
                        <a:pt x="218" y="330"/>
                        <a:pt x="227" y="330"/>
                      </a:cubicBezTo>
                      <a:cubicBezTo>
                        <a:pt x="237" y="330"/>
                        <a:pt x="244" y="322"/>
                        <a:pt x="244" y="313"/>
                      </a:cubicBezTo>
                      <a:cubicBezTo>
                        <a:pt x="244" y="307"/>
                        <a:pt x="240" y="301"/>
                        <a:pt x="235" y="298"/>
                      </a:cubicBezTo>
                      <a:cubicBezTo>
                        <a:pt x="235" y="284"/>
                        <a:pt x="235" y="284"/>
                        <a:pt x="235" y="284"/>
                      </a:cubicBezTo>
                      <a:cubicBezTo>
                        <a:pt x="243" y="284"/>
                        <a:pt x="243" y="284"/>
                        <a:pt x="243" y="284"/>
                      </a:cubicBezTo>
                      <a:cubicBezTo>
                        <a:pt x="266" y="284"/>
                        <a:pt x="284" y="266"/>
                        <a:pt x="284" y="243"/>
                      </a:cubicBezTo>
                      <a:cubicBezTo>
                        <a:pt x="284" y="235"/>
                        <a:pt x="284" y="235"/>
                        <a:pt x="284" y="235"/>
                      </a:cubicBezTo>
                      <a:cubicBezTo>
                        <a:pt x="298" y="235"/>
                        <a:pt x="298" y="235"/>
                        <a:pt x="298" y="235"/>
                      </a:cubicBezTo>
                      <a:cubicBezTo>
                        <a:pt x="301" y="240"/>
                        <a:pt x="307" y="244"/>
                        <a:pt x="313" y="244"/>
                      </a:cubicBezTo>
                      <a:cubicBezTo>
                        <a:pt x="322" y="244"/>
                        <a:pt x="330" y="237"/>
                        <a:pt x="330" y="227"/>
                      </a:cubicBezTo>
                      <a:cubicBezTo>
                        <a:pt x="330" y="218"/>
                        <a:pt x="322" y="211"/>
                        <a:pt x="313" y="211"/>
                      </a:cubicBezTo>
                      <a:cubicBezTo>
                        <a:pt x="307" y="211"/>
                        <a:pt x="301" y="214"/>
                        <a:pt x="298" y="219"/>
                      </a:cubicBezTo>
                      <a:cubicBezTo>
                        <a:pt x="284" y="219"/>
                        <a:pt x="284" y="219"/>
                        <a:pt x="284" y="219"/>
                      </a:cubicBezTo>
                      <a:cubicBezTo>
                        <a:pt x="284" y="194"/>
                        <a:pt x="284" y="194"/>
                        <a:pt x="284" y="194"/>
                      </a:cubicBezTo>
                      <a:cubicBezTo>
                        <a:pt x="298" y="194"/>
                        <a:pt x="298" y="194"/>
                        <a:pt x="298" y="194"/>
                      </a:cubicBezTo>
                      <a:cubicBezTo>
                        <a:pt x="301" y="199"/>
                        <a:pt x="307" y="203"/>
                        <a:pt x="313" y="203"/>
                      </a:cubicBezTo>
                      <a:cubicBezTo>
                        <a:pt x="322" y="203"/>
                        <a:pt x="330" y="195"/>
                        <a:pt x="330" y="186"/>
                      </a:cubicBezTo>
                      <a:cubicBezTo>
                        <a:pt x="330" y="177"/>
                        <a:pt x="322" y="169"/>
                        <a:pt x="313" y="169"/>
                      </a:cubicBezTo>
                      <a:cubicBezTo>
                        <a:pt x="307" y="169"/>
                        <a:pt x="301" y="173"/>
                        <a:pt x="298" y="178"/>
                      </a:cubicBezTo>
                      <a:cubicBezTo>
                        <a:pt x="284" y="178"/>
                        <a:pt x="284" y="178"/>
                        <a:pt x="284" y="178"/>
                      </a:cubicBezTo>
                      <a:cubicBezTo>
                        <a:pt x="284" y="152"/>
                        <a:pt x="284" y="152"/>
                        <a:pt x="284" y="152"/>
                      </a:cubicBezTo>
                      <a:lnTo>
                        <a:pt x="298" y="152"/>
                      </a:lnTo>
                      <a:close/>
                      <a:moveTo>
                        <a:pt x="165" y="267"/>
                      </a:moveTo>
                      <a:cubicBezTo>
                        <a:pt x="109" y="267"/>
                        <a:pt x="63" y="221"/>
                        <a:pt x="63" y="165"/>
                      </a:cubicBezTo>
                      <a:cubicBezTo>
                        <a:pt x="63" y="109"/>
                        <a:pt x="109" y="63"/>
                        <a:pt x="165" y="63"/>
                      </a:cubicBezTo>
                      <a:cubicBezTo>
                        <a:pt x="221" y="63"/>
                        <a:pt x="267" y="109"/>
                        <a:pt x="267" y="165"/>
                      </a:cubicBezTo>
                      <a:cubicBezTo>
                        <a:pt x="267" y="221"/>
                        <a:pt x="221" y="267"/>
                        <a:pt x="165" y="267"/>
                      </a:cubicBezTo>
                      <a:close/>
                    </a:path>
                  </a:pathLst>
                </a:custGeom>
                <a:solidFill>
                  <a:schemeClr val="tx2"/>
                </a:solidFill>
                <a:ln>
                  <a:solidFill>
                    <a:schemeClr val="bg2"/>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nvGrpSpPr>
            <p:cNvPr id="202" name="Group 201"/>
            <p:cNvGrpSpPr/>
            <p:nvPr/>
          </p:nvGrpSpPr>
          <p:grpSpPr>
            <a:xfrm>
              <a:off x="8624153" y="2019905"/>
              <a:ext cx="704429" cy="852494"/>
              <a:chOff x="1156020" y="2248829"/>
              <a:chExt cx="704429" cy="852494"/>
            </a:xfrm>
          </p:grpSpPr>
          <p:sp>
            <p:nvSpPr>
              <p:cNvPr id="203" name="TextBox 202"/>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204" name="Rectangle 203"/>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205" name="Group 204"/>
              <p:cNvGrpSpPr/>
              <p:nvPr/>
            </p:nvGrpSpPr>
            <p:grpSpPr>
              <a:xfrm>
                <a:off x="1282952" y="2590867"/>
                <a:ext cx="471171" cy="380335"/>
                <a:chOff x="4406091" y="6049087"/>
                <a:chExt cx="3960813" cy="3197225"/>
              </a:xfrm>
              <a:solidFill>
                <a:schemeClr val="tx2"/>
              </a:solidFill>
            </p:grpSpPr>
            <p:sp>
              <p:nvSpPr>
                <p:cNvPr id="206"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07"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08"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grpSp>
          <p:nvGrpSpPr>
            <p:cNvPr id="209" name="Group 208"/>
            <p:cNvGrpSpPr/>
            <p:nvPr/>
          </p:nvGrpSpPr>
          <p:grpSpPr>
            <a:xfrm>
              <a:off x="9509508" y="2019905"/>
              <a:ext cx="704429" cy="852494"/>
              <a:chOff x="1156020" y="2248829"/>
              <a:chExt cx="704429" cy="852494"/>
            </a:xfrm>
          </p:grpSpPr>
          <p:sp>
            <p:nvSpPr>
              <p:cNvPr id="210" name="TextBox 209"/>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211" name="Rectangle 210"/>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212" name="Group 211"/>
              <p:cNvGrpSpPr/>
              <p:nvPr/>
            </p:nvGrpSpPr>
            <p:grpSpPr>
              <a:xfrm>
                <a:off x="1282952" y="2590867"/>
                <a:ext cx="471171" cy="380335"/>
                <a:chOff x="4406091" y="6049087"/>
                <a:chExt cx="3960813" cy="3197225"/>
              </a:xfrm>
              <a:solidFill>
                <a:schemeClr val="tx2"/>
              </a:solidFill>
            </p:grpSpPr>
            <p:sp>
              <p:nvSpPr>
                <p:cNvPr id="213"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14"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15"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grpSp>
          <p:nvGrpSpPr>
            <p:cNvPr id="216" name="Group 215"/>
            <p:cNvGrpSpPr/>
            <p:nvPr/>
          </p:nvGrpSpPr>
          <p:grpSpPr>
            <a:xfrm>
              <a:off x="10394862" y="2019905"/>
              <a:ext cx="704429" cy="852494"/>
              <a:chOff x="1156020" y="2248829"/>
              <a:chExt cx="704429" cy="852494"/>
            </a:xfrm>
          </p:grpSpPr>
          <p:sp>
            <p:nvSpPr>
              <p:cNvPr id="217" name="TextBox 216"/>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218" name="Rectangle 217"/>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219" name="Group 218"/>
              <p:cNvGrpSpPr/>
              <p:nvPr/>
            </p:nvGrpSpPr>
            <p:grpSpPr>
              <a:xfrm>
                <a:off x="1282952" y="2590867"/>
                <a:ext cx="471171" cy="380335"/>
                <a:chOff x="4406091" y="6049087"/>
                <a:chExt cx="3960813" cy="3197225"/>
              </a:xfrm>
              <a:solidFill>
                <a:schemeClr val="tx2"/>
              </a:solidFill>
            </p:grpSpPr>
            <p:sp>
              <p:nvSpPr>
                <p:cNvPr id="220"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21"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22"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grpSp>
      <p:sp>
        <p:nvSpPr>
          <p:cNvPr id="223" name="TextBox 222"/>
          <p:cNvSpPr txBox="1"/>
          <p:nvPr/>
        </p:nvSpPr>
        <p:spPr>
          <a:xfrm>
            <a:off x="7264855" y="1439862"/>
            <a:ext cx="5029200" cy="585417"/>
          </a:xfrm>
          <a:prstGeom prst="rect">
            <a:avLst/>
          </a:prstGeom>
          <a:noFill/>
        </p:spPr>
        <p:txBody>
          <a:bodyPr wrap="square" lIns="0" tIns="0" rIns="0" bIns="0" rtlCol="0">
            <a:sp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836" b="1" i="0" u="none" strike="noStrike" kern="0" cap="none" spc="0" normalizeH="0" baseline="0" noProof="0" dirty="0">
                <a:ln>
                  <a:noFill/>
                </a:ln>
                <a:solidFill>
                  <a:sysClr val="windowText" lastClr="000000"/>
                </a:solidFill>
                <a:effectLst/>
                <a:uLnTx/>
                <a:uFillTx/>
              </a:rPr>
              <a:t>Windows Server Containers</a:t>
            </a:r>
          </a:p>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Maximum speed and density</a:t>
            </a:r>
          </a:p>
        </p:txBody>
      </p:sp>
      <p:grpSp>
        <p:nvGrpSpPr>
          <p:cNvPr id="23" name="Group 22"/>
          <p:cNvGrpSpPr/>
          <p:nvPr/>
        </p:nvGrpSpPr>
        <p:grpSpPr>
          <a:xfrm>
            <a:off x="8567207" y="5165203"/>
            <a:ext cx="2472063" cy="1643614"/>
            <a:chOff x="8630018" y="5165203"/>
            <a:chExt cx="2472063" cy="1643614"/>
          </a:xfrm>
        </p:grpSpPr>
        <p:grpSp>
          <p:nvGrpSpPr>
            <p:cNvPr id="18" name="Group 17"/>
            <p:cNvGrpSpPr/>
            <p:nvPr/>
          </p:nvGrpSpPr>
          <p:grpSpPr>
            <a:xfrm>
              <a:off x="8630413" y="6443056"/>
              <a:ext cx="2468878" cy="365761"/>
              <a:chOff x="8598897" y="6443056"/>
              <a:chExt cx="2468878" cy="365761"/>
            </a:xfrm>
          </p:grpSpPr>
          <p:sp>
            <p:nvSpPr>
              <p:cNvPr id="240" name="Rectangle 239"/>
              <p:cNvSpPr/>
              <p:nvPr/>
            </p:nvSpPr>
            <p:spPr bwMode="auto">
              <a:xfrm>
                <a:off x="8964655" y="6443057"/>
                <a:ext cx="2103120" cy="365760"/>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2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Hyper-V</a:t>
                </a: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7" name="Group 16"/>
              <p:cNvGrpSpPr/>
              <p:nvPr/>
            </p:nvGrpSpPr>
            <p:grpSpPr>
              <a:xfrm>
                <a:off x="8598897" y="6443056"/>
                <a:ext cx="365760" cy="365760"/>
                <a:chOff x="8598897" y="6443056"/>
                <a:chExt cx="365760" cy="365760"/>
              </a:xfrm>
            </p:grpSpPr>
            <p:sp>
              <p:nvSpPr>
                <p:cNvPr id="239" name="Rectangle 238"/>
                <p:cNvSpPr/>
                <p:nvPr/>
              </p:nvSpPr>
              <p:spPr bwMode="auto">
                <a:xfrm>
                  <a:off x="8598897" y="6443056"/>
                  <a:ext cx="365760" cy="36576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41" name="Group 240"/>
                <p:cNvGrpSpPr/>
                <p:nvPr/>
              </p:nvGrpSpPr>
              <p:grpSpPr>
                <a:xfrm>
                  <a:off x="8703931" y="6525062"/>
                  <a:ext cx="155693" cy="201748"/>
                  <a:chOff x="5260975" y="2352675"/>
                  <a:chExt cx="1663700" cy="2155825"/>
                </a:xfrm>
                <a:solidFill>
                  <a:schemeClr val="tx2"/>
                </a:solidFill>
              </p:grpSpPr>
              <p:sp>
                <p:nvSpPr>
                  <p:cNvPr id="242" name="Freeform 16"/>
                  <p:cNvSpPr>
                    <a:spLocks noEditPoints="1"/>
                  </p:cNvSpPr>
                  <p:nvPr/>
                </p:nvSpPr>
                <p:spPr bwMode="auto">
                  <a:xfrm>
                    <a:off x="5260975" y="2352675"/>
                    <a:ext cx="1663700" cy="2155825"/>
                  </a:xfrm>
                  <a:custGeom>
                    <a:avLst/>
                    <a:gdLst>
                      <a:gd name="T0" fmla="*/ 0 w 441"/>
                      <a:gd name="T1" fmla="*/ 0 h 572"/>
                      <a:gd name="T2" fmla="*/ 0 w 441"/>
                      <a:gd name="T3" fmla="*/ 572 h 572"/>
                      <a:gd name="T4" fmla="*/ 441 w 441"/>
                      <a:gd name="T5" fmla="*/ 572 h 572"/>
                      <a:gd name="T6" fmla="*/ 441 w 441"/>
                      <a:gd name="T7" fmla="*/ 0 h 572"/>
                      <a:gd name="T8" fmla="*/ 0 w 441"/>
                      <a:gd name="T9" fmla="*/ 0 h 572"/>
                      <a:gd name="T10" fmla="*/ 394 w 441"/>
                      <a:gd name="T11" fmla="*/ 421 h 572"/>
                      <a:gd name="T12" fmla="*/ 364 w 441"/>
                      <a:gd name="T13" fmla="*/ 448 h 572"/>
                      <a:gd name="T14" fmla="*/ 77 w 441"/>
                      <a:gd name="T15" fmla="*/ 448 h 572"/>
                      <a:gd name="T16" fmla="*/ 47 w 441"/>
                      <a:gd name="T17" fmla="*/ 421 h 572"/>
                      <a:gd name="T18" fmla="*/ 47 w 441"/>
                      <a:gd name="T19" fmla="*/ 415 h 572"/>
                      <a:gd name="T20" fmla="*/ 77 w 441"/>
                      <a:gd name="T21" fmla="*/ 387 h 572"/>
                      <a:gd name="T22" fmla="*/ 232 w 441"/>
                      <a:gd name="T23" fmla="*/ 387 h 572"/>
                      <a:gd name="T24" fmla="*/ 364 w 441"/>
                      <a:gd name="T25" fmla="*/ 387 h 572"/>
                      <a:gd name="T26" fmla="*/ 394 w 441"/>
                      <a:gd name="T27" fmla="*/ 415 h 572"/>
                      <a:gd name="T28" fmla="*/ 394 w 441"/>
                      <a:gd name="T29" fmla="*/ 421 h 572"/>
                      <a:gd name="T30" fmla="*/ 394 w 441"/>
                      <a:gd name="T31" fmla="*/ 313 h 572"/>
                      <a:gd name="T32" fmla="*/ 364 w 441"/>
                      <a:gd name="T33" fmla="*/ 340 h 572"/>
                      <a:gd name="T34" fmla="*/ 77 w 441"/>
                      <a:gd name="T35" fmla="*/ 340 h 572"/>
                      <a:gd name="T36" fmla="*/ 47 w 441"/>
                      <a:gd name="T37" fmla="*/ 313 h 572"/>
                      <a:gd name="T38" fmla="*/ 47 w 441"/>
                      <a:gd name="T39" fmla="*/ 307 h 572"/>
                      <a:gd name="T40" fmla="*/ 77 w 441"/>
                      <a:gd name="T41" fmla="*/ 280 h 572"/>
                      <a:gd name="T42" fmla="*/ 232 w 441"/>
                      <a:gd name="T43" fmla="*/ 280 h 572"/>
                      <a:gd name="T44" fmla="*/ 364 w 441"/>
                      <a:gd name="T45" fmla="*/ 280 h 572"/>
                      <a:gd name="T46" fmla="*/ 394 w 441"/>
                      <a:gd name="T47" fmla="*/ 307 h 572"/>
                      <a:gd name="T48" fmla="*/ 394 w 441"/>
                      <a:gd name="T49" fmla="*/ 313 h 572"/>
                      <a:gd name="T50" fmla="*/ 394 w 441"/>
                      <a:gd name="T51" fmla="*/ 205 h 572"/>
                      <a:gd name="T52" fmla="*/ 364 w 441"/>
                      <a:gd name="T53" fmla="*/ 233 h 572"/>
                      <a:gd name="T54" fmla="*/ 77 w 441"/>
                      <a:gd name="T55" fmla="*/ 233 h 572"/>
                      <a:gd name="T56" fmla="*/ 47 w 441"/>
                      <a:gd name="T57" fmla="*/ 205 h 572"/>
                      <a:gd name="T58" fmla="*/ 47 w 441"/>
                      <a:gd name="T59" fmla="*/ 199 h 572"/>
                      <a:gd name="T60" fmla="*/ 77 w 441"/>
                      <a:gd name="T61" fmla="*/ 172 h 572"/>
                      <a:gd name="T62" fmla="*/ 232 w 441"/>
                      <a:gd name="T63" fmla="*/ 172 h 572"/>
                      <a:gd name="T64" fmla="*/ 364 w 441"/>
                      <a:gd name="T65" fmla="*/ 172 h 572"/>
                      <a:gd name="T66" fmla="*/ 394 w 441"/>
                      <a:gd name="T67" fmla="*/ 199 h 572"/>
                      <a:gd name="T68" fmla="*/ 394 w 441"/>
                      <a:gd name="T69" fmla="*/ 205 h 572"/>
                      <a:gd name="T70" fmla="*/ 394 w 441"/>
                      <a:gd name="T71" fmla="*/ 97 h 572"/>
                      <a:gd name="T72" fmla="*/ 364 w 441"/>
                      <a:gd name="T73" fmla="*/ 125 h 572"/>
                      <a:gd name="T74" fmla="*/ 77 w 441"/>
                      <a:gd name="T75" fmla="*/ 125 h 572"/>
                      <a:gd name="T76" fmla="*/ 47 w 441"/>
                      <a:gd name="T77" fmla="*/ 97 h 572"/>
                      <a:gd name="T78" fmla="*/ 47 w 441"/>
                      <a:gd name="T79" fmla="*/ 92 h 572"/>
                      <a:gd name="T80" fmla="*/ 77 w 441"/>
                      <a:gd name="T81" fmla="*/ 64 h 572"/>
                      <a:gd name="T82" fmla="*/ 232 w 441"/>
                      <a:gd name="T83" fmla="*/ 64 h 572"/>
                      <a:gd name="T84" fmla="*/ 364 w 441"/>
                      <a:gd name="T85" fmla="*/ 64 h 572"/>
                      <a:gd name="T86" fmla="*/ 394 w 441"/>
                      <a:gd name="T87" fmla="*/ 92 h 572"/>
                      <a:gd name="T88" fmla="*/ 394 w 441"/>
                      <a:gd name="T89" fmla="*/ 97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1" h="572">
                        <a:moveTo>
                          <a:pt x="0" y="0"/>
                        </a:moveTo>
                        <a:cubicBezTo>
                          <a:pt x="0" y="572"/>
                          <a:pt x="0" y="572"/>
                          <a:pt x="0" y="572"/>
                        </a:cubicBezTo>
                        <a:cubicBezTo>
                          <a:pt x="441" y="572"/>
                          <a:pt x="441" y="572"/>
                          <a:pt x="441" y="572"/>
                        </a:cubicBezTo>
                        <a:cubicBezTo>
                          <a:pt x="441" y="0"/>
                          <a:pt x="441" y="0"/>
                          <a:pt x="441" y="0"/>
                        </a:cubicBezTo>
                        <a:lnTo>
                          <a:pt x="0" y="0"/>
                        </a:lnTo>
                        <a:close/>
                        <a:moveTo>
                          <a:pt x="394" y="421"/>
                        </a:moveTo>
                        <a:cubicBezTo>
                          <a:pt x="394" y="448"/>
                          <a:pt x="364" y="448"/>
                          <a:pt x="364" y="448"/>
                        </a:cubicBezTo>
                        <a:cubicBezTo>
                          <a:pt x="77" y="448"/>
                          <a:pt x="77" y="448"/>
                          <a:pt x="77" y="448"/>
                        </a:cubicBezTo>
                        <a:cubicBezTo>
                          <a:pt x="47" y="448"/>
                          <a:pt x="47" y="421"/>
                          <a:pt x="47" y="421"/>
                        </a:cubicBezTo>
                        <a:cubicBezTo>
                          <a:pt x="47" y="415"/>
                          <a:pt x="47" y="415"/>
                          <a:pt x="47" y="415"/>
                        </a:cubicBezTo>
                        <a:cubicBezTo>
                          <a:pt x="47" y="387"/>
                          <a:pt x="77" y="387"/>
                          <a:pt x="77" y="387"/>
                        </a:cubicBezTo>
                        <a:cubicBezTo>
                          <a:pt x="232" y="387"/>
                          <a:pt x="232" y="387"/>
                          <a:pt x="232" y="387"/>
                        </a:cubicBezTo>
                        <a:cubicBezTo>
                          <a:pt x="364" y="387"/>
                          <a:pt x="364" y="387"/>
                          <a:pt x="364" y="387"/>
                        </a:cubicBezTo>
                        <a:cubicBezTo>
                          <a:pt x="394" y="387"/>
                          <a:pt x="394" y="415"/>
                          <a:pt x="394" y="415"/>
                        </a:cubicBezTo>
                        <a:lnTo>
                          <a:pt x="394" y="421"/>
                        </a:lnTo>
                        <a:close/>
                        <a:moveTo>
                          <a:pt x="394" y="313"/>
                        </a:moveTo>
                        <a:cubicBezTo>
                          <a:pt x="394" y="340"/>
                          <a:pt x="364" y="340"/>
                          <a:pt x="364" y="340"/>
                        </a:cubicBezTo>
                        <a:cubicBezTo>
                          <a:pt x="77" y="340"/>
                          <a:pt x="77" y="340"/>
                          <a:pt x="77" y="340"/>
                        </a:cubicBezTo>
                        <a:cubicBezTo>
                          <a:pt x="47" y="340"/>
                          <a:pt x="47" y="313"/>
                          <a:pt x="47" y="313"/>
                        </a:cubicBezTo>
                        <a:cubicBezTo>
                          <a:pt x="47" y="307"/>
                          <a:pt x="47" y="307"/>
                          <a:pt x="47" y="307"/>
                        </a:cubicBezTo>
                        <a:cubicBezTo>
                          <a:pt x="47" y="280"/>
                          <a:pt x="77" y="280"/>
                          <a:pt x="77" y="280"/>
                        </a:cubicBezTo>
                        <a:cubicBezTo>
                          <a:pt x="232" y="280"/>
                          <a:pt x="232" y="280"/>
                          <a:pt x="232" y="280"/>
                        </a:cubicBezTo>
                        <a:cubicBezTo>
                          <a:pt x="364" y="280"/>
                          <a:pt x="364" y="280"/>
                          <a:pt x="364" y="280"/>
                        </a:cubicBezTo>
                        <a:cubicBezTo>
                          <a:pt x="394" y="280"/>
                          <a:pt x="394" y="307"/>
                          <a:pt x="394" y="307"/>
                        </a:cubicBezTo>
                        <a:lnTo>
                          <a:pt x="394" y="313"/>
                        </a:lnTo>
                        <a:close/>
                        <a:moveTo>
                          <a:pt x="394" y="205"/>
                        </a:moveTo>
                        <a:cubicBezTo>
                          <a:pt x="394" y="233"/>
                          <a:pt x="364" y="233"/>
                          <a:pt x="364" y="233"/>
                        </a:cubicBezTo>
                        <a:cubicBezTo>
                          <a:pt x="77" y="233"/>
                          <a:pt x="77" y="233"/>
                          <a:pt x="77" y="233"/>
                        </a:cubicBezTo>
                        <a:cubicBezTo>
                          <a:pt x="47" y="233"/>
                          <a:pt x="47" y="205"/>
                          <a:pt x="47" y="205"/>
                        </a:cubicBezTo>
                        <a:cubicBezTo>
                          <a:pt x="47" y="199"/>
                          <a:pt x="47" y="199"/>
                          <a:pt x="47" y="199"/>
                        </a:cubicBezTo>
                        <a:cubicBezTo>
                          <a:pt x="47" y="172"/>
                          <a:pt x="77" y="172"/>
                          <a:pt x="77" y="172"/>
                        </a:cubicBezTo>
                        <a:cubicBezTo>
                          <a:pt x="232" y="172"/>
                          <a:pt x="232" y="172"/>
                          <a:pt x="232" y="172"/>
                        </a:cubicBezTo>
                        <a:cubicBezTo>
                          <a:pt x="364" y="172"/>
                          <a:pt x="364" y="172"/>
                          <a:pt x="364" y="172"/>
                        </a:cubicBezTo>
                        <a:cubicBezTo>
                          <a:pt x="394" y="172"/>
                          <a:pt x="394" y="199"/>
                          <a:pt x="394" y="199"/>
                        </a:cubicBezTo>
                        <a:lnTo>
                          <a:pt x="394" y="205"/>
                        </a:lnTo>
                        <a:close/>
                        <a:moveTo>
                          <a:pt x="394" y="97"/>
                        </a:moveTo>
                        <a:cubicBezTo>
                          <a:pt x="394" y="125"/>
                          <a:pt x="364" y="125"/>
                          <a:pt x="364" y="125"/>
                        </a:cubicBezTo>
                        <a:cubicBezTo>
                          <a:pt x="77" y="125"/>
                          <a:pt x="77" y="125"/>
                          <a:pt x="77" y="125"/>
                        </a:cubicBezTo>
                        <a:cubicBezTo>
                          <a:pt x="47" y="125"/>
                          <a:pt x="47" y="97"/>
                          <a:pt x="47" y="97"/>
                        </a:cubicBezTo>
                        <a:cubicBezTo>
                          <a:pt x="47" y="92"/>
                          <a:pt x="47" y="92"/>
                          <a:pt x="47" y="92"/>
                        </a:cubicBezTo>
                        <a:cubicBezTo>
                          <a:pt x="47" y="64"/>
                          <a:pt x="77" y="64"/>
                          <a:pt x="77" y="64"/>
                        </a:cubicBezTo>
                        <a:cubicBezTo>
                          <a:pt x="232" y="64"/>
                          <a:pt x="232" y="64"/>
                          <a:pt x="232" y="64"/>
                        </a:cubicBezTo>
                        <a:cubicBezTo>
                          <a:pt x="364" y="64"/>
                          <a:pt x="364" y="64"/>
                          <a:pt x="364" y="64"/>
                        </a:cubicBezTo>
                        <a:cubicBezTo>
                          <a:pt x="394" y="64"/>
                          <a:pt x="394" y="92"/>
                          <a:pt x="394" y="92"/>
                        </a:cubicBezTo>
                        <a:lnTo>
                          <a:pt x="394" y="97"/>
                        </a:lnTo>
                        <a:close/>
                      </a:path>
                    </a:pathLst>
                  </a:custGeom>
                  <a:grpFill/>
                  <a:ln w="9525">
                    <a:solidFill>
                      <a:schemeClr val="tx2"/>
                    </a:solidFill>
                    <a:round/>
                    <a:headEnd/>
                    <a:tailEnd/>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243" name="Oval 17"/>
                  <p:cNvSpPr>
                    <a:spLocks noChangeArrowheads="1"/>
                  </p:cNvSpPr>
                  <p:nvPr/>
                </p:nvSpPr>
                <p:spPr bwMode="auto">
                  <a:xfrm>
                    <a:off x="6546850" y="2643188"/>
                    <a:ext cx="128588" cy="123825"/>
                  </a:xfrm>
                  <a:prstGeom prst="ellipse">
                    <a:avLst/>
                  </a:prstGeom>
                  <a:grpFill/>
                  <a:ln w="9525">
                    <a:solidFill>
                      <a:schemeClr val="tx2"/>
                    </a:solidFill>
                    <a:round/>
                    <a:headEnd/>
                    <a:tailEnd/>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244" name="Oval 18"/>
                  <p:cNvSpPr>
                    <a:spLocks noChangeArrowheads="1"/>
                  </p:cNvSpPr>
                  <p:nvPr/>
                </p:nvSpPr>
                <p:spPr bwMode="auto">
                  <a:xfrm>
                    <a:off x="6546850" y="3049588"/>
                    <a:ext cx="128588" cy="125413"/>
                  </a:xfrm>
                  <a:prstGeom prst="ellipse">
                    <a:avLst/>
                  </a:prstGeom>
                  <a:grpFill/>
                  <a:ln w="9525">
                    <a:solidFill>
                      <a:schemeClr val="tx2"/>
                    </a:solidFill>
                    <a:round/>
                    <a:headEnd/>
                    <a:tailEnd/>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245" name="Oval 19"/>
                  <p:cNvSpPr>
                    <a:spLocks noChangeArrowheads="1"/>
                  </p:cNvSpPr>
                  <p:nvPr/>
                </p:nvSpPr>
                <p:spPr bwMode="auto">
                  <a:xfrm>
                    <a:off x="6546850" y="3457575"/>
                    <a:ext cx="128588" cy="123825"/>
                  </a:xfrm>
                  <a:prstGeom prst="ellipse">
                    <a:avLst/>
                  </a:prstGeom>
                  <a:grpFill/>
                  <a:ln w="9525">
                    <a:solidFill>
                      <a:schemeClr val="tx2"/>
                    </a:solidFill>
                    <a:round/>
                    <a:headEnd/>
                    <a:tailEnd/>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246" name="Oval 20"/>
                  <p:cNvSpPr>
                    <a:spLocks noChangeArrowheads="1"/>
                  </p:cNvSpPr>
                  <p:nvPr/>
                </p:nvSpPr>
                <p:spPr bwMode="auto">
                  <a:xfrm>
                    <a:off x="6546850" y="3863975"/>
                    <a:ext cx="128588" cy="123825"/>
                  </a:xfrm>
                  <a:prstGeom prst="ellipse">
                    <a:avLst/>
                  </a:prstGeom>
                  <a:grpFill/>
                  <a:ln w="9525">
                    <a:solidFill>
                      <a:schemeClr val="tx2"/>
                    </a:solidFill>
                    <a:round/>
                    <a:headEnd/>
                    <a:tailEnd/>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grpSp>
          </p:grpSp>
        </p:grpSp>
        <p:grpSp>
          <p:nvGrpSpPr>
            <p:cNvPr id="19" name="Group 18"/>
            <p:cNvGrpSpPr/>
            <p:nvPr/>
          </p:nvGrpSpPr>
          <p:grpSpPr>
            <a:xfrm>
              <a:off x="8630018" y="5165203"/>
              <a:ext cx="777240" cy="1246735"/>
              <a:chOff x="8599821" y="5165203"/>
              <a:chExt cx="777240" cy="1246735"/>
            </a:xfrm>
          </p:grpSpPr>
          <p:grpSp>
            <p:nvGrpSpPr>
              <p:cNvPr id="9" name="Group 8"/>
              <p:cNvGrpSpPr/>
              <p:nvPr/>
            </p:nvGrpSpPr>
            <p:grpSpPr>
              <a:xfrm>
                <a:off x="8636227" y="5198401"/>
                <a:ext cx="704429" cy="1174494"/>
                <a:chOff x="8635106" y="4651691"/>
                <a:chExt cx="704429" cy="1174494"/>
              </a:xfrm>
            </p:grpSpPr>
            <p:grpSp>
              <p:nvGrpSpPr>
                <p:cNvPr id="4" name="Group 3"/>
                <p:cNvGrpSpPr/>
                <p:nvPr/>
              </p:nvGrpSpPr>
              <p:grpSpPr>
                <a:xfrm>
                  <a:off x="8635106" y="5551434"/>
                  <a:ext cx="704429" cy="274751"/>
                  <a:chOff x="8635106" y="5542669"/>
                  <a:chExt cx="704429" cy="274751"/>
                </a:xfrm>
              </p:grpSpPr>
              <p:sp>
                <p:nvSpPr>
                  <p:cNvPr id="176" name="Rectangle 175"/>
                  <p:cNvSpPr/>
                  <p:nvPr/>
                </p:nvSpPr>
                <p:spPr bwMode="auto">
                  <a:xfrm>
                    <a:off x="8909594" y="5542669"/>
                    <a:ext cx="429941" cy="274751"/>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149196" rIns="0"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050" b="0" i="0" u="none" strike="noStrike" kern="0" cap="none" spc="0" normalizeH="0" baseline="0" noProof="0" dirty="0">
                        <a:ln>
                          <a:noFill/>
                        </a:ln>
                        <a:solidFill>
                          <a:schemeClr val="bg1"/>
                        </a:solidFill>
                        <a:effectLst/>
                        <a:uLnTx/>
                        <a:uFillTx/>
                      </a:rPr>
                      <a:t>Kernel</a:t>
                    </a:r>
                    <a:endParaRPr kumimoji="0" lang="en-US" sz="1100" b="0" i="0" u="none" strike="noStrike" kern="0" cap="none" spc="0" normalizeH="0" baseline="0" noProof="0" dirty="0">
                      <a:ln>
                        <a:noFill/>
                      </a:ln>
                      <a:solidFill>
                        <a:schemeClr val="bg1"/>
                      </a:solidFill>
                      <a:effectLst/>
                      <a:uLnTx/>
                      <a:uFillTx/>
                    </a:endParaRPr>
                  </a:p>
                </p:txBody>
              </p:sp>
              <p:grpSp>
                <p:nvGrpSpPr>
                  <p:cNvPr id="177" name="Group 176"/>
                  <p:cNvGrpSpPr/>
                  <p:nvPr/>
                </p:nvGrpSpPr>
                <p:grpSpPr>
                  <a:xfrm>
                    <a:off x="8635106" y="5542670"/>
                    <a:ext cx="276948" cy="274750"/>
                    <a:chOff x="4498836" y="2852262"/>
                    <a:chExt cx="501628" cy="497646"/>
                  </a:xfrm>
                </p:grpSpPr>
                <p:sp>
                  <p:nvSpPr>
                    <p:cNvPr id="178" name="Rectangle 177"/>
                    <p:cNvSpPr/>
                    <p:nvPr/>
                  </p:nvSpPr>
                  <p:spPr bwMode="auto">
                    <a:xfrm>
                      <a:off x="4498836" y="2852262"/>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79" name="Freeform 73"/>
                    <p:cNvSpPr>
                      <a:spLocks noChangeAspect="1" noEditPoints="1"/>
                    </p:cNvSpPr>
                    <p:nvPr/>
                  </p:nvSpPr>
                  <p:spPr bwMode="black">
                    <a:xfrm>
                      <a:off x="4600290" y="2951725"/>
                      <a:ext cx="298721" cy="298720"/>
                    </a:xfrm>
                    <a:custGeom>
                      <a:avLst/>
                      <a:gdLst>
                        <a:gd name="T0" fmla="*/ 313 w 330"/>
                        <a:gd name="T1" fmla="*/ 161 h 330"/>
                        <a:gd name="T2" fmla="*/ 313 w 330"/>
                        <a:gd name="T3" fmla="*/ 128 h 330"/>
                        <a:gd name="T4" fmla="*/ 284 w 330"/>
                        <a:gd name="T5" fmla="*/ 137 h 330"/>
                        <a:gd name="T6" fmla="*/ 298 w 330"/>
                        <a:gd name="T7" fmla="*/ 111 h 330"/>
                        <a:gd name="T8" fmla="*/ 330 w 330"/>
                        <a:gd name="T9" fmla="*/ 103 h 330"/>
                        <a:gd name="T10" fmla="*/ 298 w 330"/>
                        <a:gd name="T11" fmla="*/ 95 h 330"/>
                        <a:gd name="T12" fmla="*/ 284 w 330"/>
                        <a:gd name="T13" fmla="*/ 87 h 330"/>
                        <a:gd name="T14" fmla="*/ 235 w 330"/>
                        <a:gd name="T15" fmla="*/ 46 h 330"/>
                        <a:gd name="T16" fmla="*/ 244 w 330"/>
                        <a:gd name="T17" fmla="*/ 17 h 330"/>
                        <a:gd name="T18" fmla="*/ 211 w 330"/>
                        <a:gd name="T19" fmla="*/ 17 h 330"/>
                        <a:gd name="T20" fmla="*/ 219 w 330"/>
                        <a:gd name="T21" fmla="*/ 46 h 330"/>
                        <a:gd name="T22" fmla="*/ 194 w 330"/>
                        <a:gd name="T23" fmla="*/ 32 h 330"/>
                        <a:gd name="T24" fmla="*/ 186 w 330"/>
                        <a:gd name="T25" fmla="*/ 0 h 330"/>
                        <a:gd name="T26" fmla="*/ 178 w 330"/>
                        <a:gd name="T27" fmla="*/ 32 h 330"/>
                        <a:gd name="T28" fmla="*/ 152 w 330"/>
                        <a:gd name="T29" fmla="*/ 46 h 330"/>
                        <a:gd name="T30" fmla="*/ 161 w 330"/>
                        <a:gd name="T31" fmla="*/ 17 h 330"/>
                        <a:gd name="T32" fmla="*/ 128 w 330"/>
                        <a:gd name="T33" fmla="*/ 17 h 330"/>
                        <a:gd name="T34" fmla="*/ 137 w 330"/>
                        <a:gd name="T35" fmla="*/ 46 h 330"/>
                        <a:gd name="T36" fmla="*/ 111 w 330"/>
                        <a:gd name="T37" fmla="*/ 32 h 330"/>
                        <a:gd name="T38" fmla="*/ 103 w 330"/>
                        <a:gd name="T39" fmla="*/ 0 h 330"/>
                        <a:gd name="T40" fmla="*/ 95 w 330"/>
                        <a:gd name="T41" fmla="*/ 32 h 330"/>
                        <a:gd name="T42" fmla="*/ 87 w 330"/>
                        <a:gd name="T43" fmla="*/ 46 h 330"/>
                        <a:gd name="T44" fmla="*/ 46 w 330"/>
                        <a:gd name="T45" fmla="*/ 95 h 330"/>
                        <a:gd name="T46" fmla="*/ 17 w 330"/>
                        <a:gd name="T47" fmla="*/ 86 h 330"/>
                        <a:gd name="T48" fmla="*/ 17 w 330"/>
                        <a:gd name="T49" fmla="*/ 120 h 330"/>
                        <a:gd name="T50" fmla="*/ 46 w 330"/>
                        <a:gd name="T51" fmla="*/ 111 h 330"/>
                        <a:gd name="T52" fmla="*/ 32 w 330"/>
                        <a:gd name="T53" fmla="*/ 137 h 330"/>
                        <a:gd name="T54" fmla="*/ 0 w 330"/>
                        <a:gd name="T55" fmla="*/ 144 h 330"/>
                        <a:gd name="T56" fmla="*/ 32 w 330"/>
                        <a:gd name="T57" fmla="*/ 152 h 330"/>
                        <a:gd name="T58" fmla="*/ 46 w 330"/>
                        <a:gd name="T59" fmla="*/ 178 h 330"/>
                        <a:gd name="T60" fmla="*/ 17 w 330"/>
                        <a:gd name="T61" fmla="*/ 169 h 330"/>
                        <a:gd name="T62" fmla="*/ 17 w 330"/>
                        <a:gd name="T63" fmla="*/ 203 h 330"/>
                        <a:gd name="T64" fmla="*/ 46 w 330"/>
                        <a:gd name="T65" fmla="*/ 194 h 330"/>
                        <a:gd name="T66" fmla="*/ 32 w 330"/>
                        <a:gd name="T67" fmla="*/ 219 h 330"/>
                        <a:gd name="T68" fmla="*/ 0 w 330"/>
                        <a:gd name="T69" fmla="*/ 227 h 330"/>
                        <a:gd name="T70" fmla="*/ 32 w 330"/>
                        <a:gd name="T71" fmla="*/ 235 h 330"/>
                        <a:gd name="T72" fmla="*/ 46 w 330"/>
                        <a:gd name="T73" fmla="*/ 243 h 330"/>
                        <a:gd name="T74" fmla="*/ 95 w 330"/>
                        <a:gd name="T75" fmla="*/ 284 h 330"/>
                        <a:gd name="T76" fmla="*/ 86 w 330"/>
                        <a:gd name="T77" fmla="*/ 313 h 330"/>
                        <a:gd name="T78" fmla="*/ 120 w 330"/>
                        <a:gd name="T79" fmla="*/ 313 h 330"/>
                        <a:gd name="T80" fmla="*/ 111 w 330"/>
                        <a:gd name="T81" fmla="*/ 284 h 330"/>
                        <a:gd name="T82" fmla="*/ 137 w 330"/>
                        <a:gd name="T83" fmla="*/ 298 h 330"/>
                        <a:gd name="T84" fmla="*/ 144 w 330"/>
                        <a:gd name="T85" fmla="*/ 330 h 330"/>
                        <a:gd name="T86" fmla="*/ 152 w 330"/>
                        <a:gd name="T87" fmla="*/ 298 h 330"/>
                        <a:gd name="T88" fmla="*/ 178 w 330"/>
                        <a:gd name="T89" fmla="*/ 284 h 330"/>
                        <a:gd name="T90" fmla="*/ 169 w 330"/>
                        <a:gd name="T91" fmla="*/ 313 h 330"/>
                        <a:gd name="T92" fmla="*/ 203 w 330"/>
                        <a:gd name="T93" fmla="*/ 313 h 330"/>
                        <a:gd name="T94" fmla="*/ 194 w 330"/>
                        <a:gd name="T95" fmla="*/ 284 h 330"/>
                        <a:gd name="T96" fmla="*/ 219 w 330"/>
                        <a:gd name="T97" fmla="*/ 298 h 330"/>
                        <a:gd name="T98" fmla="*/ 227 w 330"/>
                        <a:gd name="T99" fmla="*/ 330 h 330"/>
                        <a:gd name="T100" fmla="*/ 235 w 330"/>
                        <a:gd name="T101" fmla="*/ 298 h 330"/>
                        <a:gd name="T102" fmla="*/ 243 w 330"/>
                        <a:gd name="T103" fmla="*/ 284 h 330"/>
                        <a:gd name="T104" fmla="*/ 284 w 330"/>
                        <a:gd name="T105" fmla="*/ 235 h 330"/>
                        <a:gd name="T106" fmla="*/ 313 w 330"/>
                        <a:gd name="T107" fmla="*/ 244 h 330"/>
                        <a:gd name="T108" fmla="*/ 313 w 330"/>
                        <a:gd name="T109" fmla="*/ 211 h 330"/>
                        <a:gd name="T110" fmla="*/ 284 w 330"/>
                        <a:gd name="T111" fmla="*/ 219 h 330"/>
                        <a:gd name="T112" fmla="*/ 298 w 330"/>
                        <a:gd name="T113" fmla="*/ 194 h 330"/>
                        <a:gd name="T114" fmla="*/ 330 w 330"/>
                        <a:gd name="T115" fmla="*/ 186 h 330"/>
                        <a:gd name="T116" fmla="*/ 298 w 330"/>
                        <a:gd name="T117" fmla="*/ 178 h 330"/>
                        <a:gd name="T118" fmla="*/ 284 w 330"/>
                        <a:gd name="T119" fmla="*/ 152 h 330"/>
                        <a:gd name="T120" fmla="*/ 165 w 330"/>
                        <a:gd name="T121" fmla="*/ 267 h 330"/>
                        <a:gd name="T122" fmla="*/ 165 w 330"/>
                        <a:gd name="T123" fmla="*/ 63 h 330"/>
                        <a:gd name="T124" fmla="*/ 165 w 330"/>
                        <a:gd name="T125" fmla="*/ 26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0" h="330">
                          <a:moveTo>
                            <a:pt x="298" y="152"/>
                          </a:moveTo>
                          <a:cubicBezTo>
                            <a:pt x="301" y="158"/>
                            <a:pt x="307" y="161"/>
                            <a:pt x="313" y="161"/>
                          </a:cubicBezTo>
                          <a:cubicBezTo>
                            <a:pt x="322" y="161"/>
                            <a:pt x="330" y="154"/>
                            <a:pt x="330" y="144"/>
                          </a:cubicBezTo>
                          <a:cubicBezTo>
                            <a:pt x="330" y="135"/>
                            <a:pt x="322" y="128"/>
                            <a:pt x="313" y="128"/>
                          </a:cubicBezTo>
                          <a:cubicBezTo>
                            <a:pt x="307" y="128"/>
                            <a:pt x="301" y="131"/>
                            <a:pt x="298" y="137"/>
                          </a:cubicBezTo>
                          <a:cubicBezTo>
                            <a:pt x="284" y="137"/>
                            <a:pt x="284" y="137"/>
                            <a:pt x="284" y="137"/>
                          </a:cubicBezTo>
                          <a:cubicBezTo>
                            <a:pt x="284" y="111"/>
                            <a:pt x="284" y="111"/>
                            <a:pt x="284" y="111"/>
                          </a:cubicBezTo>
                          <a:cubicBezTo>
                            <a:pt x="298" y="111"/>
                            <a:pt x="298" y="111"/>
                            <a:pt x="298" y="111"/>
                          </a:cubicBezTo>
                          <a:cubicBezTo>
                            <a:pt x="301" y="116"/>
                            <a:pt x="307" y="120"/>
                            <a:pt x="313" y="120"/>
                          </a:cubicBezTo>
                          <a:cubicBezTo>
                            <a:pt x="322" y="120"/>
                            <a:pt x="330" y="112"/>
                            <a:pt x="330" y="103"/>
                          </a:cubicBezTo>
                          <a:cubicBezTo>
                            <a:pt x="330" y="94"/>
                            <a:pt x="322" y="86"/>
                            <a:pt x="313" y="86"/>
                          </a:cubicBezTo>
                          <a:cubicBezTo>
                            <a:pt x="307" y="86"/>
                            <a:pt x="301" y="90"/>
                            <a:pt x="298" y="95"/>
                          </a:cubicBezTo>
                          <a:cubicBezTo>
                            <a:pt x="284" y="95"/>
                            <a:pt x="284" y="95"/>
                            <a:pt x="284" y="95"/>
                          </a:cubicBezTo>
                          <a:cubicBezTo>
                            <a:pt x="284" y="87"/>
                            <a:pt x="284" y="87"/>
                            <a:pt x="284" y="87"/>
                          </a:cubicBezTo>
                          <a:cubicBezTo>
                            <a:pt x="284" y="65"/>
                            <a:pt x="266" y="46"/>
                            <a:pt x="243" y="46"/>
                          </a:cubicBezTo>
                          <a:cubicBezTo>
                            <a:pt x="235" y="46"/>
                            <a:pt x="235" y="46"/>
                            <a:pt x="235" y="46"/>
                          </a:cubicBezTo>
                          <a:cubicBezTo>
                            <a:pt x="235" y="32"/>
                            <a:pt x="235" y="32"/>
                            <a:pt x="235" y="32"/>
                          </a:cubicBezTo>
                          <a:cubicBezTo>
                            <a:pt x="240" y="29"/>
                            <a:pt x="244" y="23"/>
                            <a:pt x="244" y="17"/>
                          </a:cubicBezTo>
                          <a:cubicBezTo>
                            <a:pt x="244" y="8"/>
                            <a:pt x="237" y="0"/>
                            <a:pt x="227" y="0"/>
                          </a:cubicBezTo>
                          <a:cubicBezTo>
                            <a:pt x="218" y="0"/>
                            <a:pt x="211" y="8"/>
                            <a:pt x="211" y="17"/>
                          </a:cubicBezTo>
                          <a:cubicBezTo>
                            <a:pt x="211" y="23"/>
                            <a:pt x="214" y="29"/>
                            <a:pt x="219" y="32"/>
                          </a:cubicBezTo>
                          <a:cubicBezTo>
                            <a:pt x="219" y="46"/>
                            <a:pt x="219" y="46"/>
                            <a:pt x="219" y="46"/>
                          </a:cubicBezTo>
                          <a:cubicBezTo>
                            <a:pt x="194" y="46"/>
                            <a:pt x="194" y="46"/>
                            <a:pt x="194" y="46"/>
                          </a:cubicBezTo>
                          <a:cubicBezTo>
                            <a:pt x="194" y="32"/>
                            <a:pt x="194" y="32"/>
                            <a:pt x="194" y="32"/>
                          </a:cubicBezTo>
                          <a:cubicBezTo>
                            <a:pt x="199" y="29"/>
                            <a:pt x="203" y="23"/>
                            <a:pt x="203" y="17"/>
                          </a:cubicBezTo>
                          <a:cubicBezTo>
                            <a:pt x="203" y="8"/>
                            <a:pt x="195" y="0"/>
                            <a:pt x="186" y="0"/>
                          </a:cubicBezTo>
                          <a:cubicBezTo>
                            <a:pt x="177" y="0"/>
                            <a:pt x="169" y="8"/>
                            <a:pt x="169" y="17"/>
                          </a:cubicBezTo>
                          <a:cubicBezTo>
                            <a:pt x="169" y="23"/>
                            <a:pt x="173" y="29"/>
                            <a:pt x="178" y="32"/>
                          </a:cubicBezTo>
                          <a:cubicBezTo>
                            <a:pt x="178" y="46"/>
                            <a:pt x="178" y="46"/>
                            <a:pt x="178" y="46"/>
                          </a:cubicBezTo>
                          <a:cubicBezTo>
                            <a:pt x="152" y="46"/>
                            <a:pt x="152" y="46"/>
                            <a:pt x="152" y="46"/>
                          </a:cubicBezTo>
                          <a:cubicBezTo>
                            <a:pt x="152" y="32"/>
                            <a:pt x="152" y="32"/>
                            <a:pt x="152" y="32"/>
                          </a:cubicBezTo>
                          <a:cubicBezTo>
                            <a:pt x="158" y="29"/>
                            <a:pt x="161" y="23"/>
                            <a:pt x="161" y="17"/>
                          </a:cubicBezTo>
                          <a:cubicBezTo>
                            <a:pt x="161" y="8"/>
                            <a:pt x="154" y="0"/>
                            <a:pt x="144" y="0"/>
                          </a:cubicBezTo>
                          <a:cubicBezTo>
                            <a:pt x="135" y="0"/>
                            <a:pt x="128" y="8"/>
                            <a:pt x="128" y="17"/>
                          </a:cubicBezTo>
                          <a:cubicBezTo>
                            <a:pt x="128" y="23"/>
                            <a:pt x="131" y="29"/>
                            <a:pt x="137" y="32"/>
                          </a:cubicBezTo>
                          <a:cubicBezTo>
                            <a:pt x="137" y="46"/>
                            <a:pt x="137" y="46"/>
                            <a:pt x="137" y="46"/>
                          </a:cubicBezTo>
                          <a:cubicBezTo>
                            <a:pt x="111" y="46"/>
                            <a:pt x="111" y="46"/>
                            <a:pt x="111" y="46"/>
                          </a:cubicBezTo>
                          <a:cubicBezTo>
                            <a:pt x="111" y="32"/>
                            <a:pt x="111" y="32"/>
                            <a:pt x="111" y="32"/>
                          </a:cubicBezTo>
                          <a:cubicBezTo>
                            <a:pt x="116" y="29"/>
                            <a:pt x="120" y="23"/>
                            <a:pt x="120" y="17"/>
                          </a:cubicBezTo>
                          <a:cubicBezTo>
                            <a:pt x="120" y="8"/>
                            <a:pt x="112" y="0"/>
                            <a:pt x="103" y="0"/>
                          </a:cubicBezTo>
                          <a:cubicBezTo>
                            <a:pt x="94" y="0"/>
                            <a:pt x="86" y="8"/>
                            <a:pt x="86" y="17"/>
                          </a:cubicBezTo>
                          <a:cubicBezTo>
                            <a:pt x="86" y="23"/>
                            <a:pt x="90" y="29"/>
                            <a:pt x="95" y="32"/>
                          </a:cubicBezTo>
                          <a:cubicBezTo>
                            <a:pt x="95" y="46"/>
                            <a:pt x="95" y="46"/>
                            <a:pt x="95" y="46"/>
                          </a:cubicBezTo>
                          <a:cubicBezTo>
                            <a:pt x="87" y="46"/>
                            <a:pt x="87" y="46"/>
                            <a:pt x="87" y="46"/>
                          </a:cubicBezTo>
                          <a:cubicBezTo>
                            <a:pt x="65" y="46"/>
                            <a:pt x="46" y="65"/>
                            <a:pt x="46" y="87"/>
                          </a:cubicBezTo>
                          <a:cubicBezTo>
                            <a:pt x="46" y="95"/>
                            <a:pt x="46" y="95"/>
                            <a:pt x="46" y="95"/>
                          </a:cubicBezTo>
                          <a:cubicBezTo>
                            <a:pt x="32" y="95"/>
                            <a:pt x="32" y="95"/>
                            <a:pt x="32" y="95"/>
                          </a:cubicBezTo>
                          <a:cubicBezTo>
                            <a:pt x="29" y="90"/>
                            <a:pt x="23" y="86"/>
                            <a:pt x="17" y="86"/>
                          </a:cubicBezTo>
                          <a:cubicBezTo>
                            <a:pt x="8" y="86"/>
                            <a:pt x="0" y="94"/>
                            <a:pt x="0" y="103"/>
                          </a:cubicBezTo>
                          <a:cubicBezTo>
                            <a:pt x="0" y="112"/>
                            <a:pt x="8" y="120"/>
                            <a:pt x="17" y="120"/>
                          </a:cubicBezTo>
                          <a:cubicBezTo>
                            <a:pt x="23" y="120"/>
                            <a:pt x="29" y="116"/>
                            <a:pt x="32" y="111"/>
                          </a:cubicBezTo>
                          <a:cubicBezTo>
                            <a:pt x="46" y="111"/>
                            <a:pt x="46" y="111"/>
                            <a:pt x="46" y="111"/>
                          </a:cubicBezTo>
                          <a:cubicBezTo>
                            <a:pt x="46" y="137"/>
                            <a:pt x="46" y="137"/>
                            <a:pt x="46" y="137"/>
                          </a:cubicBezTo>
                          <a:cubicBezTo>
                            <a:pt x="32" y="137"/>
                            <a:pt x="32" y="137"/>
                            <a:pt x="32" y="137"/>
                          </a:cubicBezTo>
                          <a:cubicBezTo>
                            <a:pt x="29" y="131"/>
                            <a:pt x="23" y="128"/>
                            <a:pt x="17" y="128"/>
                          </a:cubicBezTo>
                          <a:cubicBezTo>
                            <a:pt x="8" y="128"/>
                            <a:pt x="0" y="135"/>
                            <a:pt x="0" y="144"/>
                          </a:cubicBezTo>
                          <a:cubicBezTo>
                            <a:pt x="0" y="154"/>
                            <a:pt x="8" y="161"/>
                            <a:pt x="17" y="161"/>
                          </a:cubicBezTo>
                          <a:cubicBezTo>
                            <a:pt x="23" y="161"/>
                            <a:pt x="29" y="158"/>
                            <a:pt x="32" y="152"/>
                          </a:cubicBezTo>
                          <a:cubicBezTo>
                            <a:pt x="46" y="152"/>
                            <a:pt x="46" y="152"/>
                            <a:pt x="46" y="152"/>
                          </a:cubicBezTo>
                          <a:cubicBezTo>
                            <a:pt x="46" y="178"/>
                            <a:pt x="46" y="178"/>
                            <a:pt x="46" y="178"/>
                          </a:cubicBezTo>
                          <a:cubicBezTo>
                            <a:pt x="32" y="178"/>
                            <a:pt x="32" y="178"/>
                            <a:pt x="32" y="178"/>
                          </a:cubicBezTo>
                          <a:cubicBezTo>
                            <a:pt x="29" y="173"/>
                            <a:pt x="23" y="169"/>
                            <a:pt x="17" y="169"/>
                          </a:cubicBezTo>
                          <a:cubicBezTo>
                            <a:pt x="8" y="169"/>
                            <a:pt x="0" y="177"/>
                            <a:pt x="0" y="186"/>
                          </a:cubicBezTo>
                          <a:cubicBezTo>
                            <a:pt x="0" y="195"/>
                            <a:pt x="8" y="203"/>
                            <a:pt x="17" y="203"/>
                          </a:cubicBezTo>
                          <a:cubicBezTo>
                            <a:pt x="23" y="203"/>
                            <a:pt x="29" y="199"/>
                            <a:pt x="32" y="194"/>
                          </a:cubicBezTo>
                          <a:cubicBezTo>
                            <a:pt x="46" y="194"/>
                            <a:pt x="46" y="194"/>
                            <a:pt x="46" y="194"/>
                          </a:cubicBezTo>
                          <a:cubicBezTo>
                            <a:pt x="46" y="219"/>
                            <a:pt x="46" y="219"/>
                            <a:pt x="46" y="219"/>
                          </a:cubicBezTo>
                          <a:cubicBezTo>
                            <a:pt x="32" y="219"/>
                            <a:pt x="32" y="219"/>
                            <a:pt x="32" y="219"/>
                          </a:cubicBezTo>
                          <a:cubicBezTo>
                            <a:pt x="29" y="214"/>
                            <a:pt x="23" y="211"/>
                            <a:pt x="17" y="211"/>
                          </a:cubicBezTo>
                          <a:cubicBezTo>
                            <a:pt x="8" y="211"/>
                            <a:pt x="0" y="218"/>
                            <a:pt x="0" y="227"/>
                          </a:cubicBezTo>
                          <a:cubicBezTo>
                            <a:pt x="0" y="237"/>
                            <a:pt x="8" y="244"/>
                            <a:pt x="17" y="244"/>
                          </a:cubicBezTo>
                          <a:cubicBezTo>
                            <a:pt x="23" y="244"/>
                            <a:pt x="29" y="240"/>
                            <a:pt x="32" y="235"/>
                          </a:cubicBezTo>
                          <a:cubicBezTo>
                            <a:pt x="46" y="235"/>
                            <a:pt x="46" y="235"/>
                            <a:pt x="46" y="235"/>
                          </a:cubicBezTo>
                          <a:cubicBezTo>
                            <a:pt x="46" y="243"/>
                            <a:pt x="46" y="243"/>
                            <a:pt x="46" y="243"/>
                          </a:cubicBezTo>
                          <a:cubicBezTo>
                            <a:pt x="46" y="266"/>
                            <a:pt x="65" y="284"/>
                            <a:pt x="87" y="284"/>
                          </a:cubicBezTo>
                          <a:cubicBezTo>
                            <a:pt x="95" y="284"/>
                            <a:pt x="95" y="284"/>
                            <a:pt x="95" y="284"/>
                          </a:cubicBezTo>
                          <a:cubicBezTo>
                            <a:pt x="95" y="298"/>
                            <a:pt x="95" y="298"/>
                            <a:pt x="95" y="298"/>
                          </a:cubicBezTo>
                          <a:cubicBezTo>
                            <a:pt x="90" y="301"/>
                            <a:pt x="86" y="307"/>
                            <a:pt x="86" y="313"/>
                          </a:cubicBezTo>
                          <a:cubicBezTo>
                            <a:pt x="86" y="322"/>
                            <a:pt x="94" y="330"/>
                            <a:pt x="103" y="330"/>
                          </a:cubicBezTo>
                          <a:cubicBezTo>
                            <a:pt x="112" y="330"/>
                            <a:pt x="120" y="322"/>
                            <a:pt x="120" y="313"/>
                          </a:cubicBezTo>
                          <a:cubicBezTo>
                            <a:pt x="120" y="307"/>
                            <a:pt x="116" y="301"/>
                            <a:pt x="111" y="298"/>
                          </a:cubicBezTo>
                          <a:cubicBezTo>
                            <a:pt x="111" y="284"/>
                            <a:pt x="111" y="284"/>
                            <a:pt x="111" y="284"/>
                          </a:cubicBezTo>
                          <a:cubicBezTo>
                            <a:pt x="137" y="284"/>
                            <a:pt x="137" y="284"/>
                            <a:pt x="137" y="284"/>
                          </a:cubicBezTo>
                          <a:cubicBezTo>
                            <a:pt x="137" y="298"/>
                            <a:pt x="137" y="298"/>
                            <a:pt x="137" y="298"/>
                          </a:cubicBezTo>
                          <a:cubicBezTo>
                            <a:pt x="131" y="301"/>
                            <a:pt x="128" y="307"/>
                            <a:pt x="128" y="313"/>
                          </a:cubicBezTo>
                          <a:cubicBezTo>
                            <a:pt x="128" y="322"/>
                            <a:pt x="135" y="330"/>
                            <a:pt x="144" y="330"/>
                          </a:cubicBezTo>
                          <a:cubicBezTo>
                            <a:pt x="154" y="330"/>
                            <a:pt x="161" y="322"/>
                            <a:pt x="161" y="313"/>
                          </a:cubicBezTo>
                          <a:cubicBezTo>
                            <a:pt x="161" y="307"/>
                            <a:pt x="158" y="301"/>
                            <a:pt x="152" y="298"/>
                          </a:cubicBezTo>
                          <a:cubicBezTo>
                            <a:pt x="152" y="284"/>
                            <a:pt x="152" y="284"/>
                            <a:pt x="152" y="284"/>
                          </a:cubicBezTo>
                          <a:cubicBezTo>
                            <a:pt x="178" y="284"/>
                            <a:pt x="178" y="284"/>
                            <a:pt x="178" y="284"/>
                          </a:cubicBezTo>
                          <a:cubicBezTo>
                            <a:pt x="178" y="298"/>
                            <a:pt x="178" y="298"/>
                            <a:pt x="178" y="298"/>
                          </a:cubicBezTo>
                          <a:cubicBezTo>
                            <a:pt x="173" y="301"/>
                            <a:pt x="169" y="307"/>
                            <a:pt x="169" y="313"/>
                          </a:cubicBezTo>
                          <a:cubicBezTo>
                            <a:pt x="169" y="322"/>
                            <a:pt x="177" y="330"/>
                            <a:pt x="186" y="330"/>
                          </a:cubicBezTo>
                          <a:cubicBezTo>
                            <a:pt x="195" y="330"/>
                            <a:pt x="203" y="322"/>
                            <a:pt x="203" y="313"/>
                          </a:cubicBezTo>
                          <a:cubicBezTo>
                            <a:pt x="203" y="307"/>
                            <a:pt x="199" y="301"/>
                            <a:pt x="194" y="298"/>
                          </a:cubicBezTo>
                          <a:cubicBezTo>
                            <a:pt x="194" y="284"/>
                            <a:pt x="194" y="284"/>
                            <a:pt x="194" y="284"/>
                          </a:cubicBezTo>
                          <a:cubicBezTo>
                            <a:pt x="219" y="284"/>
                            <a:pt x="219" y="284"/>
                            <a:pt x="219" y="284"/>
                          </a:cubicBezTo>
                          <a:cubicBezTo>
                            <a:pt x="219" y="298"/>
                            <a:pt x="219" y="298"/>
                            <a:pt x="219" y="298"/>
                          </a:cubicBezTo>
                          <a:cubicBezTo>
                            <a:pt x="214" y="301"/>
                            <a:pt x="211" y="307"/>
                            <a:pt x="211" y="313"/>
                          </a:cubicBezTo>
                          <a:cubicBezTo>
                            <a:pt x="211" y="322"/>
                            <a:pt x="218" y="330"/>
                            <a:pt x="227" y="330"/>
                          </a:cubicBezTo>
                          <a:cubicBezTo>
                            <a:pt x="237" y="330"/>
                            <a:pt x="244" y="322"/>
                            <a:pt x="244" y="313"/>
                          </a:cubicBezTo>
                          <a:cubicBezTo>
                            <a:pt x="244" y="307"/>
                            <a:pt x="240" y="301"/>
                            <a:pt x="235" y="298"/>
                          </a:cubicBezTo>
                          <a:cubicBezTo>
                            <a:pt x="235" y="284"/>
                            <a:pt x="235" y="284"/>
                            <a:pt x="235" y="284"/>
                          </a:cubicBezTo>
                          <a:cubicBezTo>
                            <a:pt x="243" y="284"/>
                            <a:pt x="243" y="284"/>
                            <a:pt x="243" y="284"/>
                          </a:cubicBezTo>
                          <a:cubicBezTo>
                            <a:pt x="266" y="284"/>
                            <a:pt x="284" y="266"/>
                            <a:pt x="284" y="243"/>
                          </a:cubicBezTo>
                          <a:cubicBezTo>
                            <a:pt x="284" y="235"/>
                            <a:pt x="284" y="235"/>
                            <a:pt x="284" y="235"/>
                          </a:cubicBezTo>
                          <a:cubicBezTo>
                            <a:pt x="298" y="235"/>
                            <a:pt x="298" y="235"/>
                            <a:pt x="298" y="235"/>
                          </a:cubicBezTo>
                          <a:cubicBezTo>
                            <a:pt x="301" y="240"/>
                            <a:pt x="307" y="244"/>
                            <a:pt x="313" y="244"/>
                          </a:cubicBezTo>
                          <a:cubicBezTo>
                            <a:pt x="322" y="244"/>
                            <a:pt x="330" y="237"/>
                            <a:pt x="330" y="227"/>
                          </a:cubicBezTo>
                          <a:cubicBezTo>
                            <a:pt x="330" y="218"/>
                            <a:pt x="322" y="211"/>
                            <a:pt x="313" y="211"/>
                          </a:cubicBezTo>
                          <a:cubicBezTo>
                            <a:pt x="307" y="211"/>
                            <a:pt x="301" y="214"/>
                            <a:pt x="298" y="219"/>
                          </a:cubicBezTo>
                          <a:cubicBezTo>
                            <a:pt x="284" y="219"/>
                            <a:pt x="284" y="219"/>
                            <a:pt x="284" y="219"/>
                          </a:cubicBezTo>
                          <a:cubicBezTo>
                            <a:pt x="284" y="194"/>
                            <a:pt x="284" y="194"/>
                            <a:pt x="284" y="194"/>
                          </a:cubicBezTo>
                          <a:cubicBezTo>
                            <a:pt x="298" y="194"/>
                            <a:pt x="298" y="194"/>
                            <a:pt x="298" y="194"/>
                          </a:cubicBezTo>
                          <a:cubicBezTo>
                            <a:pt x="301" y="199"/>
                            <a:pt x="307" y="203"/>
                            <a:pt x="313" y="203"/>
                          </a:cubicBezTo>
                          <a:cubicBezTo>
                            <a:pt x="322" y="203"/>
                            <a:pt x="330" y="195"/>
                            <a:pt x="330" y="186"/>
                          </a:cubicBezTo>
                          <a:cubicBezTo>
                            <a:pt x="330" y="177"/>
                            <a:pt x="322" y="169"/>
                            <a:pt x="313" y="169"/>
                          </a:cubicBezTo>
                          <a:cubicBezTo>
                            <a:pt x="307" y="169"/>
                            <a:pt x="301" y="173"/>
                            <a:pt x="298" y="178"/>
                          </a:cubicBezTo>
                          <a:cubicBezTo>
                            <a:pt x="284" y="178"/>
                            <a:pt x="284" y="178"/>
                            <a:pt x="284" y="178"/>
                          </a:cubicBezTo>
                          <a:cubicBezTo>
                            <a:pt x="284" y="152"/>
                            <a:pt x="284" y="152"/>
                            <a:pt x="284" y="152"/>
                          </a:cubicBezTo>
                          <a:lnTo>
                            <a:pt x="298" y="152"/>
                          </a:lnTo>
                          <a:close/>
                          <a:moveTo>
                            <a:pt x="165" y="267"/>
                          </a:moveTo>
                          <a:cubicBezTo>
                            <a:pt x="109" y="267"/>
                            <a:pt x="63" y="221"/>
                            <a:pt x="63" y="165"/>
                          </a:cubicBezTo>
                          <a:cubicBezTo>
                            <a:pt x="63" y="109"/>
                            <a:pt x="109" y="63"/>
                            <a:pt x="165" y="63"/>
                          </a:cubicBezTo>
                          <a:cubicBezTo>
                            <a:pt x="221" y="63"/>
                            <a:pt x="267" y="109"/>
                            <a:pt x="267" y="165"/>
                          </a:cubicBezTo>
                          <a:cubicBezTo>
                            <a:pt x="267" y="221"/>
                            <a:pt x="221" y="267"/>
                            <a:pt x="165" y="267"/>
                          </a:cubicBezTo>
                          <a:close/>
                        </a:path>
                      </a:pathLst>
                    </a:custGeom>
                    <a:solidFill>
                      <a:schemeClr val="tx2"/>
                    </a:solidFill>
                    <a:ln>
                      <a:solidFill>
                        <a:schemeClr val="bg2"/>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nvGrpSpPr>
                <p:cNvPr id="180" name="Group 179"/>
                <p:cNvGrpSpPr/>
                <p:nvPr/>
              </p:nvGrpSpPr>
              <p:grpSpPr>
                <a:xfrm>
                  <a:off x="8635106" y="4651691"/>
                  <a:ext cx="704429" cy="852494"/>
                  <a:chOff x="1156020" y="2248829"/>
                  <a:chExt cx="704429" cy="852494"/>
                </a:xfrm>
              </p:grpSpPr>
              <p:sp>
                <p:nvSpPr>
                  <p:cNvPr id="181" name="TextBox 180"/>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182" name="Rectangle 181"/>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183" name="Group 182"/>
                  <p:cNvGrpSpPr/>
                  <p:nvPr/>
                </p:nvGrpSpPr>
                <p:grpSpPr>
                  <a:xfrm>
                    <a:off x="1282952" y="2590867"/>
                    <a:ext cx="471171" cy="380335"/>
                    <a:chOff x="4406091" y="6049087"/>
                    <a:chExt cx="3960813" cy="3197225"/>
                  </a:xfrm>
                  <a:solidFill>
                    <a:schemeClr val="tx2"/>
                  </a:solidFill>
                </p:grpSpPr>
                <p:sp>
                  <p:nvSpPr>
                    <p:cNvPr id="184"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185"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186"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grpSp>
          <p:sp>
            <p:nvSpPr>
              <p:cNvPr id="8" name="Rectangle 7"/>
              <p:cNvSpPr/>
              <p:nvPr/>
            </p:nvSpPr>
            <p:spPr bwMode="auto">
              <a:xfrm>
                <a:off x="8599821" y="5165203"/>
                <a:ext cx="777240" cy="1246735"/>
              </a:xfrm>
              <a:prstGeom prst="rect">
                <a:avLst/>
              </a:prstGeom>
              <a:noFill/>
              <a:ln w="9525">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6" name="Group 15"/>
            <p:cNvGrpSpPr/>
            <p:nvPr/>
          </p:nvGrpSpPr>
          <p:grpSpPr>
            <a:xfrm>
              <a:off x="9477430" y="5165203"/>
              <a:ext cx="777240" cy="1246735"/>
              <a:chOff x="9428529" y="5165203"/>
              <a:chExt cx="777240" cy="1246735"/>
            </a:xfrm>
          </p:grpSpPr>
          <p:grpSp>
            <p:nvGrpSpPr>
              <p:cNvPr id="248" name="Group 247"/>
              <p:cNvGrpSpPr/>
              <p:nvPr/>
            </p:nvGrpSpPr>
            <p:grpSpPr>
              <a:xfrm>
                <a:off x="9464935" y="5198401"/>
                <a:ext cx="704429" cy="1174494"/>
                <a:chOff x="8635106" y="4651691"/>
                <a:chExt cx="704429" cy="1174494"/>
              </a:xfrm>
            </p:grpSpPr>
            <p:grpSp>
              <p:nvGrpSpPr>
                <p:cNvPr id="250" name="Group 249"/>
                <p:cNvGrpSpPr/>
                <p:nvPr/>
              </p:nvGrpSpPr>
              <p:grpSpPr>
                <a:xfrm>
                  <a:off x="8635106" y="5551434"/>
                  <a:ext cx="704429" cy="274751"/>
                  <a:chOff x="8635106" y="5542669"/>
                  <a:chExt cx="704429" cy="274751"/>
                </a:xfrm>
              </p:grpSpPr>
              <p:sp>
                <p:nvSpPr>
                  <p:cNvPr id="258" name="Rectangle 257"/>
                  <p:cNvSpPr/>
                  <p:nvPr/>
                </p:nvSpPr>
                <p:spPr bwMode="auto">
                  <a:xfrm>
                    <a:off x="8909594" y="5542669"/>
                    <a:ext cx="429941" cy="274751"/>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149196" rIns="0"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050" b="0" i="0" u="none" strike="noStrike" kern="0" cap="none" spc="0" normalizeH="0" baseline="0" noProof="0" dirty="0">
                        <a:ln>
                          <a:noFill/>
                        </a:ln>
                        <a:solidFill>
                          <a:schemeClr val="bg1"/>
                        </a:solidFill>
                        <a:effectLst/>
                        <a:uLnTx/>
                        <a:uFillTx/>
                      </a:rPr>
                      <a:t>Kernel</a:t>
                    </a:r>
                    <a:endParaRPr kumimoji="0" lang="en-US" sz="1100" b="0" i="0" u="none" strike="noStrike" kern="0" cap="none" spc="0" normalizeH="0" baseline="0" noProof="0" dirty="0">
                      <a:ln>
                        <a:noFill/>
                      </a:ln>
                      <a:solidFill>
                        <a:schemeClr val="bg1"/>
                      </a:solidFill>
                      <a:effectLst/>
                      <a:uLnTx/>
                      <a:uFillTx/>
                    </a:endParaRPr>
                  </a:p>
                </p:txBody>
              </p:sp>
              <p:grpSp>
                <p:nvGrpSpPr>
                  <p:cNvPr id="259" name="Group 258"/>
                  <p:cNvGrpSpPr/>
                  <p:nvPr/>
                </p:nvGrpSpPr>
                <p:grpSpPr>
                  <a:xfrm>
                    <a:off x="8635106" y="5542670"/>
                    <a:ext cx="276948" cy="274750"/>
                    <a:chOff x="4498836" y="2852262"/>
                    <a:chExt cx="501628" cy="497646"/>
                  </a:xfrm>
                </p:grpSpPr>
                <p:sp>
                  <p:nvSpPr>
                    <p:cNvPr id="260" name="Rectangle 259"/>
                    <p:cNvSpPr/>
                    <p:nvPr/>
                  </p:nvSpPr>
                  <p:spPr bwMode="auto">
                    <a:xfrm>
                      <a:off x="4498836" y="2852262"/>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61" name="Freeform 73"/>
                    <p:cNvSpPr>
                      <a:spLocks noChangeAspect="1" noEditPoints="1"/>
                    </p:cNvSpPr>
                    <p:nvPr/>
                  </p:nvSpPr>
                  <p:spPr bwMode="black">
                    <a:xfrm>
                      <a:off x="4600290" y="2951725"/>
                      <a:ext cx="298721" cy="298720"/>
                    </a:xfrm>
                    <a:custGeom>
                      <a:avLst/>
                      <a:gdLst>
                        <a:gd name="T0" fmla="*/ 313 w 330"/>
                        <a:gd name="T1" fmla="*/ 161 h 330"/>
                        <a:gd name="T2" fmla="*/ 313 w 330"/>
                        <a:gd name="T3" fmla="*/ 128 h 330"/>
                        <a:gd name="T4" fmla="*/ 284 w 330"/>
                        <a:gd name="T5" fmla="*/ 137 h 330"/>
                        <a:gd name="T6" fmla="*/ 298 w 330"/>
                        <a:gd name="T7" fmla="*/ 111 h 330"/>
                        <a:gd name="T8" fmla="*/ 330 w 330"/>
                        <a:gd name="T9" fmla="*/ 103 h 330"/>
                        <a:gd name="T10" fmla="*/ 298 w 330"/>
                        <a:gd name="T11" fmla="*/ 95 h 330"/>
                        <a:gd name="T12" fmla="*/ 284 w 330"/>
                        <a:gd name="T13" fmla="*/ 87 h 330"/>
                        <a:gd name="T14" fmla="*/ 235 w 330"/>
                        <a:gd name="T15" fmla="*/ 46 h 330"/>
                        <a:gd name="T16" fmla="*/ 244 w 330"/>
                        <a:gd name="T17" fmla="*/ 17 h 330"/>
                        <a:gd name="T18" fmla="*/ 211 w 330"/>
                        <a:gd name="T19" fmla="*/ 17 h 330"/>
                        <a:gd name="T20" fmla="*/ 219 w 330"/>
                        <a:gd name="T21" fmla="*/ 46 h 330"/>
                        <a:gd name="T22" fmla="*/ 194 w 330"/>
                        <a:gd name="T23" fmla="*/ 32 h 330"/>
                        <a:gd name="T24" fmla="*/ 186 w 330"/>
                        <a:gd name="T25" fmla="*/ 0 h 330"/>
                        <a:gd name="T26" fmla="*/ 178 w 330"/>
                        <a:gd name="T27" fmla="*/ 32 h 330"/>
                        <a:gd name="T28" fmla="*/ 152 w 330"/>
                        <a:gd name="T29" fmla="*/ 46 h 330"/>
                        <a:gd name="T30" fmla="*/ 161 w 330"/>
                        <a:gd name="T31" fmla="*/ 17 h 330"/>
                        <a:gd name="T32" fmla="*/ 128 w 330"/>
                        <a:gd name="T33" fmla="*/ 17 h 330"/>
                        <a:gd name="T34" fmla="*/ 137 w 330"/>
                        <a:gd name="T35" fmla="*/ 46 h 330"/>
                        <a:gd name="T36" fmla="*/ 111 w 330"/>
                        <a:gd name="T37" fmla="*/ 32 h 330"/>
                        <a:gd name="T38" fmla="*/ 103 w 330"/>
                        <a:gd name="T39" fmla="*/ 0 h 330"/>
                        <a:gd name="T40" fmla="*/ 95 w 330"/>
                        <a:gd name="T41" fmla="*/ 32 h 330"/>
                        <a:gd name="T42" fmla="*/ 87 w 330"/>
                        <a:gd name="T43" fmla="*/ 46 h 330"/>
                        <a:gd name="T44" fmla="*/ 46 w 330"/>
                        <a:gd name="T45" fmla="*/ 95 h 330"/>
                        <a:gd name="T46" fmla="*/ 17 w 330"/>
                        <a:gd name="T47" fmla="*/ 86 h 330"/>
                        <a:gd name="T48" fmla="*/ 17 w 330"/>
                        <a:gd name="T49" fmla="*/ 120 h 330"/>
                        <a:gd name="T50" fmla="*/ 46 w 330"/>
                        <a:gd name="T51" fmla="*/ 111 h 330"/>
                        <a:gd name="T52" fmla="*/ 32 w 330"/>
                        <a:gd name="T53" fmla="*/ 137 h 330"/>
                        <a:gd name="T54" fmla="*/ 0 w 330"/>
                        <a:gd name="T55" fmla="*/ 144 h 330"/>
                        <a:gd name="T56" fmla="*/ 32 w 330"/>
                        <a:gd name="T57" fmla="*/ 152 h 330"/>
                        <a:gd name="T58" fmla="*/ 46 w 330"/>
                        <a:gd name="T59" fmla="*/ 178 h 330"/>
                        <a:gd name="T60" fmla="*/ 17 w 330"/>
                        <a:gd name="T61" fmla="*/ 169 h 330"/>
                        <a:gd name="T62" fmla="*/ 17 w 330"/>
                        <a:gd name="T63" fmla="*/ 203 h 330"/>
                        <a:gd name="T64" fmla="*/ 46 w 330"/>
                        <a:gd name="T65" fmla="*/ 194 h 330"/>
                        <a:gd name="T66" fmla="*/ 32 w 330"/>
                        <a:gd name="T67" fmla="*/ 219 h 330"/>
                        <a:gd name="T68" fmla="*/ 0 w 330"/>
                        <a:gd name="T69" fmla="*/ 227 h 330"/>
                        <a:gd name="T70" fmla="*/ 32 w 330"/>
                        <a:gd name="T71" fmla="*/ 235 h 330"/>
                        <a:gd name="T72" fmla="*/ 46 w 330"/>
                        <a:gd name="T73" fmla="*/ 243 h 330"/>
                        <a:gd name="T74" fmla="*/ 95 w 330"/>
                        <a:gd name="T75" fmla="*/ 284 h 330"/>
                        <a:gd name="T76" fmla="*/ 86 w 330"/>
                        <a:gd name="T77" fmla="*/ 313 h 330"/>
                        <a:gd name="T78" fmla="*/ 120 w 330"/>
                        <a:gd name="T79" fmla="*/ 313 h 330"/>
                        <a:gd name="T80" fmla="*/ 111 w 330"/>
                        <a:gd name="T81" fmla="*/ 284 h 330"/>
                        <a:gd name="T82" fmla="*/ 137 w 330"/>
                        <a:gd name="T83" fmla="*/ 298 h 330"/>
                        <a:gd name="T84" fmla="*/ 144 w 330"/>
                        <a:gd name="T85" fmla="*/ 330 h 330"/>
                        <a:gd name="T86" fmla="*/ 152 w 330"/>
                        <a:gd name="T87" fmla="*/ 298 h 330"/>
                        <a:gd name="T88" fmla="*/ 178 w 330"/>
                        <a:gd name="T89" fmla="*/ 284 h 330"/>
                        <a:gd name="T90" fmla="*/ 169 w 330"/>
                        <a:gd name="T91" fmla="*/ 313 h 330"/>
                        <a:gd name="T92" fmla="*/ 203 w 330"/>
                        <a:gd name="T93" fmla="*/ 313 h 330"/>
                        <a:gd name="T94" fmla="*/ 194 w 330"/>
                        <a:gd name="T95" fmla="*/ 284 h 330"/>
                        <a:gd name="T96" fmla="*/ 219 w 330"/>
                        <a:gd name="T97" fmla="*/ 298 h 330"/>
                        <a:gd name="T98" fmla="*/ 227 w 330"/>
                        <a:gd name="T99" fmla="*/ 330 h 330"/>
                        <a:gd name="T100" fmla="*/ 235 w 330"/>
                        <a:gd name="T101" fmla="*/ 298 h 330"/>
                        <a:gd name="T102" fmla="*/ 243 w 330"/>
                        <a:gd name="T103" fmla="*/ 284 h 330"/>
                        <a:gd name="T104" fmla="*/ 284 w 330"/>
                        <a:gd name="T105" fmla="*/ 235 h 330"/>
                        <a:gd name="T106" fmla="*/ 313 w 330"/>
                        <a:gd name="T107" fmla="*/ 244 h 330"/>
                        <a:gd name="T108" fmla="*/ 313 w 330"/>
                        <a:gd name="T109" fmla="*/ 211 h 330"/>
                        <a:gd name="T110" fmla="*/ 284 w 330"/>
                        <a:gd name="T111" fmla="*/ 219 h 330"/>
                        <a:gd name="T112" fmla="*/ 298 w 330"/>
                        <a:gd name="T113" fmla="*/ 194 h 330"/>
                        <a:gd name="T114" fmla="*/ 330 w 330"/>
                        <a:gd name="T115" fmla="*/ 186 h 330"/>
                        <a:gd name="T116" fmla="*/ 298 w 330"/>
                        <a:gd name="T117" fmla="*/ 178 h 330"/>
                        <a:gd name="T118" fmla="*/ 284 w 330"/>
                        <a:gd name="T119" fmla="*/ 152 h 330"/>
                        <a:gd name="T120" fmla="*/ 165 w 330"/>
                        <a:gd name="T121" fmla="*/ 267 h 330"/>
                        <a:gd name="T122" fmla="*/ 165 w 330"/>
                        <a:gd name="T123" fmla="*/ 63 h 330"/>
                        <a:gd name="T124" fmla="*/ 165 w 330"/>
                        <a:gd name="T125" fmla="*/ 26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0" h="330">
                          <a:moveTo>
                            <a:pt x="298" y="152"/>
                          </a:moveTo>
                          <a:cubicBezTo>
                            <a:pt x="301" y="158"/>
                            <a:pt x="307" y="161"/>
                            <a:pt x="313" y="161"/>
                          </a:cubicBezTo>
                          <a:cubicBezTo>
                            <a:pt x="322" y="161"/>
                            <a:pt x="330" y="154"/>
                            <a:pt x="330" y="144"/>
                          </a:cubicBezTo>
                          <a:cubicBezTo>
                            <a:pt x="330" y="135"/>
                            <a:pt x="322" y="128"/>
                            <a:pt x="313" y="128"/>
                          </a:cubicBezTo>
                          <a:cubicBezTo>
                            <a:pt x="307" y="128"/>
                            <a:pt x="301" y="131"/>
                            <a:pt x="298" y="137"/>
                          </a:cubicBezTo>
                          <a:cubicBezTo>
                            <a:pt x="284" y="137"/>
                            <a:pt x="284" y="137"/>
                            <a:pt x="284" y="137"/>
                          </a:cubicBezTo>
                          <a:cubicBezTo>
                            <a:pt x="284" y="111"/>
                            <a:pt x="284" y="111"/>
                            <a:pt x="284" y="111"/>
                          </a:cubicBezTo>
                          <a:cubicBezTo>
                            <a:pt x="298" y="111"/>
                            <a:pt x="298" y="111"/>
                            <a:pt x="298" y="111"/>
                          </a:cubicBezTo>
                          <a:cubicBezTo>
                            <a:pt x="301" y="116"/>
                            <a:pt x="307" y="120"/>
                            <a:pt x="313" y="120"/>
                          </a:cubicBezTo>
                          <a:cubicBezTo>
                            <a:pt x="322" y="120"/>
                            <a:pt x="330" y="112"/>
                            <a:pt x="330" y="103"/>
                          </a:cubicBezTo>
                          <a:cubicBezTo>
                            <a:pt x="330" y="94"/>
                            <a:pt x="322" y="86"/>
                            <a:pt x="313" y="86"/>
                          </a:cubicBezTo>
                          <a:cubicBezTo>
                            <a:pt x="307" y="86"/>
                            <a:pt x="301" y="90"/>
                            <a:pt x="298" y="95"/>
                          </a:cubicBezTo>
                          <a:cubicBezTo>
                            <a:pt x="284" y="95"/>
                            <a:pt x="284" y="95"/>
                            <a:pt x="284" y="95"/>
                          </a:cubicBezTo>
                          <a:cubicBezTo>
                            <a:pt x="284" y="87"/>
                            <a:pt x="284" y="87"/>
                            <a:pt x="284" y="87"/>
                          </a:cubicBezTo>
                          <a:cubicBezTo>
                            <a:pt x="284" y="65"/>
                            <a:pt x="266" y="46"/>
                            <a:pt x="243" y="46"/>
                          </a:cubicBezTo>
                          <a:cubicBezTo>
                            <a:pt x="235" y="46"/>
                            <a:pt x="235" y="46"/>
                            <a:pt x="235" y="46"/>
                          </a:cubicBezTo>
                          <a:cubicBezTo>
                            <a:pt x="235" y="32"/>
                            <a:pt x="235" y="32"/>
                            <a:pt x="235" y="32"/>
                          </a:cubicBezTo>
                          <a:cubicBezTo>
                            <a:pt x="240" y="29"/>
                            <a:pt x="244" y="23"/>
                            <a:pt x="244" y="17"/>
                          </a:cubicBezTo>
                          <a:cubicBezTo>
                            <a:pt x="244" y="8"/>
                            <a:pt x="237" y="0"/>
                            <a:pt x="227" y="0"/>
                          </a:cubicBezTo>
                          <a:cubicBezTo>
                            <a:pt x="218" y="0"/>
                            <a:pt x="211" y="8"/>
                            <a:pt x="211" y="17"/>
                          </a:cubicBezTo>
                          <a:cubicBezTo>
                            <a:pt x="211" y="23"/>
                            <a:pt x="214" y="29"/>
                            <a:pt x="219" y="32"/>
                          </a:cubicBezTo>
                          <a:cubicBezTo>
                            <a:pt x="219" y="46"/>
                            <a:pt x="219" y="46"/>
                            <a:pt x="219" y="46"/>
                          </a:cubicBezTo>
                          <a:cubicBezTo>
                            <a:pt x="194" y="46"/>
                            <a:pt x="194" y="46"/>
                            <a:pt x="194" y="46"/>
                          </a:cubicBezTo>
                          <a:cubicBezTo>
                            <a:pt x="194" y="32"/>
                            <a:pt x="194" y="32"/>
                            <a:pt x="194" y="32"/>
                          </a:cubicBezTo>
                          <a:cubicBezTo>
                            <a:pt x="199" y="29"/>
                            <a:pt x="203" y="23"/>
                            <a:pt x="203" y="17"/>
                          </a:cubicBezTo>
                          <a:cubicBezTo>
                            <a:pt x="203" y="8"/>
                            <a:pt x="195" y="0"/>
                            <a:pt x="186" y="0"/>
                          </a:cubicBezTo>
                          <a:cubicBezTo>
                            <a:pt x="177" y="0"/>
                            <a:pt x="169" y="8"/>
                            <a:pt x="169" y="17"/>
                          </a:cubicBezTo>
                          <a:cubicBezTo>
                            <a:pt x="169" y="23"/>
                            <a:pt x="173" y="29"/>
                            <a:pt x="178" y="32"/>
                          </a:cubicBezTo>
                          <a:cubicBezTo>
                            <a:pt x="178" y="46"/>
                            <a:pt x="178" y="46"/>
                            <a:pt x="178" y="46"/>
                          </a:cubicBezTo>
                          <a:cubicBezTo>
                            <a:pt x="152" y="46"/>
                            <a:pt x="152" y="46"/>
                            <a:pt x="152" y="46"/>
                          </a:cubicBezTo>
                          <a:cubicBezTo>
                            <a:pt x="152" y="32"/>
                            <a:pt x="152" y="32"/>
                            <a:pt x="152" y="32"/>
                          </a:cubicBezTo>
                          <a:cubicBezTo>
                            <a:pt x="158" y="29"/>
                            <a:pt x="161" y="23"/>
                            <a:pt x="161" y="17"/>
                          </a:cubicBezTo>
                          <a:cubicBezTo>
                            <a:pt x="161" y="8"/>
                            <a:pt x="154" y="0"/>
                            <a:pt x="144" y="0"/>
                          </a:cubicBezTo>
                          <a:cubicBezTo>
                            <a:pt x="135" y="0"/>
                            <a:pt x="128" y="8"/>
                            <a:pt x="128" y="17"/>
                          </a:cubicBezTo>
                          <a:cubicBezTo>
                            <a:pt x="128" y="23"/>
                            <a:pt x="131" y="29"/>
                            <a:pt x="137" y="32"/>
                          </a:cubicBezTo>
                          <a:cubicBezTo>
                            <a:pt x="137" y="46"/>
                            <a:pt x="137" y="46"/>
                            <a:pt x="137" y="46"/>
                          </a:cubicBezTo>
                          <a:cubicBezTo>
                            <a:pt x="111" y="46"/>
                            <a:pt x="111" y="46"/>
                            <a:pt x="111" y="46"/>
                          </a:cubicBezTo>
                          <a:cubicBezTo>
                            <a:pt x="111" y="32"/>
                            <a:pt x="111" y="32"/>
                            <a:pt x="111" y="32"/>
                          </a:cubicBezTo>
                          <a:cubicBezTo>
                            <a:pt x="116" y="29"/>
                            <a:pt x="120" y="23"/>
                            <a:pt x="120" y="17"/>
                          </a:cubicBezTo>
                          <a:cubicBezTo>
                            <a:pt x="120" y="8"/>
                            <a:pt x="112" y="0"/>
                            <a:pt x="103" y="0"/>
                          </a:cubicBezTo>
                          <a:cubicBezTo>
                            <a:pt x="94" y="0"/>
                            <a:pt x="86" y="8"/>
                            <a:pt x="86" y="17"/>
                          </a:cubicBezTo>
                          <a:cubicBezTo>
                            <a:pt x="86" y="23"/>
                            <a:pt x="90" y="29"/>
                            <a:pt x="95" y="32"/>
                          </a:cubicBezTo>
                          <a:cubicBezTo>
                            <a:pt x="95" y="46"/>
                            <a:pt x="95" y="46"/>
                            <a:pt x="95" y="46"/>
                          </a:cubicBezTo>
                          <a:cubicBezTo>
                            <a:pt x="87" y="46"/>
                            <a:pt x="87" y="46"/>
                            <a:pt x="87" y="46"/>
                          </a:cubicBezTo>
                          <a:cubicBezTo>
                            <a:pt x="65" y="46"/>
                            <a:pt x="46" y="65"/>
                            <a:pt x="46" y="87"/>
                          </a:cubicBezTo>
                          <a:cubicBezTo>
                            <a:pt x="46" y="95"/>
                            <a:pt x="46" y="95"/>
                            <a:pt x="46" y="95"/>
                          </a:cubicBezTo>
                          <a:cubicBezTo>
                            <a:pt x="32" y="95"/>
                            <a:pt x="32" y="95"/>
                            <a:pt x="32" y="95"/>
                          </a:cubicBezTo>
                          <a:cubicBezTo>
                            <a:pt x="29" y="90"/>
                            <a:pt x="23" y="86"/>
                            <a:pt x="17" y="86"/>
                          </a:cubicBezTo>
                          <a:cubicBezTo>
                            <a:pt x="8" y="86"/>
                            <a:pt x="0" y="94"/>
                            <a:pt x="0" y="103"/>
                          </a:cubicBezTo>
                          <a:cubicBezTo>
                            <a:pt x="0" y="112"/>
                            <a:pt x="8" y="120"/>
                            <a:pt x="17" y="120"/>
                          </a:cubicBezTo>
                          <a:cubicBezTo>
                            <a:pt x="23" y="120"/>
                            <a:pt x="29" y="116"/>
                            <a:pt x="32" y="111"/>
                          </a:cubicBezTo>
                          <a:cubicBezTo>
                            <a:pt x="46" y="111"/>
                            <a:pt x="46" y="111"/>
                            <a:pt x="46" y="111"/>
                          </a:cubicBezTo>
                          <a:cubicBezTo>
                            <a:pt x="46" y="137"/>
                            <a:pt x="46" y="137"/>
                            <a:pt x="46" y="137"/>
                          </a:cubicBezTo>
                          <a:cubicBezTo>
                            <a:pt x="32" y="137"/>
                            <a:pt x="32" y="137"/>
                            <a:pt x="32" y="137"/>
                          </a:cubicBezTo>
                          <a:cubicBezTo>
                            <a:pt x="29" y="131"/>
                            <a:pt x="23" y="128"/>
                            <a:pt x="17" y="128"/>
                          </a:cubicBezTo>
                          <a:cubicBezTo>
                            <a:pt x="8" y="128"/>
                            <a:pt x="0" y="135"/>
                            <a:pt x="0" y="144"/>
                          </a:cubicBezTo>
                          <a:cubicBezTo>
                            <a:pt x="0" y="154"/>
                            <a:pt x="8" y="161"/>
                            <a:pt x="17" y="161"/>
                          </a:cubicBezTo>
                          <a:cubicBezTo>
                            <a:pt x="23" y="161"/>
                            <a:pt x="29" y="158"/>
                            <a:pt x="32" y="152"/>
                          </a:cubicBezTo>
                          <a:cubicBezTo>
                            <a:pt x="46" y="152"/>
                            <a:pt x="46" y="152"/>
                            <a:pt x="46" y="152"/>
                          </a:cubicBezTo>
                          <a:cubicBezTo>
                            <a:pt x="46" y="178"/>
                            <a:pt x="46" y="178"/>
                            <a:pt x="46" y="178"/>
                          </a:cubicBezTo>
                          <a:cubicBezTo>
                            <a:pt x="32" y="178"/>
                            <a:pt x="32" y="178"/>
                            <a:pt x="32" y="178"/>
                          </a:cubicBezTo>
                          <a:cubicBezTo>
                            <a:pt x="29" y="173"/>
                            <a:pt x="23" y="169"/>
                            <a:pt x="17" y="169"/>
                          </a:cubicBezTo>
                          <a:cubicBezTo>
                            <a:pt x="8" y="169"/>
                            <a:pt x="0" y="177"/>
                            <a:pt x="0" y="186"/>
                          </a:cubicBezTo>
                          <a:cubicBezTo>
                            <a:pt x="0" y="195"/>
                            <a:pt x="8" y="203"/>
                            <a:pt x="17" y="203"/>
                          </a:cubicBezTo>
                          <a:cubicBezTo>
                            <a:pt x="23" y="203"/>
                            <a:pt x="29" y="199"/>
                            <a:pt x="32" y="194"/>
                          </a:cubicBezTo>
                          <a:cubicBezTo>
                            <a:pt x="46" y="194"/>
                            <a:pt x="46" y="194"/>
                            <a:pt x="46" y="194"/>
                          </a:cubicBezTo>
                          <a:cubicBezTo>
                            <a:pt x="46" y="219"/>
                            <a:pt x="46" y="219"/>
                            <a:pt x="46" y="219"/>
                          </a:cubicBezTo>
                          <a:cubicBezTo>
                            <a:pt x="32" y="219"/>
                            <a:pt x="32" y="219"/>
                            <a:pt x="32" y="219"/>
                          </a:cubicBezTo>
                          <a:cubicBezTo>
                            <a:pt x="29" y="214"/>
                            <a:pt x="23" y="211"/>
                            <a:pt x="17" y="211"/>
                          </a:cubicBezTo>
                          <a:cubicBezTo>
                            <a:pt x="8" y="211"/>
                            <a:pt x="0" y="218"/>
                            <a:pt x="0" y="227"/>
                          </a:cubicBezTo>
                          <a:cubicBezTo>
                            <a:pt x="0" y="237"/>
                            <a:pt x="8" y="244"/>
                            <a:pt x="17" y="244"/>
                          </a:cubicBezTo>
                          <a:cubicBezTo>
                            <a:pt x="23" y="244"/>
                            <a:pt x="29" y="240"/>
                            <a:pt x="32" y="235"/>
                          </a:cubicBezTo>
                          <a:cubicBezTo>
                            <a:pt x="46" y="235"/>
                            <a:pt x="46" y="235"/>
                            <a:pt x="46" y="235"/>
                          </a:cubicBezTo>
                          <a:cubicBezTo>
                            <a:pt x="46" y="243"/>
                            <a:pt x="46" y="243"/>
                            <a:pt x="46" y="243"/>
                          </a:cubicBezTo>
                          <a:cubicBezTo>
                            <a:pt x="46" y="266"/>
                            <a:pt x="65" y="284"/>
                            <a:pt x="87" y="284"/>
                          </a:cubicBezTo>
                          <a:cubicBezTo>
                            <a:pt x="95" y="284"/>
                            <a:pt x="95" y="284"/>
                            <a:pt x="95" y="284"/>
                          </a:cubicBezTo>
                          <a:cubicBezTo>
                            <a:pt x="95" y="298"/>
                            <a:pt x="95" y="298"/>
                            <a:pt x="95" y="298"/>
                          </a:cubicBezTo>
                          <a:cubicBezTo>
                            <a:pt x="90" y="301"/>
                            <a:pt x="86" y="307"/>
                            <a:pt x="86" y="313"/>
                          </a:cubicBezTo>
                          <a:cubicBezTo>
                            <a:pt x="86" y="322"/>
                            <a:pt x="94" y="330"/>
                            <a:pt x="103" y="330"/>
                          </a:cubicBezTo>
                          <a:cubicBezTo>
                            <a:pt x="112" y="330"/>
                            <a:pt x="120" y="322"/>
                            <a:pt x="120" y="313"/>
                          </a:cubicBezTo>
                          <a:cubicBezTo>
                            <a:pt x="120" y="307"/>
                            <a:pt x="116" y="301"/>
                            <a:pt x="111" y="298"/>
                          </a:cubicBezTo>
                          <a:cubicBezTo>
                            <a:pt x="111" y="284"/>
                            <a:pt x="111" y="284"/>
                            <a:pt x="111" y="284"/>
                          </a:cubicBezTo>
                          <a:cubicBezTo>
                            <a:pt x="137" y="284"/>
                            <a:pt x="137" y="284"/>
                            <a:pt x="137" y="284"/>
                          </a:cubicBezTo>
                          <a:cubicBezTo>
                            <a:pt x="137" y="298"/>
                            <a:pt x="137" y="298"/>
                            <a:pt x="137" y="298"/>
                          </a:cubicBezTo>
                          <a:cubicBezTo>
                            <a:pt x="131" y="301"/>
                            <a:pt x="128" y="307"/>
                            <a:pt x="128" y="313"/>
                          </a:cubicBezTo>
                          <a:cubicBezTo>
                            <a:pt x="128" y="322"/>
                            <a:pt x="135" y="330"/>
                            <a:pt x="144" y="330"/>
                          </a:cubicBezTo>
                          <a:cubicBezTo>
                            <a:pt x="154" y="330"/>
                            <a:pt x="161" y="322"/>
                            <a:pt x="161" y="313"/>
                          </a:cubicBezTo>
                          <a:cubicBezTo>
                            <a:pt x="161" y="307"/>
                            <a:pt x="158" y="301"/>
                            <a:pt x="152" y="298"/>
                          </a:cubicBezTo>
                          <a:cubicBezTo>
                            <a:pt x="152" y="284"/>
                            <a:pt x="152" y="284"/>
                            <a:pt x="152" y="284"/>
                          </a:cubicBezTo>
                          <a:cubicBezTo>
                            <a:pt x="178" y="284"/>
                            <a:pt x="178" y="284"/>
                            <a:pt x="178" y="284"/>
                          </a:cubicBezTo>
                          <a:cubicBezTo>
                            <a:pt x="178" y="298"/>
                            <a:pt x="178" y="298"/>
                            <a:pt x="178" y="298"/>
                          </a:cubicBezTo>
                          <a:cubicBezTo>
                            <a:pt x="173" y="301"/>
                            <a:pt x="169" y="307"/>
                            <a:pt x="169" y="313"/>
                          </a:cubicBezTo>
                          <a:cubicBezTo>
                            <a:pt x="169" y="322"/>
                            <a:pt x="177" y="330"/>
                            <a:pt x="186" y="330"/>
                          </a:cubicBezTo>
                          <a:cubicBezTo>
                            <a:pt x="195" y="330"/>
                            <a:pt x="203" y="322"/>
                            <a:pt x="203" y="313"/>
                          </a:cubicBezTo>
                          <a:cubicBezTo>
                            <a:pt x="203" y="307"/>
                            <a:pt x="199" y="301"/>
                            <a:pt x="194" y="298"/>
                          </a:cubicBezTo>
                          <a:cubicBezTo>
                            <a:pt x="194" y="284"/>
                            <a:pt x="194" y="284"/>
                            <a:pt x="194" y="284"/>
                          </a:cubicBezTo>
                          <a:cubicBezTo>
                            <a:pt x="219" y="284"/>
                            <a:pt x="219" y="284"/>
                            <a:pt x="219" y="284"/>
                          </a:cubicBezTo>
                          <a:cubicBezTo>
                            <a:pt x="219" y="298"/>
                            <a:pt x="219" y="298"/>
                            <a:pt x="219" y="298"/>
                          </a:cubicBezTo>
                          <a:cubicBezTo>
                            <a:pt x="214" y="301"/>
                            <a:pt x="211" y="307"/>
                            <a:pt x="211" y="313"/>
                          </a:cubicBezTo>
                          <a:cubicBezTo>
                            <a:pt x="211" y="322"/>
                            <a:pt x="218" y="330"/>
                            <a:pt x="227" y="330"/>
                          </a:cubicBezTo>
                          <a:cubicBezTo>
                            <a:pt x="237" y="330"/>
                            <a:pt x="244" y="322"/>
                            <a:pt x="244" y="313"/>
                          </a:cubicBezTo>
                          <a:cubicBezTo>
                            <a:pt x="244" y="307"/>
                            <a:pt x="240" y="301"/>
                            <a:pt x="235" y="298"/>
                          </a:cubicBezTo>
                          <a:cubicBezTo>
                            <a:pt x="235" y="284"/>
                            <a:pt x="235" y="284"/>
                            <a:pt x="235" y="284"/>
                          </a:cubicBezTo>
                          <a:cubicBezTo>
                            <a:pt x="243" y="284"/>
                            <a:pt x="243" y="284"/>
                            <a:pt x="243" y="284"/>
                          </a:cubicBezTo>
                          <a:cubicBezTo>
                            <a:pt x="266" y="284"/>
                            <a:pt x="284" y="266"/>
                            <a:pt x="284" y="243"/>
                          </a:cubicBezTo>
                          <a:cubicBezTo>
                            <a:pt x="284" y="235"/>
                            <a:pt x="284" y="235"/>
                            <a:pt x="284" y="235"/>
                          </a:cubicBezTo>
                          <a:cubicBezTo>
                            <a:pt x="298" y="235"/>
                            <a:pt x="298" y="235"/>
                            <a:pt x="298" y="235"/>
                          </a:cubicBezTo>
                          <a:cubicBezTo>
                            <a:pt x="301" y="240"/>
                            <a:pt x="307" y="244"/>
                            <a:pt x="313" y="244"/>
                          </a:cubicBezTo>
                          <a:cubicBezTo>
                            <a:pt x="322" y="244"/>
                            <a:pt x="330" y="237"/>
                            <a:pt x="330" y="227"/>
                          </a:cubicBezTo>
                          <a:cubicBezTo>
                            <a:pt x="330" y="218"/>
                            <a:pt x="322" y="211"/>
                            <a:pt x="313" y="211"/>
                          </a:cubicBezTo>
                          <a:cubicBezTo>
                            <a:pt x="307" y="211"/>
                            <a:pt x="301" y="214"/>
                            <a:pt x="298" y="219"/>
                          </a:cubicBezTo>
                          <a:cubicBezTo>
                            <a:pt x="284" y="219"/>
                            <a:pt x="284" y="219"/>
                            <a:pt x="284" y="219"/>
                          </a:cubicBezTo>
                          <a:cubicBezTo>
                            <a:pt x="284" y="194"/>
                            <a:pt x="284" y="194"/>
                            <a:pt x="284" y="194"/>
                          </a:cubicBezTo>
                          <a:cubicBezTo>
                            <a:pt x="298" y="194"/>
                            <a:pt x="298" y="194"/>
                            <a:pt x="298" y="194"/>
                          </a:cubicBezTo>
                          <a:cubicBezTo>
                            <a:pt x="301" y="199"/>
                            <a:pt x="307" y="203"/>
                            <a:pt x="313" y="203"/>
                          </a:cubicBezTo>
                          <a:cubicBezTo>
                            <a:pt x="322" y="203"/>
                            <a:pt x="330" y="195"/>
                            <a:pt x="330" y="186"/>
                          </a:cubicBezTo>
                          <a:cubicBezTo>
                            <a:pt x="330" y="177"/>
                            <a:pt x="322" y="169"/>
                            <a:pt x="313" y="169"/>
                          </a:cubicBezTo>
                          <a:cubicBezTo>
                            <a:pt x="307" y="169"/>
                            <a:pt x="301" y="173"/>
                            <a:pt x="298" y="178"/>
                          </a:cubicBezTo>
                          <a:cubicBezTo>
                            <a:pt x="284" y="178"/>
                            <a:pt x="284" y="178"/>
                            <a:pt x="284" y="178"/>
                          </a:cubicBezTo>
                          <a:cubicBezTo>
                            <a:pt x="284" y="152"/>
                            <a:pt x="284" y="152"/>
                            <a:pt x="284" y="152"/>
                          </a:cubicBezTo>
                          <a:lnTo>
                            <a:pt x="298" y="152"/>
                          </a:lnTo>
                          <a:close/>
                          <a:moveTo>
                            <a:pt x="165" y="267"/>
                          </a:moveTo>
                          <a:cubicBezTo>
                            <a:pt x="109" y="267"/>
                            <a:pt x="63" y="221"/>
                            <a:pt x="63" y="165"/>
                          </a:cubicBezTo>
                          <a:cubicBezTo>
                            <a:pt x="63" y="109"/>
                            <a:pt x="109" y="63"/>
                            <a:pt x="165" y="63"/>
                          </a:cubicBezTo>
                          <a:cubicBezTo>
                            <a:pt x="221" y="63"/>
                            <a:pt x="267" y="109"/>
                            <a:pt x="267" y="165"/>
                          </a:cubicBezTo>
                          <a:cubicBezTo>
                            <a:pt x="267" y="221"/>
                            <a:pt x="221" y="267"/>
                            <a:pt x="165" y="267"/>
                          </a:cubicBezTo>
                          <a:close/>
                        </a:path>
                      </a:pathLst>
                    </a:custGeom>
                    <a:solidFill>
                      <a:schemeClr val="tx2"/>
                    </a:solidFill>
                    <a:ln>
                      <a:solidFill>
                        <a:schemeClr val="bg2"/>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nvGrpSpPr>
                <p:cNvPr id="251" name="Group 250"/>
                <p:cNvGrpSpPr/>
                <p:nvPr/>
              </p:nvGrpSpPr>
              <p:grpSpPr>
                <a:xfrm>
                  <a:off x="8635106" y="4651691"/>
                  <a:ext cx="704429" cy="852494"/>
                  <a:chOff x="1156020" y="2248829"/>
                  <a:chExt cx="704429" cy="852494"/>
                </a:xfrm>
              </p:grpSpPr>
              <p:sp>
                <p:nvSpPr>
                  <p:cNvPr id="252" name="TextBox 251"/>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253" name="Rectangle 252"/>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254" name="Group 253"/>
                  <p:cNvGrpSpPr/>
                  <p:nvPr/>
                </p:nvGrpSpPr>
                <p:grpSpPr>
                  <a:xfrm>
                    <a:off x="1282952" y="2590867"/>
                    <a:ext cx="471171" cy="380335"/>
                    <a:chOff x="4406091" y="6049087"/>
                    <a:chExt cx="3960813" cy="3197225"/>
                  </a:xfrm>
                  <a:solidFill>
                    <a:schemeClr val="tx2"/>
                  </a:solidFill>
                </p:grpSpPr>
                <p:sp>
                  <p:nvSpPr>
                    <p:cNvPr id="255"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56"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57"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grpSp>
          <p:sp>
            <p:nvSpPr>
              <p:cNvPr id="249" name="Rectangle 248"/>
              <p:cNvSpPr/>
              <p:nvPr/>
            </p:nvSpPr>
            <p:spPr bwMode="auto">
              <a:xfrm>
                <a:off x="9428529" y="5165203"/>
                <a:ext cx="777240" cy="1246735"/>
              </a:xfrm>
              <a:prstGeom prst="rect">
                <a:avLst/>
              </a:prstGeom>
              <a:noFill/>
              <a:ln w="9525">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15" name="Group 14"/>
            <p:cNvGrpSpPr/>
            <p:nvPr/>
          </p:nvGrpSpPr>
          <p:grpSpPr>
            <a:xfrm>
              <a:off x="10324841" y="5165203"/>
              <a:ext cx="777240" cy="1246735"/>
              <a:chOff x="10263860" y="5165203"/>
              <a:chExt cx="777240" cy="1246735"/>
            </a:xfrm>
          </p:grpSpPr>
          <p:grpSp>
            <p:nvGrpSpPr>
              <p:cNvPr id="263" name="Group 262"/>
              <p:cNvGrpSpPr/>
              <p:nvPr/>
            </p:nvGrpSpPr>
            <p:grpSpPr>
              <a:xfrm>
                <a:off x="10300266" y="5198401"/>
                <a:ext cx="704429" cy="1174494"/>
                <a:chOff x="8635106" y="4651691"/>
                <a:chExt cx="704429" cy="1174494"/>
              </a:xfrm>
            </p:grpSpPr>
            <p:grpSp>
              <p:nvGrpSpPr>
                <p:cNvPr id="265" name="Group 264"/>
                <p:cNvGrpSpPr/>
                <p:nvPr/>
              </p:nvGrpSpPr>
              <p:grpSpPr>
                <a:xfrm>
                  <a:off x="8635106" y="5551434"/>
                  <a:ext cx="704429" cy="274751"/>
                  <a:chOff x="8635106" y="5542669"/>
                  <a:chExt cx="704429" cy="274751"/>
                </a:xfrm>
              </p:grpSpPr>
              <p:sp>
                <p:nvSpPr>
                  <p:cNvPr id="273" name="Rectangle 272"/>
                  <p:cNvSpPr/>
                  <p:nvPr/>
                </p:nvSpPr>
                <p:spPr bwMode="auto">
                  <a:xfrm>
                    <a:off x="8909594" y="5542669"/>
                    <a:ext cx="429941" cy="274751"/>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 tIns="149196" rIns="0"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050" b="0" i="0" u="none" strike="noStrike" kern="0" cap="none" spc="0" normalizeH="0" baseline="0" noProof="0" dirty="0">
                        <a:ln>
                          <a:noFill/>
                        </a:ln>
                        <a:solidFill>
                          <a:schemeClr val="bg1"/>
                        </a:solidFill>
                        <a:effectLst/>
                        <a:uLnTx/>
                        <a:uFillTx/>
                      </a:rPr>
                      <a:t>Kernel</a:t>
                    </a:r>
                    <a:endParaRPr kumimoji="0" lang="en-US" sz="1100" b="0" i="0" u="none" strike="noStrike" kern="0" cap="none" spc="0" normalizeH="0" baseline="0" noProof="0" dirty="0">
                      <a:ln>
                        <a:noFill/>
                      </a:ln>
                      <a:solidFill>
                        <a:schemeClr val="bg1"/>
                      </a:solidFill>
                      <a:effectLst/>
                      <a:uLnTx/>
                      <a:uFillTx/>
                    </a:endParaRPr>
                  </a:p>
                </p:txBody>
              </p:sp>
              <p:grpSp>
                <p:nvGrpSpPr>
                  <p:cNvPr id="274" name="Group 273"/>
                  <p:cNvGrpSpPr/>
                  <p:nvPr/>
                </p:nvGrpSpPr>
                <p:grpSpPr>
                  <a:xfrm>
                    <a:off x="8635106" y="5542670"/>
                    <a:ext cx="276948" cy="274750"/>
                    <a:chOff x="4498836" y="2852262"/>
                    <a:chExt cx="501628" cy="497646"/>
                  </a:xfrm>
                </p:grpSpPr>
                <p:sp>
                  <p:nvSpPr>
                    <p:cNvPr id="275" name="Rectangle 274"/>
                    <p:cNvSpPr/>
                    <p:nvPr/>
                  </p:nvSpPr>
                  <p:spPr bwMode="auto">
                    <a:xfrm>
                      <a:off x="4498836" y="2852262"/>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6" name="Freeform 73"/>
                    <p:cNvSpPr>
                      <a:spLocks noChangeAspect="1" noEditPoints="1"/>
                    </p:cNvSpPr>
                    <p:nvPr/>
                  </p:nvSpPr>
                  <p:spPr bwMode="black">
                    <a:xfrm>
                      <a:off x="4600290" y="2951725"/>
                      <a:ext cx="298721" cy="298720"/>
                    </a:xfrm>
                    <a:custGeom>
                      <a:avLst/>
                      <a:gdLst>
                        <a:gd name="T0" fmla="*/ 313 w 330"/>
                        <a:gd name="T1" fmla="*/ 161 h 330"/>
                        <a:gd name="T2" fmla="*/ 313 w 330"/>
                        <a:gd name="T3" fmla="*/ 128 h 330"/>
                        <a:gd name="T4" fmla="*/ 284 w 330"/>
                        <a:gd name="T5" fmla="*/ 137 h 330"/>
                        <a:gd name="T6" fmla="*/ 298 w 330"/>
                        <a:gd name="T7" fmla="*/ 111 h 330"/>
                        <a:gd name="T8" fmla="*/ 330 w 330"/>
                        <a:gd name="T9" fmla="*/ 103 h 330"/>
                        <a:gd name="T10" fmla="*/ 298 w 330"/>
                        <a:gd name="T11" fmla="*/ 95 h 330"/>
                        <a:gd name="T12" fmla="*/ 284 w 330"/>
                        <a:gd name="T13" fmla="*/ 87 h 330"/>
                        <a:gd name="T14" fmla="*/ 235 w 330"/>
                        <a:gd name="T15" fmla="*/ 46 h 330"/>
                        <a:gd name="T16" fmla="*/ 244 w 330"/>
                        <a:gd name="T17" fmla="*/ 17 h 330"/>
                        <a:gd name="T18" fmla="*/ 211 w 330"/>
                        <a:gd name="T19" fmla="*/ 17 h 330"/>
                        <a:gd name="T20" fmla="*/ 219 w 330"/>
                        <a:gd name="T21" fmla="*/ 46 h 330"/>
                        <a:gd name="T22" fmla="*/ 194 w 330"/>
                        <a:gd name="T23" fmla="*/ 32 h 330"/>
                        <a:gd name="T24" fmla="*/ 186 w 330"/>
                        <a:gd name="T25" fmla="*/ 0 h 330"/>
                        <a:gd name="T26" fmla="*/ 178 w 330"/>
                        <a:gd name="T27" fmla="*/ 32 h 330"/>
                        <a:gd name="T28" fmla="*/ 152 w 330"/>
                        <a:gd name="T29" fmla="*/ 46 h 330"/>
                        <a:gd name="T30" fmla="*/ 161 w 330"/>
                        <a:gd name="T31" fmla="*/ 17 h 330"/>
                        <a:gd name="T32" fmla="*/ 128 w 330"/>
                        <a:gd name="T33" fmla="*/ 17 h 330"/>
                        <a:gd name="T34" fmla="*/ 137 w 330"/>
                        <a:gd name="T35" fmla="*/ 46 h 330"/>
                        <a:gd name="T36" fmla="*/ 111 w 330"/>
                        <a:gd name="T37" fmla="*/ 32 h 330"/>
                        <a:gd name="T38" fmla="*/ 103 w 330"/>
                        <a:gd name="T39" fmla="*/ 0 h 330"/>
                        <a:gd name="T40" fmla="*/ 95 w 330"/>
                        <a:gd name="T41" fmla="*/ 32 h 330"/>
                        <a:gd name="T42" fmla="*/ 87 w 330"/>
                        <a:gd name="T43" fmla="*/ 46 h 330"/>
                        <a:gd name="T44" fmla="*/ 46 w 330"/>
                        <a:gd name="T45" fmla="*/ 95 h 330"/>
                        <a:gd name="T46" fmla="*/ 17 w 330"/>
                        <a:gd name="T47" fmla="*/ 86 h 330"/>
                        <a:gd name="T48" fmla="*/ 17 w 330"/>
                        <a:gd name="T49" fmla="*/ 120 h 330"/>
                        <a:gd name="T50" fmla="*/ 46 w 330"/>
                        <a:gd name="T51" fmla="*/ 111 h 330"/>
                        <a:gd name="T52" fmla="*/ 32 w 330"/>
                        <a:gd name="T53" fmla="*/ 137 h 330"/>
                        <a:gd name="T54" fmla="*/ 0 w 330"/>
                        <a:gd name="T55" fmla="*/ 144 h 330"/>
                        <a:gd name="T56" fmla="*/ 32 w 330"/>
                        <a:gd name="T57" fmla="*/ 152 h 330"/>
                        <a:gd name="T58" fmla="*/ 46 w 330"/>
                        <a:gd name="T59" fmla="*/ 178 h 330"/>
                        <a:gd name="T60" fmla="*/ 17 w 330"/>
                        <a:gd name="T61" fmla="*/ 169 h 330"/>
                        <a:gd name="T62" fmla="*/ 17 w 330"/>
                        <a:gd name="T63" fmla="*/ 203 h 330"/>
                        <a:gd name="T64" fmla="*/ 46 w 330"/>
                        <a:gd name="T65" fmla="*/ 194 h 330"/>
                        <a:gd name="T66" fmla="*/ 32 w 330"/>
                        <a:gd name="T67" fmla="*/ 219 h 330"/>
                        <a:gd name="T68" fmla="*/ 0 w 330"/>
                        <a:gd name="T69" fmla="*/ 227 h 330"/>
                        <a:gd name="T70" fmla="*/ 32 w 330"/>
                        <a:gd name="T71" fmla="*/ 235 h 330"/>
                        <a:gd name="T72" fmla="*/ 46 w 330"/>
                        <a:gd name="T73" fmla="*/ 243 h 330"/>
                        <a:gd name="T74" fmla="*/ 95 w 330"/>
                        <a:gd name="T75" fmla="*/ 284 h 330"/>
                        <a:gd name="T76" fmla="*/ 86 w 330"/>
                        <a:gd name="T77" fmla="*/ 313 h 330"/>
                        <a:gd name="T78" fmla="*/ 120 w 330"/>
                        <a:gd name="T79" fmla="*/ 313 h 330"/>
                        <a:gd name="T80" fmla="*/ 111 w 330"/>
                        <a:gd name="T81" fmla="*/ 284 h 330"/>
                        <a:gd name="T82" fmla="*/ 137 w 330"/>
                        <a:gd name="T83" fmla="*/ 298 h 330"/>
                        <a:gd name="T84" fmla="*/ 144 w 330"/>
                        <a:gd name="T85" fmla="*/ 330 h 330"/>
                        <a:gd name="T86" fmla="*/ 152 w 330"/>
                        <a:gd name="T87" fmla="*/ 298 h 330"/>
                        <a:gd name="T88" fmla="*/ 178 w 330"/>
                        <a:gd name="T89" fmla="*/ 284 h 330"/>
                        <a:gd name="T90" fmla="*/ 169 w 330"/>
                        <a:gd name="T91" fmla="*/ 313 h 330"/>
                        <a:gd name="T92" fmla="*/ 203 w 330"/>
                        <a:gd name="T93" fmla="*/ 313 h 330"/>
                        <a:gd name="T94" fmla="*/ 194 w 330"/>
                        <a:gd name="T95" fmla="*/ 284 h 330"/>
                        <a:gd name="T96" fmla="*/ 219 w 330"/>
                        <a:gd name="T97" fmla="*/ 298 h 330"/>
                        <a:gd name="T98" fmla="*/ 227 w 330"/>
                        <a:gd name="T99" fmla="*/ 330 h 330"/>
                        <a:gd name="T100" fmla="*/ 235 w 330"/>
                        <a:gd name="T101" fmla="*/ 298 h 330"/>
                        <a:gd name="T102" fmla="*/ 243 w 330"/>
                        <a:gd name="T103" fmla="*/ 284 h 330"/>
                        <a:gd name="T104" fmla="*/ 284 w 330"/>
                        <a:gd name="T105" fmla="*/ 235 h 330"/>
                        <a:gd name="T106" fmla="*/ 313 w 330"/>
                        <a:gd name="T107" fmla="*/ 244 h 330"/>
                        <a:gd name="T108" fmla="*/ 313 w 330"/>
                        <a:gd name="T109" fmla="*/ 211 h 330"/>
                        <a:gd name="T110" fmla="*/ 284 w 330"/>
                        <a:gd name="T111" fmla="*/ 219 h 330"/>
                        <a:gd name="T112" fmla="*/ 298 w 330"/>
                        <a:gd name="T113" fmla="*/ 194 h 330"/>
                        <a:gd name="T114" fmla="*/ 330 w 330"/>
                        <a:gd name="T115" fmla="*/ 186 h 330"/>
                        <a:gd name="T116" fmla="*/ 298 w 330"/>
                        <a:gd name="T117" fmla="*/ 178 h 330"/>
                        <a:gd name="T118" fmla="*/ 284 w 330"/>
                        <a:gd name="T119" fmla="*/ 152 h 330"/>
                        <a:gd name="T120" fmla="*/ 165 w 330"/>
                        <a:gd name="T121" fmla="*/ 267 h 330"/>
                        <a:gd name="T122" fmla="*/ 165 w 330"/>
                        <a:gd name="T123" fmla="*/ 63 h 330"/>
                        <a:gd name="T124" fmla="*/ 165 w 330"/>
                        <a:gd name="T125" fmla="*/ 26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0" h="330">
                          <a:moveTo>
                            <a:pt x="298" y="152"/>
                          </a:moveTo>
                          <a:cubicBezTo>
                            <a:pt x="301" y="158"/>
                            <a:pt x="307" y="161"/>
                            <a:pt x="313" y="161"/>
                          </a:cubicBezTo>
                          <a:cubicBezTo>
                            <a:pt x="322" y="161"/>
                            <a:pt x="330" y="154"/>
                            <a:pt x="330" y="144"/>
                          </a:cubicBezTo>
                          <a:cubicBezTo>
                            <a:pt x="330" y="135"/>
                            <a:pt x="322" y="128"/>
                            <a:pt x="313" y="128"/>
                          </a:cubicBezTo>
                          <a:cubicBezTo>
                            <a:pt x="307" y="128"/>
                            <a:pt x="301" y="131"/>
                            <a:pt x="298" y="137"/>
                          </a:cubicBezTo>
                          <a:cubicBezTo>
                            <a:pt x="284" y="137"/>
                            <a:pt x="284" y="137"/>
                            <a:pt x="284" y="137"/>
                          </a:cubicBezTo>
                          <a:cubicBezTo>
                            <a:pt x="284" y="111"/>
                            <a:pt x="284" y="111"/>
                            <a:pt x="284" y="111"/>
                          </a:cubicBezTo>
                          <a:cubicBezTo>
                            <a:pt x="298" y="111"/>
                            <a:pt x="298" y="111"/>
                            <a:pt x="298" y="111"/>
                          </a:cubicBezTo>
                          <a:cubicBezTo>
                            <a:pt x="301" y="116"/>
                            <a:pt x="307" y="120"/>
                            <a:pt x="313" y="120"/>
                          </a:cubicBezTo>
                          <a:cubicBezTo>
                            <a:pt x="322" y="120"/>
                            <a:pt x="330" y="112"/>
                            <a:pt x="330" y="103"/>
                          </a:cubicBezTo>
                          <a:cubicBezTo>
                            <a:pt x="330" y="94"/>
                            <a:pt x="322" y="86"/>
                            <a:pt x="313" y="86"/>
                          </a:cubicBezTo>
                          <a:cubicBezTo>
                            <a:pt x="307" y="86"/>
                            <a:pt x="301" y="90"/>
                            <a:pt x="298" y="95"/>
                          </a:cubicBezTo>
                          <a:cubicBezTo>
                            <a:pt x="284" y="95"/>
                            <a:pt x="284" y="95"/>
                            <a:pt x="284" y="95"/>
                          </a:cubicBezTo>
                          <a:cubicBezTo>
                            <a:pt x="284" y="87"/>
                            <a:pt x="284" y="87"/>
                            <a:pt x="284" y="87"/>
                          </a:cubicBezTo>
                          <a:cubicBezTo>
                            <a:pt x="284" y="65"/>
                            <a:pt x="266" y="46"/>
                            <a:pt x="243" y="46"/>
                          </a:cubicBezTo>
                          <a:cubicBezTo>
                            <a:pt x="235" y="46"/>
                            <a:pt x="235" y="46"/>
                            <a:pt x="235" y="46"/>
                          </a:cubicBezTo>
                          <a:cubicBezTo>
                            <a:pt x="235" y="32"/>
                            <a:pt x="235" y="32"/>
                            <a:pt x="235" y="32"/>
                          </a:cubicBezTo>
                          <a:cubicBezTo>
                            <a:pt x="240" y="29"/>
                            <a:pt x="244" y="23"/>
                            <a:pt x="244" y="17"/>
                          </a:cubicBezTo>
                          <a:cubicBezTo>
                            <a:pt x="244" y="8"/>
                            <a:pt x="237" y="0"/>
                            <a:pt x="227" y="0"/>
                          </a:cubicBezTo>
                          <a:cubicBezTo>
                            <a:pt x="218" y="0"/>
                            <a:pt x="211" y="8"/>
                            <a:pt x="211" y="17"/>
                          </a:cubicBezTo>
                          <a:cubicBezTo>
                            <a:pt x="211" y="23"/>
                            <a:pt x="214" y="29"/>
                            <a:pt x="219" y="32"/>
                          </a:cubicBezTo>
                          <a:cubicBezTo>
                            <a:pt x="219" y="46"/>
                            <a:pt x="219" y="46"/>
                            <a:pt x="219" y="46"/>
                          </a:cubicBezTo>
                          <a:cubicBezTo>
                            <a:pt x="194" y="46"/>
                            <a:pt x="194" y="46"/>
                            <a:pt x="194" y="46"/>
                          </a:cubicBezTo>
                          <a:cubicBezTo>
                            <a:pt x="194" y="32"/>
                            <a:pt x="194" y="32"/>
                            <a:pt x="194" y="32"/>
                          </a:cubicBezTo>
                          <a:cubicBezTo>
                            <a:pt x="199" y="29"/>
                            <a:pt x="203" y="23"/>
                            <a:pt x="203" y="17"/>
                          </a:cubicBezTo>
                          <a:cubicBezTo>
                            <a:pt x="203" y="8"/>
                            <a:pt x="195" y="0"/>
                            <a:pt x="186" y="0"/>
                          </a:cubicBezTo>
                          <a:cubicBezTo>
                            <a:pt x="177" y="0"/>
                            <a:pt x="169" y="8"/>
                            <a:pt x="169" y="17"/>
                          </a:cubicBezTo>
                          <a:cubicBezTo>
                            <a:pt x="169" y="23"/>
                            <a:pt x="173" y="29"/>
                            <a:pt x="178" y="32"/>
                          </a:cubicBezTo>
                          <a:cubicBezTo>
                            <a:pt x="178" y="46"/>
                            <a:pt x="178" y="46"/>
                            <a:pt x="178" y="46"/>
                          </a:cubicBezTo>
                          <a:cubicBezTo>
                            <a:pt x="152" y="46"/>
                            <a:pt x="152" y="46"/>
                            <a:pt x="152" y="46"/>
                          </a:cubicBezTo>
                          <a:cubicBezTo>
                            <a:pt x="152" y="32"/>
                            <a:pt x="152" y="32"/>
                            <a:pt x="152" y="32"/>
                          </a:cubicBezTo>
                          <a:cubicBezTo>
                            <a:pt x="158" y="29"/>
                            <a:pt x="161" y="23"/>
                            <a:pt x="161" y="17"/>
                          </a:cubicBezTo>
                          <a:cubicBezTo>
                            <a:pt x="161" y="8"/>
                            <a:pt x="154" y="0"/>
                            <a:pt x="144" y="0"/>
                          </a:cubicBezTo>
                          <a:cubicBezTo>
                            <a:pt x="135" y="0"/>
                            <a:pt x="128" y="8"/>
                            <a:pt x="128" y="17"/>
                          </a:cubicBezTo>
                          <a:cubicBezTo>
                            <a:pt x="128" y="23"/>
                            <a:pt x="131" y="29"/>
                            <a:pt x="137" y="32"/>
                          </a:cubicBezTo>
                          <a:cubicBezTo>
                            <a:pt x="137" y="46"/>
                            <a:pt x="137" y="46"/>
                            <a:pt x="137" y="46"/>
                          </a:cubicBezTo>
                          <a:cubicBezTo>
                            <a:pt x="111" y="46"/>
                            <a:pt x="111" y="46"/>
                            <a:pt x="111" y="46"/>
                          </a:cubicBezTo>
                          <a:cubicBezTo>
                            <a:pt x="111" y="32"/>
                            <a:pt x="111" y="32"/>
                            <a:pt x="111" y="32"/>
                          </a:cubicBezTo>
                          <a:cubicBezTo>
                            <a:pt x="116" y="29"/>
                            <a:pt x="120" y="23"/>
                            <a:pt x="120" y="17"/>
                          </a:cubicBezTo>
                          <a:cubicBezTo>
                            <a:pt x="120" y="8"/>
                            <a:pt x="112" y="0"/>
                            <a:pt x="103" y="0"/>
                          </a:cubicBezTo>
                          <a:cubicBezTo>
                            <a:pt x="94" y="0"/>
                            <a:pt x="86" y="8"/>
                            <a:pt x="86" y="17"/>
                          </a:cubicBezTo>
                          <a:cubicBezTo>
                            <a:pt x="86" y="23"/>
                            <a:pt x="90" y="29"/>
                            <a:pt x="95" y="32"/>
                          </a:cubicBezTo>
                          <a:cubicBezTo>
                            <a:pt x="95" y="46"/>
                            <a:pt x="95" y="46"/>
                            <a:pt x="95" y="46"/>
                          </a:cubicBezTo>
                          <a:cubicBezTo>
                            <a:pt x="87" y="46"/>
                            <a:pt x="87" y="46"/>
                            <a:pt x="87" y="46"/>
                          </a:cubicBezTo>
                          <a:cubicBezTo>
                            <a:pt x="65" y="46"/>
                            <a:pt x="46" y="65"/>
                            <a:pt x="46" y="87"/>
                          </a:cubicBezTo>
                          <a:cubicBezTo>
                            <a:pt x="46" y="95"/>
                            <a:pt x="46" y="95"/>
                            <a:pt x="46" y="95"/>
                          </a:cubicBezTo>
                          <a:cubicBezTo>
                            <a:pt x="32" y="95"/>
                            <a:pt x="32" y="95"/>
                            <a:pt x="32" y="95"/>
                          </a:cubicBezTo>
                          <a:cubicBezTo>
                            <a:pt x="29" y="90"/>
                            <a:pt x="23" y="86"/>
                            <a:pt x="17" y="86"/>
                          </a:cubicBezTo>
                          <a:cubicBezTo>
                            <a:pt x="8" y="86"/>
                            <a:pt x="0" y="94"/>
                            <a:pt x="0" y="103"/>
                          </a:cubicBezTo>
                          <a:cubicBezTo>
                            <a:pt x="0" y="112"/>
                            <a:pt x="8" y="120"/>
                            <a:pt x="17" y="120"/>
                          </a:cubicBezTo>
                          <a:cubicBezTo>
                            <a:pt x="23" y="120"/>
                            <a:pt x="29" y="116"/>
                            <a:pt x="32" y="111"/>
                          </a:cubicBezTo>
                          <a:cubicBezTo>
                            <a:pt x="46" y="111"/>
                            <a:pt x="46" y="111"/>
                            <a:pt x="46" y="111"/>
                          </a:cubicBezTo>
                          <a:cubicBezTo>
                            <a:pt x="46" y="137"/>
                            <a:pt x="46" y="137"/>
                            <a:pt x="46" y="137"/>
                          </a:cubicBezTo>
                          <a:cubicBezTo>
                            <a:pt x="32" y="137"/>
                            <a:pt x="32" y="137"/>
                            <a:pt x="32" y="137"/>
                          </a:cubicBezTo>
                          <a:cubicBezTo>
                            <a:pt x="29" y="131"/>
                            <a:pt x="23" y="128"/>
                            <a:pt x="17" y="128"/>
                          </a:cubicBezTo>
                          <a:cubicBezTo>
                            <a:pt x="8" y="128"/>
                            <a:pt x="0" y="135"/>
                            <a:pt x="0" y="144"/>
                          </a:cubicBezTo>
                          <a:cubicBezTo>
                            <a:pt x="0" y="154"/>
                            <a:pt x="8" y="161"/>
                            <a:pt x="17" y="161"/>
                          </a:cubicBezTo>
                          <a:cubicBezTo>
                            <a:pt x="23" y="161"/>
                            <a:pt x="29" y="158"/>
                            <a:pt x="32" y="152"/>
                          </a:cubicBezTo>
                          <a:cubicBezTo>
                            <a:pt x="46" y="152"/>
                            <a:pt x="46" y="152"/>
                            <a:pt x="46" y="152"/>
                          </a:cubicBezTo>
                          <a:cubicBezTo>
                            <a:pt x="46" y="178"/>
                            <a:pt x="46" y="178"/>
                            <a:pt x="46" y="178"/>
                          </a:cubicBezTo>
                          <a:cubicBezTo>
                            <a:pt x="32" y="178"/>
                            <a:pt x="32" y="178"/>
                            <a:pt x="32" y="178"/>
                          </a:cubicBezTo>
                          <a:cubicBezTo>
                            <a:pt x="29" y="173"/>
                            <a:pt x="23" y="169"/>
                            <a:pt x="17" y="169"/>
                          </a:cubicBezTo>
                          <a:cubicBezTo>
                            <a:pt x="8" y="169"/>
                            <a:pt x="0" y="177"/>
                            <a:pt x="0" y="186"/>
                          </a:cubicBezTo>
                          <a:cubicBezTo>
                            <a:pt x="0" y="195"/>
                            <a:pt x="8" y="203"/>
                            <a:pt x="17" y="203"/>
                          </a:cubicBezTo>
                          <a:cubicBezTo>
                            <a:pt x="23" y="203"/>
                            <a:pt x="29" y="199"/>
                            <a:pt x="32" y="194"/>
                          </a:cubicBezTo>
                          <a:cubicBezTo>
                            <a:pt x="46" y="194"/>
                            <a:pt x="46" y="194"/>
                            <a:pt x="46" y="194"/>
                          </a:cubicBezTo>
                          <a:cubicBezTo>
                            <a:pt x="46" y="219"/>
                            <a:pt x="46" y="219"/>
                            <a:pt x="46" y="219"/>
                          </a:cubicBezTo>
                          <a:cubicBezTo>
                            <a:pt x="32" y="219"/>
                            <a:pt x="32" y="219"/>
                            <a:pt x="32" y="219"/>
                          </a:cubicBezTo>
                          <a:cubicBezTo>
                            <a:pt x="29" y="214"/>
                            <a:pt x="23" y="211"/>
                            <a:pt x="17" y="211"/>
                          </a:cubicBezTo>
                          <a:cubicBezTo>
                            <a:pt x="8" y="211"/>
                            <a:pt x="0" y="218"/>
                            <a:pt x="0" y="227"/>
                          </a:cubicBezTo>
                          <a:cubicBezTo>
                            <a:pt x="0" y="237"/>
                            <a:pt x="8" y="244"/>
                            <a:pt x="17" y="244"/>
                          </a:cubicBezTo>
                          <a:cubicBezTo>
                            <a:pt x="23" y="244"/>
                            <a:pt x="29" y="240"/>
                            <a:pt x="32" y="235"/>
                          </a:cubicBezTo>
                          <a:cubicBezTo>
                            <a:pt x="46" y="235"/>
                            <a:pt x="46" y="235"/>
                            <a:pt x="46" y="235"/>
                          </a:cubicBezTo>
                          <a:cubicBezTo>
                            <a:pt x="46" y="243"/>
                            <a:pt x="46" y="243"/>
                            <a:pt x="46" y="243"/>
                          </a:cubicBezTo>
                          <a:cubicBezTo>
                            <a:pt x="46" y="266"/>
                            <a:pt x="65" y="284"/>
                            <a:pt x="87" y="284"/>
                          </a:cubicBezTo>
                          <a:cubicBezTo>
                            <a:pt x="95" y="284"/>
                            <a:pt x="95" y="284"/>
                            <a:pt x="95" y="284"/>
                          </a:cubicBezTo>
                          <a:cubicBezTo>
                            <a:pt x="95" y="298"/>
                            <a:pt x="95" y="298"/>
                            <a:pt x="95" y="298"/>
                          </a:cubicBezTo>
                          <a:cubicBezTo>
                            <a:pt x="90" y="301"/>
                            <a:pt x="86" y="307"/>
                            <a:pt x="86" y="313"/>
                          </a:cubicBezTo>
                          <a:cubicBezTo>
                            <a:pt x="86" y="322"/>
                            <a:pt x="94" y="330"/>
                            <a:pt x="103" y="330"/>
                          </a:cubicBezTo>
                          <a:cubicBezTo>
                            <a:pt x="112" y="330"/>
                            <a:pt x="120" y="322"/>
                            <a:pt x="120" y="313"/>
                          </a:cubicBezTo>
                          <a:cubicBezTo>
                            <a:pt x="120" y="307"/>
                            <a:pt x="116" y="301"/>
                            <a:pt x="111" y="298"/>
                          </a:cubicBezTo>
                          <a:cubicBezTo>
                            <a:pt x="111" y="284"/>
                            <a:pt x="111" y="284"/>
                            <a:pt x="111" y="284"/>
                          </a:cubicBezTo>
                          <a:cubicBezTo>
                            <a:pt x="137" y="284"/>
                            <a:pt x="137" y="284"/>
                            <a:pt x="137" y="284"/>
                          </a:cubicBezTo>
                          <a:cubicBezTo>
                            <a:pt x="137" y="298"/>
                            <a:pt x="137" y="298"/>
                            <a:pt x="137" y="298"/>
                          </a:cubicBezTo>
                          <a:cubicBezTo>
                            <a:pt x="131" y="301"/>
                            <a:pt x="128" y="307"/>
                            <a:pt x="128" y="313"/>
                          </a:cubicBezTo>
                          <a:cubicBezTo>
                            <a:pt x="128" y="322"/>
                            <a:pt x="135" y="330"/>
                            <a:pt x="144" y="330"/>
                          </a:cubicBezTo>
                          <a:cubicBezTo>
                            <a:pt x="154" y="330"/>
                            <a:pt x="161" y="322"/>
                            <a:pt x="161" y="313"/>
                          </a:cubicBezTo>
                          <a:cubicBezTo>
                            <a:pt x="161" y="307"/>
                            <a:pt x="158" y="301"/>
                            <a:pt x="152" y="298"/>
                          </a:cubicBezTo>
                          <a:cubicBezTo>
                            <a:pt x="152" y="284"/>
                            <a:pt x="152" y="284"/>
                            <a:pt x="152" y="284"/>
                          </a:cubicBezTo>
                          <a:cubicBezTo>
                            <a:pt x="178" y="284"/>
                            <a:pt x="178" y="284"/>
                            <a:pt x="178" y="284"/>
                          </a:cubicBezTo>
                          <a:cubicBezTo>
                            <a:pt x="178" y="298"/>
                            <a:pt x="178" y="298"/>
                            <a:pt x="178" y="298"/>
                          </a:cubicBezTo>
                          <a:cubicBezTo>
                            <a:pt x="173" y="301"/>
                            <a:pt x="169" y="307"/>
                            <a:pt x="169" y="313"/>
                          </a:cubicBezTo>
                          <a:cubicBezTo>
                            <a:pt x="169" y="322"/>
                            <a:pt x="177" y="330"/>
                            <a:pt x="186" y="330"/>
                          </a:cubicBezTo>
                          <a:cubicBezTo>
                            <a:pt x="195" y="330"/>
                            <a:pt x="203" y="322"/>
                            <a:pt x="203" y="313"/>
                          </a:cubicBezTo>
                          <a:cubicBezTo>
                            <a:pt x="203" y="307"/>
                            <a:pt x="199" y="301"/>
                            <a:pt x="194" y="298"/>
                          </a:cubicBezTo>
                          <a:cubicBezTo>
                            <a:pt x="194" y="284"/>
                            <a:pt x="194" y="284"/>
                            <a:pt x="194" y="284"/>
                          </a:cubicBezTo>
                          <a:cubicBezTo>
                            <a:pt x="219" y="284"/>
                            <a:pt x="219" y="284"/>
                            <a:pt x="219" y="284"/>
                          </a:cubicBezTo>
                          <a:cubicBezTo>
                            <a:pt x="219" y="298"/>
                            <a:pt x="219" y="298"/>
                            <a:pt x="219" y="298"/>
                          </a:cubicBezTo>
                          <a:cubicBezTo>
                            <a:pt x="214" y="301"/>
                            <a:pt x="211" y="307"/>
                            <a:pt x="211" y="313"/>
                          </a:cubicBezTo>
                          <a:cubicBezTo>
                            <a:pt x="211" y="322"/>
                            <a:pt x="218" y="330"/>
                            <a:pt x="227" y="330"/>
                          </a:cubicBezTo>
                          <a:cubicBezTo>
                            <a:pt x="237" y="330"/>
                            <a:pt x="244" y="322"/>
                            <a:pt x="244" y="313"/>
                          </a:cubicBezTo>
                          <a:cubicBezTo>
                            <a:pt x="244" y="307"/>
                            <a:pt x="240" y="301"/>
                            <a:pt x="235" y="298"/>
                          </a:cubicBezTo>
                          <a:cubicBezTo>
                            <a:pt x="235" y="284"/>
                            <a:pt x="235" y="284"/>
                            <a:pt x="235" y="284"/>
                          </a:cubicBezTo>
                          <a:cubicBezTo>
                            <a:pt x="243" y="284"/>
                            <a:pt x="243" y="284"/>
                            <a:pt x="243" y="284"/>
                          </a:cubicBezTo>
                          <a:cubicBezTo>
                            <a:pt x="266" y="284"/>
                            <a:pt x="284" y="266"/>
                            <a:pt x="284" y="243"/>
                          </a:cubicBezTo>
                          <a:cubicBezTo>
                            <a:pt x="284" y="235"/>
                            <a:pt x="284" y="235"/>
                            <a:pt x="284" y="235"/>
                          </a:cubicBezTo>
                          <a:cubicBezTo>
                            <a:pt x="298" y="235"/>
                            <a:pt x="298" y="235"/>
                            <a:pt x="298" y="235"/>
                          </a:cubicBezTo>
                          <a:cubicBezTo>
                            <a:pt x="301" y="240"/>
                            <a:pt x="307" y="244"/>
                            <a:pt x="313" y="244"/>
                          </a:cubicBezTo>
                          <a:cubicBezTo>
                            <a:pt x="322" y="244"/>
                            <a:pt x="330" y="237"/>
                            <a:pt x="330" y="227"/>
                          </a:cubicBezTo>
                          <a:cubicBezTo>
                            <a:pt x="330" y="218"/>
                            <a:pt x="322" y="211"/>
                            <a:pt x="313" y="211"/>
                          </a:cubicBezTo>
                          <a:cubicBezTo>
                            <a:pt x="307" y="211"/>
                            <a:pt x="301" y="214"/>
                            <a:pt x="298" y="219"/>
                          </a:cubicBezTo>
                          <a:cubicBezTo>
                            <a:pt x="284" y="219"/>
                            <a:pt x="284" y="219"/>
                            <a:pt x="284" y="219"/>
                          </a:cubicBezTo>
                          <a:cubicBezTo>
                            <a:pt x="284" y="194"/>
                            <a:pt x="284" y="194"/>
                            <a:pt x="284" y="194"/>
                          </a:cubicBezTo>
                          <a:cubicBezTo>
                            <a:pt x="298" y="194"/>
                            <a:pt x="298" y="194"/>
                            <a:pt x="298" y="194"/>
                          </a:cubicBezTo>
                          <a:cubicBezTo>
                            <a:pt x="301" y="199"/>
                            <a:pt x="307" y="203"/>
                            <a:pt x="313" y="203"/>
                          </a:cubicBezTo>
                          <a:cubicBezTo>
                            <a:pt x="322" y="203"/>
                            <a:pt x="330" y="195"/>
                            <a:pt x="330" y="186"/>
                          </a:cubicBezTo>
                          <a:cubicBezTo>
                            <a:pt x="330" y="177"/>
                            <a:pt x="322" y="169"/>
                            <a:pt x="313" y="169"/>
                          </a:cubicBezTo>
                          <a:cubicBezTo>
                            <a:pt x="307" y="169"/>
                            <a:pt x="301" y="173"/>
                            <a:pt x="298" y="178"/>
                          </a:cubicBezTo>
                          <a:cubicBezTo>
                            <a:pt x="284" y="178"/>
                            <a:pt x="284" y="178"/>
                            <a:pt x="284" y="178"/>
                          </a:cubicBezTo>
                          <a:cubicBezTo>
                            <a:pt x="284" y="152"/>
                            <a:pt x="284" y="152"/>
                            <a:pt x="284" y="152"/>
                          </a:cubicBezTo>
                          <a:lnTo>
                            <a:pt x="298" y="152"/>
                          </a:lnTo>
                          <a:close/>
                          <a:moveTo>
                            <a:pt x="165" y="267"/>
                          </a:moveTo>
                          <a:cubicBezTo>
                            <a:pt x="109" y="267"/>
                            <a:pt x="63" y="221"/>
                            <a:pt x="63" y="165"/>
                          </a:cubicBezTo>
                          <a:cubicBezTo>
                            <a:pt x="63" y="109"/>
                            <a:pt x="109" y="63"/>
                            <a:pt x="165" y="63"/>
                          </a:cubicBezTo>
                          <a:cubicBezTo>
                            <a:pt x="221" y="63"/>
                            <a:pt x="267" y="109"/>
                            <a:pt x="267" y="165"/>
                          </a:cubicBezTo>
                          <a:cubicBezTo>
                            <a:pt x="267" y="221"/>
                            <a:pt x="221" y="267"/>
                            <a:pt x="165" y="267"/>
                          </a:cubicBezTo>
                          <a:close/>
                        </a:path>
                      </a:pathLst>
                    </a:custGeom>
                    <a:solidFill>
                      <a:schemeClr val="tx2"/>
                    </a:solidFill>
                    <a:ln>
                      <a:solidFill>
                        <a:schemeClr val="bg2"/>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grpSp>
              <p:nvGrpSpPr>
                <p:cNvPr id="266" name="Group 265"/>
                <p:cNvGrpSpPr/>
                <p:nvPr/>
              </p:nvGrpSpPr>
              <p:grpSpPr>
                <a:xfrm>
                  <a:off x="8635106" y="4651691"/>
                  <a:ext cx="704429" cy="852494"/>
                  <a:chOff x="1156020" y="2248829"/>
                  <a:chExt cx="704429" cy="852494"/>
                </a:xfrm>
              </p:grpSpPr>
              <p:sp>
                <p:nvSpPr>
                  <p:cNvPr id="267" name="TextBox 266"/>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268" name="Rectangle 267"/>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269" name="Group 268"/>
                  <p:cNvGrpSpPr/>
                  <p:nvPr/>
                </p:nvGrpSpPr>
                <p:grpSpPr>
                  <a:xfrm>
                    <a:off x="1282952" y="2590867"/>
                    <a:ext cx="471171" cy="380335"/>
                    <a:chOff x="4406091" y="6049087"/>
                    <a:chExt cx="3960813" cy="3197225"/>
                  </a:xfrm>
                  <a:solidFill>
                    <a:schemeClr val="tx2"/>
                  </a:solidFill>
                </p:grpSpPr>
                <p:sp>
                  <p:nvSpPr>
                    <p:cNvPr id="270"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71"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272"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grpSp>
          <p:sp>
            <p:nvSpPr>
              <p:cNvPr id="264" name="Rectangle 263"/>
              <p:cNvSpPr/>
              <p:nvPr/>
            </p:nvSpPr>
            <p:spPr bwMode="auto">
              <a:xfrm>
                <a:off x="10263860" y="5165203"/>
                <a:ext cx="777240" cy="1246735"/>
              </a:xfrm>
              <a:prstGeom prst="rect">
                <a:avLst/>
              </a:prstGeom>
              <a:noFill/>
              <a:ln w="9525">
                <a:solidFill>
                  <a:schemeClr val="tx2"/>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sp>
        <p:nvSpPr>
          <p:cNvPr id="277" name="TextBox 276"/>
          <p:cNvSpPr txBox="1"/>
          <p:nvPr/>
        </p:nvSpPr>
        <p:spPr>
          <a:xfrm>
            <a:off x="7286153" y="4401734"/>
            <a:ext cx="5034170" cy="585417"/>
          </a:xfrm>
          <a:prstGeom prst="rect">
            <a:avLst/>
          </a:prstGeom>
          <a:noFill/>
        </p:spPr>
        <p:txBody>
          <a:bodyPr wrap="square" lIns="0" tIns="0" rIns="0" bIns="0" rtlCol="0">
            <a:sp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836" b="1" i="0" u="none" strike="noStrike" kern="0" cap="none" spc="0" normalizeH="0" baseline="0" noProof="0" dirty="0">
                <a:ln>
                  <a:noFill/>
                </a:ln>
                <a:solidFill>
                  <a:sysClr val="windowText" lastClr="000000"/>
                </a:solidFill>
                <a:effectLst/>
                <a:uLnTx/>
                <a:uFillTx/>
              </a:rPr>
              <a:t>Hyper-V Containers</a:t>
            </a:r>
          </a:p>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Isolation plus performance</a:t>
            </a:r>
          </a:p>
        </p:txBody>
      </p:sp>
      <p:sp>
        <p:nvSpPr>
          <p:cNvPr id="328" name="Rectangle 327"/>
          <p:cNvSpPr/>
          <p:nvPr/>
        </p:nvSpPr>
        <p:spPr bwMode="auto">
          <a:xfrm>
            <a:off x="847398" y="1927573"/>
            <a:ext cx="4961626" cy="1635332"/>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OS</a:t>
            </a:r>
          </a:p>
        </p:txBody>
      </p:sp>
      <p:sp>
        <p:nvSpPr>
          <p:cNvPr id="329" name="Rectangle 328"/>
          <p:cNvSpPr/>
          <p:nvPr/>
        </p:nvSpPr>
        <p:spPr bwMode="auto">
          <a:xfrm>
            <a:off x="847398" y="3603725"/>
            <a:ext cx="4961626" cy="497646"/>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Hardware</a:t>
            </a:r>
          </a:p>
        </p:txBody>
      </p:sp>
      <p:sp>
        <p:nvSpPr>
          <p:cNvPr id="330" name="Rectangle 329"/>
          <p:cNvSpPr/>
          <p:nvPr/>
        </p:nvSpPr>
        <p:spPr bwMode="auto">
          <a:xfrm>
            <a:off x="1916251" y="2433413"/>
            <a:ext cx="1356727"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49196" rIns="91440"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solidFill>
                  <a:schemeClr val="tx2"/>
                </a:solidFill>
                <a:effectLst/>
                <a:uLnTx/>
                <a:uFillTx/>
              </a:rPr>
              <a:t>Applications</a:t>
            </a:r>
          </a:p>
        </p:txBody>
      </p:sp>
      <p:grpSp>
        <p:nvGrpSpPr>
          <p:cNvPr id="331" name="Group 330"/>
          <p:cNvGrpSpPr/>
          <p:nvPr/>
        </p:nvGrpSpPr>
        <p:grpSpPr>
          <a:xfrm>
            <a:off x="1421002" y="2433413"/>
            <a:ext cx="501628" cy="497646"/>
            <a:chOff x="4495435" y="2334205"/>
            <a:chExt cx="501628" cy="497646"/>
          </a:xfrm>
        </p:grpSpPr>
        <p:sp>
          <p:nvSpPr>
            <p:cNvPr id="332" name="Rectangle 331"/>
            <p:cNvSpPr/>
            <p:nvPr/>
          </p:nvSpPr>
          <p:spPr bwMode="auto">
            <a:xfrm>
              <a:off x="4495435" y="2334205"/>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33" name="Group 332"/>
            <p:cNvGrpSpPr/>
            <p:nvPr/>
          </p:nvGrpSpPr>
          <p:grpSpPr>
            <a:xfrm>
              <a:off x="4588362" y="2455579"/>
              <a:ext cx="315775" cy="254898"/>
              <a:chOff x="4406091" y="6049087"/>
              <a:chExt cx="3960813" cy="3197225"/>
            </a:xfrm>
            <a:solidFill>
              <a:schemeClr val="tx1"/>
            </a:solidFill>
          </p:grpSpPr>
          <p:sp>
            <p:nvSpPr>
              <p:cNvPr id="334"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solidFill>
                <a:schemeClr val="bg1"/>
              </a:solidFill>
              <a:ln w="9525">
                <a:solidFill>
                  <a:schemeClr val="tx2"/>
                </a:solidFill>
                <a:round/>
                <a:headEnd/>
                <a:tailEnd/>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sp>
            <p:nvSpPr>
              <p:cNvPr id="335" name="Oval 25"/>
              <p:cNvSpPr>
                <a:spLocks noChangeArrowheads="1"/>
              </p:cNvSpPr>
              <p:nvPr/>
            </p:nvSpPr>
            <p:spPr bwMode="auto">
              <a:xfrm>
                <a:off x="5557028" y="7180975"/>
                <a:ext cx="542925" cy="541338"/>
              </a:xfrm>
              <a:prstGeom prst="ellipse">
                <a:avLst/>
              </a:prstGeom>
              <a:solidFill>
                <a:schemeClr val="bg1"/>
              </a:solidFill>
              <a:ln w="9525">
                <a:solidFill>
                  <a:schemeClr val="tx2"/>
                </a:solidFill>
                <a:round/>
                <a:headEnd/>
                <a:tailEnd/>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sp>
            <p:nvSpPr>
              <p:cNvPr id="336"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solidFill>
                <a:schemeClr val="bg1"/>
              </a:solidFill>
              <a:ln w="9525">
                <a:solidFill>
                  <a:schemeClr val="tx2"/>
                </a:solidFill>
                <a:round/>
                <a:headEnd/>
                <a:tailEnd/>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FFFFFF"/>
                  </a:solidFill>
                  <a:effectLst/>
                  <a:uLnTx/>
                  <a:uFillTx/>
                </a:endParaRPr>
              </a:p>
            </p:txBody>
          </p:sp>
        </p:grpSp>
      </p:grpSp>
      <p:sp>
        <p:nvSpPr>
          <p:cNvPr id="337" name="Rectangle 336"/>
          <p:cNvSpPr/>
          <p:nvPr/>
        </p:nvSpPr>
        <p:spPr bwMode="auto">
          <a:xfrm>
            <a:off x="1916251" y="2951470"/>
            <a:ext cx="3814952"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149196" rIns="91440"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600" b="0" i="0" u="none" strike="noStrike" kern="0" cap="none" spc="0" normalizeH="0" baseline="0" noProof="0" dirty="0">
                <a:ln>
                  <a:noFill/>
                </a:ln>
                <a:solidFill>
                  <a:schemeClr val="tx2"/>
                </a:solidFill>
                <a:effectLst/>
                <a:uLnTx/>
                <a:uFillTx/>
              </a:rPr>
              <a:t>Kernel</a:t>
            </a:r>
          </a:p>
        </p:txBody>
      </p:sp>
      <p:grpSp>
        <p:nvGrpSpPr>
          <p:cNvPr id="338" name="Group 337"/>
          <p:cNvGrpSpPr/>
          <p:nvPr/>
        </p:nvGrpSpPr>
        <p:grpSpPr>
          <a:xfrm>
            <a:off x="1421002" y="2951470"/>
            <a:ext cx="501628" cy="497646"/>
            <a:chOff x="4498836" y="2852262"/>
            <a:chExt cx="501628" cy="497646"/>
          </a:xfrm>
        </p:grpSpPr>
        <p:sp>
          <p:nvSpPr>
            <p:cNvPr id="339" name="Rectangle 338"/>
            <p:cNvSpPr/>
            <p:nvPr/>
          </p:nvSpPr>
          <p:spPr bwMode="auto">
            <a:xfrm>
              <a:off x="4498836" y="2852262"/>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40" name="Freeform 73"/>
            <p:cNvSpPr>
              <a:spLocks noChangeAspect="1" noEditPoints="1"/>
            </p:cNvSpPr>
            <p:nvPr/>
          </p:nvSpPr>
          <p:spPr bwMode="black">
            <a:xfrm>
              <a:off x="4600290" y="2951725"/>
              <a:ext cx="298721" cy="298720"/>
            </a:xfrm>
            <a:custGeom>
              <a:avLst/>
              <a:gdLst>
                <a:gd name="T0" fmla="*/ 313 w 330"/>
                <a:gd name="T1" fmla="*/ 161 h 330"/>
                <a:gd name="T2" fmla="*/ 313 w 330"/>
                <a:gd name="T3" fmla="*/ 128 h 330"/>
                <a:gd name="T4" fmla="*/ 284 w 330"/>
                <a:gd name="T5" fmla="*/ 137 h 330"/>
                <a:gd name="T6" fmla="*/ 298 w 330"/>
                <a:gd name="T7" fmla="*/ 111 h 330"/>
                <a:gd name="T8" fmla="*/ 330 w 330"/>
                <a:gd name="T9" fmla="*/ 103 h 330"/>
                <a:gd name="T10" fmla="*/ 298 w 330"/>
                <a:gd name="T11" fmla="*/ 95 h 330"/>
                <a:gd name="T12" fmla="*/ 284 w 330"/>
                <a:gd name="T13" fmla="*/ 87 h 330"/>
                <a:gd name="T14" fmla="*/ 235 w 330"/>
                <a:gd name="T15" fmla="*/ 46 h 330"/>
                <a:gd name="T16" fmla="*/ 244 w 330"/>
                <a:gd name="T17" fmla="*/ 17 h 330"/>
                <a:gd name="T18" fmla="*/ 211 w 330"/>
                <a:gd name="T19" fmla="*/ 17 h 330"/>
                <a:gd name="T20" fmla="*/ 219 w 330"/>
                <a:gd name="T21" fmla="*/ 46 h 330"/>
                <a:gd name="T22" fmla="*/ 194 w 330"/>
                <a:gd name="T23" fmla="*/ 32 h 330"/>
                <a:gd name="T24" fmla="*/ 186 w 330"/>
                <a:gd name="T25" fmla="*/ 0 h 330"/>
                <a:gd name="T26" fmla="*/ 178 w 330"/>
                <a:gd name="T27" fmla="*/ 32 h 330"/>
                <a:gd name="T28" fmla="*/ 152 w 330"/>
                <a:gd name="T29" fmla="*/ 46 h 330"/>
                <a:gd name="T30" fmla="*/ 161 w 330"/>
                <a:gd name="T31" fmla="*/ 17 h 330"/>
                <a:gd name="T32" fmla="*/ 128 w 330"/>
                <a:gd name="T33" fmla="*/ 17 h 330"/>
                <a:gd name="T34" fmla="*/ 137 w 330"/>
                <a:gd name="T35" fmla="*/ 46 h 330"/>
                <a:gd name="T36" fmla="*/ 111 w 330"/>
                <a:gd name="T37" fmla="*/ 32 h 330"/>
                <a:gd name="T38" fmla="*/ 103 w 330"/>
                <a:gd name="T39" fmla="*/ 0 h 330"/>
                <a:gd name="T40" fmla="*/ 95 w 330"/>
                <a:gd name="T41" fmla="*/ 32 h 330"/>
                <a:gd name="T42" fmla="*/ 87 w 330"/>
                <a:gd name="T43" fmla="*/ 46 h 330"/>
                <a:gd name="T44" fmla="*/ 46 w 330"/>
                <a:gd name="T45" fmla="*/ 95 h 330"/>
                <a:gd name="T46" fmla="*/ 17 w 330"/>
                <a:gd name="T47" fmla="*/ 86 h 330"/>
                <a:gd name="T48" fmla="*/ 17 w 330"/>
                <a:gd name="T49" fmla="*/ 120 h 330"/>
                <a:gd name="T50" fmla="*/ 46 w 330"/>
                <a:gd name="T51" fmla="*/ 111 h 330"/>
                <a:gd name="T52" fmla="*/ 32 w 330"/>
                <a:gd name="T53" fmla="*/ 137 h 330"/>
                <a:gd name="T54" fmla="*/ 0 w 330"/>
                <a:gd name="T55" fmla="*/ 144 h 330"/>
                <a:gd name="T56" fmla="*/ 32 w 330"/>
                <a:gd name="T57" fmla="*/ 152 h 330"/>
                <a:gd name="T58" fmla="*/ 46 w 330"/>
                <a:gd name="T59" fmla="*/ 178 h 330"/>
                <a:gd name="T60" fmla="*/ 17 w 330"/>
                <a:gd name="T61" fmla="*/ 169 h 330"/>
                <a:gd name="T62" fmla="*/ 17 w 330"/>
                <a:gd name="T63" fmla="*/ 203 h 330"/>
                <a:gd name="T64" fmla="*/ 46 w 330"/>
                <a:gd name="T65" fmla="*/ 194 h 330"/>
                <a:gd name="T66" fmla="*/ 32 w 330"/>
                <a:gd name="T67" fmla="*/ 219 h 330"/>
                <a:gd name="T68" fmla="*/ 0 w 330"/>
                <a:gd name="T69" fmla="*/ 227 h 330"/>
                <a:gd name="T70" fmla="*/ 32 w 330"/>
                <a:gd name="T71" fmla="*/ 235 h 330"/>
                <a:gd name="T72" fmla="*/ 46 w 330"/>
                <a:gd name="T73" fmla="*/ 243 h 330"/>
                <a:gd name="T74" fmla="*/ 95 w 330"/>
                <a:gd name="T75" fmla="*/ 284 h 330"/>
                <a:gd name="T76" fmla="*/ 86 w 330"/>
                <a:gd name="T77" fmla="*/ 313 h 330"/>
                <a:gd name="T78" fmla="*/ 120 w 330"/>
                <a:gd name="T79" fmla="*/ 313 h 330"/>
                <a:gd name="T80" fmla="*/ 111 w 330"/>
                <a:gd name="T81" fmla="*/ 284 h 330"/>
                <a:gd name="T82" fmla="*/ 137 w 330"/>
                <a:gd name="T83" fmla="*/ 298 h 330"/>
                <a:gd name="T84" fmla="*/ 144 w 330"/>
                <a:gd name="T85" fmla="*/ 330 h 330"/>
                <a:gd name="T86" fmla="*/ 152 w 330"/>
                <a:gd name="T87" fmla="*/ 298 h 330"/>
                <a:gd name="T88" fmla="*/ 178 w 330"/>
                <a:gd name="T89" fmla="*/ 284 h 330"/>
                <a:gd name="T90" fmla="*/ 169 w 330"/>
                <a:gd name="T91" fmla="*/ 313 h 330"/>
                <a:gd name="T92" fmla="*/ 203 w 330"/>
                <a:gd name="T93" fmla="*/ 313 h 330"/>
                <a:gd name="T94" fmla="*/ 194 w 330"/>
                <a:gd name="T95" fmla="*/ 284 h 330"/>
                <a:gd name="T96" fmla="*/ 219 w 330"/>
                <a:gd name="T97" fmla="*/ 298 h 330"/>
                <a:gd name="T98" fmla="*/ 227 w 330"/>
                <a:gd name="T99" fmla="*/ 330 h 330"/>
                <a:gd name="T100" fmla="*/ 235 w 330"/>
                <a:gd name="T101" fmla="*/ 298 h 330"/>
                <a:gd name="T102" fmla="*/ 243 w 330"/>
                <a:gd name="T103" fmla="*/ 284 h 330"/>
                <a:gd name="T104" fmla="*/ 284 w 330"/>
                <a:gd name="T105" fmla="*/ 235 h 330"/>
                <a:gd name="T106" fmla="*/ 313 w 330"/>
                <a:gd name="T107" fmla="*/ 244 h 330"/>
                <a:gd name="T108" fmla="*/ 313 w 330"/>
                <a:gd name="T109" fmla="*/ 211 h 330"/>
                <a:gd name="T110" fmla="*/ 284 w 330"/>
                <a:gd name="T111" fmla="*/ 219 h 330"/>
                <a:gd name="T112" fmla="*/ 298 w 330"/>
                <a:gd name="T113" fmla="*/ 194 h 330"/>
                <a:gd name="T114" fmla="*/ 330 w 330"/>
                <a:gd name="T115" fmla="*/ 186 h 330"/>
                <a:gd name="T116" fmla="*/ 298 w 330"/>
                <a:gd name="T117" fmla="*/ 178 h 330"/>
                <a:gd name="T118" fmla="*/ 284 w 330"/>
                <a:gd name="T119" fmla="*/ 152 h 330"/>
                <a:gd name="T120" fmla="*/ 165 w 330"/>
                <a:gd name="T121" fmla="*/ 267 h 330"/>
                <a:gd name="T122" fmla="*/ 165 w 330"/>
                <a:gd name="T123" fmla="*/ 63 h 330"/>
                <a:gd name="T124" fmla="*/ 165 w 330"/>
                <a:gd name="T125" fmla="*/ 26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0" h="330">
                  <a:moveTo>
                    <a:pt x="298" y="152"/>
                  </a:moveTo>
                  <a:cubicBezTo>
                    <a:pt x="301" y="158"/>
                    <a:pt x="307" y="161"/>
                    <a:pt x="313" y="161"/>
                  </a:cubicBezTo>
                  <a:cubicBezTo>
                    <a:pt x="322" y="161"/>
                    <a:pt x="330" y="154"/>
                    <a:pt x="330" y="144"/>
                  </a:cubicBezTo>
                  <a:cubicBezTo>
                    <a:pt x="330" y="135"/>
                    <a:pt x="322" y="128"/>
                    <a:pt x="313" y="128"/>
                  </a:cubicBezTo>
                  <a:cubicBezTo>
                    <a:pt x="307" y="128"/>
                    <a:pt x="301" y="131"/>
                    <a:pt x="298" y="137"/>
                  </a:cubicBezTo>
                  <a:cubicBezTo>
                    <a:pt x="284" y="137"/>
                    <a:pt x="284" y="137"/>
                    <a:pt x="284" y="137"/>
                  </a:cubicBezTo>
                  <a:cubicBezTo>
                    <a:pt x="284" y="111"/>
                    <a:pt x="284" y="111"/>
                    <a:pt x="284" y="111"/>
                  </a:cubicBezTo>
                  <a:cubicBezTo>
                    <a:pt x="298" y="111"/>
                    <a:pt x="298" y="111"/>
                    <a:pt x="298" y="111"/>
                  </a:cubicBezTo>
                  <a:cubicBezTo>
                    <a:pt x="301" y="116"/>
                    <a:pt x="307" y="120"/>
                    <a:pt x="313" y="120"/>
                  </a:cubicBezTo>
                  <a:cubicBezTo>
                    <a:pt x="322" y="120"/>
                    <a:pt x="330" y="112"/>
                    <a:pt x="330" y="103"/>
                  </a:cubicBezTo>
                  <a:cubicBezTo>
                    <a:pt x="330" y="94"/>
                    <a:pt x="322" y="86"/>
                    <a:pt x="313" y="86"/>
                  </a:cubicBezTo>
                  <a:cubicBezTo>
                    <a:pt x="307" y="86"/>
                    <a:pt x="301" y="90"/>
                    <a:pt x="298" y="95"/>
                  </a:cubicBezTo>
                  <a:cubicBezTo>
                    <a:pt x="284" y="95"/>
                    <a:pt x="284" y="95"/>
                    <a:pt x="284" y="95"/>
                  </a:cubicBezTo>
                  <a:cubicBezTo>
                    <a:pt x="284" y="87"/>
                    <a:pt x="284" y="87"/>
                    <a:pt x="284" y="87"/>
                  </a:cubicBezTo>
                  <a:cubicBezTo>
                    <a:pt x="284" y="65"/>
                    <a:pt x="266" y="46"/>
                    <a:pt x="243" y="46"/>
                  </a:cubicBezTo>
                  <a:cubicBezTo>
                    <a:pt x="235" y="46"/>
                    <a:pt x="235" y="46"/>
                    <a:pt x="235" y="46"/>
                  </a:cubicBezTo>
                  <a:cubicBezTo>
                    <a:pt x="235" y="32"/>
                    <a:pt x="235" y="32"/>
                    <a:pt x="235" y="32"/>
                  </a:cubicBezTo>
                  <a:cubicBezTo>
                    <a:pt x="240" y="29"/>
                    <a:pt x="244" y="23"/>
                    <a:pt x="244" y="17"/>
                  </a:cubicBezTo>
                  <a:cubicBezTo>
                    <a:pt x="244" y="8"/>
                    <a:pt x="237" y="0"/>
                    <a:pt x="227" y="0"/>
                  </a:cubicBezTo>
                  <a:cubicBezTo>
                    <a:pt x="218" y="0"/>
                    <a:pt x="211" y="8"/>
                    <a:pt x="211" y="17"/>
                  </a:cubicBezTo>
                  <a:cubicBezTo>
                    <a:pt x="211" y="23"/>
                    <a:pt x="214" y="29"/>
                    <a:pt x="219" y="32"/>
                  </a:cubicBezTo>
                  <a:cubicBezTo>
                    <a:pt x="219" y="46"/>
                    <a:pt x="219" y="46"/>
                    <a:pt x="219" y="46"/>
                  </a:cubicBezTo>
                  <a:cubicBezTo>
                    <a:pt x="194" y="46"/>
                    <a:pt x="194" y="46"/>
                    <a:pt x="194" y="46"/>
                  </a:cubicBezTo>
                  <a:cubicBezTo>
                    <a:pt x="194" y="32"/>
                    <a:pt x="194" y="32"/>
                    <a:pt x="194" y="32"/>
                  </a:cubicBezTo>
                  <a:cubicBezTo>
                    <a:pt x="199" y="29"/>
                    <a:pt x="203" y="23"/>
                    <a:pt x="203" y="17"/>
                  </a:cubicBezTo>
                  <a:cubicBezTo>
                    <a:pt x="203" y="8"/>
                    <a:pt x="195" y="0"/>
                    <a:pt x="186" y="0"/>
                  </a:cubicBezTo>
                  <a:cubicBezTo>
                    <a:pt x="177" y="0"/>
                    <a:pt x="169" y="8"/>
                    <a:pt x="169" y="17"/>
                  </a:cubicBezTo>
                  <a:cubicBezTo>
                    <a:pt x="169" y="23"/>
                    <a:pt x="173" y="29"/>
                    <a:pt x="178" y="32"/>
                  </a:cubicBezTo>
                  <a:cubicBezTo>
                    <a:pt x="178" y="46"/>
                    <a:pt x="178" y="46"/>
                    <a:pt x="178" y="46"/>
                  </a:cubicBezTo>
                  <a:cubicBezTo>
                    <a:pt x="152" y="46"/>
                    <a:pt x="152" y="46"/>
                    <a:pt x="152" y="46"/>
                  </a:cubicBezTo>
                  <a:cubicBezTo>
                    <a:pt x="152" y="32"/>
                    <a:pt x="152" y="32"/>
                    <a:pt x="152" y="32"/>
                  </a:cubicBezTo>
                  <a:cubicBezTo>
                    <a:pt x="158" y="29"/>
                    <a:pt x="161" y="23"/>
                    <a:pt x="161" y="17"/>
                  </a:cubicBezTo>
                  <a:cubicBezTo>
                    <a:pt x="161" y="8"/>
                    <a:pt x="154" y="0"/>
                    <a:pt x="144" y="0"/>
                  </a:cubicBezTo>
                  <a:cubicBezTo>
                    <a:pt x="135" y="0"/>
                    <a:pt x="128" y="8"/>
                    <a:pt x="128" y="17"/>
                  </a:cubicBezTo>
                  <a:cubicBezTo>
                    <a:pt x="128" y="23"/>
                    <a:pt x="131" y="29"/>
                    <a:pt x="137" y="32"/>
                  </a:cubicBezTo>
                  <a:cubicBezTo>
                    <a:pt x="137" y="46"/>
                    <a:pt x="137" y="46"/>
                    <a:pt x="137" y="46"/>
                  </a:cubicBezTo>
                  <a:cubicBezTo>
                    <a:pt x="111" y="46"/>
                    <a:pt x="111" y="46"/>
                    <a:pt x="111" y="46"/>
                  </a:cubicBezTo>
                  <a:cubicBezTo>
                    <a:pt x="111" y="32"/>
                    <a:pt x="111" y="32"/>
                    <a:pt x="111" y="32"/>
                  </a:cubicBezTo>
                  <a:cubicBezTo>
                    <a:pt x="116" y="29"/>
                    <a:pt x="120" y="23"/>
                    <a:pt x="120" y="17"/>
                  </a:cubicBezTo>
                  <a:cubicBezTo>
                    <a:pt x="120" y="8"/>
                    <a:pt x="112" y="0"/>
                    <a:pt x="103" y="0"/>
                  </a:cubicBezTo>
                  <a:cubicBezTo>
                    <a:pt x="94" y="0"/>
                    <a:pt x="86" y="8"/>
                    <a:pt x="86" y="17"/>
                  </a:cubicBezTo>
                  <a:cubicBezTo>
                    <a:pt x="86" y="23"/>
                    <a:pt x="90" y="29"/>
                    <a:pt x="95" y="32"/>
                  </a:cubicBezTo>
                  <a:cubicBezTo>
                    <a:pt x="95" y="46"/>
                    <a:pt x="95" y="46"/>
                    <a:pt x="95" y="46"/>
                  </a:cubicBezTo>
                  <a:cubicBezTo>
                    <a:pt x="87" y="46"/>
                    <a:pt x="87" y="46"/>
                    <a:pt x="87" y="46"/>
                  </a:cubicBezTo>
                  <a:cubicBezTo>
                    <a:pt x="65" y="46"/>
                    <a:pt x="46" y="65"/>
                    <a:pt x="46" y="87"/>
                  </a:cubicBezTo>
                  <a:cubicBezTo>
                    <a:pt x="46" y="95"/>
                    <a:pt x="46" y="95"/>
                    <a:pt x="46" y="95"/>
                  </a:cubicBezTo>
                  <a:cubicBezTo>
                    <a:pt x="32" y="95"/>
                    <a:pt x="32" y="95"/>
                    <a:pt x="32" y="95"/>
                  </a:cubicBezTo>
                  <a:cubicBezTo>
                    <a:pt x="29" y="90"/>
                    <a:pt x="23" y="86"/>
                    <a:pt x="17" y="86"/>
                  </a:cubicBezTo>
                  <a:cubicBezTo>
                    <a:pt x="8" y="86"/>
                    <a:pt x="0" y="94"/>
                    <a:pt x="0" y="103"/>
                  </a:cubicBezTo>
                  <a:cubicBezTo>
                    <a:pt x="0" y="112"/>
                    <a:pt x="8" y="120"/>
                    <a:pt x="17" y="120"/>
                  </a:cubicBezTo>
                  <a:cubicBezTo>
                    <a:pt x="23" y="120"/>
                    <a:pt x="29" y="116"/>
                    <a:pt x="32" y="111"/>
                  </a:cubicBezTo>
                  <a:cubicBezTo>
                    <a:pt x="46" y="111"/>
                    <a:pt x="46" y="111"/>
                    <a:pt x="46" y="111"/>
                  </a:cubicBezTo>
                  <a:cubicBezTo>
                    <a:pt x="46" y="137"/>
                    <a:pt x="46" y="137"/>
                    <a:pt x="46" y="137"/>
                  </a:cubicBezTo>
                  <a:cubicBezTo>
                    <a:pt x="32" y="137"/>
                    <a:pt x="32" y="137"/>
                    <a:pt x="32" y="137"/>
                  </a:cubicBezTo>
                  <a:cubicBezTo>
                    <a:pt x="29" y="131"/>
                    <a:pt x="23" y="128"/>
                    <a:pt x="17" y="128"/>
                  </a:cubicBezTo>
                  <a:cubicBezTo>
                    <a:pt x="8" y="128"/>
                    <a:pt x="0" y="135"/>
                    <a:pt x="0" y="144"/>
                  </a:cubicBezTo>
                  <a:cubicBezTo>
                    <a:pt x="0" y="154"/>
                    <a:pt x="8" y="161"/>
                    <a:pt x="17" y="161"/>
                  </a:cubicBezTo>
                  <a:cubicBezTo>
                    <a:pt x="23" y="161"/>
                    <a:pt x="29" y="158"/>
                    <a:pt x="32" y="152"/>
                  </a:cubicBezTo>
                  <a:cubicBezTo>
                    <a:pt x="46" y="152"/>
                    <a:pt x="46" y="152"/>
                    <a:pt x="46" y="152"/>
                  </a:cubicBezTo>
                  <a:cubicBezTo>
                    <a:pt x="46" y="178"/>
                    <a:pt x="46" y="178"/>
                    <a:pt x="46" y="178"/>
                  </a:cubicBezTo>
                  <a:cubicBezTo>
                    <a:pt x="32" y="178"/>
                    <a:pt x="32" y="178"/>
                    <a:pt x="32" y="178"/>
                  </a:cubicBezTo>
                  <a:cubicBezTo>
                    <a:pt x="29" y="173"/>
                    <a:pt x="23" y="169"/>
                    <a:pt x="17" y="169"/>
                  </a:cubicBezTo>
                  <a:cubicBezTo>
                    <a:pt x="8" y="169"/>
                    <a:pt x="0" y="177"/>
                    <a:pt x="0" y="186"/>
                  </a:cubicBezTo>
                  <a:cubicBezTo>
                    <a:pt x="0" y="195"/>
                    <a:pt x="8" y="203"/>
                    <a:pt x="17" y="203"/>
                  </a:cubicBezTo>
                  <a:cubicBezTo>
                    <a:pt x="23" y="203"/>
                    <a:pt x="29" y="199"/>
                    <a:pt x="32" y="194"/>
                  </a:cubicBezTo>
                  <a:cubicBezTo>
                    <a:pt x="46" y="194"/>
                    <a:pt x="46" y="194"/>
                    <a:pt x="46" y="194"/>
                  </a:cubicBezTo>
                  <a:cubicBezTo>
                    <a:pt x="46" y="219"/>
                    <a:pt x="46" y="219"/>
                    <a:pt x="46" y="219"/>
                  </a:cubicBezTo>
                  <a:cubicBezTo>
                    <a:pt x="32" y="219"/>
                    <a:pt x="32" y="219"/>
                    <a:pt x="32" y="219"/>
                  </a:cubicBezTo>
                  <a:cubicBezTo>
                    <a:pt x="29" y="214"/>
                    <a:pt x="23" y="211"/>
                    <a:pt x="17" y="211"/>
                  </a:cubicBezTo>
                  <a:cubicBezTo>
                    <a:pt x="8" y="211"/>
                    <a:pt x="0" y="218"/>
                    <a:pt x="0" y="227"/>
                  </a:cubicBezTo>
                  <a:cubicBezTo>
                    <a:pt x="0" y="237"/>
                    <a:pt x="8" y="244"/>
                    <a:pt x="17" y="244"/>
                  </a:cubicBezTo>
                  <a:cubicBezTo>
                    <a:pt x="23" y="244"/>
                    <a:pt x="29" y="240"/>
                    <a:pt x="32" y="235"/>
                  </a:cubicBezTo>
                  <a:cubicBezTo>
                    <a:pt x="46" y="235"/>
                    <a:pt x="46" y="235"/>
                    <a:pt x="46" y="235"/>
                  </a:cubicBezTo>
                  <a:cubicBezTo>
                    <a:pt x="46" y="243"/>
                    <a:pt x="46" y="243"/>
                    <a:pt x="46" y="243"/>
                  </a:cubicBezTo>
                  <a:cubicBezTo>
                    <a:pt x="46" y="266"/>
                    <a:pt x="65" y="284"/>
                    <a:pt x="87" y="284"/>
                  </a:cubicBezTo>
                  <a:cubicBezTo>
                    <a:pt x="95" y="284"/>
                    <a:pt x="95" y="284"/>
                    <a:pt x="95" y="284"/>
                  </a:cubicBezTo>
                  <a:cubicBezTo>
                    <a:pt x="95" y="298"/>
                    <a:pt x="95" y="298"/>
                    <a:pt x="95" y="298"/>
                  </a:cubicBezTo>
                  <a:cubicBezTo>
                    <a:pt x="90" y="301"/>
                    <a:pt x="86" y="307"/>
                    <a:pt x="86" y="313"/>
                  </a:cubicBezTo>
                  <a:cubicBezTo>
                    <a:pt x="86" y="322"/>
                    <a:pt x="94" y="330"/>
                    <a:pt x="103" y="330"/>
                  </a:cubicBezTo>
                  <a:cubicBezTo>
                    <a:pt x="112" y="330"/>
                    <a:pt x="120" y="322"/>
                    <a:pt x="120" y="313"/>
                  </a:cubicBezTo>
                  <a:cubicBezTo>
                    <a:pt x="120" y="307"/>
                    <a:pt x="116" y="301"/>
                    <a:pt x="111" y="298"/>
                  </a:cubicBezTo>
                  <a:cubicBezTo>
                    <a:pt x="111" y="284"/>
                    <a:pt x="111" y="284"/>
                    <a:pt x="111" y="284"/>
                  </a:cubicBezTo>
                  <a:cubicBezTo>
                    <a:pt x="137" y="284"/>
                    <a:pt x="137" y="284"/>
                    <a:pt x="137" y="284"/>
                  </a:cubicBezTo>
                  <a:cubicBezTo>
                    <a:pt x="137" y="298"/>
                    <a:pt x="137" y="298"/>
                    <a:pt x="137" y="298"/>
                  </a:cubicBezTo>
                  <a:cubicBezTo>
                    <a:pt x="131" y="301"/>
                    <a:pt x="128" y="307"/>
                    <a:pt x="128" y="313"/>
                  </a:cubicBezTo>
                  <a:cubicBezTo>
                    <a:pt x="128" y="322"/>
                    <a:pt x="135" y="330"/>
                    <a:pt x="144" y="330"/>
                  </a:cubicBezTo>
                  <a:cubicBezTo>
                    <a:pt x="154" y="330"/>
                    <a:pt x="161" y="322"/>
                    <a:pt x="161" y="313"/>
                  </a:cubicBezTo>
                  <a:cubicBezTo>
                    <a:pt x="161" y="307"/>
                    <a:pt x="158" y="301"/>
                    <a:pt x="152" y="298"/>
                  </a:cubicBezTo>
                  <a:cubicBezTo>
                    <a:pt x="152" y="284"/>
                    <a:pt x="152" y="284"/>
                    <a:pt x="152" y="284"/>
                  </a:cubicBezTo>
                  <a:cubicBezTo>
                    <a:pt x="178" y="284"/>
                    <a:pt x="178" y="284"/>
                    <a:pt x="178" y="284"/>
                  </a:cubicBezTo>
                  <a:cubicBezTo>
                    <a:pt x="178" y="298"/>
                    <a:pt x="178" y="298"/>
                    <a:pt x="178" y="298"/>
                  </a:cubicBezTo>
                  <a:cubicBezTo>
                    <a:pt x="173" y="301"/>
                    <a:pt x="169" y="307"/>
                    <a:pt x="169" y="313"/>
                  </a:cubicBezTo>
                  <a:cubicBezTo>
                    <a:pt x="169" y="322"/>
                    <a:pt x="177" y="330"/>
                    <a:pt x="186" y="330"/>
                  </a:cubicBezTo>
                  <a:cubicBezTo>
                    <a:pt x="195" y="330"/>
                    <a:pt x="203" y="322"/>
                    <a:pt x="203" y="313"/>
                  </a:cubicBezTo>
                  <a:cubicBezTo>
                    <a:pt x="203" y="307"/>
                    <a:pt x="199" y="301"/>
                    <a:pt x="194" y="298"/>
                  </a:cubicBezTo>
                  <a:cubicBezTo>
                    <a:pt x="194" y="284"/>
                    <a:pt x="194" y="284"/>
                    <a:pt x="194" y="284"/>
                  </a:cubicBezTo>
                  <a:cubicBezTo>
                    <a:pt x="219" y="284"/>
                    <a:pt x="219" y="284"/>
                    <a:pt x="219" y="284"/>
                  </a:cubicBezTo>
                  <a:cubicBezTo>
                    <a:pt x="219" y="298"/>
                    <a:pt x="219" y="298"/>
                    <a:pt x="219" y="298"/>
                  </a:cubicBezTo>
                  <a:cubicBezTo>
                    <a:pt x="214" y="301"/>
                    <a:pt x="211" y="307"/>
                    <a:pt x="211" y="313"/>
                  </a:cubicBezTo>
                  <a:cubicBezTo>
                    <a:pt x="211" y="322"/>
                    <a:pt x="218" y="330"/>
                    <a:pt x="227" y="330"/>
                  </a:cubicBezTo>
                  <a:cubicBezTo>
                    <a:pt x="237" y="330"/>
                    <a:pt x="244" y="322"/>
                    <a:pt x="244" y="313"/>
                  </a:cubicBezTo>
                  <a:cubicBezTo>
                    <a:pt x="244" y="307"/>
                    <a:pt x="240" y="301"/>
                    <a:pt x="235" y="298"/>
                  </a:cubicBezTo>
                  <a:cubicBezTo>
                    <a:pt x="235" y="284"/>
                    <a:pt x="235" y="284"/>
                    <a:pt x="235" y="284"/>
                  </a:cubicBezTo>
                  <a:cubicBezTo>
                    <a:pt x="243" y="284"/>
                    <a:pt x="243" y="284"/>
                    <a:pt x="243" y="284"/>
                  </a:cubicBezTo>
                  <a:cubicBezTo>
                    <a:pt x="266" y="284"/>
                    <a:pt x="284" y="266"/>
                    <a:pt x="284" y="243"/>
                  </a:cubicBezTo>
                  <a:cubicBezTo>
                    <a:pt x="284" y="235"/>
                    <a:pt x="284" y="235"/>
                    <a:pt x="284" y="235"/>
                  </a:cubicBezTo>
                  <a:cubicBezTo>
                    <a:pt x="298" y="235"/>
                    <a:pt x="298" y="235"/>
                    <a:pt x="298" y="235"/>
                  </a:cubicBezTo>
                  <a:cubicBezTo>
                    <a:pt x="301" y="240"/>
                    <a:pt x="307" y="244"/>
                    <a:pt x="313" y="244"/>
                  </a:cubicBezTo>
                  <a:cubicBezTo>
                    <a:pt x="322" y="244"/>
                    <a:pt x="330" y="237"/>
                    <a:pt x="330" y="227"/>
                  </a:cubicBezTo>
                  <a:cubicBezTo>
                    <a:pt x="330" y="218"/>
                    <a:pt x="322" y="211"/>
                    <a:pt x="313" y="211"/>
                  </a:cubicBezTo>
                  <a:cubicBezTo>
                    <a:pt x="307" y="211"/>
                    <a:pt x="301" y="214"/>
                    <a:pt x="298" y="219"/>
                  </a:cubicBezTo>
                  <a:cubicBezTo>
                    <a:pt x="284" y="219"/>
                    <a:pt x="284" y="219"/>
                    <a:pt x="284" y="219"/>
                  </a:cubicBezTo>
                  <a:cubicBezTo>
                    <a:pt x="284" y="194"/>
                    <a:pt x="284" y="194"/>
                    <a:pt x="284" y="194"/>
                  </a:cubicBezTo>
                  <a:cubicBezTo>
                    <a:pt x="298" y="194"/>
                    <a:pt x="298" y="194"/>
                    <a:pt x="298" y="194"/>
                  </a:cubicBezTo>
                  <a:cubicBezTo>
                    <a:pt x="301" y="199"/>
                    <a:pt x="307" y="203"/>
                    <a:pt x="313" y="203"/>
                  </a:cubicBezTo>
                  <a:cubicBezTo>
                    <a:pt x="322" y="203"/>
                    <a:pt x="330" y="195"/>
                    <a:pt x="330" y="186"/>
                  </a:cubicBezTo>
                  <a:cubicBezTo>
                    <a:pt x="330" y="177"/>
                    <a:pt x="322" y="169"/>
                    <a:pt x="313" y="169"/>
                  </a:cubicBezTo>
                  <a:cubicBezTo>
                    <a:pt x="307" y="169"/>
                    <a:pt x="301" y="173"/>
                    <a:pt x="298" y="178"/>
                  </a:cubicBezTo>
                  <a:cubicBezTo>
                    <a:pt x="284" y="178"/>
                    <a:pt x="284" y="178"/>
                    <a:pt x="284" y="178"/>
                  </a:cubicBezTo>
                  <a:cubicBezTo>
                    <a:pt x="284" y="152"/>
                    <a:pt x="284" y="152"/>
                    <a:pt x="284" y="152"/>
                  </a:cubicBezTo>
                  <a:lnTo>
                    <a:pt x="298" y="152"/>
                  </a:lnTo>
                  <a:close/>
                  <a:moveTo>
                    <a:pt x="165" y="267"/>
                  </a:moveTo>
                  <a:cubicBezTo>
                    <a:pt x="109" y="267"/>
                    <a:pt x="63" y="221"/>
                    <a:pt x="63" y="165"/>
                  </a:cubicBezTo>
                  <a:cubicBezTo>
                    <a:pt x="63" y="109"/>
                    <a:pt x="109" y="63"/>
                    <a:pt x="165" y="63"/>
                  </a:cubicBezTo>
                  <a:cubicBezTo>
                    <a:pt x="221" y="63"/>
                    <a:pt x="267" y="109"/>
                    <a:pt x="267" y="165"/>
                  </a:cubicBezTo>
                  <a:cubicBezTo>
                    <a:pt x="267" y="221"/>
                    <a:pt x="221" y="267"/>
                    <a:pt x="165" y="267"/>
                  </a:cubicBezTo>
                  <a:close/>
                </a:path>
              </a:pathLst>
            </a:custGeom>
            <a:solidFill>
              <a:schemeClr val="tx2"/>
            </a:solidFill>
            <a:ln>
              <a:solidFill>
                <a:schemeClr val="bg2"/>
              </a:solid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grpSp>
        <p:nvGrpSpPr>
          <p:cNvPr id="341" name="Group 340"/>
          <p:cNvGrpSpPr/>
          <p:nvPr/>
        </p:nvGrpSpPr>
        <p:grpSpPr>
          <a:xfrm>
            <a:off x="3382950" y="2063861"/>
            <a:ext cx="704429" cy="852494"/>
            <a:chOff x="1156020" y="2248829"/>
            <a:chExt cx="704429" cy="852494"/>
          </a:xfrm>
        </p:grpSpPr>
        <p:sp>
          <p:nvSpPr>
            <p:cNvPr id="342" name="TextBox 341"/>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343" name="Rectangle 342"/>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344" name="Group 343"/>
            <p:cNvGrpSpPr/>
            <p:nvPr/>
          </p:nvGrpSpPr>
          <p:grpSpPr>
            <a:xfrm>
              <a:off x="1282952" y="2590867"/>
              <a:ext cx="471171" cy="380335"/>
              <a:chOff x="4406091" y="6049087"/>
              <a:chExt cx="3960813" cy="3197225"/>
            </a:xfrm>
            <a:solidFill>
              <a:schemeClr val="tx2"/>
            </a:solidFill>
          </p:grpSpPr>
          <p:sp>
            <p:nvSpPr>
              <p:cNvPr id="345"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346"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347"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grpSp>
        <p:nvGrpSpPr>
          <p:cNvPr id="348" name="Group 347"/>
          <p:cNvGrpSpPr/>
          <p:nvPr/>
        </p:nvGrpSpPr>
        <p:grpSpPr>
          <a:xfrm>
            <a:off x="4200094" y="2063861"/>
            <a:ext cx="704429" cy="852494"/>
            <a:chOff x="1156020" y="2248829"/>
            <a:chExt cx="704429" cy="852494"/>
          </a:xfrm>
        </p:grpSpPr>
        <p:sp>
          <p:nvSpPr>
            <p:cNvPr id="349" name="TextBox 348"/>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350" name="Rectangle 349"/>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351" name="Group 350"/>
            <p:cNvGrpSpPr/>
            <p:nvPr/>
          </p:nvGrpSpPr>
          <p:grpSpPr>
            <a:xfrm>
              <a:off x="1282952" y="2590867"/>
              <a:ext cx="471171" cy="380335"/>
              <a:chOff x="4406091" y="6049087"/>
              <a:chExt cx="3960813" cy="3197225"/>
            </a:xfrm>
            <a:solidFill>
              <a:schemeClr val="tx2"/>
            </a:solidFill>
          </p:grpSpPr>
          <p:sp>
            <p:nvSpPr>
              <p:cNvPr id="352"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353"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354"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grpSp>
        <p:nvGrpSpPr>
          <p:cNvPr id="355" name="Group 354"/>
          <p:cNvGrpSpPr/>
          <p:nvPr/>
        </p:nvGrpSpPr>
        <p:grpSpPr>
          <a:xfrm>
            <a:off x="5017237" y="2063861"/>
            <a:ext cx="704429" cy="852494"/>
            <a:chOff x="1156020" y="2248829"/>
            <a:chExt cx="704429" cy="852494"/>
          </a:xfrm>
        </p:grpSpPr>
        <p:sp>
          <p:nvSpPr>
            <p:cNvPr id="356" name="TextBox 355"/>
            <p:cNvSpPr txBox="1"/>
            <p:nvPr/>
          </p:nvSpPr>
          <p:spPr>
            <a:xfrm>
              <a:off x="1156020" y="2248829"/>
              <a:ext cx="704429" cy="186604"/>
            </a:xfrm>
            <a:prstGeom prst="rect">
              <a:avLst/>
            </a:prstGeom>
            <a:ln/>
          </p:spPr>
          <p:style>
            <a:lnRef idx="2">
              <a:schemeClr val="accent1"/>
            </a:lnRef>
            <a:fillRef idx="1">
              <a:schemeClr val="lt1"/>
            </a:fillRef>
            <a:effectRef idx="0">
              <a:schemeClr val="accent1"/>
            </a:effectRef>
            <a:fontRef idx="minor">
              <a:schemeClr val="dk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816" b="1" i="0" u="none" strike="noStrike" kern="0" cap="none" spc="0" normalizeH="0" baseline="0" noProof="0" dirty="0">
                  <a:ln>
                    <a:noFill/>
                  </a:ln>
                  <a:solidFill>
                    <a:schemeClr val="tx2"/>
                  </a:solidFill>
                  <a:effectLst/>
                  <a:uLnTx/>
                  <a:uFillTx/>
                </a:rPr>
                <a:t>CONTAINER</a:t>
              </a:r>
            </a:p>
          </p:txBody>
        </p:sp>
        <p:sp>
          <p:nvSpPr>
            <p:cNvPr id="357" name="Rectangle 356"/>
            <p:cNvSpPr/>
            <p:nvPr/>
          </p:nvSpPr>
          <p:spPr bwMode="auto">
            <a:xfrm>
              <a:off x="1156020" y="2435433"/>
              <a:ext cx="704429" cy="66589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358" name="Group 357"/>
            <p:cNvGrpSpPr/>
            <p:nvPr/>
          </p:nvGrpSpPr>
          <p:grpSpPr>
            <a:xfrm>
              <a:off x="1282952" y="2590867"/>
              <a:ext cx="471171" cy="380335"/>
              <a:chOff x="4406091" y="6049087"/>
              <a:chExt cx="3960813" cy="3197225"/>
            </a:xfrm>
            <a:solidFill>
              <a:schemeClr val="tx2"/>
            </a:solidFill>
          </p:grpSpPr>
          <p:sp>
            <p:nvSpPr>
              <p:cNvPr id="359" name="Freeform 24"/>
              <p:cNvSpPr>
                <a:spLocks noEditPoints="1"/>
              </p:cNvSpPr>
              <p:nvPr/>
            </p:nvSpPr>
            <p:spPr bwMode="auto">
              <a:xfrm>
                <a:off x="4406091" y="6049087"/>
                <a:ext cx="2847975" cy="2813050"/>
              </a:xfrm>
              <a:custGeom>
                <a:avLst/>
                <a:gdLst>
                  <a:gd name="T0" fmla="*/ 744 w 757"/>
                  <a:gd name="T1" fmla="*/ 466 h 748"/>
                  <a:gd name="T2" fmla="*/ 755 w 757"/>
                  <a:gd name="T3" fmla="*/ 399 h 748"/>
                  <a:gd name="T4" fmla="*/ 739 w 757"/>
                  <a:gd name="T5" fmla="*/ 373 h 748"/>
                  <a:gd name="T6" fmla="*/ 644 w 757"/>
                  <a:gd name="T7" fmla="*/ 341 h 748"/>
                  <a:gd name="T8" fmla="*/ 638 w 757"/>
                  <a:gd name="T9" fmla="*/ 309 h 748"/>
                  <a:gd name="T10" fmla="*/ 716 w 757"/>
                  <a:gd name="T11" fmla="*/ 245 h 748"/>
                  <a:gd name="T12" fmla="*/ 721 w 757"/>
                  <a:gd name="T13" fmla="*/ 215 h 748"/>
                  <a:gd name="T14" fmla="*/ 687 w 757"/>
                  <a:gd name="T15" fmla="*/ 157 h 748"/>
                  <a:gd name="T16" fmla="*/ 658 w 757"/>
                  <a:gd name="T17" fmla="*/ 146 h 748"/>
                  <a:gd name="T18" fmla="*/ 565 w 757"/>
                  <a:gd name="T19" fmla="*/ 181 h 748"/>
                  <a:gd name="T20" fmla="*/ 536 w 757"/>
                  <a:gd name="T21" fmla="*/ 157 h 748"/>
                  <a:gd name="T22" fmla="*/ 556 w 757"/>
                  <a:gd name="T23" fmla="*/ 55 h 748"/>
                  <a:gd name="T24" fmla="*/ 541 w 757"/>
                  <a:gd name="T25" fmla="*/ 28 h 748"/>
                  <a:gd name="T26" fmla="*/ 477 w 757"/>
                  <a:gd name="T27" fmla="*/ 5 h 748"/>
                  <a:gd name="T28" fmla="*/ 449 w 757"/>
                  <a:gd name="T29" fmla="*/ 15 h 748"/>
                  <a:gd name="T30" fmla="*/ 397 w 757"/>
                  <a:gd name="T31" fmla="*/ 106 h 748"/>
                  <a:gd name="T32" fmla="*/ 378 w 757"/>
                  <a:gd name="T33" fmla="*/ 105 h 748"/>
                  <a:gd name="T34" fmla="*/ 362 w 757"/>
                  <a:gd name="T35" fmla="*/ 106 h 748"/>
                  <a:gd name="T36" fmla="*/ 311 w 757"/>
                  <a:gd name="T37" fmla="*/ 15 h 748"/>
                  <a:gd name="T38" fmla="*/ 282 w 757"/>
                  <a:gd name="T39" fmla="*/ 4 h 748"/>
                  <a:gd name="T40" fmla="*/ 218 w 757"/>
                  <a:gd name="T41" fmla="*/ 27 h 748"/>
                  <a:gd name="T42" fmla="*/ 203 w 757"/>
                  <a:gd name="T43" fmla="*/ 54 h 748"/>
                  <a:gd name="T44" fmla="*/ 222 w 757"/>
                  <a:gd name="T45" fmla="*/ 156 h 748"/>
                  <a:gd name="T46" fmla="*/ 192 w 757"/>
                  <a:gd name="T47" fmla="*/ 181 h 748"/>
                  <a:gd name="T48" fmla="*/ 103 w 757"/>
                  <a:gd name="T49" fmla="*/ 145 h 748"/>
                  <a:gd name="T50" fmla="*/ 74 w 757"/>
                  <a:gd name="T51" fmla="*/ 155 h 748"/>
                  <a:gd name="T52" fmla="*/ 39 w 757"/>
                  <a:gd name="T53" fmla="*/ 213 h 748"/>
                  <a:gd name="T54" fmla="*/ 44 w 757"/>
                  <a:gd name="T55" fmla="*/ 243 h 748"/>
                  <a:gd name="T56" fmla="*/ 119 w 757"/>
                  <a:gd name="T57" fmla="*/ 307 h 748"/>
                  <a:gd name="T58" fmla="*/ 113 w 757"/>
                  <a:gd name="T59" fmla="*/ 341 h 748"/>
                  <a:gd name="T60" fmla="*/ 17 w 757"/>
                  <a:gd name="T61" fmla="*/ 373 h 748"/>
                  <a:gd name="T62" fmla="*/ 2 w 757"/>
                  <a:gd name="T63" fmla="*/ 400 h 748"/>
                  <a:gd name="T64" fmla="*/ 13 w 757"/>
                  <a:gd name="T65" fmla="*/ 466 h 748"/>
                  <a:gd name="T66" fmla="*/ 37 w 757"/>
                  <a:gd name="T67" fmla="*/ 486 h 748"/>
                  <a:gd name="T68" fmla="*/ 136 w 757"/>
                  <a:gd name="T69" fmla="*/ 486 h 748"/>
                  <a:gd name="T70" fmla="*/ 154 w 757"/>
                  <a:gd name="T71" fmla="*/ 519 h 748"/>
                  <a:gd name="T72" fmla="*/ 102 w 757"/>
                  <a:gd name="T73" fmla="*/ 604 h 748"/>
                  <a:gd name="T74" fmla="*/ 107 w 757"/>
                  <a:gd name="T75" fmla="*/ 634 h 748"/>
                  <a:gd name="T76" fmla="*/ 158 w 757"/>
                  <a:gd name="T77" fmla="*/ 678 h 748"/>
                  <a:gd name="T78" fmla="*/ 189 w 757"/>
                  <a:gd name="T79" fmla="*/ 679 h 748"/>
                  <a:gd name="T80" fmla="*/ 265 w 757"/>
                  <a:gd name="T81" fmla="*/ 615 h 748"/>
                  <a:gd name="T82" fmla="*/ 303 w 757"/>
                  <a:gd name="T83" fmla="*/ 629 h 748"/>
                  <a:gd name="T84" fmla="*/ 318 w 757"/>
                  <a:gd name="T85" fmla="*/ 729 h 748"/>
                  <a:gd name="T86" fmla="*/ 342 w 757"/>
                  <a:gd name="T87" fmla="*/ 748 h 748"/>
                  <a:gd name="T88" fmla="*/ 409 w 757"/>
                  <a:gd name="T89" fmla="*/ 748 h 748"/>
                  <a:gd name="T90" fmla="*/ 433 w 757"/>
                  <a:gd name="T91" fmla="*/ 729 h 748"/>
                  <a:gd name="T92" fmla="*/ 450 w 757"/>
                  <a:gd name="T93" fmla="*/ 631 h 748"/>
                  <a:gd name="T94" fmla="*/ 489 w 757"/>
                  <a:gd name="T95" fmla="*/ 617 h 748"/>
                  <a:gd name="T96" fmla="*/ 562 w 757"/>
                  <a:gd name="T97" fmla="*/ 680 h 748"/>
                  <a:gd name="T98" fmla="*/ 592 w 757"/>
                  <a:gd name="T99" fmla="*/ 680 h 748"/>
                  <a:gd name="T100" fmla="*/ 644 w 757"/>
                  <a:gd name="T101" fmla="*/ 636 h 748"/>
                  <a:gd name="T102" fmla="*/ 649 w 757"/>
                  <a:gd name="T103" fmla="*/ 606 h 748"/>
                  <a:gd name="T104" fmla="*/ 600 w 757"/>
                  <a:gd name="T105" fmla="*/ 522 h 748"/>
                  <a:gd name="T106" fmla="*/ 621 w 757"/>
                  <a:gd name="T107" fmla="*/ 486 h 748"/>
                  <a:gd name="T108" fmla="*/ 721 w 757"/>
                  <a:gd name="T109" fmla="*/ 486 h 748"/>
                  <a:gd name="T110" fmla="*/ 744 w 757"/>
                  <a:gd name="T111" fmla="*/ 466 h 748"/>
                  <a:gd name="T112" fmla="*/ 528 w 757"/>
                  <a:gd name="T113" fmla="*/ 373 h 748"/>
                  <a:gd name="T114" fmla="*/ 378 w 757"/>
                  <a:gd name="T115" fmla="*/ 522 h 748"/>
                  <a:gd name="T116" fmla="*/ 229 w 757"/>
                  <a:gd name="T117" fmla="*/ 373 h 748"/>
                  <a:gd name="T118" fmla="*/ 378 w 757"/>
                  <a:gd name="T119" fmla="*/ 223 h 748"/>
                  <a:gd name="T120" fmla="*/ 528 w 757"/>
                  <a:gd name="T121" fmla="*/ 37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57" h="748">
                    <a:moveTo>
                      <a:pt x="744" y="466"/>
                    </a:moveTo>
                    <a:cubicBezTo>
                      <a:pt x="755" y="399"/>
                      <a:pt x="755" y="399"/>
                      <a:pt x="755" y="399"/>
                    </a:cubicBezTo>
                    <a:cubicBezTo>
                      <a:pt x="757" y="388"/>
                      <a:pt x="750" y="377"/>
                      <a:pt x="739" y="373"/>
                    </a:cubicBezTo>
                    <a:cubicBezTo>
                      <a:pt x="644" y="341"/>
                      <a:pt x="644" y="341"/>
                      <a:pt x="644" y="341"/>
                    </a:cubicBezTo>
                    <a:cubicBezTo>
                      <a:pt x="643" y="330"/>
                      <a:pt x="641" y="319"/>
                      <a:pt x="638" y="309"/>
                    </a:cubicBezTo>
                    <a:cubicBezTo>
                      <a:pt x="716" y="245"/>
                      <a:pt x="716" y="245"/>
                      <a:pt x="716" y="245"/>
                    </a:cubicBezTo>
                    <a:cubicBezTo>
                      <a:pt x="725" y="238"/>
                      <a:pt x="727" y="225"/>
                      <a:pt x="721" y="215"/>
                    </a:cubicBezTo>
                    <a:cubicBezTo>
                      <a:pt x="687" y="157"/>
                      <a:pt x="687" y="157"/>
                      <a:pt x="687" y="157"/>
                    </a:cubicBezTo>
                    <a:cubicBezTo>
                      <a:pt x="681" y="147"/>
                      <a:pt x="669" y="142"/>
                      <a:pt x="658" y="146"/>
                    </a:cubicBezTo>
                    <a:cubicBezTo>
                      <a:pt x="565" y="181"/>
                      <a:pt x="565" y="181"/>
                      <a:pt x="565" y="181"/>
                    </a:cubicBezTo>
                    <a:cubicBezTo>
                      <a:pt x="556" y="172"/>
                      <a:pt x="547" y="164"/>
                      <a:pt x="536" y="157"/>
                    </a:cubicBezTo>
                    <a:cubicBezTo>
                      <a:pt x="556" y="55"/>
                      <a:pt x="556" y="55"/>
                      <a:pt x="556" y="55"/>
                    </a:cubicBezTo>
                    <a:cubicBezTo>
                      <a:pt x="558" y="43"/>
                      <a:pt x="552" y="32"/>
                      <a:pt x="541" y="28"/>
                    </a:cubicBezTo>
                    <a:cubicBezTo>
                      <a:pt x="477" y="5"/>
                      <a:pt x="477" y="5"/>
                      <a:pt x="477" y="5"/>
                    </a:cubicBezTo>
                    <a:cubicBezTo>
                      <a:pt x="467" y="1"/>
                      <a:pt x="455" y="5"/>
                      <a:pt x="449" y="15"/>
                    </a:cubicBezTo>
                    <a:cubicBezTo>
                      <a:pt x="397" y="106"/>
                      <a:pt x="397" y="106"/>
                      <a:pt x="397" y="106"/>
                    </a:cubicBezTo>
                    <a:cubicBezTo>
                      <a:pt x="391" y="105"/>
                      <a:pt x="385" y="105"/>
                      <a:pt x="378" y="105"/>
                    </a:cubicBezTo>
                    <a:cubicBezTo>
                      <a:pt x="373" y="105"/>
                      <a:pt x="367" y="105"/>
                      <a:pt x="362" y="106"/>
                    </a:cubicBezTo>
                    <a:cubicBezTo>
                      <a:pt x="311" y="15"/>
                      <a:pt x="311" y="15"/>
                      <a:pt x="311" y="15"/>
                    </a:cubicBezTo>
                    <a:cubicBezTo>
                      <a:pt x="305" y="4"/>
                      <a:pt x="293" y="0"/>
                      <a:pt x="282" y="4"/>
                    </a:cubicBezTo>
                    <a:cubicBezTo>
                      <a:pt x="218" y="27"/>
                      <a:pt x="218" y="27"/>
                      <a:pt x="218" y="27"/>
                    </a:cubicBezTo>
                    <a:cubicBezTo>
                      <a:pt x="208" y="31"/>
                      <a:pt x="201" y="42"/>
                      <a:pt x="203" y="54"/>
                    </a:cubicBezTo>
                    <a:cubicBezTo>
                      <a:pt x="222" y="156"/>
                      <a:pt x="222" y="156"/>
                      <a:pt x="222" y="156"/>
                    </a:cubicBezTo>
                    <a:cubicBezTo>
                      <a:pt x="211" y="163"/>
                      <a:pt x="201" y="172"/>
                      <a:pt x="192" y="181"/>
                    </a:cubicBezTo>
                    <a:cubicBezTo>
                      <a:pt x="103" y="145"/>
                      <a:pt x="103" y="145"/>
                      <a:pt x="103" y="145"/>
                    </a:cubicBezTo>
                    <a:cubicBezTo>
                      <a:pt x="92" y="141"/>
                      <a:pt x="80" y="145"/>
                      <a:pt x="74" y="155"/>
                    </a:cubicBezTo>
                    <a:cubicBezTo>
                      <a:pt x="39" y="213"/>
                      <a:pt x="39" y="213"/>
                      <a:pt x="39" y="213"/>
                    </a:cubicBezTo>
                    <a:cubicBezTo>
                      <a:pt x="33" y="223"/>
                      <a:pt x="35" y="235"/>
                      <a:pt x="44" y="243"/>
                    </a:cubicBezTo>
                    <a:cubicBezTo>
                      <a:pt x="119" y="307"/>
                      <a:pt x="119" y="307"/>
                      <a:pt x="119" y="307"/>
                    </a:cubicBezTo>
                    <a:cubicBezTo>
                      <a:pt x="116" y="318"/>
                      <a:pt x="114" y="329"/>
                      <a:pt x="113" y="341"/>
                    </a:cubicBezTo>
                    <a:cubicBezTo>
                      <a:pt x="17" y="373"/>
                      <a:pt x="17" y="373"/>
                      <a:pt x="17" y="373"/>
                    </a:cubicBezTo>
                    <a:cubicBezTo>
                      <a:pt x="6" y="377"/>
                      <a:pt x="0" y="388"/>
                      <a:pt x="2" y="400"/>
                    </a:cubicBezTo>
                    <a:cubicBezTo>
                      <a:pt x="13" y="466"/>
                      <a:pt x="13" y="466"/>
                      <a:pt x="13" y="466"/>
                    </a:cubicBezTo>
                    <a:cubicBezTo>
                      <a:pt x="15" y="478"/>
                      <a:pt x="25" y="486"/>
                      <a:pt x="37" y="486"/>
                    </a:cubicBezTo>
                    <a:cubicBezTo>
                      <a:pt x="136" y="486"/>
                      <a:pt x="136" y="486"/>
                      <a:pt x="136" y="486"/>
                    </a:cubicBezTo>
                    <a:cubicBezTo>
                      <a:pt x="141" y="498"/>
                      <a:pt x="147" y="509"/>
                      <a:pt x="154" y="519"/>
                    </a:cubicBezTo>
                    <a:cubicBezTo>
                      <a:pt x="102" y="604"/>
                      <a:pt x="102" y="604"/>
                      <a:pt x="102" y="604"/>
                    </a:cubicBezTo>
                    <a:cubicBezTo>
                      <a:pt x="96" y="614"/>
                      <a:pt x="98" y="627"/>
                      <a:pt x="107" y="634"/>
                    </a:cubicBezTo>
                    <a:cubicBezTo>
                      <a:pt x="158" y="678"/>
                      <a:pt x="158" y="678"/>
                      <a:pt x="158" y="678"/>
                    </a:cubicBezTo>
                    <a:cubicBezTo>
                      <a:pt x="167" y="686"/>
                      <a:pt x="180" y="686"/>
                      <a:pt x="189" y="679"/>
                    </a:cubicBezTo>
                    <a:cubicBezTo>
                      <a:pt x="265" y="615"/>
                      <a:pt x="265" y="615"/>
                      <a:pt x="265" y="615"/>
                    </a:cubicBezTo>
                    <a:cubicBezTo>
                      <a:pt x="277" y="621"/>
                      <a:pt x="290" y="626"/>
                      <a:pt x="303" y="629"/>
                    </a:cubicBezTo>
                    <a:cubicBezTo>
                      <a:pt x="318" y="729"/>
                      <a:pt x="318" y="729"/>
                      <a:pt x="318" y="729"/>
                    </a:cubicBezTo>
                    <a:cubicBezTo>
                      <a:pt x="320" y="740"/>
                      <a:pt x="330" y="748"/>
                      <a:pt x="342" y="748"/>
                    </a:cubicBezTo>
                    <a:cubicBezTo>
                      <a:pt x="409" y="748"/>
                      <a:pt x="409" y="748"/>
                      <a:pt x="409" y="748"/>
                    </a:cubicBezTo>
                    <a:cubicBezTo>
                      <a:pt x="421" y="748"/>
                      <a:pt x="431" y="740"/>
                      <a:pt x="433" y="729"/>
                    </a:cubicBezTo>
                    <a:cubicBezTo>
                      <a:pt x="450" y="631"/>
                      <a:pt x="450" y="631"/>
                      <a:pt x="450" y="631"/>
                    </a:cubicBezTo>
                    <a:cubicBezTo>
                      <a:pt x="463" y="627"/>
                      <a:pt x="476" y="622"/>
                      <a:pt x="489" y="617"/>
                    </a:cubicBezTo>
                    <a:cubicBezTo>
                      <a:pt x="562" y="680"/>
                      <a:pt x="562" y="680"/>
                      <a:pt x="562" y="680"/>
                    </a:cubicBezTo>
                    <a:cubicBezTo>
                      <a:pt x="570" y="687"/>
                      <a:pt x="583" y="687"/>
                      <a:pt x="592" y="680"/>
                    </a:cubicBezTo>
                    <a:cubicBezTo>
                      <a:pt x="644" y="636"/>
                      <a:pt x="644" y="636"/>
                      <a:pt x="644" y="636"/>
                    </a:cubicBezTo>
                    <a:cubicBezTo>
                      <a:pt x="653" y="629"/>
                      <a:pt x="655" y="616"/>
                      <a:pt x="649" y="606"/>
                    </a:cubicBezTo>
                    <a:cubicBezTo>
                      <a:pt x="600" y="522"/>
                      <a:pt x="600" y="522"/>
                      <a:pt x="600" y="522"/>
                    </a:cubicBezTo>
                    <a:cubicBezTo>
                      <a:pt x="608" y="511"/>
                      <a:pt x="615" y="499"/>
                      <a:pt x="621" y="486"/>
                    </a:cubicBezTo>
                    <a:cubicBezTo>
                      <a:pt x="721" y="486"/>
                      <a:pt x="721" y="486"/>
                      <a:pt x="721" y="486"/>
                    </a:cubicBezTo>
                    <a:cubicBezTo>
                      <a:pt x="732" y="486"/>
                      <a:pt x="742" y="478"/>
                      <a:pt x="744" y="466"/>
                    </a:cubicBezTo>
                    <a:close/>
                    <a:moveTo>
                      <a:pt x="528" y="373"/>
                    </a:moveTo>
                    <a:cubicBezTo>
                      <a:pt x="528" y="455"/>
                      <a:pt x="461" y="522"/>
                      <a:pt x="378" y="522"/>
                    </a:cubicBezTo>
                    <a:cubicBezTo>
                      <a:pt x="296" y="522"/>
                      <a:pt x="229" y="455"/>
                      <a:pt x="229" y="373"/>
                    </a:cubicBezTo>
                    <a:cubicBezTo>
                      <a:pt x="229" y="290"/>
                      <a:pt x="296" y="223"/>
                      <a:pt x="378" y="223"/>
                    </a:cubicBezTo>
                    <a:cubicBezTo>
                      <a:pt x="461" y="223"/>
                      <a:pt x="528" y="290"/>
                      <a:pt x="528" y="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360" name="Oval 25"/>
              <p:cNvSpPr>
                <a:spLocks noChangeArrowheads="1"/>
              </p:cNvSpPr>
              <p:nvPr/>
            </p:nvSpPr>
            <p:spPr bwMode="auto">
              <a:xfrm>
                <a:off x="5557028" y="7180975"/>
                <a:ext cx="542925" cy="5413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sp>
            <p:nvSpPr>
              <p:cNvPr id="361" name="Freeform 26"/>
              <p:cNvSpPr>
                <a:spLocks noEditPoints="1"/>
              </p:cNvSpPr>
              <p:nvPr/>
            </p:nvSpPr>
            <p:spPr bwMode="auto">
              <a:xfrm>
                <a:off x="6907991" y="7722312"/>
                <a:ext cx="1458913" cy="1524000"/>
              </a:xfrm>
              <a:custGeom>
                <a:avLst/>
                <a:gdLst>
                  <a:gd name="T0" fmla="*/ 379 w 388"/>
                  <a:gd name="T1" fmla="*/ 137 h 405"/>
                  <a:gd name="T2" fmla="*/ 383 w 388"/>
                  <a:gd name="T3" fmla="*/ 118 h 405"/>
                  <a:gd name="T4" fmla="*/ 361 w 388"/>
                  <a:gd name="T5" fmla="*/ 81 h 405"/>
                  <a:gd name="T6" fmla="*/ 343 w 388"/>
                  <a:gd name="T7" fmla="*/ 74 h 405"/>
                  <a:gd name="T8" fmla="*/ 287 w 388"/>
                  <a:gd name="T9" fmla="*/ 94 h 405"/>
                  <a:gd name="T10" fmla="*/ 241 w 388"/>
                  <a:gd name="T11" fmla="*/ 68 h 405"/>
                  <a:gd name="T12" fmla="*/ 232 w 388"/>
                  <a:gd name="T13" fmla="*/ 12 h 405"/>
                  <a:gd name="T14" fmla="*/ 217 w 388"/>
                  <a:gd name="T15" fmla="*/ 0 h 405"/>
                  <a:gd name="T16" fmla="*/ 174 w 388"/>
                  <a:gd name="T17" fmla="*/ 0 h 405"/>
                  <a:gd name="T18" fmla="*/ 159 w 388"/>
                  <a:gd name="T19" fmla="*/ 12 h 405"/>
                  <a:gd name="T20" fmla="*/ 149 w 388"/>
                  <a:gd name="T21" fmla="*/ 68 h 405"/>
                  <a:gd name="T22" fmla="*/ 102 w 388"/>
                  <a:gd name="T23" fmla="*/ 95 h 405"/>
                  <a:gd name="T24" fmla="*/ 46 w 388"/>
                  <a:gd name="T25" fmla="*/ 74 h 405"/>
                  <a:gd name="T26" fmla="*/ 27 w 388"/>
                  <a:gd name="T27" fmla="*/ 81 h 405"/>
                  <a:gd name="T28" fmla="*/ 6 w 388"/>
                  <a:gd name="T29" fmla="*/ 118 h 405"/>
                  <a:gd name="T30" fmla="*/ 9 w 388"/>
                  <a:gd name="T31" fmla="*/ 137 h 405"/>
                  <a:gd name="T32" fmla="*/ 55 w 388"/>
                  <a:gd name="T33" fmla="*/ 175 h 405"/>
                  <a:gd name="T34" fmla="*/ 53 w 388"/>
                  <a:gd name="T35" fmla="*/ 202 h 405"/>
                  <a:gd name="T36" fmla="*/ 55 w 388"/>
                  <a:gd name="T37" fmla="*/ 227 h 405"/>
                  <a:gd name="T38" fmla="*/ 7 w 388"/>
                  <a:gd name="T39" fmla="*/ 266 h 405"/>
                  <a:gd name="T40" fmla="*/ 4 w 388"/>
                  <a:gd name="T41" fmla="*/ 285 h 405"/>
                  <a:gd name="T42" fmla="*/ 25 w 388"/>
                  <a:gd name="T43" fmla="*/ 322 h 405"/>
                  <a:gd name="T44" fmla="*/ 43 w 388"/>
                  <a:gd name="T45" fmla="*/ 329 h 405"/>
                  <a:gd name="T46" fmla="*/ 100 w 388"/>
                  <a:gd name="T47" fmla="*/ 308 h 405"/>
                  <a:gd name="T48" fmla="*/ 149 w 388"/>
                  <a:gd name="T49" fmla="*/ 337 h 405"/>
                  <a:gd name="T50" fmla="*/ 158 w 388"/>
                  <a:gd name="T51" fmla="*/ 392 h 405"/>
                  <a:gd name="T52" fmla="*/ 173 w 388"/>
                  <a:gd name="T53" fmla="*/ 405 h 405"/>
                  <a:gd name="T54" fmla="*/ 216 w 388"/>
                  <a:gd name="T55" fmla="*/ 405 h 405"/>
                  <a:gd name="T56" fmla="*/ 231 w 388"/>
                  <a:gd name="T57" fmla="*/ 392 h 405"/>
                  <a:gd name="T58" fmla="*/ 240 w 388"/>
                  <a:gd name="T59" fmla="*/ 337 h 405"/>
                  <a:gd name="T60" fmla="*/ 289 w 388"/>
                  <a:gd name="T61" fmla="*/ 309 h 405"/>
                  <a:gd name="T62" fmla="*/ 345 w 388"/>
                  <a:gd name="T63" fmla="*/ 329 h 405"/>
                  <a:gd name="T64" fmla="*/ 364 w 388"/>
                  <a:gd name="T65" fmla="*/ 322 h 405"/>
                  <a:gd name="T66" fmla="*/ 385 w 388"/>
                  <a:gd name="T67" fmla="*/ 285 h 405"/>
                  <a:gd name="T68" fmla="*/ 381 w 388"/>
                  <a:gd name="T69" fmla="*/ 266 h 405"/>
                  <a:gd name="T70" fmla="*/ 335 w 388"/>
                  <a:gd name="T71" fmla="*/ 228 h 405"/>
                  <a:gd name="T72" fmla="*/ 337 w 388"/>
                  <a:gd name="T73" fmla="*/ 202 h 405"/>
                  <a:gd name="T74" fmla="*/ 334 w 388"/>
                  <a:gd name="T75" fmla="*/ 174 h 405"/>
                  <a:gd name="T76" fmla="*/ 379 w 388"/>
                  <a:gd name="T77" fmla="*/ 137 h 405"/>
                  <a:gd name="T78" fmla="*/ 251 w 388"/>
                  <a:gd name="T79" fmla="*/ 202 h 405"/>
                  <a:gd name="T80" fmla="*/ 195 w 388"/>
                  <a:gd name="T81" fmla="*/ 259 h 405"/>
                  <a:gd name="T82" fmla="*/ 138 w 388"/>
                  <a:gd name="T83" fmla="*/ 202 h 405"/>
                  <a:gd name="T84" fmla="*/ 195 w 388"/>
                  <a:gd name="T85" fmla="*/ 145 h 405"/>
                  <a:gd name="T86" fmla="*/ 251 w 388"/>
                  <a:gd name="T87" fmla="*/ 20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8" h="405">
                    <a:moveTo>
                      <a:pt x="379" y="137"/>
                    </a:moveTo>
                    <a:cubicBezTo>
                      <a:pt x="385" y="133"/>
                      <a:pt x="386" y="124"/>
                      <a:pt x="383" y="118"/>
                    </a:cubicBezTo>
                    <a:cubicBezTo>
                      <a:pt x="361" y="81"/>
                      <a:pt x="361" y="81"/>
                      <a:pt x="361" y="81"/>
                    </a:cubicBezTo>
                    <a:cubicBezTo>
                      <a:pt x="357" y="74"/>
                      <a:pt x="350" y="72"/>
                      <a:pt x="343" y="74"/>
                    </a:cubicBezTo>
                    <a:cubicBezTo>
                      <a:pt x="287" y="94"/>
                      <a:pt x="287" y="94"/>
                      <a:pt x="287" y="94"/>
                    </a:cubicBezTo>
                    <a:cubicBezTo>
                      <a:pt x="274" y="83"/>
                      <a:pt x="258" y="74"/>
                      <a:pt x="241" y="68"/>
                    </a:cubicBezTo>
                    <a:cubicBezTo>
                      <a:pt x="232" y="12"/>
                      <a:pt x="232" y="12"/>
                      <a:pt x="232" y="12"/>
                    </a:cubicBezTo>
                    <a:cubicBezTo>
                      <a:pt x="231" y="5"/>
                      <a:pt x="224" y="0"/>
                      <a:pt x="217" y="0"/>
                    </a:cubicBezTo>
                    <a:cubicBezTo>
                      <a:pt x="174" y="0"/>
                      <a:pt x="174" y="0"/>
                      <a:pt x="174" y="0"/>
                    </a:cubicBezTo>
                    <a:cubicBezTo>
                      <a:pt x="166" y="0"/>
                      <a:pt x="160" y="5"/>
                      <a:pt x="159" y="12"/>
                    </a:cubicBezTo>
                    <a:cubicBezTo>
                      <a:pt x="149" y="68"/>
                      <a:pt x="149" y="68"/>
                      <a:pt x="149" y="68"/>
                    </a:cubicBezTo>
                    <a:cubicBezTo>
                      <a:pt x="132" y="74"/>
                      <a:pt x="116" y="83"/>
                      <a:pt x="102" y="95"/>
                    </a:cubicBezTo>
                    <a:cubicBezTo>
                      <a:pt x="46" y="74"/>
                      <a:pt x="46" y="74"/>
                      <a:pt x="46" y="74"/>
                    </a:cubicBezTo>
                    <a:cubicBezTo>
                      <a:pt x="39" y="72"/>
                      <a:pt x="31" y="74"/>
                      <a:pt x="27" y="81"/>
                    </a:cubicBezTo>
                    <a:cubicBezTo>
                      <a:pt x="6" y="118"/>
                      <a:pt x="6" y="118"/>
                      <a:pt x="6" y="118"/>
                    </a:cubicBezTo>
                    <a:cubicBezTo>
                      <a:pt x="2" y="124"/>
                      <a:pt x="3" y="133"/>
                      <a:pt x="9" y="137"/>
                    </a:cubicBezTo>
                    <a:cubicBezTo>
                      <a:pt x="55" y="175"/>
                      <a:pt x="55" y="175"/>
                      <a:pt x="55" y="175"/>
                    </a:cubicBezTo>
                    <a:cubicBezTo>
                      <a:pt x="54" y="184"/>
                      <a:pt x="53" y="193"/>
                      <a:pt x="53" y="202"/>
                    </a:cubicBezTo>
                    <a:cubicBezTo>
                      <a:pt x="53" y="211"/>
                      <a:pt x="53" y="219"/>
                      <a:pt x="55" y="227"/>
                    </a:cubicBezTo>
                    <a:cubicBezTo>
                      <a:pt x="7" y="266"/>
                      <a:pt x="7" y="266"/>
                      <a:pt x="7" y="266"/>
                    </a:cubicBezTo>
                    <a:cubicBezTo>
                      <a:pt x="2" y="270"/>
                      <a:pt x="0" y="278"/>
                      <a:pt x="4" y="285"/>
                    </a:cubicBezTo>
                    <a:cubicBezTo>
                      <a:pt x="25" y="322"/>
                      <a:pt x="25" y="322"/>
                      <a:pt x="25" y="322"/>
                    </a:cubicBezTo>
                    <a:cubicBezTo>
                      <a:pt x="28" y="329"/>
                      <a:pt x="36" y="332"/>
                      <a:pt x="43" y="329"/>
                    </a:cubicBezTo>
                    <a:cubicBezTo>
                      <a:pt x="100" y="308"/>
                      <a:pt x="100" y="308"/>
                      <a:pt x="100" y="308"/>
                    </a:cubicBezTo>
                    <a:cubicBezTo>
                      <a:pt x="114" y="321"/>
                      <a:pt x="131" y="330"/>
                      <a:pt x="149" y="337"/>
                    </a:cubicBezTo>
                    <a:cubicBezTo>
                      <a:pt x="158" y="392"/>
                      <a:pt x="158" y="392"/>
                      <a:pt x="158" y="392"/>
                    </a:cubicBezTo>
                    <a:cubicBezTo>
                      <a:pt x="159" y="399"/>
                      <a:pt x="165" y="405"/>
                      <a:pt x="173" y="405"/>
                    </a:cubicBezTo>
                    <a:cubicBezTo>
                      <a:pt x="216" y="405"/>
                      <a:pt x="216" y="405"/>
                      <a:pt x="216" y="405"/>
                    </a:cubicBezTo>
                    <a:cubicBezTo>
                      <a:pt x="223" y="405"/>
                      <a:pt x="229" y="399"/>
                      <a:pt x="231" y="392"/>
                    </a:cubicBezTo>
                    <a:cubicBezTo>
                      <a:pt x="240" y="337"/>
                      <a:pt x="240" y="337"/>
                      <a:pt x="240" y="337"/>
                    </a:cubicBezTo>
                    <a:cubicBezTo>
                      <a:pt x="258" y="331"/>
                      <a:pt x="275" y="321"/>
                      <a:pt x="289" y="309"/>
                    </a:cubicBezTo>
                    <a:cubicBezTo>
                      <a:pt x="345" y="329"/>
                      <a:pt x="345" y="329"/>
                      <a:pt x="345" y="329"/>
                    </a:cubicBezTo>
                    <a:cubicBezTo>
                      <a:pt x="352" y="332"/>
                      <a:pt x="360" y="329"/>
                      <a:pt x="364" y="322"/>
                    </a:cubicBezTo>
                    <a:cubicBezTo>
                      <a:pt x="385" y="285"/>
                      <a:pt x="385" y="285"/>
                      <a:pt x="385" y="285"/>
                    </a:cubicBezTo>
                    <a:cubicBezTo>
                      <a:pt x="388" y="278"/>
                      <a:pt x="387" y="270"/>
                      <a:pt x="381" y="266"/>
                    </a:cubicBezTo>
                    <a:cubicBezTo>
                      <a:pt x="335" y="228"/>
                      <a:pt x="335" y="228"/>
                      <a:pt x="335" y="228"/>
                    </a:cubicBezTo>
                    <a:cubicBezTo>
                      <a:pt x="336" y="220"/>
                      <a:pt x="337" y="211"/>
                      <a:pt x="337" y="202"/>
                    </a:cubicBezTo>
                    <a:cubicBezTo>
                      <a:pt x="337" y="193"/>
                      <a:pt x="336" y="183"/>
                      <a:pt x="334" y="174"/>
                    </a:cubicBezTo>
                    <a:lnTo>
                      <a:pt x="379" y="137"/>
                    </a:lnTo>
                    <a:close/>
                    <a:moveTo>
                      <a:pt x="251" y="202"/>
                    </a:moveTo>
                    <a:cubicBezTo>
                      <a:pt x="251" y="233"/>
                      <a:pt x="226" y="259"/>
                      <a:pt x="195" y="259"/>
                    </a:cubicBezTo>
                    <a:cubicBezTo>
                      <a:pt x="163" y="259"/>
                      <a:pt x="138" y="233"/>
                      <a:pt x="138" y="202"/>
                    </a:cubicBezTo>
                    <a:cubicBezTo>
                      <a:pt x="138" y="171"/>
                      <a:pt x="163" y="145"/>
                      <a:pt x="195" y="145"/>
                    </a:cubicBezTo>
                    <a:cubicBezTo>
                      <a:pt x="226" y="145"/>
                      <a:pt x="251" y="171"/>
                      <a:pt x="251" y="2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chemeClr val="bg1"/>
                  </a:solidFill>
                  <a:effectLst/>
                  <a:uLnTx/>
                  <a:uFillTx/>
                </a:endParaRPr>
              </a:p>
            </p:txBody>
          </p:sp>
        </p:grpSp>
      </p:grpSp>
      <p:sp>
        <p:nvSpPr>
          <p:cNvPr id="362" name="Rectangle 361"/>
          <p:cNvSpPr/>
          <p:nvPr/>
        </p:nvSpPr>
        <p:spPr bwMode="auto">
          <a:xfrm>
            <a:off x="352149" y="1927573"/>
            <a:ext cx="501628" cy="1635332"/>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63" name="Group 362"/>
          <p:cNvGrpSpPr/>
          <p:nvPr/>
        </p:nvGrpSpPr>
        <p:grpSpPr>
          <a:xfrm>
            <a:off x="456404" y="2637944"/>
            <a:ext cx="278036" cy="219069"/>
            <a:chOff x="4962525" y="2536825"/>
            <a:chExt cx="2260600" cy="1781175"/>
          </a:xfrm>
          <a:solidFill>
            <a:schemeClr val="tx2"/>
          </a:solidFill>
        </p:grpSpPr>
        <p:sp>
          <p:nvSpPr>
            <p:cNvPr id="364" name="Freeform 11"/>
            <p:cNvSpPr>
              <a:spLocks noEditPoints="1"/>
            </p:cNvSpPr>
            <p:nvPr/>
          </p:nvSpPr>
          <p:spPr bwMode="auto">
            <a:xfrm>
              <a:off x="4962525" y="2536825"/>
              <a:ext cx="2260600" cy="1781175"/>
            </a:xfrm>
            <a:custGeom>
              <a:avLst/>
              <a:gdLst>
                <a:gd name="T0" fmla="*/ 130 w 600"/>
                <a:gd name="T1" fmla="*/ 461 h 472"/>
                <a:gd name="T2" fmla="*/ 470 w 600"/>
                <a:gd name="T3" fmla="*/ 461 h 472"/>
                <a:gd name="T4" fmla="*/ 470 w 600"/>
                <a:gd name="T5" fmla="*/ 472 h 472"/>
                <a:gd name="T6" fmla="*/ 130 w 600"/>
                <a:gd name="T7" fmla="*/ 472 h 472"/>
                <a:gd name="T8" fmla="*/ 130 w 600"/>
                <a:gd name="T9" fmla="*/ 461 h 472"/>
                <a:gd name="T10" fmla="*/ 32 w 600"/>
                <a:gd name="T11" fmla="*/ 35 h 472"/>
                <a:gd name="T12" fmla="*/ 32 w 600"/>
                <a:gd name="T13" fmla="*/ 345 h 472"/>
                <a:gd name="T14" fmla="*/ 232 w 600"/>
                <a:gd name="T15" fmla="*/ 345 h 472"/>
                <a:gd name="T16" fmla="*/ 365 w 600"/>
                <a:gd name="T17" fmla="*/ 345 h 472"/>
                <a:gd name="T18" fmla="*/ 572 w 600"/>
                <a:gd name="T19" fmla="*/ 345 h 472"/>
                <a:gd name="T20" fmla="*/ 572 w 600"/>
                <a:gd name="T21" fmla="*/ 35 h 472"/>
                <a:gd name="T22" fmla="*/ 32 w 600"/>
                <a:gd name="T23" fmla="*/ 35 h 472"/>
                <a:gd name="T24" fmla="*/ 300 w 600"/>
                <a:gd name="T25" fmla="*/ 8 h 472"/>
                <a:gd name="T26" fmla="*/ 292 w 600"/>
                <a:gd name="T27" fmla="*/ 16 h 472"/>
                <a:gd name="T28" fmla="*/ 300 w 600"/>
                <a:gd name="T29" fmla="*/ 24 h 472"/>
                <a:gd name="T30" fmla="*/ 309 w 600"/>
                <a:gd name="T31" fmla="*/ 16 h 472"/>
                <a:gd name="T32" fmla="*/ 300 w 600"/>
                <a:gd name="T33" fmla="*/ 8 h 472"/>
                <a:gd name="T34" fmla="*/ 32 w 600"/>
                <a:gd name="T35" fmla="*/ 0 h 472"/>
                <a:gd name="T36" fmla="*/ 565 w 600"/>
                <a:gd name="T37" fmla="*/ 0 h 472"/>
                <a:gd name="T38" fmla="*/ 600 w 600"/>
                <a:gd name="T39" fmla="*/ 35 h 472"/>
                <a:gd name="T40" fmla="*/ 600 w 600"/>
                <a:gd name="T41" fmla="*/ 344 h 472"/>
                <a:gd name="T42" fmla="*/ 565 w 600"/>
                <a:gd name="T43" fmla="*/ 383 h 472"/>
                <a:gd name="T44" fmla="*/ 389 w 600"/>
                <a:gd name="T45" fmla="*/ 383 h 472"/>
                <a:gd name="T46" fmla="*/ 365 w 600"/>
                <a:gd name="T47" fmla="*/ 383 h 472"/>
                <a:gd name="T48" fmla="*/ 365 w 600"/>
                <a:gd name="T49" fmla="*/ 406 h 472"/>
                <a:gd name="T50" fmla="*/ 365 w 600"/>
                <a:gd name="T51" fmla="*/ 422 h 472"/>
                <a:gd name="T52" fmla="*/ 442 w 600"/>
                <a:gd name="T53" fmla="*/ 422 h 472"/>
                <a:gd name="T54" fmla="*/ 470 w 600"/>
                <a:gd name="T55" fmla="*/ 461 h 472"/>
                <a:gd name="T56" fmla="*/ 130 w 600"/>
                <a:gd name="T57" fmla="*/ 461 h 472"/>
                <a:gd name="T58" fmla="*/ 158 w 600"/>
                <a:gd name="T59" fmla="*/ 422 h 472"/>
                <a:gd name="T60" fmla="*/ 232 w 600"/>
                <a:gd name="T61" fmla="*/ 422 h 472"/>
                <a:gd name="T62" fmla="*/ 232 w 600"/>
                <a:gd name="T63" fmla="*/ 406 h 472"/>
                <a:gd name="T64" fmla="*/ 232 w 600"/>
                <a:gd name="T65" fmla="*/ 383 h 472"/>
                <a:gd name="T66" fmla="*/ 205 w 600"/>
                <a:gd name="T67" fmla="*/ 383 h 472"/>
                <a:gd name="T68" fmla="*/ 32 w 600"/>
                <a:gd name="T69" fmla="*/ 383 h 472"/>
                <a:gd name="T70" fmla="*/ 0 w 600"/>
                <a:gd name="T71" fmla="*/ 344 h 472"/>
                <a:gd name="T72" fmla="*/ 0 w 600"/>
                <a:gd name="T73" fmla="*/ 35 h 472"/>
                <a:gd name="T74" fmla="*/ 32 w 600"/>
                <a:gd name="T7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0" h="472">
                  <a:moveTo>
                    <a:pt x="130" y="461"/>
                  </a:moveTo>
                  <a:cubicBezTo>
                    <a:pt x="470" y="461"/>
                    <a:pt x="470" y="461"/>
                    <a:pt x="470" y="461"/>
                  </a:cubicBezTo>
                  <a:cubicBezTo>
                    <a:pt x="470" y="472"/>
                    <a:pt x="470" y="472"/>
                    <a:pt x="470" y="472"/>
                  </a:cubicBezTo>
                  <a:cubicBezTo>
                    <a:pt x="130" y="472"/>
                    <a:pt x="130" y="472"/>
                    <a:pt x="130" y="472"/>
                  </a:cubicBezTo>
                  <a:cubicBezTo>
                    <a:pt x="130" y="461"/>
                    <a:pt x="130" y="461"/>
                    <a:pt x="130" y="461"/>
                  </a:cubicBezTo>
                  <a:close/>
                  <a:moveTo>
                    <a:pt x="32" y="35"/>
                  </a:moveTo>
                  <a:cubicBezTo>
                    <a:pt x="32" y="345"/>
                    <a:pt x="32" y="345"/>
                    <a:pt x="32" y="345"/>
                  </a:cubicBezTo>
                  <a:cubicBezTo>
                    <a:pt x="232" y="345"/>
                    <a:pt x="232" y="345"/>
                    <a:pt x="232" y="345"/>
                  </a:cubicBezTo>
                  <a:cubicBezTo>
                    <a:pt x="365" y="345"/>
                    <a:pt x="365" y="345"/>
                    <a:pt x="365" y="345"/>
                  </a:cubicBezTo>
                  <a:cubicBezTo>
                    <a:pt x="572" y="345"/>
                    <a:pt x="572" y="345"/>
                    <a:pt x="572" y="345"/>
                  </a:cubicBezTo>
                  <a:cubicBezTo>
                    <a:pt x="572" y="35"/>
                    <a:pt x="572" y="35"/>
                    <a:pt x="572" y="35"/>
                  </a:cubicBezTo>
                  <a:cubicBezTo>
                    <a:pt x="32" y="35"/>
                    <a:pt x="32" y="35"/>
                    <a:pt x="32" y="35"/>
                  </a:cubicBezTo>
                  <a:close/>
                  <a:moveTo>
                    <a:pt x="300" y="8"/>
                  </a:moveTo>
                  <a:cubicBezTo>
                    <a:pt x="295" y="8"/>
                    <a:pt x="292" y="12"/>
                    <a:pt x="292" y="16"/>
                  </a:cubicBezTo>
                  <a:cubicBezTo>
                    <a:pt x="292" y="20"/>
                    <a:pt x="295" y="24"/>
                    <a:pt x="300" y="24"/>
                  </a:cubicBezTo>
                  <a:cubicBezTo>
                    <a:pt x="305" y="24"/>
                    <a:pt x="309" y="20"/>
                    <a:pt x="309" y="16"/>
                  </a:cubicBezTo>
                  <a:cubicBezTo>
                    <a:pt x="309" y="12"/>
                    <a:pt x="305" y="8"/>
                    <a:pt x="300" y="8"/>
                  </a:cubicBezTo>
                  <a:close/>
                  <a:moveTo>
                    <a:pt x="32" y="0"/>
                  </a:moveTo>
                  <a:cubicBezTo>
                    <a:pt x="565" y="0"/>
                    <a:pt x="565" y="0"/>
                    <a:pt x="565" y="0"/>
                  </a:cubicBezTo>
                  <a:cubicBezTo>
                    <a:pt x="586" y="0"/>
                    <a:pt x="600" y="16"/>
                    <a:pt x="600" y="35"/>
                  </a:cubicBezTo>
                  <a:cubicBezTo>
                    <a:pt x="600" y="344"/>
                    <a:pt x="600" y="344"/>
                    <a:pt x="600" y="344"/>
                  </a:cubicBezTo>
                  <a:cubicBezTo>
                    <a:pt x="600" y="364"/>
                    <a:pt x="586" y="383"/>
                    <a:pt x="565" y="383"/>
                  </a:cubicBezTo>
                  <a:cubicBezTo>
                    <a:pt x="498" y="383"/>
                    <a:pt x="440" y="383"/>
                    <a:pt x="389" y="383"/>
                  </a:cubicBezTo>
                  <a:cubicBezTo>
                    <a:pt x="365" y="383"/>
                    <a:pt x="365" y="383"/>
                    <a:pt x="365" y="383"/>
                  </a:cubicBezTo>
                  <a:cubicBezTo>
                    <a:pt x="365" y="406"/>
                    <a:pt x="365" y="406"/>
                    <a:pt x="365" y="406"/>
                  </a:cubicBezTo>
                  <a:cubicBezTo>
                    <a:pt x="365" y="422"/>
                    <a:pt x="365" y="422"/>
                    <a:pt x="365" y="422"/>
                  </a:cubicBezTo>
                  <a:cubicBezTo>
                    <a:pt x="442" y="422"/>
                    <a:pt x="442" y="422"/>
                    <a:pt x="442" y="422"/>
                  </a:cubicBezTo>
                  <a:cubicBezTo>
                    <a:pt x="470" y="461"/>
                    <a:pt x="470" y="461"/>
                    <a:pt x="470" y="461"/>
                  </a:cubicBezTo>
                  <a:cubicBezTo>
                    <a:pt x="130" y="461"/>
                    <a:pt x="130" y="461"/>
                    <a:pt x="130" y="461"/>
                  </a:cubicBezTo>
                  <a:cubicBezTo>
                    <a:pt x="158" y="422"/>
                    <a:pt x="158" y="422"/>
                    <a:pt x="158" y="422"/>
                  </a:cubicBezTo>
                  <a:cubicBezTo>
                    <a:pt x="232" y="422"/>
                    <a:pt x="232" y="422"/>
                    <a:pt x="232" y="422"/>
                  </a:cubicBezTo>
                  <a:cubicBezTo>
                    <a:pt x="232" y="406"/>
                    <a:pt x="232" y="406"/>
                    <a:pt x="232" y="406"/>
                  </a:cubicBezTo>
                  <a:cubicBezTo>
                    <a:pt x="232" y="383"/>
                    <a:pt x="232" y="383"/>
                    <a:pt x="232" y="383"/>
                  </a:cubicBezTo>
                  <a:cubicBezTo>
                    <a:pt x="205" y="383"/>
                    <a:pt x="205" y="383"/>
                    <a:pt x="205" y="383"/>
                  </a:cubicBezTo>
                  <a:cubicBezTo>
                    <a:pt x="32" y="383"/>
                    <a:pt x="32" y="383"/>
                    <a:pt x="32" y="383"/>
                  </a:cubicBezTo>
                  <a:cubicBezTo>
                    <a:pt x="14" y="383"/>
                    <a:pt x="0" y="364"/>
                    <a:pt x="0" y="344"/>
                  </a:cubicBezTo>
                  <a:cubicBezTo>
                    <a:pt x="0" y="35"/>
                    <a:pt x="0" y="35"/>
                    <a:pt x="0" y="35"/>
                  </a:cubicBezTo>
                  <a:cubicBezTo>
                    <a:pt x="0" y="16"/>
                    <a:pt x="14" y="0"/>
                    <a:pt x="32" y="0"/>
                  </a:cubicBez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365" name="Freeform 12"/>
            <p:cNvSpPr>
              <a:spLocks/>
            </p:cNvSpPr>
            <p:nvPr/>
          </p:nvSpPr>
          <p:spPr bwMode="auto">
            <a:xfrm>
              <a:off x="5918200" y="2868613"/>
              <a:ext cx="396875" cy="766763"/>
            </a:xfrm>
            <a:custGeom>
              <a:avLst/>
              <a:gdLst>
                <a:gd name="T0" fmla="*/ 0 w 250"/>
                <a:gd name="T1" fmla="*/ 0 h 483"/>
                <a:gd name="T2" fmla="*/ 250 w 250"/>
                <a:gd name="T3" fmla="*/ 269 h 483"/>
                <a:gd name="T4" fmla="*/ 152 w 250"/>
                <a:gd name="T5" fmla="*/ 295 h 483"/>
                <a:gd name="T6" fmla="*/ 221 w 250"/>
                <a:gd name="T7" fmla="*/ 459 h 483"/>
                <a:gd name="T8" fmla="*/ 162 w 250"/>
                <a:gd name="T9" fmla="*/ 483 h 483"/>
                <a:gd name="T10" fmla="*/ 93 w 250"/>
                <a:gd name="T11" fmla="*/ 316 h 483"/>
                <a:gd name="T12" fmla="*/ 0 w 250"/>
                <a:gd name="T13" fmla="*/ 373 h 483"/>
                <a:gd name="T14" fmla="*/ 0 w 250"/>
                <a:gd name="T15" fmla="*/ 0 h 483"/>
                <a:gd name="T16" fmla="*/ 0 w 250"/>
                <a:gd name="T17"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483">
                  <a:moveTo>
                    <a:pt x="0" y="0"/>
                  </a:moveTo>
                  <a:lnTo>
                    <a:pt x="250" y="269"/>
                  </a:lnTo>
                  <a:lnTo>
                    <a:pt x="152" y="295"/>
                  </a:lnTo>
                  <a:lnTo>
                    <a:pt x="221" y="459"/>
                  </a:lnTo>
                  <a:lnTo>
                    <a:pt x="162" y="483"/>
                  </a:lnTo>
                  <a:lnTo>
                    <a:pt x="93" y="316"/>
                  </a:lnTo>
                  <a:lnTo>
                    <a:pt x="0" y="373"/>
                  </a:lnTo>
                  <a:lnTo>
                    <a:pt x="0" y="0"/>
                  </a:lnTo>
                  <a:lnTo>
                    <a:pt x="0" y="0"/>
                  </a:ln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grpSp>
      <p:sp>
        <p:nvSpPr>
          <p:cNvPr id="366" name="Rectangle 365"/>
          <p:cNvSpPr/>
          <p:nvPr/>
        </p:nvSpPr>
        <p:spPr bwMode="auto">
          <a:xfrm>
            <a:off x="352149" y="3603725"/>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67" name="Group 366"/>
          <p:cNvGrpSpPr/>
          <p:nvPr/>
        </p:nvGrpSpPr>
        <p:grpSpPr>
          <a:xfrm>
            <a:off x="501671" y="3734083"/>
            <a:ext cx="182844" cy="236930"/>
            <a:chOff x="5260975" y="2352675"/>
            <a:chExt cx="1663700" cy="2155825"/>
          </a:xfrm>
          <a:solidFill>
            <a:schemeClr val="tx2"/>
          </a:solidFill>
        </p:grpSpPr>
        <p:sp>
          <p:nvSpPr>
            <p:cNvPr id="368" name="Freeform 16"/>
            <p:cNvSpPr>
              <a:spLocks noEditPoints="1"/>
            </p:cNvSpPr>
            <p:nvPr/>
          </p:nvSpPr>
          <p:spPr bwMode="auto">
            <a:xfrm>
              <a:off x="5260975" y="2352675"/>
              <a:ext cx="1663700" cy="2155825"/>
            </a:xfrm>
            <a:custGeom>
              <a:avLst/>
              <a:gdLst>
                <a:gd name="T0" fmla="*/ 0 w 441"/>
                <a:gd name="T1" fmla="*/ 0 h 572"/>
                <a:gd name="T2" fmla="*/ 0 w 441"/>
                <a:gd name="T3" fmla="*/ 572 h 572"/>
                <a:gd name="T4" fmla="*/ 441 w 441"/>
                <a:gd name="T5" fmla="*/ 572 h 572"/>
                <a:gd name="T6" fmla="*/ 441 w 441"/>
                <a:gd name="T7" fmla="*/ 0 h 572"/>
                <a:gd name="T8" fmla="*/ 0 w 441"/>
                <a:gd name="T9" fmla="*/ 0 h 572"/>
                <a:gd name="T10" fmla="*/ 394 w 441"/>
                <a:gd name="T11" fmla="*/ 421 h 572"/>
                <a:gd name="T12" fmla="*/ 364 w 441"/>
                <a:gd name="T13" fmla="*/ 448 h 572"/>
                <a:gd name="T14" fmla="*/ 77 w 441"/>
                <a:gd name="T15" fmla="*/ 448 h 572"/>
                <a:gd name="T16" fmla="*/ 47 w 441"/>
                <a:gd name="T17" fmla="*/ 421 h 572"/>
                <a:gd name="T18" fmla="*/ 47 w 441"/>
                <a:gd name="T19" fmla="*/ 415 h 572"/>
                <a:gd name="T20" fmla="*/ 77 w 441"/>
                <a:gd name="T21" fmla="*/ 387 h 572"/>
                <a:gd name="T22" fmla="*/ 232 w 441"/>
                <a:gd name="T23" fmla="*/ 387 h 572"/>
                <a:gd name="T24" fmla="*/ 364 w 441"/>
                <a:gd name="T25" fmla="*/ 387 h 572"/>
                <a:gd name="T26" fmla="*/ 394 w 441"/>
                <a:gd name="T27" fmla="*/ 415 h 572"/>
                <a:gd name="T28" fmla="*/ 394 w 441"/>
                <a:gd name="T29" fmla="*/ 421 h 572"/>
                <a:gd name="T30" fmla="*/ 394 w 441"/>
                <a:gd name="T31" fmla="*/ 313 h 572"/>
                <a:gd name="T32" fmla="*/ 364 w 441"/>
                <a:gd name="T33" fmla="*/ 340 h 572"/>
                <a:gd name="T34" fmla="*/ 77 w 441"/>
                <a:gd name="T35" fmla="*/ 340 h 572"/>
                <a:gd name="T36" fmla="*/ 47 w 441"/>
                <a:gd name="T37" fmla="*/ 313 h 572"/>
                <a:gd name="T38" fmla="*/ 47 w 441"/>
                <a:gd name="T39" fmla="*/ 307 h 572"/>
                <a:gd name="T40" fmla="*/ 77 w 441"/>
                <a:gd name="T41" fmla="*/ 280 h 572"/>
                <a:gd name="T42" fmla="*/ 232 w 441"/>
                <a:gd name="T43" fmla="*/ 280 h 572"/>
                <a:gd name="T44" fmla="*/ 364 w 441"/>
                <a:gd name="T45" fmla="*/ 280 h 572"/>
                <a:gd name="T46" fmla="*/ 394 w 441"/>
                <a:gd name="T47" fmla="*/ 307 h 572"/>
                <a:gd name="T48" fmla="*/ 394 w 441"/>
                <a:gd name="T49" fmla="*/ 313 h 572"/>
                <a:gd name="T50" fmla="*/ 394 w 441"/>
                <a:gd name="T51" fmla="*/ 205 h 572"/>
                <a:gd name="T52" fmla="*/ 364 w 441"/>
                <a:gd name="T53" fmla="*/ 233 h 572"/>
                <a:gd name="T54" fmla="*/ 77 w 441"/>
                <a:gd name="T55" fmla="*/ 233 h 572"/>
                <a:gd name="T56" fmla="*/ 47 w 441"/>
                <a:gd name="T57" fmla="*/ 205 h 572"/>
                <a:gd name="T58" fmla="*/ 47 w 441"/>
                <a:gd name="T59" fmla="*/ 199 h 572"/>
                <a:gd name="T60" fmla="*/ 77 w 441"/>
                <a:gd name="T61" fmla="*/ 172 h 572"/>
                <a:gd name="T62" fmla="*/ 232 w 441"/>
                <a:gd name="T63" fmla="*/ 172 h 572"/>
                <a:gd name="T64" fmla="*/ 364 w 441"/>
                <a:gd name="T65" fmla="*/ 172 h 572"/>
                <a:gd name="T66" fmla="*/ 394 w 441"/>
                <a:gd name="T67" fmla="*/ 199 h 572"/>
                <a:gd name="T68" fmla="*/ 394 w 441"/>
                <a:gd name="T69" fmla="*/ 205 h 572"/>
                <a:gd name="T70" fmla="*/ 394 w 441"/>
                <a:gd name="T71" fmla="*/ 97 h 572"/>
                <a:gd name="T72" fmla="*/ 364 w 441"/>
                <a:gd name="T73" fmla="*/ 125 h 572"/>
                <a:gd name="T74" fmla="*/ 77 w 441"/>
                <a:gd name="T75" fmla="*/ 125 h 572"/>
                <a:gd name="T76" fmla="*/ 47 w 441"/>
                <a:gd name="T77" fmla="*/ 97 h 572"/>
                <a:gd name="T78" fmla="*/ 47 w 441"/>
                <a:gd name="T79" fmla="*/ 92 h 572"/>
                <a:gd name="T80" fmla="*/ 77 w 441"/>
                <a:gd name="T81" fmla="*/ 64 h 572"/>
                <a:gd name="T82" fmla="*/ 232 w 441"/>
                <a:gd name="T83" fmla="*/ 64 h 572"/>
                <a:gd name="T84" fmla="*/ 364 w 441"/>
                <a:gd name="T85" fmla="*/ 64 h 572"/>
                <a:gd name="T86" fmla="*/ 394 w 441"/>
                <a:gd name="T87" fmla="*/ 92 h 572"/>
                <a:gd name="T88" fmla="*/ 394 w 441"/>
                <a:gd name="T89" fmla="*/ 97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1" h="572">
                  <a:moveTo>
                    <a:pt x="0" y="0"/>
                  </a:moveTo>
                  <a:cubicBezTo>
                    <a:pt x="0" y="572"/>
                    <a:pt x="0" y="572"/>
                    <a:pt x="0" y="572"/>
                  </a:cubicBezTo>
                  <a:cubicBezTo>
                    <a:pt x="441" y="572"/>
                    <a:pt x="441" y="572"/>
                    <a:pt x="441" y="572"/>
                  </a:cubicBezTo>
                  <a:cubicBezTo>
                    <a:pt x="441" y="0"/>
                    <a:pt x="441" y="0"/>
                    <a:pt x="441" y="0"/>
                  </a:cubicBezTo>
                  <a:lnTo>
                    <a:pt x="0" y="0"/>
                  </a:lnTo>
                  <a:close/>
                  <a:moveTo>
                    <a:pt x="394" y="421"/>
                  </a:moveTo>
                  <a:cubicBezTo>
                    <a:pt x="394" y="448"/>
                    <a:pt x="364" y="448"/>
                    <a:pt x="364" y="448"/>
                  </a:cubicBezTo>
                  <a:cubicBezTo>
                    <a:pt x="77" y="448"/>
                    <a:pt x="77" y="448"/>
                    <a:pt x="77" y="448"/>
                  </a:cubicBezTo>
                  <a:cubicBezTo>
                    <a:pt x="47" y="448"/>
                    <a:pt x="47" y="421"/>
                    <a:pt x="47" y="421"/>
                  </a:cubicBezTo>
                  <a:cubicBezTo>
                    <a:pt x="47" y="415"/>
                    <a:pt x="47" y="415"/>
                    <a:pt x="47" y="415"/>
                  </a:cubicBezTo>
                  <a:cubicBezTo>
                    <a:pt x="47" y="387"/>
                    <a:pt x="77" y="387"/>
                    <a:pt x="77" y="387"/>
                  </a:cubicBezTo>
                  <a:cubicBezTo>
                    <a:pt x="232" y="387"/>
                    <a:pt x="232" y="387"/>
                    <a:pt x="232" y="387"/>
                  </a:cubicBezTo>
                  <a:cubicBezTo>
                    <a:pt x="364" y="387"/>
                    <a:pt x="364" y="387"/>
                    <a:pt x="364" y="387"/>
                  </a:cubicBezTo>
                  <a:cubicBezTo>
                    <a:pt x="394" y="387"/>
                    <a:pt x="394" y="415"/>
                    <a:pt x="394" y="415"/>
                  </a:cubicBezTo>
                  <a:lnTo>
                    <a:pt x="394" y="421"/>
                  </a:lnTo>
                  <a:close/>
                  <a:moveTo>
                    <a:pt x="394" y="313"/>
                  </a:moveTo>
                  <a:cubicBezTo>
                    <a:pt x="394" y="340"/>
                    <a:pt x="364" y="340"/>
                    <a:pt x="364" y="340"/>
                  </a:cubicBezTo>
                  <a:cubicBezTo>
                    <a:pt x="77" y="340"/>
                    <a:pt x="77" y="340"/>
                    <a:pt x="77" y="340"/>
                  </a:cubicBezTo>
                  <a:cubicBezTo>
                    <a:pt x="47" y="340"/>
                    <a:pt x="47" y="313"/>
                    <a:pt x="47" y="313"/>
                  </a:cubicBezTo>
                  <a:cubicBezTo>
                    <a:pt x="47" y="307"/>
                    <a:pt x="47" y="307"/>
                    <a:pt x="47" y="307"/>
                  </a:cubicBezTo>
                  <a:cubicBezTo>
                    <a:pt x="47" y="280"/>
                    <a:pt x="77" y="280"/>
                    <a:pt x="77" y="280"/>
                  </a:cubicBezTo>
                  <a:cubicBezTo>
                    <a:pt x="232" y="280"/>
                    <a:pt x="232" y="280"/>
                    <a:pt x="232" y="280"/>
                  </a:cubicBezTo>
                  <a:cubicBezTo>
                    <a:pt x="364" y="280"/>
                    <a:pt x="364" y="280"/>
                    <a:pt x="364" y="280"/>
                  </a:cubicBezTo>
                  <a:cubicBezTo>
                    <a:pt x="394" y="280"/>
                    <a:pt x="394" y="307"/>
                    <a:pt x="394" y="307"/>
                  </a:cubicBezTo>
                  <a:lnTo>
                    <a:pt x="394" y="313"/>
                  </a:lnTo>
                  <a:close/>
                  <a:moveTo>
                    <a:pt x="394" y="205"/>
                  </a:moveTo>
                  <a:cubicBezTo>
                    <a:pt x="394" y="233"/>
                    <a:pt x="364" y="233"/>
                    <a:pt x="364" y="233"/>
                  </a:cubicBezTo>
                  <a:cubicBezTo>
                    <a:pt x="77" y="233"/>
                    <a:pt x="77" y="233"/>
                    <a:pt x="77" y="233"/>
                  </a:cubicBezTo>
                  <a:cubicBezTo>
                    <a:pt x="47" y="233"/>
                    <a:pt x="47" y="205"/>
                    <a:pt x="47" y="205"/>
                  </a:cubicBezTo>
                  <a:cubicBezTo>
                    <a:pt x="47" y="199"/>
                    <a:pt x="47" y="199"/>
                    <a:pt x="47" y="199"/>
                  </a:cubicBezTo>
                  <a:cubicBezTo>
                    <a:pt x="47" y="172"/>
                    <a:pt x="77" y="172"/>
                    <a:pt x="77" y="172"/>
                  </a:cubicBezTo>
                  <a:cubicBezTo>
                    <a:pt x="232" y="172"/>
                    <a:pt x="232" y="172"/>
                    <a:pt x="232" y="172"/>
                  </a:cubicBezTo>
                  <a:cubicBezTo>
                    <a:pt x="364" y="172"/>
                    <a:pt x="364" y="172"/>
                    <a:pt x="364" y="172"/>
                  </a:cubicBezTo>
                  <a:cubicBezTo>
                    <a:pt x="394" y="172"/>
                    <a:pt x="394" y="199"/>
                    <a:pt x="394" y="199"/>
                  </a:cubicBezTo>
                  <a:lnTo>
                    <a:pt x="394" y="205"/>
                  </a:lnTo>
                  <a:close/>
                  <a:moveTo>
                    <a:pt x="394" y="97"/>
                  </a:moveTo>
                  <a:cubicBezTo>
                    <a:pt x="394" y="125"/>
                    <a:pt x="364" y="125"/>
                    <a:pt x="364" y="125"/>
                  </a:cubicBezTo>
                  <a:cubicBezTo>
                    <a:pt x="77" y="125"/>
                    <a:pt x="77" y="125"/>
                    <a:pt x="77" y="125"/>
                  </a:cubicBezTo>
                  <a:cubicBezTo>
                    <a:pt x="47" y="125"/>
                    <a:pt x="47" y="97"/>
                    <a:pt x="47" y="97"/>
                  </a:cubicBezTo>
                  <a:cubicBezTo>
                    <a:pt x="47" y="92"/>
                    <a:pt x="47" y="92"/>
                    <a:pt x="47" y="92"/>
                  </a:cubicBezTo>
                  <a:cubicBezTo>
                    <a:pt x="47" y="64"/>
                    <a:pt x="77" y="64"/>
                    <a:pt x="77" y="64"/>
                  </a:cubicBezTo>
                  <a:cubicBezTo>
                    <a:pt x="232" y="64"/>
                    <a:pt x="232" y="64"/>
                    <a:pt x="232" y="64"/>
                  </a:cubicBezTo>
                  <a:cubicBezTo>
                    <a:pt x="364" y="64"/>
                    <a:pt x="364" y="64"/>
                    <a:pt x="364" y="64"/>
                  </a:cubicBezTo>
                  <a:cubicBezTo>
                    <a:pt x="394" y="64"/>
                    <a:pt x="394" y="92"/>
                    <a:pt x="394" y="92"/>
                  </a:cubicBezTo>
                  <a:lnTo>
                    <a:pt x="394"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369" name="Oval 17"/>
            <p:cNvSpPr>
              <a:spLocks noChangeArrowheads="1"/>
            </p:cNvSpPr>
            <p:nvPr/>
          </p:nvSpPr>
          <p:spPr bwMode="auto">
            <a:xfrm>
              <a:off x="6546850" y="2643188"/>
              <a:ext cx="128588"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370" name="Oval 18"/>
            <p:cNvSpPr>
              <a:spLocks noChangeArrowheads="1"/>
            </p:cNvSpPr>
            <p:nvPr/>
          </p:nvSpPr>
          <p:spPr bwMode="auto">
            <a:xfrm>
              <a:off x="6546850" y="3049588"/>
              <a:ext cx="128588"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371" name="Oval 19"/>
            <p:cNvSpPr>
              <a:spLocks noChangeArrowheads="1"/>
            </p:cNvSpPr>
            <p:nvPr/>
          </p:nvSpPr>
          <p:spPr bwMode="auto">
            <a:xfrm>
              <a:off x="6546850" y="3457575"/>
              <a:ext cx="128588"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372" name="Oval 20"/>
            <p:cNvSpPr>
              <a:spLocks noChangeArrowheads="1"/>
            </p:cNvSpPr>
            <p:nvPr/>
          </p:nvSpPr>
          <p:spPr bwMode="auto">
            <a:xfrm>
              <a:off x="6546850" y="3863975"/>
              <a:ext cx="128588"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grpSp>
      <p:sp>
        <p:nvSpPr>
          <p:cNvPr id="379" name="Rectangle 378"/>
          <p:cNvSpPr/>
          <p:nvPr/>
        </p:nvSpPr>
        <p:spPr bwMode="auto">
          <a:xfrm>
            <a:off x="849055" y="5233596"/>
            <a:ext cx="1744602" cy="497646"/>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Application</a:t>
            </a:r>
          </a:p>
        </p:txBody>
      </p:sp>
      <p:sp>
        <p:nvSpPr>
          <p:cNvPr id="380" name="Rectangle 379"/>
          <p:cNvSpPr/>
          <p:nvPr/>
        </p:nvSpPr>
        <p:spPr bwMode="auto">
          <a:xfrm>
            <a:off x="849054" y="5772065"/>
            <a:ext cx="1744603" cy="497646"/>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OS</a:t>
            </a:r>
          </a:p>
        </p:txBody>
      </p:sp>
      <p:sp>
        <p:nvSpPr>
          <p:cNvPr id="381" name="Rectangle 380"/>
          <p:cNvSpPr/>
          <p:nvPr/>
        </p:nvSpPr>
        <p:spPr bwMode="auto">
          <a:xfrm>
            <a:off x="849054" y="6310532"/>
            <a:ext cx="4961626" cy="497646"/>
          </a:xfrm>
          <a:prstGeom prst="rect">
            <a:avLst/>
          </a:prstGeom>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Hardware</a:t>
            </a:r>
          </a:p>
        </p:txBody>
      </p:sp>
      <p:sp>
        <p:nvSpPr>
          <p:cNvPr id="406" name="Rectangle 405"/>
          <p:cNvSpPr/>
          <p:nvPr/>
        </p:nvSpPr>
        <p:spPr bwMode="auto">
          <a:xfrm>
            <a:off x="345269" y="5233596"/>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407" name="Group 406"/>
          <p:cNvGrpSpPr/>
          <p:nvPr/>
        </p:nvGrpSpPr>
        <p:grpSpPr>
          <a:xfrm>
            <a:off x="475879" y="5350928"/>
            <a:ext cx="236804" cy="262982"/>
            <a:chOff x="7434263" y="-2105025"/>
            <a:chExt cx="947737" cy="1052512"/>
          </a:xfrm>
          <a:solidFill>
            <a:schemeClr val="tx2"/>
          </a:solidFill>
        </p:grpSpPr>
        <p:sp>
          <p:nvSpPr>
            <p:cNvPr id="408" name="Freeform 5"/>
            <p:cNvSpPr>
              <a:spLocks/>
            </p:cNvSpPr>
            <p:nvPr/>
          </p:nvSpPr>
          <p:spPr bwMode="auto">
            <a:xfrm>
              <a:off x="7434263" y="-1779588"/>
              <a:ext cx="423862" cy="727075"/>
            </a:xfrm>
            <a:custGeom>
              <a:avLst/>
              <a:gdLst>
                <a:gd name="T0" fmla="*/ 267 w 267"/>
                <a:gd name="T1" fmla="*/ 153 h 458"/>
                <a:gd name="T2" fmla="*/ 267 w 267"/>
                <a:gd name="T3" fmla="*/ 458 h 458"/>
                <a:gd name="T4" fmla="*/ 0 w 267"/>
                <a:gd name="T5" fmla="*/ 305 h 458"/>
                <a:gd name="T6" fmla="*/ 2 w 267"/>
                <a:gd name="T7" fmla="*/ 0 h 458"/>
                <a:gd name="T8" fmla="*/ 267 w 267"/>
                <a:gd name="T9" fmla="*/ 153 h 458"/>
              </a:gdLst>
              <a:ahLst/>
              <a:cxnLst>
                <a:cxn ang="0">
                  <a:pos x="T0" y="T1"/>
                </a:cxn>
                <a:cxn ang="0">
                  <a:pos x="T2" y="T3"/>
                </a:cxn>
                <a:cxn ang="0">
                  <a:pos x="T4" y="T5"/>
                </a:cxn>
                <a:cxn ang="0">
                  <a:pos x="T6" y="T7"/>
                </a:cxn>
                <a:cxn ang="0">
                  <a:pos x="T8" y="T9"/>
                </a:cxn>
              </a:cxnLst>
              <a:rect l="0" t="0" r="r" b="b"/>
              <a:pathLst>
                <a:path w="267" h="458">
                  <a:moveTo>
                    <a:pt x="267" y="153"/>
                  </a:moveTo>
                  <a:lnTo>
                    <a:pt x="267" y="458"/>
                  </a:lnTo>
                  <a:lnTo>
                    <a:pt x="0" y="305"/>
                  </a:lnTo>
                  <a:lnTo>
                    <a:pt x="2" y="0"/>
                  </a:lnTo>
                  <a:lnTo>
                    <a:pt x="267"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409" name="Freeform 6"/>
            <p:cNvSpPr>
              <a:spLocks/>
            </p:cNvSpPr>
            <p:nvPr/>
          </p:nvSpPr>
          <p:spPr bwMode="auto">
            <a:xfrm>
              <a:off x="7961313" y="-1779588"/>
              <a:ext cx="420687" cy="727075"/>
            </a:xfrm>
            <a:custGeom>
              <a:avLst/>
              <a:gdLst>
                <a:gd name="T0" fmla="*/ 0 w 265"/>
                <a:gd name="T1" fmla="*/ 153 h 458"/>
                <a:gd name="T2" fmla="*/ 0 w 265"/>
                <a:gd name="T3" fmla="*/ 458 h 458"/>
                <a:gd name="T4" fmla="*/ 265 w 265"/>
                <a:gd name="T5" fmla="*/ 305 h 458"/>
                <a:gd name="T6" fmla="*/ 265 w 265"/>
                <a:gd name="T7" fmla="*/ 0 h 458"/>
                <a:gd name="T8" fmla="*/ 0 w 265"/>
                <a:gd name="T9" fmla="*/ 153 h 458"/>
              </a:gdLst>
              <a:ahLst/>
              <a:cxnLst>
                <a:cxn ang="0">
                  <a:pos x="T0" y="T1"/>
                </a:cxn>
                <a:cxn ang="0">
                  <a:pos x="T2" y="T3"/>
                </a:cxn>
                <a:cxn ang="0">
                  <a:pos x="T4" y="T5"/>
                </a:cxn>
                <a:cxn ang="0">
                  <a:pos x="T6" y="T7"/>
                </a:cxn>
                <a:cxn ang="0">
                  <a:pos x="T8" y="T9"/>
                </a:cxn>
              </a:cxnLst>
              <a:rect l="0" t="0" r="r" b="b"/>
              <a:pathLst>
                <a:path w="265" h="458">
                  <a:moveTo>
                    <a:pt x="0" y="153"/>
                  </a:moveTo>
                  <a:lnTo>
                    <a:pt x="0" y="458"/>
                  </a:lnTo>
                  <a:lnTo>
                    <a:pt x="265" y="305"/>
                  </a:lnTo>
                  <a:lnTo>
                    <a:pt x="265" y="0"/>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410" name="Freeform 7"/>
            <p:cNvSpPr>
              <a:spLocks/>
            </p:cNvSpPr>
            <p:nvPr/>
          </p:nvSpPr>
          <p:spPr bwMode="auto">
            <a:xfrm>
              <a:off x="7489825" y="-2105025"/>
              <a:ext cx="838200" cy="476250"/>
            </a:xfrm>
            <a:custGeom>
              <a:avLst/>
              <a:gdLst>
                <a:gd name="T0" fmla="*/ 266 w 528"/>
                <a:gd name="T1" fmla="*/ 300 h 300"/>
                <a:gd name="T2" fmla="*/ 0 w 528"/>
                <a:gd name="T3" fmla="*/ 148 h 300"/>
                <a:gd name="T4" fmla="*/ 263 w 528"/>
                <a:gd name="T5" fmla="*/ 0 h 300"/>
                <a:gd name="T6" fmla="*/ 528 w 528"/>
                <a:gd name="T7" fmla="*/ 148 h 300"/>
                <a:gd name="T8" fmla="*/ 266 w 528"/>
                <a:gd name="T9" fmla="*/ 300 h 300"/>
              </a:gdLst>
              <a:ahLst/>
              <a:cxnLst>
                <a:cxn ang="0">
                  <a:pos x="T0" y="T1"/>
                </a:cxn>
                <a:cxn ang="0">
                  <a:pos x="T2" y="T3"/>
                </a:cxn>
                <a:cxn ang="0">
                  <a:pos x="T4" y="T5"/>
                </a:cxn>
                <a:cxn ang="0">
                  <a:pos x="T6" y="T7"/>
                </a:cxn>
                <a:cxn ang="0">
                  <a:pos x="T8" y="T9"/>
                </a:cxn>
              </a:cxnLst>
              <a:rect l="0" t="0" r="r" b="b"/>
              <a:pathLst>
                <a:path w="528" h="300">
                  <a:moveTo>
                    <a:pt x="266" y="300"/>
                  </a:moveTo>
                  <a:lnTo>
                    <a:pt x="0" y="148"/>
                  </a:lnTo>
                  <a:lnTo>
                    <a:pt x="263" y="0"/>
                  </a:lnTo>
                  <a:lnTo>
                    <a:pt x="528" y="148"/>
                  </a:lnTo>
                  <a:lnTo>
                    <a:pt x="266"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grpSp>
      <p:sp>
        <p:nvSpPr>
          <p:cNvPr id="411" name="Rectangle 410"/>
          <p:cNvSpPr/>
          <p:nvPr/>
        </p:nvSpPr>
        <p:spPr bwMode="auto">
          <a:xfrm>
            <a:off x="345269" y="5772065"/>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412" name="Group 411"/>
          <p:cNvGrpSpPr/>
          <p:nvPr/>
        </p:nvGrpSpPr>
        <p:grpSpPr>
          <a:xfrm>
            <a:off x="455462" y="5929888"/>
            <a:ext cx="278036" cy="219069"/>
            <a:chOff x="4962525" y="2536825"/>
            <a:chExt cx="2260600" cy="1781175"/>
          </a:xfrm>
          <a:solidFill>
            <a:schemeClr val="tx2"/>
          </a:solidFill>
        </p:grpSpPr>
        <p:sp>
          <p:nvSpPr>
            <p:cNvPr id="413" name="Freeform 11"/>
            <p:cNvSpPr>
              <a:spLocks noEditPoints="1"/>
            </p:cNvSpPr>
            <p:nvPr/>
          </p:nvSpPr>
          <p:spPr bwMode="auto">
            <a:xfrm>
              <a:off x="4962525" y="2536825"/>
              <a:ext cx="2260600" cy="1781175"/>
            </a:xfrm>
            <a:custGeom>
              <a:avLst/>
              <a:gdLst>
                <a:gd name="T0" fmla="*/ 130 w 600"/>
                <a:gd name="T1" fmla="*/ 461 h 472"/>
                <a:gd name="T2" fmla="*/ 470 w 600"/>
                <a:gd name="T3" fmla="*/ 461 h 472"/>
                <a:gd name="T4" fmla="*/ 470 w 600"/>
                <a:gd name="T5" fmla="*/ 472 h 472"/>
                <a:gd name="T6" fmla="*/ 130 w 600"/>
                <a:gd name="T7" fmla="*/ 472 h 472"/>
                <a:gd name="T8" fmla="*/ 130 w 600"/>
                <a:gd name="T9" fmla="*/ 461 h 472"/>
                <a:gd name="T10" fmla="*/ 32 w 600"/>
                <a:gd name="T11" fmla="*/ 35 h 472"/>
                <a:gd name="T12" fmla="*/ 32 w 600"/>
                <a:gd name="T13" fmla="*/ 345 h 472"/>
                <a:gd name="T14" fmla="*/ 232 w 600"/>
                <a:gd name="T15" fmla="*/ 345 h 472"/>
                <a:gd name="T16" fmla="*/ 365 w 600"/>
                <a:gd name="T17" fmla="*/ 345 h 472"/>
                <a:gd name="T18" fmla="*/ 572 w 600"/>
                <a:gd name="T19" fmla="*/ 345 h 472"/>
                <a:gd name="T20" fmla="*/ 572 w 600"/>
                <a:gd name="T21" fmla="*/ 35 h 472"/>
                <a:gd name="T22" fmla="*/ 32 w 600"/>
                <a:gd name="T23" fmla="*/ 35 h 472"/>
                <a:gd name="T24" fmla="*/ 300 w 600"/>
                <a:gd name="T25" fmla="*/ 8 h 472"/>
                <a:gd name="T26" fmla="*/ 292 w 600"/>
                <a:gd name="T27" fmla="*/ 16 h 472"/>
                <a:gd name="T28" fmla="*/ 300 w 600"/>
                <a:gd name="T29" fmla="*/ 24 h 472"/>
                <a:gd name="T30" fmla="*/ 309 w 600"/>
                <a:gd name="T31" fmla="*/ 16 h 472"/>
                <a:gd name="T32" fmla="*/ 300 w 600"/>
                <a:gd name="T33" fmla="*/ 8 h 472"/>
                <a:gd name="T34" fmla="*/ 32 w 600"/>
                <a:gd name="T35" fmla="*/ 0 h 472"/>
                <a:gd name="T36" fmla="*/ 565 w 600"/>
                <a:gd name="T37" fmla="*/ 0 h 472"/>
                <a:gd name="T38" fmla="*/ 600 w 600"/>
                <a:gd name="T39" fmla="*/ 35 h 472"/>
                <a:gd name="T40" fmla="*/ 600 w 600"/>
                <a:gd name="T41" fmla="*/ 344 h 472"/>
                <a:gd name="T42" fmla="*/ 565 w 600"/>
                <a:gd name="T43" fmla="*/ 383 h 472"/>
                <a:gd name="T44" fmla="*/ 389 w 600"/>
                <a:gd name="T45" fmla="*/ 383 h 472"/>
                <a:gd name="T46" fmla="*/ 365 w 600"/>
                <a:gd name="T47" fmla="*/ 383 h 472"/>
                <a:gd name="T48" fmla="*/ 365 w 600"/>
                <a:gd name="T49" fmla="*/ 406 h 472"/>
                <a:gd name="T50" fmla="*/ 365 w 600"/>
                <a:gd name="T51" fmla="*/ 422 h 472"/>
                <a:gd name="T52" fmla="*/ 442 w 600"/>
                <a:gd name="T53" fmla="*/ 422 h 472"/>
                <a:gd name="T54" fmla="*/ 470 w 600"/>
                <a:gd name="T55" fmla="*/ 461 h 472"/>
                <a:gd name="T56" fmla="*/ 130 w 600"/>
                <a:gd name="T57" fmla="*/ 461 h 472"/>
                <a:gd name="T58" fmla="*/ 158 w 600"/>
                <a:gd name="T59" fmla="*/ 422 h 472"/>
                <a:gd name="T60" fmla="*/ 232 w 600"/>
                <a:gd name="T61" fmla="*/ 422 h 472"/>
                <a:gd name="T62" fmla="*/ 232 w 600"/>
                <a:gd name="T63" fmla="*/ 406 h 472"/>
                <a:gd name="T64" fmla="*/ 232 w 600"/>
                <a:gd name="T65" fmla="*/ 383 h 472"/>
                <a:gd name="T66" fmla="*/ 205 w 600"/>
                <a:gd name="T67" fmla="*/ 383 h 472"/>
                <a:gd name="T68" fmla="*/ 32 w 600"/>
                <a:gd name="T69" fmla="*/ 383 h 472"/>
                <a:gd name="T70" fmla="*/ 0 w 600"/>
                <a:gd name="T71" fmla="*/ 344 h 472"/>
                <a:gd name="T72" fmla="*/ 0 w 600"/>
                <a:gd name="T73" fmla="*/ 35 h 472"/>
                <a:gd name="T74" fmla="*/ 32 w 600"/>
                <a:gd name="T7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0" h="472">
                  <a:moveTo>
                    <a:pt x="130" y="461"/>
                  </a:moveTo>
                  <a:cubicBezTo>
                    <a:pt x="470" y="461"/>
                    <a:pt x="470" y="461"/>
                    <a:pt x="470" y="461"/>
                  </a:cubicBezTo>
                  <a:cubicBezTo>
                    <a:pt x="470" y="472"/>
                    <a:pt x="470" y="472"/>
                    <a:pt x="470" y="472"/>
                  </a:cubicBezTo>
                  <a:cubicBezTo>
                    <a:pt x="130" y="472"/>
                    <a:pt x="130" y="472"/>
                    <a:pt x="130" y="472"/>
                  </a:cubicBezTo>
                  <a:cubicBezTo>
                    <a:pt x="130" y="461"/>
                    <a:pt x="130" y="461"/>
                    <a:pt x="130" y="461"/>
                  </a:cubicBezTo>
                  <a:close/>
                  <a:moveTo>
                    <a:pt x="32" y="35"/>
                  </a:moveTo>
                  <a:cubicBezTo>
                    <a:pt x="32" y="345"/>
                    <a:pt x="32" y="345"/>
                    <a:pt x="32" y="345"/>
                  </a:cubicBezTo>
                  <a:cubicBezTo>
                    <a:pt x="232" y="345"/>
                    <a:pt x="232" y="345"/>
                    <a:pt x="232" y="345"/>
                  </a:cubicBezTo>
                  <a:cubicBezTo>
                    <a:pt x="365" y="345"/>
                    <a:pt x="365" y="345"/>
                    <a:pt x="365" y="345"/>
                  </a:cubicBezTo>
                  <a:cubicBezTo>
                    <a:pt x="572" y="345"/>
                    <a:pt x="572" y="345"/>
                    <a:pt x="572" y="345"/>
                  </a:cubicBezTo>
                  <a:cubicBezTo>
                    <a:pt x="572" y="35"/>
                    <a:pt x="572" y="35"/>
                    <a:pt x="572" y="35"/>
                  </a:cubicBezTo>
                  <a:cubicBezTo>
                    <a:pt x="32" y="35"/>
                    <a:pt x="32" y="35"/>
                    <a:pt x="32" y="35"/>
                  </a:cubicBezTo>
                  <a:close/>
                  <a:moveTo>
                    <a:pt x="300" y="8"/>
                  </a:moveTo>
                  <a:cubicBezTo>
                    <a:pt x="295" y="8"/>
                    <a:pt x="292" y="12"/>
                    <a:pt x="292" y="16"/>
                  </a:cubicBezTo>
                  <a:cubicBezTo>
                    <a:pt x="292" y="20"/>
                    <a:pt x="295" y="24"/>
                    <a:pt x="300" y="24"/>
                  </a:cubicBezTo>
                  <a:cubicBezTo>
                    <a:pt x="305" y="24"/>
                    <a:pt x="309" y="20"/>
                    <a:pt x="309" y="16"/>
                  </a:cubicBezTo>
                  <a:cubicBezTo>
                    <a:pt x="309" y="12"/>
                    <a:pt x="305" y="8"/>
                    <a:pt x="300" y="8"/>
                  </a:cubicBezTo>
                  <a:close/>
                  <a:moveTo>
                    <a:pt x="32" y="0"/>
                  </a:moveTo>
                  <a:cubicBezTo>
                    <a:pt x="565" y="0"/>
                    <a:pt x="565" y="0"/>
                    <a:pt x="565" y="0"/>
                  </a:cubicBezTo>
                  <a:cubicBezTo>
                    <a:pt x="586" y="0"/>
                    <a:pt x="600" y="16"/>
                    <a:pt x="600" y="35"/>
                  </a:cubicBezTo>
                  <a:cubicBezTo>
                    <a:pt x="600" y="344"/>
                    <a:pt x="600" y="344"/>
                    <a:pt x="600" y="344"/>
                  </a:cubicBezTo>
                  <a:cubicBezTo>
                    <a:pt x="600" y="364"/>
                    <a:pt x="586" y="383"/>
                    <a:pt x="565" y="383"/>
                  </a:cubicBezTo>
                  <a:cubicBezTo>
                    <a:pt x="498" y="383"/>
                    <a:pt x="440" y="383"/>
                    <a:pt x="389" y="383"/>
                  </a:cubicBezTo>
                  <a:cubicBezTo>
                    <a:pt x="365" y="383"/>
                    <a:pt x="365" y="383"/>
                    <a:pt x="365" y="383"/>
                  </a:cubicBezTo>
                  <a:cubicBezTo>
                    <a:pt x="365" y="406"/>
                    <a:pt x="365" y="406"/>
                    <a:pt x="365" y="406"/>
                  </a:cubicBezTo>
                  <a:cubicBezTo>
                    <a:pt x="365" y="422"/>
                    <a:pt x="365" y="422"/>
                    <a:pt x="365" y="422"/>
                  </a:cubicBezTo>
                  <a:cubicBezTo>
                    <a:pt x="442" y="422"/>
                    <a:pt x="442" y="422"/>
                    <a:pt x="442" y="422"/>
                  </a:cubicBezTo>
                  <a:cubicBezTo>
                    <a:pt x="470" y="461"/>
                    <a:pt x="470" y="461"/>
                    <a:pt x="470" y="461"/>
                  </a:cubicBezTo>
                  <a:cubicBezTo>
                    <a:pt x="130" y="461"/>
                    <a:pt x="130" y="461"/>
                    <a:pt x="130" y="461"/>
                  </a:cubicBezTo>
                  <a:cubicBezTo>
                    <a:pt x="158" y="422"/>
                    <a:pt x="158" y="422"/>
                    <a:pt x="158" y="422"/>
                  </a:cubicBezTo>
                  <a:cubicBezTo>
                    <a:pt x="232" y="422"/>
                    <a:pt x="232" y="422"/>
                    <a:pt x="232" y="422"/>
                  </a:cubicBezTo>
                  <a:cubicBezTo>
                    <a:pt x="232" y="406"/>
                    <a:pt x="232" y="406"/>
                    <a:pt x="232" y="406"/>
                  </a:cubicBezTo>
                  <a:cubicBezTo>
                    <a:pt x="232" y="383"/>
                    <a:pt x="232" y="383"/>
                    <a:pt x="232" y="383"/>
                  </a:cubicBezTo>
                  <a:cubicBezTo>
                    <a:pt x="205" y="383"/>
                    <a:pt x="205" y="383"/>
                    <a:pt x="205" y="383"/>
                  </a:cubicBezTo>
                  <a:cubicBezTo>
                    <a:pt x="32" y="383"/>
                    <a:pt x="32" y="383"/>
                    <a:pt x="32" y="383"/>
                  </a:cubicBezTo>
                  <a:cubicBezTo>
                    <a:pt x="14" y="383"/>
                    <a:pt x="0" y="364"/>
                    <a:pt x="0" y="344"/>
                  </a:cubicBezTo>
                  <a:cubicBezTo>
                    <a:pt x="0" y="35"/>
                    <a:pt x="0" y="35"/>
                    <a:pt x="0" y="35"/>
                  </a:cubicBezTo>
                  <a:cubicBezTo>
                    <a:pt x="0" y="16"/>
                    <a:pt x="14" y="0"/>
                    <a:pt x="32" y="0"/>
                  </a:cubicBez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414" name="Freeform 12"/>
            <p:cNvSpPr>
              <a:spLocks/>
            </p:cNvSpPr>
            <p:nvPr/>
          </p:nvSpPr>
          <p:spPr bwMode="auto">
            <a:xfrm>
              <a:off x="5918200" y="2868613"/>
              <a:ext cx="396875" cy="766763"/>
            </a:xfrm>
            <a:custGeom>
              <a:avLst/>
              <a:gdLst>
                <a:gd name="T0" fmla="*/ 0 w 250"/>
                <a:gd name="T1" fmla="*/ 0 h 483"/>
                <a:gd name="T2" fmla="*/ 250 w 250"/>
                <a:gd name="T3" fmla="*/ 269 h 483"/>
                <a:gd name="T4" fmla="*/ 152 w 250"/>
                <a:gd name="T5" fmla="*/ 295 h 483"/>
                <a:gd name="T6" fmla="*/ 221 w 250"/>
                <a:gd name="T7" fmla="*/ 459 h 483"/>
                <a:gd name="T8" fmla="*/ 162 w 250"/>
                <a:gd name="T9" fmla="*/ 483 h 483"/>
                <a:gd name="T10" fmla="*/ 93 w 250"/>
                <a:gd name="T11" fmla="*/ 316 h 483"/>
                <a:gd name="T12" fmla="*/ 0 w 250"/>
                <a:gd name="T13" fmla="*/ 373 h 483"/>
                <a:gd name="T14" fmla="*/ 0 w 250"/>
                <a:gd name="T15" fmla="*/ 0 h 483"/>
                <a:gd name="T16" fmla="*/ 0 w 250"/>
                <a:gd name="T17"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483">
                  <a:moveTo>
                    <a:pt x="0" y="0"/>
                  </a:moveTo>
                  <a:lnTo>
                    <a:pt x="250" y="269"/>
                  </a:lnTo>
                  <a:lnTo>
                    <a:pt x="152" y="295"/>
                  </a:lnTo>
                  <a:lnTo>
                    <a:pt x="221" y="459"/>
                  </a:lnTo>
                  <a:lnTo>
                    <a:pt x="162" y="483"/>
                  </a:lnTo>
                  <a:lnTo>
                    <a:pt x="93" y="316"/>
                  </a:lnTo>
                  <a:lnTo>
                    <a:pt x="0" y="373"/>
                  </a:lnTo>
                  <a:lnTo>
                    <a:pt x="0" y="0"/>
                  </a:lnTo>
                  <a:lnTo>
                    <a:pt x="0" y="0"/>
                  </a:ln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grpSp>
      <p:sp>
        <p:nvSpPr>
          <p:cNvPr id="415" name="Rectangle 414"/>
          <p:cNvSpPr/>
          <p:nvPr/>
        </p:nvSpPr>
        <p:spPr bwMode="auto">
          <a:xfrm>
            <a:off x="345269" y="6310532"/>
            <a:ext cx="501628" cy="497646"/>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416" name="Group 415"/>
          <p:cNvGrpSpPr/>
          <p:nvPr/>
        </p:nvGrpSpPr>
        <p:grpSpPr>
          <a:xfrm>
            <a:off x="494791" y="6440890"/>
            <a:ext cx="182844" cy="236930"/>
            <a:chOff x="5260975" y="2352675"/>
            <a:chExt cx="1663700" cy="2155825"/>
          </a:xfrm>
          <a:solidFill>
            <a:schemeClr val="tx2"/>
          </a:solidFill>
        </p:grpSpPr>
        <p:sp>
          <p:nvSpPr>
            <p:cNvPr id="417" name="Freeform 16"/>
            <p:cNvSpPr>
              <a:spLocks noEditPoints="1"/>
            </p:cNvSpPr>
            <p:nvPr/>
          </p:nvSpPr>
          <p:spPr bwMode="auto">
            <a:xfrm>
              <a:off x="5260975" y="2352675"/>
              <a:ext cx="1663700" cy="2155825"/>
            </a:xfrm>
            <a:custGeom>
              <a:avLst/>
              <a:gdLst>
                <a:gd name="T0" fmla="*/ 0 w 441"/>
                <a:gd name="T1" fmla="*/ 0 h 572"/>
                <a:gd name="T2" fmla="*/ 0 w 441"/>
                <a:gd name="T3" fmla="*/ 572 h 572"/>
                <a:gd name="T4" fmla="*/ 441 w 441"/>
                <a:gd name="T5" fmla="*/ 572 h 572"/>
                <a:gd name="T6" fmla="*/ 441 w 441"/>
                <a:gd name="T7" fmla="*/ 0 h 572"/>
                <a:gd name="T8" fmla="*/ 0 w 441"/>
                <a:gd name="T9" fmla="*/ 0 h 572"/>
                <a:gd name="T10" fmla="*/ 394 w 441"/>
                <a:gd name="T11" fmla="*/ 421 h 572"/>
                <a:gd name="T12" fmla="*/ 364 w 441"/>
                <a:gd name="T13" fmla="*/ 448 h 572"/>
                <a:gd name="T14" fmla="*/ 77 w 441"/>
                <a:gd name="T15" fmla="*/ 448 h 572"/>
                <a:gd name="T16" fmla="*/ 47 w 441"/>
                <a:gd name="T17" fmla="*/ 421 h 572"/>
                <a:gd name="T18" fmla="*/ 47 w 441"/>
                <a:gd name="T19" fmla="*/ 415 h 572"/>
                <a:gd name="T20" fmla="*/ 77 w 441"/>
                <a:gd name="T21" fmla="*/ 387 h 572"/>
                <a:gd name="T22" fmla="*/ 232 w 441"/>
                <a:gd name="T23" fmla="*/ 387 h 572"/>
                <a:gd name="T24" fmla="*/ 364 w 441"/>
                <a:gd name="T25" fmla="*/ 387 h 572"/>
                <a:gd name="T26" fmla="*/ 394 w 441"/>
                <a:gd name="T27" fmla="*/ 415 h 572"/>
                <a:gd name="T28" fmla="*/ 394 w 441"/>
                <a:gd name="T29" fmla="*/ 421 h 572"/>
                <a:gd name="T30" fmla="*/ 394 w 441"/>
                <a:gd name="T31" fmla="*/ 313 h 572"/>
                <a:gd name="T32" fmla="*/ 364 w 441"/>
                <a:gd name="T33" fmla="*/ 340 h 572"/>
                <a:gd name="T34" fmla="*/ 77 w 441"/>
                <a:gd name="T35" fmla="*/ 340 h 572"/>
                <a:gd name="T36" fmla="*/ 47 w 441"/>
                <a:gd name="T37" fmla="*/ 313 h 572"/>
                <a:gd name="T38" fmla="*/ 47 w 441"/>
                <a:gd name="T39" fmla="*/ 307 h 572"/>
                <a:gd name="T40" fmla="*/ 77 w 441"/>
                <a:gd name="T41" fmla="*/ 280 h 572"/>
                <a:gd name="T42" fmla="*/ 232 w 441"/>
                <a:gd name="T43" fmla="*/ 280 h 572"/>
                <a:gd name="T44" fmla="*/ 364 w 441"/>
                <a:gd name="T45" fmla="*/ 280 h 572"/>
                <a:gd name="T46" fmla="*/ 394 w 441"/>
                <a:gd name="T47" fmla="*/ 307 h 572"/>
                <a:gd name="T48" fmla="*/ 394 w 441"/>
                <a:gd name="T49" fmla="*/ 313 h 572"/>
                <a:gd name="T50" fmla="*/ 394 w 441"/>
                <a:gd name="T51" fmla="*/ 205 h 572"/>
                <a:gd name="T52" fmla="*/ 364 w 441"/>
                <a:gd name="T53" fmla="*/ 233 h 572"/>
                <a:gd name="T54" fmla="*/ 77 w 441"/>
                <a:gd name="T55" fmla="*/ 233 h 572"/>
                <a:gd name="T56" fmla="*/ 47 w 441"/>
                <a:gd name="T57" fmla="*/ 205 h 572"/>
                <a:gd name="T58" fmla="*/ 47 w 441"/>
                <a:gd name="T59" fmla="*/ 199 h 572"/>
                <a:gd name="T60" fmla="*/ 77 w 441"/>
                <a:gd name="T61" fmla="*/ 172 h 572"/>
                <a:gd name="T62" fmla="*/ 232 w 441"/>
                <a:gd name="T63" fmla="*/ 172 h 572"/>
                <a:gd name="T64" fmla="*/ 364 w 441"/>
                <a:gd name="T65" fmla="*/ 172 h 572"/>
                <a:gd name="T66" fmla="*/ 394 w 441"/>
                <a:gd name="T67" fmla="*/ 199 h 572"/>
                <a:gd name="T68" fmla="*/ 394 w 441"/>
                <a:gd name="T69" fmla="*/ 205 h 572"/>
                <a:gd name="T70" fmla="*/ 394 w 441"/>
                <a:gd name="T71" fmla="*/ 97 h 572"/>
                <a:gd name="T72" fmla="*/ 364 w 441"/>
                <a:gd name="T73" fmla="*/ 125 h 572"/>
                <a:gd name="T74" fmla="*/ 77 w 441"/>
                <a:gd name="T75" fmla="*/ 125 h 572"/>
                <a:gd name="T76" fmla="*/ 47 w 441"/>
                <a:gd name="T77" fmla="*/ 97 h 572"/>
                <a:gd name="T78" fmla="*/ 47 w 441"/>
                <a:gd name="T79" fmla="*/ 92 h 572"/>
                <a:gd name="T80" fmla="*/ 77 w 441"/>
                <a:gd name="T81" fmla="*/ 64 h 572"/>
                <a:gd name="T82" fmla="*/ 232 w 441"/>
                <a:gd name="T83" fmla="*/ 64 h 572"/>
                <a:gd name="T84" fmla="*/ 364 w 441"/>
                <a:gd name="T85" fmla="*/ 64 h 572"/>
                <a:gd name="T86" fmla="*/ 394 w 441"/>
                <a:gd name="T87" fmla="*/ 92 h 572"/>
                <a:gd name="T88" fmla="*/ 394 w 441"/>
                <a:gd name="T89" fmla="*/ 97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1" h="572">
                  <a:moveTo>
                    <a:pt x="0" y="0"/>
                  </a:moveTo>
                  <a:cubicBezTo>
                    <a:pt x="0" y="572"/>
                    <a:pt x="0" y="572"/>
                    <a:pt x="0" y="572"/>
                  </a:cubicBezTo>
                  <a:cubicBezTo>
                    <a:pt x="441" y="572"/>
                    <a:pt x="441" y="572"/>
                    <a:pt x="441" y="572"/>
                  </a:cubicBezTo>
                  <a:cubicBezTo>
                    <a:pt x="441" y="0"/>
                    <a:pt x="441" y="0"/>
                    <a:pt x="441" y="0"/>
                  </a:cubicBezTo>
                  <a:lnTo>
                    <a:pt x="0" y="0"/>
                  </a:lnTo>
                  <a:close/>
                  <a:moveTo>
                    <a:pt x="394" y="421"/>
                  </a:moveTo>
                  <a:cubicBezTo>
                    <a:pt x="394" y="448"/>
                    <a:pt x="364" y="448"/>
                    <a:pt x="364" y="448"/>
                  </a:cubicBezTo>
                  <a:cubicBezTo>
                    <a:pt x="77" y="448"/>
                    <a:pt x="77" y="448"/>
                    <a:pt x="77" y="448"/>
                  </a:cubicBezTo>
                  <a:cubicBezTo>
                    <a:pt x="47" y="448"/>
                    <a:pt x="47" y="421"/>
                    <a:pt x="47" y="421"/>
                  </a:cubicBezTo>
                  <a:cubicBezTo>
                    <a:pt x="47" y="415"/>
                    <a:pt x="47" y="415"/>
                    <a:pt x="47" y="415"/>
                  </a:cubicBezTo>
                  <a:cubicBezTo>
                    <a:pt x="47" y="387"/>
                    <a:pt x="77" y="387"/>
                    <a:pt x="77" y="387"/>
                  </a:cubicBezTo>
                  <a:cubicBezTo>
                    <a:pt x="232" y="387"/>
                    <a:pt x="232" y="387"/>
                    <a:pt x="232" y="387"/>
                  </a:cubicBezTo>
                  <a:cubicBezTo>
                    <a:pt x="364" y="387"/>
                    <a:pt x="364" y="387"/>
                    <a:pt x="364" y="387"/>
                  </a:cubicBezTo>
                  <a:cubicBezTo>
                    <a:pt x="394" y="387"/>
                    <a:pt x="394" y="415"/>
                    <a:pt x="394" y="415"/>
                  </a:cubicBezTo>
                  <a:lnTo>
                    <a:pt x="394" y="421"/>
                  </a:lnTo>
                  <a:close/>
                  <a:moveTo>
                    <a:pt x="394" y="313"/>
                  </a:moveTo>
                  <a:cubicBezTo>
                    <a:pt x="394" y="340"/>
                    <a:pt x="364" y="340"/>
                    <a:pt x="364" y="340"/>
                  </a:cubicBezTo>
                  <a:cubicBezTo>
                    <a:pt x="77" y="340"/>
                    <a:pt x="77" y="340"/>
                    <a:pt x="77" y="340"/>
                  </a:cubicBezTo>
                  <a:cubicBezTo>
                    <a:pt x="47" y="340"/>
                    <a:pt x="47" y="313"/>
                    <a:pt x="47" y="313"/>
                  </a:cubicBezTo>
                  <a:cubicBezTo>
                    <a:pt x="47" y="307"/>
                    <a:pt x="47" y="307"/>
                    <a:pt x="47" y="307"/>
                  </a:cubicBezTo>
                  <a:cubicBezTo>
                    <a:pt x="47" y="280"/>
                    <a:pt x="77" y="280"/>
                    <a:pt x="77" y="280"/>
                  </a:cubicBezTo>
                  <a:cubicBezTo>
                    <a:pt x="232" y="280"/>
                    <a:pt x="232" y="280"/>
                    <a:pt x="232" y="280"/>
                  </a:cubicBezTo>
                  <a:cubicBezTo>
                    <a:pt x="364" y="280"/>
                    <a:pt x="364" y="280"/>
                    <a:pt x="364" y="280"/>
                  </a:cubicBezTo>
                  <a:cubicBezTo>
                    <a:pt x="394" y="280"/>
                    <a:pt x="394" y="307"/>
                    <a:pt x="394" y="307"/>
                  </a:cubicBezTo>
                  <a:lnTo>
                    <a:pt x="394" y="313"/>
                  </a:lnTo>
                  <a:close/>
                  <a:moveTo>
                    <a:pt x="394" y="205"/>
                  </a:moveTo>
                  <a:cubicBezTo>
                    <a:pt x="394" y="233"/>
                    <a:pt x="364" y="233"/>
                    <a:pt x="364" y="233"/>
                  </a:cubicBezTo>
                  <a:cubicBezTo>
                    <a:pt x="77" y="233"/>
                    <a:pt x="77" y="233"/>
                    <a:pt x="77" y="233"/>
                  </a:cubicBezTo>
                  <a:cubicBezTo>
                    <a:pt x="47" y="233"/>
                    <a:pt x="47" y="205"/>
                    <a:pt x="47" y="205"/>
                  </a:cubicBezTo>
                  <a:cubicBezTo>
                    <a:pt x="47" y="199"/>
                    <a:pt x="47" y="199"/>
                    <a:pt x="47" y="199"/>
                  </a:cubicBezTo>
                  <a:cubicBezTo>
                    <a:pt x="47" y="172"/>
                    <a:pt x="77" y="172"/>
                    <a:pt x="77" y="172"/>
                  </a:cubicBezTo>
                  <a:cubicBezTo>
                    <a:pt x="232" y="172"/>
                    <a:pt x="232" y="172"/>
                    <a:pt x="232" y="172"/>
                  </a:cubicBezTo>
                  <a:cubicBezTo>
                    <a:pt x="364" y="172"/>
                    <a:pt x="364" y="172"/>
                    <a:pt x="364" y="172"/>
                  </a:cubicBezTo>
                  <a:cubicBezTo>
                    <a:pt x="394" y="172"/>
                    <a:pt x="394" y="199"/>
                    <a:pt x="394" y="199"/>
                  </a:cubicBezTo>
                  <a:lnTo>
                    <a:pt x="394" y="205"/>
                  </a:lnTo>
                  <a:close/>
                  <a:moveTo>
                    <a:pt x="394" y="97"/>
                  </a:moveTo>
                  <a:cubicBezTo>
                    <a:pt x="394" y="125"/>
                    <a:pt x="364" y="125"/>
                    <a:pt x="364" y="125"/>
                  </a:cubicBezTo>
                  <a:cubicBezTo>
                    <a:pt x="77" y="125"/>
                    <a:pt x="77" y="125"/>
                    <a:pt x="77" y="125"/>
                  </a:cubicBezTo>
                  <a:cubicBezTo>
                    <a:pt x="47" y="125"/>
                    <a:pt x="47" y="97"/>
                    <a:pt x="47" y="97"/>
                  </a:cubicBezTo>
                  <a:cubicBezTo>
                    <a:pt x="47" y="92"/>
                    <a:pt x="47" y="92"/>
                    <a:pt x="47" y="92"/>
                  </a:cubicBezTo>
                  <a:cubicBezTo>
                    <a:pt x="47" y="64"/>
                    <a:pt x="77" y="64"/>
                    <a:pt x="77" y="64"/>
                  </a:cubicBezTo>
                  <a:cubicBezTo>
                    <a:pt x="232" y="64"/>
                    <a:pt x="232" y="64"/>
                    <a:pt x="232" y="64"/>
                  </a:cubicBezTo>
                  <a:cubicBezTo>
                    <a:pt x="364" y="64"/>
                    <a:pt x="364" y="64"/>
                    <a:pt x="364" y="64"/>
                  </a:cubicBezTo>
                  <a:cubicBezTo>
                    <a:pt x="394" y="64"/>
                    <a:pt x="394" y="92"/>
                    <a:pt x="394" y="92"/>
                  </a:cubicBezTo>
                  <a:lnTo>
                    <a:pt x="394"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418" name="Oval 17"/>
            <p:cNvSpPr>
              <a:spLocks noChangeArrowheads="1"/>
            </p:cNvSpPr>
            <p:nvPr/>
          </p:nvSpPr>
          <p:spPr bwMode="auto">
            <a:xfrm>
              <a:off x="6546850" y="2643188"/>
              <a:ext cx="128588"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419" name="Oval 18"/>
            <p:cNvSpPr>
              <a:spLocks noChangeArrowheads="1"/>
            </p:cNvSpPr>
            <p:nvPr/>
          </p:nvSpPr>
          <p:spPr bwMode="auto">
            <a:xfrm>
              <a:off x="6546850" y="3049588"/>
              <a:ext cx="128588"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420" name="Oval 19"/>
            <p:cNvSpPr>
              <a:spLocks noChangeArrowheads="1"/>
            </p:cNvSpPr>
            <p:nvPr/>
          </p:nvSpPr>
          <p:spPr bwMode="auto">
            <a:xfrm>
              <a:off x="6546850" y="3457575"/>
              <a:ext cx="128588"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sp>
          <p:nvSpPr>
            <p:cNvPr id="421" name="Oval 20"/>
            <p:cNvSpPr>
              <a:spLocks noChangeArrowheads="1"/>
            </p:cNvSpPr>
            <p:nvPr/>
          </p:nvSpPr>
          <p:spPr bwMode="auto">
            <a:xfrm>
              <a:off x="6546850" y="3863975"/>
              <a:ext cx="128588"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rgbClr val="FFFFFF"/>
                </a:solidFill>
                <a:effectLst/>
                <a:uLnTx/>
                <a:uFillTx/>
              </a:endParaRPr>
            </a:p>
          </p:txBody>
        </p:sp>
      </p:grpSp>
      <p:grpSp>
        <p:nvGrpSpPr>
          <p:cNvPr id="422" name="Group 421"/>
          <p:cNvGrpSpPr/>
          <p:nvPr/>
        </p:nvGrpSpPr>
        <p:grpSpPr>
          <a:xfrm>
            <a:off x="2705512" y="5233596"/>
            <a:ext cx="3103512" cy="1016745"/>
            <a:chOff x="5857925" y="3188946"/>
            <a:chExt cx="3103512" cy="1016745"/>
          </a:xfrm>
        </p:grpSpPr>
        <p:sp>
          <p:nvSpPr>
            <p:cNvPr id="423" name="Rectangle 422"/>
            <p:cNvSpPr/>
            <p:nvPr/>
          </p:nvSpPr>
          <p:spPr bwMode="auto">
            <a:xfrm>
              <a:off x="5857927" y="3539803"/>
              <a:ext cx="879142" cy="332118"/>
            </a:xfrm>
            <a:prstGeom prst="rect">
              <a:avLst/>
            </a:prstGeom>
            <a:ln>
              <a:solidFill>
                <a:schemeClr val="tx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sp>
          <p:nvSpPr>
            <p:cNvPr id="424" name="Rectangle 423"/>
            <p:cNvSpPr/>
            <p:nvPr/>
          </p:nvSpPr>
          <p:spPr bwMode="auto">
            <a:xfrm>
              <a:off x="5857925" y="3873573"/>
              <a:ext cx="879142" cy="332118"/>
            </a:xfrm>
            <a:prstGeom prst="rect">
              <a:avLst/>
            </a:prstGeom>
            <a:ln>
              <a:solidFill>
                <a:schemeClr val="tx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sp>
          <p:nvSpPr>
            <p:cNvPr id="425" name="Rectangle 424"/>
            <p:cNvSpPr/>
            <p:nvPr/>
          </p:nvSpPr>
          <p:spPr bwMode="auto">
            <a:xfrm>
              <a:off x="6970111" y="3536326"/>
              <a:ext cx="879142" cy="332118"/>
            </a:xfrm>
            <a:prstGeom prst="rect">
              <a:avLst/>
            </a:prstGeom>
            <a:ln>
              <a:solidFill>
                <a:schemeClr val="tx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sp>
          <p:nvSpPr>
            <p:cNvPr id="426" name="Rectangle 425"/>
            <p:cNvSpPr/>
            <p:nvPr/>
          </p:nvSpPr>
          <p:spPr bwMode="auto">
            <a:xfrm>
              <a:off x="6970111" y="3870096"/>
              <a:ext cx="879142" cy="332118"/>
            </a:xfrm>
            <a:prstGeom prst="rect">
              <a:avLst/>
            </a:prstGeom>
            <a:ln>
              <a:solidFill>
                <a:schemeClr val="tx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sp>
          <p:nvSpPr>
            <p:cNvPr id="427" name="Rectangle 426"/>
            <p:cNvSpPr/>
            <p:nvPr/>
          </p:nvSpPr>
          <p:spPr bwMode="auto">
            <a:xfrm>
              <a:off x="8082295" y="3536325"/>
              <a:ext cx="879142" cy="332118"/>
            </a:xfrm>
            <a:prstGeom prst="rect">
              <a:avLst/>
            </a:prstGeom>
            <a:ln>
              <a:solidFill>
                <a:schemeClr val="tx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sp>
          <p:nvSpPr>
            <p:cNvPr id="428" name="Rectangle 427"/>
            <p:cNvSpPr/>
            <p:nvPr/>
          </p:nvSpPr>
          <p:spPr bwMode="auto">
            <a:xfrm>
              <a:off x="8082295" y="3870095"/>
              <a:ext cx="879142" cy="332118"/>
            </a:xfrm>
            <a:prstGeom prst="rect">
              <a:avLst/>
            </a:prstGeom>
            <a:ln>
              <a:solidFill>
                <a:schemeClr val="tx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endParaRPr kumimoji="0" lang="en-US" sz="1632" b="0" i="0" u="none" strike="noStrike" kern="0" cap="none" spc="0" normalizeH="0" baseline="0" noProof="0" dirty="0">
                <a:ln>
                  <a:noFill/>
                </a:ln>
                <a:solidFill>
                  <a:schemeClr val="bg1"/>
                </a:solidFill>
                <a:effectLst/>
                <a:uLnTx/>
                <a:uFillTx/>
                <a:ea typeface="Segoe UI" pitchFamily="34" charset="0"/>
                <a:cs typeface="Segoe UI" pitchFamily="34" charset="0"/>
              </a:endParaRPr>
            </a:p>
          </p:txBody>
        </p:sp>
        <p:grpSp>
          <p:nvGrpSpPr>
            <p:cNvPr id="429" name="Group 428"/>
            <p:cNvGrpSpPr/>
            <p:nvPr/>
          </p:nvGrpSpPr>
          <p:grpSpPr>
            <a:xfrm>
              <a:off x="6198500" y="3595918"/>
              <a:ext cx="197996" cy="219885"/>
              <a:chOff x="7434267" y="-1318825"/>
              <a:chExt cx="947742" cy="1052511"/>
            </a:xfrm>
            <a:solidFill>
              <a:schemeClr val="accent1"/>
            </a:solidFill>
          </p:grpSpPr>
          <p:sp>
            <p:nvSpPr>
              <p:cNvPr id="450" name="Freeform 5"/>
              <p:cNvSpPr>
                <a:spLocks/>
              </p:cNvSpPr>
              <p:nvPr/>
            </p:nvSpPr>
            <p:spPr bwMode="auto">
              <a:xfrm>
                <a:off x="7434267" y="-993386"/>
                <a:ext cx="423860" cy="727072"/>
              </a:xfrm>
              <a:custGeom>
                <a:avLst/>
                <a:gdLst>
                  <a:gd name="T0" fmla="*/ 267 w 267"/>
                  <a:gd name="T1" fmla="*/ 153 h 458"/>
                  <a:gd name="T2" fmla="*/ 267 w 267"/>
                  <a:gd name="T3" fmla="*/ 458 h 458"/>
                  <a:gd name="T4" fmla="*/ 0 w 267"/>
                  <a:gd name="T5" fmla="*/ 305 h 458"/>
                  <a:gd name="T6" fmla="*/ 2 w 267"/>
                  <a:gd name="T7" fmla="*/ 0 h 458"/>
                  <a:gd name="T8" fmla="*/ 267 w 267"/>
                  <a:gd name="T9" fmla="*/ 153 h 458"/>
                </a:gdLst>
                <a:ahLst/>
                <a:cxnLst>
                  <a:cxn ang="0">
                    <a:pos x="T0" y="T1"/>
                  </a:cxn>
                  <a:cxn ang="0">
                    <a:pos x="T2" y="T3"/>
                  </a:cxn>
                  <a:cxn ang="0">
                    <a:pos x="T4" y="T5"/>
                  </a:cxn>
                  <a:cxn ang="0">
                    <a:pos x="T6" y="T7"/>
                  </a:cxn>
                  <a:cxn ang="0">
                    <a:pos x="T8" y="T9"/>
                  </a:cxn>
                </a:cxnLst>
                <a:rect l="0" t="0" r="r" b="b"/>
                <a:pathLst>
                  <a:path w="267" h="458">
                    <a:moveTo>
                      <a:pt x="267" y="153"/>
                    </a:moveTo>
                    <a:lnTo>
                      <a:pt x="267" y="458"/>
                    </a:lnTo>
                    <a:lnTo>
                      <a:pt x="0" y="305"/>
                    </a:lnTo>
                    <a:lnTo>
                      <a:pt x="2" y="0"/>
                    </a:lnTo>
                    <a:lnTo>
                      <a:pt x="267"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51" name="Freeform 6"/>
              <p:cNvSpPr>
                <a:spLocks/>
              </p:cNvSpPr>
              <p:nvPr/>
            </p:nvSpPr>
            <p:spPr bwMode="auto">
              <a:xfrm>
                <a:off x="7961323" y="-993392"/>
                <a:ext cx="420686" cy="727078"/>
              </a:xfrm>
              <a:custGeom>
                <a:avLst/>
                <a:gdLst>
                  <a:gd name="T0" fmla="*/ 0 w 265"/>
                  <a:gd name="T1" fmla="*/ 153 h 458"/>
                  <a:gd name="T2" fmla="*/ 0 w 265"/>
                  <a:gd name="T3" fmla="*/ 458 h 458"/>
                  <a:gd name="T4" fmla="*/ 265 w 265"/>
                  <a:gd name="T5" fmla="*/ 305 h 458"/>
                  <a:gd name="T6" fmla="*/ 265 w 265"/>
                  <a:gd name="T7" fmla="*/ 0 h 458"/>
                  <a:gd name="T8" fmla="*/ 0 w 265"/>
                  <a:gd name="T9" fmla="*/ 153 h 458"/>
                </a:gdLst>
                <a:ahLst/>
                <a:cxnLst>
                  <a:cxn ang="0">
                    <a:pos x="T0" y="T1"/>
                  </a:cxn>
                  <a:cxn ang="0">
                    <a:pos x="T2" y="T3"/>
                  </a:cxn>
                  <a:cxn ang="0">
                    <a:pos x="T4" y="T5"/>
                  </a:cxn>
                  <a:cxn ang="0">
                    <a:pos x="T6" y="T7"/>
                  </a:cxn>
                  <a:cxn ang="0">
                    <a:pos x="T8" y="T9"/>
                  </a:cxn>
                </a:cxnLst>
                <a:rect l="0" t="0" r="r" b="b"/>
                <a:pathLst>
                  <a:path w="265" h="458">
                    <a:moveTo>
                      <a:pt x="0" y="153"/>
                    </a:moveTo>
                    <a:lnTo>
                      <a:pt x="0" y="458"/>
                    </a:lnTo>
                    <a:lnTo>
                      <a:pt x="265" y="305"/>
                    </a:lnTo>
                    <a:lnTo>
                      <a:pt x="265" y="0"/>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52" name="Freeform 7"/>
              <p:cNvSpPr>
                <a:spLocks/>
              </p:cNvSpPr>
              <p:nvPr/>
            </p:nvSpPr>
            <p:spPr bwMode="auto">
              <a:xfrm>
                <a:off x="7489835" y="-1318825"/>
                <a:ext cx="838204" cy="476252"/>
              </a:xfrm>
              <a:custGeom>
                <a:avLst/>
                <a:gdLst>
                  <a:gd name="T0" fmla="*/ 266 w 528"/>
                  <a:gd name="T1" fmla="*/ 300 h 300"/>
                  <a:gd name="T2" fmla="*/ 0 w 528"/>
                  <a:gd name="T3" fmla="*/ 148 h 300"/>
                  <a:gd name="T4" fmla="*/ 263 w 528"/>
                  <a:gd name="T5" fmla="*/ 0 h 300"/>
                  <a:gd name="T6" fmla="*/ 528 w 528"/>
                  <a:gd name="T7" fmla="*/ 148 h 300"/>
                  <a:gd name="T8" fmla="*/ 266 w 528"/>
                  <a:gd name="T9" fmla="*/ 300 h 300"/>
                </a:gdLst>
                <a:ahLst/>
                <a:cxnLst>
                  <a:cxn ang="0">
                    <a:pos x="T0" y="T1"/>
                  </a:cxn>
                  <a:cxn ang="0">
                    <a:pos x="T2" y="T3"/>
                  </a:cxn>
                  <a:cxn ang="0">
                    <a:pos x="T4" y="T5"/>
                  </a:cxn>
                  <a:cxn ang="0">
                    <a:pos x="T6" y="T7"/>
                  </a:cxn>
                  <a:cxn ang="0">
                    <a:pos x="T8" y="T9"/>
                  </a:cxn>
                </a:cxnLst>
                <a:rect l="0" t="0" r="r" b="b"/>
                <a:pathLst>
                  <a:path w="528" h="300">
                    <a:moveTo>
                      <a:pt x="266" y="300"/>
                    </a:moveTo>
                    <a:lnTo>
                      <a:pt x="0" y="148"/>
                    </a:lnTo>
                    <a:lnTo>
                      <a:pt x="263" y="0"/>
                    </a:lnTo>
                    <a:lnTo>
                      <a:pt x="528" y="148"/>
                    </a:lnTo>
                    <a:lnTo>
                      <a:pt x="266"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grpSp>
        <p:grpSp>
          <p:nvGrpSpPr>
            <p:cNvPr id="430" name="Group 429"/>
            <p:cNvGrpSpPr/>
            <p:nvPr/>
          </p:nvGrpSpPr>
          <p:grpSpPr>
            <a:xfrm>
              <a:off x="6169600" y="3943800"/>
              <a:ext cx="255791" cy="201540"/>
              <a:chOff x="4962525" y="3988427"/>
              <a:chExt cx="2260600" cy="1781175"/>
            </a:xfrm>
            <a:solidFill>
              <a:schemeClr val="accent1"/>
            </a:solidFill>
          </p:grpSpPr>
          <p:sp>
            <p:nvSpPr>
              <p:cNvPr id="448" name="Freeform 11"/>
              <p:cNvSpPr>
                <a:spLocks noEditPoints="1"/>
              </p:cNvSpPr>
              <p:nvPr/>
            </p:nvSpPr>
            <p:spPr bwMode="auto">
              <a:xfrm>
                <a:off x="4962525" y="3988427"/>
                <a:ext cx="2260600" cy="1781175"/>
              </a:xfrm>
              <a:custGeom>
                <a:avLst/>
                <a:gdLst>
                  <a:gd name="T0" fmla="*/ 130 w 600"/>
                  <a:gd name="T1" fmla="*/ 461 h 472"/>
                  <a:gd name="T2" fmla="*/ 470 w 600"/>
                  <a:gd name="T3" fmla="*/ 461 h 472"/>
                  <a:gd name="T4" fmla="*/ 470 w 600"/>
                  <a:gd name="T5" fmla="*/ 472 h 472"/>
                  <a:gd name="T6" fmla="*/ 130 w 600"/>
                  <a:gd name="T7" fmla="*/ 472 h 472"/>
                  <a:gd name="T8" fmla="*/ 130 w 600"/>
                  <a:gd name="T9" fmla="*/ 461 h 472"/>
                  <a:gd name="T10" fmla="*/ 32 w 600"/>
                  <a:gd name="T11" fmla="*/ 35 h 472"/>
                  <a:gd name="T12" fmla="*/ 32 w 600"/>
                  <a:gd name="T13" fmla="*/ 345 h 472"/>
                  <a:gd name="T14" fmla="*/ 232 w 600"/>
                  <a:gd name="T15" fmla="*/ 345 h 472"/>
                  <a:gd name="T16" fmla="*/ 365 w 600"/>
                  <a:gd name="T17" fmla="*/ 345 h 472"/>
                  <a:gd name="T18" fmla="*/ 572 w 600"/>
                  <a:gd name="T19" fmla="*/ 345 h 472"/>
                  <a:gd name="T20" fmla="*/ 572 w 600"/>
                  <a:gd name="T21" fmla="*/ 35 h 472"/>
                  <a:gd name="T22" fmla="*/ 32 w 600"/>
                  <a:gd name="T23" fmla="*/ 35 h 472"/>
                  <a:gd name="T24" fmla="*/ 300 w 600"/>
                  <a:gd name="T25" fmla="*/ 8 h 472"/>
                  <a:gd name="T26" fmla="*/ 292 w 600"/>
                  <a:gd name="T27" fmla="*/ 16 h 472"/>
                  <a:gd name="T28" fmla="*/ 300 w 600"/>
                  <a:gd name="T29" fmla="*/ 24 h 472"/>
                  <a:gd name="T30" fmla="*/ 309 w 600"/>
                  <a:gd name="T31" fmla="*/ 16 h 472"/>
                  <a:gd name="T32" fmla="*/ 300 w 600"/>
                  <a:gd name="T33" fmla="*/ 8 h 472"/>
                  <a:gd name="T34" fmla="*/ 32 w 600"/>
                  <a:gd name="T35" fmla="*/ 0 h 472"/>
                  <a:gd name="T36" fmla="*/ 565 w 600"/>
                  <a:gd name="T37" fmla="*/ 0 h 472"/>
                  <a:gd name="T38" fmla="*/ 600 w 600"/>
                  <a:gd name="T39" fmla="*/ 35 h 472"/>
                  <a:gd name="T40" fmla="*/ 600 w 600"/>
                  <a:gd name="T41" fmla="*/ 344 h 472"/>
                  <a:gd name="T42" fmla="*/ 565 w 600"/>
                  <a:gd name="T43" fmla="*/ 383 h 472"/>
                  <a:gd name="T44" fmla="*/ 389 w 600"/>
                  <a:gd name="T45" fmla="*/ 383 h 472"/>
                  <a:gd name="T46" fmla="*/ 365 w 600"/>
                  <a:gd name="T47" fmla="*/ 383 h 472"/>
                  <a:gd name="T48" fmla="*/ 365 w 600"/>
                  <a:gd name="T49" fmla="*/ 406 h 472"/>
                  <a:gd name="T50" fmla="*/ 365 w 600"/>
                  <a:gd name="T51" fmla="*/ 422 h 472"/>
                  <a:gd name="T52" fmla="*/ 442 w 600"/>
                  <a:gd name="T53" fmla="*/ 422 h 472"/>
                  <a:gd name="T54" fmla="*/ 470 w 600"/>
                  <a:gd name="T55" fmla="*/ 461 h 472"/>
                  <a:gd name="T56" fmla="*/ 130 w 600"/>
                  <a:gd name="T57" fmla="*/ 461 h 472"/>
                  <a:gd name="T58" fmla="*/ 158 w 600"/>
                  <a:gd name="T59" fmla="*/ 422 h 472"/>
                  <a:gd name="T60" fmla="*/ 232 w 600"/>
                  <a:gd name="T61" fmla="*/ 422 h 472"/>
                  <a:gd name="T62" fmla="*/ 232 w 600"/>
                  <a:gd name="T63" fmla="*/ 406 h 472"/>
                  <a:gd name="T64" fmla="*/ 232 w 600"/>
                  <a:gd name="T65" fmla="*/ 383 h 472"/>
                  <a:gd name="T66" fmla="*/ 205 w 600"/>
                  <a:gd name="T67" fmla="*/ 383 h 472"/>
                  <a:gd name="T68" fmla="*/ 32 w 600"/>
                  <a:gd name="T69" fmla="*/ 383 h 472"/>
                  <a:gd name="T70" fmla="*/ 0 w 600"/>
                  <a:gd name="T71" fmla="*/ 344 h 472"/>
                  <a:gd name="T72" fmla="*/ 0 w 600"/>
                  <a:gd name="T73" fmla="*/ 35 h 472"/>
                  <a:gd name="T74" fmla="*/ 32 w 600"/>
                  <a:gd name="T7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0" h="472">
                    <a:moveTo>
                      <a:pt x="130" y="461"/>
                    </a:moveTo>
                    <a:cubicBezTo>
                      <a:pt x="470" y="461"/>
                      <a:pt x="470" y="461"/>
                      <a:pt x="470" y="461"/>
                    </a:cubicBezTo>
                    <a:cubicBezTo>
                      <a:pt x="470" y="472"/>
                      <a:pt x="470" y="472"/>
                      <a:pt x="470" y="472"/>
                    </a:cubicBezTo>
                    <a:cubicBezTo>
                      <a:pt x="130" y="472"/>
                      <a:pt x="130" y="472"/>
                      <a:pt x="130" y="472"/>
                    </a:cubicBezTo>
                    <a:cubicBezTo>
                      <a:pt x="130" y="461"/>
                      <a:pt x="130" y="461"/>
                      <a:pt x="130" y="461"/>
                    </a:cubicBezTo>
                    <a:close/>
                    <a:moveTo>
                      <a:pt x="32" y="35"/>
                    </a:moveTo>
                    <a:cubicBezTo>
                      <a:pt x="32" y="345"/>
                      <a:pt x="32" y="345"/>
                      <a:pt x="32" y="345"/>
                    </a:cubicBezTo>
                    <a:cubicBezTo>
                      <a:pt x="232" y="345"/>
                      <a:pt x="232" y="345"/>
                      <a:pt x="232" y="345"/>
                    </a:cubicBezTo>
                    <a:cubicBezTo>
                      <a:pt x="365" y="345"/>
                      <a:pt x="365" y="345"/>
                      <a:pt x="365" y="345"/>
                    </a:cubicBezTo>
                    <a:cubicBezTo>
                      <a:pt x="572" y="345"/>
                      <a:pt x="572" y="345"/>
                      <a:pt x="572" y="345"/>
                    </a:cubicBezTo>
                    <a:cubicBezTo>
                      <a:pt x="572" y="35"/>
                      <a:pt x="572" y="35"/>
                      <a:pt x="572" y="35"/>
                    </a:cubicBezTo>
                    <a:cubicBezTo>
                      <a:pt x="32" y="35"/>
                      <a:pt x="32" y="35"/>
                      <a:pt x="32" y="35"/>
                    </a:cubicBezTo>
                    <a:close/>
                    <a:moveTo>
                      <a:pt x="300" y="8"/>
                    </a:moveTo>
                    <a:cubicBezTo>
                      <a:pt x="295" y="8"/>
                      <a:pt x="292" y="12"/>
                      <a:pt x="292" y="16"/>
                    </a:cubicBezTo>
                    <a:cubicBezTo>
                      <a:pt x="292" y="20"/>
                      <a:pt x="295" y="24"/>
                      <a:pt x="300" y="24"/>
                    </a:cubicBezTo>
                    <a:cubicBezTo>
                      <a:pt x="305" y="24"/>
                      <a:pt x="309" y="20"/>
                      <a:pt x="309" y="16"/>
                    </a:cubicBezTo>
                    <a:cubicBezTo>
                      <a:pt x="309" y="12"/>
                      <a:pt x="305" y="8"/>
                      <a:pt x="300" y="8"/>
                    </a:cubicBezTo>
                    <a:close/>
                    <a:moveTo>
                      <a:pt x="32" y="0"/>
                    </a:moveTo>
                    <a:cubicBezTo>
                      <a:pt x="565" y="0"/>
                      <a:pt x="565" y="0"/>
                      <a:pt x="565" y="0"/>
                    </a:cubicBezTo>
                    <a:cubicBezTo>
                      <a:pt x="586" y="0"/>
                      <a:pt x="600" y="16"/>
                      <a:pt x="600" y="35"/>
                    </a:cubicBezTo>
                    <a:cubicBezTo>
                      <a:pt x="600" y="344"/>
                      <a:pt x="600" y="344"/>
                      <a:pt x="600" y="344"/>
                    </a:cubicBezTo>
                    <a:cubicBezTo>
                      <a:pt x="600" y="364"/>
                      <a:pt x="586" y="383"/>
                      <a:pt x="565" y="383"/>
                    </a:cubicBezTo>
                    <a:cubicBezTo>
                      <a:pt x="498" y="383"/>
                      <a:pt x="440" y="383"/>
                      <a:pt x="389" y="383"/>
                    </a:cubicBezTo>
                    <a:cubicBezTo>
                      <a:pt x="365" y="383"/>
                      <a:pt x="365" y="383"/>
                      <a:pt x="365" y="383"/>
                    </a:cubicBezTo>
                    <a:cubicBezTo>
                      <a:pt x="365" y="406"/>
                      <a:pt x="365" y="406"/>
                      <a:pt x="365" y="406"/>
                    </a:cubicBezTo>
                    <a:cubicBezTo>
                      <a:pt x="365" y="422"/>
                      <a:pt x="365" y="422"/>
                      <a:pt x="365" y="422"/>
                    </a:cubicBezTo>
                    <a:cubicBezTo>
                      <a:pt x="442" y="422"/>
                      <a:pt x="442" y="422"/>
                      <a:pt x="442" y="422"/>
                    </a:cubicBezTo>
                    <a:cubicBezTo>
                      <a:pt x="470" y="461"/>
                      <a:pt x="470" y="461"/>
                      <a:pt x="470" y="461"/>
                    </a:cubicBezTo>
                    <a:cubicBezTo>
                      <a:pt x="130" y="461"/>
                      <a:pt x="130" y="461"/>
                      <a:pt x="130" y="461"/>
                    </a:cubicBezTo>
                    <a:cubicBezTo>
                      <a:pt x="158" y="422"/>
                      <a:pt x="158" y="422"/>
                      <a:pt x="158" y="422"/>
                    </a:cubicBezTo>
                    <a:cubicBezTo>
                      <a:pt x="232" y="422"/>
                      <a:pt x="232" y="422"/>
                      <a:pt x="232" y="422"/>
                    </a:cubicBezTo>
                    <a:cubicBezTo>
                      <a:pt x="232" y="406"/>
                      <a:pt x="232" y="406"/>
                      <a:pt x="232" y="406"/>
                    </a:cubicBezTo>
                    <a:cubicBezTo>
                      <a:pt x="232" y="383"/>
                      <a:pt x="232" y="383"/>
                      <a:pt x="232" y="383"/>
                    </a:cubicBezTo>
                    <a:cubicBezTo>
                      <a:pt x="205" y="383"/>
                      <a:pt x="205" y="383"/>
                      <a:pt x="205" y="383"/>
                    </a:cubicBezTo>
                    <a:cubicBezTo>
                      <a:pt x="32" y="383"/>
                      <a:pt x="32" y="383"/>
                      <a:pt x="32" y="383"/>
                    </a:cubicBezTo>
                    <a:cubicBezTo>
                      <a:pt x="14" y="383"/>
                      <a:pt x="0" y="364"/>
                      <a:pt x="0" y="344"/>
                    </a:cubicBezTo>
                    <a:cubicBezTo>
                      <a:pt x="0" y="35"/>
                      <a:pt x="0" y="35"/>
                      <a:pt x="0" y="35"/>
                    </a:cubicBezTo>
                    <a:cubicBezTo>
                      <a:pt x="0" y="16"/>
                      <a:pt x="14" y="0"/>
                      <a:pt x="32" y="0"/>
                    </a:cubicBez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49" name="Freeform 12"/>
              <p:cNvSpPr>
                <a:spLocks/>
              </p:cNvSpPr>
              <p:nvPr/>
            </p:nvSpPr>
            <p:spPr bwMode="auto">
              <a:xfrm>
                <a:off x="5918197" y="4320217"/>
                <a:ext cx="396874" cy="766761"/>
              </a:xfrm>
              <a:custGeom>
                <a:avLst/>
                <a:gdLst>
                  <a:gd name="T0" fmla="*/ 0 w 250"/>
                  <a:gd name="T1" fmla="*/ 0 h 483"/>
                  <a:gd name="T2" fmla="*/ 250 w 250"/>
                  <a:gd name="T3" fmla="*/ 269 h 483"/>
                  <a:gd name="T4" fmla="*/ 152 w 250"/>
                  <a:gd name="T5" fmla="*/ 295 h 483"/>
                  <a:gd name="T6" fmla="*/ 221 w 250"/>
                  <a:gd name="T7" fmla="*/ 459 h 483"/>
                  <a:gd name="T8" fmla="*/ 162 w 250"/>
                  <a:gd name="T9" fmla="*/ 483 h 483"/>
                  <a:gd name="T10" fmla="*/ 93 w 250"/>
                  <a:gd name="T11" fmla="*/ 316 h 483"/>
                  <a:gd name="T12" fmla="*/ 0 w 250"/>
                  <a:gd name="T13" fmla="*/ 373 h 483"/>
                  <a:gd name="T14" fmla="*/ 0 w 250"/>
                  <a:gd name="T15" fmla="*/ 0 h 483"/>
                  <a:gd name="T16" fmla="*/ 0 w 250"/>
                  <a:gd name="T17"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483">
                    <a:moveTo>
                      <a:pt x="0" y="0"/>
                    </a:moveTo>
                    <a:lnTo>
                      <a:pt x="250" y="269"/>
                    </a:lnTo>
                    <a:lnTo>
                      <a:pt x="152" y="295"/>
                    </a:lnTo>
                    <a:lnTo>
                      <a:pt x="221" y="459"/>
                    </a:lnTo>
                    <a:lnTo>
                      <a:pt x="162" y="483"/>
                    </a:lnTo>
                    <a:lnTo>
                      <a:pt x="93" y="316"/>
                    </a:lnTo>
                    <a:lnTo>
                      <a:pt x="0" y="373"/>
                    </a:lnTo>
                    <a:lnTo>
                      <a:pt x="0" y="0"/>
                    </a:lnTo>
                    <a:lnTo>
                      <a:pt x="0" y="0"/>
                    </a:ln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grpSp>
        <p:sp>
          <p:nvSpPr>
            <p:cNvPr id="431" name="TextBox 430"/>
            <p:cNvSpPr txBox="1"/>
            <p:nvPr/>
          </p:nvSpPr>
          <p:spPr>
            <a:xfrm>
              <a:off x="5857925" y="3188947"/>
              <a:ext cx="879142" cy="347472"/>
            </a:xfrm>
            <a:prstGeom prst="rect">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122" b="1" i="0" u="none" strike="noStrike" kern="0" cap="none" spc="0" normalizeH="0" baseline="0" noProof="0" dirty="0">
                  <a:ln>
                    <a:noFill/>
                  </a:ln>
                  <a:solidFill>
                    <a:schemeClr val="bg1"/>
                  </a:solidFill>
                  <a:effectLst/>
                  <a:uLnTx/>
                  <a:uFillTx/>
                </a:rPr>
                <a:t>VM</a:t>
              </a:r>
            </a:p>
          </p:txBody>
        </p:sp>
        <p:grpSp>
          <p:nvGrpSpPr>
            <p:cNvPr id="432" name="Group 431"/>
            <p:cNvGrpSpPr/>
            <p:nvPr/>
          </p:nvGrpSpPr>
          <p:grpSpPr>
            <a:xfrm>
              <a:off x="7310684" y="3592441"/>
              <a:ext cx="197995" cy="219886"/>
              <a:chOff x="7434263" y="-1335463"/>
              <a:chExt cx="947737" cy="1052514"/>
            </a:xfrm>
            <a:solidFill>
              <a:schemeClr val="accent1"/>
            </a:solidFill>
          </p:grpSpPr>
          <p:sp>
            <p:nvSpPr>
              <p:cNvPr id="445" name="Freeform 5"/>
              <p:cNvSpPr>
                <a:spLocks/>
              </p:cNvSpPr>
              <p:nvPr/>
            </p:nvSpPr>
            <p:spPr bwMode="auto">
              <a:xfrm>
                <a:off x="7434263" y="-1010025"/>
                <a:ext cx="423860" cy="727076"/>
              </a:xfrm>
              <a:custGeom>
                <a:avLst/>
                <a:gdLst>
                  <a:gd name="T0" fmla="*/ 267 w 267"/>
                  <a:gd name="T1" fmla="*/ 153 h 458"/>
                  <a:gd name="T2" fmla="*/ 267 w 267"/>
                  <a:gd name="T3" fmla="*/ 458 h 458"/>
                  <a:gd name="T4" fmla="*/ 0 w 267"/>
                  <a:gd name="T5" fmla="*/ 305 h 458"/>
                  <a:gd name="T6" fmla="*/ 2 w 267"/>
                  <a:gd name="T7" fmla="*/ 0 h 458"/>
                  <a:gd name="T8" fmla="*/ 267 w 267"/>
                  <a:gd name="T9" fmla="*/ 153 h 458"/>
                </a:gdLst>
                <a:ahLst/>
                <a:cxnLst>
                  <a:cxn ang="0">
                    <a:pos x="T0" y="T1"/>
                  </a:cxn>
                  <a:cxn ang="0">
                    <a:pos x="T2" y="T3"/>
                  </a:cxn>
                  <a:cxn ang="0">
                    <a:pos x="T4" y="T5"/>
                  </a:cxn>
                  <a:cxn ang="0">
                    <a:pos x="T6" y="T7"/>
                  </a:cxn>
                  <a:cxn ang="0">
                    <a:pos x="T8" y="T9"/>
                  </a:cxn>
                </a:cxnLst>
                <a:rect l="0" t="0" r="r" b="b"/>
                <a:pathLst>
                  <a:path w="267" h="458">
                    <a:moveTo>
                      <a:pt x="267" y="153"/>
                    </a:moveTo>
                    <a:lnTo>
                      <a:pt x="267" y="458"/>
                    </a:lnTo>
                    <a:lnTo>
                      <a:pt x="0" y="305"/>
                    </a:lnTo>
                    <a:lnTo>
                      <a:pt x="2" y="0"/>
                    </a:lnTo>
                    <a:lnTo>
                      <a:pt x="267"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46" name="Freeform 6"/>
              <p:cNvSpPr>
                <a:spLocks/>
              </p:cNvSpPr>
              <p:nvPr/>
            </p:nvSpPr>
            <p:spPr bwMode="auto">
              <a:xfrm>
                <a:off x="7961314" y="-1010022"/>
                <a:ext cx="420686" cy="727073"/>
              </a:xfrm>
              <a:custGeom>
                <a:avLst/>
                <a:gdLst>
                  <a:gd name="T0" fmla="*/ 0 w 265"/>
                  <a:gd name="T1" fmla="*/ 153 h 458"/>
                  <a:gd name="T2" fmla="*/ 0 w 265"/>
                  <a:gd name="T3" fmla="*/ 458 h 458"/>
                  <a:gd name="T4" fmla="*/ 265 w 265"/>
                  <a:gd name="T5" fmla="*/ 305 h 458"/>
                  <a:gd name="T6" fmla="*/ 265 w 265"/>
                  <a:gd name="T7" fmla="*/ 0 h 458"/>
                  <a:gd name="T8" fmla="*/ 0 w 265"/>
                  <a:gd name="T9" fmla="*/ 153 h 458"/>
                </a:gdLst>
                <a:ahLst/>
                <a:cxnLst>
                  <a:cxn ang="0">
                    <a:pos x="T0" y="T1"/>
                  </a:cxn>
                  <a:cxn ang="0">
                    <a:pos x="T2" y="T3"/>
                  </a:cxn>
                  <a:cxn ang="0">
                    <a:pos x="T4" y="T5"/>
                  </a:cxn>
                  <a:cxn ang="0">
                    <a:pos x="T6" y="T7"/>
                  </a:cxn>
                  <a:cxn ang="0">
                    <a:pos x="T8" y="T9"/>
                  </a:cxn>
                </a:cxnLst>
                <a:rect l="0" t="0" r="r" b="b"/>
                <a:pathLst>
                  <a:path w="265" h="458">
                    <a:moveTo>
                      <a:pt x="0" y="153"/>
                    </a:moveTo>
                    <a:lnTo>
                      <a:pt x="0" y="458"/>
                    </a:lnTo>
                    <a:lnTo>
                      <a:pt x="265" y="305"/>
                    </a:lnTo>
                    <a:lnTo>
                      <a:pt x="265" y="0"/>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47" name="Freeform 7"/>
              <p:cNvSpPr>
                <a:spLocks/>
              </p:cNvSpPr>
              <p:nvPr/>
            </p:nvSpPr>
            <p:spPr bwMode="auto">
              <a:xfrm>
                <a:off x="7489827" y="-1335463"/>
                <a:ext cx="838199" cy="476251"/>
              </a:xfrm>
              <a:custGeom>
                <a:avLst/>
                <a:gdLst>
                  <a:gd name="T0" fmla="*/ 266 w 528"/>
                  <a:gd name="T1" fmla="*/ 300 h 300"/>
                  <a:gd name="T2" fmla="*/ 0 w 528"/>
                  <a:gd name="T3" fmla="*/ 148 h 300"/>
                  <a:gd name="T4" fmla="*/ 263 w 528"/>
                  <a:gd name="T5" fmla="*/ 0 h 300"/>
                  <a:gd name="T6" fmla="*/ 528 w 528"/>
                  <a:gd name="T7" fmla="*/ 148 h 300"/>
                  <a:gd name="T8" fmla="*/ 266 w 528"/>
                  <a:gd name="T9" fmla="*/ 300 h 300"/>
                </a:gdLst>
                <a:ahLst/>
                <a:cxnLst>
                  <a:cxn ang="0">
                    <a:pos x="T0" y="T1"/>
                  </a:cxn>
                  <a:cxn ang="0">
                    <a:pos x="T2" y="T3"/>
                  </a:cxn>
                  <a:cxn ang="0">
                    <a:pos x="T4" y="T5"/>
                  </a:cxn>
                  <a:cxn ang="0">
                    <a:pos x="T6" y="T7"/>
                  </a:cxn>
                  <a:cxn ang="0">
                    <a:pos x="T8" y="T9"/>
                  </a:cxn>
                </a:cxnLst>
                <a:rect l="0" t="0" r="r" b="b"/>
                <a:pathLst>
                  <a:path w="528" h="300">
                    <a:moveTo>
                      <a:pt x="266" y="300"/>
                    </a:moveTo>
                    <a:lnTo>
                      <a:pt x="0" y="148"/>
                    </a:lnTo>
                    <a:lnTo>
                      <a:pt x="263" y="0"/>
                    </a:lnTo>
                    <a:lnTo>
                      <a:pt x="528" y="148"/>
                    </a:lnTo>
                    <a:lnTo>
                      <a:pt x="266"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grpSp>
        <p:grpSp>
          <p:nvGrpSpPr>
            <p:cNvPr id="433" name="Group 432"/>
            <p:cNvGrpSpPr/>
            <p:nvPr/>
          </p:nvGrpSpPr>
          <p:grpSpPr>
            <a:xfrm>
              <a:off x="7281786" y="3940325"/>
              <a:ext cx="255791" cy="201540"/>
              <a:chOff x="4962525" y="3957709"/>
              <a:chExt cx="2260600" cy="1781175"/>
            </a:xfrm>
            <a:solidFill>
              <a:schemeClr val="accent1"/>
            </a:solidFill>
          </p:grpSpPr>
          <p:sp>
            <p:nvSpPr>
              <p:cNvPr id="443" name="Freeform 11"/>
              <p:cNvSpPr>
                <a:spLocks noEditPoints="1"/>
              </p:cNvSpPr>
              <p:nvPr/>
            </p:nvSpPr>
            <p:spPr bwMode="auto">
              <a:xfrm>
                <a:off x="4962525" y="3957709"/>
                <a:ext cx="2260600" cy="1781175"/>
              </a:xfrm>
              <a:custGeom>
                <a:avLst/>
                <a:gdLst>
                  <a:gd name="T0" fmla="*/ 130 w 600"/>
                  <a:gd name="T1" fmla="*/ 461 h 472"/>
                  <a:gd name="T2" fmla="*/ 470 w 600"/>
                  <a:gd name="T3" fmla="*/ 461 h 472"/>
                  <a:gd name="T4" fmla="*/ 470 w 600"/>
                  <a:gd name="T5" fmla="*/ 472 h 472"/>
                  <a:gd name="T6" fmla="*/ 130 w 600"/>
                  <a:gd name="T7" fmla="*/ 472 h 472"/>
                  <a:gd name="T8" fmla="*/ 130 w 600"/>
                  <a:gd name="T9" fmla="*/ 461 h 472"/>
                  <a:gd name="T10" fmla="*/ 32 w 600"/>
                  <a:gd name="T11" fmla="*/ 35 h 472"/>
                  <a:gd name="T12" fmla="*/ 32 w 600"/>
                  <a:gd name="T13" fmla="*/ 345 h 472"/>
                  <a:gd name="T14" fmla="*/ 232 w 600"/>
                  <a:gd name="T15" fmla="*/ 345 h 472"/>
                  <a:gd name="T16" fmla="*/ 365 w 600"/>
                  <a:gd name="T17" fmla="*/ 345 h 472"/>
                  <a:gd name="T18" fmla="*/ 572 w 600"/>
                  <a:gd name="T19" fmla="*/ 345 h 472"/>
                  <a:gd name="T20" fmla="*/ 572 w 600"/>
                  <a:gd name="T21" fmla="*/ 35 h 472"/>
                  <a:gd name="T22" fmla="*/ 32 w 600"/>
                  <a:gd name="T23" fmla="*/ 35 h 472"/>
                  <a:gd name="T24" fmla="*/ 300 w 600"/>
                  <a:gd name="T25" fmla="*/ 8 h 472"/>
                  <a:gd name="T26" fmla="*/ 292 w 600"/>
                  <a:gd name="T27" fmla="*/ 16 h 472"/>
                  <a:gd name="T28" fmla="*/ 300 w 600"/>
                  <a:gd name="T29" fmla="*/ 24 h 472"/>
                  <a:gd name="T30" fmla="*/ 309 w 600"/>
                  <a:gd name="T31" fmla="*/ 16 h 472"/>
                  <a:gd name="T32" fmla="*/ 300 w 600"/>
                  <a:gd name="T33" fmla="*/ 8 h 472"/>
                  <a:gd name="T34" fmla="*/ 32 w 600"/>
                  <a:gd name="T35" fmla="*/ 0 h 472"/>
                  <a:gd name="T36" fmla="*/ 565 w 600"/>
                  <a:gd name="T37" fmla="*/ 0 h 472"/>
                  <a:gd name="T38" fmla="*/ 600 w 600"/>
                  <a:gd name="T39" fmla="*/ 35 h 472"/>
                  <a:gd name="T40" fmla="*/ 600 w 600"/>
                  <a:gd name="T41" fmla="*/ 344 h 472"/>
                  <a:gd name="T42" fmla="*/ 565 w 600"/>
                  <a:gd name="T43" fmla="*/ 383 h 472"/>
                  <a:gd name="T44" fmla="*/ 389 w 600"/>
                  <a:gd name="T45" fmla="*/ 383 h 472"/>
                  <a:gd name="T46" fmla="*/ 365 w 600"/>
                  <a:gd name="T47" fmla="*/ 383 h 472"/>
                  <a:gd name="T48" fmla="*/ 365 w 600"/>
                  <a:gd name="T49" fmla="*/ 406 h 472"/>
                  <a:gd name="T50" fmla="*/ 365 w 600"/>
                  <a:gd name="T51" fmla="*/ 422 h 472"/>
                  <a:gd name="T52" fmla="*/ 442 w 600"/>
                  <a:gd name="T53" fmla="*/ 422 h 472"/>
                  <a:gd name="T54" fmla="*/ 470 w 600"/>
                  <a:gd name="T55" fmla="*/ 461 h 472"/>
                  <a:gd name="T56" fmla="*/ 130 w 600"/>
                  <a:gd name="T57" fmla="*/ 461 h 472"/>
                  <a:gd name="T58" fmla="*/ 158 w 600"/>
                  <a:gd name="T59" fmla="*/ 422 h 472"/>
                  <a:gd name="T60" fmla="*/ 232 w 600"/>
                  <a:gd name="T61" fmla="*/ 422 h 472"/>
                  <a:gd name="T62" fmla="*/ 232 w 600"/>
                  <a:gd name="T63" fmla="*/ 406 h 472"/>
                  <a:gd name="T64" fmla="*/ 232 w 600"/>
                  <a:gd name="T65" fmla="*/ 383 h 472"/>
                  <a:gd name="T66" fmla="*/ 205 w 600"/>
                  <a:gd name="T67" fmla="*/ 383 h 472"/>
                  <a:gd name="T68" fmla="*/ 32 w 600"/>
                  <a:gd name="T69" fmla="*/ 383 h 472"/>
                  <a:gd name="T70" fmla="*/ 0 w 600"/>
                  <a:gd name="T71" fmla="*/ 344 h 472"/>
                  <a:gd name="T72" fmla="*/ 0 w 600"/>
                  <a:gd name="T73" fmla="*/ 35 h 472"/>
                  <a:gd name="T74" fmla="*/ 32 w 600"/>
                  <a:gd name="T7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0" h="472">
                    <a:moveTo>
                      <a:pt x="130" y="461"/>
                    </a:moveTo>
                    <a:cubicBezTo>
                      <a:pt x="470" y="461"/>
                      <a:pt x="470" y="461"/>
                      <a:pt x="470" y="461"/>
                    </a:cubicBezTo>
                    <a:cubicBezTo>
                      <a:pt x="470" y="472"/>
                      <a:pt x="470" y="472"/>
                      <a:pt x="470" y="472"/>
                    </a:cubicBezTo>
                    <a:cubicBezTo>
                      <a:pt x="130" y="472"/>
                      <a:pt x="130" y="472"/>
                      <a:pt x="130" y="472"/>
                    </a:cubicBezTo>
                    <a:cubicBezTo>
                      <a:pt x="130" y="461"/>
                      <a:pt x="130" y="461"/>
                      <a:pt x="130" y="461"/>
                    </a:cubicBezTo>
                    <a:close/>
                    <a:moveTo>
                      <a:pt x="32" y="35"/>
                    </a:moveTo>
                    <a:cubicBezTo>
                      <a:pt x="32" y="345"/>
                      <a:pt x="32" y="345"/>
                      <a:pt x="32" y="345"/>
                    </a:cubicBezTo>
                    <a:cubicBezTo>
                      <a:pt x="232" y="345"/>
                      <a:pt x="232" y="345"/>
                      <a:pt x="232" y="345"/>
                    </a:cubicBezTo>
                    <a:cubicBezTo>
                      <a:pt x="365" y="345"/>
                      <a:pt x="365" y="345"/>
                      <a:pt x="365" y="345"/>
                    </a:cubicBezTo>
                    <a:cubicBezTo>
                      <a:pt x="572" y="345"/>
                      <a:pt x="572" y="345"/>
                      <a:pt x="572" y="345"/>
                    </a:cubicBezTo>
                    <a:cubicBezTo>
                      <a:pt x="572" y="35"/>
                      <a:pt x="572" y="35"/>
                      <a:pt x="572" y="35"/>
                    </a:cubicBezTo>
                    <a:cubicBezTo>
                      <a:pt x="32" y="35"/>
                      <a:pt x="32" y="35"/>
                      <a:pt x="32" y="35"/>
                    </a:cubicBezTo>
                    <a:close/>
                    <a:moveTo>
                      <a:pt x="300" y="8"/>
                    </a:moveTo>
                    <a:cubicBezTo>
                      <a:pt x="295" y="8"/>
                      <a:pt x="292" y="12"/>
                      <a:pt x="292" y="16"/>
                    </a:cubicBezTo>
                    <a:cubicBezTo>
                      <a:pt x="292" y="20"/>
                      <a:pt x="295" y="24"/>
                      <a:pt x="300" y="24"/>
                    </a:cubicBezTo>
                    <a:cubicBezTo>
                      <a:pt x="305" y="24"/>
                      <a:pt x="309" y="20"/>
                      <a:pt x="309" y="16"/>
                    </a:cubicBezTo>
                    <a:cubicBezTo>
                      <a:pt x="309" y="12"/>
                      <a:pt x="305" y="8"/>
                      <a:pt x="300" y="8"/>
                    </a:cubicBezTo>
                    <a:close/>
                    <a:moveTo>
                      <a:pt x="32" y="0"/>
                    </a:moveTo>
                    <a:cubicBezTo>
                      <a:pt x="565" y="0"/>
                      <a:pt x="565" y="0"/>
                      <a:pt x="565" y="0"/>
                    </a:cubicBezTo>
                    <a:cubicBezTo>
                      <a:pt x="586" y="0"/>
                      <a:pt x="600" y="16"/>
                      <a:pt x="600" y="35"/>
                    </a:cubicBezTo>
                    <a:cubicBezTo>
                      <a:pt x="600" y="344"/>
                      <a:pt x="600" y="344"/>
                      <a:pt x="600" y="344"/>
                    </a:cubicBezTo>
                    <a:cubicBezTo>
                      <a:pt x="600" y="364"/>
                      <a:pt x="586" y="383"/>
                      <a:pt x="565" y="383"/>
                    </a:cubicBezTo>
                    <a:cubicBezTo>
                      <a:pt x="498" y="383"/>
                      <a:pt x="440" y="383"/>
                      <a:pt x="389" y="383"/>
                    </a:cubicBezTo>
                    <a:cubicBezTo>
                      <a:pt x="365" y="383"/>
                      <a:pt x="365" y="383"/>
                      <a:pt x="365" y="383"/>
                    </a:cubicBezTo>
                    <a:cubicBezTo>
                      <a:pt x="365" y="406"/>
                      <a:pt x="365" y="406"/>
                      <a:pt x="365" y="406"/>
                    </a:cubicBezTo>
                    <a:cubicBezTo>
                      <a:pt x="365" y="422"/>
                      <a:pt x="365" y="422"/>
                      <a:pt x="365" y="422"/>
                    </a:cubicBezTo>
                    <a:cubicBezTo>
                      <a:pt x="442" y="422"/>
                      <a:pt x="442" y="422"/>
                      <a:pt x="442" y="422"/>
                    </a:cubicBezTo>
                    <a:cubicBezTo>
                      <a:pt x="470" y="461"/>
                      <a:pt x="470" y="461"/>
                      <a:pt x="470" y="461"/>
                    </a:cubicBezTo>
                    <a:cubicBezTo>
                      <a:pt x="130" y="461"/>
                      <a:pt x="130" y="461"/>
                      <a:pt x="130" y="461"/>
                    </a:cubicBezTo>
                    <a:cubicBezTo>
                      <a:pt x="158" y="422"/>
                      <a:pt x="158" y="422"/>
                      <a:pt x="158" y="422"/>
                    </a:cubicBezTo>
                    <a:cubicBezTo>
                      <a:pt x="232" y="422"/>
                      <a:pt x="232" y="422"/>
                      <a:pt x="232" y="422"/>
                    </a:cubicBezTo>
                    <a:cubicBezTo>
                      <a:pt x="232" y="406"/>
                      <a:pt x="232" y="406"/>
                      <a:pt x="232" y="406"/>
                    </a:cubicBezTo>
                    <a:cubicBezTo>
                      <a:pt x="232" y="383"/>
                      <a:pt x="232" y="383"/>
                      <a:pt x="232" y="383"/>
                    </a:cubicBezTo>
                    <a:cubicBezTo>
                      <a:pt x="205" y="383"/>
                      <a:pt x="205" y="383"/>
                      <a:pt x="205" y="383"/>
                    </a:cubicBezTo>
                    <a:cubicBezTo>
                      <a:pt x="32" y="383"/>
                      <a:pt x="32" y="383"/>
                      <a:pt x="32" y="383"/>
                    </a:cubicBezTo>
                    <a:cubicBezTo>
                      <a:pt x="14" y="383"/>
                      <a:pt x="0" y="364"/>
                      <a:pt x="0" y="344"/>
                    </a:cubicBezTo>
                    <a:cubicBezTo>
                      <a:pt x="0" y="35"/>
                      <a:pt x="0" y="35"/>
                      <a:pt x="0" y="35"/>
                    </a:cubicBezTo>
                    <a:cubicBezTo>
                      <a:pt x="0" y="16"/>
                      <a:pt x="14" y="0"/>
                      <a:pt x="32" y="0"/>
                    </a:cubicBez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44" name="Freeform 12"/>
              <p:cNvSpPr>
                <a:spLocks/>
              </p:cNvSpPr>
              <p:nvPr/>
            </p:nvSpPr>
            <p:spPr bwMode="auto">
              <a:xfrm>
                <a:off x="5918197" y="4289498"/>
                <a:ext cx="396874" cy="766761"/>
              </a:xfrm>
              <a:custGeom>
                <a:avLst/>
                <a:gdLst>
                  <a:gd name="T0" fmla="*/ 0 w 250"/>
                  <a:gd name="T1" fmla="*/ 0 h 483"/>
                  <a:gd name="T2" fmla="*/ 250 w 250"/>
                  <a:gd name="T3" fmla="*/ 269 h 483"/>
                  <a:gd name="T4" fmla="*/ 152 w 250"/>
                  <a:gd name="T5" fmla="*/ 295 h 483"/>
                  <a:gd name="T6" fmla="*/ 221 w 250"/>
                  <a:gd name="T7" fmla="*/ 459 h 483"/>
                  <a:gd name="T8" fmla="*/ 162 w 250"/>
                  <a:gd name="T9" fmla="*/ 483 h 483"/>
                  <a:gd name="T10" fmla="*/ 93 w 250"/>
                  <a:gd name="T11" fmla="*/ 316 h 483"/>
                  <a:gd name="T12" fmla="*/ 0 w 250"/>
                  <a:gd name="T13" fmla="*/ 373 h 483"/>
                  <a:gd name="T14" fmla="*/ 0 w 250"/>
                  <a:gd name="T15" fmla="*/ 0 h 483"/>
                  <a:gd name="T16" fmla="*/ 0 w 250"/>
                  <a:gd name="T17"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483">
                    <a:moveTo>
                      <a:pt x="0" y="0"/>
                    </a:moveTo>
                    <a:lnTo>
                      <a:pt x="250" y="269"/>
                    </a:lnTo>
                    <a:lnTo>
                      <a:pt x="152" y="295"/>
                    </a:lnTo>
                    <a:lnTo>
                      <a:pt x="221" y="459"/>
                    </a:lnTo>
                    <a:lnTo>
                      <a:pt x="162" y="483"/>
                    </a:lnTo>
                    <a:lnTo>
                      <a:pt x="93" y="316"/>
                    </a:lnTo>
                    <a:lnTo>
                      <a:pt x="0" y="373"/>
                    </a:lnTo>
                    <a:lnTo>
                      <a:pt x="0" y="0"/>
                    </a:lnTo>
                    <a:lnTo>
                      <a:pt x="0" y="0"/>
                    </a:ln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grpSp>
        <p:sp>
          <p:nvSpPr>
            <p:cNvPr id="434" name="TextBox 433"/>
            <p:cNvSpPr txBox="1"/>
            <p:nvPr/>
          </p:nvSpPr>
          <p:spPr>
            <a:xfrm>
              <a:off x="6970111" y="3188946"/>
              <a:ext cx="879142" cy="347472"/>
            </a:xfrm>
            <a:prstGeom prst="rect">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122" b="1" i="0" u="none" strike="noStrike" kern="0" cap="none" spc="0" normalizeH="0" baseline="0" noProof="0" dirty="0">
                  <a:ln>
                    <a:noFill/>
                  </a:ln>
                  <a:solidFill>
                    <a:schemeClr val="bg1"/>
                  </a:solidFill>
                  <a:effectLst/>
                  <a:uLnTx/>
                  <a:uFillTx/>
                </a:rPr>
                <a:t>VM</a:t>
              </a:r>
            </a:p>
          </p:txBody>
        </p:sp>
        <p:grpSp>
          <p:nvGrpSpPr>
            <p:cNvPr id="435" name="Group 434"/>
            <p:cNvGrpSpPr/>
            <p:nvPr/>
          </p:nvGrpSpPr>
          <p:grpSpPr>
            <a:xfrm>
              <a:off x="8422868" y="3592442"/>
              <a:ext cx="197995" cy="219885"/>
              <a:chOff x="7434263" y="-1335457"/>
              <a:chExt cx="947737" cy="1052513"/>
            </a:xfrm>
            <a:solidFill>
              <a:schemeClr val="accent1"/>
            </a:solidFill>
          </p:grpSpPr>
          <p:sp>
            <p:nvSpPr>
              <p:cNvPr id="440" name="Freeform 5"/>
              <p:cNvSpPr>
                <a:spLocks/>
              </p:cNvSpPr>
              <p:nvPr/>
            </p:nvSpPr>
            <p:spPr bwMode="auto">
              <a:xfrm>
                <a:off x="7434263" y="-1010018"/>
                <a:ext cx="423860" cy="727074"/>
              </a:xfrm>
              <a:custGeom>
                <a:avLst/>
                <a:gdLst>
                  <a:gd name="T0" fmla="*/ 267 w 267"/>
                  <a:gd name="T1" fmla="*/ 153 h 458"/>
                  <a:gd name="T2" fmla="*/ 267 w 267"/>
                  <a:gd name="T3" fmla="*/ 458 h 458"/>
                  <a:gd name="T4" fmla="*/ 0 w 267"/>
                  <a:gd name="T5" fmla="*/ 305 h 458"/>
                  <a:gd name="T6" fmla="*/ 2 w 267"/>
                  <a:gd name="T7" fmla="*/ 0 h 458"/>
                  <a:gd name="T8" fmla="*/ 267 w 267"/>
                  <a:gd name="T9" fmla="*/ 153 h 458"/>
                </a:gdLst>
                <a:ahLst/>
                <a:cxnLst>
                  <a:cxn ang="0">
                    <a:pos x="T0" y="T1"/>
                  </a:cxn>
                  <a:cxn ang="0">
                    <a:pos x="T2" y="T3"/>
                  </a:cxn>
                  <a:cxn ang="0">
                    <a:pos x="T4" y="T5"/>
                  </a:cxn>
                  <a:cxn ang="0">
                    <a:pos x="T6" y="T7"/>
                  </a:cxn>
                  <a:cxn ang="0">
                    <a:pos x="T8" y="T9"/>
                  </a:cxn>
                </a:cxnLst>
                <a:rect l="0" t="0" r="r" b="b"/>
                <a:pathLst>
                  <a:path w="267" h="458">
                    <a:moveTo>
                      <a:pt x="267" y="153"/>
                    </a:moveTo>
                    <a:lnTo>
                      <a:pt x="267" y="458"/>
                    </a:lnTo>
                    <a:lnTo>
                      <a:pt x="0" y="305"/>
                    </a:lnTo>
                    <a:lnTo>
                      <a:pt x="2" y="0"/>
                    </a:lnTo>
                    <a:lnTo>
                      <a:pt x="267"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41" name="Freeform 6"/>
              <p:cNvSpPr>
                <a:spLocks/>
              </p:cNvSpPr>
              <p:nvPr/>
            </p:nvSpPr>
            <p:spPr bwMode="auto">
              <a:xfrm>
                <a:off x="7961314" y="-1010018"/>
                <a:ext cx="420686" cy="727074"/>
              </a:xfrm>
              <a:custGeom>
                <a:avLst/>
                <a:gdLst>
                  <a:gd name="T0" fmla="*/ 0 w 265"/>
                  <a:gd name="T1" fmla="*/ 153 h 458"/>
                  <a:gd name="T2" fmla="*/ 0 w 265"/>
                  <a:gd name="T3" fmla="*/ 458 h 458"/>
                  <a:gd name="T4" fmla="*/ 265 w 265"/>
                  <a:gd name="T5" fmla="*/ 305 h 458"/>
                  <a:gd name="T6" fmla="*/ 265 w 265"/>
                  <a:gd name="T7" fmla="*/ 0 h 458"/>
                  <a:gd name="T8" fmla="*/ 0 w 265"/>
                  <a:gd name="T9" fmla="*/ 153 h 458"/>
                </a:gdLst>
                <a:ahLst/>
                <a:cxnLst>
                  <a:cxn ang="0">
                    <a:pos x="T0" y="T1"/>
                  </a:cxn>
                  <a:cxn ang="0">
                    <a:pos x="T2" y="T3"/>
                  </a:cxn>
                  <a:cxn ang="0">
                    <a:pos x="T4" y="T5"/>
                  </a:cxn>
                  <a:cxn ang="0">
                    <a:pos x="T6" y="T7"/>
                  </a:cxn>
                  <a:cxn ang="0">
                    <a:pos x="T8" y="T9"/>
                  </a:cxn>
                </a:cxnLst>
                <a:rect l="0" t="0" r="r" b="b"/>
                <a:pathLst>
                  <a:path w="265" h="458">
                    <a:moveTo>
                      <a:pt x="0" y="153"/>
                    </a:moveTo>
                    <a:lnTo>
                      <a:pt x="0" y="458"/>
                    </a:lnTo>
                    <a:lnTo>
                      <a:pt x="265" y="305"/>
                    </a:lnTo>
                    <a:lnTo>
                      <a:pt x="265" y="0"/>
                    </a:lnTo>
                    <a:lnTo>
                      <a:pt x="0" y="1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42" name="Freeform 7"/>
              <p:cNvSpPr>
                <a:spLocks/>
              </p:cNvSpPr>
              <p:nvPr/>
            </p:nvSpPr>
            <p:spPr bwMode="auto">
              <a:xfrm>
                <a:off x="7489827" y="-1335457"/>
                <a:ext cx="838199" cy="476252"/>
              </a:xfrm>
              <a:custGeom>
                <a:avLst/>
                <a:gdLst>
                  <a:gd name="T0" fmla="*/ 266 w 528"/>
                  <a:gd name="T1" fmla="*/ 300 h 300"/>
                  <a:gd name="T2" fmla="*/ 0 w 528"/>
                  <a:gd name="T3" fmla="*/ 148 h 300"/>
                  <a:gd name="T4" fmla="*/ 263 w 528"/>
                  <a:gd name="T5" fmla="*/ 0 h 300"/>
                  <a:gd name="T6" fmla="*/ 528 w 528"/>
                  <a:gd name="T7" fmla="*/ 148 h 300"/>
                  <a:gd name="T8" fmla="*/ 266 w 528"/>
                  <a:gd name="T9" fmla="*/ 300 h 300"/>
                </a:gdLst>
                <a:ahLst/>
                <a:cxnLst>
                  <a:cxn ang="0">
                    <a:pos x="T0" y="T1"/>
                  </a:cxn>
                  <a:cxn ang="0">
                    <a:pos x="T2" y="T3"/>
                  </a:cxn>
                  <a:cxn ang="0">
                    <a:pos x="T4" y="T5"/>
                  </a:cxn>
                  <a:cxn ang="0">
                    <a:pos x="T6" y="T7"/>
                  </a:cxn>
                  <a:cxn ang="0">
                    <a:pos x="T8" y="T9"/>
                  </a:cxn>
                </a:cxnLst>
                <a:rect l="0" t="0" r="r" b="b"/>
                <a:pathLst>
                  <a:path w="528" h="300">
                    <a:moveTo>
                      <a:pt x="266" y="300"/>
                    </a:moveTo>
                    <a:lnTo>
                      <a:pt x="0" y="148"/>
                    </a:lnTo>
                    <a:lnTo>
                      <a:pt x="263" y="0"/>
                    </a:lnTo>
                    <a:lnTo>
                      <a:pt x="528" y="148"/>
                    </a:lnTo>
                    <a:lnTo>
                      <a:pt x="266"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grpSp>
        <p:grpSp>
          <p:nvGrpSpPr>
            <p:cNvPr id="436" name="Group 435"/>
            <p:cNvGrpSpPr/>
            <p:nvPr/>
          </p:nvGrpSpPr>
          <p:grpSpPr>
            <a:xfrm>
              <a:off x="8393970" y="3940325"/>
              <a:ext cx="255791" cy="201540"/>
              <a:chOff x="4962525" y="3957717"/>
              <a:chExt cx="2260600" cy="1781175"/>
            </a:xfrm>
            <a:solidFill>
              <a:schemeClr val="accent1"/>
            </a:solidFill>
          </p:grpSpPr>
          <p:sp>
            <p:nvSpPr>
              <p:cNvPr id="438" name="Freeform 11"/>
              <p:cNvSpPr>
                <a:spLocks noEditPoints="1"/>
              </p:cNvSpPr>
              <p:nvPr/>
            </p:nvSpPr>
            <p:spPr bwMode="auto">
              <a:xfrm>
                <a:off x="4962525" y="3957717"/>
                <a:ext cx="2260600" cy="1781175"/>
              </a:xfrm>
              <a:custGeom>
                <a:avLst/>
                <a:gdLst>
                  <a:gd name="T0" fmla="*/ 130 w 600"/>
                  <a:gd name="T1" fmla="*/ 461 h 472"/>
                  <a:gd name="T2" fmla="*/ 470 w 600"/>
                  <a:gd name="T3" fmla="*/ 461 h 472"/>
                  <a:gd name="T4" fmla="*/ 470 w 600"/>
                  <a:gd name="T5" fmla="*/ 472 h 472"/>
                  <a:gd name="T6" fmla="*/ 130 w 600"/>
                  <a:gd name="T7" fmla="*/ 472 h 472"/>
                  <a:gd name="T8" fmla="*/ 130 w 600"/>
                  <a:gd name="T9" fmla="*/ 461 h 472"/>
                  <a:gd name="T10" fmla="*/ 32 w 600"/>
                  <a:gd name="T11" fmla="*/ 35 h 472"/>
                  <a:gd name="T12" fmla="*/ 32 w 600"/>
                  <a:gd name="T13" fmla="*/ 345 h 472"/>
                  <a:gd name="T14" fmla="*/ 232 w 600"/>
                  <a:gd name="T15" fmla="*/ 345 h 472"/>
                  <a:gd name="T16" fmla="*/ 365 w 600"/>
                  <a:gd name="T17" fmla="*/ 345 h 472"/>
                  <a:gd name="T18" fmla="*/ 572 w 600"/>
                  <a:gd name="T19" fmla="*/ 345 h 472"/>
                  <a:gd name="T20" fmla="*/ 572 w 600"/>
                  <a:gd name="T21" fmla="*/ 35 h 472"/>
                  <a:gd name="T22" fmla="*/ 32 w 600"/>
                  <a:gd name="T23" fmla="*/ 35 h 472"/>
                  <a:gd name="T24" fmla="*/ 300 w 600"/>
                  <a:gd name="T25" fmla="*/ 8 h 472"/>
                  <a:gd name="T26" fmla="*/ 292 w 600"/>
                  <a:gd name="T27" fmla="*/ 16 h 472"/>
                  <a:gd name="T28" fmla="*/ 300 w 600"/>
                  <a:gd name="T29" fmla="*/ 24 h 472"/>
                  <a:gd name="T30" fmla="*/ 309 w 600"/>
                  <a:gd name="T31" fmla="*/ 16 h 472"/>
                  <a:gd name="T32" fmla="*/ 300 w 600"/>
                  <a:gd name="T33" fmla="*/ 8 h 472"/>
                  <a:gd name="T34" fmla="*/ 32 w 600"/>
                  <a:gd name="T35" fmla="*/ 0 h 472"/>
                  <a:gd name="T36" fmla="*/ 565 w 600"/>
                  <a:gd name="T37" fmla="*/ 0 h 472"/>
                  <a:gd name="T38" fmla="*/ 600 w 600"/>
                  <a:gd name="T39" fmla="*/ 35 h 472"/>
                  <a:gd name="T40" fmla="*/ 600 w 600"/>
                  <a:gd name="T41" fmla="*/ 344 h 472"/>
                  <a:gd name="T42" fmla="*/ 565 w 600"/>
                  <a:gd name="T43" fmla="*/ 383 h 472"/>
                  <a:gd name="T44" fmla="*/ 389 w 600"/>
                  <a:gd name="T45" fmla="*/ 383 h 472"/>
                  <a:gd name="T46" fmla="*/ 365 w 600"/>
                  <a:gd name="T47" fmla="*/ 383 h 472"/>
                  <a:gd name="T48" fmla="*/ 365 w 600"/>
                  <a:gd name="T49" fmla="*/ 406 h 472"/>
                  <a:gd name="T50" fmla="*/ 365 w 600"/>
                  <a:gd name="T51" fmla="*/ 422 h 472"/>
                  <a:gd name="T52" fmla="*/ 442 w 600"/>
                  <a:gd name="T53" fmla="*/ 422 h 472"/>
                  <a:gd name="T54" fmla="*/ 470 w 600"/>
                  <a:gd name="T55" fmla="*/ 461 h 472"/>
                  <a:gd name="T56" fmla="*/ 130 w 600"/>
                  <a:gd name="T57" fmla="*/ 461 h 472"/>
                  <a:gd name="T58" fmla="*/ 158 w 600"/>
                  <a:gd name="T59" fmla="*/ 422 h 472"/>
                  <a:gd name="T60" fmla="*/ 232 w 600"/>
                  <a:gd name="T61" fmla="*/ 422 h 472"/>
                  <a:gd name="T62" fmla="*/ 232 w 600"/>
                  <a:gd name="T63" fmla="*/ 406 h 472"/>
                  <a:gd name="T64" fmla="*/ 232 w 600"/>
                  <a:gd name="T65" fmla="*/ 383 h 472"/>
                  <a:gd name="T66" fmla="*/ 205 w 600"/>
                  <a:gd name="T67" fmla="*/ 383 h 472"/>
                  <a:gd name="T68" fmla="*/ 32 w 600"/>
                  <a:gd name="T69" fmla="*/ 383 h 472"/>
                  <a:gd name="T70" fmla="*/ 0 w 600"/>
                  <a:gd name="T71" fmla="*/ 344 h 472"/>
                  <a:gd name="T72" fmla="*/ 0 w 600"/>
                  <a:gd name="T73" fmla="*/ 35 h 472"/>
                  <a:gd name="T74" fmla="*/ 32 w 600"/>
                  <a:gd name="T7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0" h="472">
                    <a:moveTo>
                      <a:pt x="130" y="461"/>
                    </a:moveTo>
                    <a:cubicBezTo>
                      <a:pt x="470" y="461"/>
                      <a:pt x="470" y="461"/>
                      <a:pt x="470" y="461"/>
                    </a:cubicBezTo>
                    <a:cubicBezTo>
                      <a:pt x="470" y="472"/>
                      <a:pt x="470" y="472"/>
                      <a:pt x="470" y="472"/>
                    </a:cubicBezTo>
                    <a:cubicBezTo>
                      <a:pt x="130" y="472"/>
                      <a:pt x="130" y="472"/>
                      <a:pt x="130" y="472"/>
                    </a:cubicBezTo>
                    <a:cubicBezTo>
                      <a:pt x="130" y="461"/>
                      <a:pt x="130" y="461"/>
                      <a:pt x="130" y="461"/>
                    </a:cubicBezTo>
                    <a:close/>
                    <a:moveTo>
                      <a:pt x="32" y="35"/>
                    </a:moveTo>
                    <a:cubicBezTo>
                      <a:pt x="32" y="345"/>
                      <a:pt x="32" y="345"/>
                      <a:pt x="32" y="345"/>
                    </a:cubicBezTo>
                    <a:cubicBezTo>
                      <a:pt x="232" y="345"/>
                      <a:pt x="232" y="345"/>
                      <a:pt x="232" y="345"/>
                    </a:cubicBezTo>
                    <a:cubicBezTo>
                      <a:pt x="365" y="345"/>
                      <a:pt x="365" y="345"/>
                      <a:pt x="365" y="345"/>
                    </a:cubicBezTo>
                    <a:cubicBezTo>
                      <a:pt x="572" y="345"/>
                      <a:pt x="572" y="345"/>
                      <a:pt x="572" y="345"/>
                    </a:cubicBezTo>
                    <a:cubicBezTo>
                      <a:pt x="572" y="35"/>
                      <a:pt x="572" y="35"/>
                      <a:pt x="572" y="35"/>
                    </a:cubicBezTo>
                    <a:cubicBezTo>
                      <a:pt x="32" y="35"/>
                      <a:pt x="32" y="35"/>
                      <a:pt x="32" y="35"/>
                    </a:cubicBezTo>
                    <a:close/>
                    <a:moveTo>
                      <a:pt x="300" y="8"/>
                    </a:moveTo>
                    <a:cubicBezTo>
                      <a:pt x="295" y="8"/>
                      <a:pt x="292" y="12"/>
                      <a:pt x="292" y="16"/>
                    </a:cubicBezTo>
                    <a:cubicBezTo>
                      <a:pt x="292" y="20"/>
                      <a:pt x="295" y="24"/>
                      <a:pt x="300" y="24"/>
                    </a:cubicBezTo>
                    <a:cubicBezTo>
                      <a:pt x="305" y="24"/>
                      <a:pt x="309" y="20"/>
                      <a:pt x="309" y="16"/>
                    </a:cubicBezTo>
                    <a:cubicBezTo>
                      <a:pt x="309" y="12"/>
                      <a:pt x="305" y="8"/>
                      <a:pt x="300" y="8"/>
                    </a:cubicBezTo>
                    <a:close/>
                    <a:moveTo>
                      <a:pt x="32" y="0"/>
                    </a:moveTo>
                    <a:cubicBezTo>
                      <a:pt x="565" y="0"/>
                      <a:pt x="565" y="0"/>
                      <a:pt x="565" y="0"/>
                    </a:cubicBezTo>
                    <a:cubicBezTo>
                      <a:pt x="586" y="0"/>
                      <a:pt x="600" y="16"/>
                      <a:pt x="600" y="35"/>
                    </a:cubicBezTo>
                    <a:cubicBezTo>
                      <a:pt x="600" y="344"/>
                      <a:pt x="600" y="344"/>
                      <a:pt x="600" y="344"/>
                    </a:cubicBezTo>
                    <a:cubicBezTo>
                      <a:pt x="600" y="364"/>
                      <a:pt x="586" y="383"/>
                      <a:pt x="565" y="383"/>
                    </a:cubicBezTo>
                    <a:cubicBezTo>
                      <a:pt x="498" y="383"/>
                      <a:pt x="440" y="383"/>
                      <a:pt x="389" y="383"/>
                    </a:cubicBezTo>
                    <a:cubicBezTo>
                      <a:pt x="365" y="383"/>
                      <a:pt x="365" y="383"/>
                      <a:pt x="365" y="383"/>
                    </a:cubicBezTo>
                    <a:cubicBezTo>
                      <a:pt x="365" y="406"/>
                      <a:pt x="365" y="406"/>
                      <a:pt x="365" y="406"/>
                    </a:cubicBezTo>
                    <a:cubicBezTo>
                      <a:pt x="365" y="422"/>
                      <a:pt x="365" y="422"/>
                      <a:pt x="365" y="422"/>
                    </a:cubicBezTo>
                    <a:cubicBezTo>
                      <a:pt x="442" y="422"/>
                      <a:pt x="442" y="422"/>
                      <a:pt x="442" y="422"/>
                    </a:cubicBezTo>
                    <a:cubicBezTo>
                      <a:pt x="470" y="461"/>
                      <a:pt x="470" y="461"/>
                      <a:pt x="470" y="461"/>
                    </a:cubicBezTo>
                    <a:cubicBezTo>
                      <a:pt x="130" y="461"/>
                      <a:pt x="130" y="461"/>
                      <a:pt x="130" y="461"/>
                    </a:cubicBezTo>
                    <a:cubicBezTo>
                      <a:pt x="158" y="422"/>
                      <a:pt x="158" y="422"/>
                      <a:pt x="158" y="422"/>
                    </a:cubicBezTo>
                    <a:cubicBezTo>
                      <a:pt x="232" y="422"/>
                      <a:pt x="232" y="422"/>
                      <a:pt x="232" y="422"/>
                    </a:cubicBezTo>
                    <a:cubicBezTo>
                      <a:pt x="232" y="406"/>
                      <a:pt x="232" y="406"/>
                      <a:pt x="232" y="406"/>
                    </a:cubicBezTo>
                    <a:cubicBezTo>
                      <a:pt x="232" y="383"/>
                      <a:pt x="232" y="383"/>
                      <a:pt x="232" y="383"/>
                    </a:cubicBezTo>
                    <a:cubicBezTo>
                      <a:pt x="205" y="383"/>
                      <a:pt x="205" y="383"/>
                      <a:pt x="205" y="383"/>
                    </a:cubicBezTo>
                    <a:cubicBezTo>
                      <a:pt x="32" y="383"/>
                      <a:pt x="32" y="383"/>
                      <a:pt x="32" y="383"/>
                    </a:cubicBezTo>
                    <a:cubicBezTo>
                      <a:pt x="14" y="383"/>
                      <a:pt x="0" y="364"/>
                      <a:pt x="0" y="344"/>
                    </a:cubicBezTo>
                    <a:cubicBezTo>
                      <a:pt x="0" y="35"/>
                      <a:pt x="0" y="35"/>
                      <a:pt x="0" y="35"/>
                    </a:cubicBezTo>
                    <a:cubicBezTo>
                      <a:pt x="0" y="16"/>
                      <a:pt x="14" y="0"/>
                      <a:pt x="32" y="0"/>
                    </a:cubicBez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sp>
            <p:nvSpPr>
              <p:cNvPr id="439" name="Freeform 12"/>
              <p:cNvSpPr>
                <a:spLocks/>
              </p:cNvSpPr>
              <p:nvPr/>
            </p:nvSpPr>
            <p:spPr bwMode="auto">
              <a:xfrm>
                <a:off x="5918197" y="4289507"/>
                <a:ext cx="396874" cy="766761"/>
              </a:xfrm>
              <a:custGeom>
                <a:avLst/>
                <a:gdLst>
                  <a:gd name="T0" fmla="*/ 0 w 250"/>
                  <a:gd name="T1" fmla="*/ 0 h 483"/>
                  <a:gd name="T2" fmla="*/ 250 w 250"/>
                  <a:gd name="T3" fmla="*/ 269 h 483"/>
                  <a:gd name="T4" fmla="*/ 152 w 250"/>
                  <a:gd name="T5" fmla="*/ 295 h 483"/>
                  <a:gd name="T6" fmla="*/ 221 w 250"/>
                  <a:gd name="T7" fmla="*/ 459 h 483"/>
                  <a:gd name="T8" fmla="*/ 162 w 250"/>
                  <a:gd name="T9" fmla="*/ 483 h 483"/>
                  <a:gd name="T10" fmla="*/ 93 w 250"/>
                  <a:gd name="T11" fmla="*/ 316 h 483"/>
                  <a:gd name="T12" fmla="*/ 0 w 250"/>
                  <a:gd name="T13" fmla="*/ 373 h 483"/>
                  <a:gd name="T14" fmla="*/ 0 w 250"/>
                  <a:gd name="T15" fmla="*/ 0 h 483"/>
                  <a:gd name="T16" fmla="*/ 0 w 250"/>
                  <a:gd name="T17"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483">
                    <a:moveTo>
                      <a:pt x="0" y="0"/>
                    </a:moveTo>
                    <a:lnTo>
                      <a:pt x="250" y="269"/>
                    </a:lnTo>
                    <a:lnTo>
                      <a:pt x="152" y="295"/>
                    </a:lnTo>
                    <a:lnTo>
                      <a:pt x="221" y="459"/>
                    </a:lnTo>
                    <a:lnTo>
                      <a:pt x="162" y="483"/>
                    </a:lnTo>
                    <a:lnTo>
                      <a:pt x="93" y="316"/>
                    </a:lnTo>
                    <a:lnTo>
                      <a:pt x="0" y="373"/>
                    </a:lnTo>
                    <a:lnTo>
                      <a:pt x="0" y="0"/>
                    </a:lnTo>
                    <a:lnTo>
                      <a:pt x="0" y="0"/>
                    </a:lnTo>
                    <a:close/>
                  </a:path>
                </a:pathLst>
              </a:custGeom>
              <a:grp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chemeClr val="bg1"/>
                  </a:solidFill>
                  <a:effectLst/>
                  <a:uLnTx/>
                  <a:uFillTx/>
                </a:endParaRPr>
              </a:p>
            </p:txBody>
          </p:sp>
        </p:grpSp>
        <p:sp>
          <p:nvSpPr>
            <p:cNvPr id="437" name="TextBox 436"/>
            <p:cNvSpPr txBox="1"/>
            <p:nvPr/>
          </p:nvSpPr>
          <p:spPr>
            <a:xfrm>
              <a:off x="8082295" y="3188947"/>
              <a:ext cx="879142" cy="347472"/>
            </a:xfrm>
            <a:prstGeom prst="rect">
              <a:avLst/>
            </a:prstGeom>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lIns="46623" tIns="46623" rIns="46623" bIns="46623" rtlCol="0" anchor="ctr">
              <a:noAutofit/>
            </a:bodyPr>
            <a:lstStyle/>
            <a:p>
              <a:pPr marL="0" marR="0" lvl="0" indent="0" algn="ctr" defTabSz="932418" eaLnBrk="1" fontAlgn="auto" latinLnBrk="0" hangingPunct="1">
                <a:lnSpc>
                  <a:spcPct val="90000"/>
                </a:lnSpc>
                <a:spcBef>
                  <a:spcPts val="0"/>
                </a:spcBef>
                <a:spcAft>
                  <a:spcPts val="612"/>
                </a:spcAft>
                <a:buClrTx/>
                <a:buSzTx/>
                <a:buFontTx/>
                <a:buNone/>
                <a:tabLst/>
                <a:defRPr/>
              </a:pPr>
              <a:r>
                <a:rPr kumimoji="0" lang="en-US" sz="1122" b="1" i="0" u="none" strike="noStrike" kern="0" cap="none" spc="0" normalizeH="0" baseline="0" noProof="0" dirty="0">
                  <a:ln>
                    <a:noFill/>
                  </a:ln>
                  <a:solidFill>
                    <a:schemeClr val="bg1"/>
                  </a:solidFill>
                  <a:effectLst/>
                  <a:uLnTx/>
                  <a:uFillTx/>
                </a:rPr>
                <a:t>VM</a:t>
              </a:r>
            </a:p>
          </p:txBody>
        </p:sp>
      </p:grpSp>
      <p:sp>
        <p:nvSpPr>
          <p:cNvPr id="187" name="Oval 186"/>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758131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8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0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1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2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3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3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3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3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4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4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5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62"/>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6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6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2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2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 grpId="0"/>
      <p:bldP spid="126" grpId="0"/>
      <p:bldP spid="223" grpId="0"/>
      <p:bldP spid="277" grpId="0"/>
      <p:bldP spid="328" grpId="0" animBg="1"/>
      <p:bldP spid="329" grpId="0" animBg="1"/>
      <p:bldP spid="330" grpId="0" animBg="1"/>
      <p:bldP spid="337" grpId="0" animBg="1"/>
      <p:bldP spid="362" grpId="0" animBg="1"/>
      <p:bldP spid="366" grpId="0" animBg="1"/>
      <p:bldP spid="379" grpId="0" animBg="1"/>
      <p:bldP spid="380" grpId="0" animBg="1"/>
      <p:bldP spid="381" grpId="0" animBg="1"/>
      <p:bldP spid="406" grpId="0" animBg="1"/>
      <p:bldP spid="411" grpId="0" animBg="1"/>
      <p:bldP spid="41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a:t>
            </a:r>
            <a:r>
              <a:rPr lang="en-US"/>
              <a:t>: Containers</a:t>
            </a:r>
            <a:endParaRPr lang="en-US" dirty="0"/>
          </a:p>
        </p:txBody>
      </p:sp>
    </p:spTree>
    <p:extLst>
      <p:ext uri="{BB962C8B-B14F-4D97-AF65-F5344CB8AC3E}">
        <p14:creationId xmlns:p14="http://schemas.microsoft.com/office/powerpoint/2010/main" val="425434476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t>Componentization</a:t>
            </a:r>
          </a:p>
          <a:p>
            <a:r>
              <a:rPr lang="en-US" sz="2040" dirty="0"/>
              <a:t>Development</a:t>
            </a:r>
          </a:p>
          <a:p>
            <a:r>
              <a:rPr lang="en-US" sz="2040" dirty="0"/>
              <a:t>Packaging &amp; deployment</a:t>
            </a:r>
          </a:p>
          <a:p>
            <a:r>
              <a:rPr lang="en-US" sz="2040" dirty="0"/>
              <a:t>Configuration</a:t>
            </a:r>
          </a:p>
          <a:p>
            <a:r>
              <a:rPr lang="en-US" sz="2040" dirty="0"/>
              <a:t>Containers </a:t>
            </a:r>
          </a:p>
          <a:p>
            <a:r>
              <a:rPr lang="en-US" sz="2040" dirty="0">
                <a:solidFill>
                  <a:srgbClr val="FF0000"/>
                </a:solidFill>
              </a:rPr>
              <a:t>Operational Validation Testing</a:t>
            </a:r>
          </a:p>
          <a:p>
            <a:r>
              <a:rPr lang="en-US" sz="2040" dirty="0"/>
              <a:t>Operating Securely</a:t>
            </a:r>
          </a:p>
        </p:txBody>
      </p:sp>
      <p:sp>
        <p:nvSpPr>
          <p:cNvPr id="8" name="Oval 7"/>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856826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454" y="0"/>
            <a:ext cx="12538334" cy="7054995"/>
          </a:xfrm>
        </p:spPr>
      </p:pic>
      <p:sp>
        <p:nvSpPr>
          <p:cNvPr id="4" name="Rectangle 3"/>
          <p:cNvSpPr/>
          <p:nvPr/>
        </p:nvSpPr>
        <p:spPr>
          <a:xfrm>
            <a:off x="3109559" y="3167664"/>
            <a:ext cx="6217356" cy="382308"/>
          </a:xfrm>
          <a:prstGeom prst="rect">
            <a:avLst/>
          </a:prstGeom>
        </p:spPr>
        <p:txBody>
          <a:bodyPr>
            <a:spAutoFit/>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sp>
        <p:nvSpPr>
          <p:cNvPr id="6" name="Oval 5"/>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5726949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tx2"/>
          </a:solidFill>
          <a:effectLst/>
        </p:spPr>
      </p:sp>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Rounded Rectangle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502" y="652822"/>
            <a:ext cx="11137812" cy="5688858"/>
          </a:xfrm>
          <a:prstGeom prst="roundRect">
            <a:avLst>
              <a:gd name="adj" fmla="val 0"/>
            </a:avLst>
          </a:prstGeom>
          <a:solidFill>
            <a:srgbClr val="FFFFFF"/>
          </a:solidFill>
          <a:ln w="9525">
            <a:solidFill>
              <a:schemeClr val="tx2"/>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8177" y="979222"/>
            <a:ext cx="10482461" cy="50360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1555221" y="1403762"/>
            <a:ext cx="9326033" cy="2435131"/>
          </a:xfrm>
        </p:spPr>
        <p:txBody>
          <a:bodyPr vert="horz" lIns="93260" tIns="46630" rIns="93260" bIns="46630" rtlCol="0" anchor="b">
            <a:normAutofit/>
          </a:bodyPr>
          <a:lstStyle/>
          <a:p>
            <a:pPr algn="ctr"/>
            <a:r>
              <a:rPr lang="en-US" sz="6731"/>
              <a:t>DevOps is about culture and processes</a:t>
            </a:r>
          </a:p>
        </p:txBody>
      </p:sp>
    </p:spTree>
    <p:extLst>
      <p:ext uri="{BB962C8B-B14F-4D97-AF65-F5344CB8AC3E}">
        <p14:creationId xmlns:p14="http://schemas.microsoft.com/office/powerpoint/2010/main" val="2094901823"/>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19700" y="-378870"/>
            <a:ext cx="12969015" cy="7975701"/>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319700" y="296862"/>
            <a:ext cx="15948662" cy="6400800"/>
          </a:xfrm>
          <a:prstGeom prst="rect">
            <a:avLst/>
          </a:prstGeom>
        </p:spPr>
      </p:pic>
      <p:sp>
        <p:nvSpPr>
          <p:cNvPr id="6" name="Oval 5"/>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494559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319700" y="-378870"/>
            <a:ext cx="12969015" cy="7975701"/>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637" y="449262"/>
            <a:ext cx="17105174" cy="5715000"/>
          </a:xfrm>
          <a:prstGeom prst="rect">
            <a:avLst/>
          </a:prstGeom>
        </p:spPr>
      </p:pic>
      <p:sp>
        <p:nvSpPr>
          <p:cNvPr id="6" name="Oval 5"/>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083075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t>Componentization</a:t>
            </a:r>
          </a:p>
          <a:p>
            <a:r>
              <a:rPr lang="en-US" sz="2040" dirty="0"/>
              <a:t>Development</a:t>
            </a:r>
          </a:p>
          <a:p>
            <a:r>
              <a:rPr lang="en-US" sz="2040" dirty="0"/>
              <a:t>Packaging &amp; deployment</a:t>
            </a:r>
          </a:p>
          <a:p>
            <a:r>
              <a:rPr lang="en-US" sz="2040" dirty="0"/>
              <a:t>Configuration</a:t>
            </a:r>
          </a:p>
          <a:p>
            <a:r>
              <a:rPr lang="en-US" sz="2040" dirty="0"/>
              <a:t>Containers </a:t>
            </a:r>
          </a:p>
          <a:p>
            <a:r>
              <a:rPr lang="en-US" sz="2040" dirty="0"/>
              <a:t>Operational Validation Testing</a:t>
            </a:r>
          </a:p>
          <a:p>
            <a:r>
              <a:rPr lang="en-US" sz="2040" dirty="0">
                <a:solidFill>
                  <a:srgbClr val="FF0000"/>
                </a:solidFill>
              </a:rPr>
              <a:t>Operating Securely</a:t>
            </a:r>
          </a:p>
        </p:txBody>
      </p:sp>
    </p:spTree>
    <p:extLst>
      <p:ext uri="{BB962C8B-B14F-4D97-AF65-F5344CB8AC3E}">
        <p14:creationId xmlns:p14="http://schemas.microsoft.com/office/powerpoint/2010/main" val="11800310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txBox="1">
            <a:spLocks/>
          </p:cNvSpPr>
          <p:nvPr/>
        </p:nvSpPr>
        <p:spPr>
          <a:xfrm>
            <a:off x="1270707" y="3700924"/>
            <a:ext cx="9895071" cy="2605228"/>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51304" rtl="0" eaLnBrk="1" fontAlgn="auto" latinLnBrk="0" hangingPunct="1">
              <a:lnSpc>
                <a:spcPct val="90000"/>
              </a:lnSpc>
              <a:spcBef>
                <a:spcPct val="20000"/>
              </a:spcBef>
              <a:spcAft>
                <a:spcPts val="0"/>
              </a:spcAft>
              <a:buClrTx/>
              <a:buSzPct val="90000"/>
              <a:buFont typeface="Arial" pitchFamily="34" charset="0"/>
              <a:buNone/>
              <a:tabLst/>
              <a:defRPr/>
            </a:pPr>
            <a:r>
              <a:rPr kumimoji="0" lang="en-US" sz="2856"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t>… but admins are often not suspected of criminal activity – they are simply targeted because they control access to networks the attacker wants to infiltrate.</a:t>
            </a:r>
            <a:br>
              <a:rPr kumimoji="0" lang="en-US" sz="2856"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br>
            <a:br>
              <a:rPr kumimoji="0" lang="en-US" sz="2856"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br>
            <a:r>
              <a:rPr kumimoji="0" lang="en-US" sz="2856" b="1" i="1" u="none" strike="noStrike" kern="1200" cap="none" spc="0" normalizeH="0" baseline="0" noProof="0" dirty="0">
                <a:ln>
                  <a:noFill/>
                </a:ln>
                <a:solidFill>
                  <a:schemeClr val="tx1"/>
                </a:solidFill>
                <a:effectLst/>
                <a:uLnTx/>
                <a:uFillTx/>
                <a:latin typeface="+mj-lt"/>
                <a:ea typeface="+mn-ea"/>
                <a:cs typeface="Consolas" panose="020B0609020204030204" pitchFamily="49" charset="0"/>
              </a:rPr>
              <a:t>“Who better to target than the person that already has the ‘keys to the kingdom’?”</a:t>
            </a:r>
            <a:endParaRPr kumimoji="0" lang="en-US" sz="2856" b="1" i="1" u="none" strike="noStrike" kern="1200" cap="none" spc="0" normalizeH="0" baseline="0" noProof="0" dirty="0">
              <a:ln>
                <a:noFill/>
              </a:ln>
              <a:solidFill>
                <a:schemeClr val="tx1"/>
              </a:solidFill>
              <a:effectLst/>
              <a:uLnTx/>
              <a:uFillTx/>
              <a:latin typeface="+mj-lt"/>
              <a:ea typeface="+mn-ea"/>
              <a:cs typeface="+mn-cs"/>
            </a:endParaRPr>
          </a:p>
        </p:txBody>
      </p:sp>
      <p:sp>
        <p:nvSpPr>
          <p:cNvPr id="6" name="TextBox 5"/>
          <p:cNvSpPr txBox="1"/>
          <p:nvPr/>
        </p:nvSpPr>
        <p:spPr>
          <a:xfrm>
            <a:off x="1874143" y="3206337"/>
            <a:ext cx="250779" cy="402703"/>
          </a:xfrm>
          <a:prstGeom prst="rect">
            <a:avLst/>
          </a:prstGeom>
          <a:noFill/>
        </p:spPr>
        <p:txBody>
          <a:bodyPr wrap="none" lIns="124144" tIns="62072" rIns="124144" bIns="62072" rtlCol="0">
            <a:spAutoFit/>
          </a:bodyPr>
          <a:lstStyle/>
          <a:p>
            <a:pPr marL="0" marR="0" lvl="0" indent="0" defTabSz="930976"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rgbClr val="505050"/>
              </a:solidFill>
              <a:effectLst/>
              <a:uLnTx/>
              <a:uFillTx/>
              <a:latin typeface="Segoe UI"/>
            </a:endParaRPr>
          </a:p>
        </p:txBody>
      </p:sp>
      <p:pic>
        <p:nvPicPr>
          <p:cNvPr id="7" name="Picture 2" descr="http://upload.wikimedia.org/wikipedia/commons/6/60/Edward_Snowden-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30127" y="1515541"/>
            <a:ext cx="1294991" cy="1560284"/>
          </a:xfrm>
          <a:prstGeom prst="rect">
            <a:avLst/>
          </a:prstGeom>
          <a:noFill/>
          <a:effectLst>
            <a:glow rad="139700">
              <a:schemeClr val="accent6">
                <a:satMod val="175000"/>
                <a:alpha val="40000"/>
              </a:schemeClr>
            </a:glow>
            <a:softEdge rad="31750"/>
          </a:effectLst>
          <a:extLst>
            <a:ext uri="{909E8E84-426E-40DD-AFC4-6F175D3DCCD1}">
              <a14:hiddenFill xmlns:a14="http://schemas.microsoft.com/office/drawing/2010/main">
                <a:solidFill>
                  <a:srgbClr val="FFFFFF"/>
                </a:solidFill>
              </a14:hiddenFill>
            </a:ext>
          </a:extLst>
        </p:spPr>
      </p:pic>
      <p:pic>
        <p:nvPicPr>
          <p:cNvPr id="8"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7817" y="1515541"/>
            <a:ext cx="1268453" cy="1560284"/>
          </a:xfrm>
          <a:prstGeom prst="rect">
            <a:avLst/>
          </a:prstGeom>
          <a:effectLst>
            <a:glow rad="139700">
              <a:schemeClr val="accent6">
                <a:satMod val="175000"/>
                <a:alpha val="40000"/>
              </a:schemeClr>
            </a:glow>
            <a:softEdge rad="31750"/>
          </a:effectLst>
        </p:spPr>
      </p:pic>
      <p:sp>
        <p:nvSpPr>
          <p:cNvPr id="9" name="Down Arrow 8"/>
          <p:cNvSpPr/>
          <p:nvPr/>
        </p:nvSpPr>
        <p:spPr>
          <a:xfrm rot="16200000">
            <a:off x="6154073" y="157643"/>
            <a:ext cx="548235" cy="3603876"/>
          </a:xfrm>
          <a:prstGeom prst="downArrow">
            <a:avLst>
              <a:gd name="adj1" fmla="val 50000"/>
              <a:gd name="adj2" fmla="val 93402"/>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124144" tIns="62072" rIns="124144" bIns="62072" rtlCol="0" anchor="ctr"/>
          <a:lstStyle/>
          <a:p>
            <a:pPr marL="0" marR="0" lvl="0" indent="0" algn="ctr" defTabSz="930976"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white"/>
              </a:solidFill>
              <a:effectLst/>
              <a:uLnTx/>
              <a:uFillTx/>
            </a:endParaRPr>
          </a:p>
        </p:txBody>
      </p:sp>
      <p:sp>
        <p:nvSpPr>
          <p:cNvPr id="10" name="TextBox 9"/>
          <p:cNvSpPr txBox="1"/>
          <p:nvPr/>
        </p:nvSpPr>
        <p:spPr>
          <a:xfrm>
            <a:off x="3501854" y="1731670"/>
            <a:ext cx="5375770" cy="445537"/>
          </a:xfrm>
          <a:prstGeom prst="rect">
            <a:avLst/>
          </a:prstGeom>
          <a:noFill/>
        </p:spPr>
        <p:txBody>
          <a:bodyPr wrap="square" lIns="124144" tIns="62072" rIns="124144" bIns="62072" rtlCol="0">
            <a:spAutoFit/>
          </a:bodyPr>
          <a:lstStyle/>
          <a:p>
            <a:pPr marL="0" marR="0" lvl="0" indent="0" algn="ctr" defTabSz="930976" eaLnBrk="1" fontAlgn="auto" latinLnBrk="0" hangingPunct="1">
              <a:lnSpc>
                <a:spcPct val="100000"/>
              </a:lnSpc>
              <a:spcBef>
                <a:spcPts val="0"/>
              </a:spcBef>
              <a:spcAft>
                <a:spcPts val="0"/>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rPr>
              <a:t>You’re an Admin</a:t>
            </a:r>
          </a:p>
        </p:txBody>
      </p:sp>
      <p:sp>
        <p:nvSpPr>
          <p:cNvPr id="11" name="Down Arrow 10"/>
          <p:cNvSpPr/>
          <p:nvPr/>
        </p:nvSpPr>
        <p:spPr>
          <a:xfrm rot="5400000">
            <a:off x="6159989" y="768763"/>
            <a:ext cx="536403" cy="3603876"/>
          </a:xfrm>
          <a:prstGeom prst="downArrow">
            <a:avLst>
              <a:gd name="adj1" fmla="val 50000"/>
              <a:gd name="adj2" fmla="val 93402"/>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lIns="124144" tIns="62072" rIns="124144" bIns="62072" rtlCol="0" anchor="ctr"/>
          <a:lstStyle/>
          <a:p>
            <a:pPr marL="0" marR="0" lvl="0" indent="0" algn="ctr" defTabSz="930976"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white"/>
              </a:solidFill>
              <a:effectLst/>
              <a:uLnTx/>
              <a:uFillTx/>
            </a:endParaRPr>
          </a:p>
        </p:txBody>
      </p:sp>
      <p:sp>
        <p:nvSpPr>
          <p:cNvPr id="12" name="TextBox 11"/>
          <p:cNvSpPr txBox="1"/>
          <p:nvPr/>
        </p:nvSpPr>
        <p:spPr>
          <a:xfrm>
            <a:off x="3530357" y="2361765"/>
            <a:ext cx="5375770" cy="445537"/>
          </a:xfrm>
          <a:prstGeom prst="rect">
            <a:avLst/>
          </a:prstGeom>
          <a:noFill/>
        </p:spPr>
        <p:txBody>
          <a:bodyPr wrap="square" lIns="124144" tIns="62072" rIns="124144" bIns="62072" rtlCol="0">
            <a:spAutoFit/>
          </a:bodyPr>
          <a:lstStyle/>
          <a:p>
            <a:pPr marL="0" marR="0" lvl="0" indent="0" defTabSz="930976" eaLnBrk="1" fontAlgn="auto" latinLnBrk="0" hangingPunct="1">
              <a:lnSpc>
                <a:spcPct val="100000"/>
              </a:lnSpc>
              <a:spcBef>
                <a:spcPts val="0"/>
              </a:spcBef>
              <a:spcAft>
                <a:spcPts val="0"/>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rPr>
              <a:t>          Thanks, you’re PWND!!</a:t>
            </a:r>
          </a:p>
        </p:txBody>
      </p:sp>
      <p:sp>
        <p:nvSpPr>
          <p:cNvPr id="13" name="TextBox 12"/>
          <p:cNvSpPr txBox="1"/>
          <p:nvPr/>
        </p:nvSpPr>
        <p:spPr>
          <a:xfrm>
            <a:off x="9662531" y="1393371"/>
            <a:ext cx="2415340" cy="979043"/>
          </a:xfrm>
          <a:prstGeom prst="rect">
            <a:avLst/>
          </a:prstGeom>
          <a:noFill/>
        </p:spPr>
        <p:txBody>
          <a:bodyPr wrap="none" lIns="124144" tIns="62072" rIns="124144" bIns="62072" rtlCol="0">
            <a:spAutoFit/>
          </a:bodyPr>
          <a:lstStyle/>
          <a:p>
            <a:pPr marL="0" marR="0" lvl="0" indent="0" defTabSz="930976" eaLnBrk="1" fontAlgn="auto" latinLnBrk="0" hangingPunct="1">
              <a:lnSpc>
                <a:spcPct val="100000"/>
              </a:lnSpc>
              <a:spcBef>
                <a:spcPts val="0"/>
              </a:spcBef>
              <a:spcAft>
                <a:spcPts val="0"/>
              </a:spcAft>
              <a:buClrTx/>
              <a:buSzTx/>
              <a:buFontTx/>
              <a:buNone/>
              <a:tabLst/>
              <a:defRPr/>
            </a:pPr>
            <a:r>
              <a:rPr kumimoji="0" lang="en-US" sz="2175" b="0" i="0" u="none" strike="noStrike" kern="0" cap="none" spc="0" normalizeH="0" baseline="0" noProof="0" dirty="0">
                <a:ln>
                  <a:noFill/>
                </a:ln>
                <a:solidFill>
                  <a:sysClr val="windowText" lastClr="000000"/>
                </a:solidFill>
                <a:effectLst/>
                <a:uLnTx/>
                <a:uFillTx/>
                <a:latin typeface="Segoe UI"/>
              </a:rPr>
              <a:t>Edward Snowden</a:t>
            </a:r>
          </a:p>
          <a:p>
            <a:pPr marL="388517" marR="0" lvl="0" indent="-233110" defTabSz="930976"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32" b="0" i="0" u="none" strike="noStrike" kern="0" cap="none" spc="0" normalizeH="0" baseline="0" noProof="0" dirty="0">
                <a:ln>
                  <a:noFill/>
                </a:ln>
                <a:solidFill>
                  <a:sysClr val="windowText" lastClr="000000"/>
                </a:solidFill>
                <a:effectLst/>
                <a:uLnTx/>
                <a:uFillTx/>
                <a:latin typeface="Segoe UI"/>
              </a:rPr>
              <a:t>Age 30 </a:t>
            </a:r>
          </a:p>
          <a:p>
            <a:pPr marL="388517" marR="0" lvl="0" indent="-233110" defTabSz="930976"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32" b="0" i="0" u="none" strike="noStrike" kern="0" cap="none" spc="0" normalizeH="0" baseline="0" noProof="0" dirty="0">
                <a:ln>
                  <a:noFill/>
                </a:ln>
                <a:solidFill>
                  <a:sysClr val="windowText" lastClr="000000"/>
                </a:solidFill>
                <a:effectLst/>
                <a:uLnTx/>
                <a:uFillTx/>
                <a:latin typeface="Segoe UI"/>
              </a:rPr>
              <a:t>College dropout</a:t>
            </a:r>
          </a:p>
        </p:txBody>
      </p:sp>
      <p:sp>
        <p:nvSpPr>
          <p:cNvPr id="14" name="TextBox 13"/>
          <p:cNvSpPr txBox="1"/>
          <p:nvPr/>
        </p:nvSpPr>
        <p:spPr>
          <a:xfrm>
            <a:off x="538657" y="1393371"/>
            <a:ext cx="3238988" cy="1747519"/>
          </a:xfrm>
          <a:prstGeom prst="rect">
            <a:avLst/>
          </a:prstGeom>
          <a:noFill/>
        </p:spPr>
        <p:txBody>
          <a:bodyPr wrap="square" lIns="124144" tIns="62072" rIns="124144" bIns="62072" rtlCol="0">
            <a:spAutoFit/>
          </a:bodyPr>
          <a:lstStyle/>
          <a:p>
            <a:pPr marL="0" marR="0" lvl="0" indent="0" defTabSz="930976" eaLnBrk="1" fontAlgn="auto" latinLnBrk="0" hangingPunct="1">
              <a:lnSpc>
                <a:spcPct val="100000"/>
              </a:lnSpc>
              <a:spcBef>
                <a:spcPts val="0"/>
              </a:spcBef>
              <a:spcAft>
                <a:spcPts val="0"/>
              </a:spcAft>
              <a:buClrTx/>
              <a:buSzTx/>
              <a:buFontTx/>
              <a:buNone/>
              <a:tabLst/>
              <a:defRPr/>
            </a:pPr>
            <a:r>
              <a:rPr kumimoji="0" lang="en-US" sz="2175" b="0" i="0" u="none" strike="noStrike" kern="0" cap="none" spc="0" normalizeH="0" baseline="0" noProof="0" dirty="0">
                <a:ln>
                  <a:noFill/>
                </a:ln>
                <a:solidFill>
                  <a:sysClr val="windowText" lastClr="000000"/>
                </a:solidFill>
                <a:effectLst/>
                <a:uLnTx/>
                <a:uFillTx/>
                <a:latin typeface="Segoe UI"/>
              </a:rPr>
              <a:t>Michael Hayden</a:t>
            </a:r>
          </a:p>
          <a:p>
            <a:pPr marL="388517" marR="0" lvl="0" indent="-233110" defTabSz="930976"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32" b="0" i="0" u="none" strike="noStrike" kern="0" cap="none" spc="0" normalizeH="0" baseline="0" noProof="0" dirty="0">
                <a:ln>
                  <a:noFill/>
                </a:ln>
                <a:solidFill>
                  <a:sysClr val="windowText" lastClr="000000"/>
                </a:solidFill>
                <a:effectLst/>
                <a:uLnTx/>
                <a:uFillTx/>
                <a:latin typeface="Segoe UI"/>
              </a:rPr>
              <a:t>Four star general</a:t>
            </a:r>
          </a:p>
          <a:p>
            <a:pPr marL="388517" marR="0" lvl="0" indent="-233110" defTabSz="930976"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32" b="0" i="0" u="none" strike="noStrike" kern="0" cap="none" spc="0" normalizeH="0" baseline="0" noProof="0" dirty="0">
                <a:ln>
                  <a:noFill/>
                </a:ln>
                <a:solidFill>
                  <a:sysClr val="windowText" lastClr="000000"/>
                </a:solidFill>
                <a:effectLst/>
                <a:uLnTx/>
                <a:uFillTx/>
                <a:latin typeface="Segoe UI"/>
              </a:rPr>
              <a:t>Director of the NSA</a:t>
            </a:r>
          </a:p>
          <a:p>
            <a:pPr marL="388517" marR="0" lvl="0" indent="-233110" defTabSz="930976"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32" b="0" i="0" u="none" strike="noStrike" kern="0" cap="none" spc="0" normalizeH="0" baseline="0" noProof="0" dirty="0">
                <a:ln>
                  <a:noFill/>
                </a:ln>
                <a:solidFill>
                  <a:sysClr val="windowText" lastClr="000000"/>
                </a:solidFill>
                <a:effectLst/>
                <a:uLnTx/>
                <a:uFillTx/>
                <a:latin typeface="Segoe UI"/>
              </a:rPr>
              <a:t>Director of the CIA</a:t>
            </a:r>
          </a:p>
          <a:p>
            <a:pPr marL="388517" marR="0" lvl="0" indent="-233110" defTabSz="930976"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32" b="0" i="0" u="none" strike="noStrike" kern="0" cap="none" spc="0" normalizeH="0" baseline="0" noProof="0" dirty="0">
                <a:ln>
                  <a:noFill/>
                </a:ln>
                <a:solidFill>
                  <a:sysClr val="windowText" lastClr="000000"/>
                </a:solidFill>
                <a:effectLst/>
                <a:uLnTx/>
                <a:uFillTx/>
                <a:latin typeface="Segoe UI"/>
              </a:rPr>
              <a:t>Director of National Intelligence</a:t>
            </a:r>
          </a:p>
        </p:txBody>
      </p:sp>
      <p:sp>
        <p:nvSpPr>
          <p:cNvPr id="15" name="Title 1"/>
          <p:cNvSpPr txBox="1">
            <a:spLocks/>
          </p:cNvSpPr>
          <p:nvPr/>
        </p:nvSpPr>
        <p:spPr>
          <a:xfrm>
            <a:off x="276324" y="295732"/>
            <a:ext cx="11886192" cy="917444"/>
          </a:xfrm>
          <a:prstGeom prst="rect">
            <a:avLst/>
          </a:prstGeom>
        </p:spPr>
        <p:txBody>
          <a:bodyPr/>
          <a:lstStyle>
            <a:lvl1pPr algn="l" defTabSz="685775" rtl="0" eaLnBrk="1" latinLnBrk="0" hangingPunct="1">
              <a:lnSpc>
                <a:spcPct val="90000"/>
              </a:lnSpc>
              <a:spcBef>
                <a:spcPct val="0"/>
              </a:spcBef>
              <a:buNone/>
              <a:defRPr lang="en-US" sz="3529"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699422" rtl="0" eaLnBrk="1" fontAlgn="auto" latinLnBrk="0" hangingPunct="1">
              <a:lnSpc>
                <a:spcPct val="90000"/>
              </a:lnSpc>
              <a:spcBef>
                <a:spcPct val="0"/>
              </a:spcBef>
              <a:spcAft>
                <a:spcPts val="0"/>
              </a:spcAft>
              <a:buClrTx/>
              <a:buSzTx/>
              <a:buFontTx/>
              <a:buNone/>
              <a:tabLst/>
              <a:defRPr/>
            </a:pPr>
            <a:r>
              <a:rPr kumimoji="0" lang="en-US" sz="4798" b="0" i="0" u="none" strike="noStrike" kern="1200" cap="none" spc="-76"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Problem: system admin privileges</a:t>
            </a:r>
          </a:p>
        </p:txBody>
      </p:sp>
    </p:spTree>
    <p:extLst>
      <p:ext uri="{BB962C8B-B14F-4D97-AF65-F5344CB8AC3E}">
        <p14:creationId xmlns:p14="http://schemas.microsoft.com/office/powerpoint/2010/main" val="5667767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9" grpId="0" animBg="1"/>
      <p:bldP spid="10" grpId="0"/>
      <p:bldP spid="11" grpId="0" animBg="1"/>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6695623" y="2513978"/>
            <a:ext cx="2842231" cy="3431680"/>
            <a:chOff x="10018713" y="4489450"/>
            <a:chExt cx="1382713" cy="2244727"/>
          </a:xfrm>
        </p:grpSpPr>
        <p:sp>
          <p:nvSpPr>
            <p:cNvPr id="5" name="Rectangle 23"/>
            <p:cNvSpPr>
              <a:spLocks noChangeArrowheads="1"/>
            </p:cNvSpPr>
            <p:nvPr/>
          </p:nvSpPr>
          <p:spPr bwMode="auto">
            <a:xfrm>
              <a:off x="10083802" y="4514850"/>
              <a:ext cx="1254126" cy="221932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6" name="Rectangle 24"/>
            <p:cNvSpPr>
              <a:spLocks noChangeArrowheads="1"/>
            </p:cNvSpPr>
            <p:nvPr/>
          </p:nvSpPr>
          <p:spPr bwMode="auto">
            <a:xfrm>
              <a:off x="10774363" y="6418263"/>
              <a:ext cx="161925" cy="3159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7" name="Rectangle 27"/>
            <p:cNvSpPr>
              <a:spLocks noChangeArrowheads="1"/>
            </p:cNvSpPr>
            <p:nvPr/>
          </p:nvSpPr>
          <p:spPr bwMode="auto">
            <a:xfrm>
              <a:off x="10488613" y="6418263"/>
              <a:ext cx="165100" cy="3159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8" name="Rectangle 28"/>
            <p:cNvSpPr>
              <a:spLocks noChangeArrowheads="1"/>
            </p:cNvSpPr>
            <p:nvPr/>
          </p:nvSpPr>
          <p:spPr bwMode="auto">
            <a:xfrm>
              <a:off x="10207626" y="5305425"/>
              <a:ext cx="1014413" cy="1635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9" name="Rectangle 29"/>
            <p:cNvSpPr>
              <a:spLocks noChangeArrowheads="1"/>
            </p:cNvSpPr>
            <p:nvPr/>
          </p:nvSpPr>
          <p:spPr bwMode="auto">
            <a:xfrm>
              <a:off x="10207626" y="5588000"/>
              <a:ext cx="1014413" cy="1635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0" name="Rectangle 30"/>
            <p:cNvSpPr>
              <a:spLocks noChangeArrowheads="1"/>
            </p:cNvSpPr>
            <p:nvPr/>
          </p:nvSpPr>
          <p:spPr bwMode="auto">
            <a:xfrm>
              <a:off x="10207626" y="5870575"/>
              <a:ext cx="1014413" cy="1619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1" name="Rectangle 31"/>
            <p:cNvSpPr>
              <a:spLocks noChangeArrowheads="1"/>
            </p:cNvSpPr>
            <p:nvPr/>
          </p:nvSpPr>
          <p:spPr bwMode="auto">
            <a:xfrm>
              <a:off x="10207626" y="6153150"/>
              <a:ext cx="1014413" cy="1619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2" name="Rectangle 32"/>
            <p:cNvSpPr>
              <a:spLocks noChangeArrowheads="1"/>
            </p:cNvSpPr>
            <p:nvPr/>
          </p:nvSpPr>
          <p:spPr bwMode="auto">
            <a:xfrm>
              <a:off x="10207626" y="4741863"/>
              <a:ext cx="1014413" cy="1619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3" name="Rectangle 33"/>
            <p:cNvSpPr>
              <a:spLocks noChangeArrowheads="1"/>
            </p:cNvSpPr>
            <p:nvPr/>
          </p:nvSpPr>
          <p:spPr bwMode="auto">
            <a:xfrm>
              <a:off x="10207626" y="5024438"/>
              <a:ext cx="1014413" cy="1619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4" name="Rectangle 52"/>
            <p:cNvSpPr>
              <a:spLocks noChangeArrowheads="1"/>
            </p:cNvSpPr>
            <p:nvPr/>
          </p:nvSpPr>
          <p:spPr bwMode="auto">
            <a:xfrm>
              <a:off x="10018713" y="4489450"/>
              <a:ext cx="1382713" cy="476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grpSp>
      <p:sp>
        <p:nvSpPr>
          <p:cNvPr id="15" name="Rectangle 28"/>
          <p:cNvSpPr>
            <a:spLocks noChangeArrowheads="1"/>
          </p:cNvSpPr>
          <p:nvPr/>
        </p:nvSpPr>
        <p:spPr bwMode="auto">
          <a:xfrm>
            <a:off x="7083944" y="3758990"/>
            <a:ext cx="1164955" cy="249975"/>
          </a:xfrm>
          <a:prstGeom prst="rect">
            <a:avLst/>
          </a:prstGeom>
          <a:solidFill>
            <a:srgbClr val="00B05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6" name="Rectangle 28"/>
          <p:cNvSpPr>
            <a:spLocks noChangeArrowheads="1"/>
          </p:cNvSpPr>
          <p:nvPr/>
        </p:nvSpPr>
        <p:spPr bwMode="auto">
          <a:xfrm>
            <a:off x="7083943" y="3329425"/>
            <a:ext cx="1769091" cy="249975"/>
          </a:xfrm>
          <a:prstGeom prst="rect">
            <a:avLst/>
          </a:prstGeom>
          <a:solidFill>
            <a:srgbClr val="00B05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7" name="Rectangle 28"/>
          <p:cNvSpPr>
            <a:spLocks noChangeArrowheads="1"/>
          </p:cNvSpPr>
          <p:nvPr/>
        </p:nvSpPr>
        <p:spPr bwMode="auto">
          <a:xfrm>
            <a:off x="7083943" y="4193482"/>
            <a:ext cx="825740" cy="249975"/>
          </a:xfrm>
          <a:prstGeom prst="rect">
            <a:avLst/>
          </a:prstGeom>
          <a:solidFill>
            <a:srgbClr val="00B05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8" name="Rectangle 28"/>
          <p:cNvSpPr>
            <a:spLocks noChangeArrowheads="1"/>
          </p:cNvSpPr>
          <p:nvPr/>
        </p:nvSpPr>
        <p:spPr bwMode="auto">
          <a:xfrm>
            <a:off x="7083943" y="4622976"/>
            <a:ext cx="825740" cy="249975"/>
          </a:xfrm>
          <a:prstGeom prst="rect">
            <a:avLst/>
          </a:prstGeom>
          <a:solidFill>
            <a:srgbClr val="00B05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19" name="Rectangle 28"/>
          <p:cNvSpPr>
            <a:spLocks noChangeArrowheads="1"/>
          </p:cNvSpPr>
          <p:nvPr/>
        </p:nvSpPr>
        <p:spPr bwMode="auto">
          <a:xfrm>
            <a:off x="8248897" y="3753122"/>
            <a:ext cx="914282" cy="249975"/>
          </a:xfrm>
          <a:prstGeom prst="rect">
            <a:avLst/>
          </a:prstGeom>
          <a:solidFill>
            <a:srgbClr val="FF000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0" name="Rectangle 28"/>
          <p:cNvSpPr>
            <a:spLocks noChangeArrowheads="1"/>
          </p:cNvSpPr>
          <p:nvPr/>
        </p:nvSpPr>
        <p:spPr bwMode="auto">
          <a:xfrm>
            <a:off x="7909684" y="4192772"/>
            <a:ext cx="1253495" cy="249975"/>
          </a:xfrm>
          <a:prstGeom prst="rect">
            <a:avLst/>
          </a:prstGeom>
          <a:solidFill>
            <a:srgbClr val="FF000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1" name="Rectangle 28"/>
          <p:cNvSpPr>
            <a:spLocks noChangeArrowheads="1"/>
          </p:cNvSpPr>
          <p:nvPr/>
        </p:nvSpPr>
        <p:spPr bwMode="auto">
          <a:xfrm>
            <a:off x="7909683" y="4627748"/>
            <a:ext cx="1253495" cy="249975"/>
          </a:xfrm>
          <a:prstGeom prst="rect">
            <a:avLst/>
          </a:prstGeom>
          <a:solidFill>
            <a:srgbClr val="FF000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2" name="Rectangle 28"/>
          <p:cNvSpPr>
            <a:spLocks noChangeArrowheads="1"/>
          </p:cNvSpPr>
          <p:nvPr/>
        </p:nvSpPr>
        <p:spPr bwMode="auto">
          <a:xfrm>
            <a:off x="7076523" y="5052471"/>
            <a:ext cx="2086655" cy="249975"/>
          </a:xfrm>
          <a:prstGeom prst="rect">
            <a:avLst/>
          </a:prstGeom>
          <a:solidFill>
            <a:srgbClr val="FF000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3" name="Rectangle 28"/>
          <p:cNvSpPr>
            <a:spLocks noChangeArrowheads="1"/>
          </p:cNvSpPr>
          <p:nvPr/>
        </p:nvSpPr>
        <p:spPr bwMode="auto">
          <a:xfrm>
            <a:off x="8853036" y="3328321"/>
            <a:ext cx="310145" cy="249975"/>
          </a:xfrm>
          <a:prstGeom prst="rect">
            <a:avLst/>
          </a:prstGeom>
          <a:solidFill>
            <a:srgbClr val="FF000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4" name="Rectangle 28"/>
          <p:cNvSpPr>
            <a:spLocks noChangeArrowheads="1"/>
          </p:cNvSpPr>
          <p:nvPr/>
        </p:nvSpPr>
        <p:spPr bwMode="auto">
          <a:xfrm>
            <a:off x="7083942" y="2904713"/>
            <a:ext cx="825740" cy="249975"/>
          </a:xfrm>
          <a:prstGeom prst="rect">
            <a:avLst/>
          </a:prstGeom>
          <a:solidFill>
            <a:srgbClr val="00B05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5" name="Rectangle 28"/>
          <p:cNvSpPr>
            <a:spLocks noChangeArrowheads="1"/>
          </p:cNvSpPr>
          <p:nvPr/>
        </p:nvSpPr>
        <p:spPr bwMode="auto">
          <a:xfrm>
            <a:off x="7909682" y="2904003"/>
            <a:ext cx="1253495" cy="249975"/>
          </a:xfrm>
          <a:prstGeom prst="rect">
            <a:avLst/>
          </a:prstGeom>
          <a:solidFill>
            <a:srgbClr val="FF000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6" name="Freeform 25"/>
          <p:cNvSpPr/>
          <p:nvPr/>
        </p:nvSpPr>
        <p:spPr bwMode="auto">
          <a:xfrm>
            <a:off x="6907795" y="2760364"/>
            <a:ext cx="1942648" cy="2227570"/>
          </a:xfrm>
          <a:custGeom>
            <a:avLst/>
            <a:gdLst>
              <a:gd name="connsiteX0" fmla="*/ 20320 w 1905000"/>
              <a:gd name="connsiteY0" fmla="*/ 0 h 2184400"/>
              <a:gd name="connsiteX1" fmla="*/ 1010920 w 1905000"/>
              <a:gd name="connsiteY1" fmla="*/ 0 h 2184400"/>
              <a:gd name="connsiteX2" fmla="*/ 1010920 w 1905000"/>
              <a:gd name="connsiteY2" fmla="*/ 502920 h 2184400"/>
              <a:gd name="connsiteX3" fmla="*/ 1905000 w 1905000"/>
              <a:gd name="connsiteY3" fmla="*/ 502920 h 2184400"/>
              <a:gd name="connsiteX4" fmla="*/ 1905000 w 1905000"/>
              <a:gd name="connsiteY4" fmla="*/ 894080 h 2184400"/>
              <a:gd name="connsiteX5" fmla="*/ 1300480 w 1905000"/>
              <a:gd name="connsiteY5" fmla="*/ 894080 h 2184400"/>
              <a:gd name="connsiteX6" fmla="*/ 1300480 w 1905000"/>
              <a:gd name="connsiteY6" fmla="*/ 1346200 h 2184400"/>
              <a:gd name="connsiteX7" fmla="*/ 985520 w 1905000"/>
              <a:gd name="connsiteY7" fmla="*/ 1346200 h 2184400"/>
              <a:gd name="connsiteX8" fmla="*/ 985520 w 1905000"/>
              <a:gd name="connsiteY8" fmla="*/ 2184400 h 2184400"/>
              <a:gd name="connsiteX9" fmla="*/ 0 w 1905000"/>
              <a:gd name="connsiteY9" fmla="*/ 2184400 h 2184400"/>
              <a:gd name="connsiteX10" fmla="*/ 20320 w 1905000"/>
              <a:gd name="connsiteY10" fmla="*/ 0 h 218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5000" h="2184400">
                <a:moveTo>
                  <a:pt x="20320" y="0"/>
                </a:moveTo>
                <a:lnTo>
                  <a:pt x="1010920" y="0"/>
                </a:lnTo>
                <a:lnTo>
                  <a:pt x="1010920" y="502920"/>
                </a:lnTo>
                <a:lnTo>
                  <a:pt x="1905000" y="502920"/>
                </a:lnTo>
                <a:lnTo>
                  <a:pt x="1905000" y="894080"/>
                </a:lnTo>
                <a:lnTo>
                  <a:pt x="1300480" y="894080"/>
                </a:lnTo>
                <a:lnTo>
                  <a:pt x="1300480" y="1346200"/>
                </a:lnTo>
                <a:lnTo>
                  <a:pt x="985520" y="1346200"/>
                </a:lnTo>
                <a:lnTo>
                  <a:pt x="985520" y="2184400"/>
                </a:lnTo>
                <a:lnTo>
                  <a:pt x="0" y="2184400"/>
                </a:lnTo>
                <a:lnTo>
                  <a:pt x="20320" y="0"/>
                </a:lnTo>
                <a:close/>
              </a:path>
            </a:pathLst>
          </a:custGeom>
          <a:noFill/>
          <a:ln w="57150">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69" eaLnBrk="1" fontAlgn="auto" latinLnBrk="0" hangingPunct="1">
              <a:lnSpc>
                <a:spcPct val="90000"/>
              </a:lnSpc>
              <a:spcBef>
                <a:spcPts val="0"/>
              </a:spcBef>
              <a:spcAft>
                <a:spcPts val="0"/>
              </a:spcAft>
              <a:buClrTx/>
              <a:buSzTx/>
              <a:buFontTx/>
              <a:buNone/>
              <a:tabLst/>
              <a:defRPr/>
            </a:pPr>
            <a:endParaRPr kumimoji="0" lang="en-US" sz="2448"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sp>
        <p:nvSpPr>
          <p:cNvPr id="27" name="Rectangle 28"/>
          <p:cNvSpPr>
            <a:spLocks noChangeArrowheads="1"/>
          </p:cNvSpPr>
          <p:nvPr/>
        </p:nvSpPr>
        <p:spPr bwMode="auto">
          <a:xfrm>
            <a:off x="4123483" y="6108268"/>
            <a:ext cx="825740" cy="249975"/>
          </a:xfrm>
          <a:prstGeom prst="rect">
            <a:avLst/>
          </a:prstGeom>
          <a:solidFill>
            <a:srgbClr val="00B05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8" name="Rectangle 28"/>
          <p:cNvSpPr>
            <a:spLocks noChangeArrowheads="1"/>
          </p:cNvSpPr>
          <p:nvPr/>
        </p:nvSpPr>
        <p:spPr bwMode="auto">
          <a:xfrm>
            <a:off x="4123483" y="6605401"/>
            <a:ext cx="825740" cy="249975"/>
          </a:xfrm>
          <a:prstGeom prst="rect">
            <a:avLst/>
          </a:prstGeom>
          <a:solidFill>
            <a:srgbClr val="FF0000"/>
          </a:solidFill>
          <a:ln>
            <a:noFill/>
          </a:ln>
          <a:extLst/>
        </p:spPr>
        <p:txBody>
          <a:bodyPr vert="horz" wrap="square" lIns="93234" tIns="46616" rIns="93234" bIns="46616" numCol="1" anchor="t" anchorCtr="0" compatLnSpc="1">
            <a:prstTxWarp prst="textNoShape">
              <a:avLst/>
            </a:prstTxWarp>
          </a:bodyPr>
          <a:lstStyle/>
          <a:p>
            <a:pPr marL="0" marR="0" lvl="0" indent="0" defTabSz="931100"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sysClr val="windowText" lastClr="000000"/>
              </a:solidFill>
              <a:effectLst/>
              <a:uLnTx/>
              <a:uFillTx/>
              <a:latin typeface="Segoe UI"/>
            </a:endParaRPr>
          </a:p>
        </p:txBody>
      </p:sp>
      <p:sp>
        <p:nvSpPr>
          <p:cNvPr id="29" name="TextBox 28"/>
          <p:cNvSpPr txBox="1"/>
          <p:nvPr/>
        </p:nvSpPr>
        <p:spPr>
          <a:xfrm>
            <a:off x="4859042" y="5962192"/>
            <a:ext cx="3265525" cy="531830"/>
          </a:xfrm>
          <a:prstGeom prst="rect">
            <a:avLst/>
          </a:prstGeom>
          <a:noFill/>
        </p:spPr>
        <p:txBody>
          <a:bodyPr wrap="none" lIns="186494" tIns="149196" rIns="186494" bIns="149196" rtlCol="0">
            <a:spAutoFit/>
          </a:bodyPr>
          <a:lstStyle/>
          <a:p>
            <a:pPr marL="0" marR="0" lvl="0" indent="0" defTabSz="932439" eaLnBrk="1" fontAlgn="auto" latinLnBrk="0" hangingPunct="1">
              <a:lnSpc>
                <a:spcPct val="90000"/>
              </a:lnSpc>
              <a:spcBef>
                <a:spcPts val="0"/>
              </a:spcBef>
              <a:spcAft>
                <a:spcPts val="612"/>
              </a:spcAft>
              <a:buClrTx/>
              <a:buSzTx/>
              <a:buFontTx/>
              <a:buNone/>
              <a:tabLst/>
              <a:defRPr/>
            </a:pPr>
            <a:r>
              <a:rPr kumimoji="0" lang="en-US" sz="1632" b="0" i="0" u="none" strike="noStrike" kern="0" cap="none" spc="0" normalizeH="0" baseline="0" noProof="0" dirty="0">
                <a:ln>
                  <a:noFill/>
                </a:ln>
                <a:solidFill>
                  <a:sysClr val="windowText" lastClr="000000"/>
                </a:solidFill>
                <a:effectLst/>
                <a:uLnTx/>
                <a:uFillTx/>
                <a:latin typeface="Segoe UI"/>
              </a:rPr>
              <a:t>Safe functions required by role</a:t>
            </a:r>
          </a:p>
        </p:txBody>
      </p:sp>
      <p:sp>
        <p:nvSpPr>
          <p:cNvPr id="30" name="TextBox 29"/>
          <p:cNvSpPr txBox="1"/>
          <p:nvPr/>
        </p:nvSpPr>
        <p:spPr>
          <a:xfrm>
            <a:off x="4859041" y="6466747"/>
            <a:ext cx="4424680" cy="531830"/>
          </a:xfrm>
          <a:prstGeom prst="rect">
            <a:avLst/>
          </a:prstGeom>
          <a:noFill/>
        </p:spPr>
        <p:txBody>
          <a:bodyPr wrap="none" lIns="186494" tIns="149196" rIns="186494" bIns="149196" rtlCol="0">
            <a:spAutoFit/>
          </a:bodyPr>
          <a:lstStyle/>
          <a:p>
            <a:pPr marL="0" marR="0" lvl="0" indent="0" defTabSz="932439" eaLnBrk="1" fontAlgn="auto" latinLnBrk="0" hangingPunct="1">
              <a:lnSpc>
                <a:spcPct val="90000"/>
              </a:lnSpc>
              <a:spcBef>
                <a:spcPts val="0"/>
              </a:spcBef>
              <a:spcAft>
                <a:spcPts val="612"/>
              </a:spcAft>
              <a:buClrTx/>
              <a:buSzTx/>
              <a:buFontTx/>
              <a:buNone/>
              <a:tabLst/>
              <a:defRPr/>
            </a:pPr>
            <a:r>
              <a:rPr kumimoji="0" lang="en-US" sz="1632" b="0" i="0" u="none" strike="noStrike" kern="0" cap="none" spc="0" normalizeH="0" baseline="0" noProof="0" dirty="0">
                <a:ln>
                  <a:noFill/>
                </a:ln>
                <a:solidFill>
                  <a:sysClr val="windowText" lastClr="000000"/>
                </a:solidFill>
                <a:effectLst/>
                <a:uLnTx/>
                <a:uFillTx/>
                <a:latin typeface="Segoe UI"/>
              </a:rPr>
              <a:t>Dangerous functions attackers could abuse</a:t>
            </a:r>
          </a:p>
        </p:txBody>
      </p:sp>
      <p:sp>
        <p:nvSpPr>
          <p:cNvPr id="31" name="TextBox 30"/>
          <p:cNvSpPr txBox="1"/>
          <p:nvPr/>
        </p:nvSpPr>
        <p:spPr>
          <a:xfrm>
            <a:off x="1234812" y="3153979"/>
            <a:ext cx="4229024" cy="1128965"/>
          </a:xfrm>
          <a:prstGeom prst="rect">
            <a:avLst/>
          </a:prstGeom>
          <a:noFill/>
        </p:spPr>
        <p:txBody>
          <a:bodyPr wrap="square" lIns="186494" tIns="149196" rIns="186494" bIns="149196" rtlCol="0">
            <a:spAutoFit/>
          </a:bodyPr>
          <a:lstStyle/>
          <a:p>
            <a:pPr marL="0" marR="0" lvl="0" indent="0" algn="r" defTabSz="932439" eaLnBrk="1" fontAlgn="auto" latinLnBrk="0" hangingPunct="1">
              <a:lnSpc>
                <a:spcPct val="90000"/>
              </a:lnSpc>
              <a:spcBef>
                <a:spcPts val="0"/>
              </a:spcBef>
              <a:spcAft>
                <a:spcPts val="612"/>
              </a:spcAft>
              <a:buClrTx/>
              <a:buSzTx/>
              <a:buFontTx/>
              <a:buNone/>
              <a:tabLst/>
              <a:defRPr/>
            </a:pPr>
            <a:r>
              <a:rPr kumimoji="0" lang="en-US" sz="2040" b="1" i="0" u="none" strike="noStrike" kern="0" cap="none" spc="0" normalizeH="0" baseline="0" noProof="0" dirty="0">
                <a:ln>
                  <a:noFill/>
                </a:ln>
                <a:solidFill>
                  <a:sysClr val="windowText" lastClr="000000"/>
                </a:solidFill>
                <a:effectLst/>
                <a:uLnTx/>
                <a:uFillTx/>
                <a:latin typeface="Segoe UI"/>
              </a:rPr>
              <a:t>Just Enough Admin </a:t>
            </a:r>
          </a:p>
          <a:p>
            <a:pPr marL="0" marR="0" lvl="0" indent="0" algn="r" defTabSz="932439" eaLnBrk="1" fontAlgn="auto" latinLnBrk="0" hangingPunct="1">
              <a:lnSpc>
                <a:spcPct val="90000"/>
              </a:lnSpc>
              <a:spcBef>
                <a:spcPts val="0"/>
              </a:spcBef>
              <a:spcAft>
                <a:spcPts val="612"/>
              </a:spcAft>
              <a:buClrTx/>
              <a:buSzTx/>
              <a:buFontTx/>
              <a:buNone/>
              <a:tabLst/>
              <a:defRPr/>
            </a:pPr>
            <a:r>
              <a:rPr kumimoji="0" lang="en-US" sz="1632" b="0" i="0" u="none" strike="noStrike" kern="0" cap="none" spc="0" normalizeH="0" baseline="0" noProof="0" dirty="0">
                <a:ln>
                  <a:noFill/>
                </a:ln>
                <a:solidFill>
                  <a:sysClr val="windowText" lastClr="000000"/>
                </a:solidFill>
                <a:effectLst/>
                <a:uLnTx/>
                <a:uFillTx/>
                <a:latin typeface="Segoe UI"/>
              </a:rPr>
              <a:t>Allows you to perform administrative tasks without being a full administrator</a:t>
            </a:r>
          </a:p>
        </p:txBody>
      </p:sp>
      <p:cxnSp>
        <p:nvCxnSpPr>
          <p:cNvPr id="32" name="Straight Arrow Connector 31"/>
          <p:cNvCxnSpPr/>
          <p:nvPr/>
        </p:nvCxnSpPr>
        <p:spPr>
          <a:xfrm flipV="1">
            <a:off x="5429830" y="3409830"/>
            <a:ext cx="1399587" cy="7101"/>
          </a:xfrm>
          <a:prstGeom prst="straightConnector1">
            <a:avLst/>
          </a:prstGeom>
          <a:noFill/>
          <a:ln w="57150">
            <a:headEnd type="none" w="med" len="med"/>
            <a:tailEnd type="triangle" w="med" len="med"/>
          </a:ln>
        </p:spPr>
        <p:style>
          <a:lnRef idx="2">
            <a:schemeClr val="dk1"/>
          </a:lnRef>
          <a:fillRef idx="1">
            <a:schemeClr val="lt1"/>
          </a:fillRef>
          <a:effectRef idx="0">
            <a:schemeClr val="dk1"/>
          </a:effectRef>
          <a:fontRef idx="minor">
            <a:schemeClr val="dk1"/>
          </a:fontRef>
        </p:style>
      </p:cxnSp>
      <p:sp>
        <p:nvSpPr>
          <p:cNvPr id="33" name="TextBox 32"/>
          <p:cNvSpPr txBox="1"/>
          <p:nvPr/>
        </p:nvSpPr>
        <p:spPr>
          <a:xfrm>
            <a:off x="276325" y="1407662"/>
            <a:ext cx="11470805" cy="1062032"/>
          </a:xfrm>
          <a:prstGeom prst="rect">
            <a:avLst/>
          </a:prstGeom>
          <a:noFill/>
        </p:spPr>
        <p:txBody>
          <a:bodyPr wrap="none" lIns="124144" tIns="62072" rIns="124144" bIns="62072" rtlCol="0">
            <a:spAutoFit/>
          </a:bodyPr>
          <a:lstStyle/>
          <a:p>
            <a:pPr marL="388517" marR="0" lvl="0" indent="-388517" defTabSz="931123"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767" b="0" i="0" u="none" strike="noStrike" kern="0" cap="none" spc="0" normalizeH="0" baseline="0" noProof="0" dirty="0">
                <a:ln>
                  <a:noFill/>
                </a:ln>
                <a:solidFill>
                  <a:sysClr val="windowText" lastClr="000000"/>
                </a:solidFill>
                <a:effectLst/>
                <a:uLnTx/>
                <a:uFillTx/>
                <a:latin typeface="Segoe UI"/>
              </a:rPr>
              <a:t>On a Server - almost any administrative action requires a user be an administrator</a:t>
            </a:r>
          </a:p>
          <a:p>
            <a:pPr marL="388517" marR="0" lvl="0" indent="-388517" defTabSz="931123"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767" b="0" i="0" u="none" strike="noStrike" kern="0" cap="none" spc="0" normalizeH="0" baseline="0" noProof="0" dirty="0">
                <a:ln>
                  <a:noFill/>
                </a:ln>
                <a:solidFill>
                  <a:sysClr val="windowText" lastClr="000000"/>
                </a:solidFill>
                <a:effectLst/>
                <a:uLnTx/>
                <a:uFillTx/>
                <a:latin typeface="Segoe UI"/>
              </a:rPr>
              <a:t>Once an administrator, a user can do anything on the server with no oversight</a:t>
            </a:r>
          </a:p>
          <a:p>
            <a:pPr marL="388517" marR="0" lvl="0" indent="-388517" defTabSz="931123" eaLnBrk="1" fontAlgn="auto" latinLnBrk="0" hangingPunct="1">
              <a:lnSpc>
                <a:spcPct val="100000"/>
              </a:lnSpc>
              <a:spcBef>
                <a:spcPts val="408"/>
              </a:spcBef>
              <a:spcAft>
                <a:spcPts val="0"/>
              </a:spcAft>
              <a:buClrTx/>
              <a:buSzTx/>
              <a:buFont typeface="Arial" panose="020B0604020202020204" pitchFamily="34" charset="0"/>
              <a:buChar char="•"/>
              <a:tabLst/>
              <a:defRPr/>
            </a:pPr>
            <a:r>
              <a:rPr kumimoji="0" lang="en-US" sz="1767" b="0" i="0" u="none" strike="noStrike" kern="0" cap="none" spc="0" normalizeH="0" baseline="0" noProof="0" dirty="0">
                <a:ln>
                  <a:noFill/>
                </a:ln>
                <a:solidFill>
                  <a:sysClr val="windowText" lastClr="000000"/>
                </a:solidFill>
                <a:effectLst/>
                <a:uLnTx/>
                <a:uFillTx/>
                <a:latin typeface="Segoe UI"/>
              </a:rPr>
              <a:t>A compromised machine or a breached administrator account enables attacker movement to other assets </a:t>
            </a:r>
          </a:p>
        </p:txBody>
      </p:sp>
      <p:sp>
        <p:nvSpPr>
          <p:cNvPr id="34" name="Title 1"/>
          <p:cNvSpPr txBox="1">
            <a:spLocks/>
          </p:cNvSpPr>
          <p:nvPr/>
        </p:nvSpPr>
        <p:spPr>
          <a:xfrm>
            <a:off x="267362" y="105916"/>
            <a:ext cx="11886192" cy="917444"/>
          </a:xfrm>
          <a:prstGeom prst="rect">
            <a:avLst/>
          </a:prstGeom>
        </p:spPr>
        <p:txBody>
          <a:bodyPr/>
          <a:lstStyle>
            <a:lvl1pPr algn="l" defTabSz="685775" rtl="0" eaLnBrk="1" latinLnBrk="0" hangingPunct="1">
              <a:lnSpc>
                <a:spcPct val="90000"/>
              </a:lnSpc>
              <a:spcBef>
                <a:spcPct val="0"/>
              </a:spcBef>
              <a:buNone/>
              <a:defRPr lang="en-US" sz="3529"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699422" rtl="0" eaLnBrk="1" fontAlgn="auto" latinLnBrk="0" hangingPunct="1">
              <a:lnSpc>
                <a:spcPct val="90000"/>
              </a:lnSpc>
              <a:spcBef>
                <a:spcPct val="0"/>
              </a:spcBef>
              <a:spcAft>
                <a:spcPts val="0"/>
              </a:spcAft>
              <a:buClrTx/>
              <a:buSzTx/>
              <a:buFontTx/>
              <a:buNone/>
              <a:tabLst/>
              <a:defRPr/>
            </a:pPr>
            <a:r>
              <a:rPr kumimoji="0" lang="en-US" sz="4798" b="0" i="0" u="none" strike="noStrike" kern="1200" cap="none" spc="-76" normalizeH="0" baseline="0" noProof="0" dirty="0">
                <a:ln w="3175">
                  <a:noFill/>
                </a:ln>
                <a:solidFill>
                  <a:schemeClr val="tx1"/>
                </a:solidFill>
                <a:effectLst/>
                <a:uLnTx/>
                <a:uFillTx/>
                <a:latin typeface="+mj-lt"/>
                <a:ea typeface="+mn-ea"/>
                <a:cs typeface="Segoe UI" pitchFamily="34" charset="0"/>
              </a:rPr>
              <a:t>From full admin to role based admin</a:t>
            </a:r>
          </a:p>
          <a:p>
            <a:pPr marL="0" marR="0" lvl="0" indent="0" algn="l" defTabSz="699422" rtl="0" eaLnBrk="1" fontAlgn="auto" latinLnBrk="0" hangingPunct="1">
              <a:lnSpc>
                <a:spcPct val="90000"/>
              </a:lnSpc>
              <a:spcBef>
                <a:spcPct val="0"/>
              </a:spcBef>
              <a:spcAft>
                <a:spcPts val="0"/>
              </a:spcAft>
              <a:buClrTx/>
              <a:buSzTx/>
              <a:buFontTx/>
              <a:buNone/>
              <a:tabLst/>
              <a:defRPr/>
            </a:pPr>
            <a:r>
              <a:rPr kumimoji="0" lang="en-US" sz="3807" b="0" i="0" u="none" strike="noStrike" kern="1200" cap="none" spc="-76" normalizeH="0" baseline="0" noProof="0" dirty="0">
                <a:ln w="3175">
                  <a:noFill/>
                </a:ln>
                <a:solidFill>
                  <a:schemeClr val="tx1"/>
                </a:solidFill>
                <a:effectLst/>
                <a:uLnTx/>
                <a:uFillTx/>
                <a:latin typeface="+mj-lt"/>
                <a:ea typeface="+mn-ea"/>
                <a:cs typeface="Segoe UI" pitchFamily="34" charset="0"/>
              </a:rPr>
              <a:t>Just Enough Administration (JEA) using PowerShell WMF 5.0</a:t>
            </a:r>
          </a:p>
        </p:txBody>
      </p:sp>
    </p:spTree>
    <p:extLst>
      <p:ext uri="{BB962C8B-B14F-4D97-AF65-F5344CB8AC3E}">
        <p14:creationId xmlns:p14="http://schemas.microsoft.com/office/powerpoint/2010/main" val="2815293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randombar(horizontal)">
                                      <p:cBhvr>
                                        <p:cTn id="30" dur="500"/>
                                        <p:tgtEl>
                                          <p:spTgt spid="25"/>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randombar(horizontal)">
                                      <p:cBhvr>
                                        <p:cTn id="33" dur="500"/>
                                        <p:tgtEl>
                                          <p:spTgt spid="23"/>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randombar(horizontal)">
                                      <p:cBhvr>
                                        <p:cTn id="36" dur="500"/>
                                        <p:tgtEl>
                                          <p:spTgt spid="19"/>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randombar(horizontal)">
                                      <p:cBhvr>
                                        <p:cTn id="39" dur="500"/>
                                        <p:tgtEl>
                                          <p:spTgt spid="20"/>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randombar(horizontal)">
                                      <p:cBhvr>
                                        <p:cTn id="42" dur="500"/>
                                        <p:tgtEl>
                                          <p:spTgt spid="21"/>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randombar(horizontal)">
                                      <p:cBhvr>
                                        <p:cTn id="45" dur="500"/>
                                        <p:tgtEl>
                                          <p:spTgt spid="22"/>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randombar(horizontal)">
                                      <p:cBhvr>
                                        <p:cTn id="48" dur="500"/>
                                        <p:tgtEl>
                                          <p:spTgt spid="28"/>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par>
                                <p:cTn id="57" presetID="10"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p:bldP spid="30" grpId="0"/>
      <p:bldP spid="3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52981" y="4735225"/>
            <a:ext cx="11885514" cy="2227986"/>
          </a:xfrm>
        </p:spPr>
        <p:txBody>
          <a:bodyPr/>
          <a:lstStyle/>
          <a:p>
            <a:r>
              <a:rPr lang="en-US" dirty="0"/>
              <a:t>JEA Resources:</a:t>
            </a:r>
          </a:p>
          <a:p>
            <a:pPr lvl="1"/>
            <a:r>
              <a:rPr lang="en-US" dirty="0">
                <a:hlinkClick r:id="rId2"/>
              </a:rPr>
              <a:t>https://github.com/PowerShell/JEA</a:t>
            </a:r>
          </a:p>
          <a:p>
            <a:pPr lvl="1"/>
            <a:r>
              <a:rPr lang="en-US" dirty="0">
                <a:hlinkClick r:id="rId2"/>
              </a:rPr>
              <a:t>https://gallery.technet.microsoft.com/Just-Enough-Administration-6b5ad370</a:t>
            </a:r>
            <a:endParaRPr lang="en-US" dirty="0"/>
          </a:p>
          <a:p>
            <a:endParaRPr lang="en-US" dirty="0"/>
          </a:p>
        </p:txBody>
      </p:sp>
      <p:sp>
        <p:nvSpPr>
          <p:cNvPr id="4" name="Rounded Rectangle 3"/>
          <p:cNvSpPr/>
          <p:nvPr/>
        </p:nvSpPr>
        <p:spPr>
          <a:xfrm>
            <a:off x="2606973" y="2204509"/>
            <a:ext cx="7525281" cy="1588896"/>
          </a:xfrm>
          <a:prstGeom prst="roundRect">
            <a:avLst/>
          </a:prstGeom>
          <a:solidFill>
            <a:schemeClr val="tx1">
              <a:lumMod val="20000"/>
              <a:lumOff val="80000"/>
            </a:schemeClr>
          </a:solidFill>
          <a:ln>
            <a:noFill/>
          </a:ln>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4322" tIns="124322" rIns="124322" bIns="124322" numCol="1" spcCol="0" rtlCol="0" fromWordArt="0" anchor="b" anchorCtr="0" forceAA="0" compatLnSpc="1">
            <a:prstTxWarp prst="textNoShape">
              <a:avLst/>
            </a:prstTxWarp>
            <a:noAutofit/>
          </a:bodyPr>
          <a:lstStyle/>
          <a:p>
            <a:pPr marL="0" marR="0" lvl="0" indent="0" algn="r" defTabSz="932597"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dirty="0" err="1">
              <a:ln>
                <a:noFill/>
              </a:ln>
              <a:solidFill>
                <a:sysClr val="windowText" lastClr="000000"/>
              </a:solidFill>
              <a:effectLst/>
              <a:uLnTx/>
              <a:uFillTx/>
            </a:endParaRPr>
          </a:p>
        </p:txBody>
      </p:sp>
      <p:pic>
        <p:nvPicPr>
          <p:cNvPr id="5" name="Picture 2" descr="http://upload.wikimedia.org/wikipedia/commons/6/60/Edward_Snowden-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2844" y="1999069"/>
            <a:ext cx="2069498" cy="2493456"/>
          </a:xfrm>
          <a:prstGeom prst="rect">
            <a:avLst/>
          </a:prstGeom>
          <a:noFill/>
          <a:effectLst>
            <a:glow rad="101600">
              <a:schemeClr val="accent6">
                <a:satMod val="175000"/>
                <a:alpha val="40000"/>
              </a:schemeClr>
            </a:glow>
            <a:softEdge rad="12700"/>
          </a:effectLst>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839187" y="2318758"/>
            <a:ext cx="6842688" cy="1277579"/>
          </a:xfrm>
          <a:prstGeom prst="rect">
            <a:avLst/>
          </a:prstGeom>
          <a:noFill/>
        </p:spPr>
        <p:txBody>
          <a:bodyPr wrap="none" lIns="124144" tIns="62072" rIns="124144" bIns="62072" rtlCol="0">
            <a:spAutoFit/>
          </a:bodyPr>
          <a:lstStyle/>
          <a:p>
            <a:pPr marL="0" marR="0" lvl="0" indent="0" defTabSz="931123" eaLnBrk="1" fontAlgn="auto" latinLnBrk="0" hangingPunct="1">
              <a:lnSpc>
                <a:spcPct val="100000"/>
              </a:lnSpc>
              <a:spcBef>
                <a:spcPts val="0"/>
              </a:spcBef>
              <a:spcAft>
                <a:spcPts val="0"/>
              </a:spcAft>
              <a:buClrTx/>
              <a:buSzTx/>
              <a:buFontTx/>
              <a:buNone/>
              <a:tabLst/>
              <a:defRPr/>
            </a:pPr>
            <a:r>
              <a:rPr kumimoji="0" lang="en-US" sz="1767" b="0"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rPr>
              <a:t>PS C:\&gt; </a:t>
            </a:r>
            <a:r>
              <a:rPr kumimoji="0" lang="en-US" sz="1767" b="1"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rPr>
              <a:t>Enter-</a:t>
            </a:r>
            <a:r>
              <a:rPr kumimoji="0" lang="en-US" sz="1767" b="1" i="0" u="none" strike="noStrike" kern="0" cap="none" spc="0" normalizeH="0" baseline="0" noProof="0" dirty="0" err="1">
                <a:ln>
                  <a:noFill/>
                </a:ln>
                <a:solidFill>
                  <a:sysClr val="windowText" lastClr="000000"/>
                </a:solidFill>
                <a:effectLst/>
                <a:uLnTx/>
                <a:uFillTx/>
                <a:latin typeface="Consolas" panose="020B0609020204030204" pitchFamily="49" charset="0"/>
                <a:cs typeface="Consolas" panose="020B0609020204030204" pitchFamily="49" charset="0"/>
              </a:rPr>
              <a:t>JEAsession</a:t>
            </a:r>
            <a:r>
              <a:rPr kumimoji="0" lang="en-US" sz="1767" b="1"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rPr>
              <a:t> Server1 –Name</a:t>
            </a:r>
            <a:r>
              <a:rPr kumimoji="0" lang="en-US" sz="1767" b="0"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rPr>
              <a:t> </a:t>
            </a:r>
            <a:r>
              <a:rPr kumimoji="0" lang="en-US" sz="2040" b="1" i="0" u="none" strike="noStrike" kern="0" cap="none" spc="0" normalizeH="0" baseline="0" noProof="0" dirty="0">
                <a:ln>
                  <a:noFill/>
                </a:ln>
                <a:solidFill>
                  <a:srgbClr val="00B050"/>
                </a:solidFill>
                <a:effectLst>
                  <a:outerShdw blurRad="38100" dist="38100" dir="2700000" algn="tl">
                    <a:srgbClr val="000000">
                      <a:alpha val="43137"/>
                    </a:srgbClr>
                  </a:outerShdw>
                </a:effectLst>
                <a:uLnTx/>
                <a:uFillTx/>
                <a:latin typeface="Consolas" panose="020B0609020204030204" pitchFamily="49" charset="0"/>
                <a:cs typeface="Consolas" panose="020B0609020204030204" pitchFamily="49" charset="0"/>
              </a:rPr>
              <a:t>Maintenance</a:t>
            </a:r>
            <a:endParaRPr kumimoji="0" lang="en-US" sz="1767" b="1" i="0" u="none" strike="noStrike" kern="0" cap="none" spc="0" normalizeH="0" baseline="0" noProof="0" dirty="0">
              <a:ln>
                <a:noFill/>
              </a:ln>
              <a:solidFill>
                <a:srgbClr val="00B050"/>
              </a:solidFill>
              <a:effectLst>
                <a:outerShdw blurRad="38100" dist="38100" dir="2700000" algn="tl">
                  <a:srgbClr val="000000">
                    <a:alpha val="43137"/>
                  </a:srgbClr>
                </a:outerShdw>
              </a:effectLst>
              <a:uLnTx/>
              <a:uFillTx/>
              <a:latin typeface="Consolas" panose="020B0609020204030204" pitchFamily="49" charset="0"/>
              <a:cs typeface="Consolas" panose="020B0609020204030204" pitchFamily="49" charset="0"/>
            </a:endParaRPr>
          </a:p>
          <a:p>
            <a:pPr marL="0" marR="0" lvl="0" indent="0" defTabSz="931123" eaLnBrk="1" fontAlgn="auto" latinLnBrk="0" hangingPunct="1">
              <a:lnSpc>
                <a:spcPct val="100000"/>
              </a:lnSpc>
              <a:spcBef>
                <a:spcPts val="0"/>
              </a:spcBef>
              <a:spcAft>
                <a:spcPts val="0"/>
              </a:spcAft>
              <a:buClrTx/>
              <a:buSzTx/>
              <a:buFontTx/>
              <a:buNone/>
              <a:tabLst/>
              <a:defRPr/>
            </a:pPr>
            <a:r>
              <a:rPr kumimoji="0" lang="en-US" sz="1767" b="0"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rPr>
              <a:t>Server1&gt; </a:t>
            </a:r>
            <a:r>
              <a:rPr kumimoji="0" lang="en-US" sz="1767" b="1"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rPr>
              <a:t>Restart-Service </a:t>
            </a:r>
            <a:r>
              <a:rPr kumimoji="0" lang="en-US" sz="1767" b="1" i="0" u="none" strike="noStrike" kern="0" cap="none" spc="0" normalizeH="0" baseline="0" noProof="0" dirty="0">
                <a:ln>
                  <a:noFill/>
                </a:ln>
                <a:solidFill>
                  <a:srgbClr val="00B050"/>
                </a:solidFill>
                <a:effectLst>
                  <a:outerShdw blurRad="38100" dist="38100" dir="2700000" algn="tl">
                    <a:srgbClr val="000000">
                      <a:alpha val="43137"/>
                    </a:srgbClr>
                  </a:outerShdw>
                </a:effectLst>
                <a:uLnTx/>
                <a:uFillTx/>
                <a:latin typeface="Consolas" panose="020B0609020204030204" pitchFamily="49" charset="0"/>
                <a:cs typeface="Consolas" panose="020B0609020204030204" pitchFamily="49" charset="0"/>
              </a:rPr>
              <a:t>MSSQLSERVER</a:t>
            </a:r>
          </a:p>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1" i="0" u="none" strike="noStrike" kern="0" cap="none" spc="0" normalizeH="0" baseline="0" noProof="0" dirty="0">
              <a:ln>
                <a:noFill/>
              </a:ln>
              <a:solidFill>
                <a:srgbClr val="00B050"/>
              </a:solidFill>
              <a:effectLst>
                <a:outerShdw blurRad="38100" dist="38100" dir="2700000" algn="tl">
                  <a:srgbClr val="000000">
                    <a:alpha val="43137"/>
                  </a:srgbClr>
                </a:outerShdw>
              </a:effectLst>
              <a:uLnTx/>
              <a:uFillTx/>
              <a:latin typeface="Consolas" panose="020B0609020204030204" pitchFamily="49" charset="0"/>
              <a:cs typeface="Consolas" panose="020B0609020204030204" pitchFamily="49" charset="0"/>
            </a:endParaRPr>
          </a:p>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1" i="0" u="none" strike="noStrike" kern="0" cap="none" spc="0" normalizeH="0" baseline="0" noProof="0" dirty="0">
              <a:ln>
                <a:noFill/>
              </a:ln>
              <a:solidFill>
                <a:srgbClr val="00B050"/>
              </a:solidFill>
              <a:effectLst>
                <a:outerShdw blurRad="38100" dist="38100" dir="2700000" algn="tl">
                  <a:srgbClr val="000000">
                    <a:alpha val="43137"/>
                  </a:srgbClr>
                </a:outerShdw>
              </a:effectLst>
              <a:uLnTx/>
              <a:uFillTx/>
              <a:latin typeface="Consolas" panose="020B0609020204030204" pitchFamily="49" charset="0"/>
              <a:cs typeface="Consolas" panose="020B0609020204030204" pitchFamily="49" charset="0"/>
            </a:endParaRPr>
          </a:p>
        </p:txBody>
      </p:sp>
      <p:sp>
        <p:nvSpPr>
          <p:cNvPr id="7" name="TextBox 6"/>
          <p:cNvSpPr txBox="1"/>
          <p:nvPr/>
        </p:nvSpPr>
        <p:spPr>
          <a:xfrm>
            <a:off x="10073598" y="1474565"/>
            <a:ext cx="1748295" cy="509561"/>
          </a:xfrm>
          <a:prstGeom prst="rect">
            <a:avLst/>
          </a:prstGeom>
          <a:noFill/>
        </p:spPr>
        <p:txBody>
          <a:bodyPr wrap="none" lIns="124144" tIns="62072" rIns="124144" bIns="62072" rtlCol="0">
            <a:spAutoFit/>
          </a:bodyPr>
          <a:lstStyle/>
          <a:p>
            <a:pPr marL="0" marR="0" lvl="0" indent="0" defTabSz="931123" eaLnBrk="1" fontAlgn="auto" latinLnBrk="0" hangingPunct="1">
              <a:lnSpc>
                <a:spcPct val="100000"/>
              </a:lnSpc>
              <a:spcBef>
                <a:spcPts val="0"/>
              </a:spcBef>
              <a:spcAft>
                <a:spcPts val="0"/>
              </a:spcAft>
              <a:buClrTx/>
              <a:buSzTx/>
              <a:buFontTx/>
              <a:buNone/>
              <a:tabLst/>
              <a:defRPr/>
            </a:pPr>
            <a:r>
              <a:rPr kumimoji="0" lang="en-US" sz="2448" b="1" i="0" u="none" strike="noStrike" kern="0" cap="none" spc="0" normalizeH="0" baseline="0" noProof="0" dirty="0">
                <a:ln>
                  <a:noFill/>
                </a:ln>
                <a:solidFill>
                  <a:srgbClr val="505050"/>
                </a:solidFill>
                <a:effectLst/>
                <a:uLnTx/>
                <a:uFillTx/>
                <a:latin typeface="Segoe UI"/>
              </a:rPr>
              <a:t>HR Server</a:t>
            </a:r>
          </a:p>
        </p:txBody>
      </p:sp>
      <p:sp>
        <p:nvSpPr>
          <p:cNvPr id="8" name="Rectangle 7"/>
          <p:cNvSpPr/>
          <p:nvPr/>
        </p:nvSpPr>
        <p:spPr>
          <a:xfrm>
            <a:off x="2839189" y="2929926"/>
            <a:ext cx="6214711" cy="680050"/>
          </a:xfrm>
          <a:prstGeom prst="rect">
            <a:avLst/>
          </a:prstGeom>
        </p:spPr>
        <p:txBody>
          <a:bodyPr lIns="124144" tIns="62072" rIns="124144" bIns="62072">
            <a:spAutoFit/>
          </a:bodyPr>
          <a:lstStyle/>
          <a:p>
            <a:pPr marL="0" marR="0" lvl="0" indent="0" defTabSz="931123" eaLnBrk="1" fontAlgn="auto" latinLnBrk="0" hangingPunct="1">
              <a:lnSpc>
                <a:spcPct val="100000"/>
              </a:lnSpc>
              <a:spcBef>
                <a:spcPts val="0"/>
              </a:spcBef>
              <a:spcAft>
                <a:spcPts val="0"/>
              </a:spcAft>
              <a:buClrTx/>
              <a:buSzTx/>
              <a:buFontTx/>
              <a:buNone/>
              <a:tabLst/>
              <a:defRPr/>
            </a:pPr>
            <a:r>
              <a:rPr kumimoji="0" lang="en-US" sz="1767" b="0"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sym typeface="Wingdings" panose="05000000000000000000" pitchFamily="2" charset="2"/>
              </a:rPr>
              <a:t>Server1&gt; </a:t>
            </a:r>
            <a:r>
              <a:rPr kumimoji="0" lang="en-US" sz="1767" b="1" i="0" u="none" strike="noStrike" kern="0" cap="none" spc="0" normalizeH="0" baseline="0" noProof="0" dirty="0">
                <a:ln>
                  <a:noFill/>
                </a:ln>
                <a:solidFill>
                  <a:sysClr val="windowText" lastClr="000000"/>
                </a:solidFill>
                <a:effectLst/>
                <a:uLnTx/>
                <a:uFillTx/>
                <a:latin typeface="Consolas" panose="020B0609020204030204" pitchFamily="49" charset="0"/>
                <a:cs typeface="Consolas" panose="020B0609020204030204" pitchFamily="49" charset="0"/>
                <a:sym typeface="Wingdings" panose="05000000000000000000" pitchFamily="2" charset="2"/>
              </a:rPr>
              <a:t>Steal-Secrets </a:t>
            </a:r>
            <a:r>
              <a:rPr kumimoji="0" lang="en-US" sz="1767" b="1" i="0" u="none" strike="noStrike" kern="0" cap="none" spc="0" normalizeH="0" baseline="0" noProof="0" dirty="0">
                <a:ln>
                  <a:noFill/>
                </a:ln>
                <a:solidFill>
                  <a:srgbClr val="00B050"/>
                </a:solidFill>
                <a:effectLst>
                  <a:outerShdw blurRad="38100" dist="38100" dir="2700000" algn="tl">
                    <a:srgbClr val="000000">
                      <a:alpha val="43137"/>
                    </a:srgbClr>
                  </a:outerShdw>
                </a:effectLst>
                <a:uLnTx/>
                <a:uFillTx/>
                <a:latin typeface="Consolas" panose="020B0609020204030204" pitchFamily="49" charset="0"/>
                <a:cs typeface="Consolas" panose="020B0609020204030204" pitchFamily="49" charset="0"/>
                <a:sym typeface="Wingdings" panose="05000000000000000000" pitchFamily="2" charset="2"/>
              </a:rPr>
              <a:t>*</a:t>
            </a:r>
            <a:endParaRPr kumimoji="0" lang="en-US" sz="1767" b="0" i="0" u="none" strike="noStrike" kern="0" cap="none" spc="0" normalizeH="0" baseline="0" noProof="0" dirty="0">
              <a:ln>
                <a:noFill/>
              </a:ln>
              <a:solidFill>
                <a:srgbClr val="FF0000"/>
              </a:solidFill>
              <a:effectLst/>
              <a:uLnTx/>
              <a:uFillTx/>
              <a:latin typeface="Consolas" panose="020B0609020204030204" pitchFamily="49" charset="0"/>
              <a:cs typeface="Consolas" panose="020B0609020204030204" pitchFamily="49" charset="0"/>
              <a:sym typeface="Wingdings" panose="05000000000000000000" pitchFamily="2" charset="2"/>
            </a:endParaRPr>
          </a:p>
          <a:p>
            <a:pPr marL="0" marR="0" lvl="0" indent="0" defTabSz="931123" eaLnBrk="1" fontAlgn="auto" latinLnBrk="0" hangingPunct="1">
              <a:lnSpc>
                <a:spcPct val="100000"/>
              </a:lnSpc>
              <a:spcBef>
                <a:spcPts val="0"/>
              </a:spcBef>
              <a:spcAft>
                <a:spcPts val="0"/>
              </a:spcAft>
              <a:buClrTx/>
              <a:buSzTx/>
              <a:buFontTx/>
              <a:buNone/>
              <a:tabLst/>
              <a:defRPr/>
            </a:pPr>
            <a:r>
              <a:rPr kumimoji="0" lang="en-US" sz="1767" b="0" i="0" u="none" strike="noStrike" kern="0" cap="none" spc="0" normalizeH="0" baseline="0" noProof="0" dirty="0">
                <a:ln>
                  <a:noFill/>
                </a:ln>
                <a:solidFill>
                  <a:srgbClr val="FF0000"/>
                </a:solidFill>
                <a:effectLst/>
                <a:uLnTx/>
                <a:uFillTx/>
                <a:latin typeface="Consolas" panose="020B0609020204030204" pitchFamily="49" charset="0"/>
                <a:cs typeface="Consolas" panose="020B0609020204030204" pitchFamily="49" charset="0"/>
                <a:sym typeface="Wingdings" panose="05000000000000000000" pitchFamily="2" charset="2"/>
              </a:rPr>
              <a:t>Error: You are not authorized to Steal-Secrets</a:t>
            </a:r>
          </a:p>
        </p:txBody>
      </p:sp>
      <p:grpSp>
        <p:nvGrpSpPr>
          <p:cNvPr id="9" name="Group 8"/>
          <p:cNvGrpSpPr/>
          <p:nvPr/>
        </p:nvGrpSpPr>
        <p:grpSpPr>
          <a:xfrm>
            <a:off x="9826841" y="1905924"/>
            <a:ext cx="2222708" cy="2633965"/>
            <a:chOff x="10018713" y="4489450"/>
            <a:chExt cx="1382713" cy="2244727"/>
          </a:xfrm>
        </p:grpSpPr>
        <p:sp>
          <p:nvSpPr>
            <p:cNvPr id="10" name="Rectangle 23"/>
            <p:cNvSpPr>
              <a:spLocks noChangeArrowheads="1"/>
            </p:cNvSpPr>
            <p:nvPr/>
          </p:nvSpPr>
          <p:spPr bwMode="auto">
            <a:xfrm>
              <a:off x="10083802" y="4514850"/>
              <a:ext cx="1254126" cy="221932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1" name="Rectangle 24"/>
            <p:cNvSpPr>
              <a:spLocks noChangeArrowheads="1"/>
            </p:cNvSpPr>
            <p:nvPr/>
          </p:nvSpPr>
          <p:spPr bwMode="auto">
            <a:xfrm>
              <a:off x="10774363" y="6418263"/>
              <a:ext cx="161925" cy="3159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2" name="Rectangle 27"/>
            <p:cNvSpPr>
              <a:spLocks noChangeArrowheads="1"/>
            </p:cNvSpPr>
            <p:nvPr/>
          </p:nvSpPr>
          <p:spPr bwMode="auto">
            <a:xfrm>
              <a:off x="10488613" y="6418263"/>
              <a:ext cx="165100" cy="3159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3" name="Rectangle 28"/>
            <p:cNvSpPr>
              <a:spLocks noChangeArrowheads="1"/>
            </p:cNvSpPr>
            <p:nvPr/>
          </p:nvSpPr>
          <p:spPr bwMode="auto">
            <a:xfrm>
              <a:off x="10207626" y="5305425"/>
              <a:ext cx="1014413" cy="1635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4" name="Rectangle 29"/>
            <p:cNvSpPr>
              <a:spLocks noChangeArrowheads="1"/>
            </p:cNvSpPr>
            <p:nvPr/>
          </p:nvSpPr>
          <p:spPr bwMode="auto">
            <a:xfrm>
              <a:off x="10207626" y="5588000"/>
              <a:ext cx="1014413" cy="163513"/>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5" name="Rectangle 30"/>
            <p:cNvSpPr>
              <a:spLocks noChangeArrowheads="1"/>
            </p:cNvSpPr>
            <p:nvPr/>
          </p:nvSpPr>
          <p:spPr bwMode="auto">
            <a:xfrm>
              <a:off x="10207626" y="5870575"/>
              <a:ext cx="1014413" cy="1619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6" name="Rectangle 31"/>
            <p:cNvSpPr>
              <a:spLocks noChangeArrowheads="1"/>
            </p:cNvSpPr>
            <p:nvPr/>
          </p:nvSpPr>
          <p:spPr bwMode="auto">
            <a:xfrm>
              <a:off x="10207626" y="6153150"/>
              <a:ext cx="1014413" cy="1619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7" name="Rectangle 32"/>
            <p:cNvSpPr>
              <a:spLocks noChangeArrowheads="1"/>
            </p:cNvSpPr>
            <p:nvPr/>
          </p:nvSpPr>
          <p:spPr bwMode="auto">
            <a:xfrm>
              <a:off x="10207626" y="4741863"/>
              <a:ext cx="1014413" cy="1619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8" name="Rectangle 33"/>
            <p:cNvSpPr>
              <a:spLocks noChangeArrowheads="1"/>
            </p:cNvSpPr>
            <p:nvPr/>
          </p:nvSpPr>
          <p:spPr bwMode="auto">
            <a:xfrm>
              <a:off x="10207626" y="5024438"/>
              <a:ext cx="1014413" cy="1619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sp>
          <p:nvSpPr>
            <p:cNvPr id="19" name="Rectangle 52"/>
            <p:cNvSpPr>
              <a:spLocks noChangeArrowheads="1"/>
            </p:cNvSpPr>
            <p:nvPr/>
          </p:nvSpPr>
          <p:spPr bwMode="auto">
            <a:xfrm>
              <a:off x="10018713" y="4489450"/>
              <a:ext cx="1382713" cy="47625"/>
            </a:xfrm>
            <a:prstGeom prst="rect">
              <a:avLst/>
            </a:prstGeom>
            <a:solidFill>
              <a:srgbClr val="002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4" tIns="46616" rIns="93234" bIns="46616" numCol="1" anchor="t" anchorCtr="0" compatLnSpc="1">
              <a:prstTxWarp prst="textNoShape">
                <a:avLst/>
              </a:prstTxWarp>
            </a:bodyPr>
            <a:lstStyle/>
            <a:p>
              <a:pPr marL="0" marR="0" lvl="0" indent="0" defTabSz="931123" eaLnBrk="1" fontAlgn="auto" latinLnBrk="0" hangingPunct="1">
                <a:lnSpc>
                  <a:spcPct val="100000"/>
                </a:lnSpc>
                <a:spcBef>
                  <a:spcPts val="0"/>
                </a:spcBef>
                <a:spcAft>
                  <a:spcPts val="0"/>
                </a:spcAft>
                <a:buClrTx/>
                <a:buSzTx/>
                <a:buFontTx/>
                <a:buNone/>
                <a:tabLst/>
                <a:defRPr/>
              </a:pPr>
              <a:endParaRPr kumimoji="0" lang="en-US" sz="1767" b="0" i="0" u="none" strike="noStrike" kern="0" cap="none" spc="0" normalizeH="0" baseline="0" noProof="0" dirty="0">
                <a:ln>
                  <a:noFill/>
                </a:ln>
                <a:solidFill>
                  <a:prstClr val="black"/>
                </a:solidFill>
                <a:effectLst/>
                <a:uLnTx/>
                <a:uFillTx/>
                <a:latin typeface="Segoe UI"/>
              </a:endParaRPr>
            </a:p>
          </p:txBody>
        </p:sp>
      </p:gr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06088" y="2863391"/>
            <a:ext cx="879527" cy="879527"/>
          </a:xfrm>
          <a:prstGeom prst="rect">
            <a:avLst/>
          </a:prstGeom>
        </p:spPr>
      </p:pic>
      <p:sp>
        <p:nvSpPr>
          <p:cNvPr id="21" name="Title 1"/>
          <p:cNvSpPr txBox="1">
            <a:spLocks/>
          </p:cNvSpPr>
          <p:nvPr/>
        </p:nvSpPr>
        <p:spPr>
          <a:xfrm>
            <a:off x="276324" y="295732"/>
            <a:ext cx="11886192" cy="917444"/>
          </a:xfrm>
          <a:prstGeom prst="rect">
            <a:avLst/>
          </a:prstGeom>
        </p:spPr>
        <p:txBody>
          <a:bodyPr/>
          <a:lstStyle>
            <a:lvl1pPr algn="l" defTabSz="685775" rtl="0" eaLnBrk="1" latinLnBrk="0" hangingPunct="1">
              <a:lnSpc>
                <a:spcPct val="90000"/>
              </a:lnSpc>
              <a:spcBef>
                <a:spcPct val="0"/>
              </a:spcBef>
              <a:buNone/>
              <a:defRPr lang="en-US" sz="3529" b="0" kern="1200" cap="none" spc="-75"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699422" rtl="0" eaLnBrk="1" fontAlgn="auto" latinLnBrk="0" hangingPunct="1">
              <a:lnSpc>
                <a:spcPct val="90000"/>
              </a:lnSpc>
              <a:spcBef>
                <a:spcPct val="0"/>
              </a:spcBef>
              <a:spcAft>
                <a:spcPts val="0"/>
              </a:spcAft>
              <a:buClrTx/>
              <a:buSzTx/>
              <a:buFontTx/>
              <a:buNone/>
              <a:tabLst/>
              <a:defRPr/>
            </a:pPr>
            <a:r>
              <a:rPr kumimoji="0" lang="en-US" sz="4798" b="0" i="0" u="none" strike="noStrike" kern="1200" cap="none" spc="-76"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Just Enough Administration (JEA) </a:t>
            </a:r>
          </a:p>
        </p:txBody>
      </p:sp>
    </p:spTree>
    <p:extLst>
      <p:ext uri="{BB962C8B-B14F-4D97-AF65-F5344CB8AC3E}">
        <p14:creationId xmlns:p14="http://schemas.microsoft.com/office/powerpoint/2010/main" val="1200831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iterate type="lt">
                                    <p:tmPct val="10000"/>
                                  </p:iterate>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200"/>
                                        <p:tgtEl>
                                          <p:spTgt spid="6">
                                            <p:txEl>
                                              <p:pRg st="0" end="0"/>
                                            </p:txEl>
                                          </p:spTgt>
                                        </p:tgtEl>
                                      </p:cBhvr>
                                    </p:animEffect>
                                  </p:childTnLst>
                                </p:cTn>
                              </p:par>
                            </p:childTnLst>
                          </p:cTn>
                        </p:par>
                        <p:par>
                          <p:cTn id="12" fill="hold">
                            <p:stCondLst>
                              <p:cond delay="1580"/>
                            </p:stCondLst>
                            <p:childTnLst>
                              <p:par>
                                <p:cTn id="13" presetID="22" presetClass="entr" presetSubtype="4" fill="hold" nodeType="afterEffect">
                                  <p:stCondLst>
                                    <p:cond delay="0"/>
                                  </p:stCondLst>
                                  <p:iterate type="lt">
                                    <p:tmPct val="10000"/>
                                  </p:iterate>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200"/>
                                        <p:tgtEl>
                                          <p:spTgt spid="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wipe(left)">
                                      <p:cBhvr>
                                        <p:cTn id="20" dur="200"/>
                                        <p:tgtEl>
                                          <p:spTgt spid="8">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Effect transition="in" filter="wipe(left)">
                                      <p:cBhvr>
                                        <p:cTn id="25" dur="2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t>Componentization</a:t>
            </a:r>
          </a:p>
          <a:p>
            <a:r>
              <a:rPr lang="en-US" sz="2040" dirty="0"/>
              <a:t>Development</a:t>
            </a:r>
          </a:p>
          <a:p>
            <a:r>
              <a:rPr lang="en-US" sz="2040" dirty="0"/>
              <a:t>Packaging &amp; deployment</a:t>
            </a:r>
          </a:p>
          <a:p>
            <a:r>
              <a:rPr lang="en-US" sz="2040" dirty="0"/>
              <a:t>Configuration</a:t>
            </a:r>
          </a:p>
          <a:p>
            <a:r>
              <a:rPr lang="en-US" sz="2040" dirty="0"/>
              <a:t>Containers </a:t>
            </a:r>
          </a:p>
          <a:p>
            <a:r>
              <a:rPr lang="en-US" sz="2040" dirty="0"/>
              <a:t>Operational Validation Testing</a:t>
            </a:r>
          </a:p>
          <a:p>
            <a:r>
              <a:rPr lang="en-US" sz="2040" dirty="0"/>
              <a:t>Operating Securely</a:t>
            </a:r>
          </a:p>
        </p:txBody>
      </p:sp>
    </p:spTree>
    <p:extLst>
      <p:ext uri="{BB962C8B-B14F-4D97-AF65-F5344CB8AC3E}">
        <p14:creationId xmlns:p14="http://schemas.microsoft.com/office/powerpoint/2010/main" val="40185918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04048" y="2354424"/>
            <a:ext cx="11474409" cy="1713653"/>
          </a:xfrm>
        </p:spPr>
        <p:txBody>
          <a:bodyPr/>
          <a:lstStyle/>
          <a:p>
            <a:pPr algn="ctr"/>
            <a:r>
              <a:rPr lang="en-US" sz="5399" dirty="0"/>
              <a:t>Windows Server 2016 resolves the interface between </a:t>
            </a:r>
            <a:r>
              <a:rPr lang="en-US" sz="5399" dirty="0" err="1"/>
              <a:t>devs</a:t>
            </a:r>
            <a:r>
              <a:rPr lang="en-US" sz="5399" dirty="0"/>
              <a:t> and ops</a:t>
            </a:r>
          </a:p>
        </p:txBody>
      </p:sp>
    </p:spTree>
    <p:extLst>
      <p:ext uri="{BB962C8B-B14F-4D97-AF65-F5344CB8AC3E}">
        <p14:creationId xmlns:p14="http://schemas.microsoft.com/office/powerpoint/2010/main" val="14860694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1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12021398" cy="6994525"/>
          </a:xfrm>
          <a:custGeom>
            <a:avLst/>
            <a:gdLst>
              <a:gd name="connsiteX0" fmla="*/ 0 w 11786754"/>
              <a:gd name="connsiteY0" fmla="*/ 0 h 6858000"/>
              <a:gd name="connsiteX1" fmla="*/ 8610600 w 11786754"/>
              <a:gd name="connsiteY1" fmla="*/ 0 h 6858000"/>
              <a:gd name="connsiteX2" fmla="*/ 11786754 w 11786754"/>
              <a:gd name="connsiteY2" fmla="*/ 6858000 h 6858000"/>
              <a:gd name="connsiteX3" fmla="*/ 0 w 1178675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786754" h="6858000">
                <a:moveTo>
                  <a:pt x="0" y="0"/>
                </a:moveTo>
                <a:lnTo>
                  <a:pt x="8610600" y="0"/>
                </a:lnTo>
                <a:lnTo>
                  <a:pt x="11786754"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3652696" cy="6994525"/>
          </a:xfrm>
          <a:custGeom>
            <a:avLst/>
            <a:gdLst>
              <a:gd name="connsiteX0" fmla="*/ 0 w 3581400"/>
              <a:gd name="connsiteY0" fmla="*/ 0 h 6858000"/>
              <a:gd name="connsiteX1" fmla="*/ 405246 w 3581400"/>
              <a:gd name="connsiteY1" fmla="*/ 0 h 6858000"/>
              <a:gd name="connsiteX2" fmla="*/ 3581400 w 3581400"/>
              <a:gd name="connsiteY2" fmla="*/ 6858000 h 6858000"/>
              <a:gd name="connsiteX3" fmla="*/ 0 w 3581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581400" h="6858000">
                <a:moveTo>
                  <a:pt x="0" y="0"/>
                </a:moveTo>
                <a:lnTo>
                  <a:pt x="405246" y="0"/>
                </a:lnTo>
                <a:lnTo>
                  <a:pt x="3581400" y="6858000"/>
                </a:lnTo>
                <a:lnTo>
                  <a:pt x="0" y="6858000"/>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 name="Title 2"/>
          <p:cNvSpPr>
            <a:spLocks noGrp="1"/>
          </p:cNvSpPr>
          <p:nvPr>
            <p:ph type="title"/>
          </p:nvPr>
        </p:nvSpPr>
        <p:spPr>
          <a:xfrm>
            <a:off x="850466" y="372393"/>
            <a:ext cx="10730142" cy="1351952"/>
          </a:xfrm>
        </p:spPr>
        <p:txBody>
          <a:bodyPr>
            <a:normAutofit/>
          </a:bodyPr>
          <a:lstStyle/>
          <a:p>
            <a:r>
              <a:rPr lang="en-US" dirty="0" err="1"/>
              <a:t>DevOpsification</a:t>
            </a:r>
            <a:r>
              <a:rPr lang="en-US" dirty="0"/>
              <a:t> of Windows</a:t>
            </a:r>
          </a:p>
        </p:txBody>
      </p:sp>
      <p:sp>
        <p:nvSpPr>
          <p:cNvPr id="2" name="Content Placeholder 1"/>
          <p:cNvSpPr>
            <a:spLocks noGrp="1"/>
          </p:cNvSpPr>
          <p:nvPr>
            <p:ph idx="1"/>
          </p:nvPr>
        </p:nvSpPr>
        <p:spPr>
          <a:xfrm>
            <a:off x="855769" y="2062866"/>
            <a:ext cx="10724936" cy="4237064"/>
          </a:xfrm>
        </p:spPr>
        <p:txBody>
          <a:bodyPr>
            <a:normAutofit/>
          </a:bodyPr>
          <a:lstStyle/>
          <a:p>
            <a:r>
              <a:rPr lang="en-US" sz="2040" dirty="0"/>
              <a:t>Componentization</a:t>
            </a:r>
          </a:p>
          <a:p>
            <a:r>
              <a:rPr lang="en-US" sz="2040" dirty="0"/>
              <a:t>Development</a:t>
            </a:r>
          </a:p>
          <a:p>
            <a:r>
              <a:rPr lang="en-US" sz="2040" dirty="0">
                <a:solidFill>
                  <a:schemeClr val="accent4"/>
                </a:solidFill>
              </a:rPr>
              <a:t>Packaging &amp; deployment</a:t>
            </a:r>
          </a:p>
          <a:p>
            <a:r>
              <a:rPr lang="en-US" sz="2040" dirty="0">
                <a:solidFill>
                  <a:schemeClr val="accent4"/>
                </a:solidFill>
              </a:rPr>
              <a:t>Configuration</a:t>
            </a:r>
          </a:p>
          <a:p>
            <a:r>
              <a:rPr lang="en-US" sz="2040" dirty="0"/>
              <a:t>Containers </a:t>
            </a:r>
          </a:p>
          <a:p>
            <a:r>
              <a:rPr lang="en-US" sz="2040" dirty="0">
                <a:solidFill>
                  <a:schemeClr val="accent4"/>
                </a:solidFill>
              </a:rPr>
              <a:t>Operational Validation Testing</a:t>
            </a:r>
          </a:p>
          <a:p>
            <a:r>
              <a:rPr lang="en-US" sz="2040" dirty="0">
                <a:solidFill>
                  <a:schemeClr val="accent4"/>
                </a:solidFill>
              </a:rPr>
              <a:t>Operating Securely</a:t>
            </a:r>
          </a:p>
        </p:txBody>
      </p:sp>
      <p:sp>
        <p:nvSpPr>
          <p:cNvPr id="4" name="TextBox 3"/>
          <p:cNvSpPr txBox="1"/>
          <p:nvPr/>
        </p:nvSpPr>
        <p:spPr>
          <a:xfrm>
            <a:off x="3142281" y="5703512"/>
            <a:ext cx="5580816" cy="606488"/>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3264" b="0" i="0" u="none" strike="noStrike" kern="0" cap="none" spc="0" normalizeH="0" baseline="0" noProof="0" dirty="0">
                <a:ln>
                  <a:noFill/>
                </a:ln>
                <a:solidFill>
                  <a:schemeClr val="accent4"/>
                </a:solidFill>
                <a:effectLst/>
                <a:uLnTx/>
                <a:uFillTx/>
              </a:rPr>
              <a:t>Available </a:t>
            </a:r>
            <a:r>
              <a:rPr kumimoji="0" lang="en-US" sz="3264" b="0" i="0" u="none" strike="noStrike" kern="0" cap="none" spc="0" normalizeH="0" baseline="0" noProof="0" dirty="0" err="1">
                <a:ln>
                  <a:noFill/>
                </a:ln>
                <a:solidFill>
                  <a:schemeClr val="accent4"/>
                </a:solidFill>
                <a:effectLst/>
                <a:uLnTx/>
                <a:uFillTx/>
              </a:rPr>
              <a:t>Downlevel</a:t>
            </a:r>
            <a:endParaRPr kumimoji="0" lang="en-US" sz="3264" b="0" i="0" u="none" strike="noStrike" kern="0" cap="none" spc="0" normalizeH="0" baseline="0" noProof="0" dirty="0">
              <a:ln>
                <a:noFill/>
              </a:ln>
              <a:solidFill>
                <a:schemeClr val="accent4"/>
              </a:solidFill>
              <a:effectLst/>
              <a:uLnTx/>
              <a:uFillTx/>
            </a:endParaRPr>
          </a:p>
        </p:txBody>
      </p:sp>
      <p:sp>
        <p:nvSpPr>
          <p:cNvPr id="8" name="TextBox 7"/>
          <p:cNvSpPr txBox="1"/>
          <p:nvPr/>
        </p:nvSpPr>
        <p:spPr>
          <a:xfrm>
            <a:off x="1047623" y="5696109"/>
            <a:ext cx="5580816" cy="606488"/>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3264" b="0" i="0" u="none" strike="noStrike" kern="0" cap="none" spc="0" normalizeH="0" baseline="0" noProof="0" dirty="0">
                <a:ln>
                  <a:noFill/>
                </a:ln>
                <a:solidFill>
                  <a:sysClr val="windowText" lastClr="000000"/>
                </a:solidFill>
                <a:effectLst/>
                <a:uLnTx/>
                <a:uFillTx/>
              </a:rPr>
              <a:t>WS2016</a:t>
            </a:r>
          </a:p>
        </p:txBody>
      </p:sp>
    </p:spTree>
    <p:extLst>
      <p:ext uri="{BB962C8B-B14F-4D97-AF65-F5344CB8AC3E}">
        <p14:creationId xmlns:p14="http://schemas.microsoft.com/office/powerpoint/2010/main" val="35778688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Cloud Competitive</a:t>
            </a:r>
            <a:endParaRPr lang="en-US" dirty="0"/>
          </a:p>
        </p:txBody>
      </p:sp>
      <p:sp>
        <p:nvSpPr>
          <p:cNvPr id="2" name="Text Placeholder 1"/>
          <p:cNvSpPr>
            <a:spLocks noGrp="1"/>
          </p:cNvSpPr>
          <p:nvPr>
            <p:ph idx="1"/>
          </p:nvPr>
        </p:nvSpPr>
        <p:spPr/>
        <p:txBody>
          <a:bodyPr/>
          <a:lstStyle/>
          <a:p>
            <a:r>
              <a:rPr lang="en-US" dirty="0"/>
              <a:t>Small and Fast</a:t>
            </a:r>
          </a:p>
          <a:p>
            <a:r>
              <a:rPr lang="en-US" dirty="0"/>
              <a:t>Minimize attack service</a:t>
            </a:r>
          </a:p>
          <a:p>
            <a:r>
              <a:rPr lang="en-US" dirty="0"/>
              <a:t>Minimize patches/reboots</a:t>
            </a:r>
          </a:p>
          <a:p>
            <a:r>
              <a:rPr lang="en-US" dirty="0"/>
              <a:t>Optimized for DevOps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86496" y="1391503"/>
            <a:ext cx="6849096" cy="4628784"/>
          </a:xfrm>
          <a:prstGeom prst="rect">
            <a:avLst/>
          </a:prstGeom>
        </p:spPr>
      </p:pic>
      <p:sp>
        <p:nvSpPr>
          <p:cNvPr id="5" name="Oval 4"/>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55062478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tx1"/>
          </a:solidFill>
          <a:effectLst/>
        </p:spPr>
      </p:sp>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9020" y="328138"/>
            <a:ext cx="11803886" cy="6338249"/>
          </a:xfrm>
          <a:prstGeom prst="rect">
            <a:avLst/>
          </a:prstGeom>
          <a:solidFill>
            <a:schemeClr val="bg1">
              <a:lumMod val="75000"/>
              <a:lumOff val="25000"/>
            </a:schemeClr>
          </a:solidFill>
          <a:ln w="127000" cap="sq" cmpd="thinThick">
            <a:solidFill>
              <a:schemeClr val="bg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cxnSp>
        <p:nvCxnSpPr>
          <p:cNvPr id="7" name="Straight Connector 6"/>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00208" y="3579837"/>
            <a:ext cx="5036058" cy="0"/>
          </a:xfrm>
          <a:prstGeom prst="line">
            <a:avLst/>
          </a:prstGeom>
          <a:ln w="22225">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5221" y="1144706"/>
            <a:ext cx="9326033" cy="2435131"/>
          </a:xfrm>
        </p:spPr>
        <p:txBody>
          <a:bodyPr vert="horz" lIns="93260" tIns="46630" rIns="93260" bIns="46630" rtlCol="0" anchor="b">
            <a:normAutofit/>
          </a:bodyPr>
          <a:lstStyle/>
          <a:p>
            <a:pPr algn="ctr"/>
            <a:r>
              <a:rPr lang="en-US" sz="6119" dirty="0"/>
              <a:t>DevOps is NOT </a:t>
            </a:r>
            <a:br>
              <a:rPr lang="en-US" sz="6119" dirty="0"/>
            </a:br>
            <a:r>
              <a:rPr lang="en-US" sz="6119" dirty="0"/>
              <a:t>about tools and technology</a:t>
            </a:r>
          </a:p>
        </p:txBody>
      </p:sp>
    </p:spTree>
    <p:extLst>
      <p:ext uri="{BB962C8B-B14F-4D97-AF65-F5344CB8AC3E}">
        <p14:creationId xmlns:p14="http://schemas.microsoft.com/office/powerpoint/2010/main" val="2531830830"/>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319700" y="-378870"/>
            <a:ext cx="12969015" cy="7975701"/>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 name="Title 1"/>
          <p:cNvSpPr>
            <a:spLocks noGrp="1"/>
          </p:cNvSpPr>
          <p:nvPr>
            <p:ph type="title" idx="4294967295"/>
          </p:nvPr>
        </p:nvSpPr>
        <p:spPr>
          <a:xfrm>
            <a:off x="548493" y="295731"/>
            <a:ext cx="11887100" cy="917444"/>
          </a:xfrm>
        </p:spPr>
        <p:txBody>
          <a:bodyPr/>
          <a:lstStyle/>
          <a:p>
            <a:r>
              <a:rPr lang="en-US" dirty="0"/>
              <a:t>Security Improvements</a:t>
            </a:r>
          </a:p>
        </p:txBody>
      </p:sp>
      <p:graphicFrame>
        <p:nvGraphicFramePr>
          <p:cNvPr id="3" name="Content Placeholder 5"/>
          <p:cNvGraphicFramePr>
            <a:graphicFrameLocks noGrp="1"/>
          </p:cNvGraphicFramePr>
          <p:nvPr>
            <p:ph idx="4294967295"/>
            <p:extLst/>
          </p:nvPr>
        </p:nvGraphicFramePr>
        <p:xfrm>
          <a:off x="8568738" y="1821102"/>
          <a:ext cx="3379307" cy="44380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ontent Placeholder 5"/>
          <p:cNvGraphicFramePr>
            <a:graphicFrameLocks/>
          </p:cNvGraphicFramePr>
          <p:nvPr>
            <p:extLst/>
          </p:nvPr>
        </p:nvGraphicFramePr>
        <p:xfrm>
          <a:off x="4271109" y="1813164"/>
          <a:ext cx="3252367" cy="44373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ontent Placeholder 9"/>
          <p:cNvGraphicFramePr>
            <a:graphicFrameLocks/>
          </p:cNvGraphicFramePr>
          <p:nvPr>
            <p:extLst/>
          </p:nvPr>
        </p:nvGraphicFramePr>
        <p:xfrm>
          <a:off x="549823" y="1821100"/>
          <a:ext cx="3045570" cy="4437333"/>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9571037" y="4126271"/>
            <a:ext cx="437940" cy="374846"/>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12</a:t>
            </a:r>
          </a:p>
        </p:txBody>
      </p:sp>
      <p:sp>
        <p:nvSpPr>
          <p:cNvPr id="7" name="TextBox 6"/>
          <p:cNvSpPr txBox="1"/>
          <p:nvPr/>
        </p:nvSpPr>
        <p:spPr>
          <a:xfrm>
            <a:off x="10698113" y="2436616"/>
            <a:ext cx="437940" cy="374846"/>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30</a:t>
            </a:r>
          </a:p>
        </p:txBody>
      </p:sp>
      <p:sp>
        <p:nvSpPr>
          <p:cNvPr id="8" name="TextBox 7"/>
          <p:cNvSpPr txBox="1"/>
          <p:nvPr/>
        </p:nvSpPr>
        <p:spPr>
          <a:xfrm>
            <a:off x="5227637" y="3454916"/>
            <a:ext cx="437940" cy="374846"/>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28</a:t>
            </a:r>
          </a:p>
        </p:txBody>
      </p:sp>
      <p:sp>
        <p:nvSpPr>
          <p:cNvPr id="9" name="TextBox 8"/>
          <p:cNvSpPr txBox="1"/>
          <p:nvPr/>
        </p:nvSpPr>
        <p:spPr>
          <a:xfrm>
            <a:off x="6279245" y="2328490"/>
            <a:ext cx="446658" cy="382308"/>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47</a:t>
            </a:r>
          </a:p>
        </p:txBody>
      </p:sp>
      <p:sp>
        <p:nvSpPr>
          <p:cNvPr id="10" name="TextBox 9"/>
          <p:cNvSpPr txBox="1"/>
          <p:nvPr/>
        </p:nvSpPr>
        <p:spPr>
          <a:xfrm>
            <a:off x="1559498" y="3349997"/>
            <a:ext cx="446595" cy="382254"/>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73</a:t>
            </a:r>
          </a:p>
        </p:txBody>
      </p:sp>
      <p:sp>
        <p:nvSpPr>
          <p:cNvPr id="11" name="TextBox 10"/>
          <p:cNvSpPr txBox="1"/>
          <p:nvPr/>
        </p:nvSpPr>
        <p:spPr>
          <a:xfrm>
            <a:off x="2490405" y="2687182"/>
            <a:ext cx="446595" cy="382254"/>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98</a:t>
            </a:r>
          </a:p>
        </p:txBody>
      </p:sp>
      <p:sp>
        <p:nvSpPr>
          <p:cNvPr id="13" name="Oval 12"/>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09150529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19700" y="-378870"/>
            <a:ext cx="12969015" cy="7975701"/>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aphicFrame>
        <p:nvGraphicFramePr>
          <p:cNvPr id="13" name="Content Placeholder 9"/>
          <p:cNvGraphicFramePr>
            <a:graphicFrameLocks/>
          </p:cNvGraphicFramePr>
          <p:nvPr>
            <p:extLst/>
          </p:nvPr>
        </p:nvGraphicFramePr>
        <p:xfrm>
          <a:off x="4542075" y="1806209"/>
          <a:ext cx="3045570" cy="443733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idx="4294967295"/>
          </p:nvPr>
        </p:nvSpPr>
        <p:spPr>
          <a:xfrm>
            <a:off x="548493" y="295731"/>
            <a:ext cx="11887100" cy="917444"/>
          </a:xfrm>
        </p:spPr>
        <p:txBody>
          <a:bodyPr/>
          <a:lstStyle/>
          <a:p>
            <a:r>
              <a:rPr lang="en-US" dirty="0"/>
              <a:t>Resource Utilization Improvements</a:t>
            </a:r>
          </a:p>
        </p:txBody>
      </p:sp>
      <p:graphicFrame>
        <p:nvGraphicFramePr>
          <p:cNvPr id="4" name="Content Placeholder 5"/>
          <p:cNvGraphicFramePr>
            <a:graphicFrameLocks/>
          </p:cNvGraphicFramePr>
          <p:nvPr>
            <p:extLst/>
          </p:nvPr>
        </p:nvGraphicFramePr>
        <p:xfrm>
          <a:off x="884994" y="1817632"/>
          <a:ext cx="3080298" cy="443733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ontent Placeholder 9"/>
          <p:cNvGraphicFramePr>
            <a:graphicFrameLocks/>
          </p:cNvGraphicFramePr>
          <p:nvPr>
            <p:extLst/>
          </p:nvPr>
        </p:nvGraphicFramePr>
        <p:xfrm>
          <a:off x="8126425" y="1802740"/>
          <a:ext cx="3453521" cy="4437333"/>
        </p:xfrm>
        <a:graphic>
          <a:graphicData uri="http://schemas.openxmlformats.org/drawingml/2006/chart">
            <c:chart xmlns:c="http://schemas.openxmlformats.org/drawingml/2006/chart" xmlns:r="http://schemas.openxmlformats.org/officeDocument/2006/relationships" r:id="rId4"/>
          </a:graphicData>
        </a:graphic>
      </p:graphicFrame>
      <p:sp>
        <p:nvSpPr>
          <p:cNvPr id="6" name="TextBox 5"/>
          <p:cNvSpPr txBox="1"/>
          <p:nvPr/>
        </p:nvSpPr>
        <p:spPr>
          <a:xfrm>
            <a:off x="2820589" y="2506803"/>
            <a:ext cx="446595" cy="382254"/>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26</a:t>
            </a:r>
          </a:p>
        </p:txBody>
      </p:sp>
      <p:sp>
        <p:nvSpPr>
          <p:cNvPr id="7" name="TextBox 6"/>
          <p:cNvSpPr txBox="1"/>
          <p:nvPr/>
        </p:nvSpPr>
        <p:spPr>
          <a:xfrm>
            <a:off x="1831604" y="3061153"/>
            <a:ext cx="446595" cy="382254"/>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21</a:t>
            </a:r>
          </a:p>
        </p:txBody>
      </p:sp>
      <p:sp>
        <p:nvSpPr>
          <p:cNvPr id="11" name="TextBox 10"/>
          <p:cNvSpPr txBox="1"/>
          <p:nvPr/>
        </p:nvSpPr>
        <p:spPr>
          <a:xfrm>
            <a:off x="9254419" y="4218191"/>
            <a:ext cx="446595" cy="382254"/>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61</a:t>
            </a:r>
          </a:p>
        </p:txBody>
      </p:sp>
      <p:sp>
        <p:nvSpPr>
          <p:cNvPr id="12" name="TextBox 11"/>
          <p:cNvSpPr txBox="1"/>
          <p:nvPr/>
        </p:nvSpPr>
        <p:spPr>
          <a:xfrm>
            <a:off x="10321110" y="2776896"/>
            <a:ext cx="575736" cy="382254"/>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139</a:t>
            </a:r>
          </a:p>
        </p:txBody>
      </p:sp>
      <p:sp>
        <p:nvSpPr>
          <p:cNvPr id="15" name="TextBox 14"/>
          <p:cNvSpPr txBox="1"/>
          <p:nvPr/>
        </p:nvSpPr>
        <p:spPr>
          <a:xfrm>
            <a:off x="5481360" y="4137245"/>
            <a:ext cx="575817" cy="382308"/>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108</a:t>
            </a:r>
          </a:p>
        </p:txBody>
      </p:sp>
      <p:sp>
        <p:nvSpPr>
          <p:cNvPr id="16" name="TextBox 15"/>
          <p:cNvSpPr txBox="1"/>
          <p:nvPr/>
        </p:nvSpPr>
        <p:spPr>
          <a:xfrm>
            <a:off x="6436085" y="2477938"/>
            <a:ext cx="575817" cy="382308"/>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306</a:t>
            </a:r>
          </a:p>
        </p:txBody>
      </p:sp>
      <p:sp>
        <p:nvSpPr>
          <p:cNvPr id="17" name="Oval 16"/>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373765626"/>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319700" y="-378870"/>
            <a:ext cx="12969015" cy="7975701"/>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aphicFrame>
        <p:nvGraphicFramePr>
          <p:cNvPr id="7" name="Content Placeholder 9"/>
          <p:cNvGraphicFramePr>
            <a:graphicFrameLocks/>
          </p:cNvGraphicFramePr>
          <p:nvPr>
            <p:extLst/>
          </p:nvPr>
        </p:nvGraphicFramePr>
        <p:xfrm>
          <a:off x="228986" y="1809506"/>
          <a:ext cx="3555604" cy="443733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Content Placeholder 5"/>
          <p:cNvGraphicFramePr>
            <a:graphicFrameLocks/>
          </p:cNvGraphicFramePr>
          <p:nvPr>
            <p:extLst/>
          </p:nvPr>
        </p:nvGraphicFramePr>
        <p:xfrm>
          <a:off x="4323181" y="1812745"/>
          <a:ext cx="3331153" cy="442713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idx="4294967295"/>
          </p:nvPr>
        </p:nvSpPr>
        <p:spPr>
          <a:xfrm>
            <a:off x="548493" y="295731"/>
            <a:ext cx="11887100" cy="917444"/>
          </a:xfrm>
        </p:spPr>
        <p:txBody>
          <a:bodyPr/>
          <a:lstStyle/>
          <a:p>
            <a:r>
              <a:rPr lang="en-US" dirty="0"/>
              <a:t>Deployment Improvements</a:t>
            </a:r>
          </a:p>
        </p:txBody>
      </p:sp>
      <p:graphicFrame>
        <p:nvGraphicFramePr>
          <p:cNvPr id="5" name="Content Placeholder 5"/>
          <p:cNvGraphicFramePr>
            <a:graphicFrameLocks noGrp="1"/>
          </p:cNvGraphicFramePr>
          <p:nvPr>
            <p:ph idx="4294967295"/>
            <p:extLst/>
          </p:nvPr>
        </p:nvGraphicFramePr>
        <p:xfrm>
          <a:off x="8587974" y="1805229"/>
          <a:ext cx="3572955" cy="4434846"/>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p:cNvSpPr txBox="1"/>
          <p:nvPr/>
        </p:nvSpPr>
        <p:spPr>
          <a:xfrm>
            <a:off x="9601001" y="5097462"/>
            <a:ext cx="489236" cy="374846"/>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.48</a:t>
            </a:r>
          </a:p>
        </p:txBody>
      </p:sp>
      <p:sp>
        <p:nvSpPr>
          <p:cNvPr id="9" name="TextBox 8"/>
          <p:cNvSpPr txBox="1"/>
          <p:nvPr/>
        </p:nvSpPr>
        <p:spPr>
          <a:xfrm>
            <a:off x="10789540" y="2376993"/>
            <a:ext cx="498904" cy="382254"/>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6.3</a:t>
            </a:r>
          </a:p>
        </p:txBody>
      </p:sp>
      <p:sp>
        <p:nvSpPr>
          <p:cNvPr id="10" name="TextBox 9"/>
          <p:cNvSpPr txBox="1"/>
          <p:nvPr/>
        </p:nvSpPr>
        <p:spPr>
          <a:xfrm>
            <a:off x="1345575" y="4948688"/>
            <a:ext cx="437940" cy="374846"/>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35</a:t>
            </a:r>
          </a:p>
        </p:txBody>
      </p:sp>
      <p:sp>
        <p:nvSpPr>
          <p:cNvPr id="11" name="TextBox 10"/>
          <p:cNvSpPr txBox="1"/>
          <p:nvPr/>
        </p:nvSpPr>
        <p:spPr>
          <a:xfrm>
            <a:off x="2422862" y="2465629"/>
            <a:ext cx="575736" cy="382254"/>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300</a:t>
            </a:r>
          </a:p>
        </p:txBody>
      </p:sp>
      <p:sp>
        <p:nvSpPr>
          <p:cNvPr id="15" name="TextBox 14"/>
          <p:cNvSpPr txBox="1"/>
          <p:nvPr/>
        </p:nvSpPr>
        <p:spPr>
          <a:xfrm>
            <a:off x="6269188" y="2406402"/>
            <a:ext cx="628134" cy="382308"/>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5.42</a:t>
            </a:r>
          </a:p>
        </p:txBody>
      </p:sp>
      <p:sp>
        <p:nvSpPr>
          <p:cNvPr id="16" name="TextBox 15"/>
          <p:cNvSpPr txBox="1"/>
          <p:nvPr/>
        </p:nvSpPr>
        <p:spPr>
          <a:xfrm>
            <a:off x="5221685" y="5097462"/>
            <a:ext cx="489236" cy="374846"/>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a:rPr>
              <a:t>.46</a:t>
            </a:r>
          </a:p>
        </p:txBody>
      </p:sp>
      <p:sp>
        <p:nvSpPr>
          <p:cNvPr id="13" name="Oval 12"/>
          <p:cNvSpPr/>
          <p:nvPr/>
        </p:nvSpPr>
        <p:spPr>
          <a:xfrm>
            <a:off x="12238037" y="68262"/>
            <a:ext cx="76200" cy="76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8576453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Graphic spid="14" grpId="0">
        <p:bldAsOne/>
      </p:bldGraphic>
      <p:bldGraphic spid="5" grpId="0">
        <p:bldAsOne/>
      </p:bldGraphic>
      <p:bldP spid="3" grpId="0"/>
      <p:bldP spid="9" grpId="0"/>
      <p:bldP spid="10" grpId="0"/>
      <p:bldP spid="11" grpId="0"/>
      <p:bldP spid="15" grpId="0"/>
      <p:bldP spid="16"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tx2"/>
          </a:solidFill>
          <a:effectLst/>
        </p:spPr>
      </p:sp>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Rounded Rectangle 2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0502" y="652822"/>
            <a:ext cx="11137812" cy="5688858"/>
          </a:xfrm>
          <a:prstGeom prst="roundRect">
            <a:avLst>
              <a:gd name="adj" fmla="val 0"/>
            </a:avLst>
          </a:prstGeom>
          <a:solidFill>
            <a:srgbClr val="FFFFFF"/>
          </a:solidFill>
          <a:ln w="9525">
            <a:solidFill>
              <a:schemeClr val="tx2"/>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Rectangle 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88177" y="979222"/>
            <a:ext cx="10482461" cy="503605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1555221" y="1403762"/>
            <a:ext cx="9326033" cy="2435131"/>
          </a:xfrm>
        </p:spPr>
        <p:txBody>
          <a:bodyPr vert="horz" lIns="93260" tIns="46630" rIns="93260" bIns="46630" rtlCol="0" anchor="b">
            <a:normAutofit/>
          </a:bodyPr>
          <a:lstStyle/>
          <a:p>
            <a:pPr algn="ctr"/>
            <a:r>
              <a:rPr lang="en-US" sz="6731"/>
              <a:t>DevOps is about culture and processes</a:t>
            </a:r>
          </a:p>
        </p:txBody>
      </p:sp>
    </p:spTree>
    <p:extLst>
      <p:ext uri="{BB962C8B-B14F-4D97-AF65-F5344CB8AC3E}">
        <p14:creationId xmlns:p14="http://schemas.microsoft.com/office/powerpoint/2010/main" val="568173718"/>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tx1"/>
          </a:solidFill>
          <a:effectLst/>
        </p:spPr>
      </p:sp>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9020" y="328138"/>
            <a:ext cx="11803886" cy="6338249"/>
          </a:xfrm>
          <a:prstGeom prst="rect">
            <a:avLst/>
          </a:prstGeom>
          <a:solidFill>
            <a:schemeClr val="bg1">
              <a:lumMod val="75000"/>
              <a:lumOff val="25000"/>
            </a:schemeClr>
          </a:solidFill>
          <a:ln w="127000" cap="sq" cmpd="thinThick">
            <a:solidFill>
              <a:schemeClr val="bg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cxnSp>
        <p:nvCxnSpPr>
          <p:cNvPr id="7" name="Straight Connector 6"/>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00208" y="3579837"/>
            <a:ext cx="5036058" cy="0"/>
          </a:xfrm>
          <a:prstGeom prst="line">
            <a:avLst/>
          </a:prstGeom>
          <a:ln w="22225">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5221" y="1144706"/>
            <a:ext cx="9326033" cy="2435131"/>
          </a:xfrm>
        </p:spPr>
        <p:txBody>
          <a:bodyPr vert="horz" lIns="93260" tIns="46630" rIns="93260" bIns="46630" rtlCol="0" anchor="b">
            <a:noAutofit/>
          </a:bodyPr>
          <a:lstStyle/>
          <a:p>
            <a:pPr algn="ctr">
              <a:lnSpc>
                <a:spcPct val="80000"/>
              </a:lnSpc>
            </a:pPr>
            <a:r>
              <a:rPr lang="en-US" sz="6119"/>
              <a:t>Tools and technology can make DevOps </a:t>
            </a:r>
            <a:br>
              <a:rPr lang="en-US" sz="6119"/>
            </a:br>
            <a:r>
              <a:rPr lang="en-US" sz="6119"/>
              <a:t>easy or hard</a:t>
            </a:r>
          </a:p>
        </p:txBody>
      </p:sp>
    </p:spTree>
    <p:extLst>
      <p:ext uri="{BB962C8B-B14F-4D97-AF65-F5344CB8AC3E}">
        <p14:creationId xmlns:p14="http://schemas.microsoft.com/office/powerpoint/2010/main" val="3846804810"/>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accent3">
              <a:lumMod val="75000"/>
            </a:schemeClr>
          </a:solidFill>
          <a:effectLst/>
        </p:spPr>
      </p:sp>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72630" y="-489"/>
            <a:ext cx="9657198" cy="699501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7" name="Freeform 16"/>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489"/>
            <a:ext cx="9510613" cy="6995014"/>
          </a:xfrm>
          <a:custGeom>
            <a:avLst/>
            <a:gdLst>
              <a:gd name="connsiteX0" fmla="*/ 1246925 w 9324977"/>
              <a:gd name="connsiteY0" fmla="*/ 0 h 6858479"/>
              <a:gd name="connsiteX1" fmla="*/ 5076797 w 9324977"/>
              <a:gd name="connsiteY1" fmla="*/ 0 h 6858479"/>
              <a:gd name="connsiteX2" fmla="*/ 6143025 w 9324977"/>
              <a:gd name="connsiteY2" fmla="*/ 0 h 6858479"/>
              <a:gd name="connsiteX3" fmla="*/ 6148602 w 9324977"/>
              <a:gd name="connsiteY3" fmla="*/ 0 h 6858479"/>
              <a:gd name="connsiteX4" fmla="*/ 9324977 w 9324977"/>
              <a:gd name="connsiteY4" fmla="*/ 6858478 h 6858479"/>
              <a:gd name="connsiteX5" fmla="*/ 3359025 w 9324977"/>
              <a:gd name="connsiteY5" fmla="*/ 6858478 h 6858479"/>
              <a:gd name="connsiteX6" fmla="*/ 3359025 w 9324977"/>
              <a:gd name="connsiteY6" fmla="*/ 6858479 h 6858479"/>
              <a:gd name="connsiteX7" fmla="*/ 0 w 9324977"/>
              <a:gd name="connsiteY7" fmla="*/ 6858479 h 6858479"/>
              <a:gd name="connsiteX8" fmla="*/ 0 w 9324977"/>
              <a:gd name="connsiteY8" fmla="*/ 479 h 6858479"/>
              <a:gd name="connsiteX9" fmla="*/ 1246925 w 9324977"/>
              <a:gd name="connsiteY9" fmla="*/ 479 h 6858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24977" h="6858479">
                <a:moveTo>
                  <a:pt x="1246925" y="0"/>
                </a:moveTo>
                <a:lnTo>
                  <a:pt x="5076797" y="0"/>
                </a:lnTo>
                <a:lnTo>
                  <a:pt x="6143025" y="0"/>
                </a:lnTo>
                <a:lnTo>
                  <a:pt x="6148602" y="0"/>
                </a:lnTo>
                <a:lnTo>
                  <a:pt x="9324977" y="6858478"/>
                </a:lnTo>
                <a:lnTo>
                  <a:pt x="3359025" y="6858478"/>
                </a:lnTo>
                <a:lnTo>
                  <a:pt x="3359025" y="6858479"/>
                </a:lnTo>
                <a:lnTo>
                  <a:pt x="0" y="6858479"/>
                </a:lnTo>
                <a:lnTo>
                  <a:pt x="0" y="479"/>
                </a:lnTo>
                <a:lnTo>
                  <a:pt x="1246925" y="479"/>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821572" y="2652090"/>
            <a:ext cx="6533275" cy="2703979"/>
          </a:xfrm>
        </p:spPr>
        <p:txBody>
          <a:bodyPr vert="horz" lIns="93260" tIns="46630" rIns="93260" bIns="46630" rtlCol="0" anchor="t">
            <a:normAutofit/>
          </a:bodyPr>
          <a:lstStyle/>
          <a:p>
            <a:r>
              <a:rPr lang="en-US" sz="5507" b="1"/>
              <a:t>Windows Server 2016 is architected </a:t>
            </a:r>
            <a:br>
              <a:rPr lang="en-US" sz="5507" b="1"/>
            </a:br>
            <a:r>
              <a:rPr lang="en-US" sz="5507" b="1"/>
              <a:t>to make DevOps easy</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86624" y="-3391"/>
            <a:ext cx="2944696" cy="2944696"/>
          </a:xfrm>
          <a:prstGeom prst="rect">
            <a:avLst/>
          </a:prstGeom>
        </p:spPr>
      </p:pic>
    </p:spTree>
    <p:extLst>
      <p:ext uri="{BB962C8B-B14F-4D97-AF65-F5344CB8AC3E}">
        <p14:creationId xmlns:p14="http://schemas.microsoft.com/office/powerpoint/2010/main" val="513975062"/>
      </p:ext>
    </p:extLst>
  </p:cSld>
  <p:clrMapOvr>
    <a:overrideClrMapping bg1="dk1" tx1="lt1" bg2="dk2" tx2="lt2" accent1="accent1" accent2="accent2" accent3="accent3" accent4="accent4" accent5="accent5" accent6="accent6" hlink="hlink" folHlink="folHlink"/>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319700" y="-378870"/>
            <a:ext cx="12969015" cy="7975701"/>
          </a:xfrm>
          <a:prstGeom prst="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 name="Title 1"/>
          <p:cNvSpPr>
            <a:spLocks noGrp="1"/>
          </p:cNvSpPr>
          <p:nvPr>
            <p:ph type="title"/>
          </p:nvPr>
        </p:nvSpPr>
        <p:spPr/>
        <p:txBody>
          <a:bodyPr/>
          <a:lstStyle/>
          <a:p>
            <a:r>
              <a:rPr lang="en-US" dirty="0">
                <a:solidFill>
                  <a:srgbClr val="FFFFFF"/>
                </a:solidFill>
              </a:rPr>
              <a:t>Evolution of Windows Server</a:t>
            </a:r>
          </a:p>
        </p:txBody>
      </p:sp>
      <p:sp>
        <p:nvSpPr>
          <p:cNvPr id="5" name="Rounded Rectangle 4"/>
          <p:cNvSpPr/>
          <p:nvPr/>
        </p:nvSpPr>
        <p:spPr>
          <a:xfrm>
            <a:off x="2705077" y="1411386"/>
            <a:ext cx="7026320" cy="1022978"/>
          </a:xfrm>
          <a:prstGeom prst="roundRect">
            <a:avLst/>
          </a:prstGeom>
          <a:solidFill>
            <a:schemeClr val="accent1"/>
          </a:solidFill>
          <a:ln w="19050">
            <a:solidFill>
              <a:schemeClr val="bg2"/>
            </a:solidFill>
          </a:ln>
          <a:effectLst/>
        </p:spPr>
        <p:txBody>
          <a:bodyPr wrap="square" rtlCol="0" anchor="ctr">
            <a:normAutofit/>
          </a:bodyPr>
          <a:lstStyle/>
          <a:p>
            <a:pPr marL="0" marR="0" lvl="0" indent="0" algn="ctr" defTabSz="932597" eaLnBrk="1" fontAlgn="auto" latinLnBrk="0" hangingPunct="1">
              <a:lnSpc>
                <a:spcPct val="90000"/>
              </a:lnSpc>
              <a:spcBef>
                <a:spcPts val="102"/>
              </a:spcBef>
              <a:spcAft>
                <a:spcPts val="102"/>
              </a:spcAft>
              <a:buClrTx/>
              <a:buSzTx/>
              <a:buFontTx/>
              <a:buNone/>
              <a:tabLst/>
              <a:defRPr/>
            </a:pPr>
            <a:r>
              <a:rPr kumimoji="0" lang="en-US" sz="4488" b="0" i="0" u="none" strike="noStrike" kern="0" cap="none" spc="0" normalizeH="0" baseline="0" noProof="0" dirty="0">
                <a:ln>
                  <a:noFill/>
                </a:ln>
                <a:solidFill>
                  <a:schemeClr val="tx2"/>
                </a:solidFill>
                <a:effectLst/>
                <a:uLnTx/>
                <a:uFillTx/>
                <a:latin typeface="Segoe UI" panose="020B0502040204020203" pitchFamily="34" charset="0"/>
                <a:cs typeface="Segoe UI" panose="020B0502040204020203" pitchFamily="34" charset="0"/>
              </a:rPr>
              <a:t>Server for the Masses</a:t>
            </a:r>
          </a:p>
        </p:txBody>
      </p:sp>
      <p:sp>
        <p:nvSpPr>
          <p:cNvPr id="7" name="Rounded Rectangle 6"/>
          <p:cNvSpPr/>
          <p:nvPr/>
        </p:nvSpPr>
        <p:spPr>
          <a:xfrm>
            <a:off x="2705077" y="2753820"/>
            <a:ext cx="7026320" cy="1022978"/>
          </a:xfrm>
          <a:prstGeom prst="roundRect">
            <a:avLst/>
          </a:prstGeom>
          <a:solidFill>
            <a:schemeClr val="accent1"/>
          </a:solidFill>
          <a:ln w="19050">
            <a:solidFill>
              <a:schemeClr val="bg2"/>
            </a:solidFill>
          </a:ln>
          <a:effectLst/>
        </p:spPr>
        <p:txBody>
          <a:bodyPr wrap="square" rtlCol="0" anchor="ctr">
            <a:normAutofit/>
          </a:bodyPr>
          <a:lstStyle/>
          <a:p>
            <a:pPr marL="0" marR="0" lvl="0" indent="0" algn="ctr" defTabSz="932597" eaLnBrk="1" fontAlgn="auto" latinLnBrk="0" hangingPunct="1">
              <a:lnSpc>
                <a:spcPct val="90000"/>
              </a:lnSpc>
              <a:spcBef>
                <a:spcPts val="102"/>
              </a:spcBef>
              <a:spcAft>
                <a:spcPts val="102"/>
              </a:spcAft>
              <a:buClrTx/>
              <a:buSzTx/>
              <a:buFontTx/>
              <a:buNone/>
              <a:tabLst/>
              <a:defRPr/>
            </a:pPr>
            <a:r>
              <a:rPr kumimoji="0" lang="en-US" sz="4488" b="0" i="0" u="none" strike="noStrike" kern="0" cap="none" spc="0" normalizeH="0" baseline="0" noProof="0" dirty="0">
                <a:ln>
                  <a:noFill/>
                </a:ln>
                <a:solidFill>
                  <a:schemeClr val="tx2"/>
                </a:solidFill>
                <a:effectLst/>
                <a:uLnTx/>
                <a:uFillTx/>
                <a:latin typeface="Segoe UI" panose="020B0502040204020203" pitchFamily="34" charset="0"/>
                <a:cs typeface="Segoe UI" panose="020B0502040204020203" pitchFamily="34" charset="0"/>
              </a:rPr>
              <a:t>Enterprise Servers</a:t>
            </a:r>
          </a:p>
        </p:txBody>
      </p:sp>
      <p:sp>
        <p:nvSpPr>
          <p:cNvPr id="11" name="Rounded Rectangle 10"/>
          <p:cNvSpPr/>
          <p:nvPr/>
        </p:nvSpPr>
        <p:spPr>
          <a:xfrm>
            <a:off x="2705077" y="4065342"/>
            <a:ext cx="7026320" cy="1022978"/>
          </a:xfrm>
          <a:prstGeom prst="roundRect">
            <a:avLst/>
          </a:prstGeom>
          <a:solidFill>
            <a:schemeClr val="accent1"/>
          </a:solidFill>
          <a:ln w="19050">
            <a:solidFill>
              <a:schemeClr val="bg2"/>
            </a:solidFill>
          </a:ln>
          <a:effectLst/>
        </p:spPr>
        <p:txBody>
          <a:bodyPr wrap="square" rtlCol="0" anchor="ctr">
            <a:normAutofit/>
          </a:bodyPr>
          <a:lstStyle/>
          <a:p>
            <a:pPr marL="0" marR="0" lvl="0" indent="0" algn="ctr" defTabSz="932597" eaLnBrk="1" fontAlgn="auto" latinLnBrk="0" hangingPunct="1">
              <a:lnSpc>
                <a:spcPct val="90000"/>
              </a:lnSpc>
              <a:spcBef>
                <a:spcPts val="102"/>
              </a:spcBef>
              <a:spcAft>
                <a:spcPts val="102"/>
              </a:spcAft>
              <a:buClrTx/>
              <a:buSzTx/>
              <a:buFontTx/>
              <a:buNone/>
              <a:tabLst/>
              <a:defRPr/>
            </a:pPr>
            <a:r>
              <a:rPr kumimoji="0" lang="en-US" sz="4488" b="0" i="0" u="none" strike="noStrike" kern="0" cap="none" spc="0" normalizeH="0" baseline="0" noProof="0" dirty="0">
                <a:ln>
                  <a:noFill/>
                </a:ln>
                <a:solidFill>
                  <a:schemeClr val="tx2"/>
                </a:solidFill>
                <a:effectLst/>
                <a:uLnTx/>
                <a:uFillTx/>
                <a:latin typeface="Segoe UI" panose="020B0502040204020203" pitchFamily="34" charset="0"/>
                <a:cs typeface="Segoe UI" panose="020B0502040204020203" pitchFamily="34" charset="0"/>
              </a:rPr>
              <a:t>Datacenter Servers</a:t>
            </a:r>
          </a:p>
        </p:txBody>
      </p:sp>
      <p:sp>
        <p:nvSpPr>
          <p:cNvPr id="16" name="Rounded Rectangle 15"/>
          <p:cNvSpPr/>
          <p:nvPr/>
        </p:nvSpPr>
        <p:spPr>
          <a:xfrm>
            <a:off x="2651647" y="5598484"/>
            <a:ext cx="7026320" cy="1022978"/>
          </a:xfrm>
          <a:prstGeom prst="roundRect">
            <a:avLst/>
          </a:prstGeom>
          <a:solidFill>
            <a:schemeClr val="accent1"/>
          </a:solidFill>
          <a:ln w="19050">
            <a:solidFill>
              <a:schemeClr val="bg2"/>
            </a:solidFill>
          </a:ln>
          <a:effectLst/>
        </p:spPr>
        <p:txBody>
          <a:bodyPr wrap="square" rtlCol="0" anchor="ctr">
            <a:normAutofit/>
          </a:bodyPr>
          <a:lstStyle/>
          <a:p>
            <a:pPr marL="0" marR="0" lvl="0" indent="0" algn="ctr" defTabSz="932597" eaLnBrk="1" fontAlgn="auto" latinLnBrk="0" hangingPunct="1">
              <a:lnSpc>
                <a:spcPct val="90000"/>
              </a:lnSpc>
              <a:spcBef>
                <a:spcPts val="102"/>
              </a:spcBef>
              <a:spcAft>
                <a:spcPts val="102"/>
              </a:spcAft>
              <a:buClrTx/>
              <a:buSzTx/>
              <a:buFontTx/>
              <a:buNone/>
              <a:tabLst/>
              <a:defRPr/>
            </a:pPr>
            <a:r>
              <a:rPr kumimoji="0" lang="en-US" sz="4488" b="0" i="0" u="none" strike="noStrike" kern="0" cap="none" spc="0" normalizeH="0" baseline="0" noProof="0" dirty="0">
                <a:ln>
                  <a:noFill/>
                </a:ln>
                <a:solidFill>
                  <a:schemeClr val="tx2"/>
                </a:solidFill>
                <a:effectLst/>
                <a:uLnTx/>
                <a:uFillTx/>
                <a:latin typeface="Segoe UI" panose="020B0502040204020203" pitchFamily="34" charset="0"/>
                <a:cs typeface="Segoe UI" panose="020B0502040204020203" pitchFamily="34" charset="0"/>
              </a:rPr>
              <a:t>Cloud Servers</a:t>
            </a:r>
          </a:p>
        </p:txBody>
      </p:sp>
    </p:spTree>
    <p:extLst>
      <p:ext uri="{BB962C8B-B14F-4D97-AF65-F5344CB8AC3E}">
        <p14:creationId xmlns:p14="http://schemas.microsoft.com/office/powerpoint/2010/main" val="421103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bg1"/>
          </a:solidFill>
          <a:ln>
            <a:noFill/>
          </a:ln>
          <a:effectLst/>
        </p:spPr>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19367"/>
          <a:stretch/>
        </p:blipFill>
        <p:spPr>
          <a:xfrm>
            <a:off x="4915701" y="10"/>
            <a:ext cx="7519892" cy="6994514"/>
          </a:xfrm>
          <a:prstGeom prst="rect">
            <a:avLst/>
          </a:prstGeom>
        </p:spPr>
      </p:pic>
      <p:sp>
        <p:nvSpPr>
          <p:cNvPr id="9" name="Freeform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 y="-489"/>
            <a:ext cx="9657198" cy="699501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0"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 y="-489"/>
            <a:ext cx="8238865" cy="6995013"/>
          </a:xfrm>
          <a:custGeom>
            <a:avLst/>
            <a:gdLst>
              <a:gd name="connsiteX0" fmla="*/ 0 w 8078052"/>
              <a:gd name="connsiteY0" fmla="*/ 0 h 6858478"/>
              <a:gd name="connsiteX1" fmla="*/ 3829872 w 8078052"/>
              <a:gd name="connsiteY1" fmla="*/ 0 h 6858478"/>
              <a:gd name="connsiteX2" fmla="*/ 4896100 w 8078052"/>
              <a:gd name="connsiteY2" fmla="*/ 0 h 6858478"/>
              <a:gd name="connsiteX3" fmla="*/ 4901677 w 8078052"/>
              <a:gd name="connsiteY3" fmla="*/ 0 h 6858478"/>
              <a:gd name="connsiteX4" fmla="*/ 8078052 w 8078052"/>
              <a:gd name="connsiteY4" fmla="*/ 6858478 h 6858478"/>
              <a:gd name="connsiteX5" fmla="*/ 653497 w 8078052"/>
              <a:gd name="connsiteY5" fmla="*/ 6858478 h 6858478"/>
              <a:gd name="connsiteX6" fmla="*/ 653757 w 8078052"/>
              <a:gd name="connsiteY6" fmla="*/ 6857916 h 6858478"/>
              <a:gd name="connsiteX7" fmla="*/ 0 w 8078052"/>
              <a:gd name="connsiteY7" fmla="*/ 6857916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2" h="6858478">
                <a:moveTo>
                  <a:pt x="0" y="0"/>
                </a:moveTo>
                <a:lnTo>
                  <a:pt x="3829872" y="0"/>
                </a:lnTo>
                <a:lnTo>
                  <a:pt x="4896100" y="0"/>
                </a:lnTo>
                <a:lnTo>
                  <a:pt x="4901677" y="0"/>
                </a:lnTo>
                <a:lnTo>
                  <a:pt x="8078052" y="6858478"/>
                </a:lnTo>
                <a:lnTo>
                  <a:pt x="653497" y="6858478"/>
                </a:lnTo>
                <a:lnTo>
                  <a:pt x="653757" y="6857916"/>
                </a:lnTo>
                <a:lnTo>
                  <a:pt x="0" y="685791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821573" y="2652090"/>
            <a:ext cx="5046938" cy="2703979"/>
          </a:xfrm>
        </p:spPr>
        <p:txBody>
          <a:bodyPr vert="horz" wrap="square" lIns="93260" tIns="46630" rIns="93260" bIns="46630" rtlCol="0" anchor="t">
            <a:normAutofit/>
          </a:bodyPr>
          <a:lstStyle/>
          <a:p>
            <a:pPr>
              <a:lnSpc>
                <a:spcPct val="80000"/>
              </a:lnSpc>
            </a:pPr>
            <a:r>
              <a:rPr lang="en-US" sz="4692">
                <a:solidFill>
                  <a:schemeClr val="tx1"/>
                </a:solidFill>
                <a:latin typeface="+mj-lt"/>
                <a:cs typeface="+mj-cs"/>
              </a:rPr>
              <a:t>In times of change, sometimes the job outgrows good people</a:t>
            </a:r>
          </a:p>
        </p:txBody>
      </p:sp>
    </p:spTree>
    <p:extLst>
      <p:ext uri="{BB962C8B-B14F-4D97-AF65-F5344CB8AC3E}">
        <p14:creationId xmlns:p14="http://schemas.microsoft.com/office/powerpoint/2010/main" val="11399892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2" y="-1"/>
            <a:ext cx="5875725" cy="6994525"/>
          </a:xfrm>
          <a:prstGeom prst="rect">
            <a:avLst/>
          </a:prstGeom>
        </p:spPr>
      </p:pic>
      <p:sp>
        <p:nvSpPr>
          <p:cNvPr id="8" name="Rectangle 7"/>
          <p:cNvSpPr/>
          <p:nvPr/>
        </p:nvSpPr>
        <p:spPr bwMode="auto">
          <a:xfrm>
            <a:off x="882" y="2694188"/>
            <a:ext cx="5875725" cy="4300338"/>
          </a:xfrm>
          <a:prstGeom prst="rect">
            <a:avLst/>
          </a:prstGeom>
          <a:gradFill>
            <a:gsLst>
              <a:gs pos="91000">
                <a:srgbClr val="130E28">
                  <a:alpha val="95000"/>
                </a:srgbClr>
              </a:gs>
              <a:gs pos="7000">
                <a:srgbClr val="130E28">
                  <a:alpha val="0"/>
                </a:srgbClr>
              </a:gs>
            </a:gsLst>
            <a:lin ang="5400000" scaled="0"/>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4268" y="422355"/>
            <a:ext cx="3488952" cy="2009433"/>
          </a:xfrm>
          <a:prstGeom prst="rect">
            <a:avLst/>
          </a:prstGeom>
        </p:spPr>
      </p:pic>
      <p:sp>
        <p:nvSpPr>
          <p:cNvPr id="6" name="TextBox 5"/>
          <p:cNvSpPr txBox="1"/>
          <p:nvPr/>
        </p:nvSpPr>
        <p:spPr>
          <a:xfrm>
            <a:off x="457471" y="5831084"/>
            <a:ext cx="5419137" cy="820073"/>
          </a:xfrm>
          <a:prstGeom prst="rect">
            <a:avLst/>
          </a:prstGeom>
          <a:noFill/>
        </p:spPr>
        <p:txBody>
          <a:bodyPr wrap="square" lIns="139891"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3672" b="0" i="0" u="none" strike="noStrike" kern="0" cap="none" spc="0" normalizeH="0" baseline="0" noProof="0" dirty="0">
                <a:ln>
                  <a:noFill/>
                </a:ln>
                <a:solidFill>
                  <a:sysClr val="windowText" lastClr="000000"/>
                </a:solidFill>
                <a:effectLst/>
                <a:uLnTx/>
                <a:uFillTx/>
                <a:latin typeface="+mj-lt"/>
              </a:rPr>
              <a:t>Windows Server 2016</a:t>
            </a:r>
          </a:p>
        </p:txBody>
      </p:sp>
      <p:sp>
        <p:nvSpPr>
          <p:cNvPr id="30" name="Rectangle 29"/>
          <p:cNvSpPr/>
          <p:nvPr/>
        </p:nvSpPr>
        <p:spPr>
          <a:xfrm>
            <a:off x="6715579" y="6098681"/>
            <a:ext cx="5503055" cy="670445"/>
          </a:xfrm>
          <a:prstGeom prst="rect">
            <a:avLst/>
          </a:prstGeom>
        </p:spPr>
        <p:txBody>
          <a:bodyPr wrap="square">
            <a:spAutoFit/>
          </a:bodyPr>
          <a:lstStyle/>
          <a:p>
            <a:pPr marL="0" marR="0" lvl="0" indent="0" algn="r" defTabSz="932597"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bg1"/>
                </a:solidFill>
                <a:effectLst/>
                <a:uLnTx/>
                <a:uFillTx/>
              </a:rPr>
              <a:t>Windows </a:t>
            </a:r>
            <a:r>
              <a:rPr kumimoji="0" lang="en-US" sz="1836" b="0" i="0" u="none" strike="noStrike" kern="0" cap="none" spc="0" normalizeH="0" baseline="0" noProof="0" dirty="0">
                <a:ln>
                  <a:noFill/>
                </a:ln>
                <a:solidFill>
                  <a:sysClr val="windowText" lastClr="000000"/>
                </a:solidFill>
                <a:effectLst/>
                <a:uLnTx/>
                <a:uFillTx/>
              </a:rPr>
              <a:t>Server + System Center </a:t>
            </a:r>
            <a:br>
              <a:rPr kumimoji="0" lang="en-US" sz="1836" b="0" i="0" u="none" strike="noStrike" kern="0" cap="none" spc="0" normalizeH="0" baseline="0" noProof="0" dirty="0">
                <a:ln>
                  <a:noFill/>
                </a:ln>
                <a:solidFill>
                  <a:sysClr val="windowText" lastClr="000000"/>
                </a:solidFill>
                <a:effectLst/>
                <a:uLnTx/>
                <a:uFillTx/>
              </a:rPr>
            </a:br>
            <a:r>
              <a:rPr kumimoji="0" lang="en-US" sz="1836" b="0" i="0" u="none" strike="noStrike" kern="0" cap="none" spc="0" normalizeH="0" baseline="0" noProof="0" dirty="0">
                <a:ln>
                  <a:noFill/>
                </a:ln>
                <a:solidFill>
                  <a:sysClr val="windowText" lastClr="000000"/>
                </a:solidFill>
                <a:effectLst/>
                <a:uLnTx/>
                <a:uFillTx/>
              </a:rPr>
              <a:t>session guide: </a:t>
            </a:r>
            <a:r>
              <a:rPr kumimoji="0" lang="en-US" sz="1836" b="0" i="0" u="none" strike="noStrike" kern="0" cap="none" spc="0" normalizeH="0" baseline="0" noProof="0" dirty="0">
                <a:ln>
                  <a:noFill/>
                </a:ln>
                <a:solidFill>
                  <a:schemeClr val="accent4"/>
                </a:solidFill>
                <a:effectLst/>
                <a:uLnTx/>
                <a:uFillTx/>
                <a:latin typeface="Segoe UI Semibold" panose="020B0702040204020203" pitchFamily="34" charset="0"/>
                <a:cs typeface="Segoe UI Semibold" panose="020B0702040204020203" pitchFamily="34" charset="0"/>
              </a:rPr>
              <a:t>aka.ms/WS2016Ignite</a:t>
            </a:r>
          </a:p>
        </p:txBody>
      </p:sp>
      <p:sp>
        <p:nvSpPr>
          <p:cNvPr id="16" name="TextBox 15"/>
          <p:cNvSpPr txBox="1"/>
          <p:nvPr/>
        </p:nvSpPr>
        <p:spPr>
          <a:xfrm>
            <a:off x="6319548" y="144462"/>
            <a:ext cx="5419137" cy="935302"/>
          </a:xfrm>
          <a:prstGeom prst="rect">
            <a:avLst/>
          </a:prstGeom>
          <a:noFill/>
        </p:spPr>
        <p:txBody>
          <a:bodyPr wrap="square" lIns="0" tIns="149217" rIns="186521" bIns="149217" rtlCol="0">
            <a:spAutoFit/>
          </a:bodyPr>
          <a:lstStyle/>
          <a:p>
            <a:pPr marL="0" marR="0" lvl="0" indent="0" defTabSz="932597" eaLnBrk="1" fontAlgn="auto" latinLnBrk="0" hangingPunct="1">
              <a:lnSpc>
                <a:spcPct val="90000"/>
              </a:lnSpc>
              <a:spcBef>
                <a:spcPts val="0"/>
              </a:spcBef>
              <a:spcAft>
                <a:spcPts val="612"/>
              </a:spcAft>
              <a:buClrTx/>
              <a:buSzTx/>
              <a:buFontTx/>
              <a:buNone/>
              <a:tabLst/>
              <a:defRPr/>
            </a:pPr>
            <a:r>
              <a:rPr kumimoji="0" lang="en-US" sz="4488" b="0" i="0" u="none" strike="noStrike" kern="0" cap="none" spc="0" normalizeH="0" baseline="0" noProof="0" dirty="0">
                <a:ln>
                  <a:noFill/>
                </a:ln>
                <a:solidFill>
                  <a:sysClr val="windowText" lastClr="000000"/>
                </a:solidFill>
                <a:effectLst/>
                <a:uLnTx/>
                <a:uFillTx/>
                <a:latin typeface="+mj-lt"/>
              </a:rPr>
              <a:t>Related sessions</a:t>
            </a:r>
          </a:p>
        </p:txBody>
      </p:sp>
      <p:sp>
        <p:nvSpPr>
          <p:cNvPr id="2" name="Rectangle 1"/>
          <p:cNvSpPr/>
          <p:nvPr/>
        </p:nvSpPr>
        <p:spPr>
          <a:xfrm>
            <a:off x="6001984" y="901283"/>
            <a:ext cx="6216650" cy="5262979"/>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Breakout sessions</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rPr>
              <a:t>BRK3120 – Deploy, Configure, and remotely manage Nano Server</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rPr>
              <a:t>BRK3119 – Develop, package and deploy your apps for Nano Server</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rPr>
              <a:t>BRK2147 – Manage and troubleshoot your Windows Server environment remotely</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rPr>
              <a:t>BRK3338 – Manage Nano Server and Windows Server 2016 Hyper-V</a:t>
            </a:r>
          </a:p>
          <a:p>
            <a:pPr marL="342900" marR="0" lvl="0" indent="-34290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0" cap="none" spc="0" normalizeH="0" baseline="0" noProof="0" dirty="0">
                <a:ln>
                  <a:noFill/>
                </a:ln>
                <a:solidFill>
                  <a:sysClr val="windowText" lastClr="000000"/>
                </a:solidFill>
                <a:effectLst/>
                <a:uLnTx/>
                <a:uFillTx/>
              </a:rPr>
              <a:t>BRK3073 – Get notes from the field: implementing Nano Server in production around the world</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ysClr val="windowText" lastClr="000000"/>
                </a:solidFill>
                <a:effectLst/>
                <a:uLnTx/>
                <a:uFillTx/>
              </a:rPr>
              <a:t>Hands on Lab - Experience Nano Server</a:t>
            </a:r>
          </a:p>
        </p:txBody>
      </p:sp>
    </p:spTree>
    <p:extLst>
      <p:ext uri="{BB962C8B-B14F-4D97-AF65-F5344CB8AC3E}">
        <p14:creationId xmlns:p14="http://schemas.microsoft.com/office/powerpoint/2010/main" val="2107681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bg1"/>
          </a:solidFill>
          <a:ln>
            <a:noFill/>
          </a:ln>
          <a:effectLst/>
        </p:spPr>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1287" r="9091" b="4155"/>
          <a:stretch/>
        </p:blipFill>
        <p:spPr>
          <a:xfrm>
            <a:off x="4915701" y="10"/>
            <a:ext cx="7519892" cy="6994514"/>
          </a:xfrm>
          <a:prstGeom prst="rect">
            <a:avLst/>
          </a:prstGeom>
        </p:spPr>
      </p:pic>
      <p:sp>
        <p:nvSpPr>
          <p:cNvPr id="7" name="Freeform 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 y="-489"/>
            <a:ext cx="9657198" cy="6995013"/>
          </a:xfrm>
          <a:custGeom>
            <a:avLst/>
            <a:gdLst>
              <a:gd name="connsiteX0" fmla="*/ 0 w 8078051"/>
              <a:gd name="connsiteY0" fmla="*/ 0 h 5829300"/>
              <a:gd name="connsiteX1" fmla="*/ 4453793 w 8078051"/>
              <a:gd name="connsiteY1" fmla="*/ 0 h 5829300"/>
              <a:gd name="connsiteX2" fmla="*/ 5363426 w 8078051"/>
              <a:gd name="connsiteY2" fmla="*/ 0 h 5829300"/>
              <a:gd name="connsiteX3" fmla="*/ 5368184 w 8078051"/>
              <a:gd name="connsiteY3" fmla="*/ 0 h 5829300"/>
              <a:gd name="connsiteX4" fmla="*/ 8078051 w 8078051"/>
              <a:gd name="connsiteY4" fmla="*/ 5829300 h 5829300"/>
              <a:gd name="connsiteX5" fmla="*/ 1743926 w 8078051"/>
              <a:gd name="connsiteY5" fmla="*/ 5829300 h 5829300"/>
              <a:gd name="connsiteX6" fmla="*/ 1744148 w 8078051"/>
              <a:gd name="connsiteY6" fmla="*/ 5828822 h 5829300"/>
              <a:gd name="connsiteX7" fmla="*/ 0 w 8078051"/>
              <a:gd name="connsiteY7" fmla="*/ 5828822 h 5829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1" h="5829300">
                <a:moveTo>
                  <a:pt x="0" y="0"/>
                </a:moveTo>
                <a:lnTo>
                  <a:pt x="4453793" y="0"/>
                </a:lnTo>
                <a:lnTo>
                  <a:pt x="5363426" y="0"/>
                </a:lnTo>
                <a:lnTo>
                  <a:pt x="5368184" y="0"/>
                </a:lnTo>
                <a:lnTo>
                  <a:pt x="8078051" y="5829300"/>
                </a:lnTo>
                <a:lnTo>
                  <a:pt x="1743926" y="5829300"/>
                </a:lnTo>
                <a:lnTo>
                  <a:pt x="1744148" y="5828822"/>
                </a:lnTo>
                <a:lnTo>
                  <a:pt x="0" y="5828822"/>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8" name="Freeform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 y="-489"/>
            <a:ext cx="8238865" cy="6995013"/>
          </a:xfrm>
          <a:custGeom>
            <a:avLst/>
            <a:gdLst>
              <a:gd name="connsiteX0" fmla="*/ 0 w 8078052"/>
              <a:gd name="connsiteY0" fmla="*/ 0 h 6858478"/>
              <a:gd name="connsiteX1" fmla="*/ 3829872 w 8078052"/>
              <a:gd name="connsiteY1" fmla="*/ 0 h 6858478"/>
              <a:gd name="connsiteX2" fmla="*/ 4896100 w 8078052"/>
              <a:gd name="connsiteY2" fmla="*/ 0 h 6858478"/>
              <a:gd name="connsiteX3" fmla="*/ 4901677 w 8078052"/>
              <a:gd name="connsiteY3" fmla="*/ 0 h 6858478"/>
              <a:gd name="connsiteX4" fmla="*/ 8078052 w 8078052"/>
              <a:gd name="connsiteY4" fmla="*/ 6858478 h 6858478"/>
              <a:gd name="connsiteX5" fmla="*/ 653497 w 8078052"/>
              <a:gd name="connsiteY5" fmla="*/ 6858478 h 6858478"/>
              <a:gd name="connsiteX6" fmla="*/ 653757 w 8078052"/>
              <a:gd name="connsiteY6" fmla="*/ 6857916 h 6858478"/>
              <a:gd name="connsiteX7" fmla="*/ 0 w 8078052"/>
              <a:gd name="connsiteY7" fmla="*/ 6857916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78052" h="6858478">
                <a:moveTo>
                  <a:pt x="0" y="0"/>
                </a:moveTo>
                <a:lnTo>
                  <a:pt x="3829872" y="0"/>
                </a:lnTo>
                <a:lnTo>
                  <a:pt x="4896100" y="0"/>
                </a:lnTo>
                <a:lnTo>
                  <a:pt x="4901677" y="0"/>
                </a:lnTo>
                <a:lnTo>
                  <a:pt x="8078052" y="6858478"/>
                </a:lnTo>
                <a:lnTo>
                  <a:pt x="653497" y="6858478"/>
                </a:lnTo>
                <a:lnTo>
                  <a:pt x="653757" y="6857916"/>
                </a:lnTo>
                <a:lnTo>
                  <a:pt x="0" y="6857916"/>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4" name="Title 3"/>
          <p:cNvSpPr>
            <a:spLocks noGrp="1"/>
          </p:cNvSpPr>
          <p:nvPr>
            <p:ph type="title"/>
          </p:nvPr>
        </p:nvSpPr>
        <p:spPr>
          <a:xfrm>
            <a:off x="821573" y="2652090"/>
            <a:ext cx="5046938" cy="2703979"/>
          </a:xfrm>
        </p:spPr>
        <p:txBody>
          <a:bodyPr vert="horz" lIns="93260" tIns="46630" rIns="93260" bIns="46630" rtlCol="0" anchor="t">
            <a:normAutofit/>
          </a:bodyPr>
          <a:lstStyle/>
          <a:p>
            <a:r>
              <a:rPr lang="en-US" sz="5507"/>
              <a:t>Q&amp;A</a:t>
            </a:r>
          </a:p>
        </p:txBody>
      </p:sp>
    </p:spTree>
    <p:extLst>
      <p:ext uri="{BB962C8B-B14F-4D97-AF65-F5344CB8AC3E}">
        <p14:creationId xmlns:p14="http://schemas.microsoft.com/office/powerpoint/2010/main" val="58894986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bg1"/>
          </a:solidFill>
          <a:ln>
            <a:noFill/>
          </a:ln>
          <a:effectLst/>
        </p:spPr>
      </p:sp>
      <p:sp>
        <p:nvSpPr>
          <p:cNvPr id="5" name="Freeform 1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1"/>
            <a:ext cx="6038483" cy="2173373"/>
          </a:xfrm>
          <a:custGeom>
            <a:avLst/>
            <a:gdLst>
              <a:gd name="connsiteX0" fmla="*/ 0 w 5920619"/>
              <a:gd name="connsiteY0" fmla="*/ 0 h 2130951"/>
              <a:gd name="connsiteX1" fmla="*/ 3191370 w 5920619"/>
              <a:gd name="connsiteY1" fmla="*/ 0 h 2130951"/>
              <a:gd name="connsiteX2" fmla="*/ 3346315 w 5920619"/>
              <a:gd name="connsiteY2" fmla="*/ 0 h 2130951"/>
              <a:gd name="connsiteX3" fmla="*/ 5920619 w 5920619"/>
              <a:gd name="connsiteY3" fmla="*/ 0 h 2130951"/>
              <a:gd name="connsiteX4" fmla="*/ 4936971 w 5920619"/>
              <a:gd name="connsiteY4" fmla="*/ 2130951 h 2130951"/>
              <a:gd name="connsiteX5" fmla="*/ 0 w 5920619"/>
              <a:gd name="connsiteY5" fmla="*/ 2130951 h 213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20619" h="2130951">
                <a:moveTo>
                  <a:pt x="0" y="0"/>
                </a:moveTo>
                <a:lnTo>
                  <a:pt x="3191370" y="0"/>
                </a:lnTo>
                <a:lnTo>
                  <a:pt x="3346315" y="0"/>
                </a:lnTo>
                <a:lnTo>
                  <a:pt x="5920619" y="0"/>
                </a:lnTo>
                <a:lnTo>
                  <a:pt x="4936971" y="2130951"/>
                </a:lnTo>
                <a:lnTo>
                  <a:pt x="0" y="2130951"/>
                </a:ln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Freeform 3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273028" y="3680841"/>
            <a:ext cx="4612833" cy="3313683"/>
          </a:xfrm>
          <a:custGeom>
            <a:avLst/>
            <a:gdLst>
              <a:gd name="connsiteX0" fmla="*/ 3018081 w 4522796"/>
              <a:gd name="connsiteY0" fmla="*/ 0 h 3249004"/>
              <a:gd name="connsiteX1" fmla="*/ 0 w 4522796"/>
              <a:gd name="connsiteY1" fmla="*/ 0 h 3249004"/>
              <a:gd name="connsiteX2" fmla="*/ 0 w 4522796"/>
              <a:gd name="connsiteY2" fmla="*/ 3249004 h 3249004"/>
              <a:gd name="connsiteX3" fmla="*/ 4522796 w 4522796"/>
              <a:gd name="connsiteY3" fmla="*/ 3249004 h 3249004"/>
            </a:gdLst>
            <a:ahLst/>
            <a:cxnLst>
              <a:cxn ang="0">
                <a:pos x="connsiteX0" y="connsiteY0"/>
              </a:cxn>
              <a:cxn ang="0">
                <a:pos x="connsiteX1" y="connsiteY1"/>
              </a:cxn>
              <a:cxn ang="0">
                <a:pos x="connsiteX2" y="connsiteY2"/>
              </a:cxn>
              <a:cxn ang="0">
                <a:pos x="connsiteX3" y="connsiteY3"/>
              </a:cxn>
            </a:cxnLst>
            <a:rect l="l" t="t" r="r" b="b"/>
            <a:pathLst>
              <a:path w="4522796" h="3249004">
                <a:moveTo>
                  <a:pt x="3018081" y="0"/>
                </a:moveTo>
                <a:lnTo>
                  <a:pt x="0" y="0"/>
                </a:lnTo>
                <a:lnTo>
                  <a:pt x="0" y="3249004"/>
                </a:lnTo>
                <a:lnTo>
                  <a:pt x="4522796" y="3249004"/>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1" i="0" u="none" strike="noStrike" kern="0" cap="none" spc="0" normalizeH="0" baseline="0" noProof="0">
              <a:ln>
                <a:noFill/>
              </a:ln>
              <a:solidFill>
                <a:sysClr val="windowText" lastClr="000000"/>
              </a:solidFill>
              <a:effectLst/>
              <a:uLnTx/>
              <a:uFillTx/>
            </a:endParaRPr>
          </a:p>
        </p:txBody>
      </p:sp>
      <p:sp>
        <p:nvSpPr>
          <p:cNvPr id="7" name="Freeform 2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92447" y="4776144"/>
            <a:ext cx="6043145" cy="2218380"/>
          </a:xfrm>
          <a:custGeom>
            <a:avLst/>
            <a:gdLst>
              <a:gd name="connsiteX0" fmla="*/ 1007347 w 5925190"/>
              <a:gd name="connsiteY0" fmla="*/ 0 h 2175080"/>
              <a:gd name="connsiteX1" fmla="*/ 5925190 w 5925190"/>
              <a:gd name="connsiteY1" fmla="*/ 0 h 2175080"/>
              <a:gd name="connsiteX2" fmla="*/ 5925190 w 5925190"/>
              <a:gd name="connsiteY2" fmla="*/ 2175080 h 2175080"/>
              <a:gd name="connsiteX3" fmla="*/ 0 w 5925190"/>
              <a:gd name="connsiteY3" fmla="*/ 2175080 h 2175080"/>
            </a:gdLst>
            <a:ahLst/>
            <a:cxnLst>
              <a:cxn ang="0">
                <a:pos x="connsiteX0" y="connsiteY0"/>
              </a:cxn>
              <a:cxn ang="0">
                <a:pos x="connsiteX1" y="connsiteY1"/>
              </a:cxn>
              <a:cxn ang="0">
                <a:pos x="connsiteX2" y="connsiteY2"/>
              </a:cxn>
              <a:cxn ang="0">
                <a:pos x="connsiteX3" y="connsiteY3"/>
              </a:cxn>
            </a:cxnLst>
            <a:rect l="l" t="t" r="r" b="b"/>
            <a:pathLst>
              <a:path w="5925190" h="2175080">
                <a:moveTo>
                  <a:pt x="1007347" y="0"/>
                </a:moveTo>
                <a:lnTo>
                  <a:pt x="5925190" y="0"/>
                </a:lnTo>
                <a:lnTo>
                  <a:pt x="5925190" y="2175080"/>
                </a:lnTo>
                <a:lnTo>
                  <a:pt x="0" y="217508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8" name="Freeform 2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00205" y="-1"/>
            <a:ext cx="7235386" cy="2173374"/>
          </a:xfrm>
          <a:custGeom>
            <a:avLst/>
            <a:gdLst>
              <a:gd name="connsiteX0" fmla="*/ 4417853 w 7094160"/>
              <a:gd name="connsiteY0" fmla="*/ 0 h 2130952"/>
              <a:gd name="connsiteX1" fmla="*/ 7094160 w 7094160"/>
              <a:gd name="connsiteY1" fmla="*/ 0 h 2130952"/>
              <a:gd name="connsiteX2" fmla="*/ 7094160 w 7094160"/>
              <a:gd name="connsiteY2" fmla="*/ 2130552 h 2130952"/>
              <a:gd name="connsiteX3" fmla="*/ 5920619 w 7094160"/>
              <a:gd name="connsiteY3" fmla="*/ 2130552 h 2130952"/>
              <a:gd name="connsiteX4" fmla="*/ 5920619 w 7094160"/>
              <a:gd name="connsiteY4" fmla="*/ 2130952 h 2130952"/>
              <a:gd name="connsiteX5" fmla="*/ 2729249 w 7094160"/>
              <a:gd name="connsiteY5" fmla="*/ 2130952 h 2130952"/>
              <a:gd name="connsiteX6" fmla="*/ 2574304 w 7094160"/>
              <a:gd name="connsiteY6" fmla="*/ 2130952 h 2130952"/>
              <a:gd name="connsiteX7" fmla="*/ 0 w 7094160"/>
              <a:gd name="connsiteY7" fmla="*/ 2130952 h 2130952"/>
              <a:gd name="connsiteX8" fmla="*/ 983648 w 7094160"/>
              <a:gd name="connsiteY8" fmla="*/ 1 h 2130952"/>
              <a:gd name="connsiteX9" fmla="*/ 4417853 w 7094160"/>
              <a:gd name="connsiteY9" fmla="*/ 1 h 2130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4160" h="2130952">
                <a:moveTo>
                  <a:pt x="4417853" y="0"/>
                </a:moveTo>
                <a:lnTo>
                  <a:pt x="7094160" y="0"/>
                </a:lnTo>
                <a:lnTo>
                  <a:pt x="7094160" y="2130552"/>
                </a:lnTo>
                <a:lnTo>
                  <a:pt x="5920619" y="2130552"/>
                </a:lnTo>
                <a:lnTo>
                  <a:pt x="5920619" y="2130952"/>
                </a:lnTo>
                <a:lnTo>
                  <a:pt x="2729249" y="2130952"/>
                </a:lnTo>
                <a:lnTo>
                  <a:pt x="2574304" y="2130952"/>
                </a:lnTo>
                <a:lnTo>
                  <a:pt x="0" y="2130952"/>
                </a:lnTo>
                <a:lnTo>
                  <a:pt x="983648" y="1"/>
                </a:lnTo>
                <a:lnTo>
                  <a:pt x="4417853" y="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9" name="Freeform 2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4776144"/>
            <a:ext cx="7256167" cy="2218380"/>
          </a:xfrm>
          <a:custGeom>
            <a:avLst/>
            <a:gdLst>
              <a:gd name="connsiteX0" fmla="*/ 0 w 7114535"/>
              <a:gd name="connsiteY0" fmla="*/ 0 h 2175080"/>
              <a:gd name="connsiteX1" fmla="*/ 1189345 w 7114535"/>
              <a:gd name="connsiteY1" fmla="*/ 0 h 2175080"/>
              <a:gd name="connsiteX2" fmla="*/ 7114535 w 7114535"/>
              <a:gd name="connsiteY2" fmla="*/ 0 h 2175080"/>
              <a:gd name="connsiteX3" fmla="*/ 6107188 w 7114535"/>
              <a:gd name="connsiteY3" fmla="*/ 2175080 h 2175080"/>
              <a:gd name="connsiteX4" fmla="*/ 1189345 w 7114535"/>
              <a:gd name="connsiteY4" fmla="*/ 2175080 h 2175080"/>
              <a:gd name="connsiteX5" fmla="*/ 0 w 7114535"/>
              <a:gd name="connsiteY5" fmla="*/ 2175080 h 2175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4535" h="2175080">
                <a:moveTo>
                  <a:pt x="0" y="0"/>
                </a:moveTo>
                <a:lnTo>
                  <a:pt x="1189345" y="0"/>
                </a:lnTo>
                <a:lnTo>
                  <a:pt x="7114535" y="0"/>
                </a:lnTo>
                <a:lnTo>
                  <a:pt x="6107188" y="2175080"/>
                </a:lnTo>
                <a:lnTo>
                  <a:pt x="1189345" y="2175080"/>
                </a:lnTo>
                <a:lnTo>
                  <a:pt x="0" y="217508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 name="Title 1"/>
          <p:cNvSpPr>
            <a:spLocks noGrp="1"/>
          </p:cNvSpPr>
          <p:nvPr>
            <p:ph type="title"/>
          </p:nvPr>
        </p:nvSpPr>
        <p:spPr>
          <a:xfrm>
            <a:off x="1555221" y="2290518"/>
            <a:ext cx="9326033" cy="1382739"/>
          </a:xfrm>
        </p:spPr>
        <p:txBody>
          <a:bodyPr vert="horz" lIns="93260" tIns="46630" rIns="93260" bIns="46630" rtlCol="0" anchor="b">
            <a:normAutofit/>
          </a:bodyPr>
          <a:lstStyle/>
          <a:p>
            <a:r>
              <a:rPr lang="en-US" sz="5507" b="1"/>
              <a:t>But…..</a:t>
            </a:r>
          </a:p>
        </p:txBody>
      </p:sp>
    </p:spTree>
    <p:extLst>
      <p:ext uri="{BB962C8B-B14F-4D97-AF65-F5344CB8AC3E}">
        <p14:creationId xmlns:p14="http://schemas.microsoft.com/office/powerpoint/2010/main" val="2742339370"/>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Related Sessions</a:t>
            </a:r>
          </a:p>
        </p:txBody>
      </p:sp>
      <p:sp>
        <p:nvSpPr>
          <p:cNvPr id="5" name="Text Placeholder 4"/>
          <p:cNvSpPr>
            <a:spLocks noGrp="1"/>
          </p:cNvSpPr>
          <p:nvPr>
            <p:ph idx="1"/>
          </p:nvPr>
        </p:nvSpPr>
        <p:spPr/>
        <p:txBody>
          <a:bodyPr>
            <a:normAutofit lnSpcReduction="10000"/>
          </a:bodyPr>
          <a:lstStyle/>
          <a:p>
            <a:r>
              <a:rPr lang="en-US" dirty="0"/>
              <a:t>Breakout sessions</a:t>
            </a:r>
          </a:p>
          <a:p>
            <a:pPr lvl="1"/>
            <a:r>
              <a:rPr lang="en-US" dirty="0"/>
              <a:t>BRK3120 – Deploy, Configure, and remotely manage Nano Server</a:t>
            </a:r>
          </a:p>
          <a:p>
            <a:pPr lvl="1"/>
            <a:r>
              <a:rPr lang="en-US" dirty="0"/>
              <a:t>BRK3119 – Develop, package and deploy your apps for Nano Server</a:t>
            </a:r>
          </a:p>
          <a:p>
            <a:pPr lvl="1"/>
            <a:r>
              <a:rPr lang="en-US" dirty="0"/>
              <a:t>BRK2147 – Manage and troubleshoot your Windows Server environment remotely</a:t>
            </a:r>
          </a:p>
          <a:p>
            <a:pPr lvl="1"/>
            <a:r>
              <a:rPr lang="en-US" dirty="0"/>
              <a:t>BRK3198 – Review Windows Server 2016 – the Cloud OS optimized for DevOps</a:t>
            </a:r>
          </a:p>
          <a:p>
            <a:pPr lvl="1"/>
            <a:r>
              <a:rPr lang="en-US" dirty="0"/>
              <a:t>BRK3338 – Manage Nano Server and Windows Server 2016 Hyper-V</a:t>
            </a:r>
          </a:p>
          <a:p>
            <a:pPr lvl="1"/>
            <a:r>
              <a:rPr lang="en-US" dirty="0"/>
              <a:t>BRK3073 – Get notes from the field: implementing Nano Server in production around the world</a:t>
            </a:r>
          </a:p>
          <a:p>
            <a:r>
              <a:rPr lang="en-US" dirty="0"/>
              <a:t>Hands on Lab</a:t>
            </a:r>
          </a:p>
          <a:p>
            <a:pPr lvl="1"/>
            <a:r>
              <a:rPr lang="en-US" dirty="0"/>
              <a:t>Experience Nano Server</a:t>
            </a:r>
          </a:p>
        </p:txBody>
      </p:sp>
    </p:spTree>
    <p:extLst>
      <p:ext uri="{BB962C8B-B14F-4D97-AF65-F5344CB8AC3E}">
        <p14:creationId xmlns:p14="http://schemas.microsoft.com/office/powerpoint/2010/main" val="2205847815"/>
      </p:ext>
    </p:extLst>
  </p:cSld>
  <p:clrMapOvr>
    <a:overrideClrMapping bg1="dk1" tx1="lt1" bg2="dk2" tx2="lt2" accent1="accent1" accent2="accent2" accent3="accent3" accent4="accent4" accent5="accent5" accent6="accent6" hlink="hlink" folHlink="folHlink"/>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5" name="checks"/>
          <p:cNvSpPr/>
          <p:nvPr/>
        </p:nvSpPr>
        <p:spPr bwMode="auto">
          <a:xfrm>
            <a:off x="3147376" y="1940604"/>
            <a:ext cx="9166861" cy="397335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Cloud role mapping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Expert advice on skills needed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Self-paced curriculum by cloud role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$300 Azure credits and extended trials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err="1">
                <a:ln>
                  <a:noFill/>
                </a:ln>
                <a:gradFill>
                  <a:gsLst>
                    <a:gs pos="0">
                      <a:schemeClr val="tx1"/>
                    </a:gs>
                    <a:gs pos="100000">
                      <a:schemeClr val="tx1"/>
                    </a:gs>
                  </a:gsLst>
                  <a:lin ang="5400000" scaled="0"/>
                </a:gradFill>
                <a:effectLst/>
                <a:uLnTx/>
                <a:uFillTx/>
              </a:rPr>
              <a:t>Pluralsight</a:t>
            </a: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 3 month subscription (10 courses)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Phone support incident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Weekly short videos and insights from Microsoft’s leaders and engineers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Connect with community of peers and Microsoft experts</a:t>
            </a:r>
          </a:p>
        </p:txBody>
      </p:sp>
      <p:sp>
        <p:nvSpPr>
          <p:cNvPr id="6" name="White Fade"/>
          <p:cNvSpPr/>
          <p:nvPr/>
        </p:nvSpPr>
        <p:spPr bwMode="auto">
          <a:xfrm>
            <a:off x="3017838" y="1592261"/>
            <a:ext cx="9418637" cy="540226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web1"/>
          <p:cNvSpPr/>
          <p:nvPr/>
        </p:nvSpPr>
        <p:spPr bwMode="auto">
          <a:xfrm>
            <a:off x="3147376" y="1940604"/>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Career Center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3"/>
              </a:rPr>
              <a:t>www.microsoft.com/itprocareercenter</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7" name="web2"/>
          <p:cNvSpPr/>
          <p:nvPr/>
        </p:nvSpPr>
        <p:spPr bwMode="auto">
          <a:xfrm>
            <a:off x="3147376" y="2944539"/>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Cloud Essentials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4"/>
              </a:rPr>
              <a:t>www.microsoft.com/itprocloudessentials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0" name="web3"/>
          <p:cNvSpPr/>
          <p:nvPr/>
        </p:nvSpPr>
        <p:spPr bwMode="auto">
          <a:xfrm>
            <a:off x="3147376" y="394656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Mechanics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sng" strike="noStrike" kern="0" cap="none" spc="0" normalizeH="0" baseline="0" noProof="0" dirty="0">
                <a:ln>
                  <a:noFill/>
                </a:ln>
                <a:solidFill>
                  <a:schemeClr val="tx1"/>
                </a:solidFill>
                <a:effectLst/>
                <a:uLnTx/>
                <a:uFillTx/>
                <a:hlinkClick r:id="rId5"/>
              </a:rPr>
              <a:t>www.microsoft.com/mechanics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9" name="web4"/>
          <p:cNvSpPr/>
          <p:nvPr/>
        </p:nvSpPr>
        <p:spPr bwMode="auto">
          <a:xfrm>
            <a:off x="3147376" y="495383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Tech Community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6"/>
              </a:rPr>
              <a:t>https://techcommunity.microsoft.com</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5" name="Mask"/>
          <p:cNvSpPr/>
          <p:nvPr/>
        </p:nvSpPr>
        <p:spPr bwMode="auto">
          <a:xfrm>
            <a:off x="-487361" y="1516062"/>
            <a:ext cx="3634737"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1"/>
          <p:cNvSpPr/>
          <p:nvPr/>
        </p:nvSpPr>
        <p:spPr bwMode="auto">
          <a:xfrm>
            <a:off x="274639" y="1940604"/>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Plan your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career path</a:t>
            </a:r>
          </a:p>
        </p:txBody>
      </p:sp>
      <p:sp>
        <p:nvSpPr>
          <p:cNvPr id="10" name="2"/>
          <p:cNvSpPr/>
          <p:nvPr/>
        </p:nvSpPr>
        <p:spPr bwMode="auto">
          <a:xfrm>
            <a:off x="274639" y="2944539"/>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Get started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with Azure</a:t>
            </a:r>
          </a:p>
        </p:txBody>
      </p:sp>
      <p:sp>
        <p:nvSpPr>
          <p:cNvPr id="12" name="4"/>
          <p:cNvSpPr/>
          <p:nvPr/>
        </p:nvSpPr>
        <p:spPr bwMode="auto">
          <a:xfrm>
            <a:off x="274639" y="495383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Connect with peers and experts </a:t>
            </a:r>
          </a:p>
        </p:txBody>
      </p:sp>
      <p:sp>
        <p:nvSpPr>
          <p:cNvPr id="15" name="4"/>
          <p:cNvSpPr/>
          <p:nvPr/>
        </p:nvSpPr>
        <p:spPr bwMode="auto">
          <a:xfrm>
            <a:off x="274639" y="394656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Demos and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how-to videos</a:t>
            </a:r>
          </a:p>
        </p:txBody>
      </p:sp>
    </p:spTree>
    <p:extLst>
      <p:ext uri="{BB962C8B-B14F-4D97-AF65-F5344CB8AC3E}">
        <p14:creationId xmlns:p14="http://schemas.microsoft.com/office/powerpoint/2010/main" val="31149241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0.02144 1.20744E-6 L 3.66862E-6 1.20744E-6 " pathEditMode="relative" rAng="0" ptsTypes="AA">
                                      <p:cBhvr>
                                        <p:cTn id="9" dur="1000" fill="hold"/>
                                        <p:tgtEl>
                                          <p:spTgt spid="5"/>
                                        </p:tgtEl>
                                        <p:attrNameLst>
                                          <p:attrName>ppt_x</p:attrName>
                                          <p:attrName>ppt_y</p:attrName>
                                        </p:attrNameLst>
                                      </p:cBhvr>
                                      <p:rCtr x="-1072"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 presetClass="entr" presetSubtype="8" decel="75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decel="75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decel="7500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decel="75000"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0-#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17" grpId="0" animBg="1"/>
      <p:bldP spid="20" grpId="0" animBg="1"/>
      <p:bldP spid="1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742">
              <a:spcBef>
                <a:spcPct val="0"/>
              </a:spcBef>
            </a:pPr>
            <a:r>
              <a:rPr lang="en-US" sz="2400" dirty="0">
                <a:gradFill>
                  <a:gsLst>
                    <a:gs pos="24779">
                      <a:srgbClr val="292929"/>
                    </a:gs>
                    <a:gs pos="52000">
                      <a:srgbClr val="292929"/>
                    </a:gs>
                  </a:gsLst>
                  <a:lin ang="5400000" scaled="1"/>
                </a:gradFill>
                <a:latin typeface="+mn-lt"/>
              </a:rPr>
              <a:t>From your PC or Tablet visit MyIgnite at </a:t>
            </a:r>
            <a:r>
              <a:rPr lang="en-US" sz="2400" dirty="0">
                <a:gradFill>
                  <a:gsLst>
                    <a:gs pos="24779">
                      <a:srgbClr val="292929"/>
                    </a:gs>
                    <a:gs pos="52000">
                      <a:srgbClr val="292929"/>
                    </a:gs>
                  </a:gsLst>
                  <a:lin ang="5400000" scaled="1"/>
                </a:gradFill>
                <a:latin typeface="+mn-lt"/>
                <a:hlinkClick r:id="rId3"/>
              </a:rPr>
              <a:t>http://myignite.microsoft.com</a:t>
            </a:r>
            <a:endParaRPr lang="en-US" sz="2400" dirty="0">
              <a:gradFill>
                <a:gsLst>
                  <a:gs pos="24779">
                    <a:srgbClr val="292929"/>
                  </a:gs>
                  <a:gs pos="52000">
                    <a:srgbClr val="292929"/>
                  </a:gs>
                </a:gsLst>
                <a:lin ang="5400000" scaled="1"/>
              </a:gradFill>
              <a:latin typeface="+mn-lt"/>
            </a:endParaRPr>
          </a:p>
          <a:p>
            <a:pPr defTabSz="932742">
              <a:spcBef>
                <a:spcPct val="0"/>
              </a:spcBef>
            </a:pPr>
            <a:endParaRPr lang="en-US" sz="2400" dirty="0">
              <a:gradFill>
                <a:gsLst>
                  <a:gs pos="24779">
                    <a:srgbClr val="292929"/>
                  </a:gs>
                  <a:gs pos="52000">
                    <a:srgbClr val="292929"/>
                  </a:gs>
                </a:gsLst>
                <a:lin ang="5400000" scaled="1"/>
              </a:gradFill>
              <a:latin typeface="+mn-lt"/>
            </a:endParaRPr>
          </a:p>
          <a:p>
            <a:pPr defTabSz="932742">
              <a:spcBef>
                <a:spcPct val="0"/>
              </a:spcBef>
            </a:pPr>
            <a:r>
              <a:rPr lang="en-US" sz="2400" dirty="0">
                <a:gradFill>
                  <a:gsLst>
                    <a:gs pos="24779">
                      <a:srgbClr val="292929"/>
                    </a:gs>
                    <a:gs pos="52000">
                      <a:srgbClr val="292929"/>
                    </a:gs>
                  </a:gsLst>
                  <a:lin ang="5400000" scaled="1"/>
                </a:gradFill>
                <a:latin typeface="+mn-lt"/>
              </a:rPr>
              <a:t>From your phone download and use the Ignite Mobile App by scanning  the QR code above or visiting </a:t>
            </a:r>
            <a:r>
              <a:rPr lang="en-US" sz="2400" dirty="0">
                <a:gradFill>
                  <a:gsLst>
                    <a:gs pos="24779">
                      <a:srgbClr val="292929"/>
                    </a:gs>
                    <a:gs pos="52000">
                      <a:srgbClr val="292929"/>
                    </a:gs>
                  </a:gsLst>
                  <a:lin ang="5400000" scaled="1"/>
                </a:gradFill>
                <a:latin typeface="+mn-lt"/>
                <a:hlinkClick r:id="rId4"/>
              </a:rPr>
              <a:t>https://aka.ms/ignite.mobileapp</a:t>
            </a:r>
            <a:r>
              <a:rPr lang="en-US" sz="2400" dirty="0">
                <a:gradFill>
                  <a:gsLst>
                    <a:gs pos="24779">
                      <a:srgbClr val="292929"/>
                    </a:gs>
                    <a:gs pos="52000">
                      <a:srgbClr val="292929"/>
                    </a:gs>
                  </a:gsLst>
                  <a:lin ang="5400000" scaled="1"/>
                </a:gradFill>
                <a:latin typeface="+mn-lt"/>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80000"/>
              </a:lnSpc>
            </a:pPr>
            <a:r>
              <a:rPr sz="4000" dirty="0">
                <a:gradFill>
                  <a:gsLst>
                    <a:gs pos="24779">
                      <a:srgbClr val="292929"/>
                    </a:gs>
                    <a:gs pos="52000">
                      <a:srgbClr val="292929"/>
                    </a:gs>
                  </a:gsLst>
                  <a:lin ang="5400000" scaled="1"/>
                </a:gradFill>
              </a:rPr>
              <a:t>Please evaluate this session</a:t>
            </a:r>
          </a:p>
          <a:p>
            <a:pPr>
              <a:lnSpc>
                <a:spcPct val="80000"/>
              </a:lnSpc>
            </a:pPr>
            <a:r>
              <a:rPr lang="en-US" sz="3200" dirty="0">
                <a:gradFill>
                  <a:gsLst>
                    <a:gs pos="24779">
                      <a:srgbClr val="292929"/>
                    </a:gs>
                    <a:gs pos="52000">
                      <a:srgbClr val="292929"/>
                    </a:gs>
                  </a:gsLst>
                  <a:lin ang="5400000" scaled="1"/>
                </a:gradFill>
              </a:rPr>
              <a:t>Your feedback is important to us!</a:t>
            </a:r>
            <a:endParaRPr sz="3600" dirty="0">
              <a:gradFill>
                <a:gsLst>
                  <a:gs pos="24779">
                    <a:srgbClr val="292929"/>
                  </a:gs>
                  <a:gs pos="52000">
                    <a:srgbClr val="292929"/>
                  </a:gs>
                </a:gsLst>
                <a:lin ang="5400000" scaled="1"/>
              </a:gradFill>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2986787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78665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bg1">
              <a:lumMod val="95000"/>
              <a:lumOff val="5000"/>
            </a:schemeClr>
          </a:solidFill>
          <a:effectLst/>
        </p:spPr>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t="28973" b="25982"/>
          <a:stretch/>
        </p:blipFill>
        <p:spPr>
          <a:xfrm>
            <a:off x="902" y="10"/>
            <a:ext cx="12434691" cy="4663006"/>
          </a:xfrm>
          <a:prstGeom prst="rect">
            <a:avLst/>
          </a:prstGeom>
        </p:spPr>
      </p:pic>
      <p:cxnSp>
        <p:nvCxnSpPr>
          <p:cNvPr id="13" name="Straight Connector 12"/>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8554685" y="5368900"/>
            <a:ext cx="0" cy="932603"/>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42641" y="5193125"/>
            <a:ext cx="7990151" cy="1289763"/>
          </a:xfrm>
        </p:spPr>
        <p:txBody>
          <a:bodyPr vert="horz" lIns="93260" tIns="46630" rIns="93260" bIns="46630" rtlCol="0" anchor="ctr">
            <a:normAutofit/>
          </a:bodyPr>
          <a:lstStyle/>
          <a:p>
            <a:pPr algn="r"/>
            <a:r>
              <a:rPr lang="en-US" sz="6119"/>
              <a:t>This is </a:t>
            </a:r>
            <a:r>
              <a:rPr lang="en-US" sz="6119" b="1"/>
              <a:t>wrong</a:t>
            </a:r>
          </a:p>
        </p:txBody>
      </p:sp>
    </p:spTree>
    <p:extLst>
      <p:ext uri="{BB962C8B-B14F-4D97-AF65-F5344CB8AC3E}">
        <p14:creationId xmlns:p14="http://schemas.microsoft.com/office/powerpoint/2010/main" val="1114421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0"/>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bg1"/>
          </a:solidFill>
          <a:ln>
            <a:noFill/>
          </a:ln>
          <a:effectLst/>
        </p:spPr>
      </p:sp>
      <p:sp>
        <p:nvSpPr>
          <p:cNvPr id="15" name="Rectangle 11"/>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1" y="-1"/>
            <a:ext cx="5577413" cy="6994525"/>
          </a:xfrm>
          <a:prstGeom prst="rect">
            <a:avLst/>
          </a:prstGeom>
          <a:solidFill>
            <a:srgbClr val="755A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cxnSp>
        <p:nvCxnSpPr>
          <p:cNvPr id="16" name="Straight Connector 12"/>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3221" y="4007153"/>
            <a:ext cx="4010194" cy="0"/>
          </a:xfrm>
          <a:prstGeom prst="line">
            <a:avLst/>
          </a:prstGeom>
          <a:ln w="19050">
            <a:solidFill>
              <a:srgbClr val="FFFFFF">
                <a:alpha val="80000"/>
              </a:srgbClr>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8237" y="713683"/>
            <a:ext cx="5568154" cy="5568154"/>
          </a:xfrm>
          <a:prstGeom prst="rect">
            <a:avLst/>
          </a:prstGeom>
        </p:spPr>
      </p:pic>
      <p:sp>
        <p:nvSpPr>
          <p:cNvPr id="2" name="Title 1"/>
          <p:cNvSpPr>
            <a:spLocks noGrp="1"/>
          </p:cNvSpPr>
          <p:nvPr>
            <p:ph type="title"/>
          </p:nvPr>
        </p:nvSpPr>
        <p:spPr>
          <a:xfrm>
            <a:off x="647784" y="819705"/>
            <a:ext cx="4292439" cy="3095273"/>
          </a:xfrm>
        </p:spPr>
        <p:txBody>
          <a:bodyPr vert="horz" lIns="93260" tIns="46630" rIns="93260" bIns="46630" rtlCol="0" anchor="b">
            <a:noAutofit/>
          </a:bodyPr>
          <a:lstStyle/>
          <a:p>
            <a:pPr algn="r">
              <a:lnSpc>
                <a:spcPct val="80000"/>
              </a:lnSpc>
            </a:pPr>
            <a:r>
              <a:rPr lang="en-US" sz="5507">
                <a:solidFill>
                  <a:srgbClr val="FFFFFF"/>
                </a:solidFill>
              </a:rPr>
              <a:t>Tools and technology play a critical role</a:t>
            </a:r>
          </a:p>
        </p:txBody>
      </p:sp>
    </p:spTree>
    <p:extLst>
      <p:ext uri="{BB962C8B-B14F-4D97-AF65-F5344CB8AC3E}">
        <p14:creationId xmlns:p14="http://schemas.microsoft.com/office/powerpoint/2010/main" val="15224945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882" y="-1"/>
            <a:ext cx="12434711" cy="6994525"/>
          </a:xfrm>
          <a:prstGeom prst="rect">
            <a:avLst/>
          </a:prstGeom>
          <a:solidFill>
            <a:schemeClr val="tx1"/>
          </a:solidFill>
          <a:effectLst/>
        </p:spPr>
      </p:sp>
      <p:sp>
        <p:nvSpPr>
          <p:cNvPr id="5" name="Rectangle 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82" y="-3391"/>
            <a:ext cx="12434711" cy="699791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6" name="Rectangle 5"/>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29020" y="328138"/>
            <a:ext cx="11803886" cy="6338249"/>
          </a:xfrm>
          <a:prstGeom prst="rect">
            <a:avLst/>
          </a:prstGeom>
          <a:solidFill>
            <a:schemeClr val="bg1">
              <a:lumMod val="75000"/>
              <a:lumOff val="25000"/>
            </a:schemeClr>
          </a:solidFill>
          <a:ln w="127000" cap="sq" cmpd="thinThick">
            <a:solidFill>
              <a:schemeClr val="bg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cxnSp>
        <p:nvCxnSpPr>
          <p:cNvPr id="7" name="Straight Connector 6"/>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00208" y="3579837"/>
            <a:ext cx="5036058" cy="0"/>
          </a:xfrm>
          <a:prstGeom prst="line">
            <a:avLst/>
          </a:prstGeom>
          <a:ln w="22225">
            <a:solidFill>
              <a:schemeClr val="tx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5221" y="1144706"/>
            <a:ext cx="9326033" cy="2435131"/>
          </a:xfrm>
        </p:spPr>
        <p:txBody>
          <a:bodyPr vert="horz" lIns="93260" tIns="46630" rIns="93260" bIns="46630" rtlCol="0" anchor="b">
            <a:noAutofit/>
          </a:bodyPr>
          <a:lstStyle/>
          <a:p>
            <a:pPr algn="ctr">
              <a:lnSpc>
                <a:spcPct val="80000"/>
              </a:lnSpc>
            </a:pPr>
            <a:r>
              <a:rPr lang="en-US" sz="6119"/>
              <a:t>Tools and technology can make DevOps </a:t>
            </a:r>
            <a:br>
              <a:rPr lang="en-US" sz="6119"/>
            </a:br>
            <a:r>
              <a:rPr lang="en-US" sz="6119"/>
              <a:t>easy or hard</a:t>
            </a:r>
          </a:p>
        </p:txBody>
      </p:sp>
    </p:spTree>
    <p:extLst>
      <p:ext uri="{BB962C8B-B14F-4D97-AF65-F5344CB8AC3E}">
        <p14:creationId xmlns:p14="http://schemas.microsoft.com/office/powerpoint/2010/main" val="1150840385"/>
      </p:ext>
    </p:extLst>
  </p:cSld>
  <p:clrMapOvr>
    <a:overrideClrMapping bg1="dk1" tx1="lt1" bg2="dk2" tx2="lt2" accent1="accent1" accent2="accent2" accent3="accent3" accent4="accent4" accent5="accent5" accent6="accent6" hlink="hlink" folHlink="folHlink"/>
  </p:clrMapOvr>
  <p:transition spd="slow">
    <p:push dir="u"/>
  </p:transition>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2C5385DD-25CC-4B4A-8E83-9D91F0EF820F}"/>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D0C2E7D0-5C17-430B-90AA-64EE87CAC54C}"/>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F00BE584-C693-46FD-AC24-CA0B4C734830}"/>
    </a:ext>
  </a:extLst>
</a:theme>
</file>

<file path=ppt/theme/theme4.xml><?xml version="1.0" encoding="utf-8"?>
<a:theme xmlns:a="http://schemas.openxmlformats.org/drawingml/2006/main" name="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5.xml><?xml version="1.0" encoding="utf-8"?>
<a:theme xmlns:a="http://schemas.openxmlformats.org/drawingml/2006/main" name="1_5-30721_Build_2016_Template_Light">
  <a:themeElements>
    <a:clrScheme name="Build 2016">
      <a:dk1>
        <a:srgbClr val="505050"/>
      </a:dk1>
      <a:lt1>
        <a:srgbClr val="FFFFFF"/>
      </a:lt1>
      <a:dk2>
        <a:srgbClr val="0078D7"/>
      </a:dk2>
      <a:lt2>
        <a:srgbClr val="F8F8F8"/>
      </a:lt2>
      <a:accent1>
        <a:srgbClr val="0078D7"/>
      </a:accent1>
      <a:accent2>
        <a:srgbClr val="002050"/>
      </a:accent2>
      <a:accent3>
        <a:srgbClr val="00BCF2"/>
      </a:accent3>
      <a:accent4>
        <a:srgbClr val="D2D2D2"/>
      </a:accent4>
      <a:accent5>
        <a:srgbClr val="737373"/>
      </a:accent5>
      <a:accent6>
        <a:srgbClr val="50505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Build_2016_16x9_Template.potx" id="{2D9F1654-7A66-4699-829C-201E10216A69}" vid="{2DD1E4E3-0871-45BE-BEDE-345B55444DCB}"/>
    </a:ext>
  </a:extLst>
</a:theme>
</file>

<file path=ppt/theme/theme6.xml><?xml version="1.0" encoding="utf-8"?>
<a:theme xmlns:a="http://schemas.openxmlformats.org/drawingml/2006/main" name="1_COLOR TEMPLATE">
  <a:themeElements>
    <a:clrScheme name="MSVID Purple">
      <a:dk1>
        <a:srgbClr val="505050"/>
      </a:dk1>
      <a:lt1>
        <a:srgbClr val="FFFFFF"/>
      </a:lt1>
      <a:dk2>
        <a:srgbClr val="5C2D91"/>
      </a:dk2>
      <a:lt2>
        <a:srgbClr val="E7DCF4"/>
      </a:lt2>
      <a:accent1>
        <a:srgbClr val="32145A"/>
      </a:accent1>
      <a:accent2>
        <a:srgbClr val="B4009E"/>
      </a:accent2>
      <a:accent3>
        <a:srgbClr val="107C10"/>
      </a:accent3>
      <a:accent4>
        <a:srgbClr val="0078D7"/>
      </a:accent4>
      <a:accent5>
        <a:srgbClr val="008272"/>
      </a:accent5>
      <a:accent6>
        <a:srgbClr val="D83B01"/>
      </a:accent6>
      <a:hlink>
        <a:srgbClr val="E7DCF4"/>
      </a:hlink>
      <a:folHlink>
        <a:srgbClr val="E7DCF4"/>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Org_ID_template_16-9_Business_PURPLE_1.potx" id="{EA1C931B-0CA8-4C29-AF2A-5CCE0B71BADB}" vid="{779B47EC-C2D9-42C6-B399-0FB5A6F745BF}"/>
    </a:ext>
  </a:extLst>
</a:theme>
</file>

<file path=ppt/theme/theme7.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7645BF26-5E45-428D-8A8C-D391F4476141}"/>
    </a:ext>
  </a:extLst>
</a:theme>
</file>

<file path=ppt/theme/theme8.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Jeffrey Snover, Andrew Mason</External_x0020_Speaker>
    <m6878b9dd7994da4ba144f95347d99c6 xmlns="01c77077-aee4-4b5f-bd4e-9cd40a6fff29">
      <Terms xmlns="http://schemas.microsoft.com/office/infopath/2007/PartnerControls"/>
    </m6878b9dd7994da4ba144f95347d99c6>
    <Presentation_x0020_Date xmlns="01c77077-aee4-4b5f-bd4e-9cd40a6fff29">2016-09-29T04:00:00+00:00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BRK3198</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230e9df3-be65-4c73-a93b-d1236ebd677e"/>
    <ds:schemaRef ds:uri="http://schemas.microsoft.com/office/2006/documentManagement/types"/>
    <ds:schemaRef ds:uri="http://purl.org/dc/dcmitype/"/>
    <ds:schemaRef ds:uri="http://purl.org/dc/terms/"/>
    <ds:schemaRef ds:uri="http://schemas.microsoft.com/office/infopath/2007/PartnerControls"/>
    <ds:schemaRef ds:uri="http://schemas.openxmlformats.org/package/2006/metadata/core-properties"/>
    <ds:schemaRef ds:uri="http://www.w3.org/XML/1998/namespace"/>
    <ds:schemaRef ds:uri="8ff673fc-3231-4e3a-893b-6d7f7cd32766"/>
    <ds:schemaRef ds:uri="http://purl.org/dc/elements/1.1/"/>
    <ds:schemaRef ds:uri="01c77077-aee4-4b5f-bd4e-9cd40a6fff29"/>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Microsoft_Ignite_2016_16x9_Template</Template>
  <TotalTime>756</TotalTime>
  <Words>1627</Words>
  <Application>Microsoft Office PowerPoint</Application>
  <PresentationFormat>Custom</PresentationFormat>
  <Paragraphs>397</Paragraphs>
  <Slides>63</Slides>
  <Notes>10</Notes>
  <HiddenSlides>0</HiddenSlides>
  <MMClips>0</MMClips>
  <ScaleCrop>false</ScaleCrop>
  <HeadingPairs>
    <vt:vector size="6" baseType="variant">
      <vt:variant>
        <vt:lpstr>Fonts Used</vt:lpstr>
      </vt:variant>
      <vt:variant>
        <vt:i4>10</vt:i4>
      </vt:variant>
      <vt:variant>
        <vt:lpstr>Theme</vt:lpstr>
      </vt:variant>
      <vt:variant>
        <vt:i4>9</vt:i4>
      </vt:variant>
      <vt:variant>
        <vt:lpstr>Slide Titles</vt:lpstr>
      </vt:variant>
      <vt:variant>
        <vt:i4>63</vt:i4>
      </vt:variant>
    </vt:vector>
  </HeadingPairs>
  <TitlesOfParts>
    <vt:vector size="82" baseType="lpstr">
      <vt:lpstr>Arial</vt:lpstr>
      <vt:lpstr>Calibri</vt:lpstr>
      <vt:lpstr>Calibri Light</vt:lpstr>
      <vt:lpstr>Consolas</vt:lpstr>
      <vt:lpstr>Segoe UI</vt:lpstr>
      <vt:lpstr>Segoe UI Light</vt:lpstr>
      <vt:lpstr>Segoe UI Semibold</vt:lpstr>
      <vt:lpstr>Symbol</vt:lpstr>
      <vt:lpstr>Ubuntu Mono</vt:lpstr>
      <vt:lpstr>Wingdings</vt:lpstr>
      <vt:lpstr>5-50002_Ignite_Breakout_Template</vt:lpstr>
      <vt:lpstr>6-30537_Envision 2016 Concurrent Template_Dark</vt:lpstr>
      <vt:lpstr>1_5-50002_Ignite_Breakout_Template</vt:lpstr>
      <vt:lpstr>5-30721_Build_2016_Template_Light</vt:lpstr>
      <vt:lpstr>1_5-30721_Build_2016_Template_Light</vt:lpstr>
      <vt:lpstr>1_COLOR TEMPLATE</vt:lpstr>
      <vt:lpstr>2_5-50002_Ignite_Breakout_Template</vt:lpstr>
      <vt:lpstr>3_5-50002_Ignite_Breakout_Template</vt:lpstr>
      <vt:lpstr>Office Theme</vt:lpstr>
      <vt:lpstr>Review Windows Server 2016 The Cloud OS optimized for DevOps</vt:lpstr>
      <vt:lpstr>PowerPoint Presentation</vt:lpstr>
      <vt:lpstr>What is DevOps?</vt:lpstr>
      <vt:lpstr>DevOps is about culture and processes</vt:lpstr>
      <vt:lpstr>DevOps is NOT  about tools and technology</vt:lpstr>
      <vt:lpstr>But…..</vt:lpstr>
      <vt:lpstr>This is wrong</vt:lpstr>
      <vt:lpstr>Tools and technology play a critical role</vt:lpstr>
      <vt:lpstr>Tools and technology can make DevOps  easy or hard</vt:lpstr>
      <vt:lpstr>Windows Server 2016 is architected  to make DevOps easy</vt:lpstr>
      <vt:lpstr>Windows Server 2016 resolves the interface between devs and ops</vt:lpstr>
      <vt:lpstr>Windows Server has been silent  on the interface  between Devs and Ops </vt:lpstr>
      <vt:lpstr>1,000 conflicts also bloomed</vt:lpstr>
      <vt:lpstr>WS2016 resolves that interface </vt:lpstr>
      <vt:lpstr>Why?</vt:lpstr>
      <vt:lpstr>Evolution of Windows Server</vt:lpstr>
      <vt:lpstr>Cloud Competitive</vt:lpstr>
      <vt:lpstr>Cloud + DevOps  </vt:lpstr>
      <vt:lpstr>DevOpsification of Windows</vt:lpstr>
      <vt:lpstr>Componentization:             The right configuration for the task  </vt:lpstr>
      <vt:lpstr>Nano Server: Optimized for the Cloud Era</vt:lpstr>
      <vt:lpstr>Nano Server – PowerShell Core</vt:lpstr>
      <vt:lpstr>Demo: NanoServer</vt:lpstr>
      <vt:lpstr>DevOpsification of Windows</vt:lpstr>
      <vt:lpstr>Nano Server - Developer Experience</vt:lpstr>
      <vt:lpstr>DevOpsification of Windows</vt:lpstr>
      <vt:lpstr>First a word about MSI</vt:lpstr>
      <vt:lpstr>Windows Server App installer (WSA)</vt:lpstr>
      <vt:lpstr>PackageManagement Architecture</vt:lpstr>
      <vt:lpstr>PackageManagement</vt:lpstr>
      <vt:lpstr>PowerPoint Presentation</vt:lpstr>
      <vt:lpstr>Demo: Packaging</vt:lpstr>
      <vt:lpstr>DevOpsification of Windows</vt:lpstr>
      <vt:lpstr>Desired State Configuration</vt:lpstr>
      <vt:lpstr>DevOpsification of Windows</vt:lpstr>
      <vt:lpstr>Containers</vt:lpstr>
      <vt:lpstr>Demo: Containers</vt:lpstr>
      <vt:lpstr>DevOpsification of Windows</vt:lpstr>
      <vt:lpstr>PowerPoint Presentation</vt:lpstr>
      <vt:lpstr>PowerPoint Presentation</vt:lpstr>
      <vt:lpstr>PowerPoint Presentation</vt:lpstr>
      <vt:lpstr>DevOpsification of Windows</vt:lpstr>
      <vt:lpstr>PowerPoint Presentation</vt:lpstr>
      <vt:lpstr>PowerPoint Presentation</vt:lpstr>
      <vt:lpstr>PowerPoint Presentation</vt:lpstr>
      <vt:lpstr>DevOpsification of Windows</vt:lpstr>
      <vt:lpstr>Windows Server 2016 resolves the interface between devs and ops</vt:lpstr>
      <vt:lpstr>DevOpsification of Windows</vt:lpstr>
      <vt:lpstr>Cloud Competitive</vt:lpstr>
      <vt:lpstr>Security Improvements</vt:lpstr>
      <vt:lpstr>Resource Utilization Improvements</vt:lpstr>
      <vt:lpstr>Deployment Improvements</vt:lpstr>
      <vt:lpstr>DevOps is about culture and processes</vt:lpstr>
      <vt:lpstr>Tools and technology can make DevOps  easy or hard</vt:lpstr>
      <vt:lpstr>Windows Server 2016 is architected  to make DevOps easy</vt:lpstr>
      <vt:lpstr>Evolution of Windows Server</vt:lpstr>
      <vt:lpstr>In times of change, sometimes the job outgrows good people</vt:lpstr>
      <vt:lpstr>PowerPoint Presentation</vt:lpstr>
      <vt:lpstr>Q&amp;A</vt:lpstr>
      <vt:lpstr>Related Sessions</vt:lpstr>
      <vt:lpstr>Free IT Pro resources To advance your career in cloud technology</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Review Windows Server 2016: The Cloud OS optimized for DevOps</dc:title>
  <dc:subject>&lt;Speech title here&gt;</dc:subject>
  <dc:creator>Jeffrey Snover</dc:creator>
  <cp:keywords>Microsoft Ignite 2016</cp:keywords>
  <dc:description>Template: Mitchell Derrey, Silverfox Productions
Formatting: 
Audience Type:</dc:description>
  <cp:lastModifiedBy>MS Events 0081</cp:lastModifiedBy>
  <cp:revision>20</cp:revision>
  <dcterms:created xsi:type="dcterms:W3CDTF">2016-08-31T12:37:56Z</dcterms:created>
  <dcterms:modified xsi:type="dcterms:W3CDTF">2016-09-29T20:02:31Z</dcterms:modified>
  <cp:category>Microsoft Ignite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