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0.xml" ContentType="application/vnd.openxmlformats-officedocument.presentationml.notesSlide+xml"/>
  <Override PartName="/ppt/tags/tag1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  <p:sldMasterId id="2147484366" r:id="rId7"/>
    <p:sldMasterId id="2147484396" r:id="rId8"/>
  </p:sldMasterIdLst>
  <p:notesMasterIdLst>
    <p:notesMasterId r:id="rId97"/>
  </p:notesMasterIdLst>
  <p:handoutMasterIdLst>
    <p:handoutMasterId r:id="rId98"/>
  </p:handoutMasterIdLst>
  <p:sldIdLst>
    <p:sldId id="350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51" r:id="rId93"/>
    <p:sldId id="345" r:id="rId94"/>
    <p:sldId id="346" r:id="rId95"/>
    <p:sldId id="347" r:id="rId9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71" autoAdjust="0"/>
    <p:restoredTop sz="96215" autoAdjust="0"/>
  </p:normalViewPr>
  <p:slideViewPr>
    <p:cSldViewPr>
      <p:cViewPr varScale="1">
        <p:scale>
          <a:sx n="73" d="100"/>
          <a:sy n="73" d="100"/>
        </p:scale>
        <p:origin x="5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CFC56-84C2-4E11-9912-A03466E41A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953556-2FEE-4571-944C-0BD6381AD34A}">
      <dgm:prSet phldrT="[Text]"/>
      <dgm:spPr/>
      <dgm:t>
        <a:bodyPr/>
        <a:lstStyle/>
        <a:p>
          <a:r>
            <a:rPr lang="en-US" b="1" dirty="0"/>
            <a:t>Latest Generation NTP time synchronization</a:t>
          </a:r>
          <a:endParaRPr lang="en-US" dirty="0"/>
        </a:p>
      </dgm:t>
    </dgm:pt>
    <dgm:pt modelId="{D677E4F9-504A-4266-9278-55275383D99F}" type="parTrans" cxnId="{DB6EC6D3-2886-4FAF-9BC1-55233EDD561F}">
      <dgm:prSet/>
      <dgm:spPr/>
      <dgm:t>
        <a:bodyPr/>
        <a:lstStyle/>
        <a:p>
          <a:endParaRPr lang="en-US"/>
        </a:p>
      </dgm:t>
    </dgm:pt>
    <dgm:pt modelId="{47FFCF72-AC5F-4422-82D1-7E9CF45075EE}" type="sibTrans" cxnId="{DB6EC6D3-2886-4FAF-9BC1-55233EDD561F}">
      <dgm:prSet/>
      <dgm:spPr/>
      <dgm:t>
        <a:bodyPr/>
        <a:lstStyle/>
        <a:p>
          <a:endParaRPr lang="en-US"/>
        </a:p>
      </dgm:t>
    </dgm:pt>
    <dgm:pt modelId="{8C33BF2E-7EAF-4CFB-A9DD-BDFB56B06BA5}">
      <dgm:prSet/>
      <dgm:spPr/>
      <dgm:t>
        <a:bodyPr/>
        <a:lstStyle/>
        <a:p>
          <a:r>
            <a:rPr lang="en-US" b="0" dirty="0"/>
            <a:t>Better statistical processing</a:t>
          </a:r>
        </a:p>
      </dgm:t>
    </dgm:pt>
    <dgm:pt modelId="{880E12D3-DF6B-4AEA-8FA6-FA1954AAA9F3}" type="parTrans" cxnId="{76BFA9FA-40B4-4ABB-B8F8-6109122F14D2}">
      <dgm:prSet/>
      <dgm:spPr/>
      <dgm:t>
        <a:bodyPr/>
        <a:lstStyle/>
        <a:p>
          <a:endParaRPr lang="en-US"/>
        </a:p>
      </dgm:t>
    </dgm:pt>
    <dgm:pt modelId="{2AE78F3E-BF9B-490C-87A1-C0129D45DA0B}" type="sibTrans" cxnId="{76BFA9FA-40B4-4ABB-B8F8-6109122F14D2}">
      <dgm:prSet/>
      <dgm:spPr/>
      <dgm:t>
        <a:bodyPr/>
        <a:lstStyle/>
        <a:p>
          <a:endParaRPr lang="en-US"/>
        </a:p>
      </dgm:t>
    </dgm:pt>
    <dgm:pt modelId="{E32A1CE0-13DF-4515-AE20-FE671471AA80}">
      <dgm:prSet/>
      <dgm:spPr/>
      <dgm:t>
        <a:bodyPr/>
        <a:lstStyle/>
        <a:p>
          <a:r>
            <a:rPr lang="en-US" b="0" dirty="0"/>
            <a:t>Improved error correction</a:t>
          </a:r>
        </a:p>
      </dgm:t>
    </dgm:pt>
    <dgm:pt modelId="{B57A8D3E-4EA8-478A-892E-F1463CC20C64}" type="parTrans" cxnId="{4BFA33BC-54C1-49F8-9094-B64271D8B1C2}">
      <dgm:prSet/>
      <dgm:spPr/>
      <dgm:t>
        <a:bodyPr/>
        <a:lstStyle/>
        <a:p>
          <a:endParaRPr lang="en-US"/>
        </a:p>
      </dgm:t>
    </dgm:pt>
    <dgm:pt modelId="{882BAA53-B0BB-40FC-94DC-431ECA8AEA0F}" type="sibTrans" cxnId="{4BFA33BC-54C1-49F8-9094-B64271D8B1C2}">
      <dgm:prSet/>
      <dgm:spPr/>
      <dgm:t>
        <a:bodyPr/>
        <a:lstStyle/>
        <a:p>
          <a:endParaRPr lang="en-US"/>
        </a:p>
      </dgm:t>
    </dgm:pt>
    <dgm:pt modelId="{BEEDA5BA-BF53-4F3E-8065-090C3CC8B24B}">
      <dgm:prSet/>
      <dgm:spPr/>
      <dgm:t>
        <a:bodyPr/>
        <a:lstStyle/>
        <a:p>
          <a:r>
            <a:rPr lang="en-US" b="1" dirty="0"/>
            <a:t>Distribution of Precision Time in VM Guests</a:t>
          </a:r>
        </a:p>
      </dgm:t>
    </dgm:pt>
    <dgm:pt modelId="{ECE1B2D0-FC1A-4E0B-BA83-20D173EF5787}" type="parTrans" cxnId="{E5F9D536-DD43-4E79-9D8F-D824D74D9698}">
      <dgm:prSet/>
      <dgm:spPr/>
      <dgm:t>
        <a:bodyPr/>
        <a:lstStyle/>
        <a:p>
          <a:endParaRPr lang="en-US"/>
        </a:p>
      </dgm:t>
    </dgm:pt>
    <dgm:pt modelId="{DD92C97A-3679-4397-BA8B-CCC9CD97091A}" type="sibTrans" cxnId="{E5F9D536-DD43-4E79-9D8F-D824D74D9698}">
      <dgm:prSet/>
      <dgm:spPr/>
      <dgm:t>
        <a:bodyPr/>
        <a:lstStyle/>
        <a:p>
          <a:endParaRPr lang="en-US"/>
        </a:p>
      </dgm:t>
    </dgm:pt>
    <dgm:pt modelId="{95450452-B134-478D-ADEC-A044D3DD94F9}">
      <dgm:prSet/>
      <dgm:spPr/>
      <dgm:t>
        <a:bodyPr/>
        <a:lstStyle/>
        <a:p>
          <a:r>
            <a:rPr lang="en-US" b="0" dirty="0"/>
            <a:t>90</a:t>
          </a:r>
          <a:r>
            <a:rPr lang="el-GR" b="0" dirty="0"/>
            <a:t>μ</a:t>
          </a:r>
          <a:r>
            <a:rPr lang="en-US" b="0" dirty="0"/>
            <a:t>s skew/100</a:t>
          </a:r>
          <a:r>
            <a:rPr lang="el-GR" b="0" dirty="0"/>
            <a:t>μ</a:t>
          </a:r>
          <a:r>
            <a:rPr lang="en-US" b="0" dirty="0"/>
            <a:t>s RMS under load</a:t>
          </a:r>
        </a:p>
      </dgm:t>
    </dgm:pt>
    <dgm:pt modelId="{D37907A1-52A2-41CB-B159-D521B8219E09}" type="parTrans" cxnId="{E7DEA6BD-58FC-4D4F-97C1-4104C9975148}">
      <dgm:prSet/>
      <dgm:spPr/>
      <dgm:t>
        <a:bodyPr/>
        <a:lstStyle/>
        <a:p>
          <a:endParaRPr lang="en-US"/>
        </a:p>
      </dgm:t>
    </dgm:pt>
    <dgm:pt modelId="{381B9650-DC3A-4C8C-83C2-78C7A6030905}" type="sibTrans" cxnId="{E7DEA6BD-58FC-4D4F-97C1-4104C9975148}">
      <dgm:prSet/>
      <dgm:spPr/>
      <dgm:t>
        <a:bodyPr/>
        <a:lstStyle/>
        <a:p>
          <a:endParaRPr lang="en-US"/>
        </a:p>
      </dgm:t>
    </dgm:pt>
    <dgm:pt modelId="{ED0CB64C-C266-4397-B7AC-BF15E2628F86}">
      <dgm:prSet/>
      <dgm:spPr/>
      <dgm:t>
        <a:bodyPr/>
        <a:lstStyle/>
        <a:p>
          <a:pPr algn="ctr"/>
          <a:r>
            <a:rPr lang="en-US" b="1" dirty="0"/>
            <a:t>Better Monitoring</a:t>
          </a:r>
        </a:p>
      </dgm:t>
    </dgm:pt>
    <dgm:pt modelId="{5AB48C42-AAD1-4490-9CC5-584D2B913A8F}" type="parTrans" cxnId="{EC12D259-178F-446D-9F6C-FEFE415EFB9A}">
      <dgm:prSet/>
      <dgm:spPr/>
      <dgm:t>
        <a:bodyPr/>
        <a:lstStyle/>
        <a:p>
          <a:endParaRPr lang="en-US"/>
        </a:p>
      </dgm:t>
    </dgm:pt>
    <dgm:pt modelId="{2E047DD3-3769-4AC5-A543-05A5F564C143}" type="sibTrans" cxnId="{EC12D259-178F-446D-9F6C-FEFE415EFB9A}">
      <dgm:prSet/>
      <dgm:spPr/>
      <dgm:t>
        <a:bodyPr/>
        <a:lstStyle/>
        <a:p>
          <a:endParaRPr lang="en-US"/>
        </a:p>
      </dgm:t>
    </dgm:pt>
    <dgm:pt modelId="{C1020C4D-5830-4F15-A8D8-FF3D002EEF1B}">
      <dgm:prSet/>
      <dgm:spPr/>
      <dgm:t>
        <a:bodyPr/>
        <a:lstStyle/>
        <a:p>
          <a:r>
            <a:rPr lang="en-US" b="0" dirty="0"/>
            <a:t>New Performance Monitor Counters</a:t>
          </a:r>
        </a:p>
      </dgm:t>
    </dgm:pt>
    <dgm:pt modelId="{FBDBC6F2-543C-455A-B00E-40DA3AF91460}" type="parTrans" cxnId="{406F6676-70D4-4A8F-9CBF-4E92BCBDF086}">
      <dgm:prSet/>
      <dgm:spPr/>
      <dgm:t>
        <a:bodyPr/>
        <a:lstStyle/>
        <a:p>
          <a:endParaRPr lang="en-US"/>
        </a:p>
      </dgm:t>
    </dgm:pt>
    <dgm:pt modelId="{B55810B9-4928-4647-B689-E887A9CCC6B7}" type="sibTrans" cxnId="{406F6676-70D4-4A8F-9CBF-4E92BCBDF086}">
      <dgm:prSet/>
      <dgm:spPr/>
      <dgm:t>
        <a:bodyPr/>
        <a:lstStyle/>
        <a:p>
          <a:endParaRPr lang="en-US"/>
        </a:p>
      </dgm:t>
    </dgm:pt>
    <dgm:pt modelId="{AE9EF8B3-5E5A-40B0-922B-5F8D4F273CCC}">
      <dgm:prSet/>
      <dgm:spPr/>
      <dgm:t>
        <a:bodyPr/>
        <a:lstStyle/>
        <a:p>
          <a:r>
            <a:rPr lang="en-US" b="0" dirty="0"/>
            <a:t>Remote Monitoring</a:t>
          </a:r>
        </a:p>
      </dgm:t>
    </dgm:pt>
    <dgm:pt modelId="{5F69EF5C-9AFE-4571-B7ED-60413314CAC6}" type="parTrans" cxnId="{17E5BA23-8D3D-405E-8460-32F0FA96DBC6}">
      <dgm:prSet/>
      <dgm:spPr/>
      <dgm:t>
        <a:bodyPr/>
        <a:lstStyle/>
        <a:p>
          <a:endParaRPr lang="en-US"/>
        </a:p>
      </dgm:t>
    </dgm:pt>
    <dgm:pt modelId="{0CD9132F-230D-4A36-9D08-8CAA48D0FFC3}" type="sibTrans" cxnId="{17E5BA23-8D3D-405E-8460-32F0FA96DBC6}">
      <dgm:prSet/>
      <dgm:spPr/>
      <dgm:t>
        <a:bodyPr/>
        <a:lstStyle/>
        <a:p>
          <a:endParaRPr lang="en-US"/>
        </a:p>
      </dgm:t>
    </dgm:pt>
    <dgm:pt modelId="{5FEBB926-71A3-49B0-BA04-C6D320BF97A0}">
      <dgm:prSet/>
      <dgm:spPr/>
      <dgm:t>
        <a:bodyPr/>
        <a:lstStyle/>
        <a:p>
          <a:r>
            <a:rPr lang="en-US" b="0" dirty="0"/>
            <a:t>New version of VMIC protocol</a:t>
          </a:r>
        </a:p>
      </dgm:t>
    </dgm:pt>
    <dgm:pt modelId="{DA333B25-31FF-4685-975F-B85ACB2D365A}" type="parTrans" cxnId="{D4B3B28E-164D-4170-920A-D01135C23880}">
      <dgm:prSet/>
      <dgm:spPr/>
      <dgm:t>
        <a:bodyPr/>
        <a:lstStyle/>
        <a:p>
          <a:endParaRPr lang="en-US"/>
        </a:p>
      </dgm:t>
    </dgm:pt>
    <dgm:pt modelId="{1EF1ECB7-0F14-4A08-8118-573B73D948F3}" type="sibTrans" cxnId="{D4B3B28E-164D-4170-920A-D01135C23880}">
      <dgm:prSet/>
      <dgm:spPr/>
      <dgm:t>
        <a:bodyPr/>
        <a:lstStyle/>
        <a:p>
          <a:endParaRPr lang="en-US"/>
        </a:p>
      </dgm:t>
    </dgm:pt>
    <dgm:pt modelId="{AE1DE4A0-2CCD-4D94-8FD0-26F7B25681E3}">
      <dgm:prSet/>
      <dgm:spPr/>
      <dgm:t>
        <a:bodyPr/>
        <a:lstStyle/>
        <a:p>
          <a:r>
            <a:rPr lang="en-US" b="0" dirty="0"/>
            <a:t>Determine Accuracy</a:t>
          </a:r>
        </a:p>
      </dgm:t>
    </dgm:pt>
    <dgm:pt modelId="{D372051E-A1A5-495B-BD49-76B1DDB09E1F}" type="parTrans" cxnId="{375B08B8-941D-4957-94A5-C46866FA3760}">
      <dgm:prSet/>
      <dgm:spPr/>
      <dgm:t>
        <a:bodyPr/>
        <a:lstStyle/>
        <a:p>
          <a:endParaRPr lang="en-US"/>
        </a:p>
      </dgm:t>
    </dgm:pt>
    <dgm:pt modelId="{EDDF316E-DF3E-4D5F-9E86-06BFEB1B91F3}" type="sibTrans" cxnId="{375B08B8-941D-4957-94A5-C46866FA3760}">
      <dgm:prSet/>
      <dgm:spPr/>
      <dgm:t>
        <a:bodyPr/>
        <a:lstStyle/>
        <a:p>
          <a:endParaRPr lang="en-US"/>
        </a:p>
      </dgm:t>
    </dgm:pt>
    <dgm:pt modelId="{7B488E3B-F82A-49A1-8692-B234C894E924}">
      <dgm:prSet/>
      <dgm:spPr/>
      <dgm:t>
        <a:bodyPr/>
        <a:lstStyle/>
        <a:p>
          <a:r>
            <a:rPr lang="en-US" b="0" dirty="0"/>
            <a:t>Transparent Stratum</a:t>
          </a:r>
        </a:p>
      </dgm:t>
    </dgm:pt>
    <dgm:pt modelId="{170A7A5F-C4AF-4D11-8FCA-38D74153EB75}" type="parTrans" cxnId="{308748C4-7FA6-40C2-8D6A-98BA6D8744AD}">
      <dgm:prSet/>
      <dgm:spPr/>
      <dgm:t>
        <a:bodyPr/>
        <a:lstStyle/>
        <a:p>
          <a:endParaRPr lang="en-US"/>
        </a:p>
      </dgm:t>
    </dgm:pt>
    <dgm:pt modelId="{5BBC1767-8EA5-4BC1-A166-5747131723A5}" type="sibTrans" cxnId="{308748C4-7FA6-40C2-8D6A-98BA6D8744AD}">
      <dgm:prSet/>
      <dgm:spPr/>
      <dgm:t>
        <a:bodyPr/>
        <a:lstStyle/>
        <a:p>
          <a:endParaRPr lang="en-US"/>
        </a:p>
      </dgm:t>
    </dgm:pt>
    <dgm:pt modelId="{62525CE0-78E7-4465-B8B4-23FC970880B2}">
      <dgm:prSet phldrT="[Text]"/>
      <dgm:spPr/>
      <dgm:t>
        <a:bodyPr/>
        <a:lstStyle/>
        <a:p>
          <a:r>
            <a:rPr lang="en-US" b="0" dirty="0"/>
            <a:t>500</a:t>
          </a:r>
          <a:r>
            <a:rPr lang="el-GR" b="0" dirty="0"/>
            <a:t>μ</a:t>
          </a:r>
          <a:r>
            <a:rPr lang="en-US" b="0" dirty="0"/>
            <a:t>s skew/200</a:t>
          </a:r>
          <a:r>
            <a:rPr lang="el-GR" b="0" dirty="0"/>
            <a:t>μ</a:t>
          </a:r>
          <a:r>
            <a:rPr lang="en-US" b="0" dirty="0"/>
            <a:t>s RMS</a:t>
          </a:r>
        </a:p>
      </dgm:t>
    </dgm:pt>
    <dgm:pt modelId="{617D1518-C7D4-49AF-8B4F-85DD4E638579}" type="parTrans" cxnId="{30F1BBAE-EF9C-4A52-A805-81DA46F55276}">
      <dgm:prSet/>
      <dgm:spPr/>
      <dgm:t>
        <a:bodyPr/>
        <a:lstStyle/>
        <a:p>
          <a:endParaRPr lang="en-US"/>
        </a:p>
      </dgm:t>
    </dgm:pt>
    <dgm:pt modelId="{3888B0C1-0A5E-4E93-B84C-E5EA69941871}" type="sibTrans" cxnId="{30F1BBAE-EF9C-4A52-A805-81DA46F55276}">
      <dgm:prSet/>
      <dgm:spPr/>
      <dgm:t>
        <a:bodyPr/>
        <a:lstStyle/>
        <a:p>
          <a:endParaRPr lang="en-US"/>
        </a:p>
      </dgm:t>
    </dgm:pt>
    <dgm:pt modelId="{2FA92EF5-1E68-4D92-BDDF-83B662746FB3}" type="pres">
      <dgm:prSet presAssocID="{66ECFC56-84C2-4E11-9912-A03466E41AE5}" presName="Name0" presStyleCnt="0">
        <dgm:presLayoutVars>
          <dgm:dir/>
          <dgm:animLvl val="lvl"/>
          <dgm:resizeHandles val="exact"/>
        </dgm:presLayoutVars>
      </dgm:prSet>
      <dgm:spPr/>
    </dgm:pt>
    <dgm:pt modelId="{08128829-84F5-4518-941B-A37B8073CA97}" type="pres">
      <dgm:prSet presAssocID="{9A953556-2FEE-4571-944C-0BD6381AD34A}" presName="composite" presStyleCnt="0"/>
      <dgm:spPr/>
    </dgm:pt>
    <dgm:pt modelId="{715269DE-81D9-4F3E-8922-7653834B3DD8}" type="pres">
      <dgm:prSet presAssocID="{9A953556-2FEE-4571-944C-0BD6381AD34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2E073E0-37D4-4C92-BAAC-7A8E2F5A3091}" type="pres">
      <dgm:prSet presAssocID="{9A953556-2FEE-4571-944C-0BD6381AD34A}" presName="desTx" presStyleLbl="alignAccFollowNode1" presStyleIdx="0" presStyleCnt="3">
        <dgm:presLayoutVars>
          <dgm:bulletEnabled val="1"/>
        </dgm:presLayoutVars>
      </dgm:prSet>
      <dgm:spPr/>
    </dgm:pt>
    <dgm:pt modelId="{EA1A5070-6486-4C42-A887-117EF91C0969}" type="pres">
      <dgm:prSet presAssocID="{47FFCF72-AC5F-4422-82D1-7E9CF45075EE}" presName="space" presStyleCnt="0"/>
      <dgm:spPr/>
    </dgm:pt>
    <dgm:pt modelId="{9188BAC4-8A5B-448B-AA9A-C633D743AA30}" type="pres">
      <dgm:prSet presAssocID="{BEEDA5BA-BF53-4F3E-8065-090C3CC8B24B}" presName="composite" presStyleCnt="0"/>
      <dgm:spPr/>
    </dgm:pt>
    <dgm:pt modelId="{68430C19-E7CA-4B3F-9B79-47DDA6448F39}" type="pres">
      <dgm:prSet presAssocID="{BEEDA5BA-BF53-4F3E-8065-090C3CC8B2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8CE0C1-9109-41AF-879A-9F318EC81813}" type="pres">
      <dgm:prSet presAssocID="{BEEDA5BA-BF53-4F3E-8065-090C3CC8B24B}" presName="desTx" presStyleLbl="alignAccFollowNode1" presStyleIdx="1" presStyleCnt="3">
        <dgm:presLayoutVars>
          <dgm:bulletEnabled val="1"/>
        </dgm:presLayoutVars>
      </dgm:prSet>
      <dgm:spPr/>
    </dgm:pt>
    <dgm:pt modelId="{24984098-C176-4D66-A5E8-F10DB7C50ABA}" type="pres">
      <dgm:prSet presAssocID="{DD92C97A-3679-4397-BA8B-CCC9CD97091A}" presName="space" presStyleCnt="0"/>
      <dgm:spPr/>
    </dgm:pt>
    <dgm:pt modelId="{018920F3-B28C-4FBE-92E6-F005EA759D9E}" type="pres">
      <dgm:prSet presAssocID="{ED0CB64C-C266-4397-B7AC-BF15E2628F86}" presName="composite" presStyleCnt="0"/>
      <dgm:spPr/>
    </dgm:pt>
    <dgm:pt modelId="{ECDCB9EC-F835-4F1B-BECA-A59DAF9667B8}" type="pres">
      <dgm:prSet presAssocID="{ED0CB64C-C266-4397-B7AC-BF15E2628F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100B9D9-465A-4FA1-BC69-84BB29CC94A2}" type="pres">
      <dgm:prSet presAssocID="{ED0CB64C-C266-4397-B7AC-BF15E2628F8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DBE5410-11FB-4B3D-9A4F-8CFA1B7D40FA}" type="presOf" srcId="{66ECFC56-84C2-4E11-9912-A03466E41AE5}" destId="{2FA92EF5-1E68-4D92-BDDF-83B662746FB3}" srcOrd="0" destOrd="0" presId="urn:microsoft.com/office/officeart/2005/8/layout/hList1"/>
    <dgm:cxn modelId="{C6DC33A4-EF80-4A4B-90B2-2E950E1668B9}" type="presOf" srcId="{AE9EF8B3-5E5A-40B0-922B-5F8D4F273CCC}" destId="{6100B9D9-465A-4FA1-BC69-84BB29CC94A2}" srcOrd="0" destOrd="2" presId="urn:microsoft.com/office/officeart/2005/8/layout/hList1"/>
    <dgm:cxn modelId="{EC12D259-178F-446D-9F6C-FEFE415EFB9A}" srcId="{66ECFC56-84C2-4E11-9912-A03466E41AE5}" destId="{ED0CB64C-C266-4397-B7AC-BF15E2628F86}" srcOrd="2" destOrd="0" parTransId="{5AB48C42-AAD1-4490-9CC5-584D2B913A8F}" sibTransId="{2E047DD3-3769-4AC5-A543-05A5F564C143}"/>
    <dgm:cxn modelId="{33DFF83B-4AB4-4535-8E02-40718D1E7F65}" type="presOf" srcId="{95450452-B134-478D-ADEC-A044D3DD94F9}" destId="{518CE0C1-9109-41AF-879A-9F318EC81813}" srcOrd="0" destOrd="2" presId="urn:microsoft.com/office/officeart/2005/8/layout/hList1"/>
    <dgm:cxn modelId="{375B08B8-941D-4957-94A5-C46866FA3760}" srcId="{ED0CB64C-C266-4397-B7AC-BF15E2628F86}" destId="{AE1DE4A0-2CCD-4D94-8FD0-26F7B25681E3}" srcOrd="1" destOrd="0" parTransId="{D372051E-A1A5-495B-BD49-76B1DDB09E1F}" sibTransId="{EDDF316E-DF3E-4D5F-9E86-06BFEB1B91F3}"/>
    <dgm:cxn modelId="{47719AAD-5F00-49FC-89D4-CD90AC39C804}" type="presOf" srcId="{8C33BF2E-7EAF-4CFB-A9DD-BDFB56B06BA5}" destId="{62E073E0-37D4-4C92-BAAC-7A8E2F5A3091}" srcOrd="0" destOrd="0" presId="urn:microsoft.com/office/officeart/2005/8/layout/hList1"/>
    <dgm:cxn modelId="{DB6EC6D3-2886-4FAF-9BC1-55233EDD561F}" srcId="{66ECFC56-84C2-4E11-9912-A03466E41AE5}" destId="{9A953556-2FEE-4571-944C-0BD6381AD34A}" srcOrd="0" destOrd="0" parTransId="{D677E4F9-504A-4266-9278-55275383D99F}" sibTransId="{47FFCF72-AC5F-4422-82D1-7E9CF45075EE}"/>
    <dgm:cxn modelId="{17E5BA23-8D3D-405E-8460-32F0FA96DBC6}" srcId="{ED0CB64C-C266-4397-B7AC-BF15E2628F86}" destId="{AE9EF8B3-5E5A-40B0-922B-5F8D4F273CCC}" srcOrd="2" destOrd="0" parTransId="{5F69EF5C-9AFE-4571-B7ED-60413314CAC6}" sibTransId="{0CD9132F-230D-4A36-9D08-8CAA48D0FFC3}"/>
    <dgm:cxn modelId="{D619AC75-5783-4865-AE6C-FDA5DC394508}" type="presOf" srcId="{62525CE0-78E7-4465-B8B4-23FC970880B2}" destId="{62E073E0-37D4-4C92-BAAC-7A8E2F5A3091}" srcOrd="0" destOrd="2" presId="urn:microsoft.com/office/officeart/2005/8/layout/hList1"/>
    <dgm:cxn modelId="{D4B3B28E-164D-4170-920A-D01135C23880}" srcId="{BEEDA5BA-BF53-4F3E-8065-090C3CC8B24B}" destId="{5FEBB926-71A3-49B0-BA04-C6D320BF97A0}" srcOrd="0" destOrd="0" parTransId="{DA333B25-31FF-4685-975F-B85ACB2D365A}" sibTransId="{1EF1ECB7-0F14-4A08-8118-573B73D948F3}"/>
    <dgm:cxn modelId="{EF2D7657-45BA-4188-814A-6ED4BE067EB9}" type="presOf" srcId="{BEEDA5BA-BF53-4F3E-8065-090C3CC8B24B}" destId="{68430C19-E7CA-4B3F-9B79-47DDA6448F39}" srcOrd="0" destOrd="0" presId="urn:microsoft.com/office/officeart/2005/8/layout/hList1"/>
    <dgm:cxn modelId="{4BFA33BC-54C1-49F8-9094-B64271D8B1C2}" srcId="{9A953556-2FEE-4571-944C-0BD6381AD34A}" destId="{E32A1CE0-13DF-4515-AE20-FE671471AA80}" srcOrd="1" destOrd="0" parTransId="{B57A8D3E-4EA8-478A-892E-F1463CC20C64}" sibTransId="{882BAA53-B0BB-40FC-94DC-431ECA8AEA0F}"/>
    <dgm:cxn modelId="{E7DEA6BD-58FC-4D4F-97C1-4104C9975148}" srcId="{BEEDA5BA-BF53-4F3E-8065-090C3CC8B24B}" destId="{95450452-B134-478D-ADEC-A044D3DD94F9}" srcOrd="2" destOrd="0" parTransId="{D37907A1-52A2-41CB-B159-D521B8219E09}" sibTransId="{381B9650-DC3A-4C8C-83C2-78C7A6030905}"/>
    <dgm:cxn modelId="{8CDCDA85-B0BE-4349-85DE-83ECBD82708D}" type="presOf" srcId="{AE1DE4A0-2CCD-4D94-8FD0-26F7B25681E3}" destId="{6100B9D9-465A-4FA1-BC69-84BB29CC94A2}" srcOrd="0" destOrd="1" presId="urn:microsoft.com/office/officeart/2005/8/layout/hList1"/>
    <dgm:cxn modelId="{406F6676-70D4-4A8F-9CBF-4E92BCBDF086}" srcId="{ED0CB64C-C266-4397-B7AC-BF15E2628F86}" destId="{C1020C4D-5830-4F15-A8D8-FF3D002EEF1B}" srcOrd="0" destOrd="0" parTransId="{FBDBC6F2-543C-455A-B00E-40DA3AF91460}" sibTransId="{B55810B9-4928-4647-B689-E887A9CCC6B7}"/>
    <dgm:cxn modelId="{510CED96-F592-43D0-8162-1821FB738BCB}" type="presOf" srcId="{7B488E3B-F82A-49A1-8692-B234C894E924}" destId="{518CE0C1-9109-41AF-879A-9F318EC81813}" srcOrd="0" destOrd="1" presId="urn:microsoft.com/office/officeart/2005/8/layout/hList1"/>
    <dgm:cxn modelId="{F1783F05-01B0-4A73-9D5D-C784B40EF38C}" type="presOf" srcId="{9A953556-2FEE-4571-944C-0BD6381AD34A}" destId="{715269DE-81D9-4F3E-8922-7653834B3DD8}" srcOrd="0" destOrd="0" presId="urn:microsoft.com/office/officeart/2005/8/layout/hList1"/>
    <dgm:cxn modelId="{496019E5-BF61-4F5A-B4D3-0B3371656D15}" type="presOf" srcId="{ED0CB64C-C266-4397-B7AC-BF15E2628F86}" destId="{ECDCB9EC-F835-4F1B-BECA-A59DAF9667B8}" srcOrd="0" destOrd="0" presId="urn:microsoft.com/office/officeart/2005/8/layout/hList1"/>
    <dgm:cxn modelId="{E8C4FC33-5A39-43AC-9FFE-657AD51E2E49}" type="presOf" srcId="{E32A1CE0-13DF-4515-AE20-FE671471AA80}" destId="{62E073E0-37D4-4C92-BAAC-7A8E2F5A3091}" srcOrd="0" destOrd="1" presId="urn:microsoft.com/office/officeart/2005/8/layout/hList1"/>
    <dgm:cxn modelId="{F654431B-4365-4118-9EE5-89EFB22C388A}" type="presOf" srcId="{5FEBB926-71A3-49B0-BA04-C6D320BF97A0}" destId="{518CE0C1-9109-41AF-879A-9F318EC81813}" srcOrd="0" destOrd="0" presId="urn:microsoft.com/office/officeart/2005/8/layout/hList1"/>
    <dgm:cxn modelId="{76BFA9FA-40B4-4ABB-B8F8-6109122F14D2}" srcId="{9A953556-2FEE-4571-944C-0BD6381AD34A}" destId="{8C33BF2E-7EAF-4CFB-A9DD-BDFB56B06BA5}" srcOrd="0" destOrd="0" parTransId="{880E12D3-DF6B-4AEA-8FA6-FA1954AAA9F3}" sibTransId="{2AE78F3E-BF9B-490C-87A1-C0129D45DA0B}"/>
    <dgm:cxn modelId="{5BC670C3-C102-4DB9-A4B9-8EA06A6DC055}" type="presOf" srcId="{C1020C4D-5830-4F15-A8D8-FF3D002EEF1B}" destId="{6100B9D9-465A-4FA1-BC69-84BB29CC94A2}" srcOrd="0" destOrd="0" presId="urn:microsoft.com/office/officeart/2005/8/layout/hList1"/>
    <dgm:cxn modelId="{308748C4-7FA6-40C2-8D6A-98BA6D8744AD}" srcId="{BEEDA5BA-BF53-4F3E-8065-090C3CC8B24B}" destId="{7B488E3B-F82A-49A1-8692-B234C894E924}" srcOrd="1" destOrd="0" parTransId="{170A7A5F-C4AF-4D11-8FCA-38D74153EB75}" sibTransId="{5BBC1767-8EA5-4BC1-A166-5747131723A5}"/>
    <dgm:cxn modelId="{30F1BBAE-EF9C-4A52-A805-81DA46F55276}" srcId="{9A953556-2FEE-4571-944C-0BD6381AD34A}" destId="{62525CE0-78E7-4465-B8B4-23FC970880B2}" srcOrd="2" destOrd="0" parTransId="{617D1518-C7D4-49AF-8B4F-85DD4E638579}" sibTransId="{3888B0C1-0A5E-4E93-B84C-E5EA69941871}"/>
    <dgm:cxn modelId="{E5F9D536-DD43-4E79-9D8F-D824D74D9698}" srcId="{66ECFC56-84C2-4E11-9912-A03466E41AE5}" destId="{BEEDA5BA-BF53-4F3E-8065-090C3CC8B24B}" srcOrd="1" destOrd="0" parTransId="{ECE1B2D0-FC1A-4E0B-BA83-20D173EF5787}" sibTransId="{DD92C97A-3679-4397-BA8B-CCC9CD97091A}"/>
    <dgm:cxn modelId="{713B29F8-5425-47CD-AB9E-790569951DD3}" type="presParOf" srcId="{2FA92EF5-1E68-4D92-BDDF-83B662746FB3}" destId="{08128829-84F5-4518-941B-A37B8073CA97}" srcOrd="0" destOrd="0" presId="urn:microsoft.com/office/officeart/2005/8/layout/hList1"/>
    <dgm:cxn modelId="{37CE659D-5CAB-41B0-9EE9-58B144F511B5}" type="presParOf" srcId="{08128829-84F5-4518-941B-A37B8073CA97}" destId="{715269DE-81D9-4F3E-8922-7653834B3DD8}" srcOrd="0" destOrd="0" presId="urn:microsoft.com/office/officeart/2005/8/layout/hList1"/>
    <dgm:cxn modelId="{C4087EEC-4487-4E6D-918C-286B7D595AD0}" type="presParOf" srcId="{08128829-84F5-4518-941B-A37B8073CA97}" destId="{62E073E0-37D4-4C92-BAAC-7A8E2F5A3091}" srcOrd="1" destOrd="0" presId="urn:microsoft.com/office/officeart/2005/8/layout/hList1"/>
    <dgm:cxn modelId="{F4E62E71-5B4A-4FAB-B0AA-3D4451074883}" type="presParOf" srcId="{2FA92EF5-1E68-4D92-BDDF-83B662746FB3}" destId="{EA1A5070-6486-4C42-A887-117EF91C0969}" srcOrd="1" destOrd="0" presId="urn:microsoft.com/office/officeart/2005/8/layout/hList1"/>
    <dgm:cxn modelId="{EBB9609B-33B0-47B4-8582-433DC9E05137}" type="presParOf" srcId="{2FA92EF5-1E68-4D92-BDDF-83B662746FB3}" destId="{9188BAC4-8A5B-448B-AA9A-C633D743AA30}" srcOrd="2" destOrd="0" presId="urn:microsoft.com/office/officeart/2005/8/layout/hList1"/>
    <dgm:cxn modelId="{8F9CB548-F637-461F-A670-65A38CE57B40}" type="presParOf" srcId="{9188BAC4-8A5B-448B-AA9A-C633D743AA30}" destId="{68430C19-E7CA-4B3F-9B79-47DDA6448F39}" srcOrd="0" destOrd="0" presId="urn:microsoft.com/office/officeart/2005/8/layout/hList1"/>
    <dgm:cxn modelId="{1FF3B982-8495-49D6-8DAA-4F37ED2D59FB}" type="presParOf" srcId="{9188BAC4-8A5B-448B-AA9A-C633D743AA30}" destId="{518CE0C1-9109-41AF-879A-9F318EC81813}" srcOrd="1" destOrd="0" presId="urn:microsoft.com/office/officeart/2005/8/layout/hList1"/>
    <dgm:cxn modelId="{3210A43E-E726-4E00-B618-EE823C136F37}" type="presParOf" srcId="{2FA92EF5-1E68-4D92-BDDF-83B662746FB3}" destId="{24984098-C176-4D66-A5E8-F10DB7C50ABA}" srcOrd="3" destOrd="0" presId="urn:microsoft.com/office/officeart/2005/8/layout/hList1"/>
    <dgm:cxn modelId="{5783544A-56D9-43A5-8AA8-6ECFBB4A2E7E}" type="presParOf" srcId="{2FA92EF5-1E68-4D92-BDDF-83B662746FB3}" destId="{018920F3-B28C-4FBE-92E6-F005EA759D9E}" srcOrd="4" destOrd="0" presId="urn:microsoft.com/office/officeart/2005/8/layout/hList1"/>
    <dgm:cxn modelId="{E75CA257-5953-40E2-AB96-0AC6840E596D}" type="presParOf" srcId="{018920F3-B28C-4FBE-92E6-F005EA759D9E}" destId="{ECDCB9EC-F835-4F1B-BECA-A59DAF9667B8}" srcOrd="0" destOrd="0" presId="urn:microsoft.com/office/officeart/2005/8/layout/hList1"/>
    <dgm:cxn modelId="{75ABAFCD-FA31-458C-9267-2BB1E36D0224}" type="presParOf" srcId="{018920F3-B28C-4FBE-92E6-F005EA759D9E}" destId="{6100B9D9-465A-4FA1-BC69-84BB29CC94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69DE-81D9-4F3E-8922-7653834B3DD8}">
      <dsp:nvSpPr>
        <dsp:cNvPr id="0" name=""/>
        <dsp:cNvSpPr/>
      </dsp:nvSpPr>
      <dsp:spPr>
        <a:xfrm>
          <a:off x="3690" y="700305"/>
          <a:ext cx="3597840" cy="1417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Latest Generation NTP time synchronization</a:t>
          </a:r>
          <a:endParaRPr lang="en-US" sz="2600" kern="1200" dirty="0"/>
        </a:p>
      </dsp:txBody>
      <dsp:txXfrm>
        <a:off x="3690" y="700305"/>
        <a:ext cx="3597840" cy="1417563"/>
      </dsp:txXfrm>
    </dsp:sp>
    <dsp:sp modelId="{62E073E0-37D4-4C92-BAAC-7A8E2F5A3091}">
      <dsp:nvSpPr>
        <dsp:cNvPr id="0" name=""/>
        <dsp:cNvSpPr/>
      </dsp:nvSpPr>
      <dsp:spPr>
        <a:xfrm>
          <a:off x="3690" y="2117869"/>
          <a:ext cx="359784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Better statistical processing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Improved error correction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500</a:t>
          </a:r>
          <a:r>
            <a:rPr lang="el-GR" sz="2600" b="0" kern="1200" dirty="0"/>
            <a:t>μ</a:t>
          </a:r>
          <a:r>
            <a:rPr lang="en-US" sz="2600" b="0" kern="1200" dirty="0"/>
            <a:t>s skew/200</a:t>
          </a:r>
          <a:r>
            <a:rPr lang="el-GR" sz="2600" b="0" kern="1200" dirty="0"/>
            <a:t>μ</a:t>
          </a:r>
          <a:r>
            <a:rPr lang="en-US" sz="2600" b="0" kern="1200" dirty="0"/>
            <a:t>s RMS</a:t>
          </a:r>
        </a:p>
      </dsp:txBody>
      <dsp:txXfrm>
        <a:off x="3690" y="2117869"/>
        <a:ext cx="3597840" cy="2854800"/>
      </dsp:txXfrm>
    </dsp:sp>
    <dsp:sp modelId="{68430C19-E7CA-4B3F-9B79-47DDA6448F39}">
      <dsp:nvSpPr>
        <dsp:cNvPr id="0" name=""/>
        <dsp:cNvSpPr/>
      </dsp:nvSpPr>
      <dsp:spPr>
        <a:xfrm>
          <a:off x="4105227" y="700305"/>
          <a:ext cx="3597840" cy="1417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Distribution of Precision Time in VM Guests</a:t>
          </a:r>
        </a:p>
      </dsp:txBody>
      <dsp:txXfrm>
        <a:off x="4105227" y="700305"/>
        <a:ext cx="3597840" cy="1417563"/>
      </dsp:txXfrm>
    </dsp:sp>
    <dsp:sp modelId="{518CE0C1-9109-41AF-879A-9F318EC81813}">
      <dsp:nvSpPr>
        <dsp:cNvPr id="0" name=""/>
        <dsp:cNvSpPr/>
      </dsp:nvSpPr>
      <dsp:spPr>
        <a:xfrm>
          <a:off x="4105227" y="2117869"/>
          <a:ext cx="359784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New version of VMIC protocol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Transparent Stratum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90</a:t>
          </a:r>
          <a:r>
            <a:rPr lang="el-GR" sz="2600" b="0" kern="1200" dirty="0"/>
            <a:t>μ</a:t>
          </a:r>
          <a:r>
            <a:rPr lang="en-US" sz="2600" b="0" kern="1200" dirty="0"/>
            <a:t>s skew/100</a:t>
          </a:r>
          <a:r>
            <a:rPr lang="el-GR" sz="2600" b="0" kern="1200" dirty="0"/>
            <a:t>μ</a:t>
          </a:r>
          <a:r>
            <a:rPr lang="en-US" sz="2600" b="0" kern="1200" dirty="0"/>
            <a:t>s RMS under load</a:t>
          </a:r>
        </a:p>
      </dsp:txBody>
      <dsp:txXfrm>
        <a:off x="4105227" y="2117869"/>
        <a:ext cx="3597840" cy="2854800"/>
      </dsp:txXfrm>
    </dsp:sp>
    <dsp:sp modelId="{ECDCB9EC-F835-4F1B-BECA-A59DAF9667B8}">
      <dsp:nvSpPr>
        <dsp:cNvPr id="0" name=""/>
        <dsp:cNvSpPr/>
      </dsp:nvSpPr>
      <dsp:spPr>
        <a:xfrm>
          <a:off x="8206765" y="700305"/>
          <a:ext cx="3597840" cy="1417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Better Monitoring</a:t>
          </a:r>
        </a:p>
      </dsp:txBody>
      <dsp:txXfrm>
        <a:off x="8206765" y="700305"/>
        <a:ext cx="3597840" cy="1417563"/>
      </dsp:txXfrm>
    </dsp:sp>
    <dsp:sp modelId="{6100B9D9-465A-4FA1-BC69-84BB29CC94A2}">
      <dsp:nvSpPr>
        <dsp:cNvPr id="0" name=""/>
        <dsp:cNvSpPr/>
      </dsp:nvSpPr>
      <dsp:spPr>
        <a:xfrm>
          <a:off x="8206765" y="2117869"/>
          <a:ext cx="359784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New Performance Monitor Counters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Determine Accuracy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/>
            <a:t>Remote Monitoring</a:t>
          </a:r>
        </a:p>
      </dsp:txBody>
      <dsp:txXfrm>
        <a:off x="8206765" y="2117869"/>
        <a:ext cx="359784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9/30/2016 12:45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9/30/2016 12:45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3111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906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069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200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300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1821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0679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2274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575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497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661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0209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2623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292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361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5070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2170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4502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5506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8111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77B71-F5CE-4129-AA01-A34D0285D2B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7327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47CBD-6CC4-4389-B0F1-ED1CCA6F062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770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4267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93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Ignite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141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6453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6108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2061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41818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0629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4329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46075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1E93-2B82-4B5C-87DE-F29DF766643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083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F4F5-A526-4881-9A3E-3D36CD697B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36737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31E93-2B82-4B5C-87DE-F29DF766643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1769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4827-093B-43ED-963E-6C9EC694287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5971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4486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3652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9667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D118-1690-458F-B4D2-F9DA5D6F50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3129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TechReady 23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5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405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2620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C29EE-A8AD-4CE0-9C0B-116E0D4D7533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968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9/30/2016 12:45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655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9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60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33702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98069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55216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1603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3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75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52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565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1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2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7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333038" y="296863"/>
            <a:ext cx="1828800" cy="461665"/>
          </a:xfrm>
        </p:spPr>
        <p:txBody>
          <a:bodyPr/>
          <a:lstStyle>
            <a:lvl1pPr marL="0" indent="0" algn="r">
              <a:buNone/>
              <a:defRPr sz="2000">
                <a:latin typeface="+mn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3997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8950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3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7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6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6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2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99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3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4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24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406866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59647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66485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47541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15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06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4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4450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1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389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1872"/>
            <a:ext cx="12436475" cy="2490233"/>
          </a:xfrm>
          <a:prstGeom prst="rect">
            <a:avLst/>
          </a:prstGeom>
        </p:spPr>
        <p:txBody>
          <a:bodyPr lIns="182880" tIns="182880" rIns="182880" bIns="182880"/>
          <a:lstStyle>
            <a:lvl1pPr marL="0" indent="0">
              <a:spcBef>
                <a:spcPts val="1360"/>
              </a:spcBef>
              <a:buFont typeface="Arial"/>
              <a:buNone/>
              <a:defRPr sz="3264" baseline="0">
                <a:solidFill>
                  <a:schemeClr val="tx1"/>
                </a:solidFill>
                <a:latin typeface="Segoe UI Light"/>
                <a:cs typeface="Segoe UI Light"/>
              </a:defRPr>
            </a:lvl1pPr>
            <a:lvl2pPr marL="901442" indent="-466263">
              <a:spcBef>
                <a:spcPts val="1360"/>
              </a:spcBef>
              <a:buFont typeface="Arial" panose="020B0604020202020204" pitchFamily="34" charset="0"/>
              <a:buChar char="•"/>
              <a:defRPr sz="3264">
                <a:solidFill>
                  <a:schemeClr val="bg1"/>
                </a:solidFill>
                <a:latin typeface="Segoe UI Light"/>
                <a:cs typeface="Segoe UI Light"/>
              </a:defRPr>
            </a:lvl2pPr>
            <a:lvl3pPr marL="1243369">
              <a:spcBef>
                <a:spcPts val="1360"/>
              </a:spcBef>
              <a:buFont typeface="Arial"/>
              <a:buChar char="•"/>
              <a:defRPr sz="2992">
                <a:solidFill>
                  <a:schemeClr val="bg1"/>
                </a:solidFill>
                <a:latin typeface="Segoe UI Light"/>
                <a:cs typeface="Segoe UI Light"/>
              </a:defRPr>
            </a:lvl3pPr>
            <a:lvl4pPr marL="1740716">
              <a:spcBef>
                <a:spcPts val="1360"/>
              </a:spcBef>
              <a:buFont typeface="Arial"/>
              <a:buChar char="•"/>
              <a:defRPr sz="2720" baseline="0">
                <a:solidFill>
                  <a:schemeClr val="bg1"/>
                </a:solidFill>
                <a:latin typeface="Segoe UI Light"/>
                <a:cs typeface="Segoe UI Light"/>
              </a:defRPr>
            </a:lvl4pPr>
            <a:lvl5pPr marL="1989389" indent="248674">
              <a:spcBef>
                <a:spcPts val="1360"/>
              </a:spcBef>
              <a:buFont typeface="Arial"/>
              <a:buChar char="•"/>
              <a:tabLst>
                <a:tab pos="2178054" algn="l"/>
              </a:tabLst>
              <a:defRPr sz="2448" baseline="0">
                <a:solidFill>
                  <a:schemeClr val="bg1"/>
                </a:solidFill>
                <a:latin typeface="Segoe UI Light"/>
                <a:cs typeface="Segoe UI Light"/>
              </a:defRPr>
            </a:lvl5pPr>
          </a:lstStyle>
          <a:p>
            <a:pPr lvl="1"/>
            <a:r>
              <a:rPr lang="en-US" dirty="0"/>
              <a:t>Bullet first level</a:t>
            </a:r>
          </a:p>
          <a:p>
            <a:pPr lvl="2"/>
            <a:r>
              <a:rPr lang="en-US" dirty="0"/>
              <a:t>Bullet second level</a:t>
            </a:r>
          </a:p>
          <a:p>
            <a:pPr lvl="3"/>
            <a:r>
              <a:rPr lang="en-US" dirty="0"/>
              <a:t>Bullet third level</a:t>
            </a:r>
          </a:p>
          <a:p>
            <a:pPr lvl="4"/>
            <a:r>
              <a:rPr lang="en-US" dirty="0"/>
              <a:t>Bullet fourth level</a:t>
            </a:r>
          </a:p>
        </p:txBody>
      </p:sp>
      <p:sp>
        <p:nvSpPr>
          <p:cNvPr id="20" name="Title 1"/>
          <p:cNvSpPr>
            <a:spLocks noGrp="1" noChangeAspect="1"/>
          </p:cNvSpPr>
          <p:nvPr>
            <p:ph type="title"/>
          </p:nvPr>
        </p:nvSpPr>
        <p:spPr>
          <a:xfrm>
            <a:off x="141810" y="-3"/>
            <a:ext cx="12294666" cy="1236019"/>
          </a:xfrm>
          <a:prstGeom prst="rect">
            <a:avLst/>
          </a:prstGeom>
        </p:spPr>
        <p:txBody>
          <a:bodyPr lIns="91440" tIns="91440" bIns="91440" anchor="ctr"/>
          <a:lstStyle>
            <a:lvl1pPr algn="l">
              <a:defRPr sz="5439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70085" y="6590006"/>
            <a:ext cx="1718652" cy="1674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088" dirty="0">
                <a:solidFill>
                  <a:schemeClr val="bg1"/>
                </a:solidFill>
                <a:latin typeface="Segoe UI"/>
                <a:cs typeface="Segoe UI"/>
              </a:rPr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63638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71"/>
            <a:ext cx="5285502" cy="209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71"/>
            <a:ext cx="5285502" cy="209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944D-9175-41F8-A2EE-75072F971F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45F-9F4F-47C6-8D26-B8893D449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6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2"/>
            <a:ext cx="12436475" cy="6994525"/>
          </a:xfrm>
          <a:prstGeom prst="rect">
            <a:avLst/>
          </a:prstGeom>
          <a:solidFill>
            <a:srgbClr val="002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48" dirty="0"/>
          </a:p>
        </p:txBody>
      </p:sp>
      <p:sp>
        <p:nvSpPr>
          <p:cNvPr id="13" name="Title 1"/>
          <p:cNvSpPr>
            <a:spLocks noGrp="1" noChangeAspect="1"/>
          </p:cNvSpPr>
          <p:nvPr>
            <p:ph type="title"/>
          </p:nvPr>
        </p:nvSpPr>
        <p:spPr>
          <a:xfrm>
            <a:off x="217703" y="2800763"/>
            <a:ext cx="12001072" cy="2361529"/>
          </a:xfrm>
          <a:prstGeom prst="rect">
            <a:avLst/>
          </a:prstGeom>
        </p:spPr>
        <p:txBody>
          <a:bodyPr lIns="91440" tIns="91440" bIns="91440" anchor="t"/>
          <a:lstStyle>
            <a:lvl1pPr algn="l">
              <a:defRPr sz="6119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201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8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6"/>
            <a:ext cx="9327356" cy="523733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63" indent="0" algn="ctr">
              <a:buNone/>
              <a:defRPr sz="2040"/>
            </a:lvl2pPr>
            <a:lvl3pPr marL="932526" indent="0" algn="ctr">
              <a:buNone/>
              <a:defRPr sz="1836"/>
            </a:lvl3pPr>
            <a:lvl4pPr marL="1398789" indent="0" algn="ctr">
              <a:buNone/>
              <a:defRPr sz="1632"/>
            </a:lvl4pPr>
            <a:lvl5pPr marL="1865052" indent="0" algn="ctr">
              <a:buNone/>
              <a:defRPr sz="1632"/>
            </a:lvl5pPr>
            <a:lvl6pPr marL="2331316" indent="0" algn="ctr">
              <a:buNone/>
              <a:defRPr sz="1632"/>
            </a:lvl6pPr>
            <a:lvl7pPr marL="2797578" indent="0" algn="ctr">
              <a:buNone/>
              <a:defRPr sz="1632"/>
            </a:lvl7pPr>
            <a:lvl8pPr marL="3263842" indent="0" algn="ctr">
              <a:buNone/>
              <a:defRPr sz="1632"/>
            </a:lvl8pPr>
            <a:lvl9pPr marL="3730105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944D-9175-41F8-A2EE-75072F971FA4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345F-9F4F-47C6-8D26-B8893D449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8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526672" y="1513493"/>
            <a:ext cx="11410090" cy="1849674"/>
          </a:xfrm>
          <a:noFill/>
        </p:spPr>
        <p:txBody>
          <a:bodyPr/>
          <a:lstStyle>
            <a:lvl1pPr>
              <a:defRPr sz="2244"/>
            </a:lvl1pPr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08120" y="6641569"/>
            <a:ext cx="5595181" cy="254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689">
              <a:defRPr/>
            </a:pPr>
            <a:r>
              <a:rPr lang="en-US" sz="1020" kern="0" dirty="0">
                <a:solidFill>
                  <a:srgbClr val="2C3E50">
                    <a:lumMod val="40000"/>
                    <a:lumOff val="60000"/>
                  </a:srgbClr>
                </a:solidFill>
                <a:latin typeface="Calibri Light" panose="020F0302020204030204" pitchFamily="34" charset="0"/>
              </a:rPr>
              <a:t>© 2016 Cavium, Inc. – Confidential and Proprietary Information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3727" y="6393621"/>
            <a:ext cx="1942379" cy="56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5468" y="290457"/>
            <a:ext cx="11451295" cy="902799"/>
          </a:xfrm>
          <a:prstGeom prst="rect">
            <a:avLst/>
          </a:prstGeom>
        </p:spPr>
        <p:txBody>
          <a:bodyPr/>
          <a:lstStyle>
            <a:lvl1pPr>
              <a:defRPr sz="4080" b="1">
                <a:solidFill>
                  <a:srgbClr val="2C3E5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65001" y="6666987"/>
            <a:ext cx="932762" cy="219119"/>
          </a:xfrm>
          <a:prstGeom prst="rect">
            <a:avLst/>
          </a:prstGeom>
          <a:noFill/>
        </p:spPr>
        <p:txBody>
          <a:bodyPr lIns="91440" tIns="0" rIns="0" bIns="0" anchor="ctr"/>
          <a:lstStyle>
            <a:lvl1pPr>
              <a:defRPr sz="1224">
                <a:solidFill>
                  <a:srgbClr val="A0B8CC"/>
                </a:solidFill>
                <a:latin typeface="Calibri" panose="020F0502020204030204" pitchFamily="34" charset="0"/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009" y="6482890"/>
            <a:ext cx="2798207" cy="372394"/>
          </a:xfrm>
          <a:prstGeom prst="rect">
            <a:avLst/>
          </a:prstGeom>
        </p:spPr>
        <p:txBody>
          <a:bodyPr/>
          <a:lstStyle/>
          <a:p>
            <a:fld id="{35E6F030-B7FE-44EF-B271-FCB1E0C3C3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9583" y="6482890"/>
            <a:ext cx="4197310" cy="372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260" y="6482890"/>
            <a:ext cx="2798207" cy="372394"/>
          </a:xfrm>
          <a:prstGeom prst="rect">
            <a:avLst/>
          </a:prstGeom>
        </p:spPr>
        <p:txBody>
          <a:bodyPr/>
          <a:lstStyle/>
          <a:p>
            <a:fld id="{7BB76C13-A9EA-424D-B4F6-81796C32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3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75730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848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3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2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07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9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365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64" r:id="rId14"/>
    <p:sldLayoutId id="2147484324" r:id="rId15"/>
    <p:sldLayoutId id="2147484325" r:id="rId16"/>
    <p:sldLayoutId id="2147484326" r:id="rId17"/>
    <p:sldLayoutId id="2147484327" r:id="rId18"/>
    <p:sldLayoutId id="2147484328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14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  <p:sldLayoutId id="2147484387" r:id="rId21"/>
    <p:sldLayoutId id="2147484388" r:id="rId22"/>
    <p:sldLayoutId id="2147484389" r:id="rId23"/>
    <p:sldLayoutId id="2147484390" r:id="rId24"/>
    <p:sldLayoutId id="2147484391" r:id="rId25"/>
    <p:sldLayoutId id="2147484392" r:id="rId26"/>
    <p:sldLayoutId id="2147484393" r:id="rId27"/>
    <p:sldLayoutId id="2147484394" r:id="rId2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49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  <p:sldLayoutId id="2147484410" r:id="rId14"/>
    <p:sldLayoutId id="2147484411" r:id="rId15"/>
    <p:sldLayoutId id="2147484412" r:id="rId16"/>
    <p:sldLayoutId id="2147484413" r:id="rId17"/>
    <p:sldLayoutId id="2147484414" r:id="rId18"/>
    <p:sldLayoutId id="2147484415" r:id="rId19"/>
    <p:sldLayoutId id="2147484416" r:id="rId20"/>
    <p:sldLayoutId id="2147484417" r:id="rId21"/>
    <p:sldLayoutId id="2147484418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6.emf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emf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library/mt490472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4.xml"/><Relationship Id="rId6" Type="http://schemas.openxmlformats.org/officeDocument/2006/relationships/hyperlink" Target="https://technet.microsoft.com/en-us/windows-server-docs/networking/sdn/troubleshoot/troubleshoot-windows-server-2016-software-defined-networking-stack" TargetMode="External"/><Relationship Id="rId5" Type="http://schemas.openxmlformats.org/officeDocument/2006/relationships/hyperlink" Target="https://github.com/Microsoft/SDN/tree/master/Diagnostics" TargetMode="External"/><Relationship Id="rId4" Type="http://schemas.openxmlformats.org/officeDocument/2006/relationships/hyperlink" Target="https://technet.microsoft.com/en-us/library/mt490456.aspx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hyperlink" Target="https://aka.ms/ignite.mobileapp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196319"/>
            <a:ext cx="12572935" cy="1828786"/>
          </a:xfrm>
        </p:spPr>
        <p:txBody>
          <a:bodyPr/>
          <a:lstStyle/>
          <a:p>
            <a:r>
              <a:rPr lang="EN-US" dirty="0"/>
              <a:t>Dig into Cloud Networking Monitoring, Diagnostics, and Performance with </a:t>
            </a:r>
            <a:br>
              <a:rPr lang="EN-US" dirty="0"/>
            </a:br>
            <a:r>
              <a:rPr lang="EN-US" dirty="0"/>
              <a:t>Time Sync Improvements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BRK3188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3509753"/>
            <a:ext cx="10820336" cy="182800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Paul Long               Jason Messer                Don Stanwyck</a:t>
            </a:r>
          </a:p>
          <a:p>
            <a:r>
              <a:rPr lang="en-US" i="1" dirty="0"/>
              <a:t>Senior Program Managers</a:t>
            </a:r>
          </a:p>
        </p:txBody>
      </p:sp>
    </p:spTree>
    <p:extLst>
      <p:ext uri="{BB962C8B-B14F-4D97-AF65-F5344CB8AC3E}">
        <p14:creationId xmlns:p14="http://schemas.microsoft.com/office/powerpoint/2010/main" val="29913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sz="7200" dirty="0"/>
              <a:t>Day 0: SDN Fabric Deployment Diagnosing the </a:t>
            </a:r>
            <a:r>
              <a:rPr lang="en-US" dirty="0"/>
              <a:t>SDN Fabric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270869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-75616" y="2933998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1109567" y="3643165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2333609" y="4352332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3577080" y="506149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4855869" y="800413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6193291" y="1557361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676" y="1203663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0559" y="1935834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8443" y="2661126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97733" y="3370293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21576" y="6077426"/>
            <a:ext cx="3220128" cy="647165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Fabric </a:t>
            </a:r>
            <a:r>
              <a:rPr kumimoji="0" lang="en-US" sz="2448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Mgmt</a:t>
            </a: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Cluster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20559" y="971624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74293" y="1415215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48443" y="971623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02176" y="172857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97733" y="97162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51466" y="1728572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497733" y="971623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28566" y="172857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"/>
          <p:cNvSpPr/>
          <p:nvPr/>
        </p:nvSpPr>
        <p:spPr>
          <a:xfrm>
            <a:off x="7207546" y="474210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075838" y="3011766"/>
            <a:ext cx="1944847" cy="878605"/>
            <a:chOff x="1772031" y="1422442"/>
            <a:chExt cx="1906886" cy="861456"/>
          </a:xfrm>
        </p:grpSpPr>
        <p:sp>
          <p:nvSpPr>
            <p:cNvPr id="44" name="Freeform 43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46" name="1"/>
          <p:cNvSpPr/>
          <p:nvPr/>
        </p:nvSpPr>
        <p:spPr>
          <a:xfrm>
            <a:off x="8410580" y="545944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632192" y="3786717"/>
            <a:ext cx="1944847" cy="878605"/>
            <a:chOff x="1772031" y="1422442"/>
            <a:chExt cx="1906886" cy="861456"/>
          </a:xfrm>
        </p:grpSpPr>
        <p:sp>
          <p:nvSpPr>
            <p:cNvPr id="48" name="Freeform 47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444357" y="3955112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977604" y="4248187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DNS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638851" y="4646691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171406" y="496015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587" y="4328943"/>
            <a:ext cx="2701507" cy="64041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Compute Cluster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385" y="5049287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54" name="TextBox 53"/>
          <p:cNvSpPr txBox="1"/>
          <p:nvPr/>
        </p:nvSpPr>
        <p:spPr>
          <a:xfrm>
            <a:off x="7627029" y="766536"/>
            <a:ext cx="3239408" cy="979483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Top of Rack (Layer 3) Switches</a:t>
            </a:r>
          </a:p>
        </p:txBody>
      </p:sp>
    </p:spTree>
    <p:extLst>
      <p:ext uri="{BB962C8B-B14F-4D97-AF65-F5344CB8AC3E}">
        <p14:creationId xmlns:p14="http://schemas.microsoft.com/office/powerpoint/2010/main" val="1392036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0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3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6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9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22237" y="156081"/>
            <a:ext cx="1151523" cy="1274842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VMM Logical Networks</a:t>
            </a:r>
          </a:p>
        </p:txBody>
      </p:sp>
      <p:sp>
        <p:nvSpPr>
          <p:cNvPr id="46" name="Can 166"/>
          <p:cNvSpPr/>
          <p:nvPr/>
        </p:nvSpPr>
        <p:spPr bwMode="auto">
          <a:xfrm rot="5400000">
            <a:off x="620384" y="-86013"/>
            <a:ext cx="198030" cy="924565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Mgmt</a:t>
            </a:r>
            <a:endParaRPr kumimoji="0" lang="en-US" sz="1224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47" name="Rectangle 46"/>
          <p:cNvSpPr/>
          <p:nvPr/>
        </p:nvSpPr>
        <p:spPr>
          <a:xfrm>
            <a:off x="420465" y="363089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33" y="372536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7" y="313591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/>
          <p:nvPr/>
        </p:nvSpPr>
        <p:spPr>
          <a:xfrm>
            <a:off x="2491182" y="346446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3676365" y="4173636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4900407" y="488280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143878" y="559197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765957" y="475284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103379" y="1232232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930647" y="646495"/>
            <a:ext cx="2477174" cy="6365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381" y="1090086"/>
            <a:ext cx="3254273" cy="31335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58532" y="646494"/>
            <a:ext cx="1249290" cy="81777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12264" y="1403442"/>
            <a:ext cx="2026389" cy="35369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407821" y="646494"/>
            <a:ext cx="0" cy="154994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61555" y="1403443"/>
            <a:ext cx="777099" cy="108586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407821" y="646494"/>
            <a:ext cx="1250174" cy="227524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738654" y="1403442"/>
            <a:ext cx="434216" cy="181116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1127" y="6108598"/>
            <a:ext cx="11846509" cy="74454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Network Controller is now on-boarded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797083" y="3413378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NC2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33871" y="4118145"/>
            <a:ext cx="665818" cy="665818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NC3</a:t>
            </a:r>
          </a:p>
        </p:txBody>
      </p:sp>
      <p:sp>
        <p:nvSpPr>
          <p:cNvPr id="73" name="Freeform 72"/>
          <p:cNvSpPr/>
          <p:nvPr/>
        </p:nvSpPr>
        <p:spPr>
          <a:xfrm>
            <a:off x="4397844" y="3451045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634295" y="4173163"/>
            <a:ext cx="800175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14" y="2778988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02" y="3483755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grpSp>
        <p:nvGrpSpPr>
          <p:cNvPr id="75" name="Group 74"/>
          <p:cNvGrpSpPr/>
          <p:nvPr/>
        </p:nvGrpSpPr>
        <p:grpSpPr>
          <a:xfrm>
            <a:off x="3226966" y="4427687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396720" y="5109412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5585696" y="5796761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078231" y="3734380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65" name="Rounded Rectangle 164"/>
          <p:cNvSpPr/>
          <p:nvPr/>
        </p:nvSpPr>
        <p:spPr bwMode="auto">
          <a:xfrm>
            <a:off x="146331" y="136896"/>
            <a:ext cx="3141776" cy="1434413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Network Controller </a:t>
            </a:r>
          </a:p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Managed Logical Networks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5702765" y="878534"/>
            <a:ext cx="1944847" cy="878605"/>
            <a:chOff x="1772031" y="1422442"/>
            <a:chExt cx="1906886" cy="861456"/>
          </a:xfrm>
        </p:grpSpPr>
        <p:sp>
          <p:nvSpPr>
            <p:cNvPr id="159" name="Freeform 9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60" name="Freeform 10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930648" y="1610705"/>
            <a:ext cx="1944847" cy="878605"/>
            <a:chOff x="1772031" y="1422442"/>
            <a:chExt cx="1906886" cy="861456"/>
          </a:xfrm>
        </p:grpSpPr>
        <p:sp>
          <p:nvSpPr>
            <p:cNvPr id="162" name="Freeform 12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63" name="Freeform 13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158531" y="2335997"/>
            <a:ext cx="1944847" cy="878605"/>
            <a:chOff x="1772031" y="1422442"/>
            <a:chExt cx="1906886" cy="861456"/>
          </a:xfrm>
        </p:grpSpPr>
        <p:sp>
          <p:nvSpPr>
            <p:cNvPr id="170" name="Freeform 15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1" name="Freeform 16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9407821" y="3045164"/>
            <a:ext cx="1944847" cy="878605"/>
            <a:chOff x="1772031" y="1422442"/>
            <a:chExt cx="1906886" cy="861456"/>
          </a:xfrm>
        </p:grpSpPr>
        <p:sp>
          <p:nvSpPr>
            <p:cNvPr id="173" name="Freeform 18"/>
            <p:cNvSpPr/>
            <p:nvPr/>
          </p:nvSpPr>
          <p:spPr>
            <a:xfrm>
              <a:off x="1772031" y="1422442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NIC1</a:t>
              </a:r>
            </a:p>
          </p:txBody>
        </p:sp>
        <p:sp>
          <p:nvSpPr>
            <p:cNvPr id="174" name="Freeform 19"/>
            <p:cNvSpPr/>
            <p:nvPr/>
          </p:nvSpPr>
          <p:spPr>
            <a:xfrm>
              <a:off x="2314956" y="1709594"/>
              <a:ext cx="1363961" cy="574304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chemeClr val="bg1">
                  <a:lumMod val="8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81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NIC2</a:t>
              </a:r>
            </a:p>
          </p:txBody>
        </p:sp>
      </p:grpSp>
      <p:sp>
        <p:nvSpPr>
          <p:cNvPr id="175" name="Rectangle 174"/>
          <p:cNvSpPr/>
          <p:nvPr/>
        </p:nvSpPr>
        <p:spPr bwMode="auto">
          <a:xfrm>
            <a:off x="5219471" y="139505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442186" y="212453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7671813" y="2842384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8845192" y="3553045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7893579" y="3216392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9041154" y="3930335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5456795" y="1768947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665536" y="248630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183" name="Freeform 33"/>
          <p:cNvSpPr/>
          <p:nvPr/>
        </p:nvSpPr>
        <p:spPr>
          <a:xfrm>
            <a:off x="4585245" y="1606883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Freeform 49"/>
          <p:cNvSpPr/>
          <p:nvPr/>
        </p:nvSpPr>
        <p:spPr>
          <a:xfrm>
            <a:off x="5805025" y="2355828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Freeform 50"/>
          <p:cNvSpPr/>
          <p:nvPr/>
        </p:nvSpPr>
        <p:spPr>
          <a:xfrm>
            <a:off x="7059567" y="3051239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Freeform 51"/>
          <p:cNvSpPr/>
          <p:nvPr/>
        </p:nvSpPr>
        <p:spPr>
          <a:xfrm>
            <a:off x="8264822" y="3801782"/>
            <a:ext cx="1085972" cy="525207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Can 166"/>
          <p:cNvSpPr/>
          <p:nvPr/>
        </p:nvSpPr>
        <p:spPr bwMode="auto">
          <a:xfrm rot="5400000">
            <a:off x="1543750" y="-896552"/>
            <a:ext cx="330123" cy="2638114"/>
          </a:xfrm>
          <a:prstGeom prst="can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Mgmt</a:t>
            </a:r>
            <a:endParaRPr kumimoji="0" lang="en-US" sz="1224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 flipV="1">
            <a:off x="1417637" y="3338032"/>
            <a:ext cx="2595199" cy="63553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1498845" y="4059113"/>
            <a:ext cx="3748571" cy="21227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6395021" y="4879583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7411320" y="4640262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6927576" y="5193051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555" y="5282179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237" y="2120724"/>
            <a:ext cx="1274668" cy="1411462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1265237" y="2653611"/>
            <a:ext cx="1694764" cy="11769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421146" y="4326989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14" y="4421455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418" y="3832002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640843" y="1655265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754602" y="2344065"/>
            <a:ext cx="1824209" cy="1013828"/>
            <a:chOff x="4494882" y="1575519"/>
            <a:chExt cx="1788603" cy="994039"/>
          </a:xfrm>
        </p:grpSpPr>
        <p:sp>
          <p:nvSpPr>
            <p:cNvPr id="162" name="Freeform 161"/>
            <p:cNvSpPr/>
            <p:nvPr/>
          </p:nvSpPr>
          <p:spPr>
            <a:xfrm>
              <a:off x="4494882" y="1575519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51156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218710" y="2054602"/>
              <a:ext cx="1064775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51156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RDMA2</a:t>
              </a:r>
            </a:p>
          </p:txBody>
        </p:sp>
      </p:grpSp>
      <p:sp>
        <p:nvSpPr>
          <p:cNvPr id="171" name="Freeform 170"/>
          <p:cNvSpPr/>
          <p:nvPr/>
        </p:nvSpPr>
        <p:spPr>
          <a:xfrm>
            <a:off x="6987777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2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671" y="982293"/>
            <a:ext cx="1274668" cy="1411462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>
            <a:endCxn id="7" idx="2"/>
          </p:cNvCxnSpPr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"/>
          </p:cNvCxnSpPr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8" idx="2"/>
          </p:cNvCxnSpPr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2"/>
          </p:cNvCxnSpPr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2"/>
          </p:cNvCxnSpPr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2"/>
          </p:cNvCxnSpPr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2"/>
          </p:cNvCxnSpPr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79" name="TextBox 78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80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81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98" name="TextBox 97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99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0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36" name="TextBox 135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37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38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17" name="TextBox 116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18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19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40347" y="1618859"/>
            <a:ext cx="1717192" cy="1108387"/>
            <a:chOff x="3372331" y="1587261"/>
            <a:chExt cx="1683674" cy="1086753"/>
          </a:xfrm>
        </p:grpSpPr>
        <p:grpSp>
          <p:nvGrpSpPr>
            <p:cNvPr id="32" name="Group 31"/>
            <p:cNvGrpSpPr/>
            <p:nvPr/>
          </p:nvGrpSpPr>
          <p:grpSpPr>
            <a:xfrm>
              <a:off x="3372331" y="1587261"/>
              <a:ext cx="913992" cy="990908"/>
              <a:chOff x="1812212" y="4636022"/>
              <a:chExt cx="913992" cy="990908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812212" y="4974108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170" y="4636022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3899574" y="1996193"/>
              <a:ext cx="1156431" cy="677821"/>
              <a:chOff x="3331255" y="4861237"/>
              <a:chExt cx="1156431" cy="677821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88486" y="116930"/>
            <a:ext cx="1867351" cy="2444210"/>
            <a:chOff x="203826" y="173000"/>
            <a:chExt cx="3080452" cy="1279903"/>
          </a:xfrm>
        </p:grpSpPr>
        <p:sp>
          <p:nvSpPr>
            <p:cNvPr id="211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212" name="Can 166"/>
            <p:cNvSpPr/>
            <p:nvPr/>
          </p:nvSpPr>
          <p:spPr bwMode="auto">
            <a:xfrm rot="5400000">
              <a:off x="1715187" y="-748402"/>
              <a:ext cx="131901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Mgmt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3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214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9053053" y="3624053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9269762" y="3961926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6684366" y="2429021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5439878" y="1676169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695364" y="2974394"/>
            <a:ext cx="1400599" cy="665818"/>
            <a:chOff x="4934751" y="4037764"/>
            <a:chExt cx="1373261" cy="652822"/>
          </a:xfrm>
        </p:grpSpPr>
        <p:sp>
          <p:nvSpPr>
            <p:cNvPr id="70" name="Rectangle 69"/>
            <p:cNvSpPr/>
            <p:nvPr/>
          </p:nvSpPr>
          <p:spPr>
            <a:xfrm>
              <a:off x="4934751" y="4037764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NC3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23455" y="4091708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51156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5448" y="3065859"/>
            <a:ext cx="1718586" cy="1116599"/>
            <a:chOff x="5750097" y="3006018"/>
            <a:chExt cx="1685041" cy="1094804"/>
          </a:xfrm>
        </p:grpSpPr>
        <p:grpSp>
          <p:nvGrpSpPr>
            <p:cNvPr id="31" name="Group 30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</p:spPr>
          </p:pic>
          <p:sp>
            <p:nvSpPr>
              <p:cNvPr id="183" name="Rectangle 182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24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225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291038" y="6018512"/>
            <a:ext cx="10678379" cy="744547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Software Load Balancer (SLB)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Muxes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are now on-boarded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88" y="3065860"/>
            <a:ext cx="837378" cy="495688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6398322" y="5496108"/>
            <a:ext cx="1428374" cy="495688"/>
            <a:chOff x="251571" y="236333"/>
            <a:chExt cx="1400494" cy="486013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05869" y="4724751"/>
            <a:ext cx="1428374" cy="495688"/>
            <a:chOff x="251571" y="236333"/>
            <a:chExt cx="1400494" cy="486013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919312" y="4042756"/>
            <a:ext cx="1428374" cy="495688"/>
            <a:chOff x="251571" y="236333"/>
            <a:chExt cx="1400494" cy="486013"/>
          </a:xfrm>
        </p:grpSpPr>
        <p:pic>
          <p:nvPicPr>
            <p:cNvPr id="226" name="Picture 225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27" name="TextBox 226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737402" y="3304926"/>
            <a:ext cx="1428374" cy="495688"/>
            <a:chOff x="251571" y="236333"/>
            <a:chExt cx="1400494" cy="486013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30" name="TextBox 229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17502" y="892757"/>
            <a:ext cx="4617684" cy="2402879"/>
            <a:chOff x="5817502" y="892757"/>
            <a:chExt cx="4617684" cy="2402879"/>
          </a:xfrm>
        </p:grpSpPr>
        <p:cxnSp>
          <p:nvCxnSpPr>
            <p:cNvPr id="234" name="Straight Connector 233"/>
            <p:cNvCxnSpPr/>
            <p:nvPr/>
          </p:nvCxnSpPr>
          <p:spPr>
            <a:xfrm flipV="1">
              <a:off x="5817502" y="1044484"/>
              <a:ext cx="3743470" cy="660969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8288318" y="1435950"/>
              <a:ext cx="2146868" cy="1859686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 rot="20968042">
              <a:off x="7254032" y="892757"/>
              <a:ext cx="1833815" cy="456776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BGP Peering (Transit)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 rot="19107254">
              <a:off x="8502366" y="1865772"/>
              <a:ext cx="1833815" cy="456776"/>
            </a:xfrm>
            <a:prstGeom prst="rect">
              <a:avLst/>
            </a:prstGeom>
            <a:noFill/>
          </p:spPr>
          <p:txBody>
            <a:bodyPr wrap="none" lIns="186521" tIns="149217" rIns="186521" bIns="149217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BGP Peering (Transit)</a:t>
              </a:r>
            </a:p>
          </p:txBody>
        </p:sp>
        <p:cxnSp>
          <p:nvCxnSpPr>
            <p:cNvPr id="238" name="Straight Connector 237"/>
            <p:cNvCxnSpPr/>
            <p:nvPr/>
          </p:nvCxnSpPr>
          <p:spPr>
            <a:xfrm flipV="1">
              <a:off x="7388298" y="1265290"/>
              <a:ext cx="2406083" cy="995017"/>
            </a:xfrm>
            <a:prstGeom prst="line">
              <a:avLst/>
            </a:prstGeom>
            <a:ln w="60325">
              <a:solidFill>
                <a:srgbClr val="FFC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 rot="20183503">
              <a:off x="7565236" y="1409690"/>
              <a:ext cx="1858087" cy="456776"/>
            </a:xfrm>
            <a:prstGeom prst="rect">
              <a:avLst/>
            </a:prstGeom>
            <a:noFill/>
          </p:spPr>
          <p:txBody>
            <a:bodyPr wrap="square" lIns="186521" tIns="149217" rIns="186521" bIns="149217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BGP Peering (Transit)</a:t>
              </a:r>
            </a:p>
          </p:txBody>
        </p:sp>
      </p:grpSp>
      <p:sp>
        <p:nvSpPr>
          <p:cNvPr id="220" name="Rectangle 219"/>
          <p:cNvSpPr/>
          <p:nvPr/>
        </p:nvSpPr>
        <p:spPr bwMode="auto">
          <a:xfrm>
            <a:off x="6488404" y="20517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5" name="Picture 2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87" y="2426980"/>
            <a:ext cx="1142088" cy="683043"/>
          </a:xfrm>
          <a:prstGeom prst="rect">
            <a:avLst/>
          </a:prstGeom>
          <a:scene3d>
            <a:camera prst="perspectiveLeft" fov="3600000">
              <a:rot lat="0" lon="1800000" rev="0"/>
            </a:camera>
            <a:lightRig rig="threePt" dir="t"/>
          </a:scene3d>
        </p:spPr>
      </p:pic>
      <p:sp>
        <p:nvSpPr>
          <p:cNvPr id="222" name="Rectangle 221"/>
          <p:cNvSpPr/>
          <p:nvPr/>
        </p:nvSpPr>
        <p:spPr bwMode="auto">
          <a:xfrm>
            <a:off x="5243916" y="1298879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49696" y="1693735"/>
            <a:ext cx="1447804" cy="1300209"/>
            <a:chOff x="3676150" y="2724745"/>
            <a:chExt cx="1419545" cy="1274830"/>
          </a:xfrm>
        </p:grpSpPr>
        <p:sp>
          <p:nvSpPr>
            <p:cNvPr id="67" name="Rectangle 66"/>
            <p:cNvSpPr/>
            <p:nvPr/>
          </p:nvSpPr>
          <p:spPr>
            <a:xfrm>
              <a:off x="3722104" y="3346753"/>
              <a:ext cx="652822" cy="6528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LeftDown"/>
              <a:lightRig rig="balanced" dir="t"/>
            </a:scene3d>
            <a:sp3d extrusionH="635000" prstMaterial="matte">
              <a:extrusionClr>
                <a:srgbClr val="00B0F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5115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NC2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4311138" y="3383685"/>
              <a:ext cx="784557" cy="514956"/>
            </a:xfrm>
            <a:custGeom>
              <a:avLst/>
              <a:gdLst>
                <a:gd name="connsiteX0" fmla="*/ 0 w 2579427"/>
                <a:gd name="connsiteY0" fmla="*/ 1473958 h 1473958"/>
                <a:gd name="connsiteX1" fmla="*/ 88710 w 2579427"/>
                <a:gd name="connsiteY1" fmla="*/ 1473958 h 1473958"/>
                <a:gd name="connsiteX2" fmla="*/ 88710 w 2579427"/>
                <a:gd name="connsiteY2" fmla="*/ 1071349 h 1473958"/>
                <a:gd name="connsiteX3" fmla="*/ 573206 w 2579427"/>
                <a:gd name="connsiteY3" fmla="*/ 1071349 h 1473958"/>
                <a:gd name="connsiteX4" fmla="*/ 573206 w 2579427"/>
                <a:gd name="connsiteY4" fmla="*/ 1276066 h 1473958"/>
                <a:gd name="connsiteX5" fmla="*/ 1248770 w 2579427"/>
                <a:gd name="connsiteY5" fmla="*/ 1276066 h 1473958"/>
                <a:gd name="connsiteX6" fmla="*/ 1248770 w 2579427"/>
                <a:gd name="connsiteY6" fmla="*/ 1091821 h 1473958"/>
                <a:gd name="connsiteX7" fmla="*/ 2579427 w 2579427"/>
                <a:gd name="connsiteY7" fmla="*/ 1091821 h 1473958"/>
                <a:gd name="connsiteX8" fmla="*/ 2579427 w 2579427"/>
                <a:gd name="connsiteY8" fmla="*/ 266132 h 1473958"/>
                <a:gd name="connsiteX9" fmla="*/ 81886 w 2579427"/>
                <a:gd name="connsiteY9" fmla="*/ 266132 h 1473958"/>
                <a:gd name="connsiteX10" fmla="*/ 81886 w 2579427"/>
                <a:gd name="connsiteY10" fmla="*/ 0 h 1473958"/>
                <a:gd name="connsiteX11" fmla="*/ 6824 w 2579427"/>
                <a:gd name="connsiteY11" fmla="*/ 0 h 1473958"/>
                <a:gd name="connsiteX12" fmla="*/ 0 w 2579427"/>
                <a:gd name="connsiteY12" fmla="*/ 1473958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9427" h="1473958">
                  <a:moveTo>
                    <a:pt x="0" y="1473958"/>
                  </a:moveTo>
                  <a:lnTo>
                    <a:pt x="88710" y="1473958"/>
                  </a:lnTo>
                  <a:lnTo>
                    <a:pt x="88710" y="1071349"/>
                  </a:lnTo>
                  <a:lnTo>
                    <a:pt x="573206" y="1071349"/>
                  </a:lnTo>
                  <a:lnTo>
                    <a:pt x="573206" y="1276066"/>
                  </a:lnTo>
                  <a:lnTo>
                    <a:pt x="1248770" y="1276066"/>
                  </a:lnTo>
                  <a:lnTo>
                    <a:pt x="1248770" y="1091821"/>
                  </a:lnTo>
                  <a:lnTo>
                    <a:pt x="2579427" y="1091821"/>
                  </a:lnTo>
                  <a:lnTo>
                    <a:pt x="2579427" y="266132"/>
                  </a:lnTo>
                  <a:lnTo>
                    <a:pt x="81886" y="266132"/>
                  </a:lnTo>
                  <a:lnTo>
                    <a:pt x="81886" y="0"/>
                  </a:lnTo>
                  <a:lnTo>
                    <a:pt x="6824" y="0"/>
                  </a:lnTo>
                  <a:cubicBezTo>
                    <a:pt x="4549" y="491319"/>
                    <a:pt x="2275" y="982639"/>
                    <a:pt x="0" y="147395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scene3d>
              <a:camera prst="isometricRightUp"/>
              <a:lightRig rig="balanced" dir="t"/>
            </a:scene3d>
            <a:sp3d extrusionH="127000"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51156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28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50" y="2724745"/>
              <a:ext cx="1119796" cy="669711"/>
            </a:xfrm>
            <a:prstGeom prst="rect">
              <a:avLst/>
            </a:prstGeom>
            <a:scene3d>
              <a:camera prst="perspectiveLeft" fov="3600000">
                <a:rot lat="0" lon="1800000" rev="0"/>
              </a:camera>
              <a:lightRig rig="threePt" dir="t"/>
            </a:scene3d>
          </p:spPr>
        </p:pic>
      </p:grpSp>
      <p:sp>
        <p:nvSpPr>
          <p:cNvPr id="216" name="Rectangle 215"/>
          <p:cNvSpPr/>
          <p:nvPr/>
        </p:nvSpPr>
        <p:spPr bwMode="auto">
          <a:xfrm>
            <a:off x="7768670" y="2775331"/>
            <a:ext cx="1363399" cy="53047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7934305" y="3123850"/>
            <a:ext cx="733333" cy="28087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threePt" dir="t"/>
          </a:scene3d>
          <a:sp3d extrusionH="76200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646053" y="2359048"/>
            <a:ext cx="1735753" cy="1119978"/>
            <a:chOff x="4554503" y="2313002"/>
            <a:chExt cx="1701873" cy="1098117"/>
          </a:xfrm>
        </p:grpSpPr>
        <p:grpSp>
          <p:nvGrpSpPr>
            <p:cNvPr id="30" name="Group 29"/>
            <p:cNvGrpSpPr/>
            <p:nvPr/>
          </p:nvGrpSpPr>
          <p:grpSpPr>
            <a:xfrm>
              <a:off x="4554503" y="2313002"/>
              <a:ext cx="896569" cy="992520"/>
              <a:chOff x="2878298" y="5264917"/>
              <a:chExt cx="896569" cy="992520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878298" y="5604615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matte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3833" y="5264917"/>
                <a:ext cx="821034" cy="486013"/>
              </a:xfrm>
              <a:prstGeom prst="rect">
                <a:avLst/>
              </a:prstGeom>
            </p:spPr>
          </p:pic>
        </p:grpSp>
        <p:grpSp>
          <p:nvGrpSpPr>
            <p:cNvPr id="192" name="Group 191"/>
            <p:cNvGrpSpPr/>
            <p:nvPr/>
          </p:nvGrpSpPr>
          <p:grpSpPr>
            <a:xfrm>
              <a:off x="5099945" y="2733298"/>
              <a:ext cx="1156431" cy="677821"/>
              <a:chOff x="3331255" y="4861237"/>
              <a:chExt cx="1156431" cy="677821"/>
            </a:xfrm>
          </p:grpSpPr>
          <p:sp>
            <p:nvSpPr>
              <p:cNvPr id="193" name="Freeform 192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201" name="Rectangle 200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1" name="Picture 2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232" name="Rectangle 231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46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3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698" y="2710568"/>
            <a:ext cx="738722" cy="82563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79" y="3413821"/>
            <a:ext cx="742344" cy="82201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845" y="1984165"/>
            <a:ext cx="742344" cy="8220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837" y="1897062"/>
            <a:ext cx="896178" cy="72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8402" y="2622850"/>
            <a:ext cx="907064" cy="73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4123" y="3333971"/>
            <a:ext cx="896179" cy="736535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6107549" y="1330816"/>
            <a:ext cx="3835351" cy="276068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340723" y="1422388"/>
            <a:ext cx="2782801" cy="877634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627623" y="1492680"/>
            <a:ext cx="1656544" cy="1534457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20604943">
            <a:off x="7984349" y="1452507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 Peering (Transit)</a:t>
            </a:r>
          </a:p>
        </p:txBody>
      </p:sp>
      <p:sp>
        <p:nvSpPr>
          <p:cNvPr id="75" name="TextBox 74"/>
          <p:cNvSpPr txBox="1"/>
          <p:nvPr/>
        </p:nvSpPr>
        <p:spPr>
          <a:xfrm rot="19107254">
            <a:off x="8549989" y="1864226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 Peering (Transit)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07257" y="5932336"/>
            <a:ext cx="5921344" cy="7445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Gateways are now on-boarded</a:t>
            </a:r>
          </a:p>
        </p:txBody>
      </p:sp>
      <p:sp>
        <p:nvSpPr>
          <p:cNvPr id="83" name="TextBox 82"/>
          <p:cNvSpPr txBox="1"/>
          <p:nvPr/>
        </p:nvSpPr>
        <p:spPr>
          <a:xfrm rot="21432300">
            <a:off x="7784983" y="1043940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 Peering (Transit)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8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87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Mgmt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8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9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0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1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92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909964" y="3477587"/>
            <a:ext cx="1363399" cy="618743"/>
            <a:chOff x="3118639" y="5490945"/>
            <a:chExt cx="1363399" cy="61874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68917" y="2725527"/>
            <a:ext cx="1363399" cy="618743"/>
            <a:chOff x="3118639" y="5490945"/>
            <a:chExt cx="1363399" cy="61874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5745" y="2059310"/>
            <a:ext cx="1363399" cy="618743"/>
            <a:chOff x="3118639" y="5490945"/>
            <a:chExt cx="1363399" cy="618743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96789" y="1334011"/>
            <a:ext cx="1363399" cy="618743"/>
            <a:chOff x="3118639" y="5490945"/>
            <a:chExt cx="1363399" cy="6187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903" y="1165508"/>
            <a:ext cx="1711564" cy="13928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4633" y="1851683"/>
            <a:ext cx="1791827" cy="1464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0175" y="2559490"/>
            <a:ext cx="1829223" cy="1488558"/>
          </a:xfrm>
          <a:prstGeom prst="rect">
            <a:avLst/>
          </a:prstGeom>
        </p:spPr>
      </p:pic>
      <p:cxnSp>
        <p:nvCxnSpPr>
          <p:cNvPr id="105" name="Straight Connector 104"/>
          <p:cNvCxnSpPr/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15" name="Rectangle 114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121" name="TextBox 12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2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2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</p:grpSpPr>
        <p:sp>
          <p:nvSpPr>
            <p:cNvPr id="140" name="TextBox 13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4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4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60" name="TextBox 15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6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6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82" name="TextBox 181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83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84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5" name="TextBox 204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8" name="TextBox 207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751950" y="3308063"/>
            <a:ext cx="1428375" cy="495688"/>
            <a:chOff x="251571" y="236333"/>
            <a:chExt cx="1400494" cy="486013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1" name="TextBox 21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92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Straight Connector 215"/>
          <p:cNvCxnSpPr/>
          <p:nvPr/>
        </p:nvCxnSpPr>
        <p:spPr>
          <a:xfrm flipV="1">
            <a:off x="7885626" y="1545925"/>
            <a:ext cx="2511739" cy="1593231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157"/>
          <p:cNvSpPr/>
          <p:nvPr/>
        </p:nvSpPr>
        <p:spPr>
          <a:xfrm>
            <a:off x="4585248" y="1606884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754604" y="2344066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6987778" y="3027138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205263" y="3747211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2936250" y="2906721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4145311" y="3642379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386962" y="4341430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6615645" y="5071933"/>
            <a:ext cx="1521654" cy="332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matte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2"/>
          <p:cNvSpPr/>
          <p:nvPr/>
        </p:nvSpPr>
        <p:spPr>
          <a:xfrm>
            <a:off x="8875495" y="857160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2"/>
          <p:cNvSpPr/>
          <p:nvPr/>
        </p:nvSpPr>
        <p:spPr>
          <a:xfrm>
            <a:off x="10254585" y="1617487"/>
            <a:ext cx="1521870" cy="171211"/>
          </a:xfrm>
          <a:prstGeom prst="rect">
            <a:avLst/>
          </a:prstGeom>
          <a:blipFill dpi="0" rotWithShape="1">
            <a:blip r:embed="rId4">
              <a:lum bright="70000" contrast="-70000"/>
            </a:blip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914400" prstMaterial="matte">
            <a:extrusionClr>
              <a:schemeClr val="tx1">
                <a:lumMod val="85000"/>
                <a:lumOff val="1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02765" y="878534"/>
            <a:ext cx="5649904" cy="3045236"/>
            <a:chOff x="5590589" y="861386"/>
            <a:chExt cx="5539624" cy="2985796"/>
          </a:xfrm>
        </p:grpSpPr>
        <p:grpSp>
          <p:nvGrpSpPr>
            <p:cNvPr id="9" name="Group 8"/>
            <p:cNvGrpSpPr/>
            <p:nvPr/>
          </p:nvGrpSpPr>
          <p:grpSpPr>
            <a:xfrm>
              <a:off x="5590589" y="861386"/>
              <a:ext cx="1906886" cy="861456"/>
              <a:chOff x="1772031" y="1422442"/>
              <a:chExt cx="1906886" cy="86145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794505" y="1579266"/>
              <a:ext cx="1906886" cy="861456"/>
              <a:chOff x="1772031" y="1422442"/>
              <a:chExt cx="1906886" cy="86145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98422" y="2290401"/>
              <a:ext cx="1906886" cy="861456"/>
              <a:chOff x="1772031" y="1422442"/>
              <a:chExt cx="1906886" cy="861456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9223327" y="2985726"/>
              <a:ext cx="1906886" cy="861456"/>
              <a:chOff x="1772031" y="1422442"/>
              <a:chExt cx="1906886" cy="86145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1772031" y="1422442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NIC1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314956" y="1709594"/>
                <a:ext cx="1363961" cy="574304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>
                <a:extrusionClr>
                  <a:schemeClr val="bg1">
                    <a:lumMod val="8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81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NIC2</a:t>
                </a:r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98" y="2710568"/>
            <a:ext cx="738722" cy="82563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079" y="3413821"/>
            <a:ext cx="742344" cy="82201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845" y="1984165"/>
            <a:ext cx="742344" cy="8220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837" y="1897062"/>
            <a:ext cx="896178" cy="7292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8402" y="2622850"/>
            <a:ext cx="907064" cy="7365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123" y="3333971"/>
            <a:ext cx="896179" cy="73653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cxnSp>
        <p:nvCxnSpPr>
          <p:cNvPr id="71" name="Straight Connector 70"/>
          <p:cNvCxnSpPr/>
          <p:nvPr/>
        </p:nvCxnSpPr>
        <p:spPr>
          <a:xfrm flipV="1">
            <a:off x="6107549" y="1330816"/>
            <a:ext cx="3835351" cy="276068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340723" y="1422388"/>
            <a:ext cx="2782801" cy="877634"/>
          </a:xfrm>
          <a:prstGeom prst="line">
            <a:avLst/>
          </a:prstGeom>
          <a:ln w="60325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20604943">
            <a:off x="7970144" y="1460784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 Peering (Transit)</a:t>
            </a:r>
          </a:p>
        </p:txBody>
      </p:sp>
      <p:sp>
        <p:nvSpPr>
          <p:cNvPr id="83" name="TextBox 82"/>
          <p:cNvSpPr txBox="1"/>
          <p:nvPr/>
        </p:nvSpPr>
        <p:spPr>
          <a:xfrm rot="21432300">
            <a:off x="7784983" y="1043940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 Peering (Transit)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88486" y="116930"/>
            <a:ext cx="1867351" cy="2804804"/>
            <a:chOff x="203826" y="173000"/>
            <a:chExt cx="3080452" cy="1279903"/>
          </a:xfrm>
        </p:grpSpPr>
        <p:sp>
          <p:nvSpPr>
            <p:cNvPr id="86" name="Rounded Rectangle 164"/>
            <p:cNvSpPr/>
            <p:nvPr/>
          </p:nvSpPr>
          <p:spPr bwMode="auto">
            <a:xfrm>
              <a:off x="203826" y="173000"/>
              <a:ext cx="3080452" cy="1279903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87" name="Can 166"/>
            <p:cNvSpPr/>
            <p:nvPr/>
          </p:nvSpPr>
          <p:spPr bwMode="auto">
            <a:xfrm rot="5400000">
              <a:off x="1732307" y="-765523"/>
              <a:ext cx="97658" cy="2152236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Mgmt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8" name="Can 177"/>
          <p:cNvSpPr/>
          <p:nvPr/>
        </p:nvSpPr>
        <p:spPr bwMode="auto">
          <a:xfrm rot="5400000">
            <a:off x="926913" y="62147"/>
            <a:ext cx="226785" cy="129599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89" name="Can 178"/>
          <p:cNvSpPr/>
          <p:nvPr/>
        </p:nvSpPr>
        <p:spPr bwMode="auto">
          <a:xfrm rot="5400000">
            <a:off x="923036" y="342791"/>
            <a:ext cx="234535" cy="1295999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0" name="Can 201"/>
          <p:cNvSpPr/>
          <p:nvPr/>
        </p:nvSpPr>
        <p:spPr bwMode="auto">
          <a:xfrm rot="5400000">
            <a:off x="931773" y="670073"/>
            <a:ext cx="217063" cy="1295999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Private VIP</a:t>
            </a:r>
          </a:p>
        </p:txBody>
      </p:sp>
      <p:sp>
        <p:nvSpPr>
          <p:cNvPr id="91" name="Can 204"/>
          <p:cNvSpPr/>
          <p:nvPr/>
        </p:nvSpPr>
        <p:spPr bwMode="auto">
          <a:xfrm rot="5400000">
            <a:off x="920220" y="989058"/>
            <a:ext cx="240165" cy="1295999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Public VIP</a:t>
            </a:r>
          </a:p>
        </p:txBody>
      </p:sp>
      <p:sp>
        <p:nvSpPr>
          <p:cNvPr id="92" name="Can 204"/>
          <p:cNvSpPr/>
          <p:nvPr/>
        </p:nvSpPr>
        <p:spPr bwMode="auto">
          <a:xfrm rot="5400000">
            <a:off x="926724" y="1307604"/>
            <a:ext cx="240165" cy="1295999"/>
          </a:xfrm>
          <a:prstGeom prst="can">
            <a:avLst/>
          </a:prstGeom>
          <a:solidFill>
            <a:schemeClr val="accent5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 VIP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909964" y="3477587"/>
            <a:ext cx="1363399" cy="618743"/>
            <a:chOff x="3118639" y="5490945"/>
            <a:chExt cx="1363399" cy="61874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68917" y="2725527"/>
            <a:ext cx="1363399" cy="618743"/>
            <a:chOff x="3118639" y="5490945"/>
            <a:chExt cx="1363399" cy="61874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 prstMaterial="clear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 prstMaterial="clear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65745" y="2059310"/>
            <a:ext cx="1363399" cy="618743"/>
            <a:chOff x="3118639" y="5490945"/>
            <a:chExt cx="1363399" cy="618743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96789" y="1334011"/>
            <a:ext cx="1363399" cy="618743"/>
            <a:chOff x="3118639" y="5490945"/>
            <a:chExt cx="1363399" cy="6187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3118639" y="5490945"/>
              <a:ext cx="1363399" cy="530471"/>
            </a:xfrm>
            <a:prstGeom prst="rect">
              <a:avLst/>
            </a:prstGeom>
            <a:solidFill>
              <a:srgbClr val="7030A0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40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vSwitch</a:t>
              </a:r>
              <a:endPara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335348" y="5828818"/>
              <a:ext cx="733333" cy="280870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isometricLeftDown"/>
              <a:lightRig rig="threePt" dir="t"/>
            </a:scene3d>
            <a:sp3d extrusionH="76200">
              <a:extrusionClr>
                <a:srgbClr val="505050"/>
              </a:extrusion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VFP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1903" y="1165508"/>
            <a:ext cx="1711564" cy="13928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633" y="1851683"/>
            <a:ext cx="1791827" cy="14640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0175" y="2559490"/>
            <a:ext cx="1829223" cy="148855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clear"/>
        </p:spPr>
      </p:pic>
      <p:cxnSp>
        <p:nvCxnSpPr>
          <p:cNvPr id="105" name="Straight Connector 104"/>
          <p:cNvCxnSpPr/>
          <p:nvPr/>
        </p:nvCxnSpPr>
        <p:spPr>
          <a:xfrm>
            <a:off x="6930648" y="710147"/>
            <a:ext cx="2705783" cy="31822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484381" y="1090086"/>
            <a:ext cx="3531140" cy="69861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8158531" y="1028370"/>
            <a:ext cx="1477899" cy="435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712265" y="1757140"/>
            <a:ext cx="2303256" cy="315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407822" y="1028370"/>
            <a:ext cx="228609" cy="116807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9961554" y="1788698"/>
            <a:ext cx="1053966" cy="70061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9636431" y="1028370"/>
            <a:ext cx="1021565" cy="189336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11015521" y="1788698"/>
            <a:ext cx="157350" cy="14259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922903" y="4370380"/>
            <a:ext cx="583450" cy="598879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939202" y="4131059"/>
            <a:ext cx="788117" cy="71573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SCOM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455458" y="4683848"/>
            <a:ext cx="604628" cy="595202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6437" y="4772976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15" name="Rectangle 114"/>
          <p:cNvSpPr/>
          <p:nvPr/>
        </p:nvSpPr>
        <p:spPr>
          <a:xfrm>
            <a:off x="376427" y="5087864"/>
            <a:ext cx="665818" cy="66581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LeftDown"/>
            <a:lightRig rig="balanced" dir="t"/>
          </a:scene3d>
          <a:sp3d extrusionH="635000" prstMaterial="matte">
            <a:extrusionClr>
              <a:srgbClr val="92D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8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695" y="5182330"/>
            <a:ext cx="475282" cy="474540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699" y="4592877"/>
            <a:ext cx="920558" cy="641421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378451" y="3712542"/>
            <a:ext cx="1271950" cy="446397"/>
            <a:chOff x="3059505" y="4776778"/>
            <a:chExt cx="1247123" cy="437684"/>
          </a:xfrm>
        </p:grpSpPr>
        <p:sp>
          <p:nvSpPr>
            <p:cNvPr id="121" name="TextBox 120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22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2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92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93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94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95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4605344" y="4423651"/>
            <a:ext cx="1271950" cy="446397"/>
            <a:chOff x="3059505" y="4776778"/>
            <a:chExt cx="1247123" cy="437684"/>
          </a:xfrm>
          <a:gradFill>
            <a:gsLst>
              <a:gs pos="0">
                <a:schemeClr val="tx2"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sx="1000" sy="1000" algn="ctr" rotWithShape="0">
              <a:srgbClr val="000000"/>
            </a:outerShdw>
          </a:effectLst>
        </p:grpSpPr>
        <p:sp>
          <p:nvSpPr>
            <p:cNvPr id="140" name="TextBox 13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4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  <a:grpFill/>
          </p:grpSpPr>
          <p:sp>
            <p:nvSpPr>
              <p:cNvPr id="142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1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12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13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14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779532" y="5132335"/>
            <a:ext cx="1271950" cy="446397"/>
            <a:chOff x="3059505" y="4776778"/>
            <a:chExt cx="1247123" cy="437684"/>
          </a:xfrm>
        </p:grpSpPr>
        <p:sp>
          <p:nvSpPr>
            <p:cNvPr id="160" name="TextBox 159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61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6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51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2041058" y="2945770"/>
            <a:ext cx="1271950" cy="446397"/>
            <a:chOff x="3059505" y="4776778"/>
            <a:chExt cx="1247123" cy="437684"/>
          </a:xfrm>
        </p:grpSpPr>
        <p:sp>
          <p:nvSpPr>
            <p:cNvPr id="182" name="TextBox 181"/>
            <p:cNvSpPr txBox="1"/>
            <p:nvPr/>
          </p:nvSpPr>
          <p:spPr>
            <a:xfrm>
              <a:off x="3059505" y="4776778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NC Host Agent</a:t>
              </a:r>
            </a:p>
          </p:txBody>
        </p:sp>
        <p:grpSp>
          <p:nvGrpSpPr>
            <p:cNvPr id="183" name="Group 58"/>
            <p:cNvGrpSpPr>
              <a:grpSpLocks noChangeAspect="1"/>
            </p:cNvGrpSpPr>
            <p:nvPr/>
          </p:nvGrpSpPr>
          <p:grpSpPr bwMode="auto">
            <a:xfrm>
              <a:off x="3893596" y="4785079"/>
              <a:ext cx="413032" cy="423199"/>
              <a:chOff x="1060" y="1889"/>
              <a:chExt cx="975" cy="999"/>
            </a:xfrm>
          </p:grpSpPr>
          <p:sp>
            <p:nvSpPr>
              <p:cNvPr id="184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060" y="1889"/>
                <a:ext cx="975" cy="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59"/>
              <p:cNvSpPr>
                <a:spLocks noEditPoints="1"/>
              </p:cNvSpPr>
              <p:nvPr/>
            </p:nvSpPr>
            <p:spPr bwMode="auto">
              <a:xfrm>
                <a:off x="1060" y="1890"/>
                <a:ext cx="945" cy="944"/>
              </a:xfrm>
              <a:custGeom>
                <a:avLst/>
                <a:gdLst>
                  <a:gd name="T0" fmla="*/ 628 w 1256"/>
                  <a:gd name="T1" fmla="*/ 0 h 1256"/>
                  <a:gd name="T2" fmla="*/ 0 w 1256"/>
                  <a:gd name="T3" fmla="*/ 628 h 1256"/>
                  <a:gd name="T4" fmla="*/ 628 w 1256"/>
                  <a:gd name="T5" fmla="*/ 1256 h 1256"/>
                  <a:gd name="T6" fmla="*/ 1256 w 1256"/>
                  <a:gd name="T7" fmla="*/ 628 h 1256"/>
                  <a:gd name="T8" fmla="*/ 628 w 1256"/>
                  <a:gd name="T9" fmla="*/ 0 h 1256"/>
                  <a:gd name="T10" fmla="*/ 628 w 1256"/>
                  <a:gd name="T11" fmla="*/ 1192 h 1256"/>
                  <a:gd name="T12" fmla="*/ 64 w 1256"/>
                  <a:gd name="T13" fmla="*/ 628 h 1256"/>
                  <a:gd name="T14" fmla="*/ 628 w 1256"/>
                  <a:gd name="T15" fmla="*/ 64 h 1256"/>
                  <a:gd name="T16" fmla="*/ 1191 w 1256"/>
                  <a:gd name="T17" fmla="*/ 628 h 1256"/>
                  <a:gd name="T18" fmla="*/ 628 w 1256"/>
                  <a:gd name="T19" fmla="*/ 1192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6" h="1256">
                    <a:moveTo>
                      <a:pt x="628" y="0"/>
                    </a:moveTo>
                    <a:cubicBezTo>
                      <a:pt x="281" y="0"/>
                      <a:pt x="0" y="281"/>
                      <a:pt x="0" y="628"/>
                    </a:cubicBezTo>
                    <a:cubicBezTo>
                      <a:pt x="0" y="975"/>
                      <a:pt x="281" y="1256"/>
                      <a:pt x="628" y="1256"/>
                    </a:cubicBezTo>
                    <a:cubicBezTo>
                      <a:pt x="974" y="1256"/>
                      <a:pt x="1256" y="975"/>
                      <a:pt x="1256" y="628"/>
                    </a:cubicBezTo>
                    <a:cubicBezTo>
                      <a:pt x="1256" y="281"/>
                      <a:pt x="974" y="0"/>
                      <a:pt x="628" y="0"/>
                    </a:cubicBezTo>
                    <a:close/>
                    <a:moveTo>
                      <a:pt x="628" y="1192"/>
                    </a:moveTo>
                    <a:cubicBezTo>
                      <a:pt x="316" y="1192"/>
                      <a:pt x="64" y="939"/>
                      <a:pt x="64" y="628"/>
                    </a:cubicBezTo>
                    <a:cubicBezTo>
                      <a:pt x="64" y="317"/>
                      <a:pt x="316" y="64"/>
                      <a:pt x="628" y="64"/>
                    </a:cubicBezTo>
                    <a:cubicBezTo>
                      <a:pt x="939" y="64"/>
                      <a:pt x="1191" y="317"/>
                      <a:pt x="1191" y="628"/>
                    </a:cubicBezTo>
                    <a:cubicBezTo>
                      <a:pt x="1191" y="939"/>
                      <a:pt x="939" y="1192"/>
                      <a:pt x="628" y="119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Oval 60"/>
              <p:cNvSpPr>
                <a:spLocks noChangeArrowheads="1"/>
              </p:cNvSpPr>
              <p:nvPr/>
            </p:nvSpPr>
            <p:spPr bwMode="auto">
              <a:xfrm>
                <a:off x="1335" y="2063"/>
                <a:ext cx="144" cy="14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Oval 61"/>
              <p:cNvSpPr>
                <a:spLocks noChangeArrowheads="1"/>
              </p:cNvSpPr>
              <p:nvPr/>
            </p:nvSpPr>
            <p:spPr bwMode="auto">
              <a:xfrm>
                <a:off x="1204" y="2390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Oval 62"/>
              <p:cNvSpPr>
                <a:spLocks noChangeArrowheads="1"/>
              </p:cNvSpPr>
              <p:nvPr/>
            </p:nvSpPr>
            <p:spPr bwMode="auto">
              <a:xfrm>
                <a:off x="1463" y="2537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Oval 63"/>
              <p:cNvSpPr>
                <a:spLocks noChangeArrowheads="1"/>
              </p:cNvSpPr>
              <p:nvPr/>
            </p:nvSpPr>
            <p:spPr bwMode="auto">
              <a:xfrm>
                <a:off x="1447" y="2293"/>
                <a:ext cx="85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Oval 64"/>
              <p:cNvSpPr>
                <a:spLocks noChangeArrowheads="1"/>
              </p:cNvSpPr>
              <p:nvPr/>
            </p:nvSpPr>
            <p:spPr bwMode="auto">
              <a:xfrm>
                <a:off x="1623" y="2293"/>
                <a:ext cx="86" cy="85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Oval 65"/>
              <p:cNvSpPr>
                <a:spLocks noChangeArrowheads="1"/>
              </p:cNvSpPr>
              <p:nvPr/>
            </p:nvSpPr>
            <p:spPr bwMode="auto">
              <a:xfrm>
                <a:off x="1651" y="2124"/>
                <a:ext cx="85" cy="84"/>
              </a:xfrm>
              <a:prstGeom prst="ellipse">
                <a:avLst/>
              </a:pr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66"/>
              <p:cNvSpPr>
                <a:spLocks/>
              </p:cNvSpPr>
              <p:nvPr/>
            </p:nvSpPr>
            <p:spPr bwMode="auto">
              <a:xfrm>
                <a:off x="1305" y="1960"/>
                <a:ext cx="422" cy="812"/>
              </a:xfrm>
              <a:custGeom>
                <a:avLst/>
                <a:gdLst>
                  <a:gd name="T0" fmla="*/ 14 w 560"/>
                  <a:gd name="T1" fmla="*/ 1081 h 1081"/>
                  <a:gd name="T2" fmla="*/ 0 w 560"/>
                  <a:gd name="T3" fmla="*/ 1057 h 1081"/>
                  <a:gd name="T4" fmla="*/ 278 w 560"/>
                  <a:gd name="T5" fmla="*/ 803 h 1081"/>
                  <a:gd name="T6" fmla="*/ 522 w 560"/>
                  <a:gd name="T7" fmla="*/ 1 h 1081"/>
                  <a:gd name="T8" fmla="*/ 550 w 560"/>
                  <a:gd name="T9" fmla="*/ 0 h 1081"/>
                  <a:gd name="T10" fmla="*/ 486 w 560"/>
                  <a:gd name="T11" fmla="*/ 484 h 1081"/>
                  <a:gd name="T12" fmla="*/ 299 w 560"/>
                  <a:gd name="T13" fmla="*/ 821 h 1081"/>
                  <a:gd name="T14" fmla="*/ 14 w 560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0" h="1081">
                    <a:moveTo>
                      <a:pt x="14" y="1081"/>
                    </a:moveTo>
                    <a:cubicBezTo>
                      <a:pt x="0" y="1057"/>
                      <a:pt x="0" y="1057"/>
                      <a:pt x="0" y="1057"/>
                    </a:cubicBezTo>
                    <a:cubicBezTo>
                      <a:pt x="1" y="1056"/>
                      <a:pt x="143" y="974"/>
                      <a:pt x="278" y="803"/>
                    </a:cubicBezTo>
                    <a:cubicBezTo>
                      <a:pt x="402" y="645"/>
                      <a:pt x="545" y="379"/>
                      <a:pt x="522" y="1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560" y="170"/>
                      <a:pt x="539" y="333"/>
                      <a:pt x="486" y="484"/>
                    </a:cubicBezTo>
                    <a:cubicBezTo>
                      <a:pt x="443" y="605"/>
                      <a:pt x="380" y="718"/>
                      <a:pt x="299" y="821"/>
                    </a:cubicBezTo>
                    <a:cubicBezTo>
                      <a:pt x="161" y="996"/>
                      <a:pt x="20" y="1078"/>
                      <a:pt x="14" y="1081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67"/>
              <p:cNvSpPr>
                <a:spLocks/>
              </p:cNvSpPr>
              <p:nvPr/>
            </p:nvSpPr>
            <p:spPr bwMode="auto">
              <a:xfrm>
                <a:off x="1201" y="1922"/>
                <a:ext cx="413" cy="801"/>
              </a:xfrm>
              <a:custGeom>
                <a:avLst/>
                <a:gdLst>
                  <a:gd name="T0" fmla="*/ 32 w 549"/>
                  <a:gd name="T1" fmla="*/ 1065 h 1065"/>
                  <a:gd name="T2" fmla="*/ 60 w 549"/>
                  <a:gd name="T3" fmla="*/ 627 h 1065"/>
                  <a:gd name="T4" fmla="*/ 238 w 549"/>
                  <a:gd name="T5" fmla="*/ 291 h 1065"/>
                  <a:gd name="T6" fmla="*/ 534 w 549"/>
                  <a:gd name="T7" fmla="*/ 0 h 1065"/>
                  <a:gd name="T8" fmla="*/ 549 w 549"/>
                  <a:gd name="T9" fmla="*/ 23 h 1065"/>
                  <a:gd name="T10" fmla="*/ 260 w 549"/>
                  <a:gd name="T11" fmla="*/ 309 h 1065"/>
                  <a:gd name="T12" fmla="*/ 60 w 549"/>
                  <a:gd name="T13" fmla="*/ 1060 h 1065"/>
                  <a:gd name="T14" fmla="*/ 32 w 549"/>
                  <a:gd name="T15" fmla="*/ 106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9" h="1065">
                    <a:moveTo>
                      <a:pt x="32" y="1065"/>
                    </a:moveTo>
                    <a:cubicBezTo>
                      <a:pt x="5" y="919"/>
                      <a:pt x="14" y="771"/>
                      <a:pt x="60" y="627"/>
                    </a:cubicBezTo>
                    <a:cubicBezTo>
                      <a:pt x="97" y="512"/>
                      <a:pt x="157" y="399"/>
                      <a:pt x="238" y="291"/>
                    </a:cubicBezTo>
                    <a:cubicBezTo>
                      <a:pt x="377" y="108"/>
                      <a:pt x="532" y="1"/>
                      <a:pt x="534" y="0"/>
                    </a:cubicBezTo>
                    <a:cubicBezTo>
                      <a:pt x="549" y="23"/>
                      <a:pt x="549" y="23"/>
                      <a:pt x="549" y="23"/>
                    </a:cubicBezTo>
                    <a:cubicBezTo>
                      <a:pt x="548" y="24"/>
                      <a:pt x="396" y="129"/>
                      <a:pt x="260" y="309"/>
                    </a:cubicBezTo>
                    <a:cubicBezTo>
                      <a:pt x="136" y="474"/>
                      <a:pt x="0" y="738"/>
                      <a:pt x="60" y="1060"/>
                    </a:cubicBezTo>
                    <a:lnTo>
                      <a:pt x="32" y="1065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68"/>
              <p:cNvSpPr>
                <a:spLocks/>
              </p:cNvSpPr>
              <p:nvPr/>
            </p:nvSpPr>
            <p:spPr bwMode="auto">
              <a:xfrm>
                <a:off x="1098" y="2317"/>
                <a:ext cx="744" cy="227"/>
              </a:xfrm>
              <a:custGeom>
                <a:avLst/>
                <a:gdLst>
                  <a:gd name="T0" fmla="*/ 22 w 990"/>
                  <a:gd name="T1" fmla="*/ 302 h 302"/>
                  <a:gd name="T2" fmla="*/ 0 w 990"/>
                  <a:gd name="T3" fmla="*/ 284 h 302"/>
                  <a:gd name="T4" fmla="*/ 257 w 990"/>
                  <a:gd name="T5" fmla="*/ 88 h 302"/>
                  <a:gd name="T6" fmla="*/ 545 w 990"/>
                  <a:gd name="T7" fmla="*/ 7 h 302"/>
                  <a:gd name="T8" fmla="*/ 907 w 990"/>
                  <a:gd name="T9" fmla="*/ 84 h 302"/>
                  <a:gd name="T10" fmla="*/ 907 w 990"/>
                  <a:gd name="T11" fmla="*/ 84 h 302"/>
                  <a:gd name="T12" fmla="*/ 979 w 990"/>
                  <a:gd name="T13" fmla="*/ 158 h 302"/>
                  <a:gd name="T14" fmla="*/ 953 w 990"/>
                  <a:gd name="T15" fmla="*/ 148 h 302"/>
                  <a:gd name="T16" fmla="*/ 952 w 990"/>
                  <a:gd name="T17" fmla="*/ 152 h 302"/>
                  <a:gd name="T18" fmla="*/ 894 w 990"/>
                  <a:gd name="T19" fmla="*/ 109 h 302"/>
                  <a:gd name="T20" fmla="*/ 271 w 990"/>
                  <a:gd name="T21" fmla="*/ 112 h 302"/>
                  <a:gd name="T22" fmla="*/ 22 w 990"/>
                  <a:gd name="T2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0" h="302">
                    <a:moveTo>
                      <a:pt x="22" y="302"/>
                    </a:moveTo>
                    <a:cubicBezTo>
                      <a:pt x="0" y="284"/>
                      <a:pt x="0" y="284"/>
                      <a:pt x="0" y="284"/>
                    </a:cubicBezTo>
                    <a:cubicBezTo>
                      <a:pt x="4" y="279"/>
                      <a:pt x="98" y="169"/>
                      <a:pt x="257" y="88"/>
                    </a:cubicBezTo>
                    <a:cubicBezTo>
                      <a:pt x="351" y="40"/>
                      <a:pt x="448" y="13"/>
                      <a:pt x="545" y="7"/>
                    </a:cubicBezTo>
                    <a:cubicBezTo>
                      <a:pt x="666" y="0"/>
                      <a:pt x="788" y="26"/>
                      <a:pt x="907" y="84"/>
                    </a:cubicBezTo>
                    <a:cubicBezTo>
                      <a:pt x="907" y="84"/>
                      <a:pt x="907" y="84"/>
                      <a:pt x="907" y="84"/>
                    </a:cubicBezTo>
                    <a:cubicBezTo>
                      <a:pt x="990" y="129"/>
                      <a:pt x="981" y="151"/>
                      <a:pt x="979" y="158"/>
                    </a:cubicBezTo>
                    <a:cubicBezTo>
                      <a:pt x="953" y="148"/>
                      <a:pt x="953" y="148"/>
                      <a:pt x="953" y="148"/>
                    </a:cubicBezTo>
                    <a:cubicBezTo>
                      <a:pt x="952" y="150"/>
                      <a:pt x="952" y="152"/>
                      <a:pt x="952" y="152"/>
                    </a:cubicBezTo>
                    <a:cubicBezTo>
                      <a:pt x="950" y="145"/>
                      <a:pt x="922" y="125"/>
                      <a:pt x="894" y="109"/>
                    </a:cubicBezTo>
                    <a:cubicBezTo>
                      <a:pt x="686" y="7"/>
                      <a:pt x="477" y="8"/>
                      <a:pt x="271" y="112"/>
                    </a:cubicBezTo>
                    <a:cubicBezTo>
                      <a:pt x="117" y="190"/>
                      <a:pt x="23" y="301"/>
                      <a:pt x="22" y="302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69"/>
              <p:cNvSpPr>
                <a:spLocks/>
              </p:cNvSpPr>
              <p:nvPr/>
            </p:nvSpPr>
            <p:spPr bwMode="auto">
              <a:xfrm>
                <a:off x="1241" y="2021"/>
                <a:ext cx="291" cy="793"/>
              </a:xfrm>
              <a:custGeom>
                <a:avLst/>
                <a:gdLst>
                  <a:gd name="T0" fmla="*/ 281 w 386"/>
                  <a:gd name="T1" fmla="*/ 1056 h 1056"/>
                  <a:gd name="T2" fmla="*/ 259 w 386"/>
                  <a:gd name="T3" fmla="*/ 1037 h 1056"/>
                  <a:gd name="T4" fmla="*/ 344 w 386"/>
                  <a:gd name="T5" fmla="*/ 550 h 1056"/>
                  <a:gd name="T6" fmla="*/ 167 w 386"/>
                  <a:gd name="T7" fmla="*/ 148 h 1056"/>
                  <a:gd name="T8" fmla="*/ 0 w 386"/>
                  <a:gd name="T9" fmla="*/ 26 h 1056"/>
                  <a:gd name="T10" fmla="*/ 12 w 386"/>
                  <a:gd name="T11" fmla="*/ 0 h 1056"/>
                  <a:gd name="T12" fmla="*/ 187 w 386"/>
                  <a:gd name="T13" fmla="*/ 128 h 1056"/>
                  <a:gd name="T14" fmla="*/ 372 w 386"/>
                  <a:gd name="T15" fmla="*/ 549 h 1056"/>
                  <a:gd name="T16" fmla="*/ 281 w 386"/>
                  <a:gd name="T17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1056">
                    <a:moveTo>
                      <a:pt x="281" y="1056"/>
                    </a:moveTo>
                    <a:cubicBezTo>
                      <a:pt x="259" y="1037"/>
                      <a:pt x="259" y="1037"/>
                      <a:pt x="259" y="1037"/>
                    </a:cubicBezTo>
                    <a:cubicBezTo>
                      <a:pt x="260" y="1036"/>
                      <a:pt x="358" y="919"/>
                      <a:pt x="344" y="550"/>
                    </a:cubicBezTo>
                    <a:cubicBezTo>
                      <a:pt x="337" y="357"/>
                      <a:pt x="244" y="225"/>
                      <a:pt x="167" y="148"/>
                    </a:cubicBezTo>
                    <a:cubicBezTo>
                      <a:pt x="83" y="64"/>
                      <a:pt x="1" y="26"/>
                      <a:pt x="0" y="2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2"/>
                      <a:pt x="100" y="41"/>
                      <a:pt x="187" y="128"/>
                    </a:cubicBezTo>
                    <a:cubicBezTo>
                      <a:pt x="267" y="209"/>
                      <a:pt x="364" y="347"/>
                      <a:pt x="372" y="549"/>
                    </a:cubicBezTo>
                    <a:cubicBezTo>
                      <a:pt x="386" y="931"/>
                      <a:pt x="285" y="1051"/>
                      <a:pt x="281" y="1056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130"/>
              <p:cNvSpPr>
                <a:spLocks/>
              </p:cNvSpPr>
              <p:nvPr/>
            </p:nvSpPr>
            <p:spPr bwMode="auto">
              <a:xfrm>
                <a:off x="1077" y="2092"/>
                <a:ext cx="846" cy="361"/>
              </a:xfrm>
              <a:custGeom>
                <a:avLst/>
                <a:gdLst>
                  <a:gd name="T0" fmla="*/ 1097 w 1125"/>
                  <a:gd name="T1" fmla="*/ 481 h 481"/>
                  <a:gd name="T2" fmla="*/ 1059 w 1125"/>
                  <a:gd name="T3" fmla="*/ 338 h 481"/>
                  <a:gd name="T4" fmla="*/ 814 w 1125"/>
                  <a:gd name="T5" fmla="*/ 111 h 481"/>
                  <a:gd name="T6" fmla="*/ 19 w 1125"/>
                  <a:gd name="T7" fmla="*/ 278 h 481"/>
                  <a:gd name="T8" fmla="*/ 0 w 1125"/>
                  <a:gd name="T9" fmla="*/ 258 h 481"/>
                  <a:gd name="T10" fmla="*/ 387 w 1125"/>
                  <a:gd name="T11" fmla="*/ 46 h 481"/>
                  <a:gd name="T12" fmla="*/ 825 w 1125"/>
                  <a:gd name="T13" fmla="*/ 85 h 481"/>
                  <a:gd name="T14" fmla="*/ 1085 w 1125"/>
                  <a:gd name="T15" fmla="*/ 327 h 481"/>
                  <a:gd name="T16" fmla="*/ 1125 w 1125"/>
                  <a:gd name="T17" fmla="*/ 481 h 481"/>
                  <a:gd name="T18" fmla="*/ 1097 w 1125"/>
                  <a:gd name="T19" fmla="*/ 481 h 481"/>
                  <a:gd name="T20" fmla="*/ 1111 w 1125"/>
                  <a:gd name="T21" fmla="*/ 481 h 481"/>
                  <a:gd name="T22" fmla="*/ 1097 w 1125"/>
                  <a:gd name="T23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5" h="481">
                    <a:moveTo>
                      <a:pt x="1097" y="481"/>
                    </a:moveTo>
                    <a:cubicBezTo>
                      <a:pt x="1097" y="481"/>
                      <a:pt x="1095" y="416"/>
                      <a:pt x="1059" y="338"/>
                    </a:cubicBezTo>
                    <a:cubicBezTo>
                      <a:pt x="1011" y="234"/>
                      <a:pt x="929" y="158"/>
                      <a:pt x="814" y="111"/>
                    </a:cubicBezTo>
                    <a:cubicBezTo>
                      <a:pt x="543" y="0"/>
                      <a:pt x="239" y="64"/>
                      <a:pt x="19" y="278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110" y="150"/>
                      <a:pt x="244" y="77"/>
                      <a:pt x="387" y="46"/>
                    </a:cubicBezTo>
                    <a:cubicBezTo>
                      <a:pt x="533" y="14"/>
                      <a:pt x="684" y="28"/>
                      <a:pt x="825" y="85"/>
                    </a:cubicBezTo>
                    <a:cubicBezTo>
                      <a:pt x="976" y="147"/>
                      <a:pt x="1050" y="251"/>
                      <a:pt x="1085" y="327"/>
                    </a:cubicBezTo>
                    <a:cubicBezTo>
                      <a:pt x="1123" y="410"/>
                      <a:pt x="1125" y="478"/>
                      <a:pt x="1125" y="481"/>
                    </a:cubicBezTo>
                    <a:cubicBezTo>
                      <a:pt x="1097" y="481"/>
                      <a:pt x="1097" y="481"/>
                      <a:pt x="1097" y="481"/>
                    </a:cubicBezTo>
                    <a:cubicBezTo>
                      <a:pt x="1111" y="481"/>
                      <a:pt x="1111" y="481"/>
                      <a:pt x="1111" y="481"/>
                    </a:cubicBezTo>
                    <a:lnTo>
                      <a:pt x="1097" y="481"/>
                    </a:ln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Freeform 131"/>
              <p:cNvSpPr>
                <a:spLocks/>
              </p:cNvSpPr>
              <p:nvPr/>
            </p:nvSpPr>
            <p:spPr bwMode="auto">
              <a:xfrm>
                <a:off x="1551" y="2403"/>
                <a:ext cx="484" cy="484"/>
              </a:xfrm>
              <a:custGeom>
                <a:avLst/>
                <a:gdLst>
                  <a:gd name="T0" fmla="*/ 584 w 643"/>
                  <a:gd name="T1" fmla="*/ 325 h 644"/>
                  <a:gd name="T2" fmla="*/ 621 w 643"/>
                  <a:gd name="T3" fmla="*/ 219 h 644"/>
                  <a:gd name="T4" fmla="*/ 600 w 643"/>
                  <a:gd name="T5" fmla="*/ 170 h 644"/>
                  <a:gd name="T6" fmla="*/ 535 w 643"/>
                  <a:gd name="T7" fmla="*/ 167 h 644"/>
                  <a:gd name="T8" fmla="*/ 536 w 643"/>
                  <a:gd name="T9" fmla="*/ 82 h 644"/>
                  <a:gd name="T10" fmla="*/ 478 w 643"/>
                  <a:gd name="T11" fmla="*/ 42 h 644"/>
                  <a:gd name="T12" fmla="*/ 417 w 643"/>
                  <a:gd name="T13" fmla="*/ 72 h 644"/>
                  <a:gd name="T14" fmla="*/ 371 w 643"/>
                  <a:gd name="T15" fmla="*/ 0 h 644"/>
                  <a:gd name="T16" fmla="*/ 335 w 643"/>
                  <a:gd name="T17" fmla="*/ 0 h 644"/>
                  <a:gd name="T18" fmla="*/ 293 w 643"/>
                  <a:gd name="T19" fmla="*/ 1 h 644"/>
                  <a:gd name="T20" fmla="*/ 256 w 643"/>
                  <a:gd name="T21" fmla="*/ 61 h 644"/>
                  <a:gd name="T22" fmla="*/ 176 w 643"/>
                  <a:gd name="T23" fmla="*/ 34 h 644"/>
                  <a:gd name="T24" fmla="*/ 119 w 643"/>
                  <a:gd name="T25" fmla="*/ 68 h 644"/>
                  <a:gd name="T26" fmla="*/ 96 w 643"/>
                  <a:gd name="T27" fmla="*/ 85 h 644"/>
                  <a:gd name="T28" fmla="*/ 114 w 643"/>
                  <a:gd name="T29" fmla="*/ 147 h 644"/>
                  <a:gd name="T30" fmla="*/ 105 w 643"/>
                  <a:gd name="T31" fmla="*/ 157 h 644"/>
                  <a:gd name="T32" fmla="*/ 98 w 643"/>
                  <a:gd name="T33" fmla="*/ 168 h 644"/>
                  <a:gd name="T34" fmla="*/ 26 w 643"/>
                  <a:gd name="T35" fmla="*/ 182 h 644"/>
                  <a:gd name="T36" fmla="*/ 4 w 643"/>
                  <a:gd name="T37" fmla="*/ 244 h 644"/>
                  <a:gd name="T38" fmla="*/ 52 w 643"/>
                  <a:gd name="T39" fmla="*/ 315 h 644"/>
                  <a:gd name="T40" fmla="*/ 1 w 643"/>
                  <a:gd name="T41" fmla="*/ 349 h 644"/>
                  <a:gd name="T42" fmla="*/ 5 w 643"/>
                  <a:gd name="T43" fmla="*/ 394 h 644"/>
                  <a:gd name="T44" fmla="*/ 26 w 643"/>
                  <a:gd name="T45" fmla="*/ 458 h 644"/>
                  <a:gd name="T46" fmla="*/ 96 w 643"/>
                  <a:gd name="T47" fmla="*/ 471 h 644"/>
                  <a:gd name="T48" fmla="*/ 85 w 643"/>
                  <a:gd name="T49" fmla="*/ 513 h 644"/>
                  <a:gd name="T50" fmla="*/ 102 w 643"/>
                  <a:gd name="T51" fmla="*/ 563 h 644"/>
                  <a:gd name="T52" fmla="*/ 152 w 643"/>
                  <a:gd name="T53" fmla="*/ 600 h 644"/>
                  <a:gd name="T54" fmla="*/ 218 w 643"/>
                  <a:gd name="T55" fmla="*/ 572 h 644"/>
                  <a:gd name="T56" fmla="*/ 249 w 643"/>
                  <a:gd name="T57" fmla="*/ 590 h 644"/>
                  <a:gd name="T58" fmla="*/ 282 w 643"/>
                  <a:gd name="T59" fmla="*/ 642 h 644"/>
                  <a:gd name="T60" fmla="*/ 341 w 643"/>
                  <a:gd name="T61" fmla="*/ 643 h 644"/>
                  <a:gd name="T62" fmla="*/ 380 w 643"/>
                  <a:gd name="T63" fmla="*/ 582 h 644"/>
                  <a:gd name="T64" fmla="*/ 461 w 643"/>
                  <a:gd name="T65" fmla="*/ 612 h 644"/>
                  <a:gd name="T66" fmla="*/ 485 w 643"/>
                  <a:gd name="T67" fmla="*/ 597 h 644"/>
                  <a:gd name="T68" fmla="*/ 539 w 643"/>
                  <a:gd name="T69" fmla="*/ 559 h 644"/>
                  <a:gd name="T70" fmla="*/ 521 w 643"/>
                  <a:gd name="T71" fmla="*/ 498 h 644"/>
                  <a:gd name="T72" fmla="*/ 529 w 643"/>
                  <a:gd name="T73" fmla="*/ 488 h 644"/>
                  <a:gd name="T74" fmla="*/ 539 w 643"/>
                  <a:gd name="T75" fmla="*/ 476 h 644"/>
                  <a:gd name="T76" fmla="*/ 610 w 643"/>
                  <a:gd name="T77" fmla="*/ 461 h 644"/>
                  <a:gd name="T78" fmla="*/ 643 w 643"/>
                  <a:gd name="T79" fmla="*/ 370 h 644"/>
                  <a:gd name="T80" fmla="*/ 584 w 643"/>
                  <a:gd name="T81" fmla="*/ 33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3" h="644">
                    <a:moveTo>
                      <a:pt x="584" y="330"/>
                    </a:moveTo>
                    <a:cubicBezTo>
                      <a:pt x="584" y="328"/>
                      <a:pt x="584" y="327"/>
                      <a:pt x="584" y="325"/>
                    </a:cubicBezTo>
                    <a:cubicBezTo>
                      <a:pt x="641" y="288"/>
                      <a:pt x="641" y="288"/>
                      <a:pt x="641" y="288"/>
                    </a:cubicBezTo>
                    <a:cubicBezTo>
                      <a:pt x="621" y="219"/>
                      <a:pt x="621" y="219"/>
                      <a:pt x="621" y="219"/>
                    </a:cubicBezTo>
                    <a:cubicBezTo>
                      <a:pt x="618" y="210"/>
                      <a:pt x="615" y="199"/>
                      <a:pt x="609" y="186"/>
                    </a:cubicBezTo>
                    <a:cubicBezTo>
                      <a:pt x="600" y="170"/>
                      <a:pt x="600" y="170"/>
                      <a:pt x="600" y="170"/>
                    </a:cubicBezTo>
                    <a:cubicBezTo>
                      <a:pt x="538" y="173"/>
                      <a:pt x="538" y="173"/>
                      <a:pt x="538" y="173"/>
                    </a:cubicBezTo>
                    <a:cubicBezTo>
                      <a:pt x="537" y="171"/>
                      <a:pt x="536" y="169"/>
                      <a:pt x="535" y="167"/>
                    </a:cubicBezTo>
                    <a:cubicBezTo>
                      <a:pt x="560" y="107"/>
                      <a:pt x="560" y="107"/>
                      <a:pt x="560" y="107"/>
                    </a:cubicBezTo>
                    <a:cubicBezTo>
                      <a:pt x="536" y="82"/>
                      <a:pt x="536" y="82"/>
                      <a:pt x="536" y="82"/>
                    </a:cubicBezTo>
                    <a:cubicBezTo>
                      <a:pt x="511" y="61"/>
                      <a:pt x="511" y="61"/>
                      <a:pt x="511" y="61"/>
                    </a:cubicBezTo>
                    <a:cubicBezTo>
                      <a:pt x="502" y="53"/>
                      <a:pt x="490" y="46"/>
                      <a:pt x="478" y="42"/>
                    </a:cubicBezTo>
                    <a:cubicBezTo>
                      <a:pt x="465" y="38"/>
                      <a:pt x="465" y="38"/>
                      <a:pt x="465" y="38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07" y="69"/>
                      <a:pt x="398" y="66"/>
                      <a:pt x="389" y="6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345" y="0"/>
                      <a:pt x="340" y="0"/>
                      <a:pt x="335" y="0"/>
                    </a:cubicBezTo>
                    <a:cubicBezTo>
                      <a:pt x="329" y="0"/>
                      <a:pt x="323" y="0"/>
                      <a:pt x="317" y="0"/>
                    </a:cubicBezTo>
                    <a:cubicBezTo>
                      <a:pt x="308" y="0"/>
                      <a:pt x="300" y="0"/>
                      <a:pt x="293" y="1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56" y="61"/>
                      <a:pt x="256" y="61"/>
                      <a:pt x="256" y="61"/>
                    </a:cubicBezTo>
                    <a:cubicBezTo>
                      <a:pt x="245" y="64"/>
                      <a:pt x="235" y="67"/>
                      <a:pt x="226" y="71"/>
                    </a:cubicBezTo>
                    <a:cubicBezTo>
                      <a:pt x="176" y="34"/>
                      <a:pt x="176" y="34"/>
                      <a:pt x="176" y="34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6" y="48"/>
                      <a:pt x="133" y="57"/>
                      <a:pt x="119" y="68"/>
                    </a:cubicBezTo>
                    <a:cubicBezTo>
                      <a:pt x="116" y="70"/>
                      <a:pt x="114" y="71"/>
                      <a:pt x="111" y="73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14" y="147"/>
                      <a:pt x="114" y="147"/>
                      <a:pt x="114" y="147"/>
                    </a:cubicBezTo>
                    <a:cubicBezTo>
                      <a:pt x="112" y="149"/>
                      <a:pt x="109" y="152"/>
                      <a:pt x="107" y="155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2" y="162"/>
                      <a:pt x="100" y="165"/>
                      <a:pt x="98" y="168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6" y="182"/>
                      <a:pt x="26" y="182"/>
                      <a:pt x="26" y="182"/>
                    </a:cubicBezTo>
                    <a:cubicBezTo>
                      <a:pt x="17" y="197"/>
                      <a:pt x="11" y="213"/>
                      <a:pt x="5" y="237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17" y="290"/>
                      <a:pt x="17" y="290"/>
                      <a:pt x="17" y="290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52" y="316"/>
                      <a:pt x="52" y="317"/>
                      <a:pt x="52" y="31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1" y="364"/>
                      <a:pt x="1" y="364"/>
                      <a:pt x="1" y="364"/>
                    </a:cubicBezTo>
                    <a:cubicBezTo>
                      <a:pt x="0" y="376"/>
                      <a:pt x="3" y="386"/>
                      <a:pt x="5" y="394"/>
                    </a:cubicBezTo>
                    <a:cubicBezTo>
                      <a:pt x="14" y="425"/>
                      <a:pt x="14" y="425"/>
                      <a:pt x="14" y="425"/>
                    </a:cubicBezTo>
                    <a:cubicBezTo>
                      <a:pt x="17" y="435"/>
                      <a:pt x="20" y="446"/>
                      <a:pt x="26" y="458"/>
                    </a:cubicBezTo>
                    <a:cubicBezTo>
                      <a:pt x="35" y="472"/>
                      <a:pt x="35" y="472"/>
                      <a:pt x="35" y="472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8" y="473"/>
                      <a:pt x="99" y="475"/>
                      <a:pt x="100" y="477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2" y="563"/>
                      <a:pt x="102" y="563"/>
                      <a:pt x="102" y="563"/>
                    </a:cubicBezTo>
                    <a:cubicBezTo>
                      <a:pt x="111" y="573"/>
                      <a:pt x="119" y="579"/>
                      <a:pt x="128" y="585"/>
                    </a:cubicBezTo>
                    <a:cubicBezTo>
                      <a:pt x="136" y="591"/>
                      <a:pt x="143" y="595"/>
                      <a:pt x="152" y="600"/>
                    </a:cubicBezTo>
                    <a:cubicBezTo>
                      <a:pt x="167" y="609"/>
                      <a:pt x="167" y="609"/>
                      <a:pt x="167" y="609"/>
                    </a:cubicBezTo>
                    <a:cubicBezTo>
                      <a:pt x="218" y="572"/>
                      <a:pt x="218" y="572"/>
                      <a:pt x="218" y="572"/>
                    </a:cubicBezTo>
                    <a:cubicBezTo>
                      <a:pt x="227" y="576"/>
                      <a:pt x="237" y="579"/>
                      <a:pt x="247" y="581"/>
                    </a:cubicBezTo>
                    <a:cubicBezTo>
                      <a:pt x="249" y="590"/>
                      <a:pt x="249" y="590"/>
                      <a:pt x="249" y="590"/>
                    </a:cubicBezTo>
                    <a:cubicBezTo>
                      <a:pt x="263" y="640"/>
                      <a:pt x="263" y="640"/>
                      <a:pt x="263" y="640"/>
                    </a:cubicBezTo>
                    <a:cubicBezTo>
                      <a:pt x="282" y="642"/>
                      <a:pt x="282" y="642"/>
                      <a:pt x="282" y="642"/>
                    </a:cubicBezTo>
                    <a:cubicBezTo>
                      <a:pt x="295" y="643"/>
                      <a:pt x="307" y="644"/>
                      <a:pt x="320" y="644"/>
                    </a:cubicBezTo>
                    <a:cubicBezTo>
                      <a:pt x="327" y="644"/>
                      <a:pt x="333" y="644"/>
                      <a:pt x="341" y="643"/>
                    </a:cubicBezTo>
                    <a:cubicBezTo>
                      <a:pt x="361" y="643"/>
                      <a:pt x="361" y="643"/>
                      <a:pt x="361" y="643"/>
                    </a:cubicBezTo>
                    <a:cubicBezTo>
                      <a:pt x="380" y="582"/>
                      <a:pt x="380" y="582"/>
                      <a:pt x="380" y="582"/>
                    </a:cubicBezTo>
                    <a:cubicBezTo>
                      <a:pt x="390" y="579"/>
                      <a:pt x="400" y="577"/>
                      <a:pt x="409" y="573"/>
                    </a:cubicBezTo>
                    <a:cubicBezTo>
                      <a:pt x="461" y="612"/>
                      <a:pt x="461" y="612"/>
                      <a:pt x="461" y="612"/>
                    </a:cubicBezTo>
                    <a:cubicBezTo>
                      <a:pt x="477" y="602"/>
                      <a:pt x="477" y="602"/>
                      <a:pt x="477" y="602"/>
                    </a:cubicBezTo>
                    <a:cubicBezTo>
                      <a:pt x="480" y="601"/>
                      <a:pt x="482" y="599"/>
                      <a:pt x="485" y="597"/>
                    </a:cubicBezTo>
                    <a:cubicBezTo>
                      <a:pt x="497" y="590"/>
                      <a:pt x="512" y="581"/>
                      <a:pt x="525" y="570"/>
                    </a:cubicBezTo>
                    <a:cubicBezTo>
                      <a:pt x="539" y="559"/>
                      <a:pt x="539" y="559"/>
                      <a:pt x="539" y="559"/>
                    </a:cubicBezTo>
                    <a:cubicBezTo>
                      <a:pt x="526" y="512"/>
                      <a:pt x="526" y="512"/>
                      <a:pt x="526" y="512"/>
                    </a:cubicBezTo>
                    <a:cubicBezTo>
                      <a:pt x="521" y="498"/>
                      <a:pt x="521" y="498"/>
                      <a:pt x="521" y="498"/>
                    </a:cubicBezTo>
                    <a:cubicBezTo>
                      <a:pt x="523" y="495"/>
                      <a:pt x="526" y="492"/>
                      <a:pt x="528" y="490"/>
                    </a:cubicBezTo>
                    <a:cubicBezTo>
                      <a:pt x="529" y="488"/>
                      <a:pt x="529" y="488"/>
                      <a:pt x="529" y="488"/>
                    </a:cubicBezTo>
                    <a:cubicBezTo>
                      <a:pt x="530" y="487"/>
                      <a:pt x="532" y="485"/>
                      <a:pt x="533" y="483"/>
                    </a:cubicBezTo>
                    <a:cubicBezTo>
                      <a:pt x="535" y="481"/>
                      <a:pt x="537" y="478"/>
                      <a:pt x="539" y="476"/>
                    </a:cubicBezTo>
                    <a:cubicBezTo>
                      <a:pt x="603" y="478"/>
                      <a:pt x="603" y="478"/>
                      <a:pt x="603" y="478"/>
                    </a:cubicBezTo>
                    <a:cubicBezTo>
                      <a:pt x="610" y="461"/>
                      <a:pt x="610" y="461"/>
                      <a:pt x="610" y="461"/>
                    </a:cubicBezTo>
                    <a:cubicBezTo>
                      <a:pt x="618" y="444"/>
                      <a:pt x="626" y="426"/>
                      <a:pt x="631" y="409"/>
                    </a:cubicBezTo>
                    <a:cubicBezTo>
                      <a:pt x="643" y="370"/>
                      <a:pt x="643" y="370"/>
                      <a:pt x="643" y="370"/>
                    </a:cubicBezTo>
                    <a:cubicBezTo>
                      <a:pt x="620" y="353"/>
                      <a:pt x="620" y="353"/>
                      <a:pt x="620" y="353"/>
                    </a:cubicBezTo>
                    <a:lnTo>
                      <a:pt x="584" y="3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32"/>
              <p:cNvSpPr>
                <a:spLocks noEditPoints="1"/>
              </p:cNvSpPr>
              <p:nvPr/>
            </p:nvSpPr>
            <p:spPr bwMode="auto">
              <a:xfrm>
                <a:off x="1569" y="2423"/>
                <a:ext cx="440" cy="443"/>
              </a:xfrm>
              <a:custGeom>
                <a:avLst/>
                <a:gdLst>
                  <a:gd name="T0" fmla="*/ 460 w 585"/>
                  <a:gd name="T1" fmla="*/ 465 h 590"/>
                  <a:gd name="T2" fmla="*/ 496 w 585"/>
                  <a:gd name="T3" fmla="*/ 421 h 590"/>
                  <a:gd name="T4" fmla="*/ 576 w 585"/>
                  <a:gd name="T5" fmla="*/ 374 h 590"/>
                  <a:gd name="T6" fmla="*/ 527 w 585"/>
                  <a:gd name="T7" fmla="*/ 318 h 590"/>
                  <a:gd name="T8" fmla="*/ 580 w 585"/>
                  <a:gd name="T9" fmla="*/ 250 h 590"/>
                  <a:gd name="T10" fmla="*/ 566 w 585"/>
                  <a:gd name="T11" fmla="*/ 203 h 590"/>
                  <a:gd name="T12" fmla="*/ 566 w 585"/>
                  <a:gd name="T13" fmla="*/ 201 h 590"/>
                  <a:gd name="T14" fmla="*/ 555 w 585"/>
                  <a:gd name="T15" fmla="*/ 173 h 590"/>
                  <a:gd name="T16" fmla="*/ 475 w 585"/>
                  <a:gd name="T17" fmla="*/ 145 h 590"/>
                  <a:gd name="T18" fmla="*/ 483 w 585"/>
                  <a:gd name="T19" fmla="*/ 72 h 590"/>
                  <a:gd name="T20" fmla="*/ 441 w 585"/>
                  <a:gd name="T21" fmla="*/ 43 h 590"/>
                  <a:gd name="T22" fmla="*/ 338 w 585"/>
                  <a:gd name="T23" fmla="*/ 60 h 590"/>
                  <a:gd name="T24" fmla="*/ 268 w 585"/>
                  <a:gd name="T25" fmla="*/ 3 h 590"/>
                  <a:gd name="T26" fmla="*/ 193 w 585"/>
                  <a:gd name="T27" fmla="*/ 77 h 590"/>
                  <a:gd name="T28" fmla="*/ 100 w 585"/>
                  <a:gd name="T29" fmla="*/ 70 h 590"/>
                  <a:gd name="T30" fmla="*/ 118 w 585"/>
                  <a:gd name="T31" fmla="*/ 127 h 590"/>
                  <a:gd name="T32" fmla="*/ 85 w 585"/>
                  <a:gd name="T33" fmla="*/ 171 h 590"/>
                  <a:gd name="T34" fmla="*/ 4 w 585"/>
                  <a:gd name="T35" fmla="*/ 218 h 590"/>
                  <a:gd name="T36" fmla="*/ 51 w 585"/>
                  <a:gd name="T37" fmla="*/ 274 h 590"/>
                  <a:gd name="T38" fmla="*/ 0 w 585"/>
                  <a:gd name="T39" fmla="*/ 340 h 590"/>
                  <a:gd name="T40" fmla="*/ 4 w 585"/>
                  <a:gd name="T41" fmla="*/ 360 h 590"/>
                  <a:gd name="T42" fmla="*/ 12 w 585"/>
                  <a:gd name="T43" fmla="*/ 392 h 590"/>
                  <a:gd name="T44" fmla="*/ 85 w 585"/>
                  <a:gd name="T45" fmla="*/ 417 h 590"/>
                  <a:gd name="T46" fmla="*/ 86 w 585"/>
                  <a:gd name="T47" fmla="*/ 489 h 590"/>
                  <a:gd name="T48" fmla="*/ 116 w 585"/>
                  <a:gd name="T49" fmla="*/ 536 h 590"/>
                  <a:gd name="T50" fmla="*/ 187 w 585"/>
                  <a:gd name="T51" fmla="*/ 514 h 590"/>
                  <a:gd name="T52" fmla="*/ 248 w 585"/>
                  <a:gd name="T53" fmla="*/ 559 h 590"/>
                  <a:gd name="T54" fmla="*/ 312 w 585"/>
                  <a:gd name="T55" fmla="*/ 589 h 590"/>
                  <a:gd name="T56" fmla="*/ 385 w 585"/>
                  <a:gd name="T57" fmla="*/ 515 h 590"/>
                  <a:gd name="T58" fmla="*/ 479 w 585"/>
                  <a:gd name="T59" fmla="*/ 523 h 590"/>
                  <a:gd name="T60" fmla="*/ 470 w 585"/>
                  <a:gd name="T61" fmla="*/ 494 h 590"/>
                  <a:gd name="T62" fmla="*/ 164 w 585"/>
                  <a:gd name="T63" fmla="*/ 315 h 590"/>
                  <a:gd name="T64" fmla="*/ 185 w 585"/>
                  <a:gd name="T65" fmla="*/ 210 h 590"/>
                  <a:gd name="T66" fmla="*/ 407 w 585"/>
                  <a:gd name="T67" fmla="*/ 246 h 590"/>
                  <a:gd name="T68" fmla="*/ 385 w 585"/>
                  <a:gd name="T69" fmla="*/ 35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5" h="590">
                    <a:moveTo>
                      <a:pt x="470" y="494"/>
                    </a:moveTo>
                    <a:cubicBezTo>
                      <a:pt x="460" y="465"/>
                      <a:pt x="460" y="465"/>
                      <a:pt x="460" y="465"/>
                    </a:cubicBezTo>
                    <a:cubicBezTo>
                      <a:pt x="467" y="458"/>
                      <a:pt x="473" y="452"/>
                      <a:pt x="478" y="446"/>
                    </a:cubicBezTo>
                    <a:cubicBezTo>
                      <a:pt x="485" y="436"/>
                      <a:pt x="491" y="430"/>
                      <a:pt x="496" y="421"/>
                    </a:cubicBezTo>
                    <a:cubicBezTo>
                      <a:pt x="556" y="423"/>
                      <a:pt x="556" y="423"/>
                      <a:pt x="556" y="423"/>
                    </a:cubicBezTo>
                    <a:cubicBezTo>
                      <a:pt x="564" y="407"/>
                      <a:pt x="569" y="390"/>
                      <a:pt x="576" y="374"/>
                    </a:cubicBezTo>
                    <a:cubicBezTo>
                      <a:pt x="585" y="355"/>
                      <a:pt x="568" y="345"/>
                      <a:pt x="568" y="345"/>
                    </a:cubicBezTo>
                    <a:cubicBezTo>
                      <a:pt x="527" y="318"/>
                      <a:pt x="527" y="318"/>
                      <a:pt x="527" y="318"/>
                    </a:cubicBezTo>
                    <a:cubicBezTo>
                      <a:pt x="529" y="308"/>
                      <a:pt x="528" y="296"/>
                      <a:pt x="527" y="284"/>
                    </a:cubicBezTo>
                    <a:cubicBezTo>
                      <a:pt x="580" y="250"/>
                      <a:pt x="580" y="250"/>
                      <a:pt x="580" y="250"/>
                    </a:cubicBezTo>
                    <a:cubicBezTo>
                      <a:pt x="578" y="246"/>
                      <a:pt x="576" y="239"/>
                      <a:pt x="574" y="232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3"/>
                    </a:cubicBezTo>
                    <a:cubicBezTo>
                      <a:pt x="566" y="203"/>
                      <a:pt x="566" y="203"/>
                      <a:pt x="566" y="201"/>
                    </a:cubicBezTo>
                    <a:cubicBezTo>
                      <a:pt x="566" y="201"/>
                      <a:pt x="566" y="201"/>
                      <a:pt x="566" y="201"/>
                    </a:cubicBezTo>
                    <a:cubicBezTo>
                      <a:pt x="563" y="192"/>
                      <a:pt x="561" y="183"/>
                      <a:pt x="555" y="173"/>
                    </a:cubicBezTo>
                    <a:cubicBezTo>
                      <a:pt x="493" y="176"/>
                      <a:pt x="493" y="176"/>
                      <a:pt x="493" y="176"/>
                    </a:cubicBezTo>
                    <a:cubicBezTo>
                      <a:pt x="488" y="165"/>
                      <a:pt x="470" y="156"/>
                      <a:pt x="475" y="145"/>
                    </a:cubicBezTo>
                    <a:cubicBezTo>
                      <a:pt x="497" y="93"/>
                      <a:pt x="497" y="93"/>
                      <a:pt x="497" y="93"/>
                    </a:cubicBezTo>
                    <a:cubicBezTo>
                      <a:pt x="486" y="77"/>
                      <a:pt x="483" y="72"/>
                      <a:pt x="483" y="72"/>
                    </a:cubicBezTo>
                    <a:cubicBezTo>
                      <a:pt x="477" y="67"/>
                      <a:pt x="471" y="61"/>
                      <a:pt x="464" y="56"/>
                    </a:cubicBezTo>
                    <a:cubicBezTo>
                      <a:pt x="458" y="50"/>
                      <a:pt x="449" y="46"/>
                      <a:pt x="441" y="43"/>
                    </a:cubicBezTo>
                    <a:cubicBezTo>
                      <a:pt x="391" y="79"/>
                      <a:pt x="391" y="79"/>
                      <a:pt x="391" y="79"/>
                    </a:cubicBezTo>
                    <a:cubicBezTo>
                      <a:pt x="374" y="69"/>
                      <a:pt x="356" y="65"/>
                      <a:pt x="338" y="60"/>
                    </a:cubicBezTo>
                    <a:cubicBezTo>
                      <a:pt x="321" y="2"/>
                      <a:pt x="321" y="2"/>
                      <a:pt x="321" y="2"/>
                    </a:cubicBezTo>
                    <a:cubicBezTo>
                      <a:pt x="304" y="2"/>
                      <a:pt x="285" y="0"/>
                      <a:pt x="268" y="3"/>
                    </a:cubicBezTo>
                    <a:cubicBezTo>
                      <a:pt x="248" y="59"/>
                      <a:pt x="248" y="59"/>
                      <a:pt x="248" y="59"/>
                    </a:cubicBezTo>
                    <a:cubicBezTo>
                      <a:pt x="230" y="62"/>
                      <a:pt x="210" y="70"/>
                      <a:pt x="193" y="7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29" y="47"/>
                      <a:pt x="116" y="58"/>
                      <a:pt x="100" y="7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3" y="134"/>
                      <a:pt x="105" y="141"/>
                      <a:pt x="100" y="147"/>
                    </a:cubicBezTo>
                    <a:cubicBezTo>
                      <a:pt x="95" y="156"/>
                      <a:pt x="90" y="162"/>
                      <a:pt x="85" y="171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14" y="184"/>
                      <a:pt x="9" y="199"/>
                      <a:pt x="4" y="218"/>
                    </a:cubicBezTo>
                    <a:cubicBezTo>
                      <a:pt x="12" y="247"/>
                      <a:pt x="12" y="247"/>
                      <a:pt x="12" y="247"/>
                    </a:cubicBezTo>
                    <a:cubicBezTo>
                      <a:pt x="51" y="274"/>
                      <a:pt x="51" y="274"/>
                      <a:pt x="51" y="274"/>
                    </a:cubicBezTo>
                    <a:cubicBezTo>
                      <a:pt x="52" y="284"/>
                      <a:pt x="51" y="296"/>
                      <a:pt x="51" y="308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0" y="347"/>
                      <a:pt x="2" y="354"/>
                      <a:pt x="4" y="360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12" y="389"/>
                      <a:pt x="12" y="389"/>
                      <a:pt x="12" y="389"/>
                    </a:cubicBezTo>
                    <a:cubicBezTo>
                      <a:pt x="12" y="389"/>
                      <a:pt x="12" y="389"/>
                      <a:pt x="12" y="392"/>
                    </a:cubicBezTo>
                    <a:cubicBezTo>
                      <a:pt x="15" y="401"/>
                      <a:pt x="18" y="409"/>
                      <a:pt x="22" y="418"/>
                    </a:cubicBezTo>
                    <a:cubicBezTo>
                      <a:pt x="85" y="417"/>
                      <a:pt x="85" y="417"/>
                      <a:pt x="85" y="417"/>
                    </a:cubicBezTo>
                    <a:cubicBezTo>
                      <a:pt x="90" y="428"/>
                      <a:pt x="96" y="438"/>
                      <a:pt x="103" y="448"/>
                    </a:cubicBezTo>
                    <a:cubicBezTo>
                      <a:pt x="86" y="489"/>
                      <a:pt x="86" y="489"/>
                      <a:pt x="86" y="489"/>
                    </a:cubicBezTo>
                    <a:cubicBezTo>
                      <a:pt x="94" y="518"/>
                      <a:pt x="94" y="518"/>
                      <a:pt x="94" y="518"/>
                    </a:cubicBezTo>
                    <a:cubicBezTo>
                      <a:pt x="101" y="526"/>
                      <a:pt x="107" y="531"/>
                      <a:pt x="116" y="536"/>
                    </a:cubicBezTo>
                    <a:cubicBezTo>
                      <a:pt x="122" y="542"/>
                      <a:pt x="128" y="545"/>
                      <a:pt x="137" y="550"/>
                    </a:cubicBezTo>
                    <a:cubicBezTo>
                      <a:pt x="187" y="514"/>
                      <a:pt x="187" y="514"/>
                      <a:pt x="187" y="514"/>
                    </a:cubicBezTo>
                    <a:cubicBezTo>
                      <a:pt x="204" y="523"/>
                      <a:pt x="222" y="528"/>
                      <a:pt x="243" y="532"/>
                    </a:cubicBezTo>
                    <a:cubicBezTo>
                      <a:pt x="248" y="559"/>
                      <a:pt x="248" y="559"/>
                      <a:pt x="248" y="559"/>
                    </a:cubicBezTo>
                    <a:cubicBezTo>
                      <a:pt x="256" y="588"/>
                      <a:pt x="256" y="588"/>
                      <a:pt x="256" y="588"/>
                    </a:cubicBezTo>
                    <a:cubicBezTo>
                      <a:pt x="276" y="590"/>
                      <a:pt x="293" y="590"/>
                      <a:pt x="312" y="589"/>
                    </a:cubicBezTo>
                    <a:cubicBezTo>
                      <a:pt x="330" y="533"/>
                      <a:pt x="330" y="533"/>
                      <a:pt x="330" y="533"/>
                    </a:cubicBezTo>
                    <a:cubicBezTo>
                      <a:pt x="350" y="528"/>
                      <a:pt x="368" y="523"/>
                      <a:pt x="385" y="515"/>
                    </a:cubicBezTo>
                    <a:cubicBezTo>
                      <a:pt x="434" y="552"/>
                      <a:pt x="434" y="552"/>
                      <a:pt x="434" y="552"/>
                    </a:cubicBezTo>
                    <a:cubicBezTo>
                      <a:pt x="448" y="543"/>
                      <a:pt x="465" y="534"/>
                      <a:pt x="479" y="523"/>
                    </a:cubicBezTo>
                    <a:cubicBezTo>
                      <a:pt x="470" y="494"/>
                      <a:pt x="470" y="494"/>
                      <a:pt x="470" y="494"/>
                    </a:cubicBezTo>
                    <a:cubicBezTo>
                      <a:pt x="470" y="494"/>
                      <a:pt x="470" y="494"/>
                      <a:pt x="470" y="494"/>
                    </a:cubicBezTo>
                    <a:close/>
                    <a:moveTo>
                      <a:pt x="209" y="379"/>
                    </a:moveTo>
                    <a:cubicBezTo>
                      <a:pt x="185" y="362"/>
                      <a:pt x="171" y="339"/>
                      <a:pt x="164" y="315"/>
                    </a:cubicBezTo>
                    <a:cubicBezTo>
                      <a:pt x="164" y="313"/>
                      <a:pt x="162" y="308"/>
                      <a:pt x="162" y="306"/>
                    </a:cubicBezTo>
                    <a:cubicBezTo>
                      <a:pt x="155" y="274"/>
                      <a:pt x="164" y="238"/>
                      <a:pt x="185" y="210"/>
                    </a:cubicBezTo>
                    <a:cubicBezTo>
                      <a:pt x="228" y="157"/>
                      <a:pt x="308" y="143"/>
                      <a:pt x="363" y="184"/>
                    </a:cubicBezTo>
                    <a:cubicBezTo>
                      <a:pt x="385" y="201"/>
                      <a:pt x="401" y="224"/>
                      <a:pt x="407" y="246"/>
                    </a:cubicBezTo>
                    <a:cubicBezTo>
                      <a:pt x="409" y="250"/>
                      <a:pt x="410" y="255"/>
                      <a:pt x="410" y="257"/>
                    </a:cubicBezTo>
                    <a:cubicBezTo>
                      <a:pt x="415" y="290"/>
                      <a:pt x="408" y="325"/>
                      <a:pt x="385" y="354"/>
                    </a:cubicBezTo>
                    <a:cubicBezTo>
                      <a:pt x="342" y="407"/>
                      <a:pt x="264" y="419"/>
                      <a:pt x="209" y="379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133"/>
              <p:cNvSpPr>
                <a:spLocks/>
              </p:cNvSpPr>
              <p:nvPr/>
            </p:nvSpPr>
            <p:spPr bwMode="auto">
              <a:xfrm>
                <a:off x="1724" y="2579"/>
                <a:ext cx="119" cy="108"/>
              </a:xfrm>
              <a:custGeom>
                <a:avLst/>
                <a:gdLst>
                  <a:gd name="T0" fmla="*/ 80 w 159"/>
                  <a:gd name="T1" fmla="*/ 0 h 143"/>
                  <a:gd name="T2" fmla="*/ 60 w 159"/>
                  <a:gd name="T3" fmla="*/ 3 h 143"/>
                  <a:gd name="T4" fmla="*/ 11 w 159"/>
                  <a:gd name="T5" fmla="*/ 91 h 143"/>
                  <a:gd name="T6" fmla="*/ 80 w 159"/>
                  <a:gd name="T7" fmla="*/ 143 h 143"/>
                  <a:gd name="T8" fmla="*/ 99 w 159"/>
                  <a:gd name="T9" fmla="*/ 141 h 143"/>
                  <a:gd name="T10" fmla="*/ 149 w 159"/>
                  <a:gd name="T11" fmla="*/ 52 h 143"/>
                  <a:gd name="T12" fmla="*/ 80 w 159"/>
                  <a:gd name="T1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43">
                    <a:moveTo>
                      <a:pt x="80" y="0"/>
                    </a:moveTo>
                    <a:cubicBezTo>
                      <a:pt x="73" y="0"/>
                      <a:pt x="67" y="1"/>
                      <a:pt x="60" y="3"/>
                    </a:cubicBezTo>
                    <a:cubicBezTo>
                      <a:pt x="22" y="14"/>
                      <a:pt x="0" y="53"/>
                      <a:pt x="11" y="91"/>
                    </a:cubicBezTo>
                    <a:cubicBezTo>
                      <a:pt x="20" y="122"/>
                      <a:pt x="48" y="143"/>
                      <a:pt x="80" y="143"/>
                    </a:cubicBezTo>
                    <a:cubicBezTo>
                      <a:pt x="86" y="143"/>
                      <a:pt x="93" y="142"/>
                      <a:pt x="99" y="141"/>
                    </a:cubicBezTo>
                    <a:cubicBezTo>
                      <a:pt x="137" y="130"/>
                      <a:pt x="159" y="90"/>
                      <a:pt x="149" y="52"/>
                    </a:cubicBezTo>
                    <a:cubicBezTo>
                      <a:pt x="140" y="22"/>
                      <a:pt x="112" y="0"/>
                      <a:pt x="80" y="0"/>
                    </a:cubicBezTo>
                    <a:close/>
                  </a:path>
                </a:pathLst>
              </a:custGeom>
              <a:solidFill>
                <a:srgbClr val="2AA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6398322" y="5496108"/>
            <a:ext cx="1428375" cy="495688"/>
            <a:chOff x="251571" y="236333"/>
            <a:chExt cx="1400494" cy="486013"/>
          </a:xfrm>
        </p:grpSpPr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2" name="TextBox 201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05869" y="4724751"/>
            <a:ext cx="1428375" cy="495688"/>
            <a:chOff x="251571" y="236333"/>
            <a:chExt cx="1400494" cy="486013"/>
          </a:xfrm>
          <a:gradFill>
            <a:gsLst>
              <a:gs pos="0">
                <a:schemeClr val="tx2"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sx="1000" sy="1000" algn="ctr" rotWithShape="0">
              <a:srgbClr val="000000"/>
            </a:outerShdw>
          </a:effectLst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  <a:grpFill/>
          </p:spPr>
        </p:pic>
        <p:sp>
          <p:nvSpPr>
            <p:cNvPr id="205" name="TextBox 204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3919312" y="4042756"/>
            <a:ext cx="1428375" cy="495688"/>
            <a:chOff x="251571" y="236333"/>
            <a:chExt cx="1400494" cy="486013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08" name="TextBox 207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2751950" y="3308063"/>
            <a:ext cx="1428375" cy="495688"/>
            <a:chOff x="251571" y="236333"/>
            <a:chExt cx="1400494" cy="486013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31" y="236333"/>
              <a:ext cx="821034" cy="486013"/>
            </a:xfrm>
            <a:prstGeom prst="rect">
              <a:avLst/>
            </a:prstGeom>
          </p:spPr>
        </p:pic>
        <p:sp>
          <p:nvSpPr>
            <p:cNvPr id="211" name="TextBox 210"/>
            <p:cNvSpPr txBox="1"/>
            <p:nvPr/>
          </p:nvSpPr>
          <p:spPr>
            <a:xfrm>
              <a:off x="251571" y="263895"/>
              <a:ext cx="981512" cy="437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22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SLB Host Agent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71461" y="3107472"/>
            <a:ext cx="1192365" cy="1366064"/>
            <a:chOff x="2569270" y="5623781"/>
            <a:chExt cx="1192365" cy="1366064"/>
          </a:xfrm>
        </p:grpSpPr>
        <p:grpSp>
          <p:nvGrpSpPr>
            <p:cNvPr id="38" name="Group 37"/>
            <p:cNvGrpSpPr/>
            <p:nvPr/>
          </p:nvGrpSpPr>
          <p:grpSpPr>
            <a:xfrm>
              <a:off x="2569270" y="5623781"/>
              <a:ext cx="1192365" cy="1042730"/>
              <a:chOff x="2587789" y="5594805"/>
              <a:chExt cx="1192365" cy="104273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2587789" y="5594805"/>
                <a:ext cx="1192365" cy="1042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814706" y="5859462"/>
                <a:ext cx="307139" cy="132334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3206584" y="5851724"/>
                <a:ext cx="307139" cy="132334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801549" y="5747366"/>
                <a:ext cx="338462" cy="341049"/>
                <a:chOff x="2560637" y="5155059"/>
                <a:chExt cx="338462" cy="341049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560637" y="5197832"/>
                  <a:ext cx="338462" cy="287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560637" y="5155059"/>
                  <a:ext cx="338462" cy="3410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/>
            </p:nvGrpSpPr>
            <p:grpSpPr>
              <a:xfrm>
                <a:off x="3204917" y="5755104"/>
                <a:ext cx="338462" cy="341049"/>
                <a:chOff x="2560637" y="5155059"/>
                <a:chExt cx="338462" cy="341049"/>
              </a:xfrm>
            </p:grpSpPr>
            <p:cxnSp>
              <p:nvCxnSpPr>
                <p:cNvPr id="214" name="Straight Connector 213"/>
                <p:cNvCxnSpPr/>
                <p:nvPr/>
              </p:nvCxnSpPr>
              <p:spPr>
                <a:xfrm flipH="1">
                  <a:off x="2560637" y="5197832"/>
                  <a:ext cx="338462" cy="287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2560637" y="5155059"/>
                  <a:ext cx="338462" cy="3410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Freeform: Shape 29"/>
              <p:cNvSpPr/>
              <p:nvPr/>
            </p:nvSpPr>
            <p:spPr bwMode="auto">
              <a:xfrm>
                <a:off x="2842260" y="6210290"/>
                <a:ext cx="641632" cy="256607"/>
              </a:xfrm>
              <a:custGeom>
                <a:avLst/>
                <a:gdLst>
                  <a:gd name="connsiteX0" fmla="*/ 0 w 641632"/>
                  <a:gd name="connsiteY0" fmla="*/ 228610 h 256607"/>
                  <a:gd name="connsiteX1" fmla="*/ 274320 w 641632"/>
                  <a:gd name="connsiteY1" fmla="*/ 10 h 256607"/>
                  <a:gd name="connsiteX2" fmla="*/ 617220 w 641632"/>
                  <a:gd name="connsiteY2" fmla="*/ 236230 h 256607"/>
                  <a:gd name="connsiteX3" fmla="*/ 586740 w 641632"/>
                  <a:gd name="connsiteY3" fmla="*/ 228610 h 2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632" h="256607">
                    <a:moveTo>
                      <a:pt x="0" y="228610"/>
                    </a:moveTo>
                    <a:cubicBezTo>
                      <a:pt x="85725" y="113675"/>
                      <a:pt x="171450" y="-1260"/>
                      <a:pt x="274320" y="10"/>
                    </a:cubicBezTo>
                    <a:cubicBezTo>
                      <a:pt x="377190" y="1280"/>
                      <a:pt x="565150" y="198130"/>
                      <a:pt x="617220" y="236230"/>
                    </a:cubicBezTo>
                    <a:cubicBezTo>
                      <a:pt x="669290" y="274330"/>
                      <a:pt x="628015" y="251470"/>
                      <a:pt x="586740" y="228610"/>
                    </a:cubicBezTo>
                  </a:path>
                </a:pathLst>
              </a:cu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" name="Arc 36"/>
            <p:cNvSpPr/>
            <p:nvPr/>
          </p:nvSpPr>
          <p:spPr>
            <a:xfrm rot="19007871">
              <a:off x="2800994" y="6288698"/>
              <a:ext cx="724163" cy="701147"/>
            </a:xfrm>
            <a:prstGeom prst="arc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581212" y="3063400"/>
            <a:ext cx="671756" cy="903932"/>
            <a:chOff x="2569270" y="5623781"/>
            <a:chExt cx="1192365" cy="1366064"/>
          </a:xfrm>
        </p:grpSpPr>
        <p:grpSp>
          <p:nvGrpSpPr>
            <p:cNvPr id="228" name="Group 227"/>
            <p:cNvGrpSpPr/>
            <p:nvPr/>
          </p:nvGrpSpPr>
          <p:grpSpPr>
            <a:xfrm>
              <a:off x="2569270" y="5623781"/>
              <a:ext cx="1192365" cy="1042730"/>
              <a:chOff x="2587789" y="5594805"/>
              <a:chExt cx="1192365" cy="1042730"/>
            </a:xfrm>
          </p:grpSpPr>
          <p:sp>
            <p:nvSpPr>
              <p:cNvPr id="230" name="Oval 229"/>
              <p:cNvSpPr/>
              <p:nvPr/>
            </p:nvSpPr>
            <p:spPr bwMode="auto">
              <a:xfrm>
                <a:off x="2587789" y="5594805"/>
                <a:ext cx="1192365" cy="1042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>
                <a:off x="2814706" y="5859462"/>
                <a:ext cx="307139" cy="132334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3206584" y="5851724"/>
                <a:ext cx="307139" cy="132334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grpSp>
            <p:nvGrpSpPr>
              <p:cNvPr id="233" name="Group 232"/>
              <p:cNvGrpSpPr/>
              <p:nvPr/>
            </p:nvGrpSpPr>
            <p:grpSpPr>
              <a:xfrm>
                <a:off x="2801549" y="5747366"/>
                <a:ext cx="338462" cy="341049"/>
                <a:chOff x="2560637" y="5155059"/>
                <a:chExt cx="338462" cy="341049"/>
              </a:xfrm>
            </p:grpSpPr>
            <p:cxnSp>
              <p:nvCxnSpPr>
                <p:cNvPr id="238" name="Straight Connector 237"/>
                <p:cNvCxnSpPr/>
                <p:nvPr/>
              </p:nvCxnSpPr>
              <p:spPr>
                <a:xfrm flipH="1">
                  <a:off x="2560637" y="5197832"/>
                  <a:ext cx="338462" cy="287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2560637" y="5155059"/>
                  <a:ext cx="338462" cy="3410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233"/>
              <p:cNvGrpSpPr/>
              <p:nvPr/>
            </p:nvGrpSpPr>
            <p:grpSpPr>
              <a:xfrm>
                <a:off x="3204917" y="5755104"/>
                <a:ext cx="338462" cy="341049"/>
                <a:chOff x="2560637" y="5155059"/>
                <a:chExt cx="338462" cy="341049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 flipH="1">
                  <a:off x="2560637" y="5197832"/>
                  <a:ext cx="338462" cy="287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2560637" y="5155059"/>
                  <a:ext cx="338462" cy="3410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" name="Freeform: Shape 234"/>
              <p:cNvSpPr/>
              <p:nvPr/>
            </p:nvSpPr>
            <p:spPr bwMode="auto">
              <a:xfrm>
                <a:off x="2842260" y="6210290"/>
                <a:ext cx="641632" cy="256607"/>
              </a:xfrm>
              <a:custGeom>
                <a:avLst/>
                <a:gdLst>
                  <a:gd name="connsiteX0" fmla="*/ 0 w 641632"/>
                  <a:gd name="connsiteY0" fmla="*/ 228610 h 256607"/>
                  <a:gd name="connsiteX1" fmla="*/ 274320 w 641632"/>
                  <a:gd name="connsiteY1" fmla="*/ 10 h 256607"/>
                  <a:gd name="connsiteX2" fmla="*/ 617220 w 641632"/>
                  <a:gd name="connsiteY2" fmla="*/ 236230 h 256607"/>
                  <a:gd name="connsiteX3" fmla="*/ 586740 w 641632"/>
                  <a:gd name="connsiteY3" fmla="*/ 228610 h 2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632" h="256607">
                    <a:moveTo>
                      <a:pt x="0" y="228610"/>
                    </a:moveTo>
                    <a:cubicBezTo>
                      <a:pt x="85725" y="113675"/>
                      <a:pt x="171450" y="-1260"/>
                      <a:pt x="274320" y="10"/>
                    </a:cubicBezTo>
                    <a:cubicBezTo>
                      <a:pt x="377190" y="1280"/>
                      <a:pt x="565150" y="198130"/>
                      <a:pt x="617220" y="236230"/>
                    </a:cubicBezTo>
                    <a:cubicBezTo>
                      <a:pt x="669290" y="274330"/>
                      <a:pt x="628015" y="251470"/>
                      <a:pt x="586740" y="228610"/>
                    </a:cubicBezTo>
                  </a:path>
                </a:pathLst>
              </a:cu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9" name="Arc 228"/>
            <p:cNvSpPr/>
            <p:nvPr/>
          </p:nvSpPr>
          <p:spPr>
            <a:xfrm rot="19007871">
              <a:off x="2800994" y="6288698"/>
              <a:ext cx="724163" cy="701147"/>
            </a:xfrm>
            <a:prstGeom prst="arc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 rot="19786761">
            <a:off x="8216886" y="2021758"/>
            <a:ext cx="1738569" cy="459869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 Peering (Transit)</a:t>
            </a:r>
          </a:p>
        </p:txBody>
      </p:sp>
    </p:spTree>
    <p:extLst>
      <p:ext uri="{BB962C8B-B14F-4D97-AF65-F5344CB8AC3E}">
        <p14:creationId xmlns:p14="http://schemas.microsoft.com/office/powerpoint/2010/main" val="3463747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448799" cy="2179058"/>
          </a:xfrm>
        </p:spPr>
        <p:txBody>
          <a:bodyPr/>
          <a:lstStyle/>
          <a:p>
            <a:r>
              <a:rPr lang="en-US" dirty="0"/>
              <a:t>DEMO: Diagnosing the SDN Fabric</a:t>
            </a:r>
          </a:p>
        </p:txBody>
      </p:sp>
    </p:spTree>
    <p:extLst>
      <p:ext uri="{BB962C8B-B14F-4D97-AF65-F5344CB8AC3E}">
        <p14:creationId xmlns:p14="http://schemas.microsoft.com/office/powerpoint/2010/main" val="11722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sz="7200" dirty="0"/>
              <a:t>Day 1: Tenant Onboarding</a:t>
            </a:r>
            <a:br>
              <a:rPr lang="en-US" sz="7200" dirty="0"/>
            </a:br>
            <a:r>
              <a:rPr lang="en-US" sz="7200" dirty="0"/>
              <a:t>Diagnosing Tenant Resources</a:t>
            </a:r>
          </a:p>
        </p:txBody>
      </p:sp>
    </p:spTree>
    <p:extLst>
      <p:ext uri="{BB962C8B-B14F-4D97-AF65-F5344CB8AC3E}">
        <p14:creationId xmlns:p14="http://schemas.microsoft.com/office/powerpoint/2010/main" val="28321876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157"/>
          <p:cNvSpPr/>
          <p:nvPr/>
        </p:nvSpPr>
        <p:spPr>
          <a:xfrm>
            <a:off x="8633498" y="401555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2" name="Freeform 157"/>
          <p:cNvSpPr/>
          <p:nvPr/>
        </p:nvSpPr>
        <p:spPr>
          <a:xfrm>
            <a:off x="8491353" y="389090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0" name="Freeform 157"/>
          <p:cNvSpPr/>
          <p:nvPr/>
        </p:nvSpPr>
        <p:spPr>
          <a:xfrm>
            <a:off x="7188565" y="323809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1" name="Freeform 157"/>
          <p:cNvSpPr/>
          <p:nvPr/>
        </p:nvSpPr>
        <p:spPr>
          <a:xfrm>
            <a:off x="7330710" y="336274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48" name="Freeform 157"/>
          <p:cNvSpPr/>
          <p:nvPr/>
        </p:nvSpPr>
        <p:spPr>
          <a:xfrm>
            <a:off x="6038520" y="244681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49" name="Freeform 157"/>
          <p:cNvSpPr/>
          <p:nvPr/>
        </p:nvSpPr>
        <p:spPr>
          <a:xfrm>
            <a:off x="6180665" y="2571457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911091" y="130752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490829" y="30130"/>
            <a:ext cx="335156" cy="5583276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799637" y="3096665"/>
            <a:ext cx="76200" cy="189373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7826734" y="2013141"/>
            <a:ext cx="116591" cy="168018"/>
          </a:xfrm>
          <a:prstGeom prst="line">
            <a:avLst/>
          </a:prstGeom>
          <a:ln w="38100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2963428" y="6337829"/>
            <a:ext cx="6286957" cy="7445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Deploy VMs onto Hyper-V Hosts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6331" y="136896"/>
            <a:ext cx="2563501" cy="1817641"/>
            <a:chOff x="142611" y="134224"/>
            <a:chExt cx="3080452" cy="1406415"/>
          </a:xfrm>
        </p:grpSpPr>
        <p:sp>
          <p:nvSpPr>
            <p:cNvPr id="76" name="Rounded Rectangle 164"/>
            <p:cNvSpPr/>
            <p:nvPr/>
          </p:nvSpPr>
          <p:spPr bwMode="auto">
            <a:xfrm>
              <a:off x="142611" y="134224"/>
              <a:ext cx="3080452" cy="1406415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77" name="Can 166"/>
            <p:cNvSpPr/>
            <p:nvPr/>
          </p:nvSpPr>
          <p:spPr bwMode="auto">
            <a:xfrm rot="5400000">
              <a:off x="1586585" y="-890412"/>
              <a:ext cx="271968" cy="2614460"/>
            </a:xfrm>
            <a:prstGeom prst="can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Mgmt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Can 177"/>
          <p:cNvSpPr/>
          <p:nvPr/>
        </p:nvSpPr>
        <p:spPr bwMode="auto">
          <a:xfrm rot="5400000">
            <a:off x="1270383" y="-46949"/>
            <a:ext cx="330124" cy="217570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3891289" y="-479314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3872891" y="-131629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</p:spTree>
    <p:extLst>
      <p:ext uri="{BB962C8B-B14F-4D97-AF65-F5344CB8AC3E}">
        <p14:creationId xmlns:p14="http://schemas.microsoft.com/office/powerpoint/2010/main" val="427354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" y="-1"/>
            <a:ext cx="5875725" cy="6994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82" y="2694188"/>
            <a:ext cx="5875725" cy="4300338"/>
          </a:xfrm>
          <a:prstGeom prst="rect">
            <a:avLst/>
          </a:prstGeom>
          <a:gradFill>
            <a:gsLst>
              <a:gs pos="91000">
                <a:srgbClr val="130E28">
                  <a:alpha val="95000"/>
                </a:srgbClr>
              </a:gs>
              <a:gs pos="7000">
                <a:srgbClr val="130E28">
                  <a:alpha val="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51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68" y="422355"/>
            <a:ext cx="3488952" cy="200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71" y="5831084"/>
            <a:ext cx="5419137" cy="820073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4071">
                      <a:schemeClr val="bg1"/>
                    </a:gs>
                    <a:gs pos="63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Windows Server 2016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07285" y="1363579"/>
            <a:ext cx="3398264" cy="1118805"/>
            <a:chOff x="6575502" y="1099617"/>
            <a:chExt cx="3331934" cy="1096967"/>
          </a:xfrm>
        </p:grpSpPr>
        <p:sp>
          <p:nvSpPr>
            <p:cNvPr id="2" name="Rectangle 1"/>
            <p:cNvSpPr/>
            <p:nvPr/>
          </p:nvSpPr>
          <p:spPr>
            <a:xfrm>
              <a:off x="7270176" y="1099617"/>
              <a:ext cx="2637260" cy="109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24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Built-in layers </a:t>
              </a:r>
              <a:b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of security</a:t>
              </a: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575502" y="1375733"/>
              <a:ext cx="381652" cy="524986"/>
            </a:xfrm>
            <a:custGeom>
              <a:avLst/>
              <a:gdLst>
                <a:gd name="T0" fmla="*/ 72 w 80"/>
                <a:gd name="T1" fmla="*/ 48 h 112"/>
                <a:gd name="T2" fmla="*/ 72 w 80"/>
                <a:gd name="T3" fmla="*/ 48 h 112"/>
                <a:gd name="T4" fmla="*/ 72 w 80"/>
                <a:gd name="T5" fmla="*/ 32 h 112"/>
                <a:gd name="T6" fmla="*/ 40 w 80"/>
                <a:gd name="T7" fmla="*/ 0 h 112"/>
                <a:gd name="T8" fmla="*/ 8 w 80"/>
                <a:gd name="T9" fmla="*/ 32 h 112"/>
                <a:gd name="T10" fmla="*/ 8 w 80"/>
                <a:gd name="T11" fmla="*/ 48 h 112"/>
                <a:gd name="T12" fmla="*/ 8 w 80"/>
                <a:gd name="T13" fmla="*/ 48 h 112"/>
                <a:gd name="T14" fmla="*/ 0 w 80"/>
                <a:gd name="T15" fmla="*/ 72 h 112"/>
                <a:gd name="T16" fmla="*/ 40 w 80"/>
                <a:gd name="T17" fmla="*/ 112 h 112"/>
                <a:gd name="T18" fmla="*/ 80 w 80"/>
                <a:gd name="T19" fmla="*/ 72 h 112"/>
                <a:gd name="T20" fmla="*/ 72 w 80"/>
                <a:gd name="T21" fmla="*/ 48 h 112"/>
                <a:gd name="T22" fmla="*/ 40 w 80"/>
                <a:gd name="T23" fmla="*/ 8 h 112"/>
                <a:gd name="T24" fmla="*/ 64 w 80"/>
                <a:gd name="T25" fmla="*/ 32 h 112"/>
                <a:gd name="T26" fmla="*/ 64 w 80"/>
                <a:gd name="T27" fmla="*/ 40 h 112"/>
                <a:gd name="T28" fmla="*/ 40 w 80"/>
                <a:gd name="T29" fmla="*/ 32 h 112"/>
                <a:gd name="T30" fmla="*/ 16 w 80"/>
                <a:gd name="T31" fmla="*/ 40 h 112"/>
                <a:gd name="T32" fmla="*/ 16 w 80"/>
                <a:gd name="T33" fmla="*/ 32 h 112"/>
                <a:gd name="T34" fmla="*/ 40 w 80"/>
                <a:gd name="T35" fmla="*/ 8 h 112"/>
                <a:gd name="T36" fmla="*/ 40 w 80"/>
                <a:gd name="T37" fmla="*/ 104 h 112"/>
                <a:gd name="T38" fmla="*/ 8 w 80"/>
                <a:gd name="T39" fmla="*/ 72 h 112"/>
                <a:gd name="T40" fmla="*/ 40 w 80"/>
                <a:gd name="T41" fmla="*/ 40 h 112"/>
                <a:gd name="T42" fmla="*/ 72 w 80"/>
                <a:gd name="T43" fmla="*/ 72 h 112"/>
                <a:gd name="T44" fmla="*/ 40 w 80"/>
                <a:gd name="T45" fmla="*/ 104 h 112"/>
                <a:gd name="T46" fmla="*/ 40 w 80"/>
                <a:gd name="T47" fmla="*/ 60 h 112"/>
                <a:gd name="T48" fmla="*/ 32 w 80"/>
                <a:gd name="T49" fmla="*/ 68 h 112"/>
                <a:gd name="T50" fmla="*/ 36 w 80"/>
                <a:gd name="T51" fmla="*/ 75 h 112"/>
                <a:gd name="T52" fmla="*/ 36 w 80"/>
                <a:gd name="T53" fmla="*/ 88 h 112"/>
                <a:gd name="T54" fmla="*/ 44 w 80"/>
                <a:gd name="T55" fmla="*/ 88 h 112"/>
                <a:gd name="T56" fmla="*/ 44 w 80"/>
                <a:gd name="T57" fmla="*/ 75 h 112"/>
                <a:gd name="T58" fmla="*/ 48 w 80"/>
                <a:gd name="T59" fmla="*/ 68 h 112"/>
                <a:gd name="T60" fmla="*/ 40 w 80"/>
                <a:gd name="T61" fmla="*/ 6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112"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14"/>
                    <a:pt x="58" y="0"/>
                    <a:pt x="40" y="0"/>
                  </a:cubicBezTo>
                  <a:cubicBezTo>
                    <a:pt x="22" y="0"/>
                    <a:pt x="8" y="14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3" y="55"/>
                    <a:pt x="0" y="63"/>
                    <a:pt x="0" y="72"/>
                  </a:cubicBezTo>
                  <a:cubicBezTo>
                    <a:pt x="0" y="94"/>
                    <a:pt x="18" y="112"/>
                    <a:pt x="40" y="112"/>
                  </a:cubicBezTo>
                  <a:cubicBezTo>
                    <a:pt x="62" y="112"/>
                    <a:pt x="80" y="94"/>
                    <a:pt x="80" y="72"/>
                  </a:cubicBezTo>
                  <a:cubicBezTo>
                    <a:pt x="80" y="63"/>
                    <a:pt x="77" y="55"/>
                    <a:pt x="72" y="48"/>
                  </a:cubicBezTo>
                  <a:close/>
                  <a:moveTo>
                    <a:pt x="40" y="8"/>
                  </a:moveTo>
                  <a:cubicBezTo>
                    <a:pt x="53" y="8"/>
                    <a:pt x="64" y="19"/>
                    <a:pt x="64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57" y="35"/>
                    <a:pt x="49" y="32"/>
                    <a:pt x="40" y="32"/>
                  </a:cubicBezTo>
                  <a:cubicBezTo>
                    <a:pt x="31" y="32"/>
                    <a:pt x="23" y="35"/>
                    <a:pt x="16" y="4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9"/>
                    <a:pt x="27" y="8"/>
                    <a:pt x="40" y="8"/>
                  </a:cubicBezTo>
                  <a:close/>
                  <a:moveTo>
                    <a:pt x="40" y="104"/>
                  </a:moveTo>
                  <a:cubicBezTo>
                    <a:pt x="22" y="104"/>
                    <a:pt x="8" y="90"/>
                    <a:pt x="8" y="72"/>
                  </a:cubicBezTo>
                  <a:cubicBezTo>
                    <a:pt x="8" y="54"/>
                    <a:pt x="22" y="40"/>
                    <a:pt x="40" y="40"/>
                  </a:cubicBezTo>
                  <a:cubicBezTo>
                    <a:pt x="58" y="40"/>
                    <a:pt x="72" y="54"/>
                    <a:pt x="72" y="72"/>
                  </a:cubicBezTo>
                  <a:cubicBezTo>
                    <a:pt x="72" y="90"/>
                    <a:pt x="58" y="104"/>
                    <a:pt x="40" y="104"/>
                  </a:cubicBezTo>
                  <a:close/>
                  <a:moveTo>
                    <a:pt x="40" y="60"/>
                  </a:moveTo>
                  <a:cubicBezTo>
                    <a:pt x="36" y="60"/>
                    <a:pt x="32" y="64"/>
                    <a:pt x="32" y="68"/>
                  </a:cubicBezTo>
                  <a:cubicBezTo>
                    <a:pt x="32" y="71"/>
                    <a:pt x="34" y="73"/>
                    <a:pt x="36" y="75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6" y="73"/>
                    <a:pt x="48" y="71"/>
                    <a:pt x="48" y="68"/>
                  </a:cubicBezTo>
                  <a:cubicBezTo>
                    <a:pt x="48" y="64"/>
                    <a:pt x="44" y="60"/>
                    <a:pt x="40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29839" y="2947931"/>
            <a:ext cx="4059105" cy="1118805"/>
            <a:chOff x="6597616" y="2784291"/>
            <a:chExt cx="3979876" cy="1096967"/>
          </a:xfrm>
        </p:grpSpPr>
        <p:sp>
          <p:nvSpPr>
            <p:cNvPr id="14" name="Rectangle 13"/>
            <p:cNvSpPr/>
            <p:nvPr/>
          </p:nvSpPr>
          <p:spPr>
            <a:xfrm>
              <a:off x="7270176" y="2784291"/>
              <a:ext cx="3307316" cy="109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24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Software-defined </a:t>
              </a:r>
              <a:b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datacenter</a:t>
              </a:r>
            </a:p>
          </p:txBody>
        </p:sp>
        <p:sp>
          <p:nvSpPr>
            <p:cNvPr id="22" name="Freeform 9"/>
            <p:cNvSpPr>
              <a:spLocks noChangeAspect="1" noEditPoints="1"/>
            </p:cNvSpPr>
            <p:nvPr/>
          </p:nvSpPr>
          <p:spPr bwMode="auto">
            <a:xfrm>
              <a:off x="6597616" y="3060824"/>
              <a:ext cx="337422" cy="524152"/>
            </a:xfrm>
            <a:custGeom>
              <a:avLst/>
              <a:gdLst>
                <a:gd name="T0" fmla="*/ 10 w 98"/>
                <a:gd name="T1" fmla="*/ 19 h 154"/>
                <a:gd name="T2" fmla="*/ 10 w 98"/>
                <a:gd name="T3" fmla="*/ 51 h 154"/>
                <a:gd name="T4" fmla="*/ 0 w 98"/>
                <a:gd name="T5" fmla="*/ 87 h 154"/>
                <a:gd name="T6" fmla="*/ 10 w 98"/>
                <a:gd name="T7" fmla="*/ 154 h 154"/>
                <a:gd name="T8" fmla="*/ 98 w 98"/>
                <a:gd name="T9" fmla="*/ 0 h 154"/>
                <a:gd name="T10" fmla="*/ 8 w 98"/>
                <a:gd name="T11" fmla="*/ 35 h 154"/>
                <a:gd name="T12" fmla="*/ 10 w 98"/>
                <a:gd name="T13" fmla="*/ 42 h 154"/>
                <a:gd name="T14" fmla="*/ 8 w 98"/>
                <a:gd name="T15" fmla="*/ 87 h 154"/>
                <a:gd name="T16" fmla="*/ 10 w 98"/>
                <a:gd name="T17" fmla="*/ 94 h 154"/>
                <a:gd name="T18" fmla="*/ 90 w 98"/>
                <a:gd name="T19" fmla="*/ 146 h 154"/>
                <a:gd name="T20" fmla="*/ 18 w 98"/>
                <a:gd name="T21" fmla="*/ 8 h 154"/>
                <a:gd name="T22" fmla="*/ 90 w 98"/>
                <a:gd name="T23" fmla="*/ 146 h 154"/>
                <a:gd name="T24" fmla="*/ 22 w 98"/>
                <a:gd name="T25" fmla="*/ 11 h 154"/>
                <a:gd name="T26" fmla="*/ 86 w 98"/>
                <a:gd name="T27" fmla="*/ 34 h 154"/>
                <a:gd name="T28" fmla="*/ 78 w 98"/>
                <a:gd name="T29" fmla="*/ 26 h 154"/>
                <a:gd name="T30" fmla="*/ 30 w 98"/>
                <a:gd name="T31" fmla="*/ 19 h 154"/>
                <a:gd name="T32" fmla="*/ 78 w 98"/>
                <a:gd name="T33" fmla="*/ 26 h 154"/>
                <a:gd name="T34" fmla="*/ 22 w 98"/>
                <a:gd name="T35" fmla="*/ 42 h 154"/>
                <a:gd name="T36" fmla="*/ 86 w 98"/>
                <a:gd name="T37" fmla="*/ 65 h 154"/>
                <a:gd name="T38" fmla="*/ 78 w 98"/>
                <a:gd name="T39" fmla="*/ 57 h 154"/>
                <a:gd name="T40" fmla="*/ 30 w 98"/>
                <a:gd name="T41" fmla="*/ 50 h 154"/>
                <a:gd name="T42" fmla="*/ 78 w 98"/>
                <a:gd name="T43" fmla="*/ 57 h 154"/>
                <a:gd name="T44" fmla="*/ 22 w 98"/>
                <a:gd name="T45" fmla="*/ 73 h 154"/>
                <a:gd name="T46" fmla="*/ 86 w 98"/>
                <a:gd name="T47" fmla="*/ 96 h 154"/>
                <a:gd name="T48" fmla="*/ 78 w 98"/>
                <a:gd name="T49" fmla="*/ 88 h 154"/>
                <a:gd name="T50" fmla="*/ 30 w 98"/>
                <a:gd name="T51" fmla="*/ 81 h 154"/>
                <a:gd name="T52" fmla="*/ 78 w 98"/>
                <a:gd name="T53" fmla="*/ 88 h 154"/>
                <a:gd name="T54" fmla="*/ 42 w 98"/>
                <a:gd name="T55" fmla="*/ 129 h 154"/>
                <a:gd name="T56" fmla="*/ 22 w 98"/>
                <a:gd name="T57" fmla="*/ 129 h 154"/>
                <a:gd name="T58" fmla="*/ 32 w 98"/>
                <a:gd name="T59" fmla="*/ 127 h 154"/>
                <a:gd name="T60" fmla="*/ 32 w 98"/>
                <a:gd name="T61" fmla="*/ 131 h 154"/>
                <a:gd name="T62" fmla="*/ 32 w 98"/>
                <a:gd name="T63" fmla="*/ 127 h 154"/>
                <a:gd name="T64" fmla="*/ 44 w 98"/>
                <a:gd name="T65" fmla="*/ 129 h 154"/>
                <a:gd name="T66" fmla="*/ 64 w 98"/>
                <a:gd name="T67" fmla="*/ 129 h 154"/>
                <a:gd name="T68" fmla="*/ 54 w 98"/>
                <a:gd name="T69" fmla="*/ 131 h 154"/>
                <a:gd name="T70" fmla="*/ 54 w 98"/>
                <a:gd name="T71" fmla="*/ 127 h 154"/>
                <a:gd name="T72" fmla="*/ 54 w 98"/>
                <a:gd name="T73" fmla="*/ 131 h 154"/>
                <a:gd name="T74" fmla="*/ 86 w 98"/>
                <a:gd name="T75" fmla="*/ 138 h 154"/>
                <a:gd name="T76" fmla="*/ 67 w 98"/>
                <a:gd name="T77" fmla="*/ 119 h 154"/>
                <a:gd name="T78" fmla="*/ 75 w 98"/>
                <a:gd name="T79" fmla="*/ 127 h 154"/>
                <a:gd name="T80" fmla="*/ 78 w 98"/>
                <a:gd name="T81" fmla="*/ 130 h 154"/>
                <a:gd name="T82" fmla="*/ 75 w 98"/>
                <a:gd name="T83" fmla="*/ 12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54">
                  <a:moveTo>
                    <a:pt x="10" y="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4" y="21"/>
                    <a:pt x="0" y="28"/>
                    <a:pt x="0" y="35"/>
                  </a:cubicBezTo>
                  <a:cubicBezTo>
                    <a:pt x="0" y="43"/>
                    <a:pt x="4" y="49"/>
                    <a:pt x="10" y="5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4" y="73"/>
                    <a:pt x="0" y="80"/>
                    <a:pt x="0" y="87"/>
                  </a:cubicBezTo>
                  <a:cubicBezTo>
                    <a:pt x="0" y="95"/>
                    <a:pt x="4" y="101"/>
                    <a:pt x="10" y="10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10" y="0"/>
                  </a:lnTo>
                  <a:close/>
                  <a:moveTo>
                    <a:pt x="8" y="35"/>
                  </a:moveTo>
                  <a:cubicBezTo>
                    <a:pt x="8" y="32"/>
                    <a:pt x="9" y="30"/>
                    <a:pt x="10" y="28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0"/>
                    <a:pt x="8" y="38"/>
                    <a:pt x="8" y="35"/>
                  </a:cubicBezTo>
                  <a:close/>
                  <a:moveTo>
                    <a:pt x="8" y="87"/>
                  </a:moveTo>
                  <a:cubicBezTo>
                    <a:pt x="8" y="85"/>
                    <a:pt x="9" y="82"/>
                    <a:pt x="10" y="8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2"/>
                    <a:pt x="8" y="90"/>
                    <a:pt x="8" y="87"/>
                  </a:cubicBezTo>
                  <a:close/>
                  <a:moveTo>
                    <a:pt x="90" y="146"/>
                  </a:moveTo>
                  <a:cubicBezTo>
                    <a:pt x="18" y="146"/>
                    <a:pt x="18" y="146"/>
                    <a:pt x="18" y="14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90" y="8"/>
                    <a:pt x="90" y="8"/>
                    <a:pt x="90" y="8"/>
                  </a:cubicBezTo>
                  <a:lnTo>
                    <a:pt x="90" y="146"/>
                  </a:lnTo>
                  <a:close/>
                  <a:moveTo>
                    <a:pt x="86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86" y="34"/>
                    <a:pt x="86" y="34"/>
                    <a:pt x="86" y="34"/>
                  </a:cubicBezTo>
                  <a:lnTo>
                    <a:pt x="86" y="11"/>
                  </a:lnTo>
                  <a:close/>
                  <a:moveTo>
                    <a:pt x="78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78" y="19"/>
                    <a:pt x="78" y="19"/>
                    <a:pt x="78" y="19"/>
                  </a:cubicBezTo>
                  <a:lnTo>
                    <a:pt x="78" y="26"/>
                  </a:lnTo>
                  <a:close/>
                  <a:moveTo>
                    <a:pt x="86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86" y="65"/>
                    <a:pt x="86" y="65"/>
                    <a:pt x="86" y="65"/>
                  </a:cubicBezTo>
                  <a:lnTo>
                    <a:pt x="86" y="42"/>
                  </a:lnTo>
                  <a:close/>
                  <a:moveTo>
                    <a:pt x="78" y="57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78" y="50"/>
                    <a:pt x="78" y="50"/>
                    <a:pt x="78" y="50"/>
                  </a:cubicBezTo>
                  <a:lnTo>
                    <a:pt x="78" y="57"/>
                  </a:lnTo>
                  <a:close/>
                  <a:moveTo>
                    <a:pt x="86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86" y="96"/>
                    <a:pt x="86" y="96"/>
                    <a:pt x="86" y="96"/>
                  </a:cubicBezTo>
                  <a:lnTo>
                    <a:pt x="86" y="73"/>
                  </a:lnTo>
                  <a:close/>
                  <a:moveTo>
                    <a:pt x="78" y="88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78" y="81"/>
                    <a:pt x="78" y="81"/>
                    <a:pt x="78" y="81"/>
                  </a:cubicBezTo>
                  <a:lnTo>
                    <a:pt x="78" y="88"/>
                  </a:lnTo>
                  <a:close/>
                  <a:moveTo>
                    <a:pt x="32" y="139"/>
                  </a:moveTo>
                  <a:cubicBezTo>
                    <a:pt x="37" y="139"/>
                    <a:pt x="42" y="134"/>
                    <a:pt x="42" y="129"/>
                  </a:cubicBezTo>
                  <a:cubicBezTo>
                    <a:pt x="42" y="124"/>
                    <a:pt x="37" y="119"/>
                    <a:pt x="32" y="119"/>
                  </a:cubicBezTo>
                  <a:cubicBezTo>
                    <a:pt x="26" y="119"/>
                    <a:pt x="22" y="124"/>
                    <a:pt x="22" y="129"/>
                  </a:cubicBezTo>
                  <a:cubicBezTo>
                    <a:pt x="22" y="134"/>
                    <a:pt x="26" y="139"/>
                    <a:pt x="32" y="139"/>
                  </a:cubicBezTo>
                  <a:close/>
                  <a:moveTo>
                    <a:pt x="32" y="127"/>
                  </a:moveTo>
                  <a:cubicBezTo>
                    <a:pt x="33" y="127"/>
                    <a:pt x="34" y="128"/>
                    <a:pt x="34" y="129"/>
                  </a:cubicBezTo>
                  <a:cubicBezTo>
                    <a:pt x="34" y="130"/>
                    <a:pt x="33" y="131"/>
                    <a:pt x="32" y="131"/>
                  </a:cubicBezTo>
                  <a:cubicBezTo>
                    <a:pt x="31" y="131"/>
                    <a:pt x="30" y="130"/>
                    <a:pt x="30" y="129"/>
                  </a:cubicBezTo>
                  <a:cubicBezTo>
                    <a:pt x="30" y="128"/>
                    <a:pt x="31" y="127"/>
                    <a:pt x="32" y="127"/>
                  </a:cubicBezTo>
                  <a:close/>
                  <a:moveTo>
                    <a:pt x="54" y="119"/>
                  </a:moveTo>
                  <a:cubicBezTo>
                    <a:pt x="48" y="119"/>
                    <a:pt x="44" y="124"/>
                    <a:pt x="44" y="129"/>
                  </a:cubicBezTo>
                  <a:cubicBezTo>
                    <a:pt x="44" y="134"/>
                    <a:pt x="48" y="139"/>
                    <a:pt x="54" y="139"/>
                  </a:cubicBezTo>
                  <a:cubicBezTo>
                    <a:pt x="59" y="139"/>
                    <a:pt x="64" y="134"/>
                    <a:pt x="64" y="129"/>
                  </a:cubicBezTo>
                  <a:cubicBezTo>
                    <a:pt x="64" y="124"/>
                    <a:pt x="59" y="119"/>
                    <a:pt x="54" y="119"/>
                  </a:cubicBezTo>
                  <a:close/>
                  <a:moveTo>
                    <a:pt x="54" y="131"/>
                  </a:moveTo>
                  <a:cubicBezTo>
                    <a:pt x="53" y="131"/>
                    <a:pt x="52" y="130"/>
                    <a:pt x="52" y="129"/>
                  </a:cubicBezTo>
                  <a:cubicBezTo>
                    <a:pt x="52" y="128"/>
                    <a:pt x="53" y="127"/>
                    <a:pt x="54" y="127"/>
                  </a:cubicBezTo>
                  <a:cubicBezTo>
                    <a:pt x="55" y="127"/>
                    <a:pt x="56" y="128"/>
                    <a:pt x="56" y="129"/>
                  </a:cubicBezTo>
                  <a:cubicBezTo>
                    <a:pt x="56" y="130"/>
                    <a:pt x="55" y="131"/>
                    <a:pt x="54" y="131"/>
                  </a:cubicBezTo>
                  <a:close/>
                  <a:moveTo>
                    <a:pt x="67" y="138"/>
                  </a:moveTo>
                  <a:cubicBezTo>
                    <a:pt x="86" y="138"/>
                    <a:pt x="86" y="138"/>
                    <a:pt x="86" y="138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67" y="119"/>
                    <a:pt x="67" y="119"/>
                    <a:pt x="67" y="119"/>
                  </a:cubicBezTo>
                  <a:lnTo>
                    <a:pt x="67" y="138"/>
                  </a:lnTo>
                  <a:close/>
                  <a:moveTo>
                    <a:pt x="75" y="127"/>
                  </a:moveTo>
                  <a:cubicBezTo>
                    <a:pt x="78" y="127"/>
                    <a:pt x="78" y="127"/>
                    <a:pt x="78" y="127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5" y="130"/>
                    <a:pt x="75" y="130"/>
                    <a:pt x="75" y="130"/>
                  </a:cubicBezTo>
                  <a:lnTo>
                    <a:pt x="75" y="12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60893" y="4532284"/>
            <a:ext cx="4523700" cy="1118805"/>
            <a:chOff x="6530015" y="4754140"/>
            <a:chExt cx="4435403" cy="1096967"/>
          </a:xfrm>
        </p:grpSpPr>
        <p:sp>
          <p:nvSpPr>
            <p:cNvPr id="15" name="Rectangle 14"/>
            <p:cNvSpPr/>
            <p:nvPr/>
          </p:nvSpPr>
          <p:spPr>
            <a:xfrm>
              <a:off x="7270176" y="4754140"/>
              <a:ext cx="3695242" cy="1096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04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24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Cloud-ready </a:t>
              </a:r>
              <a:b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</a:br>
              <a:r>
                <a:rPr kumimoji="0" lang="en-US" sz="3264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6637">
                        <a:schemeClr val="tx1"/>
                      </a:gs>
                      <a:gs pos="4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application platform</a:t>
              </a: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6530015" y="5128127"/>
              <a:ext cx="472626" cy="329244"/>
            </a:xfrm>
            <a:custGeom>
              <a:avLst/>
              <a:gdLst>
                <a:gd name="T0" fmla="*/ 28 w 128"/>
                <a:gd name="T1" fmla="*/ 88 h 88"/>
                <a:gd name="T2" fmla="*/ 94 w 128"/>
                <a:gd name="T3" fmla="*/ 88 h 88"/>
                <a:gd name="T4" fmla="*/ 128 w 128"/>
                <a:gd name="T5" fmla="*/ 54 h 88"/>
                <a:gd name="T6" fmla="*/ 96 w 128"/>
                <a:gd name="T7" fmla="*/ 20 h 88"/>
                <a:gd name="T8" fmla="*/ 64 w 128"/>
                <a:gd name="T9" fmla="*/ 0 h 88"/>
                <a:gd name="T10" fmla="*/ 28 w 128"/>
                <a:gd name="T11" fmla="*/ 32 h 88"/>
                <a:gd name="T12" fmla="*/ 28 w 128"/>
                <a:gd name="T13" fmla="*/ 32 h 88"/>
                <a:gd name="T14" fmla="*/ 0 w 128"/>
                <a:gd name="T15" fmla="*/ 60 h 88"/>
                <a:gd name="T16" fmla="*/ 28 w 128"/>
                <a:gd name="T17" fmla="*/ 88 h 88"/>
                <a:gd name="T18" fmla="*/ 28 w 128"/>
                <a:gd name="T19" fmla="*/ 40 h 88"/>
                <a:gd name="T20" fmla="*/ 31 w 128"/>
                <a:gd name="T21" fmla="*/ 40 h 88"/>
                <a:gd name="T22" fmla="*/ 36 w 128"/>
                <a:gd name="T23" fmla="*/ 41 h 88"/>
                <a:gd name="T24" fmla="*/ 36 w 128"/>
                <a:gd name="T25" fmla="*/ 36 h 88"/>
                <a:gd name="T26" fmla="*/ 64 w 128"/>
                <a:gd name="T27" fmla="*/ 8 h 88"/>
                <a:gd name="T28" fmla="*/ 90 w 128"/>
                <a:gd name="T29" fmla="*/ 26 h 88"/>
                <a:gd name="T30" fmla="*/ 91 w 128"/>
                <a:gd name="T31" fmla="*/ 28 h 88"/>
                <a:gd name="T32" fmla="*/ 94 w 128"/>
                <a:gd name="T33" fmla="*/ 28 h 88"/>
                <a:gd name="T34" fmla="*/ 120 w 128"/>
                <a:gd name="T35" fmla="*/ 54 h 88"/>
                <a:gd name="T36" fmla="*/ 94 w 128"/>
                <a:gd name="T37" fmla="*/ 80 h 88"/>
                <a:gd name="T38" fmla="*/ 28 w 128"/>
                <a:gd name="T39" fmla="*/ 80 h 88"/>
                <a:gd name="T40" fmla="*/ 8 w 128"/>
                <a:gd name="T41" fmla="*/ 60 h 88"/>
                <a:gd name="T42" fmla="*/ 28 w 128"/>
                <a:gd name="T43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88">
                  <a:moveTo>
                    <a:pt x="28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113" y="88"/>
                    <a:pt x="128" y="73"/>
                    <a:pt x="128" y="54"/>
                  </a:cubicBezTo>
                  <a:cubicBezTo>
                    <a:pt x="128" y="36"/>
                    <a:pt x="114" y="21"/>
                    <a:pt x="96" y="20"/>
                  </a:cubicBezTo>
                  <a:cubicBezTo>
                    <a:pt x="90" y="8"/>
                    <a:pt x="78" y="0"/>
                    <a:pt x="64" y="0"/>
                  </a:cubicBezTo>
                  <a:cubicBezTo>
                    <a:pt x="46" y="0"/>
                    <a:pt x="30" y="14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3" y="32"/>
                    <a:pt x="0" y="45"/>
                    <a:pt x="0" y="60"/>
                  </a:cubicBezTo>
                  <a:cubicBezTo>
                    <a:pt x="0" y="75"/>
                    <a:pt x="13" y="88"/>
                    <a:pt x="28" y="88"/>
                  </a:cubicBezTo>
                  <a:close/>
                  <a:moveTo>
                    <a:pt x="28" y="40"/>
                  </a:moveTo>
                  <a:cubicBezTo>
                    <a:pt x="29" y="40"/>
                    <a:pt x="30" y="40"/>
                    <a:pt x="31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21"/>
                    <a:pt x="49" y="8"/>
                    <a:pt x="64" y="8"/>
                  </a:cubicBezTo>
                  <a:cubicBezTo>
                    <a:pt x="75" y="8"/>
                    <a:pt x="86" y="15"/>
                    <a:pt x="90" y="2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108" y="28"/>
                    <a:pt x="120" y="40"/>
                    <a:pt x="120" y="54"/>
                  </a:cubicBezTo>
                  <a:cubicBezTo>
                    <a:pt x="120" y="68"/>
                    <a:pt x="108" y="80"/>
                    <a:pt x="9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17" y="80"/>
                    <a:pt x="8" y="71"/>
                    <a:pt x="8" y="60"/>
                  </a:cubicBezTo>
                  <a:cubicBezTo>
                    <a:pt x="8" y="49"/>
                    <a:pt x="17" y="40"/>
                    <a:pt x="28" y="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15579" y="6098681"/>
            <a:ext cx="5503055" cy="67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Windows Server + System Center </a:t>
            </a:r>
            <a:b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</a:b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session guide: </a:t>
            </a: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646">
                      <a:schemeClr val="tx2"/>
                    </a:gs>
                    <a:gs pos="56637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aka.ms/WS2016Ignite</a:t>
            </a:r>
          </a:p>
        </p:txBody>
      </p:sp>
    </p:spTree>
    <p:extLst>
      <p:ext uri="{BB962C8B-B14F-4D97-AF65-F5344CB8AC3E}">
        <p14:creationId xmlns:p14="http://schemas.microsoft.com/office/powerpoint/2010/main" val="11299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795146" y="3976132"/>
            <a:ext cx="1718586" cy="1116599"/>
            <a:chOff x="5750097" y="3006018"/>
            <a:chExt cx="1685041" cy="1094804"/>
          </a:xfrm>
        </p:grpSpPr>
        <p:grpSp>
          <p:nvGrpSpPr>
            <p:cNvPr id="55" name="Group 54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57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5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59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658962" y="3150328"/>
            <a:ext cx="1718586" cy="1116599"/>
            <a:chOff x="5750097" y="3006018"/>
            <a:chExt cx="1685041" cy="1094804"/>
          </a:xfrm>
        </p:grpSpPr>
        <p:grpSp>
          <p:nvGrpSpPr>
            <p:cNvPr id="64" name="Group 63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66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67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68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446730" y="2465489"/>
            <a:ext cx="1718586" cy="1116599"/>
            <a:chOff x="5750097" y="3006018"/>
            <a:chExt cx="1685041" cy="1094804"/>
          </a:xfrm>
        </p:grpSpPr>
        <p:grpSp>
          <p:nvGrpSpPr>
            <p:cNvPr id="72" name="Group 71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74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81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82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74637" y="169888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490829" y="30130"/>
            <a:ext cx="335156" cy="5583276"/>
          </a:xfrm>
          <a:prstGeom prst="can">
            <a:avLst/>
          </a:prstGeom>
          <a:solidFill>
            <a:srgbClr val="7030A0">
              <a:alpha val="33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1254835" y="-440178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1236437" y="-92493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71" y="1035364"/>
            <a:ext cx="1554546" cy="92021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32" y="1992442"/>
            <a:ext cx="1554546" cy="920219"/>
          </a:xfrm>
          <a:prstGeom prst="rect">
            <a:avLst/>
          </a:prstGeom>
        </p:spPr>
      </p:pic>
      <p:sp>
        <p:nvSpPr>
          <p:cNvPr id="88" name="Can 178"/>
          <p:cNvSpPr/>
          <p:nvPr/>
        </p:nvSpPr>
        <p:spPr bwMode="auto">
          <a:xfrm rot="7266487">
            <a:off x="10230637" y="184889"/>
            <a:ext cx="270212" cy="3189624"/>
          </a:xfrm>
          <a:prstGeom prst="can">
            <a:avLst/>
          </a:prstGeom>
          <a:solidFill>
            <a:srgbClr val="107C10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7" name="Can 207"/>
          <p:cNvSpPr/>
          <p:nvPr/>
        </p:nvSpPr>
        <p:spPr bwMode="auto">
          <a:xfrm rot="7179726">
            <a:off x="11295261" y="1071396"/>
            <a:ext cx="246570" cy="176837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98" name="Can 208"/>
          <p:cNvSpPr/>
          <p:nvPr/>
        </p:nvSpPr>
        <p:spPr bwMode="auto">
          <a:xfrm rot="7210957">
            <a:off x="9590168" y="92774"/>
            <a:ext cx="238290" cy="1683186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57762" y="1757053"/>
            <a:ext cx="3135345" cy="1624953"/>
          </a:xfrm>
          <a:prstGeom prst="line">
            <a:avLst/>
          </a:prstGeom>
          <a:ln w="19050">
            <a:solidFill>
              <a:srgbClr val="107C1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70116" y="1773083"/>
            <a:ext cx="2169779" cy="2344128"/>
          </a:xfrm>
          <a:prstGeom prst="line">
            <a:avLst/>
          </a:prstGeom>
          <a:ln w="19050">
            <a:solidFill>
              <a:srgbClr val="107C1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7" descr="\\MAGNUM\Projects\Microsoft\Cloud Power FY12\Design\ICONS_PNG\Rich_user_experience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865447" y="1785"/>
            <a:ext cx="1128390" cy="1128390"/>
          </a:xfrm>
          <a:prstGeom prst="rect">
            <a:avLst/>
          </a:prstGeom>
          <a:noFill/>
        </p:spPr>
      </p:pic>
      <p:pic>
        <p:nvPicPr>
          <p:cNvPr id="102" name="Picture 2" descr="\\MAGNUM\Projects\Microsoft\Cloud Power FY12\Design\ICONS_PNG\Devices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54000" b="50000"/>
          <a:stretch>
            <a:fillRect/>
          </a:stretch>
        </p:blipFill>
        <p:spPr bwMode="auto">
          <a:xfrm>
            <a:off x="11447569" y="1098215"/>
            <a:ext cx="641278" cy="69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561566" y="-7047"/>
            <a:ext cx="1661501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External Client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960101" y="792635"/>
            <a:ext cx="1668697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Internal Client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38796" y="2724372"/>
            <a:ext cx="1906177" cy="23369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9177125" y="1092761"/>
            <a:ext cx="639874" cy="483359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 rot="19518352">
            <a:off x="10966232" y="2067154"/>
            <a:ext cx="871461" cy="45677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10866437" y="2049462"/>
            <a:ext cx="639874" cy="483359"/>
          </a:xfrm>
          <a:prstGeom prst="line">
            <a:avLst/>
          </a:prstGeom>
          <a:ln w="38100"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19518352">
            <a:off x="9281316" y="1079042"/>
            <a:ext cx="871461" cy="456776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BGP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9139587" y="750506"/>
            <a:ext cx="934481" cy="531079"/>
          </a:xfrm>
          <a:prstGeom prst="line">
            <a:avLst/>
          </a:prstGeom>
          <a:ln w="38100">
            <a:solidFill>
              <a:srgbClr val="107C1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0728652" y="1639249"/>
            <a:ext cx="824139" cy="5878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775178" y="6397707"/>
            <a:ext cx="7171302" cy="7445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Create Load Balancers for Tenant VIPs</a:t>
            </a:r>
          </a:p>
        </p:txBody>
      </p:sp>
    </p:spTree>
    <p:extLst>
      <p:ext uri="{BB962C8B-B14F-4D97-AF65-F5344CB8AC3E}">
        <p14:creationId xmlns:p14="http://schemas.microsoft.com/office/powerpoint/2010/main" val="841006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3" grpId="0"/>
      <p:bldP spid="106" grpId="0"/>
      <p:bldP spid="10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795146" y="3976132"/>
            <a:ext cx="1718586" cy="1116599"/>
            <a:chOff x="5750097" y="3006018"/>
            <a:chExt cx="1685041" cy="1094804"/>
          </a:xfrm>
        </p:grpSpPr>
        <p:grpSp>
          <p:nvGrpSpPr>
            <p:cNvPr id="55" name="Group 54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MUX3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57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58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59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6658962" y="3150328"/>
            <a:ext cx="1718586" cy="1116599"/>
            <a:chOff x="5750097" y="3006018"/>
            <a:chExt cx="1685041" cy="1094804"/>
          </a:xfrm>
        </p:grpSpPr>
        <p:grpSp>
          <p:nvGrpSpPr>
            <p:cNvPr id="64" name="Group 63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MUX2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66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67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68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446730" y="2465489"/>
            <a:ext cx="1718586" cy="1116599"/>
            <a:chOff x="5750097" y="3006018"/>
            <a:chExt cx="1685041" cy="1094804"/>
          </a:xfrm>
        </p:grpSpPr>
        <p:grpSp>
          <p:nvGrpSpPr>
            <p:cNvPr id="72" name="Group 71"/>
            <p:cNvGrpSpPr/>
            <p:nvPr/>
          </p:nvGrpSpPr>
          <p:grpSpPr>
            <a:xfrm>
              <a:off x="5750097" y="3006018"/>
              <a:ext cx="896569" cy="984843"/>
              <a:chOff x="2349434" y="4949559"/>
              <a:chExt cx="896569" cy="984843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4969" y="4949559"/>
                <a:ext cx="821034" cy="4860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clear"/>
            </p:spPr>
          </p:pic>
          <p:sp>
            <p:nvSpPr>
              <p:cNvPr id="84" name="Rectangle 83"/>
              <p:cNvSpPr/>
              <p:nvPr/>
            </p:nvSpPr>
            <p:spPr>
              <a:xfrm>
                <a:off x="2349434" y="5281580"/>
                <a:ext cx="652822" cy="65282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isometricLeftDown"/>
                <a:lightRig rig="balanced" dir="t"/>
              </a:scene3d>
              <a:sp3d extrusionH="635000" prstMaterial="clear">
                <a:extrusionClr>
                  <a:srgbClr val="00B05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51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6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MUX1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278707" y="3423001"/>
              <a:ext cx="1156431" cy="677821"/>
              <a:chOff x="3331255" y="4861237"/>
              <a:chExt cx="1156431" cy="677821"/>
            </a:xfrm>
          </p:grpSpPr>
          <p:sp>
            <p:nvSpPr>
              <p:cNvPr id="74" name="Freeform 190"/>
              <p:cNvSpPr/>
              <p:nvPr/>
            </p:nvSpPr>
            <p:spPr>
              <a:xfrm>
                <a:off x="3703129" y="5024102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107C1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107C1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Transit</a:t>
                </a:r>
              </a:p>
            </p:txBody>
          </p:sp>
          <p:sp>
            <p:nvSpPr>
              <p:cNvPr id="81" name="Freeform 187"/>
              <p:cNvSpPr/>
              <p:nvPr/>
            </p:nvSpPr>
            <p:spPr>
              <a:xfrm>
                <a:off x="3501342" y="4972588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9900FF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HNV</a:t>
                </a:r>
              </a:p>
            </p:txBody>
          </p:sp>
          <p:sp>
            <p:nvSpPr>
              <p:cNvPr id="82" name="Freeform 186"/>
              <p:cNvSpPr/>
              <p:nvPr/>
            </p:nvSpPr>
            <p:spPr>
              <a:xfrm>
                <a:off x="3331255" y="4861237"/>
                <a:ext cx="784557" cy="514956"/>
              </a:xfrm>
              <a:custGeom>
                <a:avLst/>
                <a:gdLst>
                  <a:gd name="connsiteX0" fmla="*/ 0 w 2579427"/>
                  <a:gd name="connsiteY0" fmla="*/ 1473958 h 1473958"/>
                  <a:gd name="connsiteX1" fmla="*/ 88710 w 2579427"/>
                  <a:gd name="connsiteY1" fmla="*/ 1473958 h 1473958"/>
                  <a:gd name="connsiteX2" fmla="*/ 88710 w 2579427"/>
                  <a:gd name="connsiteY2" fmla="*/ 1071349 h 1473958"/>
                  <a:gd name="connsiteX3" fmla="*/ 573206 w 2579427"/>
                  <a:gd name="connsiteY3" fmla="*/ 1071349 h 1473958"/>
                  <a:gd name="connsiteX4" fmla="*/ 573206 w 2579427"/>
                  <a:gd name="connsiteY4" fmla="*/ 1276066 h 1473958"/>
                  <a:gd name="connsiteX5" fmla="*/ 1248770 w 2579427"/>
                  <a:gd name="connsiteY5" fmla="*/ 1276066 h 1473958"/>
                  <a:gd name="connsiteX6" fmla="*/ 1248770 w 2579427"/>
                  <a:gd name="connsiteY6" fmla="*/ 1091821 h 1473958"/>
                  <a:gd name="connsiteX7" fmla="*/ 2579427 w 2579427"/>
                  <a:gd name="connsiteY7" fmla="*/ 1091821 h 1473958"/>
                  <a:gd name="connsiteX8" fmla="*/ 2579427 w 2579427"/>
                  <a:gd name="connsiteY8" fmla="*/ 266132 h 1473958"/>
                  <a:gd name="connsiteX9" fmla="*/ 81886 w 2579427"/>
                  <a:gd name="connsiteY9" fmla="*/ 266132 h 1473958"/>
                  <a:gd name="connsiteX10" fmla="*/ 81886 w 2579427"/>
                  <a:gd name="connsiteY10" fmla="*/ 0 h 1473958"/>
                  <a:gd name="connsiteX11" fmla="*/ 6824 w 2579427"/>
                  <a:gd name="connsiteY11" fmla="*/ 0 h 1473958"/>
                  <a:gd name="connsiteX12" fmla="*/ 0 w 2579427"/>
                  <a:gd name="connsiteY12" fmla="*/ 1473958 h 147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9427" h="1473958">
                    <a:moveTo>
                      <a:pt x="0" y="1473958"/>
                    </a:moveTo>
                    <a:lnTo>
                      <a:pt x="88710" y="1473958"/>
                    </a:lnTo>
                    <a:lnTo>
                      <a:pt x="88710" y="1071349"/>
                    </a:lnTo>
                    <a:lnTo>
                      <a:pt x="573206" y="1071349"/>
                    </a:lnTo>
                    <a:lnTo>
                      <a:pt x="573206" y="1276066"/>
                    </a:lnTo>
                    <a:lnTo>
                      <a:pt x="1248770" y="1276066"/>
                    </a:lnTo>
                    <a:lnTo>
                      <a:pt x="1248770" y="1091821"/>
                    </a:lnTo>
                    <a:lnTo>
                      <a:pt x="2579427" y="1091821"/>
                    </a:lnTo>
                    <a:lnTo>
                      <a:pt x="2579427" y="266132"/>
                    </a:lnTo>
                    <a:lnTo>
                      <a:pt x="81886" y="266132"/>
                    </a:lnTo>
                    <a:lnTo>
                      <a:pt x="81886" y="0"/>
                    </a:lnTo>
                    <a:lnTo>
                      <a:pt x="6824" y="0"/>
                    </a:lnTo>
                    <a:cubicBezTo>
                      <a:pt x="4549" y="491319"/>
                      <a:pt x="2275" y="982639"/>
                      <a:pt x="0" y="147395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scene3d>
                <a:camera prst="isometricRightUp"/>
                <a:lightRig rig="balanced" dir="t"/>
              </a:scene3d>
              <a:sp3d extrusionH="127000" prstMaterial="clear">
                <a:extrusionClr>
                  <a:srgbClr val="0070C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51156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28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Mgmt</a:t>
                </a:r>
                <a:endParaRPr kumimoji="0" lang="en-US" sz="1428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74637" y="169888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512159" y="66648"/>
            <a:ext cx="251303" cy="5583276"/>
          </a:xfrm>
          <a:prstGeom prst="can">
            <a:avLst/>
          </a:prstGeom>
          <a:solidFill>
            <a:srgbClr val="7030A0">
              <a:alpha val="33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>
              <a:alpha val="5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1254835" y="-440178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1236437" y="-92493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71" y="1035364"/>
            <a:ext cx="1554546" cy="92021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32" y="1992442"/>
            <a:ext cx="1554546" cy="920219"/>
          </a:xfrm>
          <a:prstGeom prst="rect">
            <a:avLst/>
          </a:prstGeom>
        </p:spPr>
      </p:pic>
      <p:sp>
        <p:nvSpPr>
          <p:cNvPr id="88" name="Can 178"/>
          <p:cNvSpPr/>
          <p:nvPr/>
        </p:nvSpPr>
        <p:spPr bwMode="auto">
          <a:xfrm rot="7266487">
            <a:off x="10314148" y="137744"/>
            <a:ext cx="160085" cy="3189624"/>
          </a:xfrm>
          <a:prstGeom prst="can">
            <a:avLst/>
          </a:prstGeom>
          <a:solidFill>
            <a:srgbClr val="107C10">
              <a:alpha val="44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Transit</a:t>
            </a:r>
          </a:p>
        </p:txBody>
      </p:sp>
      <p:sp>
        <p:nvSpPr>
          <p:cNvPr id="97" name="Can 207"/>
          <p:cNvSpPr/>
          <p:nvPr/>
        </p:nvSpPr>
        <p:spPr bwMode="auto">
          <a:xfrm rot="7179726">
            <a:off x="11295261" y="1071396"/>
            <a:ext cx="246570" cy="1768374"/>
          </a:xfrm>
          <a:prstGeom prst="can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Private VIPs</a:t>
            </a:r>
          </a:p>
        </p:txBody>
      </p:sp>
      <p:sp>
        <p:nvSpPr>
          <p:cNvPr id="98" name="Can 208"/>
          <p:cNvSpPr/>
          <p:nvPr/>
        </p:nvSpPr>
        <p:spPr bwMode="auto">
          <a:xfrm rot="7210957">
            <a:off x="9590168" y="92774"/>
            <a:ext cx="238290" cy="1683186"/>
          </a:xfrm>
          <a:prstGeom prst="can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Public VIPs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57763" y="1671978"/>
            <a:ext cx="2665474" cy="1710028"/>
          </a:xfrm>
          <a:prstGeom prst="line">
            <a:avLst/>
          </a:prstGeom>
          <a:ln w="19050">
            <a:solidFill>
              <a:srgbClr val="107C1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70117" y="1795257"/>
            <a:ext cx="1864162" cy="2321954"/>
          </a:xfrm>
          <a:prstGeom prst="line">
            <a:avLst/>
          </a:prstGeom>
          <a:ln w="19050">
            <a:solidFill>
              <a:srgbClr val="107C1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\\MAGNUM\Projects\Microsoft\Cloud Power FY12\Design\ICONS_PNG\Devices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54000" b="50000"/>
          <a:stretch>
            <a:fillRect/>
          </a:stretch>
        </p:blipFill>
        <p:spPr bwMode="auto">
          <a:xfrm>
            <a:off x="11447569" y="1098215"/>
            <a:ext cx="641278" cy="69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extBox 102"/>
          <p:cNvSpPr txBox="1"/>
          <p:nvPr/>
        </p:nvSpPr>
        <p:spPr>
          <a:xfrm>
            <a:off x="10960101" y="792635"/>
            <a:ext cx="1668697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Internal Client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38796" y="2724372"/>
            <a:ext cx="1906177" cy="233698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 bwMode="auto">
          <a:xfrm>
            <a:off x="9983718" y="47874"/>
            <a:ext cx="2002940" cy="733382"/>
          </a:xfrm>
          <a:prstGeom prst="cloud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Internet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9157425" y="644747"/>
            <a:ext cx="928149" cy="616203"/>
          </a:xfrm>
          <a:prstGeom prst="line">
            <a:avLst/>
          </a:prstGeom>
          <a:ln w="57150">
            <a:solidFill>
              <a:srgbClr val="107C1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0682503" y="1516062"/>
            <a:ext cx="648294" cy="6858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033084" y="6372339"/>
            <a:ext cx="7912851" cy="7445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Create Inbound and Outbound NAT Rules</a:t>
            </a:r>
          </a:p>
        </p:txBody>
      </p:sp>
    </p:spTree>
    <p:extLst>
      <p:ext uri="{BB962C8B-B14F-4D97-AF65-F5344CB8AC3E}">
        <p14:creationId xmlns:p14="http://schemas.microsoft.com/office/powerpoint/2010/main" val="204343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157"/>
          <p:cNvSpPr/>
          <p:nvPr/>
        </p:nvSpPr>
        <p:spPr>
          <a:xfrm>
            <a:off x="8633498" y="401555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2" name="Freeform 157"/>
          <p:cNvSpPr/>
          <p:nvPr/>
        </p:nvSpPr>
        <p:spPr>
          <a:xfrm>
            <a:off x="8491353" y="389090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0" name="Freeform 157"/>
          <p:cNvSpPr/>
          <p:nvPr/>
        </p:nvSpPr>
        <p:spPr>
          <a:xfrm>
            <a:off x="7188565" y="3238099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51" name="Freeform 157"/>
          <p:cNvSpPr/>
          <p:nvPr/>
        </p:nvSpPr>
        <p:spPr>
          <a:xfrm>
            <a:off x="7330710" y="336274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48" name="Freeform 157"/>
          <p:cNvSpPr/>
          <p:nvPr/>
        </p:nvSpPr>
        <p:spPr>
          <a:xfrm>
            <a:off x="6038520" y="2446813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49" name="Freeform 157"/>
          <p:cNvSpPr/>
          <p:nvPr/>
        </p:nvSpPr>
        <p:spPr>
          <a:xfrm>
            <a:off x="6180665" y="2571457"/>
            <a:ext cx="1085972" cy="525208"/>
          </a:xfrm>
          <a:custGeom>
            <a:avLst/>
            <a:gdLst>
              <a:gd name="connsiteX0" fmla="*/ 0 w 2579427"/>
              <a:gd name="connsiteY0" fmla="*/ 1473958 h 1473958"/>
              <a:gd name="connsiteX1" fmla="*/ 88710 w 2579427"/>
              <a:gd name="connsiteY1" fmla="*/ 1473958 h 1473958"/>
              <a:gd name="connsiteX2" fmla="*/ 88710 w 2579427"/>
              <a:gd name="connsiteY2" fmla="*/ 1071349 h 1473958"/>
              <a:gd name="connsiteX3" fmla="*/ 573206 w 2579427"/>
              <a:gd name="connsiteY3" fmla="*/ 1071349 h 1473958"/>
              <a:gd name="connsiteX4" fmla="*/ 573206 w 2579427"/>
              <a:gd name="connsiteY4" fmla="*/ 1276066 h 1473958"/>
              <a:gd name="connsiteX5" fmla="*/ 1248770 w 2579427"/>
              <a:gd name="connsiteY5" fmla="*/ 1276066 h 1473958"/>
              <a:gd name="connsiteX6" fmla="*/ 1248770 w 2579427"/>
              <a:gd name="connsiteY6" fmla="*/ 1091821 h 1473958"/>
              <a:gd name="connsiteX7" fmla="*/ 2579427 w 2579427"/>
              <a:gd name="connsiteY7" fmla="*/ 1091821 h 1473958"/>
              <a:gd name="connsiteX8" fmla="*/ 2579427 w 2579427"/>
              <a:gd name="connsiteY8" fmla="*/ 266132 h 1473958"/>
              <a:gd name="connsiteX9" fmla="*/ 81886 w 2579427"/>
              <a:gd name="connsiteY9" fmla="*/ 266132 h 1473958"/>
              <a:gd name="connsiteX10" fmla="*/ 81886 w 2579427"/>
              <a:gd name="connsiteY10" fmla="*/ 0 h 1473958"/>
              <a:gd name="connsiteX11" fmla="*/ 6824 w 2579427"/>
              <a:gd name="connsiteY11" fmla="*/ 0 h 1473958"/>
              <a:gd name="connsiteX12" fmla="*/ 0 w 2579427"/>
              <a:gd name="connsiteY12" fmla="*/ 1473958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9427" h="1473958">
                <a:moveTo>
                  <a:pt x="0" y="1473958"/>
                </a:moveTo>
                <a:lnTo>
                  <a:pt x="88710" y="1473958"/>
                </a:lnTo>
                <a:lnTo>
                  <a:pt x="88710" y="1071349"/>
                </a:lnTo>
                <a:lnTo>
                  <a:pt x="573206" y="1071349"/>
                </a:lnTo>
                <a:lnTo>
                  <a:pt x="573206" y="1276066"/>
                </a:lnTo>
                <a:lnTo>
                  <a:pt x="1248770" y="1276066"/>
                </a:lnTo>
                <a:lnTo>
                  <a:pt x="1248770" y="1091821"/>
                </a:lnTo>
                <a:lnTo>
                  <a:pt x="2579427" y="1091821"/>
                </a:lnTo>
                <a:lnTo>
                  <a:pt x="2579427" y="266132"/>
                </a:lnTo>
                <a:lnTo>
                  <a:pt x="81886" y="266132"/>
                </a:lnTo>
                <a:lnTo>
                  <a:pt x="81886" y="0"/>
                </a:lnTo>
                <a:lnTo>
                  <a:pt x="6824" y="0"/>
                </a:lnTo>
                <a:cubicBezTo>
                  <a:pt x="4549" y="491319"/>
                  <a:pt x="2275" y="982639"/>
                  <a:pt x="0" y="1473958"/>
                </a:cubicBezTo>
                <a:close/>
              </a:path>
            </a:pathLst>
          </a:custGeom>
          <a:solidFill>
            <a:srgbClr val="5C2D91"/>
          </a:solidFill>
          <a:ln>
            <a:noFill/>
          </a:ln>
          <a:scene3d>
            <a:camera prst="isometricRightUp"/>
            <a:lightRig rig="balanced" dir="t"/>
          </a:scene3d>
          <a:sp3d extrusionH="127000">
            <a:extrusionClr>
              <a:srgbClr val="5C2D9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5115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HNV PA</a:t>
            </a:r>
          </a:p>
        </p:txBody>
      </p:sp>
      <p:sp>
        <p:nvSpPr>
          <p:cNvPr id="3" name="1"/>
          <p:cNvSpPr/>
          <p:nvPr/>
        </p:nvSpPr>
        <p:spPr>
          <a:xfrm>
            <a:off x="4312683" y="3874266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1"/>
          <p:cNvSpPr/>
          <p:nvPr/>
        </p:nvSpPr>
        <p:spPr>
          <a:xfrm>
            <a:off x="5521744" y="4609924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6763395" y="5308975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1"/>
          <p:cNvSpPr/>
          <p:nvPr/>
        </p:nvSpPr>
        <p:spPr>
          <a:xfrm>
            <a:off x="7992078" y="6039478"/>
            <a:ext cx="1521654" cy="33286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scene3d>
            <a:camera prst="isometricLeftDown"/>
            <a:lightRig rig="balanced" dir="t"/>
          </a:scene3d>
          <a:sp3d extrusionH="2794000" prstMaterial="clear">
            <a:extrusionClr>
              <a:schemeClr val="tx1">
                <a:lumMod val="75000"/>
                <a:lumOff val="2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11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6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88423" y="2646549"/>
            <a:ext cx="919478" cy="585737"/>
            <a:chOff x="1772031" y="1422442"/>
            <a:chExt cx="901531" cy="574304"/>
          </a:xfrm>
        </p:grpSpPr>
      </p:grpSp>
      <p:sp>
        <p:nvSpPr>
          <p:cNvPr id="165" name="Rounded Rectangle 164"/>
          <p:cNvSpPr/>
          <p:nvPr/>
        </p:nvSpPr>
        <p:spPr bwMode="auto">
          <a:xfrm>
            <a:off x="2911091" y="130752"/>
            <a:ext cx="2118205" cy="1587165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solidFill>
              <a:schemeClr val="tx1">
                <a:lumMod val="60000"/>
                <a:lumOff val="40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Network Controller Managed Virtual Networks</a:t>
            </a:r>
          </a:p>
        </p:txBody>
      </p:sp>
      <p:sp>
        <p:nvSpPr>
          <p:cNvPr id="216" name="Can 215"/>
          <p:cNvSpPr/>
          <p:nvPr/>
        </p:nvSpPr>
        <p:spPr bwMode="auto">
          <a:xfrm rot="7165364">
            <a:off x="9490829" y="30130"/>
            <a:ext cx="335156" cy="5583276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 Provider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799637" y="3096665"/>
            <a:ext cx="76200" cy="189373"/>
          </a:xfrm>
          <a:prstGeom prst="line">
            <a:avLst/>
          </a:prstGeom>
          <a:ln w="381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Can 216"/>
          <p:cNvSpPr/>
          <p:nvPr/>
        </p:nvSpPr>
        <p:spPr bwMode="auto">
          <a:xfrm rot="7191742">
            <a:off x="9494596" y="2177573"/>
            <a:ext cx="246570" cy="2221773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85" y="4323482"/>
            <a:ext cx="576907" cy="521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06" y="5020495"/>
            <a:ext cx="576907" cy="5212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74" y="3340626"/>
            <a:ext cx="557829" cy="5040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99" y="4059993"/>
            <a:ext cx="560660" cy="504028"/>
          </a:xfrm>
          <a:prstGeom prst="rect">
            <a:avLst/>
          </a:prstGeom>
        </p:spPr>
      </p:pic>
      <p:sp>
        <p:nvSpPr>
          <p:cNvPr id="233" name="Can 232"/>
          <p:cNvSpPr/>
          <p:nvPr/>
        </p:nvSpPr>
        <p:spPr bwMode="auto">
          <a:xfrm rot="7116827">
            <a:off x="7722525" y="1381258"/>
            <a:ext cx="246570" cy="1768374"/>
          </a:xfrm>
          <a:prstGeom prst="can">
            <a:avLst/>
          </a:prstGeom>
          <a:solidFill>
            <a:srgbClr val="107C1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cxnSp>
        <p:nvCxnSpPr>
          <p:cNvPr id="234" name="Straight Connector 233"/>
          <p:cNvCxnSpPr/>
          <p:nvPr/>
        </p:nvCxnSpPr>
        <p:spPr>
          <a:xfrm flipV="1">
            <a:off x="7826734" y="2013141"/>
            <a:ext cx="116591" cy="168018"/>
          </a:xfrm>
          <a:prstGeom prst="line">
            <a:avLst/>
          </a:prstGeom>
          <a:ln w="38100">
            <a:solidFill>
              <a:srgbClr val="107C1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1712979" y="6396006"/>
            <a:ext cx="9048290" cy="744547"/>
          </a:xfrm>
          <a:prstGeom prst="rect">
            <a:avLst/>
          </a:prstGeom>
          <a:noFill/>
        </p:spPr>
        <p:txBody>
          <a:bodyPr wrap="none" lIns="18652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Tenant reports intermittent loss of connectivity…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6331" y="136896"/>
            <a:ext cx="2563501" cy="1817641"/>
            <a:chOff x="142611" y="134224"/>
            <a:chExt cx="3080452" cy="1406415"/>
          </a:xfrm>
        </p:grpSpPr>
        <p:sp>
          <p:nvSpPr>
            <p:cNvPr id="76" name="Rounded Rectangle 164"/>
            <p:cNvSpPr/>
            <p:nvPr/>
          </p:nvSpPr>
          <p:spPr bwMode="auto">
            <a:xfrm>
              <a:off x="142611" y="134224"/>
              <a:ext cx="3080452" cy="1406415"/>
            </a:xfrm>
            <a:prstGeom prst="roundRect">
              <a:avLst/>
            </a:prstGeom>
            <a:solidFill>
              <a:srgbClr val="FFC000">
                <a:alpha val="28000"/>
              </a:srgbClr>
            </a:solidFill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6521" tIns="149217" rIns="186521" bIns="149217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Network Controller </a:t>
              </a:r>
            </a:p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Managed Logical Networks</a:t>
              </a:r>
            </a:p>
          </p:txBody>
        </p:sp>
        <p:sp>
          <p:nvSpPr>
            <p:cNvPr id="77" name="Can 166"/>
            <p:cNvSpPr/>
            <p:nvPr/>
          </p:nvSpPr>
          <p:spPr bwMode="auto">
            <a:xfrm rot="5400000">
              <a:off x="1586585" y="-890412"/>
              <a:ext cx="271968" cy="2614460"/>
            </a:xfrm>
            <a:prstGeom prst="can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1028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ea typeface="Segoe UI" pitchFamily="34" charset="0"/>
                  <a:cs typeface="Segoe UI" pitchFamily="34" charset="0"/>
                </a:rPr>
                <a:t>Mgmt</a:t>
              </a:r>
              <a:endPara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8" name="Can 177"/>
          <p:cNvSpPr/>
          <p:nvPr/>
        </p:nvSpPr>
        <p:spPr bwMode="auto">
          <a:xfrm rot="5400000">
            <a:off x="1270383" y="-46949"/>
            <a:ext cx="330124" cy="2175709"/>
          </a:xfrm>
          <a:prstGeom prst="can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HNV</a:t>
            </a:r>
          </a:p>
        </p:txBody>
      </p:sp>
      <p:sp>
        <p:nvSpPr>
          <p:cNvPr id="79" name="Can 216"/>
          <p:cNvSpPr/>
          <p:nvPr/>
        </p:nvSpPr>
        <p:spPr bwMode="auto">
          <a:xfrm rot="5400000">
            <a:off x="3891289" y="-479314"/>
            <a:ext cx="246570" cy="1768374"/>
          </a:xfrm>
          <a:prstGeom prst="can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Red Tenant VM Network</a:t>
            </a:r>
          </a:p>
        </p:txBody>
      </p:sp>
      <p:sp>
        <p:nvSpPr>
          <p:cNvPr id="80" name="Can 232"/>
          <p:cNvSpPr/>
          <p:nvPr/>
        </p:nvSpPr>
        <p:spPr bwMode="auto">
          <a:xfrm rot="5400000">
            <a:off x="3872891" y="-131629"/>
            <a:ext cx="246570" cy="1768374"/>
          </a:xfrm>
          <a:prstGeom prst="can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Green Tenant VM Network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10277086" y="4439198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054423" y="3692343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250385" y="4069633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768214" y="295679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0507795" y="4772319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004337" y="3345737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6759838" y="2273671"/>
            <a:ext cx="1363399" cy="530471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vSwitch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6990547" y="2606792"/>
            <a:ext cx="733333" cy="280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isometricLeftDown"/>
            <a:lightRig rig="flat" dir="t"/>
          </a:scene3d>
          <a:sp3d extrusionH="76200" prstMaterial="clear">
            <a:extrusionClr>
              <a:srgbClr val="505050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51028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VFP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72768" y="3727152"/>
            <a:ext cx="780139" cy="452941"/>
          </a:xfrm>
          <a:prstGeom prst="line">
            <a:avLst/>
          </a:prstGeom>
          <a:ln w="19050">
            <a:solidFill>
              <a:srgbClr val="107C1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5537675" y="3692564"/>
            <a:ext cx="444843" cy="581835"/>
            <a:chOff x="2569270" y="5623781"/>
            <a:chExt cx="1192365" cy="1366064"/>
          </a:xfrm>
        </p:grpSpPr>
        <p:grpSp>
          <p:nvGrpSpPr>
            <p:cNvPr id="55" name="Group 54"/>
            <p:cNvGrpSpPr/>
            <p:nvPr/>
          </p:nvGrpSpPr>
          <p:grpSpPr>
            <a:xfrm>
              <a:off x="2569270" y="5623781"/>
              <a:ext cx="1192365" cy="1042730"/>
              <a:chOff x="2587789" y="5594805"/>
              <a:chExt cx="1192365" cy="1042730"/>
            </a:xfrm>
          </p:grpSpPr>
          <p:sp>
            <p:nvSpPr>
              <p:cNvPr id="57" name="Oval 56"/>
              <p:cNvSpPr/>
              <p:nvPr/>
            </p:nvSpPr>
            <p:spPr bwMode="auto">
              <a:xfrm>
                <a:off x="2587789" y="5594805"/>
                <a:ext cx="1192365" cy="1042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814706" y="5859462"/>
                <a:ext cx="307139" cy="132334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3206584" y="5851724"/>
                <a:ext cx="307139" cy="132334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2801549" y="5747366"/>
                <a:ext cx="338462" cy="341049"/>
                <a:chOff x="2560637" y="5155059"/>
                <a:chExt cx="338462" cy="341049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2560637" y="5197832"/>
                  <a:ext cx="338462" cy="287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560637" y="5155059"/>
                  <a:ext cx="338462" cy="3410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3204917" y="5755104"/>
                <a:ext cx="338462" cy="341049"/>
                <a:chOff x="2560637" y="5155059"/>
                <a:chExt cx="338462" cy="341049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2560637" y="5197832"/>
                  <a:ext cx="338462" cy="2877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560637" y="5155059"/>
                  <a:ext cx="338462" cy="3410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eeform: Shape 61"/>
              <p:cNvSpPr/>
              <p:nvPr/>
            </p:nvSpPr>
            <p:spPr bwMode="auto">
              <a:xfrm>
                <a:off x="2842260" y="6210290"/>
                <a:ext cx="641632" cy="256607"/>
              </a:xfrm>
              <a:custGeom>
                <a:avLst/>
                <a:gdLst>
                  <a:gd name="connsiteX0" fmla="*/ 0 w 641632"/>
                  <a:gd name="connsiteY0" fmla="*/ 228610 h 256607"/>
                  <a:gd name="connsiteX1" fmla="*/ 274320 w 641632"/>
                  <a:gd name="connsiteY1" fmla="*/ 10 h 256607"/>
                  <a:gd name="connsiteX2" fmla="*/ 617220 w 641632"/>
                  <a:gd name="connsiteY2" fmla="*/ 236230 h 256607"/>
                  <a:gd name="connsiteX3" fmla="*/ 586740 w 641632"/>
                  <a:gd name="connsiteY3" fmla="*/ 228610 h 2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632" h="256607">
                    <a:moveTo>
                      <a:pt x="0" y="228610"/>
                    </a:moveTo>
                    <a:cubicBezTo>
                      <a:pt x="85725" y="113675"/>
                      <a:pt x="171450" y="-1260"/>
                      <a:pt x="274320" y="10"/>
                    </a:cubicBezTo>
                    <a:cubicBezTo>
                      <a:pt x="377190" y="1280"/>
                      <a:pt x="565150" y="198130"/>
                      <a:pt x="617220" y="236230"/>
                    </a:cubicBezTo>
                    <a:cubicBezTo>
                      <a:pt x="669290" y="274330"/>
                      <a:pt x="628015" y="251470"/>
                      <a:pt x="586740" y="228610"/>
                    </a:cubicBezTo>
                  </a:path>
                </a:pathLst>
              </a:custGeom>
              <a:noFill/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6" name="Arc 55"/>
            <p:cNvSpPr/>
            <p:nvPr/>
          </p:nvSpPr>
          <p:spPr>
            <a:xfrm rot="19007871">
              <a:off x="2800994" y="6288698"/>
              <a:ext cx="724163" cy="701147"/>
            </a:xfrm>
            <a:prstGeom prst="arc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50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448799" cy="2179058"/>
          </a:xfrm>
        </p:spPr>
        <p:txBody>
          <a:bodyPr/>
          <a:lstStyle/>
          <a:p>
            <a:r>
              <a:rPr lang="en-US" dirty="0"/>
              <a:t>DEMO: Diagnosing Tenant Connectivity</a:t>
            </a:r>
          </a:p>
        </p:txBody>
      </p:sp>
    </p:spTree>
    <p:extLst>
      <p:ext uri="{BB962C8B-B14F-4D97-AF65-F5344CB8AC3E}">
        <p14:creationId xmlns:p14="http://schemas.microsoft.com/office/powerpoint/2010/main" val="9899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sz="7200" dirty="0"/>
              <a:t>Day 100+: Normal Usage Monitoring</a:t>
            </a:r>
          </a:p>
        </p:txBody>
      </p:sp>
    </p:spTree>
    <p:extLst>
      <p:ext uri="{BB962C8B-B14F-4D97-AF65-F5344CB8AC3E}">
        <p14:creationId xmlns:p14="http://schemas.microsoft.com/office/powerpoint/2010/main" val="147952799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SDN Deployments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3"/>
            <a:ext cx="11885683" cy="6154745"/>
          </a:xfrm>
        </p:spPr>
        <p:txBody>
          <a:bodyPr/>
          <a:lstStyle/>
          <a:p>
            <a:r>
              <a:rPr lang="en-US" dirty="0"/>
              <a:t>Maintaining a Healthy System</a:t>
            </a:r>
          </a:p>
          <a:p>
            <a:pPr lvl="1"/>
            <a:r>
              <a:rPr lang="en-US" b="1" dirty="0"/>
              <a:t>Goal:</a:t>
            </a:r>
            <a:r>
              <a:rPr lang="en-US" dirty="0"/>
              <a:t> Catch problems before degradation or outages are reported* </a:t>
            </a:r>
          </a:p>
          <a:p>
            <a:pPr lvl="1"/>
            <a:endParaRPr lang="en-US" dirty="0"/>
          </a:p>
          <a:p>
            <a:r>
              <a:rPr lang="en-US" dirty="0"/>
              <a:t>Starts with Knowledge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What resources do I need to monitor?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What resources can I monitor?</a:t>
            </a:r>
          </a:p>
          <a:p>
            <a:pPr marL="342866" lvl="1" indent="-342866">
              <a:buFontTx/>
              <a:buChar char="-"/>
            </a:pPr>
            <a:r>
              <a:rPr lang="en-US" dirty="0"/>
              <a:t>Fabric Health Monitoring</a:t>
            </a:r>
          </a:p>
          <a:p>
            <a:pPr marL="342866" lvl="1" indent="-342866">
              <a:buFontTx/>
              <a:buChar char="-"/>
            </a:pPr>
            <a:r>
              <a:rPr lang="en-US" dirty="0"/>
              <a:t>Tenant Health Monitoring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dirty="0"/>
              <a:t>Responding to Alerts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Need Actionable Information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*Actually, what we really want is to be warned about an impending problem before it occurs… Not there yet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Center Operations Manager (SCOM)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1"/>
            <a:ext cx="11885683" cy="5693866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i="1" dirty="0"/>
              <a:t>Provides infrastructure monitoring that is flexible and cost-effective, helps ensure the predictable performance and availability of vital applications and offers comprehensive monitoring for your datacenter and cloud, both private and public.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4000" dirty="0">
                <a:solidFill>
                  <a:schemeClr val="tx2"/>
                </a:solidFill>
                <a:latin typeface="+mj-lt"/>
              </a:rPr>
              <a:t>Monitoring Packs (MP)</a:t>
            </a:r>
          </a:p>
          <a:p>
            <a:pPr lvl="1"/>
            <a:r>
              <a:rPr lang="en-US" dirty="0"/>
              <a:t>SDN Monitoring Pack</a:t>
            </a:r>
          </a:p>
          <a:p>
            <a:pPr lvl="1"/>
            <a:r>
              <a:rPr lang="en-US" dirty="0"/>
              <a:t>Network Controller Monitoring Pack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SDN with SCOM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1"/>
            <a:ext cx="11885683" cy="4801314"/>
          </a:xfrm>
        </p:spPr>
        <p:txBody>
          <a:bodyPr/>
          <a:lstStyle/>
          <a:p>
            <a:r>
              <a:rPr lang="en-US" dirty="0"/>
              <a:t>Monitor-able resources</a:t>
            </a:r>
          </a:p>
          <a:p>
            <a:r>
              <a:rPr lang="en-US" sz="2000" i="1" dirty="0">
                <a:solidFill>
                  <a:schemeClr val="tx1"/>
                </a:solidFill>
                <a:latin typeface="+mn-lt"/>
              </a:rPr>
              <a:t>These resources have implemented configuration state in the Network Controller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Servers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Network Interfaces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Virtual Networks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Load Balancers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Gateways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Access Control Lists</a:t>
            </a:r>
          </a:p>
          <a:p>
            <a:r>
              <a:rPr lang="en-US" dirty="0"/>
              <a:t>Un-monitor-able resources</a:t>
            </a:r>
          </a:p>
          <a:p>
            <a:pPr lvl="1"/>
            <a:r>
              <a:rPr lang="en-US" i="1" dirty="0"/>
              <a:t>These resources will need to be monitored using PowerShell or OOB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/>
              <a:t>Physical Switch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/>
              <a:t>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32502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SDN Monitoring MP Alerts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3"/>
            <a:ext cx="11885683" cy="5139869"/>
          </a:xfrm>
        </p:spPr>
        <p:txBody>
          <a:bodyPr/>
          <a:lstStyle/>
          <a:p>
            <a:r>
              <a:rPr lang="en-US" dirty="0"/>
              <a:t>Where do I look?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Alerts View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Stamp View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Resource View</a:t>
            </a:r>
          </a:p>
          <a:p>
            <a:r>
              <a:rPr lang="en-US" dirty="0"/>
              <a:t>What do I do?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Change Resolution State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Forward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Close </a:t>
            </a:r>
          </a:p>
          <a:p>
            <a:r>
              <a:rPr lang="en-US" dirty="0"/>
              <a:t>Responding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Inspect Alert Description and Status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Product Knowledge lists possible causes and resolutions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2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448799" cy="3176254"/>
          </a:xfrm>
        </p:spPr>
        <p:txBody>
          <a:bodyPr/>
          <a:lstStyle/>
          <a:p>
            <a:r>
              <a:rPr lang="en-US" dirty="0"/>
              <a:t>DEMO: Monitoring SDN Framework and Tenant Resources using SCOM</a:t>
            </a:r>
          </a:p>
        </p:txBody>
      </p:sp>
    </p:spTree>
    <p:extLst>
      <p:ext uri="{BB962C8B-B14F-4D97-AF65-F5344CB8AC3E}">
        <p14:creationId xmlns:p14="http://schemas.microsoft.com/office/powerpoint/2010/main" val="2057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397" y="1213142"/>
            <a:ext cx="11885683" cy="4801314"/>
          </a:xfrm>
        </p:spPr>
        <p:txBody>
          <a:bodyPr/>
          <a:lstStyle/>
          <a:p>
            <a:r>
              <a:rPr lang="en-US" dirty="0"/>
              <a:t>Motivation for Software Defined Networking</a:t>
            </a:r>
          </a:p>
          <a:p>
            <a:endParaRPr lang="en-US" dirty="0"/>
          </a:p>
          <a:p>
            <a:r>
              <a:rPr lang="en-US" dirty="0"/>
              <a:t>What can we do with monitoring and diagnostics?</a:t>
            </a:r>
          </a:p>
          <a:p>
            <a:endParaRPr lang="en-US" dirty="0"/>
          </a:p>
          <a:p>
            <a:r>
              <a:rPr lang="en-US" dirty="0"/>
              <a:t>What about the network data plane?</a:t>
            </a:r>
          </a:p>
          <a:p>
            <a:endParaRPr lang="en-US" dirty="0"/>
          </a:p>
          <a:p>
            <a:r>
              <a:rPr lang="en-US" dirty="0"/>
              <a:t>Time-sync improvements in WS2016</a:t>
            </a:r>
          </a:p>
        </p:txBody>
      </p:sp>
    </p:spTree>
    <p:extLst>
      <p:ext uri="{BB962C8B-B14F-4D97-AF65-F5344CB8AC3E}">
        <p14:creationId xmlns:p14="http://schemas.microsoft.com/office/powerpoint/2010/main" val="405848714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2"/>
            <a:ext cx="11885683" cy="4801314"/>
          </a:xfrm>
        </p:spPr>
        <p:txBody>
          <a:bodyPr/>
          <a:lstStyle/>
          <a:p>
            <a:r>
              <a:rPr lang="en-US" dirty="0"/>
              <a:t>Workflow</a:t>
            </a:r>
          </a:p>
          <a:p>
            <a:pPr lvl="1"/>
            <a:r>
              <a:rPr lang="en-US" dirty="0"/>
              <a:t>Triage – Summarize the problem and collect data; narrow down failure component</a:t>
            </a:r>
          </a:p>
          <a:p>
            <a:pPr lvl="1"/>
            <a:r>
              <a:rPr lang="en-US" dirty="0"/>
              <a:t>Root-Cause – Analyze the data to determine specific reason for failure</a:t>
            </a:r>
          </a:p>
          <a:p>
            <a:pPr lvl="1"/>
            <a:r>
              <a:rPr lang="en-US" dirty="0"/>
              <a:t>Fix – Update configuration</a:t>
            </a:r>
          </a:p>
          <a:p>
            <a:pPr lvl="1"/>
            <a:r>
              <a:rPr lang="en-US" dirty="0"/>
              <a:t>Monitor – Use SCOM</a:t>
            </a:r>
          </a:p>
          <a:p>
            <a:pPr lvl="1"/>
            <a:endParaRPr lang="en-US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In-box Diagnostic Cmdlets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HNV Diagnostics:  </a:t>
            </a:r>
            <a:r>
              <a:rPr lang="en-US" u="sng" dirty="0">
                <a:hlinkClick r:id="rId3"/>
              </a:rPr>
              <a:t>https://technet.microsoft.com/en-us/library/mt490472.aspx</a:t>
            </a:r>
            <a:endParaRPr lang="en-US" u="sng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NC Diagnostics: </a:t>
            </a:r>
            <a:r>
              <a:rPr lang="en-US" u="sng" dirty="0">
                <a:hlinkClick r:id="rId4"/>
              </a:rPr>
              <a:t>https://technet.microsoft.com/en-us/library/mt490456.aspx</a:t>
            </a:r>
            <a:endParaRPr lang="en-US" dirty="0"/>
          </a:p>
          <a:p>
            <a:pPr lvl="1"/>
            <a:r>
              <a:rPr lang="en-US" dirty="0"/>
              <a:t>GitHub diagnostic scripts</a:t>
            </a:r>
          </a:p>
          <a:p>
            <a:pPr lvl="1"/>
            <a:r>
              <a:rPr lang="en-US" dirty="0"/>
              <a:t>Traces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6437" y="5211762"/>
            <a:ext cx="6287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https://github.com/Microsoft/SDN/tree/master/Diagnostics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88062"/>
            <a:ext cx="12542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Troubleshooting Guidance on TechNet: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/>
              </a:rPr>
              <a:t>https://technet.microsoft.com/en-us/windows-server-docs/networking/sdn/troubleshoot/troubleshoot-windows-server-2016-software-defined-networking-stack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49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PowerShell Scripts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3"/>
            <a:ext cx="11885683" cy="4800701"/>
          </a:xfrm>
        </p:spPr>
        <p:txBody>
          <a:bodyPr/>
          <a:lstStyle/>
          <a:p>
            <a:r>
              <a:rPr lang="en-US" dirty="0"/>
              <a:t>Control-Plane</a:t>
            </a:r>
          </a:p>
          <a:p>
            <a:pPr lvl="1"/>
            <a:r>
              <a:rPr lang="en-US" dirty="0"/>
              <a:t>Focused on the control paths including Network Controller to NC or SLB Host Agent Service</a:t>
            </a:r>
          </a:p>
          <a:p>
            <a:pPr lvl="1"/>
            <a:r>
              <a:rPr lang="en-US" dirty="0"/>
              <a:t>Expose information through the Network Controller’s </a:t>
            </a:r>
            <a:r>
              <a:rPr lang="en-US" dirty="0" err="1"/>
              <a:t>NorthBound</a:t>
            </a:r>
            <a:r>
              <a:rPr lang="en-US" dirty="0"/>
              <a:t> API using “</a:t>
            </a:r>
            <a:r>
              <a:rPr lang="en-US" dirty="0" err="1"/>
              <a:t>RunningState</a:t>
            </a:r>
            <a:r>
              <a:rPr lang="en-US" dirty="0"/>
              <a:t>”</a:t>
            </a:r>
          </a:p>
          <a:p>
            <a:pPr marL="342866" lvl="1" indent="-342866">
              <a:buFontTx/>
              <a:buChar char="-"/>
            </a:pPr>
            <a:r>
              <a:rPr lang="en-US" dirty="0"/>
              <a:t>Debug-</a:t>
            </a:r>
            <a:r>
              <a:rPr lang="en-US" dirty="0" err="1"/>
              <a:t>NetworkController</a:t>
            </a:r>
            <a:endParaRPr lang="en-US" dirty="0"/>
          </a:p>
          <a:p>
            <a:pPr marL="342866" lvl="1" indent="-342866">
              <a:buFontTx/>
              <a:buChar char="-"/>
            </a:pPr>
            <a:r>
              <a:rPr lang="en-US" dirty="0"/>
              <a:t>Debug-</a:t>
            </a:r>
            <a:r>
              <a:rPr lang="en-US" dirty="0" err="1"/>
              <a:t>NetworkControllerConfigurationState</a:t>
            </a:r>
            <a:endParaRPr lang="en-US" dirty="0"/>
          </a:p>
          <a:p>
            <a:pPr marL="342866" lvl="1" indent="-342866">
              <a:buFontTx/>
              <a:buChar char="-"/>
            </a:pPr>
            <a:r>
              <a:rPr lang="en-US" dirty="0"/>
              <a:t>Debug-</a:t>
            </a:r>
            <a:r>
              <a:rPr lang="en-US" dirty="0" err="1"/>
              <a:t>ServiceFabricNodeStatus</a:t>
            </a:r>
            <a:endParaRPr lang="en-US" dirty="0"/>
          </a:p>
          <a:p>
            <a:pPr marL="342866" lvl="1" indent="-342866">
              <a:buFontTx/>
              <a:buChar char="-"/>
            </a:pPr>
            <a:r>
              <a:rPr lang="en-US" dirty="0"/>
              <a:t>Get-</a:t>
            </a:r>
            <a:r>
              <a:rPr lang="en-US" dirty="0" err="1"/>
              <a:t>NetworkControllerDeploymentInfo</a:t>
            </a:r>
            <a:endParaRPr lang="en-US" dirty="0"/>
          </a:p>
          <a:p>
            <a:pPr marL="342866" lvl="1" indent="-342866">
              <a:buFontTx/>
              <a:buChar char="-"/>
            </a:pPr>
            <a:r>
              <a:rPr lang="en-US" dirty="0"/>
              <a:t>Get-</a:t>
            </a:r>
            <a:r>
              <a:rPr lang="en-US" dirty="0" err="1"/>
              <a:t>NetworkControllerReplica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PowerShell Scripts (cont.)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2"/>
            <a:ext cx="11885683" cy="5647700"/>
          </a:xfrm>
        </p:spPr>
        <p:txBody>
          <a:bodyPr/>
          <a:lstStyle/>
          <a:p>
            <a:r>
              <a:rPr lang="en-US" dirty="0"/>
              <a:t>Data-Plane</a:t>
            </a:r>
          </a:p>
          <a:p>
            <a:pPr lvl="1"/>
            <a:r>
              <a:rPr lang="en-US" dirty="0"/>
              <a:t>Focused on the data path components on individual Hyper-V Hosts</a:t>
            </a:r>
          </a:p>
          <a:p>
            <a:pPr marL="342866" lvl="1" indent="-342866">
              <a:buFontTx/>
              <a:buChar char="-"/>
            </a:pPr>
            <a:r>
              <a:rPr lang="en-US" sz="1800" dirty="0"/>
              <a:t>Debug-</a:t>
            </a:r>
            <a:r>
              <a:rPr lang="en-US" sz="1800" dirty="0" err="1"/>
              <a:t>SlbDataPath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Debug-</a:t>
            </a:r>
            <a:r>
              <a:rPr lang="en-US" sz="1800" dirty="0" err="1"/>
              <a:t>VirtualMachineQueueOperation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Enable/Disable-</a:t>
            </a:r>
            <a:r>
              <a:rPr lang="en-US" sz="1800" dirty="0" err="1"/>
              <a:t>MuxEchoResponder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CustomerRoute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NetworkControllerVipResource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PACAMapping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ProviderAddress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VipHostMapping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VMNetworkAdapterPortId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Get-</a:t>
            </a:r>
            <a:r>
              <a:rPr lang="en-US" sz="1800" dirty="0" err="1"/>
              <a:t>VMSwitchExternalPortId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Test-</a:t>
            </a:r>
            <a:r>
              <a:rPr lang="en-US" sz="1800" dirty="0" err="1"/>
              <a:t>DipHostReachability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Test-</a:t>
            </a:r>
            <a:r>
              <a:rPr lang="en-US" sz="1800" dirty="0" err="1"/>
              <a:t>EncapOverheadSettings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Test-</a:t>
            </a:r>
            <a:r>
              <a:rPr lang="en-US" sz="1800" dirty="0" err="1"/>
              <a:t>LogicalNetworkConnection</a:t>
            </a:r>
            <a:r>
              <a:rPr lang="en-US" sz="1800" dirty="0"/>
              <a:t>(</a:t>
            </a:r>
            <a:r>
              <a:rPr lang="en-US" sz="1800" dirty="0" err="1"/>
              <a:t>SupportsJumboPacket</a:t>
            </a:r>
            <a:r>
              <a:rPr lang="en-US" sz="1800" dirty="0"/>
              <a:t>)</a:t>
            </a:r>
          </a:p>
          <a:p>
            <a:pPr marL="342866" lvl="1" indent="-342866">
              <a:buFontTx/>
              <a:buChar char="-"/>
            </a:pPr>
            <a:r>
              <a:rPr lang="en-US" sz="1800" dirty="0"/>
              <a:t>Test-</a:t>
            </a:r>
            <a:r>
              <a:rPr lang="en-US" sz="1800" dirty="0" err="1"/>
              <a:t>VIPReachability</a:t>
            </a:r>
            <a:endParaRPr lang="en-US" sz="1800" dirty="0"/>
          </a:p>
          <a:p>
            <a:pPr marL="342866" lvl="1" indent="-342866">
              <a:buFontTx/>
              <a:buChar char="-"/>
            </a:pPr>
            <a:r>
              <a:rPr lang="en-US" sz="1800" dirty="0"/>
              <a:t>Test-</a:t>
            </a:r>
            <a:r>
              <a:rPr lang="en-US" sz="1800" dirty="0" err="1"/>
              <a:t>VirtualNetworkConnection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93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Performance: The Data Plane </a:t>
            </a:r>
          </a:p>
        </p:txBody>
      </p:sp>
    </p:spTree>
    <p:extLst>
      <p:ext uri="{BB962C8B-B14F-4D97-AF65-F5344CB8AC3E}">
        <p14:creationId xmlns:p14="http://schemas.microsoft.com/office/powerpoint/2010/main" val="22409238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 components: offloads vs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397" y="1213141"/>
            <a:ext cx="11885683" cy="412368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What are offloads?</a:t>
            </a:r>
          </a:p>
          <a:p>
            <a:r>
              <a:rPr lang="en-US" dirty="0"/>
              <a:t>How are those different from features?</a:t>
            </a:r>
          </a:p>
          <a:p>
            <a:endParaRPr lang="en-US" dirty="0"/>
          </a:p>
          <a:p>
            <a:r>
              <a:rPr lang="en-US" dirty="0"/>
              <a:t>Do all features use offloads?</a:t>
            </a:r>
          </a:p>
          <a:p>
            <a:r>
              <a:rPr lang="en-US" dirty="0"/>
              <a:t>Are all offloads parts of features?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5401" y="1851571"/>
            <a:ext cx="5149343" cy="849355"/>
          </a:xfrm>
          <a:prstGeom prst="rect">
            <a:avLst/>
          </a:prstGeom>
          <a:noFill/>
        </p:spPr>
        <p:txBody>
          <a:bodyPr wrap="none" lIns="182857" tIns="146285" rIns="182857" bIns="146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Hardware accelerators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162" y="3131554"/>
            <a:ext cx="6228795" cy="849355"/>
          </a:xfrm>
          <a:prstGeom prst="rect">
            <a:avLst/>
          </a:prstGeom>
          <a:noFill/>
        </p:spPr>
        <p:txBody>
          <a:bodyPr wrap="none" lIns="182857" tIns="146285" rIns="182857" bIns="146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Features are in OS software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664" y="3836464"/>
            <a:ext cx="4028474" cy="849355"/>
          </a:xfrm>
          <a:prstGeom prst="rect">
            <a:avLst/>
          </a:prstGeom>
          <a:noFill/>
        </p:spPr>
        <p:txBody>
          <a:bodyPr wrap="none" lIns="182857" tIns="146285" rIns="182857" bIns="146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No, but many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3043" y="4500476"/>
            <a:ext cx="4125603" cy="849355"/>
          </a:xfrm>
          <a:prstGeom prst="rect">
            <a:avLst/>
          </a:prstGeom>
          <a:noFill/>
        </p:spPr>
        <p:txBody>
          <a:bodyPr wrap="none" lIns="182857" tIns="146285" rIns="182857" bIns="146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No, but many are</a:t>
            </a:r>
          </a:p>
        </p:txBody>
      </p:sp>
    </p:spTree>
    <p:extLst>
      <p:ext uri="{BB962C8B-B14F-4D97-AF65-F5344CB8AC3E}">
        <p14:creationId xmlns:p14="http://schemas.microsoft.com/office/powerpoint/2010/main" val="2529305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common offloads in WS2016?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397" y="1213143"/>
            <a:ext cx="11885683" cy="5539271"/>
          </a:xfrm>
        </p:spPr>
        <p:txBody>
          <a:bodyPr/>
          <a:lstStyle/>
          <a:p>
            <a:r>
              <a:rPr lang="en-US" sz="2000" dirty="0">
                <a:solidFill>
                  <a:srgbClr val="FF8C00"/>
                </a:solidFill>
              </a:rPr>
              <a:t>Address checksum offload group</a:t>
            </a:r>
          </a:p>
          <a:p>
            <a:r>
              <a:rPr lang="en-US" sz="2000" dirty="0">
                <a:solidFill>
                  <a:srgbClr val="7030A0"/>
                </a:solidFill>
              </a:rPr>
              <a:t>Data Center Bridging (DCB)</a:t>
            </a:r>
          </a:p>
          <a:p>
            <a:r>
              <a:rPr lang="en-US" sz="2000" dirty="0">
                <a:solidFill>
                  <a:srgbClr val="FF8C00"/>
                </a:solidFill>
              </a:rPr>
              <a:t>Interrupt moderation (IM)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IPsec Task Offload (</a:t>
            </a:r>
            <a:r>
              <a:rPr lang="en-US" sz="2000" dirty="0" err="1">
                <a:solidFill>
                  <a:srgbClr val="00B050"/>
                </a:solidFill>
              </a:rPr>
              <a:t>IPsecTO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  <a:p>
            <a:r>
              <a:rPr lang="en-US" sz="2000" dirty="0">
                <a:solidFill>
                  <a:srgbClr val="FF8C00"/>
                </a:solidFill>
              </a:rPr>
              <a:t>Jumbo frame</a:t>
            </a:r>
          </a:p>
          <a:p>
            <a:r>
              <a:rPr lang="en-US" sz="2000" dirty="0">
                <a:solidFill>
                  <a:srgbClr val="FF8C00"/>
                </a:solidFill>
              </a:rPr>
              <a:t>Large Send Offload (LSO)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NVGRE Task Offload</a:t>
            </a:r>
          </a:p>
          <a:p>
            <a:r>
              <a:rPr lang="en-US" sz="2000" dirty="0">
                <a:solidFill>
                  <a:srgbClr val="FF8C00"/>
                </a:solidFill>
              </a:rPr>
              <a:t>Receive Side Coalescing (RSC)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Receive Side Scaling (RSS)</a:t>
            </a:r>
          </a:p>
          <a:p>
            <a:r>
              <a:rPr lang="en-US" sz="2000" dirty="0">
                <a:solidFill>
                  <a:srgbClr val="FF8C00"/>
                </a:solidFill>
              </a:rPr>
              <a:t>Single Root I/O Virtualization (SR-IOV)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Remote Direct Access Memory (RDMA)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TCP Chimney Offload</a:t>
            </a:r>
          </a:p>
          <a:p>
            <a:r>
              <a:rPr lang="en-US" sz="2000" dirty="0">
                <a:solidFill>
                  <a:srgbClr val="7030A0"/>
                </a:solidFill>
              </a:rPr>
              <a:t>Virtual LAN (VLAN) support</a:t>
            </a:r>
          </a:p>
          <a:p>
            <a:r>
              <a:rPr lang="en-US" sz="2000" dirty="0">
                <a:solidFill>
                  <a:srgbClr val="00B050"/>
                </a:solidFill>
              </a:rPr>
              <a:t>Virtual Machine Multi-Queue (VMMQ)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Virtual Machine Queues (VMQ)</a:t>
            </a:r>
          </a:p>
          <a:p>
            <a:r>
              <a:rPr lang="en-US" sz="2000" dirty="0">
                <a:solidFill>
                  <a:srgbClr val="00B050"/>
                </a:solidFill>
              </a:rPr>
              <a:t>VxLAN Task Offload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9359" y="2996480"/>
            <a:ext cx="3402471" cy="1634085"/>
          </a:xfrm>
          <a:prstGeom prst="rect">
            <a:avLst/>
          </a:prstGeom>
          <a:noFill/>
        </p:spPr>
        <p:txBody>
          <a:bodyPr wrap="square" lIns="182857" tIns="146285" rIns="182857" bIns="14628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Key: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Feature-driven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78C1F"/>
                </a:solidFill>
                <a:effectLst/>
                <a:uLnTx/>
                <a:uFillTx/>
                <a:latin typeface="+mj-lt"/>
              </a:rPr>
              <a:t>Offload only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</a:rPr>
              <a:t>Sometimes feature driven</a:t>
            </a:r>
          </a:p>
        </p:txBody>
      </p:sp>
    </p:spTree>
    <p:extLst>
      <p:ext uri="{BB962C8B-B14F-4D97-AF65-F5344CB8AC3E}">
        <p14:creationId xmlns:p14="http://schemas.microsoft.com/office/powerpoint/2010/main" val="1164131475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data plane features of WS2016?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397" y="1213143"/>
            <a:ext cx="11885683" cy="5311545"/>
          </a:xfrm>
        </p:spPr>
        <p:txBody>
          <a:bodyPr/>
          <a:lstStyle/>
          <a:p>
            <a:r>
              <a:rPr lang="en-US" sz="2800" dirty="0"/>
              <a:t>Access Control Lists (ACL, Extended ACLs, &amp; SDN ACLs)</a:t>
            </a:r>
          </a:p>
          <a:p>
            <a:r>
              <a:rPr lang="en-US" sz="2800" dirty="0"/>
              <a:t>Bandwidth management (</a:t>
            </a:r>
            <a:r>
              <a:rPr lang="en-US" sz="2800" dirty="0" err="1"/>
              <a:t>vmQoS</a:t>
            </a:r>
            <a:r>
              <a:rPr lang="en-US" sz="2800" dirty="0"/>
              <a:t>, SDN QoS, &amp; DCB)</a:t>
            </a:r>
          </a:p>
          <a:p>
            <a:r>
              <a:rPr lang="en-US" sz="2800" dirty="0"/>
              <a:t>Hyper-V Network Virtualization (HNVv1 and HNVv2)</a:t>
            </a:r>
          </a:p>
          <a:p>
            <a:r>
              <a:rPr lang="en-US" sz="2800" dirty="0"/>
              <a:t>NIC Teaming (LBFO and SET)</a:t>
            </a:r>
          </a:p>
          <a:p>
            <a:r>
              <a:rPr lang="en-US" sz="2800" dirty="0"/>
              <a:t>RDMA (including Converged NIC)</a:t>
            </a:r>
          </a:p>
          <a:p>
            <a:r>
              <a:rPr lang="en-US" sz="2800" dirty="0"/>
              <a:t>RSS</a:t>
            </a:r>
          </a:p>
          <a:p>
            <a:r>
              <a:rPr lang="en-US" sz="2800" dirty="0"/>
              <a:t>TCP Chimney Offload</a:t>
            </a:r>
          </a:p>
          <a:p>
            <a:r>
              <a:rPr lang="en-US" sz="2800" dirty="0"/>
              <a:t>Virtual RSS (</a:t>
            </a:r>
            <a:r>
              <a:rPr lang="en-US" sz="2800" dirty="0" err="1"/>
              <a:t>vRSS</a:t>
            </a:r>
            <a:r>
              <a:rPr lang="en-US" sz="2800" dirty="0"/>
              <a:t>)</a:t>
            </a:r>
          </a:p>
          <a:p>
            <a:r>
              <a:rPr lang="en-US" sz="2800" dirty="0"/>
              <a:t>VLANs (incl. PVLANs)</a:t>
            </a:r>
          </a:p>
          <a:p>
            <a:r>
              <a:rPr lang="en-US" sz="2800" dirty="0"/>
              <a:t>VMMQ</a:t>
            </a:r>
          </a:p>
          <a:p>
            <a:r>
              <a:rPr lang="en-US" sz="2800" dirty="0"/>
              <a:t>VMQ</a:t>
            </a:r>
          </a:p>
        </p:txBody>
      </p:sp>
    </p:spTree>
    <p:extLst>
      <p:ext uri="{BB962C8B-B14F-4D97-AF65-F5344CB8AC3E}">
        <p14:creationId xmlns:p14="http://schemas.microsoft.com/office/powerpoint/2010/main" val="68157477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all work together?  (Yes and No)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397" y="1213142"/>
            <a:ext cx="11885683" cy="4462760"/>
          </a:xfrm>
        </p:spPr>
        <p:txBody>
          <a:bodyPr/>
          <a:lstStyle/>
          <a:p>
            <a:r>
              <a:rPr lang="en-US" dirty="0"/>
              <a:t>3 primary networking stacks:</a:t>
            </a:r>
          </a:p>
          <a:p>
            <a:pPr marL="857164" lvl="1" indent="-857164">
              <a:buFont typeface="+mj-lt"/>
              <a:buAutoNum type="romanUcPeriod"/>
            </a:pPr>
            <a:r>
              <a:rPr lang="en-US" dirty="0"/>
              <a:t>Native (bare metal);</a:t>
            </a:r>
          </a:p>
          <a:p>
            <a:pPr marL="857164" lvl="1" indent="-857164">
              <a:buFont typeface="+mj-lt"/>
              <a:buAutoNum type="romanUcPeriod"/>
            </a:pPr>
            <a:r>
              <a:rPr lang="en-US" dirty="0"/>
              <a:t>Hyper-V server with or without HNVv1</a:t>
            </a:r>
          </a:p>
          <a:p>
            <a:pPr marL="857164" lvl="1" indent="-857164">
              <a:buFont typeface="+mj-lt"/>
              <a:buAutoNum type="romanUcPeriod"/>
            </a:pPr>
            <a:r>
              <a:rPr lang="en-US" dirty="0"/>
              <a:t>Hyper-V server with SDNv2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features only work in one of the networking stacks. 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Standby for more information later…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056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6736203"/>
          </a:xfrm>
        </p:spPr>
        <p:txBody>
          <a:bodyPr/>
          <a:lstStyle/>
          <a:p>
            <a:pPr>
              <a:spcBef>
                <a:spcPts val="816"/>
              </a:spcBef>
            </a:pPr>
            <a:r>
              <a:rPr lang="en-US" sz="3600" dirty="0"/>
              <a:t>Windows Server has a lot of data plane features and supported offloads</a:t>
            </a:r>
          </a:p>
          <a:p>
            <a:pPr>
              <a:spcBef>
                <a:spcPts val="816"/>
              </a:spcBef>
            </a:pPr>
            <a:r>
              <a:rPr lang="en-US" sz="3600" dirty="0"/>
              <a:t>Many of the features interact with and depend on NIC hardware</a:t>
            </a:r>
          </a:p>
          <a:p>
            <a:pPr>
              <a:spcBef>
                <a:spcPts val="816"/>
              </a:spcBef>
            </a:pPr>
            <a:r>
              <a:rPr lang="en-US" sz="3600" dirty="0"/>
              <a:t>Hardware features (offloads) can be stateless or </a:t>
            </a:r>
            <a:r>
              <a:rPr lang="en-US" sz="3600" dirty="0" err="1"/>
              <a:t>stateful</a:t>
            </a:r>
            <a:endParaRPr lang="en-US" sz="3600" dirty="0"/>
          </a:p>
          <a:p>
            <a:pPr lvl="2">
              <a:spcBef>
                <a:spcPts val="816"/>
              </a:spcBef>
            </a:pPr>
            <a:r>
              <a:rPr lang="en-US" sz="1800" dirty="0">
                <a:solidFill>
                  <a:schemeClr val="tx1"/>
                </a:solidFill>
              </a:rPr>
              <a:t>Affects interactions with other features</a:t>
            </a:r>
          </a:p>
          <a:p>
            <a:pPr>
              <a:spcBef>
                <a:spcPts val="816"/>
              </a:spcBef>
            </a:pPr>
            <a:r>
              <a:rPr lang="en-US" sz="3600" dirty="0"/>
              <a:t>Learnings from networking feature development</a:t>
            </a:r>
          </a:p>
          <a:p>
            <a:pPr lvl="2">
              <a:spcBef>
                <a:spcPts val="816"/>
              </a:spcBef>
            </a:pPr>
            <a:r>
              <a:rPr lang="en-US" sz="1800" dirty="0">
                <a:solidFill>
                  <a:schemeClr val="tx1"/>
                </a:solidFill>
              </a:rPr>
              <a:t>Not all hardware features provide the results we hope for</a:t>
            </a:r>
          </a:p>
          <a:p>
            <a:pPr lvl="3">
              <a:spcBef>
                <a:spcPts val="816"/>
              </a:spcBef>
            </a:pPr>
            <a:r>
              <a:rPr lang="en-US" sz="1600" dirty="0">
                <a:solidFill>
                  <a:schemeClr val="tx1"/>
                </a:solidFill>
              </a:rPr>
              <a:t>E.g., TCP Chimney</a:t>
            </a:r>
          </a:p>
          <a:p>
            <a:pPr lvl="2">
              <a:spcBef>
                <a:spcPts val="816"/>
              </a:spcBef>
            </a:pPr>
            <a:r>
              <a:rPr lang="en-US" sz="1800" dirty="0">
                <a:solidFill>
                  <a:schemeClr val="tx1"/>
                </a:solidFill>
              </a:rPr>
              <a:t>Not all vendors are created equal</a:t>
            </a:r>
          </a:p>
          <a:p>
            <a:pPr lvl="3">
              <a:spcBef>
                <a:spcPts val="816"/>
              </a:spcBef>
            </a:pPr>
            <a:r>
              <a:rPr lang="en-US" sz="1600" dirty="0">
                <a:solidFill>
                  <a:schemeClr val="tx1"/>
                </a:solidFill>
              </a:rPr>
              <a:t>No, we don’t publish competing performance numbers</a:t>
            </a:r>
          </a:p>
          <a:p>
            <a:pPr marL="466263" indent="-466263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9627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WS2012 R2 Data Plane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312591"/>
          </a:xfrm>
        </p:spPr>
        <p:txBody>
          <a:bodyPr/>
          <a:lstStyle/>
          <a:p>
            <a:r>
              <a:rPr lang="en-US" sz="2720" dirty="0"/>
              <a:t>Hyper-V switch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Extensible switch (Cisco, NEC, etc.)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vmQoS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ACLs and extended ACLs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Hyper-V Virtual Networking (NV-GRE)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sz="2720" dirty="0"/>
              <a:t>NIC Teaming</a:t>
            </a:r>
          </a:p>
          <a:p>
            <a:endParaRPr lang="en-US" sz="2720" dirty="0"/>
          </a:p>
          <a:p>
            <a:r>
              <a:rPr lang="en-US" sz="2720" dirty="0"/>
              <a:t>Software </a:t>
            </a:r>
            <a:r>
              <a:rPr lang="en-US" sz="2720" dirty="0" err="1"/>
              <a:t>vRSS</a:t>
            </a:r>
            <a:endParaRPr lang="en-US" sz="2720" dirty="0"/>
          </a:p>
          <a:p>
            <a:pPr marL="466263" indent="-46626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60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515" y="2097285"/>
            <a:ext cx="7912171" cy="46570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619" y="4020821"/>
            <a:ext cx="1939074" cy="5459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5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Compute/Storage</a:t>
            </a:r>
            <a:br>
              <a:rPr kumimoji="0" lang="en-US" sz="1599" b="1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599" b="1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&amp; TOR Switches</a:t>
            </a:r>
            <a:endParaRPr kumimoji="0" lang="en-US" sz="1599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chemeClr val="bg2"/>
                  </a:gs>
                  <a:gs pos="99000">
                    <a:schemeClr val="bg2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621" y="-1988360"/>
            <a:ext cx="10051945" cy="7722182"/>
            <a:chOff x="357788" y="-1989138"/>
            <a:chExt cx="10053371" cy="7723277"/>
          </a:xfrm>
        </p:grpSpPr>
        <p:grpSp>
          <p:nvGrpSpPr>
            <p:cNvPr id="5" name="Group 4"/>
            <p:cNvGrpSpPr/>
            <p:nvPr/>
          </p:nvGrpSpPr>
          <p:grpSpPr>
            <a:xfrm>
              <a:off x="3034536" y="-1989138"/>
              <a:ext cx="3899471" cy="6062394"/>
              <a:chOff x="3147646" y="-1461401"/>
              <a:chExt cx="3899471" cy="6062394"/>
            </a:xfrm>
          </p:grpSpPr>
          <p:sp>
            <p:nvSpPr>
              <p:cNvPr id="6" name="Parallelogram 5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53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53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53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53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53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53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3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53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5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65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65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65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6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47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47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47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47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7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47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47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47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59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9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9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9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65" idx="7"/>
                <a:endCxn id="47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58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4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52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5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46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3531272" y="-1751869"/>
              <a:ext cx="3899471" cy="6062394"/>
              <a:chOff x="3147646" y="-1461401"/>
              <a:chExt cx="3899471" cy="6062394"/>
            </a:xfrm>
          </p:grpSpPr>
          <p:sp>
            <p:nvSpPr>
              <p:cNvPr id="71" name="Parallelogram 70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116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16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16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116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116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116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116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16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128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128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128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128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12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89" name="Straight Connector 88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110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110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110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110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110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110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110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110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22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22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22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122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28" idx="7"/>
                <a:endCxn id="110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121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7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115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8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109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4028008" y="-1514600"/>
              <a:ext cx="3899471" cy="6062394"/>
              <a:chOff x="3147646" y="-1461401"/>
              <a:chExt cx="3899471" cy="6062394"/>
            </a:xfrm>
          </p:grpSpPr>
          <p:sp>
            <p:nvSpPr>
              <p:cNvPr id="134" name="Parallelogram 133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79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79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79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79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79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79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79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79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91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91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91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91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190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52" name="Straight Connector 151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73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73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73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73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73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73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73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73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85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85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85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85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91" idx="7"/>
                <a:endCxn id="173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18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0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178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1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172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96" name="Group 195"/>
            <p:cNvGrpSpPr/>
            <p:nvPr/>
          </p:nvGrpSpPr>
          <p:grpSpPr>
            <a:xfrm>
              <a:off x="4524744" y="-1277331"/>
              <a:ext cx="3899471" cy="6062394"/>
              <a:chOff x="3147646" y="-1461401"/>
              <a:chExt cx="3899471" cy="6062394"/>
            </a:xfrm>
          </p:grpSpPr>
          <p:sp>
            <p:nvSpPr>
              <p:cNvPr id="197" name="Parallelogram 196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stCxn id="242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242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42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242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42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42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242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242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254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54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54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54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4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253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15" name="Straight Connector 214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236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stCxn id="236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>
                <a:stCxn id="236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36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36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36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36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36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>
                <a:stCxn id="248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48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>
                <a:stCxn id="248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stCxn id="248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54" idx="7"/>
                <a:endCxn id="236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2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24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3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241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4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235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9" name="Group 258"/>
            <p:cNvGrpSpPr/>
            <p:nvPr/>
          </p:nvGrpSpPr>
          <p:grpSpPr>
            <a:xfrm>
              <a:off x="5021480" y="-1040062"/>
              <a:ext cx="3899471" cy="6062394"/>
              <a:chOff x="3147646" y="-1461401"/>
              <a:chExt cx="3899471" cy="6062394"/>
            </a:xfrm>
          </p:grpSpPr>
          <p:sp>
            <p:nvSpPr>
              <p:cNvPr id="260" name="Parallelogram 259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stCxn id="305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stCxn id="305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305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305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305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305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stCxn id="305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stCxn id="305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317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>
                <a:stCxn id="317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>
                <a:stCxn id="317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>
                <a:stCxn id="317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316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78" name="Straight Connector 277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99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99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99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99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stCxn id="299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99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stCxn id="299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99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311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stCxn id="311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>
                <a:stCxn id="311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stCxn id="311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>
                <a:stCxn id="317" idx="7"/>
                <a:endCxn id="299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5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310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6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30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7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298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>
              <a:off x="5518216" y="-802793"/>
              <a:ext cx="3899471" cy="6062394"/>
              <a:chOff x="3147646" y="-1461401"/>
              <a:chExt cx="3899471" cy="6062394"/>
            </a:xfrm>
          </p:grpSpPr>
          <p:sp>
            <p:nvSpPr>
              <p:cNvPr id="323" name="Parallelogram 322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324" name="Straight Connector 323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368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>
                <a:stCxn id="368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368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68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68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stCxn id="368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368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stCxn id="368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>
                <a:stCxn id="380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>
                <a:stCxn id="380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80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>
                <a:stCxn id="380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0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379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341" name="Straight Connector 340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62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62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62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62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62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62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62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62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74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74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74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74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stCxn id="380" idx="7"/>
                <a:endCxn id="362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8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373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59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36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0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361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85" name="Group 384"/>
            <p:cNvGrpSpPr/>
            <p:nvPr/>
          </p:nvGrpSpPr>
          <p:grpSpPr>
            <a:xfrm>
              <a:off x="6014952" y="-565524"/>
              <a:ext cx="3899471" cy="6062394"/>
              <a:chOff x="3147646" y="-1461401"/>
              <a:chExt cx="3899471" cy="6062394"/>
            </a:xfrm>
          </p:grpSpPr>
          <p:sp>
            <p:nvSpPr>
              <p:cNvPr id="386" name="Parallelogram 385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387" name="Straight Connector 386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431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431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431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>
                <a:stCxn id="431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>
                <a:stCxn id="431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>
                <a:stCxn id="431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>
                <a:stCxn id="431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>
                <a:stCxn id="431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>
                <a:stCxn id="443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>
                <a:stCxn id="443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>
                <a:stCxn id="443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443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3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442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404" name="Straight Connector 403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25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>
                <a:stCxn id="425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>
                <a:stCxn id="425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>
                <a:stCxn id="425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>
                <a:stCxn id="425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25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>
                <a:stCxn id="425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425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>
                <a:stCxn id="437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437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37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437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443" idx="7"/>
                <a:endCxn id="425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1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436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2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430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3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424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448" name="Group 447"/>
            <p:cNvGrpSpPr/>
            <p:nvPr/>
          </p:nvGrpSpPr>
          <p:grpSpPr>
            <a:xfrm>
              <a:off x="6511688" y="-328255"/>
              <a:ext cx="3899471" cy="6062394"/>
              <a:chOff x="3147646" y="-1461401"/>
              <a:chExt cx="3899471" cy="6062394"/>
            </a:xfrm>
          </p:grpSpPr>
          <p:sp>
            <p:nvSpPr>
              <p:cNvPr id="449" name="Parallelogram 448"/>
              <p:cNvSpPr/>
              <p:nvPr/>
            </p:nvSpPr>
            <p:spPr bwMode="auto">
              <a:xfrm rot="16200000" flipV="1">
                <a:off x="2066185" y="-379940"/>
                <a:ext cx="6062394" cy="3899471"/>
              </a:xfrm>
              <a:prstGeom prst="parallelogram">
                <a:avLst>
                  <a:gd name="adj" fmla="val 48795"/>
                </a:avLst>
              </a:prstGeom>
              <a:solidFill>
                <a:schemeClr val="tx1">
                  <a:lumMod val="85000"/>
                  <a:alpha val="30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0" rIns="0" bIns="4663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3221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6814">
                        <a:srgbClr val="FFFFFF"/>
                      </a:gs>
                      <a:gs pos="46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450" name="Straight Connector 449"/>
              <p:cNvCxnSpPr/>
              <p:nvPr/>
            </p:nvCxnSpPr>
            <p:spPr>
              <a:xfrm flipH="1">
                <a:off x="3303742" y="3352879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 flipH="1">
                <a:off x="3469423" y="3362956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/>
              <p:cNvCxnSpPr>
                <a:stCxn id="494" idx="4"/>
              </p:cNvCxnSpPr>
              <p:nvPr/>
            </p:nvCxnSpPr>
            <p:spPr>
              <a:xfrm flipH="1">
                <a:off x="3469423" y="3141364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494" idx="4"/>
              </p:cNvCxnSpPr>
              <p:nvPr/>
            </p:nvCxnSpPr>
            <p:spPr>
              <a:xfrm flipH="1">
                <a:off x="3299635" y="3141364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>
                <a:stCxn id="494" idx="4"/>
              </p:cNvCxnSpPr>
              <p:nvPr/>
            </p:nvCxnSpPr>
            <p:spPr>
              <a:xfrm flipH="1">
                <a:off x="3980715" y="3141364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>
                <a:stCxn id="494" idx="4"/>
              </p:cNvCxnSpPr>
              <p:nvPr/>
            </p:nvCxnSpPr>
            <p:spPr>
              <a:xfrm flipH="1">
                <a:off x="3822358" y="3141364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>
                <a:stCxn id="494" idx="4"/>
              </p:cNvCxnSpPr>
              <p:nvPr/>
            </p:nvCxnSpPr>
            <p:spPr>
              <a:xfrm flipH="1">
                <a:off x="4319660" y="3141364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>
                <a:stCxn id="494" idx="4"/>
              </p:cNvCxnSpPr>
              <p:nvPr/>
            </p:nvCxnSpPr>
            <p:spPr>
              <a:xfrm>
                <a:off x="4340635" y="3141364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>
                <a:stCxn id="494" idx="5"/>
              </p:cNvCxnSpPr>
              <p:nvPr/>
            </p:nvCxnSpPr>
            <p:spPr>
              <a:xfrm>
                <a:off x="4502427" y="3114558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94" idx="5"/>
              </p:cNvCxnSpPr>
              <p:nvPr/>
            </p:nvCxnSpPr>
            <p:spPr>
              <a:xfrm>
                <a:off x="4502427" y="3114558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506" idx="5"/>
              </p:cNvCxnSpPr>
              <p:nvPr/>
            </p:nvCxnSpPr>
            <p:spPr>
              <a:xfrm>
                <a:off x="3649432" y="3514334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stCxn id="506" idx="5"/>
              </p:cNvCxnSpPr>
              <p:nvPr/>
            </p:nvCxnSpPr>
            <p:spPr>
              <a:xfrm>
                <a:off x="3649432" y="3514334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506" idx="5"/>
              </p:cNvCxnSpPr>
              <p:nvPr/>
            </p:nvCxnSpPr>
            <p:spPr>
              <a:xfrm>
                <a:off x="3649432" y="3514334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506" idx="5"/>
              </p:cNvCxnSpPr>
              <p:nvPr/>
            </p:nvCxnSpPr>
            <p:spPr>
              <a:xfrm>
                <a:off x="3649432" y="3514334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3495771" y="3352879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3503189" y="3362956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6" name="Group 35"/>
              <p:cNvGrpSpPr>
                <a:grpSpLocks noChangeAspect="1"/>
              </p:cNvGrpSpPr>
              <p:nvPr/>
            </p:nvGrpSpPr>
            <p:grpSpPr bwMode="auto">
              <a:xfrm>
                <a:off x="3251205" y="3358094"/>
                <a:ext cx="465243" cy="319060"/>
                <a:chOff x="3859" y="1932"/>
                <a:chExt cx="366" cy="251"/>
              </a:xfrm>
            </p:grpSpPr>
            <p:sp>
              <p:nvSpPr>
                <p:cNvPr id="505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467" name="Straight Connector 466"/>
              <p:cNvCxnSpPr/>
              <p:nvPr/>
            </p:nvCxnSpPr>
            <p:spPr>
              <a:xfrm flipH="1">
                <a:off x="5347395" y="2388701"/>
                <a:ext cx="192029" cy="1049673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flipH="1">
                <a:off x="5513076" y="2398778"/>
                <a:ext cx="26506" cy="113191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88" idx="4"/>
              </p:cNvCxnSpPr>
              <p:nvPr/>
            </p:nvCxnSpPr>
            <p:spPr>
              <a:xfrm flipH="1">
                <a:off x="5513076" y="2177186"/>
                <a:ext cx="871212" cy="135350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88" idx="4"/>
              </p:cNvCxnSpPr>
              <p:nvPr/>
            </p:nvCxnSpPr>
            <p:spPr>
              <a:xfrm flipH="1">
                <a:off x="5343288" y="2177186"/>
                <a:ext cx="1041000" cy="126353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88" idx="4"/>
              </p:cNvCxnSpPr>
              <p:nvPr/>
            </p:nvCxnSpPr>
            <p:spPr>
              <a:xfrm flipH="1">
                <a:off x="6024368" y="2177186"/>
                <a:ext cx="359920" cy="11086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stCxn id="488" idx="4"/>
              </p:cNvCxnSpPr>
              <p:nvPr/>
            </p:nvCxnSpPr>
            <p:spPr>
              <a:xfrm flipH="1">
                <a:off x="5866011" y="2177186"/>
                <a:ext cx="518277" cy="102934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>
                <a:stCxn id="488" idx="4"/>
              </p:cNvCxnSpPr>
              <p:nvPr/>
            </p:nvCxnSpPr>
            <p:spPr>
              <a:xfrm flipH="1">
                <a:off x="6363313" y="2177186"/>
                <a:ext cx="20975" cy="77883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>
                <a:stCxn id="488" idx="4"/>
              </p:cNvCxnSpPr>
              <p:nvPr/>
            </p:nvCxnSpPr>
            <p:spPr>
              <a:xfrm>
                <a:off x="6384288" y="2177186"/>
                <a:ext cx="151454" cy="86322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>
                <a:stCxn id="488" idx="5"/>
              </p:cNvCxnSpPr>
              <p:nvPr/>
            </p:nvCxnSpPr>
            <p:spPr>
              <a:xfrm>
                <a:off x="6546080" y="2150380"/>
                <a:ext cx="342679" cy="565257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>
                <a:stCxn id="488" idx="5"/>
              </p:cNvCxnSpPr>
              <p:nvPr/>
            </p:nvCxnSpPr>
            <p:spPr>
              <a:xfrm>
                <a:off x="6546080" y="2150380"/>
                <a:ext cx="501036" cy="64458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>
                <a:stCxn id="500" idx="5"/>
              </p:cNvCxnSpPr>
              <p:nvPr/>
            </p:nvCxnSpPr>
            <p:spPr>
              <a:xfrm>
                <a:off x="5693085" y="2550156"/>
                <a:ext cx="1190262" cy="167785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500" idx="5"/>
              </p:cNvCxnSpPr>
              <p:nvPr/>
            </p:nvCxnSpPr>
            <p:spPr>
              <a:xfrm>
                <a:off x="5693085" y="2550156"/>
                <a:ext cx="1354031" cy="24481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>
                <a:stCxn id="500" idx="5"/>
              </p:cNvCxnSpPr>
              <p:nvPr/>
            </p:nvCxnSpPr>
            <p:spPr>
              <a:xfrm>
                <a:off x="5693085" y="2550156"/>
                <a:ext cx="842657" cy="490258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>
                <a:stCxn id="500" idx="5"/>
              </p:cNvCxnSpPr>
              <p:nvPr/>
            </p:nvCxnSpPr>
            <p:spPr>
              <a:xfrm>
                <a:off x="5693085" y="2550156"/>
                <a:ext cx="670228" cy="4058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>
                <a:off x="5539424" y="2388701"/>
                <a:ext cx="484944" cy="897161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>
                <a:off x="5546842" y="2398778"/>
                <a:ext cx="313757" cy="81005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>
                <a:stCxn id="506" idx="7"/>
                <a:endCxn id="488" idx="3"/>
              </p:cNvCxnSpPr>
              <p:nvPr/>
            </p:nvCxnSpPr>
            <p:spPr>
              <a:xfrm flipV="1">
                <a:off x="3649432" y="2150380"/>
                <a:ext cx="2573064" cy="1234520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4" name="Group 35"/>
              <p:cNvGrpSpPr>
                <a:grpSpLocks noChangeAspect="1"/>
              </p:cNvGrpSpPr>
              <p:nvPr/>
            </p:nvGrpSpPr>
            <p:grpSpPr bwMode="auto">
              <a:xfrm>
                <a:off x="5294858" y="2393916"/>
                <a:ext cx="465243" cy="319060"/>
                <a:chOff x="3859" y="1932"/>
                <a:chExt cx="366" cy="251"/>
              </a:xfrm>
            </p:grpSpPr>
            <p:sp>
              <p:nvSpPr>
                <p:cNvPr id="499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2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5" name="Group 35"/>
              <p:cNvGrpSpPr>
                <a:grpSpLocks noChangeAspect="1"/>
              </p:cNvGrpSpPr>
              <p:nvPr/>
            </p:nvGrpSpPr>
            <p:grpSpPr bwMode="auto">
              <a:xfrm>
                <a:off x="4104200" y="2958318"/>
                <a:ext cx="465243" cy="319060"/>
                <a:chOff x="3859" y="1932"/>
                <a:chExt cx="366" cy="251"/>
              </a:xfrm>
            </p:grpSpPr>
            <p:sp>
              <p:nvSpPr>
                <p:cNvPr id="493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6" name="Group 35"/>
              <p:cNvGrpSpPr>
                <a:grpSpLocks noChangeAspect="1"/>
              </p:cNvGrpSpPr>
              <p:nvPr/>
            </p:nvGrpSpPr>
            <p:grpSpPr bwMode="auto">
              <a:xfrm>
                <a:off x="6147853" y="1994140"/>
                <a:ext cx="465243" cy="319060"/>
                <a:chOff x="3859" y="1932"/>
                <a:chExt cx="366" cy="251"/>
              </a:xfrm>
            </p:grpSpPr>
            <p:sp>
              <p:nvSpPr>
                <p:cNvPr id="487" name="Freeform 36"/>
                <p:cNvSpPr>
                  <a:spLocks/>
                </p:cNvSpPr>
                <p:nvPr/>
              </p:nvSpPr>
              <p:spPr bwMode="auto">
                <a:xfrm>
                  <a:off x="3859" y="2002"/>
                  <a:ext cx="366" cy="181"/>
                </a:xfrm>
                <a:custGeom>
                  <a:avLst/>
                  <a:gdLst>
                    <a:gd name="T0" fmla="*/ 1 w 70"/>
                    <a:gd name="T1" fmla="*/ 0 h 34"/>
                    <a:gd name="T2" fmla="*/ 0 w 70"/>
                    <a:gd name="T3" fmla="*/ 18 h 34"/>
                    <a:gd name="T4" fmla="*/ 0 w 70"/>
                    <a:gd name="T5" fmla="*/ 18 h 34"/>
                    <a:gd name="T6" fmla="*/ 0 w 70"/>
                    <a:gd name="T7" fmla="*/ 21 h 34"/>
                    <a:gd name="T8" fmla="*/ 35 w 70"/>
                    <a:gd name="T9" fmla="*/ 34 h 34"/>
                    <a:gd name="T10" fmla="*/ 70 w 70"/>
                    <a:gd name="T11" fmla="*/ 21 h 34"/>
                    <a:gd name="T12" fmla="*/ 70 w 70"/>
                    <a:gd name="T13" fmla="*/ 0 h 34"/>
                    <a:gd name="T14" fmla="*/ 1 w 70"/>
                    <a:gd name="T1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34">
                      <a:moveTo>
                        <a:pt x="1" y="0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8"/>
                        <a:pt x="15" y="34"/>
                        <a:pt x="35" y="34"/>
                      </a:cubicBezTo>
                      <a:cubicBezTo>
                        <a:pt x="54" y="34"/>
                        <a:pt x="70" y="28"/>
                        <a:pt x="70" y="21"/>
                      </a:cubicBezTo>
                      <a:cubicBezTo>
                        <a:pt x="70" y="0"/>
                        <a:pt x="70" y="0"/>
                        <a:pt x="7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8" name="Oval 37"/>
                <p:cNvSpPr>
                  <a:spLocks noChangeArrowheads="1"/>
                </p:cNvSpPr>
                <p:nvPr/>
              </p:nvSpPr>
              <p:spPr bwMode="auto">
                <a:xfrm>
                  <a:off x="3865" y="1932"/>
                  <a:ext cx="360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Freeform 38"/>
                <p:cNvSpPr>
                  <a:spLocks/>
                </p:cNvSpPr>
                <p:nvPr/>
              </p:nvSpPr>
              <p:spPr bwMode="auto">
                <a:xfrm>
                  <a:off x="4042" y="1959"/>
                  <a:ext cx="89" cy="48"/>
                </a:xfrm>
                <a:custGeom>
                  <a:avLst/>
                  <a:gdLst>
                    <a:gd name="T0" fmla="*/ 26 w 89"/>
                    <a:gd name="T1" fmla="*/ 10 h 48"/>
                    <a:gd name="T2" fmla="*/ 89 w 89"/>
                    <a:gd name="T3" fmla="*/ 0 h 48"/>
                    <a:gd name="T4" fmla="*/ 78 w 89"/>
                    <a:gd name="T5" fmla="*/ 32 h 48"/>
                    <a:gd name="T6" fmla="*/ 63 w 89"/>
                    <a:gd name="T7" fmla="*/ 26 h 48"/>
                    <a:gd name="T8" fmla="*/ 26 w 89"/>
                    <a:gd name="T9" fmla="*/ 48 h 48"/>
                    <a:gd name="T10" fmla="*/ 0 w 89"/>
                    <a:gd name="T11" fmla="*/ 37 h 48"/>
                    <a:gd name="T12" fmla="*/ 37 w 89"/>
                    <a:gd name="T13" fmla="*/ 16 h 48"/>
                    <a:gd name="T14" fmla="*/ 26 w 89"/>
                    <a:gd name="T15" fmla="*/ 1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48">
                      <a:moveTo>
                        <a:pt x="26" y="10"/>
                      </a:moveTo>
                      <a:lnTo>
                        <a:pt x="89" y="0"/>
                      </a:lnTo>
                      <a:lnTo>
                        <a:pt x="78" y="32"/>
                      </a:lnTo>
                      <a:lnTo>
                        <a:pt x="63" y="26"/>
                      </a:lnTo>
                      <a:lnTo>
                        <a:pt x="26" y="48"/>
                      </a:lnTo>
                      <a:lnTo>
                        <a:pt x="0" y="37"/>
                      </a:lnTo>
                      <a:lnTo>
                        <a:pt x="37" y="16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Freeform 39"/>
                <p:cNvSpPr>
                  <a:spLocks/>
                </p:cNvSpPr>
                <p:nvPr/>
              </p:nvSpPr>
              <p:spPr bwMode="auto">
                <a:xfrm>
                  <a:off x="4058" y="2012"/>
                  <a:ext cx="99" cy="32"/>
                </a:xfrm>
                <a:custGeom>
                  <a:avLst/>
                  <a:gdLst>
                    <a:gd name="T0" fmla="*/ 0 w 99"/>
                    <a:gd name="T1" fmla="*/ 0 h 32"/>
                    <a:gd name="T2" fmla="*/ 68 w 99"/>
                    <a:gd name="T3" fmla="*/ 0 h 32"/>
                    <a:gd name="T4" fmla="*/ 57 w 99"/>
                    <a:gd name="T5" fmla="*/ 6 h 32"/>
                    <a:gd name="T6" fmla="*/ 99 w 99"/>
                    <a:gd name="T7" fmla="*/ 22 h 32"/>
                    <a:gd name="T8" fmla="*/ 78 w 99"/>
                    <a:gd name="T9" fmla="*/ 32 h 32"/>
                    <a:gd name="T10" fmla="*/ 36 w 99"/>
                    <a:gd name="T11" fmla="*/ 16 h 32"/>
                    <a:gd name="T12" fmla="*/ 21 w 99"/>
                    <a:gd name="T13" fmla="*/ 22 h 32"/>
                    <a:gd name="T14" fmla="*/ 0 w 99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3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57" y="6"/>
                      </a:lnTo>
                      <a:lnTo>
                        <a:pt x="99" y="22"/>
                      </a:lnTo>
                      <a:lnTo>
                        <a:pt x="78" y="32"/>
                      </a:lnTo>
                      <a:lnTo>
                        <a:pt x="36" y="16"/>
                      </a:lnTo>
                      <a:lnTo>
                        <a:pt x="2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1" name="Freeform 40"/>
                <p:cNvSpPr>
                  <a:spLocks/>
                </p:cNvSpPr>
                <p:nvPr/>
              </p:nvSpPr>
              <p:spPr bwMode="auto">
                <a:xfrm>
                  <a:off x="3927" y="1964"/>
                  <a:ext cx="105" cy="32"/>
                </a:xfrm>
                <a:custGeom>
                  <a:avLst/>
                  <a:gdLst>
                    <a:gd name="T0" fmla="*/ 0 w 105"/>
                    <a:gd name="T1" fmla="*/ 5 h 32"/>
                    <a:gd name="T2" fmla="*/ 21 w 105"/>
                    <a:gd name="T3" fmla="*/ 0 h 32"/>
                    <a:gd name="T4" fmla="*/ 68 w 105"/>
                    <a:gd name="T5" fmla="*/ 16 h 32"/>
                    <a:gd name="T6" fmla="*/ 73 w 105"/>
                    <a:gd name="T7" fmla="*/ 11 h 32"/>
                    <a:gd name="T8" fmla="*/ 105 w 105"/>
                    <a:gd name="T9" fmla="*/ 32 h 32"/>
                    <a:gd name="T10" fmla="*/ 42 w 105"/>
                    <a:gd name="T11" fmla="*/ 32 h 32"/>
                    <a:gd name="T12" fmla="*/ 47 w 105"/>
                    <a:gd name="T13" fmla="*/ 27 h 32"/>
                    <a:gd name="T14" fmla="*/ 0 w 105"/>
                    <a:gd name="T15" fmla="*/ 5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5" h="32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68" y="16"/>
                      </a:lnTo>
                      <a:lnTo>
                        <a:pt x="73" y="11"/>
                      </a:lnTo>
                      <a:lnTo>
                        <a:pt x="105" y="32"/>
                      </a:lnTo>
                      <a:lnTo>
                        <a:pt x="42" y="32"/>
                      </a:lnTo>
                      <a:lnTo>
                        <a:pt x="47" y="2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2" name="Freeform 41"/>
                <p:cNvSpPr>
                  <a:spLocks/>
                </p:cNvSpPr>
                <p:nvPr/>
              </p:nvSpPr>
              <p:spPr bwMode="auto">
                <a:xfrm>
                  <a:off x="3953" y="2007"/>
                  <a:ext cx="89" cy="37"/>
                </a:xfrm>
                <a:custGeom>
                  <a:avLst/>
                  <a:gdLst>
                    <a:gd name="T0" fmla="*/ 63 w 89"/>
                    <a:gd name="T1" fmla="*/ 0 h 37"/>
                    <a:gd name="T2" fmla="*/ 89 w 89"/>
                    <a:gd name="T3" fmla="*/ 5 h 37"/>
                    <a:gd name="T4" fmla="*/ 58 w 89"/>
                    <a:gd name="T5" fmla="*/ 27 h 37"/>
                    <a:gd name="T6" fmla="*/ 63 w 89"/>
                    <a:gd name="T7" fmla="*/ 32 h 37"/>
                    <a:gd name="T8" fmla="*/ 0 w 89"/>
                    <a:gd name="T9" fmla="*/ 37 h 37"/>
                    <a:gd name="T10" fmla="*/ 16 w 89"/>
                    <a:gd name="T11" fmla="*/ 11 h 37"/>
                    <a:gd name="T12" fmla="*/ 32 w 89"/>
                    <a:gd name="T13" fmla="*/ 16 h 37"/>
                    <a:gd name="T14" fmla="*/ 63 w 89"/>
                    <a:gd name="T1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37">
                      <a:moveTo>
                        <a:pt x="63" y="0"/>
                      </a:moveTo>
                      <a:lnTo>
                        <a:pt x="89" y="5"/>
                      </a:lnTo>
                      <a:lnTo>
                        <a:pt x="58" y="27"/>
                      </a:lnTo>
                      <a:lnTo>
                        <a:pt x="63" y="32"/>
                      </a:lnTo>
                      <a:lnTo>
                        <a:pt x="0" y="37"/>
                      </a:lnTo>
                      <a:lnTo>
                        <a:pt x="16" y="11"/>
                      </a:lnTo>
                      <a:lnTo>
                        <a:pt x="32" y="1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511" name="Rectangle 510"/>
            <p:cNvSpPr/>
            <p:nvPr/>
          </p:nvSpPr>
          <p:spPr>
            <a:xfrm>
              <a:off x="357788" y="3090223"/>
              <a:ext cx="2491245" cy="3200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5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99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Spine Switches/Routers</a:t>
              </a:r>
              <a:endParaRPr kumimoji="0" lang="en-US" sz="159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618" y="508103"/>
            <a:ext cx="9843456" cy="4124649"/>
            <a:chOff x="357788" y="507679"/>
            <a:chExt cx="9844846" cy="4125235"/>
          </a:xfrm>
        </p:grpSpPr>
        <p:cxnSp>
          <p:nvCxnSpPr>
            <p:cNvPr id="513" name="Straight Connector 512"/>
            <p:cNvCxnSpPr/>
            <p:nvPr/>
          </p:nvCxnSpPr>
          <p:spPr>
            <a:xfrm flipV="1">
              <a:off x="3918699" y="824548"/>
              <a:ext cx="1836562" cy="79544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flipH="1" flipV="1">
              <a:off x="6060680" y="827901"/>
              <a:ext cx="862380" cy="30432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flipV="1">
              <a:off x="4148746" y="1693908"/>
              <a:ext cx="4038992" cy="32468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4148746" y="1726376"/>
              <a:ext cx="5313858" cy="322548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flipV="1">
              <a:off x="4148746" y="1185223"/>
              <a:ext cx="2880931" cy="54115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>
              <a:off x="5985309" y="930935"/>
              <a:ext cx="413321" cy="1653005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>
              <a:off x="5985309" y="930935"/>
              <a:ext cx="1690410" cy="2006064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>
              <a:off x="5915771" y="860097"/>
              <a:ext cx="482859" cy="172384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>
              <a:off x="5985309" y="930935"/>
              <a:ext cx="3600450" cy="102770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>
              <a:off x="3942891" y="1865459"/>
              <a:ext cx="3600450" cy="102770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flipH="1">
              <a:off x="5143500" y="824548"/>
              <a:ext cx="611761" cy="1261427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523"/>
            <p:cNvGrpSpPr/>
            <p:nvPr/>
          </p:nvGrpSpPr>
          <p:grpSpPr>
            <a:xfrm>
              <a:off x="5229225" y="1005523"/>
              <a:ext cx="4528942" cy="2660952"/>
              <a:chOff x="3294732" y="2485181"/>
              <a:chExt cx="4528942" cy="2660952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flipH="1">
                <a:off x="3342357" y="3173566"/>
                <a:ext cx="2910888" cy="31586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>
                <a:off x="3964276" y="3173566"/>
                <a:ext cx="2288969" cy="51219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flipH="1">
                <a:off x="4498939" y="3173566"/>
                <a:ext cx="1754306" cy="75811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flipH="1">
                <a:off x="4955491" y="3301252"/>
                <a:ext cx="1517349" cy="85424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>
                <a:off x="4955491" y="3528582"/>
                <a:ext cx="2572620" cy="62691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flipH="1">
                <a:off x="4498939" y="3542136"/>
                <a:ext cx="3025430" cy="38954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flipH="1">
                <a:off x="4006284" y="3528582"/>
                <a:ext cx="3521827" cy="15042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>
                <a:off x="6433400" y="3637192"/>
                <a:ext cx="1326715" cy="125650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>
                <a:off x="4868589" y="3173566"/>
                <a:ext cx="1384656" cy="1075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flipH="1">
                <a:off x="5341921" y="3173566"/>
                <a:ext cx="911324" cy="36428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flipH="1">
                <a:off x="6317439" y="3528582"/>
                <a:ext cx="1210672" cy="4566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 flipH="1">
                <a:off x="5837237" y="3528582"/>
                <a:ext cx="1690874" cy="27348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flipH="1">
                <a:off x="5344371" y="3528582"/>
                <a:ext cx="2183740" cy="1207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 flipV="1">
                <a:off x="4847710" y="3279954"/>
                <a:ext cx="2677681" cy="2355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H="1" flipV="1">
                <a:off x="4347895" y="3061609"/>
                <a:ext cx="1905350" cy="11195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flipH="1">
                <a:off x="5450500" y="3279954"/>
                <a:ext cx="1032792" cy="113352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flipH="1" flipV="1">
                <a:off x="4347895" y="3061609"/>
                <a:ext cx="3180216" cy="466973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flipH="1">
                <a:off x="3299495" y="3528582"/>
                <a:ext cx="4228616" cy="1323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flipH="1">
                <a:off x="5918715" y="3279954"/>
                <a:ext cx="564577" cy="134030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>
                <a:off x="6484346" y="3299642"/>
                <a:ext cx="474594" cy="184649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flipH="1">
                <a:off x="6317439" y="3279954"/>
                <a:ext cx="165853" cy="70527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flipH="1">
                <a:off x="5918715" y="3651384"/>
                <a:ext cx="1809801" cy="96887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>
                <a:off x="5450500" y="3637192"/>
                <a:ext cx="2309615" cy="77628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flipH="1">
                <a:off x="6433400" y="3279954"/>
                <a:ext cx="49892" cy="161374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6483292" y="3279954"/>
                <a:ext cx="1340382" cy="140859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6483292" y="3279954"/>
                <a:ext cx="891218" cy="122785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 flipH="1">
                <a:off x="6817272" y="3637192"/>
                <a:ext cx="942843" cy="58786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>
                <a:off x="7760115" y="3637192"/>
                <a:ext cx="61109" cy="105135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 flipH="1">
                <a:off x="6958940" y="3611919"/>
                <a:ext cx="818520" cy="153421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 flipH="1">
                <a:off x="5837237" y="3279954"/>
                <a:ext cx="646055" cy="52210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>
                <a:off x="6483292" y="3279954"/>
                <a:ext cx="333980" cy="94510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 flipH="1">
                <a:off x="7373190" y="3637192"/>
                <a:ext cx="386925" cy="8729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5083566" y="2847676"/>
                <a:ext cx="2737659" cy="184087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3809150" y="2487001"/>
                <a:ext cx="4014437" cy="21904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>
                <a:off x="5083566" y="2847676"/>
                <a:ext cx="2290944" cy="166172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3809150" y="2487001"/>
                <a:ext cx="3556171" cy="200715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>
                <a:off x="5083566" y="2847676"/>
                <a:ext cx="1872925" cy="229534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>
                <a:off x="3809150" y="2487001"/>
                <a:ext cx="2623025" cy="240669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3809150" y="2487001"/>
                <a:ext cx="2112959" cy="213325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3809150" y="2487001"/>
                <a:ext cx="1649760" cy="191838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>
                <a:off x="3809150" y="2487001"/>
                <a:ext cx="1147992" cy="166667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>
                <a:off x="3809150" y="2487001"/>
                <a:ext cx="699626" cy="143273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>
                <a:off x="3820392" y="2485181"/>
                <a:ext cx="145435" cy="11933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flipH="1">
                <a:off x="3310607" y="2487001"/>
                <a:ext cx="498544" cy="107545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>
                <a:off x="3813663" y="2487942"/>
                <a:ext cx="541033" cy="57446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3809150" y="2487001"/>
                <a:ext cx="1037335" cy="78422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>
                <a:off x="3814417" y="2491021"/>
                <a:ext cx="1526212" cy="10442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>
                <a:off x="3809150" y="2487001"/>
                <a:ext cx="2045090" cy="13099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>
                <a:off x="5083566" y="2847676"/>
                <a:ext cx="1248956" cy="114370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>
                <a:off x="5083566" y="2847676"/>
                <a:ext cx="1715543" cy="137336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>
                <a:off x="3809150" y="2487001"/>
                <a:ext cx="2994544" cy="1724703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>
                <a:off x="3814417" y="2491021"/>
                <a:ext cx="2511757" cy="148608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 flipH="1" flipV="1">
                <a:off x="5083566" y="2847676"/>
                <a:ext cx="262331" cy="69557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 flipV="1">
                <a:off x="4857538" y="2847676"/>
                <a:ext cx="226028" cy="44326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 flipV="1">
                <a:off x="3294732" y="2847676"/>
                <a:ext cx="1788834" cy="73700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flipV="1">
                <a:off x="3973650" y="2847676"/>
                <a:ext cx="1109916" cy="8377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flipV="1">
                <a:off x="4509201" y="2847676"/>
                <a:ext cx="574365" cy="106613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flipV="1">
                <a:off x="4960411" y="2847676"/>
                <a:ext cx="123155" cy="130020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flipH="1" flipV="1">
                <a:off x="5087308" y="2846196"/>
                <a:ext cx="372827" cy="155225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flipH="1" flipV="1">
                <a:off x="5083566" y="2847676"/>
                <a:ext cx="837983" cy="176776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flipH="1" flipV="1">
                <a:off x="5083566" y="2847676"/>
                <a:ext cx="1346092" cy="20500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flipH="1" flipV="1">
                <a:off x="3816973" y="2492724"/>
                <a:ext cx="3144893" cy="265029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7" name="Straight Connector 586"/>
            <p:cNvCxnSpPr/>
            <p:nvPr/>
          </p:nvCxnSpPr>
          <p:spPr>
            <a:xfrm flipV="1">
              <a:off x="5334000" y="1693908"/>
              <a:ext cx="2853738" cy="415880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flipV="1">
              <a:off x="5338763" y="2048924"/>
              <a:ext cx="4123841" cy="60864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9" name="Group 588"/>
            <p:cNvGrpSpPr/>
            <p:nvPr/>
          </p:nvGrpSpPr>
          <p:grpSpPr>
            <a:xfrm>
              <a:off x="3391761" y="1971962"/>
              <a:ext cx="4335633" cy="2660952"/>
              <a:chOff x="3488041" y="2485181"/>
              <a:chExt cx="4335633" cy="2660952"/>
            </a:xfrm>
          </p:grpSpPr>
          <p:cxnSp>
            <p:nvCxnSpPr>
              <p:cNvPr id="590" name="Straight Connector 589"/>
              <p:cNvCxnSpPr/>
              <p:nvPr/>
            </p:nvCxnSpPr>
            <p:spPr>
              <a:xfrm flipH="1">
                <a:off x="3488041" y="3173566"/>
                <a:ext cx="2765204" cy="27755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 flipH="1">
                <a:off x="3964276" y="3173566"/>
                <a:ext cx="2288969" cy="51219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 flipH="1">
                <a:off x="4498939" y="3173566"/>
                <a:ext cx="1754306" cy="75811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flipH="1">
                <a:off x="4955491" y="3301252"/>
                <a:ext cx="1517349" cy="85424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/>
              <p:nvPr/>
            </p:nvCxnSpPr>
            <p:spPr>
              <a:xfrm flipH="1">
                <a:off x="4955491" y="3528582"/>
                <a:ext cx="2572620" cy="62691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flipH="1">
                <a:off x="4498939" y="3542136"/>
                <a:ext cx="3025430" cy="38954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4006284" y="3528582"/>
                <a:ext cx="3521827" cy="15042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flipH="1">
                <a:off x="6433400" y="3637192"/>
                <a:ext cx="1326715" cy="125650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flipH="1">
                <a:off x="4868589" y="3173566"/>
                <a:ext cx="1384656" cy="10750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flipH="1">
                <a:off x="5341921" y="3173566"/>
                <a:ext cx="911324" cy="36428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flipH="1">
                <a:off x="6317439" y="3528582"/>
                <a:ext cx="1210672" cy="4566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>
                <a:off x="5837237" y="3528582"/>
                <a:ext cx="1690874" cy="27348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flipH="1">
                <a:off x="5344371" y="3528582"/>
                <a:ext cx="2183740" cy="1207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flipH="1" flipV="1">
                <a:off x="4847711" y="3279954"/>
                <a:ext cx="2680400" cy="24862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flipH="1" flipV="1">
                <a:off x="4347895" y="3061609"/>
                <a:ext cx="1905350" cy="11195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 flipH="1">
                <a:off x="5450500" y="3279954"/>
                <a:ext cx="1032792" cy="113352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/>
              <p:nvPr/>
            </p:nvCxnSpPr>
            <p:spPr>
              <a:xfrm flipH="1" flipV="1">
                <a:off x="4347895" y="3061609"/>
                <a:ext cx="3180216" cy="466973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/>
              <p:nvPr/>
            </p:nvCxnSpPr>
            <p:spPr>
              <a:xfrm flipH="1" flipV="1">
                <a:off x="3488041" y="3451121"/>
                <a:ext cx="4040070" cy="7746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/>
              <p:nvPr/>
            </p:nvCxnSpPr>
            <p:spPr>
              <a:xfrm flipH="1">
                <a:off x="5918715" y="3279954"/>
                <a:ext cx="564577" cy="134030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/>
              <p:nvPr/>
            </p:nvCxnSpPr>
            <p:spPr>
              <a:xfrm>
                <a:off x="6484346" y="3299642"/>
                <a:ext cx="474594" cy="184649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6317439" y="3279954"/>
                <a:ext cx="165853" cy="70527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 flipH="1">
                <a:off x="5918715" y="3651384"/>
                <a:ext cx="1809801" cy="968875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 flipH="1">
                <a:off x="5450500" y="3637192"/>
                <a:ext cx="2309615" cy="77628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 flipH="1">
                <a:off x="6433400" y="3279954"/>
                <a:ext cx="49892" cy="161374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6483292" y="3279954"/>
                <a:ext cx="1340382" cy="1408596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>
                <a:off x="6483292" y="3279954"/>
                <a:ext cx="891218" cy="122785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flipH="1">
                <a:off x="6817272" y="3637192"/>
                <a:ext cx="942843" cy="587869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>
                <a:off x="7760115" y="3637192"/>
                <a:ext cx="61109" cy="105135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flipH="1">
                <a:off x="6958940" y="3611919"/>
                <a:ext cx="818520" cy="153421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flipH="1">
                <a:off x="5837237" y="3279954"/>
                <a:ext cx="646055" cy="522108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>
                <a:off x="6483292" y="3279954"/>
                <a:ext cx="333980" cy="945107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flipH="1">
                <a:off x="7373190" y="3637192"/>
                <a:ext cx="386925" cy="872942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>
                <a:off x="5083566" y="2847676"/>
                <a:ext cx="2737659" cy="184087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>
                <a:off x="3809150" y="2487001"/>
                <a:ext cx="4014437" cy="21904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>
                <a:off x="5083566" y="2847676"/>
                <a:ext cx="2290944" cy="166172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/>
              <p:cNvCxnSpPr/>
              <p:nvPr/>
            </p:nvCxnSpPr>
            <p:spPr>
              <a:xfrm>
                <a:off x="3809150" y="2487001"/>
                <a:ext cx="3556171" cy="200715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/>
              <p:cNvCxnSpPr/>
              <p:nvPr/>
            </p:nvCxnSpPr>
            <p:spPr>
              <a:xfrm>
                <a:off x="5083566" y="2847676"/>
                <a:ext cx="1872925" cy="229534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>
                <a:off x="3809150" y="2487001"/>
                <a:ext cx="2623025" cy="240669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>
                <a:off x="3809150" y="2487001"/>
                <a:ext cx="2112959" cy="213325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>
                <a:off x="3809150" y="2487001"/>
                <a:ext cx="1649760" cy="191838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>
                <a:off x="3809150" y="2487001"/>
                <a:ext cx="1147992" cy="166667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>
                <a:off x="3809150" y="2487001"/>
                <a:ext cx="699626" cy="143273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>
                <a:off x="3820392" y="2485181"/>
                <a:ext cx="145435" cy="11933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flipH="1">
                <a:off x="3495066" y="2487001"/>
                <a:ext cx="314084" cy="96637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>
                <a:off x="3809150" y="2487001"/>
                <a:ext cx="545546" cy="57540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>
                <a:off x="3809150" y="2487001"/>
                <a:ext cx="1037335" cy="784228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>
                <a:off x="3814417" y="2491021"/>
                <a:ext cx="1526212" cy="10442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>
                <a:off x="3809150" y="2487001"/>
                <a:ext cx="2045090" cy="130992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>
                <a:off x="5083566" y="2847676"/>
                <a:ext cx="1248956" cy="1143704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/>
              <p:cNvCxnSpPr/>
              <p:nvPr/>
            </p:nvCxnSpPr>
            <p:spPr>
              <a:xfrm>
                <a:off x="5083566" y="2847676"/>
                <a:ext cx="1715543" cy="137336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/>
              <p:cNvCxnSpPr/>
              <p:nvPr/>
            </p:nvCxnSpPr>
            <p:spPr>
              <a:xfrm>
                <a:off x="3809150" y="2487001"/>
                <a:ext cx="2973450" cy="173404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3814417" y="2491021"/>
                <a:ext cx="2515274" cy="1511713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/>
              <p:nvPr/>
            </p:nvCxnSpPr>
            <p:spPr>
              <a:xfrm flipH="1" flipV="1">
                <a:off x="5083566" y="2847676"/>
                <a:ext cx="262331" cy="69557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flipV="1">
                <a:off x="4857538" y="2847676"/>
                <a:ext cx="226028" cy="44326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flipV="1">
                <a:off x="3508372" y="2847676"/>
                <a:ext cx="1575194" cy="59655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flipV="1">
                <a:off x="3973650" y="2847676"/>
                <a:ext cx="1109916" cy="83775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flipV="1">
                <a:off x="4509201" y="2847676"/>
                <a:ext cx="574365" cy="1066135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flipV="1">
                <a:off x="4960411" y="2847676"/>
                <a:ext cx="123155" cy="1300209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flipH="1" flipV="1">
                <a:off x="5087308" y="2846196"/>
                <a:ext cx="372827" cy="1552251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flipH="1" flipV="1">
                <a:off x="5083566" y="2847676"/>
                <a:ext cx="837983" cy="1767767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flipH="1" flipV="1">
                <a:off x="5083566" y="2847676"/>
                <a:ext cx="1346092" cy="2050042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 flipV="1">
                <a:off x="3816973" y="2492724"/>
                <a:ext cx="3144893" cy="2650296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2" name="Rectangle 651"/>
            <p:cNvSpPr/>
            <p:nvPr/>
          </p:nvSpPr>
          <p:spPr>
            <a:xfrm>
              <a:off x="357788" y="1913332"/>
              <a:ext cx="2101490" cy="54600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5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99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Fixed-Function </a:t>
              </a:r>
            </a:p>
            <a:p>
              <a:pPr marL="0" marR="0" lvl="0" indent="0" algn="l" defTabSz="9325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99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Physical Appliances</a:t>
              </a:r>
              <a:endParaRPr kumimoji="0" lang="en-US" sz="159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53" name="Picture 6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0198" y="1439361"/>
              <a:ext cx="1253028" cy="741735"/>
            </a:xfrm>
            <a:prstGeom prst="rect">
              <a:avLst/>
            </a:prstGeom>
          </p:spPr>
        </p:pic>
        <p:pic>
          <p:nvPicPr>
            <p:cNvPr id="654" name="Picture 65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3820" y="2644105"/>
              <a:ext cx="1253028" cy="741735"/>
            </a:xfrm>
            <a:prstGeom prst="rect">
              <a:avLst/>
            </a:prstGeom>
          </p:spPr>
        </p:pic>
        <p:pic>
          <p:nvPicPr>
            <p:cNvPr id="655" name="Picture 6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946" y="2242523"/>
              <a:ext cx="1253028" cy="741735"/>
            </a:xfrm>
            <a:prstGeom prst="rect">
              <a:avLst/>
            </a:prstGeom>
          </p:spPr>
        </p:pic>
        <p:pic>
          <p:nvPicPr>
            <p:cNvPr id="656" name="Picture 65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8072" y="1840942"/>
              <a:ext cx="1253028" cy="741735"/>
            </a:xfrm>
            <a:prstGeom prst="rect">
              <a:avLst/>
            </a:prstGeom>
          </p:spPr>
        </p:pic>
        <p:pic>
          <p:nvPicPr>
            <p:cNvPr id="657" name="Picture 65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984" y="507679"/>
              <a:ext cx="1253028" cy="741735"/>
            </a:xfrm>
            <a:prstGeom prst="rect">
              <a:avLst/>
            </a:prstGeom>
          </p:spPr>
        </p:pic>
        <p:pic>
          <p:nvPicPr>
            <p:cNvPr id="658" name="Picture 65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9606" y="1712423"/>
              <a:ext cx="1253028" cy="741735"/>
            </a:xfrm>
            <a:prstGeom prst="rect">
              <a:avLst/>
            </a:prstGeom>
          </p:spPr>
        </p:pic>
        <p:pic>
          <p:nvPicPr>
            <p:cNvPr id="659" name="Picture 65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1732" y="1310841"/>
              <a:ext cx="1253028" cy="741735"/>
            </a:xfrm>
            <a:prstGeom prst="rect">
              <a:avLst/>
            </a:prstGeom>
          </p:spPr>
        </p:pic>
        <p:pic>
          <p:nvPicPr>
            <p:cNvPr id="660" name="Picture 65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858" y="909260"/>
              <a:ext cx="1253028" cy="741735"/>
            </a:xfrm>
            <a:prstGeom prst="rect">
              <a:avLst/>
            </a:prstGeom>
          </p:spPr>
        </p:pic>
      </p:grpSp>
      <p:grpSp>
        <p:nvGrpSpPr>
          <p:cNvPr id="697" name="Group 696"/>
          <p:cNvGrpSpPr/>
          <p:nvPr/>
        </p:nvGrpSpPr>
        <p:grpSpPr>
          <a:xfrm>
            <a:off x="344010" y="837407"/>
            <a:ext cx="6371046" cy="1229722"/>
            <a:chOff x="343175" y="837029"/>
            <a:chExt cx="6371950" cy="1229896"/>
          </a:xfrm>
        </p:grpSpPr>
        <p:grpSp>
          <p:nvGrpSpPr>
            <p:cNvPr id="688" name="Group 687"/>
            <p:cNvGrpSpPr/>
            <p:nvPr/>
          </p:nvGrpSpPr>
          <p:grpSpPr>
            <a:xfrm>
              <a:off x="3937309" y="837029"/>
              <a:ext cx="2777816" cy="1229896"/>
              <a:chOff x="3937309" y="837029"/>
              <a:chExt cx="2777816" cy="1229896"/>
            </a:xfrm>
          </p:grpSpPr>
          <p:grpSp>
            <p:nvGrpSpPr>
              <p:cNvPr id="665" name="Group 664"/>
              <p:cNvGrpSpPr/>
              <p:nvPr/>
            </p:nvGrpSpPr>
            <p:grpSpPr>
              <a:xfrm>
                <a:off x="5507404" y="1207478"/>
                <a:ext cx="597994" cy="412672"/>
                <a:chOff x="7538914" y="895103"/>
                <a:chExt cx="757889" cy="523015"/>
              </a:xfrm>
            </p:grpSpPr>
            <p:sp>
              <p:nvSpPr>
                <p:cNvPr id="666" name="Freeform 18"/>
                <p:cNvSpPr>
                  <a:spLocks/>
                </p:cNvSpPr>
                <p:nvPr/>
              </p:nvSpPr>
              <p:spPr bwMode="auto">
                <a:xfrm>
                  <a:off x="7538914" y="1041999"/>
                  <a:ext cx="757889" cy="376119"/>
                </a:xfrm>
                <a:custGeom>
                  <a:avLst/>
                  <a:gdLst>
                    <a:gd name="T0" fmla="*/ 6 w 397"/>
                    <a:gd name="T1" fmla="*/ 0 h 197"/>
                    <a:gd name="T2" fmla="*/ 0 w 397"/>
                    <a:gd name="T3" fmla="*/ 104 h 197"/>
                    <a:gd name="T4" fmla="*/ 0 w 397"/>
                    <a:gd name="T5" fmla="*/ 104 h 197"/>
                    <a:gd name="T6" fmla="*/ 0 w 397"/>
                    <a:gd name="T7" fmla="*/ 122 h 197"/>
                    <a:gd name="T8" fmla="*/ 199 w 397"/>
                    <a:gd name="T9" fmla="*/ 197 h 197"/>
                    <a:gd name="T10" fmla="*/ 397 w 397"/>
                    <a:gd name="T11" fmla="*/ 122 h 197"/>
                    <a:gd name="T12" fmla="*/ 397 w 397"/>
                    <a:gd name="T13" fmla="*/ 0 h 197"/>
                    <a:gd name="T14" fmla="*/ 6 w 397"/>
                    <a:gd name="T15" fmla="*/ 0 h 197"/>
                    <a:gd name="T16" fmla="*/ 6 w 397"/>
                    <a:gd name="T1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" h="197">
                      <a:moveTo>
                        <a:pt x="6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0"/>
                        <a:pt x="0" y="116"/>
                        <a:pt x="0" y="122"/>
                      </a:cubicBezTo>
                      <a:cubicBezTo>
                        <a:pt x="0" y="162"/>
                        <a:pt x="85" y="197"/>
                        <a:pt x="199" y="197"/>
                      </a:cubicBezTo>
                      <a:cubicBezTo>
                        <a:pt x="307" y="197"/>
                        <a:pt x="397" y="162"/>
                        <a:pt x="397" y="122"/>
                      </a:cubicBezTo>
                      <a:cubicBezTo>
                        <a:pt x="397" y="0"/>
                        <a:pt x="397" y="0"/>
                        <a:pt x="39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15B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7" name="Oval 19"/>
                <p:cNvSpPr>
                  <a:spLocks noChangeArrowheads="1"/>
                </p:cNvSpPr>
                <p:nvPr/>
              </p:nvSpPr>
              <p:spPr bwMode="auto">
                <a:xfrm>
                  <a:off x="7551828" y="895103"/>
                  <a:ext cx="744975" cy="299443"/>
                </a:xfrm>
                <a:prstGeom prst="ellipse">
                  <a:avLst/>
                </a:prstGeom>
                <a:solidFill>
                  <a:srgbClr val="3276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8" name="Freeform 20"/>
                <p:cNvSpPr>
                  <a:spLocks/>
                </p:cNvSpPr>
                <p:nvPr/>
              </p:nvSpPr>
              <p:spPr bwMode="auto">
                <a:xfrm>
                  <a:off x="7920683" y="952409"/>
                  <a:ext cx="183217" cy="99276"/>
                </a:xfrm>
                <a:custGeom>
                  <a:avLst/>
                  <a:gdLst>
                    <a:gd name="T0" fmla="*/ 66 w 227"/>
                    <a:gd name="T1" fmla="*/ 26 h 123"/>
                    <a:gd name="T2" fmla="*/ 227 w 227"/>
                    <a:gd name="T3" fmla="*/ 0 h 123"/>
                    <a:gd name="T4" fmla="*/ 198 w 227"/>
                    <a:gd name="T5" fmla="*/ 82 h 123"/>
                    <a:gd name="T6" fmla="*/ 160 w 227"/>
                    <a:gd name="T7" fmla="*/ 66 h 123"/>
                    <a:gd name="T8" fmla="*/ 66 w 227"/>
                    <a:gd name="T9" fmla="*/ 123 h 123"/>
                    <a:gd name="T10" fmla="*/ 0 w 227"/>
                    <a:gd name="T11" fmla="*/ 94 h 123"/>
                    <a:gd name="T12" fmla="*/ 94 w 227"/>
                    <a:gd name="T13" fmla="*/ 42 h 123"/>
                    <a:gd name="T14" fmla="*/ 66 w 227"/>
                    <a:gd name="T15" fmla="*/ 26 h 123"/>
                    <a:gd name="T16" fmla="*/ 66 w 227"/>
                    <a:gd name="T17" fmla="*/ 26 h 123"/>
                    <a:gd name="T18" fmla="*/ 66 w 227"/>
                    <a:gd name="T19" fmla="*/ 26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123">
                      <a:moveTo>
                        <a:pt x="66" y="26"/>
                      </a:moveTo>
                      <a:lnTo>
                        <a:pt x="227" y="0"/>
                      </a:lnTo>
                      <a:lnTo>
                        <a:pt x="198" y="82"/>
                      </a:lnTo>
                      <a:lnTo>
                        <a:pt x="160" y="66"/>
                      </a:lnTo>
                      <a:lnTo>
                        <a:pt x="66" y="123"/>
                      </a:lnTo>
                      <a:lnTo>
                        <a:pt x="0" y="94"/>
                      </a:lnTo>
                      <a:lnTo>
                        <a:pt x="94" y="42"/>
                      </a:lnTo>
                      <a:lnTo>
                        <a:pt x="66" y="26"/>
                      </a:lnTo>
                      <a:lnTo>
                        <a:pt x="66" y="26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9" name="Freeform 21"/>
                <p:cNvSpPr>
                  <a:spLocks/>
                </p:cNvSpPr>
                <p:nvPr/>
              </p:nvSpPr>
              <p:spPr bwMode="auto">
                <a:xfrm>
                  <a:off x="7951354" y="1062984"/>
                  <a:ext cx="205816" cy="66184"/>
                </a:xfrm>
                <a:custGeom>
                  <a:avLst/>
                  <a:gdLst>
                    <a:gd name="T0" fmla="*/ 0 w 255"/>
                    <a:gd name="T1" fmla="*/ 0 h 82"/>
                    <a:gd name="T2" fmla="*/ 177 w 255"/>
                    <a:gd name="T3" fmla="*/ 0 h 82"/>
                    <a:gd name="T4" fmla="*/ 149 w 255"/>
                    <a:gd name="T5" fmla="*/ 14 h 82"/>
                    <a:gd name="T6" fmla="*/ 255 w 255"/>
                    <a:gd name="T7" fmla="*/ 56 h 82"/>
                    <a:gd name="T8" fmla="*/ 203 w 255"/>
                    <a:gd name="T9" fmla="*/ 82 h 82"/>
                    <a:gd name="T10" fmla="*/ 94 w 255"/>
                    <a:gd name="T11" fmla="*/ 40 h 82"/>
                    <a:gd name="T12" fmla="*/ 54 w 255"/>
                    <a:gd name="T13" fmla="*/ 56 h 82"/>
                    <a:gd name="T14" fmla="*/ 0 w 255"/>
                    <a:gd name="T15" fmla="*/ 0 h 82"/>
                    <a:gd name="T16" fmla="*/ 0 w 255"/>
                    <a:gd name="T17" fmla="*/ 0 h 82"/>
                    <a:gd name="T18" fmla="*/ 0 w 255"/>
                    <a:gd name="T1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82">
                      <a:moveTo>
                        <a:pt x="0" y="0"/>
                      </a:moveTo>
                      <a:lnTo>
                        <a:pt x="177" y="0"/>
                      </a:lnTo>
                      <a:lnTo>
                        <a:pt x="149" y="14"/>
                      </a:lnTo>
                      <a:lnTo>
                        <a:pt x="255" y="56"/>
                      </a:lnTo>
                      <a:lnTo>
                        <a:pt x="203" y="82"/>
                      </a:lnTo>
                      <a:lnTo>
                        <a:pt x="94" y="40"/>
                      </a:lnTo>
                      <a:lnTo>
                        <a:pt x="54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0" name="Freeform 22"/>
                <p:cNvSpPr>
                  <a:spLocks/>
                </p:cNvSpPr>
                <p:nvPr/>
              </p:nvSpPr>
              <p:spPr bwMode="auto">
                <a:xfrm>
                  <a:off x="7681775" y="961287"/>
                  <a:ext cx="215502" cy="69413"/>
                </a:xfrm>
                <a:custGeom>
                  <a:avLst/>
                  <a:gdLst>
                    <a:gd name="T0" fmla="*/ 0 w 267"/>
                    <a:gd name="T1" fmla="*/ 15 h 86"/>
                    <a:gd name="T2" fmla="*/ 52 w 267"/>
                    <a:gd name="T3" fmla="*/ 0 h 86"/>
                    <a:gd name="T4" fmla="*/ 173 w 267"/>
                    <a:gd name="T5" fmla="*/ 43 h 86"/>
                    <a:gd name="T6" fmla="*/ 184 w 267"/>
                    <a:gd name="T7" fmla="*/ 31 h 86"/>
                    <a:gd name="T8" fmla="*/ 267 w 267"/>
                    <a:gd name="T9" fmla="*/ 86 h 86"/>
                    <a:gd name="T10" fmla="*/ 106 w 267"/>
                    <a:gd name="T11" fmla="*/ 86 h 86"/>
                    <a:gd name="T12" fmla="*/ 118 w 267"/>
                    <a:gd name="T13" fmla="*/ 71 h 86"/>
                    <a:gd name="T14" fmla="*/ 0 w 267"/>
                    <a:gd name="T15" fmla="*/ 15 h 86"/>
                    <a:gd name="T16" fmla="*/ 0 w 267"/>
                    <a:gd name="T17" fmla="*/ 15 h 86"/>
                    <a:gd name="T18" fmla="*/ 0 w 267"/>
                    <a:gd name="T19" fmla="*/ 1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7" h="86">
                      <a:moveTo>
                        <a:pt x="0" y="15"/>
                      </a:moveTo>
                      <a:lnTo>
                        <a:pt x="52" y="0"/>
                      </a:lnTo>
                      <a:lnTo>
                        <a:pt x="173" y="43"/>
                      </a:lnTo>
                      <a:lnTo>
                        <a:pt x="184" y="31"/>
                      </a:lnTo>
                      <a:lnTo>
                        <a:pt x="267" y="86"/>
                      </a:lnTo>
                      <a:lnTo>
                        <a:pt x="106" y="86"/>
                      </a:lnTo>
                      <a:lnTo>
                        <a:pt x="118" y="7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1" name="Freeform 23"/>
                <p:cNvSpPr>
                  <a:spLocks/>
                </p:cNvSpPr>
                <p:nvPr/>
              </p:nvSpPr>
              <p:spPr bwMode="auto">
                <a:xfrm>
                  <a:off x="7733431" y="1051685"/>
                  <a:ext cx="187253" cy="77484"/>
                </a:xfrm>
                <a:custGeom>
                  <a:avLst/>
                  <a:gdLst>
                    <a:gd name="T0" fmla="*/ 163 w 232"/>
                    <a:gd name="T1" fmla="*/ 0 h 96"/>
                    <a:gd name="T2" fmla="*/ 232 w 232"/>
                    <a:gd name="T3" fmla="*/ 14 h 96"/>
                    <a:gd name="T4" fmla="*/ 151 w 232"/>
                    <a:gd name="T5" fmla="*/ 70 h 96"/>
                    <a:gd name="T6" fmla="*/ 163 w 232"/>
                    <a:gd name="T7" fmla="*/ 82 h 96"/>
                    <a:gd name="T8" fmla="*/ 0 w 232"/>
                    <a:gd name="T9" fmla="*/ 96 h 96"/>
                    <a:gd name="T10" fmla="*/ 40 w 232"/>
                    <a:gd name="T11" fmla="*/ 28 h 96"/>
                    <a:gd name="T12" fmla="*/ 83 w 232"/>
                    <a:gd name="T13" fmla="*/ 42 h 96"/>
                    <a:gd name="T14" fmla="*/ 163 w 232"/>
                    <a:gd name="T15" fmla="*/ 0 h 96"/>
                    <a:gd name="T16" fmla="*/ 163 w 232"/>
                    <a:gd name="T17" fmla="*/ 0 h 96"/>
                    <a:gd name="T18" fmla="*/ 163 w 232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" h="96">
                      <a:moveTo>
                        <a:pt x="163" y="0"/>
                      </a:moveTo>
                      <a:lnTo>
                        <a:pt x="232" y="14"/>
                      </a:lnTo>
                      <a:lnTo>
                        <a:pt x="151" y="70"/>
                      </a:lnTo>
                      <a:lnTo>
                        <a:pt x="163" y="82"/>
                      </a:lnTo>
                      <a:lnTo>
                        <a:pt x="0" y="96"/>
                      </a:lnTo>
                      <a:lnTo>
                        <a:pt x="40" y="28"/>
                      </a:lnTo>
                      <a:lnTo>
                        <a:pt x="83" y="42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672" name="Straight Connector 671"/>
              <p:cNvCxnSpPr/>
              <p:nvPr/>
            </p:nvCxnSpPr>
            <p:spPr>
              <a:xfrm flipV="1">
                <a:off x="4888955" y="1009650"/>
                <a:ext cx="438695" cy="131948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>
                <a:off x="4888955" y="1141598"/>
                <a:ext cx="1761876" cy="115702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 flipH="1">
                <a:off x="3937309" y="1223342"/>
                <a:ext cx="484451" cy="386657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4421760" y="1223342"/>
                <a:ext cx="534415" cy="843583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4787748" y="1107762"/>
                <a:ext cx="871126" cy="311557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flipH="1">
                <a:off x="5220997" y="1551350"/>
                <a:ext cx="344373" cy="470945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flipH="1">
                <a:off x="4203700" y="1520822"/>
                <a:ext cx="1371298" cy="200028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/>
              <p:cNvCxnSpPr/>
              <p:nvPr/>
            </p:nvCxnSpPr>
            <p:spPr>
              <a:xfrm flipH="1">
                <a:off x="6001246" y="1257300"/>
                <a:ext cx="713879" cy="46644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5773738" y="1121569"/>
                <a:ext cx="42862" cy="78581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1" name="Group 680"/>
              <p:cNvGrpSpPr/>
              <p:nvPr/>
            </p:nvGrpSpPr>
            <p:grpSpPr>
              <a:xfrm>
                <a:off x="4313994" y="837029"/>
                <a:ext cx="597994" cy="412672"/>
                <a:chOff x="7538914" y="895103"/>
                <a:chExt cx="757889" cy="523015"/>
              </a:xfrm>
            </p:grpSpPr>
            <p:sp>
              <p:nvSpPr>
                <p:cNvPr id="682" name="Freeform 18"/>
                <p:cNvSpPr>
                  <a:spLocks/>
                </p:cNvSpPr>
                <p:nvPr/>
              </p:nvSpPr>
              <p:spPr bwMode="auto">
                <a:xfrm>
                  <a:off x="7538914" y="1041999"/>
                  <a:ext cx="757889" cy="376119"/>
                </a:xfrm>
                <a:custGeom>
                  <a:avLst/>
                  <a:gdLst>
                    <a:gd name="T0" fmla="*/ 6 w 397"/>
                    <a:gd name="T1" fmla="*/ 0 h 197"/>
                    <a:gd name="T2" fmla="*/ 0 w 397"/>
                    <a:gd name="T3" fmla="*/ 104 h 197"/>
                    <a:gd name="T4" fmla="*/ 0 w 397"/>
                    <a:gd name="T5" fmla="*/ 104 h 197"/>
                    <a:gd name="T6" fmla="*/ 0 w 397"/>
                    <a:gd name="T7" fmla="*/ 122 h 197"/>
                    <a:gd name="T8" fmla="*/ 199 w 397"/>
                    <a:gd name="T9" fmla="*/ 197 h 197"/>
                    <a:gd name="T10" fmla="*/ 397 w 397"/>
                    <a:gd name="T11" fmla="*/ 122 h 197"/>
                    <a:gd name="T12" fmla="*/ 397 w 397"/>
                    <a:gd name="T13" fmla="*/ 0 h 197"/>
                    <a:gd name="T14" fmla="*/ 6 w 397"/>
                    <a:gd name="T15" fmla="*/ 0 h 197"/>
                    <a:gd name="T16" fmla="*/ 6 w 397"/>
                    <a:gd name="T1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" h="197">
                      <a:moveTo>
                        <a:pt x="6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10"/>
                        <a:pt x="0" y="116"/>
                        <a:pt x="0" y="122"/>
                      </a:cubicBezTo>
                      <a:cubicBezTo>
                        <a:pt x="0" y="162"/>
                        <a:pt x="85" y="197"/>
                        <a:pt x="199" y="197"/>
                      </a:cubicBezTo>
                      <a:cubicBezTo>
                        <a:pt x="307" y="197"/>
                        <a:pt x="397" y="162"/>
                        <a:pt x="397" y="122"/>
                      </a:cubicBezTo>
                      <a:cubicBezTo>
                        <a:pt x="397" y="0"/>
                        <a:pt x="397" y="0"/>
                        <a:pt x="39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15B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3" name="Oval 19"/>
                <p:cNvSpPr>
                  <a:spLocks noChangeArrowheads="1"/>
                </p:cNvSpPr>
                <p:nvPr/>
              </p:nvSpPr>
              <p:spPr bwMode="auto">
                <a:xfrm>
                  <a:off x="7551828" y="895103"/>
                  <a:ext cx="744975" cy="299443"/>
                </a:xfrm>
                <a:prstGeom prst="ellipse">
                  <a:avLst/>
                </a:prstGeom>
                <a:solidFill>
                  <a:srgbClr val="3276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4" name="Freeform 20"/>
                <p:cNvSpPr>
                  <a:spLocks/>
                </p:cNvSpPr>
                <p:nvPr/>
              </p:nvSpPr>
              <p:spPr bwMode="auto">
                <a:xfrm>
                  <a:off x="7920683" y="952409"/>
                  <a:ext cx="183217" cy="99276"/>
                </a:xfrm>
                <a:custGeom>
                  <a:avLst/>
                  <a:gdLst>
                    <a:gd name="T0" fmla="*/ 66 w 227"/>
                    <a:gd name="T1" fmla="*/ 26 h 123"/>
                    <a:gd name="T2" fmla="*/ 227 w 227"/>
                    <a:gd name="T3" fmla="*/ 0 h 123"/>
                    <a:gd name="T4" fmla="*/ 198 w 227"/>
                    <a:gd name="T5" fmla="*/ 82 h 123"/>
                    <a:gd name="T6" fmla="*/ 160 w 227"/>
                    <a:gd name="T7" fmla="*/ 66 h 123"/>
                    <a:gd name="T8" fmla="*/ 66 w 227"/>
                    <a:gd name="T9" fmla="*/ 123 h 123"/>
                    <a:gd name="T10" fmla="*/ 0 w 227"/>
                    <a:gd name="T11" fmla="*/ 94 h 123"/>
                    <a:gd name="T12" fmla="*/ 94 w 227"/>
                    <a:gd name="T13" fmla="*/ 42 h 123"/>
                    <a:gd name="T14" fmla="*/ 66 w 227"/>
                    <a:gd name="T15" fmla="*/ 26 h 123"/>
                    <a:gd name="T16" fmla="*/ 66 w 227"/>
                    <a:gd name="T17" fmla="*/ 26 h 123"/>
                    <a:gd name="T18" fmla="*/ 66 w 227"/>
                    <a:gd name="T19" fmla="*/ 26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123">
                      <a:moveTo>
                        <a:pt x="66" y="26"/>
                      </a:moveTo>
                      <a:lnTo>
                        <a:pt x="227" y="0"/>
                      </a:lnTo>
                      <a:lnTo>
                        <a:pt x="198" y="82"/>
                      </a:lnTo>
                      <a:lnTo>
                        <a:pt x="160" y="66"/>
                      </a:lnTo>
                      <a:lnTo>
                        <a:pt x="66" y="123"/>
                      </a:lnTo>
                      <a:lnTo>
                        <a:pt x="0" y="94"/>
                      </a:lnTo>
                      <a:lnTo>
                        <a:pt x="94" y="42"/>
                      </a:lnTo>
                      <a:lnTo>
                        <a:pt x="66" y="26"/>
                      </a:lnTo>
                      <a:lnTo>
                        <a:pt x="66" y="26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5" name="Freeform 21"/>
                <p:cNvSpPr>
                  <a:spLocks/>
                </p:cNvSpPr>
                <p:nvPr/>
              </p:nvSpPr>
              <p:spPr bwMode="auto">
                <a:xfrm>
                  <a:off x="7951354" y="1062984"/>
                  <a:ext cx="205816" cy="66184"/>
                </a:xfrm>
                <a:custGeom>
                  <a:avLst/>
                  <a:gdLst>
                    <a:gd name="T0" fmla="*/ 0 w 255"/>
                    <a:gd name="T1" fmla="*/ 0 h 82"/>
                    <a:gd name="T2" fmla="*/ 177 w 255"/>
                    <a:gd name="T3" fmla="*/ 0 h 82"/>
                    <a:gd name="T4" fmla="*/ 149 w 255"/>
                    <a:gd name="T5" fmla="*/ 14 h 82"/>
                    <a:gd name="T6" fmla="*/ 255 w 255"/>
                    <a:gd name="T7" fmla="*/ 56 h 82"/>
                    <a:gd name="T8" fmla="*/ 203 w 255"/>
                    <a:gd name="T9" fmla="*/ 82 h 82"/>
                    <a:gd name="T10" fmla="*/ 94 w 255"/>
                    <a:gd name="T11" fmla="*/ 40 h 82"/>
                    <a:gd name="T12" fmla="*/ 54 w 255"/>
                    <a:gd name="T13" fmla="*/ 56 h 82"/>
                    <a:gd name="T14" fmla="*/ 0 w 255"/>
                    <a:gd name="T15" fmla="*/ 0 h 82"/>
                    <a:gd name="T16" fmla="*/ 0 w 255"/>
                    <a:gd name="T17" fmla="*/ 0 h 82"/>
                    <a:gd name="T18" fmla="*/ 0 w 255"/>
                    <a:gd name="T19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5" h="82">
                      <a:moveTo>
                        <a:pt x="0" y="0"/>
                      </a:moveTo>
                      <a:lnTo>
                        <a:pt x="177" y="0"/>
                      </a:lnTo>
                      <a:lnTo>
                        <a:pt x="149" y="14"/>
                      </a:lnTo>
                      <a:lnTo>
                        <a:pt x="255" y="56"/>
                      </a:lnTo>
                      <a:lnTo>
                        <a:pt x="203" y="82"/>
                      </a:lnTo>
                      <a:lnTo>
                        <a:pt x="94" y="40"/>
                      </a:lnTo>
                      <a:lnTo>
                        <a:pt x="54" y="5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6" name="Freeform 22"/>
                <p:cNvSpPr>
                  <a:spLocks/>
                </p:cNvSpPr>
                <p:nvPr/>
              </p:nvSpPr>
              <p:spPr bwMode="auto">
                <a:xfrm>
                  <a:off x="7681775" y="961287"/>
                  <a:ext cx="215502" cy="69413"/>
                </a:xfrm>
                <a:custGeom>
                  <a:avLst/>
                  <a:gdLst>
                    <a:gd name="T0" fmla="*/ 0 w 267"/>
                    <a:gd name="T1" fmla="*/ 15 h 86"/>
                    <a:gd name="T2" fmla="*/ 52 w 267"/>
                    <a:gd name="T3" fmla="*/ 0 h 86"/>
                    <a:gd name="T4" fmla="*/ 173 w 267"/>
                    <a:gd name="T5" fmla="*/ 43 h 86"/>
                    <a:gd name="T6" fmla="*/ 184 w 267"/>
                    <a:gd name="T7" fmla="*/ 31 h 86"/>
                    <a:gd name="T8" fmla="*/ 267 w 267"/>
                    <a:gd name="T9" fmla="*/ 86 h 86"/>
                    <a:gd name="T10" fmla="*/ 106 w 267"/>
                    <a:gd name="T11" fmla="*/ 86 h 86"/>
                    <a:gd name="T12" fmla="*/ 118 w 267"/>
                    <a:gd name="T13" fmla="*/ 71 h 86"/>
                    <a:gd name="T14" fmla="*/ 0 w 267"/>
                    <a:gd name="T15" fmla="*/ 15 h 86"/>
                    <a:gd name="T16" fmla="*/ 0 w 267"/>
                    <a:gd name="T17" fmla="*/ 15 h 86"/>
                    <a:gd name="T18" fmla="*/ 0 w 267"/>
                    <a:gd name="T19" fmla="*/ 1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7" h="86">
                      <a:moveTo>
                        <a:pt x="0" y="15"/>
                      </a:moveTo>
                      <a:lnTo>
                        <a:pt x="52" y="0"/>
                      </a:lnTo>
                      <a:lnTo>
                        <a:pt x="173" y="43"/>
                      </a:lnTo>
                      <a:lnTo>
                        <a:pt x="184" y="31"/>
                      </a:lnTo>
                      <a:lnTo>
                        <a:pt x="267" y="86"/>
                      </a:lnTo>
                      <a:lnTo>
                        <a:pt x="106" y="86"/>
                      </a:lnTo>
                      <a:lnTo>
                        <a:pt x="118" y="7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7" name="Freeform 23"/>
                <p:cNvSpPr>
                  <a:spLocks/>
                </p:cNvSpPr>
                <p:nvPr/>
              </p:nvSpPr>
              <p:spPr bwMode="auto">
                <a:xfrm>
                  <a:off x="7733431" y="1051685"/>
                  <a:ext cx="187253" cy="77484"/>
                </a:xfrm>
                <a:custGeom>
                  <a:avLst/>
                  <a:gdLst>
                    <a:gd name="T0" fmla="*/ 163 w 232"/>
                    <a:gd name="T1" fmla="*/ 0 h 96"/>
                    <a:gd name="T2" fmla="*/ 232 w 232"/>
                    <a:gd name="T3" fmla="*/ 14 h 96"/>
                    <a:gd name="T4" fmla="*/ 151 w 232"/>
                    <a:gd name="T5" fmla="*/ 70 h 96"/>
                    <a:gd name="T6" fmla="*/ 163 w 232"/>
                    <a:gd name="T7" fmla="*/ 82 h 96"/>
                    <a:gd name="T8" fmla="*/ 0 w 232"/>
                    <a:gd name="T9" fmla="*/ 96 h 96"/>
                    <a:gd name="T10" fmla="*/ 40 w 232"/>
                    <a:gd name="T11" fmla="*/ 28 h 96"/>
                    <a:gd name="T12" fmla="*/ 83 w 232"/>
                    <a:gd name="T13" fmla="*/ 42 h 96"/>
                    <a:gd name="T14" fmla="*/ 163 w 232"/>
                    <a:gd name="T15" fmla="*/ 0 h 96"/>
                    <a:gd name="T16" fmla="*/ 163 w 232"/>
                    <a:gd name="T17" fmla="*/ 0 h 96"/>
                    <a:gd name="T18" fmla="*/ 163 w 232"/>
                    <a:gd name="T1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2" h="96">
                      <a:moveTo>
                        <a:pt x="163" y="0"/>
                      </a:moveTo>
                      <a:lnTo>
                        <a:pt x="232" y="14"/>
                      </a:lnTo>
                      <a:lnTo>
                        <a:pt x="151" y="70"/>
                      </a:lnTo>
                      <a:lnTo>
                        <a:pt x="163" y="82"/>
                      </a:lnTo>
                      <a:lnTo>
                        <a:pt x="0" y="96"/>
                      </a:lnTo>
                      <a:lnTo>
                        <a:pt x="40" y="28"/>
                      </a:lnTo>
                      <a:lnTo>
                        <a:pt x="83" y="42"/>
                      </a:lnTo>
                      <a:lnTo>
                        <a:pt x="163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22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36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696" name="Rectangle 695"/>
            <p:cNvSpPr/>
            <p:nvPr/>
          </p:nvSpPr>
          <p:spPr>
            <a:xfrm>
              <a:off x="343175" y="982662"/>
              <a:ext cx="1483535" cy="3200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3256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99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1250">
                        <a:schemeClr val="bg2"/>
                      </a:gs>
                      <a:gs pos="99000">
                        <a:schemeClr val="bg2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Edge Routers</a:t>
              </a:r>
              <a:endParaRPr kumimoji="0" lang="en-US" sz="1599" b="0" i="0" u="none" strike="noStrike" kern="120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90" name="TextBox 689"/>
          <p:cNvSpPr txBox="1"/>
          <p:nvPr/>
        </p:nvSpPr>
        <p:spPr bwMode="auto">
          <a:xfrm>
            <a:off x="8495397" y="5583641"/>
            <a:ext cx="1618566" cy="3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>
              <a:rot lat="19430692" lon="20129076" rev="2400000"/>
            </a:camera>
            <a:lightRig rig="threePt" dir="t"/>
          </a:scene3d>
          <a:extLst/>
        </p:spPr>
        <p:txBody>
          <a:bodyPr wrap="none" lIns="0" tIns="0" rIns="0" bIns="0" rtlCol="0">
            <a:spAutoFit/>
          </a:bodyPr>
          <a:lstStyle/>
          <a:p>
            <a:pPr marL="0" marR="0" lvl="0" indent="0" defTabSz="914224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79220"/>
              </a:buClr>
              <a:buSzPct val="12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effectLst/>
                <a:uLnTx/>
                <a:uFillTx/>
              </a:rPr>
              <a:t>Datacenter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6280" y="233150"/>
            <a:ext cx="4711970" cy="820073"/>
          </a:xfrm>
          <a:prstGeom prst="rect">
            <a:avLst/>
          </a:prstGeom>
          <a:noFill/>
        </p:spPr>
        <p:txBody>
          <a:bodyPr wrap="square" lIns="186521" tIns="149217" rIns="186521" bIns="149217" rtlCol="0">
            <a:spAutoFit/>
          </a:bodyPr>
          <a:lstStyle/>
          <a:p>
            <a:pPr marL="0" marR="0" lvl="0" indent="0" algn="r" defTabSz="93259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0" i="0" u="none" strike="noStrike" kern="0" cap="none" spc="0" normalizeH="0" baseline="0" noProof="0" dirty="0">
                <a:ln>
                  <a:noFill/>
                </a:ln>
                <a:solidFill>
                  <a:srgbClr val="002050"/>
                </a:solidFill>
                <a:effectLst/>
                <a:uLnTx/>
                <a:uFillTx/>
                <a:latin typeface="+mj-lt"/>
              </a:rPr>
              <a:t>Datacenter Network</a:t>
            </a:r>
          </a:p>
        </p:txBody>
      </p:sp>
    </p:spTree>
    <p:extLst>
      <p:ext uri="{BB962C8B-B14F-4D97-AF65-F5344CB8AC3E}">
        <p14:creationId xmlns:p14="http://schemas.microsoft.com/office/powerpoint/2010/main" val="40985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WS2012 R2 Data Plane Offloads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63712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Address checksum offloads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Receive Side Coalescing (RSC)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Receive Side Scaling (RSS)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Large Send Offload (LSO)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Virtual Machine Queues (VMQ)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Single-root I/O Virtualization (SR-IOV)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Remote Direct Memory Access (RDMA)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Hyper-V Network Virtualization (HNVv1 NV-GRE)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720" dirty="0"/>
              <a:t>Datacenter Bridging (DCB)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1284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WS2016 - Moving to the future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4960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WS2016 has two networking stacks:</a:t>
            </a:r>
          </a:p>
          <a:p>
            <a:pPr marL="685800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One carries the WS2012 R2 stack forward with little change;</a:t>
            </a:r>
          </a:p>
          <a:p>
            <a:pPr marL="685800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One has the new SDN Switch Extension, high-performance VM support, and cost-reduction capabilities that are shared with Azure</a:t>
            </a:r>
          </a:p>
          <a:p>
            <a:pPr marL="684213" lvl="3">
              <a:spcBef>
                <a:spcPts val="0"/>
              </a:spcBef>
            </a:pPr>
            <a:r>
              <a:rPr lang="en-US" b="1" u="sng" dirty="0">
                <a:solidFill>
                  <a:schemeClr val="tx1"/>
                </a:solidFill>
              </a:rPr>
              <a:t>This is the SDNv2 feature set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448" y="5720885"/>
            <a:ext cx="5819316" cy="340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WS2012 R2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962765" y="5550566"/>
            <a:ext cx="6185117" cy="68126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WS2016 without SDNv2 features</a:t>
            </a:r>
          </a:p>
        </p:txBody>
      </p:sp>
      <p:sp>
        <p:nvSpPr>
          <p:cNvPr id="6" name="Right Arrow 5"/>
          <p:cNvSpPr/>
          <p:nvPr/>
        </p:nvSpPr>
        <p:spPr>
          <a:xfrm rot="20872981">
            <a:off x="5885033" y="4716686"/>
            <a:ext cx="6108502" cy="71164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WS2016 with SDNv2 features</a:t>
            </a:r>
          </a:p>
        </p:txBody>
      </p:sp>
    </p:spTree>
    <p:extLst>
      <p:ext uri="{BB962C8B-B14F-4D97-AF65-F5344CB8AC3E}">
        <p14:creationId xmlns:p14="http://schemas.microsoft.com/office/powerpoint/2010/main" val="63989446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WS2016 - Moving to the future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005537"/>
          </a:xfrm>
          <a:solidFill>
            <a:srgbClr val="FFFFFF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20" dirty="0">
                <a:solidFill>
                  <a:schemeClr val="tx1"/>
                </a:solidFill>
              </a:rPr>
              <a:t>WS2016 base features are the WS2012 R2 features plus:</a:t>
            </a:r>
          </a:p>
          <a:p>
            <a:pPr marL="91916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Software </a:t>
            </a:r>
            <a:r>
              <a:rPr lang="en-US" sz="2720" dirty="0" err="1">
                <a:solidFill>
                  <a:schemeClr val="tx1"/>
                </a:solidFill>
                <a:latin typeface="+mj-lt"/>
              </a:rPr>
              <a:t>vRSS</a:t>
            </a:r>
            <a:r>
              <a:rPr lang="en-US" sz="2720" dirty="0">
                <a:solidFill>
                  <a:schemeClr val="tx1"/>
                </a:solidFill>
                <a:latin typeface="+mj-lt"/>
              </a:rPr>
              <a:t> extended to host vNICs</a:t>
            </a:r>
          </a:p>
          <a:p>
            <a:pPr marL="91916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Small enhancements to NIC Teaming</a:t>
            </a:r>
          </a:p>
          <a:p>
            <a:pPr marL="91916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Switch Embedded Teaming </a:t>
            </a:r>
          </a:p>
          <a:p>
            <a:pPr marL="91916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Virtual Machine </a:t>
            </a:r>
            <a:r>
              <a:rPr lang="en-US" sz="2720" dirty="0" err="1">
                <a:solidFill>
                  <a:schemeClr val="tx1"/>
                </a:solidFill>
                <a:latin typeface="+mj-lt"/>
              </a:rPr>
              <a:t>MultiQueues</a:t>
            </a:r>
            <a:r>
              <a:rPr lang="en-US" sz="2720" dirty="0">
                <a:solidFill>
                  <a:schemeClr val="tx1"/>
                </a:solidFill>
                <a:latin typeface="+mj-lt"/>
              </a:rPr>
              <a:t> (VMMQ)</a:t>
            </a:r>
          </a:p>
          <a:p>
            <a:pPr marL="919163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Converged NIC (RDMA to the host vNIC)</a:t>
            </a:r>
          </a:p>
          <a:p>
            <a:pPr lvl="2">
              <a:spcBef>
                <a:spcPts val="0"/>
              </a:spcBef>
            </a:pPr>
            <a:endParaRPr lang="en-US" sz="272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WS2016 SDNv2 feature set is built on the SDN Switch Extension </a:t>
            </a:r>
          </a:p>
          <a:p>
            <a:pPr marL="917575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Integrated ACLs	(Replaces and extends Hyper-V switch ACLs)</a:t>
            </a:r>
          </a:p>
          <a:p>
            <a:pPr marL="917575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HNVv2 TO		(Replaces HNVv1, adds VxLAN)</a:t>
            </a:r>
          </a:p>
          <a:p>
            <a:pPr marL="917575" lvl="2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20" dirty="0">
                <a:solidFill>
                  <a:schemeClr val="tx1"/>
                </a:solidFill>
                <a:latin typeface="+mj-lt"/>
              </a:rPr>
              <a:t>SDN QoS		(Replaces and extends </a:t>
            </a:r>
            <a:r>
              <a:rPr lang="en-US" sz="2720" dirty="0" err="1">
                <a:solidFill>
                  <a:schemeClr val="tx1"/>
                </a:solidFill>
                <a:latin typeface="+mj-lt"/>
              </a:rPr>
              <a:t>vmQoS</a:t>
            </a:r>
            <a:r>
              <a:rPr lang="en-US" sz="272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0975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Managing the network stack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27384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20" dirty="0"/>
              <a:t>WS2012 R2 and WS2016 continuation stack</a:t>
            </a:r>
          </a:p>
          <a:p>
            <a:pPr lvl="2">
              <a:spcBef>
                <a:spcPts val="0"/>
              </a:spcBef>
            </a:pPr>
            <a:r>
              <a:rPr lang="en-US" sz="2448" dirty="0">
                <a:solidFill>
                  <a:schemeClr val="tx1"/>
                </a:solidFill>
              </a:rPr>
              <a:t>Managed by PowerShell or SCVMM</a:t>
            </a:r>
          </a:p>
          <a:p>
            <a:pPr lvl="2">
              <a:spcBef>
                <a:spcPts val="0"/>
              </a:spcBef>
            </a:pPr>
            <a:r>
              <a:rPr lang="en-US" sz="2448" dirty="0">
                <a:solidFill>
                  <a:schemeClr val="tx1"/>
                </a:solidFill>
              </a:rPr>
              <a:t>NIC Teaming managed by PowerShell or lbfoadmin.exe (linked from Server Manager) or SCVMM</a:t>
            </a:r>
          </a:p>
          <a:p>
            <a:pPr marL="1014792" lvl="2" indent="0">
              <a:spcBef>
                <a:spcPts val="0"/>
              </a:spcBef>
              <a:buNone/>
            </a:pPr>
            <a:endParaRPr lang="en-US" sz="2448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20" dirty="0"/>
              <a:t>WS2016 SDNv2 stack (without MAS management)</a:t>
            </a:r>
          </a:p>
          <a:p>
            <a:pPr lvl="2">
              <a:spcBef>
                <a:spcPts val="0"/>
              </a:spcBef>
            </a:pPr>
            <a:r>
              <a:rPr lang="en-US" sz="2448" dirty="0">
                <a:solidFill>
                  <a:schemeClr val="tx1"/>
                </a:solidFill>
              </a:rPr>
              <a:t>Fabric managed by SCVMM</a:t>
            </a:r>
          </a:p>
          <a:p>
            <a:pPr lvl="2">
              <a:spcBef>
                <a:spcPts val="0"/>
              </a:spcBef>
            </a:pPr>
            <a:r>
              <a:rPr lang="en-US" sz="2448" dirty="0">
                <a:solidFill>
                  <a:schemeClr val="tx1"/>
                </a:solidFill>
              </a:rPr>
              <a:t>Physical and Virtual networks managed by Network Controller (NC)</a:t>
            </a:r>
          </a:p>
          <a:p>
            <a:pPr lvl="4">
              <a:spcBef>
                <a:spcPts val="0"/>
              </a:spcBef>
            </a:pPr>
            <a:r>
              <a:rPr lang="en-US" sz="2176" dirty="0">
                <a:solidFill>
                  <a:schemeClr val="tx1"/>
                </a:solidFill>
              </a:rPr>
              <a:t>No UI for Tenant management or Switch Extension features</a:t>
            </a:r>
          </a:p>
        </p:txBody>
      </p:sp>
    </p:spTree>
    <p:extLst>
      <p:ext uri="{BB962C8B-B14F-4D97-AF65-F5344CB8AC3E}">
        <p14:creationId xmlns:p14="http://schemas.microsoft.com/office/powerpoint/2010/main" val="129098452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dirty="0">
                <a:solidFill>
                  <a:schemeClr val="tx1"/>
                </a:solidFill>
              </a:rPr>
              <a:t>How do the new features work?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720" dirty="0">
                <a:solidFill>
                  <a:schemeClr val="tx1"/>
                </a:solidFill>
              </a:rPr>
              <a:t>(and why do we have them)?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7003" y="1516063"/>
            <a:ext cx="118872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20" dirty="0"/>
              <a:t>Improved Virtual Networking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SDN Switch Extension a.k.a., Virtual Filtering Platform (VFP)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Includes: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Integrated ACLs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HNVv2 (VxLAN, NV-GREv2)</a:t>
            </a:r>
          </a:p>
          <a:p>
            <a:pPr marL="8001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SDN QoS</a:t>
            </a:r>
          </a:p>
          <a:p>
            <a:pPr>
              <a:spcBef>
                <a:spcPts val="0"/>
              </a:spcBef>
            </a:pPr>
            <a:endParaRPr lang="en-US" sz="2720" dirty="0"/>
          </a:p>
          <a:p>
            <a:pPr>
              <a:spcBef>
                <a:spcPts val="0"/>
              </a:spcBef>
            </a:pPr>
            <a:r>
              <a:rPr lang="en-US" sz="2720" dirty="0"/>
              <a:t>Bandwidth to the VM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VMMQ</a:t>
            </a:r>
          </a:p>
          <a:p>
            <a:pPr lvl="2">
              <a:spcBef>
                <a:spcPts val="0"/>
              </a:spcBef>
            </a:pPr>
            <a:endParaRPr lang="en-US" sz="272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20" dirty="0"/>
              <a:t>RDMA Virtualized and extended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Converged NIC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Client RDMA</a:t>
            </a:r>
          </a:p>
          <a:p>
            <a:pPr lvl="2">
              <a:spcBef>
                <a:spcPts val="0"/>
              </a:spcBef>
            </a:pPr>
            <a:endParaRPr lang="en-US" sz="272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20" dirty="0"/>
              <a:t>Teaming in the Hyper-V switch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2382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7024" y="232661"/>
            <a:ext cx="10001028" cy="893587"/>
          </a:xfrm>
        </p:spPr>
        <p:txBody>
          <a:bodyPr>
            <a:normAutofit/>
          </a:bodyPr>
          <a:lstStyle/>
          <a:p>
            <a:r>
              <a:rPr lang="en-US" dirty="0"/>
              <a:t>SDN Switch Extension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989052" y="1465691"/>
            <a:ext cx="7116256" cy="5380287"/>
          </a:xfrm>
        </p:spPr>
        <p:txBody>
          <a:bodyPr>
            <a:noAutofit/>
          </a:bodyPr>
          <a:lstStyle/>
          <a:p>
            <a:pPr>
              <a:spcBef>
                <a:spcPts val="408"/>
              </a:spcBef>
            </a:pPr>
            <a:r>
              <a:rPr lang="en-US" sz="2176" dirty="0"/>
              <a:t>Known in Azure as the Virtualization Filtering Platform (VFP)</a:t>
            </a:r>
          </a:p>
          <a:p>
            <a:pPr>
              <a:spcBef>
                <a:spcPts val="408"/>
              </a:spcBef>
            </a:pPr>
            <a:r>
              <a:rPr lang="en-US" sz="2176" dirty="0"/>
              <a:t>Acts as a virtual switch inside the Hyper-V </a:t>
            </a:r>
            <a:r>
              <a:rPr lang="en-US" sz="2176" dirty="0" err="1"/>
              <a:t>vmSwitch</a:t>
            </a:r>
            <a:endParaRPr lang="en-US" sz="2176" dirty="0"/>
          </a:p>
          <a:p>
            <a:pPr>
              <a:spcBef>
                <a:spcPts val="408"/>
              </a:spcBef>
            </a:pPr>
            <a:r>
              <a:rPr lang="en-US" sz="2176" dirty="0"/>
              <a:t>Provides core SDN functionality for Azure networking services, including:</a:t>
            </a:r>
          </a:p>
          <a:p>
            <a:pPr marL="886721" lvl="1" indent="-466263">
              <a:spcBef>
                <a:spcPts val="408"/>
              </a:spcBef>
            </a:pPr>
            <a:r>
              <a:rPr lang="en-US" sz="1904" dirty="0">
                <a:latin typeface="+mj-lt"/>
              </a:rPr>
              <a:t>Address Virtualization for VNET</a:t>
            </a:r>
          </a:p>
          <a:p>
            <a:pPr marL="886721" lvl="1" indent="-466263">
              <a:spcBef>
                <a:spcPts val="408"/>
              </a:spcBef>
            </a:pPr>
            <a:r>
              <a:rPr lang="en-US" sz="1904" dirty="0">
                <a:latin typeface="+mj-lt"/>
              </a:rPr>
              <a:t>VIP -&gt; DIP Translation for SLB</a:t>
            </a:r>
          </a:p>
          <a:p>
            <a:pPr marL="886721" lvl="1" indent="-466263">
              <a:spcBef>
                <a:spcPts val="408"/>
              </a:spcBef>
            </a:pPr>
            <a:r>
              <a:rPr lang="en-US" sz="1904" dirty="0">
                <a:latin typeface="+mj-lt"/>
              </a:rPr>
              <a:t>ACLs, Metering, and Security Guards</a:t>
            </a:r>
          </a:p>
          <a:p>
            <a:pPr marL="886721" lvl="1" indent="-466263">
              <a:spcBef>
                <a:spcPts val="408"/>
              </a:spcBef>
            </a:pPr>
            <a:r>
              <a:rPr lang="en-US" sz="1904" dirty="0">
                <a:latin typeface="+mj-lt"/>
              </a:rPr>
              <a:t>Bandwidth management/control</a:t>
            </a:r>
          </a:p>
          <a:p>
            <a:pPr>
              <a:spcBef>
                <a:spcPts val="408"/>
              </a:spcBef>
            </a:pPr>
            <a:r>
              <a:rPr lang="en-US" sz="2176" dirty="0"/>
              <a:t>Uses programmable rule/flow tables to perform per-packet actions</a:t>
            </a:r>
          </a:p>
          <a:p>
            <a:pPr>
              <a:spcBef>
                <a:spcPts val="408"/>
              </a:spcBef>
            </a:pPr>
            <a:r>
              <a:rPr lang="en-US" sz="2176" dirty="0"/>
              <a:t>Supports all data plane policy at 40GbE+ with offloads</a:t>
            </a:r>
          </a:p>
          <a:p>
            <a:pPr>
              <a:spcBef>
                <a:spcPts val="408"/>
              </a:spcBef>
            </a:pPr>
            <a:r>
              <a:rPr lang="en-US" sz="2176" dirty="0"/>
              <a:t>Available to private cloud in Windows Server 2016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333698" y="2572435"/>
            <a:ext cx="226057" cy="18838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616268" y="2563016"/>
            <a:ext cx="169542" cy="197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333698" y="3109317"/>
            <a:ext cx="4417527" cy="3127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1011868" y="3523754"/>
            <a:ext cx="3739356" cy="232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1350952" y="3755328"/>
            <a:ext cx="3400270" cy="1844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333699" y="2365213"/>
            <a:ext cx="953501" cy="3296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vNIC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2259008" y="1964001"/>
            <a:ext cx="1156776" cy="785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2413245" y="2403305"/>
            <a:ext cx="153059" cy="26373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2412069" y="2398543"/>
            <a:ext cx="673459" cy="134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vmNIC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1950241" y="3128216"/>
            <a:ext cx="1501158" cy="37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VM Switch</a:t>
            </a:r>
          </a:p>
        </p:txBody>
      </p:sp>
      <p:sp>
        <p:nvSpPr>
          <p:cNvPr id="321" name="TextBox 320"/>
          <p:cNvSpPr txBox="1"/>
          <p:nvPr/>
        </p:nvSpPr>
        <p:spPr>
          <a:xfrm>
            <a:off x="2689933" y="3691832"/>
            <a:ext cx="701721" cy="46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VFP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541580" y="2005362"/>
            <a:ext cx="543948" cy="32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VM</a:t>
            </a:r>
          </a:p>
        </p:txBody>
      </p:sp>
      <p:sp>
        <p:nvSpPr>
          <p:cNvPr id="336" name="Up Arrow 335"/>
          <p:cNvSpPr/>
          <p:nvPr/>
        </p:nvSpPr>
        <p:spPr>
          <a:xfrm>
            <a:off x="3864953" y="3664977"/>
            <a:ext cx="227825" cy="2109926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594446" y="1964001"/>
            <a:ext cx="1156776" cy="785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9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38" name="Down Arrow 337"/>
          <p:cNvSpPr/>
          <p:nvPr/>
        </p:nvSpPr>
        <p:spPr>
          <a:xfrm>
            <a:off x="2076222" y="3664977"/>
            <a:ext cx="251079" cy="210992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3877018" y="2005362"/>
            <a:ext cx="543948" cy="32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VM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1803060" y="4129815"/>
            <a:ext cx="2544318" cy="375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ACLs, Metering, Security </a:t>
            </a:r>
          </a:p>
        </p:txBody>
      </p:sp>
      <p:sp>
        <p:nvSpPr>
          <p:cNvPr id="343" name="Rectangle 342"/>
          <p:cNvSpPr/>
          <p:nvPr/>
        </p:nvSpPr>
        <p:spPr>
          <a:xfrm>
            <a:off x="1803060" y="4627497"/>
            <a:ext cx="2544318" cy="3278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VNET</a:t>
            </a:r>
          </a:p>
        </p:txBody>
      </p:sp>
      <p:sp>
        <p:nvSpPr>
          <p:cNvPr id="344" name="Rectangle 343"/>
          <p:cNvSpPr/>
          <p:nvPr/>
        </p:nvSpPr>
        <p:spPr>
          <a:xfrm>
            <a:off x="1803060" y="5127446"/>
            <a:ext cx="2544317" cy="3338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SLB (NAT)</a:t>
            </a:r>
          </a:p>
        </p:txBody>
      </p:sp>
      <p:sp>
        <p:nvSpPr>
          <p:cNvPr id="345" name="Up-Down Arrow 344"/>
          <p:cNvSpPr/>
          <p:nvPr/>
        </p:nvSpPr>
        <p:spPr>
          <a:xfrm>
            <a:off x="872409" y="2701923"/>
            <a:ext cx="139460" cy="374424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6" name="Up-Down Arrow 345"/>
          <p:cNvSpPr/>
          <p:nvPr/>
        </p:nvSpPr>
        <p:spPr>
          <a:xfrm>
            <a:off x="2725074" y="2796280"/>
            <a:ext cx="114087" cy="28478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7" name="Up-Down Arrow 346"/>
          <p:cNvSpPr/>
          <p:nvPr/>
        </p:nvSpPr>
        <p:spPr>
          <a:xfrm>
            <a:off x="4086769" y="2791569"/>
            <a:ext cx="114087" cy="284781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51217" y="2395481"/>
            <a:ext cx="153059" cy="26373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040" y="2390719"/>
            <a:ext cx="673459" cy="1346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2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vmNIC</a:t>
            </a:r>
          </a:p>
        </p:txBody>
      </p:sp>
    </p:spTree>
    <p:extLst>
      <p:ext uri="{BB962C8B-B14F-4D97-AF65-F5344CB8AC3E}">
        <p14:creationId xmlns:p14="http://schemas.microsoft.com/office/powerpoint/2010/main" val="3997071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HNVv2 – VxLAN, NV-GRE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3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20" dirty="0"/>
              <a:t>Customers asked for VxLAN – we delivered!!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But we also do NV-GRE for those who like that option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20" dirty="0"/>
              <a:t>All HNV policies are handled in the SDN Extension</a:t>
            </a:r>
          </a:p>
          <a:p>
            <a:pPr>
              <a:spcBef>
                <a:spcPts val="0"/>
              </a:spcBef>
            </a:pPr>
            <a:endParaRPr lang="en-US" sz="2720" dirty="0"/>
          </a:p>
          <a:p>
            <a:pPr>
              <a:spcBef>
                <a:spcPts val="0"/>
              </a:spcBef>
            </a:pPr>
            <a:r>
              <a:rPr lang="en-US" sz="2720" dirty="0"/>
              <a:t>Network Controller (NC) plumbs the policies to the gateways and hosts</a:t>
            </a:r>
          </a:p>
          <a:p>
            <a:pPr marL="466263"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 semi-hidden feature automatically adjusts the MTU on the wire to accommodate the encapsulation overhead</a:t>
            </a:r>
          </a:p>
          <a:p>
            <a:pPr marL="461963"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	Better performance than splitting packets due to length of encapsulation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6703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Virtual Machine </a:t>
            </a:r>
            <a:r>
              <a:rPr lang="en-US" dirty="0" err="1">
                <a:solidFill>
                  <a:schemeClr val="tx1"/>
                </a:solidFill>
              </a:rPr>
              <a:t>MultiQueue</a:t>
            </a:r>
            <a:r>
              <a:rPr lang="en-US" dirty="0">
                <a:solidFill>
                  <a:schemeClr val="tx1"/>
                </a:solidFill>
              </a:rPr>
              <a:t> (VMMQ)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907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20" dirty="0"/>
              <a:t>VMQ allocated one queue per VM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Each queue </a:t>
            </a:r>
            <a:r>
              <a:rPr lang="en-US" dirty="0" err="1">
                <a:solidFill>
                  <a:schemeClr val="tx1"/>
                </a:solidFill>
              </a:rPr>
              <a:t>affinitized</a:t>
            </a:r>
            <a:r>
              <a:rPr lang="en-US" dirty="0">
                <a:solidFill>
                  <a:schemeClr val="tx1"/>
                </a:solidFill>
              </a:rPr>
              <a:t> to a single CPU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Each CPU capable of 3.5-5Gbps of packet processing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One queue/one CPU for default queue processing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0" lvl="2">
              <a:spcBef>
                <a:spcPts val="0"/>
              </a:spcBef>
            </a:pPr>
            <a:r>
              <a:rPr lang="en-US" sz="2720" dirty="0" err="1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</a:rPr>
              <a:t>vRSS</a:t>
            </a:r>
            <a:r>
              <a:rPr lang="en-US" sz="2720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</a:rPr>
              <a:t> allocates multiple software queues per VM</a:t>
            </a:r>
          </a:p>
          <a:p>
            <a:pPr marL="0" lvl="2">
              <a:spcBef>
                <a:spcPts val="0"/>
              </a:spcBef>
            </a:pPr>
            <a:endParaRPr lang="en-US" sz="2720" dirty="0">
              <a:gradFill>
                <a:gsLst>
                  <a:gs pos="1250">
                    <a:schemeClr val="tx1"/>
                  </a:gs>
                  <a:gs pos="99000">
                    <a:schemeClr val="tx1"/>
                  </a:gs>
                </a:gsLst>
                <a:lin ang="5400000" scaled="0"/>
              </a:gra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720" dirty="0"/>
              <a:t>VMMQ allocates multiple hardware queues per VM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Each queue still </a:t>
            </a:r>
            <a:r>
              <a:rPr lang="en-US" dirty="0" err="1">
                <a:solidFill>
                  <a:schemeClr val="tx1"/>
                </a:solidFill>
              </a:rPr>
              <a:t>affinitized</a:t>
            </a:r>
            <a:r>
              <a:rPr lang="en-US" dirty="0">
                <a:solidFill>
                  <a:schemeClr val="tx1"/>
                </a:solidFill>
              </a:rPr>
              <a:t> to a single CPU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Each VM can have a different number of queues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Default queue becomes a set of queues interrupting a set of CPUs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Toeplitz hash spreading (RSS) used to spread traffic between queues for the same VM</a:t>
            </a:r>
          </a:p>
        </p:txBody>
      </p:sp>
    </p:spTree>
    <p:extLst>
      <p:ext uri="{BB962C8B-B14F-4D97-AF65-F5344CB8AC3E}">
        <p14:creationId xmlns:p14="http://schemas.microsoft.com/office/powerpoint/2010/main" val="207741350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68" y="372394"/>
            <a:ext cx="10724938" cy="53454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step 1: RSS – Receive Side Scaling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8477" y="2250228"/>
            <a:ext cx="7992879" cy="4206387"/>
            <a:chOff x="1223243" y="2206305"/>
            <a:chExt cx="7836867" cy="4124283"/>
          </a:xfrm>
        </p:grpSpPr>
        <p:sp>
          <p:nvSpPr>
            <p:cNvPr id="4" name="Rectangle 3"/>
            <p:cNvSpPr/>
            <p:nvPr/>
          </p:nvSpPr>
          <p:spPr>
            <a:xfrm>
              <a:off x="1224793" y="2206305"/>
              <a:ext cx="7835317" cy="3875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23243" y="6078918"/>
              <a:ext cx="3942825" cy="251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78038" y="2051052"/>
            <a:ext cx="162192" cy="2331043"/>
            <a:chOff x="9551504" y="1918252"/>
            <a:chExt cx="159026" cy="2285544"/>
          </a:xfrm>
        </p:grpSpPr>
        <p:sp>
          <p:nvSpPr>
            <p:cNvPr id="8" name="Oval 7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Straight Connector 9"/>
            <p:cNvCxnSpPr>
              <a:stCxn id="7" idx="2"/>
              <a:endCxn id="8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8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0667" y="2051052"/>
            <a:ext cx="162192" cy="2331043"/>
            <a:chOff x="9551504" y="1918252"/>
            <a:chExt cx="159026" cy="2285544"/>
          </a:xfrm>
        </p:grpSpPr>
        <p:sp>
          <p:nvSpPr>
            <p:cNvPr id="19" name="Oval 18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/>
            <p:cNvCxnSpPr>
              <a:stCxn id="23" idx="2"/>
              <a:endCxn id="19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6"/>
              <a:endCxn id="19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83297" y="2051052"/>
            <a:ext cx="162192" cy="2331043"/>
            <a:chOff x="9551504" y="1918252"/>
            <a:chExt cx="159026" cy="2285544"/>
          </a:xfrm>
        </p:grpSpPr>
        <p:sp>
          <p:nvSpPr>
            <p:cNvPr id="25" name="Oval 24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Connector 25"/>
            <p:cNvCxnSpPr>
              <a:stCxn id="29" idx="2"/>
              <a:endCxn id="25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9" idx="6"/>
              <a:endCxn id="25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1187" y="2051052"/>
            <a:ext cx="162192" cy="2331043"/>
            <a:chOff x="9551504" y="1918252"/>
            <a:chExt cx="159026" cy="2285544"/>
          </a:xfrm>
        </p:grpSpPr>
        <p:sp>
          <p:nvSpPr>
            <p:cNvPr id="31" name="Oval 30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Connector 31"/>
            <p:cNvCxnSpPr>
              <a:stCxn id="35" idx="2"/>
              <a:endCxn id="31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5" idx="6"/>
              <a:endCxn id="31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88556" y="2051052"/>
            <a:ext cx="162192" cy="2331043"/>
            <a:chOff x="9551504" y="1918252"/>
            <a:chExt cx="159026" cy="2285544"/>
          </a:xfrm>
        </p:grpSpPr>
        <p:sp>
          <p:nvSpPr>
            <p:cNvPr id="37" name="Oval 36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8" name="Straight Connector 37"/>
            <p:cNvCxnSpPr>
              <a:stCxn id="41" idx="2"/>
              <a:endCxn id="37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1" idx="6"/>
              <a:endCxn id="37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5926" y="2051052"/>
            <a:ext cx="162192" cy="2331043"/>
            <a:chOff x="9551504" y="1918252"/>
            <a:chExt cx="159026" cy="2285544"/>
          </a:xfrm>
        </p:grpSpPr>
        <p:sp>
          <p:nvSpPr>
            <p:cNvPr id="43" name="Oval 42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4" name="Straight Connector 43"/>
            <p:cNvCxnSpPr>
              <a:stCxn id="47" idx="2"/>
              <a:endCxn id="43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7" idx="6"/>
              <a:endCxn id="43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87135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0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3203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1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9271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2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5339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3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1407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…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7475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N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12664" y="5686852"/>
            <a:ext cx="131780" cy="1023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12664" y="5605756"/>
            <a:ext cx="672420" cy="1272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Packet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2285085" y="5536347"/>
            <a:ext cx="740001" cy="27369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Arrival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52986" y="5623240"/>
            <a:ext cx="672420" cy="1272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25085" y="5343597"/>
            <a:ext cx="2594479" cy="670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Calculate Toeplitz hash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modulo # of queues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01511" y="5334964"/>
            <a:ext cx="2290319" cy="670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Distribute to queue,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interrupt processor</a:t>
            </a:r>
          </a:p>
        </p:txBody>
      </p:sp>
      <p:cxnSp>
        <p:nvCxnSpPr>
          <p:cNvPr id="61" name="Straight Arrow Connector 60"/>
          <p:cNvCxnSpPr>
            <a:stCxn id="58" idx="0"/>
            <a:endCxn id="48" idx="2"/>
          </p:cNvCxnSpPr>
          <p:nvPr/>
        </p:nvCxnSpPr>
        <p:spPr>
          <a:xfrm flipH="1" flipV="1">
            <a:off x="3251490" y="4466755"/>
            <a:ext cx="3395180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9" idx="2"/>
          </p:cNvCxnSpPr>
          <p:nvPr/>
        </p:nvCxnSpPr>
        <p:spPr>
          <a:xfrm flipH="1" flipV="1">
            <a:off x="4012169" y="4466755"/>
            <a:ext cx="2618288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0"/>
            <a:endCxn id="50" idx="2"/>
          </p:cNvCxnSpPr>
          <p:nvPr/>
        </p:nvCxnSpPr>
        <p:spPr>
          <a:xfrm flipH="1" flipV="1">
            <a:off x="4772850" y="4466755"/>
            <a:ext cx="1873821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0"/>
            <a:endCxn id="51" idx="2"/>
          </p:cNvCxnSpPr>
          <p:nvPr/>
        </p:nvCxnSpPr>
        <p:spPr>
          <a:xfrm flipH="1" flipV="1">
            <a:off x="5533529" y="4466755"/>
            <a:ext cx="1113141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0"/>
            <a:endCxn id="52" idx="2"/>
          </p:cNvCxnSpPr>
          <p:nvPr/>
        </p:nvCxnSpPr>
        <p:spPr>
          <a:xfrm flipH="1" flipV="1">
            <a:off x="6294208" y="4466755"/>
            <a:ext cx="352462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8" idx="0"/>
            <a:endCxn id="53" idx="2"/>
          </p:cNvCxnSpPr>
          <p:nvPr/>
        </p:nvCxnSpPr>
        <p:spPr>
          <a:xfrm flipV="1">
            <a:off x="6646669" y="4466755"/>
            <a:ext cx="408218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72422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68" y="372394"/>
            <a:ext cx="10724938" cy="53454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step 2: VMQ – Virtual Machine Queues (filter)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8477" y="2250228"/>
            <a:ext cx="7992879" cy="4206387"/>
            <a:chOff x="1223243" y="2206305"/>
            <a:chExt cx="7836867" cy="4124283"/>
          </a:xfrm>
        </p:grpSpPr>
        <p:sp>
          <p:nvSpPr>
            <p:cNvPr id="4" name="Rectangle 3"/>
            <p:cNvSpPr/>
            <p:nvPr/>
          </p:nvSpPr>
          <p:spPr>
            <a:xfrm>
              <a:off x="1224793" y="2206305"/>
              <a:ext cx="7835317" cy="3875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23243" y="6078918"/>
              <a:ext cx="3942825" cy="251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78038" y="2051052"/>
            <a:ext cx="162192" cy="2331043"/>
            <a:chOff x="9551504" y="1918252"/>
            <a:chExt cx="159026" cy="2285544"/>
          </a:xfrm>
        </p:grpSpPr>
        <p:sp>
          <p:nvSpPr>
            <p:cNvPr id="8" name="Oval 7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Straight Connector 9"/>
            <p:cNvCxnSpPr>
              <a:stCxn id="7" idx="2"/>
              <a:endCxn id="8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8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0667" y="2051052"/>
            <a:ext cx="162192" cy="2331043"/>
            <a:chOff x="9551504" y="1918252"/>
            <a:chExt cx="159026" cy="2285544"/>
          </a:xfrm>
        </p:grpSpPr>
        <p:sp>
          <p:nvSpPr>
            <p:cNvPr id="19" name="Oval 18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/>
            <p:cNvCxnSpPr>
              <a:stCxn id="23" idx="2"/>
              <a:endCxn id="19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6"/>
              <a:endCxn id="19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83297" y="2051052"/>
            <a:ext cx="162192" cy="2331043"/>
            <a:chOff x="9551504" y="1918252"/>
            <a:chExt cx="159026" cy="2285544"/>
          </a:xfrm>
        </p:grpSpPr>
        <p:sp>
          <p:nvSpPr>
            <p:cNvPr id="25" name="Oval 24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Connector 25"/>
            <p:cNvCxnSpPr>
              <a:stCxn id="29" idx="2"/>
              <a:endCxn id="25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9" idx="6"/>
              <a:endCxn id="25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1187" y="2051052"/>
            <a:ext cx="162192" cy="2331043"/>
            <a:chOff x="9551504" y="1918252"/>
            <a:chExt cx="159026" cy="2285544"/>
          </a:xfrm>
        </p:grpSpPr>
        <p:sp>
          <p:nvSpPr>
            <p:cNvPr id="31" name="Oval 30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Connector 31"/>
            <p:cNvCxnSpPr>
              <a:stCxn id="35" idx="2"/>
              <a:endCxn id="31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5" idx="6"/>
              <a:endCxn id="31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88556" y="2051052"/>
            <a:ext cx="162192" cy="2331043"/>
            <a:chOff x="9551504" y="1918252"/>
            <a:chExt cx="159026" cy="2285544"/>
          </a:xfrm>
        </p:grpSpPr>
        <p:sp>
          <p:nvSpPr>
            <p:cNvPr id="37" name="Oval 36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8" name="Straight Connector 37"/>
            <p:cNvCxnSpPr>
              <a:stCxn id="41" idx="2"/>
              <a:endCxn id="37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1" idx="6"/>
              <a:endCxn id="37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5926" y="2051052"/>
            <a:ext cx="162192" cy="2331043"/>
            <a:chOff x="9551504" y="1918252"/>
            <a:chExt cx="159026" cy="2285544"/>
          </a:xfrm>
        </p:grpSpPr>
        <p:sp>
          <p:nvSpPr>
            <p:cNvPr id="43" name="Oval 42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4" name="Straight Connector 43"/>
            <p:cNvCxnSpPr>
              <a:stCxn id="47" idx="2"/>
              <a:endCxn id="43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7" idx="6"/>
              <a:endCxn id="43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87135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VM1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3203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VM2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9271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VM3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5339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 …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1407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 N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7475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Default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12664" y="5686852"/>
            <a:ext cx="131780" cy="1023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612664" y="5605756"/>
            <a:ext cx="672420" cy="1272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Packet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2285085" y="5536347"/>
            <a:ext cx="740001" cy="27369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Arrival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152986" y="5623240"/>
            <a:ext cx="672420" cy="1272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25084" y="5343597"/>
            <a:ext cx="2461588" cy="958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Select </a:t>
            </a: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dest</a:t>
            </a: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MAC+VLAN,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Compare to filters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98120" y="5334964"/>
            <a:ext cx="2290319" cy="6704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Distribute to queue,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interrupt processor</a:t>
            </a:r>
          </a:p>
        </p:txBody>
      </p:sp>
      <p:cxnSp>
        <p:nvCxnSpPr>
          <p:cNvPr id="61" name="Straight Arrow Connector 60"/>
          <p:cNvCxnSpPr>
            <a:stCxn id="58" idx="0"/>
            <a:endCxn id="48" idx="2"/>
          </p:cNvCxnSpPr>
          <p:nvPr/>
        </p:nvCxnSpPr>
        <p:spPr>
          <a:xfrm flipH="1" flipV="1">
            <a:off x="3251491" y="4466755"/>
            <a:ext cx="3491789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9" idx="2"/>
          </p:cNvCxnSpPr>
          <p:nvPr/>
        </p:nvCxnSpPr>
        <p:spPr>
          <a:xfrm flipH="1" flipV="1">
            <a:off x="4012169" y="4466755"/>
            <a:ext cx="2618288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8" idx="0"/>
            <a:endCxn id="50" idx="2"/>
          </p:cNvCxnSpPr>
          <p:nvPr/>
        </p:nvCxnSpPr>
        <p:spPr>
          <a:xfrm flipH="1" flipV="1">
            <a:off x="4772850" y="4466755"/>
            <a:ext cx="1970429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0"/>
            <a:endCxn id="51" idx="2"/>
          </p:cNvCxnSpPr>
          <p:nvPr/>
        </p:nvCxnSpPr>
        <p:spPr>
          <a:xfrm flipH="1" flipV="1">
            <a:off x="5533529" y="4466755"/>
            <a:ext cx="1209750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8" idx="0"/>
            <a:endCxn id="52" idx="2"/>
          </p:cNvCxnSpPr>
          <p:nvPr/>
        </p:nvCxnSpPr>
        <p:spPr>
          <a:xfrm flipH="1" flipV="1">
            <a:off x="6294209" y="4466755"/>
            <a:ext cx="449070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8" idx="0"/>
            <a:endCxn id="53" idx="2"/>
          </p:cNvCxnSpPr>
          <p:nvPr/>
        </p:nvCxnSpPr>
        <p:spPr>
          <a:xfrm flipV="1">
            <a:off x="6743280" y="4466755"/>
            <a:ext cx="311609" cy="868208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742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Challenges customers face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2891" y="1709772"/>
          <a:ext cx="11910122" cy="501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360">
                  <a:extLst>
                    <a:ext uri="{9D8B030D-6E8A-4147-A177-3AD203B41FA5}">
                      <a16:colId xmlns:a16="http://schemas.microsoft.com/office/drawing/2014/main" val="3775651033"/>
                    </a:ext>
                  </a:extLst>
                </a:gridCol>
                <a:gridCol w="10240762">
                  <a:extLst>
                    <a:ext uri="{9D8B030D-6E8A-4147-A177-3AD203B41FA5}">
                      <a16:colId xmlns:a16="http://schemas.microsoft.com/office/drawing/2014/main" val="58485764"/>
                    </a:ext>
                  </a:extLst>
                </a:gridCol>
              </a:tblGrid>
              <a:tr h="16709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60" marR="93260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r>
                        <a:rPr lang="en-US" sz="3300" b="1" kern="1200" dirty="0">
                          <a:solidFill>
                            <a:srgbClr val="00BCF2"/>
                          </a:solidFill>
                          <a:latin typeface="+mj-lt"/>
                          <a:ea typeface="+mn-ea"/>
                          <a:cs typeface="+mn-cs"/>
                        </a:rPr>
                        <a:t>Increase agility</a:t>
                      </a:r>
                    </a:p>
                    <a:p>
                      <a:pPr marL="118872" indent="-118872" algn="l" defTabSz="914192" rtl="0" eaLnBrk="1" latinLnBrk="0" hangingPunct="1"/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“I need to onboard workloads with complex policies across my</a:t>
                      </a:r>
                      <a:r>
                        <a:rPr lang="en-US" sz="19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own datacenter and/or other clouds </a:t>
                      </a: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days – not weeks – to remain competitive.”</a:t>
                      </a:r>
                    </a:p>
                  </a:txBody>
                  <a:tcPr marL="279781" marR="373041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41798"/>
                  </a:ext>
                </a:extLst>
              </a:tr>
              <a:tr h="16709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60" marR="93260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8D7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Enhance security</a:t>
                      </a:r>
                    </a:p>
                    <a:p>
                      <a:pPr marL="114300" marR="0" lvl="0" indent="-11430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must be able to instantaneously react to evolving threats and stop an attack from spreading.”</a:t>
                      </a:r>
                    </a:p>
                    <a:p>
                      <a:endParaRPr lang="en-US" sz="1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781" marR="373041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61186"/>
                  </a:ext>
                </a:extLst>
              </a:tr>
              <a:tr h="167091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3260" marR="93260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0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8D7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Reduce costs</a:t>
                      </a:r>
                    </a:p>
                    <a:p>
                      <a:pPr marL="114300" marR="0" lvl="0" indent="-11430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“I need to reduce the number of operator interventions and efficiently meet network growth demands. Current practices just won’t scale.”</a:t>
                      </a:r>
                    </a:p>
                    <a:p>
                      <a:pPr marL="0" algn="l" defTabSz="914192" rtl="0" eaLnBrk="1" latinLnBrk="0" hangingPunct="1"/>
                      <a:endParaRPr lang="en-US" sz="1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9781" marR="373041" marT="46630" marB="4663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50743"/>
                  </a:ext>
                </a:extLst>
              </a:tr>
            </a:tbl>
          </a:graphicData>
        </a:graphic>
      </p:graphicFrame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54089" y="2127985"/>
            <a:ext cx="811542" cy="756120"/>
          </a:xfrm>
          <a:custGeom>
            <a:avLst/>
            <a:gdLst>
              <a:gd name="T0" fmla="*/ 284 w 568"/>
              <a:gd name="T1" fmla="*/ 0 h 533"/>
              <a:gd name="T2" fmla="*/ 568 w 568"/>
              <a:gd name="T3" fmla="*/ 284 h 533"/>
              <a:gd name="T4" fmla="*/ 422 w 568"/>
              <a:gd name="T5" fmla="*/ 533 h 533"/>
              <a:gd name="T6" fmla="*/ 147 w 568"/>
              <a:gd name="T7" fmla="*/ 533 h 533"/>
              <a:gd name="T8" fmla="*/ 0 w 568"/>
              <a:gd name="T9" fmla="*/ 284 h 533"/>
              <a:gd name="T10" fmla="*/ 284 w 568"/>
              <a:gd name="T11" fmla="*/ 0 h 533"/>
              <a:gd name="T12" fmla="*/ 445 w 568"/>
              <a:gd name="T13" fmla="*/ 445 h 533"/>
              <a:gd name="T14" fmla="*/ 511 w 568"/>
              <a:gd name="T15" fmla="*/ 284 h 533"/>
              <a:gd name="T16" fmla="*/ 462 w 568"/>
              <a:gd name="T17" fmla="*/ 284 h 533"/>
              <a:gd name="T18" fmla="*/ 462 w 568"/>
              <a:gd name="T19" fmla="*/ 249 h 533"/>
              <a:gd name="T20" fmla="*/ 509 w 568"/>
              <a:gd name="T21" fmla="*/ 249 h 533"/>
              <a:gd name="T22" fmla="*/ 485 w 568"/>
              <a:gd name="T23" fmla="*/ 178 h 533"/>
              <a:gd name="T24" fmla="*/ 426 w 568"/>
              <a:gd name="T25" fmla="*/ 178 h 533"/>
              <a:gd name="T26" fmla="*/ 426 w 568"/>
              <a:gd name="T27" fmla="*/ 142 h 533"/>
              <a:gd name="T28" fmla="*/ 462 w 568"/>
              <a:gd name="T29" fmla="*/ 142 h 533"/>
              <a:gd name="T30" fmla="*/ 445 w 568"/>
              <a:gd name="T31" fmla="*/ 123 h 533"/>
              <a:gd name="T32" fmla="*/ 355 w 568"/>
              <a:gd name="T33" fmla="*/ 68 h 533"/>
              <a:gd name="T34" fmla="*/ 355 w 568"/>
              <a:gd name="T35" fmla="*/ 107 h 533"/>
              <a:gd name="T36" fmla="*/ 320 w 568"/>
              <a:gd name="T37" fmla="*/ 107 h 533"/>
              <a:gd name="T38" fmla="*/ 320 w 568"/>
              <a:gd name="T39" fmla="*/ 59 h 533"/>
              <a:gd name="T40" fmla="*/ 284 w 568"/>
              <a:gd name="T41" fmla="*/ 57 h 533"/>
              <a:gd name="T42" fmla="*/ 249 w 568"/>
              <a:gd name="T43" fmla="*/ 59 h 533"/>
              <a:gd name="T44" fmla="*/ 249 w 568"/>
              <a:gd name="T45" fmla="*/ 107 h 533"/>
              <a:gd name="T46" fmla="*/ 213 w 568"/>
              <a:gd name="T47" fmla="*/ 107 h 533"/>
              <a:gd name="T48" fmla="*/ 213 w 568"/>
              <a:gd name="T49" fmla="*/ 68 h 533"/>
              <a:gd name="T50" fmla="*/ 123 w 568"/>
              <a:gd name="T51" fmla="*/ 123 h 533"/>
              <a:gd name="T52" fmla="*/ 106 w 568"/>
              <a:gd name="T53" fmla="*/ 142 h 533"/>
              <a:gd name="T54" fmla="*/ 142 w 568"/>
              <a:gd name="T55" fmla="*/ 142 h 533"/>
              <a:gd name="T56" fmla="*/ 142 w 568"/>
              <a:gd name="T57" fmla="*/ 178 h 533"/>
              <a:gd name="T58" fmla="*/ 83 w 568"/>
              <a:gd name="T59" fmla="*/ 178 h 533"/>
              <a:gd name="T60" fmla="*/ 59 w 568"/>
              <a:gd name="T61" fmla="*/ 249 h 533"/>
              <a:gd name="T62" fmla="*/ 107 w 568"/>
              <a:gd name="T63" fmla="*/ 249 h 533"/>
              <a:gd name="T64" fmla="*/ 107 w 568"/>
              <a:gd name="T65" fmla="*/ 284 h 533"/>
              <a:gd name="T66" fmla="*/ 57 w 568"/>
              <a:gd name="T67" fmla="*/ 284 h 533"/>
              <a:gd name="T68" fmla="*/ 123 w 568"/>
              <a:gd name="T69" fmla="*/ 445 h 533"/>
              <a:gd name="T70" fmla="*/ 142 w 568"/>
              <a:gd name="T71" fmla="*/ 462 h 533"/>
              <a:gd name="T72" fmla="*/ 249 w 568"/>
              <a:gd name="T73" fmla="*/ 462 h 533"/>
              <a:gd name="T74" fmla="*/ 269 w 568"/>
              <a:gd name="T75" fmla="*/ 178 h 533"/>
              <a:gd name="T76" fmla="*/ 299 w 568"/>
              <a:gd name="T77" fmla="*/ 178 h 533"/>
              <a:gd name="T78" fmla="*/ 320 w 568"/>
              <a:gd name="T79" fmla="*/ 462 h 533"/>
              <a:gd name="T80" fmla="*/ 426 w 568"/>
              <a:gd name="T81" fmla="*/ 462 h 533"/>
              <a:gd name="T82" fmla="*/ 445 w 568"/>
              <a:gd name="T83" fmla="*/ 44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8" h="533">
                <a:moveTo>
                  <a:pt x="284" y="0"/>
                </a:moveTo>
                <a:cubicBezTo>
                  <a:pt x="441" y="0"/>
                  <a:pt x="568" y="127"/>
                  <a:pt x="568" y="284"/>
                </a:cubicBezTo>
                <a:cubicBezTo>
                  <a:pt x="568" y="391"/>
                  <a:pt x="509" y="484"/>
                  <a:pt x="422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59" y="484"/>
                  <a:pt x="0" y="391"/>
                  <a:pt x="0" y="284"/>
                </a:cubicBezTo>
                <a:cubicBezTo>
                  <a:pt x="0" y="127"/>
                  <a:pt x="127" y="0"/>
                  <a:pt x="284" y="0"/>
                </a:cubicBezTo>
                <a:close/>
                <a:moveTo>
                  <a:pt x="445" y="445"/>
                </a:moveTo>
                <a:cubicBezTo>
                  <a:pt x="488" y="402"/>
                  <a:pt x="511" y="345"/>
                  <a:pt x="511" y="284"/>
                </a:cubicBezTo>
                <a:cubicBezTo>
                  <a:pt x="462" y="284"/>
                  <a:pt x="462" y="284"/>
                  <a:pt x="462" y="284"/>
                </a:cubicBezTo>
                <a:cubicBezTo>
                  <a:pt x="462" y="249"/>
                  <a:pt x="462" y="249"/>
                  <a:pt x="462" y="249"/>
                </a:cubicBezTo>
                <a:cubicBezTo>
                  <a:pt x="509" y="249"/>
                  <a:pt x="509" y="249"/>
                  <a:pt x="509" y="249"/>
                </a:cubicBezTo>
                <a:cubicBezTo>
                  <a:pt x="505" y="224"/>
                  <a:pt x="497" y="200"/>
                  <a:pt x="485" y="178"/>
                </a:cubicBezTo>
                <a:cubicBezTo>
                  <a:pt x="426" y="178"/>
                  <a:pt x="426" y="178"/>
                  <a:pt x="426" y="178"/>
                </a:cubicBezTo>
                <a:cubicBezTo>
                  <a:pt x="426" y="142"/>
                  <a:pt x="426" y="142"/>
                  <a:pt x="426" y="142"/>
                </a:cubicBezTo>
                <a:cubicBezTo>
                  <a:pt x="462" y="142"/>
                  <a:pt x="462" y="142"/>
                  <a:pt x="462" y="142"/>
                </a:cubicBezTo>
                <a:cubicBezTo>
                  <a:pt x="456" y="136"/>
                  <a:pt x="451" y="129"/>
                  <a:pt x="445" y="123"/>
                </a:cubicBezTo>
                <a:cubicBezTo>
                  <a:pt x="419" y="98"/>
                  <a:pt x="389" y="79"/>
                  <a:pt x="355" y="68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20" y="107"/>
                  <a:pt x="320" y="107"/>
                  <a:pt x="320" y="107"/>
                </a:cubicBezTo>
                <a:cubicBezTo>
                  <a:pt x="320" y="59"/>
                  <a:pt x="320" y="59"/>
                  <a:pt x="320" y="59"/>
                </a:cubicBezTo>
                <a:cubicBezTo>
                  <a:pt x="308" y="58"/>
                  <a:pt x="296" y="57"/>
                  <a:pt x="284" y="57"/>
                </a:cubicBezTo>
                <a:cubicBezTo>
                  <a:pt x="272" y="57"/>
                  <a:pt x="260" y="58"/>
                  <a:pt x="249" y="59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180" y="79"/>
                  <a:pt x="149" y="98"/>
                  <a:pt x="123" y="123"/>
                </a:cubicBezTo>
                <a:cubicBezTo>
                  <a:pt x="117" y="129"/>
                  <a:pt x="112" y="136"/>
                  <a:pt x="106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178"/>
                  <a:pt x="142" y="178"/>
                  <a:pt x="142" y="178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71" y="200"/>
                  <a:pt x="63" y="224"/>
                  <a:pt x="59" y="249"/>
                </a:cubicBezTo>
                <a:cubicBezTo>
                  <a:pt x="107" y="249"/>
                  <a:pt x="107" y="249"/>
                  <a:pt x="107" y="249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57" y="284"/>
                  <a:pt x="57" y="284"/>
                  <a:pt x="57" y="284"/>
                </a:cubicBezTo>
                <a:cubicBezTo>
                  <a:pt x="57" y="345"/>
                  <a:pt x="80" y="402"/>
                  <a:pt x="123" y="445"/>
                </a:cubicBezTo>
                <a:cubicBezTo>
                  <a:pt x="129" y="451"/>
                  <a:pt x="135" y="456"/>
                  <a:pt x="142" y="462"/>
                </a:cubicBezTo>
                <a:cubicBezTo>
                  <a:pt x="249" y="462"/>
                  <a:pt x="249" y="462"/>
                  <a:pt x="249" y="462"/>
                </a:cubicBezTo>
                <a:cubicBezTo>
                  <a:pt x="269" y="178"/>
                  <a:pt x="269" y="178"/>
                  <a:pt x="269" y="178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320" y="462"/>
                  <a:pt x="320" y="462"/>
                  <a:pt x="320" y="462"/>
                </a:cubicBezTo>
                <a:cubicBezTo>
                  <a:pt x="426" y="462"/>
                  <a:pt x="426" y="462"/>
                  <a:pt x="426" y="462"/>
                </a:cubicBezTo>
                <a:cubicBezTo>
                  <a:pt x="433" y="456"/>
                  <a:pt x="439" y="451"/>
                  <a:pt x="445" y="4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657262" y="3750366"/>
            <a:ext cx="808369" cy="978964"/>
          </a:xfrm>
          <a:custGeom>
            <a:avLst/>
            <a:gdLst>
              <a:gd name="T0" fmla="*/ 881 w 966"/>
              <a:gd name="T1" fmla="*/ 82 h 968"/>
              <a:gd name="T2" fmla="*/ 669 w 966"/>
              <a:gd name="T3" fmla="*/ 99 h 968"/>
              <a:gd name="T4" fmla="*/ 483 w 966"/>
              <a:gd name="T5" fmla="*/ 0 h 968"/>
              <a:gd name="T6" fmla="*/ 297 w 966"/>
              <a:gd name="T7" fmla="*/ 99 h 968"/>
              <a:gd name="T8" fmla="*/ 85 w 966"/>
              <a:gd name="T9" fmla="*/ 82 h 968"/>
              <a:gd name="T10" fmla="*/ 79 w 966"/>
              <a:gd name="T11" fmla="*/ 554 h 968"/>
              <a:gd name="T12" fmla="*/ 483 w 966"/>
              <a:gd name="T13" fmla="*/ 968 h 968"/>
              <a:gd name="T14" fmla="*/ 887 w 966"/>
              <a:gd name="T15" fmla="*/ 554 h 968"/>
              <a:gd name="T16" fmla="*/ 881 w 966"/>
              <a:gd name="T17" fmla="*/ 82 h 968"/>
              <a:gd name="T18" fmla="*/ 797 w 966"/>
              <a:gd name="T19" fmla="*/ 578 h 968"/>
              <a:gd name="T20" fmla="*/ 483 w 966"/>
              <a:gd name="T21" fmla="*/ 877 h 968"/>
              <a:gd name="T22" fmla="*/ 169 w 966"/>
              <a:gd name="T23" fmla="*/ 578 h 968"/>
              <a:gd name="T24" fmla="*/ 793 w 966"/>
              <a:gd name="T25" fmla="*/ 238 h 968"/>
              <a:gd name="T26" fmla="*/ 797 w 966"/>
              <a:gd name="T27" fmla="*/ 57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6" h="968">
                <a:moveTo>
                  <a:pt x="881" y="82"/>
                </a:moveTo>
                <a:cubicBezTo>
                  <a:pt x="881" y="82"/>
                  <a:pt x="775" y="127"/>
                  <a:pt x="669" y="99"/>
                </a:cubicBezTo>
                <a:cubicBezTo>
                  <a:pt x="563" y="71"/>
                  <a:pt x="483" y="0"/>
                  <a:pt x="483" y="0"/>
                </a:cubicBezTo>
                <a:cubicBezTo>
                  <a:pt x="483" y="0"/>
                  <a:pt x="403" y="71"/>
                  <a:pt x="297" y="99"/>
                </a:cubicBezTo>
                <a:cubicBezTo>
                  <a:pt x="191" y="127"/>
                  <a:pt x="85" y="82"/>
                  <a:pt x="85" y="82"/>
                </a:cubicBezTo>
                <a:cubicBezTo>
                  <a:pt x="85" y="82"/>
                  <a:pt x="0" y="334"/>
                  <a:pt x="79" y="554"/>
                </a:cubicBezTo>
                <a:cubicBezTo>
                  <a:pt x="158" y="774"/>
                  <a:pt x="422" y="968"/>
                  <a:pt x="483" y="968"/>
                </a:cubicBezTo>
                <a:cubicBezTo>
                  <a:pt x="544" y="968"/>
                  <a:pt x="808" y="774"/>
                  <a:pt x="887" y="554"/>
                </a:cubicBezTo>
                <a:cubicBezTo>
                  <a:pt x="966" y="334"/>
                  <a:pt x="881" y="82"/>
                  <a:pt x="881" y="82"/>
                </a:cubicBezTo>
                <a:close/>
                <a:moveTo>
                  <a:pt x="797" y="578"/>
                </a:moveTo>
                <a:cubicBezTo>
                  <a:pt x="736" y="736"/>
                  <a:pt x="530" y="877"/>
                  <a:pt x="483" y="877"/>
                </a:cubicBezTo>
                <a:cubicBezTo>
                  <a:pt x="436" y="877"/>
                  <a:pt x="229" y="737"/>
                  <a:pt x="169" y="578"/>
                </a:cubicBezTo>
                <a:cubicBezTo>
                  <a:pt x="169" y="578"/>
                  <a:pt x="339" y="297"/>
                  <a:pt x="793" y="238"/>
                </a:cubicBezTo>
                <a:cubicBezTo>
                  <a:pt x="793" y="238"/>
                  <a:pt x="859" y="419"/>
                  <a:pt x="797" y="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8" name="Freeform 51"/>
          <p:cNvSpPr>
            <a:spLocks noEditPoints="1"/>
          </p:cNvSpPr>
          <p:nvPr/>
        </p:nvSpPr>
        <p:spPr bwMode="auto">
          <a:xfrm>
            <a:off x="667341" y="5473148"/>
            <a:ext cx="705525" cy="804746"/>
          </a:xfrm>
          <a:custGeom>
            <a:avLst/>
            <a:gdLst>
              <a:gd name="T0" fmla="*/ 670 w 977"/>
              <a:gd name="T1" fmla="*/ 806 h 965"/>
              <a:gd name="T2" fmla="*/ 512 w 977"/>
              <a:gd name="T3" fmla="*/ 965 h 965"/>
              <a:gd name="T4" fmla="*/ 353 w 977"/>
              <a:gd name="T5" fmla="*/ 806 h 965"/>
              <a:gd name="T6" fmla="*/ 512 w 977"/>
              <a:gd name="T7" fmla="*/ 647 h 965"/>
              <a:gd name="T8" fmla="*/ 670 w 977"/>
              <a:gd name="T9" fmla="*/ 806 h 965"/>
              <a:gd name="T10" fmla="*/ 668 w 977"/>
              <a:gd name="T11" fmla="*/ 258 h 965"/>
              <a:gd name="T12" fmla="*/ 567 w 977"/>
              <a:gd name="T13" fmla="*/ 157 h 965"/>
              <a:gd name="T14" fmla="*/ 668 w 977"/>
              <a:gd name="T15" fmla="*/ 55 h 965"/>
              <a:gd name="T16" fmla="*/ 613 w 977"/>
              <a:gd name="T17" fmla="*/ 0 h 965"/>
              <a:gd name="T18" fmla="*/ 512 w 977"/>
              <a:gd name="T19" fmla="*/ 102 h 965"/>
              <a:gd name="T20" fmla="*/ 410 w 977"/>
              <a:gd name="T21" fmla="*/ 0 h 965"/>
              <a:gd name="T22" fmla="*/ 355 w 977"/>
              <a:gd name="T23" fmla="*/ 55 h 965"/>
              <a:gd name="T24" fmla="*/ 457 w 977"/>
              <a:gd name="T25" fmla="*/ 157 h 965"/>
              <a:gd name="T26" fmla="*/ 355 w 977"/>
              <a:gd name="T27" fmla="*/ 258 h 965"/>
              <a:gd name="T28" fmla="*/ 410 w 977"/>
              <a:gd name="T29" fmla="*/ 313 h 965"/>
              <a:gd name="T30" fmla="*/ 512 w 977"/>
              <a:gd name="T31" fmla="*/ 212 h 965"/>
              <a:gd name="T32" fmla="*/ 613 w 977"/>
              <a:gd name="T33" fmla="*/ 313 h 965"/>
              <a:gd name="T34" fmla="*/ 668 w 977"/>
              <a:gd name="T35" fmla="*/ 258 h 965"/>
              <a:gd name="T36" fmla="*/ 977 w 977"/>
              <a:gd name="T37" fmla="*/ 474 h 965"/>
              <a:gd name="T38" fmla="*/ 828 w 977"/>
              <a:gd name="T39" fmla="*/ 354 h 965"/>
              <a:gd name="T40" fmla="*/ 818 w 977"/>
              <a:gd name="T41" fmla="*/ 417 h 965"/>
              <a:gd name="T42" fmla="*/ 434 w 977"/>
              <a:gd name="T43" fmla="*/ 462 h 965"/>
              <a:gd name="T44" fmla="*/ 174 w 977"/>
              <a:gd name="T45" fmla="*/ 627 h 965"/>
              <a:gd name="T46" fmla="*/ 0 w 977"/>
              <a:gd name="T47" fmla="*/ 891 h 965"/>
              <a:gd name="T48" fmla="*/ 61 w 977"/>
              <a:gd name="T49" fmla="*/ 911 h 965"/>
              <a:gd name="T50" fmla="*/ 219 w 977"/>
              <a:gd name="T51" fmla="*/ 673 h 965"/>
              <a:gd name="T52" fmla="*/ 808 w 977"/>
              <a:gd name="T53" fmla="*/ 481 h 965"/>
              <a:gd name="T54" fmla="*/ 799 w 977"/>
              <a:gd name="T55" fmla="*/ 543 h 965"/>
              <a:gd name="T56" fmla="*/ 977 w 977"/>
              <a:gd name="T57" fmla="*/ 47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7" h="965">
                <a:moveTo>
                  <a:pt x="670" y="806"/>
                </a:moveTo>
                <a:cubicBezTo>
                  <a:pt x="670" y="894"/>
                  <a:pt x="599" y="965"/>
                  <a:pt x="512" y="965"/>
                </a:cubicBezTo>
                <a:cubicBezTo>
                  <a:pt x="424" y="965"/>
                  <a:pt x="353" y="894"/>
                  <a:pt x="353" y="806"/>
                </a:cubicBezTo>
                <a:cubicBezTo>
                  <a:pt x="353" y="718"/>
                  <a:pt x="424" y="647"/>
                  <a:pt x="512" y="647"/>
                </a:cubicBezTo>
                <a:cubicBezTo>
                  <a:pt x="599" y="647"/>
                  <a:pt x="670" y="718"/>
                  <a:pt x="670" y="806"/>
                </a:cubicBezTo>
                <a:close/>
                <a:moveTo>
                  <a:pt x="668" y="258"/>
                </a:moveTo>
                <a:cubicBezTo>
                  <a:pt x="567" y="157"/>
                  <a:pt x="567" y="157"/>
                  <a:pt x="567" y="157"/>
                </a:cubicBezTo>
                <a:cubicBezTo>
                  <a:pt x="668" y="55"/>
                  <a:pt x="668" y="55"/>
                  <a:pt x="668" y="55"/>
                </a:cubicBezTo>
                <a:cubicBezTo>
                  <a:pt x="613" y="0"/>
                  <a:pt x="613" y="0"/>
                  <a:pt x="613" y="0"/>
                </a:cubicBezTo>
                <a:cubicBezTo>
                  <a:pt x="512" y="102"/>
                  <a:pt x="512" y="102"/>
                  <a:pt x="512" y="102"/>
                </a:cubicBezTo>
                <a:cubicBezTo>
                  <a:pt x="410" y="0"/>
                  <a:pt x="410" y="0"/>
                  <a:pt x="410" y="0"/>
                </a:cubicBezTo>
                <a:cubicBezTo>
                  <a:pt x="355" y="55"/>
                  <a:pt x="355" y="55"/>
                  <a:pt x="355" y="55"/>
                </a:cubicBezTo>
                <a:cubicBezTo>
                  <a:pt x="457" y="157"/>
                  <a:pt x="457" y="157"/>
                  <a:pt x="457" y="157"/>
                </a:cubicBezTo>
                <a:cubicBezTo>
                  <a:pt x="355" y="258"/>
                  <a:pt x="355" y="258"/>
                  <a:pt x="355" y="258"/>
                </a:cubicBezTo>
                <a:cubicBezTo>
                  <a:pt x="410" y="313"/>
                  <a:pt x="410" y="313"/>
                  <a:pt x="410" y="313"/>
                </a:cubicBezTo>
                <a:cubicBezTo>
                  <a:pt x="512" y="212"/>
                  <a:pt x="512" y="212"/>
                  <a:pt x="512" y="212"/>
                </a:cubicBezTo>
                <a:cubicBezTo>
                  <a:pt x="613" y="313"/>
                  <a:pt x="613" y="313"/>
                  <a:pt x="613" y="313"/>
                </a:cubicBezTo>
                <a:lnTo>
                  <a:pt x="668" y="258"/>
                </a:lnTo>
                <a:close/>
                <a:moveTo>
                  <a:pt x="977" y="474"/>
                </a:moveTo>
                <a:cubicBezTo>
                  <a:pt x="828" y="354"/>
                  <a:pt x="828" y="354"/>
                  <a:pt x="828" y="354"/>
                </a:cubicBezTo>
                <a:cubicBezTo>
                  <a:pt x="818" y="417"/>
                  <a:pt x="818" y="417"/>
                  <a:pt x="818" y="417"/>
                </a:cubicBezTo>
                <a:cubicBezTo>
                  <a:pt x="678" y="405"/>
                  <a:pt x="549" y="420"/>
                  <a:pt x="434" y="462"/>
                </a:cubicBezTo>
                <a:cubicBezTo>
                  <a:pt x="336" y="498"/>
                  <a:pt x="249" y="554"/>
                  <a:pt x="174" y="627"/>
                </a:cubicBezTo>
                <a:cubicBezTo>
                  <a:pt x="47" y="752"/>
                  <a:pt x="2" y="885"/>
                  <a:pt x="0" y="891"/>
                </a:cubicBezTo>
                <a:cubicBezTo>
                  <a:pt x="61" y="911"/>
                  <a:pt x="61" y="911"/>
                  <a:pt x="61" y="911"/>
                </a:cubicBezTo>
                <a:cubicBezTo>
                  <a:pt x="61" y="910"/>
                  <a:pt x="103" y="787"/>
                  <a:pt x="219" y="673"/>
                </a:cubicBezTo>
                <a:cubicBezTo>
                  <a:pt x="369" y="525"/>
                  <a:pt x="567" y="461"/>
                  <a:pt x="808" y="481"/>
                </a:cubicBezTo>
                <a:cubicBezTo>
                  <a:pt x="799" y="543"/>
                  <a:pt x="799" y="543"/>
                  <a:pt x="799" y="543"/>
                </a:cubicBezTo>
                <a:lnTo>
                  <a:pt x="977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820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68" y="372394"/>
            <a:ext cx="10724938" cy="53454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step 2b: VMQ – Virtual Machine Queues (switch)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48477" y="2250228"/>
            <a:ext cx="7992879" cy="4206387"/>
            <a:chOff x="1223243" y="2206305"/>
            <a:chExt cx="7836867" cy="4124283"/>
          </a:xfrm>
        </p:grpSpPr>
        <p:sp>
          <p:nvSpPr>
            <p:cNvPr id="4" name="Rectangle 3"/>
            <p:cNvSpPr/>
            <p:nvPr/>
          </p:nvSpPr>
          <p:spPr>
            <a:xfrm>
              <a:off x="1224793" y="2206305"/>
              <a:ext cx="7835317" cy="3875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23243" y="6078918"/>
              <a:ext cx="3942825" cy="251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78038" y="2051052"/>
            <a:ext cx="162192" cy="2331043"/>
            <a:chOff x="9551504" y="1918252"/>
            <a:chExt cx="159026" cy="2285544"/>
          </a:xfrm>
        </p:grpSpPr>
        <p:sp>
          <p:nvSpPr>
            <p:cNvPr id="8" name="Oval 7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" name="Straight Connector 9"/>
            <p:cNvCxnSpPr>
              <a:stCxn id="7" idx="2"/>
              <a:endCxn id="8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8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0667" y="2051052"/>
            <a:ext cx="162192" cy="2331043"/>
            <a:chOff x="9551504" y="1918252"/>
            <a:chExt cx="159026" cy="2285544"/>
          </a:xfrm>
        </p:grpSpPr>
        <p:sp>
          <p:nvSpPr>
            <p:cNvPr id="19" name="Oval 18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Straight Connector 19"/>
            <p:cNvCxnSpPr>
              <a:stCxn id="23" idx="2"/>
              <a:endCxn id="19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6"/>
              <a:endCxn id="19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83297" y="2051052"/>
            <a:ext cx="162192" cy="2331043"/>
            <a:chOff x="9551504" y="1918252"/>
            <a:chExt cx="159026" cy="2285544"/>
          </a:xfrm>
        </p:grpSpPr>
        <p:sp>
          <p:nvSpPr>
            <p:cNvPr id="25" name="Oval 24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" name="Straight Connector 25"/>
            <p:cNvCxnSpPr>
              <a:stCxn id="29" idx="2"/>
              <a:endCxn id="25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9" idx="6"/>
              <a:endCxn id="25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1187" y="2051052"/>
            <a:ext cx="162192" cy="2331043"/>
            <a:chOff x="9551504" y="1918252"/>
            <a:chExt cx="159026" cy="2285544"/>
          </a:xfrm>
        </p:grpSpPr>
        <p:sp>
          <p:nvSpPr>
            <p:cNvPr id="31" name="Oval 30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" name="Straight Connector 31"/>
            <p:cNvCxnSpPr>
              <a:stCxn id="35" idx="2"/>
              <a:endCxn id="31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5" idx="6"/>
              <a:endCxn id="31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Default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88556" y="2051052"/>
            <a:ext cx="162192" cy="2331043"/>
            <a:chOff x="9551504" y="1918252"/>
            <a:chExt cx="159026" cy="2285544"/>
          </a:xfrm>
        </p:grpSpPr>
        <p:sp>
          <p:nvSpPr>
            <p:cNvPr id="37" name="Oval 36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8" name="Straight Connector 37"/>
            <p:cNvCxnSpPr>
              <a:stCxn id="41" idx="2"/>
              <a:endCxn id="37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1" idx="6"/>
              <a:endCxn id="37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5926" y="2051052"/>
            <a:ext cx="162192" cy="2331043"/>
            <a:chOff x="9551504" y="1918252"/>
            <a:chExt cx="159026" cy="2285544"/>
          </a:xfrm>
        </p:grpSpPr>
        <p:sp>
          <p:nvSpPr>
            <p:cNvPr id="43" name="Oval 42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4" name="Straight Connector 43"/>
            <p:cNvCxnSpPr>
              <a:stCxn id="47" idx="2"/>
              <a:endCxn id="43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7" idx="6"/>
              <a:endCxn id="43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87135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1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3203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2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9271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3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5339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4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1407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7475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N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91932" y="4634806"/>
            <a:ext cx="120733" cy="20758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91931" y="4507582"/>
            <a:ext cx="672420" cy="1272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Packet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2164352" y="4438173"/>
            <a:ext cx="740001" cy="27369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Arrival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1353" y="4466755"/>
            <a:ext cx="4563673" cy="4902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Embedded NIC Switch with forwarding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0009" y="4775753"/>
            <a:ext cx="1599274" cy="7664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Fwd</a:t>
            </a: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MAC+VLAN   </a:t>
            </a: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 Port #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MAC+VLAN    Port #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Else (Default) Port #</a:t>
            </a:r>
            <a:endParaRPr kumimoji="0" lang="en-US" sz="1071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3129689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6980237" y="3040062"/>
            <a:ext cx="2883368" cy="7239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16202"/>
            <a:ext cx="4419600" cy="142846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step 3: </a:t>
            </a:r>
            <a:r>
              <a:rPr lang="en-US" dirty="0" err="1"/>
              <a:t>vRSS</a:t>
            </a:r>
            <a:r>
              <a:rPr lang="en-US" dirty="0"/>
              <a:t> – Virtual RSS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10" y="3846913"/>
            <a:ext cx="4309771" cy="2555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63605" y="4058086"/>
            <a:ext cx="1059752" cy="958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VMQ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physical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NIC </a:t>
            </a:r>
          </a:p>
        </p:txBody>
      </p:sp>
      <p:sp>
        <p:nvSpPr>
          <p:cNvPr id="57" name="Oval 56"/>
          <p:cNvSpPr/>
          <p:nvPr/>
        </p:nvSpPr>
        <p:spPr>
          <a:xfrm>
            <a:off x="8173799" y="3618530"/>
            <a:ext cx="496247" cy="2909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4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deMux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980238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P1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476485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P2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972732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P3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468979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P4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965227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P…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61474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Pn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65" name="Elbow Connector 64"/>
          <p:cNvCxnSpPr>
            <a:stCxn id="57" idx="0"/>
            <a:endCxn id="58" idx="2"/>
          </p:cNvCxnSpPr>
          <p:nvPr/>
        </p:nvCxnSpPr>
        <p:spPr>
          <a:xfrm rot="16200000" flipV="1">
            <a:off x="7703574" y="2900183"/>
            <a:ext cx="196079" cy="12406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7" idx="0"/>
            <a:endCxn id="59" idx="2"/>
          </p:cNvCxnSpPr>
          <p:nvPr/>
        </p:nvCxnSpPr>
        <p:spPr>
          <a:xfrm rot="16200000" flipV="1">
            <a:off x="7951698" y="3148305"/>
            <a:ext cx="196079" cy="7443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7" idx="0"/>
            <a:endCxn id="60" idx="2"/>
          </p:cNvCxnSpPr>
          <p:nvPr/>
        </p:nvCxnSpPr>
        <p:spPr>
          <a:xfrm rot="16200000" flipV="1">
            <a:off x="8199821" y="3396430"/>
            <a:ext cx="196079" cy="2481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7" idx="0"/>
            <a:endCxn id="61" idx="2"/>
          </p:cNvCxnSpPr>
          <p:nvPr/>
        </p:nvCxnSpPr>
        <p:spPr>
          <a:xfrm rot="5400000" flipH="1" flipV="1">
            <a:off x="8447944" y="3396429"/>
            <a:ext cx="196079" cy="2481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57" idx="0"/>
            <a:endCxn id="62" idx="2"/>
          </p:cNvCxnSpPr>
          <p:nvPr/>
        </p:nvCxnSpPr>
        <p:spPr>
          <a:xfrm rot="5400000" flipH="1" flipV="1">
            <a:off x="8696068" y="3148306"/>
            <a:ext cx="196079" cy="74437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7" idx="0"/>
            <a:endCxn id="63" idx="2"/>
          </p:cNvCxnSpPr>
          <p:nvPr/>
        </p:nvCxnSpPr>
        <p:spPr>
          <a:xfrm rot="5400000" flipH="1" flipV="1">
            <a:off x="8944191" y="2900182"/>
            <a:ext cx="196079" cy="124061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713977" y="527673"/>
            <a:ext cx="3912134" cy="1817621"/>
            <a:chOff x="1223243" y="2206305"/>
            <a:chExt cx="7836867" cy="4124283"/>
          </a:xfrm>
        </p:grpSpPr>
        <p:sp>
          <p:nvSpPr>
            <p:cNvPr id="93" name="Rectangle 92"/>
            <p:cNvSpPr/>
            <p:nvPr/>
          </p:nvSpPr>
          <p:spPr>
            <a:xfrm>
              <a:off x="1224793" y="2206305"/>
              <a:ext cx="7835317" cy="3875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223243" y="6078918"/>
              <a:ext cx="3942825" cy="251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61323" y="400912"/>
            <a:ext cx="107919" cy="684481"/>
            <a:chOff x="9551504" y="1918252"/>
            <a:chExt cx="159026" cy="2285544"/>
          </a:xfrm>
        </p:grpSpPr>
        <p:sp>
          <p:nvSpPr>
            <p:cNvPr id="96" name="Oval 95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7" name="Straight Connector 96"/>
            <p:cNvCxnSpPr>
              <a:stCxn id="100" idx="2"/>
              <a:endCxn id="96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0" idx="6"/>
              <a:endCxn id="96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213953" y="400912"/>
            <a:ext cx="107919" cy="684481"/>
            <a:chOff x="9551504" y="1918252"/>
            <a:chExt cx="159026" cy="2285544"/>
          </a:xfrm>
        </p:grpSpPr>
        <p:sp>
          <p:nvSpPr>
            <p:cNvPr id="102" name="Oval 101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3" name="Straight Connector 102"/>
            <p:cNvCxnSpPr>
              <a:stCxn id="106" idx="2"/>
              <a:endCxn id="102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6" idx="6"/>
              <a:endCxn id="102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966582" y="400912"/>
            <a:ext cx="107919" cy="684481"/>
            <a:chOff x="9551504" y="1918252"/>
            <a:chExt cx="159026" cy="2285544"/>
          </a:xfrm>
        </p:grpSpPr>
        <p:sp>
          <p:nvSpPr>
            <p:cNvPr id="108" name="Oval 107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9" name="Straight Connector 108"/>
            <p:cNvCxnSpPr>
              <a:stCxn id="112" idx="2"/>
              <a:endCxn id="108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2" idx="6"/>
              <a:endCxn id="108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719212" y="400912"/>
            <a:ext cx="107919" cy="684481"/>
            <a:chOff x="9551504" y="1918252"/>
            <a:chExt cx="159026" cy="2285544"/>
          </a:xfrm>
        </p:grpSpPr>
        <p:sp>
          <p:nvSpPr>
            <p:cNvPr id="114" name="Oval 113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5" name="Straight Connector 114"/>
            <p:cNvCxnSpPr>
              <a:stCxn id="118" idx="2"/>
              <a:endCxn id="114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8" idx="6"/>
              <a:endCxn id="114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154637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0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15316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1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75996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…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446993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N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8" name="Can 127"/>
          <p:cNvSpPr/>
          <p:nvPr/>
        </p:nvSpPr>
        <p:spPr>
          <a:xfrm rot="5400000">
            <a:off x="10607673" y="2099111"/>
            <a:ext cx="210484" cy="16986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vmBus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0" name="Elbow Connector 129"/>
          <p:cNvCxnSpPr>
            <a:stCxn id="176" idx="3"/>
            <a:endCxn id="119" idx="2"/>
          </p:cNvCxnSpPr>
          <p:nvPr/>
        </p:nvCxnSpPr>
        <p:spPr>
          <a:xfrm rot="10800000">
            <a:off x="7534773" y="1212106"/>
            <a:ext cx="2328830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76" idx="3"/>
            <a:endCxn id="120" idx="2"/>
          </p:cNvCxnSpPr>
          <p:nvPr/>
        </p:nvCxnSpPr>
        <p:spPr>
          <a:xfrm rot="10800000">
            <a:off x="8295453" y="1212106"/>
            <a:ext cx="1568150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76" idx="3"/>
            <a:endCxn id="121" idx="2"/>
          </p:cNvCxnSpPr>
          <p:nvPr/>
        </p:nvCxnSpPr>
        <p:spPr>
          <a:xfrm rot="10800000">
            <a:off x="9056133" y="1212106"/>
            <a:ext cx="807471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176" idx="3"/>
            <a:endCxn id="122" idx="2"/>
          </p:cNvCxnSpPr>
          <p:nvPr/>
        </p:nvCxnSpPr>
        <p:spPr>
          <a:xfrm rot="10800000">
            <a:off x="9827129" y="1212106"/>
            <a:ext cx="36474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7440266" y="1597757"/>
            <a:ext cx="3052631" cy="325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vmBus</a:t>
            </a: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sub-channels</a:t>
            </a:r>
          </a:p>
        </p:txBody>
      </p:sp>
      <p:cxnSp>
        <p:nvCxnSpPr>
          <p:cNvPr id="143" name="Elbow Connector 142"/>
          <p:cNvCxnSpPr>
            <a:stCxn id="58" idx="0"/>
            <a:endCxn id="128" idx="3"/>
          </p:cNvCxnSpPr>
          <p:nvPr/>
        </p:nvCxnSpPr>
        <p:spPr>
          <a:xfrm rot="5400000" flipH="1" flipV="1">
            <a:off x="8435170" y="1694558"/>
            <a:ext cx="174569" cy="26823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stCxn id="59" idx="0"/>
            <a:endCxn id="128" idx="3"/>
          </p:cNvCxnSpPr>
          <p:nvPr/>
        </p:nvCxnSpPr>
        <p:spPr>
          <a:xfrm rot="5400000" flipH="1" flipV="1">
            <a:off x="8683294" y="1942681"/>
            <a:ext cx="174569" cy="21860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0" idx="0"/>
            <a:endCxn id="128" idx="3"/>
          </p:cNvCxnSpPr>
          <p:nvPr/>
        </p:nvCxnSpPr>
        <p:spPr>
          <a:xfrm rot="5400000" flipH="1" flipV="1">
            <a:off x="8931417" y="2190805"/>
            <a:ext cx="174569" cy="16898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61" idx="0"/>
            <a:endCxn id="128" idx="3"/>
          </p:cNvCxnSpPr>
          <p:nvPr/>
        </p:nvCxnSpPr>
        <p:spPr>
          <a:xfrm rot="5400000" flipH="1" flipV="1">
            <a:off x="9179541" y="2438928"/>
            <a:ext cx="174569" cy="11935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62" idx="0"/>
            <a:endCxn id="128" idx="3"/>
          </p:cNvCxnSpPr>
          <p:nvPr/>
        </p:nvCxnSpPr>
        <p:spPr>
          <a:xfrm rot="5400000" flipH="1" flipV="1">
            <a:off x="9427664" y="2687052"/>
            <a:ext cx="174569" cy="6973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63" idx="0"/>
            <a:endCxn id="128" idx="3"/>
          </p:cNvCxnSpPr>
          <p:nvPr/>
        </p:nvCxnSpPr>
        <p:spPr>
          <a:xfrm rot="5400000" flipH="1" flipV="1">
            <a:off x="9675788" y="2935175"/>
            <a:ext cx="174569" cy="2010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653213" y="2007213"/>
            <a:ext cx="902801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vmNIC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994521" y="3565573"/>
            <a:ext cx="1172561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Hyper-V switch</a:t>
            </a:r>
          </a:p>
        </p:txBody>
      </p:sp>
      <p:sp>
        <p:nvSpPr>
          <p:cNvPr id="176" name="Can 175"/>
          <p:cNvSpPr/>
          <p:nvPr/>
        </p:nvSpPr>
        <p:spPr>
          <a:xfrm rot="5400000">
            <a:off x="10607672" y="1797547"/>
            <a:ext cx="210484" cy="16986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11485991" y="2541615"/>
            <a:ext cx="109467" cy="5120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594127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6980237" y="3040062"/>
            <a:ext cx="2883368" cy="7239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16202"/>
            <a:ext cx="4952777" cy="142846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step 3 to 4: </a:t>
            </a:r>
            <a:r>
              <a:rPr lang="en-US" dirty="0" err="1"/>
              <a:t>vRSS</a:t>
            </a:r>
            <a:r>
              <a:rPr lang="en-US" dirty="0"/>
              <a:t> – VMMQ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10" y="3846913"/>
            <a:ext cx="4309771" cy="2555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63605" y="4058086"/>
            <a:ext cx="1059752" cy="958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VMQ in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physical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NIC </a:t>
            </a:r>
          </a:p>
        </p:txBody>
      </p:sp>
      <p:sp>
        <p:nvSpPr>
          <p:cNvPr id="57" name="Oval 56"/>
          <p:cNvSpPr/>
          <p:nvPr/>
        </p:nvSpPr>
        <p:spPr>
          <a:xfrm>
            <a:off x="8173799" y="3618530"/>
            <a:ext cx="496247" cy="2909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4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deMux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980238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P1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476485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P2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972732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P3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468979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P4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965227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P…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61474" y="3122993"/>
            <a:ext cx="402132" cy="299459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Pn</a:t>
            </a:r>
            <a:endParaRPr kumimoji="0" lang="en-US" sz="204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65" name="Elbow Connector 64"/>
          <p:cNvCxnSpPr>
            <a:stCxn id="57" idx="0"/>
            <a:endCxn id="58" idx="2"/>
          </p:cNvCxnSpPr>
          <p:nvPr/>
        </p:nvCxnSpPr>
        <p:spPr>
          <a:xfrm rot="16200000" flipV="1">
            <a:off x="7703574" y="2900183"/>
            <a:ext cx="196079" cy="12406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7" idx="0"/>
            <a:endCxn id="59" idx="2"/>
          </p:cNvCxnSpPr>
          <p:nvPr/>
        </p:nvCxnSpPr>
        <p:spPr>
          <a:xfrm rot="16200000" flipV="1">
            <a:off x="7951698" y="3148305"/>
            <a:ext cx="196079" cy="7443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7" idx="0"/>
            <a:endCxn id="60" idx="2"/>
          </p:cNvCxnSpPr>
          <p:nvPr/>
        </p:nvCxnSpPr>
        <p:spPr>
          <a:xfrm rot="16200000" flipV="1">
            <a:off x="8199821" y="3396430"/>
            <a:ext cx="196079" cy="2481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7" idx="0"/>
            <a:endCxn id="61" idx="2"/>
          </p:cNvCxnSpPr>
          <p:nvPr/>
        </p:nvCxnSpPr>
        <p:spPr>
          <a:xfrm rot="5400000" flipH="1" flipV="1">
            <a:off x="8447944" y="3396429"/>
            <a:ext cx="196079" cy="2481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57" idx="0"/>
            <a:endCxn id="62" idx="2"/>
          </p:cNvCxnSpPr>
          <p:nvPr/>
        </p:nvCxnSpPr>
        <p:spPr>
          <a:xfrm rot="5400000" flipH="1" flipV="1">
            <a:off x="8696068" y="3148306"/>
            <a:ext cx="196079" cy="74437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7" idx="0"/>
            <a:endCxn id="63" idx="2"/>
          </p:cNvCxnSpPr>
          <p:nvPr/>
        </p:nvCxnSpPr>
        <p:spPr>
          <a:xfrm rot="5400000" flipH="1" flipV="1">
            <a:off x="8944191" y="2900182"/>
            <a:ext cx="196079" cy="124061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713977" y="527673"/>
            <a:ext cx="3912134" cy="1817621"/>
            <a:chOff x="1223243" y="2206305"/>
            <a:chExt cx="7836867" cy="4124283"/>
          </a:xfrm>
        </p:grpSpPr>
        <p:sp>
          <p:nvSpPr>
            <p:cNvPr id="93" name="Rectangle 92"/>
            <p:cNvSpPr/>
            <p:nvPr/>
          </p:nvSpPr>
          <p:spPr>
            <a:xfrm>
              <a:off x="1224793" y="2206305"/>
              <a:ext cx="7835317" cy="3875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223243" y="6078918"/>
              <a:ext cx="3942825" cy="251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61323" y="400912"/>
            <a:ext cx="107919" cy="684481"/>
            <a:chOff x="9551504" y="1918252"/>
            <a:chExt cx="159026" cy="2285544"/>
          </a:xfrm>
        </p:grpSpPr>
        <p:sp>
          <p:nvSpPr>
            <p:cNvPr id="96" name="Oval 95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7" name="Straight Connector 96"/>
            <p:cNvCxnSpPr>
              <a:stCxn id="100" idx="2"/>
              <a:endCxn id="96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0" idx="6"/>
              <a:endCxn id="96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213953" y="400912"/>
            <a:ext cx="107919" cy="684481"/>
            <a:chOff x="9551504" y="1918252"/>
            <a:chExt cx="159026" cy="2285544"/>
          </a:xfrm>
        </p:grpSpPr>
        <p:sp>
          <p:nvSpPr>
            <p:cNvPr id="102" name="Oval 101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3" name="Straight Connector 102"/>
            <p:cNvCxnSpPr>
              <a:stCxn id="106" idx="2"/>
              <a:endCxn id="102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6" idx="6"/>
              <a:endCxn id="102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966582" y="400912"/>
            <a:ext cx="107919" cy="684481"/>
            <a:chOff x="9551504" y="1918252"/>
            <a:chExt cx="159026" cy="2285544"/>
          </a:xfrm>
        </p:grpSpPr>
        <p:sp>
          <p:nvSpPr>
            <p:cNvPr id="108" name="Oval 107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9" name="Straight Connector 108"/>
            <p:cNvCxnSpPr>
              <a:stCxn id="112" idx="2"/>
              <a:endCxn id="108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2" idx="6"/>
              <a:endCxn id="108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719212" y="400912"/>
            <a:ext cx="107919" cy="684481"/>
            <a:chOff x="9551504" y="1918252"/>
            <a:chExt cx="159026" cy="2285544"/>
          </a:xfrm>
        </p:grpSpPr>
        <p:sp>
          <p:nvSpPr>
            <p:cNvPr id="114" name="Oval 113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5" name="Straight Connector 114"/>
            <p:cNvCxnSpPr>
              <a:stCxn id="118" idx="2"/>
              <a:endCxn id="114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8" idx="6"/>
              <a:endCxn id="114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154637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0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15316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1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75996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…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446993" y="95868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Queue N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8" name="Can 127"/>
          <p:cNvSpPr/>
          <p:nvPr/>
        </p:nvSpPr>
        <p:spPr>
          <a:xfrm rot="5400000">
            <a:off x="10607673" y="2099111"/>
            <a:ext cx="210484" cy="16986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vmBus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0" name="Elbow Connector 129"/>
          <p:cNvCxnSpPr>
            <a:stCxn id="176" idx="3"/>
            <a:endCxn id="119" idx="2"/>
          </p:cNvCxnSpPr>
          <p:nvPr/>
        </p:nvCxnSpPr>
        <p:spPr>
          <a:xfrm rot="10800000">
            <a:off x="7534773" y="1212106"/>
            <a:ext cx="2328830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176" idx="3"/>
            <a:endCxn id="120" idx="2"/>
          </p:cNvCxnSpPr>
          <p:nvPr/>
        </p:nvCxnSpPr>
        <p:spPr>
          <a:xfrm rot="10800000">
            <a:off x="8295453" y="1212106"/>
            <a:ext cx="1568150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76" idx="3"/>
            <a:endCxn id="121" idx="2"/>
          </p:cNvCxnSpPr>
          <p:nvPr/>
        </p:nvCxnSpPr>
        <p:spPr>
          <a:xfrm rot="10800000">
            <a:off x="9056133" y="1212106"/>
            <a:ext cx="807471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176" idx="3"/>
            <a:endCxn id="122" idx="2"/>
          </p:cNvCxnSpPr>
          <p:nvPr/>
        </p:nvCxnSpPr>
        <p:spPr>
          <a:xfrm rot="10800000">
            <a:off x="9827129" y="1212106"/>
            <a:ext cx="36474" cy="1434754"/>
          </a:xfrm>
          <a:prstGeom prst="bentConnector2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7440266" y="1597757"/>
            <a:ext cx="3052631" cy="325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vmBus</a:t>
            </a: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sub-channels</a:t>
            </a:r>
          </a:p>
        </p:txBody>
      </p:sp>
      <p:cxnSp>
        <p:nvCxnSpPr>
          <p:cNvPr id="143" name="Elbow Connector 142"/>
          <p:cNvCxnSpPr>
            <a:stCxn id="58" idx="0"/>
            <a:endCxn id="128" idx="3"/>
          </p:cNvCxnSpPr>
          <p:nvPr/>
        </p:nvCxnSpPr>
        <p:spPr>
          <a:xfrm rot="5400000" flipH="1" flipV="1">
            <a:off x="8435170" y="1694558"/>
            <a:ext cx="174569" cy="26823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stCxn id="59" idx="0"/>
            <a:endCxn id="128" idx="3"/>
          </p:cNvCxnSpPr>
          <p:nvPr/>
        </p:nvCxnSpPr>
        <p:spPr>
          <a:xfrm rot="5400000" flipH="1" flipV="1">
            <a:off x="8683294" y="1942681"/>
            <a:ext cx="174569" cy="21860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60" idx="0"/>
            <a:endCxn id="128" idx="3"/>
          </p:cNvCxnSpPr>
          <p:nvPr/>
        </p:nvCxnSpPr>
        <p:spPr>
          <a:xfrm rot="5400000" flipH="1" flipV="1">
            <a:off x="8931417" y="2190805"/>
            <a:ext cx="174569" cy="16898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61" idx="0"/>
            <a:endCxn id="128" idx="3"/>
          </p:cNvCxnSpPr>
          <p:nvPr/>
        </p:nvCxnSpPr>
        <p:spPr>
          <a:xfrm rot="5400000" flipH="1" flipV="1">
            <a:off x="9179541" y="2438928"/>
            <a:ext cx="174569" cy="11935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62" idx="0"/>
            <a:endCxn id="128" idx="3"/>
          </p:cNvCxnSpPr>
          <p:nvPr/>
        </p:nvCxnSpPr>
        <p:spPr>
          <a:xfrm rot="5400000" flipH="1" flipV="1">
            <a:off x="9427664" y="2687052"/>
            <a:ext cx="174569" cy="6973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63" idx="0"/>
            <a:endCxn id="128" idx="3"/>
          </p:cNvCxnSpPr>
          <p:nvPr/>
        </p:nvCxnSpPr>
        <p:spPr>
          <a:xfrm rot="5400000" flipH="1" flipV="1">
            <a:off x="9675788" y="2935175"/>
            <a:ext cx="174569" cy="2010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653213" y="2007213"/>
            <a:ext cx="902801" cy="382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vmNIC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994521" y="3565573"/>
            <a:ext cx="1172561" cy="27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Hyper-V switch</a:t>
            </a:r>
          </a:p>
        </p:txBody>
      </p:sp>
      <p:sp>
        <p:nvSpPr>
          <p:cNvPr id="176" name="Can 175"/>
          <p:cNvSpPr/>
          <p:nvPr/>
        </p:nvSpPr>
        <p:spPr>
          <a:xfrm rot="5400000">
            <a:off x="10607672" y="1797547"/>
            <a:ext cx="210484" cy="169862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11485991" y="2541615"/>
            <a:ext cx="109467" cy="5120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72915" y="3040062"/>
            <a:ext cx="1792922" cy="1219201"/>
            <a:chOff x="4272122" y="3040061"/>
            <a:chExt cx="1792922" cy="1219201"/>
          </a:xfrm>
        </p:grpSpPr>
        <p:sp>
          <p:nvSpPr>
            <p:cNvPr id="3" name="Left Brace 2"/>
            <p:cNvSpPr/>
            <p:nvPr/>
          </p:nvSpPr>
          <p:spPr>
            <a:xfrm>
              <a:off x="5455220" y="3040061"/>
              <a:ext cx="609824" cy="1219201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2122" y="3131057"/>
              <a:ext cx="1714828" cy="1037207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Moves to 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201983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68" y="372394"/>
            <a:ext cx="10724938" cy="53454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step 4: VMMQ – Virtual Machine </a:t>
            </a:r>
            <a:r>
              <a:rPr lang="en-US" dirty="0" err="1"/>
              <a:t>MultiQueue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48477" y="2250228"/>
            <a:ext cx="7992879" cy="4206387"/>
            <a:chOff x="1223243" y="2206305"/>
            <a:chExt cx="7836867" cy="4124283"/>
          </a:xfrm>
        </p:grpSpPr>
        <p:sp>
          <p:nvSpPr>
            <p:cNvPr id="4" name="Rectangle 3"/>
            <p:cNvSpPr/>
            <p:nvPr/>
          </p:nvSpPr>
          <p:spPr>
            <a:xfrm>
              <a:off x="1224793" y="2206305"/>
              <a:ext cx="7835317" cy="3875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23243" y="6078918"/>
              <a:ext cx="3942825" cy="251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87135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1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32033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2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9271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3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53392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4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1407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674751" y="4213331"/>
            <a:ext cx="760275" cy="253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Port N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91932" y="4634806"/>
            <a:ext cx="120733" cy="207588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91931" y="4507582"/>
            <a:ext cx="672420" cy="1272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Packet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2164352" y="4438173"/>
            <a:ext cx="740001" cy="27369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Arrival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1353" y="4466755"/>
            <a:ext cx="4563673" cy="4902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2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Embedded NIC Switch with forwarding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0009" y="4775753"/>
            <a:ext cx="1599274" cy="7664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Fwd</a:t>
            </a: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MAC+VLAN   </a:t>
            </a: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 Port #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MAC+VLAN    Port #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Else (Default) Port #</a:t>
            </a:r>
            <a:endParaRPr kumimoji="0" lang="en-US" sz="1071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03546" y="1996708"/>
            <a:ext cx="495065" cy="2292152"/>
            <a:chOff x="9881111" y="1858617"/>
            <a:chExt cx="485402" cy="2587236"/>
          </a:xfrm>
        </p:grpSpPr>
        <p:grpSp>
          <p:nvGrpSpPr>
            <p:cNvPr id="17" name="Group 16"/>
            <p:cNvGrpSpPr/>
            <p:nvPr/>
          </p:nvGrpSpPr>
          <p:grpSpPr>
            <a:xfrm>
              <a:off x="10028719" y="1858617"/>
              <a:ext cx="45719" cy="2285544"/>
              <a:chOff x="9551504" y="1918252"/>
              <a:chExt cx="159026" cy="228554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" name="Straight Connector 9"/>
              <p:cNvCxnSpPr>
                <a:stCxn id="7" idx="2"/>
                <a:endCxn id="8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7" idx="6"/>
                <a:endCxn id="8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0161836" y="1858617"/>
              <a:ext cx="45719" cy="2285544"/>
              <a:chOff x="9551504" y="1918252"/>
              <a:chExt cx="159026" cy="228554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59" name="Straight Connector 58"/>
              <p:cNvCxnSpPr>
                <a:stCxn id="62" idx="2"/>
                <a:endCxn id="58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2" idx="6"/>
                <a:endCxn id="58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093259" y="1858617"/>
              <a:ext cx="45719" cy="2285544"/>
              <a:chOff x="9551504" y="1918252"/>
              <a:chExt cx="159026" cy="228554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5" name="Straight Connector 64"/>
              <p:cNvCxnSpPr>
                <a:stCxn id="68" idx="2"/>
                <a:endCxn id="6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8" idx="6"/>
                <a:endCxn id="6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9881111" y="3960147"/>
              <a:ext cx="485402" cy="4857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Topl.Hash</a:t>
              </a:r>
              <a:endPara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68806" y="2008488"/>
            <a:ext cx="495065" cy="2292152"/>
            <a:chOff x="9881111" y="1858617"/>
            <a:chExt cx="485402" cy="2587236"/>
          </a:xfrm>
        </p:grpSpPr>
        <p:grpSp>
          <p:nvGrpSpPr>
            <p:cNvPr id="70" name="Group 69"/>
            <p:cNvGrpSpPr/>
            <p:nvPr/>
          </p:nvGrpSpPr>
          <p:grpSpPr>
            <a:xfrm>
              <a:off x="10028719" y="1858617"/>
              <a:ext cx="45719" cy="2285544"/>
              <a:chOff x="9551504" y="1918252"/>
              <a:chExt cx="159026" cy="2285544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5" name="Straight Connector 84"/>
              <p:cNvCxnSpPr>
                <a:stCxn id="88" idx="2"/>
                <a:endCxn id="8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8" idx="6"/>
                <a:endCxn id="8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0161836" y="1858617"/>
              <a:ext cx="45719" cy="2285544"/>
              <a:chOff x="9551504" y="1918252"/>
              <a:chExt cx="159026" cy="228554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0" name="Straight Connector 79"/>
              <p:cNvCxnSpPr>
                <a:stCxn id="83" idx="2"/>
                <a:endCxn id="79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83" idx="6"/>
                <a:endCxn id="79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0093259" y="1858617"/>
              <a:ext cx="45719" cy="2285544"/>
              <a:chOff x="9551504" y="1918252"/>
              <a:chExt cx="159026" cy="228554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Straight Connector 74"/>
              <p:cNvCxnSpPr>
                <a:stCxn id="78" idx="2"/>
                <a:endCxn id="7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8" idx="6"/>
                <a:endCxn id="7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9881111" y="3960147"/>
              <a:ext cx="485402" cy="4857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Topl.Hash</a:t>
              </a:r>
              <a:endPara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29081" y="1990090"/>
            <a:ext cx="495065" cy="2292152"/>
            <a:chOff x="9881111" y="1858617"/>
            <a:chExt cx="485402" cy="2587236"/>
          </a:xfrm>
        </p:grpSpPr>
        <p:grpSp>
          <p:nvGrpSpPr>
            <p:cNvPr id="90" name="Group 89"/>
            <p:cNvGrpSpPr/>
            <p:nvPr/>
          </p:nvGrpSpPr>
          <p:grpSpPr>
            <a:xfrm>
              <a:off x="10028719" y="1858617"/>
              <a:ext cx="45719" cy="2285544"/>
              <a:chOff x="9551504" y="1918252"/>
              <a:chExt cx="159026" cy="2285544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5" name="Straight Connector 104"/>
              <p:cNvCxnSpPr>
                <a:stCxn id="108" idx="2"/>
                <a:endCxn id="10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8" idx="6"/>
                <a:endCxn id="10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0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0161836" y="1858617"/>
              <a:ext cx="45719" cy="2285544"/>
              <a:chOff x="9551504" y="1918252"/>
              <a:chExt cx="159026" cy="2285544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0" name="Straight Connector 99"/>
              <p:cNvCxnSpPr>
                <a:stCxn id="103" idx="2"/>
                <a:endCxn id="99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103" idx="6"/>
                <a:endCxn id="99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0093259" y="1858617"/>
              <a:ext cx="45719" cy="2285544"/>
              <a:chOff x="9551504" y="1918252"/>
              <a:chExt cx="159026" cy="2285544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5" name="Straight Connector 94"/>
              <p:cNvCxnSpPr>
                <a:stCxn id="98" idx="2"/>
                <a:endCxn id="9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8" idx="6"/>
                <a:endCxn id="9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9881111" y="3960147"/>
              <a:ext cx="485402" cy="4857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Topl.Hash</a:t>
              </a:r>
              <a:endPara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289355" y="2008488"/>
            <a:ext cx="495065" cy="2292152"/>
            <a:chOff x="9881111" y="1858617"/>
            <a:chExt cx="485402" cy="2587236"/>
          </a:xfrm>
        </p:grpSpPr>
        <p:grpSp>
          <p:nvGrpSpPr>
            <p:cNvPr id="110" name="Group 109"/>
            <p:cNvGrpSpPr/>
            <p:nvPr/>
          </p:nvGrpSpPr>
          <p:grpSpPr>
            <a:xfrm>
              <a:off x="10028719" y="1858617"/>
              <a:ext cx="45719" cy="2285544"/>
              <a:chOff x="9551504" y="1918252"/>
              <a:chExt cx="159026" cy="2285544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5" name="Straight Connector 124"/>
              <p:cNvCxnSpPr>
                <a:stCxn id="128" idx="2"/>
                <a:endCxn id="12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stCxn id="128" idx="6"/>
                <a:endCxn id="12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10161836" y="1858617"/>
              <a:ext cx="45719" cy="2285544"/>
              <a:chOff x="9551504" y="1918252"/>
              <a:chExt cx="159026" cy="2285544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0" name="Straight Connector 119"/>
              <p:cNvCxnSpPr>
                <a:stCxn id="123" idx="2"/>
                <a:endCxn id="119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23" idx="6"/>
                <a:endCxn id="119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angle 121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0093259" y="1858617"/>
              <a:ext cx="45719" cy="2285544"/>
              <a:chOff x="9551504" y="1918252"/>
              <a:chExt cx="159026" cy="2285544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5" name="Straight Connector 114"/>
              <p:cNvCxnSpPr>
                <a:stCxn id="118" idx="2"/>
                <a:endCxn id="11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8" idx="6"/>
                <a:endCxn id="11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tangle 11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9881111" y="3960147"/>
              <a:ext cx="485402" cy="4857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Topl.Hash</a:t>
              </a:r>
              <a:endPara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049630" y="2008488"/>
            <a:ext cx="495065" cy="2292152"/>
            <a:chOff x="9881111" y="1858617"/>
            <a:chExt cx="485402" cy="2587236"/>
          </a:xfrm>
        </p:grpSpPr>
        <p:grpSp>
          <p:nvGrpSpPr>
            <p:cNvPr id="130" name="Group 129"/>
            <p:cNvGrpSpPr/>
            <p:nvPr/>
          </p:nvGrpSpPr>
          <p:grpSpPr>
            <a:xfrm>
              <a:off x="10028719" y="1858617"/>
              <a:ext cx="45719" cy="2285544"/>
              <a:chOff x="9551504" y="1918252"/>
              <a:chExt cx="159026" cy="2285544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5" name="Straight Connector 144"/>
              <p:cNvCxnSpPr>
                <a:stCxn id="148" idx="2"/>
                <a:endCxn id="14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48" idx="6"/>
                <a:endCxn id="14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Rectangle 14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0161836" y="1858617"/>
              <a:ext cx="45719" cy="2285544"/>
              <a:chOff x="9551504" y="1918252"/>
              <a:chExt cx="159026" cy="2285544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0" name="Straight Connector 139"/>
              <p:cNvCxnSpPr>
                <a:stCxn id="143" idx="2"/>
                <a:endCxn id="139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43" idx="6"/>
                <a:endCxn id="139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0093259" y="1858617"/>
              <a:ext cx="45719" cy="2285544"/>
              <a:chOff x="9551504" y="1918252"/>
              <a:chExt cx="159026" cy="2285544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5" name="Straight Connector 134"/>
              <p:cNvCxnSpPr>
                <a:stCxn id="138" idx="2"/>
                <a:endCxn id="13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8" idx="6"/>
                <a:endCxn id="13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ctangle 13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9881111" y="3960147"/>
              <a:ext cx="485402" cy="4857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Topl.Hash</a:t>
              </a:r>
              <a:endPara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7159285" y="1996707"/>
            <a:ext cx="46629" cy="2024870"/>
            <a:chOff x="9551504" y="1918252"/>
            <a:chExt cx="159026" cy="2285544"/>
          </a:xfrm>
        </p:grpSpPr>
        <p:sp>
          <p:nvSpPr>
            <p:cNvPr id="179" name="Oval 178"/>
            <p:cNvSpPr/>
            <p:nvPr/>
          </p:nvSpPr>
          <p:spPr>
            <a:xfrm>
              <a:off x="9551504" y="4084526"/>
              <a:ext cx="159026" cy="11927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80" name="Straight Connector 179"/>
            <p:cNvCxnSpPr>
              <a:stCxn id="183" idx="2"/>
              <a:endCxn id="179" idx="2"/>
            </p:cNvCxnSpPr>
            <p:nvPr/>
          </p:nvCxnSpPr>
          <p:spPr>
            <a:xfrm>
              <a:off x="9551504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3" idx="6"/>
              <a:endCxn id="179" idx="6"/>
            </p:cNvCxnSpPr>
            <p:nvPr/>
          </p:nvCxnSpPr>
          <p:spPr>
            <a:xfrm>
              <a:off x="9710530" y="1977887"/>
              <a:ext cx="0" cy="21662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9551504" y="1977887"/>
              <a:ext cx="159026" cy="2166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9551504" y="1918252"/>
              <a:ext cx="159026" cy="1192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804156" y="1990090"/>
            <a:ext cx="495065" cy="2292152"/>
            <a:chOff x="9881111" y="1858617"/>
            <a:chExt cx="485402" cy="2587236"/>
          </a:xfrm>
        </p:grpSpPr>
        <p:grpSp>
          <p:nvGrpSpPr>
            <p:cNvPr id="150" name="Group 149"/>
            <p:cNvGrpSpPr/>
            <p:nvPr/>
          </p:nvGrpSpPr>
          <p:grpSpPr>
            <a:xfrm>
              <a:off x="10028719" y="1858617"/>
              <a:ext cx="45719" cy="2285544"/>
              <a:chOff x="9551504" y="1918252"/>
              <a:chExt cx="159026" cy="2285544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5" name="Straight Connector 164"/>
              <p:cNvCxnSpPr>
                <a:stCxn id="168" idx="2"/>
                <a:endCxn id="16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68" idx="6"/>
                <a:endCxn id="16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Rectangle 16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0161836" y="1858617"/>
              <a:ext cx="45719" cy="2285544"/>
              <a:chOff x="9551504" y="1918252"/>
              <a:chExt cx="159026" cy="2285544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0" name="Straight Connector 159"/>
              <p:cNvCxnSpPr>
                <a:stCxn id="163" idx="2"/>
                <a:endCxn id="159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63" idx="6"/>
                <a:endCxn id="159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Rectangle 161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0093259" y="1858617"/>
              <a:ext cx="45719" cy="2285544"/>
              <a:chOff x="9551504" y="1918252"/>
              <a:chExt cx="159026" cy="2285544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9551504" y="4084526"/>
                <a:ext cx="159026" cy="11927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5" name="Straight Connector 154"/>
              <p:cNvCxnSpPr>
                <a:stCxn id="158" idx="2"/>
                <a:endCxn id="154" idx="2"/>
              </p:cNvCxnSpPr>
              <p:nvPr/>
            </p:nvCxnSpPr>
            <p:spPr>
              <a:xfrm>
                <a:off x="9551504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58" idx="6"/>
                <a:endCxn id="154" idx="6"/>
              </p:cNvCxnSpPr>
              <p:nvPr/>
            </p:nvCxnSpPr>
            <p:spPr>
              <a:xfrm>
                <a:off x="9710530" y="1977887"/>
                <a:ext cx="0" cy="21662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ctangle 156"/>
              <p:cNvSpPr/>
              <p:nvPr/>
            </p:nvSpPr>
            <p:spPr>
              <a:xfrm>
                <a:off x="9551504" y="1977887"/>
                <a:ext cx="159026" cy="21662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9551504" y="1918252"/>
                <a:ext cx="159026" cy="11927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9881111" y="3960147"/>
              <a:ext cx="485402" cy="48570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71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Topl.Hash</a:t>
              </a:r>
              <a:endPara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1261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3176254"/>
          </a:xfrm>
        </p:spPr>
        <p:txBody>
          <a:bodyPr/>
          <a:lstStyle/>
          <a:p>
            <a:r>
              <a:rPr lang="en-US" dirty="0"/>
              <a:t>VMQ to VMMQ Evolution Demo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74638" y="5097462"/>
            <a:ext cx="8229599" cy="738664"/>
          </a:xfrm>
        </p:spPr>
        <p:txBody>
          <a:bodyPr/>
          <a:lstStyle/>
          <a:p>
            <a:r>
              <a:rPr lang="en-US" dirty="0"/>
              <a:t>Cavium/</a:t>
            </a:r>
            <a:r>
              <a:rPr lang="en-US" dirty="0" err="1"/>
              <a:t>QLogic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6201690" y="6269184"/>
            <a:ext cx="2954846" cy="336756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95000"/>
                  <a:lumOff val="5000"/>
                  <a:alpha val="62000"/>
                </a:sysClr>
              </a:gs>
              <a:gs pos="100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771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349514" y="1242426"/>
            <a:ext cx="2430749" cy="5189965"/>
          </a:xfrm>
          <a:prstGeom prst="roundRect">
            <a:avLst>
              <a:gd name="adj" fmla="val 3980"/>
            </a:avLst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/>
        </p:spPr>
        <p:txBody>
          <a:bodyPr tIns="155434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10GbE Intelligent Adapter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10GBASE-T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DAC and SR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349513" y="3070337"/>
            <a:ext cx="2430751" cy="3133564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911034" y="6269184"/>
            <a:ext cx="2954846" cy="336756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95000"/>
                  <a:lumOff val="5000"/>
                  <a:alpha val="62000"/>
                </a:sysClr>
              </a:gs>
              <a:gs pos="100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771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4823718" y="1242426"/>
            <a:ext cx="2430746" cy="5189965"/>
          </a:xfrm>
          <a:prstGeom prst="roundRect">
            <a:avLst>
              <a:gd name="adj" fmla="val 3980"/>
            </a:avLst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/>
        </p:spPr>
        <p:txBody>
          <a:bodyPr tIns="155434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25GbE Intelligent Adapter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Direct Attach Copper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Active Optic Cables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823716" y="3070337"/>
            <a:ext cx="2430748" cy="3133564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30410" y="6269184"/>
            <a:ext cx="2954846" cy="336756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95000"/>
                  <a:lumOff val="5000"/>
                  <a:alpha val="62000"/>
                </a:sysClr>
              </a:gs>
              <a:gs pos="100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771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5648" y="1242426"/>
            <a:ext cx="2211922" cy="5189965"/>
          </a:xfrm>
          <a:prstGeom prst="roundRect">
            <a:avLst>
              <a:gd name="adj" fmla="val 3980"/>
            </a:avLst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/>
        </p:spPr>
        <p:txBody>
          <a:bodyPr tIns="155434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100GbE Intelligent Adapter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Direct Attach Copper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SR Optical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5648" y="3070337"/>
            <a:ext cx="2211922" cy="3133564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Cavium QLogic</a:t>
            </a:r>
            <a:r>
              <a:rPr lang="en-US" baseline="30000" dirty="0"/>
              <a:t>®</a:t>
            </a:r>
            <a:r>
              <a:rPr lang="en-US" dirty="0"/>
              <a:t> FastLinQ</a:t>
            </a:r>
            <a:r>
              <a:rPr lang="en-US" baseline="30000" dirty="0"/>
              <a:t>™</a:t>
            </a:r>
            <a:r>
              <a:rPr lang="en-US" dirty="0"/>
              <a:t> Ethernet NICs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685082" y="5180114"/>
          <a:ext cx="695264" cy="59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77717" marR="77717" marT="38858" marB="38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77717" marR="77717" marT="38858" marB="388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6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305965" y="5152918"/>
            <a:ext cx="420115" cy="7406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Ports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962877" y="5130917"/>
          <a:ext cx="695264" cy="59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77717" marR="77717" marT="38858" marB="38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77717" marR="77717" marT="38858" marB="388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6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77717" marR="77717" marT="38858" marB="3885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83760" y="5103721"/>
            <a:ext cx="420115" cy="7406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12" y="3257021"/>
            <a:ext cx="2181595" cy="16553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6" y="3381762"/>
            <a:ext cx="2012673" cy="13018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255181" y="4799852"/>
            <a:ext cx="1519381" cy="30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QL45212HLCU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7341" y="4779902"/>
            <a:ext cx="1537081" cy="31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QL45611HLCU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5451" y="5134072"/>
            <a:ext cx="420115" cy="7406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Ports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8307831" y="5134072"/>
          <a:ext cx="695264" cy="59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77717" marR="77717" marT="38858" marB="38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77717" marR="77717" marT="38858" marB="388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6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9" name="Group 148"/>
          <p:cNvGrpSpPr/>
          <p:nvPr/>
        </p:nvGrpSpPr>
        <p:grpSpPr>
          <a:xfrm>
            <a:off x="7549276" y="3345204"/>
            <a:ext cx="1980703" cy="1240542"/>
            <a:chOff x="7829550" y="3867150"/>
            <a:chExt cx="2330450" cy="14595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68343" y="4441371"/>
              <a:ext cx="2191657" cy="885372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29550" y="3867150"/>
              <a:ext cx="200025" cy="66675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331131" y="4779902"/>
            <a:ext cx="2578661" cy="31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QLE340X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9237330" y="6269184"/>
            <a:ext cx="2954846" cy="336756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95000"/>
                  <a:lumOff val="5000"/>
                  <a:alpha val="62000"/>
                </a:sysClr>
              </a:gs>
              <a:gs pos="100000">
                <a:sysClr val="windowText" lastClr="000000">
                  <a:lumMod val="85000"/>
                  <a:lumOff val="15000"/>
                  <a:alpha val="0"/>
                </a:sysClr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7771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9848274" y="1242426"/>
            <a:ext cx="2501738" cy="5189965"/>
          </a:xfrm>
          <a:prstGeom prst="roundRect">
            <a:avLst>
              <a:gd name="adj" fmla="val 3980"/>
            </a:avLst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/>
        </p:spPr>
        <p:txBody>
          <a:bodyPr tIns="155434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10GbE CNA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Direct Attach Copper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SR Optical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9848273" y="3070337"/>
            <a:ext cx="2501739" cy="3133564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10705803" y="5167470"/>
          <a:ext cx="695264" cy="59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77717" marR="77717" marT="38858" marB="38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77717" marR="77717" marT="38858" marB="388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6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0326687" y="5140275"/>
            <a:ext cx="420115" cy="7406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80263" y="4767211"/>
            <a:ext cx="2552084" cy="31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QLE840X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10124442" y="3389665"/>
            <a:ext cx="1949400" cy="1152801"/>
            <a:chOff x="11361420" y="3939540"/>
            <a:chExt cx="2293620" cy="13563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61420" y="4419600"/>
              <a:ext cx="2293620" cy="876300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14760" y="3939540"/>
              <a:ext cx="152400" cy="617220"/>
            </a:xfrm>
            <a:prstGeom prst="rect">
              <a:avLst/>
            </a:prstGeom>
          </p:spPr>
        </p:pic>
      </p:grpSp>
      <p:sp>
        <p:nvSpPr>
          <p:cNvPr id="35" name="Rounded Rectangle 34"/>
          <p:cNvSpPr/>
          <p:nvPr/>
        </p:nvSpPr>
        <p:spPr>
          <a:xfrm>
            <a:off x="2397154" y="1230518"/>
            <a:ext cx="2344136" cy="5189965"/>
          </a:xfrm>
          <a:prstGeom prst="roundRect">
            <a:avLst>
              <a:gd name="adj" fmla="val 3980"/>
            </a:avLst>
          </a:prstGeom>
          <a:gradFill rotWithShape="1">
            <a:gsLst>
              <a:gs pos="0">
                <a:sysClr val="windowText" lastClr="000000">
                  <a:lumMod val="50000"/>
                  <a:lumOff val="50000"/>
                </a:sysClr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</a:ln>
          <a:effectLst/>
        </p:spPr>
        <p:txBody>
          <a:bodyPr tIns="155434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40GbE Intelligent Adapter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Direct Attach Copper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SR Optical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12898" y="3070337"/>
            <a:ext cx="2323239" cy="3133564"/>
          </a:xfrm>
          <a:prstGeom prst="rect">
            <a:avLst/>
          </a:prstGeom>
          <a:gradFill>
            <a:gsLst>
              <a:gs pos="3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3323283" y="5168207"/>
          <a:ext cx="695264" cy="59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77717" marR="77717" marT="38858" marB="38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77717" marR="77717" marT="38858" marB="388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6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√</a:t>
                      </a:r>
                    </a:p>
                  </a:txBody>
                  <a:tcPr marL="77717" marR="77717" marT="38858" marB="38858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944167" y="5141011"/>
            <a:ext cx="420115" cy="7406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93382" y="4787945"/>
            <a:ext cx="1519381" cy="30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QL45412HLCU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822" y="3333222"/>
            <a:ext cx="2129622" cy="1377458"/>
          </a:xfrm>
          <a:prstGeom prst="rect">
            <a:avLst/>
          </a:prstGeom>
        </p:spPr>
      </p:pic>
      <p:pic>
        <p:nvPicPr>
          <p:cNvPr id="42" name="Picture 2" descr="Image result for windows server 20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804" y="326006"/>
            <a:ext cx="1350852" cy="6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10166" y="1245014"/>
            <a:ext cx="11816144" cy="5092040"/>
          </a:xfrm>
          <a:prstGeom prst="roundRect">
            <a:avLst>
              <a:gd name="adj" fmla="val 6012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164" y="1245014"/>
            <a:ext cx="5875432" cy="2513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6250877" y="1245014"/>
            <a:ext cx="5875433" cy="2513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310164" y="3823675"/>
            <a:ext cx="5875432" cy="2513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 flipH="1" flipV="1">
            <a:off x="6250877" y="3823675"/>
            <a:ext cx="5875433" cy="2513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1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Cavium QLogic Ethernet in Windows Server 2016</a:t>
            </a:r>
          </a:p>
        </p:txBody>
      </p:sp>
      <p:grpSp>
        <p:nvGrpSpPr>
          <p:cNvPr id="57" name="Group 56"/>
          <p:cNvGrpSpPr/>
          <p:nvPr/>
        </p:nvGrpSpPr>
        <p:grpSpPr bwMode="gray">
          <a:xfrm>
            <a:off x="4292401" y="1878278"/>
            <a:ext cx="3773309" cy="3773310"/>
            <a:chOff x="4686475" y="1322803"/>
            <a:chExt cx="4439590" cy="4439591"/>
          </a:xfrm>
          <a:effectLst/>
        </p:grpSpPr>
        <p:sp>
          <p:nvSpPr>
            <p:cNvPr id="15" name="Pie 14"/>
            <p:cNvSpPr/>
            <p:nvPr/>
          </p:nvSpPr>
          <p:spPr bwMode="gray">
            <a:xfrm>
              <a:off x="4686475" y="1322803"/>
              <a:ext cx="4439590" cy="4439591"/>
            </a:xfrm>
            <a:prstGeom prst="pie">
              <a:avLst>
                <a:gd name="adj1" fmla="val 10801859"/>
                <a:gd name="adj2" fmla="val 16212639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713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 bwMode="gray">
            <a:xfrm>
              <a:off x="5198749" y="2290953"/>
              <a:ext cx="1446262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Universal</a:t>
              </a:r>
            </a:p>
            <a:p>
              <a:pPr marL="0" marR="0" lvl="0" indent="0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RDMA</a:t>
              </a:r>
            </a:p>
          </p:txBody>
        </p:sp>
      </p:grpSp>
      <p:grpSp>
        <p:nvGrpSpPr>
          <p:cNvPr id="54" name="Group 53"/>
          <p:cNvGrpSpPr/>
          <p:nvPr/>
        </p:nvGrpSpPr>
        <p:grpSpPr bwMode="gray">
          <a:xfrm>
            <a:off x="4357684" y="1878278"/>
            <a:ext cx="3773309" cy="3773310"/>
            <a:chOff x="4724880" y="1322803"/>
            <a:chExt cx="4439590" cy="4439591"/>
          </a:xfrm>
          <a:effectLst/>
        </p:grpSpPr>
        <p:sp>
          <p:nvSpPr>
            <p:cNvPr id="34" name="Pie 33"/>
            <p:cNvSpPr/>
            <p:nvPr/>
          </p:nvSpPr>
          <p:spPr bwMode="gray">
            <a:xfrm>
              <a:off x="4724880" y="1322803"/>
              <a:ext cx="4439590" cy="4439591"/>
            </a:xfrm>
            <a:prstGeom prst="pie">
              <a:avLst>
                <a:gd name="adj1" fmla="val 16213590"/>
                <a:gd name="adj2" fmla="val 21596702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713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39"/>
            <p:cNvSpPr txBox="1"/>
            <p:nvPr/>
          </p:nvSpPr>
          <p:spPr bwMode="gray">
            <a:xfrm>
              <a:off x="6992927" y="2010945"/>
              <a:ext cx="2006859" cy="10014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Scalable</a:t>
              </a:r>
            </a:p>
            <a:p>
              <a:pPr marL="0" marR="0" lvl="0" indent="0" algn="ctr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Hyper-Convergence</a:t>
              </a:r>
            </a:p>
          </p:txBody>
        </p:sp>
      </p:grpSp>
      <p:grpSp>
        <p:nvGrpSpPr>
          <p:cNvPr id="55" name="Group 54"/>
          <p:cNvGrpSpPr/>
          <p:nvPr/>
        </p:nvGrpSpPr>
        <p:grpSpPr bwMode="gray">
          <a:xfrm>
            <a:off x="4357684" y="1930482"/>
            <a:ext cx="3773309" cy="3773310"/>
            <a:chOff x="4763285" y="1384224"/>
            <a:chExt cx="4439590" cy="4439591"/>
          </a:xfrm>
          <a:effectLst/>
        </p:grpSpPr>
        <p:sp>
          <p:nvSpPr>
            <p:cNvPr id="38" name="Pie 37"/>
            <p:cNvSpPr/>
            <p:nvPr/>
          </p:nvSpPr>
          <p:spPr bwMode="gray">
            <a:xfrm>
              <a:off x="4763285" y="1384224"/>
              <a:ext cx="4439590" cy="4439591"/>
            </a:xfrm>
            <a:prstGeom prst="pie">
              <a:avLst>
                <a:gd name="adj1" fmla="val 64"/>
                <a:gd name="adj2" fmla="val 5391595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713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gray">
            <a:xfrm>
              <a:off x="7097990" y="4208853"/>
              <a:ext cx="1873543" cy="730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Virtualization</a:t>
              </a:r>
            </a:p>
            <a:p>
              <a:pPr marL="0" marR="0" lvl="0" indent="0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Optimized</a:t>
              </a:r>
            </a:p>
          </p:txBody>
        </p:sp>
      </p:grpSp>
      <p:grpSp>
        <p:nvGrpSpPr>
          <p:cNvPr id="56" name="Group 55"/>
          <p:cNvGrpSpPr/>
          <p:nvPr/>
        </p:nvGrpSpPr>
        <p:grpSpPr bwMode="gray">
          <a:xfrm>
            <a:off x="4202381" y="1930482"/>
            <a:ext cx="3863331" cy="3773310"/>
            <a:chOff x="4565393" y="1399613"/>
            <a:chExt cx="4545507" cy="4439591"/>
          </a:xfrm>
          <a:effectLst/>
        </p:grpSpPr>
        <p:sp>
          <p:nvSpPr>
            <p:cNvPr id="35" name="Pie 34"/>
            <p:cNvSpPr/>
            <p:nvPr/>
          </p:nvSpPr>
          <p:spPr bwMode="gray">
            <a:xfrm>
              <a:off x="4671310" y="1399613"/>
              <a:ext cx="4439590" cy="4439591"/>
            </a:xfrm>
            <a:prstGeom prst="pie">
              <a:avLst>
                <a:gd name="adj1" fmla="val 5407232"/>
                <a:gd name="adj2" fmla="val 10799762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713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3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gray">
            <a:xfrm>
              <a:off x="4565393" y="4393408"/>
              <a:ext cx="2117473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777133" eaLnBrk="1" fontAlgn="base" latinLnBrk="0" hangingPunct="1">
                <a:lnSpc>
                  <a:spcPct val="90000"/>
                </a:lnSpc>
                <a:spcBef>
                  <a:spcPts val="51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32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charset="0"/>
                </a:rPr>
                <a:t>Offloads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8056306" y="1398669"/>
            <a:ext cx="4135285" cy="196390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New Ethernet Speeds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10/25/40/50/100GbE Connectivity options enable highly available and scalable software-defined storage (SDS)</a:t>
            </a:r>
          </a:p>
          <a:p>
            <a:pPr marL="0" marR="0" lvl="0" indent="0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Scalable RDMA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Accelerate Storage Spaces and Storage Spaces Direct (S2D)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367" y="1416614"/>
            <a:ext cx="4203693" cy="18841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RoCE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RoCEv2,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iWARP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- Leverage and Scale Windows Server 2016 SMB Direct, Live Migration over RDMA</a:t>
            </a:r>
          </a:p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Converged NIC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– Concurrent RDMA and Hyper-V support with Switch Embedded Teaming (SET)</a:t>
            </a:r>
          </a:p>
          <a:p>
            <a:pPr marL="0" marR="0" lvl="0" indent="0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7161" y="4723585"/>
            <a:ext cx="4530924" cy="14279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VXLAN and NVGRE Offload: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Optimize Hyper-V Network Virtualization (HNV2) to scale the hybrid Cloud</a:t>
            </a:r>
          </a:p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iSCSI and </a:t>
            </a: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FCoE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Offloads: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High performance storage without CPU burden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816577" y="4728391"/>
            <a:ext cx="4297130" cy="181300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VMMQ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Accelerate Virtual Machine Networking Traffic</a:t>
            </a:r>
          </a:p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 Switch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Offload Virtual Switching w/o SR-IOV</a:t>
            </a:r>
          </a:p>
          <a:p>
            <a:pPr marL="291436" marR="0" lvl="0" indent="-291436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SR-IOV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– Direct access from VMs to NIC</a:t>
            </a:r>
          </a:p>
          <a:p>
            <a:pPr marL="0" marR="0" lvl="0" indent="0" defTabSz="77713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60" y="3324532"/>
            <a:ext cx="3539035" cy="8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1" grpId="0" animBg="1"/>
      <p:bldP spid="22" grpId="0" animBg="1"/>
      <p:bldP spid="23" grpId="0" animBg="1"/>
      <p:bldP spid="43" grpId="0"/>
      <p:bldP spid="44" grpId="0"/>
      <p:bldP spid="45" grpId="0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VMQ to VMMQ Evolution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Cavium/</a:t>
            </a:r>
            <a:r>
              <a:rPr lang="en-US" dirty="0" err="1"/>
              <a:t>QLogic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Converged NIC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6376"/>
          </a:xfrm>
        </p:spPr>
        <p:txBody>
          <a:bodyPr/>
          <a:lstStyle/>
          <a:p>
            <a:r>
              <a:rPr lang="en-US" sz="2720" dirty="0"/>
              <a:t>It’s about cost savings and ease of management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Reduce by half the number of required NIC ports in the host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Reduce by half the number of required switch ports in the rack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sz="2720" dirty="0"/>
              <a:t>Enable the host vNICs to expose RDMA to the host</a:t>
            </a:r>
          </a:p>
          <a:p>
            <a:endParaRPr lang="en-US" sz="2720" dirty="0"/>
          </a:p>
          <a:p>
            <a:r>
              <a:rPr lang="en-US" sz="2720" dirty="0"/>
              <a:t>Manage bandwidth cooperatively with the </a:t>
            </a:r>
            <a:r>
              <a:rPr lang="en-US" sz="2720" dirty="0" err="1"/>
              <a:t>vSwitch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So what really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7519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125" y="1889325"/>
            <a:ext cx="3136291" cy="411847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0329" y="3707790"/>
            <a:ext cx="3652230" cy="230000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3644" y="1967032"/>
            <a:ext cx="79699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30" y="1888326"/>
            <a:ext cx="1138821" cy="657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Host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partition 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724725" y="2932420"/>
            <a:ext cx="854777" cy="511046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SMB</a:t>
            </a:r>
          </a:p>
        </p:txBody>
      </p:sp>
      <p:sp>
        <p:nvSpPr>
          <p:cNvPr id="13" name="Oval 12"/>
          <p:cNvSpPr/>
          <p:nvPr/>
        </p:nvSpPr>
        <p:spPr>
          <a:xfrm>
            <a:off x="1798020" y="2841460"/>
            <a:ext cx="1269805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Mgmt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3870" y="2158326"/>
            <a:ext cx="1520938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Live Migration</a:t>
            </a:r>
          </a:p>
        </p:txBody>
      </p:sp>
      <p:sp>
        <p:nvSpPr>
          <p:cNvPr id="15" name="Oval 14"/>
          <p:cNvSpPr/>
          <p:nvPr/>
        </p:nvSpPr>
        <p:spPr>
          <a:xfrm>
            <a:off x="1797590" y="3707788"/>
            <a:ext cx="998854" cy="5128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Other Stuff</a:t>
            </a:r>
          </a:p>
        </p:txBody>
      </p:sp>
      <p:cxnSp>
        <p:nvCxnSpPr>
          <p:cNvPr id="17" name="Straight Connector 16"/>
          <p:cNvCxnSpPr>
            <a:stCxn id="15" idx="4"/>
            <a:endCxn id="11" idx="1"/>
          </p:cNvCxnSpPr>
          <p:nvPr/>
        </p:nvCxnSpPr>
        <p:spPr>
          <a:xfrm>
            <a:off x="2297020" y="4220655"/>
            <a:ext cx="209954" cy="349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0"/>
          </p:cNvCxnSpPr>
          <p:nvPr/>
        </p:nvCxnSpPr>
        <p:spPr>
          <a:xfrm flipH="1">
            <a:off x="1579501" y="2638050"/>
            <a:ext cx="483740" cy="549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5"/>
          </p:cNvCxnSpPr>
          <p:nvPr/>
        </p:nvCxnSpPr>
        <p:spPr>
          <a:xfrm>
            <a:off x="2861397" y="3251093"/>
            <a:ext cx="84224" cy="1173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8" idx="4"/>
            <a:endCxn id="58" idx="3"/>
          </p:cNvCxnSpPr>
          <p:nvPr/>
        </p:nvCxnSpPr>
        <p:spPr>
          <a:xfrm flipH="1">
            <a:off x="729739" y="4997606"/>
            <a:ext cx="463594" cy="699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4"/>
            <a:endCxn id="54" idx="3"/>
          </p:cNvCxnSpPr>
          <p:nvPr/>
        </p:nvCxnSpPr>
        <p:spPr>
          <a:xfrm>
            <a:off x="1193331" y="4997606"/>
            <a:ext cx="437642" cy="699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80777" y="4278845"/>
            <a:ext cx="2139807" cy="7187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SMB Multichannel &amp; SMB Direct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31" name="Straight Connector 30"/>
          <p:cNvCxnSpPr>
            <a:stCxn id="12" idx="1"/>
            <a:endCxn id="28" idx="0"/>
          </p:cNvCxnSpPr>
          <p:nvPr/>
        </p:nvCxnSpPr>
        <p:spPr>
          <a:xfrm>
            <a:off x="1152115" y="3443469"/>
            <a:ext cx="41218" cy="83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89056" y="4162257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8979" y="4142831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98611" y="4142831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6975" y="4375952"/>
            <a:ext cx="2569345" cy="3885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Hyper-V Switch</a:t>
            </a:r>
          </a:p>
        </p:txBody>
      </p:sp>
      <p:sp>
        <p:nvSpPr>
          <p:cNvPr id="37" name="Up Arrow Callout 36"/>
          <p:cNvSpPr/>
          <p:nvPr/>
        </p:nvSpPr>
        <p:spPr>
          <a:xfrm>
            <a:off x="2506972" y="4736911"/>
            <a:ext cx="2569348" cy="388535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NIC Team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831125" y="5696969"/>
            <a:ext cx="787097" cy="463736"/>
            <a:chOff x="6400800" y="383458"/>
            <a:chExt cx="771832" cy="454742"/>
          </a:xfrm>
        </p:grpSpPr>
        <p:sp>
          <p:nvSpPr>
            <p:cNvPr id="40" name="Round Diagonal Corner Rectangle 39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84465" y="5696969"/>
            <a:ext cx="832217" cy="463736"/>
            <a:chOff x="6400799" y="383458"/>
            <a:chExt cx="816077" cy="454742"/>
          </a:xfrm>
        </p:grpSpPr>
        <p:sp>
          <p:nvSpPr>
            <p:cNvPr id="44" name="Round Diagonal Corner Rectangle 43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6400799" y="383458"/>
              <a:ext cx="816077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cxnSp>
        <p:nvCxnSpPr>
          <p:cNvPr id="46" name="Straight Connector 45"/>
          <p:cNvCxnSpPr>
            <a:stCxn id="37" idx="2"/>
            <a:endCxn id="39" idx="3"/>
          </p:cNvCxnSpPr>
          <p:nvPr/>
        </p:nvCxnSpPr>
        <p:spPr>
          <a:xfrm flipH="1">
            <a:off x="3224675" y="5125449"/>
            <a:ext cx="566973" cy="571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7" idx="2"/>
            <a:endCxn id="45" idx="3"/>
          </p:cNvCxnSpPr>
          <p:nvPr/>
        </p:nvCxnSpPr>
        <p:spPr>
          <a:xfrm>
            <a:off x="3791647" y="5125449"/>
            <a:ext cx="708926" cy="571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6" idx="0"/>
            <a:endCxn id="12" idx="3"/>
          </p:cNvCxnSpPr>
          <p:nvPr/>
        </p:nvCxnSpPr>
        <p:spPr>
          <a:xfrm rot="16200000" flipH="1" flipV="1">
            <a:off x="1859432" y="1259714"/>
            <a:ext cx="965389" cy="2380027"/>
          </a:xfrm>
          <a:prstGeom prst="bentConnector3">
            <a:avLst>
              <a:gd name="adj1" fmla="val -241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0" idx="0"/>
            <a:endCxn id="12" idx="3"/>
          </p:cNvCxnSpPr>
          <p:nvPr/>
        </p:nvCxnSpPr>
        <p:spPr>
          <a:xfrm rot="16200000" flipH="1" flipV="1">
            <a:off x="2266179" y="852967"/>
            <a:ext cx="965389" cy="3193520"/>
          </a:xfrm>
          <a:prstGeom prst="bentConnector3">
            <a:avLst>
              <a:gd name="adj1" fmla="val -241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75" idx="0"/>
            <a:endCxn id="12" idx="3"/>
          </p:cNvCxnSpPr>
          <p:nvPr/>
        </p:nvCxnSpPr>
        <p:spPr>
          <a:xfrm rot="16200000" flipH="1" flipV="1">
            <a:off x="2670014" y="449133"/>
            <a:ext cx="965389" cy="4001188"/>
          </a:xfrm>
          <a:prstGeom prst="bentConnector3">
            <a:avLst>
              <a:gd name="adj1" fmla="val -241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69372" y="1451647"/>
            <a:ext cx="1183891" cy="31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 Storage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205867" y="3679093"/>
            <a:ext cx="668331" cy="463736"/>
            <a:chOff x="6400798" y="383458"/>
            <a:chExt cx="771832" cy="454742"/>
          </a:xfrm>
        </p:grpSpPr>
        <p:sp>
          <p:nvSpPr>
            <p:cNvPr id="66" name="Round Diagonal Corner Rectangle 65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88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67" name="Round Diagonal Corner Rectangle 66"/>
            <p:cNvSpPr/>
            <p:nvPr/>
          </p:nvSpPr>
          <p:spPr>
            <a:xfrm>
              <a:off x="6400798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8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vmNIC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37425" y="5696969"/>
            <a:ext cx="787097" cy="463736"/>
            <a:chOff x="6400800" y="383458"/>
            <a:chExt cx="771832" cy="454742"/>
          </a:xfrm>
        </p:grpSpPr>
        <p:sp>
          <p:nvSpPr>
            <p:cNvPr id="53" name="Round Diagonal Corner Rectangle 52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ound Diagonal Corner Rectangle 53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6190" y="5696969"/>
            <a:ext cx="787097" cy="463736"/>
            <a:chOff x="6400800" y="383458"/>
            <a:chExt cx="771832" cy="454742"/>
          </a:xfrm>
        </p:grpSpPr>
        <p:sp>
          <p:nvSpPr>
            <p:cNvPr id="57" name="Round Diagonal Corner Rectangle 56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 Diagonal Corner Rectangle 57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3947138" y="1967032"/>
            <a:ext cx="79699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019365" y="3698736"/>
            <a:ext cx="668331" cy="463736"/>
            <a:chOff x="6400800" y="383458"/>
            <a:chExt cx="771832" cy="454742"/>
          </a:xfrm>
        </p:grpSpPr>
        <p:sp>
          <p:nvSpPr>
            <p:cNvPr id="64" name="Round Diagonal Corner Rectangle 63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88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8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vmNIC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4754806" y="1967032"/>
            <a:ext cx="79699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827032" y="3689848"/>
            <a:ext cx="668331" cy="463736"/>
            <a:chOff x="6400800" y="383458"/>
            <a:chExt cx="771832" cy="454742"/>
          </a:xfrm>
        </p:grpSpPr>
        <p:sp>
          <p:nvSpPr>
            <p:cNvPr id="77" name="Round Diagonal Corner Rectangle 76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88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8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vmNIC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5782737" y="3715822"/>
            <a:ext cx="621657" cy="44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8596180" y="3650797"/>
            <a:ext cx="3652230" cy="23407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575799" y="1873106"/>
            <a:ext cx="3030574" cy="41184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9528666" y="1950814"/>
            <a:ext cx="93248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438589" y="1950814"/>
            <a:ext cx="93248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1315928" y="1950814"/>
            <a:ext cx="93248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</a:t>
            </a:r>
          </a:p>
        </p:txBody>
      </p:sp>
      <p:sp>
        <p:nvSpPr>
          <p:cNvPr id="105" name="TextBox 9"/>
          <p:cNvSpPr txBox="1"/>
          <p:nvPr/>
        </p:nvSpPr>
        <p:spPr>
          <a:xfrm>
            <a:off x="6842931" y="1881051"/>
            <a:ext cx="1622866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 partition</a:t>
            </a:r>
          </a:p>
        </p:txBody>
      </p:sp>
      <p:sp>
        <p:nvSpPr>
          <p:cNvPr id="106" name="Oval 105"/>
          <p:cNvSpPr/>
          <p:nvPr/>
        </p:nvSpPr>
        <p:spPr>
          <a:xfrm>
            <a:off x="6779053" y="2366304"/>
            <a:ext cx="1472044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 Migration</a:t>
            </a:r>
          </a:p>
        </p:txBody>
      </p:sp>
      <p:sp>
        <p:nvSpPr>
          <p:cNvPr id="107" name="Oval 106"/>
          <p:cNvSpPr/>
          <p:nvPr/>
        </p:nvSpPr>
        <p:spPr>
          <a:xfrm>
            <a:off x="6701191" y="2964466"/>
            <a:ext cx="1787262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</a:p>
        </p:txBody>
      </p:sp>
      <p:sp>
        <p:nvSpPr>
          <p:cNvPr id="108" name="Oval 107"/>
          <p:cNvSpPr/>
          <p:nvPr/>
        </p:nvSpPr>
        <p:spPr>
          <a:xfrm>
            <a:off x="6833748" y="3554635"/>
            <a:ext cx="1271570" cy="5128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Stuff</a:t>
            </a:r>
          </a:p>
        </p:txBody>
      </p:sp>
      <p:cxnSp>
        <p:nvCxnSpPr>
          <p:cNvPr id="109" name="Straight Connector 108"/>
          <p:cNvCxnSpPr>
            <a:stCxn id="108" idx="5"/>
          </p:cNvCxnSpPr>
          <p:nvPr/>
        </p:nvCxnSpPr>
        <p:spPr>
          <a:xfrm>
            <a:off x="7919102" y="3992395"/>
            <a:ext cx="281373" cy="427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7" idx="5"/>
          </p:cNvCxnSpPr>
          <p:nvPr/>
        </p:nvCxnSpPr>
        <p:spPr>
          <a:xfrm>
            <a:off x="8226716" y="3362432"/>
            <a:ext cx="154001" cy="970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35" idx="1"/>
          </p:cNvCxnSpPr>
          <p:nvPr/>
        </p:nvCxnSpPr>
        <p:spPr>
          <a:xfrm>
            <a:off x="8808105" y="2858988"/>
            <a:ext cx="232561" cy="31414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994907" y="4146040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904830" y="4126613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1704462" y="4126613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8808104" y="5704899"/>
            <a:ext cx="699364" cy="463736"/>
            <a:chOff x="6400800" y="383458"/>
            <a:chExt cx="685800" cy="454742"/>
          </a:xfrm>
        </p:grpSpPr>
        <p:sp>
          <p:nvSpPr>
            <p:cNvPr id="118" name="Round Diagonal Corner Rectangle 117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ound Diagonal Corner Rectangle 118"/>
            <p:cNvSpPr/>
            <p:nvPr/>
          </p:nvSpPr>
          <p:spPr>
            <a:xfrm>
              <a:off x="6400800" y="383458"/>
              <a:ext cx="6858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NIC</a:t>
              </a:r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8922335" y="2875705"/>
            <a:ext cx="1266843" cy="299959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10089420" y="5705668"/>
            <a:ext cx="699364" cy="463736"/>
            <a:chOff x="6400800" y="383458"/>
            <a:chExt cx="685800" cy="454742"/>
          </a:xfrm>
        </p:grpSpPr>
        <p:sp>
          <p:nvSpPr>
            <p:cNvPr id="121" name="Round Diagonal Corner Rectangle 120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 Diagonal Corner Rectangle 121"/>
            <p:cNvSpPr/>
            <p:nvPr/>
          </p:nvSpPr>
          <p:spPr>
            <a:xfrm>
              <a:off x="6400800" y="383458"/>
              <a:ext cx="6858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NIC</a:t>
              </a:r>
            </a:p>
          </p:txBody>
        </p:sp>
      </p:grpSp>
      <p:cxnSp>
        <p:nvCxnSpPr>
          <p:cNvPr id="123" name="Straight Connector 122"/>
          <p:cNvCxnSpPr>
            <a:stCxn id="115" idx="2"/>
            <a:endCxn id="119" idx="3"/>
          </p:cNvCxnSpPr>
          <p:nvPr/>
        </p:nvCxnSpPr>
        <p:spPr>
          <a:xfrm flipH="1">
            <a:off x="9157788" y="5206163"/>
            <a:ext cx="661179" cy="498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5" idx="2"/>
            <a:endCxn id="122" idx="3"/>
          </p:cNvCxnSpPr>
          <p:nvPr/>
        </p:nvCxnSpPr>
        <p:spPr>
          <a:xfrm>
            <a:off x="9818967" y="5206161"/>
            <a:ext cx="620138" cy="499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02" idx="0"/>
            <a:endCxn id="135" idx="3"/>
          </p:cNvCxnSpPr>
          <p:nvPr/>
        </p:nvCxnSpPr>
        <p:spPr>
          <a:xfrm rot="16200000" flipH="1" flipV="1">
            <a:off x="9202944" y="1555977"/>
            <a:ext cx="397125" cy="1186803"/>
          </a:xfrm>
          <a:prstGeom prst="bentConnector3">
            <a:avLst>
              <a:gd name="adj1" fmla="val -5870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03" idx="0"/>
            <a:endCxn id="135" idx="3"/>
          </p:cNvCxnSpPr>
          <p:nvPr/>
        </p:nvCxnSpPr>
        <p:spPr>
          <a:xfrm rot="16200000" flipH="1" flipV="1">
            <a:off x="9657906" y="1101015"/>
            <a:ext cx="397125" cy="2096726"/>
          </a:xfrm>
          <a:prstGeom prst="bentConnector3">
            <a:avLst>
              <a:gd name="adj1" fmla="val -5870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04" idx="0"/>
            <a:endCxn id="135" idx="3"/>
          </p:cNvCxnSpPr>
          <p:nvPr/>
        </p:nvCxnSpPr>
        <p:spPr>
          <a:xfrm rot="16200000" flipH="1" flipV="1">
            <a:off x="10096575" y="662344"/>
            <a:ext cx="397125" cy="2974064"/>
          </a:xfrm>
          <a:prstGeom prst="bentConnector3">
            <a:avLst>
              <a:gd name="adj1" fmla="val -5870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61"/>
          <p:cNvSpPr txBox="1"/>
          <p:nvPr/>
        </p:nvSpPr>
        <p:spPr>
          <a:xfrm>
            <a:off x="9675223" y="1435430"/>
            <a:ext cx="1183891" cy="31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 Storage </a:t>
            </a:r>
          </a:p>
        </p:txBody>
      </p:sp>
      <p:sp>
        <p:nvSpPr>
          <p:cNvPr id="129" name="TextBox 6"/>
          <p:cNvSpPr txBox="1"/>
          <p:nvPr/>
        </p:nvSpPr>
        <p:spPr>
          <a:xfrm>
            <a:off x="8761816" y="5856331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sp>
        <p:nvSpPr>
          <p:cNvPr id="130" name="TextBox 41"/>
          <p:cNvSpPr txBox="1"/>
          <p:nvPr/>
        </p:nvSpPr>
        <p:spPr>
          <a:xfrm>
            <a:off x="10049249" y="5837636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sp>
        <p:nvSpPr>
          <p:cNvPr id="131" name="TextBox 130"/>
          <p:cNvSpPr txBox="1"/>
          <p:nvPr/>
        </p:nvSpPr>
        <p:spPr>
          <a:xfrm rot="5168653">
            <a:off x="8303835" y="3526607"/>
            <a:ext cx="854612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RDMA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8839207" y="2624569"/>
            <a:ext cx="138934" cy="1735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6" idx="6"/>
            <a:endCxn id="135" idx="2"/>
          </p:cNvCxnSpPr>
          <p:nvPr/>
        </p:nvCxnSpPr>
        <p:spPr>
          <a:xfrm>
            <a:off x="8251099" y="2599427"/>
            <a:ext cx="129617" cy="4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5168653">
            <a:off x="8595474" y="3491238"/>
            <a:ext cx="860062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TCP/IP</a:t>
            </a:r>
          </a:p>
        </p:txBody>
      </p:sp>
      <p:sp>
        <p:nvSpPr>
          <p:cNvPr id="135" name="Snip Same Side Corner Rectangle 134"/>
          <p:cNvSpPr/>
          <p:nvPr/>
        </p:nvSpPr>
        <p:spPr>
          <a:xfrm>
            <a:off x="8380717" y="2347940"/>
            <a:ext cx="854777" cy="511046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086" y="6186123"/>
            <a:ext cx="2761942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Windows Server 2012 R2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15341" y="6186123"/>
            <a:ext cx="2430164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Windows Server 2016</a:t>
            </a:r>
          </a:p>
        </p:txBody>
      </p:sp>
      <p:sp>
        <p:nvSpPr>
          <p:cNvPr id="90" name="TextBox 6"/>
          <p:cNvSpPr txBox="1"/>
          <p:nvPr/>
        </p:nvSpPr>
        <p:spPr>
          <a:xfrm>
            <a:off x="275717" y="5863782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sp>
        <p:nvSpPr>
          <p:cNvPr id="91" name="TextBox 6"/>
          <p:cNvSpPr txBox="1"/>
          <p:nvPr/>
        </p:nvSpPr>
        <p:spPr>
          <a:xfrm>
            <a:off x="1180038" y="5875294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665756" y="3670481"/>
            <a:ext cx="668331" cy="463736"/>
            <a:chOff x="6400800" y="383458"/>
            <a:chExt cx="771832" cy="454742"/>
          </a:xfrm>
        </p:grpSpPr>
        <p:sp>
          <p:nvSpPr>
            <p:cNvPr id="96" name="Round Diagonal Corner Rectangle 95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ound Diagonal Corner Rectangle 96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559697" y="3661065"/>
            <a:ext cx="668331" cy="463736"/>
            <a:chOff x="6400800" y="383458"/>
            <a:chExt cx="771832" cy="454742"/>
          </a:xfrm>
        </p:grpSpPr>
        <p:sp>
          <p:nvSpPr>
            <p:cNvPr id="99" name="Round Diagonal Corner Rectangle 98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ound Diagonal Corner Rectangle 135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1439751" y="3650797"/>
            <a:ext cx="668331" cy="463736"/>
            <a:chOff x="6400800" y="383458"/>
            <a:chExt cx="771832" cy="454742"/>
          </a:xfrm>
        </p:grpSpPr>
        <p:sp>
          <p:nvSpPr>
            <p:cNvPr id="138" name="Round Diagonal Corner Rectangle 137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ound Diagonal Corner Rectangle 138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24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8839207" y="4278846"/>
            <a:ext cx="201459" cy="1405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8973826" y="2866871"/>
            <a:ext cx="654596" cy="1535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9472762" y="4265289"/>
            <a:ext cx="201459" cy="1405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Up Arrow Callout 114"/>
          <p:cNvSpPr/>
          <p:nvPr/>
        </p:nvSpPr>
        <p:spPr>
          <a:xfrm>
            <a:off x="7855762" y="4817629"/>
            <a:ext cx="3926408" cy="388535"/>
          </a:xfrm>
          <a:prstGeom prst="upArrow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embedded teaming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855762" y="4359735"/>
            <a:ext cx="3926408" cy="6392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Hyper-V Switch (SDN)</a:t>
            </a: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>
            <a:off x="856454" y="372793"/>
            <a:ext cx="10723569" cy="758104"/>
          </a:xfrm>
          <a:prstGeom prst="rect">
            <a:avLst/>
          </a:prstGeom>
        </p:spPr>
        <p:txBody>
          <a:bodyPr vert="horz" lIns="93248" tIns="46624" rIns="93248" bIns="46624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Converged NIC – the way we were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8560" y="1281333"/>
            <a:ext cx="6756241" cy="5441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257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431658" y="1662989"/>
            <a:ext cx="1600200" cy="28956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60458" y="1662989"/>
            <a:ext cx="1600200" cy="2895600"/>
          </a:xfrm>
          <a:prstGeom prst="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32637" y="1668462"/>
            <a:ext cx="1600200" cy="2895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35798" y="1767113"/>
            <a:ext cx="1381458" cy="138145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7242008" y="1758747"/>
            <a:ext cx="1381458" cy="138145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 bwMode="auto">
          <a:xfrm>
            <a:off x="3393558" y="4647116"/>
            <a:ext cx="5334000" cy="609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Reliability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393558" y="5336090"/>
            <a:ext cx="5334000" cy="609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Performance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93558" y="6034217"/>
            <a:ext cx="5334000" cy="6096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</a:rPr>
              <a:t>Monitoring and Diagnostics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06700" y="3751953"/>
            <a:ext cx="1381458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5799" y="3751953"/>
            <a:ext cx="1523165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3629" y="3751953"/>
            <a:ext cx="181366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Costs</a:t>
            </a:r>
          </a:p>
        </p:txBody>
      </p:sp>
      <p:sp>
        <p:nvSpPr>
          <p:cNvPr id="26" name="Oval 25"/>
          <p:cNvSpPr/>
          <p:nvPr/>
        </p:nvSpPr>
        <p:spPr>
          <a:xfrm>
            <a:off x="3527612" y="1744870"/>
            <a:ext cx="1381458" cy="1381458"/>
          </a:xfrm>
          <a:prstGeom prst="ellipse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3821735" y="2023429"/>
            <a:ext cx="811542" cy="756120"/>
          </a:xfrm>
          <a:custGeom>
            <a:avLst/>
            <a:gdLst>
              <a:gd name="T0" fmla="*/ 284 w 568"/>
              <a:gd name="T1" fmla="*/ 0 h 533"/>
              <a:gd name="T2" fmla="*/ 568 w 568"/>
              <a:gd name="T3" fmla="*/ 284 h 533"/>
              <a:gd name="T4" fmla="*/ 422 w 568"/>
              <a:gd name="T5" fmla="*/ 533 h 533"/>
              <a:gd name="T6" fmla="*/ 147 w 568"/>
              <a:gd name="T7" fmla="*/ 533 h 533"/>
              <a:gd name="T8" fmla="*/ 0 w 568"/>
              <a:gd name="T9" fmla="*/ 284 h 533"/>
              <a:gd name="T10" fmla="*/ 284 w 568"/>
              <a:gd name="T11" fmla="*/ 0 h 533"/>
              <a:gd name="T12" fmla="*/ 445 w 568"/>
              <a:gd name="T13" fmla="*/ 445 h 533"/>
              <a:gd name="T14" fmla="*/ 511 w 568"/>
              <a:gd name="T15" fmla="*/ 284 h 533"/>
              <a:gd name="T16" fmla="*/ 462 w 568"/>
              <a:gd name="T17" fmla="*/ 284 h 533"/>
              <a:gd name="T18" fmla="*/ 462 w 568"/>
              <a:gd name="T19" fmla="*/ 249 h 533"/>
              <a:gd name="T20" fmla="*/ 509 w 568"/>
              <a:gd name="T21" fmla="*/ 249 h 533"/>
              <a:gd name="T22" fmla="*/ 485 w 568"/>
              <a:gd name="T23" fmla="*/ 178 h 533"/>
              <a:gd name="T24" fmla="*/ 426 w 568"/>
              <a:gd name="T25" fmla="*/ 178 h 533"/>
              <a:gd name="T26" fmla="*/ 426 w 568"/>
              <a:gd name="T27" fmla="*/ 142 h 533"/>
              <a:gd name="T28" fmla="*/ 462 w 568"/>
              <a:gd name="T29" fmla="*/ 142 h 533"/>
              <a:gd name="T30" fmla="*/ 445 w 568"/>
              <a:gd name="T31" fmla="*/ 123 h 533"/>
              <a:gd name="T32" fmla="*/ 355 w 568"/>
              <a:gd name="T33" fmla="*/ 68 h 533"/>
              <a:gd name="T34" fmla="*/ 355 w 568"/>
              <a:gd name="T35" fmla="*/ 107 h 533"/>
              <a:gd name="T36" fmla="*/ 320 w 568"/>
              <a:gd name="T37" fmla="*/ 107 h 533"/>
              <a:gd name="T38" fmla="*/ 320 w 568"/>
              <a:gd name="T39" fmla="*/ 59 h 533"/>
              <a:gd name="T40" fmla="*/ 284 w 568"/>
              <a:gd name="T41" fmla="*/ 57 h 533"/>
              <a:gd name="T42" fmla="*/ 249 w 568"/>
              <a:gd name="T43" fmla="*/ 59 h 533"/>
              <a:gd name="T44" fmla="*/ 249 w 568"/>
              <a:gd name="T45" fmla="*/ 107 h 533"/>
              <a:gd name="T46" fmla="*/ 213 w 568"/>
              <a:gd name="T47" fmla="*/ 107 h 533"/>
              <a:gd name="T48" fmla="*/ 213 w 568"/>
              <a:gd name="T49" fmla="*/ 68 h 533"/>
              <a:gd name="T50" fmla="*/ 123 w 568"/>
              <a:gd name="T51" fmla="*/ 123 h 533"/>
              <a:gd name="T52" fmla="*/ 106 w 568"/>
              <a:gd name="T53" fmla="*/ 142 h 533"/>
              <a:gd name="T54" fmla="*/ 142 w 568"/>
              <a:gd name="T55" fmla="*/ 142 h 533"/>
              <a:gd name="T56" fmla="*/ 142 w 568"/>
              <a:gd name="T57" fmla="*/ 178 h 533"/>
              <a:gd name="T58" fmla="*/ 83 w 568"/>
              <a:gd name="T59" fmla="*/ 178 h 533"/>
              <a:gd name="T60" fmla="*/ 59 w 568"/>
              <a:gd name="T61" fmla="*/ 249 h 533"/>
              <a:gd name="T62" fmla="*/ 107 w 568"/>
              <a:gd name="T63" fmla="*/ 249 h 533"/>
              <a:gd name="T64" fmla="*/ 107 w 568"/>
              <a:gd name="T65" fmla="*/ 284 h 533"/>
              <a:gd name="T66" fmla="*/ 57 w 568"/>
              <a:gd name="T67" fmla="*/ 284 h 533"/>
              <a:gd name="T68" fmla="*/ 123 w 568"/>
              <a:gd name="T69" fmla="*/ 445 h 533"/>
              <a:gd name="T70" fmla="*/ 142 w 568"/>
              <a:gd name="T71" fmla="*/ 462 h 533"/>
              <a:gd name="T72" fmla="*/ 249 w 568"/>
              <a:gd name="T73" fmla="*/ 462 h 533"/>
              <a:gd name="T74" fmla="*/ 269 w 568"/>
              <a:gd name="T75" fmla="*/ 178 h 533"/>
              <a:gd name="T76" fmla="*/ 299 w 568"/>
              <a:gd name="T77" fmla="*/ 178 h 533"/>
              <a:gd name="T78" fmla="*/ 320 w 568"/>
              <a:gd name="T79" fmla="*/ 462 h 533"/>
              <a:gd name="T80" fmla="*/ 426 w 568"/>
              <a:gd name="T81" fmla="*/ 462 h 533"/>
              <a:gd name="T82" fmla="*/ 445 w 568"/>
              <a:gd name="T83" fmla="*/ 44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68" h="533">
                <a:moveTo>
                  <a:pt x="284" y="0"/>
                </a:moveTo>
                <a:cubicBezTo>
                  <a:pt x="441" y="0"/>
                  <a:pt x="568" y="127"/>
                  <a:pt x="568" y="284"/>
                </a:cubicBezTo>
                <a:cubicBezTo>
                  <a:pt x="568" y="391"/>
                  <a:pt x="509" y="484"/>
                  <a:pt x="422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59" y="484"/>
                  <a:pt x="0" y="391"/>
                  <a:pt x="0" y="284"/>
                </a:cubicBezTo>
                <a:cubicBezTo>
                  <a:pt x="0" y="127"/>
                  <a:pt x="127" y="0"/>
                  <a:pt x="284" y="0"/>
                </a:cubicBezTo>
                <a:close/>
                <a:moveTo>
                  <a:pt x="445" y="445"/>
                </a:moveTo>
                <a:cubicBezTo>
                  <a:pt x="488" y="402"/>
                  <a:pt x="511" y="345"/>
                  <a:pt x="511" y="284"/>
                </a:cubicBezTo>
                <a:cubicBezTo>
                  <a:pt x="462" y="284"/>
                  <a:pt x="462" y="284"/>
                  <a:pt x="462" y="284"/>
                </a:cubicBezTo>
                <a:cubicBezTo>
                  <a:pt x="462" y="249"/>
                  <a:pt x="462" y="249"/>
                  <a:pt x="462" y="249"/>
                </a:cubicBezTo>
                <a:cubicBezTo>
                  <a:pt x="509" y="249"/>
                  <a:pt x="509" y="249"/>
                  <a:pt x="509" y="249"/>
                </a:cubicBezTo>
                <a:cubicBezTo>
                  <a:pt x="505" y="224"/>
                  <a:pt x="497" y="200"/>
                  <a:pt x="485" y="178"/>
                </a:cubicBezTo>
                <a:cubicBezTo>
                  <a:pt x="426" y="178"/>
                  <a:pt x="426" y="178"/>
                  <a:pt x="426" y="178"/>
                </a:cubicBezTo>
                <a:cubicBezTo>
                  <a:pt x="426" y="142"/>
                  <a:pt x="426" y="142"/>
                  <a:pt x="426" y="142"/>
                </a:cubicBezTo>
                <a:cubicBezTo>
                  <a:pt x="462" y="142"/>
                  <a:pt x="462" y="142"/>
                  <a:pt x="462" y="142"/>
                </a:cubicBezTo>
                <a:cubicBezTo>
                  <a:pt x="456" y="136"/>
                  <a:pt x="451" y="129"/>
                  <a:pt x="445" y="123"/>
                </a:cubicBezTo>
                <a:cubicBezTo>
                  <a:pt x="419" y="98"/>
                  <a:pt x="389" y="79"/>
                  <a:pt x="355" y="68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320" y="107"/>
                  <a:pt x="320" y="107"/>
                  <a:pt x="320" y="107"/>
                </a:cubicBezTo>
                <a:cubicBezTo>
                  <a:pt x="320" y="59"/>
                  <a:pt x="320" y="59"/>
                  <a:pt x="320" y="59"/>
                </a:cubicBezTo>
                <a:cubicBezTo>
                  <a:pt x="308" y="58"/>
                  <a:pt x="296" y="57"/>
                  <a:pt x="284" y="57"/>
                </a:cubicBezTo>
                <a:cubicBezTo>
                  <a:pt x="272" y="57"/>
                  <a:pt x="260" y="58"/>
                  <a:pt x="249" y="59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180" y="79"/>
                  <a:pt x="149" y="98"/>
                  <a:pt x="123" y="123"/>
                </a:cubicBezTo>
                <a:cubicBezTo>
                  <a:pt x="117" y="129"/>
                  <a:pt x="112" y="136"/>
                  <a:pt x="106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178"/>
                  <a:pt x="142" y="178"/>
                  <a:pt x="142" y="178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71" y="200"/>
                  <a:pt x="63" y="224"/>
                  <a:pt x="59" y="249"/>
                </a:cubicBezTo>
                <a:cubicBezTo>
                  <a:pt x="107" y="249"/>
                  <a:pt x="107" y="249"/>
                  <a:pt x="107" y="249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57" y="284"/>
                  <a:pt x="57" y="284"/>
                  <a:pt x="57" y="284"/>
                </a:cubicBezTo>
                <a:cubicBezTo>
                  <a:pt x="57" y="345"/>
                  <a:pt x="80" y="402"/>
                  <a:pt x="123" y="445"/>
                </a:cubicBezTo>
                <a:cubicBezTo>
                  <a:pt x="129" y="451"/>
                  <a:pt x="135" y="456"/>
                  <a:pt x="142" y="462"/>
                </a:cubicBezTo>
                <a:cubicBezTo>
                  <a:pt x="249" y="462"/>
                  <a:pt x="249" y="462"/>
                  <a:pt x="249" y="462"/>
                </a:cubicBezTo>
                <a:cubicBezTo>
                  <a:pt x="269" y="178"/>
                  <a:pt x="269" y="178"/>
                  <a:pt x="269" y="178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320" y="462"/>
                  <a:pt x="320" y="462"/>
                  <a:pt x="320" y="462"/>
                </a:cubicBezTo>
                <a:cubicBezTo>
                  <a:pt x="426" y="462"/>
                  <a:pt x="426" y="462"/>
                  <a:pt x="426" y="462"/>
                </a:cubicBezTo>
                <a:cubicBezTo>
                  <a:pt x="433" y="456"/>
                  <a:pt x="439" y="451"/>
                  <a:pt x="445" y="4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5628568" y="1961357"/>
            <a:ext cx="808369" cy="978964"/>
          </a:xfrm>
          <a:custGeom>
            <a:avLst/>
            <a:gdLst>
              <a:gd name="T0" fmla="*/ 881 w 966"/>
              <a:gd name="T1" fmla="*/ 82 h 968"/>
              <a:gd name="T2" fmla="*/ 669 w 966"/>
              <a:gd name="T3" fmla="*/ 99 h 968"/>
              <a:gd name="T4" fmla="*/ 483 w 966"/>
              <a:gd name="T5" fmla="*/ 0 h 968"/>
              <a:gd name="T6" fmla="*/ 297 w 966"/>
              <a:gd name="T7" fmla="*/ 99 h 968"/>
              <a:gd name="T8" fmla="*/ 85 w 966"/>
              <a:gd name="T9" fmla="*/ 82 h 968"/>
              <a:gd name="T10" fmla="*/ 79 w 966"/>
              <a:gd name="T11" fmla="*/ 554 h 968"/>
              <a:gd name="T12" fmla="*/ 483 w 966"/>
              <a:gd name="T13" fmla="*/ 968 h 968"/>
              <a:gd name="T14" fmla="*/ 887 w 966"/>
              <a:gd name="T15" fmla="*/ 554 h 968"/>
              <a:gd name="T16" fmla="*/ 881 w 966"/>
              <a:gd name="T17" fmla="*/ 82 h 968"/>
              <a:gd name="T18" fmla="*/ 797 w 966"/>
              <a:gd name="T19" fmla="*/ 578 h 968"/>
              <a:gd name="T20" fmla="*/ 483 w 966"/>
              <a:gd name="T21" fmla="*/ 877 h 968"/>
              <a:gd name="T22" fmla="*/ 169 w 966"/>
              <a:gd name="T23" fmla="*/ 578 h 968"/>
              <a:gd name="T24" fmla="*/ 793 w 966"/>
              <a:gd name="T25" fmla="*/ 238 h 968"/>
              <a:gd name="T26" fmla="*/ 797 w 966"/>
              <a:gd name="T27" fmla="*/ 578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6" h="968">
                <a:moveTo>
                  <a:pt x="881" y="82"/>
                </a:moveTo>
                <a:cubicBezTo>
                  <a:pt x="881" y="82"/>
                  <a:pt x="775" y="127"/>
                  <a:pt x="669" y="99"/>
                </a:cubicBezTo>
                <a:cubicBezTo>
                  <a:pt x="563" y="71"/>
                  <a:pt x="483" y="0"/>
                  <a:pt x="483" y="0"/>
                </a:cubicBezTo>
                <a:cubicBezTo>
                  <a:pt x="483" y="0"/>
                  <a:pt x="403" y="71"/>
                  <a:pt x="297" y="99"/>
                </a:cubicBezTo>
                <a:cubicBezTo>
                  <a:pt x="191" y="127"/>
                  <a:pt x="85" y="82"/>
                  <a:pt x="85" y="82"/>
                </a:cubicBezTo>
                <a:cubicBezTo>
                  <a:pt x="85" y="82"/>
                  <a:pt x="0" y="334"/>
                  <a:pt x="79" y="554"/>
                </a:cubicBezTo>
                <a:cubicBezTo>
                  <a:pt x="158" y="774"/>
                  <a:pt x="422" y="968"/>
                  <a:pt x="483" y="968"/>
                </a:cubicBezTo>
                <a:cubicBezTo>
                  <a:pt x="544" y="968"/>
                  <a:pt x="808" y="774"/>
                  <a:pt x="887" y="554"/>
                </a:cubicBezTo>
                <a:cubicBezTo>
                  <a:pt x="966" y="334"/>
                  <a:pt x="881" y="82"/>
                  <a:pt x="881" y="82"/>
                </a:cubicBezTo>
                <a:close/>
                <a:moveTo>
                  <a:pt x="797" y="578"/>
                </a:moveTo>
                <a:cubicBezTo>
                  <a:pt x="736" y="736"/>
                  <a:pt x="530" y="877"/>
                  <a:pt x="483" y="877"/>
                </a:cubicBezTo>
                <a:cubicBezTo>
                  <a:pt x="436" y="877"/>
                  <a:pt x="229" y="737"/>
                  <a:pt x="169" y="578"/>
                </a:cubicBezTo>
                <a:cubicBezTo>
                  <a:pt x="169" y="578"/>
                  <a:pt x="339" y="297"/>
                  <a:pt x="793" y="238"/>
                </a:cubicBezTo>
                <a:cubicBezTo>
                  <a:pt x="793" y="238"/>
                  <a:pt x="859" y="419"/>
                  <a:pt x="797" y="5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8" name="Freeform 51"/>
          <p:cNvSpPr>
            <a:spLocks noEditPoints="1"/>
          </p:cNvSpPr>
          <p:nvPr/>
        </p:nvSpPr>
        <p:spPr bwMode="auto">
          <a:xfrm>
            <a:off x="7589837" y="2049462"/>
            <a:ext cx="705525" cy="804746"/>
          </a:xfrm>
          <a:custGeom>
            <a:avLst/>
            <a:gdLst>
              <a:gd name="T0" fmla="*/ 670 w 977"/>
              <a:gd name="T1" fmla="*/ 806 h 965"/>
              <a:gd name="T2" fmla="*/ 512 w 977"/>
              <a:gd name="T3" fmla="*/ 965 h 965"/>
              <a:gd name="T4" fmla="*/ 353 w 977"/>
              <a:gd name="T5" fmla="*/ 806 h 965"/>
              <a:gd name="T6" fmla="*/ 512 w 977"/>
              <a:gd name="T7" fmla="*/ 647 h 965"/>
              <a:gd name="T8" fmla="*/ 670 w 977"/>
              <a:gd name="T9" fmla="*/ 806 h 965"/>
              <a:gd name="T10" fmla="*/ 668 w 977"/>
              <a:gd name="T11" fmla="*/ 258 h 965"/>
              <a:gd name="T12" fmla="*/ 567 w 977"/>
              <a:gd name="T13" fmla="*/ 157 h 965"/>
              <a:gd name="T14" fmla="*/ 668 w 977"/>
              <a:gd name="T15" fmla="*/ 55 h 965"/>
              <a:gd name="T16" fmla="*/ 613 w 977"/>
              <a:gd name="T17" fmla="*/ 0 h 965"/>
              <a:gd name="T18" fmla="*/ 512 w 977"/>
              <a:gd name="T19" fmla="*/ 102 h 965"/>
              <a:gd name="T20" fmla="*/ 410 w 977"/>
              <a:gd name="T21" fmla="*/ 0 h 965"/>
              <a:gd name="T22" fmla="*/ 355 w 977"/>
              <a:gd name="T23" fmla="*/ 55 h 965"/>
              <a:gd name="T24" fmla="*/ 457 w 977"/>
              <a:gd name="T25" fmla="*/ 157 h 965"/>
              <a:gd name="T26" fmla="*/ 355 w 977"/>
              <a:gd name="T27" fmla="*/ 258 h 965"/>
              <a:gd name="T28" fmla="*/ 410 w 977"/>
              <a:gd name="T29" fmla="*/ 313 h 965"/>
              <a:gd name="T30" fmla="*/ 512 w 977"/>
              <a:gd name="T31" fmla="*/ 212 h 965"/>
              <a:gd name="T32" fmla="*/ 613 w 977"/>
              <a:gd name="T33" fmla="*/ 313 h 965"/>
              <a:gd name="T34" fmla="*/ 668 w 977"/>
              <a:gd name="T35" fmla="*/ 258 h 965"/>
              <a:gd name="T36" fmla="*/ 977 w 977"/>
              <a:gd name="T37" fmla="*/ 474 h 965"/>
              <a:gd name="T38" fmla="*/ 828 w 977"/>
              <a:gd name="T39" fmla="*/ 354 h 965"/>
              <a:gd name="T40" fmla="*/ 818 w 977"/>
              <a:gd name="T41" fmla="*/ 417 h 965"/>
              <a:gd name="T42" fmla="*/ 434 w 977"/>
              <a:gd name="T43" fmla="*/ 462 h 965"/>
              <a:gd name="T44" fmla="*/ 174 w 977"/>
              <a:gd name="T45" fmla="*/ 627 h 965"/>
              <a:gd name="T46" fmla="*/ 0 w 977"/>
              <a:gd name="T47" fmla="*/ 891 h 965"/>
              <a:gd name="T48" fmla="*/ 61 w 977"/>
              <a:gd name="T49" fmla="*/ 911 h 965"/>
              <a:gd name="T50" fmla="*/ 219 w 977"/>
              <a:gd name="T51" fmla="*/ 673 h 965"/>
              <a:gd name="T52" fmla="*/ 808 w 977"/>
              <a:gd name="T53" fmla="*/ 481 h 965"/>
              <a:gd name="T54" fmla="*/ 799 w 977"/>
              <a:gd name="T55" fmla="*/ 543 h 965"/>
              <a:gd name="T56" fmla="*/ 977 w 977"/>
              <a:gd name="T57" fmla="*/ 47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7" h="965">
                <a:moveTo>
                  <a:pt x="670" y="806"/>
                </a:moveTo>
                <a:cubicBezTo>
                  <a:pt x="670" y="894"/>
                  <a:pt x="599" y="965"/>
                  <a:pt x="512" y="965"/>
                </a:cubicBezTo>
                <a:cubicBezTo>
                  <a:pt x="424" y="965"/>
                  <a:pt x="353" y="894"/>
                  <a:pt x="353" y="806"/>
                </a:cubicBezTo>
                <a:cubicBezTo>
                  <a:pt x="353" y="718"/>
                  <a:pt x="424" y="647"/>
                  <a:pt x="512" y="647"/>
                </a:cubicBezTo>
                <a:cubicBezTo>
                  <a:pt x="599" y="647"/>
                  <a:pt x="670" y="718"/>
                  <a:pt x="670" y="806"/>
                </a:cubicBezTo>
                <a:close/>
                <a:moveTo>
                  <a:pt x="668" y="258"/>
                </a:moveTo>
                <a:cubicBezTo>
                  <a:pt x="567" y="157"/>
                  <a:pt x="567" y="157"/>
                  <a:pt x="567" y="157"/>
                </a:cubicBezTo>
                <a:cubicBezTo>
                  <a:pt x="668" y="55"/>
                  <a:pt x="668" y="55"/>
                  <a:pt x="668" y="55"/>
                </a:cubicBezTo>
                <a:cubicBezTo>
                  <a:pt x="613" y="0"/>
                  <a:pt x="613" y="0"/>
                  <a:pt x="613" y="0"/>
                </a:cubicBezTo>
                <a:cubicBezTo>
                  <a:pt x="512" y="102"/>
                  <a:pt x="512" y="102"/>
                  <a:pt x="512" y="102"/>
                </a:cubicBezTo>
                <a:cubicBezTo>
                  <a:pt x="410" y="0"/>
                  <a:pt x="410" y="0"/>
                  <a:pt x="410" y="0"/>
                </a:cubicBezTo>
                <a:cubicBezTo>
                  <a:pt x="355" y="55"/>
                  <a:pt x="355" y="55"/>
                  <a:pt x="355" y="55"/>
                </a:cubicBezTo>
                <a:cubicBezTo>
                  <a:pt x="457" y="157"/>
                  <a:pt x="457" y="157"/>
                  <a:pt x="457" y="157"/>
                </a:cubicBezTo>
                <a:cubicBezTo>
                  <a:pt x="355" y="258"/>
                  <a:pt x="355" y="258"/>
                  <a:pt x="355" y="258"/>
                </a:cubicBezTo>
                <a:cubicBezTo>
                  <a:pt x="410" y="313"/>
                  <a:pt x="410" y="313"/>
                  <a:pt x="410" y="313"/>
                </a:cubicBezTo>
                <a:cubicBezTo>
                  <a:pt x="512" y="212"/>
                  <a:pt x="512" y="212"/>
                  <a:pt x="512" y="212"/>
                </a:cubicBezTo>
                <a:cubicBezTo>
                  <a:pt x="613" y="313"/>
                  <a:pt x="613" y="313"/>
                  <a:pt x="613" y="313"/>
                </a:cubicBezTo>
                <a:lnTo>
                  <a:pt x="668" y="258"/>
                </a:lnTo>
                <a:close/>
                <a:moveTo>
                  <a:pt x="977" y="474"/>
                </a:moveTo>
                <a:cubicBezTo>
                  <a:pt x="828" y="354"/>
                  <a:pt x="828" y="354"/>
                  <a:pt x="828" y="354"/>
                </a:cubicBezTo>
                <a:cubicBezTo>
                  <a:pt x="818" y="417"/>
                  <a:pt x="818" y="417"/>
                  <a:pt x="818" y="417"/>
                </a:cubicBezTo>
                <a:cubicBezTo>
                  <a:pt x="678" y="405"/>
                  <a:pt x="549" y="420"/>
                  <a:pt x="434" y="462"/>
                </a:cubicBezTo>
                <a:cubicBezTo>
                  <a:pt x="336" y="498"/>
                  <a:pt x="249" y="554"/>
                  <a:pt x="174" y="627"/>
                </a:cubicBezTo>
                <a:cubicBezTo>
                  <a:pt x="47" y="752"/>
                  <a:pt x="2" y="885"/>
                  <a:pt x="0" y="891"/>
                </a:cubicBezTo>
                <a:cubicBezTo>
                  <a:pt x="61" y="911"/>
                  <a:pt x="61" y="911"/>
                  <a:pt x="61" y="911"/>
                </a:cubicBezTo>
                <a:cubicBezTo>
                  <a:pt x="61" y="910"/>
                  <a:pt x="103" y="787"/>
                  <a:pt x="219" y="673"/>
                </a:cubicBezTo>
                <a:cubicBezTo>
                  <a:pt x="369" y="525"/>
                  <a:pt x="567" y="461"/>
                  <a:pt x="808" y="481"/>
                </a:cubicBezTo>
                <a:cubicBezTo>
                  <a:pt x="799" y="543"/>
                  <a:pt x="799" y="543"/>
                  <a:pt x="799" y="543"/>
                </a:cubicBezTo>
                <a:lnTo>
                  <a:pt x="977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325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914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125" y="1889325"/>
            <a:ext cx="3136291" cy="411847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90329" y="3707790"/>
            <a:ext cx="3652230" cy="230000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3644" y="1967032"/>
            <a:ext cx="79699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30" y="1888326"/>
            <a:ext cx="1138821" cy="657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Host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partition </a:t>
            </a:r>
          </a:p>
        </p:txBody>
      </p:sp>
      <p:sp>
        <p:nvSpPr>
          <p:cNvPr id="12" name="Snip Same Side Corner Rectangle 11"/>
          <p:cNvSpPr/>
          <p:nvPr/>
        </p:nvSpPr>
        <p:spPr>
          <a:xfrm>
            <a:off x="724725" y="2932420"/>
            <a:ext cx="854777" cy="511046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SMB</a:t>
            </a:r>
          </a:p>
        </p:txBody>
      </p:sp>
      <p:sp>
        <p:nvSpPr>
          <p:cNvPr id="13" name="Oval 12"/>
          <p:cNvSpPr/>
          <p:nvPr/>
        </p:nvSpPr>
        <p:spPr>
          <a:xfrm>
            <a:off x="1791426" y="2853128"/>
            <a:ext cx="1291268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Mgmt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3871" y="2158326"/>
            <a:ext cx="1505712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Live Migration</a:t>
            </a:r>
          </a:p>
        </p:txBody>
      </p:sp>
      <p:sp>
        <p:nvSpPr>
          <p:cNvPr id="15" name="Oval 14"/>
          <p:cNvSpPr/>
          <p:nvPr/>
        </p:nvSpPr>
        <p:spPr>
          <a:xfrm>
            <a:off x="1797590" y="3707788"/>
            <a:ext cx="998854" cy="5128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Other Stuff</a:t>
            </a:r>
          </a:p>
        </p:txBody>
      </p:sp>
      <p:cxnSp>
        <p:nvCxnSpPr>
          <p:cNvPr id="17" name="Straight Connector 16"/>
          <p:cNvCxnSpPr>
            <a:stCxn id="15" idx="4"/>
            <a:endCxn id="11" idx="1"/>
          </p:cNvCxnSpPr>
          <p:nvPr/>
        </p:nvCxnSpPr>
        <p:spPr>
          <a:xfrm>
            <a:off x="2297020" y="4220655"/>
            <a:ext cx="209954" cy="349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0"/>
          </p:cNvCxnSpPr>
          <p:nvPr/>
        </p:nvCxnSpPr>
        <p:spPr>
          <a:xfrm flipH="1">
            <a:off x="1579501" y="2638050"/>
            <a:ext cx="483740" cy="549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5"/>
          </p:cNvCxnSpPr>
          <p:nvPr/>
        </p:nvCxnSpPr>
        <p:spPr>
          <a:xfrm>
            <a:off x="2861397" y="3251093"/>
            <a:ext cx="84224" cy="1173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8" idx="4"/>
            <a:endCxn id="58" idx="3"/>
          </p:cNvCxnSpPr>
          <p:nvPr/>
        </p:nvCxnSpPr>
        <p:spPr>
          <a:xfrm flipH="1">
            <a:off x="729739" y="4997606"/>
            <a:ext cx="463594" cy="699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8" idx="4"/>
            <a:endCxn id="54" idx="3"/>
          </p:cNvCxnSpPr>
          <p:nvPr/>
        </p:nvCxnSpPr>
        <p:spPr>
          <a:xfrm>
            <a:off x="1193331" y="4997606"/>
            <a:ext cx="437642" cy="699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21225" y="4278845"/>
            <a:ext cx="2268627" cy="7187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32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SMB Multichannel &amp; SMB Direct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31" name="Straight Connector 30"/>
          <p:cNvCxnSpPr>
            <a:stCxn id="12" idx="1"/>
            <a:endCxn id="28" idx="0"/>
          </p:cNvCxnSpPr>
          <p:nvPr/>
        </p:nvCxnSpPr>
        <p:spPr>
          <a:xfrm>
            <a:off x="1152115" y="3443469"/>
            <a:ext cx="41218" cy="83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89056" y="4162257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8979" y="4142831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98611" y="4142831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6975" y="4375952"/>
            <a:ext cx="2569345" cy="3885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Hyper-V Switch</a:t>
            </a:r>
          </a:p>
        </p:txBody>
      </p:sp>
      <p:sp>
        <p:nvSpPr>
          <p:cNvPr id="37" name="Up Arrow Callout 36"/>
          <p:cNvSpPr/>
          <p:nvPr/>
        </p:nvSpPr>
        <p:spPr>
          <a:xfrm>
            <a:off x="2506972" y="4736911"/>
            <a:ext cx="2569348" cy="388535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NIC Team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831125" y="5696969"/>
            <a:ext cx="787097" cy="463736"/>
            <a:chOff x="6400800" y="383458"/>
            <a:chExt cx="771832" cy="454742"/>
          </a:xfrm>
        </p:grpSpPr>
        <p:sp>
          <p:nvSpPr>
            <p:cNvPr id="40" name="Round Diagonal Corner Rectangle 39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ound Diagonal Corner Rectangle 38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84465" y="5696969"/>
            <a:ext cx="832217" cy="463736"/>
            <a:chOff x="6400799" y="383458"/>
            <a:chExt cx="816077" cy="454742"/>
          </a:xfrm>
        </p:grpSpPr>
        <p:sp>
          <p:nvSpPr>
            <p:cNvPr id="44" name="Round Diagonal Corner Rectangle 43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6400799" y="383458"/>
              <a:ext cx="816077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cxnSp>
        <p:nvCxnSpPr>
          <p:cNvPr id="46" name="Straight Connector 45"/>
          <p:cNvCxnSpPr>
            <a:stCxn id="37" idx="2"/>
            <a:endCxn id="39" idx="3"/>
          </p:cNvCxnSpPr>
          <p:nvPr/>
        </p:nvCxnSpPr>
        <p:spPr>
          <a:xfrm flipH="1">
            <a:off x="3224675" y="5125449"/>
            <a:ext cx="566973" cy="571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7" idx="2"/>
            <a:endCxn id="45" idx="3"/>
          </p:cNvCxnSpPr>
          <p:nvPr/>
        </p:nvCxnSpPr>
        <p:spPr>
          <a:xfrm>
            <a:off x="3791647" y="5125449"/>
            <a:ext cx="708926" cy="571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6" idx="0"/>
            <a:endCxn id="12" idx="3"/>
          </p:cNvCxnSpPr>
          <p:nvPr/>
        </p:nvCxnSpPr>
        <p:spPr>
          <a:xfrm rot="16200000" flipH="1" flipV="1">
            <a:off x="1859432" y="1259714"/>
            <a:ext cx="965389" cy="2380027"/>
          </a:xfrm>
          <a:prstGeom prst="bentConnector3">
            <a:avLst>
              <a:gd name="adj1" fmla="val -241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0" idx="0"/>
            <a:endCxn id="12" idx="3"/>
          </p:cNvCxnSpPr>
          <p:nvPr/>
        </p:nvCxnSpPr>
        <p:spPr>
          <a:xfrm rot="16200000" flipH="1" flipV="1">
            <a:off x="2266179" y="852967"/>
            <a:ext cx="965389" cy="3193520"/>
          </a:xfrm>
          <a:prstGeom prst="bentConnector3">
            <a:avLst>
              <a:gd name="adj1" fmla="val -241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75" idx="0"/>
            <a:endCxn id="12" idx="3"/>
          </p:cNvCxnSpPr>
          <p:nvPr/>
        </p:nvCxnSpPr>
        <p:spPr>
          <a:xfrm rot="16200000" flipH="1" flipV="1">
            <a:off x="2670014" y="449133"/>
            <a:ext cx="965389" cy="4001188"/>
          </a:xfrm>
          <a:prstGeom prst="bentConnector3">
            <a:avLst>
              <a:gd name="adj1" fmla="val -2414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69372" y="1451647"/>
            <a:ext cx="1183891" cy="31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 Storage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205869" y="3679093"/>
            <a:ext cx="668331" cy="463736"/>
            <a:chOff x="6400800" y="383458"/>
            <a:chExt cx="771832" cy="454742"/>
          </a:xfrm>
        </p:grpSpPr>
        <p:sp>
          <p:nvSpPr>
            <p:cNvPr id="66" name="Round Diagonal Corner Rectangle 65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ound Diagonal Corner Rectangle 66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37425" y="5696969"/>
            <a:ext cx="787097" cy="463736"/>
            <a:chOff x="6400800" y="383458"/>
            <a:chExt cx="771832" cy="454742"/>
          </a:xfrm>
        </p:grpSpPr>
        <p:sp>
          <p:nvSpPr>
            <p:cNvPr id="53" name="Round Diagonal Corner Rectangle 52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ound Diagonal Corner Rectangle 53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6190" y="5696969"/>
            <a:ext cx="787097" cy="463736"/>
            <a:chOff x="6400800" y="383458"/>
            <a:chExt cx="771832" cy="454742"/>
          </a:xfrm>
        </p:grpSpPr>
        <p:sp>
          <p:nvSpPr>
            <p:cNvPr id="57" name="Round Diagonal Corner Rectangle 56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ound Diagonal Corner Rectangle 57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NIC</a:t>
              </a: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3947138" y="1967032"/>
            <a:ext cx="79699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019365" y="3698736"/>
            <a:ext cx="668331" cy="463736"/>
            <a:chOff x="6400800" y="383458"/>
            <a:chExt cx="771832" cy="454742"/>
          </a:xfrm>
        </p:grpSpPr>
        <p:sp>
          <p:nvSpPr>
            <p:cNvPr id="64" name="Round Diagonal Corner Rectangle 63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ound Diagonal Corner Rectangle 73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4754806" y="1967032"/>
            <a:ext cx="79699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VM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827032" y="3689848"/>
            <a:ext cx="668331" cy="463736"/>
            <a:chOff x="6400800" y="383458"/>
            <a:chExt cx="771832" cy="454742"/>
          </a:xfrm>
        </p:grpSpPr>
        <p:sp>
          <p:nvSpPr>
            <p:cNvPr id="77" name="Round Diagonal Corner Rectangle 76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ound Diagonal Corner Rectangle 77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5782737" y="3715822"/>
            <a:ext cx="621657" cy="446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8596180" y="3650797"/>
            <a:ext cx="3652230" cy="234078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575799" y="1873106"/>
            <a:ext cx="3030574" cy="411847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9528666" y="1950814"/>
            <a:ext cx="93248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438589" y="1950814"/>
            <a:ext cx="93248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1315928" y="1950814"/>
            <a:ext cx="932484" cy="21757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</a:t>
            </a:r>
          </a:p>
        </p:txBody>
      </p:sp>
      <p:sp>
        <p:nvSpPr>
          <p:cNvPr id="105" name="TextBox 9"/>
          <p:cNvSpPr txBox="1"/>
          <p:nvPr/>
        </p:nvSpPr>
        <p:spPr>
          <a:xfrm>
            <a:off x="6842931" y="1881051"/>
            <a:ext cx="1622866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 partition</a:t>
            </a:r>
          </a:p>
        </p:txBody>
      </p:sp>
      <p:sp>
        <p:nvSpPr>
          <p:cNvPr id="106" name="Oval 105"/>
          <p:cNvSpPr/>
          <p:nvPr/>
        </p:nvSpPr>
        <p:spPr>
          <a:xfrm>
            <a:off x="6779053" y="2366304"/>
            <a:ext cx="1472044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 Migration</a:t>
            </a:r>
          </a:p>
        </p:txBody>
      </p:sp>
      <p:sp>
        <p:nvSpPr>
          <p:cNvPr id="107" name="Oval 106"/>
          <p:cNvSpPr/>
          <p:nvPr/>
        </p:nvSpPr>
        <p:spPr>
          <a:xfrm>
            <a:off x="6507122" y="2964466"/>
            <a:ext cx="1981332" cy="4662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</a:t>
            </a:r>
          </a:p>
        </p:txBody>
      </p:sp>
      <p:sp>
        <p:nvSpPr>
          <p:cNvPr id="108" name="Oval 107"/>
          <p:cNvSpPr/>
          <p:nvPr/>
        </p:nvSpPr>
        <p:spPr>
          <a:xfrm>
            <a:off x="6833748" y="3554635"/>
            <a:ext cx="1271570" cy="5128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Stuff</a:t>
            </a:r>
          </a:p>
        </p:txBody>
      </p:sp>
      <p:cxnSp>
        <p:nvCxnSpPr>
          <p:cNvPr id="109" name="Straight Connector 108"/>
          <p:cNvCxnSpPr>
            <a:stCxn id="108" idx="5"/>
          </p:cNvCxnSpPr>
          <p:nvPr/>
        </p:nvCxnSpPr>
        <p:spPr>
          <a:xfrm>
            <a:off x="7919102" y="3992395"/>
            <a:ext cx="281373" cy="427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7" idx="5"/>
          </p:cNvCxnSpPr>
          <p:nvPr/>
        </p:nvCxnSpPr>
        <p:spPr>
          <a:xfrm>
            <a:off x="8226716" y="3362432"/>
            <a:ext cx="154001" cy="970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35" idx="1"/>
          </p:cNvCxnSpPr>
          <p:nvPr/>
        </p:nvCxnSpPr>
        <p:spPr>
          <a:xfrm>
            <a:off x="8808105" y="2858988"/>
            <a:ext cx="232561" cy="314142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994907" y="4146040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904830" y="4126613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1704462" y="4126613"/>
            <a:ext cx="0" cy="24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8808104" y="5704899"/>
            <a:ext cx="699364" cy="463736"/>
            <a:chOff x="6400800" y="383458"/>
            <a:chExt cx="685800" cy="454742"/>
          </a:xfrm>
        </p:grpSpPr>
        <p:sp>
          <p:nvSpPr>
            <p:cNvPr id="118" name="Round Diagonal Corner Rectangle 117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ound Diagonal Corner Rectangle 118"/>
            <p:cNvSpPr/>
            <p:nvPr/>
          </p:nvSpPr>
          <p:spPr>
            <a:xfrm>
              <a:off x="6400800" y="383458"/>
              <a:ext cx="6858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NIC</a:t>
              </a:r>
            </a:p>
          </p:txBody>
        </p:sp>
      </p:grpSp>
      <p:cxnSp>
        <p:nvCxnSpPr>
          <p:cNvPr id="142" name="Straight Connector 141"/>
          <p:cNvCxnSpPr/>
          <p:nvPr/>
        </p:nvCxnSpPr>
        <p:spPr>
          <a:xfrm>
            <a:off x="8922335" y="2875705"/>
            <a:ext cx="1266843" cy="29995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10089420" y="5705668"/>
            <a:ext cx="699364" cy="463736"/>
            <a:chOff x="6400800" y="383458"/>
            <a:chExt cx="685800" cy="454742"/>
          </a:xfrm>
        </p:grpSpPr>
        <p:sp>
          <p:nvSpPr>
            <p:cNvPr id="121" name="Round Diagonal Corner Rectangle 120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36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Round Diagonal Corner Rectangle 121"/>
            <p:cNvSpPr/>
            <p:nvPr/>
          </p:nvSpPr>
          <p:spPr>
            <a:xfrm>
              <a:off x="6400800" y="383458"/>
              <a:ext cx="6858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3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NIC</a:t>
              </a:r>
            </a:p>
          </p:txBody>
        </p:sp>
      </p:grpSp>
      <p:cxnSp>
        <p:nvCxnSpPr>
          <p:cNvPr id="123" name="Straight Connector 122"/>
          <p:cNvCxnSpPr>
            <a:stCxn id="115" idx="2"/>
            <a:endCxn id="119" idx="3"/>
          </p:cNvCxnSpPr>
          <p:nvPr/>
        </p:nvCxnSpPr>
        <p:spPr>
          <a:xfrm flipH="1">
            <a:off x="9157788" y="5206163"/>
            <a:ext cx="661179" cy="498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15" idx="2"/>
            <a:endCxn id="122" idx="3"/>
          </p:cNvCxnSpPr>
          <p:nvPr/>
        </p:nvCxnSpPr>
        <p:spPr>
          <a:xfrm>
            <a:off x="9818967" y="5206161"/>
            <a:ext cx="620138" cy="499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02" idx="0"/>
            <a:endCxn id="135" idx="3"/>
          </p:cNvCxnSpPr>
          <p:nvPr/>
        </p:nvCxnSpPr>
        <p:spPr>
          <a:xfrm rot="16200000" flipH="1" flipV="1">
            <a:off x="9202944" y="1555977"/>
            <a:ext cx="397125" cy="1186803"/>
          </a:xfrm>
          <a:prstGeom prst="bentConnector3">
            <a:avLst>
              <a:gd name="adj1" fmla="val -5870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03" idx="0"/>
            <a:endCxn id="135" idx="3"/>
          </p:cNvCxnSpPr>
          <p:nvPr/>
        </p:nvCxnSpPr>
        <p:spPr>
          <a:xfrm rot="16200000" flipH="1" flipV="1">
            <a:off x="9657906" y="1101015"/>
            <a:ext cx="397125" cy="2096726"/>
          </a:xfrm>
          <a:prstGeom prst="bentConnector3">
            <a:avLst>
              <a:gd name="adj1" fmla="val -5870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04" idx="0"/>
            <a:endCxn id="135" idx="3"/>
          </p:cNvCxnSpPr>
          <p:nvPr/>
        </p:nvCxnSpPr>
        <p:spPr>
          <a:xfrm rot="16200000" flipH="1" flipV="1">
            <a:off x="10096575" y="662344"/>
            <a:ext cx="397125" cy="2974064"/>
          </a:xfrm>
          <a:prstGeom prst="bentConnector3">
            <a:avLst>
              <a:gd name="adj1" fmla="val -58702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61"/>
          <p:cNvSpPr txBox="1"/>
          <p:nvPr/>
        </p:nvSpPr>
        <p:spPr>
          <a:xfrm>
            <a:off x="9675223" y="1435430"/>
            <a:ext cx="1183891" cy="312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 Storage </a:t>
            </a:r>
          </a:p>
        </p:txBody>
      </p:sp>
      <p:sp>
        <p:nvSpPr>
          <p:cNvPr id="129" name="TextBox 6"/>
          <p:cNvSpPr txBox="1"/>
          <p:nvPr/>
        </p:nvSpPr>
        <p:spPr>
          <a:xfrm>
            <a:off x="8690820" y="5926956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sp>
        <p:nvSpPr>
          <p:cNvPr id="130" name="TextBox 41"/>
          <p:cNvSpPr txBox="1"/>
          <p:nvPr/>
        </p:nvSpPr>
        <p:spPr>
          <a:xfrm>
            <a:off x="9973588" y="5920650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sp>
        <p:nvSpPr>
          <p:cNvPr id="131" name="TextBox 130"/>
          <p:cNvSpPr txBox="1"/>
          <p:nvPr/>
        </p:nvSpPr>
        <p:spPr>
          <a:xfrm rot="5168653">
            <a:off x="8366344" y="3552765"/>
            <a:ext cx="729594" cy="322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RDMA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8839207" y="2624569"/>
            <a:ext cx="138934" cy="1735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6" idx="6"/>
            <a:endCxn id="135" idx="2"/>
          </p:cNvCxnSpPr>
          <p:nvPr/>
        </p:nvCxnSpPr>
        <p:spPr>
          <a:xfrm>
            <a:off x="8251099" y="2599427"/>
            <a:ext cx="129617" cy="4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 rot="5168653">
            <a:off x="8656990" y="3517394"/>
            <a:ext cx="737031" cy="322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TCP/IP</a:t>
            </a:r>
          </a:p>
        </p:txBody>
      </p:sp>
      <p:sp>
        <p:nvSpPr>
          <p:cNvPr id="135" name="Snip Same Side Corner Rectangle 134"/>
          <p:cNvSpPr/>
          <p:nvPr/>
        </p:nvSpPr>
        <p:spPr>
          <a:xfrm>
            <a:off x="8380717" y="2347940"/>
            <a:ext cx="854777" cy="511046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086" y="6186123"/>
            <a:ext cx="2761942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Windows Server 2012 R2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615341" y="6186123"/>
            <a:ext cx="2430164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Windows Server 2016</a:t>
            </a:r>
          </a:p>
        </p:txBody>
      </p:sp>
      <p:sp>
        <p:nvSpPr>
          <p:cNvPr id="90" name="TextBox 6"/>
          <p:cNvSpPr txBox="1"/>
          <p:nvPr/>
        </p:nvSpPr>
        <p:spPr>
          <a:xfrm>
            <a:off x="275717" y="5863782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sp>
        <p:nvSpPr>
          <p:cNvPr id="91" name="TextBox 6"/>
          <p:cNvSpPr txBox="1"/>
          <p:nvPr/>
        </p:nvSpPr>
        <p:spPr>
          <a:xfrm>
            <a:off x="1180038" y="5875294"/>
            <a:ext cx="630221" cy="374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DCB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665756" y="3670481"/>
            <a:ext cx="668331" cy="463736"/>
            <a:chOff x="6400800" y="383458"/>
            <a:chExt cx="771832" cy="454742"/>
          </a:xfrm>
        </p:grpSpPr>
        <p:sp>
          <p:nvSpPr>
            <p:cNvPr id="96" name="Round Diagonal Corner Rectangle 95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ound Diagonal Corner Rectangle 96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559697" y="3661065"/>
            <a:ext cx="668331" cy="463736"/>
            <a:chOff x="6400800" y="383458"/>
            <a:chExt cx="771832" cy="454742"/>
          </a:xfrm>
        </p:grpSpPr>
        <p:sp>
          <p:nvSpPr>
            <p:cNvPr id="99" name="Round Diagonal Corner Rectangle 98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ound Diagonal Corner Rectangle 135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1439751" y="3650797"/>
            <a:ext cx="668331" cy="463736"/>
            <a:chOff x="6400800" y="383458"/>
            <a:chExt cx="771832" cy="454742"/>
          </a:xfrm>
        </p:grpSpPr>
        <p:sp>
          <p:nvSpPr>
            <p:cNvPr id="138" name="Round Diagonal Corner Rectangle 137"/>
            <p:cNvSpPr/>
            <p:nvPr/>
          </p:nvSpPr>
          <p:spPr>
            <a:xfrm>
              <a:off x="6400800" y="533400"/>
              <a:ext cx="457200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96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ound Diagonal Corner Rectangle 138"/>
            <p:cNvSpPr/>
            <p:nvPr/>
          </p:nvSpPr>
          <p:spPr>
            <a:xfrm>
              <a:off x="6400800" y="383458"/>
              <a:ext cx="771832" cy="304800"/>
            </a:xfrm>
            <a:prstGeom prst="round2Diag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vmNIC</a:t>
              </a:r>
              <a:endParaRPr kumimoji="0" lang="en-US" sz="149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8839207" y="4278846"/>
            <a:ext cx="201459" cy="1405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>
            <a:off x="8973826" y="2866871"/>
            <a:ext cx="654596" cy="1535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9472762" y="4265289"/>
            <a:ext cx="201459" cy="1405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15" name="Up Arrow Callout 114"/>
          <p:cNvSpPr/>
          <p:nvPr/>
        </p:nvSpPr>
        <p:spPr>
          <a:xfrm>
            <a:off x="7855762" y="4817629"/>
            <a:ext cx="3926408" cy="388535"/>
          </a:xfrm>
          <a:prstGeom prst="upArrow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embedded teaming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855762" y="4359735"/>
            <a:ext cx="3926408" cy="6392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Hyper-V Switch (SDN)</a:t>
            </a: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>
            <a:off x="856454" y="372793"/>
            <a:ext cx="10723569" cy="758104"/>
          </a:xfrm>
          <a:prstGeom prst="rect">
            <a:avLst/>
          </a:prstGeom>
        </p:spPr>
        <p:txBody>
          <a:bodyPr vert="horz" lIns="93248" tIns="46624" rIns="93248" bIns="46624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Converged NIC – the new way</a:t>
            </a:r>
          </a:p>
        </p:txBody>
      </p:sp>
    </p:spTree>
    <p:extLst>
      <p:ext uri="{BB962C8B-B14F-4D97-AF65-F5344CB8AC3E}">
        <p14:creationId xmlns:p14="http://schemas.microsoft.com/office/powerpoint/2010/main" val="1684562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96" dirty="0">
                <a:solidFill>
                  <a:schemeClr val="tx1"/>
                </a:solidFill>
              </a:rPr>
              <a:t>Converged NIC – Bandwidth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51667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RDMA uses one traffic class (could use more)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 err="1"/>
              <a:t>vSwitch</a:t>
            </a:r>
            <a:r>
              <a:rPr lang="en-US" sz="2720" dirty="0"/>
              <a:t> traffic uses one traffic class, the default class TC0 (by default – may use more)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 err="1"/>
              <a:t>vSwitch</a:t>
            </a:r>
            <a:r>
              <a:rPr lang="en-US" sz="2720" dirty="0"/>
              <a:t> is aware of the bandwidth reservations of non-default traffic classes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SDN QoS manages the default class </a:t>
            </a:r>
            <a:r>
              <a:rPr lang="en-US" sz="2720" dirty="0" err="1"/>
              <a:t>vSwitch</a:t>
            </a:r>
            <a:r>
              <a:rPr lang="en-US" sz="2720" dirty="0"/>
              <a:t> traffic within the default class bandwidth</a:t>
            </a:r>
          </a:p>
          <a:p>
            <a:endParaRPr lang="en-US" sz="272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3217" y="1421518"/>
            <a:ext cx="3934317" cy="1124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6729" y="4124056"/>
            <a:ext cx="4275886" cy="987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/>
          <p:cNvCxnSpPr>
            <a:endCxn id="13" idx="0"/>
          </p:cNvCxnSpPr>
          <p:nvPr/>
        </p:nvCxnSpPr>
        <p:spPr>
          <a:xfrm>
            <a:off x="7077953" y="2246166"/>
            <a:ext cx="23047" cy="2328315"/>
          </a:xfrm>
          <a:prstGeom prst="line">
            <a:avLst/>
          </a:prstGeom>
          <a:ln w="476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82485" y="1091863"/>
            <a:ext cx="4335049" cy="286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5120729" y="1856346"/>
            <a:ext cx="1837756" cy="3142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2307" y="2642333"/>
            <a:ext cx="4305227" cy="290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3217" y="1971652"/>
            <a:ext cx="3934317" cy="2745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SDN QoS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6728" y="5102751"/>
            <a:ext cx="2127056" cy="207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3918" y="4574482"/>
            <a:ext cx="1534162" cy="476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TC=0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68082" y="4574482"/>
            <a:ext cx="1548571" cy="476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02243" y="4574482"/>
            <a:ext cx="322291" cy="476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701322" y="901214"/>
            <a:ext cx="321378" cy="3673269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61247" y="3418004"/>
            <a:ext cx="1231135" cy="46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RDMA</a:t>
            </a:r>
          </a:p>
        </p:txBody>
      </p:sp>
      <p:cxnSp>
        <p:nvCxnSpPr>
          <p:cNvPr id="18" name="Straight Connector 17"/>
          <p:cNvCxnSpPr>
            <a:endCxn id="15" idx="0"/>
          </p:cNvCxnSpPr>
          <p:nvPr/>
        </p:nvCxnSpPr>
        <p:spPr>
          <a:xfrm>
            <a:off x="9513598" y="2781168"/>
            <a:ext cx="49790" cy="1793312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467095" y="3243206"/>
            <a:ext cx="2275329" cy="84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Special, e.g., cluster traffic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3984" y="3243207"/>
            <a:ext cx="2030317" cy="84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Normal VM traffic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5193" y="5299490"/>
            <a:ext cx="531302" cy="7290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05101" y="5299488"/>
            <a:ext cx="459199" cy="7290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83575" y="5309971"/>
            <a:ext cx="459199" cy="7185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4301" y="5424786"/>
            <a:ext cx="3395302" cy="845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Bandwidth on the wire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managed through DCB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72614" y="1539296"/>
            <a:ext cx="1866547" cy="122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Bandwidth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managed per VM</a:t>
            </a: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696590" y="5979039"/>
            <a:ext cx="1067711" cy="2231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4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4739370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Client RDMA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0373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Windows 10 workstations get SMB-Direct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72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RDMA performance for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20" dirty="0"/>
              <a:t>Large data sets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20" dirty="0"/>
              <a:t>Video editing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20" dirty="0"/>
              <a:t>CAD/CAM drawings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20" dirty="0"/>
              <a:t>Any data that needs to get moved between a file server and the workstation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0508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the networking team like </a:t>
            </a:r>
            <a:r>
              <a:rPr lang="en-US" dirty="0" err="1"/>
              <a:t>iWARP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9" y="1744662"/>
            <a:ext cx="11885514" cy="4800633"/>
          </a:xfrm>
        </p:spPr>
        <p:txBody>
          <a:bodyPr/>
          <a:lstStyle/>
          <a:p>
            <a:r>
              <a:rPr lang="en-US" dirty="0"/>
              <a:t>Perf</a:t>
            </a:r>
          </a:p>
          <a:p>
            <a:r>
              <a:rPr lang="en-US" dirty="0"/>
              <a:t>Uses existing infrastructure</a:t>
            </a:r>
          </a:p>
          <a:p>
            <a:r>
              <a:rPr lang="en-US" dirty="0"/>
              <a:t>Simple setup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Stable - IETF 15 years iWARP, 45 years TCP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Naturally long haul</a:t>
            </a:r>
          </a:p>
        </p:txBody>
      </p:sp>
    </p:spTree>
    <p:extLst>
      <p:ext uri="{BB962C8B-B14F-4D97-AF65-F5344CB8AC3E}">
        <p14:creationId xmlns:p14="http://schemas.microsoft.com/office/powerpoint/2010/main" val="36304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/>
              <a:t>Client RDMA</a:t>
            </a:r>
            <a:br>
              <a:rPr lang="en-US" dirty="0"/>
            </a:br>
            <a:r>
              <a:rPr lang="en-US"/>
              <a:t>Demo 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Bob Dugan, </a:t>
            </a:r>
            <a:r>
              <a:rPr lang="en-US" dirty="0" err="1"/>
              <a:t>Chelsio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7917742" y="5254518"/>
            <a:ext cx="683695" cy="549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203" y="0"/>
                </a:lnTo>
                <a:lnTo>
                  <a:pt x="15203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roup 238"/>
          <p:cNvGrpSpPr/>
          <p:nvPr/>
        </p:nvGrpSpPr>
        <p:grpSpPr>
          <a:xfrm>
            <a:off x="8726756" y="5268546"/>
            <a:ext cx="1446170" cy="496569"/>
            <a:chOff x="-1" y="-1"/>
            <a:chExt cx="1417941" cy="486876"/>
          </a:xfrm>
        </p:grpSpPr>
        <p:sp>
          <p:nvSpPr>
            <p:cNvPr id="236" name="Shape 236"/>
            <p:cNvSpPr/>
            <p:nvPr/>
          </p:nvSpPr>
          <p:spPr>
            <a:xfrm>
              <a:off x="-1" y="-1"/>
              <a:ext cx="1417941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64" y="0"/>
                  </a:lnTo>
                  <a:cubicBezTo>
                    <a:pt x="21047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0" y="-1"/>
              <a:ext cx="1394172" cy="21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Encryption</a:t>
              </a:r>
            </a:p>
          </p:txBody>
        </p:sp>
      </p:grpSp>
      <p:sp>
        <p:nvSpPr>
          <p:cNvPr id="239" name="Shape 239"/>
          <p:cNvSpPr/>
          <p:nvPr/>
        </p:nvSpPr>
        <p:spPr>
          <a:xfrm flipH="1">
            <a:off x="7705008" y="3024716"/>
            <a:ext cx="869836" cy="1377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0" y="0"/>
                </a:moveTo>
                <a:lnTo>
                  <a:pt x="0" y="0"/>
                </a:lnTo>
                <a:lnTo>
                  <a:pt x="0" y="4750"/>
                </a:lnTo>
                <a:lnTo>
                  <a:pt x="21600" y="475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 rot="10800000" flipH="1">
            <a:off x="7887568" y="4057288"/>
            <a:ext cx="622723" cy="427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634" y="0"/>
                </a:lnTo>
                <a:lnTo>
                  <a:pt x="15634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942689" y="3895324"/>
            <a:ext cx="1046216" cy="364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66" y="0"/>
                </a:lnTo>
                <a:lnTo>
                  <a:pt x="8366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 rot="16200000" flipH="1">
            <a:off x="3850229" y="2758198"/>
            <a:ext cx="1075107" cy="963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862" y="0"/>
                </a:lnTo>
                <a:lnTo>
                  <a:pt x="8862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roup 245"/>
          <p:cNvGrpSpPr/>
          <p:nvPr/>
        </p:nvGrpSpPr>
        <p:grpSpPr>
          <a:xfrm>
            <a:off x="8686088" y="3547672"/>
            <a:ext cx="1446170" cy="496569"/>
            <a:chOff x="-1" y="-1"/>
            <a:chExt cx="1417941" cy="486876"/>
          </a:xfrm>
        </p:grpSpPr>
        <p:sp>
          <p:nvSpPr>
            <p:cNvPr id="243" name="Shape 243"/>
            <p:cNvSpPr/>
            <p:nvPr/>
          </p:nvSpPr>
          <p:spPr>
            <a:xfrm>
              <a:off x="-1" y="-1"/>
              <a:ext cx="1417941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64" y="0"/>
                  </a:lnTo>
                  <a:cubicBezTo>
                    <a:pt x="21047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0" y="-1"/>
              <a:ext cx="1394172" cy="21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HPC</a:t>
              </a:r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2065630" y="5136625"/>
            <a:ext cx="1446870" cy="496569"/>
            <a:chOff x="-1" y="-1"/>
            <a:chExt cx="1418628" cy="486876"/>
          </a:xfrm>
        </p:grpSpPr>
        <p:sp>
          <p:nvSpPr>
            <p:cNvPr id="246" name="Shape 246"/>
            <p:cNvSpPr/>
            <p:nvPr/>
          </p:nvSpPr>
          <p:spPr>
            <a:xfrm>
              <a:off x="-1" y="-1"/>
              <a:ext cx="1418628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64" y="0"/>
                  </a:lnTo>
                  <a:cubicBezTo>
                    <a:pt x="21047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-1" y="-1"/>
              <a:ext cx="1394861" cy="21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HFT</a:t>
              </a:r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2020877" y="3509664"/>
            <a:ext cx="1554077" cy="496569"/>
            <a:chOff x="-1" y="-1"/>
            <a:chExt cx="1523742" cy="486876"/>
          </a:xfrm>
        </p:grpSpPr>
        <p:sp>
          <p:nvSpPr>
            <p:cNvPr id="249" name="Shape 249"/>
            <p:cNvSpPr/>
            <p:nvPr/>
          </p:nvSpPr>
          <p:spPr>
            <a:xfrm>
              <a:off x="-1" y="-1"/>
              <a:ext cx="1523742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50" y="0"/>
                  </a:lnTo>
                  <a:cubicBezTo>
                    <a:pt x="21085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0" y="-1"/>
              <a:ext cx="1499973" cy="21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Media Streaming</a:t>
              </a:r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8196172" y="1200352"/>
            <a:ext cx="1366568" cy="496569"/>
            <a:chOff x="0" y="-1"/>
            <a:chExt cx="1339892" cy="486876"/>
          </a:xfrm>
        </p:grpSpPr>
        <p:sp>
          <p:nvSpPr>
            <p:cNvPr id="252" name="Shape 252"/>
            <p:cNvSpPr/>
            <p:nvPr/>
          </p:nvSpPr>
          <p:spPr>
            <a:xfrm>
              <a:off x="0" y="-1"/>
              <a:ext cx="1339892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292" y="0"/>
                  </a:lnTo>
                  <a:cubicBezTo>
                    <a:pt x="21014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0" y="-1"/>
              <a:ext cx="1316125" cy="21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Virtualization</a:t>
              </a:r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5115031" y="1151088"/>
            <a:ext cx="1414067" cy="496570"/>
            <a:chOff x="-1" y="-1"/>
            <a:chExt cx="1386465" cy="486876"/>
          </a:xfrm>
        </p:grpSpPr>
        <p:sp>
          <p:nvSpPr>
            <p:cNvPr id="255" name="Shape 255"/>
            <p:cNvSpPr/>
            <p:nvPr/>
          </p:nvSpPr>
          <p:spPr>
            <a:xfrm>
              <a:off x="-1" y="-1"/>
              <a:ext cx="1386465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36" y="0"/>
                  </a:lnTo>
                  <a:cubicBezTo>
                    <a:pt x="21034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0" y="-1"/>
              <a:ext cx="1362696" cy="219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Storage</a:t>
              </a:r>
            </a:p>
          </p:txBody>
        </p:sp>
      </p:grpSp>
      <p:grpSp>
        <p:nvGrpSpPr>
          <p:cNvPr id="260" name="Group 260"/>
          <p:cNvGrpSpPr/>
          <p:nvPr/>
        </p:nvGrpSpPr>
        <p:grpSpPr>
          <a:xfrm>
            <a:off x="2031457" y="1183473"/>
            <a:ext cx="1446171" cy="496569"/>
            <a:chOff x="-1" y="-1"/>
            <a:chExt cx="1417941" cy="486876"/>
          </a:xfrm>
        </p:grpSpPr>
        <p:sp>
          <p:nvSpPr>
            <p:cNvPr id="258" name="Shape 258"/>
            <p:cNvSpPr/>
            <p:nvPr/>
          </p:nvSpPr>
          <p:spPr>
            <a:xfrm>
              <a:off x="-1" y="-1"/>
              <a:ext cx="1417941" cy="48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364" y="0"/>
                  </a:lnTo>
                  <a:cubicBezTo>
                    <a:pt x="21047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9503"/>
                </a:gs>
                <a:gs pos="50000">
                  <a:srgbClr val="00B050"/>
                </a:gs>
                <a:gs pos="100000">
                  <a:srgbClr val="B7DEE8"/>
                </a:gs>
              </a:gsLst>
              <a:lin ang="2700000" scaled="0"/>
            </a:gradFill>
            <a:ln w="3175" cap="flat">
              <a:noFill/>
              <a:miter lim="400000"/>
            </a:ln>
            <a:effectLst>
              <a:outerShdw blurRad="139700" dist="38100" dir="2700000" rotWithShape="0">
                <a:srgbClr val="000000">
                  <a:alpha val="70000"/>
                </a:srgbClr>
              </a:outerShdw>
            </a:effectLst>
          </p:spPr>
          <p:txBody>
            <a:bodyPr wrap="square" lIns="46629" tIns="46629" rIns="46629" bIns="46629" numCol="1" anchor="t">
              <a:noAutofit/>
            </a:bodyPr>
            <a:lstStyle/>
            <a:p>
              <a:pPr marL="0" marR="0" lvl="0" indent="0" defTabSz="9325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0" y="-1"/>
              <a:ext cx="1394172" cy="21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28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Networking</a:t>
              </a:r>
            </a:p>
          </p:txBody>
        </p:sp>
      </p:grpSp>
      <p:sp>
        <p:nvSpPr>
          <p:cNvPr id="261" name="Shape 261"/>
          <p:cNvSpPr/>
          <p:nvPr/>
        </p:nvSpPr>
        <p:spPr>
          <a:xfrm>
            <a:off x="1851494" y="1423015"/>
            <a:ext cx="2230796" cy="148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706" y="0"/>
                  <a:pt x="1576" y="0"/>
                </a:cubicBezTo>
                <a:lnTo>
                  <a:pt x="20024" y="0"/>
                </a:lnTo>
                <a:cubicBezTo>
                  <a:pt x="20894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0894" y="21600"/>
                  <a:pt x="20024" y="21600"/>
                </a:cubicBezTo>
                <a:lnTo>
                  <a:pt x="1576" y="21600"/>
                </a:lnTo>
                <a:cubicBezTo>
                  <a:pt x="706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215968"/>
              </a:gs>
              <a:gs pos="50000">
                <a:srgbClr val="215968"/>
              </a:gs>
              <a:gs pos="100000">
                <a:srgbClr val="31859C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42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4994619" y="1382128"/>
            <a:ext cx="2232956" cy="1834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566" y="0"/>
                  <a:pt x="1264" y="0"/>
                </a:cubicBezTo>
                <a:lnTo>
                  <a:pt x="20336" y="0"/>
                </a:lnTo>
                <a:cubicBezTo>
                  <a:pt x="21034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034" y="21600"/>
                  <a:pt x="20336" y="21600"/>
                </a:cubicBezTo>
                <a:lnTo>
                  <a:pt x="1264" y="21600"/>
                </a:lnTo>
                <a:cubicBezTo>
                  <a:pt x="566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984807"/>
              </a:gs>
              <a:gs pos="50000">
                <a:srgbClr val="984807"/>
              </a:gs>
              <a:gs pos="100000">
                <a:srgbClr val="E46C0A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8048750" y="1450071"/>
            <a:ext cx="2360834" cy="1649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585" y="0"/>
                  <a:pt x="1307" y="0"/>
                </a:cubicBezTo>
                <a:lnTo>
                  <a:pt x="20293" y="0"/>
                </a:lnTo>
                <a:cubicBezTo>
                  <a:pt x="210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015" y="21600"/>
                  <a:pt x="20293" y="21600"/>
                </a:cubicBezTo>
                <a:lnTo>
                  <a:pt x="1307" y="21600"/>
                </a:lnTo>
                <a:cubicBezTo>
                  <a:pt x="5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254061"/>
              </a:gs>
              <a:gs pos="50000">
                <a:srgbClr val="254061"/>
              </a:gs>
              <a:gs pos="100000">
                <a:srgbClr val="376092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8524402" y="3785237"/>
            <a:ext cx="2137869" cy="1238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535" y="0"/>
                  <a:pt x="1195" y="0"/>
                </a:cubicBezTo>
                <a:lnTo>
                  <a:pt x="20405" y="0"/>
                </a:lnTo>
                <a:cubicBezTo>
                  <a:pt x="2106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065" y="21600"/>
                  <a:pt x="20405" y="21600"/>
                </a:cubicBezTo>
                <a:lnTo>
                  <a:pt x="1195" y="21600"/>
                </a:lnTo>
                <a:cubicBezTo>
                  <a:pt x="53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996600"/>
              </a:gs>
              <a:gs pos="50000">
                <a:srgbClr val="996600"/>
              </a:gs>
              <a:gs pos="100000">
                <a:srgbClr val="CC9900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878706" y="3766760"/>
            <a:ext cx="2285828" cy="865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623" y="0"/>
                  <a:pt x="1391" y="0"/>
                </a:cubicBezTo>
                <a:lnTo>
                  <a:pt x="20209" y="0"/>
                </a:lnTo>
                <a:cubicBezTo>
                  <a:pt x="20977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0977" y="21600"/>
                  <a:pt x="20209" y="21600"/>
                </a:cubicBezTo>
                <a:lnTo>
                  <a:pt x="1391" y="21600"/>
                </a:lnTo>
                <a:cubicBezTo>
                  <a:pt x="623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953735"/>
              </a:gs>
              <a:gs pos="50000">
                <a:srgbClr val="953735"/>
              </a:gs>
              <a:gs pos="100000">
                <a:srgbClr val="632523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164533" y="5563158"/>
            <a:ext cx="4676935" cy="606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836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Chelsio Unified Adapter</a:t>
            </a:r>
          </a:p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428" b="1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10/25/40/50/100 GbE</a:t>
            </a:r>
          </a:p>
        </p:txBody>
      </p:sp>
      <p:sp>
        <p:nvSpPr>
          <p:cNvPr id="267" name="Shape 267"/>
          <p:cNvSpPr/>
          <p:nvPr/>
        </p:nvSpPr>
        <p:spPr>
          <a:xfrm>
            <a:off x="5022221" y="1288745"/>
            <a:ext cx="2321553" cy="185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428" b="1" i="0" u="sng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NVMe/Fabrics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SMB Direct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iSCSI and FCoE with T10-DIX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iSER and NFS over RDMA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pNFS (NFS 4.1) and Lustre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NAS Offload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Diskless boot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Replication and failover</a:t>
            </a:r>
          </a:p>
        </p:txBody>
      </p:sp>
      <p:sp>
        <p:nvSpPr>
          <p:cNvPr id="268" name="Shape 268"/>
          <p:cNvSpPr/>
          <p:nvPr/>
        </p:nvSpPr>
        <p:spPr>
          <a:xfrm>
            <a:off x="8175594" y="1422518"/>
            <a:ext cx="2233989" cy="163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Hypervisor offload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SR-IOV with embedded VEB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VEPA, VN-TAGs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VXLAN/NVGRE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NFV and SDN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OpenStack storage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Hadoop  RDMA</a:t>
            </a:r>
          </a:p>
        </p:txBody>
      </p:sp>
      <p:sp>
        <p:nvSpPr>
          <p:cNvPr id="269" name="Shape 269"/>
          <p:cNvSpPr/>
          <p:nvPr/>
        </p:nvSpPr>
        <p:spPr>
          <a:xfrm>
            <a:off x="1839708" y="1209005"/>
            <a:ext cx="2348974" cy="1631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10/25/40/50/100 GbE speeds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Full Protocol Offload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Data Center Bridging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Hardware Firewall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Wire Analytics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DPDK/Netmap</a:t>
            </a:r>
          </a:p>
        </p:txBody>
      </p:sp>
      <p:sp>
        <p:nvSpPr>
          <p:cNvPr id="270" name="Shape 270"/>
          <p:cNvSpPr/>
          <p:nvPr/>
        </p:nvSpPr>
        <p:spPr>
          <a:xfrm>
            <a:off x="1895483" y="5358813"/>
            <a:ext cx="2166641" cy="10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648" y="0"/>
                  <a:pt x="1446" y="0"/>
                </a:cubicBezTo>
                <a:lnTo>
                  <a:pt x="20154" y="0"/>
                </a:lnTo>
                <a:cubicBezTo>
                  <a:pt x="20952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0952" y="21600"/>
                  <a:pt x="20154" y="21600"/>
                </a:cubicBezTo>
                <a:lnTo>
                  <a:pt x="1446" y="21600"/>
                </a:lnTo>
                <a:cubicBezTo>
                  <a:pt x="648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1A3346"/>
              </a:gs>
              <a:gs pos="50000">
                <a:srgbClr val="403152"/>
              </a:gs>
              <a:gs pos="100000">
                <a:srgbClr val="60467E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42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922294" y="5271567"/>
            <a:ext cx="2236410" cy="103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93259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862" marR="0" lvl="0" indent="-174862" defTabSz="932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WireDirect Technology</a:t>
            </a:r>
          </a:p>
          <a:p>
            <a:pPr marL="291436" marR="0" lvl="0" indent="-291436" defTabSz="932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Ultra low latency</a:t>
            </a:r>
          </a:p>
          <a:p>
            <a:pPr marL="291436" marR="0" lvl="0" indent="-291436" defTabSz="932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Highest messages/sec</a:t>
            </a:r>
          </a:p>
          <a:p>
            <a:pPr marL="291436" marR="0" lvl="0" indent="-291436" defTabSz="932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Wire rate classification</a:t>
            </a:r>
          </a:p>
        </p:txBody>
      </p:sp>
      <p:sp>
        <p:nvSpPr>
          <p:cNvPr id="272" name="Shape 272"/>
          <p:cNvSpPr/>
          <p:nvPr/>
        </p:nvSpPr>
        <p:spPr>
          <a:xfrm>
            <a:off x="1905956" y="3878633"/>
            <a:ext cx="2231326" cy="67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Traffic Management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Video segmentation Offload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Large stream capacity</a:t>
            </a:r>
          </a:p>
        </p:txBody>
      </p:sp>
      <p:sp>
        <p:nvSpPr>
          <p:cNvPr id="273" name="Shape 273"/>
          <p:cNvSpPr/>
          <p:nvPr/>
        </p:nvSpPr>
        <p:spPr>
          <a:xfrm>
            <a:off x="8524402" y="3936772"/>
            <a:ext cx="2294310" cy="1054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iWARP RDMA over Ethernet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GPUDirect RDMA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Lustre RDMA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pNFS (NFS 4.1)</a:t>
            </a:r>
          </a:p>
          <a:p>
            <a:pPr marL="174862" marR="0" lvl="0" indent="-174862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OpenMPI &amp;  MVAPICH</a:t>
            </a:r>
          </a:p>
        </p:txBody>
      </p:sp>
      <p:sp>
        <p:nvSpPr>
          <p:cNvPr id="274" name="Shape 274"/>
          <p:cNvSpPr/>
          <p:nvPr/>
        </p:nvSpPr>
        <p:spPr>
          <a:xfrm rot="10800000" flipH="1">
            <a:off x="4047605" y="5633195"/>
            <a:ext cx="936294" cy="489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854" y="0"/>
                </a:lnTo>
                <a:lnTo>
                  <a:pt x="5854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 rot="16200000" flipH="1">
            <a:off x="5632623" y="3513423"/>
            <a:ext cx="1159365" cy="548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08" y="0"/>
                </a:lnTo>
                <a:lnTo>
                  <a:pt x="5408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8546990" y="5509513"/>
            <a:ext cx="2166640" cy="568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648" y="0"/>
                  <a:pt x="1446" y="0"/>
                </a:cubicBezTo>
                <a:lnTo>
                  <a:pt x="20154" y="0"/>
                </a:lnTo>
                <a:cubicBezTo>
                  <a:pt x="20952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0952" y="21600"/>
                  <a:pt x="20154" y="21600"/>
                </a:cubicBezTo>
                <a:lnTo>
                  <a:pt x="1446" y="21600"/>
                </a:lnTo>
                <a:cubicBezTo>
                  <a:pt x="648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gradFill>
            <a:gsLst>
              <a:gs pos="0">
                <a:srgbClr val="1A3346"/>
              </a:gs>
              <a:gs pos="50000">
                <a:srgbClr val="403152"/>
              </a:gs>
              <a:gs pos="100000">
                <a:srgbClr val="60467E"/>
              </a:gs>
            </a:gsLst>
            <a:lin ang="2700000"/>
          </a:gradFill>
          <a:ln w="3175">
            <a:miter lim="400000"/>
          </a:ln>
          <a:effectLst>
            <a:outerShdw blurRad="165100" dist="177800" dir="5400000" rotWithShape="0">
              <a:srgbClr val="000000">
                <a:alpha val="32000"/>
              </a:srgbClr>
            </a:outerShdw>
          </a:effectLst>
        </p:spPr>
        <p:txBody>
          <a:bodyPr lIns="46629" rIns="46629" anchor="ctr"/>
          <a:lstStyle/>
          <a:p>
            <a:pPr marL="0" marR="0" lvl="0" indent="0" defTabSz="93259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428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8590835" y="5341359"/>
            <a:ext cx="2236410" cy="67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93259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224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4862" marR="0" lvl="0" indent="-174862" defTabSz="932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IPsec/TLS/SSL Offload</a:t>
            </a:r>
          </a:p>
          <a:p>
            <a:pPr marL="174862" marR="0" lvl="0" indent="-174862" defTabSz="932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/>
              <a:buChar char="✓"/>
              <a:tabLst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224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SMB Direct AES Offload</a:t>
            </a:r>
          </a:p>
        </p:txBody>
      </p:sp>
      <p:sp>
        <p:nvSpPr>
          <p:cNvPr id="278" name="Shape 278"/>
          <p:cNvSpPr/>
          <p:nvPr/>
        </p:nvSpPr>
        <p:spPr>
          <a:xfrm>
            <a:off x="6443355" y="4297875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4819338" y="3670783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4889019" y="4201399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4894383" y="5589586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7660030" y="4303241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7911941" y="4426516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7906583" y="5203688"/>
            <a:ext cx="75038" cy="9343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</a:ln>
        </p:spPr>
        <p:txBody>
          <a:bodyPr lIns="46629" rIns="46629" anchor="ctr"/>
          <a:lstStyle/>
          <a:p>
            <a:pPr marL="0" marR="0" lvl="0" indent="0" defTabSz="4662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3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roup 287"/>
          <p:cNvGrpSpPr/>
          <p:nvPr/>
        </p:nvGrpSpPr>
        <p:grpSpPr>
          <a:xfrm>
            <a:off x="4382159" y="6159574"/>
            <a:ext cx="4212129" cy="487049"/>
            <a:chOff x="0" y="5831"/>
            <a:chExt cx="4129912" cy="477541"/>
          </a:xfrm>
        </p:grpSpPr>
        <p:sp>
          <p:nvSpPr>
            <p:cNvPr id="285" name="Shape 285"/>
            <p:cNvSpPr/>
            <p:nvPr/>
          </p:nvSpPr>
          <p:spPr>
            <a:xfrm>
              <a:off x="0" y="5831"/>
              <a:ext cx="4129912" cy="477541"/>
            </a:xfrm>
            <a:prstGeom prst="roundRect">
              <a:avLst>
                <a:gd name="adj" fmla="val 16667"/>
              </a:avLst>
            </a:prstGeom>
            <a:solidFill>
              <a:srgbClr val="BB6707"/>
            </a:solidFill>
            <a:ln w="3175" cap="flat">
              <a:noFill/>
              <a:miter lim="400000"/>
            </a:ln>
            <a:effectLst/>
          </p:spPr>
          <p:txBody>
            <a:bodyPr wrap="square" lIns="46629" tIns="46629" rIns="46629" bIns="46629" numCol="1" anchor="ctr">
              <a:noAutofit/>
            </a:bodyPr>
            <a:lstStyle/>
            <a:p>
              <a:pPr marL="0" marR="0" lvl="0" indent="0" defTabSz="46629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3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23311" y="15950"/>
              <a:ext cx="4083289" cy="457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978" tIns="27978" rIns="27978" bIns="27978" numCol="1" anchor="ctr">
              <a:spAutoFit/>
            </a:bodyPr>
            <a:lstStyle/>
            <a:p>
              <a:pPr marL="0" marR="0" lvl="0" indent="0" defTabSz="46629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kumimoji="0" sz="1632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Single Qualification – Single SKU, Single FW</a:t>
              </a:r>
            </a:p>
            <a:p>
              <a:pPr marL="0" marR="0" lvl="0" indent="0" defTabSz="46629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1" u="sng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kumimoji="0" sz="1632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Concurrent Multi-Protocol Operation </a:t>
              </a:r>
            </a:p>
          </p:txBody>
        </p:sp>
      </p:grpSp>
      <p:pic>
        <p:nvPicPr>
          <p:cNvPr id="288" name="T6225-CR-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6134" y="3729911"/>
            <a:ext cx="3149416" cy="218004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title" idx="4294967295"/>
          </p:nvPr>
        </p:nvSpPr>
        <p:spPr>
          <a:xfrm>
            <a:off x="1943805" y="97977"/>
            <a:ext cx="8198801" cy="536863"/>
          </a:xfrm>
          <a:prstGeom prst="rect">
            <a:avLst/>
          </a:prstGeom>
        </p:spPr>
        <p:txBody>
          <a:bodyPr vert="horz" wrap="square" lIns="46629" tIns="46629" rIns="46629" bIns="46629" rtlCol="0" anchor="t">
            <a:noAutofit/>
          </a:bodyPr>
          <a:lstStyle>
            <a:lvl1pPr algn="l" defTabSz="905255">
              <a:defRPr sz="2772" b="1">
                <a:solidFill>
                  <a:srgbClr val="BB670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Leading Unified Wire™ Architecture</a:t>
            </a:r>
          </a:p>
        </p:txBody>
      </p:sp>
      <p:sp>
        <p:nvSpPr>
          <p:cNvPr id="290" name="Shape 290"/>
          <p:cNvSpPr/>
          <p:nvPr/>
        </p:nvSpPr>
        <p:spPr>
          <a:xfrm>
            <a:off x="1976188" y="538168"/>
            <a:ext cx="8812741" cy="32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629" rIns="46629">
            <a:spAutoFit/>
          </a:bodyPr>
          <a:lstStyle/>
          <a:p>
            <a:pPr marL="0" marR="0" lvl="0" indent="0" defTabSz="466298" eaLnBrk="1" fontAlgn="auto" latinLnBrk="0" hangingPunct="1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solidFill>
                  <a:srgbClr val="3B6F24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836" b="1" i="0" u="none" strike="noStrike" kern="0" cap="none" spc="0" normalizeH="0" baseline="0" noProof="0">
                <a:ln>
                  <a:noFill/>
                </a:ln>
                <a:solidFill>
                  <a:srgbClr val="3B6F24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Converged Network Architecture with all-in-one Adapter and Software </a:t>
            </a:r>
          </a:p>
        </p:txBody>
      </p:sp>
      <p:pic>
        <p:nvPicPr>
          <p:cNvPr id="29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2951" y="-28305"/>
            <a:ext cx="3149416" cy="12900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 dir="r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2854" y="3021723"/>
            <a:ext cx="1895384" cy="183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>
            <a:spLocks noGrp="1"/>
          </p:cNvSpPr>
          <p:nvPr>
            <p:ph type="sldNum" sz="quarter" idx="4294967295"/>
          </p:nvPr>
        </p:nvSpPr>
        <p:spPr>
          <a:xfrm>
            <a:off x="10508237" y="6694284"/>
            <a:ext cx="179587" cy="273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791" tIns="39791" rIns="39791" bIns="39791" anchor="ctr"/>
          <a:lstStyle>
            <a:lvl1pPr algn="l" defTabSz="466282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l" defTabSz="466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defTabSz="466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2067013" y="-1"/>
            <a:ext cx="7908541" cy="966522"/>
          </a:xfrm>
          <a:prstGeom prst="rect">
            <a:avLst/>
          </a:prstGeom>
        </p:spPr>
        <p:txBody>
          <a:bodyPr/>
          <a:lstStyle/>
          <a:p>
            <a:pPr>
              <a:defRPr sz="5500"/>
            </a:pPr>
            <a:r>
              <a:rPr u="sng"/>
              <a:t>T6</a:t>
            </a:r>
            <a:r>
              <a:t> ASIC Features</a:t>
            </a:r>
          </a:p>
        </p:txBody>
      </p:sp>
      <p:sp>
        <p:nvSpPr>
          <p:cNvPr id="233" name="Shape 233"/>
          <p:cNvSpPr/>
          <p:nvPr/>
        </p:nvSpPr>
        <p:spPr>
          <a:xfrm>
            <a:off x="1161311" y="2147923"/>
            <a:ext cx="10140087" cy="3425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0" marR="0" lvl="0" indent="0" defTabSz="595826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3978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Chelsio’s </a:t>
            </a:r>
            <a:r>
              <a:rPr kumimoji="0" sz="3978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T6</a:t>
            </a:r>
            <a:r>
              <a:rPr kumimoji="0" sz="3978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ASIC Provides</a:t>
            </a:r>
          </a:p>
          <a:p>
            <a:pPr marL="349724" marR="0" lvl="0" indent="-349724" defTabSz="5958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1" u="sng"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357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Two 10/25/40/50/100 Gb Ports</a:t>
            </a:r>
          </a:p>
          <a:p>
            <a:pPr marL="349724" marR="0" lvl="0" indent="-349724" defTabSz="5958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1" u="sng"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357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On-board Offload Crypto Engine</a:t>
            </a:r>
          </a:p>
          <a:p>
            <a:pPr marL="349724" marR="0" lvl="0" indent="-349724" defTabSz="5958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35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Ultra low latency and high IOPS</a:t>
            </a:r>
          </a:p>
          <a:p>
            <a:pPr marL="349724" marR="0" lvl="0" indent="-349724" defTabSz="5958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35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PCIe Gen3 x16</a:t>
            </a:r>
          </a:p>
          <a:p>
            <a:pPr marL="349724" marR="0" lvl="0" indent="-349724" defTabSz="5958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357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much more..</a:t>
            </a:r>
          </a:p>
        </p:txBody>
      </p:sp>
    </p:spTree>
    <p:extLst>
      <p:ext uri="{BB962C8B-B14F-4D97-AF65-F5344CB8AC3E}">
        <p14:creationId xmlns:p14="http://schemas.microsoft.com/office/powerpoint/2010/main" val="3143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3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3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3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 advAuto="0"/>
      <p:bldP spid="233" grpId="0" build="p" bldLvl="5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2179058"/>
          </a:xfrm>
        </p:spPr>
        <p:txBody>
          <a:bodyPr/>
          <a:lstStyle/>
          <a:p>
            <a:r>
              <a:rPr lang="en-US" dirty="0"/>
              <a:t>Client RDMA</a:t>
            </a:r>
            <a:br>
              <a:rPr lang="en-US" dirty="0"/>
            </a:br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Bob Dugan, </a:t>
            </a:r>
            <a:r>
              <a:rPr lang="en-US" dirty="0" err="1"/>
              <a:t>Chelsio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sz="quarter" idx="4294967295"/>
          </p:nvPr>
        </p:nvSpPr>
        <p:spPr>
          <a:xfrm>
            <a:off x="10508237" y="6694284"/>
            <a:ext cx="179587" cy="2738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791" tIns="39791" rIns="39791" bIns="39791" anchor="ctr"/>
          <a:lstStyle>
            <a:lvl1pPr algn="l" defTabSz="466282"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l" defTabSz="4662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defTabSz="466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2067013" y="-1"/>
            <a:ext cx="7908541" cy="9665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5500"/>
            </a:pPr>
            <a:r>
              <a:rPr lang="en-US" sz="4080" dirty="0"/>
              <a:t>Client RDMA Demo Configuration</a:t>
            </a:r>
            <a:br>
              <a:rPr lang="en-US" sz="4080" dirty="0"/>
            </a:br>
            <a:r>
              <a:rPr lang="en-US" sz="3672" dirty="0"/>
              <a:t>Using 10/40GbE </a:t>
            </a:r>
            <a:r>
              <a:rPr lang="en-US" sz="3672" dirty="0" err="1"/>
              <a:t>iWARP</a:t>
            </a:r>
            <a:r>
              <a:rPr lang="en-US" sz="3672" dirty="0"/>
              <a:t> (TCP/RDMA)</a:t>
            </a:r>
            <a:endParaRPr sz="3672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424362" y="1600393"/>
            <a:ext cx="5085086" cy="41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>
      <p:transition spd="fast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SDN QoS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09915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A more reliable, more performant replacement for </a:t>
            </a:r>
            <a:r>
              <a:rPr lang="en-US" sz="2720" dirty="0" err="1"/>
              <a:t>vmQoS</a:t>
            </a:r>
            <a:endParaRPr lang="en-US" sz="272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Compatible with RDMA work loads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Compatible with DCB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Handles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Outbound reservations 	(minimum guaranteed bandwidth)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Outbound limits		(maximum permitted bandwidth)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Inbound limits			(maximum permitted bandwidth)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Works well even with very different policies for different VMs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Works on all </a:t>
            </a:r>
            <a:r>
              <a:rPr lang="en-US" sz="2720" dirty="0" err="1"/>
              <a:t>vmSwitch</a:t>
            </a:r>
            <a:r>
              <a:rPr lang="en-US" sz="2720" dirty="0"/>
              <a:t> ports (host or guest)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720" dirty="0"/>
              <a:t>Managed by NC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725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9058"/>
          </a:xfrm>
        </p:spPr>
        <p:txBody>
          <a:bodyPr/>
          <a:lstStyle/>
          <a:p>
            <a:r>
              <a:rPr lang="en-US" dirty="0"/>
              <a:t>SDN Monitoring and Diagnostics</a:t>
            </a:r>
          </a:p>
        </p:txBody>
      </p:sp>
    </p:spTree>
    <p:extLst>
      <p:ext uri="{BB962C8B-B14F-4D97-AF65-F5344CB8AC3E}">
        <p14:creationId xmlns:p14="http://schemas.microsoft.com/office/powerpoint/2010/main" val="3393585267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1181862"/>
          </a:xfrm>
        </p:spPr>
        <p:txBody>
          <a:bodyPr/>
          <a:lstStyle/>
          <a:p>
            <a:r>
              <a:rPr lang="en-US" dirty="0"/>
              <a:t>SDN </a:t>
            </a:r>
            <a:r>
              <a:rPr lang="en-US" dirty="0" err="1"/>
              <a:t>QoS</a:t>
            </a:r>
            <a:r>
              <a:rPr lang="en-US" dirty="0"/>
              <a:t>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Don Stanwyck</a:t>
            </a:r>
            <a:r>
              <a:rPr lang="en-US" dirty="0"/>
              <a:t>,</a:t>
            </a:r>
            <a:r>
              <a:rPr lang="en-US"/>
              <a:t> Microsoft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Switch Embedded Teaming (SET)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87895"/>
          </a:xfrm>
        </p:spPr>
        <p:txBody>
          <a:bodyPr/>
          <a:lstStyle/>
          <a:p>
            <a:r>
              <a:rPr lang="en-US" sz="2720" dirty="0"/>
              <a:t>NIC Teaming isn’t going away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But it isn’t compatible with the SDN switch extension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sz="2720" dirty="0"/>
              <a:t>Long-term direction is to integrate full teaming functionality into the Hyper-V Switch</a:t>
            </a:r>
          </a:p>
          <a:p>
            <a:endParaRPr lang="en-US" sz="2720" dirty="0"/>
          </a:p>
          <a:p>
            <a:r>
              <a:rPr lang="en-US" sz="2720" dirty="0"/>
              <a:t>WS2016 is the v1 edition of integrated teaming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Focused on the needs of the SDN Extension and Converged NIC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sz="2720" dirty="0"/>
              <a:t>Has a number of limitations/restrictions in order to focus on doing the right things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53642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Switch Embedded Teaming (SET)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067799" cy="34310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720" dirty="0"/>
              <a:t>What it does: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Switch independent teaming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Dynamic or </a:t>
            </a:r>
            <a:r>
              <a:rPr lang="en-US" dirty="0" err="1">
                <a:solidFill>
                  <a:schemeClr val="tx1"/>
                </a:solidFill>
              </a:rPr>
              <a:t>HyperVPort</a:t>
            </a:r>
            <a:r>
              <a:rPr lang="en-US" dirty="0">
                <a:solidFill>
                  <a:schemeClr val="tx1"/>
                </a:solidFill>
              </a:rPr>
              <a:t> modes of load distribution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RDMA/DCB aware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SR-IOV teaming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Teams of up to 8 ports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20" dirty="0"/>
              <a:t>The limitations: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All team members must be identical make/model/driver/features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No LACP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No Active/Passive teaming</a:t>
            </a:r>
          </a:p>
        </p:txBody>
      </p:sp>
    </p:spTree>
    <p:extLst>
      <p:ext uri="{BB962C8B-B14F-4D97-AF65-F5344CB8AC3E}">
        <p14:creationId xmlns:p14="http://schemas.microsoft.com/office/powerpoint/2010/main" val="651356013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features in which technology?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9" y="1517951"/>
            <a:ext cx="5439492" cy="4079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9" y="6087365"/>
            <a:ext cx="2603186" cy="34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729" y="1497750"/>
            <a:ext cx="5400639" cy="49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1542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2125838"/>
            <a:ext cx="11885683" cy="3840667"/>
          </a:xfrm>
        </p:spPr>
        <p:txBody>
          <a:bodyPr/>
          <a:lstStyle/>
          <a:p>
            <a:r>
              <a:rPr lang="en-US" dirty="0"/>
              <a:t>Windows Server 2016 Time Improvements</a:t>
            </a:r>
            <a:br>
              <a:rPr lang="en-US" dirty="0"/>
            </a:br>
            <a:br>
              <a:rPr lang="en-US" dirty="0"/>
            </a:br>
            <a:r>
              <a:rPr lang="en-US" sz="4800" dirty="0"/>
              <a:t>Paul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41065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Accurate Time Matters…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703096"/>
            <a:ext cx="11885683" cy="1292662"/>
          </a:xfrm>
        </p:spPr>
        <p:txBody>
          <a:bodyPr/>
          <a:lstStyle/>
          <a:p>
            <a:pPr algn="ctr"/>
            <a:r>
              <a:rPr lang="en-US" sz="8000" dirty="0"/>
              <a:t>Financial and Banking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79437" y="4487862"/>
            <a:ext cx="5485699" cy="323165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UTC Time Accuracy</a:t>
            </a: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EU - 1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US – 50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523037" y="4564062"/>
            <a:ext cx="5485699" cy="23757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UTC Traceability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Was your time accurate in the past?</a:t>
            </a:r>
          </a:p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23053" y="3454976"/>
            <a:ext cx="11885683" cy="101566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Regulations</a:t>
            </a:r>
          </a:p>
        </p:txBody>
      </p:sp>
    </p:spTree>
    <p:extLst>
      <p:ext uri="{BB962C8B-B14F-4D97-AF65-F5344CB8AC3E}">
        <p14:creationId xmlns:p14="http://schemas.microsoft.com/office/powerpoint/2010/main" val="34251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allAtOnce"/>
      <p:bldP spid="5" grpId="0" build="allAtOnce" animBg="1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Accurate Time Matters…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703096"/>
            <a:ext cx="11885683" cy="1292662"/>
          </a:xfrm>
        </p:spPr>
        <p:txBody>
          <a:bodyPr/>
          <a:lstStyle/>
          <a:p>
            <a:pPr algn="ctr"/>
            <a:r>
              <a:rPr lang="en-US" sz="8000" dirty="0"/>
              <a:t>Information Technologies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675437" y="3192462"/>
            <a:ext cx="5334000" cy="141577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Cluster/SQL/Exchange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AD Replication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03238" y="3192462"/>
            <a:ext cx="5943600" cy="141577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Kerberos and DHCP </a:t>
            </a: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Cryptography Algorithms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36637" y="4945062"/>
            <a:ext cx="11885683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Troubleshooting with Distributed Traces and Logs</a:t>
            </a:r>
          </a:p>
        </p:txBody>
      </p:sp>
    </p:spTree>
    <p:extLst>
      <p:ext uri="{BB962C8B-B14F-4D97-AF65-F5344CB8AC3E}">
        <p14:creationId xmlns:p14="http://schemas.microsoft.com/office/powerpoint/2010/main" val="25445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Accurate Time Matters…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703096"/>
            <a:ext cx="11885683" cy="1292662"/>
          </a:xfrm>
        </p:spPr>
        <p:txBody>
          <a:bodyPr/>
          <a:lstStyle/>
          <a:p>
            <a:pPr algn="ctr"/>
            <a:r>
              <a:rPr lang="en-US" sz="8000" dirty="0"/>
              <a:t>Manufacturing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2293180" y="3573462"/>
            <a:ext cx="7848600" cy="7386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Plant Monitoring and Diagnosis </a:t>
            </a:r>
          </a:p>
        </p:txBody>
      </p:sp>
    </p:spTree>
    <p:extLst>
      <p:ext uri="{BB962C8B-B14F-4D97-AF65-F5344CB8AC3E}">
        <p14:creationId xmlns:p14="http://schemas.microsoft.com/office/powerpoint/2010/main" val="6143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Accurate Time Matters…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703096"/>
            <a:ext cx="11885683" cy="1292662"/>
          </a:xfrm>
        </p:spPr>
        <p:txBody>
          <a:bodyPr/>
          <a:lstStyle/>
          <a:p>
            <a:pPr algn="ctr"/>
            <a:r>
              <a:rPr lang="en-US" sz="8000" dirty="0"/>
              <a:t>Healthcare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331280" y="3486005"/>
            <a:ext cx="7772399" cy="141577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Medical Monitoring Systems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Government Compliance</a:t>
            </a:r>
          </a:p>
        </p:txBody>
      </p:sp>
    </p:spTree>
    <p:extLst>
      <p:ext uri="{BB962C8B-B14F-4D97-AF65-F5344CB8AC3E}">
        <p14:creationId xmlns:p14="http://schemas.microsoft.com/office/powerpoint/2010/main" val="19787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Accurate Time Matters…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703096"/>
            <a:ext cx="11885683" cy="1292662"/>
          </a:xfrm>
        </p:spPr>
        <p:txBody>
          <a:bodyPr/>
          <a:lstStyle/>
          <a:p>
            <a:pPr algn="ctr"/>
            <a:r>
              <a:rPr lang="en-US" sz="8000" dirty="0"/>
              <a:t>Retail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245680" y="3486005"/>
            <a:ext cx="5943600" cy="141577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Credit Payment Industry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Online Sales</a:t>
            </a:r>
          </a:p>
        </p:txBody>
      </p:sp>
    </p:spTree>
    <p:extLst>
      <p:ext uri="{BB962C8B-B14F-4D97-AF65-F5344CB8AC3E}">
        <p14:creationId xmlns:p14="http://schemas.microsoft.com/office/powerpoint/2010/main" val="1377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something goes wrong…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1"/>
            <a:ext cx="11885683" cy="3527119"/>
          </a:xfrm>
        </p:spPr>
        <p:txBody>
          <a:bodyPr/>
          <a:lstStyle/>
          <a:p>
            <a:pPr lvl="1"/>
            <a:r>
              <a:rPr lang="en-US" sz="3600" b="1" dirty="0"/>
              <a:t>Day 0</a:t>
            </a:r>
            <a:r>
              <a:rPr lang="en-US" sz="3600" dirty="0"/>
              <a:t>: Initial Fabric Deployment</a:t>
            </a:r>
          </a:p>
          <a:p>
            <a:pPr lvl="1"/>
            <a:r>
              <a:rPr lang="en-US" sz="3600" b="1" dirty="0"/>
              <a:t>Day 1</a:t>
            </a:r>
            <a:r>
              <a:rPr lang="en-US" sz="3600" dirty="0"/>
              <a:t>: Tenant On-boarding</a:t>
            </a:r>
          </a:p>
          <a:p>
            <a:pPr lvl="1"/>
            <a:r>
              <a:rPr lang="en-US" sz="3600" b="1" dirty="0"/>
              <a:t>Day 100+</a:t>
            </a:r>
            <a:r>
              <a:rPr lang="en-US" sz="3600" dirty="0"/>
              <a:t>: Normal Usage</a:t>
            </a:r>
          </a:p>
          <a:p>
            <a:pPr lvl="1"/>
            <a:endParaRPr lang="en-US" sz="3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08237" y="5097462"/>
            <a:ext cx="7170860" cy="13696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“We had a large power outage… UPS did not last as long as expected… connectivity is gone.”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73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Accurate Time Matters…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703096"/>
            <a:ext cx="11885683" cy="1292662"/>
          </a:xfrm>
        </p:spPr>
        <p:txBody>
          <a:bodyPr/>
          <a:lstStyle/>
          <a:p>
            <a:pPr algn="ctr"/>
            <a:r>
              <a:rPr lang="en-US" sz="8000" dirty="0"/>
              <a:t>Other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74639" y="3486005"/>
            <a:ext cx="11885683" cy="276998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40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Document Sharing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Distributed Systems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Blockchain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rPr>
              <a:t> – bitcoin</a:t>
            </a:r>
          </a:p>
          <a:p>
            <a:pPr marL="0" marR="0" lvl="0" indent="0" algn="ct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chemeClr val="tx2"/>
                  </a:gs>
                  <a:gs pos="99000">
                    <a:schemeClr val="tx2"/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44220" y="1155455"/>
          <a:ext cx="11808296" cy="567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3603" y="487882"/>
            <a:ext cx="10829533" cy="78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Windows Server 2016 Time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207732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269DE-81D9-4F3E-8922-7653834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15269DE-81D9-4F3E-8922-7653834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073E0-37D4-4C92-BAAC-7A8E2F5A3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2E073E0-37D4-4C92-BAAC-7A8E2F5A3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30C19-E7CA-4B3F-9B79-47DDA6448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8430C19-E7CA-4B3F-9B79-47DDA6448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CE0C1-9109-41AF-879A-9F318EC81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18CE0C1-9109-41AF-879A-9F318EC81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CB9EC-F835-4F1B-BECA-A59DAF966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CDCB9EC-F835-4F1B-BECA-A59DAF966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0B9D9-465A-4FA1-BC69-84BB29CC9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100B9D9-465A-4FA1-BC69-84BB29CC9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5332" y="3547761"/>
            <a:ext cx="4395997" cy="20838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WS2016 Domain Member/Hyper-V Host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1269" y="4323595"/>
            <a:ext cx="1170364" cy="1203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Host Partition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82071" y="4397835"/>
            <a:ext cx="1170364" cy="342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WS1-VM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96541" y="4815764"/>
            <a:ext cx="1170364" cy="3345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WS*-VM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6091" y="4050721"/>
            <a:ext cx="1806268" cy="12491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WS2016 DC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 Domain Windows Client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319" y="2227160"/>
            <a:ext cx="1904481" cy="10400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WS2016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 Master</a:t>
            </a:r>
          </a:p>
        </p:txBody>
      </p:sp>
      <p:sp>
        <p:nvSpPr>
          <p:cNvPr id="12" name="Cloud 11"/>
          <p:cNvSpPr/>
          <p:nvPr/>
        </p:nvSpPr>
        <p:spPr>
          <a:xfrm>
            <a:off x="2191333" y="3776412"/>
            <a:ext cx="1227454" cy="130833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Hops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5876493" y="4412077"/>
            <a:ext cx="1303576" cy="524286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MS-NTP</a:t>
            </a:r>
          </a:p>
        </p:txBody>
      </p:sp>
      <p:sp>
        <p:nvSpPr>
          <p:cNvPr id="15" name="Left-Right Arrow 14"/>
          <p:cNvSpPr/>
          <p:nvPr/>
        </p:nvSpPr>
        <p:spPr>
          <a:xfrm rot="4325348">
            <a:off x="2068309" y="3342773"/>
            <a:ext cx="931185" cy="428181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NTP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8656314" y="4466078"/>
            <a:ext cx="1458198" cy="875048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VMIC BUS</a:t>
            </a:r>
          </a:p>
        </p:txBody>
      </p:sp>
      <p:sp>
        <p:nvSpPr>
          <p:cNvPr id="3" name="Line Callout 2 (Border and Accent Bar) 2"/>
          <p:cNvSpPr/>
          <p:nvPr/>
        </p:nvSpPr>
        <p:spPr>
          <a:xfrm flipH="1">
            <a:off x="671031" y="5191958"/>
            <a:ext cx="1255317" cy="112434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546"/>
              <a:gd name="adj6" fmla="val -5589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&gt; 0,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Affects Accuracy </a:t>
            </a:r>
          </a:p>
        </p:txBody>
      </p:sp>
      <p:sp>
        <p:nvSpPr>
          <p:cNvPr id="11" name="Left-Right Arrow 10"/>
          <p:cNvSpPr/>
          <p:nvPr/>
        </p:nvSpPr>
        <p:spPr>
          <a:xfrm rot="410447">
            <a:off x="3247458" y="4466011"/>
            <a:ext cx="931185" cy="428181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NTP</a:t>
            </a:r>
          </a:p>
        </p:txBody>
      </p:sp>
      <p:sp>
        <p:nvSpPr>
          <p:cNvPr id="13" name="Line Callout 2 (Border and Accent Bar) 12"/>
          <p:cNvSpPr/>
          <p:nvPr/>
        </p:nvSpPr>
        <p:spPr>
          <a:xfrm flipH="1">
            <a:off x="4452167" y="5820160"/>
            <a:ext cx="2760804" cy="96103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015"/>
              <a:gd name="adj6" fmla="val -407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Hypervisor is just another VM; VMs get time sliced.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01894" y="5208062"/>
            <a:ext cx="1170364" cy="3236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*nix1-VM</a:t>
            </a:r>
          </a:p>
        </p:txBody>
      </p:sp>
      <p:sp>
        <p:nvSpPr>
          <p:cNvPr id="24" name="Line Callout 2 (Border and Accent Bar) 23"/>
          <p:cNvSpPr/>
          <p:nvPr/>
        </p:nvSpPr>
        <p:spPr>
          <a:xfrm flipH="1">
            <a:off x="7505936" y="1976782"/>
            <a:ext cx="2369435" cy="113436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7079"/>
              <a:gd name="adj6" fmla="val -425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VM can be DCs for the Host Partition OS, this can cause loops </a:t>
            </a:r>
          </a:p>
        </p:txBody>
      </p:sp>
      <p:sp>
        <p:nvSpPr>
          <p:cNvPr id="25" name="Hexagon 24"/>
          <p:cNvSpPr/>
          <p:nvPr/>
        </p:nvSpPr>
        <p:spPr>
          <a:xfrm>
            <a:off x="11018224" y="4172659"/>
            <a:ext cx="1173684" cy="40949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500us skew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250us RMS</a:t>
            </a:r>
          </a:p>
        </p:txBody>
      </p:sp>
      <p:sp>
        <p:nvSpPr>
          <p:cNvPr id="26" name="Hexagon 25"/>
          <p:cNvSpPr/>
          <p:nvPr/>
        </p:nvSpPr>
        <p:spPr>
          <a:xfrm>
            <a:off x="7125333" y="3227717"/>
            <a:ext cx="1160847" cy="40949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500us skew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250us RMS</a:t>
            </a:r>
          </a:p>
        </p:txBody>
      </p:sp>
      <p:sp>
        <p:nvSpPr>
          <p:cNvPr id="27" name="Hexagon 26"/>
          <p:cNvSpPr/>
          <p:nvPr/>
        </p:nvSpPr>
        <p:spPr>
          <a:xfrm>
            <a:off x="1906693" y="1976782"/>
            <a:ext cx="1179809" cy="40949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5us skew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10us RMS</a:t>
            </a:r>
          </a:p>
        </p:txBody>
      </p:sp>
      <p:sp>
        <p:nvSpPr>
          <p:cNvPr id="28" name="Hexagon 27"/>
          <p:cNvSpPr/>
          <p:nvPr/>
        </p:nvSpPr>
        <p:spPr>
          <a:xfrm>
            <a:off x="4090808" y="3583799"/>
            <a:ext cx="1177338" cy="5388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 us skew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10us RMS </a:t>
            </a:r>
          </a:p>
        </p:txBody>
      </p:sp>
      <p:sp>
        <p:nvSpPr>
          <p:cNvPr id="31" name="Line Callout 2 (Border and Accent Bar) 30"/>
          <p:cNvSpPr/>
          <p:nvPr/>
        </p:nvSpPr>
        <p:spPr>
          <a:xfrm>
            <a:off x="4090810" y="1221569"/>
            <a:ext cx="2274165" cy="103520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18"/>
              <a:gd name="adj6" fmla="val -7256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Hex boxes represent accuracy compared to master clock</a:t>
            </a:r>
          </a:p>
        </p:txBody>
      </p:sp>
      <p:pic>
        <p:nvPicPr>
          <p:cNvPr id="2" name="Picture 1" descr="Original file ‎ (SVG file, nominally 410 × 410 pixels, file size: 1 ...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288">
            <a:off x="873240" y="449625"/>
            <a:ext cx="508144" cy="508144"/>
          </a:xfrm>
          <a:prstGeom prst="rect">
            <a:avLst/>
          </a:prstGeom>
        </p:spPr>
      </p:pic>
      <p:pic>
        <p:nvPicPr>
          <p:cNvPr id="10" name="Picture 9" descr="File:GPS roof antenna dsc06160.jpg - Wikipedia, the free encyclopedi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15238" r="29549" b="62109"/>
          <a:stretch/>
        </p:blipFill>
        <p:spPr>
          <a:xfrm>
            <a:off x="602121" y="1044567"/>
            <a:ext cx="389128" cy="3540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2639" y="1428620"/>
            <a:ext cx="1246484" cy="472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GPS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Stratum 0</a:t>
            </a:r>
          </a:p>
        </p:txBody>
      </p:sp>
      <p:sp>
        <p:nvSpPr>
          <p:cNvPr id="17" name="Left-Right Arrow 16"/>
          <p:cNvSpPr/>
          <p:nvPr/>
        </p:nvSpPr>
        <p:spPr>
          <a:xfrm rot="2681363">
            <a:off x="897820" y="1990431"/>
            <a:ext cx="1023141" cy="49045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PCIe</a:t>
            </a:r>
            <a:endParaRPr kumimoji="0" lang="en-US" sz="1836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1978" y="329015"/>
            <a:ext cx="9677848" cy="78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Windows Server 2016 Time Topology</a:t>
            </a:r>
          </a:p>
        </p:txBody>
      </p:sp>
      <p:sp>
        <p:nvSpPr>
          <p:cNvPr id="29" name="Hexagon 28"/>
          <p:cNvSpPr/>
          <p:nvPr/>
        </p:nvSpPr>
        <p:spPr>
          <a:xfrm>
            <a:off x="11059595" y="5389618"/>
            <a:ext cx="1177200" cy="409497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520us skew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270us RMS</a:t>
            </a:r>
          </a:p>
        </p:txBody>
      </p:sp>
      <p:pic>
        <p:nvPicPr>
          <p:cNvPr id="32" name="Picture 31" descr="Membeli unit GPS, apa perlu di titik-beratkan? | Jurukur Tanah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06"/>
          <a:stretch/>
        </p:blipFill>
        <p:spPr>
          <a:xfrm>
            <a:off x="602121" y="1035726"/>
            <a:ext cx="515522" cy="3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5" grpId="0" animBg="1"/>
      <p:bldP spid="18" grpId="0" animBg="1"/>
      <p:bldP spid="3" grpId="0" animBg="1"/>
      <p:bldP spid="11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2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12837" y="1897062"/>
            <a:ext cx="10363200" cy="4648200"/>
          </a:xfrm>
          <a:prstGeom prst="rect">
            <a:avLst/>
          </a:prstGeom>
          <a:solidFill>
            <a:srgbClr val="000000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6771" y="2410059"/>
            <a:ext cx="9127869" cy="3724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30" y="284279"/>
            <a:ext cx="11889564" cy="14493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1ms Accuracy with Windows 2016</a:t>
            </a:r>
          </a:p>
        </p:txBody>
      </p:sp>
      <p:pic>
        <p:nvPicPr>
          <p:cNvPr id="18" name="Picture 17" hidden="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554" y="2737605"/>
            <a:ext cx="9134087" cy="37307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85842" y="4008824"/>
            <a:ext cx="8393430" cy="209738"/>
          </a:xfrm>
          <a:prstGeom prst="rect">
            <a:avLst/>
          </a:prstGeom>
          <a:solidFill>
            <a:srgbClr val="BAD80A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7560655" y="2410060"/>
            <a:ext cx="2490733" cy="8793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4052"/>
              <a:gd name="adj6" fmla="val -36094"/>
            </a:avLst>
          </a:prstGeom>
          <a:solidFill>
            <a:srgbClr val="BAD80A">
              <a:alpha val="49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millisecond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regulatory requirement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7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77"/>
    </mc:Choice>
    <mc:Fallback xmlns="">
      <p:transition spd="slow" advTm="22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5397" y="1213141"/>
            <a:ext cx="11885683" cy="2769989"/>
          </a:xfrm>
        </p:spPr>
        <p:txBody>
          <a:bodyPr/>
          <a:lstStyle/>
          <a:p>
            <a:r>
              <a:rPr lang="en-US" dirty="0"/>
              <a:t>Windows 2016 Accurate Time - aka.ms/WS2016Time</a:t>
            </a:r>
          </a:p>
          <a:p>
            <a:r>
              <a:rPr lang="en-US" dirty="0"/>
              <a:t>Windows Time Video – aka.ms/WS2016TimeVideo</a:t>
            </a:r>
          </a:p>
          <a:p>
            <a:r>
              <a:rPr lang="en-US" dirty="0"/>
              <a:t>W32Time </a:t>
            </a:r>
            <a:r>
              <a:rPr lang="en-US"/>
              <a:t>Blog – blogs.msdn.com/W32Time</a:t>
            </a:r>
            <a:endParaRPr lang="en-US" dirty="0"/>
          </a:p>
          <a:p>
            <a:r>
              <a:rPr lang="en-US" dirty="0"/>
              <a:t>Contact PaulLo@Microsoft.com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900810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1262830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PC or Tablet visit MyIgnite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http://myignite.microsoft.com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From your phone download and use the Ignite Mobile App by scanning  the QR code above or visiting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https://aka.ms/ignite.mobileapp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Please evaluate this session</a:t>
            </a:r>
          </a:p>
          <a:p>
            <a:pPr marL="0" marR="0" lvl="0" indent="0" algn="l" defTabSz="9327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2" normalizeH="0" baseline="0" noProof="0" dirty="0">
                <a:ln w="3175">
                  <a:noFill/>
                </a:ln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n-ea"/>
                <a:cs typeface="Segoe UI" pitchFamily="34" charset="0"/>
              </a:rPr>
              <a:t>Your feedback is important to us!</a:t>
            </a:r>
            <a:endParaRPr kumimoji="0" lang="en-US" sz="36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n-ea"/>
              <a:cs typeface="Segoe U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" y="-1"/>
            <a:ext cx="5875725" cy="6994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82" y="2694188"/>
            <a:ext cx="5875725" cy="4300338"/>
          </a:xfrm>
          <a:prstGeom prst="rect">
            <a:avLst/>
          </a:prstGeom>
          <a:gradFill>
            <a:gsLst>
              <a:gs pos="91000">
                <a:srgbClr val="130E28">
                  <a:alpha val="95000"/>
                </a:srgbClr>
              </a:gs>
              <a:gs pos="7000">
                <a:srgbClr val="130E28">
                  <a:alpha val="0"/>
                </a:srgbClr>
              </a:gs>
            </a:gsLst>
            <a:lin ang="5400000"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51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4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268" y="422355"/>
            <a:ext cx="3488952" cy="200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471" y="5831084"/>
            <a:ext cx="5419137" cy="820073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2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4071">
                      <a:schemeClr val="bg1"/>
                    </a:gs>
                    <a:gs pos="63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Windows Server 2016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15579" y="6098681"/>
            <a:ext cx="5503055" cy="67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Windows Server + System Center </a:t>
            </a:r>
            <a:b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</a:b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6637">
                      <a:schemeClr val="tx1"/>
                    </a:gs>
                    <a:gs pos="4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session guide: </a:t>
            </a:r>
            <a:r>
              <a:rPr kumimoji="0" lang="en-US" sz="1836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79646">
                      <a:schemeClr val="tx2"/>
                    </a:gs>
                    <a:gs pos="56637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aka.ms/WS2016Ignite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9548" y="578785"/>
            <a:ext cx="5419137" cy="935302"/>
          </a:xfrm>
          <a:prstGeom prst="rect">
            <a:avLst/>
          </a:prstGeom>
          <a:noFill/>
        </p:spPr>
        <p:txBody>
          <a:bodyPr wrap="square" lIns="0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88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Related sessions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399545" y="2253335"/>
            <a:ext cx="483679" cy="483679"/>
          </a:xfrm>
          <a:prstGeom prst="ellipse">
            <a:avLst/>
          </a:prstGeom>
          <a:noFill/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51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60177">
                      <a:schemeClr val="tx2"/>
                    </a:gs>
                    <a:gs pos="43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83225" y="2174994"/>
            <a:ext cx="4929475" cy="8276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Explore Windows Server 2016 Software Defined Datacenter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– Tuesday, 9/27 @ 9:00</a:t>
            </a:r>
            <a:endParaRPr kumimoji="0" lang="en-US" sz="2448" b="0" i="0" u="none" strike="noStrike" kern="0" cap="none" spc="0" normalizeH="0" baseline="0" noProof="0" dirty="0">
              <a:ln>
                <a:noFill/>
              </a:ln>
              <a:gradFill>
                <a:gsLst>
                  <a:gs pos="8850">
                    <a:schemeClr val="tx1"/>
                  </a:gs>
                  <a:gs pos="38000">
                    <a:schemeClr val="tx1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412452" y="3065675"/>
            <a:ext cx="483679" cy="483679"/>
          </a:xfrm>
          <a:prstGeom prst="ellipse">
            <a:avLst/>
          </a:prstGeom>
          <a:noFill/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51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60177">
                      <a:schemeClr val="tx2"/>
                    </a:gs>
                    <a:gs pos="43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6132" y="2987334"/>
            <a:ext cx="4929475" cy="7999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Microsegment and secure your networks with Azure Inspired SDN – Thursday, 9/29 @ 2:15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6399544" y="1446952"/>
            <a:ext cx="483679" cy="483679"/>
          </a:xfrm>
          <a:prstGeom prst="ellipse">
            <a:avLst/>
          </a:prstGeom>
          <a:noFill/>
          <a:ln w="222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7565" rIns="0" bIns="4756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5102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4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60177">
                      <a:schemeClr val="tx2"/>
                    </a:gs>
                    <a:gs pos="43000">
                      <a:schemeClr val="tx2"/>
                    </a:gs>
                  </a:gsLst>
                  <a:lin ang="5400000" scaled="0"/>
                </a:gradFill>
                <a:effectLst/>
                <a:uLnTx/>
                <a:uFillTx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83224" y="1368610"/>
            <a:ext cx="5582377" cy="7999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Deploy Complex Workloads with Azure Agility: From Zero to SDN in 60 Minutes – Tuesday, 9/27 @ 10:45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7005" y="4606059"/>
            <a:ext cx="4929475" cy="799946"/>
          </a:xfrm>
          <a:prstGeom prst="rect">
            <a:avLst/>
          </a:prstGeom>
          <a:noFill/>
        </p:spPr>
        <p:txBody>
          <a:bodyPr wrap="square" lIns="139891" tIns="149217" rIns="186521" bIns="14921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1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850">
                      <a:schemeClr val="tx1"/>
                    </a:gs>
                    <a:gs pos="38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HOL: SDN Fabric (Network Controller, SLB Gateways) and Tenant Operations</a:t>
            </a:r>
          </a:p>
        </p:txBody>
      </p:sp>
    </p:spTree>
    <p:extLst>
      <p:ext uri="{BB962C8B-B14F-4D97-AF65-F5344CB8AC3E}">
        <p14:creationId xmlns:p14="http://schemas.microsoft.com/office/powerpoint/2010/main" val="1292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2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In-Box SDN Diagnostics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5397" y="1213142"/>
            <a:ext cx="11885683" cy="5816977"/>
          </a:xfrm>
        </p:spPr>
        <p:txBody>
          <a:bodyPr/>
          <a:lstStyle/>
          <a:p>
            <a:r>
              <a:rPr lang="en-US" dirty="0"/>
              <a:t>Goal </a:t>
            </a:r>
          </a:p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Expose Actionable Error Messages to the Admin</a:t>
            </a:r>
          </a:p>
          <a:p>
            <a:pPr lvl="1"/>
            <a:endParaRPr lang="en-US" dirty="0"/>
          </a:p>
          <a:p>
            <a:r>
              <a:rPr lang="en-US" dirty="0"/>
              <a:t>Lessons learned from HNVv1 in WS2012R2</a:t>
            </a:r>
          </a:p>
          <a:p>
            <a:pPr lvl="1"/>
            <a:r>
              <a:rPr lang="en-US" dirty="0"/>
              <a:t>Bugs are found in both the data-path and control-path</a:t>
            </a:r>
          </a:p>
          <a:p>
            <a:pPr lvl="1"/>
            <a:r>
              <a:rPr lang="en-US" dirty="0" err="1"/>
              <a:t>Repros</a:t>
            </a:r>
            <a:r>
              <a:rPr lang="en-US" dirty="0"/>
              <a:t> are hard and logs aren’t always available</a:t>
            </a:r>
          </a:p>
          <a:p>
            <a:pPr lvl="1"/>
            <a:r>
              <a:rPr lang="en-US" dirty="0"/>
              <a:t>Bad Drivers can cause all sorts of problems</a:t>
            </a:r>
          </a:p>
          <a:p>
            <a:pPr lvl="1"/>
            <a:endParaRPr lang="en-US" dirty="0"/>
          </a:p>
          <a:p>
            <a:r>
              <a:rPr lang="en-US" dirty="0"/>
              <a:t>Class of Problems to Diagnose</a:t>
            </a:r>
          </a:p>
          <a:p>
            <a:pPr lvl="1"/>
            <a:r>
              <a:rPr lang="en-US" dirty="0"/>
              <a:t>Configuration drift between what was originally specified and current state</a:t>
            </a:r>
          </a:p>
          <a:p>
            <a:pPr lvl="1"/>
            <a:r>
              <a:rPr lang="en-US" dirty="0"/>
              <a:t>Error in the system’s application of valid configuration</a:t>
            </a:r>
          </a:p>
          <a:p>
            <a:pPr lvl="1"/>
            <a:r>
              <a:rPr lang="en-US" dirty="0"/>
              <a:t>Invalid or unsupported configuration</a:t>
            </a:r>
          </a:p>
          <a:p>
            <a:pPr lvl="1"/>
            <a:r>
              <a:rPr lang="en-US" dirty="0"/>
              <a:t>External Errors</a:t>
            </a:r>
          </a:p>
          <a:p>
            <a:pPr lvl="1"/>
            <a:r>
              <a:rPr lang="en-US" dirty="0"/>
              <a:t>Driver Issues</a:t>
            </a:r>
          </a:p>
        </p:txBody>
      </p:sp>
    </p:spTree>
    <p:extLst>
      <p:ext uri="{BB962C8B-B14F-4D97-AF65-F5344CB8AC3E}">
        <p14:creationId xmlns:p14="http://schemas.microsoft.com/office/powerpoint/2010/main" val="19705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61|4.485"/>
</p:tagLst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7645BF26-5E45-428D-8A8C-D391F4476141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4F43A21-9696-48F3-B9B7-2EDC14895D10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_v02.potx" id="{870308F8-E0CB-4103-848C-306E67E28446}" vid="{91E44DB9-F8DD-48AE-8162-26CDF62A116D}"/>
    </a:ext>
  </a:extLst>
</a:theme>
</file>

<file path=ppt/theme/theme4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5.xml><?xml version="1.0" encoding="utf-8"?>
<a:theme xmlns:a="http://schemas.openxmlformats.org/drawingml/2006/main" name="3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Paul Long,  Jason Messer, Don Stanwyck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2016-09-30T04:00:00+00:00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BRK2188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230e9df3-be65-4c73-a93b-d1236ebd677e"/>
    <ds:schemaRef ds:uri="http://schemas.openxmlformats.org/package/2006/metadata/core-properties"/>
    <ds:schemaRef ds:uri="8ff673fc-3231-4e3a-893b-6d7f7cd32766"/>
    <ds:schemaRef ds:uri="01c77077-aee4-4b5f-bd4e-9cd40a6fff2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Microsoft_2016_16x9_Template_v02</Template>
  <TotalTime>3</TotalTime>
  <Words>4981</Words>
  <Application>Microsoft Office PowerPoint</Application>
  <PresentationFormat>Custom</PresentationFormat>
  <Paragraphs>1336</Paragraphs>
  <Slides>88</Slides>
  <Notes>45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103" baseType="lpstr">
      <vt:lpstr>Arial</vt:lpstr>
      <vt:lpstr>Calibri</vt:lpstr>
      <vt:lpstr>Calibri Light</vt:lpstr>
      <vt:lpstr>Century Gothic</vt:lpstr>
      <vt:lpstr>Consolas</vt:lpstr>
      <vt:lpstr>Franklin Gothic Medium</vt:lpstr>
      <vt:lpstr>Segoe UI</vt:lpstr>
      <vt:lpstr>Segoe UI Light</vt:lpstr>
      <vt:lpstr>Segoe UI Semibold</vt:lpstr>
      <vt:lpstr>Wingdings</vt:lpstr>
      <vt:lpstr>5-50002_Ignite_Breakout_Template</vt:lpstr>
      <vt:lpstr>6-30537_Envision 2016 Concurrent Template_Dark</vt:lpstr>
      <vt:lpstr>1_5-50002_Ignite_Breakout_Template</vt:lpstr>
      <vt:lpstr>2_5-50002_Ignite_Breakout_Template</vt:lpstr>
      <vt:lpstr>3_5-50002_Ignite_Breakout_Template</vt:lpstr>
      <vt:lpstr>Dig into Cloud Networking Monitoring, Diagnostics, and Performance with  Time Sync Improvements</vt:lpstr>
      <vt:lpstr>PowerPoint Presentation</vt:lpstr>
      <vt:lpstr>Agenda</vt:lpstr>
      <vt:lpstr>PowerPoint Presentation</vt:lpstr>
      <vt:lpstr>Challenges customers face</vt:lpstr>
      <vt:lpstr>Foundations</vt:lpstr>
      <vt:lpstr>SDN Monitoring and Diagnostics</vt:lpstr>
      <vt:lpstr>What happens when something goes wrong…</vt:lpstr>
      <vt:lpstr>In-Box SDN Diagnostics</vt:lpstr>
      <vt:lpstr>Day 0: SDN Fabric Deployment Diagnosing the SDN Fabric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DEMO: Diagnosing the SDN Fabric</vt:lpstr>
      <vt:lpstr>Day 1: Tenant Onboarding Diagnosing Tenant Resources</vt:lpstr>
      <vt:lpstr>PowerPoint Presentation</vt:lpstr>
      <vt:lpstr>PowerPoint Presentation</vt:lpstr>
      <vt:lpstr>PowerPoint Presentation</vt:lpstr>
      <vt:lpstr>PowerPoint Presentation</vt:lpstr>
      <vt:lpstr>DEMO: Diagnosing Tenant Connectivity</vt:lpstr>
      <vt:lpstr>Day 100+: Normal Usage Monitoring</vt:lpstr>
      <vt:lpstr>Monitoring SDN Deployments</vt:lpstr>
      <vt:lpstr>System Center Operations Manager (SCOM)</vt:lpstr>
      <vt:lpstr>Monitoring SDN with SCOM</vt:lpstr>
      <vt:lpstr>Handling SDN Monitoring MP Alerts</vt:lpstr>
      <vt:lpstr>DEMO: Monitoring SDN Framework and Tenant Resources using SCOM</vt:lpstr>
      <vt:lpstr>Troubleshooting</vt:lpstr>
      <vt:lpstr>Diagnostic PowerShell Scripts</vt:lpstr>
      <vt:lpstr>Diagnostic PowerShell Scripts (cont.)</vt:lpstr>
      <vt:lpstr>Performance: The Data Plane </vt:lpstr>
      <vt:lpstr>Data plane components: offloads vs features</vt:lpstr>
      <vt:lpstr>What are the common offloads in WS2016?</vt:lpstr>
      <vt:lpstr>What are the data plane features of WS2016?</vt:lpstr>
      <vt:lpstr>Does it all work together?  (Yes and No)</vt:lpstr>
      <vt:lpstr>Overview</vt:lpstr>
      <vt:lpstr>WS2012 R2 Data Plane features</vt:lpstr>
      <vt:lpstr>WS2012 R2 Data Plane Offloads</vt:lpstr>
      <vt:lpstr>WS2016 - Moving to the future</vt:lpstr>
      <vt:lpstr>WS2016 - Moving to the future</vt:lpstr>
      <vt:lpstr>Managing the network stack</vt:lpstr>
      <vt:lpstr>How do the new features work?  (and why do we have them)?</vt:lpstr>
      <vt:lpstr>SDN Switch Extension</vt:lpstr>
      <vt:lpstr>HNVv2 – VxLAN, NV-GRE</vt:lpstr>
      <vt:lpstr>Virtual Machine MultiQueue (VMMQ)</vt:lpstr>
      <vt:lpstr>Evolution step 1: RSS – Receive Side Scaling</vt:lpstr>
      <vt:lpstr>Evolution step 2: VMQ – Virtual Machine Queues (filter)</vt:lpstr>
      <vt:lpstr>Evolution step 2b: VMQ – Virtual Machine Queues (switch)</vt:lpstr>
      <vt:lpstr>Evolution step 3: vRSS – Virtual RSS</vt:lpstr>
      <vt:lpstr>Evolution step 3 to 4: vRSS – VMMQ</vt:lpstr>
      <vt:lpstr>Evolution step 4: VMMQ – Virtual Machine MultiQueue</vt:lpstr>
      <vt:lpstr>VMQ to VMMQ Evolution Demo Introduction</vt:lpstr>
      <vt:lpstr>Cavium QLogic® FastLinQ™ Ethernet NICs</vt:lpstr>
      <vt:lpstr>Cavium QLogic Ethernet in Windows Server 2016</vt:lpstr>
      <vt:lpstr>VMQ to VMMQ Evolution Demo</vt:lpstr>
      <vt:lpstr>Converged NIC</vt:lpstr>
      <vt:lpstr>PowerPoint Presentation</vt:lpstr>
      <vt:lpstr>PowerPoint Presentation</vt:lpstr>
      <vt:lpstr>Converged NIC – Bandwidth management</vt:lpstr>
      <vt:lpstr>Client RDMA</vt:lpstr>
      <vt:lpstr>Why does the networking team like iWARP?</vt:lpstr>
      <vt:lpstr>Client RDMA Demo introduction</vt:lpstr>
      <vt:lpstr>Leading Unified Wire™ Architecture</vt:lpstr>
      <vt:lpstr>T6 ASIC Features</vt:lpstr>
      <vt:lpstr>Client RDMA Demo</vt:lpstr>
      <vt:lpstr>Client RDMA Demo Configuration Using 10/40GbE iWARP (TCP/RDMA)</vt:lpstr>
      <vt:lpstr>SDN QoS</vt:lpstr>
      <vt:lpstr>SDN QoS Demo</vt:lpstr>
      <vt:lpstr>Switch Embedded Teaming (SET)</vt:lpstr>
      <vt:lpstr>Switch Embedded Teaming (SET)</vt:lpstr>
      <vt:lpstr>Which features in which technology?</vt:lpstr>
      <vt:lpstr>Windows Server 2016 Time Improvements  Paul Long</vt:lpstr>
      <vt:lpstr>Why Accurate Time Matters…</vt:lpstr>
      <vt:lpstr>Why Accurate Time Matters…</vt:lpstr>
      <vt:lpstr>Why Accurate Time Matters…</vt:lpstr>
      <vt:lpstr>Why Accurate Time Matters…</vt:lpstr>
      <vt:lpstr>Why Accurate Time Matters…</vt:lpstr>
      <vt:lpstr>Why Accurate Time Matters…</vt:lpstr>
      <vt:lpstr>PowerPoint Presentation</vt:lpstr>
      <vt:lpstr>PowerPoint Presentation</vt:lpstr>
      <vt:lpstr>1ms Accuracy with Windows 2016</vt:lpstr>
      <vt:lpstr>More Information</vt:lpstr>
      <vt:lpstr>Free IT Pro resources To advance your career in cloud technology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into cloud networking performance, monitoring, and diagnostics</dc:title>
  <dc:subject>&lt;Speech title here&gt;</dc:subject>
  <dc:creator>MS Events 0081</dc:creator>
  <cp:keywords>Microsoft 2016</cp:keywords>
  <dc:description>Template: Mitchell Derrey, Silverfox Productions_x000d_
Formatting: _x000d_
Audience Type:</dc:description>
  <cp:lastModifiedBy>MS Events 0081</cp:lastModifiedBy>
  <cp:revision>4</cp:revision>
  <dcterms:created xsi:type="dcterms:W3CDTF">2016-09-30T15:10:25Z</dcterms:created>
  <dcterms:modified xsi:type="dcterms:W3CDTF">2016-09-30T16:46:28Z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