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405" r:id="rId8"/>
    <p:sldMasterId id="2147484428" r:id="rId9"/>
    <p:sldMasterId id="2147484443" r:id="rId10"/>
  </p:sldMasterIdLst>
  <p:notesMasterIdLst>
    <p:notesMasterId r:id="rId59"/>
  </p:notesMasterIdLst>
  <p:handoutMasterIdLst>
    <p:handoutMasterId r:id="rId60"/>
  </p:handoutMasterIdLst>
  <p:sldIdLst>
    <p:sldId id="257"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299" r:id="rId56"/>
    <p:sldId id="301" r:id="rId57"/>
    <p:sldId id="300" r:id="rId5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6215" autoAdjust="0"/>
  </p:normalViewPr>
  <p:slideViewPr>
    <p:cSldViewPr>
      <p:cViewPr varScale="1">
        <p:scale>
          <a:sx n="104" d="100"/>
          <a:sy n="104" d="100"/>
        </p:scale>
        <p:origin x="606"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87FBE-B67C-4DFE-BFC5-40546BA7F017}"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152B9D09-1B98-4DC1-9DD4-958E3BDC4985}">
      <dgm:prSet phldrT="[Text]" custT="1"/>
      <dgm:spPr>
        <a:solidFill>
          <a:srgbClr val="FFBA66"/>
        </a:solidFill>
        <a:effectLst>
          <a:outerShdw blurRad="50800" dist="38100" dir="2700000" algn="tl" rotWithShape="0">
            <a:prstClr val="black">
              <a:alpha val="40000"/>
            </a:prstClr>
          </a:outerShdw>
        </a:effectLst>
      </dgm:spPr>
      <dgm:t>
        <a:bodyPr/>
        <a:lstStyle/>
        <a:p>
          <a:r>
            <a:rPr lang="en-US" sz="3200" dirty="0"/>
            <a:t>Build</a:t>
          </a:r>
        </a:p>
      </dgm:t>
    </dgm:pt>
    <dgm:pt modelId="{22B4FF06-B36E-47A8-AA02-061A77D3036A}" type="parTrans" cxnId="{3F5B681B-36EB-4736-9822-422A899ABBDE}">
      <dgm:prSet/>
      <dgm:spPr/>
      <dgm:t>
        <a:bodyPr/>
        <a:lstStyle/>
        <a:p>
          <a:endParaRPr lang="en-US"/>
        </a:p>
      </dgm:t>
    </dgm:pt>
    <dgm:pt modelId="{B708C045-04FC-4A68-B2C4-FA93B15C39AB}" type="sibTrans" cxnId="{3F5B681B-36EB-4736-9822-422A899ABBDE}">
      <dgm:prSet/>
      <dgm:spPr/>
      <dgm:t>
        <a:bodyPr/>
        <a:lstStyle/>
        <a:p>
          <a:endParaRPr lang="en-US"/>
        </a:p>
      </dgm:t>
    </dgm:pt>
    <dgm:pt modelId="{DF6CD19A-121F-49DF-8482-6F1704AF93A5}">
      <dgm:prSet phldrT="[Text]" custT="1"/>
      <dgm:spPr>
        <a:effectLst>
          <a:outerShdw blurRad="50800" dist="38100" dir="2700000" algn="tl" rotWithShape="0">
            <a:prstClr val="black">
              <a:alpha val="40000"/>
            </a:prstClr>
          </a:outerShdw>
        </a:effectLst>
      </dgm:spPr>
      <dgm:t>
        <a:bodyPr/>
        <a:lstStyle/>
        <a:p>
          <a:pPr>
            <a:buFontTx/>
            <a:buNone/>
          </a:pPr>
          <a:r>
            <a:rPr lang="en-US" sz="1600" dirty="0"/>
            <a:t>   Create VMs and Cloud infrastructure</a:t>
          </a:r>
        </a:p>
      </dgm:t>
    </dgm:pt>
    <dgm:pt modelId="{0EC29B96-6807-40F7-98F4-1588FE32FA2D}" type="parTrans" cxnId="{9FB68198-47CD-4169-A707-317754834D38}">
      <dgm:prSet/>
      <dgm:spPr/>
      <dgm:t>
        <a:bodyPr/>
        <a:lstStyle/>
        <a:p>
          <a:endParaRPr lang="en-US"/>
        </a:p>
      </dgm:t>
    </dgm:pt>
    <dgm:pt modelId="{C48A7412-D30B-4919-A8D0-37A781EC67E1}" type="sibTrans" cxnId="{9FB68198-47CD-4169-A707-317754834D38}">
      <dgm:prSet/>
      <dgm:spPr/>
      <dgm:t>
        <a:bodyPr/>
        <a:lstStyle/>
        <a:p>
          <a:endParaRPr lang="en-US"/>
        </a:p>
      </dgm:t>
    </dgm:pt>
    <dgm:pt modelId="{0942E4D4-42DC-4EC8-99ED-DF03B26276DA}">
      <dgm:prSet phldrT="[Text]" custT="1"/>
      <dgm:spPr>
        <a:effectLst>
          <a:outerShdw blurRad="50800" dist="38100" dir="2700000" algn="tl" rotWithShape="0">
            <a:prstClr val="black">
              <a:alpha val="40000"/>
            </a:prstClr>
          </a:outerShdw>
        </a:effectLst>
      </dgm:spPr>
      <dgm:t>
        <a:bodyPr/>
        <a:lstStyle/>
        <a:p>
          <a:pPr>
            <a:buFontTx/>
            <a:buNone/>
          </a:pPr>
          <a:r>
            <a:rPr lang="en-US" sz="1600" dirty="0"/>
            <a:t>   Integrate into Dev tools</a:t>
          </a:r>
        </a:p>
      </dgm:t>
    </dgm:pt>
    <dgm:pt modelId="{A3B875C8-89FF-4DAE-BF26-36F3B773ABFD}" type="parTrans" cxnId="{8B4A371E-6170-4A77-B8AC-70D8F9444F0B}">
      <dgm:prSet/>
      <dgm:spPr/>
      <dgm:t>
        <a:bodyPr/>
        <a:lstStyle/>
        <a:p>
          <a:endParaRPr lang="en-US"/>
        </a:p>
      </dgm:t>
    </dgm:pt>
    <dgm:pt modelId="{C1EF8C4B-F4A9-4C3E-B785-398F6608C779}" type="sibTrans" cxnId="{8B4A371E-6170-4A77-B8AC-70D8F9444F0B}">
      <dgm:prSet/>
      <dgm:spPr/>
      <dgm:t>
        <a:bodyPr/>
        <a:lstStyle/>
        <a:p>
          <a:endParaRPr lang="en-US"/>
        </a:p>
      </dgm:t>
    </dgm:pt>
    <dgm:pt modelId="{7BA694DE-EA8A-48E7-AA77-DC4874626D43}">
      <dgm:prSet phldrT="[Text]" custT="1"/>
      <dgm:spPr>
        <a:solidFill>
          <a:srgbClr val="39CEC7"/>
        </a:solidFill>
        <a:effectLst>
          <a:outerShdw blurRad="50800" dist="38100" dir="2700000" algn="tl" rotWithShape="0">
            <a:prstClr val="black">
              <a:alpha val="40000"/>
            </a:prstClr>
          </a:outerShdw>
        </a:effectLst>
      </dgm:spPr>
      <dgm:t>
        <a:bodyPr/>
        <a:lstStyle/>
        <a:p>
          <a:r>
            <a:rPr lang="en-US" sz="3200" dirty="0"/>
            <a:t>Configure</a:t>
          </a:r>
        </a:p>
      </dgm:t>
    </dgm:pt>
    <dgm:pt modelId="{CCE3B0D4-0A78-4739-BB9D-1372CB104907}" type="parTrans" cxnId="{52EE77DF-970D-4D80-B508-2234C08AB625}">
      <dgm:prSet/>
      <dgm:spPr/>
      <dgm:t>
        <a:bodyPr/>
        <a:lstStyle/>
        <a:p>
          <a:endParaRPr lang="en-US"/>
        </a:p>
      </dgm:t>
    </dgm:pt>
    <dgm:pt modelId="{FB6065D3-3F2D-4154-8C48-1DBB8CFEE9D1}" type="sibTrans" cxnId="{52EE77DF-970D-4D80-B508-2234C08AB625}">
      <dgm:prSet/>
      <dgm:spPr/>
      <dgm:t>
        <a:bodyPr/>
        <a:lstStyle/>
        <a:p>
          <a:endParaRPr lang="en-US"/>
        </a:p>
      </dgm:t>
    </dgm:pt>
    <dgm:pt modelId="{4892A9C5-BDA7-402D-A619-E131B449B768}">
      <dgm:prSet phldrT="[Text]" custT="1"/>
      <dgm:spPr>
        <a:effectLst>
          <a:outerShdw blurRad="50800" dist="38100" dir="2700000" algn="tl" rotWithShape="0">
            <a:prstClr val="black">
              <a:alpha val="40000"/>
            </a:prstClr>
          </a:outerShdw>
        </a:effectLst>
      </dgm:spPr>
      <dgm:t>
        <a:bodyPr/>
        <a:lstStyle/>
        <a:p>
          <a:pPr>
            <a:buFontTx/>
            <a:buNone/>
          </a:pPr>
          <a:r>
            <a:rPr lang="en-US" sz="1600" dirty="0"/>
            <a:t>   Update management </a:t>
          </a:r>
        </a:p>
      </dgm:t>
    </dgm:pt>
    <dgm:pt modelId="{7DC166FD-5A82-4CA6-B5C1-7D2F6DF8FD8D}" type="parTrans" cxnId="{A02868A8-692F-4CA4-AD1A-C2DC92DEFB99}">
      <dgm:prSet/>
      <dgm:spPr/>
      <dgm:t>
        <a:bodyPr/>
        <a:lstStyle/>
        <a:p>
          <a:endParaRPr lang="en-US"/>
        </a:p>
      </dgm:t>
    </dgm:pt>
    <dgm:pt modelId="{5428BCB8-E50C-4D29-935D-6C5D6C182FC3}" type="sibTrans" cxnId="{A02868A8-692F-4CA4-AD1A-C2DC92DEFB99}">
      <dgm:prSet/>
      <dgm:spPr/>
      <dgm:t>
        <a:bodyPr/>
        <a:lstStyle/>
        <a:p>
          <a:endParaRPr lang="en-US"/>
        </a:p>
      </dgm:t>
    </dgm:pt>
    <dgm:pt modelId="{8551CA75-62AD-4914-A366-DF676EC0460A}">
      <dgm:prSet phldrT="[Text]" custT="1"/>
      <dgm:spPr>
        <a:effectLst>
          <a:outerShdw blurRad="50800" dist="38100" dir="2700000" algn="tl" rotWithShape="0">
            <a:prstClr val="black">
              <a:alpha val="40000"/>
            </a:prstClr>
          </a:outerShdw>
        </a:effectLst>
      </dgm:spPr>
      <dgm:t>
        <a:bodyPr/>
        <a:lstStyle/>
        <a:p>
          <a:pPr>
            <a:buFontTx/>
            <a:buNone/>
          </a:pPr>
          <a:r>
            <a:rPr lang="en-US" sz="1600" dirty="0"/>
            <a:t>   Configure cloud and VMs per application</a:t>
          </a:r>
        </a:p>
      </dgm:t>
    </dgm:pt>
    <dgm:pt modelId="{6D3FBBC1-9E38-4234-BA52-B891CEC4FFCE}" type="parTrans" cxnId="{857CCAC2-8C20-4CB9-A593-EF8DBBC7DDEB}">
      <dgm:prSet/>
      <dgm:spPr/>
      <dgm:t>
        <a:bodyPr/>
        <a:lstStyle/>
        <a:p>
          <a:endParaRPr lang="en-US"/>
        </a:p>
      </dgm:t>
    </dgm:pt>
    <dgm:pt modelId="{2A9308A2-17D6-4610-8848-0C21B903FBCE}" type="sibTrans" cxnId="{857CCAC2-8C20-4CB9-A593-EF8DBBC7DDEB}">
      <dgm:prSet/>
      <dgm:spPr/>
      <dgm:t>
        <a:bodyPr/>
        <a:lstStyle/>
        <a:p>
          <a:endParaRPr lang="en-US"/>
        </a:p>
      </dgm:t>
    </dgm:pt>
    <dgm:pt modelId="{FD73A6A0-F40F-4DB3-B6F3-0B239BA536C1}">
      <dgm:prSet phldrT="[Text]" custT="1"/>
      <dgm:spPr>
        <a:solidFill>
          <a:srgbClr val="0092FF"/>
        </a:solidFill>
        <a:effectLst>
          <a:outerShdw blurRad="50800" dist="38100" dir="2700000" algn="tl" rotWithShape="0">
            <a:prstClr val="black">
              <a:alpha val="40000"/>
            </a:prstClr>
          </a:outerShdw>
        </a:effectLst>
      </dgm:spPr>
      <dgm:t>
        <a:bodyPr/>
        <a:lstStyle/>
        <a:p>
          <a:r>
            <a:rPr lang="en-US" sz="3200" dirty="0"/>
            <a:t>Monitor</a:t>
          </a:r>
        </a:p>
      </dgm:t>
    </dgm:pt>
    <dgm:pt modelId="{58E5DDB1-6CE0-4255-A017-67D53B35757F}" type="parTrans" cxnId="{6DDB171C-0C97-416E-8F0D-EDAEB6197C28}">
      <dgm:prSet/>
      <dgm:spPr/>
      <dgm:t>
        <a:bodyPr/>
        <a:lstStyle/>
        <a:p>
          <a:endParaRPr lang="en-US"/>
        </a:p>
      </dgm:t>
    </dgm:pt>
    <dgm:pt modelId="{D360D088-66FB-4374-9050-FACD1328EAB8}" type="sibTrans" cxnId="{6DDB171C-0C97-416E-8F0D-EDAEB6197C28}">
      <dgm:prSet/>
      <dgm:spPr/>
      <dgm:t>
        <a:bodyPr/>
        <a:lstStyle/>
        <a:p>
          <a:endParaRPr lang="en-US"/>
        </a:p>
      </dgm:t>
    </dgm:pt>
    <dgm:pt modelId="{C97D629C-EEEC-4941-A321-100EA93D3276}">
      <dgm:prSet phldrT="[Text]" custT="1"/>
      <dgm:spPr>
        <a:effectLst>
          <a:outerShdw blurRad="50800" dist="38100" dir="2700000" algn="tl" rotWithShape="0">
            <a:prstClr val="black">
              <a:alpha val="40000"/>
            </a:prstClr>
          </a:outerShdw>
        </a:effectLst>
      </dgm:spPr>
      <dgm:t>
        <a:bodyPr/>
        <a:lstStyle/>
        <a:p>
          <a:pPr>
            <a:buFontTx/>
            <a:buNone/>
          </a:pPr>
          <a:r>
            <a:rPr lang="en-US" sz="1600" dirty="0"/>
            <a:t>   Identify changes causing issues</a:t>
          </a:r>
        </a:p>
      </dgm:t>
    </dgm:pt>
    <dgm:pt modelId="{9DE5D2BA-C6C4-47B4-B0DC-FAA432A7A006}" type="parTrans" cxnId="{22064CE0-3585-47FF-8FF0-C1EA04FB7C96}">
      <dgm:prSet/>
      <dgm:spPr/>
      <dgm:t>
        <a:bodyPr/>
        <a:lstStyle/>
        <a:p>
          <a:endParaRPr lang="en-US"/>
        </a:p>
      </dgm:t>
    </dgm:pt>
    <dgm:pt modelId="{E8AE84F9-A886-4556-8FB3-1DE8D78A4D83}" type="sibTrans" cxnId="{22064CE0-3585-47FF-8FF0-C1EA04FB7C96}">
      <dgm:prSet/>
      <dgm:spPr/>
      <dgm:t>
        <a:bodyPr/>
        <a:lstStyle/>
        <a:p>
          <a:endParaRPr lang="en-US"/>
        </a:p>
      </dgm:t>
    </dgm:pt>
    <dgm:pt modelId="{DB49B2B6-6926-4AEB-AAE7-D4B6DA081ECD}">
      <dgm:prSet phldrT="[Text]" custT="1"/>
      <dgm:spPr>
        <a:effectLst>
          <a:outerShdw blurRad="50800" dist="38100" dir="2700000" algn="tl" rotWithShape="0">
            <a:prstClr val="black">
              <a:alpha val="40000"/>
            </a:prstClr>
          </a:outerShdw>
        </a:effectLst>
      </dgm:spPr>
      <dgm:t>
        <a:bodyPr/>
        <a:lstStyle/>
        <a:p>
          <a:pPr>
            <a:buFontTx/>
            <a:buNone/>
          </a:pPr>
          <a:r>
            <a:rPr lang="en-US" sz="1600" dirty="0"/>
            <a:t>   Integrate into ITSM solutions on Alerts</a:t>
          </a:r>
        </a:p>
      </dgm:t>
    </dgm:pt>
    <dgm:pt modelId="{0C32BED7-2CAF-4C64-9413-5DB882CD2DB6}" type="parTrans" cxnId="{2FFF996F-6866-4783-8505-C75BE80FD635}">
      <dgm:prSet/>
      <dgm:spPr/>
      <dgm:t>
        <a:bodyPr/>
        <a:lstStyle/>
        <a:p>
          <a:endParaRPr lang="en-US"/>
        </a:p>
      </dgm:t>
    </dgm:pt>
    <dgm:pt modelId="{97FC7E18-ED0C-4114-9405-F67A5F9C86EF}" type="sibTrans" cxnId="{2FFF996F-6866-4783-8505-C75BE80FD635}">
      <dgm:prSet/>
      <dgm:spPr/>
      <dgm:t>
        <a:bodyPr/>
        <a:lstStyle/>
        <a:p>
          <a:endParaRPr lang="en-US"/>
        </a:p>
      </dgm:t>
    </dgm:pt>
    <dgm:pt modelId="{76D3AC0A-CEC5-4275-A24C-25478C80E033}">
      <dgm:prSet phldrT="[Text]" custT="1"/>
      <dgm:spPr>
        <a:solidFill>
          <a:srgbClr val="0070C0"/>
        </a:solidFill>
        <a:effectLst>
          <a:outerShdw blurRad="50800" dist="38100" dir="2700000" algn="tl" rotWithShape="0">
            <a:prstClr val="black">
              <a:alpha val="40000"/>
            </a:prstClr>
          </a:outerShdw>
        </a:effectLst>
      </dgm:spPr>
      <dgm:t>
        <a:bodyPr/>
        <a:lstStyle/>
        <a:p>
          <a:r>
            <a:rPr lang="en-US" sz="3200" dirty="0"/>
            <a:t>Protect</a:t>
          </a:r>
        </a:p>
      </dgm:t>
    </dgm:pt>
    <dgm:pt modelId="{736CB2A9-235A-4A93-AF48-323E003D5138}" type="parTrans" cxnId="{40924333-3C95-4FF7-9289-1158B94507DA}">
      <dgm:prSet/>
      <dgm:spPr/>
      <dgm:t>
        <a:bodyPr/>
        <a:lstStyle/>
        <a:p>
          <a:endParaRPr lang="en-US"/>
        </a:p>
      </dgm:t>
    </dgm:pt>
    <dgm:pt modelId="{CD70C546-EA19-4F25-97D4-1B8BA8F1DD13}" type="sibTrans" cxnId="{40924333-3C95-4FF7-9289-1158B94507DA}">
      <dgm:prSet/>
      <dgm:spPr/>
      <dgm:t>
        <a:bodyPr/>
        <a:lstStyle/>
        <a:p>
          <a:endParaRPr lang="en-US"/>
        </a:p>
      </dgm:t>
    </dgm:pt>
    <dgm:pt modelId="{96E1FE5A-4FD7-40FD-A6E2-E7A152E9DCC3}">
      <dgm:prSet phldrT="[Text]" custT="1"/>
      <dgm:spPr>
        <a:effectLst>
          <a:outerShdw blurRad="50800" dist="38100" dir="2700000" algn="tl" rotWithShape="0">
            <a:prstClr val="black">
              <a:alpha val="40000"/>
            </a:prstClr>
          </a:outerShdw>
        </a:effectLst>
      </dgm:spPr>
      <dgm:t>
        <a:bodyPr/>
        <a:lstStyle/>
        <a:p>
          <a:pPr>
            <a:buFontTx/>
            <a:buNone/>
          </a:pPr>
          <a:r>
            <a:rPr lang="en-US" sz="1600" dirty="0"/>
            <a:t>   Recover application / VM from backup</a:t>
          </a:r>
        </a:p>
      </dgm:t>
    </dgm:pt>
    <dgm:pt modelId="{54A5231F-394B-438A-9518-3412F58AF803}" type="parTrans" cxnId="{A72F6EFB-2533-4FD0-9892-C3EF90D1EB49}">
      <dgm:prSet/>
      <dgm:spPr/>
      <dgm:t>
        <a:bodyPr/>
        <a:lstStyle/>
        <a:p>
          <a:endParaRPr lang="en-US"/>
        </a:p>
      </dgm:t>
    </dgm:pt>
    <dgm:pt modelId="{23597025-E7DF-4AB1-855D-B52F79838CD3}" type="sibTrans" cxnId="{A72F6EFB-2533-4FD0-9892-C3EF90D1EB49}">
      <dgm:prSet/>
      <dgm:spPr/>
      <dgm:t>
        <a:bodyPr/>
        <a:lstStyle/>
        <a:p>
          <a:endParaRPr lang="en-US"/>
        </a:p>
      </dgm:t>
    </dgm:pt>
    <dgm:pt modelId="{BE483B6C-7F71-406A-8DDB-D926C83961A5}">
      <dgm:prSet phldrT="[Text]" custT="1"/>
      <dgm:spPr>
        <a:solidFill>
          <a:srgbClr val="005494"/>
        </a:solidFill>
        <a:effectLst>
          <a:outerShdw blurRad="50800" dist="38100" dir="2700000" algn="tl" rotWithShape="0">
            <a:prstClr val="black">
              <a:alpha val="40000"/>
            </a:prstClr>
          </a:outerShdw>
        </a:effectLst>
      </dgm:spPr>
      <dgm:t>
        <a:bodyPr/>
        <a:lstStyle/>
        <a:p>
          <a:r>
            <a:rPr lang="en-US" sz="3200" dirty="0"/>
            <a:t>Secure</a:t>
          </a:r>
        </a:p>
      </dgm:t>
    </dgm:pt>
    <dgm:pt modelId="{5FCA696A-80C5-4F59-BEAF-C2842EE68E1E}" type="parTrans" cxnId="{AAC088CE-1AD2-471A-92C6-F560605D1218}">
      <dgm:prSet/>
      <dgm:spPr/>
      <dgm:t>
        <a:bodyPr/>
        <a:lstStyle/>
        <a:p>
          <a:endParaRPr lang="en-US"/>
        </a:p>
      </dgm:t>
    </dgm:pt>
    <dgm:pt modelId="{34F3C10D-86A0-45E1-8FE5-8D0D9B198953}" type="sibTrans" cxnId="{AAC088CE-1AD2-471A-92C6-F560605D1218}">
      <dgm:prSet/>
      <dgm:spPr/>
      <dgm:t>
        <a:bodyPr/>
        <a:lstStyle/>
        <a:p>
          <a:endParaRPr lang="en-US"/>
        </a:p>
      </dgm:t>
    </dgm:pt>
    <dgm:pt modelId="{77BF3D08-22C6-4749-96AE-DAC5245AF113}">
      <dgm:prSet phldrT="[Text]" custT="1"/>
      <dgm:spPr>
        <a:effectLst>
          <a:outerShdw blurRad="50800" dist="38100" dir="2700000" algn="tl" rotWithShape="0">
            <a:prstClr val="black">
              <a:alpha val="40000"/>
            </a:prstClr>
          </a:outerShdw>
        </a:effectLst>
      </dgm:spPr>
      <dgm:t>
        <a:bodyPr/>
        <a:lstStyle/>
        <a:p>
          <a:pPr>
            <a:buFontTx/>
            <a:buNone/>
          </a:pPr>
          <a:r>
            <a:rPr lang="en-US" sz="1600" dirty="0"/>
            <a:t>   Quarantine VM if exploited</a:t>
          </a:r>
        </a:p>
      </dgm:t>
    </dgm:pt>
    <dgm:pt modelId="{B68D024D-6053-479D-B27B-32ECBC2E3F60}" type="parTrans" cxnId="{28F5AEC7-82D8-4BFD-ACC8-2B4DB7035006}">
      <dgm:prSet/>
      <dgm:spPr/>
      <dgm:t>
        <a:bodyPr/>
        <a:lstStyle/>
        <a:p>
          <a:endParaRPr lang="en-US"/>
        </a:p>
      </dgm:t>
    </dgm:pt>
    <dgm:pt modelId="{75E8811D-9092-44B0-8B8D-1ABCCB341923}" type="sibTrans" cxnId="{28F5AEC7-82D8-4BFD-ACC8-2B4DB7035006}">
      <dgm:prSet/>
      <dgm:spPr/>
      <dgm:t>
        <a:bodyPr/>
        <a:lstStyle/>
        <a:p>
          <a:endParaRPr lang="en-US"/>
        </a:p>
      </dgm:t>
    </dgm:pt>
    <dgm:pt modelId="{DEE14546-2095-4F06-B2BA-B692BDF423F0}">
      <dgm:prSet phldrT="[Text]" custT="1"/>
      <dgm:spPr>
        <a:solidFill>
          <a:srgbClr val="BF6900"/>
        </a:solidFill>
        <a:effectLst>
          <a:outerShdw blurRad="50800" dist="38100" dir="2700000" algn="tl" rotWithShape="0">
            <a:prstClr val="black">
              <a:alpha val="40000"/>
            </a:prstClr>
          </a:outerShdw>
        </a:effectLst>
      </dgm:spPr>
      <dgm:t>
        <a:bodyPr/>
        <a:lstStyle/>
        <a:p>
          <a:r>
            <a:rPr lang="en-US" sz="3200" dirty="0"/>
            <a:t>Govern</a:t>
          </a:r>
        </a:p>
      </dgm:t>
    </dgm:pt>
    <dgm:pt modelId="{78DF4576-C9FD-4414-84D8-A46EF3C5BB58}" type="parTrans" cxnId="{F700DC65-E98E-408C-87FF-44BBC7B9ACC5}">
      <dgm:prSet/>
      <dgm:spPr/>
      <dgm:t>
        <a:bodyPr/>
        <a:lstStyle/>
        <a:p>
          <a:endParaRPr lang="en-US"/>
        </a:p>
      </dgm:t>
    </dgm:pt>
    <dgm:pt modelId="{EF2C5BAC-3629-475D-8DF3-9962318954F5}" type="sibTrans" cxnId="{F700DC65-E98E-408C-87FF-44BBC7B9ACC5}">
      <dgm:prSet/>
      <dgm:spPr/>
      <dgm:t>
        <a:bodyPr/>
        <a:lstStyle/>
        <a:p>
          <a:endParaRPr lang="en-US"/>
        </a:p>
      </dgm:t>
    </dgm:pt>
    <dgm:pt modelId="{8623F0F3-ED2A-41FC-B270-4B452B37C545}">
      <dgm:prSet phldrT="[Text]" custT="1"/>
      <dgm:spPr>
        <a:effectLst>
          <a:outerShdw blurRad="50800" dist="38100" dir="2700000" algn="tl" rotWithShape="0">
            <a:prstClr val="black">
              <a:alpha val="40000"/>
            </a:prstClr>
          </a:outerShdw>
        </a:effectLst>
      </dgm:spPr>
      <dgm:t>
        <a:bodyPr/>
        <a:lstStyle/>
        <a:p>
          <a:pPr>
            <a:buFontTx/>
            <a:buNone/>
          </a:pPr>
          <a:r>
            <a:rPr lang="en-US" sz="1600" dirty="0"/>
            <a:t>   Set up RBAC per user / group</a:t>
          </a:r>
        </a:p>
      </dgm:t>
    </dgm:pt>
    <dgm:pt modelId="{E8E410AF-D740-44BC-98C8-CAFEF87210BE}" type="parTrans" cxnId="{3524F85C-0DBF-4C86-A520-7DF2E6EA2D79}">
      <dgm:prSet/>
      <dgm:spPr/>
      <dgm:t>
        <a:bodyPr/>
        <a:lstStyle/>
        <a:p>
          <a:endParaRPr lang="en-US"/>
        </a:p>
      </dgm:t>
    </dgm:pt>
    <dgm:pt modelId="{6BA5E73F-18EB-4E6B-8FB1-8591FEF17159}" type="sibTrans" cxnId="{3524F85C-0DBF-4C86-A520-7DF2E6EA2D79}">
      <dgm:prSet/>
      <dgm:spPr/>
      <dgm:t>
        <a:bodyPr/>
        <a:lstStyle/>
        <a:p>
          <a:endParaRPr lang="en-US"/>
        </a:p>
      </dgm:t>
    </dgm:pt>
    <dgm:pt modelId="{56C431B0-3547-45D5-9864-DBBEA7CF8B1A}">
      <dgm:prSet phldrT="[Text]" custT="1"/>
      <dgm:spPr>
        <a:effectLst>
          <a:outerShdw blurRad="50800" dist="38100" dir="2700000" algn="tl" rotWithShape="0">
            <a:prstClr val="black">
              <a:alpha val="40000"/>
            </a:prstClr>
          </a:outerShdw>
        </a:effectLst>
      </dgm:spPr>
      <dgm:t>
        <a:bodyPr/>
        <a:lstStyle/>
        <a:p>
          <a:pPr>
            <a:buFontTx/>
            <a:buNone/>
          </a:pPr>
          <a:r>
            <a:rPr lang="en-US" sz="1600" dirty="0"/>
            <a:t>   Integrate into Site Recovery for fail over</a:t>
          </a:r>
        </a:p>
      </dgm:t>
    </dgm:pt>
    <dgm:pt modelId="{E0F0421E-9540-4B1C-A29F-A3FB4F5D4604}" type="parTrans" cxnId="{EBA48111-A2B0-4183-9C73-954B1EC95944}">
      <dgm:prSet/>
      <dgm:spPr/>
      <dgm:t>
        <a:bodyPr/>
        <a:lstStyle/>
        <a:p>
          <a:endParaRPr lang="en-US"/>
        </a:p>
      </dgm:t>
    </dgm:pt>
    <dgm:pt modelId="{D0364ED9-0AC8-493B-BCF8-CD72F603073A}" type="sibTrans" cxnId="{EBA48111-A2B0-4183-9C73-954B1EC95944}">
      <dgm:prSet/>
      <dgm:spPr/>
      <dgm:t>
        <a:bodyPr/>
        <a:lstStyle/>
        <a:p>
          <a:endParaRPr lang="en-US"/>
        </a:p>
      </dgm:t>
    </dgm:pt>
    <dgm:pt modelId="{7E61BE1F-C184-4B5D-88F0-890E010D08E4}">
      <dgm:prSet phldrT="[Text]" custT="1"/>
      <dgm:spPr>
        <a:effectLst>
          <a:outerShdw blurRad="50800" dist="38100" dir="2700000" algn="tl" rotWithShape="0">
            <a:prstClr val="black">
              <a:alpha val="40000"/>
            </a:prstClr>
          </a:outerShdw>
        </a:effectLst>
      </dgm:spPr>
      <dgm:t>
        <a:bodyPr/>
        <a:lstStyle/>
        <a:p>
          <a:pPr>
            <a:buFontTx/>
            <a:buNone/>
          </a:pPr>
          <a:r>
            <a:rPr lang="en-US" sz="1600" dirty="0"/>
            <a:t>   Set policy for infrastructure and app</a:t>
          </a:r>
        </a:p>
      </dgm:t>
    </dgm:pt>
    <dgm:pt modelId="{8B564621-0FBC-4BA1-B399-15E0F9EFACBE}" type="parTrans" cxnId="{FB3D6B31-5AF8-4D43-AE5C-9DE0C09CB07D}">
      <dgm:prSet/>
      <dgm:spPr/>
      <dgm:t>
        <a:bodyPr/>
        <a:lstStyle/>
        <a:p>
          <a:endParaRPr lang="en-US"/>
        </a:p>
      </dgm:t>
    </dgm:pt>
    <dgm:pt modelId="{14150530-BE02-4754-9AE4-085F1D507DE6}" type="sibTrans" cxnId="{FB3D6B31-5AF8-4D43-AE5C-9DE0C09CB07D}">
      <dgm:prSet/>
      <dgm:spPr/>
      <dgm:t>
        <a:bodyPr/>
        <a:lstStyle/>
        <a:p>
          <a:endParaRPr lang="en-US"/>
        </a:p>
      </dgm:t>
    </dgm:pt>
    <dgm:pt modelId="{9905B1D6-AE46-47F7-92E3-B7EA0FDC464F}">
      <dgm:prSet phldrT="[Text]" custT="1"/>
      <dgm:spPr>
        <a:effectLst>
          <a:outerShdw blurRad="50800" dist="38100" dir="2700000" algn="tl" rotWithShape="0">
            <a:prstClr val="black">
              <a:alpha val="40000"/>
            </a:prstClr>
          </a:outerShdw>
        </a:effectLst>
      </dgm:spPr>
      <dgm:t>
        <a:bodyPr/>
        <a:lstStyle/>
        <a:p>
          <a:pPr>
            <a:buFontTx/>
            <a:buNone/>
          </a:pPr>
          <a:r>
            <a:rPr lang="en-US" sz="1600" dirty="0"/>
            <a:t>   Recover unused resources</a:t>
          </a:r>
        </a:p>
      </dgm:t>
    </dgm:pt>
    <dgm:pt modelId="{D588F125-0AEF-4513-9270-460E5C692616}" type="parTrans" cxnId="{A7595E32-EB8C-4A72-B074-654B47C6B8BF}">
      <dgm:prSet/>
      <dgm:spPr/>
      <dgm:t>
        <a:bodyPr/>
        <a:lstStyle/>
        <a:p>
          <a:endParaRPr lang="en-US"/>
        </a:p>
      </dgm:t>
    </dgm:pt>
    <dgm:pt modelId="{67654F0A-3529-4B98-81A9-34C91064965A}" type="sibTrans" cxnId="{A7595E32-EB8C-4A72-B074-654B47C6B8BF}">
      <dgm:prSet/>
      <dgm:spPr/>
      <dgm:t>
        <a:bodyPr/>
        <a:lstStyle/>
        <a:p>
          <a:endParaRPr lang="en-US"/>
        </a:p>
      </dgm:t>
    </dgm:pt>
    <dgm:pt modelId="{1A0B32AB-033A-4595-BE36-FF49749E16B5}" type="pres">
      <dgm:prSet presAssocID="{DC187FBE-B67C-4DFE-BFC5-40546BA7F017}" presName="Name0" presStyleCnt="0">
        <dgm:presLayoutVars>
          <dgm:dir/>
          <dgm:animLvl val="lvl"/>
          <dgm:resizeHandles/>
        </dgm:presLayoutVars>
      </dgm:prSet>
      <dgm:spPr/>
    </dgm:pt>
    <dgm:pt modelId="{D54BB128-8B73-44D5-9C75-E8BCEAF9BEE4}" type="pres">
      <dgm:prSet presAssocID="{152B9D09-1B98-4DC1-9DD4-958E3BDC4985}" presName="linNode" presStyleCnt="0"/>
      <dgm:spPr/>
    </dgm:pt>
    <dgm:pt modelId="{7BAED676-638D-4272-A4C8-D52AD6FB567B}" type="pres">
      <dgm:prSet presAssocID="{152B9D09-1B98-4DC1-9DD4-958E3BDC4985}" presName="parentShp" presStyleLbl="node1" presStyleIdx="0" presStyleCnt="6">
        <dgm:presLayoutVars>
          <dgm:bulletEnabled val="1"/>
        </dgm:presLayoutVars>
      </dgm:prSet>
      <dgm:spPr/>
    </dgm:pt>
    <dgm:pt modelId="{2B03FAF1-F3BC-4DF0-9722-F1ED5931A85F}" type="pres">
      <dgm:prSet presAssocID="{152B9D09-1B98-4DC1-9DD4-958E3BDC4985}" presName="childShp" presStyleLbl="bgAccFollowNode1" presStyleIdx="0" presStyleCnt="6" custScaleX="100438" custScaleY="103627">
        <dgm:presLayoutVars>
          <dgm:bulletEnabled val="1"/>
        </dgm:presLayoutVars>
      </dgm:prSet>
      <dgm:spPr/>
    </dgm:pt>
    <dgm:pt modelId="{3ED82410-A537-49E1-A088-D9903459E749}" type="pres">
      <dgm:prSet presAssocID="{B708C045-04FC-4A68-B2C4-FA93B15C39AB}" presName="spacing" presStyleCnt="0"/>
      <dgm:spPr/>
    </dgm:pt>
    <dgm:pt modelId="{DB92C952-92FF-41B5-84C0-F359AC036D19}" type="pres">
      <dgm:prSet presAssocID="{7BA694DE-EA8A-48E7-AA77-DC4874626D43}" presName="linNode" presStyleCnt="0"/>
      <dgm:spPr/>
    </dgm:pt>
    <dgm:pt modelId="{C306D759-0CD0-4271-B18A-1DB161A9DD6C}" type="pres">
      <dgm:prSet presAssocID="{7BA694DE-EA8A-48E7-AA77-DC4874626D43}" presName="parentShp" presStyleLbl="node1" presStyleIdx="1" presStyleCnt="6">
        <dgm:presLayoutVars>
          <dgm:bulletEnabled val="1"/>
        </dgm:presLayoutVars>
      </dgm:prSet>
      <dgm:spPr/>
    </dgm:pt>
    <dgm:pt modelId="{246D32DD-535B-414B-ADFC-0C1646531156}" type="pres">
      <dgm:prSet presAssocID="{7BA694DE-EA8A-48E7-AA77-DC4874626D43}" presName="childShp" presStyleLbl="bgAccFollowNode1" presStyleIdx="1" presStyleCnt="6">
        <dgm:presLayoutVars>
          <dgm:bulletEnabled val="1"/>
        </dgm:presLayoutVars>
      </dgm:prSet>
      <dgm:spPr/>
    </dgm:pt>
    <dgm:pt modelId="{4AF481ED-D4C4-4B42-90CE-FF05DF57375E}" type="pres">
      <dgm:prSet presAssocID="{FB6065D3-3F2D-4154-8C48-1DBB8CFEE9D1}" presName="spacing" presStyleCnt="0"/>
      <dgm:spPr/>
    </dgm:pt>
    <dgm:pt modelId="{7B58E187-BCE3-473F-980F-5A3CBA0FD75D}" type="pres">
      <dgm:prSet presAssocID="{FD73A6A0-F40F-4DB3-B6F3-0B239BA536C1}" presName="linNode" presStyleCnt="0"/>
      <dgm:spPr/>
    </dgm:pt>
    <dgm:pt modelId="{0194C454-611A-4E08-9D0D-EEE9EACC8A1D}" type="pres">
      <dgm:prSet presAssocID="{FD73A6A0-F40F-4DB3-B6F3-0B239BA536C1}" presName="parentShp" presStyleLbl="node1" presStyleIdx="2" presStyleCnt="6">
        <dgm:presLayoutVars>
          <dgm:bulletEnabled val="1"/>
        </dgm:presLayoutVars>
      </dgm:prSet>
      <dgm:spPr/>
    </dgm:pt>
    <dgm:pt modelId="{764F28F1-2DE7-4FB1-B189-9BB4406CFE84}" type="pres">
      <dgm:prSet presAssocID="{FD73A6A0-F40F-4DB3-B6F3-0B239BA536C1}" presName="childShp" presStyleLbl="bgAccFollowNode1" presStyleIdx="2" presStyleCnt="6">
        <dgm:presLayoutVars>
          <dgm:bulletEnabled val="1"/>
        </dgm:presLayoutVars>
      </dgm:prSet>
      <dgm:spPr/>
    </dgm:pt>
    <dgm:pt modelId="{19F8CDB9-2C36-4AF7-8422-0EA09F133400}" type="pres">
      <dgm:prSet presAssocID="{D360D088-66FB-4374-9050-FACD1328EAB8}" presName="spacing" presStyleCnt="0"/>
      <dgm:spPr/>
    </dgm:pt>
    <dgm:pt modelId="{E7064ABD-0E58-4170-839D-0483452DBAD6}" type="pres">
      <dgm:prSet presAssocID="{76D3AC0A-CEC5-4275-A24C-25478C80E033}" presName="linNode" presStyleCnt="0"/>
      <dgm:spPr/>
    </dgm:pt>
    <dgm:pt modelId="{D6AC125A-5F0F-4710-B0BC-B0D2B56F1742}" type="pres">
      <dgm:prSet presAssocID="{76D3AC0A-CEC5-4275-A24C-25478C80E033}" presName="parentShp" presStyleLbl="node1" presStyleIdx="3" presStyleCnt="6">
        <dgm:presLayoutVars>
          <dgm:bulletEnabled val="1"/>
        </dgm:presLayoutVars>
      </dgm:prSet>
      <dgm:spPr/>
    </dgm:pt>
    <dgm:pt modelId="{39056644-6AF8-436D-9276-87A080B1B5AD}" type="pres">
      <dgm:prSet presAssocID="{76D3AC0A-CEC5-4275-A24C-25478C80E033}" presName="childShp" presStyleLbl="bgAccFollowNode1" presStyleIdx="3" presStyleCnt="6">
        <dgm:presLayoutVars>
          <dgm:bulletEnabled val="1"/>
        </dgm:presLayoutVars>
      </dgm:prSet>
      <dgm:spPr/>
    </dgm:pt>
    <dgm:pt modelId="{D0E61013-D5D1-4694-9B55-6C554314F805}" type="pres">
      <dgm:prSet presAssocID="{CD70C546-EA19-4F25-97D4-1B8BA8F1DD13}" presName="spacing" presStyleCnt="0"/>
      <dgm:spPr/>
    </dgm:pt>
    <dgm:pt modelId="{8DE88F84-CF15-49D2-A675-00044922D090}" type="pres">
      <dgm:prSet presAssocID="{BE483B6C-7F71-406A-8DDB-D926C83961A5}" presName="linNode" presStyleCnt="0"/>
      <dgm:spPr/>
    </dgm:pt>
    <dgm:pt modelId="{9933E7F5-CCA0-4419-A740-A63E29E44B8C}" type="pres">
      <dgm:prSet presAssocID="{BE483B6C-7F71-406A-8DDB-D926C83961A5}" presName="parentShp" presStyleLbl="node1" presStyleIdx="4" presStyleCnt="6">
        <dgm:presLayoutVars>
          <dgm:bulletEnabled val="1"/>
        </dgm:presLayoutVars>
      </dgm:prSet>
      <dgm:spPr/>
    </dgm:pt>
    <dgm:pt modelId="{A6790311-8801-4E64-B122-E8B2DF739CBC}" type="pres">
      <dgm:prSet presAssocID="{BE483B6C-7F71-406A-8DDB-D926C83961A5}" presName="childShp" presStyleLbl="bgAccFollowNode1" presStyleIdx="4" presStyleCnt="6">
        <dgm:presLayoutVars>
          <dgm:bulletEnabled val="1"/>
        </dgm:presLayoutVars>
      </dgm:prSet>
      <dgm:spPr/>
    </dgm:pt>
    <dgm:pt modelId="{48514004-E66F-4421-82EE-4DB3721403FD}" type="pres">
      <dgm:prSet presAssocID="{34F3C10D-86A0-45E1-8FE5-8D0D9B198953}" presName="spacing" presStyleCnt="0"/>
      <dgm:spPr/>
    </dgm:pt>
    <dgm:pt modelId="{9722561D-EAB8-4659-9D58-1B4A9E7C75B9}" type="pres">
      <dgm:prSet presAssocID="{DEE14546-2095-4F06-B2BA-B692BDF423F0}" presName="linNode" presStyleCnt="0"/>
      <dgm:spPr/>
    </dgm:pt>
    <dgm:pt modelId="{13157ADF-A16A-481D-A09F-D198A4F5B324}" type="pres">
      <dgm:prSet presAssocID="{DEE14546-2095-4F06-B2BA-B692BDF423F0}" presName="parentShp" presStyleLbl="node1" presStyleIdx="5" presStyleCnt="6">
        <dgm:presLayoutVars>
          <dgm:bulletEnabled val="1"/>
        </dgm:presLayoutVars>
      </dgm:prSet>
      <dgm:spPr/>
    </dgm:pt>
    <dgm:pt modelId="{7C596A3D-36B1-4B52-B9EF-F1757E32CF5C}" type="pres">
      <dgm:prSet presAssocID="{DEE14546-2095-4F06-B2BA-B692BDF423F0}" presName="childShp" presStyleLbl="bgAccFollowNode1" presStyleIdx="5" presStyleCnt="6">
        <dgm:presLayoutVars>
          <dgm:bulletEnabled val="1"/>
        </dgm:presLayoutVars>
      </dgm:prSet>
      <dgm:spPr/>
    </dgm:pt>
  </dgm:ptLst>
  <dgm:cxnLst>
    <dgm:cxn modelId="{EBA48111-A2B0-4183-9C73-954B1EC95944}" srcId="{76D3AC0A-CEC5-4275-A24C-25478C80E033}" destId="{56C431B0-3547-45D5-9864-DBBEA7CF8B1A}" srcOrd="1" destOrd="0" parTransId="{E0F0421E-9540-4B1C-A29F-A3FB4F5D4604}" sibTransId="{D0364ED9-0AC8-493B-BCF8-CD72F603073A}"/>
    <dgm:cxn modelId="{3F5B681B-36EB-4736-9822-422A899ABBDE}" srcId="{DC187FBE-B67C-4DFE-BFC5-40546BA7F017}" destId="{152B9D09-1B98-4DC1-9DD4-958E3BDC4985}" srcOrd="0" destOrd="0" parTransId="{22B4FF06-B36E-47A8-AA02-061A77D3036A}" sibTransId="{B708C045-04FC-4A68-B2C4-FA93B15C39AB}"/>
    <dgm:cxn modelId="{582C2136-469A-43AF-9542-7B0F9CBA3AA9}" type="presOf" srcId="{BE483B6C-7F71-406A-8DDB-D926C83961A5}" destId="{9933E7F5-CCA0-4419-A740-A63E29E44B8C}" srcOrd="0" destOrd="0" presId="urn:microsoft.com/office/officeart/2005/8/layout/vList6"/>
    <dgm:cxn modelId="{857CCAC2-8C20-4CB9-A593-EF8DBBC7DDEB}" srcId="{7BA694DE-EA8A-48E7-AA77-DC4874626D43}" destId="{8551CA75-62AD-4914-A366-DF676EC0460A}" srcOrd="1" destOrd="0" parTransId="{6D3FBBC1-9E38-4234-BA52-B891CEC4FFCE}" sibTransId="{2A9308A2-17D6-4610-8848-0C21B903FBCE}"/>
    <dgm:cxn modelId="{F52B26E5-B7B5-4E51-8CD4-5907E9C95D5C}" type="presOf" srcId="{96E1FE5A-4FD7-40FD-A6E2-E7A152E9DCC3}" destId="{39056644-6AF8-436D-9276-87A080B1B5AD}" srcOrd="0" destOrd="0" presId="urn:microsoft.com/office/officeart/2005/8/layout/vList6"/>
    <dgm:cxn modelId="{2FFF996F-6866-4783-8505-C75BE80FD635}" srcId="{FD73A6A0-F40F-4DB3-B6F3-0B239BA536C1}" destId="{DB49B2B6-6926-4AEB-AAE7-D4B6DA081ECD}" srcOrd="1" destOrd="0" parTransId="{0C32BED7-2CAF-4C64-9413-5DB882CD2DB6}" sibTransId="{97FC7E18-ED0C-4114-9405-F67A5F9C86EF}"/>
    <dgm:cxn modelId="{8B4A371E-6170-4A77-B8AC-70D8F9444F0B}" srcId="{152B9D09-1B98-4DC1-9DD4-958E3BDC4985}" destId="{0942E4D4-42DC-4EC8-99ED-DF03B26276DA}" srcOrd="1" destOrd="0" parTransId="{A3B875C8-89FF-4DAE-BF26-36F3B773ABFD}" sibTransId="{C1EF8C4B-F4A9-4C3E-B785-398F6608C779}"/>
    <dgm:cxn modelId="{84324FA1-A01A-44F3-BD4F-D1DDED8C6EB1}" type="presOf" srcId="{8551CA75-62AD-4914-A366-DF676EC0460A}" destId="{246D32DD-535B-414B-ADFC-0C1646531156}" srcOrd="0" destOrd="1" presId="urn:microsoft.com/office/officeart/2005/8/layout/vList6"/>
    <dgm:cxn modelId="{1C06F8F2-A8A1-463D-8083-1E231236CA99}" type="presOf" srcId="{C97D629C-EEEC-4941-A321-100EA93D3276}" destId="{764F28F1-2DE7-4FB1-B189-9BB4406CFE84}" srcOrd="0" destOrd="0" presId="urn:microsoft.com/office/officeart/2005/8/layout/vList6"/>
    <dgm:cxn modelId="{28CB385C-1ADC-4C11-9227-38A60E0AC616}" type="presOf" srcId="{DC187FBE-B67C-4DFE-BFC5-40546BA7F017}" destId="{1A0B32AB-033A-4595-BE36-FF49749E16B5}" srcOrd="0" destOrd="0" presId="urn:microsoft.com/office/officeart/2005/8/layout/vList6"/>
    <dgm:cxn modelId="{33C06E72-4489-41AC-A24D-E3ABC3DB18EB}" type="presOf" srcId="{77BF3D08-22C6-4749-96AE-DAC5245AF113}" destId="{A6790311-8801-4E64-B122-E8B2DF739CBC}" srcOrd="0" destOrd="0" presId="urn:microsoft.com/office/officeart/2005/8/layout/vList6"/>
    <dgm:cxn modelId="{601C4BB4-9813-4709-A09D-8CF812B2D839}" type="presOf" srcId="{4892A9C5-BDA7-402D-A619-E131B449B768}" destId="{246D32DD-535B-414B-ADFC-0C1646531156}" srcOrd="0" destOrd="0" presId="urn:microsoft.com/office/officeart/2005/8/layout/vList6"/>
    <dgm:cxn modelId="{2BDB9A08-258E-4B31-8402-7B8EBEE1D704}" type="presOf" srcId="{56C431B0-3547-45D5-9864-DBBEA7CF8B1A}" destId="{39056644-6AF8-436D-9276-87A080B1B5AD}" srcOrd="0" destOrd="1" presId="urn:microsoft.com/office/officeart/2005/8/layout/vList6"/>
    <dgm:cxn modelId="{CAD51D8B-9E56-497D-B8E6-62D399A0B298}" type="presOf" srcId="{7E61BE1F-C184-4B5D-88F0-890E010D08E4}" destId="{A6790311-8801-4E64-B122-E8B2DF739CBC}" srcOrd="0" destOrd="1" presId="urn:microsoft.com/office/officeart/2005/8/layout/vList6"/>
    <dgm:cxn modelId="{EE48C015-DF83-42B1-BFAE-D6A0DDB081F5}" type="presOf" srcId="{7BA694DE-EA8A-48E7-AA77-DC4874626D43}" destId="{C306D759-0CD0-4271-B18A-1DB161A9DD6C}" srcOrd="0" destOrd="0" presId="urn:microsoft.com/office/officeart/2005/8/layout/vList6"/>
    <dgm:cxn modelId="{7361641E-1AA1-483E-BBE6-C1D756CE5C65}" type="presOf" srcId="{9905B1D6-AE46-47F7-92E3-B7EA0FDC464F}" destId="{7C596A3D-36B1-4B52-B9EF-F1757E32CF5C}" srcOrd="0" destOrd="1" presId="urn:microsoft.com/office/officeart/2005/8/layout/vList6"/>
    <dgm:cxn modelId="{6DDB171C-0C97-416E-8F0D-EDAEB6197C28}" srcId="{DC187FBE-B67C-4DFE-BFC5-40546BA7F017}" destId="{FD73A6A0-F40F-4DB3-B6F3-0B239BA536C1}" srcOrd="2" destOrd="0" parTransId="{58E5DDB1-6CE0-4255-A017-67D53B35757F}" sibTransId="{D360D088-66FB-4374-9050-FACD1328EAB8}"/>
    <dgm:cxn modelId="{A7595E32-EB8C-4A72-B074-654B47C6B8BF}" srcId="{DEE14546-2095-4F06-B2BA-B692BDF423F0}" destId="{9905B1D6-AE46-47F7-92E3-B7EA0FDC464F}" srcOrd="1" destOrd="0" parTransId="{D588F125-0AEF-4513-9270-460E5C692616}" sibTransId="{67654F0A-3529-4B98-81A9-34C91064965A}"/>
    <dgm:cxn modelId="{F700DC65-E98E-408C-87FF-44BBC7B9ACC5}" srcId="{DC187FBE-B67C-4DFE-BFC5-40546BA7F017}" destId="{DEE14546-2095-4F06-B2BA-B692BDF423F0}" srcOrd="5" destOrd="0" parTransId="{78DF4576-C9FD-4414-84D8-A46EF3C5BB58}" sibTransId="{EF2C5BAC-3629-475D-8DF3-9962318954F5}"/>
    <dgm:cxn modelId="{9FB68198-47CD-4169-A707-317754834D38}" srcId="{152B9D09-1B98-4DC1-9DD4-958E3BDC4985}" destId="{DF6CD19A-121F-49DF-8482-6F1704AF93A5}" srcOrd="0" destOrd="0" parTransId="{0EC29B96-6807-40F7-98F4-1588FE32FA2D}" sibTransId="{C48A7412-D30B-4919-A8D0-37A781EC67E1}"/>
    <dgm:cxn modelId="{CE617932-683F-4DA6-9694-4162181D3D44}" type="presOf" srcId="{DB49B2B6-6926-4AEB-AAE7-D4B6DA081ECD}" destId="{764F28F1-2DE7-4FB1-B189-9BB4406CFE84}" srcOrd="0" destOrd="1" presId="urn:microsoft.com/office/officeart/2005/8/layout/vList6"/>
    <dgm:cxn modelId="{52EE77DF-970D-4D80-B508-2234C08AB625}" srcId="{DC187FBE-B67C-4DFE-BFC5-40546BA7F017}" destId="{7BA694DE-EA8A-48E7-AA77-DC4874626D43}" srcOrd="1" destOrd="0" parTransId="{CCE3B0D4-0A78-4739-BB9D-1372CB104907}" sibTransId="{FB6065D3-3F2D-4154-8C48-1DBB8CFEE9D1}"/>
    <dgm:cxn modelId="{22064CE0-3585-47FF-8FF0-C1EA04FB7C96}" srcId="{FD73A6A0-F40F-4DB3-B6F3-0B239BA536C1}" destId="{C97D629C-EEEC-4941-A321-100EA93D3276}" srcOrd="0" destOrd="0" parTransId="{9DE5D2BA-C6C4-47B4-B0DC-FAA432A7A006}" sibTransId="{E8AE84F9-A886-4556-8FB3-1DE8D78A4D83}"/>
    <dgm:cxn modelId="{40F7C317-7E7A-4E32-A58E-4E115D79ABC1}" type="presOf" srcId="{8623F0F3-ED2A-41FC-B270-4B452B37C545}" destId="{7C596A3D-36B1-4B52-B9EF-F1757E32CF5C}" srcOrd="0" destOrd="0" presId="urn:microsoft.com/office/officeart/2005/8/layout/vList6"/>
    <dgm:cxn modelId="{AAC088CE-1AD2-471A-92C6-F560605D1218}" srcId="{DC187FBE-B67C-4DFE-BFC5-40546BA7F017}" destId="{BE483B6C-7F71-406A-8DDB-D926C83961A5}" srcOrd="4" destOrd="0" parTransId="{5FCA696A-80C5-4F59-BEAF-C2842EE68E1E}" sibTransId="{34F3C10D-86A0-45E1-8FE5-8D0D9B198953}"/>
    <dgm:cxn modelId="{A02868A8-692F-4CA4-AD1A-C2DC92DEFB99}" srcId="{7BA694DE-EA8A-48E7-AA77-DC4874626D43}" destId="{4892A9C5-BDA7-402D-A619-E131B449B768}" srcOrd="0" destOrd="0" parTransId="{7DC166FD-5A82-4CA6-B5C1-7D2F6DF8FD8D}" sibTransId="{5428BCB8-E50C-4D29-935D-6C5D6C182FC3}"/>
    <dgm:cxn modelId="{40924333-3C95-4FF7-9289-1158B94507DA}" srcId="{DC187FBE-B67C-4DFE-BFC5-40546BA7F017}" destId="{76D3AC0A-CEC5-4275-A24C-25478C80E033}" srcOrd="3" destOrd="0" parTransId="{736CB2A9-235A-4A93-AF48-323E003D5138}" sibTransId="{CD70C546-EA19-4F25-97D4-1B8BA8F1DD13}"/>
    <dgm:cxn modelId="{C287A1BA-2660-4E07-A90C-09056D4DF5B5}" type="presOf" srcId="{DEE14546-2095-4F06-B2BA-B692BDF423F0}" destId="{13157ADF-A16A-481D-A09F-D198A4F5B324}" srcOrd="0" destOrd="0" presId="urn:microsoft.com/office/officeart/2005/8/layout/vList6"/>
    <dgm:cxn modelId="{690E15FB-3778-4DD5-B8AA-6AFB505B1154}" type="presOf" srcId="{152B9D09-1B98-4DC1-9DD4-958E3BDC4985}" destId="{7BAED676-638D-4272-A4C8-D52AD6FB567B}" srcOrd="0" destOrd="0" presId="urn:microsoft.com/office/officeart/2005/8/layout/vList6"/>
    <dgm:cxn modelId="{FB3D6B31-5AF8-4D43-AE5C-9DE0C09CB07D}" srcId="{BE483B6C-7F71-406A-8DDB-D926C83961A5}" destId="{7E61BE1F-C184-4B5D-88F0-890E010D08E4}" srcOrd="1" destOrd="0" parTransId="{8B564621-0FBC-4BA1-B399-15E0F9EFACBE}" sibTransId="{14150530-BE02-4754-9AE4-085F1D507DE6}"/>
    <dgm:cxn modelId="{79B4D0C9-71BC-4598-81AC-991B003A8A66}" type="presOf" srcId="{DF6CD19A-121F-49DF-8482-6F1704AF93A5}" destId="{2B03FAF1-F3BC-4DF0-9722-F1ED5931A85F}" srcOrd="0" destOrd="0" presId="urn:microsoft.com/office/officeart/2005/8/layout/vList6"/>
    <dgm:cxn modelId="{DAD07BB9-4413-4635-BA39-2F218C73F656}" type="presOf" srcId="{76D3AC0A-CEC5-4275-A24C-25478C80E033}" destId="{D6AC125A-5F0F-4710-B0BC-B0D2B56F1742}" srcOrd="0" destOrd="0" presId="urn:microsoft.com/office/officeart/2005/8/layout/vList6"/>
    <dgm:cxn modelId="{130AA941-54DF-4062-927D-AC8C6EBCBAA9}" type="presOf" srcId="{0942E4D4-42DC-4EC8-99ED-DF03B26276DA}" destId="{2B03FAF1-F3BC-4DF0-9722-F1ED5931A85F}" srcOrd="0" destOrd="1" presId="urn:microsoft.com/office/officeart/2005/8/layout/vList6"/>
    <dgm:cxn modelId="{A72F6EFB-2533-4FD0-9892-C3EF90D1EB49}" srcId="{76D3AC0A-CEC5-4275-A24C-25478C80E033}" destId="{96E1FE5A-4FD7-40FD-A6E2-E7A152E9DCC3}" srcOrd="0" destOrd="0" parTransId="{54A5231F-394B-438A-9518-3412F58AF803}" sibTransId="{23597025-E7DF-4AB1-855D-B52F79838CD3}"/>
    <dgm:cxn modelId="{DE8B8779-4FA0-409F-96B1-DCDF07661BBE}" type="presOf" srcId="{FD73A6A0-F40F-4DB3-B6F3-0B239BA536C1}" destId="{0194C454-611A-4E08-9D0D-EEE9EACC8A1D}" srcOrd="0" destOrd="0" presId="urn:microsoft.com/office/officeart/2005/8/layout/vList6"/>
    <dgm:cxn modelId="{28F5AEC7-82D8-4BFD-ACC8-2B4DB7035006}" srcId="{BE483B6C-7F71-406A-8DDB-D926C83961A5}" destId="{77BF3D08-22C6-4749-96AE-DAC5245AF113}" srcOrd="0" destOrd="0" parTransId="{B68D024D-6053-479D-B27B-32ECBC2E3F60}" sibTransId="{75E8811D-9092-44B0-8B8D-1ABCCB341923}"/>
    <dgm:cxn modelId="{3524F85C-0DBF-4C86-A520-7DF2E6EA2D79}" srcId="{DEE14546-2095-4F06-B2BA-B692BDF423F0}" destId="{8623F0F3-ED2A-41FC-B270-4B452B37C545}" srcOrd="0" destOrd="0" parTransId="{E8E410AF-D740-44BC-98C8-CAFEF87210BE}" sibTransId="{6BA5E73F-18EB-4E6B-8FB1-8591FEF17159}"/>
    <dgm:cxn modelId="{8C6891E8-387A-4671-A183-AE059D690585}" type="presParOf" srcId="{1A0B32AB-033A-4595-BE36-FF49749E16B5}" destId="{D54BB128-8B73-44D5-9C75-E8BCEAF9BEE4}" srcOrd="0" destOrd="0" presId="urn:microsoft.com/office/officeart/2005/8/layout/vList6"/>
    <dgm:cxn modelId="{F17F4368-FFA5-4C7A-876D-A6C2B41AF50D}" type="presParOf" srcId="{D54BB128-8B73-44D5-9C75-E8BCEAF9BEE4}" destId="{7BAED676-638D-4272-A4C8-D52AD6FB567B}" srcOrd="0" destOrd="0" presId="urn:microsoft.com/office/officeart/2005/8/layout/vList6"/>
    <dgm:cxn modelId="{F7CFAE5D-4E2F-4CEA-B142-DE63F55ED814}" type="presParOf" srcId="{D54BB128-8B73-44D5-9C75-E8BCEAF9BEE4}" destId="{2B03FAF1-F3BC-4DF0-9722-F1ED5931A85F}" srcOrd="1" destOrd="0" presId="urn:microsoft.com/office/officeart/2005/8/layout/vList6"/>
    <dgm:cxn modelId="{6D9A4A1B-0C93-46D5-AD92-7BC7EF4D4A95}" type="presParOf" srcId="{1A0B32AB-033A-4595-BE36-FF49749E16B5}" destId="{3ED82410-A537-49E1-A088-D9903459E749}" srcOrd="1" destOrd="0" presId="urn:microsoft.com/office/officeart/2005/8/layout/vList6"/>
    <dgm:cxn modelId="{3DF5FAF5-D2CA-40CE-9C67-0522A5F6FECA}" type="presParOf" srcId="{1A0B32AB-033A-4595-BE36-FF49749E16B5}" destId="{DB92C952-92FF-41B5-84C0-F359AC036D19}" srcOrd="2" destOrd="0" presId="urn:microsoft.com/office/officeart/2005/8/layout/vList6"/>
    <dgm:cxn modelId="{38C7BCA2-055F-4A6C-893E-F6D946DBEDB0}" type="presParOf" srcId="{DB92C952-92FF-41B5-84C0-F359AC036D19}" destId="{C306D759-0CD0-4271-B18A-1DB161A9DD6C}" srcOrd="0" destOrd="0" presId="urn:microsoft.com/office/officeart/2005/8/layout/vList6"/>
    <dgm:cxn modelId="{FDCD40C1-F46B-48FA-8F93-E4C2B4FF85F3}" type="presParOf" srcId="{DB92C952-92FF-41B5-84C0-F359AC036D19}" destId="{246D32DD-535B-414B-ADFC-0C1646531156}" srcOrd="1" destOrd="0" presId="urn:microsoft.com/office/officeart/2005/8/layout/vList6"/>
    <dgm:cxn modelId="{6690C9B3-77F6-412E-A933-EAAF1E2E0F3F}" type="presParOf" srcId="{1A0B32AB-033A-4595-BE36-FF49749E16B5}" destId="{4AF481ED-D4C4-4B42-90CE-FF05DF57375E}" srcOrd="3" destOrd="0" presId="urn:microsoft.com/office/officeart/2005/8/layout/vList6"/>
    <dgm:cxn modelId="{F418AFFB-0361-4027-9395-CD37999254A0}" type="presParOf" srcId="{1A0B32AB-033A-4595-BE36-FF49749E16B5}" destId="{7B58E187-BCE3-473F-980F-5A3CBA0FD75D}" srcOrd="4" destOrd="0" presId="urn:microsoft.com/office/officeart/2005/8/layout/vList6"/>
    <dgm:cxn modelId="{EEBE6727-7C25-4401-A74B-05C007057B83}" type="presParOf" srcId="{7B58E187-BCE3-473F-980F-5A3CBA0FD75D}" destId="{0194C454-611A-4E08-9D0D-EEE9EACC8A1D}" srcOrd="0" destOrd="0" presId="urn:microsoft.com/office/officeart/2005/8/layout/vList6"/>
    <dgm:cxn modelId="{1488C3C6-90DE-418A-81CC-B18DCC73959D}" type="presParOf" srcId="{7B58E187-BCE3-473F-980F-5A3CBA0FD75D}" destId="{764F28F1-2DE7-4FB1-B189-9BB4406CFE84}" srcOrd="1" destOrd="0" presId="urn:microsoft.com/office/officeart/2005/8/layout/vList6"/>
    <dgm:cxn modelId="{7481D6F1-66A4-4748-A3D4-FFA75C3324ED}" type="presParOf" srcId="{1A0B32AB-033A-4595-BE36-FF49749E16B5}" destId="{19F8CDB9-2C36-4AF7-8422-0EA09F133400}" srcOrd="5" destOrd="0" presId="urn:microsoft.com/office/officeart/2005/8/layout/vList6"/>
    <dgm:cxn modelId="{62C9874A-4558-4EAA-9F42-862F075241FF}" type="presParOf" srcId="{1A0B32AB-033A-4595-BE36-FF49749E16B5}" destId="{E7064ABD-0E58-4170-839D-0483452DBAD6}" srcOrd="6" destOrd="0" presId="urn:microsoft.com/office/officeart/2005/8/layout/vList6"/>
    <dgm:cxn modelId="{F1D50E8D-94E1-4CBF-8EBE-9EFCADD7A725}" type="presParOf" srcId="{E7064ABD-0E58-4170-839D-0483452DBAD6}" destId="{D6AC125A-5F0F-4710-B0BC-B0D2B56F1742}" srcOrd="0" destOrd="0" presId="urn:microsoft.com/office/officeart/2005/8/layout/vList6"/>
    <dgm:cxn modelId="{C6A0FDD3-40E8-4148-9790-075173BDBB1E}" type="presParOf" srcId="{E7064ABD-0E58-4170-839D-0483452DBAD6}" destId="{39056644-6AF8-436D-9276-87A080B1B5AD}" srcOrd="1" destOrd="0" presId="urn:microsoft.com/office/officeart/2005/8/layout/vList6"/>
    <dgm:cxn modelId="{CE552148-5A5E-41E0-9A16-EAC604422770}" type="presParOf" srcId="{1A0B32AB-033A-4595-BE36-FF49749E16B5}" destId="{D0E61013-D5D1-4694-9B55-6C554314F805}" srcOrd="7" destOrd="0" presId="urn:microsoft.com/office/officeart/2005/8/layout/vList6"/>
    <dgm:cxn modelId="{CE61A647-F4D1-447C-BAC3-3D76F6E3873E}" type="presParOf" srcId="{1A0B32AB-033A-4595-BE36-FF49749E16B5}" destId="{8DE88F84-CF15-49D2-A675-00044922D090}" srcOrd="8" destOrd="0" presId="urn:microsoft.com/office/officeart/2005/8/layout/vList6"/>
    <dgm:cxn modelId="{3303249B-1E86-45C7-A95B-23DCD2348936}" type="presParOf" srcId="{8DE88F84-CF15-49D2-A675-00044922D090}" destId="{9933E7F5-CCA0-4419-A740-A63E29E44B8C}" srcOrd="0" destOrd="0" presId="urn:microsoft.com/office/officeart/2005/8/layout/vList6"/>
    <dgm:cxn modelId="{F0BE0476-0056-4842-84B2-74162DCBB8BA}" type="presParOf" srcId="{8DE88F84-CF15-49D2-A675-00044922D090}" destId="{A6790311-8801-4E64-B122-E8B2DF739CBC}" srcOrd="1" destOrd="0" presId="urn:microsoft.com/office/officeart/2005/8/layout/vList6"/>
    <dgm:cxn modelId="{243082FD-00BF-4F25-9044-C72D7F811CB6}" type="presParOf" srcId="{1A0B32AB-033A-4595-BE36-FF49749E16B5}" destId="{48514004-E66F-4421-82EE-4DB3721403FD}" srcOrd="9" destOrd="0" presId="urn:microsoft.com/office/officeart/2005/8/layout/vList6"/>
    <dgm:cxn modelId="{1577E092-C044-4F30-87F6-02C25062DD11}" type="presParOf" srcId="{1A0B32AB-033A-4595-BE36-FF49749E16B5}" destId="{9722561D-EAB8-4659-9D58-1B4A9E7C75B9}" srcOrd="10" destOrd="0" presId="urn:microsoft.com/office/officeart/2005/8/layout/vList6"/>
    <dgm:cxn modelId="{6DC2DE8E-AC08-4D34-9F41-B19A3B0616A4}" type="presParOf" srcId="{9722561D-EAB8-4659-9D58-1B4A9E7C75B9}" destId="{13157ADF-A16A-481D-A09F-D198A4F5B324}" srcOrd="0" destOrd="0" presId="urn:microsoft.com/office/officeart/2005/8/layout/vList6"/>
    <dgm:cxn modelId="{7C79CF13-638A-46B3-9219-3E5EBA43FD94}" type="presParOf" srcId="{9722561D-EAB8-4659-9D58-1B4A9E7C75B9}" destId="{7C596A3D-36B1-4B52-B9EF-F1757E32CF5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FAF1-F3BC-4DF0-9722-F1ED5931A85F}">
      <dsp:nvSpPr>
        <dsp:cNvPr id="0" name=""/>
        <dsp:cNvSpPr/>
      </dsp:nvSpPr>
      <dsp:spPr>
        <a:xfrm>
          <a:off x="2982281" y="3171"/>
          <a:ext cx="4491274" cy="957949"/>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Create VMs and Cloud infrastructure</a:t>
          </a:r>
        </a:p>
        <a:p>
          <a:pPr marL="171450" lvl="1" indent="-171450" algn="l" defTabSz="711200">
            <a:lnSpc>
              <a:spcPct val="90000"/>
            </a:lnSpc>
            <a:spcBef>
              <a:spcPct val="0"/>
            </a:spcBef>
            <a:spcAft>
              <a:spcPct val="15000"/>
            </a:spcAft>
            <a:buFontTx/>
            <a:buNone/>
          </a:pPr>
          <a:r>
            <a:rPr lang="en-US" sz="1600" kern="1200" dirty="0"/>
            <a:t>   Integrate into Dev tools</a:t>
          </a:r>
        </a:p>
      </dsp:txBody>
      <dsp:txXfrm>
        <a:off x="2982281" y="122915"/>
        <a:ext cx="4132043" cy="718461"/>
      </dsp:txXfrm>
    </dsp:sp>
    <dsp:sp modelId="{7BAED676-638D-4272-A4C8-D52AD6FB567B}">
      <dsp:nvSpPr>
        <dsp:cNvPr id="0" name=""/>
        <dsp:cNvSpPr/>
      </dsp:nvSpPr>
      <dsp:spPr>
        <a:xfrm>
          <a:off x="1156" y="19935"/>
          <a:ext cx="2981125" cy="924421"/>
        </a:xfrm>
        <a:prstGeom prst="roundRect">
          <a:avLst/>
        </a:prstGeom>
        <a:solidFill>
          <a:srgbClr val="FFBA66"/>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Build</a:t>
          </a:r>
        </a:p>
      </dsp:txBody>
      <dsp:txXfrm>
        <a:off x="46283" y="65062"/>
        <a:ext cx="2890871" cy="834167"/>
      </dsp:txXfrm>
    </dsp:sp>
    <dsp:sp modelId="{246D32DD-535B-414B-ADFC-0C1646531156}">
      <dsp:nvSpPr>
        <dsp:cNvPr id="0" name=""/>
        <dsp:cNvSpPr/>
      </dsp:nvSpPr>
      <dsp:spPr>
        <a:xfrm>
          <a:off x="2989884" y="1053563"/>
          <a:ext cx="4484827" cy="92442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Update management </a:t>
          </a:r>
        </a:p>
        <a:p>
          <a:pPr marL="171450" lvl="1" indent="-171450" algn="l" defTabSz="711200">
            <a:lnSpc>
              <a:spcPct val="90000"/>
            </a:lnSpc>
            <a:spcBef>
              <a:spcPct val="0"/>
            </a:spcBef>
            <a:spcAft>
              <a:spcPct val="15000"/>
            </a:spcAft>
            <a:buFontTx/>
            <a:buNone/>
          </a:pPr>
          <a:r>
            <a:rPr lang="en-US" sz="1600" kern="1200" dirty="0"/>
            <a:t>   Configure cloud and VMs per application</a:t>
          </a:r>
        </a:p>
      </dsp:txBody>
      <dsp:txXfrm>
        <a:off x="2989884" y="1169116"/>
        <a:ext cx="4138169" cy="693315"/>
      </dsp:txXfrm>
    </dsp:sp>
    <dsp:sp modelId="{C306D759-0CD0-4271-B18A-1DB161A9DD6C}">
      <dsp:nvSpPr>
        <dsp:cNvPr id="0" name=""/>
        <dsp:cNvSpPr/>
      </dsp:nvSpPr>
      <dsp:spPr>
        <a:xfrm>
          <a:off x="0" y="1053563"/>
          <a:ext cx="2989884" cy="924421"/>
        </a:xfrm>
        <a:prstGeom prst="roundRect">
          <a:avLst/>
        </a:prstGeom>
        <a:solidFill>
          <a:srgbClr val="39CEC7"/>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Configure</a:t>
          </a:r>
        </a:p>
      </dsp:txBody>
      <dsp:txXfrm>
        <a:off x="45127" y="1098690"/>
        <a:ext cx="2899630" cy="834167"/>
      </dsp:txXfrm>
    </dsp:sp>
    <dsp:sp modelId="{764F28F1-2DE7-4FB1-B189-9BB4406CFE84}">
      <dsp:nvSpPr>
        <dsp:cNvPr id="0" name=""/>
        <dsp:cNvSpPr/>
      </dsp:nvSpPr>
      <dsp:spPr>
        <a:xfrm>
          <a:off x="2989884" y="2070426"/>
          <a:ext cx="4484827" cy="92442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Identify changes causing issues</a:t>
          </a:r>
        </a:p>
        <a:p>
          <a:pPr marL="171450" lvl="1" indent="-171450" algn="l" defTabSz="711200">
            <a:lnSpc>
              <a:spcPct val="90000"/>
            </a:lnSpc>
            <a:spcBef>
              <a:spcPct val="0"/>
            </a:spcBef>
            <a:spcAft>
              <a:spcPct val="15000"/>
            </a:spcAft>
            <a:buFontTx/>
            <a:buNone/>
          </a:pPr>
          <a:r>
            <a:rPr lang="en-US" sz="1600" kern="1200" dirty="0"/>
            <a:t>   Integrate into ITSM solutions on Alerts</a:t>
          </a:r>
        </a:p>
      </dsp:txBody>
      <dsp:txXfrm>
        <a:off x="2989884" y="2185979"/>
        <a:ext cx="4138169" cy="693315"/>
      </dsp:txXfrm>
    </dsp:sp>
    <dsp:sp modelId="{0194C454-611A-4E08-9D0D-EEE9EACC8A1D}">
      <dsp:nvSpPr>
        <dsp:cNvPr id="0" name=""/>
        <dsp:cNvSpPr/>
      </dsp:nvSpPr>
      <dsp:spPr>
        <a:xfrm>
          <a:off x="0" y="2070426"/>
          <a:ext cx="2989884" cy="924421"/>
        </a:xfrm>
        <a:prstGeom prst="roundRect">
          <a:avLst/>
        </a:prstGeom>
        <a:solidFill>
          <a:srgbClr val="0092FF"/>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Monitor</a:t>
          </a:r>
        </a:p>
      </dsp:txBody>
      <dsp:txXfrm>
        <a:off x="45127" y="2115553"/>
        <a:ext cx="2899630" cy="834167"/>
      </dsp:txXfrm>
    </dsp:sp>
    <dsp:sp modelId="{39056644-6AF8-436D-9276-87A080B1B5AD}">
      <dsp:nvSpPr>
        <dsp:cNvPr id="0" name=""/>
        <dsp:cNvSpPr/>
      </dsp:nvSpPr>
      <dsp:spPr>
        <a:xfrm>
          <a:off x="2989884" y="3087289"/>
          <a:ext cx="4484827" cy="92442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Recover application / VM from backup</a:t>
          </a:r>
        </a:p>
        <a:p>
          <a:pPr marL="171450" lvl="1" indent="-171450" algn="l" defTabSz="711200">
            <a:lnSpc>
              <a:spcPct val="90000"/>
            </a:lnSpc>
            <a:spcBef>
              <a:spcPct val="0"/>
            </a:spcBef>
            <a:spcAft>
              <a:spcPct val="15000"/>
            </a:spcAft>
            <a:buFontTx/>
            <a:buNone/>
          </a:pPr>
          <a:r>
            <a:rPr lang="en-US" sz="1600" kern="1200" dirty="0"/>
            <a:t>   Integrate into Site Recovery for fail over</a:t>
          </a:r>
        </a:p>
      </dsp:txBody>
      <dsp:txXfrm>
        <a:off x="2989884" y="3202842"/>
        <a:ext cx="4138169" cy="693315"/>
      </dsp:txXfrm>
    </dsp:sp>
    <dsp:sp modelId="{D6AC125A-5F0F-4710-B0BC-B0D2B56F1742}">
      <dsp:nvSpPr>
        <dsp:cNvPr id="0" name=""/>
        <dsp:cNvSpPr/>
      </dsp:nvSpPr>
      <dsp:spPr>
        <a:xfrm>
          <a:off x="0" y="3087289"/>
          <a:ext cx="2989884" cy="924421"/>
        </a:xfrm>
        <a:prstGeom prst="roundRect">
          <a:avLst/>
        </a:prstGeom>
        <a:solidFill>
          <a:srgbClr val="0070C0"/>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Protect</a:t>
          </a:r>
        </a:p>
      </dsp:txBody>
      <dsp:txXfrm>
        <a:off x="45127" y="3132416"/>
        <a:ext cx="2899630" cy="834167"/>
      </dsp:txXfrm>
    </dsp:sp>
    <dsp:sp modelId="{A6790311-8801-4E64-B122-E8B2DF739CBC}">
      <dsp:nvSpPr>
        <dsp:cNvPr id="0" name=""/>
        <dsp:cNvSpPr/>
      </dsp:nvSpPr>
      <dsp:spPr>
        <a:xfrm>
          <a:off x="2989884" y="4104153"/>
          <a:ext cx="4484827" cy="92442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Quarantine VM if exploited</a:t>
          </a:r>
        </a:p>
        <a:p>
          <a:pPr marL="171450" lvl="1" indent="-171450" algn="l" defTabSz="711200">
            <a:lnSpc>
              <a:spcPct val="90000"/>
            </a:lnSpc>
            <a:spcBef>
              <a:spcPct val="0"/>
            </a:spcBef>
            <a:spcAft>
              <a:spcPct val="15000"/>
            </a:spcAft>
            <a:buFontTx/>
            <a:buNone/>
          </a:pPr>
          <a:r>
            <a:rPr lang="en-US" sz="1600" kern="1200" dirty="0"/>
            <a:t>   Set policy for infrastructure and app</a:t>
          </a:r>
        </a:p>
      </dsp:txBody>
      <dsp:txXfrm>
        <a:off x="2989884" y="4219706"/>
        <a:ext cx="4138169" cy="693315"/>
      </dsp:txXfrm>
    </dsp:sp>
    <dsp:sp modelId="{9933E7F5-CCA0-4419-A740-A63E29E44B8C}">
      <dsp:nvSpPr>
        <dsp:cNvPr id="0" name=""/>
        <dsp:cNvSpPr/>
      </dsp:nvSpPr>
      <dsp:spPr>
        <a:xfrm>
          <a:off x="0" y="4104153"/>
          <a:ext cx="2989884" cy="924421"/>
        </a:xfrm>
        <a:prstGeom prst="roundRect">
          <a:avLst/>
        </a:prstGeom>
        <a:solidFill>
          <a:srgbClr val="005494"/>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Secure</a:t>
          </a:r>
        </a:p>
      </dsp:txBody>
      <dsp:txXfrm>
        <a:off x="45127" y="4149280"/>
        <a:ext cx="2899630" cy="834167"/>
      </dsp:txXfrm>
    </dsp:sp>
    <dsp:sp modelId="{7C596A3D-36B1-4B52-B9EF-F1757E32CF5C}">
      <dsp:nvSpPr>
        <dsp:cNvPr id="0" name=""/>
        <dsp:cNvSpPr/>
      </dsp:nvSpPr>
      <dsp:spPr>
        <a:xfrm>
          <a:off x="2989884" y="5121016"/>
          <a:ext cx="4484827" cy="924421"/>
        </a:xfrm>
        <a:prstGeom prst="rightArrow">
          <a:avLst>
            <a:gd name="adj1" fmla="val 75000"/>
            <a:gd name="adj2" fmla="val 50000"/>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   Set up RBAC per user / group</a:t>
          </a:r>
        </a:p>
        <a:p>
          <a:pPr marL="171450" lvl="1" indent="-171450" algn="l" defTabSz="711200">
            <a:lnSpc>
              <a:spcPct val="90000"/>
            </a:lnSpc>
            <a:spcBef>
              <a:spcPct val="0"/>
            </a:spcBef>
            <a:spcAft>
              <a:spcPct val="15000"/>
            </a:spcAft>
            <a:buFontTx/>
            <a:buNone/>
          </a:pPr>
          <a:r>
            <a:rPr lang="en-US" sz="1600" kern="1200" dirty="0"/>
            <a:t>   Recover unused resources</a:t>
          </a:r>
        </a:p>
      </dsp:txBody>
      <dsp:txXfrm>
        <a:off x="2989884" y="5236569"/>
        <a:ext cx="4138169" cy="693315"/>
      </dsp:txXfrm>
    </dsp:sp>
    <dsp:sp modelId="{13157ADF-A16A-481D-A09F-D198A4F5B324}">
      <dsp:nvSpPr>
        <dsp:cNvPr id="0" name=""/>
        <dsp:cNvSpPr/>
      </dsp:nvSpPr>
      <dsp:spPr>
        <a:xfrm>
          <a:off x="0" y="5121016"/>
          <a:ext cx="2989884" cy="924421"/>
        </a:xfrm>
        <a:prstGeom prst="roundRect">
          <a:avLst/>
        </a:prstGeom>
        <a:solidFill>
          <a:srgbClr val="BF6900"/>
        </a:solidFill>
        <a:ln w="10795" cap="flat" cmpd="sng" algn="ctr">
          <a:solidFill>
            <a:schemeClr val="l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Govern</a:t>
          </a:r>
        </a:p>
      </dsp:txBody>
      <dsp:txXfrm>
        <a:off x="45127" y="5166143"/>
        <a:ext cx="2899630" cy="8341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9/29/2016 4:26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9/29/2016 4:26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235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1469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7388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639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5561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354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4610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3434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3153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178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5658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026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255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796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0118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749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94890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3422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7238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37323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7462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467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D2B2F6-10A8-44AC-A296-7AC07D9612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1086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7599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03959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77408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115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75863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5320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9200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5436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0D4F07-3DC6-4C60-9E9E-07362BC6D5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76135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912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a:t>
            </a:fld>
            <a:endParaRPr kumimoji="0" lang="en-US" sz="1800" b="0" i="0" u="none" strike="noStrike" kern="0" cap="none" spc="0" normalizeH="0" baseline="0" noProof="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1128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3885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6062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19312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19010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68654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8076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8306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9672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6108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012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 4:26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02981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7.xml"/><Relationship Id="rId5" Type="http://schemas.openxmlformats.org/officeDocument/2006/relationships/image" Target="../media/image11.png"/><Relationship Id="rId4" Type="http://schemas.microsoft.com/office/2007/relationships/hdphoto" Target="../media/hdphoto1.wdp"/></Relationships>
</file>

<file path=ppt/slideLayouts/_rels/slideLayout1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121900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35430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10388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68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5687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66395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1751860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51033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62280" y="6209084"/>
            <a:ext cx="1456418" cy="310896"/>
          </a:xfrm>
          <a:prstGeom prst="rect">
            <a:avLst/>
          </a:prstGeom>
        </p:spPr>
      </p:pic>
      <p:pic>
        <p:nvPicPr>
          <p:cNvPr id="9" name="Picture 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Tree>
    <p:extLst>
      <p:ext uri="{BB962C8B-B14F-4D97-AF65-F5344CB8AC3E}">
        <p14:creationId xmlns:p14="http://schemas.microsoft.com/office/powerpoint/2010/main" val="25072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11317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5314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2637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1444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088148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EEE5F-CAB7-47AD-9A67-055EEDE6C118}" type="datetime1">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CFC5-8EEE-4684-93B5-3BD539480CB9}" type="slidenum">
              <a:rPr lang="en-US" smtClean="0"/>
              <a:t>‹#›</a:t>
            </a:fld>
            <a:endParaRPr lang="en-US"/>
          </a:p>
        </p:txBody>
      </p:sp>
    </p:spTree>
    <p:extLst>
      <p:ext uri="{BB962C8B-B14F-4D97-AF65-F5344CB8AC3E}">
        <p14:creationId xmlns:p14="http://schemas.microsoft.com/office/powerpoint/2010/main" val="281846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0678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p:cNvSpPr>
            <a:spLocks noGrp="1" noChangeAspect="1"/>
          </p:cNvSpPr>
          <p:nvPr>
            <p:ph type="pic" idx="1"/>
          </p:nvPr>
        </p:nvSpPr>
        <p:spPr>
          <a:xfrm>
            <a:off x="5287122" y="1007083"/>
            <a:ext cx="6295965" cy="4970646"/>
          </a:xfrm>
        </p:spPr>
        <p:txBody>
          <a:bodyPr anchor="t"/>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a:t>Click icon to add picture</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93503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72823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57446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709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746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1099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0"/>
            <a:ext cx="1552931" cy="33266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9280" y="493939"/>
            <a:ext cx="7141464" cy="1323471"/>
          </a:xfrm>
          <a:prstGeom prst="rect">
            <a:avLst/>
          </a:prstGeom>
        </p:spPr>
      </p:pic>
    </p:spTree>
    <p:extLst>
      <p:ext uri="{BB962C8B-B14F-4D97-AF65-F5344CB8AC3E}">
        <p14:creationId xmlns:p14="http://schemas.microsoft.com/office/powerpoint/2010/main" val="1951660692"/>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mn-lt"/>
              </a:rPr>
              <a:t>MICROSOFT CONFIDENTIAL – INTERNAL ONLY</a:t>
            </a:r>
          </a:p>
        </p:txBody>
      </p:sp>
      <p:sp>
        <p:nvSpPr>
          <p:cNvPr id="17"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8843108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
        <p:nvSpPr>
          <p:cNvPr id="15"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30247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65818814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685507"/>
            <a:ext cx="7315200" cy="1829593"/>
          </a:xfrm>
          <a:noFill/>
        </p:spPr>
        <p:txBody>
          <a:bodyPr lIns="182880" tIns="146304" rIns="182880" bIns="146304">
            <a:noAutofit/>
          </a:bodyPr>
          <a:lstStyle>
            <a:lvl1pPr marL="0" indent="0">
              <a:spcBef>
                <a:spcPts val="0"/>
              </a:spcBef>
              <a:buNone/>
              <a:defRPr sz="3600"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
        <p:nvSpPr>
          <p:cNvPr id="7"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86256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9143999" cy="2751698"/>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Video title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pic>
        <p:nvPicPr>
          <p:cNvPr id="9" name="Picture 8"/>
          <p:cNvPicPr>
            <a:picLocks noChangeAspect="1"/>
          </p:cNvPicPr>
          <p:nvPr userDrawn="1"/>
        </p:nvPicPr>
        <p:blipFill>
          <a:blip r:embed="rId2"/>
          <a:stretch>
            <a:fillRect/>
          </a:stretch>
        </p:blipFill>
        <p:spPr>
          <a:xfrm>
            <a:off x="635" y="3410196"/>
            <a:ext cx="12435840" cy="3104213"/>
          </a:xfrm>
          <a:prstGeom prst="rect">
            <a:avLst/>
          </a:prstGeom>
        </p:spPr>
      </p:pic>
    </p:spTree>
    <p:extLst>
      <p:ext uri="{BB962C8B-B14F-4D97-AF65-F5344CB8AC3E}">
        <p14:creationId xmlns:p14="http://schemas.microsoft.com/office/powerpoint/2010/main" val="25474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39125781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624823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3400552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134095473"/>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58280550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870248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892582678"/>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59836710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408456927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6995372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53780724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859296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530617534"/>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11888203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9166364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2926608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34677407"/>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067542067"/>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397113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678534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817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76067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607376"/>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2646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2646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50B57460-EC8C-496E-B825-E030E5EAD088}" type="datetimeFigureOut">
              <a:rPr lang="en-US" smtClean="0"/>
              <a:t>9/29/2016</a:t>
            </a:fld>
            <a:endParaRPr lang="en-US"/>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C7CA368E-06D4-4D16-ACE0-0F724B54AFDF}" type="slidenum">
              <a:rPr lang="en-US" smtClean="0"/>
              <a:t>‹#›</a:t>
            </a:fld>
            <a:endParaRPr lang="en-US"/>
          </a:p>
        </p:txBody>
      </p:sp>
    </p:spTree>
    <p:extLst>
      <p:ext uri="{BB962C8B-B14F-4D97-AF65-F5344CB8AC3E}">
        <p14:creationId xmlns:p14="http://schemas.microsoft.com/office/powerpoint/2010/main" val="1815109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Interior1">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0" y="1261871"/>
            <a:ext cx="12436475" cy="2490233"/>
          </a:xfrm>
          <a:prstGeom prst="rect">
            <a:avLst/>
          </a:prstGeom>
        </p:spPr>
        <p:txBody>
          <a:bodyPr lIns="182880" tIns="182880" rIns="182880" bIns="182880"/>
          <a:lstStyle>
            <a:lvl1pPr marL="0" indent="0">
              <a:spcBef>
                <a:spcPts val="1360"/>
              </a:spcBef>
              <a:buFont typeface="Arial"/>
              <a:buNone/>
              <a:defRPr sz="3264" baseline="0">
                <a:solidFill>
                  <a:schemeClr val="tx1"/>
                </a:solidFill>
                <a:latin typeface="Segoe UI Light"/>
                <a:cs typeface="Segoe UI Light"/>
              </a:defRPr>
            </a:lvl1pPr>
            <a:lvl2pPr marL="901359" indent="-466221">
              <a:spcBef>
                <a:spcPts val="1360"/>
              </a:spcBef>
              <a:buFont typeface="Arial" panose="020B0604020202020204" pitchFamily="34" charset="0"/>
              <a:buChar char="•"/>
              <a:defRPr sz="3264">
                <a:solidFill>
                  <a:schemeClr val="bg1"/>
                </a:solidFill>
                <a:latin typeface="Segoe UI Light"/>
                <a:cs typeface="Segoe UI Light"/>
              </a:defRPr>
            </a:lvl2pPr>
            <a:lvl3pPr marL="1243254">
              <a:spcBef>
                <a:spcPts val="1360"/>
              </a:spcBef>
              <a:buFont typeface="Arial"/>
              <a:buChar char="•"/>
              <a:defRPr sz="2991">
                <a:solidFill>
                  <a:schemeClr val="bg1"/>
                </a:solidFill>
                <a:latin typeface="Segoe UI Light"/>
                <a:cs typeface="Segoe UI Light"/>
              </a:defRPr>
            </a:lvl3pPr>
            <a:lvl4pPr marL="1740555">
              <a:spcBef>
                <a:spcPts val="1360"/>
              </a:spcBef>
              <a:buFont typeface="Arial"/>
              <a:buChar char="•"/>
              <a:defRPr sz="2719" baseline="0">
                <a:solidFill>
                  <a:schemeClr val="bg1"/>
                </a:solidFill>
                <a:latin typeface="Segoe UI Light"/>
                <a:cs typeface="Segoe UI Light"/>
              </a:defRPr>
            </a:lvl4pPr>
            <a:lvl5pPr marL="1989206" indent="248652">
              <a:spcBef>
                <a:spcPts val="1360"/>
              </a:spcBef>
              <a:buFont typeface="Arial"/>
              <a:buChar char="•"/>
              <a:tabLst>
                <a:tab pos="2177854" algn="l"/>
              </a:tabLst>
              <a:defRPr sz="2448" baseline="0">
                <a:solidFill>
                  <a:schemeClr val="bg1"/>
                </a:solidFill>
                <a:latin typeface="Segoe UI Light"/>
                <a:cs typeface="Segoe UI Light"/>
              </a:defRPr>
            </a:lvl5pPr>
          </a:lstStyle>
          <a:p>
            <a:pPr lvl="1"/>
            <a:r>
              <a:rPr lang="en-US" dirty="0"/>
              <a:t>Bullet first level</a:t>
            </a:r>
          </a:p>
          <a:p>
            <a:pPr lvl="2"/>
            <a:r>
              <a:rPr lang="en-US" dirty="0"/>
              <a:t>Bullet second level</a:t>
            </a:r>
          </a:p>
          <a:p>
            <a:pPr lvl="3"/>
            <a:r>
              <a:rPr lang="en-US" dirty="0"/>
              <a:t>Bullet third level</a:t>
            </a:r>
          </a:p>
          <a:p>
            <a:pPr lvl="4"/>
            <a:r>
              <a:rPr lang="en-US" dirty="0"/>
              <a:t>Bullet fourth level</a:t>
            </a:r>
          </a:p>
        </p:txBody>
      </p:sp>
      <p:sp>
        <p:nvSpPr>
          <p:cNvPr id="20" name="Title 1"/>
          <p:cNvSpPr>
            <a:spLocks noGrp="1" noChangeAspect="1"/>
          </p:cNvSpPr>
          <p:nvPr>
            <p:ph type="title"/>
          </p:nvPr>
        </p:nvSpPr>
        <p:spPr>
          <a:xfrm>
            <a:off x="141809" y="-2"/>
            <a:ext cx="12294666" cy="1236019"/>
          </a:xfrm>
          <a:prstGeom prst="rect">
            <a:avLst/>
          </a:prstGeom>
        </p:spPr>
        <p:txBody>
          <a:bodyPr lIns="91440" tIns="91440" bIns="91440" anchor="ctr"/>
          <a:lstStyle>
            <a:lvl1pPr algn="l">
              <a:defRPr sz="5439">
                <a:solidFill>
                  <a:srgbClr val="FFFFFF"/>
                </a:solidFill>
                <a:latin typeface="Segoe UI Light"/>
                <a:cs typeface="Segoe UI Light"/>
              </a:defRPr>
            </a:lvl1pPr>
          </a:lstStyle>
          <a:p>
            <a:r>
              <a:rPr lang="en-US" dirty="0"/>
              <a:t>Click to edit Master title style</a:t>
            </a:r>
          </a:p>
        </p:txBody>
      </p:sp>
      <p:sp>
        <p:nvSpPr>
          <p:cNvPr id="26" name="TextBox 25"/>
          <p:cNvSpPr txBox="1"/>
          <p:nvPr/>
        </p:nvSpPr>
        <p:spPr>
          <a:xfrm>
            <a:off x="270086" y="6590006"/>
            <a:ext cx="1718652" cy="170751"/>
          </a:xfrm>
          <a:prstGeom prst="rect">
            <a:avLst/>
          </a:prstGeom>
          <a:noFill/>
        </p:spPr>
        <p:txBody>
          <a:bodyPr wrap="square" lIns="0" tIns="0" rIns="0" bIns="0" rtlCol="0" anchor="t">
            <a:spAutoFit/>
          </a:bodyPr>
          <a:lstStyle/>
          <a:p>
            <a:pPr algn="l"/>
            <a:r>
              <a:rPr lang="en-US" sz="1088" dirty="0">
                <a:solidFill>
                  <a:schemeClr val="bg1"/>
                </a:solidFill>
                <a:latin typeface="Segoe UI"/>
                <a:cs typeface="Segoe UI"/>
              </a:rPr>
              <a:t>Microsoft Confidential</a:t>
            </a:r>
          </a:p>
        </p:txBody>
      </p:sp>
      <p:sp>
        <p:nvSpPr>
          <p:cNvPr id="5" name="TextBox 4"/>
          <p:cNvSpPr txBox="1"/>
          <p:nvPr userDrawn="1"/>
        </p:nvSpPr>
        <p:spPr>
          <a:xfrm>
            <a:off x="270086" y="6590006"/>
            <a:ext cx="1718652" cy="170751"/>
          </a:xfrm>
          <a:prstGeom prst="rect">
            <a:avLst/>
          </a:prstGeom>
          <a:noFill/>
        </p:spPr>
        <p:txBody>
          <a:bodyPr wrap="square" lIns="0" tIns="0" rIns="0" bIns="0" rtlCol="0" anchor="t">
            <a:spAutoFit/>
          </a:bodyPr>
          <a:lstStyle/>
          <a:p>
            <a:pPr algn="l"/>
            <a:r>
              <a:rPr lang="en-US" sz="1088" dirty="0">
                <a:solidFill>
                  <a:schemeClr val="bg1"/>
                </a:solidFill>
                <a:latin typeface="Segoe UI"/>
                <a:cs typeface="Segoe UI"/>
              </a:rPr>
              <a:t>Microsoft Confidential</a:t>
            </a:r>
          </a:p>
        </p:txBody>
      </p:sp>
    </p:spTree>
    <p:extLst>
      <p:ext uri="{BB962C8B-B14F-4D97-AF65-F5344CB8AC3E}">
        <p14:creationId xmlns:p14="http://schemas.microsoft.com/office/powerpoint/2010/main" val="19141939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2_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7"/>
            <a:ext cx="11889564" cy="917575"/>
          </a:xfrm>
          <a:prstGeom prst="rect">
            <a:avLst/>
          </a:prstGeom>
        </p:spPr>
        <p:txBody>
          <a:bodyPr lIns="67227" tIns="33613" rIns="67227" bIns="33613"/>
          <a:lstStyle/>
          <a:p>
            <a:r>
              <a:rPr lang="en-US"/>
              <a:t>Click to edit Master title style</a:t>
            </a:r>
            <a:endParaRPr lang="en-US" dirty="0"/>
          </a:p>
        </p:txBody>
      </p:sp>
      <p:sp>
        <p:nvSpPr>
          <p:cNvPr id="4" name="Text Placeholder 3"/>
          <p:cNvSpPr>
            <a:spLocks noGrp="1"/>
          </p:cNvSpPr>
          <p:nvPr>
            <p:ph type="body" sz="quarter" idx="11"/>
          </p:nvPr>
        </p:nvSpPr>
        <p:spPr>
          <a:xfrm>
            <a:off x="274639" y="1212852"/>
            <a:ext cx="11889564" cy="1910822"/>
          </a:xfrm>
          <a:prstGeom prst="rect">
            <a:avLst/>
          </a:prstGeom>
        </p:spPr>
        <p:txBody>
          <a:bodyPr lIns="67227" tIns="33613" rIns="67227" bIns="33613"/>
          <a:lstStyle>
            <a:lvl1pPr marL="0" indent="0">
              <a:buNone/>
              <a:defRPr>
                <a:gradFill>
                  <a:gsLst>
                    <a:gs pos="2920">
                      <a:schemeClr val="tx1"/>
                    </a:gs>
                    <a:gs pos="100000">
                      <a:schemeClr val="tx1"/>
                    </a:gs>
                  </a:gsLst>
                  <a:lin ang="5400000" scaled="0"/>
                </a:gradFill>
              </a:defRPr>
            </a:lvl1pPr>
            <a:lvl2pPr marL="28561" indent="0">
              <a:buNone/>
              <a:defRPr sz="2040"/>
            </a:lvl2pPr>
            <a:lvl3pPr marL="223735" indent="0">
              <a:buNone/>
              <a:defRPr sz="2040"/>
            </a:lvl3pPr>
            <a:lvl4pPr marL="476031" indent="0">
              <a:buNone/>
              <a:defRPr sz="1767"/>
            </a:lvl4pPr>
            <a:lvl5pPr marL="739436" indent="0">
              <a:buNone/>
              <a:defRPr sz="17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82607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33264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5625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4154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8442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68471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6269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28430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0587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23207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54345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53267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42847998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972138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553653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81937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173072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878197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4065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4626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554578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0032169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688933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89EEE5F-CAB7-47AD-9A67-055EEDE6C11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9/29/2016</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577CFC5-8EEE-4684-93B5-3BD539480CB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4858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7734314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54747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38113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03440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53994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6848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92553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42666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8187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7943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68570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1344745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513065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938189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5.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6.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image" Target="../media/image8.pn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theme" Target="../theme/theme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8"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008393660"/>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476"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352021785"/>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 id="2147484420" r:id="rId15"/>
    <p:sldLayoutId id="2147484421" r:id="rId16"/>
    <p:sldLayoutId id="2147484422" r:id="rId17"/>
    <p:sldLayoutId id="2147484423" r:id="rId18"/>
    <p:sldLayoutId id="2147484424" r:id="rId19"/>
    <p:sldLayoutId id="2147484425" r:id="rId20"/>
    <p:sldLayoutId id="2147484426" r:id="rId21"/>
    <p:sldLayoutId id="214748442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fld id="{846CE7D5-CF57-46EF-B807-FDD0502418D4}" type="datetimeFigureOut">
              <a:rPr lang="en-US" smtClean="0"/>
              <a:t>9/29/2016</a:t>
            </a:fld>
            <a:endParaRPr lang="en-US"/>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330EA680-D336-4FF7-8B7A-9848BB0A1C32}" type="slidenum">
              <a:rPr lang="en-US" smtClean="0"/>
              <a:t>‹#›</a:t>
            </a:fld>
            <a:endParaRPr lang="en-US"/>
          </a:p>
        </p:txBody>
      </p:sp>
      <p:grpSp>
        <p:nvGrpSpPr>
          <p:cNvPr id="7" name="Group 6"/>
          <p:cNvGrpSpPr/>
          <p:nvPr userDrawn="1"/>
        </p:nvGrpSpPr>
        <p:grpSpPr>
          <a:xfrm>
            <a:off x="12618967" y="0"/>
            <a:ext cx="952401" cy="5766967"/>
            <a:chOff x="12618967" y="0"/>
            <a:chExt cx="952401" cy="5766967"/>
          </a:xfrm>
        </p:grpSpPr>
        <p:grpSp>
          <p:nvGrpSpPr>
            <p:cNvPr id="8" name="Group 7"/>
            <p:cNvGrpSpPr/>
            <p:nvPr userDrawn="1"/>
          </p:nvGrpSpPr>
          <p:grpSpPr>
            <a:xfrm rot="5400000">
              <a:off x="11584220" y="1040742"/>
              <a:ext cx="2698730" cy="629236"/>
              <a:chOff x="1584344" y="4543426"/>
              <a:chExt cx="2698730" cy="629236"/>
            </a:xfrm>
          </p:grpSpPr>
          <p:sp>
            <p:nvSpPr>
              <p:cNvPr id="14" name="Rectangle 13"/>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16" name="Rectangle 15"/>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17" name="Rectangle 16"/>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18" name="Rectangle 17"/>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19" name="Rectangle 18"/>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9" name="TextBox 8"/>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10" name="TextBox 9"/>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11" name="Rectangle 10"/>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2" name="Rectangle 11"/>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13" name="Rectangle 12"/>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80511323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Lst>
  <p:transition>
    <p:fade/>
  </p:transition>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5ACBF0"/>
          </p15:clr>
        </p15:guide>
        <p15:guide id="2" pos="288">
          <p15:clr>
            <a:srgbClr val="C35EA4"/>
          </p15:clr>
        </p15:guide>
        <p15:guide id="3" pos="7546">
          <p15:clr>
            <a:srgbClr val="C35EA4"/>
          </p15:clr>
        </p15:guide>
        <p15:guide id="4" orient="horz" pos="4219">
          <p15:clr>
            <a:srgbClr val="5ACBF0"/>
          </p15:clr>
        </p15:guide>
        <p15:guide id="5" orient="horz" pos="302">
          <p15:clr>
            <a:srgbClr val="C35EA4"/>
          </p15:clr>
        </p15:guide>
        <p15:guide id="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4"/>
          <a:stretch>
            <a:fillRect/>
          </a:stretch>
        </p:blipFill>
        <p:spPr>
          <a:xfrm rot="5400000">
            <a:off x="9489149" y="3050513"/>
            <a:ext cx="6995160" cy="894134"/>
          </a:xfrm>
          <a:prstGeom prst="rect">
            <a:avLst/>
          </a:prstGeom>
        </p:spPr>
      </p:pic>
    </p:spTree>
    <p:extLst>
      <p:ext uri="{BB962C8B-B14F-4D97-AF65-F5344CB8AC3E}">
        <p14:creationId xmlns:p14="http://schemas.microsoft.com/office/powerpoint/2010/main" val="3903004818"/>
      </p:ext>
    </p:extLst>
  </p:cSld>
  <p:clrMap bg1="dk1" tx1="lt1" bg2="dk2" tx2="lt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 id="2147484458" r:id="rId15"/>
    <p:sldLayoutId id="2147484459" r:id="rId16"/>
    <p:sldLayoutId id="2147484460" r:id="rId17"/>
    <p:sldLayoutId id="2147484461" r:id="rId18"/>
    <p:sldLayoutId id="2147484462" r:id="rId19"/>
    <p:sldLayoutId id="2147484463" r:id="rId20"/>
    <p:sldLayoutId id="2147484464" r:id="rId21"/>
    <p:sldLayoutId id="2147484465" r:id="rId22"/>
    <p:sldLayoutId id="2147484466" r:id="rId23"/>
    <p:sldLayoutId id="2147484467" r:id="rId24"/>
    <p:sldLayoutId id="2147484468" r:id="rId25"/>
    <p:sldLayoutId id="2147484469" r:id="rId26"/>
    <p:sldLayoutId id="2147484470" r:id="rId27"/>
    <p:sldLayoutId id="2147484471" r:id="rId28"/>
    <p:sldLayoutId id="2147484472" r:id="rId29"/>
    <p:sldLayoutId id="2147484473" r:id="rId30"/>
    <p:sldLayoutId id="2147484474" r:id="rId31"/>
    <p:sldLayoutId id="2147484475" r:id="rId32"/>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hyperlink" Target="https://azure.microsoft.com/en-us/documentation/articles/automation-manage-send-joblogs-log-analytics/" TargetMode="External"/><Relationship Id="rId2" Type="http://schemas.openxmlformats.org/officeDocument/2006/relationships/notesSlide" Target="../notesSlides/notesSlide28.xml"/><Relationship Id="rId1" Type="http://schemas.openxmlformats.org/officeDocument/2006/relationships/slideLayout" Target="../slideLayouts/slideLayout65.xml"/><Relationship Id="rId6" Type="http://schemas.openxmlformats.org/officeDocument/2006/relationships/image" Target="../media/image37.png"/><Relationship Id="rId5" Type="http://schemas.openxmlformats.org/officeDocument/2006/relationships/hyperlink" Target="https://azure.microsoft.com/en-us/updates/send-your-runbook-job-status-and-job-streams-from-automation-to-log-analytics-oms/" TargetMode="External"/><Relationship Id="rId4" Type="http://schemas.openxmlformats.org/officeDocument/2006/relationships/hyperlink" Target="https://www.powershellgallery.com/packages/Enable-AzureDiagnostics/1.0/DisplayScrip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50.xml"/><Relationship Id="rId5" Type="http://schemas.openxmlformats.org/officeDocument/2006/relationships/image" Target="../media/image41.png"/><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8.xml"/><Relationship Id="rId1" Type="http://schemas.openxmlformats.org/officeDocument/2006/relationships/themeOverride" Target="../theme/themeOverride1.xml"/><Relationship Id="rId5" Type="http://schemas.openxmlformats.org/officeDocument/2006/relationships/image" Target="../media/image18.emf"/><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43.xml"/><Relationship Id="rId1" Type="http://schemas.openxmlformats.org/officeDocument/2006/relationships/slideLayout" Target="../slideLayouts/slideLayout80.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hyperlink" Target="https://aka.ms/ignite.mobileapp"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44.xml"/><Relationship Id="rId1" Type="http://schemas.openxmlformats.org/officeDocument/2006/relationships/slideLayout" Target="../slideLayouts/slideLayout96.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79645"/>
            <a:ext cx="10058336" cy="1828786"/>
          </a:xfrm>
        </p:spPr>
        <p:txBody>
          <a:bodyPr/>
          <a:lstStyle/>
          <a:p>
            <a:r>
              <a:rPr lang="en-US" dirty="0"/>
              <a:t>Automate tasks and gain efficiency for your hybrid environment</a:t>
            </a:r>
          </a:p>
        </p:txBody>
      </p:sp>
      <p:sp>
        <p:nvSpPr>
          <p:cNvPr id="5" name="Text Placeholder 4"/>
          <p:cNvSpPr>
            <a:spLocks noGrp="1"/>
          </p:cNvSpPr>
          <p:nvPr>
            <p:ph type="body" sz="quarter" idx="12"/>
          </p:nvPr>
        </p:nvSpPr>
        <p:spPr/>
        <p:txBody>
          <a:bodyPr/>
          <a:lstStyle/>
          <a:p>
            <a:r>
              <a:rPr lang="en-US" dirty="0"/>
              <a:t>Chris Sanders and Jenny Hunter</a:t>
            </a:r>
          </a:p>
          <a:p>
            <a:r>
              <a:rPr lang="en-US" dirty="0"/>
              <a:t>Program Managers</a:t>
            </a:r>
          </a:p>
        </p:txBody>
      </p:sp>
      <p:sp>
        <p:nvSpPr>
          <p:cNvPr id="2" name="Text Placeholder 1"/>
          <p:cNvSpPr>
            <a:spLocks noGrp="1"/>
          </p:cNvSpPr>
          <p:nvPr>
            <p:ph type="body" sz="quarter" idx="13"/>
          </p:nvPr>
        </p:nvSpPr>
        <p:spPr/>
        <p:txBody>
          <a:bodyPr/>
          <a:lstStyle/>
          <a:p>
            <a:r>
              <a:rPr lang="en-US" dirty="0"/>
              <a:t>BRK3164</a:t>
            </a:r>
          </a:p>
        </p:txBody>
      </p:sp>
    </p:spTree>
    <p:extLst>
      <p:ext uri="{BB962C8B-B14F-4D97-AF65-F5344CB8AC3E}">
        <p14:creationId xmlns:p14="http://schemas.microsoft.com/office/powerpoint/2010/main" val="402568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Integration &amp; Hybrid</a:t>
            </a:r>
          </a:p>
        </p:txBody>
      </p:sp>
      <p:sp>
        <p:nvSpPr>
          <p:cNvPr id="6" name="Text Placeholder 5"/>
          <p:cNvSpPr>
            <a:spLocks noGrp="1"/>
          </p:cNvSpPr>
          <p:nvPr>
            <p:ph type="body" sz="quarter" idx="10"/>
          </p:nvPr>
        </p:nvSpPr>
        <p:spPr>
          <a:xfrm>
            <a:off x="274638" y="1211262"/>
            <a:ext cx="5638799" cy="4124206"/>
          </a:xfrm>
        </p:spPr>
        <p:txBody>
          <a:bodyPr/>
          <a:lstStyle/>
          <a:p>
            <a:r>
              <a:rPr lang="en-US" dirty="0"/>
              <a:t>Integration</a:t>
            </a:r>
            <a:r>
              <a:rPr lang="en-US" dirty="0">
                <a:solidFill>
                  <a:schemeClr val="accent4">
                    <a:lumMod val="60000"/>
                    <a:lumOff val="40000"/>
                  </a:schemeClr>
                </a:solidFill>
              </a:rPr>
              <a:t> </a:t>
            </a:r>
            <a:r>
              <a:rPr lang="en-US" dirty="0"/>
              <a:t>Modules</a:t>
            </a:r>
          </a:p>
          <a:p>
            <a:r>
              <a:rPr lang="en-US" sz="2000" dirty="0">
                <a:gradFill>
                  <a:gsLst>
                    <a:gs pos="1250">
                      <a:schemeClr val="tx1"/>
                    </a:gs>
                    <a:gs pos="100000">
                      <a:schemeClr val="tx1"/>
                    </a:gs>
                  </a:gsLst>
                  <a:lin ang="5400000" scaled="0"/>
                </a:gradFill>
                <a:latin typeface="+mn-lt"/>
              </a:rPr>
              <a:t>PowerShell modules available to integrate with most important systems</a:t>
            </a:r>
          </a:p>
          <a:p>
            <a:r>
              <a:rPr lang="en-US" sz="2000" dirty="0">
                <a:gradFill>
                  <a:gsLst>
                    <a:gs pos="1250">
                      <a:schemeClr val="tx1"/>
                    </a:gs>
                    <a:gs pos="100000">
                      <a:schemeClr val="tx1"/>
                    </a:gs>
                  </a:gsLst>
                  <a:lin ang="5400000" scaled="0"/>
                </a:gradFill>
                <a:latin typeface="+mn-lt"/>
              </a:rPr>
              <a:t>Leverage existing PowerShell modules for Microsoft and 3rd-party systems</a:t>
            </a:r>
          </a:p>
          <a:p>
            <a:r>
              <a:rPr lang="en-US" sz="2000" dirty="0">
                <a:gradFill>
                  <a:gsLst>
                    <a:gs pos="1250">
                      <a:schemeClr val="tx1"/>
                    </a:gs>
                    <a:gs pos="100000">
                      <a:schemeClr val="tx1"/>
                    </a:gs>
                  </a:gsLst>
                  <a:lin ang="5400000" scaled="0"/>
                </a:gradFill>
                <a:latin typeface="+mn-lt"/>
              </a:rPr>
              <a:t>Create your own PowerShell modules to integrate with additional systems</a:t>
            </a:r>
          </a:p>
          <a:p>
            <a:r>
              <a:rPr lang="en-US" dirty="0"/>
              <a:t>Gallery</a:t>
            </a:r>
          </a:p>
          <a:p>
            <a:r>
              <a:rPr lang="en-US" sz="2000" dirty="0">
                <a:gradFill>
                  <a:gsLst>
                    <a:gs pos="1250">
                      <a:schemeClr val="tx1"/>
                    </a:gs>
                    <a:gs pos="100000">
                      <a:schemeClr val="tx1"/>
                    </a:gs>
                  </a:gsLst>
                  <a:lin ang="5400000" scaled="0"/>
                </a:gradFill>
                <a:latin typeface="+mn-lt"/>
              </a:rPr>
              <a:t>Public gallery of Microsoft and customer runbooks for common tasks</a:t>
            </a:r>
          </a:p>
          <a:p>
            <a:r>
              <a:rPr lang="en-US" sz="2000" dirty="0">
                <a:gradFill>
                  <a:gsLst>
                    <a:gs pos="1250">
                      <a:schemeClr val="tx1"/>
                    </a:gs>
                    <a:gs pos="100000">
                      <a:schemeClr val="tx1"/>
                    </a:gs>
                  </a:gsLst>
                  <a:lin ang="5400000" scaled="0"/>
                </a:gradFill>
                <a:latin typeface="+mn-lt"/>
              </a:rPr>
              <a:t>Get started automating quickly</a:t>
            </a:r>
          </a:p>
          <a:p>
            <a:r>
              <a:rPr lang="en-US" dirty="0"/>
              <a:t>Hybrid Runbook Workers</a:t>
            </a:r>
          </a:p>
          <a:p>
            <a:r>
              <a:rPr lang="en-US" sz="2000" dirty="0">
                <a:gradFill>
                  <a:gsLst>
                    <a:gs pos="1250">
                      <a:schemeClr val="tx1"/>
                    </a:gs>
                    <a:gs pos="100000">
                      <a:schemeClr val="tx1"/>
                    </a:gs>
                  </a:gsLst>
                  <a:lin ang="5400000" scaled="0"/>
                </a:gradFill>
                <a:latin typeface="+mn-lt"/>
              </a:rPr>
              <a:t>Run runbooks directly in your VMs – Azure-based, other cloud, or on-premises</a:t>
            </a:r>
          </a:p>
        </p:txBody>
      </p:sp>
      <p:pic>
        <p:nvPicPr>
          <p:cNvPr id="2" name="Picture 1"/>
          <p:cNvPicPr>
            <a:picLocks noChangeAspect="1"/>
          </p:cNvPicPr>
          <p:nvPr/>
        </p:nvPicPr>
        <p:blipFill>
          <a:blip r:embed="rId3"/>
          <a:stretch>
            <a:fillRect/>
          </a:stretch>
        </p:blipFill>
        <p:spPr>
          <a:xfrm>
            <a:off x="6185649" y="2258350"/>
            <a:ext cx="5951634" cy="3677312"/>
          </a:xfrm>
          <a:prstGeom prst="rect">
            <a:avLst/>
          </a:prstGeom>
          <a:ln>
            <a:solidFill>
              <a:schemeClr val="accent4"/>
            </a:solidFill>
          </a:ln>
        </p:spPr>
      </p:pic>
    </p:spTree>
    <p:extLst>
      <p:ext uri="{BB962C8B-B14F-4D97-AF65-F5344CB8AC3E}">
        <p14:creationId xmlns:p14="http://schemas.microsoft.com/office/powerpoint/2010/main" val="30005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Execute Runbooks</a:t>
            </a:r>
          </a:p>
        </p:txBody>
      </p:sp>
      <p:sp>
        <p:nvSpPr>
          <p:cNvPr id="6" name="Text Placeholder 5"/>
          <p:cNvSpPr>
            <a:spLocks noGrp="1"/>
          </p:cNvSpPr>
          <p:nvPr>
            <p:ph type="body" sz="quarter" idx="10"/>
          </p:nvPr>
        </p:nvSpPr>
        <p:spPr>
          <a:xfrm>
            <a:off x="274638" y="1212850"/>
            <a:ext cx="4789210" cy="5755422"/>
          </a:xfrm>
        </p:spPr>
        <p:txBody>
          <a:bodyPr/>
          <a:lstStyle/>
          <a:p>
            <a:r>
              <a:rPr lang="en-US" dirty="0"/>
              <a:t>UX</a:t>
            </a:r>
          </a:p>
          <a:p>
            <a:pPr lvl="1"/>
            <a:r>
              <a:rPr lang="en-US" dirty="0"/>
              <a:t>Manually kick off workflows</a:t>
            </a:r>
          </a:p>
          <a:p>
            <a:r>
              <a:rPr lang="en-US" dirty="0"/>
              <a:t>Schedule</a:t>
            </a:r>
          </a:p>
          <a:p>
            <a:pPr lvl="1"/>
            <a:r>
              <a:rPr lang="en-US" dirty="0"/>
              <a:t>Perform tasks on recurring schedules</a:t>
            </a:r>
          </a:p>
          <a:p>
            <a:r>
              <a:rPr lang="en-US" dirty="0" err="1"/>
              <a:t>Webhook</a:t>
            </a:r>
            <a:endParaRPr lang="en-US" dirty="0"/>
          </a:p>
          <a:p>
            <a:r>
              <a:rPr lang="en-US" sz="2000" dirty="0">
                <a:gradFill>
                  <a:gsLst>
                    <a:gs pos="1250">
                      <a:schemeClr val="tx1"/>
                    </a:gs>
                    <a:gs pos="100000">
                      <a:schemeClr val="tx1"/>
                    </a:gs>
                  </a:gsLst>
                  <a:lin ang="5400000" scaled="0"/>
                </a:gradFill>
                <a:latin typeface="+mn-lt"/>
              </a:rPr>
              <a:t>Start runbook from other services</a:t>
            </a:r>
          </a:p>
          <a:p>
            <a:r>
              <a:rPr lang="en-US" sz="2000" dirty="0">
                <a:gradFill>
                  <a:gsLst>
                    <a:gs pos="1250">
                      <a:schemeClr val="tx1"/>
                    </a:gs>
                    <a:gs pos="100000">
                      <a:schemeClr val="tx1"/>
                    </a:gs>
                  </a:gsLst>
                  <a:lin ang="5400000" scaled="0"/>
                </a:gradFill>
                <a:latin typeface="+mn-lt"/>
              </a:rPr>
              <a:t>(</a:t>
            </a:r>
            <a:r>
              <a:rPr lang="en-US" sz="2000">
                <a:gradFill>
                  <a:gsLst>
                    <a:gs pos="1250">
                      <a:schemeClr val="tx1"/>
                    </a:gs>
                    <a:gs pos="100000">
                      <a:schemeClr val="tx1"/>
                    </a:gs>
                  </a:gsLst>
                  <a:lin ang="5400000" scaled="0"/>
                </a:gradFill>
                <a:latin typeface="+mn-lt"/>
              </a:rPr>
              <a:t>ITSM, GitHub</a:t>
            </a:r>
            <a:r>
              <a:rPr lang="en-US" sz="2000" dirty="0">
                <a:gradFill>
                  <a:gsLst>
                    <a:gs pos="1250">
                      <a:schemeClr val="tx1"/>
                    </a:gs>
                    <a:gs pos="100000">
                      <a:schemeClr val="tx1"/>
                    </a:gs>
                  </a:gsLst>
                  <a:lin ang="5400000" scaled="0"/>
                </a:gradFill>
                <a:latin typeface="+mn-lt"/>
              </a:rPr>
              <a:t>, …)</a:t>
            </a:r>
          </a:p>
          <a:p>
            <a:r>
              <a:rPr lang="en-US" dirty="0"/>
              <a:t>REST API</a:t>
            </a:r>
          </a:p>
          <a:p>
            <a:r>
              <a:rPr lang="en-US" sz="2000" dirty="0">
                <a:gradFill>
                  <a:gsLst>
                    <a:gs pos="1250">
                      <a:schemeClr val="tx1"/>
                    </a:gs>
                    <a:gs pos="100000">
                      <a:schemeClr val="tx1"/>
                    </a:gs>
                  </a:gsLst>
                  <a:lin ang="5400000" scaled="0"/>
                </a:gradFill>
                <a:latin typeface="+mn-lt"/>
              </a:rPr>
              <a:t>Integrate from 3rd-party systems / web portals</a:t>
            </a:r>
          </a:p>
          <a:p>
            <a:r>
              <a:rPr lang="en-US" dirty="0"/>
              <a:t>PowerShell</a:t>
            </a:r>
            <a:r>
              <a:rPr lang="en-US" dirty="0">
                <a:solidFill>
                  <a:schemeClr val="accent4">
                    <a:lumMod val="60000"/>
                    <a:lumOff val="40000"/>
                  </a:schemeClr>
                </a:solidFill>
              </a:rPr>
              <a:t> </a:t>
            </a:r>
            <a:r>
              <a:rPr lang="en-US" dirty="0"/>
              <a:t>Module</a:t>
            </a:r>
          </a:p>
          <a:p>
            <a:r>
              <a:rPr lang="en-US" sz="2000" dirty="0" err="1">
                <a:gradFill>
                  <a:gsLst>
                    <a:gs pos="1250">
                      <a:schemeClr val="tx1"/>
                    </a:gs>
                    <a:gs pos="100000">
                      <a:schemeClr val="tx1"/>
                    </a:gs>
                  </a:gsLst>
                  <a:lin ang="5400000" scaled="0"/>
                </a:gradFill>
                <a:latin typeface="+mn-lt"/>
              </a:rPr>
              <a:t>AzureRm.Automation</a:t>
            </a:r>
            <a:endParaRPr lang="en-US" sz="2000" dirty="0">
              <a:gradFill>
                <a:gsLst>
                  <a:gs pos="1250">
                    <a:schemeClr val="tx1"/>
                  </a:gs>
                  <a:gs pos="100000">
                    <a:schemeClr val="tx1"/>
                  </a:gs>
                </a:gsLst>
                <a:lin ang="5400000" scaled="0"/>
              </a:gradFill>
              <a:latin typeface="+mn-lt"/>
            </a:endParaRPr>
          </a:p>
        </p:txBody>
      </p:sp>
      <p:pic>
        <p:nvPicPr>
          <p:cNvPr id="4" name="Picture 3"/>
          <p:cNvPicPr>
            <a:picLocks noChangeAspect="1"/>
          </p:cNvPicPr>
          <p:nvPr/>
        </p:nvPicPr>
        <p:blipFill>
          <a:blip r:embed="rId3"/>
          <a:stretch>
            <a:fillRect/>
          </a:stretch>
        </p:blipFill>
        <p:spPr>
          <a:xfrm>
            <a:off x="5063848" y="1028448"/>
            <a:ext cx="7100355" cy="5669214"/>
          </a:xfrm>
          <a:prstGeom prst="rect">
            <a:avLst/>
          </a:prstGeom>
          <a:ln>
            <a:solidFill>
              <a:schemeClr val="accent4"/>
            </a:solidFill>
          </a:ln>
        </p:spPr>
      </p:pic>
    </p:spTree>
    <p:extLst>
      <p:ext uri="{BB962C8B-B14F-4D97-AF65-F5344CB8AC3E}">
        <p14:creationId xmlns:p14="http://schemas.microsoft.com/office/powerpoint/2010/main" val="464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Run As accounts</a:t>
            </a:r>
          </a:p>
        </p:txBody>
      </p:sp>
      <p:sp>
        <p:nvSpPr>
          <p:cNvPr id="6" name="Text Placeholder 5"/>
          <p:cNvSpPr>
            <a:spLocks noGrp="1"/>
          </p:cNvSpPr>
          <p:nvPr>
            <p:ph type="body" sz="quarter" idx="10"/>
          </p:nvPr>
        </p:nvSpPr>
        <p:spPr>
          <a:xfrm>
            <a:off x="274638" y="1212850"/>
            <a:ext cx="11887200" cy="5816977"/>
          </a:xfrm>
        </p:spPr>
        <p:txBody>
          <a:bodyPr/>
          <a:lstStyle/>
          <a:p>
            <a:r>
              <a:rPr lang="en-US" dirty="0"/>
              <a:t>Easily authenticate to manage Azure resources</a:t>
            </a:r>
          </a:p>
          <a:p>
            <a:pPr lvl="1"/>
            <a:r>
              <a:rPr lang="en-US" dirty="0"/>
              <a:t>Get started quickly.</a:t>
            </a:r>
          </a:p>
          <a:p>
            <a:pPr lvl="1"/>
            <a:r>
              <a:rPr lang="en-US" dirty="0"/>
              <a:t>When you create a new Automation account you can have Run As accounts created too.</a:t>
            </a:r>
          </a:p>
          <a:p>
            <a:pPr lvl="1"/>
            <a:r>
              <a:rPr lang="en-US" dirty="0"/>
              <a:t>Soon from the UX you will be able to manage creation and deletion of Run As accounts.</a:t>
            </a:r>
          </a:p>
          <a:p>
            <a:r>
              <a:rPr lang="en-US" dirty="0"/>
              <a:t>Azure Run As</a:t>
            </a:r>
          </a:p>
          <a:p>
            <a:pPr lvl="1"/>
            <a:r>
              <a:rPr lang="en-US" dirty="0"/>
              <a:t>Service principal with certificate</a:t>
            </a:r>
          </a:p>
          <a:p>
            <a:pPr lvl="1"/>
            <a:r>
              <a:rPr lang="en-US" dirty="0"/>
              <a:t>Contributor role</a:t>
            </a:r>
          </a:p>
          <a:p>
            <a:pPr lvl="1"/>
            <a:r>
              <a:rPr lang="en-US" dirty="0"/>
              <a:t>Manage ARM resources from runbooks</a:t>
            </a:r>
          </a:p>
          <a:p>
            <a:pPr lvl="1"/>
            <a:r>
              <a:rPr lang="en-US" dirty="0"/>
              <a:t>Assets: </a:t>
            </a:r>
            <a:r>
              <a:rPr lang="en-US" dirty="0" err="1"/>
              <a:t>AzureRunAsCertificate</a:t>
            </a:r>
            <a:r>
              <a:rPr lang="en-US" dirty="0"/>
              <a:t>, </a:t>
            </a:r>
            <a:r>
              <a:rPr lang="en-US" dirty="0" err="1"/>
              <a:t>AzureRunAsConnection</a:t>
            </a:r>
            <a:endParaRPr lang="en-US" dirty="0"/>
          </a:p>
          <a:p>
            <a:r>
              <a:rPr lang="en-US" dirty="0"/>
              <a:t>Azure Classic Run As</a:t>
            </a:r>
          </a:p>
          <a:p>
            <a:pPr lvl="1"/>
            <a:r>
              <a:rPr lang="en-US" dirty="0"/>
              <a:t>Certificate</a:t>
            </a:r>
          </a:p>
          <a:p>
            <a:pPr lvl="1"/>
            <a:r>
              <a:rPr lang="en-US" dirty="0"/>
              <a:t>Manage ASC resources from runbooks</a:t>
            </a:r>
          </a:p>
          <a:p>
            <a:pPr lvl="1"/>
            <a:r>
              <a:rPr lang="en-US" dirty="0"/>
              <a:t>Assets: </a:t>
            </a:r>
            <a:r>
              <a:rPr lang="en-US" dirty="0" err="1"/>
              <a:t>AzureClassicRunAsCertificate</a:t>
            </a:r>
            <a:r>
              <a:rPr lang="en-US" dirty="0"/>
              <a:t>, </a:t>
            </a:r>
            <a:r>
              <a:rPr lang="en-US" dirty="0" err="1"/>
              <a:t>AzureClassicRunAsConnection</a:t>
            </a:r>
            <a:endParaRPr lang="en-US" dirty="0"/>
          </a:p>
          <a:p>
            <a:pPr lvl="1"/>
            <a:endParaRPr lang="en-US" dirty="0"/>
          </a:p>
        </p:txBody>
      </p:sp>
    </p:spTree>
    <p:extLst>
      <p:ext uri="{BB962C8B-B14F-4D97-AF65-F5344CB8AC3E}">
        <p14:creationId xmlns:p14="http://schemas.microsoft.com/office/powerpoint/2010/main" val="31991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1887199" cy="2179058"/>
          </a:xfrm>
        </p:spPr>
        <p:txBody>
          <a:bodyPr/>
          <a:lstStyle/>
          <a:p>
            <a:r>
              <a:rPr lang="en-US" dirty="0"/>
              <a:t>Demo: Automation Onboarding </a:t>
            </a:r>
            <a:r>
              <a:rPr lang="en-US"/>
              <a:t>and Introduction</a:t>
            </a:r>
            <a:endParaRPr lang="en-US" dirty="0"/>
          </a:p>
        </p:txBody>
      </p:sp>
      <p:sp>
        <p:nvSpPr>
          <p:cNvPr id="4" name="Text Placeholder 3"/>
          <p:cNvSpPr>
            <a:spLocks noGrp="1"/>
          </p:cNvSpPr>
          <p:nvPr>
            <p:ph type="body" sz="quarter" idx="12"/>
          </p:nvPr>
        </p:nvSpPr>
        <p:spPr/>
        <p:txBody>
          <a:bodyPr/>
          <a:lstStyle/>
          <a:p>
            <a:r>
              <a:rPr lang="en-US" dirty="0"/>
              <a:t>Chris</a:t>
            </a:r>
          </a:p>
        </p:txBody>
      </p:sp>
    </p:spTree>
    <p:extLst>
      <p:ext uri="{BB962C8B-B14F-4D97-AF65-F5344CB8AC3E}">
        <p14:creationId xmlns:p14="http://schemas.microsoft.com/office/powerpoint/2010/main" val="3890114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a:t>
            </a:r>
            <a:endParaRPr lang="en-US" sz="7200" dirty="0"/>
          </a:p>
        </p:txBody>
      </p:sp>
    </p:spTree>
    <p:extLst>
      <p:ext uri="{BB962C8B-B14F-4D97-AF65-F5344CB8AC3E}">
        <p14:creationId xmlns:p14="http://schemas.microsoft.com/office/powerpoint/2010/main" val="27642721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Automation Scheduling</a:t>
            </a:r>
          </a:p>
        </p:txBody>
      </p:sp>
      <p:sp>
        <p:nvSpPr>
          <p:cNvPr id="6" name="Text Placeholder 5"/>
          <p:cNvSpPr>
            <a:spLocks noGrp="1"/>
          </p:cNvSpPr>
          <p:nvPr>
            <p:ph type="body" sz="quarter" idx="10"/>
          </p:nvPr>
        </p:nvSpPr>
        <p:spPr>
          <a:xfrm>
            <a:off x="274638" y="1212850"/>
            <a:ext cx="9143999" cy="4001095"/>
          </a:xfrm>
        </p:spPr>
        <p:txBody>
          <a:bodyPr/>
          <a:lstStyle/>
          <a:p>
            <a:pPr lvl="1"/>
            <a:r>
              <a:rPr lang="en-US" sz="4000" dirty="0">
                <a:gradFill>
                  <a:gsLst>
                    <a:gs pos="1250">
                      <a:schemeClr val="tx2"/>
                    </a:gs>
                    <a:gs pos="99000">
                      <a:schemeClr val="tx2"/>
                    </a:gs>
                  </a:gsLst>
                  <a:lin ang="5400000" scaled="0"/>
                </a:gradFill>
                <a:latin typeface="+mj-lt"/>
              </a:rPr>
              <a:t>Take control of your automated resource management with scheduling</a:t>
            </a:r>
          </a:p>
          <a:p>
            <a:pPr lvl="1"/>
            <a:r>
              <a:rPr lang="en-US" dirty="0"/>
              <a:t>Configure, start, stop, and manage resources even when you aren’t there</a:t>
            </a:r>
          </a:p>
          <a:p>
            <a:pPr lvl="1"/>
            <a:endParaRPr lang="en-US" dirty="0"/>
          </a:p>
          <a:p>
            <a:pPr lvl="1"/>
            <a:r>
              <a:rPr lang="en-US" dirty="0"/>
              <a:t>Previously, scheduling offered daily and hourly schedules</a:t>
            </a:r>
          </a:p>
          <a:p>
            <a:pPr lvl="1"/>
            <a:endParaRPr lang="en-US" dirty="0"/>
          </a:p>
          <a:p>
            <a:pPr lvl="1"/>
            <a:r>
              <a:rPr lang="en-US" dirty="0"/>
              <a:t>New Features: </a:t>
            </a:r>
          </a:p>
          <a:p>
            <a:pPr marL="342900" lvl="1" indent="-342900">
              <a:buFont typeface="Arial" panose="020B0604020202020204" pitchFamily="34" charset="0"/>
              <a:buChar char="•"/>
            </a:pPr>
            <a:r>
              <a:rPr lang="en-US" dirty="0"/>
              <a:t>Weekly – day of week</a:t>
            </a:r>
          </a:p>
          <a:p>
            <a:pPr marL="342900" lvl="1" indent="-342900">
              <a:buFont typeface="Arial" panose="020B0604020202020204" pitchFamily="34" charset="0"/>
              <a:buChar char="•"/>
            </a:pPr>
            <a:r>
              <a:rPr lang="en-US" dirty="0"/>
              <a:t>Monthly – days of the month </a:t>
            </a:r>
          </a:p>
          <a:p>
            <a:pPr marL="342900" lvl="1" indent="-342900">
              <a:buFont typeface="Arial" panose="020B0604020202020204" pitchFamily="34" charset="0"/>
              <a:buChar char="•"/>
            </a:pPr>
            <a:r>
              <a:rPr lang="en-US" dirty="0"/>
              <a:t>Time zone support – allows adjustment for daylight savings </a:t>
            </a:r>
          </a:p>
        </p:txBody>
      </p:sp>
      <p:pic>
        <p:nvPicPr>
          <p:cNvPr id="4" name="Picture 3"/>
          <p:cNvPicPr>
            <a:picLocks noChangeAspect="1"/>
          </p:cNvPicPr>
          <p:nvPr/>
        </p:nvPicPr>
        <p:blipFill>
          <a:blip r:embed="rId3"/>
          <a:stretch>
            <a:fillRect/>
          </a:stretch>
        </p:blipFill>
        <p:spPr>
          <a:xfrm>
            <a:off x="9694842" y="601662"/>
            <a:ext cx="2473367" cy="6265862"/>
          </a:xfrm>
          <a:prstGeom prst="rect">
            <a:avLst/>
          </a:prstGeom>
        </p:spPr>
      </p:pic>
    </p:spTree>
    <p:extLst>
      <p:ext uri="{BB962C8B-B14F-4D97-AF65-F5344CB8AC3E}">
        <p14:creationId xmlns:p14="http://schemas.microsoft.com/office/powerpoint/2010/main" val="15112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Gallery</a:t>
            </a:r>
            <a:endParaRPr lang="en-US" sz="7200" dirty="0"/>
          </a:p>
        </p:txBody>
      </p:sp>
    </p:spTree>
    <p:extLst>
      <p:ext uri="{BB962C8B-B14F-4D97-AF65-F5344CB8AC3E}">
        <p14:creationId xmlns:p14="http://schemas.microsoft.com/office/powerpoint/2010/main" val="1518100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New Gallery features</a:t>
            </a:r>
          </a:p>
        </p:txBody>
      </p:sp>
      <p:sp>
        <p:nvSpPr>
          <p:cNvPr id="6" name="Text Placeholder 5"/>
          <p:cNvSpPr>
            <a:spLocks noGrp="1"/>
          </p:cNvSpPr>
          <p:nvPr>
            <p:ph type="body" sz="quarter" idx="10"/>
          </p:nvPr>
        </p:nvSpPr>
        <p:spPr>
          <a:xfrm>
            <a:off x="274638" y="1212850"/>
            <a:ext cx="11887200" cy="6032421"/>
          </a:xfrm>
        </p:spPr>
        <p:txBody>
          <a:bodyPr/>
          <a:lstStyle/>
          <a:p>
            <a:r>
              <a:rPr lang="en-US" dirty="0"/>
              <a:t>Find Microsoft &amp; community examples that you can use to get started on new Automation tasks  </a:t>
            </a:r>
            <a:endParaRPr lang="en-US" sz="2800" dirty="0"/>
          </a:p>
          <a:p>
            <a:r>
              <a:rPr lang="en-US" dirty="0"/>
              <a:t>Automation runbook gallery</a:t>
            </a:r>
          </a:p>
          <a:p>
            <a:pPr lvl="1"/>
            <a:r>
              <a:rPr lang="en-US" dirty="0"/>
              <a:t>PowerShell Gallery support </a:t>
            </a:r>
          </a:p>
          <a:p>
            <a:pPr lvl="1"/>
            <a:r>
              <a:rPr lang="en-US" dirty="0"/>
              <a:t>Additional filtering capabilities </a:t>
            </a:r>
          </a:p>
          <a:p>
            <a:r>
              <a:rPr lang="en-US" dirty="0"/>
              <a:t>Import modules from </a:t>
            </a:r>
          </a:p>
          <a:p>
            <a:r>
              <a:rPr lang="en-US" dirty="0"/>
              <a:t>PowerShell Gallery</a:t>
            </a:r>
          </a:p>
          <a:p>
            <a:pPr lvl="1"/>
            <a:r>
              <a:rPr lang="en-US" dirty="0"/>
              <a:t>Browse from Automation</a:t>
            </a:r>
          </a:p>
          <a:p>
            <a:pPr lvl="1"/>
            <a:r>
              <a:rPr lang="en-US" dirty="0"/>
              <a:t>Improved deployment from PowerShell Gallery</a:t>
            </a:r>
          </a:p>
          <a:p>
            <a:r>
              <a:rPr lang="en-US" dirty="0"/>
              <a:t>More Gallery runbooks</a:t>
            </a:r>
          </a:p>
          <a:p>
            <a:pPr lvl="1"/>
            <a:r>
              <a:rPr lang="en-US" dirty="0"/>
              <a:t>We and the community continue to add useful runbooks to the gallery</a:t>
            </a:r>
          </a:p>
          <a:p>
            <a:pPr lvl="1"/>
            <a:endParaRPr lang="en-US" dirty="0"/>
          </a:p>
        </p:txBody>
      </p:sp>
      <p:pic>
        <p:nvPicPr>
          <p:cNvPr id="3" name="Picture 2"/>
          <p:cNvPicPr>
            <a:picLocks noChangeAspect="1"/>
          </p:cNvPicPr>
          <p:nvPr/>
        </p:nvPicPr>
        <p:blipFill>
          <a:blip r:embed="rId3"/>
          <a:stretch>
            <a:fillRect/>
          </a:stretch>
        </p:blipFill>
        <p:spPr>
          <a:xfrm>
            <a:off x="6523037" y="3040062"/>
            <a:ext cx="5383805" cy="2947117"/>
          </a:xfrm>
          <a:prstGeom prst="rect">
            <a:avLst/>
          </a:prstGeom>
          <a:ln>
            <a:solidFill>
              <a:schemeClr val="accent4"/>
            </a:solidFill>
          </a:ln>
        </p:spPr>
      </p:pic>
    </p:spTree>
    <p:extLst>
      <p:ext uri="{BB962C8B-B14F-4D97-AF65-F5344CB8AC3E}">
        <p14:creationId xmlns:p14="http://schemas.microsoft.com/office/powerpoint/2010/main" val="37381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Runbook Workers</a:t>
            </a:r>
            <a:endParaRPr lang="en-US" sz="7200" dirty="0"/>
          </a:p>
        </p:txBody>
      </p:sp>
    </p:spTree>
    <p:extLst>
      <p:ext uri="{BB962C8B-B14F-4D97-AF65-F5344CB8AC3E}">
        <p14:creationId xmlns:p14="http://schemas.microsoft.com/office/powerpoint/2010/main" val="27579357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3763683"/>
            <a:ext cx="12418344" cy="0"/>
          </a:xfrm>
          <a:prstGeom prst="line">
            <a:avLst/>
          </a:prstGeom>
          <a:ln w="22225">
            <a:solidFill>
              <a:schemeClr val="bg1">
                <a:lumMod val="85000"/>
                <a:lumOff val="15000"/>
              </a:schemeClr>
            </a:solidFill>
            <a:prstDash val="dash"/>
            <a:headEnd type="none"/>
            <a:tailEnd type="none"/>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a:blip r:embed="rId2"/>
          <a:stretch>
            <a:fillRect/>
          </a:stretch>
        </p:blipFill>
        <p:spPr>
          <a:xfrm>
            <a:off x="1798638" y="906462"/>
            <a:ext cx="8854958" cy="5965622"/>
          </a:xfrm>
          <a:prstGeom prst="rect">
            <a:avLst/>
          </a:prstGeom>
        </p:spPr>
      </p:pic>
      <p:sp>
        <p:nvSpPr>
          <p:cNvPr id="5" name="TextBox 4"/>
          <p:cNvSpPr txBox="1"/>
          <p:nvPr/>
        </p:nvSpPr>
        <p:spPr>
          <a:xfrm>
            <a:off x="10388750" y="194833"/>
            <a:ext cx="1771885" cy="1292662"/>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Segoe UI Light"/>
              </a:rPr>
              <a:t>Public clouds</a:t>
            </a:r>
          </a:p>
        </p:txBody>
      </p:sp>
      <p:sp>
        <p:nvSpPr>
          <p:cNvPr id="6" name="TextBox 5"/>
          <p:cNvSpPr txBox="1"/>
          <p:nvPr/>
        </p:nvSpPr>
        <p:spPr>
          <a:xfrm>
            <a:off x="10133224" y="3770200"/>
            <a:ext cx="2333413" cy="186820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Segoe UI Light"/>
              </a:rPr>
              <a:t>Enterprise</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Segoe UI Light"/>
              </a:rPr>
              <a:t>Private clouds</a:t>
            </a:r>
          </a:p>
        </p:txBody>
      </p:sp>
      <p:sp>
        <p:nvSpPr>
          <p:cNvPr id="7" name="TextBox 6"/>
          <p:cNvSpPr txBox="1"/>
          <p:nvPr/>
        </p:nvSpPr>
        <p:spPr>
          <a:xfrm>
            <a:off x="274637" y="4638265"/>
            <a:ext cx="1999060" cy="1766637"/>
          </a:xfrm>
          <a:prstGeom prst="rect">
            <a:avLst/>
          </a:prstGeom>
          <a:noFill/>
        </p:spPr>
        <p:txBody>
          <a:bodyPr wrap="square" lIns="182880" tIns="146304" rIns="182880" bIns="146304" rtlCol="0">
            <a:spAutoFit/>
          </a:bodyPr>
          <a:lstStyle/>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Hyper-V</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VMWare</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OpenStack</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Heterogeneous (e.g. Linux)</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And many more…</a:t>
            </a:r>
          </a:p>
        </p:txBody>
      </p:sp>
      <p:sp>
        <p:nvSpPr>
          <p:cNvPr id="8" name="TextBox 7"/>
          <p:cNvSpPr txBox="1"/>
          <p:nvPr/>
        </p:nvSpPr>
        <p:spPr>
          <a:xfrm>
            <a:off x="396217" y="1930808"/>
            <a:ext cx="1767161" cy="954107"/>
          </a:xfrm>
          <a:prstGeom prst="rect">
            <a:avLst/>
          </a:prstGeom>
          <a:noFill/>
        </p:spPr>
        <p:txBody>
          <a:bodyPr wrap="square" lIns="182880" tIns="146304" rIns="182880" bIns="146304" rtlCol="0">
            <a:spAutoFit/>
          </a:bodyPr>
          <a:lstStyle/>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AWS</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FFFFFF"/>
                </a:solidFill>
                <a:effectLst/>
                <a:uLnTx/>
                <a:uFillTx/>
                <a:latin typeface="Segoe UI Light"/>
              </a:rPr>
              <a:t>Service Providers</a:t>
            </a:r>
          </a:p>
        </p:txBody>
      </p:sp>
      <p:sp>
        <p:nvSpPr>
          <p:cNvPr id="9" name="TextBox 8"/>
          <p:cNvSpPr txBox="1"/>
          <p:nvPr/>
        </p:nvSpPr>
        <p:spPr>
          <a:xfrm>
            <a:off x="5075237" y="2123128"/>
            <a:ext cx="2426045"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505050"/>
                </a:solidFill>
                <a:effectLst/>
                <a:uLnTx/>
                <a:uFillTx/>
              </a:rPr>
              <a:t>Automation</a:t>
            </a:r>
          </a:p>
        </p:txBody>
      </p:sp>
      <p:sp>
        <p:nvSpPr>
          <p:cNvPr id="10" name="TextBox 9"/>
          <p:cNvSpPr txBox="1"/>
          <p:nvPr/>
        </p:nvSpPr>
        <p:spPr>
          <a:xfrm>
            <a:off x="8963013" y="2074844"/>
            <a:ext cx="1619485" cy="7940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505050"/>
                </a:solidFill>
                <a:effectLst/>
                <a:uLnTx/>
                <a:uFillTx/>
              </a:rPr>
              <a:t>Azure resources</a:t>
            </a:r>
          </a:p>
        </p:txBody>
      </p:sp>
      <p:sp>
        <p:nvSpPr>
          <p:cNvPr id="11" name="TextBox 10"/>
          <p:cNvSpPr txBox="1"/>
          <p:nvPr/>
        </p:nvSpPr>
        <p:spPr>
          <a:xfrm>
            <a:off x="2041798" y="2036327"/>
            <a:ext cx="1447799" cy="7940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505050"/>
                </a:solidFill>
                <a:effectLst/>
                <a:uLnTx/>
                <a:uFillTx/>
              </a:rPr>
              <a:t>Other clouds</a:t>
            </a:r>
          </a:p>
        </p:txBody>
      </p:sp>
      <p:sp>
        <p:nvSpPr>
          <p:cNvPr id="12" name="TextBox 11"/>
          <p:cNvSpPr txBox="1"/>
          <p:nvPr/>
        </p:nvSpPr>
        <p:spPr>
          <a:xfrm>
            <a:off x="1951037" y="5173662"/>
            <a:ext cx="1771885" cy="7940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505050"/>
                </a:solidFill>
                <a:effectLst/>
                <a:uLnTx/>
                <a:uFillTx/>
              </a:rPr>
              <a:t>Other providers</a:t>
            </a:r>
          </a:p>
        </p:txBody>
      </p:sp>
      <p:sp>
        <p:nvSpPr>
          <p:cNvPr id="13" name="TextBox 12"/>
          <p:cNvSpPr txBox="1"/>
          <p:nvPr/>
        </p:nvSpPr>
        <p:spPr>
          <a:xfrm>
            <a:off x="5075237" y="3475666"/>
            <a:ext cx="2662826"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rgbClr val="505050"/>
                </a:solidFill>
                <a:effectLst/>
                <a:uLnTx/>
                <a:uFillTx/>
              </a:rPr>
              <a:t>Runbooks delivered to on-premises machines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063" y="1287752"/>
            <a:ext cx="1191909" cy="893931"/>
          </a:xfrm>
          <a:prstGeom prst="rect">
            <a:avLst/>
          </a:prstGeom>
        </p:spPr>
      </p:pic>
      <p:sp>
        <p:nvSpPr>
          <p:cNvPr id="15" name="Title 2"/>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rPr>
              <a:t>Hybrid Automation Overview</a:t>
            </a:r>
          </a:p>
        </p:txBody>
      </p:sp>
      <p:sp>
        <p:nvSpPr>
          <p:cNvPr id="16" name="TextBox 15"/>
          <p:cNvSpPr txBox="1"/>
          <p:nvPr/>
        </p:nvSpPr>
        <p:spPr>
          <a:xfrm>
            <a:off x="5532437" y="5435737"/>
            <a:ext cx="1771885" cy="1292662"/>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505050"/>
                </a:solidFill>
                <a:effectLst/>
                <a:uLnTx/>
                <a:uFillTx/>
              </a:rPr>
              <a:t>Automation Hybrid Runbook Workers</a:t>
            </a:r>
          </a:p>
        </p:txBody>
      </p:sp>
    </p:spTree>
    <p:extLst>
      <p:ext uri="{BB962C8B-B14F-4D97-AF65-F5344CB8AC3E}">
        <p14:creationId xmlns:p14="http://schemas.microsoft.com/office/powerpoint/2010/main" val="1039409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Introduction to Automation</a:t>
            </a:r>
          </a:p>
        </p:txBody>
      </p:sp>
    </p:spTree>
    <p:extLst>
      <p:ext uri="{BB962C8B-B14F-4D97-AF65-F5344CB8AC3E}">
        <p14:creationId xmlns:p14="http://schemas.microsoft.com/office/powerpoint/2010/main" val="10748356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135062"/>
            <a:ext cx="11887200" cy="5860066"/>
          </a:xfrm>
        </p:spPr>
        <p:txBody>
          <a:bodyPr/>
          <a:lstStyle/>
          <a:p>
            <a:pPr marL="0" indent="0">
              <a:buNone/>
            </a:pPr>
            <a:r>
              <a:rPr lang="en-US" dirty="0"/>
              <a:t>What is a hybrid runbook worker?</a:t>
            </a:r>
          </a:p>
          <a:p>
            <a:pPr lvl="1"/>
            <a:r>
              <a:rPr lang="en-US" dirty="0"/>
              <a:t>Hybrid Runbook Workers in Automation allow you to run runbooks on machines located in your data center in order to manage local resources</a:t>
            </a:r>
          </a:p>
          <a:p>
            <a:pPr lvl="1"/>
            <a:r>
              <a:rPr lang="en-US" dirty="0"/>
              <a:t>Runbooks are stored and managed in Azure Automation and delivered to one or more on-premises machines where they are run</a:t>
            </a:r>
          </a:p>
          <a:p>
            <a:pPr marL="0" indent="0">
              <a:buNone/>
            </a:pPr>
            <a:r>
              <a:rPr lang="en-US" dirty="0"/>
              <a:t>Why use a hybrid runbook worker?</a:t>
            </a:r>
          </a:p>
          <a:p>
            <a:pPr lvl="1"/>
            <a:r>
              <a:rPr lang="en-US" dirty="0"/>
              <a:t>Allows for management of on-premises resources from Azure Automation</a:t>
            </a:r>
          </a:p>
          <a:p>
            <a:pPr lvl="1"/>
            <a:r>
              <a:rPr lang="en-US" dirty="0"/>
              <a:t>Removes the need to deploy, maintain and upgrade an Azure Pack / SMA environment</a:t>
            </a:r>
          </a:p>
          <a:p>
            <a:pPr marL="0" indent="0">
              <a:buNone/>
            </a:pPr>
            <a:r>
              <a:rPr lang="en-US" dirty="0"/>
              <a:t>How do you use a hybrid runbook worker? </a:t>
            </a:r>
          </a:p>
          <a:p>
            <a:pPr lvl="1"/>
            <a:r>
              <a:rPr lang="en-US" dirty="0"/>
              <a:t>Install and configure Hybrid Runbook Worker(s)</a:t>
            </a:r>
          </a:p>
          <a:p>
            <a:pPr lvl="1"/>
            <a:r>
              <a:rPr lang="en-US" dirty="0"/>
              <a:t>When starting a runbook, select the hybrid runbook worker group to run the runbook</a:t>
            </a:r>
          </a:p>
        </p:txBody>
      </p:sp>
      <p:sp>
        <p:nvSpPr>
          <p:cNvPr id="3" name="Title 2"/>
          <p:cNvSpPr>
            <a:spLocks noGrp="1"/>
          </p:cNvSpPr>
          <p:nvPr>
            <p:ph type="title"/>
          </p:nvPr>
        </p:nvSpPr>
        <p:spPr/>
        <p:txBody>
          <a:bodyPr/>
          <a:lstStyle/>
          <a:p>
            <a:r>
              <a:rPr lang="en-US" dirty="0"/>
              <a:t>Hybrid Runbook Workers</a:t>
            </a:r>
          </a:p>
        </p:txBody>
      </p:sp>
    </p:spTree>
    <p:extLst>
      <p:ext uri="{BB962C8B-B14F-4D97-AF65-F5344CB8AC3E}">
        <p14:creationId xmlns:p14="http://schemas.microsoft.com/office/powerpoint/2010/main" val="22893013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Coming Soon</a:t>
            </a:r>
          </a:p>
        </p:txBody>
      </p:sp>
      <p:sp>
        <p:nvSpPr>
          <p:cNvPr id="6" name="Text Placeholder 5"/>
          <p:cNvSpPr>
            <a:spLocks noGrp="1"/>
          </p:cNvSpPr>
          <p:nvPr>
            <p:ph type="body" sz="quarter" idx="10"/>
          </p:nvPr>
        </p:nvSpPr>
        <p:spPr>
          <a:xfrm>
            <a:off x="274638" y="1212850"/>
            <a:ext cx="11887200" cy="5816977"/>
          </a:xfrm>
        </p:spPr>
        <p:txBody>
          <a:bodyPr/>
          <a:lstStyle/>
          <a:p>
            <a:r>
              <a:rPr lang="en-US" dirty="0"/>
              <a:t>Linux Hybrid Workers</a:t>
            </a:r>
          </a:p>
          <a:p>
            <a:pPr lvl="1"/>
            <a:r>
              <a:rPr lang="en-US" dirty="0"/>
              <a:t>Run runbooks on your local Linux machines</a:t>
            </a:r>
          </a:p>
          <a:p>
            <a:pPr lvl="1"/>
            <a:endParaRPr lang="en-US" dirty="0"/>
          </a:p>
          <a:p>
            <a:r>
              <a:rPr lang="en-US" dirty="0"/>
              <a:t>Python &amp; Bash Runbooks for Linux</a:t>
            </a:r>
          </a:p>
          <a:p>
            <a:pPr lvl="1"/>
            <a:r>
              <a:rPr lang="en-US" dirty="0"/>
              <a:t>Manage Linux machines through the use of Python and Bash runbooks </a:t>
            </a:r>
          </a:p>
          <a:p>
            <a:pPr lvl="1"/>
            <a:r>
              <a:rPr lang="en-US" dirty="0"/>
              <a:t>Utilize the same portal experience to manage runbooks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You can request to join the private preview cohort for this</a:t>
            </a:r>
          </a:p>
          <a:p>
            <a:pPr lvl="1"/>
            <a:r>
              <a:rPr lang="en-US" dirty="0"/>
              <a:t>and other OMS features at </a:t>
            </a:r>
            <a:r>
              <a:rPr lang="en-US" u="sng" dirty="0">
                <a:solidFill>
                  <a:schemeClr val="accent1"/>
                </a:solidFill>
              </a:rPr>
              <a:t>aka.ms/</a:t>
            </a:r>
            <a:r>
              <a:rPr lang="en-US" u="sng" dirty="0" err="1">
                <a:solidFill>
                  <a:schemeClr val="accent1"/>
                </a:solidFill>
              </a:rPr>
              <a:t>myoms</a:t>
            </a:r>
            <a:r>
              <a:rPr lang="en-US" dirty="0"/>
              <a:t>.</a:t>
            </a:r>
          </a:p>
          <a:p>
            <a:pPr lvl="1"/>
            <a:endParaRPr lang="en-US" dirty="0"/>
          </a:p>
        </p:txBody>
      </p:sp>
      <p:pic>
        <p:nvPicPr>
          <p:cNvPr id="2" name="Picture 1"/>
          <p:cNvPicPr>
            <a:picLocks noChangeAspect="1"/>
          </p:cNvPicPr>
          <p:nvPr/>
        </p:nvPicPr>
        <p:blipFill>
          <a:blip r:embed="rId3"/>
          <a:stretch>
            <a:fillRect/>
          </a:stretch>
        </p:blipFill>
        <p:spPr>
          <a:xfrm>
            <a:off x="7894637" y="3725862"/>
            <a:ext cx="3724964" cy="3028950"/>
          </a:xfrm>
          <a:prstGeom prst="rect">
            <a:avLst/>
          </a:prstGeom>
          <a:ln>
            <a:solidFill>
              <a:schemeClr val="accent4"/>
            </a:solidFill>
          </a:ln>
        </p:spPr>
      </p:pic>
    </p:spTree>
    <p:extLst>
      <p:ext uri="{BB962C8B-B14F-4D97-AF65-F5344CB8AC3E}">
        <p14:creationId xmlns:p14="http://schemas.microsoft.com/office/powerpoint/2010/main" val="28005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1963399" cy="2179058"/>
          </a:xfrm>
        </p:spPr>
        <p:txBody>
          <a:bodyPr/>
          <a:lstStyle/>
          <a:p>
            <a:r>
              <a:rPr lang="en-US" dirty="0"/>
              <a:t>Demo: Schedules, Gallery, Hybrid Runbook Workers</a:t>
            </a:r>
          </a:p>
        </p:txBody>
      </p:sp>
      <p:sp>
        <p:nvSpPr>
          <p:cNvPr id="4" name="Text Placeholder 3"/>
          <p:cNvSpPr>
            <a:spLocks noGrp="1"/>
          </p:cNvSpPr>
          <p:nvPr>
            <p:ph type="body" sz="quarter" idx="12"/>
          </p:nvPr>
        </p:nvSpPr>
        <p:spPr/>
        <p:txBody>
          <a:bodyPr/>
          <a:lstStyle/>
          <a:p>
            <a:r>
              <a:rPr lang="en-US" dirty="0"/>
              <a:t>Jenny</a:t>
            </a:r>
          </a:p>
        </p:txBody>
      </p:sp>
    </p:spTree>
    <p:extLst>
      <p:ext uri="{BB962C8B-B14F-4D97-AF65-F5344CB8AC3E}">
        <p14:creationId xmlns:p14="http://schemas.microsoft.com/office/powerpoint/2010/main" val="398059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76254"/>
          </a:xfrm>
        </p:spPr>
        <p:txBody>
          <a:bodyPr/>
          <a:lstStyle/>
          <a:p>
            <a:r>
              <a:rPr lang="en-US" dirty="0"/>
              <a:t>Enterprise example: Continuous Deployment Orchestration</a:t>
            </a:r>
            <a:endParaRPr lang="en-US" sz="7200" dirty="0"/>
          </a:p>
        </p:txBody>
      </p:sp>
    </p:spTree>
    <p:extLst>
      <p:ext uri="{BB962C8B-B14F-4D97-AF65-F5344CB8AC3E}">
        <p14:creationId xmlns:p14="http://schemas.microsoft.com/office/powerpoint/2010/main" val="37971700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Automation service uses Automation</a:t>
            </a:r>
          </a:p>
        </p:txBody>
      </p:sp>
      <p:sp>
        <p:nvSpPr>
          <p:cNvPr id="6" name="Text Placeholder 5"/>
          <p:cNvSpPr>
            <a:spLocks noGrp="1"/>
          </p:cNvSpPr>
          <p:nvPr>
            <p:ph type="body" sz="quarter" idx="10"/>
          </p:nvPr>
        </p:nvSpPr>
        <p:spPr>
          <a:xfrm>
            <a:off x="274638" y="1212850"/>
            <a:ext cx="5791199" cy="5090624"/>
          </a:xfrm>
        </p:spPr>
        <p:txBody>
          <a:bodyPr/>
          <a:lstStyle/>
          <a:p>
            <a:pPr lvl="1"/>
            <a:r>
              <a:rPr lang="en-US" sz="4000" dirty="0">
                <a:gradFill>
                  <a:gsLst>
                    <a:gs pos="1250">
                      <a:schemeClr val="tx2"/>
                    </a:gs>
                    <a:gs pos="99000">
                      <a:schemeClr val="tx2"/>
                    </a:gs>
                  </a:gsLst>
                  <a:lin ang="5400000" scaled="0"/>
                </a:gradFill>
                <a:latin typeface="+mj-lt"/>
              </a:rPr>
              <a:t>Continuous</a:t>
            </a:r>
            <a:r>
              <a:rPr lang="en-US" sz="4000" dirty="0">
                <a:gradFill>
                  <a:gsLst>
                    <a:gs pos="1250">
                      <a:schemeClr val="tx2"/>
                    </a:gs>
                    <a:gs pos="99000">
                      <a:schemeClr val="tx2"/>
                    </a:gs>
                  </a:gsLst>
                  <a:lin ang="5400000" scaled="0"/>
                </a:gradFill>
              </a:rPr>
              <a:t> </a:t>
            </a:r>
            <a:r>
              <a:rPr lang="en-US" sz="4000" dirty="0">
                <a:gradFill>
                  <a:gsLst>
                    <a:gs pos="1250">
                      <a:schemeClr val="tx2"/>
                    </a:gs>
                    <a:gs pos="99000">
                      <a:schemeClr val="tx2"/>
                    </a:gs>
                  </a:gsLst>
                  <a:lin ang="5400000" scaled="0"/>
                </a:gradFill>
                <a:latin typeface="+mj-lt"/>
              </a:rPr>
              <a:t>deployment</a:t>
            </a:r>
          </a:p>
          <a:p>
            <a:pPr lvl="1"/>
            <a:r>
              <a:rPr lang="en-US" dirty="0"/>
              <a:t>Orchestrate the deployment of services and databases, configure monitoring and alerting across different Azure regions.</a:t>
            </a:r>
          </a:p>
          <a:p>
            <a:pPr lvl="1"/>
            <a:r>
              <a:rPr lang="en-US" dirty="0"/>
              <a:t>Handle complex orchestration reliably and in compliant manner.</a:t>
            </a:r>
          </a:p>
          <a:p>
            <a:pPr lvl="1"/>
            <a:r>
              <a:rPr lang="en-US" sz="4000" dirty="0">
                <a:gradFill>
                  <a:gsLst>
                    <a:gs pos="1250">
                      <a:schemeClr val="tx2"/>
                    </a:gs>
                    <a:gs pos="99000">
                      <a:schemeClr val="tx2"/>
                    </a:gs>
                  </a:gsLst>
                  <a:lin ang="5400000" scaled="0"/>
                </a:gradFill>
                <a:latin typeface="+mj-lt"/>
              </a:rPr>
              <a:t>What’s in the solution</a:t>
            </a:r>
          </a:p>
          <a:p>
            <a:pPr lvl="1"/>
            <a:r>
              <a:rPr lang="en-US" sz="1600" dirty="0" err="1"/>
              <a:t>Powershell</a:t>
            </a:r>
            <a:r>
              <a:rPr lang="en-US" sz="1600" dirty="0"/>
              <a:t> scripts and workflows</a:t>
            </a:r>
          </a:p>
          <a:p>
            <a:pPr lvl="1"/>
            <a:r>
              <a:rPr lang="en-US" sz="1600" dirty="0"/>
              <a:t>Azure modules</a:t>
            </a:r>
          </a:p>
          <a:p>
            <a:pPr lvl="1"/>
            <a:r>
              <a:rPr lang="en-US" sz="1600" dirty="0"/>
              <a:t>Scheduling, </a:t>
            </a:r>
            <a:r>
              <a:rPr lang="en-US" sz="1600" dirty="0" err="1"/>
              <a:t>Webhooks</a:t>
            </a:r>
            <a:endParaRPr lang="en-US" sz="1600" dirty="0"/>
          </a:p>
          <a:p>
            <a:pPr lvl="1"/>
            <a:r>
              <a:rPr lang="en-US" sz="1600" dirty="0"/>
              <a:t>Hybrid runbook workers</a:t>
            </a:r>
          </a:p>
          <a:p>
            <a:pPr lvl="1"/>
            <a:r>
              <a:rPr lang="en-US" sz="1600" dirty="0"/>
              <a:t>Assets (Credentials, Variables, …)</a:t>
            </a:r>
          </a:p>
          <a:p>
            <a:pPr lvl="1"/>
            <a:r>
              <a:rPr lang="en-US" sz="1600" dirty="0"/>
              <a:t>Service Principals and RBAC</a:t>
            </a:r>
          </a:p>
          <a:p>
            <a:pPr lvl="1"/>
            <a:r>
              <a:rPr lang="en-US" sz="1600" dirty="0"/>
              <a:t>Azure SQL DB</a:t>
            </a:r>
          </a:p>
          <a:p>
            <a:pPr lvl="1"/>
            <a:r>
              <a:rPr lang="en-US" sz="1600" dirty="0"/>
              <a:t>Integration with Slack, TFS, email, compliance systems</a:t>
            </a:r>
          </a:p>
        </p:txBody>
      </p:sp>
      <p:pic>
        <p:nvPicPr>
          <p:cNvPr id="5" name="Picture 4"/>
          <p:cNvPicPr>
            <a:picLocks noChangeAspect="1"/>
          </p:cNvPicPr>
          <p:nvPr/>
        </p:nvPicPr>
        <p:blipFill>
          <a:blip r:embed="rId3"/>
          <a:stretch>
            <a:fillRect/>
          </a:stretch>
        </p:blipFill>
        <p:spPr>
          <a:xfrm>
            <a:off x="6115476" y="1620245"/>
            <a:ext cx="5982535" cy="4239217"/>
          </a:xfrm>
          <a:prstGeom prst="rect">
            <a:avLst/>
          </a:prstGeom>
          <a:ln>
            <a:solidFill>
              <a:schemeClr val="accent4"/>
            </a:solidFill>
          </a:ln>
        </p:spPr>
      </p:pic>
      <p:sp>
        <p:nvSpPr>
          <p:cNvPr id="7" name="Text Placeholder 5"/>
          <p:cNvSpPr txBox="1">
            <a:spLocks/>
          </p:cNvSpPr>
          <p:nvPr/>
        </p:nvSpPr>
        <p:spPr>
          <a:xfrm>
            <a:off x="274637" y="6255861"/>
            <a:ext cx="11889566"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32742" rtl="0" eaLnBrk="1" fontAlgn="auto" latinLnBrk="0" hangingPunct="1">
              <a:lnSpc>
                <a:spcPct val="9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Free up staff for work that increases business value</a:t>
            </a:r>
          </a:p>
        </p:txBody>
      </p:sp>
      <p:pic>
        <p:nvPicPr>
          <p:cNvPr id="2" name="Picture 1"/>
          <p:cNvPicPr>
            <a:picLocks noChangeAspect="1"/>
          </p:cNvPicPr>
          <p:nvPr/>
        </p:nvPicPr>
        <p:blipFill>
          <a:blip r:embed="rId4"/>
          <a:stretch>
            <a:fillRect/>
          </a:stretch>
        </p:blipFill>
        <p:spPr>
          <a:xfrm>
            <a:off x="4160837" y="4335281"/>
            <a:ext cx="1743318" cy="1295581"/>
          </a:xfrm>
          <a:prstGeom prst="rect">
            <a:avLst/>
          </a:prstGeom>
          <a:ln>
            <a:solidFill>
              <a:schemeClr val="accent4"/>
            </a:solidFill>
          </a:ln>
        </p:spPr>
      </p:pic>
    </p:spTree>
    <p:extLst>
      <p:ext uri="{BB962C8B-B14F-4D97-AF65-F5344CB8AC3E}">
        <p14:creationId xmlns:p14="http://schemas.microsoft.com/office/powerpoint/2010/main" val="10234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Authoring</a:t>
            </a:r>
            <a:endParaRPr lang="en-US" sz="7200" dirty="0"/>
          </a:p>
        </p:txBody>
      </p:sp>
    </p:spTree>
    <p:extLst>
      <p:ext uri="{BB962C8B-B14F-4D97-AF65-F5344CB8AC3E}">
        <p14:creationId xmlns:p14="http://schemas.microsoft.com/office/powerpoint/2010/main" val="11784885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Authoring updates</a:t>
            </a:r>
          </a:p>
        </p:txBody>
      </p:sp>
      <p:sp>
        <p:nvSpPr>
          <p:cNvPr id="6" name="Text Placeholder 5"/>
          <p:cNvSpPr>
            <a:spLocks noGrp="1"/>
          </p:cNvSpPr>
          <p:nvPr>
            <p:ph type="body" sz="quarter" idx="10"/>
          </p:nvPr>
        </p:nvSpPr>
        <p:spPr>
          <a:xfrm>
            <a:off x="274638" y="1212850"/>
            <a:ext cx="11887200" cy="5816977"/>
          </a:xfrm>
        </p:spPr>
        <p:txBody>
          <a:bodyPr/>
          <a:lstStyle/>
          <a:p>
            <a:r>
              <a:rPr lang="en-US" dirty="0"/>
              <a:t>Graphical runbooks</a:t>
            </a:r>
          </a:p>
          <a:p>
            <a:pPr lvl="1"/>
            <a:r>
              <a:rPr lang="en-US" dirty="0"/>
              <a:t>New type of graphical runbook based on native PowerShell</a:t>
            </a:r>
          </a:p>
          <a:p>
            <a:pPr lvl="1"/>
            <a:r>
              <a:rPr lang="en-US" dirty="0"/>
              <a:t>Improvements to graphical authoring and runbook capabilities</a:t>
            </a:r>
          </a:p>
          <a:p>
            <a:r>
              <a:rPr lang="en-US" dirty="0"/>
              <a:t>PowerShell ISE add-on</a:t>
            </a:r>
          </a:p>
          <a:p>
            <a:pPr lvl="1"/>
            <a:r>
              <a:rPr lang="en-US" dirty="0"/>
              <a:t>Author textual runbooks (PowerShell, PowerShell Workflow)</a:t>
            </a:r>
          </a:p>
          <a:p>
            <a:pPr lvl="1"/>
            <a:r>
              <a:rPr lang="en-US" dirty="0"/>
              <a:t>Continued improvements in response to feedback</a:t>
            </a:r>
          </a:p>
          <a:p>
            <a:r>
              <a:rPr lang="en-US" dirty="0"/>
              <a:t>Start-</a:t>
            </a:r>
            <a:r>
              <a:rPr lang="en-US" dirty="0" err="1"/>
              <a:t>AzureRmAutomationRunbook</a:t>
            </a:r>
            <a:r>
              <a:rPr lang="en-US" dirty="0"/>
              <a:t> cmdlet</a:t>
            </a:r>
          </a:p>
          <a:p>
            <a:pPr lvl="1"/>
            <a:r>
              <a:rPr lang="en-US" dirty="0"/>
              <a:t>Added –Wait and –</a:t>
            </a:r>
            <a:r>
              <a:rPr lang="en-US" dirty="0" err="1"/>
              <a:t>MaxWaitSeconds</a:t>
            </a:r>
            <a:r>
              <a:rPr lang="en-US" dirty="0"/>
              <a:t> parameters</a:t>
            </a:r>
          </a:p>
          <a:p>
            <a:pPr lvl="1"/>
            <a:r>
              <a:rPr lang="en-US" dirty="0"/>
              <a:t>Parent runbook can now wait for child runbook to finish and send back output</a:t>
            </a:r>
          </a:p>
          <a:p>
            <a:pPr lvl="1"/>
            <a:r>
              <a:rPr lang="en-US" dirty="0"/>
              <a:t>Enables any runbook type to call any runbook type and get back results</a:t>
            </a:r>
          </a:p>
          <a:p>
            <a:r>
              <a:rPr lang="en-US" dirty="0"/>
              <a:t>More Gallery runbooks</a:t>
            </a:r>
          </a:p>
          <a:p>
            <a:pPr lvl="1"/>
            <a:r>
              <a:rPr lang="en-US" dirty="0"/>
              <a:t>We and the community continue to add useful runbooks to the gallery</a:t>
            </a:r>
          </a:p>
          <a:p>
            <a:pPr lvl="1"/>
            <a:endParaRPr lang="en-US" dirty="0"/>
          </a:p>
        </p:txBody>
      </p:sp>
      <p:pic>
        <p:nvPicPr>
          <p:cNvPr id="3" name="Picture 2"/>
          <p:cNvPicPr>
            <a:picLocks noChangeAspect="1"/>
          </p:cNvPicPr>
          <p:nvPr/>
        </p:nvPicPr>
        <p:blipFill>
          <a:blip r:embed="rId3"/>
          <a:stretch>
            <a:fillRect/>
          </a:stretch>
        </p:blipFill>
        <p:spPr>
          <a:xfrm>
            <a:off x="8580065" y="1363662"/>
            <a:ext cx="2667372" cy="1781424"/>
          </a:xfrm>
          <a:prstGeom prst="rect">
            <a:avLst/>
          </a:prstGeom>
          <a:ln>
            <a:solidFill>
              <a:schemeClr val="accent4"/>
            </a:solidFill>
          </a:ln>
        </p:spPr>
      </p:pic>
    </p:spTree>
    <p:extLst>
      <p:ext uri="{BB962C8B-B14F-4D97-AF65-F5344CB8AC3E}">
        <p14:creationId xmlns:p14="http://schemas.microsoft.com/office/powerpoint/2010/main" val="25643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Graphical authoring updates</a:t>
            </a:r>
          </a:p>
        </p:txBody>
      </p:sp>
      <p:sp>
        <p:nvSpPr>
          <p:cNvPr id="6" name="Text Placeholder 5"/>
          <p:cNvSpPr>
            <a:spLocks noGrp="1"/>
          </p:cNvSpPr>
          <p:nvPr>
            <p:ph type="body" sz="quarter" idx="10"/>
          </p:nvPr>
        </p:nvSpPr>
        <p:spPr>
          <a:xfrm>
            <a:off x="274638" y="1212850"/>
            <a:ext cx="11887200" cy="4801314"/>
          </a:xfrm>
        </p:spPr>
        <p:txBody>
          <a:bodyPr/>
          <a:lstStyle/>
          <a:p>
            <a:r>
              <a:rPr lang="en-US" dirty="0"/>
              <a:t>Graphical PowerShell runbook</a:t>
            </a:r>
          </a:p>
          <a:p>
            <a:pPr lvl="1"/>
            <a:r>
              <a:rPr lang="en-US" dirty="0"/>
              <a:t>New type of graphical runbook based on native PowerShell</a:t>
            </a:r>
          </a:p>
          <a:p>
            <a:pPr lvl="1"/>
            <a:r>
              <a:rPr lang="en-US" dirty="0"/>
              <a:t>All advantages of native PowerShell over PowerShell Workflow</a:t>
            </a:r>
          </a:p>
          <a:p>
            <a:pPr lvl="1"/>
            <a:r>
              <a:rPr lang="en-US" dirty="0"/>
              <a:t>Starts fast, full objects, simpler authoring</a:t>
            </a:r>
          </a:p>
          <a:p>
            <a:r>
              <a:rPr lang="en-US" dirty="0"/>
              <a:t>Graphical authoring improvements</a:t>
            </a:r>
          </a:p>
          <a:p>
            <a:pPr lvl="1"/>
            <a:r>
              <a:rPr lang="en-US" dirty="0"/>
              <a:t>Object output properties available at design time</a:t>
            </a:r>
          </a:p>
          <a:p>
            <a:pPr lvl="1"/>
            <a:r>
              <a:rPr lang="en-US" dirty="0"/>
              <a:t>Error links &amp; convert exception to error</a:t>
            </a:r>
          </a:p>
          <a:p>
            <a:pPr lvl="1"/>
            <a:r>
              <a:rPr lang="en-US" dirty="0"/>
              <a:t>Canvas restyle for readability</a:t>
            </a:r>
          </a:p>
          <a:p>
            <a:pPr lvl="1"/>
            <a:r>
              <a:rPr lang="en-US" dirty="0"/>
              <a:t>Warnings for common design requirements</a:t>
            </a:r>
          </a:p>
          <a:p>
            <a:r>
              <a:rPr lang="en-US" dirty="0"/>
              <a:t>Graphical runbook SDK update</a:t>
            </a:r>
          </a:p>
          <a:p>
            <a:pPr lvl="1"/>
            <a:r>
              <a:rPr lang="en-US" dirty="0"/>
              <a:t>Release latest version of the public-preview SDK</a:t>
            </a:r>
          </a:p>
        </p:txBody>
      </p:sp>
      <p:pic>
        <p:nvPicPr>
          <p:cNvPr id="2" name="Picture 1"/>
          <p:cNvPicPr>
            <a:picLocks noChangeAspect="1"/>
          </p:cNvPicPr>
          <p:nvPr/>
        </p:nvPicPr>
        <p:blipFill>
          <a:blip r:embed="rId3"/>
          <a:stretch>
            <a:fillRect/>
          </a:stretch>
        </p:blipFill>
        <p:spPr>
          <a:xfrm>
            <a:off x="8809037" y="1212849"/>
            <a:ext cx="2457793" cy="1438476"/>
          </a:xfrm>
          <a:prstGeom prst="rect">
            <a:avLst/>
          </a:prstGeom>
        </p:spPr>
      </p:pic>
      <p:pic>
        <p:nvPicPr>
          <p:cNvPr id="4" name="Picture 3"/>
          <p:cNvPicPr>
            <a:picLocks noChangeAspect="1"/>
          </p:cNvPicPr>
          <p:nvPr/>
        </p:nvPicPr>
        <p:blipFill>
          <a:blip r:embed="rId4"/>
          <a:stretch>
            <a:fillRect/>
          </a:stretch>
        </p:blipFill>
        <p:spPr>
          <a:xfrm>
            <a:off x="8470852" y="3116262"/>
            <a:ext cx="3134162" cy="2953162"/>
          </a:xfrm>
          <a:prstGeom prst="rect">
            <a:avLst/>
          </a:prstGeom>
        </p:spPr>
      </p:pic>
    </p:spTree>
    <p:extLst>
      <p:ext uri="{BB962C8B-B14F-4D97-AF65-F5344CB8AC3E}">
        <p14:creationId xmlns:p14="http://schemas.microsoft.com/office/powerpoint/2010/main" val="284722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Uses for different runbook types</a:t>
            </a:r>
          </a:p>
        </p:txBody>
      </p:sp>
      <p:sp>
        <p:nvSpPr>
          <p:cNvPr id="6" name="Text Placeholder 5"/>
          <p:cNvSpPr>
            <a:spLocks noGrp="1"/>
          </p:cNvSpPr>
          <p:nvPr>
            <p:ph type="body" sz="quarter" idx="10"/>
          </p:nvPr>
        </p:nvSpPr>
        <p:spPr>
          <a:xfrm>
            <a:off x="274638" y="1212850"/>
            <a:ext cx="6172199" cy="5884688"/>
          </a:xfrm>
        </p:spPr>
        <p:txBody>
          <a:bodyPr/>
          <a:lstStyle/>
          <a:p>
            <a:pPr lvl="1"/>
            <a:r>
              <a:rPr lang="en-US" sz="4000" dirty="0">
                <a:gradFill>
                  <a:gsLst>
                    <a:gs pos="1250">
                      <a:schemeClr val="tx2"/>
                    </a:gs>
                    <a:gs pos="99000">
                      <a:schemeClr val="tx2"/>
                    </a:gs>
                  </a:gsLst>
                  <a:lin ang="5400000" scaled="0"/>
                </a:gradFill>
                <a:latin typeface="+mj-lt"/>
              </a:rPr>
              <a:t>Textual runbooks</a:t>
            </a:r>
            <a:endParaRPr lang="en-US" dirty="0"/>
          </a:p>
          <a:p>
            <a:pPr marL="342900" lvl="1" indent="-342900">
              <a:buFont typeface="Arial" panose="020B0604020202020204" pitchFamily="34" charset="0"/>
              <a:buChar char="•"/>
            </a:pPr>
            <a:r>
              <a:rPr lang="en-US" sz="1800" dirty="0"/>
              <a:t>Distinct programming model</a:t>
            </a:r>
          </a:p>
          <a:p>
            <a:pPr marL="342900" lvl="1" indent="-342900">
              <a:buFont typeface="Arial" panose="020B0604020202020204" pitchFamily="34" charset="0"/>
              <a:buChar char="•"/>
            </a:pPr>
            <a:r>
              <a:rPr lang="en-US" sz="1800" dirty="0"/>
              <a:t>Script authoring model</a:t>
            </a:r>
          </a:p>
          <a:p>
            <a:pPr marL="342900" lvl="1" indent="-342900">
              <a:buFont typeface="Arial" panose="020B0604020202020204" pitchFamily="34" charset="0"/>
              <a:buChar char="•"/>
            </a:pPr>
            <a:r>
              <a:rPr lang="en-US" sz="1800" dirty="0"/>
              <a:t>Lower-level language, so more versatile</a:t>
            </a:r>
          </a:p>
          <a:p>
            <a:pPr marL="342900" lvl="1" indent="-342900">
              <a:buFont typeface="Arial" panose="020B0604020202020204" pitchFamily="34" charset="0"/>
              <a:buChar char="•"/>
            </a:pPr>
            <a:r>
              <a:rPr lang="en-US" sz="1800" dirty="0"/>
              <a:t>Can use existing scripts</a:t>
            </a:r>
          </a:p>
          <a:p>
            <a:pPr marL="342900" lvl="1" indent="-342900">
              <a:buFont typeface="Arial" panose="020B0604020202020204" pitchFamily="34" charset="0"/>
              <a:buChar char="•"/>
            </a:pPr>
            <a:r>
              <a:rPr lang="en-US" sz="1800" dirty="0"/>
              <a:t>Familiar to PowerShell (Python, Bash) users</a:t>
            </a:r>
          </a:p>
          <a:p>
            <a:pPr marL="342900" lvl="1" indent="-342900">
              <a:buFont typeface="Arial" panose="020B0604020202020204" pitchFamily="34" charset="0"/>
              <a:buChar char="•"/>
            </a:pPr>
            <a:r>
              <a:rPr lang="en-US" sz="1800" dirty="0"/>
              <a:t>Designer is cloud based or client (ISE)</a:t>
            </a:r>
          </a:p>
          <a:p>
            <a:pPr lvl="1"/>
            <a:r>
              <a:rPr lang="en-US" sz="4000" dirty="0">
                <a:gradFill>
                  <a:gsLst>
                    <a:gs pos="1250">
                      <a:schemeClr val="tx2"/>
                    </a:gs>
                    <a:gs pos="99000">
                      <a:schemeClr val="tx2"/>
                    </a:gs>
                  </a:gsLst>
                  <a:lin ang="5400000" scaled="0"/>
                </a:gradFill>
                <a:latin typeface="+mj-lt"/>
              </a:rPr>
              <a:t>Graphical</a:t>
            </a:r>
            <a:r>
              <a:rPr lang="en-US" dirty="0"/>
              <a:t> </a:t>
            </a:r>
            <a:r>
              <a:rPr lang="en-US" sz="4000" dirty="0">
                <a:gradFill>
                  <a:gsLst>
                    <a:gs pos="1250">
                      <a:schemeClr val="tx2"/>
                    </a:gs>
                    <a:gs pos="99000">
                      <a:schemeClr val="tx2"/>
                    </a:gs>
                  </a:gsLst>
                  <a:lin ang="5400000" scaled="0"/>
                </a:gradFill>
                <a:latin typeface="+mj-lt"/>
              </a:rPr>
              <a:t>runbooks</a:t>
            </a:r>
          </a:p>
          <a:p>
            <a:pPr marL="342900" lvl="1" indent="-342900">
              <a:buFont typeface="Arial" panose="020B0604020202020204" pitchFamily="34" charset="0"/>
              <a:buChar char="•"/>
            </a:pPr>
            <a:r>
              <a:rPr lang="en-US" sz="1800" dirty="0"/>
              <a:t>Distinct programming model</a:t>
            </a:r>
          </a:p>
          <a:p>
            <a:pPr marL="342900" lvl="1" indent="-342900">
              <a:buFont typeface="Arial" panose="020B0604020202020204" pitchFamily="34" charset="0"/>
              <a:buChar char="•"/>
            </a:pPr>
            <a:r>
              <a:rPr lang="en-US" sz="1800" dirty="0"/>
              <a:t>Visual insert-link-configure authoring model</a:t>
            </a:r>
          </a:p>
          <a:p>
            <a:pPr marL="342900" lvl="1" indent="-342900">
              <a:buFont typeface="Arial" panose="020B0604020202020204" pitchFamily="34" charset="0"/>
              <a:buChar char="•"/>
            </a:pPr>
            <a:r>
              <a:rPr lang="en-US" sz="1800" dirty="0"/>
              <a:t>Focus on how data flows through the process</a:t>
            </a:r>
          </a:p>
          <a:p>
            <a:pPr marL="342900" lvl="1" indent="-342900">
              <a:buFont typeface="Arial" panose="020B0604020202020204" pitchFamily="34" charset="0"/>
              <a:buChar char="•"/>
            </a:pPr>
            <a:r>
              <a:rPr lang="en-US" sz="1800" dirty="0"/>
              <a:t>Can visualize IT processes and systems affected</a:t>
            </a:r>
          </a:p>
          <a:p>
            <a:pPr marL="342900" lvl="1" indent="-342900">
              <a:buFont typeface="Arial" panose="020B0604020202020204" pitchFamily="34" charset="0"/>
              <a:buChar char="•"/>
            </a:pPr>
            <a:r>
              <a:rPr lang="en-US" sz="1800" dirty="0"/>
              <a:t>Higher-level language, can increase productivity</a:t>
            </a:r>
          </a:p>
          <a:p>
            <a:pPr marL="342900" lvl="1" indent="-342900">
              <a:buFont typeface="Arial" panose="020B0604020202020204" pitchFamily="34" charset="0"/>
              <a:buChar char="•"/>
            </a:pPr>
            <a:r>
              <a:rPr lang="en-US" sz="1800" dirty="0"/>
              <a:t>Include PowerShell script as needed</a:t>
            </a:r>
          </a:p>
          <a:p>
            <a:pPr marL="342900" lvl="1" indent="-342900">
              <a:buFont typeface="Arial" panose="020B0604020202020204" pitchFamily="34" charset="0"/>
              <a:buChar char="•"/>
            </a:pPr>
            <a:r>
              <a:rPr lang="en-US" sz="1800" dirty="0"/>
              <a:t>Encourages modular programming</a:t>
            </a:r>
          </a:p>
          <a:p>
            <a:pPr marL="342900" lvl="1" indent="-342900">
              <a:buFont typeface="Arial" panose="020B0604020202020204" pitchFamily="34" charset="0"/>
              <a:buChar char="•"/>
            </a:pPr>
            <a:r>
              <a:rPr lang="en-US" sz="1800" dirty="0"/>
              <a:t>Designer is cloud based</a:t>
            </a:r>
          </a:p>
        </p:txBody>
      </p:sp>
      <p:pic>
        <p:nvPicPr>
          <p:cNvPr id="4" name="Picture 3"/>
          <p:cNvPicPr>
            <a:picLocks noChangeAspect="1"/>
          </p:cNvPicPr>
          <p:nvPr/>
        </p:nvPicPr>
        <p:blipFill>
          <a:blip r:embed="rId3"/>
          <a:stretch>
            <a:fillRect/>
          </a:stretch>
        </p:blipFill>
        <p:spPr>
          <a:xfrm>
            <a:off x="6446837" y="1516062"/>
            <a:ext cx="5170016" cy="1953466"/>
          </a:xfrm>
          <a:prstGeom prst="rect">
            <a:avLst/>
          </a:prstGeom>
          <a:ln>
            <a:solidFill>
              <a:schemeClr val="accent4"/>
            </a:solidFill>
          </a:ln>
        </p:spPr>
      </p:pic>
      <p:pic>
        <p:nvPicPr>
          <p:cNvPr id="5" name="Picture 4"/>
          <p:cNvPicPr>
            <a:picLocks noChangeAspect="1"/>
          </p:cNvPicPr>
          <p:nvPr/>
        </p:nvPicPr>
        <p:blipFill>
          <a:blip r:embed="rId4"/>
          <a:stretch>
            <a:fillRect/>
          </a:stretch>
        </p:blipFill>
        <p:spPr>
          <a:xfrm>
            <a:off x="7943168" y="4038930"/>
            <a:ext cx="2136318" cy="2807548"/>
          </a:xfrm>
          <a:prstGeom prst="rect">
            <a:avLst/>
          </a:prstGeom>
          <a:ln>
            <a:solidFill>
              <a:schemeClr val="accent4"/>
            </a:solidFill>
          </a:ln>
        </p:spPr>
      </p:pic>
    </p:spTree>
    <p:extLst>
      <p:ext uri="{BB962C8B-B14F-4D97-AF65-F5344CB8AC3E}">
        <p14:creationId xmlns:p14="http://schemas.microsoft.com/office/powerpoint/2010/main" val="337960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9524999" cy="1181862"/>
          </a:xfrm>
        </p:spPr>
        <p:txBody>
          <a:bodyPr/>
          <a:lstStyle/>
          <a:p>
            <a:r>
              <a:rPr lang="en-US" dirty="0"/>
              <a:t>Demo: Authoring</a:t>
            </a:r>
          </a:p>
        </p:txBody>
      </p:sp>
      <p:sp>
        <p:nvSpPr>
          <p:cNvPr id="4" name="Text Placeholder 3"/>
          <p:cNvSpPr>
            <a:spLocks noGrp="1"/>
          </p:cNvSpPr>
          <p:nvPr>
            <p:ph type="body" sz="quarter" idx="12"/>
          </p:nvPr>
        </p:nvSpPr>
        <p:spPr/>
        <p:txBody>
          <a:bodyPr/>
          <a:lstStyle/>
          <a:p>
            <a:r>
              <a:rPr lang="en-US" dirty="0"/>
              <a:t>Chris</a:t>
            </a:r>
          </a:p>
        </p:txBody>
      </p:sp>
    </p:spTree>
    <p:extLst>
      <p:ext uri="{BB962C8B-B14F-4D97-AF65-F5344CB8AC3E}">
        <p14:creationId xmlns:p14="http://schemas.microsoft.com/office/powerpoint/2010/main" val="2343979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Automation value</a:t>
            </a:r>
          </a:p>
        </p:txBody>
      </p:sp>
      <p:sp>
        <p:nvSpPr>
          <p:cNvPr id="3" name="Text Placeholder 2"/>
          <p:cNvSpPr>
            <a:spLocks noGrp="1"/>
          </p:cNvSpPr>
          <p:nvPr>
            <p:ph type="body" sz="quarter" idx="10"/>
          </p:nvPr>
        </p:nvSpPr>
        <p:spPr>
          <a:xfrm>
            <a:off x="274638" y="1212850"/>
            <a:ext cx="11887200" cy="5675400"/>
          </a:xfrm>
        </p:spPr>
        <p:txBody>
          <a:bodyPr/>
          <a:lstStyle/>
          <a:p>
            <a:r>
              <a:rPr lang="en-US" sz="2400" dirty="0"/>
              <a:t>A platform for automating management of resources and apps</a:t>
            </a:r>
          </a:p>
          <a:p>
            <a:endParaRPr lang="en-US" sz="1400" dirty="0"/>
          </a:p>
          <a:p>
            <a:r>
              <a:rPr lang="en-US" sz="2400" dirty="0"/>
              <a:t>Azure, any cloud, and on-premises </a:t>
            </a:r>
          </a:p>
          <a:p>
            <a:endParaRPr lang="en-US" sz="1400" dirty="0"/>
          </a:p>
          <a:p>
            <a:r>
              <a:rPr lang="en-US" sz="2400" dirty="0"/>
              <a:t>Process and configuration automation (runbooks, DSC)</a:t>
            </a:r>
          </a:p>
          <a:p>
            <a:endParaRPr lang="en-US" sz="1400" dirty="0"/>
          </a:p>
          <a:p>
            <a:r>
              <a:rPr lang="en-US" sz="2400" dirty="0"/>
              <a:t>Change tracking and Update management</a:t>
            </a:r>
          </a:p>
          <a:p>
            <a:endParaRPr lang="en-US" sz="1400" dirty="0"/>
          </a:p>
          <a:p>
            <a:r>
              <a:rPr lang="en-US" sz="2400" dirty="0"/>
              <a:t>Windows and Linux</a:t>
            </a:r>
          </a:p>
          <a:p>
            <a:endParaRPr lang="en-US" sz="2400" dirty="0"/>
          </a:p>
          <a:p>
            <a:r>
              <a:rPr lang="en-US" sz="2400" dirty="0"/>
              <a:t>Eliminate time consuming, error prone, and repetitive tasks</a:t>
            </a:r>
          </a:p>
          <a:p>
            <a:r>
              <a:rPr lang="en-US" sz="2000" dirty="0">
                <a:gradFill>
                  <a:gsLst>
                    <a:gs pos="1250">
                      <a:schemeClr val="tx1"/>
                    </a:gs>
                    <a:gs pos="100000">
                      <a:schemeClr val="tx1"/>
                    </a:gs>
                  </a:gsLst>
                  <a:lin ang="5400000" scaled="0"/>
                </a:gradFill>
                <a:latin typeface="+mn-lt"/>
              </a:rPr>
              <a:t>Save time while lowering overhead costs</a:t>
            </a:r>
          </a:p>
          <a:p>
            <a:pPr lvl="0">
              <a:lnSpc>
                <a:spcPct val="100000"/>
              </a:lnSpc>
              <a:spcBef>
                <a:spcPts val="0"/>
              </a:spcBef>
              <a:buSzTx/>
            </a:pPr>
            <a:r>
              <a:rPr lang="en-US" sz="2000" dirty="0">
                <a:gradFill>
                  <a:gsLst>
                    <a:gs pos="1250">
                      <a:schemeClr val="tx1"/>
                    </a:gs>
                    <a:gs pos="100000">
                      <a:schemeClr val="tx1"/>
                    </a:gs>
                  </a:gsLst>
                  <a:lin ang="5400000" scaled="0"/>
                </a:gradFill>
                <a:latin typeface="+mn-lt"/>
              </a:rPr>
              <a:t>Deliver more reliable services, faster</a:t>
            </a:r>
          </a:p>
          <a:p>
            <a:pPr lvl="0">
              <a:lnSpc>
                <a:spcPct val="100000"/>
              </a:lnSpc>
              <a:spcBef>
                <a:spcPts val="0"/>
              </a:spcBef>
              <a:buSzTx/>
            </a:pPr>
            <a:r>
              <a:rPr lang="en-US" sz="2000" dirty="0">
                <a:gradFill>
                  <a:gsLst>
                    <a:gs pos="1250">
                      <a:schemeClr val="tx1"/>
                    </a:gs>
                    <a:gs pos="100000">
                      <a:schemeClr val="tx1"/>
                    </a:gs>
                  </a:gsLst>
                  <a:lin ang="5400000" scaled="0"/>
                </a:gradFill>
                <a:latin typeface="+mn-lt"/>
              </a:rPr>
              <a:t>Integrate with the services you depend on</a:t>
            </a:r>
          </a:p>
          <a:p>
            <a:pPr lvl="0">
              <a:lnSpc>
                <a:spcPct val="100000"/>
              </a:lnSpc>
              <a:spcBef>
                <a:spcPts val="0"/>
              </a:spcBef>
              <a:buSzTx/>
            </a:pPr>
            <a:r>
              <a:rPr lang="en-US" sz="2000" dirty="0">
                <a:gradFill>
                  <a:gsLst>
                    <a:gs pos="1250">
                      <a:schemeClr val="tx1"/>
                    </a:gs>
                    <a:gs pos="100000">
                      <a:schemeClr val="tx1"/>
                    </a:gs>
                  </a:gsLst>
                  <a:lin ang="5400000" scaled="0"/>
                </a:gradFill>
                <a:latin typeface="+mn-lt"/>
              </a:rPr>
              <a:t>Get easier configuration management with DSC</a:t>
            </a:r>
          </a:p>
          <a:p>
            <a:pPr lvl="0">
              <a:lnSpc>
                <a:spcPct val="100000"/>
              </a:lnSpc>
              <a:spcBef>
                <a:spcPts val="0"/>
              </a:spcBef>
              <a:buSzTx/>
            </a:pPr>
            <a:r>
              <a:rPr lang="en-US" sz="2000" dirty="0">
                <a:gradFill>
                  <a:gsLst>
                    <a:gs pos="1250">
                      <a:schemeClr val="tx1"/>
                    </a:gs>
                    <a:gs pos="100000">
                      <a:schemeClr val="tx1"/>
                    </a:gs>
                  </a:gsLst>
                  <a:lin ang="5400000" scaled="0"/>
                </a:gradFill>
                <a:latin typeface="+mn-lt"/>
              </a:rPr>
              <a:t>Manage system changes and updates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237" y="5530462"/>
            <a:ext cx="1371600" cy="1243400"/>
          </a:xfrm>
          <a:prstGeom prst="rect">
            <a:avLst/>
          </a:prstGeom>
        </p:spPr>
      </p:pic>
    </p:spTree>
    <p:extLst>
      <p:ext uri="{BB962C8B-B14F-4D97-AF65-F5344CB8AC3E}">
        <p14:creationId xmlns:p14="http://schemas.microsoft.com/office/powerpoint/2010/main" val="33767684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dirty="0"/>
              <a:t>Integration: Automation logs in OMS</a:t>
            </a:r>
            <a:endParaRPr lang="en-US" sz="7200" dirty="0"/>
          </a:p>
        </p:txBody>
      </p:sp>
    </p:spTree>
    <p:extLst>
      <p:ext uri="{BB962C8B-B14F-4D97-AF65-F5344CB8AC3E}">
        <p14:creationId xmlns:p14="http://schemas.microsoft.com/office/powerpoint/2010/main" val="237550019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Automation logs in OMS </a:t>
            </a:r>
          </a:p>
        </p:txBody>
      </p:sp>
      <p:sp>
        <p:nvSpPr>
          <p:cNvPr id="6" name="Text Placeholder 5"/>
          <p:cNvSpPr>
            <a:spLocks noGrp="1"/>
          </p:cNvSpPr>
          <p:nvPr>
            <p:ph type="body" sz="quarter" idx="10"/>
          </p:nvPr>
        </p:nvSpPr>
        <p:spPr>
          <a:xfrm>
            <a:off x="274638" y="1212850"/>
            <a:ext cx="11887200" cy="5755422"/>
          </a:xfrm>
        </p:spPr>
        <p:txBody>
          <a:bodyPr/>
          <a:lstStyle/>
          <a:p>
            <a:r>
              <a:rPr lang="en-US" dirty="0"/>
              <a:t>Log Types</a:t>
            </a:r>
          </a:p>
          <a:p>
            <a:pPr lvl="1"/>
            <a:r>
              <a:rPr lang="en-US" dirty="0"/>
              <a:t>Job Status (e.g., Completed, Failed, Suspended)</a:t>
            </a:r>
          </a:p>
          <a:p>
            <a:pPr lvl="1"/>
            <a:r>
              <a:rPr lang="en-US" dirty="0"/>
              <a:t>Job Streams (e.g., Output, Verbose, Error, Warning)</a:t>
            </a:r>
          </a:p>
          <a:p>
            <a:r>
              <a:rPr lang="en-US" dirty="0"/>
              <a:t>Scenarios in OMS</a:t>
            </a:r>
          </a:p>
          <a:p>
            <a:pPr lvl="1"/>
            <a:r>
              <a:rPr lang="en-US" dirty="0"/>
              <a:t>Get insight into aggregate of your Automation jobs (single or multiple accounts)</a:t>
            </a:r>
          </a:p>
          <a:p>
            <a:pPr lvl="1"/>
            <a:r>
              <a:rPr lang="en-US" dirty="0"/>
              <a:t>Set up alerts for failed or suspended jobs</a:t>
            </a:r>
          </a:p>
          <a:p>
            <a:pPr lvl="1"/>
            <a:r>
              <a:rPr lang="en-US" dirty="0"/>
              <a:t>Find completed jobs that had non-terminating errors</a:t>
            </a:r>
          </a:p>
          <a:p>
            <a:pPr lvl="1"/>
            <a:r>
              <a:rPr lang="en-US" dirty="0"/>
              <a:t>Write advanced queries over your job streams and accounts (use streams to send diagnostic info)</a:t>
            </a:r>
          </a:p>
          <a:p>
            <a:pPr lvl="1"/>
            <a:r>
              <a:rPr lang="en-US" dirty="0"/>
              <a:t>Visualize job history over time</a:t>
            </a:r>
          </a:p>
          <a:p>
            <a:pPr lvl="1"/>
            <a:r>
              <a:rPr lang="en-US" sz="4000" dirty="0">
                <a:gradFill>
                  <a:gsLst>
                    <a:gs pos="1250">
                      <a:schemeClr val="tx2"/>
                    </a:gs>
                    <a:gs pos="99000">
                      <a:schemeClr val="tx2"/>
                    </a:gs>
                  </a:gsLst>
                  <a:lin ang="5400000" scaled="0"/>
                </a:gradFill>
                <a:latin typeface="+mj-lt"/>
              </a:rPr>
              <a:t>Enable</a:t>
            </a:r>
            <a:endParaRPr lang="en-US" dirty="0"/>
          </a:p>
          <a:p>
            <a:pPr lvl="1"/>
            <a:r>
              <a:rPr lang="en-US" dirty="0"/>
              <a:t>How To: </a:t>
            </a:r>
            <a:r>
              <a:rPr lang="en-US" sz="1600" dirty="0">
                <a:hlinkClick r:id="rId3"/>
              </a:rPr>
              <a:t>https://azure.microsoft.com/en-us/documentation/articles/automation-manage-send-joblogs-log-analytics/</a:t>
            </a:r>
            <a:r>
              <a:rPr lang="en-US" sz="1600" dirty="0"/>
              <a:t> </a:t>
            </a:r>
          </a:p>
          <a:p>
            <a:pPr lvl="1"/>
            <a:r>
              <a:rPr lang="en-US" dirty="0"/>
              <a:t>Script: </a:t>
            </a:r>
            <a:r>
              <a:rPr lang="en-US" sz="1600" dirty="0">
                <a:hlinkClick r:id="rId4"/>
              </a:rPr>
              <a:t>https://www.powershellgallery.com/packages/Enable-AzureDiagnostics/1.0/DisplayScript</a:t>
            </a:r>
            <a:r>
              <a:rPr lang="en-US" sz="1600" dirty="0"/>
              <a:t> </a:t>
            </a:r>
          </a:p>
          <a:p>
            <a:pPr lvl="1"/>
            <a:r>
              <a:rPr lang="en-US" dirty="0"/>
              <a:t>Blog:  </a:t>
            </a:r>
            <a:r>
              <a:rPr lang="en-US" sz="1600" dirty="0">
                <a:hlinkClick r:id="rId5"/>
              </a:rPr>
              <a:t>https://azure.microsoft.com/en-us/updates/send-your-runbook-job-status-and-job-streams-from-automation-to-log-analytics-oms/</a:t>
            </a:r>
            <a:r>
              <a:rPr lang="en-US" dirty="0"/>
              <a:t> </a:t>
            </a:r>
          </a:p>
        </p:txBody>
      </p:sp>
      <p:pic>
        <p:nvPicPr>
          <p:cNvPr id="4" name="Picture 3"/>
          <p:cNvPicPr>
            <a:picLocks noChangeAspect="1"/>
          </p:cNvPicPr>
          <p:nvPr/>
        </p:nvPicPr>
        <p:blipFill>
          <a:blip r:embed="rId6"/>
          <a:stretch>
            <a:fillRect/>
          </a:stretch>
        </p:blipFill>
        <p:spPr>
          <a:xfrm>
            <a:off x="7818437" y="768821"/>
            <a:ext cx="3762900" cy="2000529"/>
          </a:xfrm>
          <a:prstGeom prst="rect">
            <a:avLst/>
          </a:prstGeom>
        </p:spPr>
      </p:pic>
    </p:spTree>
    <p:extLst>
      <p:ext uri="{BB962C8B-B14F-4D97-AF65-F5344CB8AC3E}">
        <p14:creationId xmlns:p14="http://schemas.microsoft.com/office/powerpoint/2010/main" val="32021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76254"/>
          </a:xfrm>
        </p:spPr>
        <p:txBody>
          <a:bodyPr/>
          <a:lstStyle/>
          <a:p>
            <a:r>
              <a:rPr lang="en-US" dirty="0"/>
              <a:t>Integration: Remediate OMS Alert with Automation Runbook</a:t>
            </a:r>
            <a:endParaRPr lang="en-US" sz="7200" dirty="0"/>
          </a:p>
        </p:txBody>
      </p:sp>
    </p:spTree>
    <p:extLst>
      <p:ext uri="{BB962C8B-B14F-4D97-AF65-F5344CB8AC3E}">
        <p14:creationId xmlns:p14="http://schemas.microsoft.com/office/powerpoint/2010/main" val="144990113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4"/>
            <a:ext cx="12039598" cy="917575"/>
          </a:xfrm>
        </p:spPr>
        <p:txBody>
          <a:bodyPr/>
          <a:lstStyle/>
          <a:p>
            <a:r>
              <a:rPr lang="en-US" dirty="0"/>
              <a:t>Remediate OMS alert with Automation</a:t>
            </a:r>
          </a:p>
        </p:txBody>
      </p:sp>
      <p:sp>
        <p:nvSpPr>
          <p:cNvPr id="6" name="Text Placeholder 5"/>
          <p:cNvSpPr>
            <a:spLocks noGrp="1"/>
          </p:cNvSpPr>
          <p:nvPr>
            <p:ph type="body" sz="quarter" idx="10"/>
          </p:nvPr>
        </p:nvSpPr>
        <p:spPr>
          <a:xfrm>
            <a:off x="274638" y="1212850"/>
            <a:ext cx="7391399" cy="2431435"/>
          </a:xfrm>
        </p:spPr>
        <p:txBody>
          <a:bodyPr/>
          <a:lstStyle/>
          <a:p>
            <a:r>
              <a:rPr lang="en-US" dirty="0"/>
              <a:t>Automate IT Management</a:t>
            </a:r>
          </a:p>
          <a:p>
            <a:pPr lvl="1"/>
            <a:r>
              <a:rPr lang="en-US" dirty="0"/>
              <a:t>Logs ingested by OMS from managed systems</a:t>
            </a:r>
          </a:p>
          <a:p>
            <a:pPr lvl="1"/>
            <a:r>
              <a:rPr lang="en-US" dirty="0"/>
              <a:t>Log search to monitor system state information</a:t>
            </a:r>
          </a:p>
          <a:p>
            <a:pPr lvl="1"/>
            <a:r>
              <a:rPr lang="en-US" dirty="0"/>
              <a:t>Alert triggered when issue found in search</a:t>
            </a:r>
          </a:p>
          <a:p>
            <a:pPr lvl="1"/>
            <a:r>
              <a:rPr lang="en-US" dirty="0"/>
              <a:t>Start runbook from alert and pass search results</a:t>
            </a:r>
          </a:p>
          <a:p>
            <a:pPr lvl="1"/>
            <a:r>
              <a:rPr lang="en-US" dirty="0"/>
              <a:t>Runbook performs reporting, troubleshooting, remediation</a:t>
            </a:r>
          </a:p>
        </p:txBody>
      </p:sp>
      <p:pic>
        <p:nvPicPr>
          <p:cNvPr id="2" name="Picture 1"/>
          <p:cNvPicPr>
            <a:picLocks noChangeAspect="1"/>
          </p:cNvPicPr>
          <p:nvPr/>
        </p:nvPicPr>
        <p:blipFill>
          <a:blip r:embed="rId3"/>
          <a:stretch>
            <a:fillRect/>
          </a:stretch>
        </p:blipFill>
        <p:spPr>
          <a:xfrm>
            <a:off x="8047037" y="1439862"/>
            <a:ext cx="3572374" cy="3867690"/>
          </a:xfrm>
          <a:prstGeom prst="rect">
            <a:avLst/>
          </a:prstGeom>
          <a:ln>
            <a:solidFill>
              <a:schemeClr val="accent4"/>
            </a:solidFill>
          </a:ln>
        </p:spPr>
      </p:pic>
    </p:spTree>
    <p:extLst>
      <p:ext uri="{BB962C8B-B14F-4D97-AF65-F5344CB8AC3E}">
        <p14:creationId xmlns:p14="http://schemas.microsoft.com/office/powerpoint/2010/main" val="40013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176254"/>
          </a:xfrm>
        </p:spPr>
        <p:txBody>
          <a:bodyPr/>
          <a:lstStyle/>
          <a:p>
            <a:r>
              <a:rPr lang="en-US" dirty="0"/>
              <a:t>Integration: Take Action Now on OMS search result with Automation Runbook</a:t>
            </a:r>
            <a:endParaRPr lang="en-US" sz="7200" dirty="0"/>
          </a:p>
        </p:txBody>
      </p:sp>
    </p:spTree>
    <p:extLst>
      <p:ext uri="{BB962C8B-B14F-4D97-AF65-F5344CB8AC3E}">
        <p14:creationId xmlns:p14="http://schemas.microsoft.com/office/powerpoint/2010/main" val="41352490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Take Action in OMS to remediate issue now</a:t>
            </a:r>
          </a:p>
        </p:txBody>
      </p:sp>
      <p:sp>
        <p:nvSpPr>
          <p:cNvPr id="6" name="Text Placeholder 5"/>
          <p:cNvSpPr>
            <a:spLocks noGrp="1"/>
          </p:cNvSpPr>
          <p:nvPr>
            <p:ph type="body" sz="quarter" idx="10"/>
          </p:nvPr>
        </p:nvSpPr>
        <p:spPr>
          <a:xfrm>
            <a:off x="274638" y="1212850"/>
            <a:ext cx="11889565" cy="2092881"/>
          </a:xfrm>
        </p:spPr>
        <p:txBody>
          <a:bodyPr/>
          <a:lstStyle/>
          <a:p>
            <a:r>
              <a:rPr lang="en-US" dirty="0"/>
              <a:t>Start a runbook now from log search result</a:t>
            </a:r>
          </a:p>
          <a:p>
            <a:pPr lvl="1"/>
            <a:r>
              <a:rPr lang="en-US" dirty="0"/>
              <a:t>Logs ingested by OMS from managed systems</a:t>
            </a:r>
          </a:p>
          <a:p>
            <a:pPr lvl="1"/>
            <a:r>
              <a:rPr lang="en-US" dirty="0"/>
              <a:t>Operator runs log search, and based on results decides to take action</a:t>
            </a:r>
          </a:p>
          <a:p>
            <a:pPr lvl="1"/>
            <a:r>
              <a:rPr lang="en-US" dirty="0"/>
              <a:t>Selects a runbook to run and sets input parameters from search result fields</a:t>
            </a:r>
          </a:p>
          <a:p>
            <a:pPr lvl="1"/>
            <a:r>
              <a:rPr lang="en-US" dirty="0"/>
              <a:t>Runbook performs reporting, troubleshooting, remediation, etc.</a:t>
            </a:r>
          </a:p>
        </p:txBody>
      </p:sp>
      <p:pic>
        <p:nvPicPr>
          <p:cNvPr id="4" name="Picture 3"/>
          <p:cNvPicPr>
            <a:picLocks noChangeAspect="1"/>
          </p:cNvPicPr>
          <p:nvPr/>
        </p:nvPicPr>
        <p:blipFill>
          <a:blip r:embed="rId3"/>
          <a:stretch>
            <a:fillRect/>
          </a:stretch>
        </p:blipFill>
        <p:spPr>
          <a:xfrm>
            <a:off x="425984" y="3353899"/>
            <a:ext cx="7544853" cy="3496163"/>
          </a:xfrm>
          <a:prstGeom prst="rect">
            <a:avLst/>
          </a:prstGeom>
          <a:ln>
            <a:solidFill>
              <a:schemeClr val="accent4"/>
            </a:solidFill>
          </a:ln>
        </p:spPr>
      </p:pic>
    </p:spTree>
    <p:extLst>
      <p:ext uri="{BB962C8B-B14F-4D97-AF65-F5344CB8AC3E}">
        <p14:creationId xmlns:p14="http://schemas.microsoft.com/office/powerpoint/2010/main" val="103095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Real-world example – MSIT </a:t>
            </a:r>
            <a:r>
              <a:rPr lang="en-US" dirty="0" err="1"/>
              <a:t>IoT</a:t>
            </a:r>
            <a:r>
              <a:rPr lang="en-US" dirty="0"/>
              <a:t> management</a:t>
            </a:r>
          </a:p>
        </p:txBody>
      </p:sp>
      <p:sp>
        <p:nvSpPr>
          <p:cNvPr id="6" name="Text Placeholder 5"/>
          <p:cNvSpPr>
            <a:spLocks noGrp="1"/>
          </p:cNvSpPr>
          <p:nvPr>
            <p:ph type="body" sz="quarter" idx="10"/>
          </p:nvPr>
        </p:nvSpPr>
        <p:spPr>
          <a:xfrm>
            <a:off x="274638" y="1212850"/>
            <a:ext cx="11889565" cy="5632311"/>
          </a:xfrm>
        </p:spPr>
        <p:txBody>
          <a:bodyPr/>
          <a:lstStyle/>
          <a:p>
            <a:pPr lvl="1"/>
            <a:r>
              <a:rPr lang="en-US" sz="4000" dirty="0">
                <a:gradFill>
                  <a:gsLst>
                    <a:gs pos="1250">
                      <a:schemeClr val="tx2"/>
                    </a:gs>
                    <a:gs pos="99000">
                      <a:schemeClr val="tx2"/>
                    </a:gs>
                  </a:gsLst>
                  <a:lin ang="5400000" scaled="0"/>
                </a:gradFill>
                <a:latin typeface="+mj-lt"/>
              </a:rPr>
              <a:t>Unified Real-time Monitoring, Alerting, Diagnostics and Corrective actions of </a:t>
            </a:r>
            <a:r>
              <a:rPr lang="en-US" sz="4000" dirty="0" err="1">
                <a:gradFill>
                  <a:gsLst>
                    <a:gs pos="1250">
                      <a:schemeClr val="tx2"/>
                    </a:gs>
                    <a:gs pos="99000">
                      <a:schemeClr val="tx2"/>
                    </a:gs>
                  </a:gsLst>
                  <a:lin ang="5400000" scaled="0"/>
                </a:gradFill>
                <a:latin typeface="+mj-lt"/>
              </a:rPr>
              <a:t>IoT</a:t>
            </a:r>
            <a:r>
              <a:rPr lang="en-US" sz="4000" dirty="0">
                <a:gradFill>
                  <a:gsLst>
                    <a:gs pos="1250">
                      <a:schemeClr val="tx2"/>
                    </a:gs>
                    <a:gs pos="99000">
                      <a:schemeClr val="tx2"/>
                    </a:gs>
                  </a:gsLst>
                  <a:lin ang="5400000" scaled="0"/>
                </a:gradFill>
                <a:latin typeface="+mj-lt"/>
              </a:rPr>
              <a:t> devices</a:t>
            </a:r>
          </a:p>
          <a:p>
            <a:pPr marL="342900" lvl="1" indent="-342900">
              <a:buFont typeface="Arial" panose="020B0604020202020204" pitchFamily="34" charset="0"/>
              <a:buChar char="•"/>
            </a:pPr>
            <a:r>
              <a:rPr lang="en-US" dirty="0"/>
              <a:t>Goal: manage all of the devices in all Microsoft meeting rooms around the world</a:t>
            </a:r>
          </a:p>
          <a:p>
            <a:pPr marL="342900" lvl="1" indent="-342900">
              <a:buFont typeface="Arial" panose="020B0604020202020204" pitchFamily="34" charset="0"/>
              <a:buChar char="•"/>
            </a:pPr>
            <a:r>
              <a:rPr lang="en-US" dirty="0"/>
              <a:t>How: use OMS Log Analytics, OMS Automation and Azure </a:t>
            </a:r>
            <a:r>
              <a:rPr lang="en-US" dirty="0" err="1"/>
              <a:t>IoT</a:t>
            </a:r>
            <a:r>
              <a:rPr lang="en-US" dirty="0"/>
              <a:t> Suite</a:t>
            </a:r>
          </a:p>
          <a:p>
            <a:pPr lvl="1"/>
            <a:r>
              <a:rPr lang="en-US" sz="4000" dirty="0">
                <a:gradFill>
                  <a:gsLst>
                    <a:gs pos="1250">
                      <a:schemeClr val="tx2"/>
                    </a:gs>
                    <a:gs pos="99000">
                      <a:schemeClr val="tx2"/>
                    </a:gs>
                  </a:gsLst>
                  <a:lin ang="5400000" scaled="0"/>
                </a:gradFill>
                <a:latin typeface="+mj-lt"/>
              </a:rPr>
              <a:t>What is the challenge?</a:t>
            </a:r>
          </a:p>
          <a:p>
            <a:pPr lvl="1"/>
            <a:r>
              <a:rPr lang="en-US" dirty="0"/>
              <a:t>Huge challenge to manage large number of different devices in thousands of conference rooms</a:t>
            </a:r>
          </a:p>
          <a:p>
            <a:pPr marL="342900" lvl="1" indent="-342900">
              <a:buFont typeface="Arial" panose="020B0604020202020204" pitchFamily="34" charset="0"/>
              <a:buChar char="•"/>
            </a:pPr>
            <a:r>
              <a:rPr lang="en-US" dirty="0"/>
              <a:t>Phones, screens, conference devices, etc. (5+ in each room)</a:t>
            </a:r>
          </a:p>
          <a:p>
            <a:pPr marL="342900" lvl="1" indent="-342900">
              <a:buFont typeface="Arial" panose="020B0604020202020204" pitchFamily="34" charset="0"/>
              <a:buChar char="•"/>
            </a:pPr>
            <a:r>
              <a:rPr lang="en-US" dirty="0"/>
              <a:t>Run various OS, talk various protocols, emit various levels of instrumentation with various schemas</a:t>
            </a:r>
          </a:p>
          <a:p>
            <a:pPr lvl="1"/>
            <a:r>
              <a:rPr lang="en-US" sz="4000" dirty="0">
                <a:gradFill>
                  <a:gsLst>
                    <a:gs pos="1250">
                      <a:schemeClr val="tx2"/>
                    </a:gs>
                    <a:gs pos="99000">
                      <a:schemeClr val="tx2"/>
                    </a:gs>
                  </a:gsLst>
                  <a:lin ang="5400000" scaled="0"/>
                </a:gradFill>
                <a:latin typeface="+mj-lt"/>
              </a:rPr>
              <a:t>Solution</a:t>
            </a:r>
          </a:p>
          <a:p>
            <a:pPr lvl="1"/>
            <a:r>
              <a:rPr lang="en-US" dirty="0"/>
              <a:t>Unify the date pipeline -&gt; all data from all devices into </a:t>
            </a:r>
            <a:r>
              <a:rPr lang="en-US" i="1" dirty="0"/>
              <a:t>OMS</a:t>
            </a:r>
          </a:p>
          <a:p>
            <a:pPr lvl="1"/>
            <a:r>
              <a:rPr lang="en-US" dirty="0"/>
              <a:t>Unify real-time monitoring, alerting and diagnostic to single pane of glass -&gt; </a:t>
            </a:r>
            <a:r>
              <a:rPr lang="en-US" i="1" dirty="0"/>
              <a:t>OMS Log Analytics</a:t>
            </a:r>
          </a:p>
          <a:p>
            <a:pPr lvl="1"/>
            <a:r>
              <a:rPr lang="en-US" dirty="0"/>
              <a:t>Unify corrective actions -&gt; </a:t>
            </a:r>
            <a:r>
              <a:rPr lang="en-US" i="1" dirty="0"/>
              <a:t>OMS Automation </a:t>
            </a:r>
            <a:r>
              <a:rPr lang="en-US"/>
              <a:t>for operator-assisted </a:t>
            </a:r>
            <a:r>
              <a:rPr lang="en-US" dirty="0"/>
              <a:t>and fully-automated corrective actions</a:t>
            </a:r>
          </a:p>
        </p:txBody>
      </p:sp>
    </p:spTree>
    <p:extLst>
      <p:ext uri="{BB962C8B-B14F-4D97-AF65-F5344CB8AC3E}">
        <p14:creationId xmlns:p14="http://schemas.microsoft.com/office/powerpoint/2010/main" val="154190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502660" y="3864174"/>
            <a:ext cx="5805524" cy="3067711"/>
          </a:xfrm>
          <a:prstGeom prst="rect">
            <a:avLst/>
          </a:prstGeom>
          <a:solidFill>
            <a:schemeClr val="tx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5" name="Cloud 4"/>
          <p:cNvSpPr/>
          <p:nvPr/>
        </p:nvSpPr>
        <p:spPr bwMode="auto">
          <a:xfrm>
            <a:off x="1112837" y="1135062"/>
            <a:ext cx="5195795" cy="3509028"/>
          </a:xfrm>
          <a:prstGeom prst="cloud">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3" name="Title 2"/>
          <p:cNvSpPr>
            <a:spLocks noGrp="1"/>
          </p:cNvSpPr>
          <p:nvPr>
            <p:ph type="title"/>
          </p:nvPr>
        </p:nvSpPr>
        <p:spPr/>
        <p:txBody>
          <a:bodyPr/>
          <a:lstStyle/>
          <a:p>
            <a:r>
              <a:rPr lang="en-US" dirty="0"/>
              <a:t>Hybrid scenario </a:t>
            </a:r>
          </a:p>
        </p:txBody>
      </p:sp>
      <p:sp>
        <p:nvSpPr>
          <p:cNvPr id="7" name="Cloud 6"/>
          <p:cNvSpPr/>
          <p:nvPr/>
        </p:nvSpPr>
        <p:spPr bwMode="auto">
          <a:xfrm>
            <a:off x="7116394" y="381783"/>
            <a:ext cx="4969244" cy="2535414"/>
          </a:xfrm>
          <a:prstGeom prst="cloud">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gradFill>
                <a:gsLst>
                  <a:gs pos="16814">
                    <a:srgbClr val="FFFFFF"/>
                  </a:gs>
                  <a:gs pos="46000">
                    <a:srgbClr val="FFFFFF"/>
                  </a:gs>
                </a:gsLst>
                <a:lin ang="5400000" scaled="0"/>
              </a:gradFill>
              <a:effectLst/>
              <a:uLnTx/>
              <a:uFillTx/>
            </a:endParaRPr>
          </a:p>
          <a:p>
            <a:pPr marL="0" marR="0" lvl="0" indent="0" defTabSz="932398"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gradFill>
                  <a:gsLst>
                    <a:gs pos="16814">
                      <a:srgbClr val="FFFFFF"/>
                    </a:gs>
                    <a:gs pos="46000">
                      <a:srgbClr val="FFFFFF"/>
                    </a:gs>
                  </a:gsLst>
                  <a:lin ang="5400000" scaled="0"/>
                </a:gradFill>
                <a:effectLst/>
                <a:uLnTx/>
                <a:uFillTx/>
              </a:rPr>
              <a:t>OMS</a:t>
            </a:r>
          </a:p>
          <a:p>
            <a:pPr marL="0" marR="0" lvl="0" indent="0" defTabSz="932398"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16814">
                      <a:srgbClr val="FFFFFF"/>
                    </a:gs>
                    <a:gs pos="46000">
                      <a:srgbClr val="FFFFFF"/>
                    </a:gs>
                  </a:gsLst>
                  <a:lin ang="5400000" scaled="0"/>
                </a:gradFill>
                <a:effectLst/>
                <a:uLnTx/>
                <a:uFillTx/>
              </a:rPr>
              <a:t>Log Search</a:t>
            </a:r>
          </a:p>
          <a:p>
            <a:pPr marL="0" marR="0" lvl="0" indent="0" defTabSz="932398"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16814">
                      <a:srgbClr val="FFFFFF"/>
                    </a:gs>
                    <a:gs pos="46000">
                      <a:srgbClr val="FFFFFF"/>
                    </a:gs>
                  </a:gsLst>
                  <a:lin ang="5400000" scaled="0"/>
                </a:gradFill>
                <a:effectLst/>
                <a:uLnTx/>
                <a:uFillTx/>
              </a:rPr>
              <a:t>Alert</a:t>
            </a:r>
          </a:p>
          <a:p>
            <a:pPr marL="0" marR="0" lvl="0" indent="0"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8" name="TextBox 7"/>
          <p:cNvSpPr txBox="1"/>
          <p:nvPr/>
        </p:nvSpPr>
        <p:spPr>
          <a:xfrm>
            <a:off x="2321760" y="1433387"/>
            <a:ext cx="1905000" cy="7940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dirty="0">
                <a:ln>
                  <a:noFill/>
                </a:ln>
                <a:gradFill>
                  <a:gsLst>
                    <a:gs pos="16814">
                      <a:srgbClr val="FFFFFF"/>
                    </a:gs>
                    <a:gs pos="46000">
                      <a:srgbClr val="FFFFFF"/>
                    </a:gs>
                  </a:gsLst>
                  <a:lin ang="5400000" scaled="0"/>
                </a:gradFill>
                <a:effectLst/>
                <a:uLnTx/>
                <a:uFillTx/>
              </a:rPr>
              <a:t>Azure</a:t>
            </a:r>
          </a:p>
        </p:txBody>
      </p:sp>
      <p:sp>
        <p:nvSpPr>
          <p:cNvPr id="16" name="Rounded Rectangle 15"/>
          <p:cNvSpPr/>
          <p:nvPr/>
        </p:nvSpPr>
        <p:spPr bwMode="auto">
          <a:xfrm>
            <a:off x="1977893" y="2428551"/>
            <a:ext cx="3173544" cy="1016843"/>
          </a:xfrm>
          <a:prstGeom prst="round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063" y="2411120"/>
            <a:ext cx="1448190" cy="1086142"/>
          </a:xfrm>
          <a:prstGeom prst="rect">
            <a:avLst/>
          </a:prstGeom>
        </p:spPr>
      </p:pic>
      <p:sp>
        <p:nvSpPr>
          <p:cNvPr id="12" name="TextBox 11"/>
          <p:cNvSpPr txBox="1"/>
          <p:nvPr/>
        </p:nvSpPr>
        <p:spPr>
          <a:xfrm>
            <a:off x="3100516" y="2428552"/>
            <a:ext cx="2431921"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1" i="0" u="none" strike="noStrike" kern="0" cap="none" spc="0" normalizeH="0" baseline="0" noProof="0" dirty="0">
                <a:ln>
                  <a:noFill/>
                </a:ln>
                <a:solidFill>
                  <a:schemeClr val="bg2"/>
                </a:solidFill>
                <a:effectLst/>
                <a:uLnTx/>
                <a:uFillTx/>
              </a:rPr>
              <a:t>Azure Automation</a:t>
            </a:r>
          </a:p>
        </p:txBody>
      </p:sp>
      <p:cxnSp>
        <p:nvCxnSpPr>
          <p:cNvPr id="20" name="Straight Arrow Connector 19"/>
          <p:cNvCxnSpPr>
            <a:endCxn id="4" idx="3"/>
          </p:cNvCxnSpPr>
          <p:nvPr/>
        </p:nvCxnSpPr>
        <p:spPr>
          <a:xfrm flipH="1">
            <a:off x="5427576" y="2121407"/>
            <a:ext cx="2314663" cy="70864"/>
          </a:xfrm>
          <a:prstGeom prst="straightConnector1">
            <a:avLst/>
          </a:prstGeom>
          <a:ln w="4127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73719" y="3864175"/>
            <a:ext cx="4164318"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On-premises machine</a:t>
            </a:r>
          </a:p>
        </p:txBody>
      </p:sp>
      <p:grpSp>
        <p:nvGrpSpPr>
          <p:cNvPr id="37" name="Group 36"/>
          <p:cNvGrpSpPr/>
          <p:nvPr/>
        </p:nvGrpSpPr>
        <p:grpSpPr>
          <a:xfrm>
            <a:off x="6656792" y="4482238"/>
            <a:ext cx="3803164" cy="996224"/>
            <a:chOff x="7120334" y="6011862"/>
            <a:chExt cx="4022943" cy="996224"/>
          </a:xfrm>
        </p:grpSpPr>
        <p:sp>
          <p:nvSpPr>
            <p:cNvPr id="23" name="Rectangle 22"/>
            <p:cNvSpPr/>
            <p:nvPr/>
          </p:nvSpPr>
          <p:spPr bwMode="auto">
            <a:xfrm>
              <a:off x="7206635" y="6011862"/>
              <a:ext cx="3936642" cy="996224"/>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gradFill>
                    <a:gsLst>
                      <a:gs pos="16814">
                        <a:srgbClr val="FFFFFF"/>
                      </a:gs>
                      <a:gs pos="46000">
                        <a:srgbClr val="FFFFFF"/>
                      </a:gs>
                    </a:gsLst>
                    <a:lin ang="5400000" scaled="0"/>
                  </a:gradFill>
                  <a:effectLst/>
                  <a:uLnTx/>
                  <a:uFillTx/>
                </a:rPr>
                <a:t>MMA agent</a:t>
              </a:r>
            </a:p>
          </p:txBody>
        </p:sp>
        <p:pic>
          <p:nvPicPr>
            <p:cNvPr id="26" name="Picture 25"/>
            <p:cNvPicPr>
              <a:picLocks noChangeAspect="1"/>
            </p:cNvPicPr>
            <p:nvPr/>
          </p:nvPicPr>
          <p:blipFill>
            <a:blip r:embed="rId4"/>
            <a:stretch>
              <a:fillRect/>
            </a:stretch>
          </p:blipFill>
          <p:spPr>
            <a:xfrm>
              <a:off x="7120334" y="6173714"/>
              <a:ext cx="880438" cy="720192"/>
            </a:xfrm>
            <a:prstGeom prst="rect">
              <a:avLst/>
            </a:prstGeom>
          </p:spPr>
        </p:pic>
      </p:grpSp>
      <p:grpSp>
        <p:nvGrpSpPr>
          <p:cNvPr id="36" name="Group 35"/>
          <p:cNvGrpSpPr/>
          <p:nvPr/>
        </p:nvGrpSpPr>
        <p:grpSpPr>
          <a:xfrm>
            <a:off x="6751637" y="5630862"/>
            <a:ext cx="3733800" cy="1219200"/>
            <a:chOff x="7285037" y="4564062"/>
            <a:chExt cx="3733800" cy="1219200"/>
          </a:xfrm>
        </p:grpSpPr>
        <p:grpSp>
          <p:nvGrpSpPr>
            <p:cNvPr id="27" name="Group 26"/>
            <p:cNvGrpSpPr/>
            <p:nvPr/>
          </p:nvGrpSpPr>
          <p:grpSpPr>
            <a:xfrm>
              <a:off x="7285037" y="4564062"/>
              <a:ext cx="3733800" cy="1219200"/>
              <a:chOff x="6065837" y="5402262"/>
              <a:chExt cx="3733800" cy="1219200"/>
            </a:xfrm>
          </p:grpSpPr>
          <p:sp>
            <p:nvSpPr>
              <p:cNvPr id="6" name="Rectangle 5"/>
              <p:cNvSpPr/>
              <p:nvPr/>
            </p:nvSpPr>
            <p:spPr bwMode="auto">
              <a:xfrm>
                <a:off x="6065837" y="5402262"/>
                <a:ext cx="3733800" cy="1219200"/>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19" name="Rounded Rectangle 18"/>
              <p:cNvSpPr/>
              <p:nvPr/>
            </p:nvSpPr>
            <p:spPr bwMode="auto">
              <a:xfrm>
                <a:off x="6299317" y="5526134"/>
                <a:ext cx="3167064" cy="971456"/>
              </a:xfrm>
              <a:prstGeom prst="round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21" name="TextBox 20"/>
              <p:cNvSpPr txBox="1"/>
              <p:nvPr/>
            </p:nvSpPr>
            <p:spPr>
              <a:xfrm>
                <a:off x="7179582" y="5578190"/>
                <a:ext cx="2304726" cy="8494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bg2"/>
                    </a:solidFill>
                    <a:effectLst/>
                    <a:uLnTx/>
                    <a:uFillTx/>
                  </a:rPr>
                  <a:t>Hybrid runbook worker</a:t>
                </a:r>
              </a:p>
            </p:txBody>
          </p:sp>
        </p:grpSp>
        <p:pic>
          <p:nvPicPr>
            <p:cNvPr id="34" name="Picture 33"/>
            <p:cNvPicPr>
              <a:picLocks noChangeAspect="1"/>
            </p:cNvPicPr>
            <p:nvPr/>
          </p:nvPicPr>
          <p:blipFill>
            <a:blip r:embed="rId5"/>
            <a:stretch>
              <a:fillRect/>
            </a:stretch>
          </p:blipFill>
          <p:spPr>
            <a:xfrm>
              <a:off x="7564021" y="4736334"/>
              <a:ext cx="809625" cy="866775"/>
            </a:xfrm>
            <a:prstGeom prst="rect">
              <a:avLst/>
            </a:prstGeom>
          </p:spPr>
        </p:pic>
      </p:grpSp>
      <p:cxnSp>
        <p:nvCxnSpPr>
          <p:cNvPr id="18" name="Straight Arrow Connector 17"/>
          <p:cNvCxnSpPr/>
          <p:nvPr/>
        </p:nvCxnSpPr>
        <p:spPr>
          <a:xfrm flipV="1">
            <a:off x="7116392" y="1986962"/>
            <a:ext cx="1901353" cy="2407977"/>
          </a:xfrm>
          <a:prstGeom prst="straightConnector1">
            <a:avLst/>
          </a:prstGeom>
          <a:ln w="4127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0708933" y="4933188"/>
            <a:ext cx="1501105" cy="1011656"/>
            <a:chOff x="6065837" y="5402262"/>
            <a:chExt cx="3733800" cy="1219200"/>
          </a:xfrm>
        </p:grpSpPr>
        <p:sp>
          <p:nvSpPr>
            <p:cNvPr id="45" name="Rectangle 44"/>
            <p:cNvSpPr/>
            <p:nvPr/>
          </p:nvSpPr>
          <p:spPr bwMode="auto">
            <a:xfrm>
              <a:off x="6065837" y="5402262"/>
              <a:ext cx="3733800" cy="1219200"/>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47" name="TextBox 46"/>
            <p:cNvSpPr txBox="1"/>
            <p:nvPr/>
          </p:nvSpPr>
          <p:spPr>
            <a:xfrm>
              <a:off x="6459237" y="5479706"/>
              <a:ext cx="3340400" cy="689907"/>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Services</a:t>
              </a:r>
            </a:p>
          </p:txBody>
        </p:sp>
      </p:grpSp>
      <p:cxnSp>
        <p:nvCxnSpPr>
          <p:cNvPr id="48" name="Straight Arrow Connector 47"/>
          <p:cNvCxnSpPr/>
          <p:nvPr/>
        </p:nvCxnSpPr>
        <p:spPr>
          <a:xfrm flipV="1">
            <a:off x="10530941" y="6019305"/>
            <a:ext cx="496079" cy="247601"/>
          </a:xfrm>
          <a:prstGeom prst="straightConnector1">
            <a:avLst/>
          </a:prstGeom>
          <a:ln w="4127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8460765">
            <a:off x="7342424" y="2843754"/>
            <a:ext cx="936795"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logs</a:t>
            </a:r>
          </a:p>
        </p:txBody>
      </p:sp>
      <p:sp>
        <p:nvSpPr>
          <p:cNvPr id="59" name="TextBox 58"/>
          <p:cNvSpPr txBox="1"/>
          <p:nvPr/>
        </p:nvSpPr>
        <p:spPr>
          <a:xfrm rot="21429318">
            <a:off x="5901808" y="1638061"/>
            <a:ext cx="1621406"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webhook</a:t>
            </a:r>
          </a:p>
        </p:txBody>
      </p:sp>
      <p:sp>
        <p:nvSpPr>
          <p:cNvPr id="4" name="Rectangle 3"/>
          <p:cNvSpPr/>
          <p:nvPr/>
        </p:nvSpPr>
        <p:spPr bwMode="auto">
          <a:xfrm>
            <a:off x="4047479" y="1720661"/>
            <a:ext cx="1380097" cy="943220"/>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Handle Alert Runbook</a:t>
            </a:r>
          </a:p>
        </p:txBody>
      </p:sp>
      <p:sp>
        <p:nvSpPr>
          <p:cNvPr id="35" name="Rectangle 34"/>
          <p:cNvSpPr/>
          <p:nvPr/>
        </p:nvSpPr>
        <p:spPr bwMode="auto">
          <a:xfrm>
            <a:off x="5470473" y="5640315"/>
            <a:ext cx="1406830" cy="1040674"/>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Restart Service Runbook</a:t>
            </a:r>
          </a:p>
        </p:txBody>
      </p:sp>
      <p:cxnSp>
        <p:nvCxnSpPr>
          <p:cNvPr id="39" name="Straight Arrow Connector 38"/>
          <p:cNvCxnSpPr>
            <a:endCxn id="35" idx="0"/>
          </p:cNvCxnSpPr>
          <p:nvPr/>
        </p:nvCxnSpPr>
        <p:spPr>
          <a:xfrm>
            <a:off x="5305569" y="2663881"/>
            <a:ext cx="868319" cy="2976434"/>
          </a:xfrm>
          <a:prstGeom prst="straightConnector1">
            <a:avLst/>
          </a:prstGeom>
          <a:ln w="4127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96398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1963399" cy="3176254"/>
          </a:xfrm>
        </p:spPr>
        <p:txBody>
          <a:bodyPr/>
          <a:lstStyle/>
          <a:p>
            <a:r>
              <a:rPr lang="en-US" dirty="0"/>
              <a:t>Demo: OMS Alert Remediation &amp; Take Action Now</a:t>
            </a:r>
          </a:p>
        </p:txBody>
      </p:sp>
      <p:sp>
        <p:nvSpPr>
          <p:cNvPr id="4" name="Text Placeholder 3"/>
          <p:cNvSpPr>
            <a:spLocks noGrp="1"/>
          </p:cNvSpPr>
          <p:nvPr>
            <p:ph type="body" sz="quarter" idx="12"/>
          </p:nvPr>
        </p:nvSpPr>
        <p:spPr/>
        <p:txBody>
          <a:bodyPr/>
          <a:lstStyle/>
          <a:p>
            <a:r>
              <a:rPr lang="en-US" dirty="0"/>
              <a:t>Chris</a:t>
            </a:r>
          </a:p>
        </p:txBody>
      </p:sp>
    </p:spTree>
    <p:extLst>
      <p:ext uri="{BB962C8B-B14F-4D97-AF65-F5344CB8AC3E}">
        <p14:creationId xmlns:p14="http://schemas.microsoft.com/office/powerpoint/2010/main" val="4226581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Watchers (coming soon)</a:t>
            </a:r>
            <a:endParaRPr lang="en-US" sz="7200" dirty="0"/>
          </a:p>
        </p:txBody>
      </p:sp>
    </p:spTree>
    <p:extLst>
      <p:ext uri="{BB962C8B-B14F-4D97-AF65-F5344CB8AC3E}">
        <p14:creationId xmlns:p14="http://schemas.microsoft.com/office/powerpoint/2010/main" val="36163101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Freeform 86"/>
          <p:cNvSpPr>
            <a:spLocks/>
          </p:cNvSpPr>
          <p:nvPr/>
        </p:nvSpPr>
        <p:spPr bwMode="auto">
          <a:xfrm>
            <a:off x="4179427" y="1048150"/>
            <a:ext cx="2631011" cy="1599921"/>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tx2">
              <a:alpha val="62000"/>
            </a:schemeClr>
          </a:solidFill>
          <a:ln>
            <a:noFill/>
          </a:ln>
        </p:spPr>
        <p:txBody>
          <a:bodyPr vert="horz" wrap="square" lIns="87817" tIns="43908" rIns="87817" bIns="4390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205"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srgbClr val="505050"/>
              </a:solidFill>
              <a:effectLst/>
              <a:uLnTx/>
              <a:uFillTx/>
              <a:latin typeface="Calibri" panose="020F0502020204030204"/>
              <a:ea typeface="+mn-ea"/>
              <a:cs typeface="+mn-cs"/>
            </a:endParaRPr>
          </a:p>
        </p:txBody>
      </p:sp>
      <p:sp>
        <p:nvSpPr>
          <p:cNvPr id="2" name="Left-Right Arrow 1"/>
          <p:cNvSpPr/>
          <p:nvPr/>
        </p:nvSpPr>
        <p:spPr>
          <a:xfrm>
            <a:off x="73565" y="4066410"/>
            <a:ext cx="6259317" cy="1975921"/>
          </a:xfrm>
          <a:prstGeom prst="leftRightArrow">
            <a:avLst/>
          </a:prstGeom>
          <a:solidFill>
            <a:srgbClr val="5B9BD5">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8272264" y="1445034"/>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Gain visibility across workloads</a:t>
            </a:r>
          </a:p>
        </p:txBody>
      </p:sp>
      <p:sp>
        <p:nvSpPr>
          <p:cNvPr id="12" name="Rectangle 11"/>
          <p:cNvSpPr/>
          <p:nvPr/>
        </p:nvSpPr>
        <p:spPr>
          <a:xfrm>
            <a:off x="8272265" y="2769753"/>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Enable consistent control and compliance</a:t>
            </a:r>
          </a:p>
        </p:txBody>
      </p:sp>
      <p:sp>
        <p:nvSpPr>
          <p:cNvPr id="13" name="Rectangle 12"/>
          <p:cNvSpPr/>
          <p:nvPr/>
        </p:nvSpPr>
        <p:spPr>
          <a:xfrm>
            <a:off x="8272265" y="4094476"/>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Respond faster to security threats</a:t>
            </a:r>
          </a:p>
        </p:txBody>
      </p:sp>
      <p:sp>
        <p:nvSpPr>
          <p:cNvPr id="14" name="Rectangle 13"/>
          <p:cNvSpPr/>
          <p:nvPr/>
        </p:nvSpPr>
        <p:spPr>
          <a:xfrm>
            <a:off x="8272267" y="5419194"/>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Ensure availability of apps and data</a:t>
            </a:r>
          </a:p>
        </p:txBody>
      </p:sp>
      <p:sp>
        <p:nvSpPr>
          <p:cNvPr id="15" name="Rectangle 14"/>
          <p:cNvSpPr/>
          <p:nvPr/>
        </p:nvSpPr>
        <p:spPr>
          <a:xfrm>
            <a:off x="6493698" y="1445035"/>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Insight &amp; Analytics</a:t>
            </a:r>
          </a:p>
        </p:txBody>
      </p:sp>
      <p:sp>
        <p:nvSpPr>
          <p:cNvPr id="16" name="Rectangle 15"/>
          <p:cNvSpPr/>
          <p:nvPr/>
        </p:nvSpPr>
        <p:spPr>
          <a:xfrm>
            <a:off x="6493698" y="5419193"/>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Protection &amp; Recovery</a:t>
            </a:r>
          </a:p>
        </p:txBody>
      </p:sp>
      <p:sp>
        <p:nvSpPr>
          <p:cNvPr id="17" name="Rectangle 16"/>
          <p:cNvSpPr/>
          <p:nvPr/>
        </p:nvSpPr>
        <p:spPr>
          <a:xfrm>
            <a:off x="6493698" y="4094475"/>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Security &amp; Compliance</a:t>
            </a:r>
          </a:p>
        </p:txBody>
      </p:sp>
      <p:sp>
        <p:nvSpPr>
          <p:cNvPr id="18" name="Rectangle 17"/>
          <p:cNvSpPr/>
          <p:nvPr/>
        </p:nvSpPr>
        <p:spPr>
          <a:xfrm>
            <a:off x="6493698" y="2769754"/>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chemeClr val="bg1"/>
                </a:solidFill>
                <a:effectLst/>
                <a:uLnTx/>
                <a:uFillTx/>
              </a:rPr>
              <a:t>Automation &amp; Control</a:t>
            </a:r>
          </a:p>
        </p:txBody>
      </p:sp>
      <p:sp>
        <p:nvSpPr>
          <p:cNvPr id="20" name="Title 3"/>
          <p:cNvSpPr txBox="1">
            <a:spLocks/>
          </p:cNvSpPr>
          <p:nvPr/>
        </p:nvSpPr>
        <p:spPr>
          <a:xfrm>
            <a:off x="277167" y="296184"/>
            <a:ext cx="11884506" cy="917314"/>
          </a:xfrm>
          <a:prstGeom prst="rect">
            <a:avLst/>
          </a:prstGeom>
        </p:spPr>
        <p:txBody>
          <a:bodyPr vert="horz" wrap="square" lIns="149175" tIns="93234" rIns="149175" bIns="93234"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205" rtl="0" eaLnBrk="1" fontAlgn="auto" latinLnBrk="0" hangingPunct="1">
              <a:lnSpc>
                <a:spcPct val="90000"/>
              </a:lnSpc>
              <a:spcBef>
                <a:spcPct val="0"/>
              </a:spcBef>
              <a:spcAft>
                <a:spcPts val="0"/>
              </a:spcAft>
              <a:buClrTx/>
              <a:buSzTx/>
              <a:buFontTx/>
              <a:buNone/>
              <a:tabLst/>
              <a:defRPr/>
            </a:pPr>
            <a:r>
              <a:rPr kumimoji="0" lang="en-US" sz="4488" b="0" i="0" u="none" strike="noStrike" kern="1200" cap="none" spc="-100" normalizeH="0" baseline="0" noProof="0">
                <a:ln w="3175">
                  <a:noFill/>
                </a:ln>
                <a:gradFill>
                  <a:gsLst>
                    <a:gs pos="1250">
                      <a:srgbClr val="505050"/>
                    </a:gs>
                    <a:gs pos="100000">
                      <a:srgbClr val="505050"/>
                    </a:gs>
                  </a:gsLst>
                  <a:lin ang="5400000" scaled="0"/>
                </a:gradFill>
                <a:effectLst/>
                <a:uLnTx/>
                <a:uFillTx/>
                <a:latin typeface="Segoe UI Light" panose="020B0502040204020203" pitchFamily="34" charset="0"/>
                <a:ea typeface="+mn-ea"/>
                <a:cs typeface="Segoe UI Light" panose="020B0502040204020203" pitchFamily="34" charset="0"/>
              </a:rPr>
              <a:t>Operations Management and Security</a:t>
            </a:r>
            <a:br>
              <a:rPr kumimoji="0" lang="en-US" sz="4488" b="0" i="0" u="none" strike="noStrike" kern="1200" cap="none" spc="0" normalizeH="0" baseline="0" noProof="0">
                <a:ln w="3175">
                  <a:noFill/>
                </a:ln>
                <a:gradFill>
                  <a:gsLst>
                    <a:gs pos="0">
                      <a:srgbClr val="0078D7"/>
                    </a:gs>
                    <a:gs pos="100000">
                      <a:srgbClr val="0078D7"/>
                    </a:gs>
                  </a:gsLst>
                  <a:lin ang="13800000" scaled="0"/>
                </a:gradFill>
                <a:effectLst/>
                <a:uLnTx/>
                <a:uFillTx/>
                <a:latin typeface="Segoe UI Light" panose="020B0502040204020203" pitchFamily="34" charset="0"/>
                <a:ea typeface="Segoe UI" charset="0"/>
                <a:cs typeface="Segoe UI Light" panose="020B0502040204020203" pitchFamily="34" charset="0"/>
              </a:rPr>
            </a:br>
            <a:endParaRPr kumimoji="0" lang="en-US" sz="4488" b="0" i="0" u="none" strike="noStrike" kern="1200" cap="none" spc="0" normalizeH="0" baseline="0" noProof="0">
              <a:ln w="3175">
                <a:noFill/>
              </a:ln>
              <a:gradFill>
                <a:gsLst>
                  <a:gs pos="0">
                    <a:srgbClr val="0078D7"/>
                  </a:gs>
                  <a:gs pos="100000">
                    <a:srgbClr val="0078D7"/>
                  </a:gs>
                </a:gsLst>
                <a:lin ang="13800000" scaled="0"/>
              </a:gradFill>
              <a:effectLst/>
              <a:uLnTx/>
              <a:uFillTx/>
              <a:latin typeface="Segoe UI Light" panose="020B0502040204020203" pitchFamily="34" charset="0"/>
              <a:ea typeface="+mn-ea"/>
              <a:cs typeface="Segoe UI Light" panose="020B0502040204020203" pitchFamily="34" charset="0"/>
            </a:endParaRPr>
          </a:p>
        </p:txBody>
      </p:sp>
      <p:sp>
        <p:nvSpPr>
          <p:cNvPr id="21" name="Right Arrow 20"/>
          <p:cNvSpPr/>
          <p:nvPr/>
        </p:nvSpPr>
        <p:spPr>
          <a:xfrm>
            <a:off x="8033475" y="1923376"/>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 name="Right Arrow 27"/>
          <p:cNvSpPr/>
          <p:nvPr/>
        </p:nvSpPr>
        <p:spPr>
          <a:xfrm>
            <a:off x="8046244" y="3264056"/>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 name="Right Arrow 28"/>
          <p:cNvSpPr/>
          <p:nvPr/>
        </p:nvSpPr>
        <p:spPr>
          <a:xfrm>
            <a:off x="8033474" y="4604735"/>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 name="Right Arrow 29"/>
          <p:cNvSpPr/>
          <p:nvPr/>
        </p:nvSpPr>
        <p:spPr>
          <a:xfrm>
            <a:off x="8053306" y="5905200"/>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 name="Freeform 86"/>
          <p:cNvSpPr>
            <a:spLocks/>
          </p:cNvSpPr>
          <p:nvPr/>
        </p:nvSpPr>
        <p:spPr bwMode="auto">
          <a:xfrm>
            <a:off x="2174499" y="1236823"/>
            <a:ext cx="3003772" cy="1878363"/>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tx2">
              <a:alpha val="62000"/>
            </a:schemeClr>
          </a:solidFill>
          <a:ln>
            <a:noFill/>
          </a:ln>
        </p:spPr>
        <p:txBody>
          <a:bodyPr vert="horz" wrap="square" lIns="87817" tIns="43908" rIns="87817" bIns="4390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205"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srgbClr val="505050"/>
              </a:solidFill>
              <a:effectLst/>
              <a:uLnTx/>
              <a:uFillTx/>
              <a:latin typeface="Calibri" panose="020F0502020204030204"/>
              <a:ea typeface="+mn-ea"/>
              <a:cs typeface="+mn-cs"/>
            </a:endParaRPr>
          </a:p>
        </p:txBody>
      </p:sp>
      <p:pic>
        <p:nvPicPr>
          <p:cNvPr id="32" name="Picture 31"/>
          <p:cNvPicPr/>
          <p:nvPr/>
        </p:nvPicPr>
        <p:blipFill>
          <a:blip r:embed="rId4">
            <a:extLst>
              <a:ext uri="{28A0092B-C50C-407E-A947-70E740481C1C}">
                <a14:useLocalDpi xmlns:a14="http://schemas.microsoft.com/office/drawing/2010/main" val="0"/>
              </a:ext>
            </a:extLst>
          </a:blip>
          <a:stretch>
            <a:fillRect/>
          </a:stretch>
        </p:blipFill>
        <p:spPr>
          <a:xfrm>
            <a:off x="3438546" y="2041916"/>
            <a:ext cx="2660753" cy="1879139"/>
          </a:xfrm>
          <a:prstGeom prst="rect">
            <a:avLst/>
          </a:prstGeom>
          <a:noFill/>
        </p:spPr>
      </p:pic>
      <p:pic>
        <p:nvPicPr>
          <p:cNvPr id="39" name="Picture 38"/>
          <p:cNvPicPr>
            <a:picLocks noChangeAspect="1"/>
          </p:cNvPicPr>
          <p:nvPr/>
        </p:nvPicPr>
        <p:blipFill>
          <a:blip r:embed="rId5"/>
          <a:stretch>
            <a:fillRect/>
          </a:stretch>
        </p:blipFill>
        <p:spPr>
          <a:xfrm>
            <a:off x="1363533" y="1954595"/>
            <a:ext cx="1264047" cy="1682812"/>
          </a:xfrm>
          <a:prstGeom prst="rect">
            <a:avLst/>
          </a:prstGeom>
        </p:spPr>
      </p:pic>
      <p:sp>
        <p:nvSpPr>
          <p:cNvPr id="40" name="TextBox 39"/>
          <p:cNvSpPr txBox="1"/>
          <p:nvPr/>
        </p:nvSpPr>
        <p:spPr bwMode="auto">
          <a:xfrm>
            <a:off x="3203224" y="4787245"/>
            <a:ext cx="2918024" cy="59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1" tIns="45700" rIns="91401" bIns="45700" numCol="1" rtlCol="0" anchor="ctr" anchorCtr="0" compatLnSpc="1">
            <a:prstTxWarp prst="textNoShape">
              <a:avLst/>
            </a:prstTxWarp>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gradFill>
                  <a:gsLst>
                    <a:gs pos="0">
                      <a:schemeClr val="tx1"/>
                    </a:gs>
                    <a:gs pos="59000">
                      <a:schemeClr val="tx1"/>
                    </a:gs>
                  </a:gsLst>
                  <a:lin ang="13800000" scaled="0"/>
                </a:gradFill>
                <a:effectLst/>
                <a:uLnTx/>
                <a:uFillTx/>
                <a:latin typeface="Segoe UI Semibold" panose="020B0702040204020203" pitchFamily="34" charset="0"/>
                <a:cs typeface="Segoe UI Semibold" panose="020B0702040204020203" pitchFamily="34" charset="0"/>
              </a:rPr>
              <a:t>Public and hosted clouds</a:t>
            </a:r>
          </a:p>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397" b="0" i="0" u="none" strike="noStrike" kern="0" cap="none" spc="0" normalizeH="0" baseline="0" noProof="0">
                <a:ln>
                  <a:noFill/>
                </a:ln>
                <a:gradFill>
                  <a:gsLst>
                    <a:gs pos="1250">
                      <a:schemeClr val="tx1"/>
                    </a:gs>
                    <a:gs pos="100000">
                      <a:schemeClr val="tx1"/>
                    </a:gs>
                  </a:gsLst>
                  <a:lin ang="5400000" scaled="0"/>
                </a:gradFill>
                <a:effectLst/>
                <a:uLnTx/>
                <a:uFillTx/>
              </a:rPr>
              <a:t>Azure or AWS</a:t>
            </a:r>
          </a:p>
        </p:txBody>
      </p:sp>
      <p:sp>
        <p:nvSpPr>
          <p:cNvPr id="41" name="TextBox 40"/>
          <p:cNvSpPr txBox="1"/>
          <p:nvPr/>
        </p:nvSpPr>
        <p:spPr bwMode="auto">
          <a:xfrm>
            <a:off x="384785" y="4792056"/>
            <a:ext cx="2720907"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1" tIns="45700" rIns="91401" bIns="45700" numCol="1" rtlCol="0" anchor="ctr" anchorCtr="0" compatLnSpc="1">
            <a:prstTxWarp prst="textNoShape">
              <a:avLst/>
            </a:prstTxWarp>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gradFill>
                  <a:gsLst>
                    <a:gs pos="0">
                      <a:schemeClr val="tx1"/>
                    </a:gs>
                    <a:gs pos="59000">
                      <a:schemeClr val="tx1"/>
                    </a:gs>
                  </a:gsLst>
                  <a:lin ang="13800000" scaled="0"/>
                </a:gradFill>
                <a:effectLst/>
                <a:uLnTx/>
                <a:uFillTx/>
                <a:latin typeface="Segoe UI Semibold" panose="020B0702040204020203" pitchFamily="34" charset="0"/>
                <a:cs typeface="Segoe UI Semibold" panose="020B0702040204020203" pitchFamily="34" charset="0"/>
              </a:rPr>
              <a:t>On-premises datacenter</a:t>
            </a:r>
          </a:p>
        </p:txBody>
      </p:sp>
    </p:spTree>
    <p:extLst>
      <p:ext uri="{BB962C8B-B14F-4D97-AF65-F5344CB8AC3E}">
        <p14:creationId xmlns:p14="http://schemas.microsoft.com/office/powerpoint/2010/main" val="303999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Watchers</a:t>
            </a:r>
          </a:p>
        </p:txBody>
      </p:sp>
      <p:sp>
        <p:nvSpPr>
          <p:cNvPr id="6" name="Text Placeholder 5"/>
          <p:cNvSpPr>
            <a:spLocks noGrp="1"/>
          </p:cNvSpPr>
          <p:nvPr>
            <p:ph type="body" sz="quarter" idx="10"/>
          </p:nvPr>
        </p:nvSpPr>
        <p:spPr>
          <a:xfrm>
            <a:off x="274638" y="1212850"/>
            <a:ext cx="11889565" cy="5478423"/>
          </a:xfrm>
        </p:spPr>
        <p:txBody>
          <a:bodyPr/>
          <a:lstStyle/>
          <a:p>
            <a:r>
              <a:rPr lang="en-US" dirty="0"/>
              <a:t>Well-known paradigm: event-driven automation</a:t>
            </a:r>
          </a:p>
          <a:p>
            <a:r>
              <a:rPr lang="en-US" sz="2000" dirty="0">
                <a:gradFill>
                  <a:gsLst>
                    <a:gs pos="1250">
                      <a:schemeClr val="tx1"/>
                    </a:gs>
                    <a:gs pos="100000">
                      <a:schemeClr val="tx1"/>
                    </a:gs>
                  </a:gsLst>
                  <a:lin ang="5400000" scaled="0"/>
                </a:gradFill>
                <a:latin typeface="+mn-lt"/>
              </a:rPr>
              <a:t>System Center Orchestrator (SCO)</a:t>
            </a:r>
          </a:p>
          <a:p>
            <a:r>
              <a:rPr lang="en-US" sz="2000" dirty="0">
                <a:gradFill>
                  <a:gsLst>
                    <a:gs pos="1250">
                      <a:schemeClr val="tx1"/>
                    </a:gs>
                    <a:gs pos="100000">
                      <a:schemeClr val="tx1"/>
                    </a:gs>
                  </a:gsLst>
                  <a:lin ang="5400000" scaled="0"/>
                </a:gradFill>
                <a:latin typeface="+mn-lt"/>
              </a:rPr>
              <a:t>AWS Lambda</a:t>
            </a:r>
          </a:p>
          <a:p>
            <a:r>
              <a:rPr lang="en-US" sz="2000" dirty="0" err="1">
                <a:gradFill>
                  <a:gsLst>
                    <a:gs pos="1250">
                      <a:schemeClr val="tx1"/>
                    </a:gs>
                    <a:gs pos="100000">
                      <a:schemeClr val="tx1"/>
                    </a:gs>
                  </a:gsLst>
                  <a:lin ang="5400000" scaled="0"/>
                </a:gradFill>
                <a:latin typeface="+mn-lt"/>
              </a:rPr>
              <a:t>StackStorm</a:t>
            </a:r>
            <a:endParaRPr lang="en-US" sz="2000" dirty="0">
              <a:gradFill>
                <a:gsLst>
                  <a:gs pos="1250">
                    <a:schemeClr val="tx1"/>
                  </a:gs>
                  <a:gs pos="100000">
                    <a:schemeClr val="tx1"/>
                  </a:gs>
                </a:gsLst>
                <a:lin ang="5400000" scaled="0"/>
              </a:gradFill>
              <a:latin typeface="+mn-lt"/>
            </a:endParaRPr>
          </a:p>
          <a:p>
            <a:r>
              <a:rPr lang="en-US" sz="2000" dirty="0">
                <a:gradFill>
                  <a:gsLst>
                    <a:gs pos="1250">
                      <a:schemeClr val="tx1"/>
                    </a:gs>
                    <a:gs pos="100000">
                      <a:schemeClr val="tx1"/>
                    </a:gs>
                  </a:gsLst>
                  <a:lin ang="5400000" scaled="0"/>
                </a:gradFill>
                <a:latin typeface="+mn-lt"/>
              </a:rPr>
              <a:t>IFTTT</a:t>
            </a:r>
          </a:p>
          <a:p>
            <a:pPr lvl="1"/>
            <a:r>
              <a:rPr lang="en-US" sz="4000" dirty="0">
                <a:gradFill>
                  <a:gsLst>
                    <a:gs pos="1250">
                      <a:schemeClr val="tx2"/>
                    </a:gs>
                    <a:gs pos="99000">
                      <a:schemeClr val="tx2"/>
                    </a:gs>
                  </a:gsLst>
                  <a:lin ang="5400000" scaled="0"/>
                </a:gradFill>
                <a:latin typeface="+mj-lt"/>
              </a:rPr>
              <a:t>Monitor then take action</a:t>
            </a:r>
          </a:p>
          <a:p>
            <a:pPr lvl="1"/>
            <a:r>
              <a:rPr lang="en-US" dirty="0"/>
              <a:t>Watcher runbook</a:t>
            </a:r>
          </a:p>
          <a:p>
            <a:pPr marL="342900" lvl="1" indent="-342900">
              <a:buFont typeface="Arial" panose="020B0604020202020204" pitchFamily="34" charset="0"/>
              <a:buChar char="•"/>
            </a:pPr>
            <a:r>
              <a:rPr lang="en-US" sz="1800" dirty="0"/>
              <a:t>Runs on periodic schedule, 24x7</a:t>
            </a:r>
          </a:p>
          <a:p>
            <a:pPr marL="342900" lvl="1" indent="-342900">
              <a:buFont typeface="Arial" panose="020B0604020202020204" pitchFamily="34" charset="0"/>
              <a:buChar char="•"/>
            </a:pPr>
            <a:r>
              <a:rPr lang="en-US" sz="1800" dirty="0"/>
              <a:t>Has code to interrogate some system on-premises or in cloud</a:t>
            </a:r>
          </a:p>
          <a:p>
            <a:pPr marL="342900" lvl="1" indent="-342900">
              <a:buFont typeface="Arial" panose="020B0604020202020204" pitchFamily="34" charset="0"/>
              <a:buChar char="•"/>
            </a:pPr>
            <a:r>
              <a:rPr lang="en-US" sz="1800" dirty="0"/>
              <a:t>Runs only on hybrid runbook worker for now (watcher jobs are free)</a:t>
            </a:r>
          </a:p>
          <a:p>
            <a:pPr lvl="1"/>
            <a:r>
              <a:rPr lang="en-US" dirty="0"/>
              <a:t>Action runbook</a:t>
            </a:r>
          </a:p>
          <a:p>
            <a:pPr marL="342900" lvl="1" indent="-342900">
              <a:buFont typeface="Arial" panose="020B0604020202020204" pitchFamily="34" charset="0"/>
              <a:buChar char="•"/>
            </a:pPr>
            <a:r>
              <a:rPr lang="en-US" sz="1800" dirty="0"/>
              <a:t>Kicked off when watcher returns event</a:t>
            </a:r>
          </a:p>
          <a:p>
            <a:pPr marL="342900" lvl="1" indent="-342900">
              <a:buFont typeface="Arial" panose="020B0604020202020204" pitchFamily="34" charset="0"/>
              <a:buChar char="•"/>
            </a:pPr>
            <a:r>
              <a:rPr lang="en-US" sz="1800" dirty="0"/>
              <a:t>Performs work in response to the event</a:t>
            </a:r>
          </a:p>
          <a:p>
            <a:pPr marL="342900" lvl="1" indent="-342900">
              <a:buFont typeface="Arial" panose="020B0604020202020204" pitchFamily="34" charset="0"/>
              <a:buChar char="•"/>
            </a:pPr>
            <a:r>
              <a:rPr lang="en-US" sz="1800" dirty="0"/>
              <a:t>Runs in Azure or on hybrid runbook worker</a:t>
            </a:r>
          </a:p>
        </p:txBody>
      </p:sp>
    </p:spTree>
    <p:extLst>
      <p:ext uri="{BB962C8B-B14F-4D97-AF65-F5344CB8AC3E}">
        <p14:creationId xmlns:p14="http://schemas.microsoft.com/office/powerpoint/2010/main" val="275483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0100" y="253547"/>
            <a:ext cx="7516274" cy="6487430"/>
          </a:xfrm>
          <a:prstGeom prst="rect">
            <a:avLst/>
          </a:prstGeom>
          <a:ln>
            <a:solidFill>
              <a:schemeClr val="accent4"/>
            </a:solidFill>
          </a:ln>
        </p:spPr>
      </p:pic>
    </p:spTree>
    <p:extLst>
      <p:ext uri="{BB962C8B-B14F-4D97-AF65-F5344CB8AC3E}">
        <p14:creationId xmlns:p14="http://schemas.microsoft.com/office/powerpoint/2010/main" val="125343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09973"/>
            <a:ext cx="11963399" cy="1181862"/>
          </a:xfrm>
        </p:spPr>
        <p:txBody>
          <a:bodyPr/>
          <a:lstStyle/>
          <a:p>
            <a:r>
              <a:rPr lang="en-US" dirty="0"/>
              <a:t>Demo: Watchers</a:t>
            </a:r>
          </a:p>
        </p:txBody>
      </p:sp>
      <p:sp>
        <p:nvSpPr>
          <p:cNvPr id="4" name="Text Placeholder 3"/>
          <p:cNvSpPr>
            <a:spLocks noGrp="1"/>
          </p:cNvSpPr>
          <p:nvPr>
            <p:ph type="body" sz="quarter" idx="12"/>
          </p:nvPr>
        </p:nvSpPr>
        <p:spPr/>
        <p:txBody>
          <a:bodyPr/>
          <a:lstStyle/>
          <a:p>
            <a:r>
              <a:rPr lang="en-US" dirty="0"/>
              <a:t>Chris</a:t>
            </a:r>
          </a:p>
        </p:txBody>
      </p:sp>
    </p:spTree>
    <p:extLst>
      <p:ext uri="{BB962C8B-B14F-4D97-AF65-F5344CB8AC3E}">
        <p14:creationId xmlns:p14="http://schemas.microsoft.com/office/powerpoint/2010/main" val="177842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837" y="2887662"/>
            <a:ext cx="4953000" cy="1181862"/>
          </a:xfrm>
        </p:spPr>
        <p:txBody>
          <a:bodyPr/>
          <a:lstStyle/>
          <a:p>
            <a:r>
              <a:rPr lang="en-US" dirty="0"/>
              <a:t>Thank you!</a:t>
            </a:r>
            <a:endParaRPr lang="en-US" sz="7200" dirty="0"/>
          </a:p>
        </p:txBody>
      </p:sp>
    </p:spTree>
    <p:extLst>
      <p:ext uri="{BB962C8B-B14F-4D97-AF65-F5344CB8AC3E}">
        <p14:creationId xmlns:p14="http://schemas.microsoft.com/office/powerpoint/2010/main" val="20212534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580" y="921702"/>
          <a:ext cx="12167240" cy="585216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836809">
                  <a:extLst>
                    <a:ext uri="{9D8B030D-6E8A-4147-A177-3AD203B41FA5}">
                      <a16:colId xmlns:a16="http://schemas.microsoft.com/office/drawing/2014/main" val="3600912498"/>
                    </a:ext>
                  </a:extLst>
                </a:gridCol>
                <a:gridCol w="1143000">
                  <a:extLst>
                    <a:ext uri="{9D8B030D-6E8A-4147-A177-3AD203B41FA5}">
                      <a16:colId xmlns:a16="http://schemas.microsoft.com/office/drawing/2014/main" val="1513344140"/>
                    </a:ext>
                  </a:extLst>
                </a:gridCol>
                <a:gridCol w="6324600">
                  <a:extLst>
                    <a:ext uri="{9D8B030D-6E8A-4147-A177-3AD203B41FA5}">
                      <a16:colId xmlns:a16="http://schemas.microsoft.com/office/drawing/2014/main" val="3968956280"/>
                    </a:ext>
                  </a:extLst>
                </a:gridCol>
                <a:gridCol w="1714183">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200" kern="1200">
                          <a:solidFill>
                            <a:schemeClr val="dk1"/>
                          </a:solidFill>
                          <a:effectLst/>
                          <a:latin typeface="+mn-lt"/>
                          <a:ea typeface="+mn-ea"/>
                          <a:cs typeface="+mn-cs"/>
                        </a:rPr>
                        <a:t>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Time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Code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Room</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Title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Focus Topics</a:t>
                      </a: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Monday</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kern="1200">
                          <a:solidFill>
                            <a:schemeClr val="dk1"/>
                          </a:solidFill>
                          <a:effectLst/>
                          <a:latin typeface="+mn-lt"/>
                          <a:ea typeface="+mn-ea"/>
                          <a:cs typeface="+mn-cs"/>
                        </a:rPr>
                        <a:t>2:15-3:30</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kern="1200">
                          <a:solidFill>
                            <a:schemeClr val="dk1"/>
                          </a:solidFill>
                          <a:effectLst/>
                          <a:latin typeface="+mn-lt"/>
                          <a:ea typeface="+mn-ea"/>
                          <a:cs typeface="+mn-cs"/>
                        </a:rPr>
                        <a:t>BRK1017</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kern="1200" dirty="0">
                          <a:solidFill>
                            <a:schemeClr val="dk1"/>
                          </a:solidFill>
                          <a:effectLst/>
                          <a:latin typeface="+mn-lt"/>
                          <a:ea typeface="+mn-ea"/>
                          <a:cs typeface="+mn-cs"/>
                        </a:rPr>
                        <a:t>C202-204</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kern="1200" dirty="0">
                          <a:solidFill>
                            <a:schemeClr val="dk1"/>
                          </a:solidFill>
                          <a:effectLst/>
                          <a:latin typeface="+mn-lt"/>
                          <a:ea typeface="+mn-ea"/>
                          <a:cs typeface="+mn-cs"/>
                        </a:rPr>
                        <a:t>Take your management and security strategy to the cloud with Operations Management Suite (OMS)</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kern="1200" dirty="0">
                          <a:solidFill>
                            <a:schemeClr val="dk1"/>
                          </a:solidFill>
                          <a:effectLst/>
                          <a:latin typeface="+mn-lt"/>
                          <a:ea typeface="+mn-ea"/>
                          <a:cs typeface="+mn-cs"/>
                        </a:rPr>
                        <a:t>Top-line breakout</a:t>
                      </a:r>
                    </a:p>
                  </a:txBody>
                  <a:tcPr marL="44299" marR="44299" marT="0" marB="0">
                    <a:solidFill>
                      <a:schemeClr val="accent2">
                        <a:lumMod val="20000"/>
                        <a:lumOff val="80000"/>
                      </a:schemeClr>
                    </a:solidFill>
                  </a:tcPr>
                </a:tc>
                <a:extLst>
                  <a:ext uri="{0D108BD9-81ED-4DB2-BD59-A6C34878D82A}">
                    <a16:rowId xmlns:a16="http://schemas.microsoft.com/office/drawing/2014/main" val="4211711723"/>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9:00-9:45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BRK2198</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B206</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Protect your data with a modern backup, archive and disaster recovery solution</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Protection &amp; Recovery</a:t>
                      </a: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10:45-12:00</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BRK3063</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C302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Back up born-in-the-cloud and hybrid applications with Operations Management Suite and Azure Backup</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Protection &amp; Recovery</a:t>
                      </a: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12:30-1:45</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BRK2001</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B405-407</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Get control over your datacenter with security monitoring using Operations Management Suite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Security &amp; Compliance</a:t>
                      </a: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11:30-12:15</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BRK1018</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C114</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Discover how Manulife and Rackspace manage their hybrid environments today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Overview</a:t>
                      </a:r>
                    </a:p>
                  </a:txBody>
                  <a:tcPr marL="44299" marR="44299" marT="0" marB="0"/>
                </a:tc>
                <a:extLst>
                  <a:ext uri="{0D108BD9-81ED-4DB2-BD59-A6C34878D82A}">
                    <a16:rowId xmlns:a16="http://schemas.microsoft.com/office/drawing/2014/main" val="1360096266"/>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12:30-1:45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BRK2001</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B405-407</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Get control over your datacenter with security monitoring using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Security &amp; Compliance</a:t>
                      </a:r>
                    </a:p>
                  </a:txBody>
                  <a:tcPr marL="44299" marR="44299" marT="0" marB="0"/>
                </a:tc>
                <a:extLst>
                  <a:ext uri="{0D108BD9-81ED-4DB2-BD59-A6C34878D82A}">
                    <a16:rowId xmlns:a16="http://schemas.microsoft.com/office/drawing/2014/main" val="48440878"/>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Tuesday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4:00-5:15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BRK3163</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B401-402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Manage and troubleshoot infrastructure and application issues using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Insights &amp; Analytics</a:t>
                      </a:r>
                    </a:p>
                  </a:txBody>
                  <a:tcPr marL="44299" marR="44299" marT="0" marB="0"/>
                </a:tc>
                <a:extLst>
                  <a:ext uri="{0D108BD9-81ED-4DB2-BD59-A6C34878D82A}">
                    <a16:rowId xmlns:a16="http://schemas.microsoft.com/office/drawing/2014/main" val="230465465"/>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Wednesday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9:00-10:15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BRK2178</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Thomas Murphy Ballroom 1</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Dive deep into Operations Management Suite for applications and infrastructure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Overview</a:t>
                      </a:r>
                    </a:p>
                  </a:txBody>
                  <a:tcPr marL="44299" marR="44299" marT="0" marB="0"/>
                </a:tc>
                <a:extLst>
                  <a:ext uri="{0D108BD9-81ED-4DB2-BD59-A6C34878D82A}">
                    <a16:rowId xmlns:a16="http://schemas.microsoft.com/office/drawing/2014/main" val="2302518226"/>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Wednesday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10:45-12:00</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BRK3328</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Assess security posture of your datacenter in under one hour using Operations Management Suite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Security &amp; Compliance</a:t>
                      </a:r>
                    </a:p>
                  </a:txBody>
                  <a:tcPr marL="44299" marR="44299" marT="0" marB="0"/>
                </a:tc>
                <a:extLst>
                  <a:ext uri="{0D108BD9-81ED-4DB2-BD59-A6C34878D82A}">
                    <a16:rowId xmlns:a16="http://schemas.microsoft.com/office/drawing/2014/main" val="582499380"/>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Wednesday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12:30-1:45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BRK2181</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C202-204</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Protect every app: transform disaster recovery with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Protection &amp; Recovery</a:t>
                      </a:r>
                    </a:p>
                  </a:txBody>
                  <a:tcPr marL="44299" marR="44299" marT="0" marB="0"/>
                </a:tc>
                <a:extLst>
                  <a:ext uri="{0D108BD9-81ED-4DB2-BD59-A6C34878D82A}">
                    <a16:rowId xmlns:a16="http://schemas.microsoft.com/office/drawing/2014/main" val="4289767244"/>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Wednesday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2:15-3:30</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BRK2180</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B213-B214</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Monitor Linux in any cloud with Operations Management Suite </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Insights &amp; Analytics</a:t>
                      </a:r>
                    </a:p>
                  </a:txBody>
                  <a:tcPr marL="44299" marR="44299" marT="0" marB="0"/>
                </a:tc>
                <a:extLst>
                  <a:ext uri="{0D108BD9-81ED-4DB2-BD59-A6C34878D82A}">
                    <a16:rowId xmlns:a16="http://schemas.microsoft.com/office/drawing/2014/main" val="314712158"/>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Wednesday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4:40-5:15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BRK1000</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B206</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Discover how Accenture and Time Warner manage hybrid environments today </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Overview</a:t>
                      </a:r>
                    </a:p>
                  </a:txBody>
                  <a:tcPr marL="44299" marR="44299" marT="0" marB="0"/>
                </a:tc>
                <a:extLst>
                  <a:ext uri="{0D108BD9-81ED-4DB2-BD59-A6C34878D82A}">
                    <a16:rowId xmlns:a16="http://schemas.microsoft.com/office/drawing/2014/main" val="3953182281"/>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Thursday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9:00-10:15</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BRK3042</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Migrate and disaster recover Azure workloads using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Protection &amp; Recovery</a:t>
                      </a:r>
                    </a:p>
                  </a:txBody>
                  <a:tcPr marL="44299" marR="44299" marT="0" marB="0"/>
                </a:tc>
                <a:extLst>
                  <a:ext uri="{0D108BD9-81ED-4DB2-BD59-A6C34878D82A}">
                    <a16:rowId xmlns:a16="http://schemas.microsoft.com/office/drawing/2014/main" val="1746805798"/>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Thursday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11:30am - 12:15pm</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BRK2293</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C114</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Mitigate datacenter security threats with guided investigation using Operations Management Suite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Security &amp; Compliance</a:t>
                      </a:r>
                    </a:p>
                  </a:txBody>
                  <a:tcPr marL="44299" marR="44299" marT="0" marB="0"/>
                </a:tc>
                <a:extLst>
                  <a:ext uri="{0D108BD9-81ED-4DB2-BD59-A6C34878D82A}">
                    <a16:rowId xmlns:a16="http://schemas.microsoft.com/office/drawing/2014/main" val="2383899041"/>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Thursday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12:30-1:45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BRK2179</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C113</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Manage your Azure Resources at scale with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Overview</a:t>
                      </a:r>
                    </a:p>
                  </a:txBody>
                  <a:tcPr marL="44299" marR="44299" marT="0" marB="0"/>
                </a:tc>
                <a:extLst>
                  <a:ext uri="{0D108BD9-81ED-4DB2-BD59-A6C34878D82A}">
                    <a16:rowId xmlns:a16="http://schemas.microsoft.com/office/drawing/2014/main" val="2925861875"/>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Thursday</a:t>
                      </a:r>
                    </a:p>
                  </a:txBody>
                  <a:tcPr marL="44299" marR="44299" marT="0" marB="0">
                    <a:solidFill>
                      <a:srgbClr val="FFFF00"/>
                    </a:solidFill>
                  </a:tcPr>
                </a:tc>
                <a:tc>
                  <a:txBody>
                    <a:bodyPr/>
                    <a:lstStyle/>
                    <a:p>
                      <a:pPr marL="0" marR="0">
                        <a:spcBef>
                          <a:spcPts val="0"/>
                        </a:spcBef>
                        <a:spcAft>
                          <a:spcPts val="0"/>
                        </a:spcAft>
                      </a:pPr>
                      <a:r>
                        <a:rPr lang="en-US" sz="1200" kern="1200">
                          <a:solidFill>
                            <a:schemeClr val="dk1"/>
                          </a:solidFill>
                          <a:effectLst/>
                          <a:latin typeface="+mn-lt"/>
                          <a:ea typeface="+mn-ea"/>
                          <a:cs typeface="+mn-cs"/>
                        </a:rPr>
                        <a:t>4:00-5:15</a:t>
                      </a:r>
                    </a:p>
                  </a:txBody>
                  <a:tcPr marL="44299" marR="44299" marT="0" marB="0">
                    <a:solidFill>
                      <a:srgbClr val="FFFF00"/>
                    </a:solidFill>
                  </a:tcPr>
                </a:tc>
                <a:tc>
                  <a:txBody>
                    <a:bodyPr/>
                    <a:lstStyle/>
                    <a:p>
                      <a:pPr marL="0" marR="0">
                        <a:spcBef>
                          <a:spcPts val="0"/>
                        </a:spcBef>
                        <a:spcAft>
                          <a:spcPts val="0"/>
                        </a:spcAft>
                      </a:pPr>
                      <a:r>
                        <a:rPr lang="en-US" sz="1200" kern="1200">
                          <a:solidFill>
                            <a:schemeClr val="dk1"/>
                          </a:solidFill>
                          <a:effectLst/>
                          <a:latin typeface="+mn-lt"/>
                          <a:ea typeface="+mn-ea"/>
                          <a:cs typeface="+mn-cs"/>
                        </a:rPr>
                        <a:t>BRK3164</a:t>
                      </a:r>
                    </a:p>
                  </a:txBody>
                  <a:tcPr marL="44299" marR="44299" marT="0" marB="0">
                    <a:solidFill>
                      <a:srgbClr val="FFFF00"/>
                    </a:solidFill>
                  </a:tcPr>
                </a:tc>
                <a:tc>
                  <a:txBody>
                    <a:bodyPr/>
                    <a:lstStyle/>
                    <a:p>
                      <a:pPr marL="0" marR="0">
                        <a:spcBef>
                          <a:spcPts val="0"/>
                        </a:spcBef>
                        <a:spcAft>
                          <a:spcPts val="0"/>
                        </a:spcAft>
                      </a:pPr>
                      <a:r>
                        <a:rPr lang="en-US" sz="1200" kern="1200" dirty="0">
                          <a:solidFill>
                            <a:schemeClr val="dk1"/>
                          </a:solidFill>
                          <a:effectLst/>
                          <a:latin typeface="+mn-lt"/>
                          <a:ea typeface="+mn-ea"/>
                          <a:cs typeface="+mn-cs"/>
                        </a:rPr>
                        <a:t>Sidney Marcus Auditorium</a:t>
                      </a:r>
                    </a:p>
                  </a:txBody>
                  <a:tcPr marL="44299" marR="44299" marT="0" marB="0">
                    <a:solidFill>
                      <a:srgbClr val="FFFF00"/>
                    </a:solidFill>
                  </a:tcPr>
                </a:tc>
                <a:tc>
                  <a:txBody>
                    <a:bodyPr/>
                    <a:lstStyle/>
                    <a:p>
                      <a:pPr marL="0" marR="0">
                        <a:spcBef>
                          <a:spcPts val="0"/>
                        </a:spcBef>
                        <a:spcAft>
                          <a:spcPts val="0"/>
                        </a:spcAft>
                      </a:pPr>
                      <a:r>
                        <a:rPr lang="en-US" sz="1200" b="1" kern="1200" dirty="0">
                          <a:solidFill>
                            <a:schemeClr val="dk1"/>
                          </a:solidFill>
                          <a:effectLst/>
                          <a:latin typeface="+mn-lt"/>
                          <a:ea typeface="+mn-ea"/>
                          <a:cs typeface="+mn-cs"/>
                        </a:rPr>
                        <a:t>Automate tasks and gain efficiency for your hybrid environment</a:t>
                      </a:r>
                    </a:p>
                  </a:txBody>
                  <a:tcPr marL="44299" marR="44299" marT="0" marB="0">
                    <a:solidFill>
                      <a:srgbClr val="FFFF00"/>
                    </a:solidFill>
                  </a:tcPr>
                </a:tc>
                <a:tc>
                  <a:txBody>
                    <a:bodyPr/>
                    <a:lstStyle/>
                    <a:p>
                      <a:pPr marL="0" marR="0">
                        <a:spcBef>
                          <a:spcPts val="0"/>
                        </a:spcBef>
                        <a:spcAft>
                          <a:spcPts val="0"/>
                        </a:spcAft>
                      </a:pPr>
                      <a:r>
                        <a:rPr lang="en-US" sz="1200" kern="1200" dirty="0">
                          <a:solidFill>
                            <a:schemeClr val="dk1"/>
                          </a:solidFill>
                          <a:effectLst/>
                          <a:latin typeface="+mn-lt"/>
                          <a:ea typeface="+mn-ea"/>
                          <a:cs typeface="+mn-cs"/>
                        </a:rPr>
                        <a:t>Automation &amp; Control</a:t>
                      </a:r>
                    </a:p>
                  </a:txBody>
                  <a:tcPr marL="44299" marR="44299" marT="0" marB="0">
                    <a:solidFill>
                      <a:srgbClr val="FFFF00"/>
                    </a:solidFill>
                  </a:tcPr>
                </a:tc>
                <a:extLst>
                  <a:ext uri="{0D108BD9-81ED-4DB2-BD59-A6C34878D82A}">
                    <a16:rowId xmlns:a16="http://schemas.microsoft.com/office/drawing/2014/main" val="3287013049"/>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Friday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9:00-10:15</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BRK2095</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C112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Uncover system and service issues of any app with Operations Management Suite</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Insights &amp; Analytics</a:t>
                      </a:r>
                    </a:p>
                  </a:txBody>
                  <a:tcPr marL="44299" marR="44299" marT="0" marB="0"/>
                </a:tc>
                <a:extLst>
                  <a:ext uri="{0D108BD9-81ED-4DB2-BD59-A6C34878D82A}">
                    <a16:rowId xmlns:a16="http://schemas.microsoft.com/office/drawing/2014/main" val="4018998133"/>
                  </a:ext>
                </a:extLst>
              </a:tr>
              <a:tr h="108287">
                <a:tc>
                  <a:txBody>
                    <a:bodyPr/>
                    <a:lstStyle/>
                    <a:p>
                      <a:pPr marL="0" marR="0">
                        <a:spcBef>
                          <a:spcPts val="0"/>
                        </a:spcBef>
                        <a:spcAft>
                          <a:spcPts val="0"/>
                        </a:spcAft>
                      </a:pPr>
                      <a:r>
                        <a:rPr lang="en-US" sz="1200" kern="1200" dirty="0">
                          <a:solidFill>
                            <a:schemeClr val="dk1"/>
                          </a:solidFill>
                          <a:effectLst/>
                          <a:latin typeface="+mn-lt"/>
                          <a:ea typeface="+mn-ea"/>
                          <a:cs typeface="+mn-cs"/>
                        </a:rPr>
                        <a:t>Friday</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10:45-12:00</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BRK2091</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A411-412</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Manage updates across on-premises and clouds for Windows Server &amp; Linux</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Automation &amp; Control</a:t>
                      </a:r>
                    </a:p>
                  </a:txBody>
                  <a:tcPr marL="44299" marR="44299" marT="0" marB="0"/>
                </a:tc>
                <a:extLst>
                  <a:ext uri="{0D108BD9-81ED-4DB2-BD59-A6C34878D82A}">
                    <a16:rowId xmlns:a16="http://schemas.microsoft.com/office/drawing/2014/main" val="1243538309"/>
                  </a:ext>
                </a:extLst>
              </a:tr>
              <a:tr h="108287">
                <a:tc>
                  <a:txBody>
                    <a:bodyPr/>
                    <a:lstStyle/>
                    <a:p>
                      <a:pPr marL="0" marR="0">
                        <a:spcBef>
                          <a:spcPts val="0"/>
                        </a:spcBef>
                        <a:spcAft>
                          <a:spcPts val="0"/>
                        </a:spcAft>
                      </a:pPr>
                      <a:r>
                        <a:rPr lang="en-US" sz="1200" kern="1200">
                          <a:solidFill>
                            <a:schemeClr val="dk1"/>
                          </a:solidFill>
                          <a:effectLst/>
                          <a:latin typeface="+mn-lt"/>
                          <a:ea typeface="+mn-ea"/>
                          <a:cs typeface="+mn-cs"/>
                        </a:rPr>
                        <a:t>Friday</a:t>
                      </a:r>
                    </a:p>
                  </a:txBody>
                  <a:tcPr marL="44299" marR="44299" marT="0" marB="0"/>
                </a:tc>
                <a:tc>
                  <a:txBody>
                    <a:bodyPr/>
                    <a:lstStyle/>
                    <a:p>
                      <a:pPr marL="0" marR="0">
                        <a:spcBef>
                          <a:spcPts val="0"/>
                        </a:spcBef>
                        <a:spcAft>
                          <a:spcPts val="0"/>
                        </a:spcAft>
                      </a:pPr>
                      <a:r>
                        <a:rPr lang="en-US" sz="1200" kern="1200">
                          <a:solidFill>
                            <a:schemeClr val="dk1"/>
                          </a:solidFill>
                          <a:effectLst/>
                          <a:latin typeface="+mn-lt"/>
                          <a:ea typeface="+mn-ea"/>
                          <a:cs typeface="+mn-cs"/>
                        </a:rPr>
                        <a:t>12:30-1:45</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BRK2092</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Thomas Murphy Ballroom 2&amp;3</a:t>
                      </a:r>
                    </a:p>
                  </a:txBody>
                  <a:tcPr marL="44299" marR="44299" marT="0" marB="0"/>
                </a:tc>
                <a:tc>
                  <a:txBody>
                    <a:bodyPr/>
                    <a:lstStyle/>
                    <a:p>
                      <a:pPr marL="0" marR="0">
                        <a:spcBef>
                          <a:spcPts val="0"/>
                        </a:spcBef>
                        <a:spcAft>
                          <a:spcPts val="0"/>
                        </a:spcAft>
                      </a:pPr>
                      <a:r>
                        <a:rPr lang="en-US" sz="1200" b="1" kern="1200" dirty="0">
                          <a:solidFill>
                            <a:schemeClr val="dk1"/>
                          </a:solidFill>
                          <a:effectLst/>
                          <a:latin typeface="+mn-lt"/>
                          <a:ea typeface="+mn-ea"/>
                          <a:cs typeface="+mn-cs"/>
                        </a:rPr>
                        <a:t>Explore configuration and change management in Operations Management Suite</a:t>
                      </a:r>
                    </a:p>
                  </a:txBody>
                  <a:tcPr marL="44299" marR="44299" marT="0" marB="0"/>
                </a:tc>
                <a:tc>
                  <a:txBody>
                    <a:bodyPr/>
                    <a:lstStyle/>
                    <a:p>
                      <a:pPr marL="0" marR="0">
                        <a:spcBef>
                          <a:spcPts val="0"/>
                        </a:spcBef>
                        <a:spcAft>
                          <a:spcPts val="0"/>
                        </a:spcAft>
                      </a:pPr>
                      <a:r>
                        <a:rPr lang="en-US" sz="1200" kern="1200" dirty="0">
                          <a:solidFill>
                            <a:schemeClr val="dk1"/>
                          </a:solidFill>
                          <a:effectLst/>
                          <a:latin typeface="+mn-lt"/>
                          <a:ea typeface="+mn-ea"/>
                          <a:cs typeface="+mn-cs"/>
                        </a:rPr>
                        <a:t>Automation &amp; Control</a:t>
                      </a:r>
                    </a:p>
                  </a:txBody>
                  <a:tcPr marL="44299" marR="44299" marT="0" marB="0"/>
                </a:tc>
                <a:extLst>
                  <a:ext uri="{0D108BD9-81ED-4DB2-BD59-A6C34878D82A}">
                    <a16:rowId xmlns:a16="http://schemas.microsoft.com/office/drawing/2014/main" val="2012893097"/>
                  </a:ext>
                </a:extLst>
              </a:tr>
            </a:tbl>
          </a:graphicData>
        </a:graphic>
      </p:graphicFrame>
      <p:sp>
        <p:nvSpPr>
          <p:cNvPr id="5" name="Title 2"/>
          <p:cNvSpPr txBox="1">
            <a:spLocks/>
          </p:cNvSpPr>
          <p:nvPr/>
        </p:nvSpPr>
        <p:spPr>
          <a:xfrm>
            <a:off x="247418" y="8953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Operations Management Suite Sessions at #MSIgnite</a:t>
            </a:r>
          </a:p>
        </p:txBody>
      </p:sp>
    </p:spTree>
    <p:extLst>
      <p:ext uri="{BB962C8B-B14F-4D97-AF65-F5344CB8AC3E}">
        <p14:creationId xmlns:p14="http://schemas.microsoft.com/office/powerpoint/2010/main" val="4605214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4140" y="855983"/>
          <a:ext cx="12167240" cy="192024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400">
                          <a:effectLst/>
                        </a:rPr>
                        <a:t>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Time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Code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400" dirty="0">
                          <a:effectLst/>
                        </a:rPr>
                        <a:t>Title</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Focus Topics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400">
                          <a:effectLst/>
                        </a:rPr>
                        <a:t>Monday</a:t>
                      </a:r>
                      <a:endParaRPr lang="en-US" sz="14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a:effectLst/>
                        </a:rPr>
                        <a:t>2:15-3:30</a:t>
                      </a:r>
                      <a:endParaRPr lang="en-US" sz="14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dirty="0">
                          <a:effectLst/>
                        </a:rPr>
                        <a:t>BRK2204</a:t>
                      </a:r>
                      <a:endParaRPr lang="en-US" sz="1400"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B312-314</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b="1" dirty="0"/>
                        <a:t>Meet Windows Server 2016 and System Center 2016!</a:t>
                      </a:r>
                      <a:endParaRPr lang="en-US" sz="14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Top-line</a:t>
                      </a:r>
                      <a:r>
                        <a:rPr lang="en-US" sz="1400" b="1" baseline="0" dirty="0">
                          <a:effectLst/>
                          <a:latin typeface="Calibri" panose="020F0502020204030204" pitchFamily="34" charset="0"/>
                          <a:ea typeface="Calibri" panose="020F0502020204030204" pitchFamily="34" charset="0"/>
                        </a:rPr>
                        <a:t> breakout</a:t>
                      </a:r>
                      <a:endParaRPr lang="en-US" sz="14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extLst>
                  <a:ext uri="{0D108BD9-81ED-4DB2-BD59-A6C34878D82A}">
                    <a16:rowId xmlns:a16="http://schemas.microsoft.com/office/drawing/2014/main" val="4211711723"/>
                  </a:ext>
                </a:extLst>
              </a:tr>
              <a:tr h="108287">
                <a:tc>
                  <a:txBody>
                    <a:bodyPr/>
                    <a:lstStyle/>
                    <a:p>
                      <a:pPr marL="0" marR="0">
                        <a:spcBef>
                          <a:spcPts val="0"/>
                        </a:spcBef>
                        <a:spcAft>
                          <a:spcPts val="0"/>
                        </a:spcAft>
                      </a:pPr>
                      <a:r>
                        <a:rPr lang="en-US" sz="1400">
                          <a:effectLst/>
                        </a:rPr>
                        <a:t>Tuesday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9:00-10:15</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BRK2159</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Georgia Ballroom</a:t>
                      </a:r>
                    </a:p>
                  </a:txBody>
                  <a:tcPr marL="44299" marR="44299" marT="0" marB="0"/>
                </a:tc>
                <a:tc>
                  <a:txBody>
                    <a:bodyPr/>
                    <a:lstStyle/>
                    <a:p>
                      <a:pPr marL="0" marR="0">
                        <a:spcBef>
                          <a:spcPts val="0"/>
                        </a:spcBef>
                        <a:spcAft>
                          <a:spcPts val="0"/>
                        </a:spcAft>
                      </a:pPr>
                      <a:r>
                        <a:rPr lang="en-US" sz="1400" b="1" dirty="0"/>
                        <a:t>Take advantage of new capabilities in System Center 2016</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Top-line</a:t>
                      </a:r>
                      <a:r>
                        <a:rPr lang="en-US" sz="1400" baseline="0" dirty="0">
                          <a:effectLst/>
                        </a:rPr>
                        <a:t> breakout</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400" dirty="0">
                          <a:effectLst/>
                        </a:rPr>
                        <a:t>Tuesday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4:00-5:15</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BRK3166</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Thomas</a:t>
                      </a:r>
                      <a:r>
                        <a:rPr lang="en-US" sz="1400" baseline="0" dirty="0">
                          <a:effectLst/>
                          <a:latin typeface="Calibri" panose="020F0502020204030204" pitchFamily="34" charset="0"/>
                          <a:ea typeface="Calibri" panose="020F0502020204030204" pitchFamily="34" charset="0"/>
                        </a:rPr>
                        <a:t> Murphy Ballroom 2&amp;3</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b="1" dirty="0"/>
                        <a:t>Manage your software-defined datacenter using System Center 2016 Virtual Machine Manager</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System Center</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2:15-3:30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BRK3165</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Georgia Ballroom</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Monitor your changing datacenter using Microsoft System Center 2016 Operations Manager</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System Center</a:t>
                      </a:r>
                    </a:p>
                  </a:txBody>
                  <a:tcPr marL="44299" marR="44299" marT="0" marB="0"/>
                </a:tc>
                <a:extLst>
                  <a:ext uri="{0D108BD9-81ED-4DB2-BD59-A6C34878D82A}">
                    <a16:rowId xmlns:a16="http://schemas.microsoft.com/office/drawing/2014/main" val="890742169"/>
                  </a:ext>
                </a:extLst>
              </a:tr>
            </a:tbl>
          </a:graphicData>
        </a:graphic>
      </p:graphicFrame>
      <p:sp>
        <p:nvSpPr>
          <p:cNvPr id="5" name="Title 2"/>
          <p:cNvSpPr txBox="1">
            <a:spLocks/>
          </p:cNvSpPr>
          <p:nvPr/>
        </p:nvSpPr>
        <p:spPr>
          <a:xfrm>
            <a:off x="247418" y="8953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System Center sessions at #MSIgnite</a:t>
            </a:r>
          </a:p>
        </p:txBody>
      </p:sp>
      <p:graphicFrame>
        <p:nvGraphicFramePr>
          <p:cNvPr id="6" name="Table 5"/>
          <p:cNvGraphicFramePr>
            <a:graphicFrameLocks noGrp="1"/>
          </p:cNvGraphicFramePr>
          <p:nvPr>
            <p:extLst/>
          </p:nvPr>
        </p:nvGraphicFramePr>
        <p:xfrm>
          <a:off x="144140" y="4112263"/>
          <a:ext cx="12167240" cy="234696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400">
                          <a:effectLst/>
                        </a:rPr>
                        <a:t>Day</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Time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a:effectLst/>
                        </a:rPr>
                        <a:t>Code</a:t>
                      </a:r>
                      <a:endParaRPr lang="en-US" sz="14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400" dirty="0">
                          <a:effectLst/>
                        </a:rPr>
                        <a:t>Title</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Focus Topics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400" dirty="0">
                          <a:effectLst/>
                        </a:rPr>
                        <a:t>Monday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1:00-1:20</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THR3028</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b="1" dirty="0"/>
                        <a:t>Build solutions with Operations Management Suite extensions and integration</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OMS</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400" dirty="0">
                          <a:effectLst/>
                        </a:rPr>
                        <a:t>Tuesday</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mn-lt"/>
                          <a:ea typeface="+mn-ea"/>
                        </a:rPr>
                        <a:t>10:20-10:40</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THR3023</a:t>
                      </a: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a:spcBef>
                          <a:spcPts val="0"/>
                        </a:spcBef>
                        <a:spcAft>
                          <a:spcPts val="0"/>
                        </a:spcAft>
                      </a:pPr>
                      <a:r>
                        <a:rPr lang="en-US" sz="1400" b="1" dirty="0"/>
                        <a:t>Witness cloud attacks illustrated: insights from Operations Management Suite and Security</a:t>
                      </a:r>
                      <a:endParaRPr lang="en-US" sz="14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400" dirty="0">
                          <a:effectLst/>
                        </a:rPr>
                        <a:t>Security &amp; Compliance</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Wednesday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10:20-10:40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THR3029</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Learn lessons and notes from the field - Operations Management Suite Site Recovery and Backup</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Protection</a:t>
                      </a:r>
                      <a:r>
                        <a:rPr lang="en-US" sz="1400" baseline="0" dirty="0">
                          <a:effectLst/>
                          <a:latin typeface="Calibri" panose="020F0502020204030204" pitchFamily="34" charset="0"/>
                          <a:ea typeface="Calibri" panose="020F0502020204030204" pitchFamily="34" charset="0"/>
                        </a:rPr>
                        <a:t> &amp; Recovery</a:t>
                      </a:r>
                      <a:endParaRPr lang="en-US" sz="14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Wednesday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2:10-2:30</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THR3024</a:t>
                      </a:r>
                    </a:p>
                  </a:txBody>
                  <a:tcPr marL="44299" marR="44299" marT="0" marB="0"/>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Evolve your automation strategy with Operations Management Suite</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Automation &amp; Control</a:t>
                      </a:r>
                    </a:p>
                  </a:txBody>
                  <a:tcPr marL="44299" marR="44299" marT="0" marB="0"/>
                </a:tc>
                <a:extLst>
                  <a:ext uri="{0D108BD9-81ED-4DB2-BD59-A6C34878D82A}">
                    <a16:rowId xmlns:a16="http://schemas.microsoft.com/office/drawing/2014/main" val="2914196794"/>
                  </a:ext>
                </a:extLst>
              </a:tr>
              <a:tr h="10828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12:05-12:25</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THR3022</a:t>
                      </a: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Microsoft Theater 1</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dirty="0"/>
                        <a:t>Evolve your MP experience in System Center Operations Manager 2016</a:t>
                      </a:r>
                      <a:endParaRPr lang="en-US" sz="1400" b="1" dirty="0">
                        <a:effectLst/>
                      </a:endParaRPr>
                    </a:p>
                  </a:txBody>
                  <a:tcPr marL="44299" marR="44299"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System Center</a:t>
                      </a:r>
                    </a:p>
                  </a:txBody>
                  <a:tcPr marL="44299" marR="44299" marT="0" marB="0"/>
                </a:tc>
                <a:extLst>
                  <a:ext uri="{0D108BD9-81ED-4DB2-BD59-A6C34878D82A}">
                    <a16:rowId xmlns:a16="http://schemas.microsoft.com/office/drawing/2014/main" val="3017968993"/>
                  </a:ext>
                </a:extLst>
              </a:tr>
            </a:tbl>
          </a:graphicData>
        </a:graphic>
      </p:graphicFrame>
      <p:sp>
        <p:nvSpPr>
          <p:cNvPr id="7" name="Title 2"/>
          <p:cNvSpPr txBox="1">
            <a:spLocks/>
          </p:cNvSpPr>
          <p:nvPr/>
        </p:nvSpPr>
        <p:spPr>
          <a:xfrm>
            <a:off x="247418" y="3194688"/>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Management theater sessions at #MSIgnite</a:t>
            </a:r>
          </a:p>
        </p:txBody>
      </p:sp>
    </p:spTree>
    <p:extLst>
      <p:ext uri="{BB962C8B-B14F-4D97-AF65-F5344CB8AC3E}">
        <p14:creationId xmlns:p14="http://schemas.microsoft.com/office/powerpoint/2010/main" val="365398111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2851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72806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57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910311" y="0"/>
            <a:ext cx="3526164" cy="6136470"/>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a:ln>
                <a:noFill/>
              </a:ln>
              <a:solidFill>
                <a:srgbClr val="FFC000"/>
              </a:solidFill>
              <a:effectLst/>
              <a:uLnTx/>
              <a:uFillTx/>
            </a:endParaRPr>
          </a:p>
        </p:txBody>
      </p:sp>
      <p:sp>
        <p:nvSpPr>
          <p:cNvPr id="90" name="Rectangle 89"/>
          <p:cNvSpPr/>
          <p:nvPr/>
        </p:nvSpPr>
        <p:spPr bwMode="auto">
          <a:xfrm>
            <a:off x="0" y="6126171"/>
            <a:ext cx="12436475" cy="878397"/>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Hybrid management	Integrate existing systems </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17384" y="887934"/>
            <a:ext cx="3001506" cy="5335184"/>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Process Automation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Author PowerShell, PowerShell workflow, Graphical runbooks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Hybrid Runbook Workers with Proxy support</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Update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Insights across Windows &amp; Linux</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Orchestrated updates and troubleshooting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Configuration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DSC Configurations, Pull service</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Node Management &amp; Reporting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Change tracking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Easy Onboarding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RunAs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account for Azure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Gallery of runbooks and modules from Microsoft and community</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Shared capabilities across features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Role Based Access Control</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Secure, global store for variables, credentials, certificates, connections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Schedules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Modules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Source control support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Auditing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Tags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a:ln>
                  <a:noFill/>
                </a:ln>
                <a:gradFill>
                  <a:gsLst>
                    <a:gs pos="0">
                      <a:srgbClr val="FFFFFF"/>
                    </a:gs>
                    <a:gs pos="100000">
                      <a:srgbClr val="FFFFFF"/>
                    </a:gs>
                  </a:gsLst>
                  <a:lin ang="5400000" scaled="1"/>
                </a:gradFill>
                <a:effectLst/>
                <a:uLnTx/>
                <a:uFillTx/>
              </a:rPr>
              <a:t>Integration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Full SDK with PowerShell, </a:t>
            </a: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.Net</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and REST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err="1">
                <a:ln>
                  <a:noFill/>
                </a:ln>
                <a:gradFill>
                  <a:gsLst>
                    <a:gs pos="0">
                      <a:srgbClr val="FFFFFF"/>
                    </a:gs>
                    <a:gs pos="100000">
                      <a:srgbClr val="FFFFFF"/>
                    </a:gs>
                  </a:gsLst>
                  <a:lin ang="5400000" scaled="1"/>
                </a:gradFill>
                <a:effectLst/>
                <a:uLnTx/>
                <a:uFillTx/>
              </a:rPr>
              <a:t>Webhooks</a:t>
            </a: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 to start runbook remotely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a:ln>
                  <a:noFill/>
                </a:ln>
                <a:gradFill>
                  <a:gsLst>
                    <a:gs pos="0">
                      <a:srgbClr val="FFFFFF"/>
                    </a:gs>
                    <a:gs pos="100000">
                      <a:srgbClr val="FFFFFF"/>
                    </a:gs>
                  </a:gsLst>
                  <a:lin ang="5400000" scaled="1"/>
                </a:gradFill>
                <a:effectLst/>
                <a:uLnTx/>
                <a:uFillTx/>
              </a:rPr>
              <a:t>ITSM support</a:t>
            </a: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98882" y="849343"/>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Manage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Process Automation</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Configuration Management</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Update Management</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a:ln>
                  <a:noFill/>
                </a:ln>
                <a:solidFill>
                  <a:srgbClr val="FFFFFF"/>
                </a:solidFill>
                <a:effectLst/>
                <a:uLnTx/>
                <a:uFillTx/>
                <a:latin typeface="Segoe UI Light"/>
              </a:rPr>
              <a:t>Windows &amp; Linux</a:t>
            </a:r>
          </a:p>
        </p:txBody>
      </p:sp>
      <p:pic>
        <p:nvPicPr>
          <p:cNvPr id="21" name="Picture 20"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a:ln>
                <a:noFill/>
              </a:ln>
              <a:solidFill>
                <a:schemeClr val="bg1">
                  <a:lumMod val="50000"/>
                </a:scheme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a:ln>
                      <a:noFill/>
                    </a:ln>
                    <a:gradFill>
                      <a:gsLst>
                        <a:gs pos="0">
                          <a:schemeClr val="tx1"/>
                        </a:gs>
                        <a:gs pos="100000">
                          <a:schemeClr val="tx1"/>
                        </a:gs>
                      </a:gsLst>
                      <a:lin ang="5400000" scaled="0"/>
                    </a:gradFill>
                    <a:effectLst/>
                    <a:uLnTx/>
                    <a:uFillTx/>
                  </a:rPr>
                  <a:t>Hybrid Worker</a:t>
                </a:r>
                <a:endParaRPr kumimoji="0" lang="en-US" sz="952" b="0" i="0" u="none" strike="noStrike" kern="0" cap="none" spc="-50" normalizeH="0" baseline="0" noProof="0">
                  <a:ln>
                    <a:noFill/>
                  </a:ln>
                  <a:gradFill>
                    <a:gsLst>
                      <a:gs pos="0">
                        <a:schemeClr val="tx1"/>
                      </a:gs>
                      <a:gs pos="100000">
                        <a:schemeClr val="tx1"/>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a:ln>
                <a:noFill/>
              </a:ln>
              <a:solidFill>
                <a:schemeClr val="bg1">
                  <a:lumMod val="50000"/>
                </a:schemeClr>
              </a:solidFill>
              <a:effectLst/>
              <a:uLnTx/>
              <a:uFillTx/>
              <a:latin typeface="+mj-l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8"/>
            <a:ext cx="1198309" cy="1086142"/>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Hyper-V</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VMWare</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a:ln>
                  <a:noFill/>
                </a:ln>
                <a:solidFill>
                  <a:schemeClr val="bg1"/>
                </a:solidFill>
                <a:effectLst/>
                <a:uLnTx/>
                <a:uFillTx/>
              </a:rPr>
              <a:t>OpenStack</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a:ln>
                <a:noFill/>
              </a:ln>
              <a:solidFill>
                <a:schemeClr val="bg1"/>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a:ln>
                  <a:noFill/>
                </a:ln>
                <a:solidFill>
                  <a:schemeClr val="bg1">
                    <a:lumMod val="50000"/>
                  </a:scheme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rPr>
              <a:t>Automation &amp; Control</a:t>
            </a:r>
          </a:p>
        </p:txBody>
      </p:sp>
      <p:sp>
        <p:nvSpPr>
          <p:cNvPr id="119" name="Freeform 95"/>
          <p:cNvSpPr>
            <a:spLocks/>
          </p:cNvSpPr>
          <p:nvPr/>
        </p:nvSpPr>
        <p:spPr bwMode="auto">
          <a:xfrm flipH="1">
            <a:off x="3323527" y="1924643"/>
            <a:ext cx="1347239"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505050"/>
              </a:solidFill>
              <a:effectLst/>
              <a:uLnTx/>
              <a:uFillTx/>
            </a:endParaRPr>
          </a:p>
        </p:txBody>
      </p:sp>
      <p:sp>
        <p:nvSpPr>
          <p:cNvPr id="129" name="Rectangle 128"/>
          <p:cNvSpPr/>
          <p:nvPr/>
        </p:nvSpPr>
        <p:spPr bwMode="auto">
          <a:xfrm>
            <a:off x="3410323" y="2091411"/>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dirty="0">
                <a:ln>
                  <a:noFill/>
                </a:ln>
                <a:gradFill>
                  <a:gsLst>
                    <a:gs pos="0">
                      <a:schemeClr val="tx1"/>
                    </a:gs>
                    <a:gs pos="100000">
                      <a:schemeClr val="tx1"/>
                    </a:gs>
                  </a:gsLst>
                  <a:lin ang="5400000" scaled="0"/>
                </a:gradFill>
                <a:effectLst/>
                <a:uLnTx/>
                <a:uFillTx/>
              </a:rPr>
              <a:t>Automation &amp; Control</a:t>
            </a:r>
            <a:endParaRPr kumimoji="0" lang="en-US" sz="952" b="0" i="0" u="none" strike="noStrike" kern="0" cap="none" spc="-50" normalizeH="0" baseline="0" noProof="0" dirty="0">
              <a:ln>
                <a:noFill/>
              </a:ln>
              <a:gradFill>
                <a:gsLst>
                  <a:gs pos="0">
                    <a:schemeClr val="tx1"/>
                  </a:gs>
                  <a:gs pos="100000">
                    <a:schemeClr val="tx1"/>
                  </a:gs>
                </a:gsLst>
                <a:lin ang="5400000" scaled="0"/>
              </a:gradFill>
              <a:effectLst/>
              <a:uLnTx/>
              <a:uFillTx/>
            </a:endParaRPr>
          </a:p>
        </p:txBody>
      </p:sp>
      <p:sp>
        <p:nvSpPr>
          <p:cNvPr id="130" name="Rectangle 129"/>
          <p:cNvSpPr/>
          <p:nvPr/>
        </p:nvSpPr>
        <p:spPr bwMode="auto">
          <a:xfrm>
            <a:off x="2507461" y="1477675"/>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a:ln>
                  <a:noFill/>
                </a:ln>
                <a:gradFill>
                  <a:gsLst>
                    <a:gs pos="0">
                      <a:schemeClr val="tx1"/>
                    </a:gs>
                    <a:gs pos="100000">
                      <a:schemeClr val="tx1"/>
                    </a:gs>
                  </a:gsLst>
                  <a:lin ang="5400000" scaled="0"/>
                </a:gradFill>
                <a:effectLst/>
                <a:uLnTx/>
                <a:uFillTx/>
              </a:rPr>
              <a:t>OMS</a:t>
            </a:r>
            <a:endParaRPr kumimoji="0" lang="en-US" sz="952" b="1" i="0" u="none" strike="noStrike" kern="0" cap="none" spc="-50" normalizeH="0" baseline="0" noProof="0">
              <a:ln>
                <a:noFill/>
              </a:ln>
              <a:gradFill>
                <a:gsLst>
                  <a:gs pos="0">
                    <a:schemeClr val="tx1"/>
                  </a:gs>
                  <a:gs pos="100000">
                    <a:schemeClr val="tx1"/>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AWS &amp; Service Providers</a:t>
            </a:r>
          </a:p>
        </p:txBody>
      </p:sp>
      <p:sp>
        <p:nvSpPr>
          <p:cNvPr id="66" name="Rectangle 65"/>
          <p:cNvSpPr/>
          <p:nvPr/>
        </p:nvSpPr>
        <p:spPr>
          <a:xfrm>
            <a:off x="1545301" y="3757012"/>
            <a:ext cx="1092572" cy="249422"/>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a:ln>
                  <a:noFill/>
                </a:ln>
                <a:solidFill>
                  <a:schemeClr val="bg1">
                    <a:lumMod val="50000"/>
                  </a:schemeClr>
                </a:solidFill>
                <a:effectLst/>
                <a:uLnTx/>
                <a:uFillTx/>
              </a:rPr>
              <a:t>On-Premises</a:t>
            </a:r>
          </a:p>
        </p:txBody>
      </p:sp>
      <p:pic>
        <p:nvPicPr>
          <p:cNvPr id="69" name="Picture 68"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7155430" y="6400680"/>
            <a:ext cx="319930" cy="261023"/>
          </a:xfrm>
          <a:prstGeom prst="rect">
            <a:avLst/>
          </a:prstGeom>
          <a:noFill/>
          <a:ln>
            <a:noFill/>
          </a:ln>
        </p:spPr>
      </p:pic>
    </p:spTree>
    <p:extLst>
      <p:ext uri="{BB962C8B-B14F-4D97-AF65-F5344CB8AC3E}">
        <p14:creationId xmlns:p14="http://schemas.microsoft.com/office/powerpoint/2010/main" val="2249940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28094" y="15490"/>
            <a:ext cx="10240702" cy="702998"/>
          </a:xfrm>
          <a:prstGeom prst="rect">
            <a:avLst/>
          </a:prstGeom>
        </p:spPr>
        <p:txBody>
          <a:bodyPr/>
          <a:lstStyle>
            <a:lvl1pPr algn="l" defTabSz="913505" rtl="0" eaLnBrk="0" fontAlgn="base" hangingPunct="0">
              <a:lnSpc>
                <a:spcPct val="90000"/>
              </a:lnSpc>
              <a:spcBef>
                <a:spcPct val="0"/>
              </a:spcBef>
              <a:spcAft>
                <a:spcPct val="0"/>
              </a:spcAft>
              <a:defRPr lang="en-US" sz="5400" kern="1200" spc="-100" dirty="0">
                <a:ln w="3175">
                  <a:noFill/>
                </a:ln>
                <a:solidFill>
                  <a:schemeClr val="tx2"/>
                </a:solidFill>
                <a:latin typeface="+mj-lt"/>
                <a:ea typeface="ＭＳ Ｐゴシック" charset="0"/>
                <a:cs typeface="Segoe UI" pitchFamily="34" charset="0"/>
              </a:defRPr>
            </a:lvl1pPr>
            <a:lvl2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2pPr>
            <a:lvl3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3pPr>
            <a:lvl4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4pPr>
            <a:lvl5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5pPr>
            <a:lvl6pPr marL="44819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6pPr>
            <a:lvl7pPr marL="896386"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7pPr>
            <a:lvl8pPr marL="1344579"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8pPr>
            <a:lvl9pPr marL="179277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9pPr>
          </a:lstStyle>
          <a:p>
            <a:pPr marL="0" marR="0" lvl="0" indent="0" algn="l" defTabSz="931487" rtl="0" eaLnBrk="0" fontAlgn="base" latinLnBrk="0" hangingPunct="0">
              <a:lnSpc>
                <a:spcPct val="90000"/>
              </a:lnSpc>
              <a:spcBef>
                <a:spcPct val="0"/>
              </a:spcBef>
              <a:spcAft>
                <a:spcPct val="0"/>
              </a:spcAft>
              <a:buClrTx/>
              <a:buSzTx/>
              <a:buFontTx/>
              <a:buNone/>
              <a:tabLst/>
              <a:defRPr/>
            </a:pPr>
            <a:r>
              <a:rPr kumimoji="0" lang="en-US" sz="4800" b="0" i="0" u="none" strike="noStrike" kern="1200" cap="none" spc="-100" normalizeH="0" baseline="0" noProof="0" dirty="0">
                <a:ln w="3175">
                  <a:noFill/>
                </a:ln>
                <a:gradFill>
                  <a:gsLst>
                    <a:gs pos="100000">
                      <a:schemeClr val="tx2"/>
                    </a:gs>
                    <a:gs pos="0">
                      <a:schemeClr val="tx2"/>
                    </a:gs>
                  </a:gsLst>
                  <a:lin ang="5400000" scaled="0"/>
                </a:gradFill>
                <a:effectLst/>
                <a:uLnTx/>
                <a:uFillTx/>
                <a:latin typeface="+mj-lt"/>
                <a:ea typeface="+mn-ea"/>
                <a:cs typeface="Segoe UI" pitchFamily="34" charset="0"/>
              </a:rPr>
              <a:t>Automation</a:t>
            </a:r>
            <a:r>
              <a:rPr kumimoji="0" lang="en-US" sz="4080"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 </a:t>
            </a:r>
            <a:r>
              <a:rPr kumimoji="0" lang="en-US" sz="4800" b="0" i="0" u="none" strike="noStrike" kern="1200" cap="none" spc="-100" normalizeH="0" baseline="0" noProof="0" dirty="0">
                <a:ln w="3175">
                  <a:noFill/>
                </a:ln>
                <a:gradFill>
                  <a:gsLst>
                    <a:gs pos="100000">
                      <a:schemeClr val="tx2"/>
                    </a:gs>
                    <a:gs pos="0">
                      <a:schemeClr val="tx2"/>
                    </a:gs>
                  </a:gsLst>
                  <a:lin ang="5400000" scaled="0"/>
                </a:gradFill>
                <a:effectLst/>
                <a:uLnTx/>
                <a:uFillTx/>
                <a:latin typeface="+mj-lt"/>
                <a:ea typeface="+mn-ea"/>
                <a:cs typeface="Segoe UI" pitchFamily="34" charset="0"/>
              </a:rPr>
              <a:t>&amp;</a:t>
            </a:r>
            <a:r>
              <a:rPr kumimoji="0" lang="en-US" sz="4080"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 </a:t>
            </a:r>
            <a:r>
              <a:rPr kumimoji="0" lang="en-US" sz="4800" b="0" i="0" u="none" strike="noStrike" kern="1200" cap="none" spc="-100" normalizeH="0" baseline="0" noProof="0" dirty="0">
                <a:ln w="3175">
                  <a:noFill/>
                </a:ln>
                <a:gradFill>
                  <a:gsLst>
                    <a:gs pos="100000">
                      <a:schemeClr val="tx2"/>
                    </a:gs>
                    <a:gs pos="0">
                      <a:schemeClr val="tx2"/>
                    </a:gs>
                  </a:gsLst>
                  <a:lin ang="5400000" scaled="0"/>
                </a:gradFill>
                <a:effectLst/>
                <a:uLnTx/>
                <a:uFillTx/>
                <a:latin typeface="+mj-lt"/>
                <a:ea typeface="+mn-ea"/>
                <a:cs typeface="Segoe UI" pitchFamily="34" charset="0"/>
              </a:rPr>
              <a:t>Control</a:t>
            </a:r>
            <a:r>
              <a:rPr kumimoji="0" lang="en-US" sz="4080" b="1" i="0" u="none" strike="noStrike" kern="1200" cap="none" spc="-100" normalizeH="0" baseline="0" noProof="0" dirty="0">
                <a:ln w="3175">
                  <a:noFill/>
                </a:ln>
                <a:solidFill>
                  <a:schemeClr val="tx1"/>
                </a:solidFill>
                <a:effectLst/>
                <a:uLnTx/>
                <a:uFillTx/>
                <a:latin typeface="+mj-lt"/>
                <a:ea typeface="ＭＳ Ｐゴシック" charset="0"/>
                <a:cs typeface="Segoe UI" pitchFamily="34" charset="0"/>
              </a:rPr>
              <a:t> </a:t>
            </a:r>
            <a:r>
              <a:rPr kumimoji="0" lang="en-US" sz="4800" b="0" i="0" u="none" strike="noStrike" kern="1200" cap="none" spc="-100" normalizeH="0" baseline="0" noProof="0" dirty="0">
                <a:ln w="3175">
                  <a:noFill/>
                </a:ln>
                <a:gradFill>
                  <a:gsLst>
                    <a:gs pos="100000">
                      <a:schemeClr val="tx2"/>
                    </a:gs>
                    <a:gs pos="0">
                      <a:schemeClr val="tx2"/>
                    </a:gs>
                  </a:gsLst>
                  <a:lin ang="5400000" scaled="0"/>
                </a:gradFill>
                <a:effectLst/>
                <a:uLnTx/>
                <a:uFillTx/>
                <a:latin typeface="+mj-lt"/>
                <a:ea typeface="+mn-ea"/>
                <a:cs typeface="Segoe UI" pitchFamily="34" charset="0"/>
              </a:rPr>
              <a:t>Scenarios</a:t>
            </a:r>
          </a:p>
        </p:txBody>
      </p:sp>
      <p:sp>
        <p:nvSpPr>
          <p:cNvPr id="96" name="Oval 95"/>
          <p:cNvSpPr/>
          <p:nvPr/>
        </p:nvSpPr>
        <p:spPr bwMode="auto">
          <a:xfrm>
            <a:off x="8866139" y="2282853"/>
            <a:ext cx="2536513" cy="2552735"/>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7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32274"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Automation &amp; Control</a:t>
            </a:r>
          </a:p>
        </p:txBody>
      </p:sp>
      <p:pic>
        <p:nvPicPr>
          <p:cNvPr id="97" name="Picture 96"/>
          <p:cNvPicPr>
            <a:picLocks noChangeAspect="1"/>
          </p:cNvPicPr>
          <p:nvPr/>
        </p:nvPicPr>
        <p:blipFill>
          <a:blip r:embed="rId3"/>
          <a:stretch>
            <a:fillRect/>
          </a:stretch>
        </p:blipFill>
        <p:spPr>
          <a:xfrm>
            <a:off x="9460098" y="3938515"/>
            <a:ext cx="1219870" cy="697068"/>
          </a:xfrm>
          <a:prstGeom prst="rect">
            <a:avLst/>
          </a:prstGeom>
          <a:solidFill>
            <a:schemeClr val="bg2"/>
          </a:solidFill>
        </p:spPr>
      </p:pic>
      <p:graphicFrame>
        <p:nvGraphicFramePr>
          <p:cNvPr id="22" name="Diagram 21"/>
          <p:cNvGraphicFramePr/>
          <p:nvPr>
            <p:extLst/>
          </p:nvPr>
        </p:nvGraphicFramePr>
        <p:xfrm>
          <a:off x="274637" y="806201"/>
          <a:ext cx="7474712" cy="604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3" name="Group 22"/>
          <p:cNvGrpSpPr/>
          <p:nvPr/>
        </p:nvGrpSpPr>
        <p:grpSpPr>
          <a:xfrm>
            <a:off x="7833162" y="1287777"/>
            <a:ext cx="4602431" cy="4547073"/>
            <a:chOff x="3788795" y="1853431"/>
            <a:chExt cx="4425144" cy="4371918"/>
          </a:xfrm>
          <a:effectLst>
            <a:outerShdw blurRad="50800" dist="38100" dir="2700000" algn="tl" rotWithShape="0">
              <a:prstClr val="black">
                <a:alpha val="40000"/>
              </a:prstClr>
            </a:outerShdw>
          </a:effectLst>
        </p:grpSpPr>
        <p:grpSp>
          <p:nvGrpSpPr>
            <p:cNvPr id="24" name="Group 11"/>
            <p:cNvGrpSpPr/>
            <p:nvPr/>
          </p:nvGrpSpPr>
          <p:grpSpPr>
            <a:xfrm rot="18900000">
              <a:off x="3788795" y="1853431"/>
              <a:ext cx="4425144" cy="4371918"/>
              <a:chOff x="1978024" y="1492251"/>
              <a:chExt cx="5083176" cy="5087038"/>
            </a:xfrm>
            <a:effectLst/>
          </p:grpSpPr>
          <p:sp>
            <p:nvSpPr>
              <p:cNvPr id="31" name="Freeform 3"/>
              <p:cNvSpPr>
                <a:spLocks/>
              </p:cNvSpPr>
              <p:nvPr/>
            </p:nvSpPr>
            <p:spPr bwMode="auto">
              <a:xfrm>
                <a:off x="4511674" y="1492251"/>
                <a:ext cx="1800225" cy="1466851"/>
              </a:xfrm>
              <a:custGeom>
                <a:avLst/>
                <a:gdLst/>
                <a:ahLst/>
                <a:cxnLst>
                  <a:cxn ang="0">
                    <a:pos x="1134" y="472"/>
                  </a:cxn>
                  <a:cxn ang="0">
                    <a:pos x="1134" y="472"/>
                  </a:cxn>
                  <a:cxn ang="0">
                    <a:pos x="1078" y="418"/>
                  </a:cxn>
                  <a:cxn ang="0">
                    <a:pos x="1020" y="368"/>
                  </a:cxn>
                  <a:cxn ang="0">
                    <a:pos x="960" y="320"/>
                  </a:cxn>
                  <a:cxn ang="0">
                    <a:pos x="896" y="274"/>
                  </a:cxn>
                  <a:cxn ang="0">
                    <a:pos x="832" y="234"/>
                  </a:cxn>
                  <a:cxn ang="0">
                    <a:pos x="764" y="194"/>
                  </a:cxn>
                  <a:cxn ang="0">
                    <a:pos x="696" y="160"/>
                  </a:cxn>
                  <a:cxn ang="0">
                    <a:pos x="624" y="126"/>
                  </a:cxn>
                  <a:cxn ang="0">
                    <a:pos x="552" y="98"/>
                  </a:cxn>
                  <a:cxn ang="0">
                    <a:pos x="478" y="72"/>
                  </a:cxn>
                  <a:cxn ang="0">
                    <a:pos x="400" y="52"/>
                  </a:cxn>
                  <a:cxn ang="0">
                    <a:pos x="324" y="34"/>
                  </a:cxn>
                  <a:cxn ang="0">
                    <a:pos x="244" y="20"/>
                  </a:cxn>
                  <a:cxn ang="0">
                    <a:pos x="164" y="10"/>
                  </a:cxn>
                  <a:cxn ang="0">
                    <a:pos x="82" y="2"/>
                  </a:cxn>
                  <a:cxn ang="0">
                    <a:pos x="0" y="0"/>
                  </a:cxn>
                  <a:cxn ang="0">
                    <a:pos x="128" y="160"/>
                  </a:cxn>
                  <a:cxn ang="0">
                    <a:pos x="256" y="320"/>
                  </a:cxn>
                  <a:cxn ang="0">
                    <a:pos x="128" y="480"/>
                  </a:cxn>
                  <a:cxn ang="0">
                    <a:pos x="0" y="640"/>
                  </a:cxn>
                  <a:cxn ang="0">
                    <a:pos x="0" y="640"/>
                  </a:cxn>
                  <a:cxn ang="0">
                    <a:pos x="0" y="640"/>
                  </a:cxn>
                  <a:cxn ang="0">
                    <a:pos x="50" y="642"/>
                  </a:cxn>
                  <a:cxn ang="0">
                    <a:pos x="98" y="646"/>
                  </a:cxn>
                  <a:cxn ang="0">
                    <a:pos x="146" y="652"/>
                  </a:cxn>
                  <a:cxn ang="0">
                    <a:pos x="194" y="660"/>
                  </a:cxn>
                  <a:cxn ang="0">
                    <a:pos x="240" y="672"/>
                  </a:cxn>
                  <a:cxn ang="0">
                    <a:pos x="286" y="684"/>
                  </a:cxn>
                  <a:cxn ang="0">
                    <a:pos x="330" y="700"/>
                  </a:cxn>
                  <a:cxn ang="0">
                    <a:pos x="374" y="716"/>
                  </a:cxn>
                  <a:cxn ang="0">
                    <a:pos x="418" y="736"/>
                  </a:cxn>
                  <a:cxn ang="0">
                    <a:pos x="458" y="758"/>
                  </a:cxn>
                  <a:cxn ang="0">
                    <a:pos x="500" y="780"/>
                  </a:cxn>
                  <a:cxn ang="0">
                    <a:pos x="538" y="806"/>
                  </a:cxn>
                  <a:cxn ang="0">
                    <a:pos x="576" y="832"/>
                  </a:cxn>
                  <a:cxn ang="0">
                    <a:pos x="612" y="860"/>
                  </a:cxn>
                  <a:cxn ang="0">
                    <a:pos x="646" y="892"/>
                  </a:cxn>
                  <a:cxn ang="0">
                    <a:pos x="680" y="924"/>
                  </a:cxn>
                  <a:cxn ang="0">
                    <a:pos x="680" y="924"/>
                  </a:cxn>
                  <a:cxn ang="0">
                    <a:pos x="680" y="924"/>
                  </a:cxn>
                  <a:cxn ang="0">
                    <a:pos x="680" y="924"/>
                  </a:cxn>
                  <a:cxn ang="0">
                    <a:pos x="680" y="924"/>
                  </a:cxn>
                  <a:cxn ang="0">
                    <a:pos x="682" y="924"/>
                  </a:cxn>
                  <a:cxn ang="0">
                    <a:pos x="884" y="900"/>
                  </a:cxn>
                  <a:cxn ang="0">
                    <a:pos x="1088" y="878"/>
                  </a:cxn>
                  <a:cxn ang="0">
                    <a:pos x="1110" y="674"/>
                  </a:cxn>
                  <a:cxn ang="0">
                    <a:pos x="1132" y="472"/>
                  </a:cxn>
                  <a:cxn ang="0">
                    <a:pos x="1134" y="472"/>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0" y="64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0" y="924"/>
                    </a:lnTo>
                    <a:lnTo>
                      <a:pt x="680" y="924"/>
                    </a:lnTo>
                    <a:lnTo>
                      <a:pt x="680" y="924"/>
                    </a:lnTo>
                    <a:lnTo>
                      <a:pt x="680" y="924"/>
                    </a:lnTo>
                    <a:lnTo>
                      <a:pt x="682" y="924"/>
                    </a:lnTo>
                    <a:lnTo>
                      <a:pt x="884" y="900"/>
                    </a:lnTo>
                    <a:lnTo>
                      <a:pt x="1088" y="878"/>
                    </a:lnTo>
                    <a:lnTo>
                      <a:pt x="1110" y="674"/>
                    </a:lnTo>
                    <a:lnTo>
                      <a:pt x="1132" y="472"/>
                    </a:lnTo>
                    <a:lnTo>
                      <a:pt x="1134" y="472"/>
                    </a:lnTo>
                    <a:close/>
                  </a:path>
                </a:pathLst>
              </a:custGeom>
              <a:solidFill>
                <a:schemeClr val="accent6">
                  <a:lumMod val="75000"/>
                </a:schemeClr>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32" name="Freeform 4"/>
              <p:cNvSpPr>
                <a:spLocks/>
              </p:cNvSpPr>
              <p:nvPr/>
            </p:nvSpPr>
            <p:spPr bwMode="auto">
              <a:xfrm>
                <a:off x="2717799" y="1492251"/>
                <a:ext cx="2203450" cy="1463676"/>
              </a:xfrm>
              <a:custGeom>
                <a:avLst/>
                <a:gdLst/>
                <a:ahLst/>
                <a:cxnLst>
                  <a:cxn ang="0">
                    <a:pos x="1134" y="0"/>
                  </a:cxn>
                  <a:cxn ang="0">
                    <a:pos x="1134" y="0"/>
                  </a:cxn>
                  <a:cxn ang="0">
                    <a:pos x="1056" y="2"/>
                  </a:cxn>
                  <a:cxn ang="0">
                    <a:pos x="980" y="8"/>
                  </a:cxn>
                  <a:cxn ang="0">
                    <a:pos x="904" y="16"/>
                  </a:cxn>
                  <a:cxn ang="0">
                    <a:pos x="828" y="30"/>
                  </a:cxn>
                  <a:cxn ang="0">
                    <a:pos x="752" y="46"/>
                  </a:cxn>
                  <a:cxn ang="0">
                    <a:pos x="676" y="66"/>
                  </a:cxn>
                  <a:cxn ang="0">
                    <a:pos x="602" y="90"/>
                  </a:cxn>
                  <a:cxn ang="0">
                    <a:pos x="530" y="118"/>
                  </a:cxn>
                  <a:cxn ang="0">
                    <a:pos x="458" y="148"/>
                  </a:cxn>
                  <a:cxn ang="0">
                    <a:pos x="388" y="184"/>
                  </a:cxn>
                  <a:cxn ang="0">
                    <a:pos x="318" y="222"/>
                  </a:cxn>
                  <a:cxn ang="0">
                    <a:pos x="250" y="264"/>
                  </a:cxn>
                  <a:cxn ang="0">
                    <a:pos x="186" y="310"/>
                  </a:cxn>
                  <a:cxn ang="0">
                    <a:pos x="122" y="360"/>
                  </a:cxn>
                  <a:cxn ang="0">
                    <a:pos x="60" y="412"/>
                  </a:cxn>
                  <a:cxn ang="0">
                    <a:pos x="0" y="470"/>
                  </a:cxn>
                  <a:cxn ang="0">
                    <a:pos x="202" y="492"/>
                  </a:cxn>
                  <a:cxn ang="0">
                    <a:pos x="406" y="514"/>
                  </a:cxn>
                  <a:cxn ang="0">
                    <a:pos x="428" y="718"/>
                  </a:cxn>
                  <a:cxn ang="0">
                    <a:pos x="452" y="922"/>
                  </a:cxn>
                  <a:cxn ang="0">
                    <a:pos x="452" y="922"/>
                  </a:cxn>
                  <a:cxn ang="0">
                    <a:pos x="452" y="922"/>
                  </a:cxn>
                  <a:cxn ang="0">
                    <a:pos x="488" y="888"/>
                  </a:cxn>
                  <a:cxn ang="0">
                    <a:pos x="524" y="856"/>
                  </a:cxn>
                  <a:cxn ang="0">
                    <a:pos x="564" y="826"/>
                  </a:cxn>
                  <a:cxn ang="0">
                    <a:pos x="602" y="798"/>
                  </a:cxn>
                  <a:cxn ang="0">
                    <a:pos x="644" y="774"/>
                  </a:cxn>
                  <a:cxn ang="0">
                    <a:pos x="684" y="750"/>
                  </a:cxn>
                  <a:cxn ang="0">
                    <a:pos x="728" y="730"/>
                  </a:cxn>
                  <a:cxn ang="0">
                    <a:pos x="770" y="710"/>
                  </a:cxn>
                  <a:cxn ang="0">
                    <a:pos x="814" y="694"/>
                  </a:cxn>
                  <a:cxn ang="0">
                    <a:pos x="858" y="680"/>
                  </a:cxn>
                  <a:cxn ang="0">
                    <a:pos x="904" y="668"/>
                  </a:cxn>
                  <a:cxn ang="0">
                    <a:pos x="948" y="658"/>
                  </a:cxn>
                  <a:cxn ang="0">
                    <a:pos x="994" y="650"/>
                  </a:cxn>
                  <a:cxn ang="0">
                    <a:pos x="1040" y="646"/>
                  </a:cxn>
                  <a:cxn ang="0">
                    <a:pos x="1086" y="642"/>
                  </a:cxn>
                  <a:cxn ang="0">
                    <a:pos x="1132" y="640"/>
                  </a:cxn>
                  <a:cxn ang="0">
                    <a:pos x="1132" y="642"/>
                  </a:cxn>
                  <a:cxn ang="0">
                    <a:pos x="1132" y="640"/>
                  </a:cxn>
                  <a:cxn ang="0">
                    <a:pos x="1132" y="640"/>
                  </a:cxn>
                  <a:cxn ang="0">
                    <a:pos x="1134" y="640"/>
                  </a:cxn>
                  <a:cxn ang="0">
                    <a:pos x="1134" y="640"/>
                  </a:cxn>
                  <a:cxn ang="0">
                    <a:pos x="1260" y="482"/>
                  </a:cxn>
                  <a:cxn ang="0">
                    <a:pos x="1388" y="322"/>
                  </a:cxn>
                  <a:cxn ang="0">
                    <a:pos x="1260" y="162"/>
                  </a:cxn>
                  <a:cxn ang="0">
                    <a:pos x="1134" y="2"/>
                  </a:cxn>
                  <a:cxn ang="0">
                    <a:pos x="1134" y="0"/>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52" y="922"/>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2" y="640"/>
                    </a:lnTo>
                    <a:lnTo>
                      <a:pt x="1134" y="640"/>
                    </a:lnTo>
                    <a:lnTo>
                      <a:pt x="1134" y="640"/>
                    </a:lnTo>
                    <a:lnTo>
                      <a:pt x="1260" y="482"/>
                    </a:lnTo>
                    <a:lnTo>
                      <a:pt x="1388" y="322"/>
                    </a:lnTo>
                    <a:lnTo>
                      <a:pt x="1260" y="162"/>
                    </a:lnTo>
                    <a:lnTo>
                      <a:pt x="1134" y="2"/>
                    </a:lnTo>
                    <a:lnTo>
                      <a:pt x="1134" y="0"/>
                    </a:lnTo>
                    <a:close/>
                  </a:path>
                </a:pathLst>
              </a:custGeom>
              <a:solidFill>
                <a:srgbClr val="005494"/>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33" name="Freeform 5"/>
              <p:cNvSpPr>
                <a:spLocks/>
              </p:cNvSpPr>
              <p:nvPr/>
            </p:nvSpPr>
            <p:spPr bwMode="auto">
              <a:xfrm>
                <a:off x="5594350" y="4035428"/>
                <a:ext cx="1466850" cy="1800226"/>
              </a:xfrm>
              <a:custGeom>
                <a:avLst/>
                <a:gdLst/>
                <a:ahLst/>
                <a:cxnLst>
                  <a:cxn ang="0">
                    <a:pos x="454" y="1134"/>
                  </a:cxn>
                  <a:cxn ang="0">
                    <a:pos x="454" y="1134"/>
                  </a:cxn>
                  <a:cxn ang="0">
                    <a:pos x="506" y="1078"/>
                  </a:cxn>
                  <a:cxn ang="0">
                    <a:pos x="556" y="1020"/>
                  </a:cxn>
                  <a:cxn ang="0">
                    <a:pos x="604" y="960"/>
                  </a:cxn>
                  <a:cxn ang="0">
                    <a:pos x="650" y="896"/>
                  </a:cxn>
                  <a:cxn ang="0">
                    <a:pos x="690" y="832"/>
                  </a:cxn>
                  <a:cxn ang="0">
                    <a:pos x="730" y="764"/>
                  </a:cxn>
                  <a:cxn ang="0">
                    <a:pos x="764" y="696"/>
                  </a:cxn>
                  <a:cxn ang="0">
                    <a:pos x="798" y="624"/>
                  </a:cxn>
                  <a:cxn ang="0">
                    <a:pos x="826" y="552"/>
                  </a:cxn>
                  <a:cxn ang="0">
                    <a:pos x="852" y="478"/>
                  </a:cxn>
                  <a:cxn ang="0">
                    <a:pos x="872" y="402"/>
                  </a:cxn>
                  <a:cxn ang="0">
                    <a:pos x="890" y="324"/>
                  </a:cxn>
                  <a:cxn ang="0">
                    <a:pos x="904" y="244"/>
                  </a:cxn>
                  <a:cxn ang="0">
                    <a:pos x="914" y="164"/>
                  </a:cxn>
                  <a:cxn ang="0">
                    <a:pos x="922" y="82"/>
                  </a:cxn>
                  <a:cxn ang="0">
                    <a:pos x="924" y="0"/>
                  </a:cxn>
                  <a:cxn ang="0">
                    <a:pos x="764" y="128"/>
                  </a:cxn>
                  <a:cxn ang="0">
                    <a:pos x="604" y="256"/>
                  </a:cxn>
                  <a:cxn ang="0">
                    <a:pos x="444" y="128"/>
                  </a:cxn>
                  <a:cxn ang="0">
                    <a:pos x="284" y="0"/>
                  </a:cxn>
                  <a:cxn ang="0">
                    <a:pos x="284" y="0"/>
                  </a:cxn>
                  <a:cxn ang="0">
                    <a:pos x="284" y="0"/>
                  </a:cxn>
                  <a:cxn ang="0">
                    <a:pos x="282" y="50"/>
                  </a:cxn>
                  <a:cxn ang="0">
                    <a:pos x="278" y="98"/>
                  </a:cxn>
                  <a:cxn ang="0">
                    <a:pos x="272" y="146"/>
                  </a:cxn>
                  <a:cxn ang="0">
                    <a:pos x="264" y="194"/>
                  </a:cxn>
                  <a:cxn ang="0">
                    <a:pos x="252" y="240"/>
                  </a:cxn>
                  <a:cxn ang="0">
                    <a:pos x="240" y="286"/>
                  </a:cxn>
                  <a:cxn ang="0">
                    <a:pos x="224" y="332"/>
                  </a:cxn>
                  <a:cxn ang="0">
                    <a:pos x="208" y="374"/>
                  </a:cxn>
                  <a:cxn ang="0">
                    <a:pos x="188" y="418"/>
                  </a:cxn>
                  <a:cxn ang="0">
                    <a:pos x="166" y="458"/>
                  </a:cxn>
                  <a:cxn ang="0">
                    <a:pos x="144" y="500"/>
                  </a:cxn>
                  <a:cxn ang="0">
                    <a:pos x="118" y="538"/>
                  </a:cxn>
                  <a:cxn ang="0">
                    <a:pos x="92" y="576"/>
                  </a:cxn>
                  <a:cxn ang="0">
                    <a:pos x="64" y="612"/>
                  </a:cxn>
                  <a:cxn ang="0">
                    <a:pos x="32" y="646"/>
                  </a:cxn>
                  <a:cxn ang="0">
                    <a:pos x="0" y="680"/>
                  </a:cxn>
                  <a:cxn ang="0">
                    <a:pos x="0" y="680"/>
                  </a:cxn>
                  <a:cxn ang="0">
                    <a:pos x="0" y="680"/>
                  </a:cxn>
                  <a:cxn ang="0">
                    <a:pos x="0" y="680"/>
                  </a:cxn>
                  <a:cxn ang="0">
                    <a:pos x="0" y="680"/>
                  </a:cxn>
                  <a:cxn ang="0">
                    <a:pos x="0" y="682"/>
                  </a:cxn>
                  <a:cxn ang="0">
                    <a:pos x="24" y="884"/>
                  </a:cxn>
                  <a:cxn ang="0">
                    <a:pos x="46" y="1088"/>
                  </a:cxn>
                  <a:cxn ang="0">
                    <a:pos x="250" y="1110"/>
                  </a:cxn>
                  <a:cxn ang="0">
                    <a:pos x="452" y="1132"/>
                  </a:cxn>
                  <a:cxn ang="0">
                    <a:pos x="454" y="1134"/>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4" y="0"/>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0"/>
                    </a:lnTo>
                    <a:lnTo>
                      <a:pt x="0" y="680"/>
                    </a:lnTo>
                    <a:lnTo>
                      <a:pt x="0" y="680"/>
                    </a:lnTo>
                    <a:lnTo>
                      <a:pt x="0" y="680"/>
                    </a:lnTo>
                    <a:lnTo>
                      <a:pt x="0" y="682"/>
                    </a:lnTo>
                    <a:lnTo>
                      <a:pt x="24" y="884"/>
                    </a:lnTo>
                    <a:lnTo>
                      <a:pt x="46" y="1088"/>
                    </a:lnTo>
                    <a:lnTo>
                      <a:pt x="250" y="1110"/>
                    </a:lnTo>
                    <a:lnTo>
                      <a:pt x="452" y="1132"/>
                    </a:lnTo>
                    <a:lnTo>
                      <a:pt x="454" y="1134"/>
                    </a:lnTo>
                    <a:close/>
                  </a:path>
                </a:pathLst>
              </a:custGeom>
              <a:solidFill>
                <a:srgbClr val="39CEC7"/>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34" name="Freeform 6"/>
              <p:cNvSpPr>
                <a:spLocks/>
              </p:cNvSpPr>
              <p:nvPr/>
            </p:nvSpPr>
            <p:spPr bwMode="auto">
              <a:xfrm>
                <a:off x="1978026" y="3497987"/>
                <a:ext cx="1463674" cy="2335438"/>
              </a:xfrm>
              <a:custGeom>
                <a:avLst/>
                <a:gdLst>
                  <a:gd name="connsiteX0" fmla="*/ 0 w 10000"/>
                  <a:gd name="connsiteY0" fmla="*/ 1830 h 10000"/>
                  <a:gd name="connsiteX1" fmla="*/ 0 w 10000"/>
                  <a:gd name="connsiteY1" fmla="*/ 1830 h 10000"/>
                  <a:gd name="connsiteX2" fmla="*/ 22 w 10000"/>
                  <a:gd name="connsiteY2" fmla="*/ 2392 h 10000"/>
                  <a:gd name="connsiteX3" fmla="*/ 65 w 10000"/>
                  <a:gd name="connsiteY3" fmla="*/ 2939 h 10000"/>
                  <a:gd name="connsiteX4" fmla="*/ 174 w 10000"/>
                  <a:gd name="connsiteY4" fmla="*/ 3487 h 10000"/>
                  <a:gd name="connsiteX5" fmla="*/ 304 w 10000"/>
                  <a:gd name="connsiteY5" fmla="*/ 4035 h 10000"/>
                  <a:gd name="connsiteX6" fmla="*/ 477 w 10000"/>
                  <a:gd name="connsiteY6" fmla="*/ 4582 h 10000"/>
                  <a:gd name="connsiteX7" fmla="*/ 716 w 10000"/>
                  <a:gd name="connsiteY7" fmla="*/ 5130 h 10000"/>
                  <a:gd name="connsiteX8" fmla="*/ 954 w 10000"/>
                  <a:gd name="connsiteY8" fmla="*/ 5663 h 10000"/>
                  <a:gd name="connsiteX9" fmla="*/ 1258 w 10000"/>
                  <a:gd name="connsiteY9" fmla="*/ 6182 h 10000"/>
                  <a:gd name="connsiteX10" fmla="*/ 1605 w 10000"/>
                  <a:gd name="connsiteY10" fmla="*/ 6700 h 10000"/>
                  <a:gd name="connsiteX11" fmla="*/ 1974 w 10000"/>
                  <a:gd name="connsiteY11" fmla="*/ 7205 h 10000"/>
                  <a:gd name="connsiteX12" fmla="*/ 2386 w 10000"/>
                  <a:gd name="connsiteY12" fmla="*/ 7709 h 10000"/>
                  <a:gd name="connsiteX13" fmla="*/ 2863 w 10000"/>
                  <a:gd name="connsiteY13" fmla="*/ 8199 h 10000"/>
                  <a:gd name="connsiteX14" fmla="*/ 3341 w 10000"/>
                  <a:gd name="connsiteY14" fmla="*/ 8660 h 10000"/>
                  <a:gd name="connsiteX15" fmla="*/ 3883 w 10000"/>
                  <a:gd name="connsiteY15" fmla="*/ 9121 h 10000"/>
                  <a:gd name="connsiteX16" fmla="*/ 4469 w 10000"/>
                  <a:gd name="connsiteY16" fmla="*/ 9568 h 10000"/>
                  <a:gd name="connsiteX17" fmla="*/ 5076 w 10000"/>
                  <a:gd name="connsiteY17" fmla="*/ 10000 h 10000"/>
                  <a:gd name="connsiteX18" fmla="*/ 5336 w 10000"/>
                  <a:gd name="connsiteY18" fmla="*/ 8545 h 10000"/>
                  <a:gd name="connsiteX19" fmla="*/ 5575 w 10000"/>
                  <a:gd name="connsiteY19" fmla="*/ 7075 h 10000"/>
                  <a:gd name="connsiteX20" fmla="*/ 7787 w 10000"/>
                  <a:gd name="connsiteY20" fmla="*/ 6916 h 10000"/>
                  <a:gd name="connsiteX21" fmla="*/ 9978 w 10000"/>
                  <a:gd name="connsiteY21" fmla="*/ 6744 h 10000"/>
                  <a:gd name="connsiteX22" fmla="*/ 10000 w 10000"/>
                  <a:gd name="connsiteY22" fmla="*/ 6744 h 10000"/>
                  <a:gd name="connsiteX23" fmla="*/ 10000 w 10000"/>
                  <a:gd name="connsiteY23" fmla="*/ 6744 h 10000"/>
                  <a:gd name="connsiteX24" fmla="*/ 9610 w 10000"/>
                  <a:gd name="connsiteY24" fmla="*/ 6484 h 10000"/>
                  <a:gd name="connsiteX25" fmla="*/ 9284 w 10000"/>
                  <a:gd name="connsiteY25" fmla="*/ 6225 h 10000"/>
                  <a:gd name="connsiteX26" fmla="*/ 8959 w 10000"/>
                  <a:gd name="connsiteY26" fmla="*/ 5937 h 10000"/>
                  <a:gd name="connsiteX27" fmla="*/ 8655 w 10000"/>
                  <a:gd name="connsiteY27" fmla="*/ 5663 h 10000"/>
                  <a:gd name="connsiteX28" fmla="*/ 8373 w 10000"/>
                  <a:gd name="connsiteY28" fmla="*/ 5360 h 10000"/>
                  <a:gd name="connsiteX29" fmla="*/ 8134 w 10000"/>
                  <a:gd name="connsiteY29" fmla="*/ 5072 h 10000"/>
                  <a:gd name="connsiteX30" fmla="*/ 7896 w 10000"/>
                  <a:gd name="connsiteY30" fmla="*/ 4755 h 10000"/>
                  <a:gd name="connsiteX31" fmla="*/ 7701 w 10000"/>
                  <a:gd name="connsiteY31" fmla="*/ 4452 h 10000"/>
                  <a:gd name="connsiteX32" fmla="*/ 7527 w 10000"/>
                  <a:gd name="connsiteY32" fmla="*/ 4135 h 10000"/>
                  <a:gd name="connsiteX33" fmla="*/ 7375 w 10000"/>
                  <a:gd name="connsiteY33" fmla="*/ 3818 h 10000"/>
                  <a:gd name="connsiteX34" fmla="*/ 7223 w 10000"/>
                  <a:gd name="connsiteY34" fmla="*/ 3487 h 10000"/>
                  <a:gd name="connsiteX35" fmla="*/ 7137 w 10000"/>
                  <a:gd name="connsiteY35" fmla="*/ 3170 h 10000"/>
                  <a:gd name="connsiteX36" fmla="*/ 7050 w 10000"/>
                  <a:gd name="connsiteY36" fmla="*/ 2839 h 10000"/>
                  <a:gd name="connsiteX37" fmla="*/ 6985 w 10000"/>
                  <a:gd name="connsiteY37" fmla="*/ 2507 h 10000"/>
                  <a:gd name="connsiteX38" fmla="*/ 6941 w 10000"/>
                  <a:gd name="connsiteY38" fmla="*/ 2176 h 10000"/>
                  <a:gd name="connsiteX39" fmla="*/ 6941 w 10000"/>
                  <a:gd name="connsiteY39" fmla="*/ 1844 h 10000"/>
                  <a:gd name="connsiteX40" fmla="*/ 6941 w 10000"/>
                  <a:gd name="connsiteY40" fmla="*/ 1844 h 10000"/>
                  <a:gd name="connsiteX41" fmla="*/ 6941 w 10000"/>
                  <a:gd name="connsiteY41" fmla="*/ 1844 h 10000"/>
                  <a:gd name="connsiteX42" fmla="*/ 6941 w 10000"/>
                  <a:gd name="connsiteY42" fmla="*/ 1844 h 10000"/>
                  <a:gd name="connsiteX43" fmla="*/ 6941 w 10000"/>
                  <a:gd name="connsiteY43" fmla="*/ 1830 h 10000"/>
                  <a:gd name="connsiteX44" fmla="*/ 6941 w 10000"/>
                  <a:gd name="connsiteY44" fmla="*/ 1830 h 10000"/>
                  <a:gd name="connsiteX45" fmla="*/ 5206 w 10000"/>
                  <a:gd name="connsiteY45" fmla="*/ 922 h 10000"/>
                  <a:gd name="connsiteX46" fmla="*/ 3471 w 10000"/>
                  <a:gd name="connsiteY46" fmla="*/ 0 h 10000"/>
                  <a:gd name="connsiteX47" fmla="*/ 1557 w 10000"/>
                  <a:gd name="connsiteY47" fmla="*/ 443 h 10000"/>
                  <a:gd name="connsiteX48" fmla="*/ 22 w 10000"/>
                  <a:gd name="connsiteY48" fmla="*/ 1830 h 10000"/>
                  <a:gd name="connsiteX49" fmla="*/ 0 w 10000"/>
                  <a:gd name="connsiteY49" fmla="*/ 1830 h 10000"/>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1521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922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599">
                    <a:moveTo>
                      <a:pt x="0" y="2429"/>
                    </a:moveTo>
                    <a:lnTo>
                      <a:pt x="0" y="2429"/>
                    </a:lnTo>
                    <a:cubicBezTo>
                      <a:pt x="7" y="2616"/>
                      <a:pt x="15" y="2804"/>
                      <a:pt x="22" y="2991"/>
                    </a:cubicBezTo>
                    <a:cubicBezTo>
                      <a:pt x="36" y="3173"/>
                      <a:pt x="51" y="3356"/>
                      <a:pt x="65" y="3538"/>
                    </a:cubicBezTo>
                    <a:cubicBezTo>
                      <a:pt x="101" y="3721"/>
                      <a:pt x="138" y="3903"/>
                      <a:pt x="174" y="4086"/>
                    </a:cubicBezTo>
                    <a:cubicBezTo>
                      <a:pt x="217" y="4269"/>
                      <a:pt x="261" y="4451"/>
                      <a:pt x="304" y="4634"/>
                    </a:cubicBezTo>
                    <a:cubicBezTo>
                      <a:pt x="362" y="4816"/>
                      <a:pt x="419" y="4999"/>
                      <a:pt x="477" y="5181"/>
                    </a:cubicBezTo>
                    <a:lnTo>
                      <a:pt x="716" y="5729"/>
                    </a:lnTo>
                    <a:cubicBezTo>
                      <a:pt x="795" y="5907"/>
                      <a:pt x="875" y="6084"/>
                      <a:pt x="954" y="6262"/>
                    </a:cubicBezTo>
                    <a:lnTo>
                      <a:pt x="1258" y="6781"/>
                    </a:lnTo>
                    <a:lnTo>
                      <a:pt x="1605" y="7299"/>
                    </a:lnTo>
                    <a:lnTo>
                      <a:pt x="1974" y="7804"/>
                    </a:lnTo>
                    <a:lnTo>
                      <a:pt x="2386" y="8308"/>
                    </a:lnTo>
                    <a:lnTo>
                      <a:pt x="2863" y="8798"/>
                    </a:lnTo>
                    <a:lnTo>
                      <a:pt x="3341" y="9259"/>
                    </a:lnTo>
                    <a:lnTo>
                      <a:pt x="3883" y="9720"/>
                    </a:lnTo>
                    <a:lnTo>
                      <a:pt x="4469" y="10167"/>
                    </a:lnTo>
                    <a:lnTo>
                      <a:pt x="5076" y="10599"/>
                    </a:lnTo>
                    <a:cubicBezTo>
                      <a:pt x="5163" y="10114"/>
                      <a:pt x="5249" y="9629"/>
                      <a:pt x="5336" y="9144"/>
                    </a:cubicBezTo>
                    <a:cubicBezTo>
                      <a:pt x="5416" y="8654"/>
                      <a:pt x="5495" y="8164"/>
                      <a:pt x="5575" y="7674"/>
                    </a:cubicBezTo>
                    <a:lnTo>
                      <a:pt x="7787" y="7515"/>
                    </a:lnTo>
                    <a:lnTo>
                      <a:pt x="9978" y="7343"/>
                    </a:lnTo>
                    <a:lnTo>
                      <a:pt x="10000" y="7343"/>
                    </a:lnTo>
                    <a:lnTo>
                      <a:pt x="10000" y="7343"/>
                    </a:lnTo>
                    <a:lnTo>
                      <a:pt x="9610" y="7083"/>
                    </a:lnTo>
                    <a:lnTo>
                      <a:pt x="9284" y="6824"/>
                    </a:lnTo>
                    <a:lnTo>
                      <a:pt x="8959" y="6536"/>
                    </a:lnTo>
                    <a:lnTo>
                      <a:pt x="8655" y="6262"/>
                    </a:lnTo>
                    <a:lnTo>
                      <a:pt x="8373" y="5959"/>
                    </a:lnTo>
                    <a:lnTo>
                      <a:pt x="8134" y="5671"/>
                    </a:lnTo>
                    <a:lnTo>
                      <a:pt x="7896" y="5354"/>
                    </a:lnTo>
                    <a:lnTo>
                      <a:pt x="7701" y="5051"/>
                    </a:lnTo>
                    <a:lnTo>
                      <a:pt x="7527" y="4734"/>
                    </a:lnTo>
                    <a:lnTo>
                      <a:pt x="7375" y="4417"/>
                    </a:lnTo>
                    <a:cubicBezTo>
                      <a:pt x="7324" y="4307"/>
                      <a:pt x="7274" y="4196"/>
                      <a:pt x="7223" y="4086"/>
                    </a:cubicBezTo>
                    <a:cubicBezTo>
                      <a:pt x="7194" y="3980"/>
                      <a:pt x="7166" y="3875"/>
                      <a:pt x="7137" y="3769"/>
                    </a:cubicBezTo>
                    <a:cubicBezTo>
                      <a:pt x="7108" y="3659"/>
                      <a:pt x="7079" y="3548"/>
                      <a:pt x="7050" y="3438"/>
                    </a:cubicBezTo>
                    <a:cubicBezTo>
                      <a:pt x="7028" y="3327"/>
                      <a:pt x="7007" y="3217"/>
                      <a:pt x="6985" y="3106"/>
                    </a:cubicBezTo>
                    <a:cubicBezTo>
                      <a:pt x="6970" y="2996"/>
                      <a:pt x="6956" y="2885"/>
                      <a:pt x="6941" y="2775"/>
                    </a:cubicBezTo>
                    <a:lnTo>
                      <a:pt x="6941" y="2443"/>
                    </a:lnTo>
                    <a:lnTo>
                      <a:pt x="6941" y="2443"/>
                    </a:lnTo>
                    <a:lnTo>
                      <a:pt x="6941" y="2443"/>
                    </a:lnTo>
                    <a:lnTo>
                      <a:pt x="6941" y="2443"/>
                    </a:lnTo>
                    <a:lnTo>
                      <a:pt x="6941" y="2429"/>
                    </a:lnTo>
                    <a:lnTo>
                      <a:pt x="6941" y="2429"/>
                    </a:lnTo>
                    <a:lnTo>
                      <a:pt x="5206" y="922"/>
                    </a:lnTo>
                    <a:lnTo>
                      <a:pt x="3649" y="0"/>
                    </a:lnTo>
                    <a:lnTo>
                      <a:pt x="1557" y="1042"/>
                    </a:lnTo>
                    <a:lnTo>
                      <a:pt x="22" y="2429"/>
                    </a:lnTo>
                    <a:lnTo>
                      <a:pt x="0" y="2429"/>
                    </a:lnTo>
                    <a:close/>
                  </a:path>
                </a:pathLst>
              </a:custGeom>
              <a:solidFill>
                <a:srgbClr val="0070C0"/>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black"/>
                  </a:solidFill>
                  <a:effectLst/>
                  <a:uLnTx/>
                  <a:uFillTx/>
                  <a:latin typeface="Segoe UI" charset="0"/>
                  <a:ea typeface="Segoe UI" charset="0"/>
                  <a:cs typeface="Segoe UI" charset="0"/>
                </a:endParaRPr>
              </a:p>
            </p:txBody>
          </p:sp>
          <p:sp>
            <p:nvSpPr>
              <p:cNvPr id="35" name="Freeform 7"/>
              <p:cNvSpPr>
                <a:spLocks/>
              </p:cNvSpPr>
              <p:nvPr/>
            </p:nvSpPr>
            <p:spPr bwMode="auto">
              <a:xfrm>
                <a:off x="1978024" y="2235201"/>
                <a:ext cx="1463674" cy="1800226"/>
              </a:xfrm>
              <a:custGeom>
                <a:avLst/>
                <a:gdLst/>
                <a:ahLst/>
                <a:cxnLst>
                  <a:cxn ang="0">
                    <a:pos x="470" y="0"/>
                  </a:cxn>
                  <a:cxn ang="0">
                    <a:pos x="470" y="0"/>
                  </a:cxn>
                  <a:cxn ang="0">
                    <a:pos x="416" y="56"/>
                  </a:cxn>
                  <a:cxn ang="0">
                    <a:pos x="366" y="114"/>
                  </a:cxn>
                  <a:cxn ang="0">
                    <a:pos x="318" y="174"/>
                  </a:cxn>
                  <a:cxn ang="0">
                    <a:pos x="274" y="238"/>
                  </a:cxn>
                  <a:cxn ang="0">
                    <a:pos x="232" y="302"/>
                  </a:cxn>
                  <a:cxn ang="0">
                    <a:pos x="194" y="370"/>
                  </a:cxn>
                  <a:cxn ang="0">
                    <a:pos x="158" y="438"/>
                  </a:cxn>
                  <a:cxn ang="0">
                    <a:pos x="126" y="510"/>
                  </a:cxn>
                  <a:cxn ang="0">
                    <a:pos x="98" y="582"/>
                  </a:cxn>
                  <a:cxn ang="0">
                    <a:pos x="72" y="658"/>
                  </a:cxn>
                  <a:cxn ang="0">
                    <a:pos x="50" y="734"/>
                  </a:cxn>
                  <a:cxn ang="0">
                    <a:pos x="32" y="810"/>
                  </a:cxn>
                  <a:cxn ang="0">
                    <a:pos x="18" y="890"/>
                  </a:cxn>
                  <a:cxn ang="0">
                    <a:pos x="8" y="970"/>
                  </a:cxn>
                  <a:cxn ang="0">
                    <a:pos x="2" y="1052"/>
                  </a:cxn>
                  <a:cxn ang="0">
                    <a:pos x="0" y="1134"/>
                  </a:cxn>
                  <a:cxn ang="0">
                    <a:pos x="160" y="1006"/>
                  </a:cxn>
                  <a:cxn ang="0">
                    <a:pos x="320" y="878"/>
                  </a:cxn>
                  <a:cxn ang="0">
                    <a:pos x="480" y="1006"/>
                  </a:cxn>
                  <a:cxn ang="0">
                    <a:pos x="640" y="1134"/>
                  </a:cxn>
                  <a:cxn ang="0">
                    <a:pos x="640" y="1134"/>
                  </a:cxn>
                  <a:cxn ang="0">
                    <a:pos x="640" y="1134"/>
                  </a:cxn>
                  <a:cxn ang="0">
                    <a:pos x="640" y="1084"/>
                  </a:cxn>
                  <a:cxn ang="0">
                    <a:pos x="644" y="1036"/>
                  </a:cxn>
                  <a:cxn ang="0">
                    <a:pos x="650" y="988"/>
                  </a:cxn>
                  <a:cxn ang="0">
                    <a:pos x="660" y="940"/>
                  </a:cxn>
                  <a:cxn ang="0">
                    <a:pos x="670" y="894"/>
                  </a:cxn>
                  <a:cxn ang="0">
                    <a:pos x="682" y="848"/>
                  </a:cxn>
                  <a:cxn ang="0">
                    <a:pos x="698" y="804"/>
                  </a:cxn>
                  <a:cxn ang="0">
                    <a:pos x="716" y="760"/>
                  </a:cxn>
                  <a:cxn ang="0">
                    <a:pos x="734" y="716"/>
                  </a:cxn>
                  <a:cxn ang="0">
                    <a:pos x="756" y="676"/>
                  </a:cxn>
                  <a:cxn ang="0">
                    <a:pos x="780" y="636"/>
                  </a:cxn>
                  <a:cxn ang="0">
                    <a:pos x="804" y="596"/>
                  </a:cxn>
                  <a:cxn ang="0">
                    <a:pos x="832" y="558"/>
                  </a:cxn>
                  <a:cxn ang="0">
                    <a:pos x="860" y="522"/>
                  </a:cxn>
                  <a:cxn ang="0">
                    <a:pos x="890" y="488"/>
                  </a:cxn>
                  <a:cxn ang="0">
                    <a:pos x="922" y="454"/>
                  </a:cxn>
                  <a:cxn ang="0">
                    <a:pos x="922" y="454"/>
                  </a:cxn>
                  <a:cxn ang="0">
                    <a:pos x="922" y="454"/>
                  </a:cxn>
                  <a:cxn ang="0">
                    <a:pos x="922" y="454"/>
                  </a:cxn>
                  <a:cxn ang="0">
                    <a:pos x="922" y="454"/>
                  </a:cxn>
                  <a:cxn ang="0">
                    <a:pos x="922" y="452"/>
                  </a:cxn>
                  <a:cxn ang="0">
                    <a:pos x="900" y="250"/>
                  </a:cxn>
                  <a:cxn ang="0">
                    <a:pos x="878" y="48"/>
                  </a:cxn>
                  <a:cxn ang="0">
                    <a:pos x="674" y="24"/>
                  </a:cxn>
                  <a:cxn ang="0">
                    <a:pos x="472" y="2"/>
                  </a:cxn>
                  <a:cxn ang="0">
                    <a:pos x="470" y="0"/>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134"/>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4"/>
                    </a:lnTo>
                    <a:lnTo>
                      <a:pt x="922" y="454"/>
                    </a:lnTo>
                    <a:lnTo>
                      <a:pt x="922" y="454"/>
                    </a:lnTo>
                    <a:lnTo>
                      <a:pt x="922" y="454"/>
                    </a:lnTo>
                    <a:lnTo>
                      <a:pt x="922" y="452"/>
                    </a:lnTo>
                    <a:lnTo>
                      <a:pt x="900" y="250"/>
                    </a:lnTo>
                    <a:lnTo>
                      <a:pt x="878" y="48"/>
                    </a:lnTo>
                    <a:lnTo>
                      <a:pt x="674" y="24"/>
                    </a:lnTo>
                    <a:lnTo>
                      <a:pt x="472" y="2"/>
                    </a:lnTo>
                    <a:lnTo>
                      <a:pt x="470" y="0"/>
                    </a:lnTo>
                    <a:close/>
                  </a:path>
                </a:pathLst>
              </a:custGeom>
              <a:solidFill>
                <a:srgbClr val="0070C0"/>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36" name="Freeform 8"/>
              <p:cNvSpPr>
                <a:spLocks/>
              </p:cNvSpPr>
              <p:nvPr/>
            </p:nvSpPr>
            <p:spPr bwMode="auto">
              <a:xfrm>
                <a:off x="2720974" y="5109701"/>
                <a:ext cx="1800224" cy="1466851"/>
              </a:xfrm>
              <a:custGeom>
                <a:avLst/>
                <a:gdLst>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7743 w 10000"/>
                  <a:gd name="connsiteY19" fmla="*/ 653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9450 w 10000"/>
                  <a:gd name="connsiteY18" fmla="*/ 790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0" y="4913"/>
                    </a:moveTo>
                    <a:lnTo>
                      <a:pt x="0" y="4913"/>
                    </a:lnTo>
                    <a:lnTo>
                      <a:pt x="494" y="5476"/>
                    </a:lnTo>
                    <a:lnTo>
                      <a:pt x="1005" y="6017"/>
                    </a:lnTo>
                    <a:lnTo>
                      <a:pt x="1534" y="6537"/>
                    </a:lnTo>
                    <a:lnTo>
                      <a:pt x="2081" y="7035"/>
                    </a:lnTo>
                    <a:lnTo>
                      <a:pt x="2663" y="7489"/>
                    </a:lnTo>
                    <a:lnTo>
                      <a:pt x="3263" y="7900"/>
                    </a:lnTo>
                    <a:lnTo>
                      <a:pt x="3862" y="8290"/>
                    </a:lnTo>
                    <a:lnTo>
                      <a:pt x="4497" y="8636"/>
                    </a:lnTo>
                    <a:lnTo>
                      <a:pt x="5132" y="8939"/>
                    </a:lnTo>
                    <a:lnTo>
                      <a:pt x="5785" y="9221"/>
                    </a:lnTo>
                    <a:lnTo>
                      <a:pt x="6455" y="9459"/>
                    </a:lnTo>
                    <a:lnTo>
                      <a:pt x="7143" y="9654"/>
                    </a:lnTo>
                    <a:lnTo>
                      <a:pt x="7848" y="9805"/>
                    </a:lnTo>
                    <a:lnTo>
                      <a:pt x="8554" y="9913"/>
                    </a:lnTo>
                    <a:lnTo>
                      <a:pt x="9259" y="9978"/>
                    </a:lnTo>
                    <a:lnTo>
                      <a:pt x="10000" y="10000"/>
                    </a:lnTo>
                    <a:lnTo>
                      <a:pt x="9450" y="7908"/>
                    </a:lnTo>
                    <a:cubicBezTo>
                      <a:pt x="9315" y="7211"/>
                      <a:pt x="8602" y="6874"/>
                      <a:pt x="8467" y="6177"/>
                    </a:cubicBezTo>
                    <a:lnTo>
                      <a:pt x="9450" y="4805"/>
                    </a:lnTo>
                    <a:lnTo>
                      <a:pt x="10000" y="3074"/>
                    </a:lnTo>
                    <a:lnTo>
                      <a:pt x="10000" y="3074"/>
                    </a:lnTo>
                    <a:lnTo>
                      <a:pt x="10000" y="3074"/>
                    </a:lnTo>
                    <a:lnTo>
                      <a:pt x="9559" y="3052"/>
                    </a:lnTo>
                    <a:lnTo>
                      <a:pt x="9136" y="3009"/>
                    </a:lnTo>
                    <a:lnTo>
                      <a:pt x="8695" y="2944"/>
                    </a:lnTo>
                    <a:lnTo>
                      <a:pt x="8289" y="2857"/>
                    </a:lnTo>
                    <a:lnTo>
                      <a:pt x="7866" y="2749"/>
                    </a:lnTo>
                    <a:lnTo>
                      <a:pt x="7478" y="2597"/>
                    </a:lnTo>
                    <a:lnTo>
                      <a:pt x="7072" y="2446"/>
                    </a:lnTo>
                    <a:lnTo>
                      <a:pt x="6684" y="2251"/>
                    </a:lnTo>
                    <a:lnTo>
                      <a:pt x="6314" y="2035"/>
                    </a:lnTo>
                    <a:lnTo>
                      <a:pt x="5944" y="1818"/>
                    </a:lnTo>
                    <a:lnTo>
                      <a:pt x="5591" y="1558"/>
                    </a:lnTo>
                    <a:lnTo>
                      <a:pt x="5256" y="1299"/>
                    </a:lnTo>
                    <a:lnTo>
                      <a:pt x="4921" y="996"/>
                    </a:lnTo>
                    <a:lnTo>
                      <a:pt x="4603" y="693"/>
                    </a:lnTo>
                    <a:lnTo>
                      <a:pt x="4286" y="368"/>
                    </a:lnTo>
                    <a:lnTo>
                      <a:pt x="4004" y="22"/>
                    </a:lnTo>
                    <a:lnTo>
                      <a:pt x="4004" y="0"/>
                    </a:lnTo>
                    <a:cubicBezTo>
                      <a:pt x="3998" y="7"/>
                      <a:pt x="3992" y="15"/>
                      <a:pt x="3986" y="22"/>
                    </a:cubicBezTo>
                    <a:lnTo>
                      <a:pt x="3986" y="22"/>
                    </a:lnTo>
                    <a:lnTo>
                      <a:pt x="3986" y="0"/>
                    </a:lnTo>
                    <a:lnTo>
                      <a:pt x="3986" y="22"/>
                    </a:lnTo>
                    <a:lnTo>
                      <a:pt x="2205" y="260"/>
                    </a:lnTo>
                    <a:lnTo>
                      <a:pt x="406" y="498"/>
                    </a:lnTo>
                    <a:cubicBezTo>
                      <a:pt x="341" y="1234"/>
                      <a:pt x="277" y="1970"/>
                      <a:pt x="212" y="2706"/>
                    </a:cubicBezTo>
                    <a:cubicBezTo>
                      <a:pt x="147" y="3435"/>
                      <a:pt x="83" y="4163"/>
                      <a:pt x="18" y="4892"/>
                    </a:cubicBezTo>
                    <a:lnTo>
                      <a:pt x="0" y="4913"/>
                    </a:lnTo>
                    <a:close/>
                  </a:path>
                </a:pathLst>
              </a:custGeom>
              <a:solidFill>
                <a:srgbClr val="0092FF"/>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37" name="Freeform 9"/>
              <p:cNvSpPr>
                <a:spLocks/>
              </p:cNvSpPr>
              <p:nvPr/>
            </p:nvSpPr>
            <p:spPr bwMode="auto">
              <a:xfrm>
                <a:off x="5597523" y="2233081"/>
                <a:ext cx="1463674" cy="2211921"/>
              </a:xfrm>
              <a:custGeom>
                <a:avLst/>
                <a:gdLst>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25 w 10000"/>
                  <a:gd name="connsiteY19" fmla="*/ 2959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372 w 10000"/>
                  <a:gd name="connsiteY19" fmla="*/ 2924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24">
                    <a:moveTo>
                      <a:pt x="10000" y="8182"/>
                    </a:moveTo>
                    <a:lnTo>
                      <a:pt x="10000" y="8182"/>
                    </a:lnTo>
                    <a:cubicBezTo>
                      <a:pt x="9993" y="8000"/>
                      <a:pt x="9985" y="7818"/>
                      <a:pt x="9978" y="7636"/>
                    </a:cubicBezTo>
                    <a:cubicBezTo>
                      <a:pt x="9956" y="7454"/>
                      <a:pt x="9935" y="7271"/>
                      <a:pt x="9913" y="7089"/>
                    </a:cubicBezTo>
                    <a:lnTo>
                      <a:pt x="9826" y="6528"/>
                    </a:lnTo>
                    <a:cubicBezTo>
                      <a:pt x="9776" y="6346"/>
                      <a:pt x="9725" y="6163"/>
                      <a:pt x="9675" y="5981"/>
                    </a:cubicBezTo>
                    <a:lnTo>
                      <a:pt x="9501" y="5448"/>
                    </a:lnTo>
                    <a:cubicBezTo>
                      <a:pt x="9429" y="5266"/>
                      <a:pt x="9356" y="5084"/>
                      <a:pt x="9284" y="4902"/>
                    </a:cubicBezTo>
                    <a:lnTo>
                      <a:pt x="9024" y="4369"/>
                    </a:lnTo>
                    <a:lnTo>
                      <a:pt x="8720" y="3851"/>
                    </a:lnTo>
                    <a:lnTo>
                      <a:pt x="8395" y="3333"/>
                    </a:lnTo>
                    <a:lnTo>
                      <a:pt x="8004" y="2830"/>
                    </a:lnTo>
                    <a:lnTo>
                      <a:pt x="7592" y="2326"/>
                    </a:lnTo>
                    <a:lnTo>
                      <a:pt x="7137" y="1837"/>
                    </a:lnTo>
                    <a:lnTo>
                      <a:pt x="6638" y="1362"/>
                    </a:lnTo>
                    <a:lnTo>
                      <a:pt x="6095" y="902"/>
                    </a:lnTo>
                    <a:lnTo>
                      <a:pt x="5531" y="456"/>
                    </a:lnTo>
                    <a:lnTo>
                      <a:pt x="4867" y="0"/>
                    </a:lnTo>
                    <a:cubicBezTo>
                      <a:pt x="4799" y="497"/>
                      <a:pt x="4714" y="936"/>
                      <a:pt x="4646" y="1433"/>
                    </a:cubicBezTo>
                    <a:cubicBezTo>
                      <a:pt x="4566" y="1922"/>
                      <a:pt x="4452" y="2435"/>
                      <a:pt x="4372" y="2924"/>
                    </a:cubicBezTo>
                    <a:lnTo>
                      <a:pt x="2213" y="3118"/>
                    </a:lnTo>
                    <a:lnTo>
                      <a:pt x="0" y="3276"/>
                    </a:lnTo>
                    <a:lnTo>
                      <a:pt x="0" y="3290"/>
                    </a:lnTo>
                    <a:lnTo>
                      <a:pt x="0" y="3290"/>
                    </a:lnTo>
                    <a:lnTo>
                      <a:pt x="369" y="3549"/>
                    </a:lnTo>
                    <a:lnTo>
                      <a:pt x="716" y="3808"/>
                    </a:lnTo>
                    <a:lnTo>
                      <a:pt x="1041" y="4082"/>
                    </a:lnTo>
                    <a:lnTo>
                      <a:pt x="1345" y="4369"/>
                    </a:lnTo>
                    <a:lnTo>
                      <a:pt x="1605" y="4657"/>
                    </a:lnTo>
                    <a:lnTo>
                      <a:pt x="1866" y="4959"/>
                    </a:lnTo>
                    <a:lnTo>
                      <a:pt x="2082" y="5261"/>
                    </a:lnTo>
                    <a:cubicBezTo>
                      <a:pt x="2154" y="5367"/>
                      <a:pt x="2227" y="5472"/>
                      <a:pt x="2299" y="5578"/>
                    </a:cubicBezTo>
                    <a:lnTo>
                      <a:pt x="2473" y="5895"/>
                    </a:lnTo>
                    <a:cubicBezTo>
                      <a:pt x="2524" y="6000"/>
                      <a:pt x="2574" y="6106"/>
                      <a:pt x="2625" y="6211"/>
                    </a:cubicBezTo>
                    <a:cubicBezTo>
                      <a:pt x="2668" y="6317"/>
                      <a:pt x="2712" y="6422"/>
                      <a:pt x="2755" y="6528"/>
                    </a:cubicBezTo>
                    <a:lnTo>
                      <a:pt x="2863" y="6859"/>
                    </a:lnTo>
                    <a:lnTo>
                      <a:pt x="2950" y="7189"/>
                    </a:lnTo>
                    <a:cubicBezTo>
                      <a:pt x="2964" y="7299"/>
                      <a:pt x="2979" y="7410"/>
                      <a:pt x="2993" y="7520"/>
                    </a:cubicBezTo>
                    <a:cubicBezTo>
                      <a:pt x="3008" y="7630"/>
                      <a:pt x="3022" y="7741"/>
                      <a:pt x="3037" y="7851"/>
                    </a:cubicBezTo>
                    <a:cubicBezTo>
                      <a:pt x="3044" y="7961"/>
                      <a:pt x="3052" y="8072"/>
                      <a:pt x="3059" y="8182"/>
                    </a:cubicBezTo>
                    <a:lnTo>
                      <a:pt x="3037" y="8182"/>
                    </a:lnTo>
                    <a:lnTo>
                      <a:pt x="3059" y="8182"/>
                    </a:lnTo>
                    <a:lnTo>
                      <a:pt x="3059" y="8182"/>
                    </a:lnTo>
                    <a:lnTo>
                      <a:pt x="3059" y="8182"/>
                    </a:lnTo>
                    <a:lnTo>
                      <a:pt x="3059" y="8182"/>
                    </a:lnTo>
                    <a:lnTo>
                      <a:pt x="4772" y="9103"/>
                    </a:lnTo>
                    <a:lnTo>
                      <a:pt x="6508" y="10024"/>
                    </a:lnTo>
                    <a:lnTo>
                      <a:pt x="8243" y="9103"/>
                    </a:lnTo>
                    <a:lnTo>
                      <a:pt x="9978" y="8182"/>
                    </a:lnTo>
                    <a:lnTo>
                      <a:pt x="10000" y="8182"/>
                    </a:lnTo>
                    <a:close/>
                  </a:path>
                </a:pathLst>
              </a:custGeom>
              <a:solidFill>
                <a:schemeClr val="accent6">
                  <a:lumMod val="60000"/>
                  <a:lumOff val="40000"/>
                </a:schemeClr>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black"/>
                  </a:solidFill>
                  <a:effectLst/>
                  <a:uLnTx/>
                  <a:uFillTx/>
                  <a:latin typeface="Segoe UI" charset="0"/>
                  <a:ea typeface="Segoe UI" charset="0"/>
                  <a:cs typeface="Segoe UI" charset="0"/>
                </a:endParaRPr>
              </a:p>
            </p:txBody>
          </p:sp>
          <p:sp>
            <p:nvSpPr>
              <p:cNvPr id="38" name="Freeform 10"/>
              <p:cNvSpPr>
                <a:spLocks/>
              </p:cNvSpPr>
              <p:nvPr/>
            </p:nvSpPr>
            <p:spPr bwMode="auto">
              <a:xfrm>
                <a:off x="4109638" y="5115613"/>
                <a:ext cx="2206626" cy="1463676"/>
              </a:xfrm>
              <a:custGeom>
                <a:avLst/>
                <a:gdLst/>
                <a:ahLst/>
                <a:cxnLst>
                  <a:cxn ang="0">
                    <a:pos x="256" y="922"/>
                  </a:cxn>
                  <a:cxn ang="0">
                    <a:pos x="256" y="922"/>
                  </a:cxn>
                  <a:cxn ang="0">
                    <a:pos x="332" y="920"/>
                  </a:cxn>
                  <a:cxn ang="0">
                    <a:pos x="408" y="914"/>
                  </a:cxn>
                  <a:cxn ang="0">
                    <a:pos x="486" y="906"/>
                  </a:cxn>
                  <a:cxn ang="0">
                    <a:pos x="562" y="892"/>
                  </a:cxn>
                  <a:cxn ang="0">
                    <a:pos x="636" y="876"/>
                  </a:cxn>
                  <a:cxn ang="0">
                    <a:pos x="712" y="856"/>
                  </a:cxn>
                  <a:cxn ang="0">
                    <a:pos x="786" y="832"/>
                  </a:cxn>
                  <a:cxn ang="0">
                    <a:pos x="858" y="804"/>
                  </a:cxn>
                  <a:cxn ang="0">
                    <a:pos x="930" y="774"/>
                  </a:cxn>
                  <a:cxn ang="0">
                    <a:pos x="1000" y="738"/>
                  </a:cxn>
                  <a:cxn ang="0">
                    <a:pos x="1070" y="700"/>
                  </a:cxn>
                  <a:cxn ang="0">
                    <a:pos x="1138" y="658"/>
                  </a:cxn>
                  <a:cxn ang="0">
                    <a:pos x="1204" y="612"/>
                  </a:cxn>
                  <a:cxn ang="0">
                    <a:pos x="1268" y="562"/>
                  </a:cxn>
                  <a:cxn ang="0">
                    <a:pos x="1330" y="510"/>
                  </a:cxn>
                  <a:cxn ang="0">
                    <a:pos x="1390" y="452"/>
                  </a:cxn>
                  <a:cxn ang="0">
                    <a:pos x="1186" y="430"/>
                  </a:cxn>
                  <a:cxn ang="0">
                    <a:pos x="982" y="408"/>
                  </a:cxn>
                  <a:cxn ang="0">
                    <a:pos x="960" y="204"/>
                  </a:cxn>
                  <a:cxn ang="0">
                    <a:pos x="938" y="0"/>
                  </a:cxn>
                  <a:cxn ang="0">
                    <a:pos x="936" y="0"/>
                  </a:cxn>
                  <a:cxn ang="0">
                    <a:pos x="936" y="0"/>
                  </a:cxn>
                  <a:cxn ang="0">
                    <a:pos x="900" y="34"/>
                  </a:cxn>
                  <a:cxn ang="0">
                    <a:pos x="864" y="66"/>
                  </a:cxn>
                  <a:cxn ang="0">
                    <a:pos x="826" y="96"/>
                  </a:cxn>
                  <a:cxn ang="0">
                    <a:pos x="786" y="124"/>
                  </a:cxn>
                  <a:cxn ang="0">
                    <a:pos x="746" y="148"/>
                  </a:cxn>
                  <a:cxn ang="0">
                    <a:pos x="704" y="172"/>
                  </a:cxn>
                  <a:cxn ang="0">
                    <a:pos x="662" y="192"/>
                  </a:cxn>
                  <a:cxn ang="0">
                    <a:pos x="618" y="212"/>
                  </a:cxn>
                  <a:cxn ang="0">
                    <a:pos x="574" y="228"/>
                  </a:cxn>
                  <a:cxn ang="0">
                    <a:pos x="530" y="242"/>
                  </a:cxn>
                  <a:cxn ang="0">
                    <a:pos x="486" y="254"/>
                  </a:cxn>
                  <a:cxn ang="0">
                    <a:pos x="440" y="264"/>
                  </a:cxn>
                  <a:cxn ang="0">
                    <a:pos x="394" y="272"/>
                  </a:cxn>
                  <a:cxn ang="0">
                    <a:pos x="348" y="278"/>
                  </a:cxn>
                  <a:cxn ang="0">
                    <a:pos x="302" y="280"/>
                  </a:cxn>
                  <a:cxn ang="0">
                    <a:pos x="256" y="282"/>
                  </a:cxn>
                  <a:cxn ang="0">
                    <a:pos x="256" y="282"/>
                  </a:cxn>
                  <a:cxn ang="0">
                    <a:pos x="256" y="282"/>
                  </a:cxn>
                  <a:cxn ang="0">
                    <a:pos x="256" y="282"/>
                  </a:cxn>
                  <a:cxn ang="0">
                    <a:pos x="256" y="282"/>
                  </a:cxn>
                  <a:cxn ang="0">
                    <a:pos x="256" y="282"/>
                  </a:cxn>
                  <a:cxn ang="0">
                    <a:pos x="128" y="440"/>
                  </a:cxn>
                  <a:cxn ang="0">
                    <a:pos x="0" y="600"/>
                  </a:cxn>
                  <a:cxn ang="0">
                    <a:pos x="128" y="760"/>
                  </a:cxn>
                  <a:cxn ang="0">
                    <a:pos x="256" y="920"/>
                  </a:cxn>
                  <a:cxn ang="0">
                    <a:pos x="256" y="922"/>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256" y="282"/>
                    </a:lnTo>
                    <a:lnTo>
                      <a:pt x="256" y="282"/>
                    </a:lnTo>
                    <a:lnTo>
                      <a:pt x="256" y="282"/>
                    </a:lnTo>
                    <a:lnTo>
                      <a:pt x="256" y="282"/>
                    </a:lnTo>
                    <a:lnTo>
                      <a:pt x="256" y="282"/>
                    </a:lnTo>
                    <a:lnTo>
                      <a:pt x="128" y="440"/>
                    </a:lnTo>
                    <a:lnTo>
                      <a:pt x="0" y="600"/>
                    </a:lnTo>
                    <a:lnTo>
                      <a:pt x="128" y="760"/>
                    </a:lnTo>
                    <a:lnTo>
                      <a:pt x="256" y="920"/>
                    </a:lnTo>
                    <a:lnTo>
                      <a:pt x="256" y="922"/>
                    </a:lnTo>
                    <a:close/>
                  </a:path>
                </a:pathLst>
              </a:custGeom>
              <a:solidFill>
                <a:srgbClr val="0092FF"/>
              </a:solidFill>
              <a:ln w="3175">
                <a:noFill/>
                <a:prstDash val="solid"/>
                <a:round/>
                <a:headEnd/>
                <a:tailEnd/>
              </a:ln>
            </p:spPr>
            <p:txBody>
              <a:bodyPr/>
              <a:lstStyle/>
              <a:p>
                <a:pPr marL="0" marR="0" lvl="0" indent="0" defTabSz="950955"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grpSp>
        <p:sp>
          <p:nvSpPr>
            <p:cNvPr id="25" name="TextBox 24"/>
            <p:cNvSpPr txBox="1"/>
            <p:nvPr/>
          </p:nvSpPr>
          <p:spPr>
            <a:xfrm rot="4616507">
              <a:off x="6622873" y="3513385"/>
              <a:ext cx="1769466" cy="365098"/>
            </a:xfrm>
            <a:prstGeom prst="rect">
              <a:avLst/>
            </a:prstGeom>
            <a:noFill/>
          </p:spPr>
          <p:txBody>
            <a:bodyPr wrap="square" rtlCol="0">
              <a:prstTxWarp prst="textArchUp">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CONFIG</a:t>
              </a:r>
            </a:p>
          </p:txBody>
        </p:sp>
        <p:sp>
          <p:nvSpPr>
            <p:cNvPr id="26" name="TextBox 25"/>
            <p:cNvSpPr txBox="1"/>
            <p:nvPr/>
          </p:nvSpPr>
          <p:spPr>
            <a:xfrm rot="3169266">
              <a:off x="3935295" y="4856083"/>
              <a:ext cx="1539444" cy="365097"/>
            </a:xfrm>
            <a:prstGeom prst="rect">
              <a:avLst/>
            </a:prstGeom>
            <a:noFill/>
          </p:spPr>
          <p:txBody>
            <a:bodyPr wrap="square" rtlCol="0">
              <a:prstTxWarp prst="textArchDown">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PROTECT</a:t>
              </a:r>
            </a:p>
          </p:txBody>
        </p:sp>
        <p:sp>
          <p:nvSpPr>
            <p:cNvPr id="27" name="TextBox 26"/>
            <p:cNvSpPr txBox="1"/>
            <p:nvPr/>
          </p:nvSpPr>
          <p:spPr>
            <a:xfrm rot="19153604">
              <a:off x="6179920" y="5136669"/>
              <a:ext cx="1607370" cy="365099"/>
            </a:xfrm>
            <a:prstGeom prst="rect">
              <a:avLst/>
            </a:prstGeom>
            <a:noFill/>
          </p:spPr>
          <p:txBody>
            <a:bodyPr wrap="square" rtlCol="0">
              <a:prstTxWarp prst="textArchDown">
                <a:avLst>
                  <a:gd name="adj" fmla="val 20622710"/>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MONITOR</a:t>
              </a:r>
            </a:p>
          </p:txBody>
        </p:sp>
        <p:sp>
          <p:nvSpPr>
            <p:cNvPr id="28" name="TextBox 27"/>
            <p:cNvSpPr txBox="1"/>
            <p:nvPr/>
          </p:nvSpPr>
          <p:spPr>
            <a:xfrm rot="18160028">
              <a:off x="3886525" y="3068243"/>
              <a:ext cx="1596908" cy="365097"/>
            </a:xfrm>
            <a:prstGeom prst="rect">
              <a:avLst/>
            </a:prstGeom>
            <a:noFill/>
          </p:spPr>
          <p:txBody>
            <a:bodyPr wrap="square" rtlCol="0">
              <a:prstTxWarp prst="textArchUp">
                <a:avLst>
                  <a:gd name="adj" fmla="val 9731060"/>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SECURE</a:t>
              </a:r>
            </a:p>
          </p:txBody>
        </p:sp>
        <p:sp>
          <p:nvSpPr>
            <p:cNvPr id="29" name="TextBox 28"/>
            <p:cNvSpPr txBox="1"/>
            <p:nvPr/>
          </p:nvSpPr>
          <p:spPr>
            <a:xfrm rot="20450695">
              <a:off x="4970086" y="2369619"/>
              <a:ext cx="1315338" cy="398780"/>
            </a:xfrm>
            <a:prstGeom prst="rect">
              <a:avLst/>
            </a:prstGeom>
            <a:noFill/>
          </p:spPr>
          <p:txBody>
            <a:bodyPr wrap="square" rtlCol="0">
              <a:prstTxWarp prst="textArchUp">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GOVERN</a:t>
              </a:r>
            </a:p>
          </p:txBody>
        </p:sp>
        <p:sp>
          <p:nvSpPr>
            <p:cNvPr id="30" name="TextBox 29"/>
            <p:cNvSpPr txBox="1"/>
            <p:nvPr/>
          </p:nvSpPr>
          <p:spPr>
            <a:xfrm rot="1872841">
              <a:off x="5951690" y="2512504"/>
              <a:ext cx="1658489" cy="451004"/>
            </a:xfrm>
            <a:prstGeom prst="rect">
              <a:avLst/>
            </a:prstGeom>
            <a:noFill/>
          </p:spPr>
          <p:txBody>
            <a:bodyPr wrap="square" rtlCol="0">
              <a:prstTxWarp prst="textArchUp">
                <a:avLst/>
              </a:prstTxWarp>
              <a:spAutoFit/>
            </a:bodyPr>
            <a:lstStyle/>
            <a:p>
              <a:pPr marL="0" marR="0" lvl="0" indent="0" algn="ctr" defTabSz="950955" eaLnBrk="1" fontAlgn="auto" latinLnBrk="0" hangingPunct="1">
                <a:lnSpc>
                  <a:spcPct val="100000"/>
                </a:lnSpc>
                <a:spcBef>
                  <a:spcPts val="0"/>
                </a:spcBef>
                <a:spcAft>
                  <a:spcPts val="0"/>
                </a:spcAft>
                <a:buClrTx/>
                <a:buSzTx/>
                <a:buFontTx/>
                <a:buNone/>
                <a:tabLst/>
                <a:defRPr/>
              </a:pPr>
              <a:r>
                <a:rPr kumimoji="0" lang="en-US" sz="1455" b="1" i="0" u="none" strike="noStrike" kern="0" cap="none" spc="0" normalizeH="0" baseline="0" noProof="0" dirty="0">
                  <a:ln>
                    <a:noFill/>
                  </a:ln>
                  <a:solidFill>
                    <a:prstClr val="white"/>
                  </a:solidFill>
                  <a:effectLst/>
                  <a:uLnTx/>
                  <a:uFillTx/>
                  <a:latin typeface="Segoe UI" charset="0"/>
                  <a:ea typeface="Segoe UI" charset="0"/>
                  <a:cs typeface="Segoe UI" charset="0"/>
                </a:rPr>
                <a:t>BUILD</a:t>
              </a:r>
            </a:p>
          </p:txBody>
        </p:sp>
      </p:grpSp>
    </p:spTree>
    <p:extLst>
      <p:ext uri="{BB962C8B-B14F-4D97-AF65-F5344CB8AC3E}">
        <p14:creationId xmlns:p14="http://schemas.microsoft.com/office/powerpoint/2010/main" val="36033788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Process, Configuration, &amp; Update Automation</a:t>
            </a:r>
          </a:p>
        </p:txBody>
      </p:sp>
      <p:sp>
        <p:nvSpPr>
          <p:cNvPr id="6" name="Text Placeholder 5"/>
          <p:cNvSpPr>
            <a:spLocks noGrp="1"/>
          </p:cNvSpPr>
          <p:nvPr>
            <p:ph type="body" sz="quarter" idx="10"/>
          </p:nvPr>
        </p:nvSpPr>
        <p:spPr>
          <a:xfrm>
            <a:off x="274637" y="1211262"/>
            <a:ext cx="11889565" cy="6032421"/>
          </a:xfrm>
        </p:spPr>
        <p:txBody>
          <a:bodyPr/>
          <a:lstStyle/>
          <a:p>
            <a:r>
              <a:rPr lang="en-US" dirty="0"/>
              <a:t>Automate management tasks with runbooks</a:t>
            </a:r>
          </a:p>
          <a:p>
            <a:r>
              <a:rPr lang="en-US" sz="2000" dirty="0">
                <a:gradFill>
                  <a:gsLst>
                    <a:gs pos="1250">
                      <a:schemeClr val="tx1"/>
                    </a:gs>
                    <a:gs pos="100000">
                      <a:schemeClr val="tx1"/>
                    </a:gs>
                  </a:gsLst>
                  <a:lin ang="5400000" scaled="0"/>
                </a:gradFill>
                <a:latin typeface="+mn-lt"/>
              </a:rPr>
              <a:t>Let runbooks handle the creation, deployment, monitoring, and maintenance of Azure resources and third-party applications.</a:t>
            </a:r>
          </a:p>
          <a:p>
            <a:r>
              <a:rPr lang="en-US" dirty="0"/>
              <a:t>Assure OS Configuration with PowerShell DSC</a:t>
            </a:r>
          </a:p>
          <a:p>
            <a:r>
              <a:rPr lang="en-US" sz="2000" dirty="0">
                <a:gradFill>
                  <a:gsLst>
                    <a:gs pos="1250">
                      <a:schemeClr val="tx1"/>
                    </a:gs>
                    <a:gs pos="100000">
                      <a:schemeClr val="tx1"/>
                    </a:gs>
                  </a:gsLst>
                  <a:lin ang="5400000" scaled="0"/>
                </a:gradFill>
                <a:latin typeface="+mn-lt"/>
              </a:rPr>
              <a:t>Consistently deploy, reliably monitor, and automatically update the desired state of your VMs</a:t>
            </a:r>
          </a:p>
          <a:p>
            <a:r>
              <a:rPr lang="en-US" sz="2000" dirty="0">
                <a:gradFill>
                  <a:gsLst>
                    <a:gs pos="1250">
                      <a:schemeClr val="tx1"/>
                    </a:gs>
                    <a:gs pos="100000">
                      <a:schemeClr val="tx1"/>
                    </a:gs>
                  </a:gsLst>
                  <a:lin ang="5400000" scaled="0"/>
                </a:gradFill>
                <a:latin typeface="+mn-lt"/>
              </a:rPr>
              <a:t>Pull service, Node Management, Reporting</a:t>
            </a:r>
          </a:p>
          <a:p>
            <a:r>
              <a:rPr lang="en-US" dirty="0"/>
              <a:t>Change Tracking</a:t>
            </a:r>
          </a:p>
          <a:p>
            <a:r>
              <a:rPr lang="en-US" sz="2000" dirty="0">
                <a:gradFill>
                  <a:gsLst>
                    <a:gs pos="1250">
                      <a:schemeClr val="tx1"/>
                    </a:gs>
                    <a:gs pos="100000">
                      <a:schemeClr val="tx1"/>
                    </a:gs>
                  </a:gsLst>
                  <a:lin ang="5400000" scaled="0"/>
                </a:gradFill>
                <a:latin typeface="+mn-lt"/>
              </a:rPr>
              <a:t>Identify software, file, registry, and service changes in your environment to help pinpoint operational issues.</a:t>
            </a:r>
          </a:p>
          <a:p>
            <a:r>
              <a:rPr lang="en-US" dirty="0"/>
              <a:t>Unified update management</a:t>
            </a:r>
          </a:p>
          <a:p>
            <a:r>
              <a:rPr lang="en-US" sz="2000" dirty="0">
                <a:gradFill>
                  <a:gsLst>
                    <a:gs pos="1250">
                      <a:schemeClr val="tx1"/>
                    </a:gs>
                    <a:gs pos="100000">
                      <a:schemeClr val="tx1"/>
                    </a:gs>
                  </a:gsLst>
                  <a:lin ang="5400000" scaled="0"/>
                </a:gradFill>
                <a:latin typeface="+mn-lt"/>
              </a:rPr>
              <a:t>Patch Insights – before, during, after, reliability, coordination</a:t>
            </a:r>
          </a:p>
          <a:p>
            <a:r>
              <a:rPr lang="en-US" sz="2000" dirty="0">
                <a:gradFill>
                  <a:gsLst>
                    <a:gs pos="1250">
                      <a:schemeClr val="tx1"/>
                    </a:gs>
                    <a:gs pos="100000">
                      <a:schemeClr val="tx1"/>
                    </a:gs>
                  </a:gsLst>
                  <a:lin ang="5400000" scaled="0"/>
                </a:gradFill>
                <a:latin typeface="+mn-lt"/>
              </a:rPr>
              <a:t>Patch Orchestration – sequencing, pre &amp; post steps</a:t>
            </a:r>
          </a:p>
          <a:p>
            <a:endParaRPr lang="en-US" sz="2000" dirty="0">
              <a:gradFill>
                <a:gsLst>
                  <a:gs pos="1250">
                    <a:schemeClr val="tx1"/>
                  </a:gs>
                  <a:gs pos="100000">
                    <a:schemeClr val="tx1"/>
                  </a:gs>
                </a:gsLst>
                <a:lin ang="5400000" scaled="0"/>
              </a:gradFill>
              <a:latin typeface="+mn-lt"/>
            </a:endParaRPr>
          </a:p>
          <a:p>
            <a:endParaRPr lang="en-US" sz="2000" dirty="0">
              <a:gradFill>
                <a:gsLst>
                  <a:gs pos="1250">
                    <a:schemeClr val="tx1"/>
                  </a:gs>
                  <a:gs pos="100000">
                    <a:schemeClr val="tx1"/>
                  </a:gs>
                </a:gsLst>
                <a:lin ang="5400000" scaled="0"/>
              </a:gradFill>
              <a:latin typeface="+mn-lt"/>
            </a:endParaRPr>
          </a:p>
        </p:txBody>
      </p:sp>
    </p:spTree>
    <p:extLst>
      <p:ext uri="{BB962C8B-B14F-4D97-AF65-F5344CB8AC3E}">
        <p14:creationId xmlns:p14="http://schemas.microsoft.com/office/powerpoint/2010/main" val="207381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Assets</a:t>
            </a:r>
          </a:p>
        </p:txBody>
      </p:sp>
      <p:sp>
        <p:nvSpPr>
          <p:cNvPr id="6" name="Text Placeholder 5"/>
          <p:cNvSpPr>
            <a:spLocks noGrp="1"/>
          </p:cNvSpPr>
          <p:nvPr>
            <p:ph type="body" sz="quarter" idx="10"/>
          </p:nvPr>
        </p:nvSpPr>
        <p:spPr>
          <a:xfrm>
            <a:off x="274637" y="1212850"/>
            <a:ext cx="6400800" cy="5478423"/>
          </a:xfrm>
        </p:spPr>
        <p:txBody>
          <a:bodyPr/>
          <a:lstStyle/>
          <a:p>
            <a:r>
              <a:rPr lang="en-US" dirty="0"/>
              <a:t>Secure, global store</a:t>
            </a:r>
          </a:p>
          <a:p>
            <a:pPr lvl="1"/>
            <a:r>
              <a:rPr lang="en-US" dirty="0"/>
              <a:t>Variables</a:t>
            </a:r>
          </a:p>
          <a:p>
            <a:pPr lvl="1"/>
            <a:r>
              <a:rPr lang="en-US" dirty="0"/>
              <a:t>Credentials</a:t>
            </a:r>
          </a:p>
          <a:p>
            <a:pPr lvl="1"/>
            <a:r>
              <a:rPr lang="en-US" dirty="0"/>
              <a:t>Connections</a:t>
            </a:r>
          </a:p>
          <a:p>
            <a:pPr lvl="1"/>
            <a:r>
              <a:rPr lang="en-US" dirty="0"/>
              <a:t>Certificates</a:t>
            </a:r>
          </a:p>
          <a:p>
            <a:pPr lvl="1"/>
            <a:r>
              <a:rPr lang="en-US" dirty="0"/>
              <a:t>Modules</a:t>
            </a:r>
          </a:p>
          <a:p>
            <a:pPr lvl="1"/>
            <a:r>
              <a:rPr lang="en-US" dirty="0"/>
              <a:t>Schedules</a:t>
            </a:r>
          </a:p>
          <a:p>
            <a:r>
              <a:rPr lang="en-US" dirty="0"/>
              <a:t>Reuse across runbooks</a:t>
            </a:r>
          </a:p>
          <a:p>
            <a:pPr lvl="1"/>
            <a:r>
              <a:rPr lang="en-US" dirty="0"/>
              <a:t>Manage in a central location (create/edit/delete)</a:t>
            </a:r>
          </a:p>
          <a:p>
            <a:pPr lvl="1"/>
            <a:r>
              <a:rPr lang="en-US" dirty="0"/>
              <a:t>Use within runbooks (e.g., Get-</a:t>
            </a:r>
            <a:r>
              <a:rPr lang="en-US" dirty="0" err="1"/>
              <a:t>AutomationCredential</a:t>
            </a:r>
            <a:r>
              <a:rPr lang="en-US" dirty="0"/>
              <a:t>)</a:t>
            </a:r>
          </a:p>
          <a:p>
            <a:pPr lvl="1"/>
            <a:r>
              <a:rPr lang="en-US" sz="4000" dirty="0">
                <a:gradFill>
                  <a:gsLst>
                    <a:gs pos="1250">
                      <a:schemeClr val="tx2"/>
                    </a:gs>
                    <a:gs pos="99000">
                      <a:schemeClr val="tx2"/>
                    </a:gs>
                  </a:gsLst>
                  <a:lin ang="5400000" scaled="0"/>
                </a:gradFill>
                <a:latin typeface="+mj-lt"/>
              </a:rPr>
              <a:t>Secrets encrypted</a:t>
            </a:r>
          </a:p>
          <a:p>
            <a:pPr lvl="1"/>
            <a:r>
              <a:rPr lang="en-US" dirty="0"/>
              <a:t>Automatic encryption (e.g., credential password)</a:t>
            </a:r>
          </a:p>
          <a:p>
            <a:pPr lvl="1"/>
            <a:r>
              <a:rPr lang="en-US" dirty="0"/>
              <a:t>User-selected encryption (e.g., my encrypted variable)</a:t>
            </a:r>
          </a:p>
        </p:txBody>
      </p:sp>
      <p:pic>
        <p:nvPicPr>
          <p:cNvPr id="7" name="Picture 6"/>
          <p:cNvPicPr>
            <a:picLocks noChangeAspect="1"/>
          </p:cNvPicPr>
          <p:nvPr/>
        </p:nvPicPr>
        <p:blipFill>
          <a:blip r:embed="rId3"/>
          <a:stretch>
            <a:fillRect/>
          </a:stretch>
        </p:blipFill>
        <p:spPr>
          <a:xfrm>
            <a:off x="6675437" y="1296361"/>
            <a:ext cx="5553850" cy="4486901"/>
          </a:xfrm>
          <a:prstGeom prst="rect">
            <a:avLst/>
          </a:prstGeom>
          <a:ln>
            <a:solidFill>
              <a:schemeClr val="accent4"/>
            </a:solidFill>
          </a:ln>
        </p:spPr>
      </p:pic>
    </p:spTree>
    <p:extLst>
      <p:ext uri="{BB962C8B-B14F-4D97-AF65-F5344CB8AC3E}">
        <p14:creationId xmlns:p14="http://schemas.microsoft.com/office/powerpoint/2010/main" val="320842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Runbooks and Authoring</a:t>
            </a:r>
          </a:p>
        </p:txBody>
      </p:sp>
      <p:sp>
        <p:nvSpPr>
          <p:cNvPr id="6" name="Text Placeholder 5"/>
          <p:cNvSpPr>
            <a:spLocks noGrp="1"/>
          </p:cNvSpPr>
          <p:nvPr>
            <p:ph type="body" sz="quarter" idx="10"/>
          </p:nvPr>
        </p:nvSpPr>
        <p:spPr>
          <a:xfrm>
            <a:off x="274637" y="1212850"/>
            <a:ext cx="5867400" cy="4339650"/>
          </a:xfrm>
        </p:spPr>
        <p:txBody>
          <a:bodyPr/>
          <a:lstStyle/>
          <a:p>
            <a:r>
              <a:rPr lang="en-US" dirty="0"/>
              <a:t>Runbooks</a:t>
            </a:r>
          </a:p>
          <a:p>
            <a:pPr lvl="1"/>
            <a:r>
              <a:rPr lang="en-US" dirty="0"/>
              <a:t>PowerShell</a:t>
            </a:r>
          </a:p>
          <a:p>
            <a:pPr lvl="1"/>
            <a:r>
              <a:rPr lang="en-US" dirty="0"/>
              <a:t>Graphical</a:t>
            </a:r>
          </a:p>
          <a:p>
            <a:pPr lvl="1"/>
            <a:r>
              <a:rPr lang="en-US" dirty="0"/>
              <a:t>PowerShell Workflow (textual and graphical)</a:t>
            </a:r>
          </a:p>
          <a:p>
            <a:pPr lvl="1"/>
            <a:r>
              <a:rPr lang="en-US" dirty="0"/>
              <a:t>Bash, Python (2, 3) – coming soon</a:t>
            </a:r>
          </a:p>
          <a:p>
            <a:pPr lvl="1"/>
            <a:endParaRPr lang="en-US" dirty="0"/>
          </a:p>
          <a:p>
            <a:r>
              <a:rPr lang="en-US" dirty="0"/>
              <a:t>Authoring</a:t>
            </a:r>
          </a:p>
          <a:p>
            <a:pPr lvl="1"/>
            <a:r>
              <a:rPr lang="en-US" dirty="0"/>
              <a:t>Textual and Graphical authoring/testing within the Automation service</a:t>
            </a:r>
          </a:p>
          <a:p>
            <a:pPr lvl="1"/>
            <a:r>
              <a:rPr lang="en-US" dirty="0"/>
              <a:t>On-premises textual authoring with PowerShell ISE add-on</a:t>
            </a:r>
          </a:p>
        </p:txBody>
      </p:sp>
      <p:pic>
        <p:nvPicPr>
          <p:cNvPr id="5" name="Picture 4"/>
          <p:cNvPicPr>
            <a:picLocks noChangeAspect="1"/>
          </p:cNvPicPr>
          <p:nvPr/>
        </p:nvPicPr>
        <p:blipFill>
          <a:blip r:embed="rId3"/>
          <a:stretch>
            <a:fillRect/>
          </a:stretch>
        </p:blipFill>
        <p:spPr>
          <a:xfrm>
            <a:off x="6142037" y="1211262"/>
            <a:ext cx="6066366" cy="5479545"/>
          </a:xfrm>
          <a:prstGeom prst="rect">
            <a:avLst/>
          </a:prstGeom>
          <a:ln>
            <a:solidFill>
              <a:schemeClr val="accent4"/>
            </a:solidFill>
          </a:ln>
        </p:spPr>
      </p:pic>
    </p:spTree>
    <p:extLst>
      <p:ext uri="{BB962C8B-B14F-4D97-AF65-F5344CB8AC3E}">
        <p14:creationId xmlns:p14="http://schemas.microsoft.com/office/powerpoint/2010/main" val="25800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Read-Only]" id="{0362CF6A-C6C6-4D59-9C98-700B584C5298}" vid="{7170C003-8A4C-4424-84E8-3442AF25C118}"/>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30711_TR22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2_BO_CT_Template.potx [Read-Only]" id="{DD734164-F40E-479F-8F17-ED891B49B3DF}" vid="{0722A4C9-FF71-4C4F-8FA9-C187D878E46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Chris Sanders, Jenny Hunter</External_x0020_Speaker>
    <m6878b9dd7994da4ba144f95347d99c6 xmlns="01c77077-aee4-4b5f-bd4e-9cd40a6fff29">
      <Terms xmlns="http://schemas.microsoft.com/office/infopath/2007/PartnerControls"/>
    </m6878b9dd7994da4ba144f95347d99c6>
    <Presentation_x0020_Date xmlns="01c77077-aee4-4b5f-bd4e-9cd40a6fff29">2016-09-29T04:00:00+00:00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BRK3164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purl.org/dc/elements/1.1/"/>
    <ds:schemaRef ds:uri="http://schemas.microsoft.com/office/2006/metadata/properties"/>
    <ds:schemaRef ds:uri="230e9df3-be65-4c73-a93b-d1236ebd677e"/>
    <ds:schemaRef ds:uri="01c77077-aee4-4b5f-bd4e-9cd40a6fff29"/>
    <ds:schemaRef ds:uri="http://purl.org/dc/dcmitype/"/>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ff673fc-3231-4e3a-893b-6d7f7cd32766"/>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5</TotalTime>
  <Words>4004</Words>
  <Application>Microsoft Office PowerPoint</Application>
  <PresentationFormat>Custom</PresentationFormat>
  <Paragraphs>746</Paragraphs>
  <Slides>48</Slides>
  <Notes>45</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48</vt:i4>
      </vt:variant>
    </vt:vector>
  </HeadingPairs>
  <TitlesOfParts>
    <vt:vector size="64" baseType="lpstr">
      <vt:lpstr>ＭＳ Ｐゴシック</vt:lpstr>
      <vt:lpstr>Arial</vt:lpstr>
      <vt:lpstr>Calibri</vt:lpstr>
      <vt:lpstr>Calibri Light</vt:lpstr>
      <vt:lpstr>Consolas</vt:lpstr>
      <vt:lpstr>Segoe UI</vt:lpstr>
      <vt:lpstr>Segoe UI Light</vt:lpstr>
      <vt:lpstr>Segoe UI Semibold</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office theme</vt:lpstr>
      <vt:lpstr>5-30711_TR22_BO_CT_Template</vt:lpstr>
      <vt:lpstr>Automate tasks and gain efficiency for your hybrid environment</vt:lpstr>
      <vt:lpstr>Introduction to Automation</vt:lpstr>
      <vt:lpstr>Azure Automation value</vt:lpstr>
      <vt:lpstr>PowerPoint Presentation</vt:lpstr>
      <vt:lpstr>PowerPoint Presentation</vt:lpstr>
      <vt:lpstr>PowerPoint Presentation</vt:lpstr>
      <vt:lpstr>Process, Configuration, &amp; Update Automation</vt:lpstr>
      <vt:lpstr>Assets</vt:lpstr>
      <vt:lpstr>Runbooks and Authoring</vt:lpstr>
      <vt:lpstr>Integration &amp; Hybrid</vt:lpstr>
      <vt:lpstr>Execute Runbooks</vt:lpstr>
      <vt:lpstr>Run As accounts</vt:lpstr>
      <vt:lpstr>Demo: Automation Onboarding and Introduction</vt:lpstr>
      <vt:lpstr>Scheduling</vt:lpstr>
      <vt:lpstr>Automation Scheduling</vt:lpstr>
      <vt:lpstr>Gallery</vt:lpstr>
      <vt:lpstr>New Gallery features</vt:lpstr>
      <vt:lpstr>Hybrid Runbook Workers</vt:lpstr>
      <vt:lpstr>PowerPoint Presentation</vt:lpstr>
      <vt:lpstr>Hybrid Runbook Workers</vt:lpstr>
      <vt:lpstr>Coming Soon</vt:lpstr>
      <vt:lpstr>Demo: Schedules, Gallery, Hybrid Runbook Workers</vt:lpstr>
      <vt:lpstr>Enterprise example: Continuous Deployment Orchestration</vt:lpstr>
      <vt:lpstr>Automation service uses Automation</vt:lpstr>
      <vt:lpstr>Authoring</vt:lpstr>
      <vt:lpstr>Authoring updates</vt:lpstr>
      <vt:lpstr>Graphical authoring updates</vt:lpstr>
      <vt:lpstr>Uses for different runbook types</vt:lpstr>
      <vt:lpstr>Demo: Authoring</vt:lpstr>
      <vt:lpstr>Integration: Automation logs in OMS</vt:lpstr>
      <vt:lpstr>Automation logs in OMS </vt:lpstr>
      <vt:lpstr>Integration: Remediate OMS Alert with Automation Runbook</vt:lpstr>
      <vt:lpstr>Remediate OMS alert with Automation</vt:lpstr>
      <vt:lpstr>Integration: Take Action Now on OMS search result with Automation Runbook</vt:lpstr>
      <vt:lpstr>Take Action in OMS to remediate issue now</vt:lpstr>
      <vt:lpstr>Real-world example – MSIT IoT management</vt:lpstr>
      <vt:lpstr>Hybrid scenario </vt:lpstr>
      <vt:lpstr>Demo: OMS Alert Remediation &amp; Take Action Now</vt:lpstr>
      <vt:lpstr>Watchers (coming soon)</vt:lpstr>
      <vt:lpstr>Watchers</vt:lpstr>
      <vt:lpstr>PowerPoint Presentation</vt:lpstr>
      <vt:lpstr>Demo: Watchers</vt:lpstr>
      <vt:lpstr>Thank you!</vt:lpstr>
      <vt:lpstr>PowerPoint Presentation</vt:lpstr>
      <vt:lpstr>PowerPoint Presentation</vt:lpstr>
      <vt:lpstr>PowerPoint Presentation</vt:lpstr>
      <vt:lpstr>Free IT Pro resources To advance your career in cloud technology</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 tasks and gain efficiency for your hybrid environment</dc:title>
  <dc:subject>&lt;Speech title here&gt;</dc:subject>
  <dc:creator>MS Events 0086</dc:creator>
  <cp:keywords>Microsoft 2016</cp:keywords>
  <dc:description>Template: Mitchell Derrey, Silverfox Productions_x000d_
Formatting: _x000d_
Audience Type:</dc:description>
  <cp:lastModifiedBy>MS Events 0094</cp:lastModifiedBy>
  <cp:revision>4</cp:revision>
  <dcterms:created xsi:type="dcterms:W3CDTF">2016-09-25T19:48:42Z</dcterms:created>
  <dcterms:modified xsi:type="dcterms:W3CDTF">2016-09-29T20:26:42Z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